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8" r:id="rId7"/>
    <p:sldId id="284" r:id="rId8"/>
    <p:sldId id="285" r:id="rId9"/>
    <p:sldId id="262" r:id="rId10"/>
    <p:sldId id="305" r:id="rId11"/>
    <p:sldId id="304" r:id="rId12"/>
    <p:sldId id="265" r:id="rId13"/>
    <p:sldId id="279" r:id="rId14"/>
    <p:sldId id="297" r:id="rId15"/>
    <p:sldId id="299" r:id="rId16"/>
    <p:sldId id="301" r:id="rId17"/>
    <p:sldId id="302" r:id="rId18"/>
    <p:sldId id="303" r:id="rId19"/>
    <p:sldId id="266" r:id="rId20"/>
    <p:sldId id="267" r:id="rId21"/>
    <p:sldId id="268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qvotizl6KsxhP/JrdWK/FGxuT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60" autoAdjust="0"/>
  </p:normalViewPr>
  <p:slideViewPr>
    <p:cSldViewPr snapToGrid="0" snapToObjects="1">
      <p:cViewPr>
        <p:scale>
          <a:sx n="70" d="100"/>
          <a:sy n="70" d="100"/>
        </p:scale>
        <p:origin x="-86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79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111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ctr">
              <a:buNone/>
            </a:pPr>
            <a:endParaRPr lang="pt-PT" sz="24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algn="ctr">
              <a:buNone/>
            </a:pPr>
            <a:endParaRPr lang="pt-PT" sz="24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100" b="1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:</a:t>
            </a:r>
            <a:endParaRPr lang="en-US" sz="1100" b="1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1.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é importante limpar nossos itens para reciclagem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? </a:t>
            </a:r>
            <a:endParaRPr lang="en-US" sz="1100" b="0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2.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 se houver um pouco de comida ou líquido nele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?</a:t>
            </a:r>
            <a:endParaRPr lang="en-US" sz="1100" b="0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3AC69D"/>
              </a:solidFill>
              <a:latin typeface="Mali Medium"/>
              <a:ea typeface="Calibri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sugerir</a:t>
            </a:r>
            <a:r>
              <a:rPr lang="en-US" sz="11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1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sujos não podem ser reciclados</a:t>
            </a:r>
            <a:r>
              <a:rPr lang="en-US" dirty="0" smtClean="0"/>
              <a:t>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molhados e sujos podem sujar outros itens limpos, sujar toda a lixeira</a:t>
            </a:r>
            <a:r>
              <a:rPr lang="en-US" dirty="0" smtClean="0"/>
              <a:t>.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precisa ser separada nas lixeiras adequadas. Clique para revelar o símbolo de reciclagem. Deixe-os saber que este símbolo indica onde colocar sua reciclagem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você já viu esse símbolo verde antes</a:t>
            </a:r>
            <a:r>
              <a:rPr lang="en-US" dirty="0" smtClean="0"/>
              <a:t>?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significa este símbolo</a:t>
            </a:r>
            <a:r>
              <a:rPr lang="en-US" dirty="0" smtClean="0"/>
              <a:t>? 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colocamos garrafas de plástico PET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seguimos os 3 passos da reciclagem, podemos reciclar nossos resíduos em coisas novas</a:t>
            </a:r>
            <a:r>
              <a:rPr lang="en-US" b="0" dirty="0" smtClean="0"/>
              <a:t>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b="1" dirty="0" smtClean="0"/>
              <a:t>: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podem ser recicladas de volta em novas garrafas de plástico PET</a:t>
            </a:r>
            <a:r>
              <a:rPr lang="en-US" b="0" dirty="0" smtClean="0"/>
              <a:t>.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também podem ser transformadas em fios que podem fazer tecidos e têxteis</a:t>
            </a:r>
            <a:r>
              <a:rPr lang="en-US" b="0" dirty="0" smtClean="0"/>
              <a:t>.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b="1" dirty="0"/>
          </a:p>
          <a:p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é um aterro sanitário</a:t>
            </a:r>
            <a:r>
              <a:rPr lang="en-US" b="0" dirty="0" smtClean="0"/>
              <a:t>?</a:t>
            </a:r>
            <a:endParaRPr lang="en-US" b="0" dirty="0"/>
          </a:p>
          <a:p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itens de reciclagem pertencem aqui? Por quê</a:t>
            </a:r>
            <a:r>
              <a:rPr lang="en-US" b="0" dirty="0" smtClean="0"/>
              <a:t>?</a:t>
            </a:r>
            <a:endParaRPr lang="en-US" b="0" dirty="0"/>
          </a:p>
          <a:p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pertence aqui</a:t>
            </a:r>
            <a:r>
              <a:rPr lang="en-US" b="0" dirty="0" smtClean="0"/>
              <a:t>?</a:t>
            </a:r>
            <a:endParaRPr lang="en-US" b="0" dirty="0"/>
          </a:p>
          <a:p>
            <a:endParaRPr lang="en-US" b="0" dirty="0"/>
          </a:p>
          <a:p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b="1" dirty="0" smtClean="0"/>
              <a:t>: </a:t>
            </a:r>
            <a:endParaRPr lang="en-US" b="1" dirty="0"/>
          </a:p>
          <a:p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Um aterro sanitário é um local onde as pessoas despejam seus resíduos gerais no chão ou em uma pilha gigante</a:t>
            </a:r>
            <a:r>
              <a:rPr lang="en-US" b="0" dirty="0" smtClean="0"/>
              <a:t>. </a:t>
            </a:r>
            <a:endParaRPr lang="en-US" b="0" dirty="0"/>
          </a:p>
          <a:p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Não, a reciclagem não cabe aqui. São apenas os itens que não podem ser reciclados que precisam ser colocados no aterro</a:t>
            </a:r>
            <a:r>
              <a:rPr lang="en-US" b="0" dirty="0" smtClean="0"/>
              <a:t>. </a:t>
            </a:r>
            <a:endParaRPr lang="en-US" b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33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sabe quanto tempo leva uma caixa de papelão para desaparecer em um aterro sanitário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depois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fazer a pergunta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3 meses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papelão</a:t>
            </a:r>
            <a:r>
              <a:rPr lang="en-US" dirty="0" smtClean="0"/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dirty="0" smtClean="0"/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Sim, o papelão é totalmente reciclável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92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sabe quanto tempo leva uma lata de metal para desaparecer em um aterro sanitário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lang="en-US" sz="11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262626"/>
              </a:solidFill>
              <a:latin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depois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fazer a pergunta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PT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150 anos</a:t>
            </a:r>
            <a:r>
              <a:rPr lang="en-US" dirty="0" smtClean="0"/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latas de metal</a:t>
            </a:r>
            <a:r>
              <a:rPr lang="en-US" dirty="0" smtClean="0"/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dirty="0" smtClean="0"/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Sim, as latas de metal são totalmente recicláveis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4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sabe quanto tempo leva uma garrafa de plástico PET para desaparecer em um aterro sanitário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depois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fazer a pergunta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450 anos</a:t>
            </a:r>
            <a:r>
              <a:rPr lang="en-US" dirty="0" smtClean="0"/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garrafas de plástico PET</a:t>
            </a:r>
            <a:r>
              <a:rPr lang="en-US" dirty="0" smtClean="0"/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dirty="0" smtClean="0"/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Sim, as garrafas de plástico PET são totalmente recicláveis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804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100" b="1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:</a:t>
            </a:r>
            <a:endParaRPr lang="en-US" sz="1100" b="1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sabe quanto tempo leva para um frasco de vidro desaparecer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 </a:t>
            </a:r>
            <a:endParaRPr lang="en-US" sz="11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262626"/>
              </a:solidFill>
              <a:latin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depois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fazer a pergunta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4.000 anos </a:t>
            </a:r>
            <a:r>
              <a:rPr lang="en-US" dirty="0" smtClean="0"/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frascos de vidro</a:t>
            </a:r>
            <a:r>
              <a:rPr lang="en-US" dirty="0" smtClean="0"/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dirty="0" smtClean="0"/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Sim, os frascos de vidro são totalmente recicláveis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4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Prepare um recipiente ou lixeira para a sala de aula</a:t>
            </a:r>
            <a:r>
              <a:rPr lang="en-US" sz="11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Algo grande o suficiente para armazenar uma semana de garrafas plásticas PET. Recolha e esconda 10 garrafas de plástico PET. Em caso de dúvida, procure o número 1 no fundo das garrafas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Dê-lhes 5 minutos para procurar na classe as garrafas de plástico PET escondidas</a:t>
            </a:r>
            <a:r>
              <a:rPr lang="en-US" sz="11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Após a coleta, peça aos alunos que se sentem em círculo e passem as garrafas ao redor, pedindo-lhes para encontrar o número 1 no fundo da garrafa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 que coloquem as garrafas na lixeira designada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05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Apresente a impressão do balcão de garrafas e pendure em algum lugar para todos verem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05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sz="105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Curiosidade</a:t>
            </a:r>
            <a:r>
              <a:rPr lang="en-US" sz="11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garrafa PET é a garrafa de plástico mais comum usada para refrigerantes, por isso visite a cafeteria e colete algumas para esta atividade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garrafa PET é o plástico mais reciclado do mundo e é totalmente reciclável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200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Introduza o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Desafio da Garrafa Plástica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PET e informe aos alunos que coletarão garrafas plásticas PET por uma semana na escola e em casa para se tornarem um "Waste Hero</a:t>
            </a:r>
            <a:r>
              <a:rPr lang="en-US" sz="12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en-US" sz="12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Inicie o contador de garrafas da caça ao tesouro da classe e conte juntos como uma classe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Apresente uma caixa de reciclagem grande o suficiente para armazenar uma semana de garrafas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Melhor tentar coletar garrafas na escola se for difícil para algumas crianças trazerem de casa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Deixe os alunos saberem para limpar e secar as garrafas que eles trazem para a aula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Quantas garrafas você acha que todos nós podemos coletar por uma semana</a:t>
            </a:r>
            <a:r>
              <a:rPr lang="en-US" dirty="0" smtClean="0"/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24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Tx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Cada dia Desafio da Garrafa Plástica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PET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conta como aula as garrafas plásticas PET coletadas e marca o total na classe “Contador de Garrafas.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Tx/>
              <a:buNone/>
              <a:tabLst/>
              <a:defRPr/>
            </a:pP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Distribua a garrafa de plástico PET para colorir e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faça perguntas como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Que tipos de bebidas entram nessas garrafas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tem uma bebida favorita? De que cor é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você coloca essas garrafas quando termina</a:t>
            </a:r>
            <a:r>
              <a:rPr lang="en-US" sz="105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sz="105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Tx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 final da semana, conte o total de garrafas coletadas como uma aula e premie os alunos com um adesivo de certificado de realização "Waste Her</a:t>
            </a:r>
            <a:r>
              <a:rPr lang="en-US" sz="11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Exercício de quebra-gelo pré-aula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Alguém já ouviu falar em reciclagem? Se sim, por favor, compartilhe com a classe o que eles sabem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o processo de coleta e processamento de materiais que, de outra forma, seriam jogados fora como lixo e transformá-los em novos produtos. A reciclagem pode beneficiar sua comunidade e o meio ambiente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Agora leia as imagens da esquerda para a direita começando na linha superior para testar seus conhecimentos sobre quais itens exibidos podem e não podem ser reciclados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Ordem das imagens que aparecerão a cada clique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</a:t>
            </a:r>
            <a:r>
              <a:rPr lang="pt-PT" sz="1100" b="0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100" b="0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Calçados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Lata de metal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5: Lâmpada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6: Suco de Caixa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7: Guardanapo sujo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8: Lápis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9: Saco plástico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10: Brinquedos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11: Caixa de papelão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12: Mangueira de jardim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13: Casca de banana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7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sz="1400" b="1" dirty="0" smtClean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Distribua ou exiba este slide SIM/NÃO – há um folheto em pdf imprimível disponível para os alunos</a:t>
            </a:r>
            <a:r>
              <a:rPr lang="en-US" sz="14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Abra uma discussão sobre onde colocamos nosso lixo</a:t>
            </a:r>
            <a:r>
              <a:rPr lang="en-US" sz="14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4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você faz com o lixo em casa? Para onde vai? Todos os resíduos pertencem a 1 lixeira</a:t>
            </a:r>
            <a:r>
              <a:rPr lang="en-US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6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sz="1600" b="1" dirty="0" smtClean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</a:t>
            </a:r>
            <a:endParaRPr lang="en-US" sz="16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Nem todos os resíduos vão para a mesma lixeira. Alguns itens precisam ir para a lixeira</a:t>
            </a:r>
            <a:r>
              <a:rPr lang="en-US" sz="1600" dirty="0" smtClean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4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itens no lado esquerdo da página podem ser reciclados, o que são esses itens? Qual é a primeira foto que você vê</a:t>
            </a:r>
            <a:r>
              <a:rPr lang="en-US" sz="1400" b="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40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PT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nesta ordem (frasco de vidro, garrafa de plástico PET, caixa de papelão, lata de metal</a:t>
            </a:r>
            <a:r>
              <a:rPr lang="en-US" sz="1400" b="0" i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0" i="1" u="none" strike="noStrike" cap="none" dirty="0" smtClean="0">
              <a:solidFill>
                <a:srgbClr val="262626"/>
              </a:solidFill>
              <a:effectLst/>
              <a:latin typeface="Calibri"/>
              <a:ea typeface="Arial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vidro,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plástico,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Caixa de papelão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papel,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Lata de metal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metal, sim</a:t>
            </a:r>
            <a:endParaRPr lang="en-US" sz="1400" b="0" dirty="0" smtClean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tão fácil quanto 1, 2, 3, e todos podem e devem fazê-lo em casa e na escola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Alguém se lembra dos 3 passos para a reciclagem</a:t>
            </a:r>
            <a:r>
              <a:rPr lang="en-US" dirty="0" smtClean="0"/>
              <a:t>?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Peça aos alunos que adivinhem os quatro itens principais que podemos reciclar</a:t>
            </a:r>
            <a:r>
              <a:rPr lang="en-US" dirty="0" smtClean="0"/>
              <a:t>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Garrafa de plástico PET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Caixa de papelão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Lata de metal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me dar um exemplo de algo que podemos reciclar</a:t>
            </a:r>
            <a:r>
              <a:rPr lang="en-US" dirty="0" smtClean="0"/>
              <a:t>?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é algo que nunca devemos reciclar</a:t>
            </a:r>
            <a:r>
              <a:rPr lang="en-US" b="0" dirty="0" smtClean="0"/>
              <a:t>?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Curiosidade</a:t>
            </a:r>
            <a:r>
              <a:rPr lang="en-US" b="1" dirty="0" smtClean="0"/>
              <a:t>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são o plástico mais reciclado do mundo e totalmente recicláveis</a:t>
            </a:r>
            <a:r>
              <a:rPr lang="en-US" dirty="0" smtClean="0"/>
              <a:t>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Perguntas de expansão</a:t>
            </a:r>
            <a:r>
              <a:rPr lang="en-US" b="1" dirty="0" smtClean="0"/>
              <a:t>:</a:t>
            </a:r>
            <a:endParaRPr lang="en-US" b="1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já viu o número 1 no fundo de uma garrafa de água? Se você vê-lo, você pode reciclá-lo completamente</a:t>
            </a:r>
            <a:r>
              <a:rPr lang="en-US" dirty="0" smtClean="0"/>
              <a:t>!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dar outro exemplo de algo que podemos reciclar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FB107C1F-2BC1-8044-B022-D91F5D25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52" y="490415"/>
            <a:ext cx="262705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05" y="5168179"/>
            <a:ext cx="5674942" cy="13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20046" y="526040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TORNE-SE UM </a:t>
            </a:r>
            <a:endParaRPr lang="pt-BR" sz="28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04235" y="5168179"/>
            <a:ext cx="66816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750" indent="0" algn="ctr">
              <a:buNone/>
            </a:pPr>
            <a:r>
              <a:rPr lang="pt-PT" sz="4800" b="1" dirty="0"/>
              <a:t>Encontre-o, Recicle-o</a:t>
            </a:r>
            <a:endParaRPr lang="pt-BR" sz="4800" b="1" dirty="0"/>
          </a:p>
          <a:p>
            <a:pPr marL="158750" indent="0" algn="ctr">
              <a:buNone/>
            </a:pPr>
            <a:r>
              <a:rPr lang="pt-PT" sz="2800" dirty="0"/>
              <a:t>Aula Avançada de Nível 1</a:t>
            </a:r>
            <a:endParaRPr lang="pt-B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463208" y="401874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47" name="Google Shape;247;p8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248" name="Google Shape;248;p8"/>
          <p:cNvSpPr txBox="1"/>
          <p:nvPr/>
        </p:nvSpPr>
        <p:spPr>
          <a:xfrm>
            <a:off x="2929834" y="463103"/>
            <a:ext cx="83932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4800" b="1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Saber o que você pode reciclar.</a:t>
            </a:r>
            <a:endParaRPr lang="pt-BR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-5493" y="4496569"/>
            <a:ext cx="2658312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Jarro de vidro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2372734" y="4496569"/>
            <a:ext cx="361811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          plástico PET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5791200" y="4496569"/>
            <a:ext cx="359939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Caixa de papelão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9200103" y="4496569"/>
            <a:ext cx="270906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Lata de metal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9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/>
          <p:nvPr/>
        </p:nvSpPr>
        <p:spPr>
          <a:xfrm>
            <a:off x="1849870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326943" y="48722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70" name="Google Shape;270;p9"/>
          <p:cNvSpPr txBox="1"/>
          <p:nvPr/>
        </p:nvSpPr>
        <p:spPr>
          <a:xfrm>
            <a:off x="1964440" y="50632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271" name="Google Shape;271;p9"/>
          <p:cNvSpPr txBox="1"/>
          <p:nvPr/>
        </p:nvSpPr>
        <p:spPr>
          <a:xfrm>
            <a:off x="2554945" y="601203"/>
            <a:ext cx="96827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600" b="1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Esvazie, limpe e seque antes de colocar na lixeira.</a:t>
            </a:r>
            <a:endParaRPr lang="pt-BR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12A3FC-B9D1-F14E-ADD3-DFA56E6E0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927" r="-5" b="-13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</p:spPr>
      </p:pic>
      <p:pic>
        <p:nvPicPr>
          <p:cNvPr id="5" name="Picture 4" descr="A person holding a bottle&#10;&#10;Description automatically generated with low confidence">
            <a:extLst>
              <a:ext uri="{FF2B5EF4-FFF2-40B4-BE49-F238E27FC236}">
                <a16:creationId xmlns="" xmlns:a16="http://schemas.microsoft.com/office/drawing/2014/main" id="{47F55E60-1542-F84C-BE28-8CAE97F112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" b="-9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522629" y="371671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83" name="Google Shape;283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2883872" y="518299"/>
            <a:ext cx="87070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Coloque os recicláveis na lixeira correta.</a:t>
            </a:r>
            <a:endParaRPr lang="pt-BR" dirty="0"/>
          </a:p>
        </p:txBody>
      </p:sp>
      <p:grpSp>
        <p:nvGrpSpPr>
          <p:cNvPr id="286" name="Google Shape;286;p10"/>
          <p:cNvGrpSpPr/>
          <p:nvPr/>
        </p:nvGrpSpPr>
        <p:grpSpPr>
          <a:xfrm>
            <a:off x="989733" y="1625785"/>
            <a:ext cx="10223538" cy="4013759"/>
            <a:chOff x="989733" y="1625785"/>
            <a:chExt cx="10223538" cy="4013759"/>
          </a:xfrm>
        </p:grpSpPr>
        <p:pic>
          <p:nvPicPr>
            <p:cNvPr id="287" name="Google Shape;287;p10"/>
            <p:cNvPicPr preferRelativeResize="0"/>
            <p:nvPr/>
          </p:nvPicPr>
          <p:blipFill rotWithShape="1">
            <a:blip r:embed="rId5">
              <a:alphaModFix/>
            </a:blip>
            <a:srcRect b="-6"/>
            <a:stretch/>
          </p:blipFill>
          <p:spPr>
            <a:xfrm>
              <a:off x="989733" y="1625785"/>
              <a:ext cx="3237743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 descr="A picture containing wall, indoor, person, cluttere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r="-10" b="-34"/>
            <a:stretch/>
          </p:blipFill>
          <p:spPr>
            <a:xfrm>
              <a:off x="4227476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0C9B4EE1-F1D8-5D4E-919C-80552492F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140" y="2676292"/>
            <a:ext cx="1697087" cy="1697087"/>
          </a:xfrm>
          <a:prstGeom prst="rect">
            <a:avLst/>
          </a:prstGeom>
          <a:noFill/>
        </p:spPr>
      </p:pic>
      <p:sp>
        <p:nvSpPr>
          <p:cNvPr id="12" name="Google Shape;134;p4"/>
          <p:cNvSpPr/>
          <p:nvPr/>
        </p:nvSpPr>
        <p:spPr>
          <a:xfrm>
            <a:off x="1485194" y="4533900"/>
            <a:ext cx="1867606" cy="51435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  <a:endParaRPr lang="pt-BR" sz="4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4;p4"/>
          <p:cNvSpPr/>
          <p:nvPr/>
        </p:nvSpPr>
        <p:spPr>
          <a:xfrm>
            <a:off x="9050950" y="3992379"/>
            <a:ext cx="1426550" cy="37147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  <a:endParaRPr lang="pt-BR"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565329" y="1194361"/>
            <a:ext cx="961805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36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Quando </a:t>
            </a:r>
            <a:r>
              <a:rPr lang="pt-BR" sz="3600" b="1" dirty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limpamos, secamos e reciclamos, podemos fazer coisas novas</a:t>
            </a:r>
            <a:r>
              <a:rPr lang="en-US" sz="36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=""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2314443" y="4163410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6115166" y="3791412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=""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=""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=""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=""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688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=""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544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Aterro sanitário</a:t>
            </a:r>
            <a:endParaRPr lang="pt-BR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ky, outdoor, grass, hill&#10;&#10;Description automatically generated">
            <a:extLst>
              <a:ext uri="{FF2B5EF4-FFF2-40B4-BE49-F238E27FC236}">
                <a16:creationId xmlns="" xmlns:a16="http://schemas.microsoft.com/office/drawing/2014/main" id="{CED906E5-19EB-C24B-B3AF-4CCF236D42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10"/>
          <a:stretch/>
        </p:blipFill>
        <p:spPr>
          <a:xfrm>
            <a:off x="548477" y="1463155"/>
            <a:ext cx="6587429" cy="42725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A5AA3E8-E0AD-DD42-8907-4D2A801013FD}"/>
              </a:ext>
            </a:extLst>
          </p:cNvPr>
          <p:cNvSpPr/>
          <p:nvPr/>
        </p:nvSpPr>
        <p:spPr>
          <a:xfrm>
            <a:off x="7300686" y="1423489"/>
            <a:ext cx="4891313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</a:rPr>
              <a:t>Quando os recicláveis não são corretamente preparados e classificados para reciclagem, </a:t>
            </a:r>
            <a:r>
              <a:rPr lang="pt-BR" sz="3200" dirty="0" smtClean="0"/>
              <a:t>eles acabam como lixo que vai para um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rgbClr val="29C7F7"/>
                </a:solidFill>
              </a:rPr>
              <a:t>aterro sanitário.</a:t>
            </a:r>
            <a:endParaRPr lang="pt-BR" sz="3200" dirty="0">
              <a:solidFill>
                <a:srgbClr val="29C7F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71E10AB-6357-5A4D-8058-7A6D525C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41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text, basketball, sport&#10;&#10;Description automatically generated">
            <a:extLst>
              <a:ext uri="{FF2B5EF4-FFF2-40B4-BE49-F238E27FC236}">
                <a16:creationId xmlns="" xmlns:a16="http://schemas.microsoft.com/office/drawing/2014/main" id="{66377949-4F26-D24D-AA18-E247B860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15</a:t>
            </a:fld>
            <a:endParaRPr lang="pt-BR" dirty="0"/>
          </a:p>
        </p:txBody>
      </p:sp>
      <p:sp>
        <p:nvSpPr>
          <p:cNvPr id="12" name="Google Shape;239;p7">
            <a:extLst>
              <a:ext uri="{FF2B5EF4-FFF2-40B4-BE49-F238E27FC236}">
                <a16:creationId xmlns=""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162632" y="190316"/>
            <a:ext cx="76780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pt-BR" sz="2800" b="1" i="1" dirty="0" smtClean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Quanto tempo leva uma caixa de papelão para desaparecer em um aterro sanitário?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=""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6000" b="1" dirty="0" smtClean="0">
                <a:solidFill>
                  <a:srgbClr val="39C79D"/>
                </a:solidFill>
                <a:latin typeface="Comic Sans MS" panose="030F0702030302020204" pitchFamily="66" charset="0"/>
                <a:cs typeface="Mali"/>
                <a:sym typeface="Mali"/>
              </a:rPr>
              <a:t>3 Meses</a:t>
            </a:r>
            <a:endParaRPr lang="pt-BR" sz="6000" dirty="0">
              <a:solidFill>
                <a:srgbClr val="39C7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7D9FCD-FDC3-0E4E-ABED-E03468EEBE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4"/>
          <a:stretch/>
        </p:blipFill>
        <p:spPr>
          <a:xfrm>
            <a:off x="2461987" y="2335129"/>
            <a:ext cx="7020978" cy="34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basketball, sport&#10;&#10;Description automatically generated">
            <a:extLst>
              <a:ext uri="{FF2B5EF4-FFF2-40B4-BE49-F238E27FC236}">
                <a16:creationId xmlns="" xmlns:a16="http://schemas.microsoft.com/office/drawing/2014/main" id="{53409842-52F4-5047-8A43-2649000C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12" name="Google Shape;239;p7">
            <a:extLst>
              <a:ext uri="{FF2B5EF4-FFF2-40B4-BE49-F238E27FC236}">
                <a16:creationId xmlns=""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235200" y="277400"/>
            <a:ext cx="76806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Comic Sans MS" panose="030F0702030302020204" pitchFamily="66" charset="0"/>
              <a:cs typeface="Mali"/>
              <a:sym typeface="Mali"/>
            </a:endParaRPr>
          </a:p>
          <a:p>
            <a:pPr lvl="0" algn="ctr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Quanto tempo leva uma lata de metal para desaparecer em um aterro sanitário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?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  <a:cs typeface="Mali"/>
              <a:sym typeface="Mali"/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=""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6000" b="1" dirty="0" smtClean="0">
                <a:solidFill>
                  <a:srgbClr val="39C79D"/>
                </a:solidFill>
                <a:latin typeface="Comic Sans MS" panose="030F0702030302020204" pitchFamily="66" charset="0"/>
                <a:cs typeface="Mali"/>
                <a:sym typeface="Mali"/>
              </a:rPr>
              <a:t>150 anos</a:t>
            </a:r>
            <a:endParaRPr lang="pt-BR" sz="6000" dirty="0">
              <a:solidFill>
                <a:srgbClr val="39C7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old, dirty&#10;&#10;Description automatically generated">
            <a:extLst>
              <a:ext uri="{FF2B5EF4-FFF2-40B4-BE49-F238E27FC236}">
                <a16:creationId xmlns="" xmlns:a16="http://schemas.microsoft.com/office/drawing/2014/main" id="{C9B3176A-0C51-354F-A8C8-F4C393513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141" y="2238366"/>
            <a:ext cx="60941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pic>
        <p:nvPicPr>
          <p:cNvPr id="9" name="Picture 8" descr="A picture containing text, basketball, sport&#10;&#10;Description automatically generated">
            <a:extLst>
              <a:ext uri="{FF2B5EF4-FFF2-40B4-BE49-F238E27FC236}">
                <a16:creationId xmlns="" xmlns:a16="http://schemas.microsoft.com/office/drawing/2014/main" id="{42194D08-E908-E444-9085-51F683BAF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12" name="Google Shape;239;p7">
            <a:extLst>
              <a:ext uri="{FF2B5EF4-FFF2-40B4-BE49-F238E27FC236}">
                <a16:creationId xmlns=""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1988457" y="136219"/>
            <a:ext cx="815702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Comic Sans MS" panose="030F0702030302020204" pitchFamily="66" charset="0"/>
              <a:cs typeface="Mali"/>
              <a:sym typeface="Mali"/>
            </a:endParaRPr>
          </a:p>
          <a:p>
            <a:pPr lvl="0" algn="ctr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Quanto tempo leva uma garrafa de plástico PET para desaparecer em um aterro sanitário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?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=""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6000" b="1" dirty="0" smtClean="0">
                <a:solidFill>
                  <a:srgbClr val="39C79D"/>
                </a:solidFill>
                <a:latin typeface="Comic Sans MS" panose="030F0702030302020204" pitchFamily="66" charset="0"/>
                <a:cs typeface="Mali"/>
                <a:sym typeface="Mali"/>
              </a:rPr>
              <a:t>450 anos</a:t>
            </a:r>
            <a:endParaRPr lang="pt-BR" sz="6000" dirty="0">
              <a:solidFill>
                <a:srgbClr val="39C7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large group of fish swimming in water&#10;&#10;Description automatically generated with low confidence">
            <a:extLst>
              <a:ext uri="{FF2B5EF4-FFF2-40B4-BE49-F238E27FC236}">
                <a16:creationId xmlns="" xmlns:a16="http://schemas.microsoft.com/office/drawing/2014/main" id="{48435910-D4E6-BA41-9BF1-133DE16D3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" b="-12"/>
          <a:stretch/>
        </p:blipFill>
        <p:spPr>
          <a:xfrm>
            <a:off x="2504414" y="2385391"/>
            <a:ext cx="7189017" cy="32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18</a:t>
            </a:fld>
            <a:endParaRPr lang="pt-BR" dirty="0"/>
          </a:p>
        </p:txBody>
      </p:sp>
      <p:pic>
        <p:nvPicPr>
          <p:cNvPr id="9" name="Picture 8" descr="A picture containing text, basketball, sport&#10;&#10;Description automatically generated">
            <a:extLst>
              <a:ext uri="{FF2B5EF4-FFF2-40B4-BE49-F238E27FC236}">
                <a16:creationId xmlns="" xmlns:a16="http://schemas.microsoft.com/office/drawing/2014/main" id="{42194D08-E908-E444-9085-51F683BAF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12" name="Google Shape;239;p7">
            <a:extLst>
              <a:ext uri="{FF2B5EF4-FFF2-40B4-BE49-F238E27FC236}">
                <a16:creationId xmlns=""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307771" y="128302"/>
            <a:ext cx="747485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pt-BR" sz="2800" b="1" i="1" dirty="0" smtClean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Mali"/>
                <a:sym typeface="Mali"/>
              </a:rPr>
              <a:t>Quanto tempo leva um frasco de vidro para desaparecer em um aterro sanitário?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=""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6000" b="1" dirty="0" smtClean="0">
                <a:solidFill>
                  <a:srgbClr val="39C79D"/>
                </a:solidFill>
                <a:latin typeface="Comic Sans MS" panose="030F0702030302020204" pitchFamily="66" charset="0"/>
                <a:cs typeface="Mali"/>
                <a:sym typeface="Mali"/>
              </a:rPr>
              <a:t>4.000 anos</a:t>
            </a:r>
            <a:endParaRPr lang="pt-BR" sz="6000" dirty="0">
              <a:solidFill>
                <a:srgbClr val="39C7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="" xmlns:a16="http://schemas.microsoft.com/office/drawing/2014/main" id="{6E8ED96B-8DA5-674B-9615-F3410CABC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16"/>
          <a:stretch/>
        </p:blipFill>
        <p:spPr>
          <a:xfrm>
            <a:off x="2897047" y="2331634"/>
            <a:ext cx="6397905" cy="34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1257174" y="131625"/>
            <a:ext cx="977800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400" b="1" dirty="0" smtClean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Você consegue encontrar as garrafas plásticas PET nesta sala de aula?</a:t>
            </a:r>
            <a:endParaRPr lang="pt-BR" dirty="0"/>
          </a:p>
        </p:txBody>
      </p:sp>
      <p:sp>
        <p:nvSpPr>
          <p:cNvPr id="297" name="Google Shape;297;p11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19</a:t>
            </a:fld>
            <a:endParaRPr lang="pt-BR" dirty="0"/>
          </a:p>
        </p:txBody>
      </p:sp>
      <p:pic>
        <p:nvPicPr>
          <p:cNvPr id="3" name="Picture 2" descr="A picture containing floor, person, toilet&#10;&#10;Description automatically generated">
            <a:extLst>
              <a:ext uri="{FF2B5EF4-FFF2-40B4-BE49-F238E27FC236}">
                <a16:creationId xmlns="" xmlns:a16="http://schemas.microsoft.com/office/drawing/2014/main" id="{EF21C109-954D-0F49-8BF3-2FC27C114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74" y="1605770"/>
            <a:ext cx="6485526" cy="4324099"/>
          </a:xfrm>
          <a:prstGeom prst="rect">
            <a:avLst/>
          </a:prstGeom>
        </p:spPr>
      </p:pic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="" xmlns:a16="http://schemas.microsoft.com/office/drawing/2014/main" id="{AD8751B0-4D0A-3440-BA99-5B4F1751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704" y="1605770"/>
            <a:ext cx="2893473" cy="4340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305113"/>
            <a:ext cx="11371800" cy="15807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79073" y="1340595"/>
            <a:ext cx="109071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alunos se apropriarão da reciclagem, colocando tudo o que aprenderam em prática. A cada dia da semana, eles coletarão pelo menos uma garrafa de plástico PET na escola ou em casa para reciclar. Uma contagem será feita a cada dia para ver quantas garrafas a classe coletou. A aula começará com uma caça à garrafa dentro da sala de aula e uma página para colorir de uma garrafa de plástico PET, então eles serão solicitado a partir de ver quantas garrafas eles podem coletar ao longo da semana e se tornar em "Waste Hero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pt-BR"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320323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320323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3183182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95" name="Google Shape;95;p2"/>
          <p:cNvSpPr/>
          <p:nvPr/>
        </p:nvSpPr>
        <p:spPr>
          <a:xfrm>
            <a:off x="1678983" y="3245606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Exiba ou imprima o folheto "SIM/NÃO" e distribua o folheto "Colorindo a Garrafa" para a classe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6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314595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4037615"/>
            <a:ext cx="10006513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Prepare um recipiente grande ou uma lixeira para a sala de aula. 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Algo grande o suficiente para armazenar uma semana de garrafas plásticas PET. Recolha e prepare 10-20 garrafas de plástico PET. É melhor que os alunos tragam garrafas do refeitório da escola ou de casa.</a:t>
            </a:r>
            <a:endParaRPr lang="pt-BR" dirty="0"/>
          </a:p>
        </p:txBody>
      </p:sp>
      <p:sp>
        <p:nvSpPr>
          <p:cNvPr id="98" name="Google Shape;98;p2"/>
          <p:cNvSpPr/>
          <p:nvPr/>
        </p:nvSpPr>
        <p:spPr>
          <a:xfrm>
            <a:off x="1177126" y="413453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41345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4114485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01" name="Google Shape;101;p2"/>
          <p:cNvSpPr/>
          <p:nvPr/>
        </p:nvSpPr>
        <p:spPr>
          <a:xfrm>
            <a:off x="1678983" y="5117306"/>
            <a:ext cx="10006513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Imprima e cole o "Contador de Garrafas da Sala de Aula"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para o quadro ou em algum lugar que toda a classe possa ver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02" name="Google Shape;102;p2"/>
          <p:cNvSpPr/>
          <p:nvPr/>
        </p:nvSpPr>
        <p:spPr>
          <a:xfrm>
            <a:off x="1177126" y="508589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508589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5065840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105" name="Google Shape;105;p2"/>
          <p:cNvSpPr/>
          <p:nvPr/>
        </p:nvSpPr>
        <p:spPr>
          <a:xfrm>
            <a:off x="2090055" y="185125"/>
            <a:ext cx="8461831" cy="9678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25 - 30 minutes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104571" y="185126"/>
            <a:ext cx="844731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090055" y="250564"/>
            <a:ext cx="8461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Preparação da Aula e Alinhamento Curricular</a:t>
            </a:r>
            <a:endParaRPr lang="pt-BR"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2975212" y="820325"/>
            <a:ext cx="637350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aula: 30-35 minutos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191069" y="168433"/>
            <a:ext cx="119008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4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Desafio de sala de aula de garrafa de plástico PET</a:t>
            </a:r>
            <a:endParaRPr lang="pt-BR" dirty="0"/>
          </a:p>
        </p:txBody>
      </p:sp>
      <p:pic>
        <p:nvPicPr>
          <p:cNvPr id="296" name="Google Shape;296;p11" descr="A picture containing person, outdoor, bever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321" y="1162122"/>
            <a:ext cx="7093018" cy="455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20</a:t>
            </a:fld>
            <a:endParaRPr lang="pt-BR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="" xmlns:a16="http://schemas.microsoft.com/office/drawing/2014/main" id="{D2A6CF5F-6BE5-8C45-8F23-9FBD3AE7C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430" y="975974"/>
            <a:ext cx="3563142" cy="5036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54BC0C-3A08-164A-A9CB-385F73FFBD99}"/>
              </a:ext>
            </a:extLst>
          </p:cNvPr>
          <p:cNvSpPr txBox="1"/>
          <p:nvPr/>
        </p:nvSpPr>
        <p:spPr>
          <a:xfrm>
            <a:off x="9714379" y="2225488"/>
            <a:ext cx="44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41</a:t>
            </a:r>
            <a:endParaRPr lang="pt-BR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7254AC-B70D-7047-A5A8-CD9CB02CDF10}"/>
              </a:ext>
            </a:extLst>
          </p:cNvPr>
          <p:cNvSpPr txBox="1"/>
          <p:nvPr/>
        </p:nvSpPr>
        <p:spPr>
          <a:xfrm>
            <a:off x="9771529" y="28687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34306E-CEFB-4E44-8369-02E20B0F1225}"/>
              </a:ext>
            </a:extLst>
          </p:cNvPr>
          <p:cNvSpPr txBox="1"/>
          <p:nvPr/>
        </p:nvSpPr>
        <p:spPr>
          <a:xfrm>
            <a:off x="9771529" y="3429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A4D419-AA40-7842-B6DC-E322BE6F2E5F}"/>
              </a:ext>
            </a:extLst>
          </p:cNvPr>
          <p:cNvSpPr txBox="1"/>
          <p:nvPr/>
        </p:nvSpPr>
        <p:spPr>
          <a:xfrm>
            <a:off x="9771529" y="3962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808B07-12F1-4F49-A4C2-157F9C5B6321}"/>
              </a:ext>
            </a:extLst>
          </p:cNvPr>
          <p:cNvSpPr txBox="1"/>
          <p:nvPr/>
        </p:nvSpPr>
        <p:spPr>
          <a:xfrm>
            <a:off x="9714378" y="4607860"/>
            <a:ext cx="591671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C6D368-AFF0-0341-9658-8A64BE1D7900}"/>
              </a:ext>
            </a:extLst>
          </p:cNvPr>
          <p:cNvSpPr txBox="1"/>
          <p:nvPr/>
        </p:nvSpPr>
        <p:spPr>
          <a:xfrm>
            <a:off x="9714378" y="5232026"/>
            <a:ext cx="44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13" name="Google Shape;134;p4"/>
          <p:cNvSpPr/>
          <p:nvPr/>
        </p:nvSpPr>
        <p:spPr>
          <a:xfrm>
            <a:off x="9201149" y="2705101"/>
            <a:ext cx="1438275" cy="1636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Sexta-feira</a:t>
            </a:r>
            <a:endParaRPr lang="pt-BR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4;p4"/>
          <p:cNvSpPr/>
          <p:nvPr/>
        </p:nvSpPr>
        <p:spPr>
          <a:xfrm>
            <a:off x="9201149" y="3287397"/>
            <a:ext cx="1438275" cy="1540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Quinta-feira</a:t>
            </a:r>
            <a:endParaRPr lang="pt-BR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4;p4"/>
          <p:cNvSpPr/>
          <p:nvPr/>
        </p:nvSpPr>
        <p:spPr>
          <a:xfrm>
            <a:off x="9204791" y="3838166"/>
            <a:ext cx="1438275" cy="1540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Quarta-feira</a:t>
            </a:r>
            <a:endParaRPr lang="pt-BR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4;p4"/>
          <p:cNvSpPr/>
          <p:nvPr/>
        </p:nvSpPr>
        <p:spPr>
          <a:xfrm>
            <a:off x="9190783" y="4409666"/>
            <a:ext cx="1438275" cy="1540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Terça-feira</a:t>
            </a:r>
            <a:endParaRPr lang="pt-BR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4;p4"/>
          <p:cNvSpPr/>
          <p:nvPr/>
        </p:nvSpPr>
        <p:spPr>
          <a:xfrm>
            <a:off x="9204791" y="5077536"/>
            <a:ext cx="1438275" cy="1540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Segunda-feira</a:t>
            </a:r>
            <a:endParaRPr lang="pt-BR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69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25 - 30 minutes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036057" y="239687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Próximos Passos</a:t>
            </a:r>
            <a:endParaRPr lang="pt-BR"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146" name="Google Shape;146;p4"/>
          <p:cNvSpPr/>
          <p:nvPr/>
        </p:nvSpPr>
        <p:spPr>
          <a:xfrm>
            <a:off x="420159" y="4764781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21</a:t>
            </a:fld>
            <a:endParaRPr lang="pt-BR" dirty="0"/>
          </a:p>
        </p:txBody>
      </p:sp>
      <p:sp>
        <p:nvSpPr>
          <p:cNvPr id="34" name="Google Shape;148;p4">
            <a:extLst>
              <a:ext uri="{FF2B5EF4-FFF2-40B4-BE49-F238E27FC236}">
                <a16:creationId xmlns="" xmlns:a16="http://schemas.microsoft.com/office/drawing/2014/main" id="{AE674A5D-90ED-F246-880E-4B6F9E43BC52}"/>
              </a:ext>
            </a:extLst>
          </p:cNvPr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F16A6E2-8EBD-1049-A9AE-DC138164C052}"/>
              </a:ext>
            </a:extLst>
          </p:cNvPr>
          <p:cNvSpPr txBox="1"/>
          <p:nvPr/>
        </p:nvSpPr>
        <p:spPr>
          <a:xfrm>
            <a:off x="965365" y="1197623"/>
            <a:ext cx="8077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Imprima e distribua o folheto "Coloração da garrafa </a:t>
            </a:r>
            <a:r>
              <a:rPr lang="pt-BR" sz="18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final da aula ou envie para casa como aula de casa. A página para colorir é separada da aula do PowerPoint e é um arquivo pdf para download.</a:t>
            </a:r>
            <a:endParaRPr lang="pt-BR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4">
            <a:extLst>
              <a:ext uri="{FF2B5EF4-FFF2-40B4-BE49-F238E27FC236}">
                <a16:creationId xmlns="" xmlns:a16="http://schemas.microsoft.com/office/drawing/2014/main" id="{2D9D11E7-A22D-4F4C-BD50-DF0F2B1CB51A}"/>
              </a:ext>
            </a:extLst>
          </p:cNvPr>
          <p:cNvSpPr/>
          <p:nvPr/>
        </p:nvSpPr>
        <p:spPr>
          <a:xfrm>
            <a:off x="5040557" y="35110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7;p4">
            <a:extLst>
              <a:ext uri="{FF2B5EF4-FFF2-40B4-BE49-F238E27FC236}">
                <a16:creationId xmlns="" xmlns:a16="http://schemas.microsoft.com/office/drawing/2014/main" id="{043C641A-D4F1-BF4A-B392-D6412D2EAD96}"/>
              </a:ext>
            </a:extLst>
          </p:cNvPr>
          <p:cNvSpPr/>
          <p:nvPr/>
        </p:nvSpPr>
        <p:spPr>
          <a:xfrm>
            <a:off x="4968301" y="351584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FDD866-FF36-BE42-B898-9DCFE6D33F0C}"/>
              </a:ext>
            </a:extLst>
          </p:cNvPr>
          <p:cNvSpPr txBox="1"/>
          <p:nvPr/>
        </p:nvSpPr>
        <p:spPr>
          <a:xfrm>
            <a:off x="5635957" y="3429000"/>
            <a:ext cx="6089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final da semana, deixe os alunos saberem que eles são oficialmente certificados "Waste Hero's" agora e podem ensinar sua família a reciclar em casa.</a:t>
            </a:r>
            <a:endParaRPr lang="pt-BR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BCD62908-5C2D-C446-9DBA-FE024611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386" y="4028626"/>
            <a:ext cx="3533670" cy="2473569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="" xmlns:a16="http://schemas.microsoft.com/office/drawing/2014/main" id="{87310200-0B13-672E-AB44-7D2B27E189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311" y="2305038"/>
            <a:ext cx="2937357" cy="4197158"/>
          </a:xfrm>
          <a:prstGeom prst="rect">
            <a:avLst/>
          </a:prstGeom>
        </p:spPr>
      </p:pic>
      <p:sp>
        <p:nvSpPr>
          <p:cNvPr id="19" name="Google Shape;134;p4"/>
          <p:cNvSpPr/>
          <p:nvPr/>
        </p:nvSpPr>
        <p:spPr>
          <a:xfrm>
            <a:off x="1197406" y="2413663"/>
            <a:ext cx="3592770" cy="34695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Garrafa de plástico PET para colorir</a:t>
            </a:r>
          </a:p>
        </p:txBody>
      </p:sp>
      <p:sp>
        <p:nvSpPr>
          <p:cNvPr id="20" name="Google Shape;134;p4"/>
          <p:cNvSpPr/>
          <p:nvPr/>
        </p:nvSpPr>
        <p:spPr>
          <a:xfrm>
            <a:off x="7483847" y="4524443"/>
            <a:ext cx="1368000" cy="427566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 sou um</a:t>
            </a:r>
            <a:endParaRPr lang="pt-BR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4;p4"/>
          <p:cNvSpPr/>
          <p:nvPr/>
        </p:nvSpPr>
        <p:spPr>
          <a:xfrm>
            <a:off x="7507597" y="5750296"/>
            <a:ext cx="1368000" cy="5410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endParaRPr lang="pt-BR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0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1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323617" y="1464528"/>
            <a:ext cx="6846440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06503" y="1469892"/>
            <a:ext cx="734572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Resultados de Aprendizagem e Alinhamento Curricular:</a:t>
            </a:r>
            <a:endParaRPr lang="pt-BR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103703" y="185125"/>
            <a:ext cx="7886459" cy="848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23617" y="2049634"/>
            <a:ext cx="11361877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Ciência - Terra e Atividade Humana: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Comunicar soluções que reduzam o impacto dos seres humanos na terra, água, ar e / ou outros seres vivos no ambiente local. As coisas que as pessoas fazem podem afetar o mundo ao seu redor. Mas eles podem fazer escolhas que reduzam seus impactos na terra, água, ar e outros seres vivos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Artes da Língua Inglesa e Alfabetização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Participe de conversas colaborativas com diversos parceiros sobre tópicos e textos. Seguir regras acordadas para as discussões. Use palavras e frases adquiridas através de conversas, lendo e sendo lido e respondendo a textos</a:t>
            </a: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Matemática: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Classificar Objetos em dado Categorias; contar os Números de Objetos em cada categoria e ordenar o Categorias por contar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pic>
        <p:nvPicPr>
          <p:cNvPr id="124" name="Google Shape;124;p3" descr="Graphical user interface, application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8813" y="5360662"/>
            <a:ext cx="114901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23618" y="4723242"/>
            <a:ext cx="3261411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77475" y="4701197"/>
            <a:ext cx="3078525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Alinhamento dos ODS</a:t>
            </a:r>
            <a:endParaRPr lang="pt-BR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C22D60B-0659-AC26-314C-95C6F7FEB863}"/>
              </a:ext>
            </a:extLst>
          </p:cNvPr>
          <p:cNvGrpSpPr/>
          <p:nvPr/>
        </p:nvGrpSpPr>
        <p:grpSpPr>
          <a:xfrm>
            <a:off x="5344271" y="4730227"/>
            <a:ext cx="6478454" cy="1779448"/>
            <a:chOff x="4790164" y="5158574"/>
            <a:chExt cx="6979920" cy="1434274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C3C0DB83-2B38-105D-7D67-0EF01DCBDCF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600" dirty="0" smtClean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pt-BR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2F6F2848-780A-ECA7-DC28-EE9B876CE6F2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600" dirty="0" smtClean="0"/>
            </a:p>
            <a:p>
              <a:r>
                <a:rPr lang="pt-BR" b="1" dirty="0" smtClean="0"/>
                <a:t>Os planos de aula são projetados para serem flexíveis e responsivos às necessidades em evolução  da dele sala de aula.  As aulas são editáveis e  personalizáveis durante atender aos  diferentes contextos individuais dos alunos e da sala de aula. Uma versão do PowerPoint  com instruções do professor e uma lição em PDF imprimível estão disponíveis para download. </a:t>
              </a:r>
            </a:p>
            <a:p>
              <a:pPr algn="ctr"/>
              <a:endParaRPr lang="pt-BR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C2EC49F-BC80-A24B-D04D-F23421D92177}"/>
                </a:ext>
              </a:extLst>
            </p:cNvPr>
            <p:cNvSpPr txBox="1"/>
            <p:nvPr/>
          </p:nvSpPr>
          <p:spPr>
            <a:xfrm>
              <a:off x="4790164" y="5158574"/>
              <a:ext cx="6979919" cy="248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Aula flexível e adaptativa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Google Shape;106;p2"/>
          <p:cNvSpPr/>
          <p:nvPr/>
        </p:nvSpPr>
        <p:spPr>
          <a:xfrm>
            <a:off x="2104572" y="185126"/>
            <a:ext cx="78719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7;p2"/>
          <p:cNvSpPr txBox="1"/>
          <p:nvPr/>
        </p:nvSpPr>
        <p:spPr>
          <a:xfrm>
            <a:off x="2090055" y="250564"/>
            <a:ext cx="79819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Preparação da Aula e Alinhamento Curricular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4203219" y="5397939"/>
            <a:ext cx="687419" cy="338554"/>
            <a:chOff x="4203219" y="5397939"/>
            <a:chExt cx="687419" cy="338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70" y="5398867"/>
              <a:ext cx="67946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aixaDeTexto 1"/>
            <p:cNvSpPr txBox="1"/>
            <p:nvPr/>
          </p:nvSpPr>
          <p:spPr>
            <a:xfrm>
              <a:off x="4203219" y="5397939"/>
              <a:ext cx="53575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PT" sz="800" dirty="0">
                  <a:solidFill>
                    <a:schemeClr val="bg1"/>
                  </a:solidFill>
                </a:rPr>
                <a:t>VIDA EM TERRA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729804" y="5360662"/>
            <a:ext cx="1149009" cy="1149009"/>
            <a:chOff x="2729804" y="5360662"/>
            <a:chExt cx="1149009" cy="1149009"/>
          </a:xfrm>
        </p:grpSpPr>
        <p:pic>
          <p:nvPicPr>
            <p:cNvPr id="123" name="Google Shape;123;p3" descr="A picture containing 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29804" y="5360662"/>
              <a:ext cx="1149009" cy="1149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787" y="5397292"/>
              <a:ext cx="698049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ixaDeTexto 1"/>
            <p:cNvSpPr txBox="1"/>
            <p:nvPr/>
          </p:nvSpPr>
          <p:spPr>
            <a:xfrm>
              <a:off x="3056738" y="5402698"/>
              <a:ext cx="62045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PT" sz="800" dirty="0">
                  <a:solidFill>
                    <a:schemeClr val="bg1"/>
                  </a:solidFill>
                </a:rPr>
                <a:t>AÇÃO CLIMÁTICA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580795" y="5360663"/>
            <a:ext cx="1149009" cy="1149009"/>
            <a:chOff x="1580795" y="5360663"/>
            <a:chExt cx="1149009" cy="1149009"/>
          </a:xfrm>
        </p:grpSpPr>
        <p:pic>
          <p:nvPicPr>
            <p:cNvPr id="122" name="Google Shape;122;p3" descr="A picture containing icon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80795" y="5360663"/>
              <a:ext cx="1149009" cy="1149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469" y="5411624"/>
              <a:ext cx="825384" cy="4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ixaDeTexto 1"/>
            <p:cNvSpPr txBox="1"/>
            <p:nvPr/>
          </p:nvSpPr>
          <p:spPr>
            <a:xfrm>
              <a:off x="1886556" y="5394898"/>
              <a:ext cx="843248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PT" sz="800" dirty="0">
                  <a:solidFill>
                    <a:schemeClr val="bg1"/>
                  </a:solidFill>
                </a:rPr>
                <a:t>CONSUMO E PRODUÇÃO RESPONSÁVEIS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31786" y="5360664"/>
            <a:ext cx="1149009" cy="1149009"/>
            <a:chOff x="431786" y="5360664"/>
            <a:chExt cx="1149009" cy="1149009"/>
          </a:xfrm>
        </p:grpSpPr>
        <p:pic>
          <p:nvPicPr>
            <p:cNvPr id="121" name="Google Shape;121;p3" descr="A picture containing tab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31786" y="5360664"/>
              <a:ext cx="1149009" cy="1149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29" y="5394899"/>
              <a:ext cx="897566" cy="40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1"/>
            <p:cNvSpPr txBox="1"/>
            <p:nvPr/>
          </p:nvSpPr>
          <p:spPr>
            <a:xfrm>
              <a:off x="702050" y="5387771"/>
              <a:ext cx="87079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PT" sz="800" dirty="0">
                  <a:solidFill>
                    <a:schemeClr val="bg1"/>
                  </a:solidFill>
                </a:rPr>
                <a:t>CIDADES E </a:t>
              </a:r>
              <a:r>
                <a:rPr lang="pt-PT" sz="800" dirty="0" smtClean="0">
                  <a:solidFill>
                    <a:schemeClr val="bg1"/>
                  </a:solidFill>
                </a:rPr>
                <a:t>COMUNIDADES SUSTENTÁVEIS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Aula </a:t>
            </a:r>
            <a:endParaRPr lang="pt-BR"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435690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139" name="Google Shape;139;p4"/>
          <p:cNvSpPr/>
          <p:nvPr/>
        </p:nvSpPr>
        <p:spPr>
          <a:xfrm>
            <a:off x="911773" y="1498114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Antes de os alunos chegarem à aula</a:t>
            </a:r>
            <a:r>
              <a:rPr lang="pt-BR" sz="16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esconda cuidadosamente 10-20 garrafas de plástico PET ao redor da sala de aula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13972" y="222577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60335" y="222577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04919" y="2205718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43" name="Google Shape;143;p4"/>
          <p:cNvSpPr/>
          <p:nvPr/>
        </p:nvSpPr>
        <p:spPr>
          <a:xfrm>
            <a:off x="911773" y="2191942"/>
            <a:ext cx="10866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o folheto "SIM/NÃO”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 pergunte à classe</a:t>
            </a:r>
            <a:r>
              <a:rPr lang="pt-BR" sz="16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 que você lembra da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 que pode ser reciclado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Levante a mão e mostre-me algo que possa ser reciclado na apostila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Quais são os 1, 2, 3s da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13972" y="396645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396645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04919" y="3946407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147" name="Google Shape;147;p4"/>
          <p:cNvSpPr/>
          <p:nvPr/>
        </p:nvSpPr>
        <p:spPr>
          <a:xfrm>
            <a:off x="911773" y="3916896"/>
            <a:ext cx="108663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Exiba e discuta os slides "3 Passos para a Reciclagem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depois introduza o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slide final do desafio da garrafa de plástico PET e informe aos alunos que coletarão garrafas plásticas PET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por uma semana na escola e em casa para se tornarem um "Waste Hero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Use uma classe </a:t>
            </a: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"Contador de garrafas" </a:t>
            </a: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quadro para ver o progresso diário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Apresente a caixa de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É melhor tentar coletar garrafas na escola se for difícil para algumas crianças trazerem de casa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48" name="Google Shape;148;p4"/>
          <p:cNvSpPr/>
          <p:nvPr/>
        </p:nvSpPr>
        <p:spPr>
          <a:xfrm>
            <a:off x="413972" y="5964325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60335" y="5964325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57919" y="5957836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pt-BR" dirty="0"/>
          </a:p>
        </p:txBody>
      </p:sp>
      <p:sp>
        <p:nvSpPr>
          <p:cNvPr id="151" name="Google Shape;151;p4"/>
          <p:cNvSpPr/>
          <p:nvPr/>
        </p:nvSpPr>
        <p:spPr>
          <a:xfrm>
            <a:off x="911773" y="5974613"/>
            <a:ext cx="1086630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Dê-lhes 5 minutos para pesquisar na classe as garrafas de plástico PET escondidas para colocar na nova lixeira e iniciar a contagem.</a:t>
            </a:r>
            <a:endParaRPr lang="pt-BR"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104525" y="6457800"/>
            <a:ext cx="15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dirty="0" smtClean="0">
                <a:latin typeface="Calibri"/>
                <a:ea typeface="Calibri"/>
                <a:cs typeface="Calibri"/>
                <a:sym typeface="Calibri"/>
              </a:rPr>
              <a:t>Aula continuada</a:t>
            </a:r>
            <a:endParaRPr lang="pt-B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4832250" y="808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aula: 45 - 60 minutos</a:t>
            </a:r>
            <a:endParaRPr lang="pt-BR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Aula</a:t>
            </a:r>
            <a:r>
              <a:rPr lang="pt-BR" sz="3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163" name="Google Shape;163;p5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04919" y="1435690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pt-BR" dirty="0"/>
          </a:p>
        </p:txBody>
      </p:sp>
      <p:sp>
        <p:nvSpPr>
          <p:cNvPr id="166" name="Google Shape;166;p5"/>
          <p:cNvSpPr/>
          <p:nvPr/>
        </p:nvSpPr>
        <p:spPr>
          <a:xfrm>
            <a:off x="911773" y="1433946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Cada dia do Desafio da Garrafa, conte como uma aula o número de garrafas coletadas e marque o total na classe "Contador de Garrafas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pt-BR"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413972" y="222577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0335" y="222577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04919" y="2205718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pt-BR" dirty="0"/>
          </a:p>
        </p:txBody>
      </p:sp>
      <p:sp>
        <p:nvSpPr>
          <p:cNvPr id="170" name="Google Shape;170;p5"/>
          <p:cNvSpPr/>
          <p:nvPr/>
        </p:nvSpPr>
        <p:spPr>
          <a:xfrm>
            <a:off x="911773" y="2268142"/>
            <a:ext cx="10866255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o folheto plástico PET </a:t>
            </a: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"Colorindo Garrafas"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 faça perguntas como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t-BR" sz="14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Que tipos de bebidas entram nessas garrafas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Você tem uma bebida favorita? De que cor é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Onde você coloca essas garrafas quando termina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/>
          </a:p>
        </p:txBody>
      </p:sp>
      <p:sp>
        <p:nvSpPr>
          <p:cNvPr id="171" name="Google Shape;171;p5"/>
          <p:cNvSpPr/>
          <p:nvPr/>
        </p:nvSpPr>
        <p:spPr>
          <a:xfrm>
            <a:off x="413972" y="36441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0335" y="36441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04919" y="3624143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pt-BR" dirty="0"/>
          </a:p>
        </p:txBody>
      </p:sp>
      <p:sp>
        <p:nvSpPr>
          <p:cNvPr id="174" name="Google Shape;174;p5"/>
          <p:cNvSpPr/>
          <p:nvPr/>
        </p:nvSpPr>
        <p:spPr>
          <a:xfrm>
            <a:off x="911773" y="3686567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final da semana, conte o total de garrafas coletadas como uma turma e premie os alunos com um certificado de conquista do “Waste </a:t>
            </a: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Hero"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4821450" y="830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 : 45 - 60 minutos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=""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2DA1694E-78E7-564E-A720-250B8C92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56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575F6D79-C1A6-524D-AEBE-F0759709A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75" t="38442" r="-13" b="17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28433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Preparar a Apresentação do PowerPoint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t-BR" sz="2000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</a:t>
            </a:r>
            <a:r>
              <a:rPr lang="pt-BR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estiver pronto para apresentar as lições à sua turma, clique em </a:t>
            </a:r>
            <a:r>
              <a:rPr lang="pt-BR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 de Slides </a:t>
            </a:r>
            <a:r>
              <a:rPr lang="pt-BR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barra de menus superior e selecione</a:t>
            </a:r>
            <a:r>
              <a:rPr lang="pt-BR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Modo de Exibição do Apresentador</a:t>
            </a:r>
            <a:r>
              <a:rPr lang="pt-BR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No modo de exibição do Apresentador, você pode ver suas anotações enquanto o público vê apenas seus slides.</a:t>
            </a:r>
            <a:endParaRPr lang="en-US" sz="20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323616" y="3978315"/>
            <a:ext cx="6092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t-BR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anotações aparecem em um painel à direita. O texto deve encapsular automaticamente e uma barra de rolagem vertical aparecerá se necessário. Você também pode alterar o tamanho do texto no Painel de anotações usando os dois botões no canto inferior esquerdo canto do painel Notas</a:t>
            </a:r>
            <a:r>
              <a:rPr lang="en-US" sz="2000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</a:t>
              </a:r>
              <a:endParaRPr lang="pt-BR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NÃO</a:t>
              </a:r>
              <a:endParaRPr lang="pt-BR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1372" y="81404"/>
            <a:ext cx="1791803" cy="1876068"/>
            <a:chOff x="704455" y="1746170"/>
            <a:chExt cx="1791803" cy="1876068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704455" y="3160614"/>
              <a:ext cx="179180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Frasco de vidro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85628" y="119530"/>
            <a:ext cx="2529321" cy="2261055"/>
            <a:chOff x="3007550" y="1768789"/>
            <a:chExt cx="2529321" cy="2261055"/>
          </a:xfrm>
        </p:grpSpPr>
        <p:sp>
          <p:nvSpPr>
            <p:cNvPr id="199" name="Google Shape;199;p6"/>
            <p:cNvSpPr/>
            <p:nvPr/>
          </p:nvSpPr>
          <p:spPr>
            <a:xfrm>
              <a:off x="3007550" y="3198888"/>
              <a:ext cx="252932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Garrafa de plástico PET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5569220" y="356473"/>
            <a:ext cx="1934828" cy="1711574"/>
            <a:chOff x="3193049" y="4171116"/>
            <a:chExt cx="1934828" cy="1711574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Lata de metal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5634730" y="2128285"/>
            <a:ext cx="2067082" cy="1734577"/>
            <a:chOff x="379899" y="4064988"/>
            <a:chExt cx="2067082" cy="1734577"/>
          </a:xfrm>
        </p:grpSpPr>
        <p:sp>
          <p:nvSpPr>
            <p:cNvPr id="202" name="Google Shape;202;p6"/>
            <p:cNvSpPr/>
            <p:nvPr/>
          </p:nvSpPr>
          <p:spPr>
            <a:xfrm>
              <a:off x="379899" y="5337941"/>
              <a:ext cx="206708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Caixa de papelão</a:t>
              </a:r>
              <a:endParaRPr lang="pt-BR"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10019358" y="2112404"/>
            <a:ext cx="1962844" cy="1619476"/>
            <a:chOff x="6420868" y="1760417"/>
            <a:chExt cx="1867355" cy="1273577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867355" cy="333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Casca de banana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999921" cy="1366660"/>
            <a:chOff x="8346482" y="1742833"/>
            <a:chExt cx="1999921" cy="1366660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84802"/>
              <a:ext cx="1999921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Guardanapo sujo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7004304" y="448737"/>
            <a:ext cx="2037700" cy="1601184"/>
            <a:chOff x="6377570" y="3189531"/>
            <a:chExt cx="1680673" cy="1218677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i="0" u="none" strike="noStrike" cap="none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Lâmpada 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8394088" y="94485"/>
            <a:ext cx="2249386" cy="1798594"/>
            <a:chOff x="8356250" y="3141253"/>
            <a:chExt cx="1680673" cy="1173589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56250" y="4037730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Suco de Caixa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3954057" y="2308469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Brinquedos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134796" y="2157928"/>
            <a:ext cx="1680673" cy="1365693"/>
            <a:chOff x="8327554" y="4546324"/>
            <a:chExt cx="1680673" cy="1365693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Saco plástico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36997" y="2238129"/>
            <a:ext cx="1942002" cy="1445457"/>
            <a:chOff x="10237173" y="4701929"/>
            <a:chExt cx="1680673" cy="1147076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237173" y="5511982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Lápis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3834481" y="479084"/>
            <a:ext cx="2249385" cy="1423477"/>
            <a:chOff x="10327322" y="3269424"/>
            <a:chExt cx="1680673" cy="1014481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327322" y="3981237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Calçados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7876284" y="1829413"/>
            <a:ext cx="2154046" cy="2266113"/>
            <a:chOff x="10269241" y="1451979"/>
            <a:chExt cx="1680673" cy="1771587"/>
          </a:xfrm>
        </p:grpSpPr>
        <p:sp>
          <p:nvSpPr>
            <p:cNvPr id="50" name="Google Shape;188;p4">
              <a:extLst>
                <a:ext uri="{FF2B5EF4-FFF2-40B4-BE49-F238E27FC236}">
                  <a16:creationId xmlns=""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31693"/>
              <a:ext cx="1680673" cy="591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Mangueira de jardim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=""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2AECF63-3EC9-1630-2215-F38BEAD39127}"/>
              </a:ext>
            </a:extLst>
          </p:cNvPr>
          <p:cNvCxnSpPr>
            <a:stCxn id="197" idx="0"/>
            <a:endCxn id="191" idx="0"/>
          </p:cNvCxnSpPr>
          <p:nvPr/>
        </p:nvCxnSpPr>
        <p:spPr>
          <a:xfrm>
            <a:off x="897274" y="1495848"/>
            <a:ext cx="2225745" cy="35409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1685978" y="1824916"/>
            <a:ext cx="1437041" cy="31767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D8A94CA-6471-CF03-6331-2558498EBF19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5011615" y="1603796"/>
            <a:ext cx="2594501" cy="37655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4498934" y="1606423"/>
            <a:ext cx="2037700" cy="34505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8023154" y="1625229"/>
            <a:ext cx="45419" cy="33532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>
            <a:off x="9566122" y="1879230"/>
            <a:ext cx="369429" cy="31576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1824916"/>
            <a:ext cx="470655" cy="31821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9932883" y="3335076"/>
            <a:ext cx="970082" cy="16927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219F4F4C-B22D-417B-9B76-04A1F10B9204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9158706" y="3766153"/>
            <a:ext cx="0" cy="1235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4519246" y="3766153"/>
            <a:ext cx="1442555" cy="1298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B1F74E43-7E1E-0A66-456F-30AF17D5FBF4}"/>
              </a:ext>
            </a:extLst>
          </p:cNvPr>
          <p:cNvCxnSpPr>
            <a:cxnSpLocks/>
            <a:stCxn id="224" idx="2"/>
            <a:endCxn id="190" idx="1"/>
          </p:cNvCxnSpPr>
          <p:nvPr/>
        </p:nvCxnSpPr>
        <p:spPr>
          <a:xfrm>
            <a:off x="4794394" y="3600968"/>
            <a:ext cx="2811722" cy="17683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1FAAE419-834A-77B2-DE59-74929E98B7DF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2966656" y="3484363"/>
            <a:ext cx="4639460" cy="18849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5CF5CC32-AAEB-B4A5-4B55-4A8FEEBDD6B1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1054978" y="3687588"/>
            <a:ext cx="6551138" cy="16817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SIM</a:t>
            </a:r>
            <a:endParaRPr lang="pt-BR"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lang="pt-BR"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4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Recicle sempre</a:t>
            </a:r>
            <a:r>
              <a:rPr lang="pt-BR" sz="2400" b="0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400" b="1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Nunca recicle</a:t>
            </a:r>
            <a:r>
              <a:rPr lang="pt-BR" sz="2400" b="0" i="0" u="none" strike="noStrike" cap="none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556348" y="3255614"/>
            <a:ext cx="19744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Frasco de vidro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701240" y="3255625"/>
            <a:ext cx="31044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plástico PET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348344" y="5421066"/>
            <a:ext cx="2352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Caixa de papelão</a:t>
            </a:r>
            <a:endParaRPr lang="pt-BR"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Lata de metal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descr="A picture containing banana, indoor, yellow, half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/>
          <p:nvPr/>
        </p:nvSpPr>
        <p:spPr>
          <a:xfrm>
            <a:off x="6420868" y="2700012"/>
            <a:ext cx="194172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Casca de banana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6377570" y="4084971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Lâmpada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 descr="Calendar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/>
          <p:nvPr/>
        </p:nvSpPr>
        <p:spPr>
          <a:xfrm>
            <a:off x="8347377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Suco de caixa</a:t>
            </a:r>
            <a:endParaRPr lang="pt-BR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365330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Brinquedos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/>
          <p:nvPr/>
        </p:nvSpPr>
        <p:spPr>
          <a:xfrm>
            <a:off x="8327554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Saco plástico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10237173" y="5511982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Lápis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256338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Calçado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50" name="Google Shape;188;p4">
            <a:extLst>
              <a:ext uri="{FF2B5EF4-FFF2-40B4-BE49-F238E27FC236}">
                <a16:creationId xmlns="" xmlns:a16="http://schemas.microsoft.com/office/drawing/2014/main" id="{BB032ACC-89C6-AF46-BEB0-DDE72896150B}"/>
              </a:ext>
            </a:extLst>
          </p:cNvPr>
          <p:cNvSpPr/>
          <p:nvPr/>
        </p:nvSpPr>
        <p:spPr>
          <a:xfrm>
            <a:off x="10269241" y="2537023"/>
            <a:ext cx="19227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Mangueira de jardim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Picture 50" descr="A picture containing cable, connector&#10;&#10;Description automatically generated">
            <a:extLst>
              <a:ext uri="{FF2B5EF4-FFF2-40B4-BE49-F238E27FC236}">
                <a16:creationId xmlns="" xmlns:a16="http://schemas.microsoft.com/office/drawing/2014/main" id="{C3571D5E-523E-4F4D-8FC3-A8278B481FA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" b="-51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</p:spPr>
      </p:pic>
      <p:pic>
        <p:nvPicPr>
          <p:cNvPr id="190" name="Google Shape;190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211;p6"/>
          <p:cNvSpPr/>
          <p:nvPr/>
        </p:nvSpPr>
        <p:spPr>
          <a:xfrm>
            <a:off x="8245431" y="2706068"/>
            <a:ext cx="207614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Guardanapo sujo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4632698" y="1554950"/>
            <a:ext cx="75184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15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Passos para Reciclagem</a:t>
            </a:r>
            <a:endParaRPr lang="pt-BR" dirty="0"/>
          </a:p>
        </p:txBody>
      </p:sp>
      <p:sp>
        <p:nvSpPr>
          <p:cNvPr id="235" name="Google Shape;235;p7"/>
          <p:cNvSpPr/>
          <p:nvPr/>
        </p:nvSpPr>
        <p:spPr>
          <a:xfrm>
            <a:off x="2411483" y="1441736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511427" y="682208"/>
            <a:ext cx="4282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endParaRPr lang="pt-BR" dirty="0"/>
          </a:p>
        </p:txBody>
      </p:sp>
      <p:sp>
        <p:nvSpPr>
          <p:cNvPr id="237" name="Google Shape;237;p7"/>
          <p:cNvSpPr/>
          <p:nvPr/>
        </p:nvSpPr>
        <p:spPr>
          <a:xfrm>
            <a:off x="2325383" y="1441736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2950750" y="1482975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7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sz="13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12313</TotalTime>
  <Words>2730</Words>
  <Application>Microsoft Office PowerPoint</Application>
  <PresentationFormat>Personalizar</PresentationFormat>
  <Paragraphs>374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kikasp30.af@gmail.com</cp:lastModifiedBy>
  <cp:revision>88</cp:revision>
  <dcterms:created xsi:type="dcterms:W3CDTF">2022-01-20T09:13:45Z</dcterms:created>
  <dcterms:modified xsi:type="dcterms:W3CDTF">2022-11-24T17:52:37Z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5713902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