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Mali Medium" panose="020B0604020202020204" charset="-34"/>
      <p:regular r:id="rId28"/>
      <p:bold r:id="rId29"/>
      <p:italic r:id="rId30"/>
      <p:boldItalic r:id="rId31"/>
    </p:embeddedFont>
    <p:embeddedFont>
      <p:font typeface="Mali" panose="020B0604020202020204" charset="-34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hc0FqqX1H13aP0eIuKUjOqDVX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FF"/>
    <a:srgbClr val="0099FF"/>
    <a:srgbClr val="00A278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8" autoAdjust="0"/>
  </p:normalViewPr>
  <p:slideViewPr>
    <p:cSldViewPr>
      <p:cViewPr>
        <p:scale>
          <a:sx n="70" d="100"/>
          <a:sy n="70" d="100"/>
        </p:scale>
        <p:origin x="-122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461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2-4 minutos</a:t>
            </a:r>
            <a:r>
              <a:rPr lang="en-US" b="1" dirty="0" smtClean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Como cheira o lixo</a:t>
            </a:r>
            <a:r>
              <a:rPr lang="en-US" dirty="0" smtClean="0"/>
              <a:t>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 que você acha que eles viram na lata de lixo</a:t>
            </a:r>
            <a:r>
              <a:rPr lang="en-US" dirty="0" smtClean="0"/>
              <a:t>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Que erro Rachel cometeu</a:t>
            </a:r>
            <a:r>
              <a:rPr lang="en-US" dirty="0" smtClean="0"/>
              <a:t>?</a:t>
            </a:r>
            <a:endParaRPr dirty="0"/>
          </a:p>
        </p:txBody>
      </p:sp>
      <p:sp>
        <p:nvSpPr>
          <p:cNvPr id="326" name="Google Shape;3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2-4 minutos</a:t>
            </a:r>
            <a:r>
              <a:rPr lang="en-US" b="1" dirty="0" smtClean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smtClean="0"/>
              <a:t>*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para ativar a animação ao ler a última linha "Havia uma pilha GIGANTE de lixo fedorento e fedorento</a:t>
            </a:r>
            <a:r>
              <a:rPr lang="en-US" dirty="0" smtClean="0"/>
              <a:t>.”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já viu uma pilha de lixo gigante antes</a:t>
            </a:r>
            <a:r>
              <a:rPr lang="en-US" dirty="0" smtClean="0"/>
              <a:t>?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Que tipo de coisas estavam na pilha</a:t>
            </a:r>
            <a:r>
              <a:rPr lang="en-US" dirty="0" smtClean="0"/>
              <a:t>?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Quão grande era</a:t>
            </a:r>
            <a:r>
              <a:rPr lang="en-US" dirty="0" smtClean="0"/>
              <a:t>?</a:t>
            </a:r>
            <a:endParaRPr dirty="0"/>
          </a:p>
        </p:txBody>
      </p:sp>
      <p:sp>
        <p:nvSpPr>
          <p:cNvPr id="336" name="Google Shape;3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b="1" dirty="0" smtClean="0"/>
              <a:t>)</a:t>
            </a:r>
            <a:endParaRPr lang="en-US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1: Casca de banana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aparece, clique quando você ler a palavra "banana"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2: Garrafa de plástico PET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aparece, clique quando você ler a palavra "garrafa de plástico PET"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3: Caixa de pizza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aparece, clique quando você ler a palavra "caixa de pizza"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4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Brinquedos quebrados aparecem, clique quando você ler a palavra "brinquedos quebrados"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5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Frasco de vidro aparece, clique quando você ler a palavra "frasco de vidro"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b="1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Podemos reciclar uma casca de banana? Não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Podemos reciclar uma garrafa de plástico PET? Sim</a:t>
            </a:r>
            <a:endParaRPr dirty="0"/>
          </a:p>
        </p:txBody>
      </p:sp>
      <p:sp>
        <p:nvSpPr>
          <p:cNvPr id="347" name="Google Shape;3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2-4 minutos</a:t>
            </a:r>
            <a:r>
              <a:rPr lang="en-US" b="1" dirty="0" smtClean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 smtClean="0"/>
              <a:t>*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para ativar a animação ao ler a última linha "Sem problema Rachel, podemos limpá-la reciclando</a:t>
            </a:r>
            <a:r>
              <a:rPr lang="en-US" sz="1100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”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Por que a reciclagem é importante</a:t>
            </a:r>
            <a:r>
              <a:rPr lang="en-US" dirty="0" smtClean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pode sugerir estas como razões pelas quais a reciclagem é importante</a:t>
            </a:r>
            <a:r>
              <a:rPr lang="en-US" sz="1100" b="1" i="0" u="sng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Ajuda a impedir que os resíduos entrem na natureza e mantém os animais seguros</a:t>
            </a:r>
            <a:r>
              <a:rPr lang="en-US" dirty="0" smtClean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 </a:t>
            </a: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 minutos</a:t>
            </a:r>
            <a:r>
              <a:rPr lang="en-US" b="1" dirty="0" smtClean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71" name="Google Shape;3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 minutos</a:t>
            </a:r>
            <a:r>
              <a:rPr lang="en-US" b="1" dirty="0" smtClean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1" u="none" strike="noStrike" cap="none" dirty="0">
              <a:solidFill>
                <a:srgbClr val="3AC69D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383" name="Google Shape;3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 minutos</a:t>
            </a:r>
            <a:r>
              <a:rPr lang="en-US" b="1" dirty="0" smtClean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pode me dar um exemplo de algo que podemos reciclar</a:t>
            </a:r>
            <a:r>
              <a:rPr lang="en-US" dirty="0" smtClean="0"/>
              <a:t>?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</a:t>
            </a:r>
            <a:r>
              <a:rPr lang="en-US" b="1" dirty="0" smtClean="0"/>
              <a:t>1</a:t>
            </a:r>
            <a:r>
              <a:rPr lang="en-US" b="1" dirty="0"/>
              <a:t>: </a:t>
            </a:r>
            <a:r>
              <a:rPr lang="en-US" b="0" dirty="0" smtClean="0"/>
              <a:t>C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aixa de papelão aparece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</a:t>
            </a:r>
            <a:r>
              <a:rPr lang="en-US" b="1" dirty="0" smtClean="0"/>
              <a:t>2</a:t>
            </a:r>
            <a:r>
              <a:rPr lang="en-US" dirty="0"/>
              <a:t>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Frascos de vidro aparecem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</a:t>
            </a:r>
            <a:r>
              <a:rPr lang="en-US" b="1" dirty="0" smtClean="0"/>
              <a:t>3</a:t>
            </a:r>
            <a:r>
              <a:rPr lang="en-US" dirty="0"/>
              <a:t>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Garrafa de plástico PET aparece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</a:t>
            </a:r>
            <a:r>
              <a:rPr lang="en-US" b="1" dirty="0" smtClean="0"/>
              <a:t>4</a:t>
            </a:r>
            <a:r>
              <a:rPr lang="en-US" dirty="0"/>
              <a:t>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Lata de metal aparece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2286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96" name="Google Shape;3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 minutos</a:t>
            </a:r>
            <a:r>
              <a:rPr lang="en-US" b="1" dirty="0" smtClean="0"/>
              <a:t>)</a:t>
            </a:r>
            <a:endParaRPr sz="1100" b="1" i="0" u="none" strike="noStrike" cap="none" dirty="0">
              <a:solidFill>
                <a:srgbClr val="3AC69D"/>
              </a:solidFill>
              <a:latin typeface="Mali Medium"/>
              <a:ea typeface="Mali Medium"/>
              <a:cs typeface="Mali Medium"/>
              <a:sym typeface="Mali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3AC69D"/>
              </a:solidFill>
              <a:latin typeface="Mali Medium"/>
              <a:ea typeface="Mali Medium"/>
              <a:cs typeface="Mali Medium"/>
              <a:sym typeface="Mali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sz="1100" b="1" i="0" u="none" strike="noStrike" cap="none" dirty="0" smtClean="0">
                <a:solidFill>
                  <a:srgbClr val="3AC69D"/>
                </a:solidFill>
                <a:latin typeface="Mali Medium"/>
                <a:ea typeface="Mali Medium"/>
                <a:cs typeface="Mali Medium"/>
                <a:sym typeface="Mali Medium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3AC69D"/>
                </a:solidFill>
                <a:latin typeface="Mali Medium"/>
                <a:ea typeface="Mali Medium"/>
                <a:cs typeface="Mali Medium"/>
                <a:sym typeface="Mali Medium"/>
              </a:rPr>
              <a:t>1.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Por que é importante limpar nossos itens para reciclagem</a:t>
            </a:r>
            <a:r>
              <a:rPr lang="en-US" sz="1100" b="0" i="0" u="none" strike="noStrike" cap="none" dirty="0" smtClean="0">
                <a:solidFill>
                  <a:srgbClr val="3AC69D"/>
                </a:solidFill>
                <a:latin typeface="Mali Medium"/>
                <a:ea typeface="Mali Medium"/>
                <a:cs typeface="Mali Medium"/>
                <a:sym typeface="Mali Medium"/>
              </a:rPr>
              <a:t>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3AC69D"/>
                </a:solidFill>
                <a:latin typeface="Mali Medium"/>
                <a:ea typeface="Mali Medium"/>
                <a:cs typeface="Mali Medium"/>
                <a:sym typeface="Mali Medium"/>
              </a:rPr>
              <a:t>2.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 se houver um pouco de comida ou líquido nele</a:t>
            </a:r>
            <a:r>
              <a:rPr lang="en-US" sz="1100" b="0" i="0" u="none" strike="noStrike" cap="none" dirty="0" smtClean="0">
                <a:solidFill>
                  <a:srgbClr val="3AC69D"/>
                </a:solidFill>
                <a:latin typeface="Mali Medium"/>
                <a:ea typeface="Mali Medium"/>
                <a:cs typeface="Mali Medium"/>
                <a:sym typeface="Mali Medium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3AC69D"/>
              </a:solidFill>
              <a:latin typeface="Mali Medium"/>
              <a:ea typeface="Mali Medium"/>
              <a:cs typeface="Mali Medium"/>
              <a:sym typeface="Mali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pode sugerir</a:t>
            </a:r>
            <a:r>
              <a:rPr lang="en-US" sz="1100" b="1" i="0" u="sng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Itens sujos não podem ser reciclados</a:t>
            </a:r>
            <a:r>
              <a:rPr lang="en-US" dirty="0" smtClean="0"/>
              <a:t>.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Itens molhados e sujos podem sujar outros itens limpos, sujar toda a lixeira</a:t>
            </a:r>
            <a:r>
              <a:rPr lang="en-US" dirty="0" smtClean="0"/>
              <a:t>.</a:t>
            </a:r>
            <a:endParaRPr dirty="0"/>
          </a:p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12" name="Google Shape;41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 minutos</a:t>
            </a:r>
            <a:r>
              <a:rPr lang="en-US" b="1" dirty="0" smtClean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</a:t>
            </a:r>
            <a:r>
              <a:rPr lang="en-US" b="1" dirty="0" smtClean="0"/>
              <a:t>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 símbolo de reciclagem é exibido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Onde devemos colocar nossas garrafas plásticas PET</a:t>
            </a:r>
            <a:r>
              <a:rPr lang="en-US" b="0" dirty="0" smtClean="0"/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2</a:t>
            </a:r>
            <a:r>
              <a:rPr lang="en-US" dirty="0" smtClean="0"/>
              <a:t>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Seta apontando para a lixeira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Respostas</a:t>
            </a:r>
            <a:r>
              <a:rPr lang="en-US" dirty="0" smtClean="0"/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 lixeira</a:t>
            </a:r>
            <a:r>
              <a:rPr lang="en-US" b="0" dirty="0" smtClean="0"/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24" name="Google Shape;42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2-4 minutos</a:t>
            </a:r>
            <a:r>
              <a:rPr lang="en-US" b="1" dirty="0" smtClean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Diga aos alunos</a:t>
            </a:r>
            <a:r>
              <a:rPr lang="en-US" b="1" dirty="0" smtClean="0"/>
              <a:t>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Quando seguimos os 3 passos da reciclagem, podemos reciclar nossos resíduos em coisas novas</a:t>
            </a:r>
            <a:r>
              <a:rPr lang="en-US" b="0" dirty="0" smtClean="0"/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Exemplo</a:t>
            </a:r>
            <a:r>
              <a:rPr lang="en-US" b="1" dirty="0" smtClean="0"/>
              <a:t>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</a:t>
            </a:r>
            <a:r>
              <a:rPr lang="en-US" b="1" dirty="0" smtClean="0"/>
              <a:t>1</a:t>
            </a:r>
            <a:r>
              <a:rPr lang="en-US" b="1" dirty="0"/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garrafas de plástico PET podem ser recicladas de volta em novas garrafas de plástico PET</a:t>
            </a:r>
            <a:r>
              <a:rPr lang="en-US" b="0" dirty="0" smtClean="0"/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</a:t>
            </a:r>
            <a:r>
              <a:rPr lang="en-US" b="1" dirty="0" smtClean="0"/>
              <a:t>2</a:t>
            </a:r>
            <a:r>
              <a:rPr lang="en-US" b="1" dirty="0"/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garrafas de plástico PET também podem ser transformadas em fios que podem ser transformados em tecidos e têxteis</a:t>
            </a:r>
            <a:r>
              <a:rPr lang="en-US" b="0" dirty="0" smtClean="0"/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39" name="Google Shape;4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2-4 minutos</a:t>
            </a:r>
            <a:r>
              <a:rPr lang="en-US" b="1" dirty="0" smtClean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dirty="0" smtClean="0"/>
              <a:t>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Que erros Rachel cometeu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Por que a reciclagem é importante</a:t>
            </a:r>
            <a:r>
              <a:rPr lang="en-US" sz="11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2286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Respostas</a:t>
            </a:r>
            <a:r>
              <a:rPr lang="en-US" sz="11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none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Rachel colocou todos os resíduos em uma lixeira, ela precisava separar os itens recicláveis na lixeira</a:t>
            </a:r>
            <a:r>
              <a:rPr lang="en-US" sz="11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 lixo pode ser prejudicial ao nosso ar e água e pode ferir animais e peixes</a:t>
            </a:r>
            <a:r>
              <a:rPr lang="en-US" sz="11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Quando usamos menos papel, salvamos árvores e animais na floresta</a:t>
            </a:r>
            <a:r>
              <a:rPr lang="en-US" sz="11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Quando reciclamos, produzimos menos lixo</a:t>
            </a:r>
            <a:r>
              <a:rPr lang="en-US" sz="11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286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56" name="Google Shape;4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69" name="Google Shape;46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b="1" dirty="0" smtClean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o símbolo de reciclagem é exibido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 já viu esse símbolo antes? Onde você viu? Alguém pode me dizer o que isso significa</a:t>
            </a:r>
            <a:r>
              <a:rPr lang="en-US" dirty="0" smtClean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Este símbolo significa "reciclagem". O que é reciclagem</a:t>
            </a:r>
            <a:r>
              <a:rPr lang="en-US" dirty="0" smtClean="0"/>
              <a:t>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2: Garrafa de plástico PET aparece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3: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lixeira  aparece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4: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outra garrafa de plástico PET aparece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Diga aos alunos</a:t>
            </a:r>
            <a:r>
              <a:rPr lang="en-US" b="1" dirty="0" smtClean="0"/>
              <a:t>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reciclagem é o processo de pegar um produto como uma garrafa de plástico PET e transformá-lo em outra garrafa</a:t>
            </a:r>
            <a:r>
              <a:rPr lang="en-US" dirty="0" smtClean="0"/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lang="en-US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Reciclar é bom ou ruim? Por quê?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Vocês reciclam? Por favor, compartilhe...</a:t>
            </a:r>
            <a:endParaRPr dirty="0"/>
          </a:p>
        </p:txBody>
      </p:sp>
      <p:sp>
        <p:nvSpPr>
          <p:cNvPr id="177" name="Google Shape;1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b="1" dirty="0" smtClean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Exercício de quebra-gelo pré-aula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Alguém já ouviu falar em reciclagem? Se sim, por favor, compartilhe com a classe o que eles sabem</a:t>
            </a:r>
            <a:r>
              <a:rPr lang="en-US" dirty="0" smtClean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Diga aos alunos</a:t>
            </a:r>
            <a:r>
              <a:rPr lang="en-US" b="1" dirty="0" smtClean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reciclagem é o processo de coleta e processamento de materiais que, de outra forma, seriam jogados fora como lixo e transformá-los em novos produtos. A reciclagem pode beneficiar sua comunidade e o meio ambiente</a:t>
            </a:r>
            <a:r>
              <a:rPr lang="en-US" sz="1200" b="0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Agora leia as imagens da esquerda para a direita começando na linha superior para testar seus conhecimentos sobre quais itens exibidos podem e não podem ser reciclados. Pergunte se cada item pode ser reciclado antes de clicar para mostrar a resposta a eles</a:t>
            </a:r>
            <a:r>
              <a:rPr lang="en-US" sz="1200" b="0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Ordem das imagens que aparecerão a cada clique.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1: Frasco de vidro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2: Garrafa de plástico PET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3: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Calçados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4: Lata de metal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5: Lâmpada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6: Suco de Caixa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7: Guardanapo sujo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8: Lápis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9: Saco plástico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10: Brinquedos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11: Caixa de papelão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12: Mangueira de jardim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13: Casca de banana</a:t>
            </a:r>
            <a:r>
              <a:rPr lang="en-US" sz="1200" b="0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</a:t>
            </a:r>
            <a:endParaRPr b="1" dirty="0"/>
          </a:p>
        </p:txBody>
      </p:sp>
      <p:sp>
        <p:nvSpPr>
          <p:cNvPr id="189" name="Google Shape;1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3-5 minutos</a:t>
            </a:r>
            <a:r>
              <a:rPr lang="en-US" sz="1400" b="1" dirty="0" smtClean="0"/>
              <a:t>)</a:t>
            </a:r>
            <a:endParaRPr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Distribua ou exiba este slide SIM / NÃO - há um folheto em pdf imprimível disponível para os alunos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Abra uma discussão sobre onde colocamos nosso lixo</a:t>
            </a:r>
            <a:r>
              <a:rPr lang="en-US" sz="14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alunos: </a:t>
            </a: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 que você faz com o lixo em casa? Para onde vai? Todos os resíduos pertencem a um caixote do lixo</a:t>
            </a:r>
            <a:r>
              <a:rPr lang="en-US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Diga aos alunos</a:t>
            </a:r>
            <a:r>
              <a:rPr lang="en-US" sz="16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Nem todos os resíduos vão para o mesmo caixote do lixo. Alguns itens precisam ir para a lixeira</a:t>
            </a:r>
            <a:r>
              <a:rPr lang="en-US" sz="16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sz="14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Os itens no lado esquerdo da página podem ser reciclados, o que são esses itens? Qual é a primeira foto que você vê</a:t>
            </a:r>
            <a:r>
              <a:rPr lang="en-US" sz="1400" b="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pt-PT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nesta ordem (frasco de vidro, garrafa de plástico PET, caixa de papelão, lata de metal</a:t>
            </a:r>
            <a:r>
              <a:rPr lang="en-US" sz="1400" b="0" i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1100" b="0" i="0" dirty="0">
              <a:solidFill>
                <a:srgbClr val="000000"/>
              </a:solidFill>
              <a:latin typeface="Arial"/>
              <a:ea typeface="Calibri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1: Frasco de vidro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que é feito? Pode ser reciclado?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Resposta: vidro, sim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2: Garrafa PET Plastic 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que é feito? Pode ser reciclado?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Resposta: Plástico PET, sim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3: Caixa de papelão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que é feito? Pode ser reciclado?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Resposta: papel, sim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PT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Clique </a:t>
            </a:r>
            <a:r>
              <a:rPr lang="pt-PT" sz="1100" b="1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4: Lata de metal 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que é feito? Pode ser reciclado?</a:t>
            </a:r>
            <a:endParaRPr lang="pt-BR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Resposta: metal, sim</a:t>
            </a:r>
            <a:endParaRPr sz="1400" b="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 minutos</a:t>
            </a:r>
            <a:r>
              <a:rPr lang="en-US" b="1" dirty="0" smtClean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Pergunte aos alunos</a:t>
            </a:r>
            <a:r>
              <a:rPr lang="en-US" b="1" dirty="0" smtClean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Qual Rabbit é Ray, e qual é Rachel</a:t>
            </a:r>
            <a:r>
              <a:rPr lang="en-US" dirty="0" smtClean="0"/>
              <a:t>?</a:t>
            </a:r>
            <a:endParaRPr dirty="0"/>
          </a:p>
        </p:txBody>
      </p:sp>
      <p:sp>
        <p:nvSpPr>
          <p:cNvPr id="306" name="Google Shape;3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smtClean="0"/>
              <a:t>(</a:t>
            </a:r>
            <a:r>
              <a:rPr lang="pt-PT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Duração do slide: 2 minutos</a:t>
            </a:r>
            <a:r>
              <a:rPr lang="en-US" b="1" dirty="0" smtClean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16" name="Google Shape;3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25.png"/><Relationship Id="rId4" Type="http://schemas.openxmlformats.org/officeDocument/2006/relationships/image" Target="../media/image37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7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6.png"/><Relationship Id="rId5" Type="http://schemas.openxmlformats.org/officeDocument/2006/relationships/image" Target="../media/image34.png"/><Relationship Id="rId1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52" y="490415"/>
            <a:ext cx="262705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70247" y="529516"/>
            <a:ext cx="279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+mj-lt"/>
              </a:rPr>
              <a:t>TORNE-SE UM </a:t>
            </a:r>
            <a:endParaRPr lang="pt-BR" sz="2800" b="1" dirty="0"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24" y="5269728"/>
            <a:ext cx="7446692" cy="13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59520" y="5157192"/>
            <a:ext cx="764183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8750" indent="0" algn="ctr">
              <a:buNone/>
            </a:pPr>
            <a:r>
              <a:rPr lang="pt-BR" sz="4800" b="1" dirty="0" smtClean="0"/>
              <a:t>Introdução à Reciclagem</a:t>
            </a:r>
          </a:p>
          <a:p>
            <a:pPr marL="158750" indent="0" algn="ctr">
              <a:buNone/>
            </a:pPr>
            <a:r>
              <a:rPr lang="pt-BR" sz="2800" dirty="0" smtClean="0"/>
              <a:t>Aula para Iniciantes de Nível 1</a:t>
            </a:r>
            <a:endParaRPr lang="pt-B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6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6"/>
          <p:cNvSpPr txBox="1"/>
          <p:nvPr/>
        </p:nvSpPr>
        <p:spPr>
          <a:xfrm>
            <a:off x="204603" y="2227834"/>
            <a:ext cx="554028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SzPts val="2500"/>
            </a:pPr>
            <a:r>
              <a:rPr lang="pt-BR" sz="2500" dirty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Ray lavou a louça e limpou o chão da cozinha.  Mas Rachel pegou o  lixo e recicláveis e o colocou em  uma lata de  lixo. Ela    não pensou em coisas que você  não pode reciclar. Rachel Rabbit aprende a </a:t>
            </a:r>
            <a:r>
              <a:rPr lang="pt-BR" sz="25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reciclar.</a:t>
            </a:r>
            <a:endParaRPr lang="pt-BR" sz="25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330" name="Google Shape;330;p6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79062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"/>
          <p:cNvSpPr txBox="1"/>
          <p:nvPr/>
        </p:nvSpPr>
        <p:spPr>
          <a:xfrm>
            <a:off x="548477" y="251560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4000" b="1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Rachel Rabbit Aprende a Reciclar</a:t>
            </a:r>
            <a:endParaRPr lang="pt-BR"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332" name="Google Shape;332;p6" descr="Ico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73486" y="1159698"/>
            <a:ext cx="6413911" cy="627576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10</a:t>
            </a:fld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7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838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7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7"/>
          <p:cNvSpPr txBox="1"/>
          <p:nvPr/>
        </p:nvSpPr>
        <p:spPr>
          <a:xfrm>
            <a:off x="548477" y="251560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4000" b="1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Rachel Rabbit Aprende a Reciclar</a:t>
            </a:r>
            <a:endParaRPr lang="pt-BR"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341" name="Google Shape;341;p27" descr="Ico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3526" y="1314494"/>
            <a:ext cx="4737101" cy="473710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 txBox="1"/>
          <p:nvPr/>
        </p:nvSpPr>
        <p:spPr>
          <a:xfrm>
            <a:off x="268008" y="1835902"/>
            <a:ext cx="5540284" cy="445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SzPts val="2500"/>
            </a:pPr>
            <a:r>
              <a:rPr lang="pt-BR" sz="25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Um dia a mãe perguntou: "O que  é esse cheiro fedorento?" Ela saiu  para encontrar o cheiro horrível. "Oh não" disse a mãe. "O cheiro está vindo do  lixo!" Todos eles saíram  - e você sabe o que eles viram</a:t>
            </a:r>
            <a:r>
              <a:rPr lang="pt-BR" sz="2500" b="0" i="0" u="none" strike="noStrike" cap="none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? </a:t>
            </a:r>
            <a:r>
              <a:rPr lang="pt-BR" sz="2500" dirty="0" smtClean="0">
                <a:solidFill>
                  <a:srgbClr val="68CDDA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Havia  uma pilha GIGANTE de lixo fedorento</a:t>
            </a:r>
            <a:r>
              <a:rPr lang="pt-BR" sz="2500" b="0" i="0" u="none" strike="noStrike" cap="none" dirty="0" smtClean="0">
                <a:solidFill>
                  <a:srgbClr val="68CDDA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!</a:t>
            </a:r>
            <a:endParaRPr lang="pt-BR" sz="2500" b="0" i="0" u="none" strike="noStrike" cap="none" dirty="0" smtClean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 smtClean="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/>
            </a:r>
            <a:br>
              <a:rPr lang="pt-BR" sz="1800" b="0" i="0" u="none" strike="noStrike" cap="none" dirty="0" smtClean="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</a:br>
            <a:endParaRPr lang="pt-BR" sz="1800" b="0" i="0" u="none" strike="noStrike" cap="none" dirty="0">
              <a:solidFill>
                <a:srgbClr val="262626"/>
              </a:solidFill>
              <a:latin typeface="Mali"/>
              <a:ea typeface="Mali"/>
              <a:cs typeface="Mali"/>
              <a:sym typeface="Mali"/>
            </a:endParaRPr>
          </a:p>
        </p:txBody>
      </p:sp>
      <p:pic>
        <p:nvPicPr>
          <p:cNvPr id="343" name="Google Shape;343;p2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63001" y="3383046"/>
            <a:ext cx="3353823" cy="335382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7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11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8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8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8"/>
          <p:cNvSpPr txBox="1"/>
          <p:nvPr/>
        </p:nvSpPr>
        <p:spPr>
          <a:xfrm>
            <a:off x="548477" y="251560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4000" b="1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Rachel Rabbit Aprende a Reciclar</a:t>
            </a:r>
            <a:endParaRPr lang="pt-BR"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52" name="Google Shape;352;p28"/>
          <p:cNvSpPr txBox="1"/>
          <p:nvPr/>
        </p:nvSpPr>
        <p:spPr>
          <a:xfrm>
            <a:off x="244377" y="2242752"/>
            <a:ext cx="5540400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SzPts val="2500"/>
            </a:pPr>
            <a:r>
              <a:rPr lang="pt-BR" sz="25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Havia comida  velha  garrafas plásticas PET uma caixa de pizza com brinquedos quebrados e um grande frasco de vidro</a:t>
            </a:r>
            <a:r>
              <a:rPr lang="pt-BR" sz="2500" b="0" i="0" u="none" strike="noStrike" cap="none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. </a:t>
            </a:r>
            <a:r>
              <a:rPr lang="pt-BR" sz="2500" i="1" dirty="0" smtClean="0">
                <a:solidFill>
                  <a:srgbClr val="39C79D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O que mais você acha que estava na  pilha</a:t>
            </a:r>
            <a:r>
              <a:rPr lang="pt-BR" sz="2500" b="0" i="1" u="none" strike="noStrike" cap="none" dirty="0" smtClean="0">
                <a:solidFill>
                  <a:srgbClr val="39C79D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?</a:t>
            </a:r>
            <a:r>
              <a:rPr lang="pt-BR" sz="2500" b="0" i="0" u="none" strike="noStrike" cap="none" dirty="0" smtClean="0">
                <a:solidFill>
                  <a:srgbClr val="39C79D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 </a:t>
            </a:r>
            <a:r>
              <a:rPr lang="pt-BR" sz="25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"Oh não" disse a mãe. "O que  vamos fazer com essa bagunça</a:t>
            </a:r>
            <a:r>
              <a:rPr lang="pt-BR" sz="2500" b="0" i="0" u="none" strike="noStrike" cap="none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?</a:t>
            </a:r>
            <a:endParaRPr lang="pt-BR" sz="2500" b="0" i="0" u="none" strike="noStrike" cap="none" dirty="0">
              <a:solidFill>
                <a:srgbClr val="262626"/>
              </a:solidFill>
              <a:latin typeface="Comic Sans MS" panose="030F0702030302020204" pitchFamily="66" charset="0"/>
              <a:ea typeface="Mali"/>
              <a:cs typeface="Mali"/>
              <a:sym typeface="Mali"/>
            </a:endParaRPr>
          </a:p>
        </p:txBody>
      </p:sp>
      <p:sp>
        <p:nvSpPr>
          <p:cNvPr id="353" name="Google Shape;353;p28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12</a:t>
            </a:fld>
            <a:endParaRPr lang="pt-BR" dirty="0"/>
          </a:p>
        </p:txBody>
      </p:sp>
      <p:pic>
        <p:nvPicPr>
          <p:cNvPr id="354" name="Google Shape;354;p28" descr="A picture containing banana, indoor, yellow, half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4742" y="1442245"/>
            <a:ext cx="3116146" cy="305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515813">
            <a:off x="8963361" y="1531662"/>
            <a:ext cx="2004066" cy="349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8" descr="A picture containing plastic, vessel, ja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1210" y="4614363"/>
            <a:ext cx="2154185" cy="218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8" descr="A picture containing toy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72568" y="4551608"/>
            <a:ext cx="2966224" cy="226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8" descr="A bottle of water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20224" y="4891314"/>
            <a:ext cx="1614530" cy="192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7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7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7"/>
          <p:cNvSpPr txBox="1"/>
          <p:nvPr/>
        </p:nvSpPr>
        <p:spPr>
          <a:xfrm>
            <a:off x="548477" y="251560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4000" b="1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Rachel Rabbit Aprende a Reciclar</a:t>
            </a:r>
            <a:endParaRPr lang="pt-BR"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366" name="Google Shape;366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1447" y="1116156"/>
            <a:ext cx="6290551" cy="599340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"/>
          <p:cNvSpPr txBox="1"/>
          <p:nvPr/>
        </p:nvSpPr>
        <p:spPr>
          <a:xfrm>
            <a:off x="361047" y="2427418"/>
            <a:ext cx="55404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SzPts val="2000"/>
            </a:pPr>
            <a:r>
              <a:rPr lang="pt-BR" sz="20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Rachel sentiu-se triste por ter feito uma grande confusão. "Sinto muito mamãe"  disse ela. "Não há problema Rachel,  podemos limpá-lo  reciclando."  disse Ray</a:t>
            </a:r>
            <a:r>
              <a:rPr lang="pt-BR" sz="2000" b="0" i="0" u="none" strike="noStrike" cap="none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. </a:t>
            </a:r>
            <a:r>
              <a:rPr lang="pt-BR" sz="2000" b="0" i="1" u="none" strike="noStrike" cap="none" dirty="0" smtClean="0">
                <a:solidFill>
                  <a:srgbClr val="3AC69D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"</a:t>
            </a:r>
            <a:r>
              <a:rPr lang="pt-BR" sz="2000" i="1" dirty="0" smtClean="0">
                <a:solidFill>
                  <a:srgbClr val="3AC69D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Aprendi na escola que  a reciclagem é importante. Isso ajuda  a  Terra  e  todas as pessoas e animais a permanecerem saudáveis</a:t>
            </a:r>
            <a:r>
              <a:rPr lang="pt-BR" sz="2000" b="0" i="1" u="none" strike="noStrike" cap="none" dirty="0" smtClean="0">
                <a:solidFill>
                  <a:srgbClr val="3AC69D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." </a:t>
            </a:r>
            <a:r>
              <a:rPr lang="pt-BR" sz="20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Ray mostrou a Rachel e à mamãe como fazer isso</a:t>
            </a:r>
            <a:r>
              <a:rPr lang="pt-BR" sz="2000" b="0" i="0" u="none" strike="noStrike" cap="none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.</a:t>
            </a:r>
            <a:endParaRPr lang="pt-BR" sz="2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368" name="Google Shape;368;p7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13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8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-387424"/>
            <a:ext cx="12192000" cy="741682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8"/>
          <p:cNvSpPr txBox="1"/>
          <p:nvPr/>
        </p:nvSpPr>
        <p:spPr>
          <a:xfrm>
            <a:off x="274237" y="5244163"/>
            <a:ext cx="1164352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SzPts val="2000"/>
            </a:pPr>
            <a:r>
              <a:rPr lang="pt-BR" sz="2000" i="1" dirty="0" smtClean="0">
                <a:solidFill>
                  <a:srgbClr val="3AC69D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"Tudo o que reciclamos precisa  ser limpo e seco", </a:t>
            </a:r>
            <a:r>
              <a:rPr lang="pt-BR" sz="20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disse Ray. "porque,  se não  o fizermos, não pode ser reciclado." Ray lavou as  garrafas e   as secou. Rachel empilhou  todo o papelão limpo, cadernos e caixas de cereais.  Mamãe colocou coisas que você não pode reciclar na lata de lixo. </a:t>
            </a:r>
            <a:endParaRPr lang="pt-BR" sz="2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375" name="Google Shape;375;p8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8"/>
          <p:cNvSpPr txBox="1"/>
          <p:nvPr/>
        </p:nvSpPr>
        <p:spPr>
          <a:xfrm>
            <a:off x="548477" y="251560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Rachel Rabbit </a:t>
            </a:r>
            <a:endParaRPr lang="pt-BR"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377" name="Google Shape;377;p8" descr="Graphical user interface, webs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30"/>
          <a:stretch/>
        </p:blipFill>
        <p:spPr>
          <a:xfrm>
            <a:off x="1395681" y="-213537"/>
            <a:ext cx="9011532" cy="538443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8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14</a:t>
            </a:fld>
            <a:endParaRPr lang="pt-BR" dirty="0"/>
          </a:p>
        </p:txBody>
      </p:sp>
      <p:pic>
        <p:nvPicPr>
          <p:cNvPr id="379" name="Google Shape;379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39950" y="765565"/>
            <a:ext cx="3546064" cy="354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88497" y="705648"/>
            <a:ext cx="3546064" cy="354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" y="351499"/>
            <a:ext cx="12163425" cy="56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365;p7"/>
          <p:cNvSpPr txBox="1"/>
          <p:nvPr/>
        </p:nvSpPr>
        <p:spPr>
          <a:xfrm>
            <a:off x="623392" y="222847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4000" b="1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Rachel Rabbit Aprende a Reciclar</a:t>
            </a:r>
            <a:endParaRPr lang="pt-BR"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9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6" y="948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9"/>
          <p:cNvSpPr txBox="1"/>
          <p:nvPr/>
        </p:nvSpPr>
        <p:spPr>
          <a:xfrm>
            <a:off x="359594" y="1702432"/>
            <a:ext cx="11832300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SzPts val="1800"/>
            </a:pPr>
            <a:r>
              <a:rPr lang="pt-BR" sz="18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Quando terminaram de separar a reciclagem, todos se sentiram felizes</a:t>
            </a:r>
            <a:r>
              <a:rPr lang="pt-BR" sz="1800" b="0" i="0" u="none" strike="noStrike" cap="none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. </a:t>
            </a:r>
            <a:r>
              <a:rPr lang="pt-BR" sz="18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Todo o lixo foi para a lata de lixo.  Todos os itens de  reciclagem vazios, limpos e secos foram para a lixeira de reciclagem. "Ray", disse Rachel, </a:t>
            </a:r>
            <a:r>
              <a:rPr lang="pt-BR" sz="1800" b="0" i="1" u="none" strike="noStrike" cap="none" dirty="0" smtClean="0">
                <a:solidFill>
                  <a:srgbClr val="68CDDA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“</a:t>
            </a:r>
            <a:r>
              <a:rPr lang="pt-BR" sz="1800" i="1" dirty="0" smtClean="0">
                <a:solidFill>
                  <a:srgbClr val="68CDDA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Quero  aprender  tudo sobre reciclagem</a:t>
            </a:r>
            <a:r>
              <a:rPr lang="pt-BR" sz="1800" b="0" i="1" u="none" strike="noStrike" cap="none" dirty="0" smtClean="0">
                <a:solidFill>
                  <a:srgbClr val="68CDDA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.” </a:t>
            </a:r>
            <a:r>
              <a:rPr lang="pt-BR" sz="1800" b="0" i="1" u="none" strike="noStrike" cap="none" dirty="0" smtClean="0">
                <a:solidFill>
                  <a:srgbClr val="3AC69D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“</a:t>
            </a:r>
            <a:r>
              <a:rPr lang="pt-BR" sz="1800" i="1" dirty="0" smtClean="0">
                <a:solidFill>
                  <a:srgbClr val="3AC69D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Ótimo, é tão simples quanto um, dois, três</a:t>
            </a:r>
            <a:r>
              <a:rPr lang="pt-BR" sz="1800" b="0" i="1" u="none" strike="noStrike" cap="none" dirty="0" smtClean="0">
                <a:solidFill>
                  <a:srgbClr val="3AC69D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,”</a:t>
            </a:r>
            <a:r>
              <a:rPr lang="pt-BR" sz="18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 disse Ray. </a:t>
            </a:r>
            <a:endParaRPr lang="pt-BR"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387" name="Google Shape;387;p9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9"/>
          <p:cNvSpPr txBox="1"/>
          <p:nvPr/>
        </p:nvSpPr>
        <p:spPr>
          <a:xfrm>
            <a:off x="548477" y="251560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4000" b="1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Rachel Rabbit Aprende a Reciclar </a:t>
            </a:r>
            <a:endParaRPr lang="pt-BR"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389" name="Google Shape;389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5125" y="2205105"/>
            <a:ext cx="5300152" cy="499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0796" y="2742692"/>
            <a:ext cx="2814180" cy="225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9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6670" y="2798403"/>
            <a:ext cx="3524599" cy="297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9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883543" y="3207566"/>
            <a:ext cx="5194339" cy="3572937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9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9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9"/>
          <p:cNvSpPr/>
          <p:nvPr/>
        </p:nvSpPr>
        <p:spPr>
          <a:xfrm>
            <a:off x="665385" y="2417079"/>
            <a:ext cx="1161857" cy="1147556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2010116" y="2327885"/>
            <a:ext cx="951649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SzPts val="3500"/>
            </a:pPr>
            <a:r>
              <a:rPr lang="pt-BR" sz="3500" b="1" dirty="0" smtClean="0">
                <a:solidFill>
                  <a:srgbClr val="262626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Saber o que você pode  reciclar e o que  você  não pode reciclar</a:t>
            </a:r>
            <a:r>
              <a:rPr lang="pt-BR" sz="3500" b="1" i="0" u="none" strike="noStrike" cap="none" dirty="0" smtClean="0">
                <a:solidFill>
                  <a:srgbClr val="262626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.</a:t>
            </a:r>
            <a:endParaRPr lang="pt-BR" sz="3500" b="1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01" name="Google Shape;401;p29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548477" y="251560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4000" b="1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Rachel Rabbit Aprende a Reciclar </a:t>
            </a:r>
            <a:endParaRPr lang="pt-BR" sz="4000" dirty="0"/>
          </a:p>
        </p:txBody>
      </p:sp>
      <p:pic>
        <p:nvPicPr>
          <p:cNvPr id="403" name="Google Shape;403;p2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7600" y="3429000"/>
            <a:ext cx="3878027" cy="402574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9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16</a:t>
            </a:fld>
            <a:endParaRPr lang="pt-BR" dirty="0"/>
          </a:p>
        </p:txBody>
      </p:sp>
      <p:sp>
        <p:nvSpPr>
          <p:cNvPr id="405" name="Google Shape;405;p29"/>
          <p:cNvSpPr txBox="1"/>
          <p:nvPr/>
        </p:nvSpPr>
        <p:spPr>
          <a:xfrm>
            <a:off x="797149" y="2541898"/>
            <a:ext cx="146438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i="0" u="none" strike="noStrike" cap="none" dirty="0" smtClean="0">
                <a:solidFill>
                  <a:schemeClr val="lt1"/>
                </a:solidFill>
                <a:sym typeface="Arial"/>
              </a:rPr>
              <a:t>#1</a:t>
            </a:r>
            <a:endParaRPr lang="pt-BR" dirty="0"/>
          </a:p>
        </p:txBody>
      </p:sp>
      <p:pic>
        <p:nvPicPr>
          <p:cNvPr id="406" name="Google Shape;406;p29" descr="A picture containing plastic, vessel, ja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42790" y="4673304"/>
            <a:ext cx="2068062" cy="218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9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81110" y="3712839"/>
            <a:ext cx="2502799" cy="313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9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29713" y="4826017"/>
            <a:ext cx="1203303" cy="2031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9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991" y="4252686"/>
            <a:ext cx="2990256" cy="240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3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55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0"/>
          <p:cNvSpPr/>
          <p:nvPr/>
        </p:nvSpPr>
        <p:spPr>
          <a:xfrm>
            <a:off x="2004245" y="636828"/>
            <a:ext cx="697392" cy="637088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0"/>
          <p:cNvSpPr txBox="1"/>
          <p:nvPr/>
        </p:nvSpPr>
        <p:spPr>
          <a:xfrm>
            <a:off x="375409" y="487225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Passo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7" name="Google Shape;417;p30"/>
          <p:cNvSpPr txBox="1"/>
          <p:nvPr/>
        </p:nvSpPr>
        <p:spPr>
          <a:xfrm>
            <a:off x="2102462" y="525099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8" name="Google Shape;418;p30"/>
          <p:cNvSpPr txBox="1"/>
          <p:nvPr/>
        </p:nvSpPr>
        <p:spPr>
          <a:xfrm>
            <a:off x="2911197" y="636828"/>
            <a:ext cx="92552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600"/>
            </a:pPr>
            <a:r>
              <a:rPr lang="pt-BR" sz="3600" b="1" dirty="0" smtClean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Esvazie, limpe e seque antes de colocar no lixo</a:t>
            </a:r>
            <a:r>
              <a:rPr lang="pt-BR" sz="3600" b="1" i="0" u="none" strike="noStrike" cap="none" dirty="0" smtClean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pt-BR" sz="3600" b="1" i="0" u="none" strike="noStrike" cap="none" dirty="0">
              <a:solidFill>
                <a:srgbClr val="43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0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17</a:t>
            </a:fld>
            <a:endParaRPr lang="pt-BR" dirty="0"/>
          </a:p>
        </p:txBody>
      </p:sp>
      <p:pic>
        <p:nvPicPr>
          <p:cNvPr id="420" name="Google Shape;420;p30"/>
          <p:cNvPicPr preferRelativeResize="0"/>
          <p:nvPr/>
        </p:nvPicPr>
        <p:blipFill rotWithShape="1">
          <a:blip r:embed="rId4">
            <a:alphaModFix/>
          </a:blip>
          <a:srcRect t="-926" r="-4" b="-13"/>
          <a:stretch/>
        </p:blipFill>
        <p:spPr>
          <a:xfrm>
            <a:off x="772201" y="1760150"/>
            <a:ext cx="5262518" cy="357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0" descr="A person holding a bottl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r="2" b="-9"/>
          <a:stretch/>
        </p:blipFill>
        <p:spPr>
          <a:xfrm>
            <a:off x="6244279" y="1774158"/>
            <a:ext cx="5472232" cy="3561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1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1"/>
          <p:cNvSpPr/>
          <p:nvPr/>
        </p:nvSpPr>
        <p:spPr>
          <a:xfrm>
            <a:off x="573374" y="1717122"/>
            <a:ext cx="1161857" cy="1147556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1"/>
          <p:cNvSpPr txBox="1"/>
          <p:nvPr/>
        </p:nvSpPr>
        <p:spPr>
          <a:xfrm>
            <a:off x="1981674" y="1540072"/>
            <a:ext cx="9516499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3600" b="1" dirty="0">
                <a:solidFill>
                  <a:srgbClr val="262626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Coloque </a:t>
            </a:r>
            <a:r>
              <a:rPr lang="pt-BR" sz="3600" b="1" dirty="0" smtClean="0">
                <a:solidFill>
                  <a:srgbClr val="262626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cada item recicláveis </a:t>
            </a:r>
            <a:r>
              <a:rPr lang="pt-BR" sz="3600" b="1" dirty="0">
                <a:solidFill>
                  <a:srgbClr val="262626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na lixeira correta</a:t>
            </a:r>
            <a:r>
              <a:rPr lang="pt-BR" sz="3600" b="1" i="0" u="none" strike="noStrike" cap="none" dirty="0" smtClean="0">
                <a:solidFill>
                  <a:srgbClr val="262626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.</a:t>
            </a:r>
            <a:endParaRPr lang="pt-BR" sz="3600" b="1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29" name="Google Shape;429;p31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64393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1"/>
          <p:cNvSpPr txBox="1"/>
          <p:nvPr/>
        </p:nvSpPr>
        <p:spPr>
          <a:xfrm>
            <a:off x="548477" y="251560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4000" b="1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Rachel Rabbit Aprende a Reciclar</a:t>
            </a:r>
            <a:endParaRPr lang="pt-BR"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31" name="Google Shape;431;p3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8338" y="2839626"/>
            <a:ext cx="3950105" cy="421066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1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18</a:t>
            </a:fld>
            <a:endParaRPr lang="pt-BR" dirty="0"/>
          </a:p>
        </p:txBody>
      </p:sp>
      <p:sp>
        <p:nvSpPr>
          <p:cNvPr id="433" name="Google Shape;433;p31"/>
          <p:cNvSpPr txBox="1"/>
          <p:nvPr/>
        </p:nvSpPr>
        <p:spPr>
          <a:xfrm>
            <a:off x="718231" y="1830115"/>
            <a:ext cx="146438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i="0" u="none" strike="noStrike" cap="none" dirty="0" smtClean="0">
                <a:solidFill>
                  <a:schemeClr val="lt1"/>
                </a:solidFill>
                <a:sym typeface="Arial"/>
              </a:rPr>
              <a:t>#3</a:t>
            </a:r>
            <a:endParaRPr lang="pt-BR" dirty="0"/>
          </a:p>
        </p:txBody>
      </p:sp>
      <p:pic>
        <p:nvPicPr>
          <p:cNvPr id="434" name="Google Shape;434;p31" descr="A picture containing wall, indoor, person, cluttere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10" b="-33"/>
          <a:stretch/>
        </p:blipFill>
        <p:spPr>
          <a:xfrm>
            <a:off x="2182615" y="2963584"/>
            <a:ext cx="6214225" cy="362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49030" y="4084576"/>
            <a:ext cx="1205080" cy="120508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1"/>
          <p:cNvSpPr/>
          <p:nvPr/>
        </p:nvSpPr>
        <p:spPr>
          <a:xfrm rot="1448921">
            <a:off x="6310505" y="3475915"/>
            <a:ext cx="1192300" cy="111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030" y="60000"/>
                </a:moveTo>
                <a:lnTo>
                  <a:pt x="7030" y="60000"/>
                </a:lnTo>
                <a:cubicBezTo>
                  <a:pt x="7030" y="34098"/>
                  <a:pt x="26091" y="12066"/>
                  <a:pt x="51919" y="8115"/>
                </a:cubicBezTo>
                <a:cubicBezTo>
                  <a:pt x="77747" y="4163"/>
                  <a:pt x="102623" y="19472"/>
                  <a:pt x="110504" y="44169"/>
                </a:cubicBezTo>
                <a:lnTo>
                  <a:pt x="117063" y="44169"/>
                </a:lnTo>
                <a:lnTo>
                  <a:pt x="105940" y="60000"/>
                </a:lnTo>
                <a:lnTo>
                  <a:pt x="88943" y="44169"/>
                </a:lnTo>
                <a:lnTo>
                  <a:pt x="95272" y="44169"/>
                </a:lnTo>
                <a:cubicBezTo>
                  <a:pt x="87569" y="28226"/>
                  <a:pt x="69404" y="19585"/>
                  <a:pt x="51588" y="23387"/>
                </a:cubicBezTo>
                <a:cubicBezTo>
                  <a:pt x="33772" y="27189"/>
                  <a:pt x="21090" y="42413"/>
                  <a:pt x="21090" y="60000"/>
                </a:cubicBezTo>
                <a:close/>
              </a:path>
            </a:pathLst>
          </a:custGeom>
          <a:solidFill>
            <a:srgbClr val="39C79D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b="0" i="0" u="none" strike="noStrike" cap="none" dirty="0">
              <a:solidFill>
                <a:srgbClr val="39C79D"/>
              </a:solidFill>
              <a:highlight>
                <a:srgbClr val="39C79D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4;p4"/>
          <p:cNvSpPr/>
          <p:nvPr/>
        </p:nvSpPr>
        <p:spPr>
          <a:xfrm>
            <a:off x="6444165" y="5085184"/>
            <a:ext cx="1235078" cy="311782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pt-BR" sz="1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PLÁSTICO</a:t>
            </a:r>
            <a:endParaRPr lang="pt-BR" sz="3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2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2"/>
          <p:cNvSpPr txBox="1"/>
          <p:nvPr/>
        </p:nvSpPr>
        <p:spPr>
          <a:xfrm>
            <a:off x="1666881" y="1519135"/>
            <a:ext cx="10333775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t-BR" sz="3600" b="1" dirty="0" smtClean="0">
                <a:solidFill>
                  <a:srgbClr val="262626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Quando  limpamos,  secamos e reciclamos,  podemos  fazer coisas novas</a:t>
            </a:r>
            <a:r>
              <a:rPr lang="pt-BR" sz="3600" b="1" i="0" u="none" strike="noStrike" cap="none" dirty="0" smtClean="0">
                <a:solidFill>
                  <a:srgbClr val="262626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.</a:t>
            </a:r>
            <a:endParaRPr lang="pt-BR" sz="3600" b="1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43" name="Google Shape;443;p32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643934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2"/>
          <p:cNvSpPr txBox="1"/>
          <p:nvPr/>
        </p:nvSpPr>
        <p:spPr>
          <a:xfrm>
            <a:off x="548477" y="251560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4000" b="1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Rachel Rabbit Aprende a Reciclar</a:t>
            </a:r>
            <a:endParaRPr lang="pt-BR"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45" name="Google Shape;445;p3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37306" y="3393154"/>
            <a:ext cx="3144541" cy="3133312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2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19</a:t>
            </a:fld>
            <a:endParaRPr lang="pt-BR" dirty="0"/>
          </a:p>
        </p:txBody>
      </p:sp>
      <p:pic>
        <p:nvPicPr>
          <p:cNvPr id="447" name="Google Shape;447;p32" descr="A bottle of water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572" y="3457885"/>
            <a:ext cx="2127442" cy="3133311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2"/>
          <p:cNvSpPr/>
          <p:nvPr/>
        </p:nvSpPr>
        <p:spPr>
          <a:xfrm>
            <a:off x="2208933" y="4163410"/>
            <a:ext cx="1293677" cy="9225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32"/>
          <p:cNvGrpSpPr/>
          <p:nvPr/>
        </p:nvGrpSpPr>
        <p:grpSpPr>
          <a:xfrm>
            <a:off x="5341434" y="3791412"/>
            <a:ext cx="5021681" cy="2494753"/>
            <a:chOff x="6761923" y="2934206"/>
            <a:chExt cx="5500031" cy="2370392"/>
          </a:xfrm>
        </p:grpSpPr>
        <p:pic>
          <p:nvPicPr>
            <p:cNvPr id="450" name="Google Shape;450;p32" descr="A picture containing accessory, luggage, suitcase, bag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61923" y="3069019"/>
              <a:ext cx="2172770" cy="2172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32" descr="A picture containing chocolat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864740" y="3968941"/>
              <a:ext cx="3397214" cy="1335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32" descr="A close up of a shirt&#10;&#10;Description automatically generated with low confidence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204121" y="2934206"/>
              <a:ext cx="2027212" cy="2289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3" name="Google Shape;453;p32" descr="A bottle of water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0699" y="3429000"/>
            <a:ext cx="2127442" cy="3133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2625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313764" y="1184091"/>
            <a:ext cx="11371800" cy="10821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407368" y="1264966"/>
            <a:ext cx="11161240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400"/>
            </a:pPr>
            <a:r>
              <a:rPr lang="pt-BR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Os alunos   aprenderão  os conceitos básicos de reciclagem, por que é importante e como  fazê-lo. Eles ouvem e  comentam uma história sobre uma  família aprendendo a reciclar  em casa e  praticam habilidades   de pensamento crítico  . Eles  escreverão ou desenharão uma imagem sobre por que  eles acham que a  reciclagem pode ajudar o mundo. Eles  receberão uma apostila para indicar o que pode  e o que  não pode ser reciclado</a:t>
            </a:r>
            <a:r>
              <a:rPr lang="pt-BR" sz="14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4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181181" y="250932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127544" y="2509321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172128" y="2489269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678976" y="2551700"/>
            <a:ext cx="9170700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400"/>
            </a:pPr>
            <a:r>
              <a:rPr lang="pt-BR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Exiba ou imprima o slide  SIM/NÃO para criar </a:t>
            </a: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uma  discussão em classe - a história começa no slide #8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 rot="5400000">
            <a:off x="586952" y="2452040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678983" y="3110278"/>
            <a:ext cx="10006500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400"/>
            </a:pPr>
            <a:r>
              <a:rPr lang="pt-BR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Imprima o "SIM/NÃO", Marque um "X" e o folheto da página para colorir.   Distribua  o folheto  SIM/NÃO </a:t>
            </a: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antes da história  para discutir os recicláveis e  distribua o folheto 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“Marque um X”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no  final da história.   Distribua a página para  colorir após o folheto "Marque um X"  ou envie para casa  como lição de casa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177126" y="312803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123489" y="312803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68073" y="3107987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678983" y="3927361"/>
            <a:ext cx="10006513" cy="6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Traga materiais de suporte de suporte opcionais</a:t>
            </a:r>
            <a:r>
              <a:rPr lang="pt-BR" sz="14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garrafa de plástico PET, garrafa de vidro, caixa de papelão, lata de metal e itens que não podem ser reciclados, como caixas de suco ou guardanapos sujos do almoço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177126" y="389594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123489" y="389594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168073" y="3875895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23617" y="4693315"/>
            <a:ext cx="5556359" cy="333553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06503" y="4670561"/>
            <a:ext cx="5373473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400"/>
            </a:pPr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Principais Resultados de Aprendizagem e Alinhamento Curricular</a:t>
            </a:r>
            <a:r>
              <a:rPr lang="pt-BR" sz="1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pt-BR"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2090055" y="185125"/>
            <a:ext cx="8469561" cy="906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8342682" y="4693315"/>
            <a:ext cx="3342814" cy="325912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8342682" y="4693315"/>
            <a:ext cx="3342801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1400"/>
            </a:pPr>
            <a:r>
              <a:rPr lang="pt-BR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Alinhamento dos ODS</a:t>
            </a:r>
            <a:endParaRPr lang="pt-BR" sz="14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323617" y="5153189"/>
            <a:ext cx="7235423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1800"/>
              <a:buFont typeface="Arial"/>
              <a:buChar char="•"/>
            </a:pPr>
            <a:r>
              <a:rPr lang="pt-BR" sz="12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Ciência - Terra e    Atividade Humana</a:t>
            </a:r>
            <a:r>
              <a:rPr lang="pt-BR" sz="12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12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Comunicar soluções que reduzam  o impacto dos seres humanos  na terra,  água, ar e / ou outros seres vivos  no  local  meio ambiente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1800"/>
              <a:buFont typeface="Arial"/>
              <a:buChar char="•"/>
            </a:pPr>
            <a:r>
              <a:rPr lang="pt-BR" sz="12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Estudos Sociais  - Pessoas, Lugares  e  Ambientes</a:t>
            </a:r>
            <a:r>
              <a:rPr lang="pt-BR" sz="12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12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Os alunos estudam pessoas, lugares  e  ambientes e  lhes permite  entender a relação entre as populações humanas e  o físico  mundo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1800"/>
              <a:buFont typeface="Arial"/>
              <a:buChar char="•"/>
            </a:pPr>
            <a:r>
              <a:rPr lang="pt-BR" sz="12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Artes e  Alfabetização da Língua Inglesa</a:t>
            </a:r>
            <a:r>
              <a:rPr lang="pt-BR" sz="12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12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Capaz  de fazer  e responder perguntas sobre detalhes em um texto de literatura.   Adicione desenhos ou outras exibições visuais às descrições para esclarecer ideias, pensamentos e sentimentos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13" name="Google Shape;113;p2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2682" y="5127300"/>
            <a:ext cx="835702" cy="83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8386" y="5127299"/>
            <a:ext cx="835702" cy="83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A picture containing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14089" y="5127298"/>
            <a:ext cx="835702" cy="83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 descr="Graphical user interface, application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49792" y="5127298"/>
            <a:ext cx="835702" cy="83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42675" y="5963000"/>
            <a:ext cx="835699" cy="7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2728754" y="767125"/>
            <a:ext cx="685709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1400"/>
            </a:pPr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Tempo de preparação: 10 - 15 minutos</a:t>
            </a:r>
            <a:endParaRPr lang="pt-BR"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2</a:t>
            </a:fld>
            <a:endParaRPr lang="pt-BR" dirty="0"/>
          </a:p>
        </p:txBody>
      </p:sp>
      <p:sp>
        <p:nvSpPr>
          <p:cNvPr id="33" name="Google Shape;106;p2"/>
          <p:cNvSpPr/>
          <p:nvPr/>
        </p:nvSpPr>
        <p:spPr>
          <a:xfrm>
            <a:off x="2104571" y="116632"/>
            <a:ext cx="8447315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07;p2"/>
          <p:cNvSpPr txBox="1"/>
          <p:nvPr/>
        </p:nvSpPr>
        <p:spPr>
          <a:xfrm>
            <a:off x="2090055" y="179969"/>
            <a:ext cx="84618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Preparação da Aula e Alinhamento Curricular</a:t>
            </a:r>
            <a:endParaRPr lang="pt-BR" dirty="0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177" y="5172534"/>
            <a:ext cx="560287" cy="2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388" y="5156945"/>
            <a:ext cx="530404" cy="2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131" y="5157192"/>
            <a:ext cx="601951" cy="36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632" y="5157193"/>
            <a:ext cx="565016" cy="25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CaixaDeTexto 1"/>
          <p:cNvSpPr txBox="1"/>
          <p:nvPr/>
        </p:nvSpPr>
        <p:spPr>
          <a:xfrm>
            <a:off x="8545852" y="5127575"/>
            <a:ext cx="682875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dirty="0" smtClean="0">
                <a:solidFill>
                  <a:schemeClr val="bg1"/>
                </a:solidFill>
              </a:rPr>
              <a:t>CIDADES E COMUNIDADES SUSTENTÁVEIS</a:t>
            </a:r>
            <a:endParaRPr lang="pt-BR" sz="600" dirty="0">
              <a:solidFill>
                <a:schemeClr val="bg1"/>
              </a:solidFill>
            </a:endParaRPr>
          </a:p>
        </p:txBody>
      </p:sp>
      <p:sp>
        <p:nvSpPr>
          <p:cNvPr id="52" name="CaixaDeTexto 1"/>
          <p:cNvSpPr txBox="1"/>
          <p:nvPr/>
        </p:nvSpPr>
        <p:spPr>
          <a:xfrm>
            <a:off x="9406140" y="5152563"/>
            <a:ext cx="6079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dirty="0" smtClean="0">
                <a:solidFill>
                  <a:schemeClr val="bg1"/>
                </a:solidFill>
              </a:rPr>
              <a:t>CONSUMO E PRODUÇÃO RESPONSÁVEIS</a:t>
            </a:r>
            <a:endParaRPr lang="pt-BR" sz="600" dirty="0">
              <a:solidFill>
                <a:schemeClr val="bg1"/>
              </a:solidFill>
            </a:endParaRPr>
          </a:p>
        </p:txBody>
      </p:sp>
      <p:sp>
        <p:nvSpPr>
          <p:cNvPr id="53" name="CaixaDeTexto 1"/>
          <p:cNvSpPr txBox="1"/>
          <p:nvPr/>
        </p:nvSpPr>
        <p:spPr>
          <a:xfrm>
            <a:off x="10249388" y="5168225"/>
            <a:ext cx="62045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dirty="0" smtClean="0">
                <a:solidFill>
                  <a:schemeClr val="bg1"/>
                </a:solidFill>
              </a:rPr>
              <a:t>AÇÃO CLIMÁTICA</a:t>
            </a:r>
            <a:endParaRPr lang="pt-BR" sz="600" dirty="0">
              <a:solidFill>
                <a:schemeClr val="bg1"/>
              </a:solidFill>
            </a:endParaRPr>
          </a:p>
        </p:txBody>
      </p:sp>
      <p:sp>
        <p:nvSpPr>
          <p:cNvPr id="54" name="CaixaDeTexto 1"/>
          <p:cNvSpPr txBox="1"/>
          <p:nvPr/>
        </p:nvSpPr>
        <p:spPr>
          <a:xfrm>
            <a:off x="11112440" y="5157192"/>
            <a:ext cx="53575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dirty="0" smtClean="0">
                <a:solidFill>
                  <a:schemeClr val="bg1"/>
                </a:solidFill>
              </a:rPr>
              <a:t>VIDA EM TERRA</a:t>
            </a:r>
            <a:endParaRPr lang="pt-BR" sz="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164" y="5986750"/>
            <a:ext cx="493484" cy="28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aixaDeTexto 1"/>
          <p:cNvSpPr txBox="1"/>
          <p:nvPr/>
        </p:nvSpPr>
        <p:spPr>
          <a:xfrm>
            <a:off x="8593627" y="5949280"/>
            <a:ext cx="58475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 dirty="0" smtClean="0">
                <a:solidFill>
                  <a:schemeClr val="bg1"/>
                </a:solidFill>
              </a:rPr>
              <a:t>VIDA DEBAIXO D'ÁGUA</a:t>
            </a:r>
            <a:endParaRPr lang="pt-BR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10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459" name="Google Shape;459;p10"/>
          <p:cNvSpPr txBox="1"/>
          <p:nvPr/>
        </p:nvSpPr>
        <p:spPr>
          <a:xfrm>
            <a:off x="6338249" y="1998385"/>
            <a:ext cx="556718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SzPts val="1800"/>
            </a:pPr>
            <a:r>
              <a:rPr lang="pt-BR" sz="18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A partir desse dia, Rachel tornou-se uma</a:t>
            </a:r>
            <a:endParaRPr lang="pt-BR"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460" name="Google Shape;460;p10"/>
          <p:cNvSpPr txBox="1"/>
          <p:nvPr/>
        </p:nvSpPr>
        <p:spPr>
          <a:xfrm>
            <a:off x="6291602" y="4969568"/>
            <a:ext cx="556718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SzPts val="1800"/>
            </a:pPr>
            <a:r>
              <a:rPr lang="pt-BR" sz="18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Ela até começou a limpar  seus brinquedos!</a:t>
            </a:r>
            <a:endParaRPr lang="pt-BR" sz="1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61" name="Google Shape;461;p10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0"/>
          <p:cNvSpPr txBox="1"/>
          <p:nvPr/>
        </p:nvSpPr>
        <p:spPr>
          <a:xfrm>
            <a:off x="548477" y="251560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Rachel Rabbit Aprende a Reciclar</a:t>
            </a:r>
            <a:endParaRPr lang="pt-BR"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63" name="Google Shape;463;p10" descr="A picture containing text, plate, tableware, dishwar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1603" y="2989364"/>
            <a:ext cx="3151718" cy="193556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"/>
          <p:cNvSpPr txBox="1"/>
          <p:nvPr/>
        </p:nvSpPr>
        <p:spPr>
          <a:xfrm>
            <a:off x="6291601" y="2359127"/>
            <a:ext cx="3151719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SzPts val="3200"/>
            </a:pPr>
            <a:r>
              <a:rPr lang="pt-BR" sz="3200" b="1" dirty="0" smtClean="0">
                <a:solidFill>
                  <a:srgbClr val="3AC69D"/>
                </a:solidFill>
                <a:latin typeface="Mali"/>
                <a:ea typeface="Mali"/>
                <a:cs typeface="Mali"/>
                <a:sym typeface="Mali"/>
              </a:rPr>
              <a:t>Reciclagem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65" name="Google Shape;465;p10" descr="Graphical user interfac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477" y="1211006"/>
            <a:ext cx="5158159" cy="515815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10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20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3"/>
          <p:cNvSpPr/>
          <p:nvPr/>
        </p:nvSpPr>
        <p:spPr>
          <a:xfrm>
            <a:off x="2606050" y="108925"/>
            <a:ext cx="6979800" cy="818043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3"/>
          <p:cNvSpPr/>
          <p:nvPr/>
        </p:nvSpPr>
        <p:spPr>
          <a:xfrm>
            <a:off x="2606050" y="108925"/>
            <a:ext cx="6979800" cy="693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3"/>
          <p:cNvSpPr txBox="1"/>
          <p:nvPr/>
        </p:nvSpPr>
        <p:spPr>
          <a:xfrm>
            <a:off x="2983322" y="141706"/>
            <a:ext cx="6225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pt-BR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Próximos Passos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75" name="Google Shape;475;p33"/>
          <p:cNvSpPr/>
          <p:nvPr/>
        </p:nvSpPr>
        <p:spPr>
          <a:xfrm>
            <a:off x="420598" y="1491070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3"/>
          <p:cNvSpPr/>
          <p:nvPr/>
        </p:nvSpPr>
        <p:spPr>
          <a:xfrm>
            <a:off x="386426" y="1476189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3"/>
          <p:cNvSpPr/>
          <p:nvPr/>
        </p:nvSpPr>
        <p:spPr>
          <a:xfrm>
            <a:off x="448235" y="1454580"/>
            <a:ext cx="3018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78" name="Google Shape;478;p33"/>
          <p:cNvSpPr/>
          <p:nvPr/>
        </p:nvSpPr>
        <p:spPr>
          <a:xfrm>
            <a:off x="404059" y="5055577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3"/>
          <p:cNvSpPr/>
          <p:nvPr/>
        </p:nvSpPr>
        <p:spPr>
          <a:xfrm>
            <a:off x="360335" y="5058730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3"/>
          <p:cNvSpPr/>
          <p:nvPr/>
        </p:nvSpPr>
        <p:spPr>
          <a:xfrm>
            <a:off x="419667" y="5009174"/>
            <a:ext cx="3018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481" name="Google Shape;481;p33"/>
          <p:cNvCxnSpPr/>
          <p:nvPr/>
        </p:nvCxnSpPr>
        <p:spPr>
          <a:xfrm>
            <a:off x="6213987" y="1344781"/>
            <a:ext cx="0" cy="5156620"/>
          </a:xfrm>
          <a:prstGeom prst="straightConnector1">
            <a:avLst/>
          </a:prstGeom>
          <a:noFill/>
          <a:ln w="2540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482" name="Google Shape;482;p33"/>
          <p:cNvSpPr/>
          <p:nvPr/>
        </p:nvSpPr>
        <p:spPr>
          <a:xfrm>
            <a:off x="1162551" y="1407174"/>
            <a:ext cx="4933448" cy="112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400"/>
            </a:pPr>
            <a:r>
              <a:rPr lang="pt-BR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Distribua o folheto marque um "X" </a:t>
            </a:r>
            <a:endParaRPr lang="pt-BR" b="1" dirty="0" smtClean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20000"/>
              </a:lnSpc>
              <a:buSzPts val="1400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Peça aos alunos que  olhem  para  as gravuras e desenhem um X  nas coisas que não podem ser recicladas.  Quais  desses itens precisam  ser enxaguados e secos antes da  reciclagem</a:t>
            </a:r>
            <a:r>
              <a:rPr lang="pt-BR" sz="14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83" name="Google Shape;483;p33"/>
          <p:cNvSpPr/>
          <p:nvPr/>
        </p:nvSpPr>
        <p:spPr>
          <a:xfrm>
            <a:off x="1020768" y="2618574"/>
            <a:ext cx="4804500" cy="19545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3"/>
          <p:cNvSpPr/>
          <p:nvPr/>
        </p:nvSpPr>
        <p:spPr>
          <a:xfrm>
            <a:off x="1271042" y="2780928"/>
            <a:ext cx="4420200" cy="168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200"/>
            </a:pPr>
            <a:r>
              <a:rPr lang="pt-BR" sz="1200" b="1" u="sng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Os seguintes itens devem ser riscados na  planilha</a:t>
            </a:r>
            <a:r>
              <a:rPr lang="pt-BR" sz="1200" b="1" i="0" u="sng" strike="noStrike" cap="none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endParaRPr lang="pt-BR" sz="1400" b="0" i="0" u="none" strike="noStrike" cap="none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450" lvl="0" indent="-171450" algn="just">
              <a:lnSpc>
                <a:spcPct val="120000"/>
              </a:lnSpc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Suco de Caixa  </a:t>
            </a:r>
            <a:r>
              <a:rPr lang="pt-BR" sz="1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71450" lvl="0" indent="-171450" algn="just">
              <a:lnSpc>
                <a:spcPct val="120000"/>
              </a:lnSpc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Casca  de banana 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71450" lvl="0" indent="-171450" algn="just">
              <a:lnSpc>
                <a:spcPct val="120000"/>
              </a:lnSpc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Brinquedos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71450" lvl="0" indent="-171450" algn="just">
              <a:lnSpc>
                <a:spcPct val="120000"/>
              </a:lnSpc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Lápis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pt-BR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3"/>
          <p:cNvSpPr/>
          <p:nvPr/>
        </p:nvSpPr>
        <p:spPr>
          <a:xfrm>
            <a:off x="1162590" y="4953149"/>
            <a:ext cx="480446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Distribua a  página para  colorir e peça aos alunos que desenhem ou escrevam no  verso da planilha como a reciclagem pode ajudar o mundo</a:t>
            </a:r>
            <a:r>
              <a:rPr lang="pt-BR" sz="14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>
              <a:lnSpc>
                <a:spcPct val="120000"/>
              </a:lnSpc>
              <a:buClr>
                <a:srgbClr val="262626"/>
              </a:buClr>
              <a:buSzPts val="1800"/>
              <a:buFont typeface="Arial"/>
              <a:buChar char="•"/>
            </a:pPr>
            <a:r>
              <a:rPr lang="pt-BR" sz="12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As possíveis respostas podem ser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742950" lvl="1" indent="-285750">
              <a:lnSpc>
                <a:spcPct val="120000"/>
              </a:lnSpc>
              <a:buClr>
                <a:srgbClr val="262626"/>
              </a:buClr>
              <a:buSzPts val="1200"/>
              <a:buFont typeface="Courier New"/>
              <a:buChar char="o"/>
            </a:pPr>
            <a:r>
              <a:rPr lang="pt-BR" sz="12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Salve os  animais de serem feridos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742950" lvl="1" indent="-285750">
              <a:lnSpc>
                <a:spcPct val="120000"/>
              </a:lnSpc>
              <a:buClr>
                <a:srgbClr val="262626"/>
              </a:buClr>
              <a:buSzPts val="1200"/>
              <a:buFont typeface="Courier New"/>
              <a:buChar char="o"/>
            </a:pPr>
            <a:r>
              <a:rPr lang="pt-BR" sz="12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Menos lixo no  oceano.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742950" lvl="1" indent="-285750">
              <a:lnSpc>
                <a:spcPct val="120000"/>
              </a:lnSpc>
              <a:buClr>
                <a:srgbClr val="262626"/>
              </a:buClr>
              <a:buSzPts val="1200"/>
              <a:buFont typeface="Courier New"/>
              <a:buChar char="o"/>
            </a:pPr>
            <a:r>
              <a:rPr lang="pt-BR" sz="12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Reciclagem mantém o nosso ar e água limpos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86" name="Google Shape;486;p33"/>
          <p:cNvSpPr/>
          <p:nvPr/>
        </p:nvSpPr>
        <p:spPr>
          <a:xfrm>
            <a:off x="2799400" y="2917524"/>
            <a:ext cx="14964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Calçados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Sacola plástica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Caixa de pizza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Lâmpada</a:t>
            </a:r>
            <a:endParaRPr lang="pt-B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3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21</a:t>
            </a:fld>
            <a:endParaRPr lang="pt-BR" dirty="0"/>
          </a:p>
        </p:txBody>
      </p:sp>
      <p:pic>
        <p:nvPicPr>
          <p:cNvPr id="488" name="Google Shape;48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4987" y="4129102"/>
            <a:ext cx="3750520" cy="265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3"/>
          <p:cNvPicPr preferRelativeResize="0"/>
          <p:nvPr/>
        </p:nvPicPr>
        <p:blipFill rotWithShape="1">
          <a:blip r:embed="rId5">
            <a:alphaModFix/>
          </a:blip>
          <a:srcRect r="19" b="34"/>
          <a:stretch/>
        </p:blipFill>
        <p:spPr>
          <a:xfrm>
            <a:off x="7019602" y="1476189"/>
            <a:ext cx="3225634" cy="2265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7133425" y="2337019"/>
            <a:ext cx="618759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pt-BR" sz="700" dirty="0" smtClean="0"/>
              <a:t>Frasco de vidro</a:t>
            </a:r>
            <a:endParaRPr lang="pt-BR" sz="7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8039767" y="2345631"/>
            <a:ext cx="373500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pt-BR" sz="700" dirty="0" smtClean="0"/>
              <a:t>Lâmpada</a:t>
            </a:r>
            <a:endParaRPr lang="pt-BR" sz="7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712665" y="2330389"/>
            <a:ext cx="695703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pt-BR" sz="700" dirty="0" smtClean="0"/>
              <a:t>Caixa de papelão</a:t>
            </a:r>
            <a:endParaRPr lang="pt-BR" sz="7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9585850" y="2344970"/>
            <a:ext cx="562655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pt-BR" sz="700" dirty="0" smtClean="0"/>
              <a:t>Suco de caixa</a:t>
            </a:r>
            <a:endParaRPr lang="pt-BR" sz="7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240177" y="2985540"/>
            <a:ext cx="371897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pt-BR" sz="700" dirty="0" smtClean="0"/>
              <a:t>Calçados</a:t>
            </a:r>
            <a:endParaRPr lang="pt-BR" sz="7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968208" y="2989001"/>
            <a:ext cx="532197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pt-BR" sz="700" dirty="0" smtClean="0"/>
              <a:t>Saco plástico</a:t>
            </a:r>
            <a:endParaRPr lang="pt-BR" sz="7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8690351" y="2989001"/>
            <a:ext cx="702115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pt-BR" sz="700" dirty="0" smtClean="0"/>
              <a:t>Casca de banana</a:t>
            </a:r>
            <a:endParaRPr lang="pt-BR" sz="7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9465126" y="2996952"/>
            <a:ext cx="745397" cy="8463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pt-BR" sz="550" dirty="0" smtClean="0"/>
              <a:t>Garrafa de plástico PET</a:t>
            </a:r>
            <a:endParaRPr lang="pt-BR" sz="55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7287883" y="3612362"/>
            <a:ext cx="213200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pt-BR" sz="700" dirty="0" smtClean="0"/>
              <a:t>Lápis</a:t>
            </a:r>
            <a:endParaRPr lang="pt-BR" sz="7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7985304" y="3620722"/>
            <a:ext cx="545021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pt-BR" sz="700" dirty="0" smtClean="0"/>
              <a:t>Lata de metal</a:t>
            </a:r>
            <a:endParaRPr lang="pt-BR" sz="7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8834492" y="3612362"/>
            <a:ext cx="452047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pt-BR" sz="700" dirty="0" smtClean="0"/>
              <a:t>Brinquedos</a:t>
            </a:r>
            <a:endParaRPr lang="pt-BR" sz="7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9568489" y="3610580"/>
            <a:ext cx="586699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pt-BR" sz="700" dirty="0" smtClean="0"/>
              <a:t>Caixa de pizza</a:t>
            </a:r>
            <a:endParaRPr lang="pt-BR" sz="7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796464" y="1476833"/>
            <a:ext cx="1447200" cy="294953"/>
          </a:xfrm>
          <a:prstGeom prst="rect">
            <a:avLst/>
          </a:prstGeom>
          <a:solidFill>
            <a:srgbClr val="15A0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1050" dirty="0" smtClean="0">
                <a:solidFill>
                  <a:schemeClr val="bg1"/>
                </a:solidFill>
              </a:rPr>
              <a:t>que </a:t>
            </a:r>
            <a:r>
              <a:rPr lang="pt-BR" sz="1050" b="1" dirty="0" smtClean="0">
                <a:solidFill>
                  <a:schemeClr val="bg1"/>
                </a:solidFill>
              </a:rPr>
              <a:t>nunca</a:t>
            </a:r>
            <a:r>
              <a:rPr lang="pt-BR" sz="1050" dirty="0" smtClean="0">
                <a:solidFill>
                  <a:schemeClr val="bg1"/>
                </a:solidFill>
              </a:rPr>
              <a:t> reciclamos.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032104" y="1476383"/>
            <a:ext cx="176436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1000" b="1" dirty="0" smtClean="0">
                <a:solidFill>
                  <a:srgbClr val="00B0F0"/>
                </a:solidFill>
              </a:rPr>
              <a:t>   Coloque um </a:t>
            </a:r>
            <a:r>
              <a:rPr lang="pt-BR" sz="1800" b="1" dirty="0" smtClean="0">
                <a:solidFill>
                  <a:srgbClr val="009999"/>
                </a:solidFill>
              </a:rPr>
              <a:t>X</a:t>
            </a:r>
            <a:r>
              <a:rPr lang="pt-BR" sz="1000" b="1" dirty="0" smtClean="0">
                <a:solidFill>
                  <a:srgbClr val="00B0F0"/>
                </a:solidFill>
              </a:rPr>
              <a:t> nas coisas</a:t>
            </a:r>
            <a:endParaRPr lang="pt-BR" sz="1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2606050" y="108925"/>
            <a:ext cx="6979800" cy="9576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2606050" y="108925"/>
            <a:ext cx="6979800" cy="693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2983322" y="141706"/>
            <a:ext cx="6225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pt-BR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Aula</a:t>
            </a:r>
            <a:r>
              <a:rPr lang="pt-BR" sz="32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413972" y="1066625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360335" y="1066625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404919" y="1046573"/>
            <a:ext cx="3018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911773" y="1108997"/>
            <a:ext cx="4804500" cy="79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400"/>
            </a:pPr>
            <a:r>
              <a:rPr lang="pt-BR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Apresente a aula aos seus alunos com uma pergunta</a:t>
            </a:r>
            <a:r>
              <a:rPr lang="pt-BR" sz="14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Quem sabe o que significa "reciclagem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Alguém já  viu este símbolo antes, e o que isso significa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pt-BR"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413972" y="1978657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360335" y="1978657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04919" y="1958605"/>
            <a:ext cx="3018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899898" y="2021029"/>
            <a:ext cx="4804500" cy="18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400"/>
            </a:pPr>
            <a:r>
              <a:rPr lang="pt-BR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Passe ou exiba o folheto SIM/NÃO </a:t>
            </a:r>
            <a:r>
              <a:rPr lang="pt-BR" sz="14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Discutir o que podemos  e não podemos reciclar com base nos itens da apostila.   Há uma  versão  imprimível em pdf  e  também está  incluída na  apresentação de slides para exibição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  <a:endParaRPr lang="pt-BR" sz="1400" b="0" i="0" u="none" strike="noStrike" cap="none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 que você faz com o lixo em casa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? </a:t>
            </a:r>
            <a:endParaRPr lang="pt-BR" sz="1400" b="0" i="0" u="none" strike="noStrike" cap="none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Para onde vai? </a:t>
            </a:r>
            <a:endParaRPr lang="pt-BR" sz="1400" b="0" i="0" u="none" strike="noStrike" cap="none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 você colocar o lixo de todos  em uma grande pilha, quanto   haveria?  Seria  demais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?</a:t>
            </a:r>
            <a:endParaRPr lang="pt-BR"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13972" y="4262316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360335" y="4262316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404919" y="4242264"/>
            <a:ext cx="3018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911773" y="4304688"/>
            <a:ext cx="4804500" cy="79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400"/>
            </a:pPr>
            <a:r>
              <a:rPr lang="pt-BR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Leia em voz alta "Rachel Rabbit aprende a reciclar</a:t>
            </a:r>
            <a:r>
              <a:rPr lang="pt-BR" sz="1400" b="1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Incentive os alunos a comentar a  história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Que erros  Rachel cometeu? Por que  a reciclagem é importante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803550" y="5284776"/>
            <a:ext cx="4804500" cy="14811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 w="190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 rot="5400000">
            <a:off x="160081" y="5134010"/>
            <a:ext cx="897825" cy="19522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803672" y="5327159"/>
            <a:ext cx="4804378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200"/>
            </a:pPr>
            <a:r>
              <a:rPr lang="pt-BR" sz="12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Você pode sugerir estas como razões pelas quais a reciclagem é importante: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71450" lvl="0" indent="-171450" algn="just">
              <a:lnSpc>
                <a:spcPct val="120000"/>
              </a:lnSpc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lixo pode  ser prejudicial ao nosso ar e  água e pode ferir animais e peixes.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71450" lvl="0" indent="-171450" algn="just">
              <a:lnSpc>
                <a:spcPct val="120000"/>
              </a:lnSpc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Quando usamos menos papel, salvamos  árvores e animais na  floresta.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71450" lvl="0" indent="-171450" algn="just">
              <a:lnSpc>
                <a:spcPct val="120000"/>
              </a:lnSpc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Quando  reciclamos, produzimos menos lixo.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71450" marR="0" lvl="0" indent="-571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pt-BR" sz="1200" b="1" i="0" u="none" strike="noStrike" cap="none" dirty="0">
              <a:solidFill>
                <a:srgbClr val="29C7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3"/>
          <p:cNvCxnSpPr/>
          <p:nvPr/>
        </p:nvCxnSpPr>
        <p:spPr>
          <a:xfrm>
            <a:off x="6159855" y="1337597"/>
            <a:ext cx="0" cy="5156620"/>
          </a:xfrm>
          <a:prstGeom prst="straightConnector1">
            <a:avLst/>
          </a:prstGeom>
          <a:noFill/>
          <a:ln w="2540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3"/>
          <p:cNvSpPr/>
          <p:nvPr/>
        </p:nvSpPr>
        <p:spPr>
          <a:xfrm>
            <a:off x="6610977" y="1216969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6557340" y="1216969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6601924" y="1196917"/>
            <a:ext cx="3018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7108778" y="1259341"/>
            <a:ext cx="4804500" cy="121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400"/>
            </a:pPr>
            <a:r>
              <a:rPr lang="pt-BR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Distribua o folheto marcar um "X" 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 algn="just">
              <a:buClr>
                <a:srgbClr val="262626"/>
              </a:buClr>
              <a:buSzPts val="2100"/>
              <a:buFont typeface="Arial"/>
              <a:buChar char="•"/>
            </a:pPr>
            <a:r>
              <a:rPr lang="pt-BR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Peça </a:t>
            </a:r>
            <a:r>
              <a:rPr lang="pt-BR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aos  alunos que  olhem  para as gravuras e desenhem um X nas  coisas que não devem ser recicladas.  Quais desses itens precisavam  ser enxaguados e secos antes da reciclagem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 rot="5400000">
            <a:off x="6286463" y="2183427"/>
            <a:ext cx="1109100" cy="21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7108788" y="2497450"/>
            <a:ext cx="4804500" cy="19545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7292424" y="2564904"/>
            <a:ext cx="4420200" cy="187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200"/>
            </a:pPr>
            <a:r>
              <a:rPr lang="pt-BR" sz="12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 seguintes itens devem ser riscados na  planilha:</a:t>
            </a:r>
            <a:endParaRPr lang="pt-BR" sz="1400" b="0" i="0" u="sng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71450" lvl="0" indent="-171450" algn="just">
              <a:lnSpc>
                <a:spcPct val="120000"/>
              </a:lnSpc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Suco de Caixa  </a:t>
            </a:r>
            <a:r>
              <a:rPr lang="pt-BR" sz="1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71450" lvl="0" indent="-171450" algn="just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Casca de banana </a:t>
            </a:r>
            <a:r>
              <a:rPr lang="pt-BR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71450" lvl="0" indent="-171450" algn="just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Brinquedos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171450" lvl="0" indent="-171450" algn="just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Lápis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45720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pt-BR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6610977" y="474195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6557340" y="4741951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6601924" y="4721899"/>
            <a:ext cx="30168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7108778" y="4784323"/>
            <a:ext cx="480446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400"/>
            </a:pPr>
            <a:r>
              <a:rPr lang="pt-BR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Distribua a página para  colorir e peça aos alunos que desenhem ou escrevam no  verso da planilha como a reciclagem pode ajudar o mundo.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>
              <a:lnSpc>
                <a:spcPct val="120000"/>
              </a:lnSpc>
              <a:buClr>
                <a:srgbClr val="262626"/>
              </a:buClr>
              <a:buSzPts val="1800"/>
              <a:buFont typeface="Arial"/>
              <a:buChar char="•"/>
            </a:pPr>
            <a:r>
              <a:rPr lang="pt-BR" sz="1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As possíveis respostas podem ser</a:t>
            </a:r>
            <a:r>
              <a:rPr lang="pt-BR" sz="12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742950" lvl="1" indent="-285750">
              <a:lnSpc>
                <a:spcPct val="120000"/>
              </a:lnSpc>
              <a:buClr>
                <a:srgbClr val="262626"/>
              </a:buClr>
              <a:buSzPts val="1200"/>
              <a:buFont typeface="Courier New"/>
              <a:buChar char="o"/>
            </a:pPr>
            <a:r>
              <a:rPr lang="pt-BR" sz="12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Salvar </a:t>
            </a:r>
            <a:r>
              <a:rPr lang="pt-BR" sz="12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os  animais de serem feridos. 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742950" lvl="1" indent="-285750">
              <a:lnSpc>
                <a:spcPct val="120000"/>
              </a:lnSpc>
              <a:buClr>
                <a:srgbClr val="262626"/>
              </a:buClr>
              <a:buSzPts val="1200"/>
              <a:buFont typeface="Courier New"/>
              <a:buChar char="o"/>
            </a:pPr>
            <a:r>
              <a:rPr lang="pt-BR" sz="12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Menos lixo no  oceano.</a:t>
            </a:r>
            <a:endParaRPr lang="pt-BR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742950" lvl="1" indent="-285750">
              <a:lnSpc>
                <a:spcPct val="120000"/>
              </a:lnSpc>
              <a:buClr>
                <a:srgbClr val="262626"/>
              </a:buClr>
              <a:buSzPts val="1200"/>
              <a:buFont typeface="Courier New"/>
              <a:buChar char="o"/>
            </a:pPr>
            <a:r>
              <a:rPr lang="pt-BR" sz="12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Reciclagem mantém o nosso ar e água limpos.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8815424" y="2809275"/>
            <a:ext cx="167306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Calçados</a:t>
            </a:r>
            <a:endParaRPr lang="pt-BR" sz="12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150000"/>
              </a:lnSpc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Saco </a:t>
            </a:r>
            <a:r>
              <a:rPr lang="pt-BR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plástico</a:t>
            </a:r>
          </a:p>
          <a:p>
            <a:pPr marL="285750" lvl="0" indent="-285750">
              <a:lnSpc>
                <a:spcPct val="150000"/>
              </a:lnSpc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Caixa de </a:t>
            </a:r>
            <a:r>
              <a:rPr lang="pt-BR" sz="1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Pizza</a:t>
            </a:r>
            <a:endParaRPr lang="pt-BR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150000"/>
              </a:lnSpc>
              <a:buClr>
                <a:schemeClr val="lt1"/>
              </a:buClr>
              <a:buSzPts val="1800"/>
              <a:buFont typeface="Arial"/>
              <a:buChar char="•"/>
            </a:pPr>
            <a:r>
              <a:rPr lang="pt-B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Lâmpada</a:t>
            </a:r>
            <a:endParaRPr lang="pt-B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4764325" y="708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400"/>
            </a:pPr>
            <a:r>
              <a:rPr lang="pt-BR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Duração da aula: </a:t>
            </a:r>
            <a:r>
              <a:rPr lang="pt-BR" sz="1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45 - 60 minutos</a:t>
            </a:r>
            <a:endParaRPr lang="pt-BR"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3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mtClean="0"/>
              <a:t>4</a:t>
            </a:fld>
            <a:endParaRPr lang="pt-BR" dirty="0"/>
          </a:p>
        </p:txBody>
      </p:sp>
      <p:pic>
        <p:nvPicPr>
          <p:cNvPr id="164" name="Google Shape;164;p23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1320854" y="2060848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610103" y="3607389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BR" sz="32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Preparar a Apresentação do PowerPoint</a:t>
            </a:r>
            <a:endParaRPr lang="pt-BR" dirty="0"/>
          </a:p>
        </p:txBody>
      </p:sp>
      <p:sp>
        <p:nvSpPr>
          <p:cNvPr id="169" name="Google Shape;169;p23"/>
          <p:cNvSpPr/>
          <p:nvPr/>
        </p:nvSpPr>
        <p:spPr>
          <a:xfrm>
            <a:off x="323616" y="971359"/>
            <a:ext cx="11361877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8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Quando estiver pronto para apresentar as lições à sua turma, clique em  </a:t>
            </a: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Apresentação de Slides </a:t>
            </a:r>
            <a:r>
              <a:rPr lang="pt-BR" sz="18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 barra de menus superior e selecione </a:t>
            </a: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Modo de Exibição do Apresentador  . </a:t>
            </a:r>
            <a:r>
              <a:rPr lang="pt-BR" sz="18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No    modo de exibição do Apresentador, você pode ver suas anotações enquanto  o público vê apenas seus slides</a:t>
            </a:r>
            <a:endParaRPr lang="pt-BR" sz="180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323616" y="3234911"/>
            <a:ext cx="609268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1800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As anotações aparecem em um painel  à direita. O texto deve ser quebrado automaticamente e uma barra de rolagem vertical será exibida, se necessário.   Você também pode alterar o tamanho do  texto  no painel Anotações usando os dois botões no canto  inferior esquerdo do  painel  Anotações</a:t>
            </a:r>
            <a:r>
              <a:rPr lang="pt-BR" sz="18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pt-BR" sz="18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23"/>
          <p:cNvGrpSpPr/>
          <p:nvPr/>
        </p:nvGrpSpPr>
        <p:grpSpPr>
          <a:xfrm>
            <a:off x="908295" y="5187422"/>
            <a:ext cx="5346212" cy="1409933"/>
            <a:chOff x="4790164" y="5144469"/>
            <a:chExt cx="6979920" cy="1523801"/>
          </a:xfrm>
        </p:grpSpPr>
        <p:sp>
          <p:nvSpPr>
            <p:cNvPr id="172" name="Google Shape;172;p23"/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600" b="0" i="0" u="none" strike="noStrike" cap="none" dirty="0" smtClean="0">
                <a:solidFill>
                  <a:srgbClr val="29C7F7"/>
                </a:solidFill>
                <a:highlight>
                  <a:srgbClr val="29C7F7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400" b="0" i="0" u="none" strike="noStrike" cap="none" dirty="0">
                <a:solidFill>
                  <a:srgbClr val="29C7F7"/>
                </a:solidFill>
                <a:highlight>
                  <a:srgbClr val="29C7F7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4790164" y="5423094"/>
              <a:ext cx="6979920" cy="1245176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600" b="0" i="0" u="none" strike="noStrike" cap="none" dirty="0" smtClean="0">
                <a:solidFill>
                  <a:schemeClr val="lt1"/>
                </a:solidFill>
                <a:sym typeface="Arial"/>
              </a:endParaRPr>
            </a:p>
            <a:p>
              <a:pPr lvl="0"/>
              <a:r>
                <a:rPr lang="pt-BR" sz="1200" b="1" dirty="0" smtClean="0">
                  <a:solidFill>
                    <a:schemeClr val="lt1"/>
                  </a:solidFill>
                </a:rPr>
                <a:t>Os planos  de aula  são projetados para serem flexíveis e responsivos às necessidades em evolução da  sua sala de aula.  As aulas são editáveis e  personalizáveis para atender aos  diferentes contextos individuais dos alunos e da sala de aula  . Uma versão do PowerPoint  com instruções do professor e uma lição em PDF imprimível estão disponíveis para download</a:t>
              </a:r>
              <a:r>
                <a:rPr lang="pt-BR" sz="1200" b="1" i="0" u="none" strike="noStrike" cap="none" dirty="0" smtClean="0">
                  <a:solidFill>
                    <a:schemeClr val="lt1"/>
                  </a:solidFill>
                  <a:sym typeface="Arial"/>
                </a:rPr>
                <a:t>. </a:t>
              </a:r>
              <a:endParaRPr lang="pt-BR" dirty="0" smtClean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400" b="0" i="0" u="none" strike="noStrike" cap="none" dirty="0">
                <a:solidFill>
                  <a:schemeClr val="lt1"/>
                </a:solidFill>
                <a:sym typeface="Arial"/>
              </a:endParaRPr>
            </a:p>
          </p:txBody>
        </p:sp>
        <p:sp>
          <p:nvSpPr>
            <p:cNvPr id="174" name="Google Shape;174;p23"/>
            <p:cNvSpPr txBox="1"/>
            <p:nvPr/>
          </p:nvSpPr>
          <p:spPr>
            <a:xfrm>
              <a:off x="4790164" y="5144469"/>
              <a:ext cx="6979919" cy="299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pt-BR" sz="1200" b="1" dirty="0" smtClean="0">
                  <a:solidFill>
                    <a:schemeClr val="lt1"/>
                  </a:solidFill>
                </a:rPr>
                <a:t>Aula flexível e adaptativa</a:t>
              </a:r>
              <a:endParaRPr lang="pt-BR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5</a:t>
            </a:fld>
            <a:endParaRPr lang="pt-BR" dirty="0"/>
          </a:p>
        </p:txBody>
      </p:sp>
      <p:sp>
        <p:nvSpPr>
          <p:cNvPr id="181" name="Google Shape;181;p24"/>
          <p:cNvSpPr txBox="1"/>
          <p:nvPr/>
        </p:nvSpPr>
        <p:spPr>
          <a:xfrm>
            <a:off x="1431084" y="293296"/>
            <a:ext cx="95054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?</a:t>
            </a:r>
            <a:endParaRPr lang="pt-BR" sz="4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82" name="Google Shape;182;p2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519" y="-1265272"/>
            <a:ext cx="9986962" cy="968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 descr="A bottle of water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82158">
            <a:off x="-174738" y="2392274"/>
            <a:ext cx="2554514" cy="301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977" y="3181263"/>
            <a:ext cx="4520340" cy="401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 descr="A bottle of water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5429" y="1814286"/>
            <a:ext cx="4000014" cy="513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" y="394031"/>
            <a:ext cx="12163425" cy="56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39609" y="223157"/>
            <a:ext cx="10350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Você </a:t>
            </a:r>
            <a:r>
              <a:rPr lang="pt-BR" sz="4400" b="1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já viu      esse </a:t>
            </a:r>
            <a:r>
              <a:rPr lang="pt-BR" sz="4400" b="1" dirty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símbolo </a:t>
            </a:r>
            <a:r>
              <a:rPr lang="pt-BR" sz="4400" b="1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antes?</a:t>
            </a:r>
            <a:endParaRPr lang="pt-BR" sz="4400" dirty="0">
              <a:latin typeface="Comic Sans MS" panose="030F0702030302020204" pitchFamily="66" charset="0"/>
            </a:endParaRPr>
          </a:p>
        </p:txBody>
      </p:sp>
      <p:pic>
        <p:nvPicPr>
          <p:cNvPr id="186" name="Google Shape;186;p24" descr="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67608" y="293296"/>
            <a:ext cx="6290118" cy="597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5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25"/>
          <p:cNvGrpSpPr/>
          <p:nvPr/>
        </p:nvGrpSpPr>
        <p:grpSpPr>
          <a:xfrm>
            <a:off x="1480707" y="5036833"/>
            <a:ext cx="3105179" cy="740506"/>
            <a:chOff x="1058928" y="327691"/>
            <a:chExt cx="3105179" cy="740506"/>
          </a:xfrm>
        </p:grpSpPr>
        <p:sp>
          <p:nvSpPr>
            <p:cNvPr id="194" name="Google Shape;194;p25"/>
            <p:cNvSpPr/>
            <p:nvPr/>
          </p:nvSpPr>
          <p:spPr>
            <a:xfrm>
              <a:off x="1058928" y="332877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pt-B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5"/>
            <p:cNvSpPr txBox="1"/>
            <p:nvPr/>
          </p:nvSpPr>
          <p:spPr>
            <a:xfrm>
              <a:off x="1527338" y="327691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pt-BR" sz="40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SIM</a:t>
              </a:r>
              <a:endParaRPr lang="pt-BR" sz="1400" b="0" i="0" u="none" strike="noStrike" cap="none" dirty="0">
                <a:solidFill>
                  <a:srgbClr val="000000"/>
                </a:solidFill>
                <a:sym typeface="Arial"/>
              </a:endParaRPr>
            </a:p>
          </p:txBody>
        </p:sp>
      </p:grpSp>
      <p:grpSp>
        <p:nvGrpSpPr>
          <p:cNvPr id="196" name="Google Shape;196;p25"/>
          <p:cNvGrpSpPr/>
          <p:nvPr/>
        </p:nvGrpSpPr>
        <p:grpSpPr>
          <a:xfrm>
            <a:off x="7606116" y="5001675"/>
            <a:ext cx="3105179" cy="736434"/>
            <a:chOff x="7983908" y="313974"/>
            <a:chExt cx="3105179" cy="736434"/>
          </a:xfrm>
        </p:grpSpPr>
        <p:sp>
          <p:nvSpPr>
            <p:cNvPr id="197" name="Google Shape;197;p25"/>
            <p:cNvSpPr/>
            <p:nvPr/>
          </p:nvSpPr>
          <p:spPr>
            <a:xfrm>
              <a:off x="7983908" y="313974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pt-B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5"/>
            <p:cNvSpPr txBox="1"/>
            <p:nvPr/>
          </p:nvSpPr>
          <p:spPr>
            <a:xfrm>
              <a:off x="8362595" y="342522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pt-BR" sz="40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NÃO</a:t>
              </a:r>
              <a:endParaRPr lang="pt-BR" sz="1400" b="0" i="0" u="none" strike="noStrike" cap="none" dirty="0">
                <a:solidFill>
                  <a:srgbClr val="000000"/>
                </a:solidFill>
                <a:sym typeface="Arial"/>
              </a:endParaRPr>
            </a:p>
          </p:txBody>
        </p:sp>
      </p:grpSp>
      <p:grpSp>
        <p:nvGrpSpPr>
          <p:cNvPr id="199" name="Google Shape;199;p25"/>
          <p:cNvGrpSpPr/>
          <p:nvPr/>
        </p:nvGrpSpPr>
        <p:grpSpPr>
          <a:xfrm>
            <a:off x="220450" y="81404"/>
            <a:ext cx="1431166" cy="2340400"/>
            <a:chOff x="923533" y="1746170"/>
            <a:chExt cx="1431166" cy="2340400"/>
          </a:xfrm>
        </p:grpSpPr>
        <p:pic>
          <p:nvPicPr>
            <p:cNvPr id="200" name="Google Shape;200;p25" descr="A picture containing plastic, vessel, ja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3533" y="1746170"/>
              <a:ext cx="1260257" cy="1508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25"/>
            <p:cNvSpPr/>
            <p:nvPr/>
          </p:nvSpPr>
          <p:spPr>
            <a:xfrm>
              <a:off x="923533" y="3255614"/>
              <a:ext cx="1431166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buSzPts val="2000"/>
              </a:pPr>
              <a:r>
                <a:rPr lang="pt-BR" sz="20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Frasco de vidro </a:t>
              </a:r>
              <a:endParaRPr lang="pt-BR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25"/>
          <p:cNvGrpSpPr/>
          <p:nvPr/>
        </p:nvGrpSpPr>
        <p:grpSpPr>
          <a:xfrm>
            <a:off x="1487488" y="119530"/>
            <a:ext cx="2675679" cy="2268218"/>
            <a:chOff x="2909410" y="1768789"/>
            <a:chExt cx="2675679" cy="2268218"/>
          </a:xfrm>
        </p:grpSpPr>
        <p:sp>
          <p:nvSpPr>
            <p:cNvPr id="203" name="Google Shape;203;p25"/>
            <p:cNvSpPr/>
            <p:nvPr/>
          </p:nvSpPr>
          <p:spPr>
            <a:xfrm>
              <a:off x="2909410" y="3206051"/>
              <a:ext cx="267567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buSzPts val="2000"/>
              </a:pPr>
              <a:r>
                <a:rPr lang="pt-BR" sz="20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Garrafa de </a:t>
              </a:r>
            </a:p>
            <a:p>
              <a:pPr lvl="0" algn="ctr">
                <a:lnSpc>
                  <a:spcPct val="120000"/>
                </a:lnSpc>
                <a:buSzPts val="2000"/>
              </a:pPr>
              <a:r>
                <a:rPr lang="pt-BR" sz="20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plástico PET </a:t>
              </a:r>
              <a:endParaRPr lang="pt-BR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4" name="Google Shape;204;p25" descr="A bottle of water&#10;&#10;Description automatically generated with low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27" y="1768789"/>
              <a:ext cx="1341942" cy="1705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Google Shape;205;p25"/>
          <p:cNvGrpSpPr/>
          <p:nvPr/>
        </p:nvGrpSpPr>
        <p:grpSpPr>
          <a:xfrm>
            <a:off x="5569220" y="356473"/>
            <a:ext cx="1934828" cy="1711574"/>
            <a:chOff x="3193049" y="4171116"/>
            <a:chExt cx="1934828" cy="1711574"/>
          </a:xfrm>
        </p:grpSpPr>
        <p:sp>
          <p:nvSpPr>
            <p:cNvPr id="206" name="Google Shape;206;p25"/>
            <p:cNvSpPr/>
            <p:nvPr/>
          </p:nvSpPr>
          <p:spPr>
            <a:xfrm>
              <a:off x="3193049" y="5421066"/>
              <a:ext cx="1934828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buSzPts val="2000"/>
              </a:pPr>
              <a:r>
                <a:rPr lang="pt-BR" sz="20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Lata de metal </a:t>
              </a:r>
              <a:endParaRPr lang="pt-BR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7" name="Google Shape;207;p25" descr="A close up of a roll of t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75065" y="4171116"/>
              <a:ext cx="648663" cy="1227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" name="Google Shape;208;p25"/>
          <p:cNvGrpSpPr/>
          <p:nvPr/>
        </p:nvGrpSpPr>
        <p:grpSpPr>
          <a:xfrm>
            <a:off x="5634730" y="2128285"/>
            <a:ext cx="2241554" cy="1817702"/>
            <a:chOff x="379899" y="4064988"/>
            <a:chExt cx="2241554" cy="1817702"/>
          </a:xfrm>
        </p:grpSpPr>
        <p:sp>
          <p:nvSpPr>
            <p:cNvPr id="209" name="Google Shape;209;p25"/>
            <p:cNvSpPr/>
            <p:nvPr/>
          </p:nvSpPr>
          <p:spPr>
            <a:xfrm>
              <a:off x="379899" y="5421066"/>
              <a:ext cx="224155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buSzPts val="2000"/>
              </a:pPr>
              <a:r>
                <a:rPr lang="pt-BR" sz="20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Caixa de papelão </a:t>
              </a:r>
              <a:endParaRPr lang="pt-BR" sz="1400" b="0" i="0" u="none" strike="noStrike" cap="none" dirty="0">
                <a:solidFill>
                  <a:srgbClr val="000000"/>
                </a:solidFill>
                <a:sym typeface="Arial"/>
              </a:endParaRPr>
            </a:p>
          </p:txBody>
        </p:sp>
        <p:pic>
          <p:nvPicPr>
            <p:cNvPr id="210" name="Google Shape;210;p25" descr="A picture containing box, stationary, container, envelo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426" y="4064988"/>
              <a:ext cx="1839065" cy="1374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1" name="Google Shape;211;p25"/>
          <p:cNvGrpSpPr/>
          <p:nvPr/>
        </p:nvGrpSpPr>
        <p:grpSpPr>
          <a:xfrm>
            <a:off x="10019359" y="2112406"/>
            <a:ext cx="1766616" cy="1619477"/>
            <a:chOff x="6420868" y="1760417"/>
            <a:chExt cx="1680673" cy="1273577"/>
          </a:xfrm>
        </p:grpSpPr>
        <p:pic>
          <p:nvPicPr>
            <p:cNvPr id="212" name="Google Shape;212;p25" descr="A picture containing banana, indoor, yellow, half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06825" y="1760417"/>
              <a:ext cx="1477076" cy="105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25"/>
            <p:cNvSpPr/>
            <p:nvPr/>
          </p:nvSpPr>
          <p:spPr>
            <a:xfrm>
              <a:off x="6420868" y="2700012"/>
              <a:ext cx="1680673" cy="333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buSzPts val="1800"/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Casca de banana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25"/>
          <p:cNvGrpSpPr/>
          <p:nvPr/>
        </p:nvGrpSpPr>
        <p:grpSpPr>
          <a:xfrm>
            <a:off x="10109712" y="582212"/>
            <a:ext cx="1890943" cy="1378535"/>
            <a:chOff x="8264115" y="1742833"/>
            <a:chExt cx="1890943" cy="1378535"/>
          </a:xfrm>
        </p:grpSpPr>
        <p:sp>
          <p:nvSpPr>
            <p:cNvPr id="215" name="Google Shape;215;p25"/>
            <p:cNvSpPr/>
            <p:nvPr/>
          </p:nvSpPr>
          <p:spPr>
            <a:xfrm>
              <a:off x="8264115" y="2696677"/>
              <a:ext cx="1890943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buSzPts val="1800"/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Guardanapo sujo 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6" name="Google Shape;216;p25" descr="A picture containing cloth, paper, indoor, be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16966" y="1742833"/>
              <a:ext cx="1057548" cy="10526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Google Shape;217;p25"/>
          <p:cNvGrpSpPr/>
          <p:nvPr/>
        </p:nvGrpSpPr>
        <p:grpSpPr>
          <a:xfrm>
            <a:off x="7004304" y="448738"/>
            <a:ext cx="2037700" cy="1601183"/>
            <a:chOff x="6377570" y="3189531"/>
            <a:chExt cx="1680673" cy="1218676"/>
          </a:xfrm>
        </p:grpSpPr>
        <p:sp>
          <p:nvSpPr>
            <p:cNvPr id="218" name="Google Shape;218;p25"/>
            <p:cNvSpPr/>
            <p:nvPr/>
          </p:nvSpPr>
          <p:spPr>
            <a:xfrm>
              <a:off x="6377570" y="4084971"/>
              <a:ext cx="1680673" cy="32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buSzPts val="1800"/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Lâmpada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9" name="Google Shape;219;p25" descr="A picture containing cup, light, glass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14029" y="3189531"/>
              <a:ext cx="529129" cy="879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25"/>
          <p:cNvGrpSpPr/>
          <p:nvPr/>
        </p:nvGrpSpPr>
        <p:grpSpPr>
          <a:xfrm>
            <a:off x="8239102" y="94487"/>
            <a:ext cx="2249386" cy="1814989"/>
            <a:chOff x="8240449" y="3141253"/>
            <a:chExt cx="1680673" cy="1184287"/>
          </a:xfrm>
        </p:grpSpPr>
        <p:pic>
          <p:nvPicPr>
            <p:cNvPr id="221" name="Google Shape;221;p25" descr="Calendar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419615">
              <a:off x="8449667" y="3141253"/>
              <a:ext cx="1381506" cy="1087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25"/>
            <p:cNvSpPr/>
            <p:nvPr/>
          </p:nvSpPr>
          <p:spPr>
            <a:xfrm>
              <a:off x="8240449" y="4048428"/>
              <a:ext cx="1680673" cy="27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buSzPts val="1800"/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Suco de caixa 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25"/>
          <p:cNvGrpSpPr/>
          <p:nvPr/>
        </p:nvGrpSpPr>
        <p:grpSpPr>
          <a:xfrm>
            <a:off x="3954057" y="2308469"/>
            <a:ext cx="1680673" cy="1292499"/>
            <a:chOff x="6365330" y="4619518"/>
            <a:chExt cx="1680673" cy="1292499"/>
          </a:xfrm>
        </p:grpSpPr>
        <p:pic>
          <p:nvPicPr>
            <p:cNvPr id="224" name="Google Shape;224;p25" descr="A picture containing toy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13205" y="4619518"/>
              <a:ext cx="1125056" cy="913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25"/>
            <p:cNvSpPr/>
            <p:nvPr/>
          </p:nvSpPr>
          <p:spPr>
            <a:xfrm>
              <a:off x="6365330" y="5487326"/>
              <a:ext cx="1680673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buSzPts val="1800"/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Brinquedos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25"/>
          <p:cNvGrpSpPr/>
          <p:nvPr/>
        </p:nvGrpSpPr>
        <p:grpSpPr>
          <a:xfrm>
            <a:off x="2134796" y="2279331"/>
            <a:ext cx="1680673" cy="1365693"/>
            <a:chOff x="8327554" y="4546324"/>
            <a:chExt cx="1680673" cy="1365693"/>
          </a:xfrm>
        </p:grpSpPr>
        <p:pic>
          <p:nvPicPr>
            <p:cNvPr id="227" name="Google Shape;227;p2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622992" y="4546324"/>
              <a:ext cx="898830" cy="999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25"/>
            <p:cNvSpPr/>
            <p:nvPr/>
          </p:nvSpPr>
          <p:spPr>
            <a:xfrm>
              <a:off x="8327554" y="5487326"/>
              <a:ext cx="1680673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buSzPts val="1800"/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Saco plástico 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25"/>
          <p:cNvGrpSpPr/>
          <p:nvPr/>
        </p:nvGrpSpPr>
        <p:grpSpPr>
          <a:xfrm>
            <a:off x="36997" y="2238132"/>
            <a:ext cx="1942002" cy="1445458"/>
            <a:chOff x="10237173" y="4701929"/>
            <a:chExt cx="1680673" cy="1147077"/>
          </a:xfrm>
        </p:grpSpPr>
        <p:pic>
          <p:nvPicPr>
            <p:cNvPr id="230" name="Google Shape;230;p25" descr="A close-up of a sword&#10;&#10;Description automatically generated with low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996009" flipH="1">
              <a:off x="10454559" y="4701929"/>
              <a:ext cx="1025960" cy="77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25"/>
            <p:cNvSpPr/>
            <p:nvPr/>
          </p:nvSpPr>
          <p:spPr>
            <a:xfrm>
              <a:off x="10237173" y="5511982"/>
              <a:ext cx="1680673" cy="337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buSzPts val="1800"/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Lápis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25"/>
          <p:cNvGrpSpPr/>
          <p:nvPr/>
        </p:nvGrpSpPr>
        <p:grpSpPr>
          <a:xfrm>
            <a:off x="3739481" y="479085"/>
            <a:ext cx="2249385" cy="1589727"/>
            <a:chOff x="10256338" y="3269424"/>
            <a:chExt cx="1680673" cy="1132963"/>
          </a:xfrm>
        </p:grpSpPr>
        <p:pic>
          <p:nvPicPr>
            <p:cNvPr id="233" name="Google Shape;233;p25" descr="A pair of shoes&#10;&#10;Description automatically generated with low confidenc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510259" y="3269424"/>
              <a:ext cx="1272277" cy="80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25"/>
            <p:cNvSpPr/>
            <p:nvPr/>
          </p:nvSpPr>
          <p:spPr>
            <a:xfrm>
              <a:off x="10256338" y="4099719"/>
              <a:ext cx="1680673" cy="30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buSzPts val="1800"/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Calçados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25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6</a:t>
            </a:fld>
            <a:endParaRPr lang="pt-BR" dirty="0"/>
          </a:p>
        </p:txBody>
      </p:sp>
      <p:grpSp>
        <p:nvGrpSpPr>
          <p:cNvPr id="236" name="Google Shape;236;p25"/>
          <p:cNvGrpSpPr/>
          <p:nvPr/>
        </p:nvGrpSpPr>
        <p:grpSpPr>
          <a:xfrm>
            <a:off x="7876284" y="1829413"/>
            <a:ext cx="2154046" cy="2349237"/>
            <a:chOff x="10269241" y="1451979"/>
            <a:chExt cx="1680673" cy="1836571"/>
          </a:xfrm>
        </p:grpSpPr>
        <p:sp>
          <p:nvSpPr>
            <p:cNvPr id="237" name="Google Shape;237;p25"/>
            <p:cNvSpPr/>
            <p:nvPr/>
          </p:nvSpPr>
          <p:spPr>
            <a:xfrm>
              <a:off x="10269241" y="2696677"/>
              <a:ext cx="1680673" cy="591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20000"/>
                </a:lnSpc>
                <a:buSzPts val="1800"/>
              </a:pPr>
              <a:r>
                <a:rPr lang="pt-BR" sz="1800" b="1" dirty="0" smtClean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Mangueira de jardim</a:t>
              </a:r>
              <a:endParaRPr lang="pt-BR"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8" name="Google Shape;238;p25" descr="A picture containing cable, connector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 r="3" b="-50"/>
            <a:stretch/>
          </p:blipFill>
          <p:spPr>
            <a:xfrm>
              <a:off x="10402520" y="1451979"/>
              <a:ext cx="1233132" cy="133422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9" name="Google Shape;239;p25"/>
          <p:cNvCxnSpPr>
            <a:stCxn id="201" idx="0"/>
            <a:endCxn id="195" idx="0"/>
          </p:cNvCxnSpPr>
          <p:nvPr/>
        </p:nvCxnSpPr>
        <p:spPr>
          <a:xfrm>
            <a:off x="936033" y="1590848"/>
            <a:ext cx="2186986" cy="3445985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0" name="Google Shape;240;p25"/>
          <p:cNvCxnSpPr/>
          <p:nvPr/>
        </p:nvCxnSpPr>
        <p:spPr>
          <a:xfrm>
            <a:off x="1685978" y="1824916"/>
            <a:ext cx="1437041" cy="3176759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1" name="Google Shape;241;p25"/>
          <p:cNvCxnSpPr>
            <a:endCxn id="197" idx="1"/>
          </p:cNvCxnSpPr>
          <p:nvPr/>
        </p:nvCxnSpPr>
        <p:spPr>
          <a:xfrm>
            <a:off x="5011716" y="1603735"/>
            <a:ext cx="2594400" cy="3765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2" name="Google Shape;242;p25"/>
          <p:cNvCxnSpPr>
            <a:stCxn id="206" idx="0"/>
          </p:cNvCxnSpPr>
          <p:nvPr/>
        </p:nvCxnSpPr>
        <p:spPr>
          <a:xfrm flipH="1">
            <a:off x="4499034" y="1606423"/>
            <a:ext cx="2037600" cy="3450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3" name="Google Shape;243;p25"/>
          <p:cNvCxnSpPr>
            <a:stCxn id="218" idx="0"/>
          </p:cNvCxnSpPr>
          <p:nvPr/>
        </p:nvCxnSpPr>
        <p:spPr>
          <a:xfrm>
            <a:off x="8023154" y="1625231"/>
            <a:ext cx="45300" cy="3353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25"/>
          <p:cNvCxnSpPr/>
          <p:nvPr/>
        </p:nvCxnSpPr>
        <p:spPr>
          <a:xfrm>
            <a:off x="9566122" y="1879230"/>
            <a:ext cx="369429" cy="3157603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25"/>
          <p:cNvCxnSpPr/>
          <p:nvPr/>
        </p:nvCxnSpPr>
        <p:spPr>
          <a:xfrm flipH="1">
            <a:off x="9932883" y="1824916"/>
            <a:ext cx="470655" cy="318212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25"/>
          <p:cNvCxnSpPr/>
          <p:nvPr/>
        </p:nvCxnSpPr>
        <p:spPr>
          <a:xfrm flipH="1">
            <a:off x="9932883" y="3335076"/>
            <a:ext cx="970082" cy="1692793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" name="Google Shape;247;p25"/>
          <p:cNvCxnSpPr>
            <a:endCxn id="197" idx="0"/>
          </p:cNvCxnSpPr>
          <p:nvPr/>
        </p:nvCxnSpPr>
        <p:spPr>
          <a:xfrm>
            <a:off x="9158706" y="3766275"/>
            <a:ext cx="0" cy="1235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8" name="Google Shape;248;p25"/>
          <p:cNvCxnSpPr/>
          <p:nvPr/>
        </p:nvCxnSpPr>
        <p:spPr>
          <a:xfrm flipH="1">
            <a:off x="4519246" y="3766153"/>
            <a:ext cx="1442555" cy="1298216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249;p25"/>
          <p:cNvCxnSpPr>
            <a:stCxn id="225" idx="2"/>
            <a:endCxn id="197" idx="1"/>
          </p:cNvCxnSpPr>
          <p:nvPr/>
        </p:nvCxnSpPr>
        <p:spPr>
          <a:xfrm>
            <a:off x="4794394" y="3600968"/>
            <a:ext cx="2811722" cy="176836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25"/>
          <p:cNvCxnSpPr>
            <a:endCxn id="197" idx="1"/>
          </p:cNvCxnSpPr>
          <p:nvPr/>
        </p:nvCxnSpPr>
        <p:spPr>
          <a:xfrm>
            <a:off x="2966616" y="3484435"/>
            <a:ext cx="4639500" cy="18849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1" name="Google Shape;251;p25"/>
          <p:cNvCxnSpPr>
            <a:endCxn id="197" idx="1"/>
          </p:cNvCxnSpPr>
          <p:nvPr/>
        </p:nvCxnSpPr>
        <p:spPr>
          <a:xfrm>
            <a:off x="1055016" y="3687535"/>
            <a:ext cx="6551100" cy="1681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96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148651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7983908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527338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60" name="Google Shape;260;p4"/>
          <p:cNvSpPr txBox="1"/>
          <p:nvPr/>
        </p:nvSpPr>
        <p:spPr>
          <a:xfrm>
            <a:off x="8362597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261" name="Google Shape;261;p4"/>
          <p:cNvCxnSpPr/>
          <p:nvPr/>
        </p:nvCxnSpPr>
        <p:spPr>
          <a:xfrm>
            <a:off x="6159855" y="482968"/>
            <a:ext cx="0" cy="5205631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4"/>
          <p:cNvSpPr/>
          <p:nvPr/>
        </p:nvSpPr>
        <p:spPr>
          <a:xfrm>
            <a:off x="556348" y="1144746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2400"/>
            </a:pPr>
            <a:r>
              <a:rPr lang="pt-BR" sz="2400" b="1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Recicle sempre</a:t>
            </a:r>
            <a:r>
              <a:rPr lang="pt-BR" sz="2400" b="0" i="0" u="none" strike="noStrike" cap="none" dirty="0" smtClean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pt-BR" sz="2400" b="0" i="0" u="none" strike="noStrike" cap="none" dirty="0">
              <a:solidFill>
                <a:srgbClr val="29C7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7302314" y="1144745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2400"/>
            </a:pPr>
            <a:r>
              <a:rPr lang="pt-BR" sz="2400" b="1" dirty="0" smtClean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Nunca recicle</a:t>
            </a:r>
            <a:r>
              <a:rPr lang="pt-BR" sz="2400" b="0" i="0" u="none" strike="noStrike" cap="none" dirty="0" smtClean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pt-BR" sz="2400" b="0" i="0" u="none" strike="noStrike" cap="none" dirty="0">
              <a:solidFill>
                <a:srgbClr val="3AC6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4" descr="A picture containing plastic, vessel, ja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533" y="1746170"/>
            <a:ext cx="1260257" cy="150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"/>
          <p:cNvSpPr/>
          <p:nvPr/>
        </p:nvSpPr>
        <p:spPr>
          <a:xfrm>
            <a:off x="923533" y="3255614"/>
            <a:ext cx="14311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2000"/>
            </a:pPr>
            <a:r>
              <a:rPr lang="pt-BR" sz="20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Frasco de vidro </a:t>
            </a:r>
            <a:endParaRPr lang="pt-BR"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2132992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"/>
          <p:cNvSpPr/>
          <p:nvPr/>
        </p:nvSpPr>
        <p:spPr>
          <a:xfrm>
            <a:off x="2948175" y="3255625"/>
            <a:ext cx="2427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2000"/>
            </a:pPr>
            <a:r>
              <a:rPr lang="pt-BR" sz="20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Garrafa de plástico PET </a:t>
            </a:r>
            <a:endParaRPr lang="pt-BR"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" descr="A bottle of water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8844" y="1768751"/>
            <a:ext cx="1341942" cy="170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4516479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"/>
          <p:cNvSpPr/>
          <p:nvPr/>
        </p:nvSpPr>
        <p:spPr>
          <a:xfrm>
            <a:off x="407368" y="5421066"/>
            <a:ext cx="20396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2000"/>
            </a:pPr>
            <a:r>
              <a:rPr lang="pt-BR" sz="20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Caixa  de papelão 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3193049" y="5421066"/>
            <a:ext cx="193482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2000"/>
            </a:pPr>
            <a:r>
              <a:rPr lang="pt-BR" sz="20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Lata de metal </a:t>
            </a:r>
            <a:endParaRPr lang="pt-BR"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4516479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" descr="A close up of a roll of tap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5065" y="4171116"/>
            <a:ext cx="648663" cy="12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" descr="A picture containing box, stationary, container, envelo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8426" y="4064988"/>
            <a:ext cx="1839065" cy="13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4" b="28"/>
          <a:stretch/>
        </p:blipFill>
        <p:spPr>
          <a:xfrm>
            <a:off x="2132992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" descr="A picture containing banana, indoor, yellow, half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06825" y="1760417"/>
            <a:ext cx="1477076" cy="105262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"/>
          <p:cNvSpPr/>
          <p:nvPr/>
        </p:nvSpPr>
        <p:spPr>
          <a:xfrm>
            <a:off x="6240016" y="2700012"/>
            <a:ext cx="2087538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1800"/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Casca de banana 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7458887" y="1760417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"/>
          <p:cNvSpPr/>
          <p:nvPr/>
        </p:nvSpPr>
        <p:spPr>
          <a:xfrm>
            <a:off x="8184232" y="2696677"/>
            <a:ext cx="2052941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1800"/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Guardanapo sujo 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4" descr="A picture containing cloth, paper, indoor, bed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16966" y="1742833"/>
            <a:ext cx="1057548" cy="10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9384501" y="1757082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"/>
          <p:cNvSpPr/>
          <p:nvPr/>
        </p:nvSpPr>
        <p:spPr>
          <a:xfrm>
            <a:off x="6377570" y="4084971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1800"/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Lâmpada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4" descr="A picture containing cup, light, glass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14029" y="3189531"/>
            <a:ext cx="529129" cy="87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7459833" y="3145376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" descr="Calendar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419615">
            <a:off x="8449667" y="3141253"/>
            <a:ext cx="1381506" cy="10873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"/>
          <p:cNvSpPr/>
          <p:nvPr/>
        </p:nvSpPr>
        <p:spPr>
          <a:xfrm>
            <a:off x="8347377" y="4099719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1800"/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Suco de Caixa 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9385396" y="3160124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" descr="A picture containing toy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13205" y="4619518"/>
            <a:ext cx="1125056" cy="9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"/>
          <p:cNvSpPr/>
          <p:nvPr/>
        </p:nvSpPr>
        <p:spPr>
          <a:xfrm>
            <a:off x="6365330" y="5487326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1800"/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Brinquedos 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744759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22992" y="4546324"/>
            <a:ext cx="898830" cy="99989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"/>
          <p:cNvSpPr/>
          <p:nvPr/>
        </p:nvSpPr>
        <p:spPr>
          <a:xfrm>
            <a:off x="8327554" y="5487326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1800"/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Saco plástico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936557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" descr="A close-up of a sword&#10;&#10;Description automatically generated with low confidenc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-996009" flipH="1">
            <a:off x="10454559" y="4701929"/>
            <a:ext cx="1025960" cy="7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"/>
          <p:cNvSpPr/>
          <p:nvPr/>
        </p:nvSpPr>
        <p:spPr>
          <a:xfrm>
            <a:off x="10237173" y="5511982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1800"/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Lápis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11334184" y="4572387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" descr="A pair of shoes&#10;&#10;Description automatically generated with low confidenc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510259" y="3269424"/>
            <a:ext cx="1272277" cy="8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"/>
          <p:cNvSpPr/>
          <p:nvPr/>
        </p:nvSpPr>
        <p:spPr>
          <a:xfrm>
            <a:off x="10256338" y="4099719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1800"/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Calçados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11353349" y="3160124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7</a:t>
            </a:fld>
            <a:endParaRPr lang="pt-BR" dirty="0"/>
          </a:p>
        </p:txBody>
      </p:sp>
      <p:sp>
        <p:nvSpPr>
          <p:cNvPr id="301" name="Google Shape;301;p4"/>
          <p:cNvSpPr/>
          <p:nvPr/>
        </p:nvSpPr>
        <p:spPr>
          <a:xfrm>
            <a:off x="10128449" y="2599902"/>
            <a:ext cx="2063552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  <a:buSzPts val="1800"/>
            </a:pPr>
            <a:r>
              <a:rPr lang="pt-BR" sz="1800" b="1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Mangueira de jardim</a:t>
            </a:r>
            <a:endParaRPr lang="pt-BR"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4" descr="A picture containing cable, connector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 r="3" b="-50"/>
          <a:stretch/>
        </p:blipFill>
        <p:spPr>
          <a:xfrm>
            <a:off x="10402520" y="1451979"/>
            <a:ext cx="1233132" cy="133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23" b="32"/>
          <a:stretch/>
        </p:blipFill>
        <p:spPr>
          <a:xfrm>
            <a:off x="11366252" y="1757082"/>
            <a:ext cx="583834" cy="56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5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"/>
          <p:cNvSpPr txBox="1"/>
          <p:nvPr/>
        </p:nvSpPr>
        <p:spPr>
          <a:xfrm>
            <a:off x="6651793" y="2153573"/>
            <a:ext cx="548215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SzPts val="2500"/>
            </a:pPr>
            <a:r>
              <a:rPr lang="pt-BR" sz="2500" i="1" dirty="0" smtClean="0">
                <a:solidFill>
                  <a:srgbClr val="3AC69D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Uma  vez  havia dois coelhos pequenos, um irmão  e  uma irmã chamados Ray e Rachel Rabbit</a:t>
            </a:r>
            <a:r>
              <a:rPr lang="pt-BR" sz="2500" b="0" i="1" u="none" strike="noStrike" cap="none" dirty="0" smtClean="0">
                <a:solidFill>
                  <a:srgbClr val="3AC69D"/>
                </a:solidFill>
                <a:latin typeface="Comic Sans MS" panose="030F0702030302020204" pitchFamily="66" charset="0"/>
                <a:ea typeface="Mali Medium"/>
                <a:cs typeface="Mali Medium"/>
                <a:sym typeface="Mali Medium"/>
              </a:rPr>
              <a:t>. </a:t>
            </a:r>
            <a:r>
              <a:rPr lang="pt-BR" sz="25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Ray Rabbit era muito bom em limpar  seus brinquedos depois de  brincar.  Mas Rachel Rabbit era muito bagunçada e deixava seus brinquedos por  toda a casa</a:t>
            </a:r>
            <a:r>
              <a:rPr lang="pt-BR" sz="2500" b="0" i="0" u="none" strike="noStrike" cap="none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.</a:t>
            </a:r>
            <a:endParaRPr lang="pt-BR" sz="25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310" name="Google Shape;310;p5" descr="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56" y="959446"/>
            <a:ext cx="6622765" cy="589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"/>
          <p:cNvPicPr preferRelativeResize="0"/>
          <p:nvPr/>
        </p:nvPicPr>
        <p:blipFill rotWithShape="1">
          <a:blip r:embed="rId5">
            <a:alphaModFix/>
          </a:blip>
          <a:srcRect r="22" b="-29"/>
          <a:stretch/>
        </p:blipFill>
        <p:spPr>
          <a:xfrm>
            <a:off x="1255510" y="829027"/>
            <a:ext cx="9291874" cy="74707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"/>
          <p:cNvSpPr txBox="1"/>
          <p:nvPr/>
        </p:nvSpPr>
        <p:spPr>
          <a:xfrm>
            <a:off x="548477" y="251560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000"/>
            </a:pPr>
            <a:r>
              <a:rPr lang="pt-BR" sz="4000" b="1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Rachel Rabbit Aprende a Reciclar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13" name="Google Shape;313;p5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8</a:t>
            </a:fld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6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6"/>
          <p:cNvSpPr txBox="1"/>
          <p:nvPr/>
        </p:nvSpPr>
        <p:spPr>
          <a:xfrm>
            <a:off x="343475" y="2704417"/>
            <a:ext cx="483812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SzPts val="2500"/>
            </a:pPr>
            <a:r>
              <a:rPr lang="pt-BR" sz="2500" dirty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Todas as manhãs,  antes da  escola,  a  mãe de Ray e Rachel pedia para  Ray limpar a cozinha. Ela também dizia a Rachel para tirar o lixo e os </a:t>
            </a:r>
            <a:r>
              <a:rPr lang="pt-BR" sz="2500" dirty="0" smtClean="0">
                <a:solidFill>
                  <a:srgbClr val="262626"/>
                </a:solidFill>
                <a:latin typeface="Comic Sans MS" panose="030F0702030302020204" pitchFamily="66" charset="0"/>
                <a:ea typeface="Mali"/>
                <a:cs typeface="Mali"/>
                <a:sym typeface="Mali"/>
              </a:rPr>
              <a:t>recicláveis.</a:t>
            </a:r>
            <a:endParaRPr lang="pt-BR" sz="25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320" name="Google Shape;320;p26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6"/>
          <p:cNvSpPr txBox="1"/>
          <p:nvPr/>
        </p:nvSpPr>
        <p:spPr>
          <a:xfrm>
            <a:off x="548477" y="251560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000"/>
            </a:pPr>
            <a:r>
              <a:rPr lang="pt-BR" sz="4000" b="1" dirty="0" smtClean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Rachel Rabbit Aprende a Reciclar 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2" name="Google Shape;322;p26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mtClean="0"/>
              <a:t>9</a:t>
            </a:fld>
            <a:endParaRPr lang="pt-BR" dirty="0"/>
          </a:p>
        </p:txBody>
      </p:sp>
      <p:pic>
        <p:nvPicPr>
          <p:cNvPr id="323" name="Google Shape;323;p26" descr="Diagram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4492" y="853096"/>
            <a:ext cx="6438402" cy="515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2823</Words>
  <Application>Microsoft Office PowerPoint</Application>
  <PresentationFormat>Personalizar</PresentationFormat>
  <Paragraphs>357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Comic Sans MS</vt:lpstr>
      <vt:lpstr>Mali Medium</vt:lpstr>
      <vt:lpstr>Mali</vt:lpstr>
      <vt:lpstr>Courier New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Supamith PONGPIPAT</dc:creator>
  <cp:lastModifiedBy>kikasp30.af@gmail.com</cp:lastModifiedBy>
  <cp:revision>41</cp:revision>
  <dcterms:created xsi:type="dcterms:W3CDTF">2022-01-20T09:13:45Z</dcterms:created>
  <dcterms:modified xsi:type="dcterms:W3CDTF">2022-11-24T17:52:43Z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8300680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