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80" r:id="rId7"/>
    <p:sldId id="282" r:id="rId8"/>
    <p:sldId id="283" r:id="rId9"/>
    <p:sldId id="262" r:id="rId10"/>
    <p:sldId id="263" r:id="rId11"/>
    <p:sldId id="266" r:id="rId12"/>
    <p:sldId id="267" r:id="rId13"/>
    <p:sldId id="268" r:id="rId14"/>
    <p:sldId id="269" r:id="rId15"/>
    <p:sldId id="279" r:id="rId16"/>
    <p:sldId id="264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tym8Epd+KT8RfhjEEtkrr3FZU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3372" autoAdjust="0"/>
  </p:normalViewPr>
  <p:slideViewPr>
    <p:cSldViewPr snapToGrid="0" snapToObjects="1">
      <p:cViewPr>
        <p:scale>
          <a:sx n="70" d="100"/>
          <a:sy n="70" d="100"/>
        </p:scale>
        <p:origin x="-1026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0144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b="1" noProof="0" dirty="0" smtClean="0"/>
              <a:t>(</a:t>
            </a:r>
            <a:r>
              <a:rPr lang="pt-BR" sz="1100" b="1" i="0" u="none" strike="noStrike" cap="none" noProof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2 minutos</a:t>
            </a:r>
            <a:r>
              <a:rPr lang="pt-BR" b="1" noProof="0" dirty="0" smtClean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noProof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noProof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reciclagem é tão fácil quanto 1, 2, 3, e todos podem e devem fazê-lo em casa e na escola</a:t>
            </a:r>
            <a:r>
              <a:rPr lang="pt-BR" noProof="0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noProof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noProof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pt-BR" b="1" noProof="0" dirty="0" smtClean="0"/>
              <a:t>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1100" b="0" i="0" u="none" strike="noStrike" cap="none" noProof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Alguém se lembra dos 3 passos para a reciclagem</a:t>
            </a:r>
            <a:r>
              <a:rPr lang="pt-BR" noProof="0" dirty="0" smtClean="0"/>
              <a:t>?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pt-BR" noProof="0" dirty="0"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3-5 minutos</a:t>
            </a:r>
            <a:r>
              <a:rPr lang="en-US" b="1" dirty="0" smtClean="0"/>
              <a:t>)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Peça aos alunos que adivinhem os quatro itens principais que podemos reciclar</a:t>
            </a:r>
            <a:r>
              <a:rPr lang="en-US" dirty="0" smtClean="0"/>
              <a:t>.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</a:t>
            </a:r>
            <a:r>
              <a:rPr lang="en-US" b="1" dirty="0" smtClean="0"/>
              <a:t> </a:t>
            </a:r>
            <a:r>
              <a:rPr lang="en-US" b="1" dirty="0"/>
              <a:t>1</a:t>
            </a:r>
            <a:r>
              <a:rPr lang="en-US" dirty="0"/>
              <a:t>: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Frasco de vidro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</a:t>
            </a:r>
            <a:r>
              <a:rPr lang="en-US" b="1" dirty="0" smtClean="0"/>
              <a:t> </a:t>
            </a:r>
            <a:r>
              <a:rPr lang="en-US" b="1" dirty="0"/>
              <a:t>2</a:t>
            </a:r>
            <a:r>
              <a:rPr lang="en-US" dirty="0"/>
              <a:t>: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Garrafa de plástico PET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</a:t>
            </a:r>
            <a:r>
              <a:rPr lang="en-US" b="1" dirty="0" smtClean="0"/>
              <a:t> </a:t>
            </a:r>
            <a:r>
              <a:rPr lang="en-US" b="1" dirty="0"/>
              <a:t>3</a:t>
            </a:r>
            <a:r>
              <a:rPr lang="en-US" dirty="0"/>
              <a:t>: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Caixa de papelão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</a:t>
            </a:r>
            <a:r>
              <a:rPr lang="en-US" b="1" dirty="0" smtClean="0"/>
              <a:t> </a:t>
            </a:r>
            <a:r>
              <a:rPr lang="en-US" b="1" dirty="0"/>
              <a:t>4</a:t>
            </a:r>
            <a:r>
              <a:rPr lang="en-US" dirty="0"/>
              <a:t>: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Lata de metal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lang="en-US" b="1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Você pode me dar um exemplo de algo que podemos reciclar</a:t>
            </a:r>
            <a:r>
              <a:rPr lang="en-US" dirty="0" smtClean="0"/>
              <a:t>?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 que é algo que nunca devemos reciclar</a:t>
            </a:r>
            <a:r>
              <a:rPr lang="en-US" b="0" dirty="0" smtClean="0"/>
              <a:t>?</a:t>
            </a:r>
            <a:endParaRPr lang="en-US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Curiosidade</a:t>
            </a:r>
            <a:r>
              <a:rPr lang="en-US" dirty="0" smtClean="0"/>
              <a:t>: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 garrafas de plástico PET são o plástico mais reciclado do mundo e são totalmente recicláveis</a:t>
            </a:r>
            <a:r>
              <a:rPr lang="en-US" dirty="0" smtClean="0"/>
              <a:t>.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Perguntas de expansão</a:t>
            </a:r>
            <a:r>
              <a:rPr lang="en-US" b="1" dirty="0" smtClean="0"/>
              <a:t>:</a:t>
            </a:r>
            <a:endParaRPr lang="en-US" b="1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Você já viu o número 1 no fundo de uma garrafa de água? Se você vê-lo, você pode reciclá-lo completamente</a:t>
            </a:r>
            <a:r>
              <a:rPr lang="en-US" dirty="0" smtClean="0"/>
              <a:t>.</a:t>
            </a:r>
            <a:endParaRPr lang="en-US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Você pode dar outro exemplo de algo que podemos reciclar</a:t>
            </a:r>
            <a:r>
              <a:rPr lang="en-US" dirty="0" smtClean="0"/>
              <a:t>?</a:t>
            </a:r>
            <a:endParaRPr dirty="0"/>
          </a:p>
        </p:txBody>
      </p:sp>
      <p:sp>
        <p:nvSpPr>
          <p:cNvPr id="242" name="Google Shape;2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3-5 minutos</a:t>
            </a:r>
            <a:r>
              <a:rPr lang="en-US" b="1" dirty="0" smtClean="0"/>
              <a:t>)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1" i="0" u="none" strike="noStrike" cap="none" dirty="0">
              <a:solidFill>
                <a:srgbClr val="3AC69D"/>
              </a:solidFill>
              <a:latin typeface="Mali Medium"/>
              <a:cs typeface="Mali Medium"/>
              <a:sym typeface="Mali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sz="1100" b="1" i="0" u="none" strike="noStrike" cap="none" dirty="0" smtClean="0">
                <a:solidFill>
                  <a:srgbClr val="3AC69D"/>
                </a:solidFill>
                <a:latin typeface="Mali Medium"/>
                <a:cs typeface="Mali Medium"/>
                <a:sym typeface="Mali Medium"/>
              </a:rPr>
              <a:t>:</a:t>
            </a:r>
            <a:endParaRPr lang="en-US" sz="1100" b="1" i="0" u="none" strike="noStrike" cap="none" dirty="0">
              <a:solidFill>
                <a:srgbClr val="3AC69D"/>
              </a:solidFill>
              <a:latin typeface="Mali Medium"/>
              <a:cs typeface="Mali Medium"/>
              <a:sym typeface="Mali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3AC69D"/>
                </a:solidFill>
                <a:latin typeface="Mali Medium"/>
                <a:cs typeface="Mali Medium"/>
                <a:sym typeface="Mali Medium"/>
              </a:rPr>
              <a:t>1.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Por que é importante limpar nossos itens para reciclagem</a:t>
            </a:r>
            <a:r>
              <a:rPr lang="en-US" sz="1100" b="0" i="0" u="none" strike="noStrike" cap="none" dirty="0" smtClean="0">
                <a:solidFill>
                  <a:srgbClr val="3AC69D"/>
                </a:solidFill>
                <a:latin typeface="Mali Medium"/>
                <a:cs typeface="Mali Medium"/>
                <a:sym typeface="Mali Medium"/>
              </a:rPr>
              <a:t>? </a:t>
            </a:r>
            <a:endParaRPr lang="en-US" sz="1100" b="0" i="0" u="none" strike="noStrike" cap="none" dirty="0">
              <a:solidFill>
                <a:srgbClr val="3AC69D"/>
              </a:solidFill>
              <a:latin typeface="Mali Medium"/>
              <a:cs typeface="Mali Medium"/>
              <a:sym typeface="Mali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3AC69D"/>
                </a:solidFill>
                <a:latin typeface="Mali Medium"/>
                <a:cs typeface="Mali Medium"/>
                <a:sym typeface="Mali Medium"/>
              </a:rPr>
              <a:t>2.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 se houver um pouco de comida ou líquido nele</a:t>
            </a:r>
            <a:r>
              <a:rPr lang="en-US" sz="1100" b="0" i="0" u="none" strike="noStrike" cap="none" dirty="0" smtClean="0">
                <a:solidFill>
                  <a:srgbClr val="3AC69D"/>
                </a:solidFill>
                <a:latin typeface="Mali Medium"/>
                <a:cs typeface="Mali Medium"/>
                <a:sym typeface="Mali Medium"/>
              </a:rPr>
              <a:t>?</a:t>
            </a:r>
            <a:endParaRPr lang="en-US" sz="1100" b="0" i="0" u="none" strike="noStrike" cap="none" dirty="0">
              <a:solidFill>
                <a:srgbClr val="3AC69D"/>
              </a:solidFill>
              <a:latin typeface="Mali Medium"/>
              <a:cs typeface="Mali Medium"/>
              <a:sym typeface="Mali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>
              <a:solidFill>
                <a:srgbClr val="3AC69D"/>
              </a:solidFill>
              <a:latin typeface="Mali Medium"/>
              <a:ea typeface="Calibri"/>
              <a:cs typeface="Mali Medium"/>
              <a:sym typeface="Mali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Você pode sugerir</a:t>
            </a:r>
            <a:r>
              <a:rPr lang="en-US" sz="1100" b="1" i="0" u="sng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1100" b="1" i="0" u="sng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Itens sujos não podem ser reciclados</a:t>
            </a:r>
            <a:r>
              <a:rPr lang="en-US" dirty="0" smtClean="0"/>
              <a:t>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Itens molhados e sujos podem sujar outros itens limpos, sujar toda a lixeira</a:t>
            </a:r>
            <a:r>
              <a:rPr lang="en-US" dirty="0" smtClean="0"/>
              <a:t>.</a:t>
            </a:r>
            <a:endParaRPr lang="en-US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dirty="0"/>
          </a:p>
        </p:txBody>
      </p:sp>
      <p:sp>
        <p:nvSpPr>
          <p:cNvPr id="265" name="Google Shape;2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3-5 minutos</a:t>
            </a:r>
            <a:r>
              <a:rPr lang="en-US" b="1" dirty="0" smtClean="0"/>
              <a:t>)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reciclagem precisa ser separada nas lixeiras adequadas. Clique para revelar o símbolo de reciclagem. Deixe-os saber que este símbolo indica onde colocar sua reciclagem</a:t>
            </a:r>
            <a:r>
              <a:rPr lang="en-US" dirty="0" smtClean="0"/>
              <a:t>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dirty="0" smtClean="0"/>
              <a:t>:</a:t>
            </a:r>
            <a:endParaRPr lang="en-US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 você já viu esse símbolo verde antes</a:t>
            </a:r>
            <a:r>
              <a:rPr lang="en-US" dirty="0" smtClean="0"/>
              <a:t>?</a:t>
            </a:r>
            <a:endParaRPr lang="en-US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 que significa este símbolo</a:t>
            </a:r>
            <a:r>
              <a:rPr lang="en-US" dirty="0" smtClean="0"/>
              <a:t>? </a:t>
            </a:r>
            <a:endParaRPr lang="en-US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 colocamos as garrafas de plástico PET, por exemplo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78" name="Google Shape;2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2-4 minutos</a:t>
            </a:r>
            <a:r>
              <a:rPr lang="en-US" b="1" dirty="0" smtClean="0"/>
              <a:t>)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Diga aos alunos</a:t>
            </a:r>
            <a:r>
              <a:rPr lang="en-US" b="1" dirty="0" smtClean="0"/>
              <a:t>: 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Quando seguimos os 3 passos da reciclagem, podemos reciclar nossos resíduos em coisas novas</a:t>
            </a:r>
            <a:r>
              <a:rPr lang="en-US" b="0" dirty="0" smtClean="0"/>
              <a:t>.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Exemplo</a:t>
            </a:r>
            <a:r>
              <a:rPr lang="en-US" b="1" dirty="0" smtClean="0"/>
              <a:t>: 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</a:t>
            </a:r>
            <a:r>
              <a:rPr lang="en-US" b="1" dirty="0" smtClean="0"/>
              <a:t> </a:t>
            </a:r>
            <a:r>
              <a:rPr lang="en-US" b="1" dirty="0"/>
              <a:t>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 garrafas de plástico PET podem ser recicladas de volta em novas garrafas de plástico PET</a:t>
            </a:r>
            <a:r>
              <a:rPr lang="en-US" b="0" dirty="0" smtClean="0"/>
              <a:t>. 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</a:t>
            </a:r>
            <a:r>
              <a:rPr lang="en-US" b="1" dirty="0" smtClean="0"/>
              <a:t> </a:t>
            </a:r>
            <a:r>
              <a:rPr lang="en-US" b="1" dirty="0"/>
              <a:t>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 garrafas de plástico PET também podem ser transformadas em fios que podem fazer tecidos e têxteis</a:t>
            </a:r>
            <a:r>
              <a:rPr lang="en-US" b="0" dirty="0" smtClean="0"/>
              <a:t>. 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257" name="Google Shape;2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5267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 de classe inteira "Fill The Right Bin" (“Encher a Lixeira Correta”).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Revise os cartões na caixa de reciclagem de cada grupo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 algum item foi identificado incorretamente como reciclável, explique o porquê ou pergunte se algum aluno sabe o porquê e peça-lhes que expliquem. Também pode ser mais fácil escrever as respostas corretas no quadro e fazer com que os grupos verifiquem a si mesmos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Confirme se os alunos entendem por que um item é reciclável ou não reciclável. Veja abaixo uma versão alternativa do jogo de classificação de reciclagem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1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Quando os grupos terminarem de classificar seus cartões, eles devem colocar os que mostram itens recicláveis em sua caixa de reciclagem</a:t>
            </a:r>
            <a:r>
              <a:rPr lang="en-US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tabLst/>
              <a:defRPr/>
            </a:pPr>
            <a:endParaRPr lang="en-US" b="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Versão Alternativa – "Corrida de Revezamento"</a:t>
            </a:r>
            <a:endParaRPr lang="en-US" sz="11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Divida seus alunos em 2 ou 3 equipes de revezamento e faça com que os membros da equipe se alinhem um atrás do outro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1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Distribua um baralho de cartas embaralhadas por equipe uniformemente entre os membros da equipe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2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Explique como funciona um revezamento e que, quando chegar a sua vez, cada aluno da equipe deve atravessar a sala e colocar um cartão no espaço ("reciclável" ou "não reciclável") que eles acham que pertence e voltar para sua equipe o mais rápido possível para o próximo membro da equipe dar uma volta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1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Você pode querer dar uma reviravolta nisso – e manter as coisas seguras – dizendo aos alunos que eles devem pular ou pular pela sala em vez de correr</a:t>
            </a:r>
            <a:r>
              <a:rPr lang="en-US" sz="11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tabLst/>
              <a:defRPr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Quando uma quantidade designada de tempo termina ou a primeira equipe termina, a equipe com as cartas mais corretamente identificadas vence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b="0" dirty="0"/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tabLst/>
              <a:defRPr/>
            </a:pPr>
            <a:endParaRPr lang="en-US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endParaRPr lang="en-US" dirty="0"/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tabLst/>
              <a:defRPr/>
            </a:pPr>
            <a:endParaRPr lang="en-US" b="0" dirty="0"/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tabLst/>
              <a:defRPr/>
            </a:pPr>
            <a:endParaRPr lang="en-US" b="1" dirty="0"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26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(Duração do slide: 3-5 minutos)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pt-PT" sz="1100" b="1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Exercício de quebra-gelo pré-aula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pt-PT" sz="1100" b="1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alunos: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Alguém já ouviu falar em reciclagem? Se sim, por favor, compartilhe com a classe o que eles sabem.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pt-PT" sz="1100" b="1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Diga aos alunos: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reciclagem é o processo de coleta e processamento de materiais que, de outra forma, seriam jogados fora como lixo e transformá-los em novos produtos. A reciclagem pode beneficiar sua comunidade e o meio ambiente. 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Agora leia as imagens da esquerda para a direita começando na linha superior para testar seus conhecimentos sobre quais itens exibidos podem e não podem ser reciclados.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pt-PT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Ordem das imagens que aparecerão a cada clique. 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1: Frasco de vidro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2: Garrafa de plástico PET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3: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Calçados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4: Lata de metal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5: Lâmpada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6: Suco de caixa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7: Guardanapo sujo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8: Lápis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9: Saco plástico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10: Brinquedos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11: Caixa de papelão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12: Mangueira de jardim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13: Casca de banana</a:t>
            </a:r>
            <a:endParaRPr b="1" dirty="0"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2CA4CE2-F9A6-884F-A1D1-D579E70FC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7</a:t>
            </a:fld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(Duração do slide: 3-5 minutos)]</a:t>
            </a:r>
          </a:p>
          <a:p>
            <a:pPr marL="158750" indent="0">
              <a:buNone/>
            </a:pPr>
            <a:endParaRPr lang="pt-PT" sz="1100" b="1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Distribua ou exiba este slide SIM/NÃO – há um folheto em pdf imprimível disponível para os alunos.</a:t>
            </a:r>
          </a:p>
          <a:p>
            <a:pPr marL="158750" indent="0">
              <a:buNone/>
            </a:pP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Abra uma discussão sobre onde colocamos nosso lixo.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pt-PT" sz="1100" b="1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alunos: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 que você faz com o lixo em casa? Para onde vai? Todos os resíduos pertencem a um caixote do lixo?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Diga aos alunos: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Nem todos os resíduos vão para a mesma lixeira. Alguns itens precisam ir para a lixeira de reciclagem.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pt-PT" sz="1100" b="1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alunos: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Os itens no lado esquerdo da página podem ser reciclados, o que são esses itens? Qual é a primeira foto que você vê?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pt-PT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nesta ordem (frasco de vidro, garrafa de plástico PET, caixa de papelão, lata de metal)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pt-PT" sz="1100" b="1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1: Frasco de vidro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 que é feito? Pode ser reciclado?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Resposta: vidro, sim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pt-PT" sz="1100" b="1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2: Garrafa PET Plastic 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 que é feito? Pode ser reciclado?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Resposta: plástico, sim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pt-PT" sz="1100" b="1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3: Caixa de papelão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 que é feito? Pode ser reciclado?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Resposta: papel, sim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pt-PT" sz="1100" b="1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4: Lata de metal 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 que é feito? Pode ser reciclado?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Resposta: metal, sim</a:t>
            </a: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20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b="1" noProof="0" dirty="0" smtClean="0"/>
              <a:t>(</a:t>
            </a:r>
            <a:r>
              <a:rPr lang="pt-BR" sz="1100" b="1" i="0" u="none" strike="noStrike" cap="none" noProof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3 minutos</a:t>
            </a:r>
            <a:r>
              <a:rPr lang="pt-BR" b="1" noProof="0" dirty="0" smtClean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t-BR" sz="1100" b="1" i="0" u="none" strike="noStrike" cap="none" noProof="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100" b="1" i="0" u="none" strike="noStrike" cap="none" noProof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pt-BR" sz="1100" b="1" i="0" u="none" strike="noStrike" cap="none" noProof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100" b="0" i="0" u="none" strike="noStrike" cap="none" noProof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Por que essa lixeira de reciclagem é boa</a:t>
            </a:r>
            <a:r>
              <a:rPr lang="pt-BR" sz="1100" b="0" i="0" u="none" strike="noStrike" cap="none" noProof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100" b="0" i="0" u="none" strike="noStrike" cap="none" noProof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pt-BR" sz="1100" b="0" i="0" u="none" strike="noStrike" cap="none" noProof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Permita que eles olhem e identifiquem as razões para cada imagem com base em seu folheto SIM / NÃO</a:t>
            </a:r>
            <a:r>
              <a:rPr lang="pt-BR" sz="1100" b="0" i="0" u="none" strike="noStrike" cap="none" noProof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t-BR" sz="1100" b="0" i="0" u="none" strike="noStrike" cap="none" noProof="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100" b="0" i="0" u="none" strike="noStrike" cap="none" noProof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Os professores precisarão clicar 6 vezes para revelar a imagem e as 5 respostas</a:t>
            </a:r>
            <a:r>
              <a:rPr lang="pt-BR" sz="1100" b="0" i="0" u="none" strike="noStrike" cap="none" noProof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100" b="1" i="0" u="none" strike="noStrike" cap="none" noProof="0" dirty="0" smtClean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Respostas</a:t>
            </a:r>
            <a:r>
              <a:rPr lang="pt-BR" sz="1100" b="0" i="0" u="none" strike="noStrike" cap="none" noProof="0" dirty="0" smtClean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pt-BR" sz="1100" b="0" i="0" u="none" strike="noStrike" cap="none" noProof="0" dirty="0" smtClean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Limpo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pt-BR" sz="1100" b="0" i="0" u="none" strike="noStrike" cap="none" noProof="0" dirty="0" smtClean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Seco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pt-BR" sz="1100" b="0" i="0" u="none" strike="noStrike" cap="none" noProof="0" dirty="0" smtClean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Sem cheiro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pt-BR" sz="1100" b="0" i="0" u="none" strike="noStrike" cap="none" noProof="0" dirty="0" smtClean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Sem sacos de plástico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pt-BR" sz="1100" b="0" i="0" u="none" strike="noStrike" cap="none" noProof="0" dirty="0" smtClean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Sem não recicláveis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noProof="0" dirty="0"/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b="1" noProof="0" dirty="0" smtClean="0"/>
              <a:t>(</a:t>
            </a:r>
            <a:r>
              <a:rPr lang="pt-BR" sz="1100" b="1" i="0" u="none" strike="noStrike" cap="none" noProof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3 minutos</a:t>
            </a:r>
            <a:r>
              <a:rPr lang="pt-BR" b="1" noProof="0" dirty="0" smtClean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t-BR" sz="1100" b="1" i="0" u="none" strike="noStrike" cap="none" noProof="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100" b="1" i="0" u="none" strike="noStrike" cap="none" noProof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pt-BR" sz="1100" b="1" i="0" u="none" strike="noStrike" cap="none" noProof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100" b="0" i="0" u="none" strike="noStrike" cap="none" noProof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Por que essa lixeira é ruim</a:t>
            </a:r>
            <a:r>
              <a:rPr lang="pt-BR" sz="1100" b="0" i="0" u="none" strike="noStrike" cap="none" noProof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100" b="0" i="0" u="none" strike="noStrike" cap="none" noProof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pt-BR" sz="1100" b="0" i="0" u="none" strike="noStrike" cap="none" noProof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Permita que eles olhem e identifiquem as razões para cada imagem com base em seu folheto SIM / NÃO</a:t>
            </a:r>
            <a:r>
              <a:rPr lang="pt-BR" sz="1100" b="0" i="0" u="none" strike="noStrike" cap="none" noProof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t-BR" sz="1100" b="0" i="0" u="none" strike="noStrike" cap="none" noProof="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100" b="0" i="0" u="none" strike="noStrike" cap="none" noProof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Os professores precisarão clicar 6 vezes para revelar a imagem e as 5 respostas</a:t>
            </a:r>
            <a:r>
              <a:rPr lang="pt-BR" sz="1100" b="0" i="0" u="none" strike="noStrike" cap="none" noProof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noProof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noProof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Respostas</a:t>
            </a:r>
            <a:r>
              <a:rPr lang="pt-BR" noProof="0" dirty="0" smtClean="0"/>
              <a:t>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1100" b="0" i="0" u="none" strike="noStrike" cap="none" noProof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Alimento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noProof="0" dirty="0" smtClean="0"/>
              <a:t>Papel e cartão sujos ou molhados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1100" b="0" i="0" u="none" strike="noStrike" cap="none" noProof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Líquido em garrafas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noProof="0" dirty="0" smtClean="0"/>
              <a:t>Copos sujos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1100" b="0" i="0" u="none" strike="noStrike" cap="none" noProof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Sacos de plástico</a:t>
            </a:r>
            <a:endParaRPr lang="pt-BR" noProof="0" dirty="0"/>
          </a:p>
        </p:txBody>
      </p:sp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9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19" Type="http://schemas.openxmlformats.org/officeDocument/2006/relationships/image" Target="../media/image26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9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="" xmlns:a16="http://schemas.microsoft.com/office/drawing/2014/main" id="{23D62750-0486-D64C-8CED-B3AA457BE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39" y="490415"/>
            <a:ext cx="262705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331" y="5269728"/>
            <a:ext cx="7446692" cy="132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48355" y="513122"/>
            <a:ext cx="2797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+mj-lt"/>
              </a:rPr>
              <a:t>TORNE-SE UM </a:t>
            </a:r>
            <a:endParaRPr lang="pt-BR" sz="2800" b="1" dirty="0"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48355" y="5157192"/>
            <a:ext cx="846417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750" indent="0" algn="ctr">
              <a:buNone/>
            </a:pPr>
            <a:r>
              <a:rPr lang="pt-BR" sz="4800" b="1" dirty="0" smtClean="0"/>
              <a:t>O Que Você Pode Reciclar?</a:t>
            </a:r>
          </a:p>
          <a:p>
            <a:pPr marL="158750" indent="0" algn="ctr">
              <a:buNone/>
            </a:pPr>
            <a:r>
              <a:rPr lang="pt-BR" sz="2800" dirty="0" smtClean="0"/>
              <a:t>Aula Intermediária de Nível 1</a:t>
            </a:r>
            <a:endParaRPr lang="pt-BR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8" descr="A picture containing text, wa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AC69D"/>
          </a:solidFill>
          <a:ln>
            <a:noFill/>
          </a:ln>
        </p:spPr>
      </p:pic>
      <p:sp>
        <p:nvSpPr>
          <p:cNvPr id="260" name="Google Shape;260;p8"/>
          <p:cNvSpPr/>
          <p:nvPr/>
        </p:nvSpPr>
        <p:spPr>
          <a:xfrm>
            <a:off x="1252937" y="331226"/>
            <a:ext cx="9686126" cy="103174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1295541" y="400870"/>
            <a:ext cx="964352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4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Lixeira não reciclável</a:t>
            </a:r>
            <a:endParaRPr lang="pt-BR" dirty="0"/>
          </a:p>
        </p:txBody>
      </p:sp>
      <p:sp>
        <p:nvSpPr>
          <p:cNvPr id="262" name="Google Shape;262;p8"/>
          <p:cNvSpPr/>
          <p:nvPr/>
        </p:nvSpPr>
        <p:spPr>
          <a:xfrm>
            <a:off x="7139727" y="1677916"/>
            <a:ext cx="4321804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t-BR" sz="2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Alimento</a:t>
            </a:r>
            <a:endParaRPr lang="pt-BR"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8"/>
          <p:cNvSpPr/>
          <p:nvPr/>
        </p:nvSpPr>
        <p:spPr>
          <a:xfrm>
            <a:off x="7139726" y="2424478"/>
            <a:ext cx="5052274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t-BR" sz="2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Papel e papelão sujos ou molhados </a:t>
            </a:r>
            <a:r>
              <a:rPr lang="pt-BR" sz="26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pt-BR"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7186214" y="3196098"/>
            <a:ext cx="3350488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t-BR" sz="2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Líquido em garrafas</a:t>
            </a:r>
            <a:endParaRPr lang="pt-BR"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8"/>
          <p:cNvSpPr/>
          <p:nvPr/>
        </p:nvSpPr>
        <p:spPr>
          <a:xfrm>
            <a:off x="7186214" y="3967718"/>
            <a:ext cx="2789104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t-BR" sz="2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Copos sujos</a:t>
            </a:r>
            <a:endParaRPr lang="pt-BR"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7186214" y="4741483"/>
            <a:ext cx="3007652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t-BR" sz="2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Sacos  plástico</a:t>
            </a:r>
            <a:endParaRPr lang="pt-BR"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23" b="33"/>
          <a:stretch/>
        </p:blipFill>
        <p:spPr>
          <a:xfrm>
            <a:off x="6342611" y="1652645"/>
            <a:ext cx="646459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23" b="33"/>
          <a:stretch/>
        </p:blipFill>
        <p:spPr>
          <a:xfrm>
            <a:off x="6342611" y="2410410"/>
            <a:ext cx="646459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23" b="33"/>
          <a:stretch/>
        </p:blipFill>
        <p:spPr>
          <a:xfrm>
            <a:off x="6359423" y="3167962"/>
            <a:ext cx="646459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23" b="33"/>
          <a:stretch/>
        </p:blipFill>
        <p:spPr>
          <a:xfrm>
            <a:off x="6359423" y="3925514"/>
            <a:ext cx="646459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23" b="33"/>
          <a:stretch/>
        </p:blipFill>
        <p:spPr>
          <a:xfrm>
            <a:off x="6359423" y="4738829"/>
            <a:ext cx="646459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8" descr="A picture containing orang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r="9" b="-40"/>
          <a:stretch/>
        </p:blipFill>
        <p:spPr>
          <a:xfrm>
            <a:off x="1295540" y="1536917"/>
            <a:ext cx="4446157" cy="39012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8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10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/>
      <p:bldP spid="263" grpId="0"/>
      <p:bldP spid="264" grpId="0"/>
      <p:bldP spid="265" grpId="0"/>
      <p:bldP spid="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7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7"/>
          <p:cNvSpPr txBox="1"/>
          <p:nvPr/>
        </p:nvSpPr>
        <p:spPr>
          <a:xfrm>
            <a:off x="4457370" y="1661825"/>
            <a:ext cx="7414030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11500" b="1" dirty="0" smtClean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Passos para Reciclagem</a:t>
            </a:r>
            <a:endParaRPr lang="pt-BR" dirty="0"/>
          </a:p>
        </p:txBody>
      </p:sp>
      <p:sp>
        <p:nvSpPr>
          <p:cNvPr id="235" name="Google Shape;235;p7"/>
          <p:cNvSpPr/>
          <p:nvPr/>
        </p:nvSpPr>
        <p:spPr>
          <a:xfrm>
            <a:off x="2362516" y="1619861"/>
            <a:ext cx="2068200" cy="20682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7"/>
          <p:cNvSpPr txBox="1"/>
          <p:nvPr/>
        </p:nvSpPr>
        <p:spPr>
          <a:xfrm>
            <a:off x="511427" y="682208"/>
            <a:ext cx="42822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0" b="1" i="0" u="none" strike="noStrike" cap="none" dirty="0" smtClean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endParaRPr lang="pt-BR" dirty="0"/>
          </a:p>
        </p:txBody>
      </p:sp>
      <p:sp>
        <p:nvSpPr>
          <p:cNvPr id="237" name="Google Shape;237;p7"/>
          <p:cNvSpPr/>
          <p:nvPr/>
        </p:nvSpPr>
        <p:spPr>
          <a:xfrm>
            <a:off x="2272525" y="1619861"/>
            <a:ext cx="2068200" cy="20682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7"/>
          <p:cNvSpPr txBox="1"/>
          <p:nvPr/>
        </p:nvSpPr>
        <p:spPr>
          <a:xfrm>
            <a:off x="2886017" y="1661100"/>
            <a:ext cx="9936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7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pt-BR" sz="13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11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8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8"/>
          <p:cNvSpPr/>
          <p:nvPr/>
        </p:nvSpPr>
        <p:spPr>
          <a:xfrm>
            <a:off x="2087374" y="512618"/>
            <a:ext cx="725099" cy="724375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 txBox="1"/>
          <p:nvPr/>
        </p:nvSpPr>
        <p:spPr>
          <a:xfrm>
            <a:off x="364346" y="401874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 smtClean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Passo</a:t>
            </a:r>
            <a:endParaRPr lang="pt-BR" dirty="0"/>
          </a:p>
        </p:txBody>
      </p:sp>
      <p:sp>
        <p:nvSpPr>
          <p:cNvPr id="247" name="Google Shape;247;p8"/>
          <p:cNvSpPr txBox="1"/>
          <p:nvPr/>
        </p:nvSpPr>
        <p:spPr>
          <a:xfrm>
            <a:off x="2199862" y="442098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pt-BR" dirty="0"/>
          </a:p>
        </p:txBody>
      </p:sp>
      <p:sp>
        <p:nvSpPr>
          <p:cNvPr id="248" name="Google Shape;248;p8"/>
          <p:cNvSpPr txBox="1"/>
          <p:nvPr/>
        </p:nvSpPr>
        <p:spPr>
          <a:xfrm>
            <a:off x="3155459" y="439353"/>
            <a:ext cx="839323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4800" b="1" dirty="0" smtClean="0">
                <a:solidFill>
                  <a:srgbClr val="434444"/>
                </a:solidFill>
                <a:latin typeface="Calibri"/>
                <a:ea typeface="Calibri"/>
                <a:cs typeface="Calibri"/>
                <a:sym typeface="Calibri"/>
              </a:rPr>
              <a:t>Saber o que você pode reciclar.</a:t>
            </a:r>
            <a:endParaRPr lang="pt-BR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b="1" dirty="0">
              <a:solidFill>
                <a:srgbClr val="434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8" descr="A picture containing plastic, vessel, ja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995" y="1821215"/>
            <a:ext cx="2223739" cy="266256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8"/>
          <p:cNvSpPr/>
          <p:nvPr/>
        </p:nvSpPr>
        <p:spPr>
          <a:xfrm>
            <a:off x="154161" y="4496569"/>
            <a:ext cx="2384489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32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Jarro de vidro</a:t>
            </a:r>
            <a:endParaRPr lang="pt-BR" sz="32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2059005" y="1667280"/>
            <a:ext cx="953323" cy="8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8" descr="A bottle of water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29829" y="1830359"/>
            <a:ext cx="2248754" cy="285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8" descr="A close up of a roll of tape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90385" y="2221823"/>
            <a:ext cx="1128502" cy="213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 descr="A picture containing box, stationary, container, envelop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35678" y="1987705"/>
            <a:ext cx="3116495" cy="232958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8"/>
          <p:cNvSpPr/>
          <p:nvPr/>
        </p:nvSpPr>
        <p:spPr>
          <a:xfrm>
            <a:off x="2372734" y="4496569"/>
            <a:ext cx="3618110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32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Garrafa de plástico PET</a:t>
            </a:r>
            <a:endParaRPr lang="pt-BR" sz="32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4682545" y="1667280"/>
            <a:ext cx="953323" cy="8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8437272" y="1667279"/>
            <a:ext cx="953323" cy="8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8"/>
          <p:cNvSpPr/>
          <p:nvPr/>
        </p:nvSpPr>
        <p:spPr>
          <a:xfrm>
            <a:off x="6096268" y="4496569"/>
            <a:ext cx="2709065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32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Caixa de papelão </a:t>
            </a:r>
            <a:endParaRPr lang="pt-BR" sz="32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10911921" y="1647873"/>
            <a:ext cx="953323" cy="8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8"/>
          <p:cNvSpPr/>
          <p:nvPr/>
        </p:nvSpPr>
        <p:spPr>
          <a:xfrm>
            <a:off x="9200103" y="4496569"/>
            <a:ext cx="2709065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32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Lata de metal</a:t>
            </a:r>
            <a:endParaRPr lang="pt-BR" sz="32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8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12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9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55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9"/>
          <p:cNvSpPr/>
          <p:nvPr/>
        </p:nvSpPr>
        <p:spPr>
          <a:xfrm>
            <a:off x="2004245" y="636828"/>
            <a:ext cx="697392" cy="637088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9"/>
          <p:cNvSpPr txBox="1"/>
          <p:nvPr/>
        </p:nvSpPr>
        <p:spPr>
          <a:xfrm>
            <a:off x="362260" y="487225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 smtClean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Passo</a:t>
            </a:r>
            <a:endParaRPr lang="pt-BR" dirty="0"/>
          </a:p>
        </p:txBody>
      </p:sp>
      <p:sp>
        <p:nvSpPr>
          <p:cNvPr id="270" name="Google Shape;270;p9"/>
          <p:cNvSpPr txBox="1"/>
          <p:nvPr/>
        </p:nvSpPr>
        <p:spPr>
          <a:xfrm>
            <a:off x="2102462" y="525099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pt-BR" dirty="0"/>
          </a:p>
        </p:txBody>
      </p:sp>
      <p:sp>
        <p:nvSpPr>
          <p:cNvPr id="271" name="Google Shape;271;p9"/>
          <p:cNvSpPr txBox="1"/>
          <p:nvPr/>
        </p:nvSpPr>
        <p:spPr>
          <a:xfrm>
            <a:off x="2638573" y="636828"/>
            <a:ext cx="987924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3600" b="1" dirty="0" smtClean="0">
                <a:solidFill>
                  <a:srgbClr val="434444"/>
                </a:solidFill>
                <a:latin typeface="Calibri"/>
                <a:ea typeface="Calibri"/>
                <a:cs typeface="Calibri"/>
                <a:sym typeface="Calibri"/>
              </a:rPr>
              <a:t>Esvazie, limpe e seque antes de colocar na lixeira.</a:t>
            </a:r>
            <a:endParaRPr lang="pt-BR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600" b="1" dirty="0">
              <a:solidFill>
                <a:srgbClr val="434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9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13</a:t>
            </a:fld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912A3FC-B9D1-F14E-ADD3-DFA56E6E04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927" r="-5" b="-13"/>
          <a:stretch/>
        </p:blipFill>
        <p:spPr>
          <a:xfrm>
            <a:off x="772201" y="1760150"/>
            <a:ext cx="5262518" cy="3575587"/>
          </a:xfrm>
          <a:prstGeom prst="rect">
            <a:avLst/>
          </a:prstGeom>
        </p:spPr>
      </p:pic>
      <p:pic>
        <p:nvPicPr>
          <p:cNvPr id="5" name="Picture 4" descr="A person holding a bottle&#10;&#10;Description automatically generated with low confidence">
            <a:extLst>
              <a:ext uri="{FF2B5EF4-FFF2-40B4-BE49-F238E27FC236}">
                <a16:creationId xmlns="" xmlns:a16="http://schemas.microsoft.com/office/drawing/2014/main" id="{47F55E60-1542-F84C-BE28-8CAE97F112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" b="-9"/>
          <a:stretch/>
        </p:blipFill>
        <p:spPr>
          <a:xfrm>
            <a:off x="6244279" y="1774158"/>
            <a:ext cx="5472232" cy="3561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0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0"/>
          <p:cNvSpPr/>
          <p:nvPr/>
        </p:nvSpPr>
        <p:spPr>
          <a:xfrm>
            <a:off x="2087375" y="518299"/>
            <a:ext cx="711243" cy="64633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 txBox="1"/>
          <p:nvPr/>
        </p:nvSpPr>
        <p:spPr>
          <a:xfrm>
            <a:off x="455299" y="371671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 smtClean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Passo</a:t>
            </a:r>
            <a:endParaRPr lang="pt-BR" dirty="0"/>
          </a:p>
        </p:txBody>
      </p:sp>
      <p:sp>
        <p:nvSpPr>
          <p:cNvPr id="283" name="Google Shape;283;p10"/>
          <p:cNvSpPr txBox="1"/>
          <p:nvPr/>
        </p:nvSpPr>
        <p:spPr>
          <a:xfrm>
            <a:off x="2200110" y="425965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pt-BR" dirty="0"/>
          </a:p>
        </p:txBody>
      </p:sp>
      <p:sp>
        <p:nvSpPr>
          <p:cNvPr id="284" name="Google Shape;284;p10"/>
          <p:cNvSpPr txBox="1"/>
          <p:nvPr/>
        </p:nvSpPr>
        <p:spPr>
          <a:xfrm>
            <a:off x="2943853" y="471001"/>
            <a:ext cx="870702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3600" b="1" dirty="0">
                <a:solidFill>
                  <a:srgbClr val="434444"/>
                </a:solidFill>
                <a:latin typeface="Calibri"/>
                <a:ea typeface="Calibri"/>
                <a:cs typeface="Calibri"/>
                <a:sym typeface="Calibri"/>
              </a:rPr>
              <a:t>Coloque os recicláveis na lixeira correta.</a:t>
            </a:r>
            <a:endParaRPr lang="pt-BR" dirty="0"/>
          </a:p>
        </p:txBody>
      </p:sp>
      <p:grpSp>
        <p:nvGrpSpPr>
          <p:cNvPr id="286" name="Google Shape;286;p10"/>
          <p:cNvGrpSpPr/>
          <p:nvPr/>
        </p:nvGrpSpPr>
        <p:grpSpPr>
          <a:xfrm>
            <a:off x="989733" y="1625785"/>
            <a:ext cx="10223538" cy="4013759"/>
            <a:chOff x="989733" y="1625785"/>
            <a:chExt cx="10223538" cy="4013759"/>
          </a:xfrm>
        </p:grpSpPr>
        <p:pic>
          <p:nvPicPr>
            <p:cNvPr id="287" name="Google Shape;287;p10"/>
            <p:cNvPicPr preferRelativeResize="0"/>
            <p:nvPr/>
          </p:nvPicPr>
          <p:blipFill rotWithShape="1">
            <a:blip r:embed="rId5">
              <a:alphaModFix/>
            </a:blip>
            <a:srcRect b="-6"/>
            <a:stretch/>
          </p:blipFill>
          <p:spPr>
            <a:xfrm>
              <a:off x="989733" y="1625785"/>
              <a:ext cx="3237743" cy="4013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10" descr="A picture containing wall, indoor, person, cluttered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r="-10" b="-34"/>
            <a:stretch/>
          </p:blipFill>
          <p:spPr>
            <a:xfrm>
              <a:off x="4227476" y="1625785"/>
              <a:ext cx="6985795" cy="40137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9" name="Google Shape;289;p10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14</a:t>
            </a:fld>
            <a:endParaRPr lang="pt-BR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="" xmlns:a16="http://schemas.microsoft.com/office/drawing/2014/main" id="{0C9B4EE1-F1D8-5D4E-919C-80552492FE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8140" y="2676292"/>
            <a:ext cx="1697087" cy="1697087"/>
          </a:xfrm>
          <a:prstGeom prst="rect">
            <a:avLst/>
          </a:prstGeom>
          <a:noFill/>
        </p:spPr>
      </p:pic>
      <p:sp>
        <p:nvSpPr>
          <p:cNvPr id="12" name="Google Shape;134;p4"/>
          <p:cNvSpPr/>
          <p:nvPr/>
        </p:nvSpPr>
        <p:spPr>
          <a:xfrm>
            <a:off x="1485194" y="4533900"/>
            <a:ext cx="1867606" cy="514350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PLÁSTICO</a:t>
            </a:r>
            <a:endParaRPr lang="pt-BR" sz="44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4;p4"/>
          <p:cNvSpPr/>
          <p:nvPr/>
        </p:nvSpPr>
        <p:spPr>
          <a:xfrm>
            <a:off x="9050950" y="3992379"/>
            <a:ext cx="1426550" cy="371475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t-BR" sz="1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PLÁSTICO</a:t>
            </a:r>
            <a:endParaRPr lang="pt-BR" sz="3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9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9"/>
          <p:cNvSpPr txBox="1"/>
          <p:nvPr/>
        </p:nvSpPr>
        <p:spPr>
          <a:xfrm>
            <a:off x="1565329" y="1194361"/>
            <a:ext cx="9618051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t-BR" sz="3600" b="1" dirty="0">
                <a:solidFill>
                  <a:srgbClr val="262626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Quando limpamos, secamos e reciclamos, podemos fazer coisas novas</a:t>
            </a:r>
            <a:r>
              <a:rPr lang="en-US" sz="3600" b="1" dirty="0" smtClean="0">
                <a:solidFill>
                  <a:srgbClr val="262626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277" name="Google Shape;277;p9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pic>
        <p:nvPicPr>
          <p:cNvPr id="8" name="Google Shape;200;p6" descr="A bottle of water&#10;&#10;Description automatically generated with low confidence">
            <a:extLst>
              <a:ext uri="{FF2B5EF4-FFF2-40B4-BE49-F238E27FC236}">
                <a16:creationId xmlns="" xmlns:a16="http://schemas.microsoft.com/office/drawing/2014/main" id="{4C9513C1-3F5C-9341-89E7-D18F8147C5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72" y="3457885"/>
            <a:ext cx="2127442" cy="31333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ight Arrow 8">
            <a:extLst>
              <a:ext uri="{FF2B5EF4-FFF2-40B4-BE49-F238E27FC236}">
                <a16:creationId xmlns="" xmlns:a16="http://schemas.microsoft.com/office/drawing/2014/main" id="{68F760BE-E505-A54D-AEBF-45049CF3636F}"/>
              </a:ext>
            </a:extLst>
          </p:cNvPr>
          <p:cNvSpPr/>
          <p:nvPr/>
        </p:nvSpPr>
        <p:spPr>
          <a:xfrm>
            <a:off x="2361333" y="4163410"/>
            <a:ext cx="1293677" cy="922501"/>
          </a:xfrm>
          <a:prstGeom prst="rightArrow">
            <a:avLst/>
          </a:prstGeom>
          <a:solidFill>
            <a:srgbClr val="29C7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0F8E75A-D093-E04E-8B5A-50E30A40B8CC}"/>
              </a:ext>
            </a:extLst>
          </p:cNvPr>
          <p:cNvGrpSpPr/>
          <p:nvPr/>
        </p:nvGrpSpPr>
        <p:grpSpPr>
          <a:xfrm>
            <a:off x="6057714" y="3791412"/>
            <a:ext cx="5021681" cy="2494753"/>
            <a:chOff x="6761923" y="2934206"/>
            <a:chExt cx="5500031" cy="2370392"/>
          </a:xfrm>
        </p:grpSpPr>
        <p:pic>
          <p:nvPicPr>
            <p:cNvPr id="11" name="Picture 10" descr="A picture containing accessory, luggage, suitcase, bag&#10;&#10;Description automatically generated">
              <a:extLst>
                <a:ext uri="{FF2B5EF4-FFF2-40B4-BE49-F238E27FC236}">
                  <a16:creationId xmlns="" xmlns:a16="http://schemas.microsoft.com/office/drawing/2014/main" id="{59E3223E-3490-AB44-9C43-DD676B992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1923" y="3069019"/>
              <a:ext cx="2172770" cy="2172770"/>
            </a:xfrm>
            <a:prstGeom prst="rect">
              <a:avLst/>
            </a:prstGeom>
          </p:spPr>
        </p:pic>
        <p:pic>
          <p:nvPicPr>
            <p:cNvPr id="12" name="Picture 11" descr="A picture containing chocolate&#10;&#10;Description automatically generated">
              <a:extLst>
                <a:ext uri="{FF2B5EF4-FFF2-40B4-BE49-F238E27FC236}">
                  <a16:creationId xmlns="" xmlns:a16="http://schemas.microsoft.com/office/drawing/2014/main" id="{19F79286-B333-3B48-91D4-B7CA040F1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64740" y="3968941"/>
              <a:ext cx="3397214" cy="1335657"/>
            </a:xfrm>
            <a:prstGeom prst="rect">
              <a:avLst/>
            </a:prstGeom>
          </p:spPr>
        </p:pic>
        <p:pic>
          <p:nvPicPr>
            <p:cNvPr id="13" name="Picture 12" descr="A close up of a shirt&#10;&#10;Description automatically generated with low confidence">
              <a:extLst>
                <a:ext uri="{FF2B5EF4-FFF2-40B4-BE49-F238E27FC236}">
                  <a16:creationId xmlns="" xmlns:a16="http://schemas.microsoft.com/office/drawing/2014/main" id="{0B29682E-5F67-EA47-82A1-338362CA2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04121" y="2934206"/>
              <a:ext cx="2027212" cy="2289998"/>
            </a:xfrm>
            <a:prstGeom prst="rect">
              <a:avLst/>
            </a:prstGeom>
          </p:spPr>
        </p:pic>
      </p:grpSp>
      <p:pic>
        <p:nvPicPr>
          <p:cNvPr id="16" name="Google Shape;200;p6" descr="A bottle of water&#10;&#10;Description automatically generated with low confidence">
            <a:extLst>
              <a:ext uri="{FF2B5EF4-FFF2-40B4-BE49-F238E27FC236}">
                <a16:creationId xmlns="" xmlns:a16="http://schemas.microsoft.com/office/drawing/2014/main" id="{E2D83CA0-BBAE-7663-42B3-A696F5ABD2C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5019" y="3429000"/>
            <a:ext cx="2127442" cy="3133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7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9" y="0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2606050" y="185125"/>
            <a:ext cx="6979800" cy="803574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25 - 30 minutes</a:t>
            </a:r>
            <a:endParaRPr lang="pt-BR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2606050" y="185125"/>
            <a:ext cx="6979800" cy="6939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Próximo Passos</a:t>
            </a:r>
            <a:endParaRPr lang="pt-BR" dirty="0"/>
          </a:p>
        </p:txBody>
      </p:sp>
      <p:sp>
        <p:nvSpPr>
          <p:cNvPr id="136" name="Google Shape;136;p4"/>
          <p:cNvSpPr/>
          <p:nvPr/>
        </p:nvSpPr>
        <p:spPr>
          <a:xfrm>
            <a:off x="413972" y="1295225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60335" y="1295225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404919" y="1275173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pt-BR" dirty="0"/>
          </a:p>
        </p:txBody>
      </p:sp>
      <p:sp>
        <p:nvSpPr>
          <p:cNvPr id="144" name="Google Shape;144;p4"/>
          <p:cNvSpPr/>
          <p:nvPr/>
        </p:nvSpPr>
        <p:spPr>
          <a:xfrm>
            <a:off x="413972" y="4815313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360335" y="4815313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420159" y="4764781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pt-BR" dirty="0"/>
          </a:p>
        </p:txBody>
      </p:sp>
      <p:sp>
        <p:nvSpPr>
          <p:cNvPr id="157" name="Google Shape;157;p4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16</a:t>
            </a:fld>
            <a:endParaRPr lang="pt-BR" dirty="0"/>
          </a:p>
        </p:txBody>
      </p:sp>
      <p:sp>
        <p:nvSpPr>
          <p:cNvPr id="29" name="Google Shape;147;p4">
            <a:extLst>
              <a:ext uri="{FF2B5EF4-FFF2-40B4-BE49-F238E27FC236}">
                <a16:creationId xmlns="" xmlns:a16="http://schemas.microsoft.com/office/drawing/2014/main" id="{27F89C66-0D95-3749-B975-0B6C98FF9FFC}"/>
              </a:ext>
            </a:extLst>
          </p:cNvPr>
          <p:cNvSpPr/>
          <p:nvPr/>
        </p:nvSpPr>
        <p:spPr>
          <a:xfrm>
            <a:off x="965365" y="1295225"/>
            <a:ext cx="10866300" cy="168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Contar teu Estudantes eles are indo para brincar a reciclagem "Preencher O Direita Eu sou" Classificação jogo</a:t>
            </a:r>
            <a:r>
              <a:rPr lang="pt-BR" sz="16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dirty="0" smtClean="0"/>
          </a:p>
          <a:p>
            <a:pPr marL="28575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Dividir eles em Grupos e dar cada grupo Um "reciclagem caixa" (a caixa de sapatos obras) e Um "desperdício caixa" você Criado e distribuir o convés de cartão Folhetos Contendo Fotos de comum reciclável e não reciclável Itens durante eles Para cortar fora. </a:t>
            </a:r>
          </a:p>
          <a:p>
            <a:pPr marL="28575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Peça aos alunos que recortem os cartões em seus grupos.</a:t>
            </a: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Peça aos seus alunos que trabalhem em grupo para decidir quais itens são recicláveis e quais não são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endParaRPr lang="pt-BR" dirty="0"/>
          </a:p>
        </p:txBody>
      </p:sp>
      <p:sp>
        <p:nvSpPr>
          <p:cNvPr id="34" name="Google Shape;148;p4">
            <a:extLst>
              <a:ext uri="{FF2B5EF4-FFF2-40B4-BE49-F238E27FC236}">
                <a16:creationId xmlns="" xmlns:a16="http://schemas.microsoft.com/office/drawing/2014/main" id="{AE674A5D-90ED-F246-880E-4B6F9E43BC52}"/>
              </a:ext>
            </a:extLst>
          </p:cNvPr>
          <p:cNvSpPr/>
          <p:nvPr/>
        </p:nvSpPr>
        <p:spPr>
          <a:xfrm rot="5400000">
            <a:off x="538407" y="2664118"/>
            <a:ext cx="930149" cy="279035"/>
          </a:xfrm>
          <a:prstGeom prst="bentUpArrow">
            <a:avLst>
              <a:gd name="adj1" fmla="val 25000"/>
              <a:gd name="adj2" fmla="val 23934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A picture containing text, screenshot&#10;&#10;Description automatically generated">
            <a:extLst>
              <a:ext uri="{FF2B5EF4-FFF2-40B4-BE49-F238E27FC236}">
                <a16:creationId xmlns="" xmlns:a16="http://schemas.microsoft.com/office/drawing/2014/main" id="{D1226D25-1609-8B42-B613-10A29C1DF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905" y="2882792"/>
            <a:ext cx="2329213" cy="1619531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E9CFE5BF-C9CA-7C45-B174-DE0C53635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213" y="2864595"/>
            <a:ext cx="2332340" cy="1637728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="" xmlns:a16="http://schemas.microsoft.com/office/drawing/2014/main" id="{884B8187-3A1D-BF4C-8967-FD3379D63F2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5521" y="4277897"/>
            <a:ext cx="1705965" cy="242518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F16A6E2-8EBD-1049-A9AE-DC138164C052}"/>
              </a:ext>
            </a:extLst>
          </p:cNvPr>
          <p:cNvSpPr txBox="1"/>
          <p:nvPr/>
        </p:nvSpPr>
        <p:spPr>
          <a:xfrm>
            <a:off x="965365" y="4905717"/>
            <a:ext cx="80774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Imprima e distribua a "Desenhos para colorir” </a:t>
            </a:r>
            <a:r>
              <a:rPr lang="pt-BR" sz="16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no final da aula ou mandar para casa como lição de casa.   </a:t>
            </a:r>
          </a:p>
          <a:p>
            <a:r>
              <a:rPr lang="pt-BR" sz="16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  página de colorir  é separada da aula no PowerPoint lição e um arquivo pdf que pode ser baixado.</a:t>
            </a:r>
            <a:endParaRPr lang="pt-BR" sz="16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157F954-0B3B-5494-DC56-0CA71595EF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9" b="46"/>
          <a:stretch/>
        </p:blipFill>
        <p:spPr>
          <a:xfrm>
            <a:off x="1499480" y="2878515"/>
            <a:ext cx="2332340" cy="1632856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553" y="4148015"/>
            <a:ext cx="262705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aixaDeTexto 37"/>
          <p:cNvSpPr txBox="1"/>
          <p:nvPr/>
        </p:nvSpPr>
        <p:spPr>
          <a:xfrm>
            <a:off x="8886008" y="4301903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+mj-lt"/>
              </a:rPr>
              <a:t>Lixeira de Reciclagem</a:t>
            </a:r>
            <a:endParaRPr lang="pt-B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307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/>
          <p:nvPr/>
        </p:nvSpPr>
        <p:spPr>
          <a:xfrm>
            <a:off x="313764" y="1305113"/>
            <a:ext cx="11371732" cy="1261827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06503" y="1329327"/>
            <a:ext cx="10907167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Os alunos aprenderão que tipo de itens são e não são recicláveis. Em uma atividade prática, eles trabalharão em pequenos grupos para classificar cartões com fotos de itens comuns em recicláveis e não recicláveis, praticando suas habilidades de pensamento colaborativo e crítico. Eles receberão uma apostila para compartilhar o que aprenderam com sua família e incentivar a reciclagem em casa</a:t>
            </a:r>
            <a:r>
              <a:rPr lang="pt-BR" sz="16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sz="16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181181" y="2809961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127544" y="2809961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172128" y="2789909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pt-BR" dirty="0"/>
          </a:p>
        </p:txBody>
      </p:sp>
      <p:sp>
        <p:nvSpPr>
          <p:cNvPr id="95" name="Google Shape;95;p2"/>
          <p:cNvSpPr/>
          <p:nvPr/>
        </p:nvSpPr>
        <p:spPr>
          <a:xfrm>
            <a:off x="1678970" y="2742071"/>
            <a:ext cx="97347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Exiba ou imprima o folheto SIM/NÃO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criar uma discussão em classe sobre itens que podem e não podem ser reciclados. </a:t>
            </a: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Imprima 1 baralho de cartas de classificação por número de grupos -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antes da atividade da aula, você pode fazer com que os alunos recortem as próprias cartas. </a:t>
            </a: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Imprima e distribua a "Folha para colorir"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no final da aula ou envie para casa como lição de casa</a:t>
            </a:r>
            <a:r>
              <a:rPr lang="pt-BR" sz="1600" dirty="0" smtClean="0">
                <a:solidFill>
                  <a:srgbClr val="26262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 rot="5400000">
            <a:off x="586952" y="2752680"/>
            <a:ext cx="402546" cy="30168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1678983" y="4030290"/>
            <a:ext cx="9734700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Prepare 2 pequenas caixas vazias com uma abertura na parte superior para criar uma lixeira e lixeira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para a atividade, 1 conjunto de "lixeiras" por grupo</a:t>
            </a:r>
            <a:r>
              <a:rPr lang="pt-BR" sz="1600" b="0" i="0" u="none" strike="noStrike" cap="none" dirty="0" smtClean="0">
                <a:solidFill>
                  <a:srgbClr val="26262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1177126" y="4065356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123489" y="4065356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168073" y="4045304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pt-BR" dirty="0"/>
          </a:p>
        </p:txBody>
      </p:sp>
      <p:sp>
        <p:nvSpPr>
          <p:cNvPr id="101" name="Google Shape;101;p2"/>
          <p:cNvSpPr/>
          <p:nvPr/>
        </p:nvSpPr>
        <p:spPr>
          <a:xfrm>
            <a:off x="1678983" y="4889307"/>
            <a:ext cx="10006513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Exiba os slides da Lixeira/Lixeira Não Reciclável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para uma discussão mais aprofundada sobre por que uma lixeira está correta e a outra não.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177126" y="4857893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123489" y="4857893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168073" y="4837841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pt-BR" dirty="0"/>
          </a:p>
        </p:txBody>
      </p:sp>
      <p:sp>
        <p:nvSpPr>
          <p:cNvPr id="105" name="Google Shape;105;p2"/>
          <p:cNvSpPr/>
          <p:nvPr/>
        </p:nvSpPr>
        <p:spPr>
          <a:xfrm>
            <a:off x="2104571" y="185125"/>
            <a:ext cx="8447315" cy="9591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2727434" y="821975"/>
            <a:ext cx="685841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pt-BR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Tempo de preparação: 10 - 15 minutos</a:t>
            </a:r>
            <a:endParaRPr lang="pt-BR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2</a:t>
            </a:fld>
            <a:endParaRPr lang="pt-BR" dirty="0"/>
          </a:p>
        </p:txBody>
      </p:sp>
      <p:sp>
        <p:nvSpPr>
          <p:cNvPr id="23" name="Google Shape;106;p2"/>
          <p:cNvSpPr/>
          <p:nvPr/>
        </p:nvSpPr>
        <p:spPr>
          <a:xfrm>
            <a:off x="2104571" y="185126"/>
            <a:ext cx="8447315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07;p2"/>
          <p:cNvSpPr txBox="1"/>
          <p:nvPr/>
        </p:nvSpPr>
        <p:spPr>
          <a:xfrm>
            <a:off x="2090055" y="250564"/>
            <a:ext cx="84618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Preparação da Aula e Alinhamento Curricular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323617" y="1464528"/>
            <a:ext cx="6928521" cy="417055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506503" y="1472763"/>
            <a:ext cx="7565442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Principais Resultados de Aprendizagem  e Alinhamento Curricular :</a:t>
            </a:r>
            <a:endParaRPr lang="pt-BR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218903" y="185125"/>
            <a:ext cx="8123275" cy="9477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25 - 30 minutes</a:t>
            </a:r>
            <a:endParaRPr lang="pt-BR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2218903" y="185126"/>
            <a:ext cx="8123275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2420618" y="294106"/>
            <a:ext cx="792156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Preparação da Aula e Alinhamento Curricular</a:t>
            </a:r>
            <a:endParaRPr lang="pt-BR" dirty="0"/>
          </a:p>
        </p:txBody>
      </p:sp>
      <p:sp>
        <p:nvSpPr>
          <p:cNvPr id="120" name="Google Shape;120;p3"/>
          <p:cNvSpPr/>
          <p:nvPr/>
        </p:nvSpPr>
        <p:spPr>
          <a:xfrm>
            <a:off x="323617" y="1973434"/>
            <a:ext cx="113619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 algn="just">
              <a:lnSpc>
                <a:spcPct val="120000"/>
              </a:lnSpc>
              <a:buClr>
                <a:srgbClr val="3AC69D"/>
              </a:buClr>
              <a:buSzPts val="2400"/>
              <a:buFont typeface="Arial"/>
              <a:buChar char="•"/>
            </a:pPr>
            <a:r>
              <a:rPr lang="pt-BR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Ciência - Terra e Atividade Humana: </a:t>
            </a:r>
            <a:r>
              <a:rPr lang="pt-BR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Comunicar soluções que reduzam o impacto dos seres humanos na terra, água, ar e / ou outros seres vivos no ambiente local. As coisas que as pessoas fazem podem afetar o mundo ao seu redor. Mas eles podem fazer escolhas que reduzam seus impactos na terra, água, ar e outros seres vivos</a:t>
            </a:r>
            <a:r>
              <a:rPr lang="pt-BR" sz="160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dirty="0" smtClean="0"/>
          </a:p>
          <a:p>
            <a:pPr marL="171450" lvl="0" indent="-171450" algn="just">
              <a:lnSpc>
                <a:spcPct val="120000"/>
              </a:lnSpc>
              <a:buClr>
                <a:srgbClr val="3AC69D"/>
              </a:buClr>
              <a:buSzPts val="2400"/>
              <a:buFont typeface="Arial"/>
              <a:buChar char="•"/>
            </a:pPr>
            <a:r>
              <a:rPr lang="pt-BR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Estudos Sociais - Pessoas, Lugares e Ambientes: </a:t>
            </a:r>
            <a:r>
              <a:rPr lang="pt-BR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Os alunos estudam pessoas, lugares e ambientes e lhes permite entender a relação entre as populações humanas e o mundo físico</a:t>
            </a:r>
            <a:r>
              <a:rPr lang="pt-BR" sz="160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dirty="0" smtClean="0"/>
          </a:p>
          <a:p>
            <a:pPr marL="171450" lvl="0" indent="-171450" algn="just">
              <a:lnSpc>
                <a:spcPct val="120000"/>
              </a:lnSpc>
              <a:buClr>
                <a:srgbClr val="3AC69D"/>
              </a:buClr>
              <a:buSzPts val="2400"/>
              <a:buFont typeface="Arial"/>
              <a:buChar char="•"/>
            </a:pPr>
            <a:r>
              <a:rPr lang="pt-BR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Artes e Alfabetização da Língua Inglesa: </a:t>
            </a:r>
            <a:r>
              <a:rPr lang="pt-BR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Capaz de fazer e responder perguntas sobre detalhes em um texto de literatura. Participe da colaboração</a:t>
            </a:r>
          </a:p>
          <a:p>
            <a:pPr marL="171450" lvl="0" indent="-171450" algn="just">
              <a:lnSpc>
                <a:spcPct val="120000"/>
              </a:lnSpc>
              <a:buClr>
                <a:srgbClr val="3AC69D"/>
              </a:buClr>
              <a:buSzPts val="2400"/>
              <a:buFont typeface="Arial"/>
              <a:buChar char="•"/>
            </a:pPr>
            <a:r>
              <a:rPr lang="pt-BR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Conversas com Diferente Parceiros sobre Tópicos e Textos. </a:t>
            </a:r>
            <a:r>
              <a:rPr lang="pt-BR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Seguir acordado réguas durante Discussões. Usar Palavras e Frases Adquiriu através conversas, leitura e ser ler para, e Responder aos textos</a:t>
            </a:r>
          </a:p>
          <a:p>
            <a:pPr marR="0"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</a:pPr>
            <a:endParaRPr lang="pt-BR" dirty="0"/>
          </a:p>
        </p:txBody>
      </p:sp>
      <p:pic>
        <p:nvPicPr>
          <p:cNvPr id="121" name="Google Shape;121;p3" descr="A picture containing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786" y="5360664"/>
            <a:ext cx="1149009" cy="114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 descr="A picture containing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795" y="5360663"/>
            <a:ext cx="1149009" cy="114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 descr="Graphical user interface, application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35813" y="5360662"/>
            <a:ext cx="1149011" cy="114901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/>
          <p:nvPr/>
        </p:nvSpPr>
        <p:spPr>
          <a:xfrm>
            <a:off x="323618" y="4799442"/>
            <a:ext cx="29867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506504" y="4791911"/>
            <a:ext cx="2803814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Alinhamento dos ODS</a:t>
            </a:r>
            <a:endParaRPr lang="pt-BR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2735812" y="811300"/>
            <a:ext cx="666749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Tempo de preparação : 10 - 15 minutos</a:t>
            </a:r>
            <a:endParaRPr lang="pt-BR" dirty="0">
              <a:solidFill>
                <a:schemeClr val="dk1"/>
              </a:solidFill>
            </a:endParaRPr>
          </a:p>
        </p:txBody>
      </p:sp>
      <p:sp>
        <p:nvSpPr>
          <p:cNvPr id="127" name="Google Shape;127;p3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3</a:t>
            </a:fld>
            <a:endParaRPr lang="pt-BR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6258ABE-C037-7A46-B846-57EE65301335}"/>
              </a:ext>
            </a:extLst>
          </p:cNvPr>
          <p:cNvGrpSpPr/>
          <p:nvPr/>
        </p:nvGrpSpPr>
        <p:grpSpPr>
          <a:xfrm>
            <a:off x="4780294" y="5161398"/>
            <a:ext cx="6979920" cy="1443579"/>
            <a:chOff x="4790164" y="5149269"/>
            <a:chExt cx="6979920" cy="1443579"/>
          </a:xfrm>
        </p:grpSpPr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329AC937-E8DD-335D-668E-985F3EB2D329}"/>
                </a:ext>
              </a:extLst>
            </p:cNvPr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/>
            </a:prstGeom>
            <a:solidFill>
              <a:srgbClr val="29C7F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1600" dirty="0" smtClean="0">
                <a:solidFill>
                  <a:srgbClr val="29C7F7"/>
                </a:solidFill>
                <a:highlight>
                  <a:srgbClr val="29C7F7"/>
                </a:highlight>
              </a:endParaRPr>
            </a:p>
            <a:p>
              <a:pPr algn="ctr"/>
              <a:endParaRPr lang="pt-BR" dirty="0">
                <a:solidFill>
                  <a:srgbClr val="29C7F7"/>
                </a:solidFill>
                <a:highlight>
                  <a:srgbClr val="29C7F7"/>
                </a:highlight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="" xmlns:a16="http://schemas.microsoft.com/office/drawing/2014/main" id="{CFA9E59E-0493-9D7C-7CB7-D294324E5186}"/>
                </a:ext>
              </a:extLst>
            </p:cNvPr>
            <p:cNvSpPr/>
            <p:nvPr/>
          </p:nvSpPr>
          <p:spPr>
            <a:xfrm>
              <a:off x="4790164" y="5443839"/>
              <a:ext cx="6979920" cy="1149009"/>
            </a:xfrm>
            <a:prstGeom prst="roundRect">
              <a:avLst/>
            </a:prstGeom>
            <a:solidFill>
              <a:srgbClr val="3AC69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1600" dirty="0" smtClean="0"/>
            </a:p>
            <a:p>
              <a:r>
                <a:rPr lang="pt-BR" b="1" dirty="0"/>
                <a:t>Os planos de aula são projetados para serem flexíveis e responsivos às necessidades em evolução da sua sala de aula.  As aulas são editáveis e  personalizáveis para atender aos  diferentes  contextos individuais dos alunos e da sala de aula. Uma versão do PowerPoint com instruções do professor  e uma lição em PDF imprimível estão disponíveis para download.</a:t>
              </a:r>
              <a:r>
                <a:rPr lang="pt-BR" b="1" dirty="0" smtClean="0"/>
                <a:t> </a:t>
              </a:r>
            </a:p>
            <a:p>
              <a:pPr algn="ctr"/>
              <a:endParaRPr lang="pt-BR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326452F1-2852-5F93-987D-6EECD5D462D7}"/>
                </a:ext>
              </a:extLst>
            </p:cNvPr>
            <p:cNvSpPr txBox="1"/>
            <p:nvPr/>
          </p:nvSpPr>
          <p:spPr>
            <a:xfrm>
              <a:off x="6956553" y="5149269"/>
              <a:ext cx="4280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Aula flexível e adaptativa</a:t>
              </a: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438" y="5398867"/>
            <a:ext cx="67946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69" y="5411624"/>
            <a:ext cx="825384" cy="42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29" y="5394899"/>
            <a:ext cx="897566" cy="40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ixaDeTexto 1"/>
          <p:cNvSpPr txBox="1"/>
          <p:nvPr/>
        </p:nvSpPr>
        <p:spPr>
          <a:xfrm>
            <a:off x="712381" y="5370893"/>
            <a:ext cx="870794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800" dirty="0" smtClean="0">
                <a:solidFill>
                  <a:schemeClr val="bg1"/>
                </a:solidFill>
              </a:rPr>
              <a:t>CIDADES E COMUNIDADES SUSTENTÁVEIS</a:t>
            </a:r>
            <a:endParaRPr lang="pt-BR" sz="800" dirty="0">
              <a:solidFill>
                <a:schemeClr val="bg1"/>
              </a:solidFill>
            </a:endParaRPr>
          </a:p>
        </p:txBody>
      </p:sp>
      <p:sp>
        <p:nvSpPr>
          <p:cNvPr id="23" name="CaixaDeTexto 1"/>
          <p:cNvSpPr txBox="1"/>
          <p:nvPr/>
        </p:nvSpPr>
        <p:spPr>
          <a:xfrm>
            <a:off x="1872759" y="5395858"/>
            <a:ext cx="84324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800" dirty="0" smtClean="0">
                <a:solidFill>
                  <a:schemeClr val="bg1"/>
                </a:solidFill>
              </a:rPr>
              <a:t>CONSUMO E PRODUÇÃO RESPONSÁVEIS</a:t>
            </a:r>
            <a:endParaRPr lang="pt-BR" sz="800" dirty="0">
              <a:solidFill>
                <a:schemeClr val="bg1"/>
              </a:solidFill>
            </a:endParaRPr>
          </a:p>
        </p:txBody>
      </p:sp>
      <p:sp>
        <p:nvSpPr>
          <p:cNvPr id="24" name="CaixaDeTexto 1"/>
          <p:cNvSpPr txBox="1"/>
          <p:nvPr/>
        </p:nvSpPr>
        <p:spPr>
          <a:xfrm>
            <a:off x="3058204" y="5396230"/>
            <a:ext cx="53575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800" dirty="0" smtClean="0">
                <a:solidFill>
                  <a:schemeClr val="bg1"/>
                </a:solidFill>
              </a:rPr>
              <a:t>VIDA EM TERRA</a:t>
            </a:r>
            <a:endParaRPr lang="pt-BR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004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2606050" y="185125"/>
            <a:ext cx="6979800" cy="9282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25 - 30 minutes</a:t>
            </a:r>
            <a:endParaRPr lang="pt-BR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2606050" y="185125"/>
            <a:ext cx="6979800" cy="6939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2606050" y="294106"/>
            <a:ext cx="6979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Aula</a:t>
            </a:r>
            <a:endParaRPr lang="pt-BR" dirty="0"/>
          </a:p>
        </p:txBody>
      </p:sp>
      <p:sp>
        <p:nvSpPr>
          <p:cNvPr id="136" name="Google Shape;136;p4"/>
          <p:cNvSpPr/>
          <p:nvPr/>
        </p:nvSpPr>
        <p:spPr>
          <a:xfrm>
            <a:off x="413972" y="1295225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60335" y="1295225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404919" y="1275173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pt-BR" dirty="0"/>
          </a:p>
        </p:txBody>
      </p:sp>
      <p:sp>
        <p:nvSpPr>
          <p:cNvPr id="139" name="Google Shape;139;p4"/>
          <p:cNvSpPr/>
          <p:nvPr/>
        </p:nvSpPr>
        <p:spPr>
          <a:xfrm>
            <a:off x="911773" y="1185197"/>
            <a:ext cx="10866300" cy="116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Introduza a aula com uma discussão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sobre o que os alunos já sabem sobre reciclagem. </a:t>
            </a: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Imprima ou exiba o folheto SIM/NÃO</a:t>
            </a:r>
            <a:r>
              <a:rPr lang="pt-BR" sz="1600" b="1" dirty="0" smtClean="0">
                <a:solidFill>
                  <a:srgbClr val="26262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lang="pt-B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 que é reciclagem? </a:t>
            </a:r>
            <a:endParaRPr lang="pt-BR" dirty="0" smtClean="0"/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Por que reciclamos? </a:t>
            </a:r>
            <a:endParaRPr lang="pt-BR" dirty="0" smtClean="0"/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Que tipos de coisas você acha que podem ser recicladas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pt-BR" dirty="0"/>
          </a:p>
        </p:txBody>
      </p:sp>
      <p:sp>
        <p:nvSpPr>
          <p:cNvPr id="140" name="Google Shape;140;p4"/>
          <p:cNvSpPr/>
          <p:nvPr/>
        </p:nvSpPr>
        <p:spPr>
          <a:xfrm>
            <a:off x="5480269" y="1474648"/>
            <a:ext cx="6096000" cy="86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Há coisas que não podem ser recicladas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pt-BR" dirty="0" smtClean="0"/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Que coisas não devem ser colocadas no caixote do lixo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pt-BR" dirty="0" smtClean="0"/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Quais são os "1-2-3's" da reciclagem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pt-BR" dirty="0"/>
          </a:p>
        </p:txBody>
      </p:sp>
      <p:sp>
        <p:nvSpPr>
          <p:cNvPr id="141" name="Google Shape;141;p4"/>
          <p:cNvSpPr/>
          <p:nvPr/>
        </p:nvSpPr>
        <p:spPr>
          <a:xfrm rot="5400000">
            <a:off x="203384" y="2200346"/>
            <a:ext cx="897825" cy="195222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911775" y="2699374"/>
            <a:ext cx="10725600" cy="10341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 w="190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1048940" y="2762676"/>
            <a:ext cx="10479000" cy="86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just">
              <a:lnSpc>
                <a:spcPct val="120000"/>
              </a:lnSpc>
              <a:buClr>
                <a:schemeClr val="lt1"/>
              </a:buClr>
              <a:buSzPts val="2100"/>
              <a:buFont typeface="Arial"/>
              <a:buChar char="•"/>
            </a:pPr>
            <a:r>
              <a:rPr lang="pt-BR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Peça aos alunos que saiam com o folheto SIM/NÃO</a:t>
            </a:r>
            <a:r>
              <a:rPr lang="pt-BR" sz="1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pt-BR" dirty="0" smtClean="0"/>
          </a:p>
          <a:p>
            <a:pPr marL="285750" lvl="0" indent="-285750" algn="just">
              <a:lnSpc>
                <a:spcPct val="120000"/>
              </a:lnSpc>
              <a:buClr>
                <a:schemeClr val="lt1"/>
              </a:buClr>
              <a:buSzPts val="2100"/>
              <a:buFont typeface="Arial"/>
              <a:buChar char="•"/>
            </a:pPr>
            <a:r>
              <a:rPr lang="pt-BR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Mostre slides de Lixeira / Lixeira Não Reciclável e pergunte por que uma é ruim e outra boa? Permita que eles olhem e identifiquem as razões para cada imagem com base em seu folheto SIM / NÃO</a:t>
            </a:r>
            <a:r>
              <a:rPr lang="pt-BR" sz="1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dirty="0"/>
          </a:p>
        </p:txBody>
      </p:sp>
      <p:sp>
        <p:nvSpPr>
          <p:cNvPr id="144" name="Google Shape;144;p4"/>
          <p:cNvSpPr/>
          <p:nvPr/>
        </p:nvSpPr>
        <p:spPr>
          <a:xfrm>
            <a:off x="413972" y="3733273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360335" y="3733273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404919" y="3713221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pt-BR" dirty="0"/>
          </a:p>
        </p:txBody>
      </p:sp>
      <p:sp>
        <p:nvSpPr>
          <p:cNvPr id="147" name="Google Shape;147;p4"/>
          <p:cNvSpPr/>
          <p:nvPr/>
        </p:nvSpPr>
        <p:spPr>
          <a:xfrm>
            <a:off x="911773" y="3667639"/>
            <a:ext cx="10866300" cy="116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Diga aos seus alunos que eles vão jogar um jogo de classificação de reciclagem "Encha a Lixeira Certa</a:t>
            </a:r>
            <a:r>
              <a:rPr lang="pt-BR" sz="16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dirty="0" smtClean="0"/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Divida-os em grupos e dê a cada grupo uma caixa de reciclagem e uma caixa de lixo que você criou e um baralho embaralhado de cartas contendo fotos de itens recicláveis e não recicláveis comuns. Peça aos seus alunos que trabalhem em grupo para decidir quais itens são recicláveis e quais não são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dirty="0"/>
          </a:p>
        </p:txBody>
      </p:sp>
      <p:sp>
        <p:nvSpPr>
          <p:cNvPr id="148" name="Google Shape;148;p4"/>
          <p:cNvSpPr/>
          <p:nvPr/>
        </p:nvSpPr>
        <p:spPr>
          <a:xfrm rot="5400000">
            <a:off x="360660" y="4481121"/>
            <a:ext cx="583274" cy="195222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915545" y="4798036"/>
            <a:ext cx="10725600" cy="4413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 w="19050" cap="flat" cmpd="sng">
            <a:solidFill>
              <a:srgbClr val="3AC69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1023773" y="4841068"/>
            <a:ext cx="10552496" cy="3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Quando os grupos terminarem de classificar os cartões, eles devem colocar os que mostram itens recicláveis em sua caixa de reciclagem</a:t>
            </a:r>
            <a:r>
              <a:rPr lang="pt-BR" sz="1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dirty="0"/>
          </a:p>
        </p:txBody>
      </p:sp>
      <p:sp>
        <p:nvSpPr>
          <p:cNvPr id="151" name="Google Shape;151;p4"/>
          <p:cNvSpPr/>
          <p:nvPr/>
        </p:nvSpPr>
        <p:spPr>
          <a:xfrm>
            <a:off x="413972" y="537243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360335" y="5372439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04919" y="5352387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pt-BR" dirty="0"/>
          </a:p>
        </p:txBody>
      </p:sp>
      <p:sp>
        <p:nvSpPr>
          <p:cNvPr id="154" name="Google Shape;154;p4"/>
          <p:cNvSpPr/>
          <p:nvPr/>
        </p:nvSpPr>
        <p:spPr>
          <a:xfrm>
            <a:off x="911775" y="5334950"/>
            <a:ext cx="10866300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Uma atividade de classe inteira</a:t>
            </a:r>
            <a:r>
              <a:rPr lang="pt-BR" sz="16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dirty="0" smtClean="0"/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Revise os cartões na caixa de reciclagem de cada grupo. Se algum item foi identificado incorretamente como reciclável, explique o porquê ou pergunte se algum aluno sabe o porquê e peça-lhes que expliquem. Também pode ser mais fácil escrever as respostas corretas no quadro e fazer com que os grupos verifiquem a si mesmos. Confirme se os alunos entendem por que um item é reciclável ou não reciclável. Consulte a próxima página para obter uma versão alternativa do jogo de classificação de reciclagem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dirty="0"/>
          </a:p>
        </p:txBody>
      </p:sp>
      <p:sp>
        <p:nvSpPr>
          <p:cNvPr id="155" name="Google Shape;155;p4"/>
          <p:cNvSpPr txBox="1"/>
          <p:nvPr/>
        </p:nvSpPr>
        <p:spPr>
          <a:xfrm>
            <a:off x="4890850" y="6576575"/>
            <a:ext cx="3348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versão alternativa no próximo slide</a:t>
            </a:r>
            <a:endParaRPr lang="pt-BR"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4864650" y="7893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Duração da aula : 45 - 60 minutos</a:t>
            </a:r>
            <a:endParaRPr lang="pt-BR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4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/>
          <p:nvPr/>
        </p:nvSpPr>
        <p:spPr>
          <a:xfrm>
            <a:off x="2606050" y="185125"/>
            <a:ext cx="6979800" cy="9279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2606050" y="294106"/>
            <a:ext cx="6979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Aula</a:t>
            </a:r>
            <a:r>
              <a:rPr lang="pt-BR" sz="32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pt-BR" dirty="0"/>
          </a:p>
        </p:txBody>
      </p:sp>
      <p:sp>
        <p:nvSpPr>
          <p:cNvPr id="166" name="Google Shape;166;p5"/>
          <p:cNvSpPr/>
          <p:nvPr/>
        </p:nvSpPr>
        <p:spPr>
          <a:xfrm>
            <a:off x="4817345" y="1131437"/>
            <a:ext cx="2962803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2400" b="1" u="sng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Versão alternativa</a:t>
            </a:r>
            <a:endParaRPr lang="pt-BR" dirty="0"/>
          </a:p>
        </p:txBody>
      </p:sp>
      <p:sp>
        <p:nvSpPr>
          <p:cNvPr id="167" name="Google Shape;167;p5"/>
          <p:cNvSpPr/>
          <p:nvPr/>
        </p:nvSpPr>
        <p:spPr>
          <a:xfrm>
            <a:off x="413972" y="1885233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360335" y="1885233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404919" y="1865181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pt-BR" dirty="0"/>
          </a:p>
        </p:txBody>
      </p:sp>
      <p:sp>
        <p:nvSpPr>
          <p:cNvPr id="170" name="Google Shape;170;p5"/>
          <p:cNvSpPr/>
          <p:nvPr/>
        </p:nvSpPr>
        <p:spPr>
          <a:xfrm>
            <a:off x="911773" y="1927605"/>
            <a:ext cx="1086625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Divida seus alunos em 2 ou 3 equipes de revezamento e faça com que os membros da equipe se alinhem um atrás do outro.</a:t>
            </a:r>
            <a:endParaRPr lang="pt-BR" dirty="0" smtClean="0"/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No lado oposto da sala, designe uma lixeira "</a:t>
            </a:r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reciclável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"  e uma lixeira "</a:t>
            </a:r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não reciclável"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para cada equipe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413972" y="293351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360335" y="2933519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404919" y="2913467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pt-BR" dirty="0"/>
          </a:p>
        </p:txBody>
      </p:sp>
      <p:sp>
        <p:nvSpPr>
          <p:cNvPr id="174" name="Google Shape;174;p5"/>
          <p:cNvSpPr/>
          <p:nvPr/>
        </p:nvSpPr>
        <p:spPr>
          <a:xfrm>
            <a:off x="911773" y="2975891"/>
            <a:ext cx="10866255" cy="116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Distribua um baralho de cartas embaralhadas por equipe uniformemente entre os membros da equipe.</a:t>
            </a:r>
            <a:endParaRPr lang="pt-BR" dirty="0" smtClean="0"/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Explique como funciona um revezamento e que, quando chegar a sua vez, cada aluno da equipe deve atravessar a sala e colocar um cartão em qual espaço ("reciclável" ou "não reciclável") eles acham que pertence e voltar para sua equipe o mais rápido possível para o próximo membro da equipe dar uma volta.</a:t>
            </a:r>
            <a:endParaRPr lang="pt-BR" dirty="0"/>
          </a:p>
        </p:txBody>
      </p:sp>
      <p:sp>
        <p:nvSpPr>
          <p:cNvPr id="175" name="Google Shape;175;p5"/>
          <p:cNvSpPr/>
          <p:nvPr/>
        </p:nvSpPr>
        <p:spPr>
          <a:xfrm rot="5400000">
            <a:off x="188361" y="3845334"/>
            <a:ext cx="927871" cy="195222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915545" y="4258346"/>
            <a:ext cx="10725542" cy="565902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 w="19050" cap="flat" cmpd="sng">
            <a:solidFill>
              <a:srgbClr val="3AC69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1061766" y="4280753"/>
            <a:ext cx="10473960" cy="60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t-BR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Você pode Querer dar uma reviravolta nisso  –  e manter as coisas Seguro – dizendo aos alunos que eles devem   pular  ou pular pela Sala de estar  em Hora de correr.</a:t>
            </a:r>
            <a:endParaRPr lang="pt-BR" dirty="0"/>
          </a:p>
        </p:txBody>
      </p:sp>
      <p:sp>
        <p:nvSpPr>
          <p:cNvPr id="178" name="Google Shape;178;p5"/>
          <p:cNvSpPr/>
          <p:nvPr/>
        </p:nvSpPr>
        <p:spPr>
          <a:xfrm>
            <a:off x="413972" y="5099506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360335" y="5099506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404919" y="5079454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pt-BR" dirty="0"/>
          </a:p>
        </p:txBody>
      </p:sp>
      <p:sp>
        <p:nvSpPr>
          <p:cNvPr id="181" name="Google Shape;181;p5"/>
          <p:cNvSpPr/>
          <p:nvPr/>
        </p:nvSpPr>
        <p:spPr>
          <a:xfrm>
            <a:off x="911773" y="5141878"/>
            <a:ext cx="10866255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Quando uma quantidade designada de tempo termina ou a primeira equipe termina, a equipe com as cartas mais corretamente identificadas vence.</a:t>
            </a:r>
            <a:endParaRPr lang="pt-BR" dirty="0"/>
          </a:p>
        </p:txBody>
      </p:sp>
      <p:sp>
        <p:nvSpPr>
          <p:cNvPr id="182" name="Google Shape;182;p5"/>
          <p:cNvSpPr txBox="1"/>
          <p:nvPr/>
        </p:nvSpPr>
        <p:spPr>
          <a:xfrm>
            <a:off x="4836950" y="8074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Duração da aula : 45 - 60 minutos</a:t>
            </a:r>
            <a:endParaRPr lang="pt-BR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5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2835E1B-68F1-2B46-95E2-12FDF3CFA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29"/>
            <a:ext cx="12192000" cy="6858000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="" xmlns:a16="http://schemas.microsoft.com/office/drawing/2014/main" id="{203DDFB3-6D59-A14A-BE61-EA5F497B703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2DA1694E-78E7-564E-A720-250B8C92B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856" b="73164"/>
          <a:stretch/>
        </p:blipFill>
        <p:spPr>
          <a:xfrm>
            <a:off x="929898" y="2611806"/>
            <a:ext cx="7919634" cy="1146875"/>
          </a:xfrm>
          <a:prstGeom prst="rect">
            <a:avLst/>
          </a:prstGeom>
        </p:spPr>
      </p:pic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575F6D79-C1A6-524D-AEBE-F0759709A4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75" t="38442" r="-13" b="17"/>
          <a:stretch/>
        </p:blipFill>
        <p:spPr>
          <a:xfrm>
            <a:off x="6739913" y="4091552"/>
            <a:ext cx="4969790" cy="2629923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1C58300-AB33-2949-B2B1-1F1E1662997D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E23EAF2D-430A-3647-BA71-366646E5D4E6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90BB800-226F-CD4A-815D-DCCCEFEF61E4}"/>
              </a:ext>
            </a:extLst>
          </p:cNvPr>
          <p:cNvSpPr txBox="1"/>
          <p:nvPr/>
        </p:nvSpPr>
        <p:spPr>
          <a:xfrm>
            <a:off x="2357461" y="294106"/>
            <a:ext cx="747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Preparar a Apresentação do PowerPoint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1DD8050-3094-B04D-A576-35FDCA5DC53A}"/>
              </a:ext>
            </a:extLst>
          </p:cNvPr>
          <p:cNvSpPr/>
          <p:nvPr/>
        </p:nvSpPr>
        <p:spPr>
          <a:xfrm>
            <a:off x="323617" y="1247462"/>
            <a:ext cx="11361877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Quando estiver pronto para apresentar as lições à sua turma, clique em</a:t>
            </a:r>
            <a:r>
              <a:rPr lang="pt-P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Apresentação de Slides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 na barra de menus superior e selecione</a:t>
            </a:r>
            <a:r>
              <a:rPr lang="pt-P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Modo de Exibição do Apresentador.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  No modo de exibição do Apresentador, você pode ver suas anotações enquanto o público vê apenas seus slides</a:t>
            </a:r>
            <a:r>
              <a:rPr lang="en-US" sz="2000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AE55B15-8C0F-384C-8C19-E0135F5D0E05}"/>
              </a:ext>
            </a:extLst>
          </p:cNvPr>
          <p:cNvSpPr/>
          <p:nvPr/>
        </p:nvSpPr>
        <p:spPr>
          <a:xfrm>
            <a:off x="323616" y="3978315"/>
            <a:ext cx="60926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t-BR" sz="20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anotações aparecem em um painel à direita. O texto deve encapsular automaticamente e uma barra de rolagem vertical aparecerá se necessário. Você também pode alterar o tamanho do texto no Painel de anotações usando os dois botões no canto inferior esquerdo canto do painel Notas</a:t>
            </a:r>
            <a:r>
              <a:rPr lang="en-US" sz="2000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2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FEE5F5A-25FD-5F82-8489-0C37073A4BEF}"/>
              </a:ext>
            </a:extLst>
          </p:cNvPr>
          <p:cNvGrpSpPr/>
          <p:nvPr/>
        </p:nvGrpSpPr>
        <p:grpSpPr>
          <a:xfrm>
            <a:off x="1480707" y="5036833"/>
            <a:ext cx="3105179" cy="740506"/>
            <a:chOff x="1058928" y="327691"/>
            <a:chExt cx="3105179" cy="740506"/>
          </a:xfrm>
        </p:grpSpPr>
        <p:sp>
          <p:nvSpPr>
            <p:cNvPr id="189" name="Google Shape;189;p6"/>
            <p:cNvSpPr/>
            <p:nvPr/>
          </p:nvSpPr>
          <p:spPr>
            <a:xfrm>
              <a:off x="1058928" y="332877"/>
              <a:ext cx="3105179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1527338" y="327691"/>
              <a:ext cx="234780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0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SIM</a:t>
              </a:r>
              <a:endParaRPr lang="pt-BR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992DF71-B608-D792-F5D7-801C52743482}"/>
              </a:ext>
            </a:extLst>
          </p:cNvPr>
          <p:cNvGrpSpPr/>
          <p:nvPr/>
        </p:nvGrpSpPr>
        <p:grpSpPr>
          <a:xfrm>
            <a:off x="7606116" y="5001675"/>
            <a:ext cx="3105179" cy="736434"/>
            <a:chOff x="7983908" y="313974"/>
            <a:chExt cx="3105179" cy="736434"/>
          </a:xfrm>
        </p:grpSpPr>
        <p:sp>
          <p:nvSpPr>
            <p:cNvPr id="190" name="Google Shape;190;p6"/>
            <p:cNvSpPr/>
            <p:nvPr/>
          </p:nvSpPr>
          <p:spPr>
            <a:xfrm>
              <a:off x="7983908" y="313974"/>
              <a:ext cx="3105179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8362595" y="342522"/>
              <a:ext cx="234780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0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NÃO</a:t>
              </a:r>
              <a:endParaRPr lang="pt-BR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00C4D9E-9C72-04B3-A9C1-23B668CD9C93}"/>
              </a:ext>
            </a:extLst>
          </p:cNvPr>
          <p:cNvGrpSpPr/>
          <p:nvPr/>
        </p:nvGrpSpPr>
        <p:grpSpPr>
          <a:xfrm>
            <a:off x="220450" y="81404"/>
            <a:ext cx="1431166" cy="2340400"/>
            <a:chOff x="923533" y="1746170"/>
            <a:chExt cx="1431166" cy="2340400"/>
          </a:xfrm>
        </p:grpSpPr>
        <p:pic>
          <p:nvPicPr>
            <p:cNvPr id="196" name="Google Shape;196;p6" descr="A picture containing plastic, vessel, jar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3533" y="1746170"/>
              <a:ext cx="1260257" cy="1508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6"/>
            <p:cNvSpPr/>
            <p:nvPr/>
          </p:nvSpPr>
          <p:spPr>
            <a:xfrm>
              <a:off x="923533" y="3255614"/>
              <a:ext cx="1431166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20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Frasco de vidro</a:t>
              </a:r>
              <a:endParaRPr lang="pt-BR"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230F1C6-350D-5301-9B5E-02F5DE044A9F}"/>
              </a:ext>
            </a:extLst>
          </p:cNvPr>
          <p:cNvGrpSpPr/>
          <p:nvPr/>
        </p:nvGrpSpPr>
        <p:grpSpPr>
          <a:xfrm>
            <a:off x="1526254" y="119530"/>
            <a:ext cx="2347800" cy="2317792"/>
            <a:chOff x="2948176" y="1768789"/>
            <a:chExt cx="2347800" cy="2317792"/>
          </a:xfrm>
        </p:grpSpPr>
        <p:sp>
          <p:nvSpPr>
            <p:cNvPr id="199" name="Google Shape;199;p6"/>
            <p:cNvSpPr/>
            <p:nvPr/>
          </p:nvSpPr>
          <p:spPr>
            <a:xfrm>
              <a:off x="2948176" y="3255625"/>
              <a:ext cx="234780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20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Garrafa de plástico PET</a:t>
              </a:r>
              <a:endParaRPr lang="pt-BR"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0" name="Google Shape;200;p6" descr="A bottle of water&#10;&#10;Description automatically generated with low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55827" y="1768789"/>
              <a:ext cx="1341942" cy="17053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966CE7C-D288-247E-F77A-AC2123BC3BC4}"/>
              </a:ext>
            </a:extLst>
          </p:cNvPr>
          <p:cNvGrpSpPr/>
          <p:nvPr/>
        </p:nvGrpSpPr>
        <p:grpSpPr>
          <a:xfrm>
            <a:off x="5569220" y="356473"/>
            <a:ext cx="1934828" cy="1711574"/>
            <a:chOff x="3193049" y="4171116"/>
            <a:chExt cx="1934828" cy="1711574"/>
          </a:xfrm>
        </p:grpSpPr>
        <p:sp>
          <p:nvSpPr>
            <p:cNvPr id="203" name="Google Shape;203;p6"/>
            <p:cNvSpPr/>
            <p:nvPr/>
          </p:nvSpPr>
          <p:spPr>
            <a:xfrm>
              <a:off x="3193049" y="5421066"/>
              <a:ext cx="1934828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20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Lata de metal</a:t>
              </a:r>
              <a:endParaRPr lang="pt-BR"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" name="Google Shape;205;p6" descr="A close up of a roll of tape&#10;&#10;Description automatically generated with low confidenc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775065" y="4171116"/>
              <a:ext cx="648663" cy="12271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48E839F-74AD-D950-1C64-135F2AB78FAC}"/>
              </a:ext>
            </a:extLst>
          </p:cNvPr>
          <p:cNvGrpSpPr/>
          <p:nvPr/>
        </p:nvGrpSpPr>
        <p:grpSpPr>
          <a:xfrm>
            <a:off x="5743257" y="2128285"/>
            <a:ext cx="1958555" cy="2187034"/>
            <a:chOff x="488426" y="4064988"/>
            <a:chExt cx="1958555" cy="2187034"/>
          </a:xfrm>
        </p:grpSpPr>
        <p:sp>
          <p:nvSpPr>
            <p:cNvPr id="202" name="Google Shape;202;p6"/>
            <p:cNvSpPr/>
            <p:nvPr/>
          </p:nvSpPr>
          <p:spPr>
            <a:xfrm>
              <a:off x="671401" y="5421066"/>
              <a:ext cx="177558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20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Caixa de papelão</a:t>
              </a:r>
              <a:endParaRPr lang="pt-BR" dirty="0"/>
            </a:p>
          </p:txBody>
        </p:sp>
        <p:pic>
          <p:nvPicPr>
            <p:cNvPr id="206" name="Google Shape;206;p6" descr="A picture containing box, stationary, container, envelop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8426" y="4064988"/>
              <a:ext cx="1839065" cy="13747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893B0B7-8AF8-C2DF-010F-C20754765E40}"/>
              </a:ext>
            </a:extLst>
          </p:cNvPr>
          <p:cNvGrpSpPr/>
          <p:nvPr/>
        </p:nvGrpSpPr>
        <p:grpSpPr>
          <a:xfrm>
            <a:off x="10019359" y="2112406"/>
            <a:ext cx="1766616" cy="1619477"/>
            <a:chOff x="6420868" y="1760417"/>
            <a:chExt cx="1680673" cy="1273577"/>
          </a:xfrm>
        </p:grpSpPr>
        <p:pic>
          <p:nvPicPr>
            <p:cNvPr id="208" name="Google Shape;208;p6" descr="A picture containing banana, indoor, yellow, half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06825" y="1760417"/>
              <a:ext cx="1477076" cy="1052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6"/>
            <p:cNvSpPr/>
            <p:nvPr/>
          </p:nvSpPr>
          <p:spPr>
            <a:xfrm>
              <a:off x="6420868" y="2700012"/>
              <a:ext cx="1680673" cy="333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Casca de banana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AC472EA-9BBB-E027-1EC6-466FC77F9AEB}"/>
              </a:ext>
            </a:extLst>
          </p:cNvPr>
          <p:cNvGrpSpPr/>
          <p:nvPr/>
        </p:nvGrpSpPr>
        <p:grpSpPr>
          <a:xfrm>
            <a:off x="10192079" y="582212"/>
            <a:ext cx="1680673" cy="1710934"/>
            <a:chOff x="8346482" y="1742833"/>
            <a:chExt cx="1680673" cy="1710934"/>
          </a:xfrm>
        </p:grpSpPr>
        <p:sp>
          <p:nvSpPr>
            <p:cNvPr id="211" name="Google Shape;211;p6"/>
            <p:cNvSpPr/>
            <p:nvPr/>
          </p:nvSpPr>
          <p:spPr>
            <a:xfrm>
              <a:off x="8346482" y="2696677"/>
              <a:ext cx="1680673" cy="757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Guardanapo sujo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2" name="Google Shape;212;p6" descr="A picture containing cloth, paper, indoor, bed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16966" y="1742833"/>
              <a:ext cx="1057548" cy="10526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D0B8B0A-67B6-3E05-21B6-0E977C8A77E3}"/>
              </a:ext>
            </a:extLst>
          </p:cNvPr>
          <p:cNvGrpSpPr/>
          <p:nvPr/>
        </p:nvGrpSpPr>
        <p:grpSpPr>
          <a:xfrm>
            <a:off x="7004304" y="448738"/>
            <a:ext cx="2037700" cy="1601183"/>
            <a:chOff x="6377570" y="3189531"/>
            <a:chExt cx="1680673" cy="1218676"/>
          </a:xfrm>
        </p:grpSpPr>
        <p:sp>
          <p:nvSpPr>
            <p:cNvPr id="217" name="Google Shape;217;p6"/>
            <p:cNvSpPr/>
            <p:nvPr/>
          </p:nvSpPr>
          <p:spPr>
            <a:xfrm>
              <a:off x="6377570" y="4084971"/>
              <a:ext cx="1680673" cy="32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Lâmpada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8" name="Google Shape;218;p6" descr="A picture containing cup, light, glass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914029" y="3189531"/>
              <a:ext cx="529129" cy="879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4DC5EA0-C72D-0140-9EE2-A3E9249CE56A}"/>
              </a:ext>
            </a:extLst>
          </p:cNvPr>
          <p:cNvGrpSpPr/>
          <p:nvPr/>
        </p:nvGrpSpPr>
        <p:grpSpPr>
          <a:xfrm>
            <a:off x="8382213" y="94487"/>
            <a:ext cx="2249386" cy="1893596"/>
            <a:chOff x="8347377" y="3141253"/>
            <a:chExt cx="1680673" cy="1235578"/>
          </a:xfrm>
        </p:grpSpPr>
        <p:pic>
          <p:nvPicPr>
            <p:cNvPr id="220" name="Google Shape;220;p6" descr="Calendar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419615">
              <a:off x="8449667" y="3141253"/>
              <a:ext cx="1381506" cy="10873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6"/>
            <p:cNvSpPr/>
            <p:nvPr/>
          </p:nvSpPr>
          <p:spPr>
            <a:xfrm>
              <a:off x="8347377" y="4099719"/>
              <a:ext cx="1680673" cy="277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Suco de caixa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F46FF9F-94B0-2AEA-0BCA-E78E1E44E41D}"/>
              </a:ext>
            </a:extLst>
          </p:cNvPr>
          <p:cNvGrpSpPr/>
          <p:nvPr/>
        </p:nvGrpSpPr>
        <p:grpSpPr>
          <a:xfrm>
            <a:off x="3954057" y="2308469"/>
            <a:ext cx="1680673" cy="1292499"/>
            <a:chOff x="6365330" y="4619518"/>
            <a:chExt cx="1680673" cy="1292499"/>
          </a:xfrm>
        </p:grpSpPr>
        <p:pic>
          <p:nvPicPr>
            <p:cNvPr id="223" name="Google Shape;223;p6" descr="A picture containing toy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613205" y="4619518"/>
              <a:ext cx="1125056" cy="9133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6"/>
            <p:cNvSpPr/>
            <p:nvPr/>
          </p:nvSpPr>
          <p:spPr>
            <a:xfrm>
              <a:off x="6365330" y="5487326"/>
              <a:ext cx="1680673" cy="424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Brinquedos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24E11D5-1FD4-C214-0EBD-302694DFD614}"/>
              </a:ext>
            </a:extLst>
          </p:cNvPr>
          <p:cNvGrpSpPr/>
          <p:nvPr/>
        </p:nvGrpSpPr>
        <p:grpSpPr>
          <a:xfrm>
            <a:off x="2134796" y="2321704"/>
            <a:ext cx="1680673" cy="1365693"/>
            <a:chOff x="8327554" y="4546324"/>
            <a:chExt cx="1680673" cy="1365693"/>
          </a:xfrm>
        </p:grpSpPr>
        <p:pic>
          <p:nvPicPr>
            <p:cNvPr id="226" name="Google Shape;226;p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622992" y="4546324"/>
              <a:ext cx="898830" cy="999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6"/>
            <p:cNvSpPr/>
            <p:nvPr/>
          </p:nvSpPr>
          <p:spPr>
            <a:xfrm>
              <a:off x="8327554" y="5487326"/>
              <a:ext cx="1680673" cy="424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Saco plástico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C8FE6E0-7712-DD18-3415-CD204ED997F4}"/>
              </a:ext>
            </a:extLst>
          </p:cNvPr>
          <p:cNvGrpSpPr/>
          <p:nvPr/>
        </p:nvGrpSpPr>
        <p:grpSpPr>
          <a:xfrm>
            <a:off x="36997" y="2238129"/>
            <a:ext cx="1942002" cy="1445457"/>
            <a:chOff x="10237173" y="4701929"/>
            <a:chExt cx="1680673" cy="1147076"/>
          </a:xfrm>
        </p:grpSpPr>
        <p:pic>
          <p:nvPicPr>
            <p:cNvPr id="229" name="Google Shape;229;p6" descr="A close-up of a sword&#10;&#10;Description automatically generated with low confidence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-996009" flipH="1">
              <a:off x="10454559" y="4701929"/>
              <a:ext cx="1025960" cy="7750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p6"/>
            <p:cNvSpPr/>
            <p:nvPr/>
          </p:nvSpPr>
          <p:spPr>
            <a:xfrm>
              <a:off x="10237173" y="5511982"/>
              <a:ext cx="1680673" cy="337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Lápis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8F2DFB0-355E-C9BE-0F5C-3332CCAA6048}"/>
              </a:ext>
            </a:extLst>
          </p:cNvPr>
          <p:cNvGrpSpPr/>
          <p:nvPr/>
        </p:nvGrpSpPr>
        <p:grpSpPr>
          <a:xfrm>
            <a:off x="3739481" y="479085"/>
            <a:ext cx="2249385" cy="1589727"/>
            <a:chOff x="10256338" y="3269424"/>
            <a:chExt cx="1680673" cy="1132963"/>
          </a:xfrm>
        </p:grpSpPr>
        <p:pic>
          <p:nvPicPr>
            <p:cNvPr id="232" name="Google Shape;232;p6" descr="A pair of shoes&#10;&#10;Description automatically generated with low confidence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0510259" y="3269424"/>
              <a:ext cx="1272277" cy="806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6"/>
            <p:cNvSpPr/>
            <p:nvPr/>
          </p:nvSpPr>
          <p:spPr>
            <a:xfrm>
              <a:off x="10256338" y="4099719"/>
              <a:ext cx="1680673" cy="302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Calçados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6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7</a:t>
            </a:fld>
            <a:endParaRPr lang="pt-BR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1D67DB0-D495-B2B5-7AE3-E85F1ACDF64A}"/>
              </a:ext>
            </a:extLst>
          </p:cNvPr>
          <p:cNvGrpSpPr/>
          <p:nvPr/>
        </p:nvGrpSpPr>
        <p:grpSpPr>
          <a:xfrm>
            <a:off x="7876284" y="1829413"/>
            <a:ext cx="2154046" cy="2349237"/>
            <a:chOff x="10269241" y="1451979"/>
            <a:chExt cx="1680673" cy="1836571"/>
          </a:xfrm>
        </p:grpSpPr>
        <p:sp>
          <p:nvSpPr>
            <p:cNvPr id="50" name="Google Shape;188;p4">
              <a:extLst>
                <a:ext uri="{FF2B5EF4-FFF2-40B4-BE49-F238E27FC236}">
                  <a16:creationId xmlns="" xmlns:a16="http://schemas.microsoft.com/office/drawing/2014/main" id="{DA4964E3-8233-7F4C-9152-5806C7DCC220}"/>
                </a:ext>
              </a:extLst>
            </p:cNvPr>
            <p:cNvSpPr/>
            <p:nvPr/>
          </p:nvSpPr>
          <p:spPr>
            <a:xfrm>
              <a:off x="10269241" y="2696677"/>
              <a:ext cx="1680673" cy="591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Mangueira de jardim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" name="Picture 50" descr="A picture containing cable, connector&#10;&#10;Description automatically generated">
              <a:extLst>
                <a:ext uri="{FF2B5EF4-FFF2-40B4-BE49-F238E27FC236}">
                  <a16:creationId xmlns="" xmlns:a16="http://schemas.microsoft.com/office/drawing/2014/main" id="{CC1B5C77-3E33-E34B-A12A-B6CCADC88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r="3" b="-51"/>
            <a:stretch/>
          </p:blipFill>
          <p:spPr>
            <a:xfrm>
              <a:off x="10402520" y="1451979"/>
              <a:ext cx="1233132" cy="1334224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2AECF63-3EC9-1630-2215-F38BEAD39127}"/>
              </a:ext>
            </a:extLst>
          </p:cNvPr>
          <p:cNvCxnSpPr>
            <a:stCxn id="197" idx="0"/>
            <a:endCxn id="191" idx="0"/>
          </p:cNvCxnSpPr>
          <p:nvPr/>
        </p:nvCxnSpPr>
        <p:spPr>
          <a:xfrm>
            <a:off x="936033" y="1590848"/>
            <a:ext cx="2186986" cy="344598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B9B4BF6E-576F-9C9F-CF2A-15D5622B738F}"/>
              </a:ext>
            </a:extLst>
          </p:cNvPr>
          <p:cNvCxnSpPr>
            <a:cxnSpLocks/>
          </p:cNvCxnSpPr>
          <p:nvPr/>
        </p:nvCxnSpPr>
        <p:spPr>
          <a:xfrm>
            <a:off x="1685978" y="1824916"/>
            <a:ext cx="1437041" cy="317675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D8A94CA-6471-CF03-6331-2558498EBF19}"/>
              </a:ext>
            </a:extLst>
          </p:cNvPr>
          <p:cNvCxnSpPr>
            <a:cxnSpLocks/>
            <a:endCxn id="190" idx="1"/>
          </p:cNvCxnSpPr>
          <p:nvPr/>
        </p:nvCxnSpPr>
        <p:spPr>
          <a:xfrm>
            <a:off x="5011615" y="1603796"/>
            <a:ext cx="2594501" cy="376553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D606B969-57C3-B68B-4B68-2DE1B97ECC06}"/>
              </a:ext>
            </a:extLst>
          </p:cNvPr>
          <p:cNvCxnSpPr>
            <a:cxnSpLocks/>
            <a:stCxn id="203" idx="0"/>
          </p:cNvCxnSpPr>
          <p:nvPr/>
        </p:nvCxnSpPr>
        <p:spPr>
          <a:xfrm flipH="1">
            <a:off x="4498934" y="1606423"/>
            <a:ext cx="2037700" cy="34505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60014661-FEE0-E480-B333-C7B6C44CFD43}"/>
              </a:ext>
            </a:extLst>
          </p:cNvPr>
          <p:cNvCxnSpPr>
            <a:cxnSpLocks/>
            <a:stCxn id="217" idx="0"/>
          </p:cNvCxnSpPr>
          <p:nvPr/>
        </p:nvCxnSpPr>
        <p:spPr>
          <a:xfrm>
            <a:off x="8023154" y="1625231"/>
            <a:ext cx="45419" cy="33532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CBB3022C-9A25-C78F-DF0B-B8564F25436E}"/>
              </a:ext>
            </a:extLst>
          </p:cNvPr>
          <p:cNvCxnSpPr>
            <a:cxnSpLocks/>
          </p:cNvCxnSpPr>
          <p:nvPr/>
        </p:nvCxnSpPr>
        <p:spPr>
          <a:xfrm>
            <a:off x="9566122" y="1879230"/>
            <a:ext cx="369429" cy="315760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2080FB93-0CC9-5581-65FE-22AC6F978E4F}"/>
              </a:ext>
            </a:extLst>
          </p:cNvPr>
          <p:cNvCxnSpPr>
            <a:cxnSpLocks/>
          </p:cNvCxnSpPr>
          <p:nvPr/>
        </p:nvCxnSpPr>
        <p:spPr>
          <a:xfrm flipH="1">
            <a:off x="9932883" y="1824916"/>
            <a:ext cx="470655" cy="318212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="" xmlns:a16="http://schemas.microsoft.com/office/drawing/2014/main" id="{24EDFFA5-F892-81FF-18C4-17607C1A43E8}"/>
              </a:ext>
            </a:extLst>
          </p:cNvPr>
          <p:cNvCxnSpPr>
            <a:cxnSpLocks/>
          </p:cNvCxnSpPr>
          <p:nvPr/>
        </p:nvCxnSpPr>
        <p:spPr>
          <a:xfrm flipH="1">
            <a:off x="9932883" y="3335076"/>
            <a:ext cx="970082" cy="16927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219F4F4C-B22D-417B-9B76-04A1F10B9204}"/>
              </a:ext>
            </a:extLst>
          </p:cNvPr>
          <p:cNvCxnSpPr>
            <a:cxnSpLocks/>
            <a:endCxn id="190" idx="0"/>
          </p:cNvCxnSpPr>
          <p:nvPr/>
        </p:nvCxnSpPr>
        <p:spPr>
          <a:xfrm>
            <a:off x="9158706" y="3766153"/>
            <a:ext cx="0" cy="123552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="" xmlns:a16="http://schemas.microsoft.com/office/drawing/2014/main" id="{D3D3E00F-907E-F87A-505F-39030A516D0E}"/>
              </a:ext>
            </a:extLst>
          </p:cNvPr>
          <p:cNvCxnSpPr>
            <a:cxnSpLocks/>
          </p:cNvCxnSpPr>
          <p:nvPr/>
        </p:nvCxnSpPr>
        <p:spPr>
          <a:xfrm flipH="1">
            <a:off x="4519246" y="3766153"/>
            <a:ext cx="1442555" cy="12982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B1F74E43-7E1E-0A66-456F-30AF17D5FBF4}"/>
              </a:ext>
            </a:extLst>
          </p:cNvPr>
          <p:cNvCxnSpPr>
            <a:cxnSpLocks/>
            <a:stCxn id="224" idx="2"/>
            <a:endCxn id="190" idx="1"/>
          </p:cNvCxnSpPr>
          <p:nvPr/>
        </p:nvCxnSpPr>
        <p:spPr>
          <a:xfrm>
            <a:off x="4794394" y="3600968"/>
            <a:ext cx="2811722" cy="176836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1FAAE419-834A-77B2-DE59-74929E98B7DF}"/>
              </a:ext>
            </a:extLst>
          </p:cNvPr>
          <p:cNvCxnSpPr>
            <a:cxnSpLocks/>
            <a:endCxn id="190" idx="1"/>
          </p:cNvCxnSpPr>
          <p:nvPr/>
        </p:nvCxnSpPr>
        <p:spPr>
          <a:xfrm>
            <a:off x="2966656" y="3484363"/>
            <a:ext cx="4639460" cy="18849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="" xmlns:a16="http://schemas.microsoft.com/office/drawing/2014/main" id="{5CF5CC32-AAEB-B4A5-4B55-4A8FEEBDD6B1}"/>
              </a:ext>
            </a:extLst>
          </p:cNvPr>
          <p:cNvCxnSpPr>
            <a:cxnSpLocks/>
            <a:endCxn id="190" idx="1"/>
          </p:cNvCxnSpPr>
          <p:nvPr/>
        </p:nvCxnSpPr>
        <p:spPr>
          <a:xfrm>
            <a:off x="1054978" y="3687588"/>
            <a:ext cx="6551138" cy="168174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4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/>
          <p:nvPr/>
        </p:nvSpPr>
        <p:spPr>
          <a:xfrm>
            <a:off x="1148651" y="313974"/>
            <a:ext cx="3105179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7983908" y="313974"/>
            <a:ext cx="3105179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1527338" y="327691"/>
            <a:ext cx="23478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</a:t>
            </a:r>
            <a:endParaRPr lang="pt-BR" dirty="0"/>
          </a:p>
        </p:txBody>
      </p:sp>
      <p:sp>
        <p:nvSpPr>
          <p:cNvPr id="166" name="Google Shape;166;p4"/>
          <p:cNvSpPr txBox="1"/>
          <p:nvPr/>
        </p:nvSpPr>
        <p:spPr>
          <a:xfrm>
            <a:off x="8362597" y="327691"/>
            <a:ext cx="23478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NÃO</a:t>
            </a:r>
            <a:endParaRPr lang="pt-BR" dirty="0"/>
          </a:p>
        </p:txBody>
      </p:sp>
      <p:cxnSp>
        <p:nvCxnSpPr>
          <p:cNvPr id="167" name="Google Shape;167;p4"/>
          <p:cNvCxnSpPr/>
          <p:nvPr/>
        </p:nvCxnSpPr>
        <p:spPr>
          <a:xfrm>
            <a:off x="6159855" y="482968"/>
            <a:ext cx="0" cy="5205631"/>
          </a:xfrm>
          <a:prstGeom prst="straightConnector1">
            <a:avLst/>
          </a:prstGeom>
          <a:noFill/>
          <a:ln w="34925" cap="flat" cmpd="sng">
            <a:solidFill>
              <a:srgbClr val="262626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4"/>
          <p:cNvSpPr/>
          <p:nvPr/>
        </p:nvSpPr>
        <p:spPr>
          <a:xfrm>
            <a:off x="556348" y="1144746"/>
            <a:ext cx="428978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2400" b="1" dirty="0" smtClean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Recicle sempre</a:t>
            </a:r>
            <a:r>
              <a:rPr lang="pt-BR" sz="2400" b="0" i="0" u="none" strike="noStrike" cap="none" dirty="0" smtClean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pt-BR" sz="2400" b="0" i="0" u="none" strike="noStrike" cap="none" dirty="0">
              <a:solidFill>
                <a:srgbClr val="29C7F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7302314" y="1144745"/>
            <a:ext cx="428978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2400" b="1" dirty="0" smtClean="0">
                <a:solidFill>
                  <a:srgbClr val="3AC69D"/>
                </a:solidFill>
                <a:latin typeface="Calibri"/>
                <a:ea typeface="Calibri"/>
                <a:cs typeface="Calibri"/>
                <a:sym typeface="Calibri"/>
              </a:rPr>
              <a:t>Nunca recicle</a:t>
            </a:r>
            <a:r>
              <a:rPr lang="pt-BR" sz="2400" b="0" i="0" u="none" strike="noStrike" cap="none" dirty="0" smtClean="0">
                <a:solidFill>
                  <a:srgbClr val="3AC69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pt-BR" sz="2400" b="0" i="0" u="none" strike="noStrike" cap="none" dirty="0">
              <a:solidFill>
                <a:srgbClr val="3AC6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4" descr="A picture containing plastic, vessel, ja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533" y="1746170"/>
            <a:ext cx="1260257" cy="150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"/>
          <p:cNvSpPr/>
          <p:nvPr/>
        </p:nvSpPr>
        <p:spPr>
          <a:xfrm>
            <a:off x="923533" y="3255614"/>
            <a:ext cx="143116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20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Frasco de vidro</a:t>
            </a:r>
            <a:endParaRPr lang="pt-BR"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2132992" y="1824169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"/>
          <p:cNvSpPr/>
          <p:nvPr/>
        </p:nvSpPr>
        <p:spPr>
          <a:xfrm>
            <a:off x="2948175" y="3255625"/>
            <a:ext cx="2427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20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Garrafa de plástico PET</a:t>
            </a:r>
            <a:endParaRPr lang="pt-BR"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4" descr="A bottle of water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18844" y="1768751"/>
            <a:ext cx="1341942" cy="170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4516479" y="1824169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"/>
          <p:cNvSpPr/>
          <p:nvPr/>
        </p:nvSpPr>
        <p:spPr>
          <a:xfrm>
            <a:off x="671400" y="5421066"/>
            <a:ext cx="20298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20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Caixa de papelão </a:t>
            </a:r>
            <a:endParaRPr lang="pt-BR" dirty="0"/>
          </a:p>
        </p:txBody>
      </p:sp>
      <p:sp>
        <p:nvSpPr>
          <p:cNvPr id="177" name="Google Shape;177;p4"/>
          <p:cNvSpPr/>
          <p:nvPr/>
        </p:nvSpPr>
        <p:spPr>
          <a:xfrm>
            <a:off x="3193049" y="5421066"/>
            <a:ext cx="193482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20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Lata de metal</a:t>
            </a:r>
            <a:endParaRPr lang="pt-BR"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4516479" y="3989621"/>
            <a:ext cx="795697" cy="71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 descr="A close up of a roll of tape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5065" y="4171116"/>
            <a:ext cx="648663" cy="122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" descr="A picture containing box, stationary, container, envelop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8426" y="4064988"/>
            <a:ext cx="1839065" cy="137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2132992" y="3989621"/>
            <a:ext cx="795697" cy="71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" descr="A picture containing banana, indoor, yellow, half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06825" y="1760417"/>
            <a:ext cx="1477076" cy="105262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"/>
          <p:cNvSpPr/>
          <p:nvPr/>
        </p:nvSpPr>
        <p:spPr>
          <a:xfrm>
            <a:off x="6420868" y="2700012"/>
            <a:ext cx="1967738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Casca de banana 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7458887" y="1760417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"/>
          <p:cNvSpPr/>
          <p:nvPr/>
        </p:nvSpPr>
        <p:spPr>
          <a:xfrm>
            <a:off x="8346482" y="2696677"/>
            <a:ext cx="201874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Guardanapo sujo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4" descr="A picture containing cloth, paper, indoor, bed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616966" y="1742833"/>
            <a:ext cx="1057548" cy="105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9384501" y="1757082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"/>
          <p:cNvSpPr/>
          <p:nvPr/>
        </p:nvSpPr>
        <p:spPr>
          <a:xfrm>
            <a:off x="6377570" y="4084971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Lâmpada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4" descr="A picture containing cup, light, glass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14029" y="3189531"/>
            <a:ext cx="529129" cy="87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7459833" y="3145376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" descr="Calendar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419615">
            <a:off x="8449667" y="3141253"/>
            <a:ext cx="1381506" cy="108739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/>
          <p:nvPr/>
        </p:nvSpPr>
        <p:spPr>
          <a:xfrm>
            <a:off x="8347377" y="4099719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18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Suco de caixa</a:t>
            </a:r>
            <a:endParaRPr lang="pt-BR" sz="18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9385396" y="3160124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 descr="A picture containing toy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13205" y="4619518"/>
            <a:ext cx="1125056" cy="91337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6365330" y="5487326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Brinquedos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7447593" y="4547731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622992" y="4546324"/>
            <a:ext cx="898830" cy="99989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"/>
          <p:cNvSpPr/>
          <p:nvPr/>
        </p:nvSpPr>
        <p:spPr>
          <a:xfrm>
            <a:off x="8327554" y="5487326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18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Saco plástico</a:t>
            </a:r>
            <a:endParaRPr lang="pt-BR" sz="18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9365573" y="4547731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" descr="A close-up of a sword&#10;&#10;Description automatically generated with low confidence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rot="-996009" flipH="1">
            <a:off x="10454559" y="4701929"/>
            <a:ext cx="1025960" cy="77503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"/>
          <p:cNvSpPr/>
          <p:nvPr/>
        </p:nvSpPr>
        <p:spPr>
          <a:xfrm>
            <a:off x="10237173" y="5511982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Lápis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11334184" y="4572387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 descr="A pair of shoes&#10;&#10;Description automatically generated with low confidence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510259" y="3269424"/>
            <a:ext cx="1272277" cy="80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"/>
          <p:cNvSpPr/>
          <p:nvPr/>
        </p:nvSpPr>
        <p:spPr>
          <a:xfrm>
            <a:off x="10256338" y="4099719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Calçados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11353349" y="3160124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8</a:t>
            </a:fld>
            <a:endParaRPr lang="pt-BR" dirty="0"/>
          </a:p>
        </p:txBody>
      </p:sp>
      <p:sp>
        <p:nvSpPr>
          <p:cNvPr id="50" name="Google Shape;188;p4">
            <a:extLst>
              <a:ext uri="{FF2B5EF4-FFF2-40B4-BE49-F238E27FC236}">
                <a16:creationId xmlns="" xmlns:a16="http://schemas.microsoft.com/office/drawing/2014/main" id="{BB032ACC-89C6-AF46-BEB0-DDE72896150B}"/>
              </a:ext>
            </a:extLst>
          </p:cNvPr>
          <p:cNvSpPr/>
          <p:nvPr/>
        </p:nvSpPr>
        <p:spPr>
          <a:xfrm>
            <a:off x="10269241" y="2696677"/>
            <a:ext cx="1680673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Mangueira de jardim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Picture 50" descr="A picture containing cable, connector&#10;&#10;Description automatically generated">
            <a:extLst>
              <a:ext uri="{FF2B5EF4-FFF2-40B4-BE49-F238E27FC236}">
                <a16:creationId xmlns="" xmlns:a16="http://schemas.microsoft.com/office/drawing/2014/main" id="{C3571D5E-523E-4F4D-8FC3-A8278B481FA0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3" b="-51"/>
          <a:stretch/>
        </p:blipFill>
        <p:spPr>
          <a:xfrm>
            <a:off x="10402520" y="1451979"/>
            <a:ext cx="1233132" cy="1334224"/>
          </a:xfrm>
          <a:prstGeom prst="rect">
            <a:avLst/>
          </a:prstGeom>
        </p:spPr>
      </p:pic>
      <p:pic>
        <p:nvPicPr>
          <p:cNvPr id="190" name="Google Shape;190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11366252" y="1757082"/>
            <a:ext cx="583834" cy="56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3" grpId="0"/>
      <p:bldP spid="176" grpId="0"/>
      <p:bldP spid="1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7" descr="A picture containing text, wa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AC69D"/>
          </a:solidFill>
          <a:ln>
            <a:noFill/>
          </a:ln>
        </p:spPr>
      </p:pic>
      <p:sp>
        <p:nvSpPr>
          <p:cNvPr id="241" name="Google Shape;241;p7"/>
          <p:cNvSpPr/>
          <p:nvPr/>
        </p:nvSpPr>
        <p:spPr>
          <a:xfrm>
            <a:off x="1252937" y="331226"/>
            <a:ext cx="9686126" cy="1031747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7"/>
          <p:cNvSpPr txBox="1"/>
          <p:nvPr/>
        </p:nvSpPr>
        <p:spPr>
          <a:xfrm>
            <a:off x="3419256" y="403041"/>
            <a:ext cx="529352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4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Lixeira</a:t>
            </a:r>
            <a:endParaRPr lang="pt-BR" dirty="0"/>
          </a:p>
        </p:txBody>
      </p:sp>
      <p:pic>
        <p:nvPicPr>
          <p:cNvPr id="243" name="Google Shape;243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1252937" y="1653777"/>
            <a:ext cx="699677" cy="6263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7"/>
          <p:cNvSpPr/>
          <p:nvPr/>
        </p:nvSpPr>
        <p:spPr>
          <a:xfrm>
            <a:off x="2076661" y="1677916"/>
            <a:ext cx="1431166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t-BR" sz="2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Limpo</a:t>
            </a:r>
            <a:endParaRPr lang="pt-BR"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1252937" y="2400339"/>
            <a:ext cx="699677" cy="62635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7"/>
          <p:cNvSpPr/>
          <p:nvPr/>
        </p:nvSpPr>
        <p:spPr>
          <a:xfrm>
            <a:off x="2076661" y="2424478"/>
            <a:ext cx="1431166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t-BR" sz="2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Seco</a:t>
            </a:r>
            <a:endParaRPr lang="pt-BR"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1252937" y="3171959"/>
            <a:ext cx="699677" cy="62635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7"/>
          <p:cNvSpPr/>
          <p:nvPr/>
        </p:nvSpPr>
        <p:spPr>
          <a:xfrm>
            <a:off x="2123147" y="3196098"/>
            <a:ext cx="2165073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t-BR" sz="2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Sem cheiro</a:t>
            </a:r>
            <a:endParaRPr lang="pt-BR"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1252937" y="3943579"/>
            <a:ext cx="699677" cy="62635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7"/>
          <p:cNvSpPr/>
          <p:nvPr/>
        </p:nvSpPr>
        <p:spPr>
          <a:xfrm>
            <a:off x="2123148" y="3967718"/>
            <a:ext cx="3426314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t-BR" sz="2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Sem sacos de plástico</a:t>
            </a:r>
            <a:endParaRPr lang="pt-BR"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1252937" y="4717344"/>
            <a:ext cx="699677" cy="62635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7"/>
          <p:cNvSpPr/>
          <p:nvPr/>
        </p:nvSpPr>
        <p:spPr>
          <a:xfrm>
            <a:off x="2123148" y="4741483"/>
            <a:ext cx="3007652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t-BR" sz="2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Sem não recicláveis</a:t>
            </a:r>
            <a:endParaRPr lang="pt-BR"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7" descr="A trash can outside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 r="-23" b="4"/>
          <a:stretch/>
        </p:blipFill>
        <p:spPr>
          <a:xfrm>
            <a:off x="6583681" y="1588515"/>
            <a:ext cx="4291798" cy="361143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7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smtClean="0"/>
              <a:t>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  <p:bldP spid="246" grpId="0"/>
      <p:bldP spid="248" grpId="0"/>
      <p:bldP spid="2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22051</TotalTime>
  <Words>2654</Words>
  <Application>Microsoft Office PowerPoint</Application>
  <PresentationFormat>Personalizar</PresentationFormat>
  <Paragraphs>302</Paragraphs>
  <Slides>16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Supamith PONGPIPAT</dc:creator>
  <cp:lastModifiedBy>kikasp30.af@gmail.com</cp:lastModifiedBy>
  <cp:revision>66</cp:revision>
  <dcterms:created xsi:type="dcterms:W3CDTF">2022-01-20T09:13:45Z</dcterms:created>
  <dcterms:modified xsi:type="dcterms:W3CDTF">2022-11-24T17:52:47Z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6249299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</Properties>
</file>