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78" r:id="rId7"/>
    <p:sldId id="284" r:id="rId8"/>
    <p:sldId id="285" r:id="rId9"/>
    <p:sldId id="262" r:id="rId10"/>
    <p:sldId id="305" r:id="rId11"/>
    <p:sldId id="304" r:id="rId12"/>
    <p:sldId id="265" r:id="rId13"/>
    <p:sldId id="279" r:id="rId14"/>
    <p:sldId id="297" r:id="rId15"/>
    <p:sldId id="299" r:id="rId16"/>
    <p:sldId id="301" r:id="rId17"/>
    <p:sldId id="302" r:id="rId18"/>
    <p:sldId id="303" r:id="rId19"/>
    <p:sldId id="266" r:id="rId20"/>
    <p:sldId id="267" r:id="rId21"/>
    <p:sldId id="268"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qvotizl6KsxhP/JrdWK/FGxuT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1841" autoAdjust="0"/>
  </p:normalViewPr>
  <p:slideViewPr>
    <p:cSldViewPr snapToGrid="0" snapToObjects="1">
      <p:cViewPr varScale="1">
        <p:scale>
          <a:sx n="77" d="100"/>
          <a:sy n="77" d="100"/>
        </p:scale>
        <p:origin x="8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a:solidFill>
                <a:srgbClr val="3AC69D"/>
              </a:solidFill>
              <a:latin typeface="Mali Medium"/>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3AC69D"/>
                </a:solidFill>
                <a:latin typeface="Mali Medium"/>
                <a:cs typeface="Mali Medium"/>
                <a:sym typeface="Mali Medium"/>
              </a:rPr>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1. Why is it important to clean our items for recycling?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3AC69D"/>
                </a:solidFill>
                <a:latin typeface="Mali Medium"/>
                <a:cs typeface="Mali Medium"/>
                <a:sym typeface="Mali Medium"/>
              </a:rPr>
              <a:t>2. What if there is a little bit of food or liquid on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3AC69D"/>
              </a:solidFill>
              <a:latin typeface="Mali Medium"/>
              <a:ea typeface="Calibri"/>
              <a:cs typeface="Mali Medium"/>
              <a:sym typeface="Mali Medium"/>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chemeClr val="lt1"/>
                </a:solidFill>
                <a:latin typeface="Calibri"/>
                <a:ea typeface="Calibri"/>
                <a:cs typeface="Calibri"/>
                <a:sym typeface="Calibri"/>
              </a:rPr>
              <a:t>You might suggest: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Dirty items cannot be recycled.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Wet and dirty items can get other clean items dirty, getting the whole recycling bin dirty.</a:t>
            </a:r>
          </a:p>
          <a:p>
            <a:pPr marL="228600" lvl="0" indent="-228600" algn="l" rtl="0">
              <a:spcBef>
                <a:spcPts val="0"/>
              </a:spcBef>
              <a:spcAft>
                <a:spcPts val="0"/>
              </a:spcAft>
              <a:buAutoNum type="arabicPeriod"/>
            </a:pPr>
            <a:endParaRPr dirty="0"/>
          </a:p>
        </p:txBody>
      </p:sp>
      <p:sp>
        <p:nvSpPr>
          <p:cNvPr id="265" name="Google Shape;2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Recycling needs to be separated into the proper recycling bins. Click to reveal the recycling symbol. Let them know that this symbol indicates where to put your recycling.</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228600" lvl="0" indent="-228600" algn="l" rtl="0">
              <a:spcBef>
                <a:spcPts val="0"/>
              </a:spcBef>
              <a:spcAft>
                <a:spcPts val="0"/>
              </a:spcAft>
              <a:buAutoNum type="arabicPeriod"/>
            </a:pPr>
            <a:r>
              <a:rPr lang="en-US" dirty="0"/>
              <a:t>Where have you seen this green symbol before?</a:t>
            </a:r>
          </a:p>
          <a:p>
            <a:pPr marL="228600" lvl="0" indent="-228600" algn="l" rtl="0">
              <a:spcBef>
                <a:spcPts val="0"/>
              </a:spcBef>
              <a:spcAft>
                <a:spcPts val="0"/>
              </a:spcAft>
              <a:buAutoNum type="arabicPeriod"/>
            </a:pPr>
            <a:r>
              <a:rPr lang="en-US" dirty="0"/>
              <a:t>What does this symbol mean? </a:t>
            </a:r>
          </a:p>
          <a:p>
            <a:pPr marL="228600" lvl="0" indent="-228600" algn="l" rtl="0">
              <a:spcBef>
                <a:spcPts val="0"/>
              </a:spcBef>
              <a:spcAft>
                <a:spcPts val="0"/>
              </a:spcAft>
              <a:buAutoNum type="arabicPeriod"/>
            </a:pPr>
            <a:r>
              <a:rPr lang="en-US" dirty="0"/>
              <a:t>Where do we put PET plastic bottles?</a:t>
            </a:r>
          </a:p>
        </p:txBody>
      </p:sp>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2-4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Tell students: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When we follow the 3 steps of recycling we can recycle our waste into brand new things.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Example: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be recycled back into new PET plastic bottles.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Click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PET plastic bottles can also be made into thread that can make fabrics and textiles.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57" name="Google Shape;2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26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dirty="0"/>
              <a:t>(Slide duration: 3-5 minutes)</a:t>
            </a:r>
          </a:p>
          <a:p>
            <a:endParaRPr lang="en-US" b="1" dirty="0"/>
          </a:p>
          <a:p>
            <a:r>
              <a:rPr lang="en-US" b="1" dirty="0"/>
              <a:t>Ask students:</a:t>
            </a:r>
          </a:p>
          <a:p>
            <a:r>
              <a:rPr lang="en-US" b="0" dirty="0"/>
              <a:t>What is a landfill?</a:t>
            </a:r>
          </a:p>
          <a:p>
            <a:r>
              <a:rPr lang="en-US" b="0" dirty="0"/>
              <a:t>Do recycling items belong here? Why?</a:t>
            </a:r>
          </a:p>
          <a:p>
            <a:r>
              <a:rPr lang="en-US" b="0" dirty="0"/>
              <a:t>What does belong here?</a:t>
            </a:r>
          </a:p>
          <a:p>
            <a:endParaRPr lang="en-US" b="0" dirty="0"/>
          </a:p>
          <a:p>
            <a:r>
              <a:rPr lang="en-US" b="1" dirty="0"/>
              <a:t>Answers: </a:t>
            </a:r>
          </a:p>
          <a:p>
            <a:r>
              <a:rPr lang="en-US" b="0" dirty="0"/>
              <a:t>A landfill is a site where people dump their general waste materials into the ground or into a giant pile. </a:t>
            </a:r>
          </a:p>
          <a:p>
            <a:r>
              <a:rPr lang="en-US" b="0" dirty="0"/>
              <a:t>No, recycling does not belong here. It is only items that cannot be recycled which need to be put into the landfill. </a:t>
            </a:r>
          </a:p>
          <a:p>
            <a:endParaRPr lang="en-US" b="1"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386833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cardboard box to disappear in a landfill?</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*Click to activate the animation </a:t>
            </a:r>
            <a:r>
              <a:rPr lang="en-US" b="1" dirty="0"/>
              <a:t>after</a:t>
            </a:r>
            <a:r>
              <a:rPr lang="en-US" dirty="0"/>
              <a:t> asking the question</a:t>
            </a:r>
            <a:endParaRPr lang="en-US" b="1" dirty="0"/>
          </a:p>
          <a:p>
            <a:pPr marL="0" lvl="0" indent="0" algn="l" rtl="0">
              <a:spcBef>
                <a:spcPts val="0"/>
              </a:spcBef>
              <a:spcAft>
                <a:spcPts val="0"/>
              </a:spcAft>
              <a:buNone/>
            </a:pPr>
            <a:r>
              <a:rPr lang="en-US" b="1" dirty="0"/>
              <a:t>Answer</a:t>
            </a:r>
            <a:r>
              <a:rPr lang="en-US" dirty="0"/>
              <a:t>: 3 Months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cardboard?</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cardboard is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928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metal can to disappear in a landfill?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262626"/>
              </a:solidFill>
              <a:latin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to activate the animation </a:t>
            </a:r>
            <a:r>
              <a:rPr lang="en-US" b="1" dirty="0"/>
              <a:t>after</a:t>
            </a:r>
            <a:r>
              <a:rPr lang="en-US" dirty="0"/>
              <a:t> asking the question</a:t>
            </a:r>
          </a:p>
          <a:p>
            <a:pPr marL="0" lvl="0" indent="0" algn="l" rtl="0">
              <a:spcBef>
                <a:spcPts val="0"/>
              </a:spcBef>
              <a:spcAft>
                <a:spcPts val="0"/>
              </a:spcAft>
              <a:buNone/>
            </a:pPr>
            <a:r>
              <a:rPr lang="en-US" b="1" dirty="0"/>
              <a:t>Answer</a:t>
            </a:r>
            <a:r>
              <a:rPr lang="en-US" dirty="0"/>
              <a:t>: 150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metal cans?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metal cans are metal and are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4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PET plastic bottle to disappear in a landfill?</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*Click to activate the animation </a:t>
            </a:r>
            <a:r>
              <a:rPr lang="en-US" b="1" dirty="0"/>
              <a:t>after</a:t>
            </a:r>
            <a:r>
              <a:rPr lang="en-US" dirty="0"/>
              <a:t> asking the question</a:t>
            </a:r>
            <a:endParaRPr lang="en-US" b="1" dirty="0"/>
          </a:p>
          <a:p>
            <a:pPr marL="0" lvl="0" indent="0" algn="l" rtl="0">
              <a:spcBef>
                <a:spcPts val="0"/>
              </a:spcBef>
              <a:spcAft>
                <a:spcPts val="0"/>
              </a:spcAft>
              <a:buNone/>
            </a:pPr>
            <a:r>
              <a:rPr lang="en-US" b="1" dirty="0"/>
              <a:t>Answer</a:t>
            </a:r>
            <a:r>
              <a:rPr lang="en-US" dirty="0"/>
              <a:t>: 450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PET plastic bottles?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PET plastic bottles are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80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 minutes)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262626"/>
                </a:solidFill>
                <a:latin typeface="Mali"/>
                <a:ea typeface="Mali"/>
                <a:cs typeface="Mali"/>
                <a:sym typeface="Mali"/>
              </a:rPr>
              <a:t>Ask students: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Mali"/>
                <a:ea typeface="Mali"/>
                <a:cs typeface="Mali"/>
                <a:sym typeface="Mali"/>
              </a:rPr>
              <a:t>Do you know how long it takes a glass jar to disappear?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262626"/>
              </a:solidFill>
              <a:latin typeface="Mali"/>
              <a:cs typeface="Mali"/>
              <a:sym typeface="Mal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to activate the animation </a:t>
            </a:r>
            <a:r>
              <a:rPr lang="en-US" b="1" dirty="0"/>
              <a:t>after</a:t>
            </a:r>
            <a:r>
              <a:rPr lang="en-US" dirty="0"/>
              <a:t> asking the question</a:t>
            </a:r>
          </a:p>
          <a:p>
            <a:pPr marL="0" lvl="0" indent="0" algn="l" rtl="0">
              <a:spcBef>
                <a:spcPts val="0"/>
              </a:spcBef>
              <a:spcAft>
                <a:spcPts val="0"/>
              </a:spcAft>
              <a:buNone/>
            </a:pPr>
            <a:r>
              <a:rPr lang="en-US" b="1" dirty="0"/>
              <a:t>Answer</a:t>
            </a:r>
            <a:r>
              <a:rPr lang="en-US" dirty="0"/>
              <a:t>: 4,000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Can we recycle glass jars?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Answers</a:t>
            </a:r>
            <a:r>
              <a:rPr lang="en-US" dirty="0"/>
              <a:t>:</a:t>
            </a:r>
          </a:p>
          <a:p>
            <a:pPr marL="0" lvl="0" indent="0" algn="l" rtl="0">
              <a:spcBef>
                <a:spcPts val="0"/>
              </a:spcBef>
              <a:spcAft>
                <a:spcPts val="0"/>
              </a:spcAft>
              <a:buNone/>
            </a:pPr>
            <a:r>
              <a:rPr lang="en-US" dirty="0"/>
              <a:t>Yes, glass jars are fully recyclable.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4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dirty="0"/>
              <a:t>(Slide duration: 3-5 minutes)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1" i="0" u="none" strike="noStrike" cap="none" dirty="0">
              <a:solidFill>
                <a:srgbClr val="262626"/>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a:solidFill>
                  <a:srgbClr val="262626"/>
                </a:solidFill>
                <a:latin typeface="Calibri"/>
                <a:ea typeface="Calibri"/>
                <a:cs typeface="Calibri"/>
                <a:sym typeface="Calibri"/>
              </a:rPr>
              <a:t>Prepare a container or recycling bin for the classroom. </a:t>
            </a:r>
            <a:r>
              <a:rPr lang="en-US" sz="1100" b="0" i="0" u="none" strike="noStrike" cap="none" dirty="0">
                <a:solidFill>
                  <a:srgbClr val="262626"/>
                </a:solidFill>
                <a:latin typeface="Calibri"/>
                <a:ea typeface="Calibri"/>
                <a:cs typeface="Calibri"/>
                <a:sym typeface="Calibri"/>
              </a:rPr>
              <a:t>Something large enough to hold a week's worth of PET plastic bottles. Collect and hide 10 PET plastic bottles. If in doubt, look for the #1 on the bottom of the bottles.</a:t>
            </a:r>
            <a:endParaRPr lang="en-US" sz="1100" b="1" i="0" u="none" strike="noStrike" cap="none" dirty="0">
              <a:solidFill>
                <a:srgbClr val="262626"/>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cap="none" dirty="0">
                <a:solidFill>
                  <a:srgbClr val="262626"/>
                </a:solidFill>
                <a:latin typeface="Calibri"/>
                <a:ea typeface="Calibri"/>
                <a:cs typeface="Calibri"/>
                <a:sym typeface="Calibri"/>
              </a:rPr>
              <a:t>Give them 5</a:t>
            </a:r>
            <a:r>
              <a:rPr lang="en-US" sz="1100" b="1" dirty="0">
                <a:solidFill>
                  <a:srgbClr val="262626"/>
                </a:solidFill>
                <a:latin typeface="Calibri"/>
                <a:ea typeface="Calibri"/>
                <a:cs typeface="Calibri"/>
                <a:sym typeface="Calibri"/>
              </a:rPr>
              <a:t> minutes</a:t>
            </a:r>
            <a:r>
              <a:rPr lang="en-US" sz="1100" b="1" i="0" u="none" strike="noStrike" cap="none" dirty="0">
                <a:solidFill>
                  <a:srgbClr val="262626"/>
                </a:solidFill>
                <a:latin typeface="Calibri"/>
                <a:ea typeface="Calibri"/>
                <a:cs typeface="Calibri"/>
                <a:sym typeface="Calibri"/>
              </a:rPr>
              <a:t> to search the class for the hidden PET plastic bottles.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262626"/>
                </a:solidFill>
                <a:latin typeface="Calibri"/>
                <a:ea typeface="Calibri"/>
                <a:cs typeface="Calibri"/>
                <a:sym typeface="Calibri"/>
              </a:rPr>
              <a:t>After collection, have students sit in a circle and pass the bottles around asking them to find the #1 on the bottom on the bottle.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b="0" i="0" u="none" strike="noStrike" cap="none" dirty="0">
                <a:solidFill>
                  <a:srgbClr val="262626"/>
                </a:solidFill>
                <a:latin typeface="Calibri"/>
                <a:ea typeface="Calibri"/>
                <a:cs typeface="Calibri"/>
                <a:sym typeface="Calibri"/>
              </a:rPr>
              <a:t>Tell the students to put the bottles into the designated bin.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b="0" i="0" u="none" strike="noStrike" cap="none" dirty="0">
                <a:solidFill>
                  <a:srgbClr val="262626"/>
                </a:solidFill>
                <a:latin typeface="Calibri"/>
                <a:ea typeface="Calibri"/>
                <a:cs typeface="Calibri"/>
                <a:sym typeface="Calibri"/>
              </a:rPr>
              <a:t>Introduce the bottle counter printout and hang somewhere for everyone to see.</a:t>
            </a:r>
            <a:endParaRPr lang="en-US" sz="1050" b="0" dirty="0">
              <a:solidFill>
                <a:srgbClr val="262626"/>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sz="1050" b="0" i="0" u="none" strike="noStrike" cap="none" dirty="0">
              <a:solidFill>
                <a:srgbClr val="262626"/>
              </a:solidFill>
              <a:latin typeface="Calibri"/>
              <a:ea typeface="Calibri"/>
              <a:cs typeface="Calibri"/>
              <a:sym typeface="Calibri"/>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262626"/>
                </a:solidFill>
                <a:latin typeface="Calibri"/>
                <a:ea typeface="Calibri"/>
                <a:cs typeface="Calibri"/>
                <a:sym typeface="Calibri"/>
              </a:rPr>
              <a:t>Fun Fact: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Calibri"/>
                <a:ea typeface="Calibri"/>
                <a:cs typeface="Calibri"/>
                <a:sym typeface="Calibri"/>
              </a:rPr>
              <a:t>The PET bottle is the most common plastic bottle used for soft drinks, so visit the cafeteria and collect a few for this activity.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262626"/>
                </a:solidFill>
                <a:latin typeface="Calibri"/>
                <a:ea typeface="Calibri"/>
                <a:cs typeface="Calibri"/>
                <a:sym typeface="Calibri"/>
              </a:rPr>
              <a:t>The PET bottle is the most recycled plastic in the world and is fully recyclable.</a:t>
            </a:r>
          </a:p>
          <a:p>
            <a:pPr marL="0" lvl="0" indent="0" algn="l" rtl="0">
              <a:spcBef>
                <a:spcPts val="0"/>
              </a:spcBef>
              <a:spcAft>
                <a:spcPts val="0"/>
              </a:spcAft>
              <a:buNone/>
            </a:pPr>
            <a:endParaRPr dirty="0"/>
          </a:p>
        </p:txBody>
      </p:sp>
      <p:sp>
        <p:nvSpPr>
          <p:cNvPr id="292" name="Google Shape;2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rgbClr val="000000"/>
              </a:buClr>
              <a:buSzPts val="1100"/>
              <a:buFont typeface="Arial"/>
              <a:buNone/>
              <a:tabLst/>
              <a:defRPr/>
            </a:pPr>
            <a:r>
              <a:rPr lang="en-US" sz="1200" b="1" dirty="0"/>
              <a:t>(Slide duration: 3 minutes)</a:t>
            </a:r>
          </a:p>
          <a:p>
            <a:pPr marL="0" marR="0" lvl="0" indent="0" algn="just" rtl="0">
              <a:lnSpc>
                <a:spcPct val="120000"/>
              </a:lnSpc>
              <a:spcBef>
                <a:spcPts val="0"/>
              </a:spcBef>
              <a:spcAft>
                <a:spcPts val="0"/>
              </a:spcAft>
              <a:buNone/>
            </a:pPr>
            <a:endParaRPr lang="en-US" sz="1200" i="0" u="none" strike="noStrike" cap="none"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None/>
            </a:pPr>
            <a:r>
              <a:rPr lang="en-US" sz="1200" i="0" u="none" strike="noStrike" cap="none" dirty="0">
                <a:solidFill>
                  <a:srgbClr val="262626"/>
                </a:solidFill>
                <a:latin typeface="Calibri"/>
                <a:ea typeface="Calibri"/>
                <a:cs typeface="Calibri"/>
                <a:sym typeface="Calibri"/>
              </a:rPr>
              <a:t>I</a:t>
            </a:r>
            <a:r>
              <a:rPr lang="en-US" sz="1200" dirty="0">
                <a:solidFill>
                  <a:srgbClr val="262626"/>
                </a:solidFill>
                <a:latin typeface="Calibri"/>
                <a:ea typeface="Calibri"/>
                <a:cs typeface="Calibri"/>
                <a:sym typeface="Calibri"/>
              </a:rPr>
              <a:t>ntroduce</a:t>
            </a:r>
            <a:r>
              <a:rPr lang="en-US" sz="1200" i="0" u="none" strike="noStrike" cap="none" dirty="0">
                <a:solidFill>
                  <a:srgbClr val="262626"/>
                </a:solidFill>
                <a:latin typeface="Calibri"/>
                <a:ea typeface="Calibri"/>
                <a:cs typeface="Calibri"/>
                <a:sym typeface="Calibri"/>
              </a:rPr>
              <a:t> the</a:t>
            </a:r>
            <a:r>
              <a:rPr lang="en-US" sz="1200" b="1" i="0" u="none" strike="noStrike" cap="none" dirty="0">
                <a:solidFill>
                  <a:srgbClr val="262626"/>
                </a:solidFill>
                <a:latin typeface="Calibri"/>
                <a:ea typeface="Calibri"/>
                <a:cs typeface="Calibri"/>
                <a:sym typeface="Calibri"/>
              </a:rPr>
              <a:t> PET Plastic Bottle C</a:t>
            </a:r>
            <a:r>
              <a:rPr lang="en-US" sz="1200" b="1" dirty="0">
                <a:solidFill>
                  <a:srgbClr val="262626"/>
                </a:solidFill>
                <a:latin typeface="Calibri"/>
                <a:ea typeface="Calibri"/>
                <a:cs typeface="Calibri"/>
                <a:sym typeface="Calibri"/>
              </a:rPr>
              <a:t>hallenge</a:t>
            </a:r>
            <a:r>
              <a:rPr lang="en-US" sz="1200" b="1" i="0" u="none" strike="noStrike" cap="none" dirty="0">
                <a:solidFill>
                  <a:srgbClr val="262626"/>
                </a:solidFill>
                <a:latin typeface="Calibri"/>
                <a:ea typeface="Calibri"/>
                <a:cs typeface="Calibri"/>
                <a:sym typeface="Calibri"/>
              </a:rPr>
              <a:t> </a:t>
            </a:r>
            <a:r>
              <a:rPr lang="en-US" sz="1200" b="0" i="0" u="none" strike="noStrike" cap="none" dirty="0">
                <a:solidFill>
                  <a:srgbClr val="262626"/>
                </a:solidFill>
                <a:latin typeface="Calibri"/>
                <a:ea typeface="Calibri"/>
                <a:cs typeface="Calibri"/>
                <a:sym typeface="Calibri"/>
              </a:rPr>
              <a:t>and let the students know </a:t>
            </a:r>
            <a:r>
              <a:rPr lang="en-US" sz="1200" b="0" dirty="0">
                <a:solidFill>
                  <a:srgbClr val="262626"/>
                </a:solidFill>
                <a:latin typeface="Calibri"/>
                <a:ea typeface="Calibri"/>
                <a:cs typeface="Calibri"/>
                <a:sym typeface="Calibri"/>
              </a:rPr>
              <a:t>they</a:t>
            </a:r>
            <a:r>
              <a:rPr lang="en-US" sz="1200" b="0" i="0" u="none" strike="noStrike" cap="none" dirty="0">
                <a:solidFill>
                  <a:srgbClr val="262626"/>
                </a:solidFill>
                <a:latin typeface="Calibri"/>
                <a:ea typeface="Calibri"/>
                <a:cs typeface="Calibri"/>
                <a:sym typeface="Calibri"/>
              </a:rPr>
              <a:t> will be collecting PET plastic bottles </a:t>
            </a:r>
            <a:r>
              <a:rPr lang="en-US" sz="1200" i="0" u="none" strike="noStrike" cap="none" dirty="0">
                <a:solidFill>
                  <a:srgbClr val="262626"/>
                </a:solidFill>
                <a:latin typeface="Calibri"/>
                <a:ea typeface="Calibri"/>
                <a:cs typeface="Calibri"/>
                <a:sym typeface="Calibri"/>
              </a:rPr>
              <a:t>for one week at school and at home to become a “Waste Hero”.</a:t>
            </a:r>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ea typeface="Calibri"/>
                <a:cs typeface="Calibri"/>
                <a:sym typeface="Calibri"/>
              </a:rPr>
              <a:t>Start the bottle counter from the class scavenger hunt and count together as a class.</a:t>
            </a:r>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ea typeface="Calibri"/>
                <a:cs typeface="Calibri"/>
                <a:sym typeface="Calibri"/>
              </a:rPr>
              <a:t>Present a recycling box large enough to hold a weeks worth of bottles.</a:t>
            </a:r>
            <a:endParaRPr lang="en-US" dirty="0"/>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ea typeface="Calibri"/>
                <a:cs typeface="Calibri"/>
                <a:sym typeface="Calibri"/>
              </a:rPr>
              <a:t>Best to try and collect bottles at school if it is difficult for some kids to bring </a:t>
            </a:r>
            <a:r>
              <a:rPr lang="en-US" dirty="0">
                <a:solidFill>
                  <a:srgbClr val="262626"/>
                </a:solidFill>
                <a:latin typeface="Calibri"/>
                <a:ea typeface="Calibri"/>
                <a:cs typeface="Calibri"/>
                <a:sym typeface="Calibri"/>
              </a:rPr>
              <a:t>from home</a:t>
            </a:r>
            <a:r>
              <a:rPr lang="en-US" sz="1100" b="0" i="0" u="none" strike="noStrike" cap="none" dirty="0">
                <a:solidFill>
                  <a:srgbClr val="262626"/>
                </a:solidFill>
                <a:latin typeface="Calibri"/>
                <a:ea typeface="Calibri"/>
                <a:cs typeface="Calibri"/>
                <a:sym typeface="Calibri"/>
              </a:rPr>
              <a:t>.</a:t>
            </a:r>
          </a:p>
          <a:p>
            <a:pPr marL="285750" marR="0" lvl="0" indent="-285750" algn="just" rtl="0">
              <a:lnSpc>
                <a:spcPct val="120000"/>
              </a:lnSpc>
              <a:spcBef>
                <a:spcPts val="0"/>
              </a:spcBef>
              <a:spcAft>
                <a:spcPts val="0"/>
              </a:spcAft>
              <a:buClr>
                <a:srgbClr val="262626"/>
              </a:buClr>
              <a:buSzPts val="2100"/>
              <a:buFont typeface="Arial"/>
              <a:buChar char="•"/>
            </a:pPr>
            <a:r>
              <a:rPr lang="en-US" sz="1100" b="0" i="0" u="none" strike="noStrike" cap="none" dirty="0">
                <a:solidFill>
                  <a:srgbClr val="262626"/>
                </a:solidFill>
                <a:latin typeface="Calibri"/>
                <a:cs typeface="Calibri"/>
                <a:sym typeface="Calibri"/>
              </a:rPr>
              <a:t>Let students know to clean and dry the bottles they bring to class.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1. How many bottles do you think we can all collect for a week?</a:t>
            </a:r>
          </a:p>
          <a:p>
            <a:pPr marL="0" lvl="0" indent="0" algn="l" rtl="0">
              <a:spcBef>
                <a:spcPts val="0"/>
              </a:spcBef>
              <a:spcAft>
                <a:spcPts val="0"/>
              </a:spcAft>
              <a:buNone/>
            </a:pPr>
            <a:endParaRPr dirty="0"/>
          </a:p>
        </p:txBody>
      </p:sp>
      <p:sp>
        <p:nvSpPr>
          <p:cNvPr id="292" name="Google Shape;2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24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rgbClr val="262626"/>
              </a:buClr>
              <a:buSzPts val="2100"/>
              <a:buFontTx/>
              <a:buNone/>
              <a:tabLst/>
              <a:defRPr/>
            </a:pPr>
            <a:r>
              <a:rPr lang="en-US" sz="1100" b="1" dirty="0">
                <a:solidFill>
                  <a:srgbClr val="262626"/>
                </a:solidFill>
                <a:latin typeface="Calibri"/>
                <a:ea typeface="Calibri"/>
                <a:cs typeface="Calibri"/>
                <a:sym typeface="Calibri"/>
              </a:rPr>
              <a:t>Each day of the PET Plastic Bottle Challenge c</a:t>
            </a:r>
            <a:r>
              <a:rPr lang="en-US" sz="1100" b="1" i="0" u="none" strike="noStrike" cap="none" dirty="0">
                <a:solidFill>
                  <a:srgbClr val="262626"/>
                </a:solidFill>
                <a:latin typeface="Calibri"/>
                <a:ea typeface="Calibri"/>
                <a:cs typeface="Calibri"/>
                <a:sym typeface="Calibri"/>
              </a:rPr>
              <a:t>ount as a class the collected PET plastic bottles and mark the total on the class “Bottle Counter”.</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sz="1100" b="1" i="0" u="none" strike="noStrike" cap="none"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None/>
            </a:pPr>
            <a:r>
              <a:rPr lang="en-US" sz="1100" b="1" i="0" u="none" strike="noStrike" cap="none" dirty="0">
                <a:solidFill>
                  <a:srgbClr val="262626"/>
                </a:solidFill>
                <a:latin typeface="Calibri"/>
                <a:ea typeface="Calibri"/>
                <a:cs typeface="Calibri"/>
                <a:sym typeface="Calibri"/>
              </a:rPr>
              <a:t>Distribute the PET plastic bottle coloring page and </a:t>
            </a:r>
            <a:r>
              <a:rPr lang="en-US" sz="1100" b="0" i="0" u="none" strike="noStrike" cap="none" dirty="0">
                <a:solidFill>
                  <a:srgbClr val="262626"/>
                </a:solidFill>
                <a:latin typeface="Calibri"/>
                <a:ea typeface="Calibri"/>
                <a:cs typeface="Calibri"/>
                <a:sym typeface="Calibri"/>
              </a:rPr>
              <a:t>ask questions like,</a:t>
            </a:r>
            <a:r>
              <a:rPr lang="en-US" sz="1050" b="0" i="0" u="none" strike="noStrike" cap="none" dirty="0">
                <a:solidFill>
                  <a:srgbClr val="262626"/>
                </a:solidFill>
                <a:latin typeface="Calibri"/>
                <a:ea typeface="Calibri"/>
                <a:cs typeface="Calibri"/>
                <a:sym typeface="Calibri"/>
              </a:rPr>
              <a:t> </a:t>
            </a:r>
            <a:endParaRPr lang="en-US" sz="1050" dirty="0"/>
          </a:p>
          <a:p>
            <a:pPr marL="285750" marR="0" lvl="0" indent="-285750" algn="just" rtl="0">
              <a:lnSpc>
                <a:spcPct val="120000"/>
              </a:lnSpc>
              <a:spcBef>
                <a:spcPts val="0"/>
              </a:spcBef>
              <a:spcAft>
                <a:spcPts val="0"/>
              </a:spcAft>
              <a:buClr>
                <a:srgbClr val="262626"/>
              </a:buClr>
              <a:buSzPts val="2100"/>
              <a:buFont typeface="Arial"/>
              <a:buChar char="•"/>
            </a:pPr>
            <a:r>
              <a:rPr lang="en-US" sz="1050" b="0" i="0" u="none" strike="noStrike" cap="none" dirty="0">
                <a:solidFill>
                  <a:srgbClr val="262626"/>
                </a:solidFill>
                <a:latin typeface="Calibri"/>
                <a:ea typeface="Calibri"/>
                <a:cs typeface="Calibri"/>
                <a:sym typeface="Calibri"/>
              </a:rPr>
              <a:t>What kinds of drinks go inside these bottles? </a:t>
            </a:r>
            <a:endParaRPr lang="en-US" sz="1050" dirty="0"/>
          </a:p>
          <a:p>
            <a:pPr marL="285750" marR="0" lvl="0" indent="-285750" algn="just" rtl="0">
              <a:lnSpc>
                <a:spcPct val="120000"/>
              </a:lnSpc>
              <a:spcBef>
                <a:spcPts val="0"/>
              </a:spcBef>
              <a:spcAft>
                <a:spcPts val="0"/>
              </a:spcAft>
              <a:buClr>
                <a:srgbClr val="262626"/>
              </a:buClr>
              <a:buSzPts val="2100"/>
              <a:buFont typeface="Arial"/>
              <a:buChar char="•"/>
            </a:pPr>
            <a:r>
              <a:rPr lang="en-US" sz="1050" b="0" i="0" u="none" strike="noStrike" cap="none" dirty="0">
                <a:solidFill>
                  <a:srgbClr val="262626"/>
                </a:solidFill>
                <a:latin typeface="Calibri"/>
                <a:ea typeface="Calibri"/>
                <a:cs typeface="Calibri"/>
                <a:sym typeface="Calibri"/>
              </a:rPr>
              <a:t>Do you have a favorite drink? What color is it? </a:t>
            </a:r>
            <a:endParaRPr lang="en-US" sz="1050" dirty="0"/>
          </a:p>
          <a:p>
            <a:pPr marL="285750" marR="0" lvl="0" indent="-285750" algn="just" rtl="0">
              <a:lnSpc>
                <a:spcPct val="120000"/>
              </a:lnSpc>
              <a:spcBef>
                <a:spcPts val="0"/>
              </a:spcBef>
              <a:spcAft>
                <a:spcPts val="0"/>
              </a:spcAft>
              <a:buClr>
                <a:srgbClr val="262626"/>
              </a:buClr>
              <a:buSzPts val="2100"/>
              <a:buFont typeface="Arial"/>
              <a:buChar char="•"/>
            </a:pPr>
            <a:r>
              <a:rPr lang="en-US" sz="1050" b="0" i="0" u="none" strike="noStrike" cap="none" dirty="0">
                <a:solidFill>
                  <a:srgbClr val="262626"/>
                </a:solidFill>
                <a:latin typeface="Calibri"/>
                <a:ea typeface="Calibri"/>
                <a:cs typeface="Calibri"/>
                <a:sym typeface="Calibri"/>
              </a:rPr>
              <a:t>Where do you put these bottles when you’re done? </a:t>
            </a:r>
            <a:endParaRPr lang="en-US" sz="1050" dirty="0"/>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sz="1050" b="1" i="0" u="none" strike="noStrike" cap="none"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rgbClr val="262626"/>
              </a:buClr>
              <a:buSzPts val="2100"/>
              <a:buFontTx/>
              <a:buNone/>
              <a:tabLst/>
              <a:defRPr/>
            </a:pPr>
            <a:r>
              <a:rPr lang="en-US" sz="1100" b="1" i="0" u="none" strike="noStrike" cap="none" dirty="0">
                <a:solidFill>
                  <a:srgbClr val="262626"/>
                </a:solidFill>
                <a:latin typeface="Calibri"/>
                <a:ea typeface="Calibri"/>
                <a:cs typeface="Calibri"/>
                <a:sym typeface="Calibri"/>
              </a:rPr>
              <a:t>At the end of the week count the total bottles collected as a class and award the students with a “Waste Hero” certificate of achievement sticker.</a:t>
            </a:r>
          </a:p>
          <a:p>
            <a:pPr marL="285750" marR="0" lvl="0" indent="-285750" algn="just" defTabSz="914400" rtl="0" eaLnBrk="1" fontAlgn="auto" latinLnBrk="0" hangingPunct="1">
              <a:lnSpc>
                <a:spcPct val="120000"/>
              </a:lnSpc>
              <a:spcBef>
                <a:spcPts val="0"/>
              </a:spcBef>
              <a:spcAft>
                <a:spcPts val="0"/>
              </a:spcAft>
              <a:buClr>
                <a:srgbClr val="262626"/>
              </a:buClr>
              <a:buSzPts val="2100"/>
              <a:buFont typeface="Arial"/>
              <a:buChar char="•"/>
              <a:tabLst/>
              <a:defRPr/>
            </a:pPr>
            <a:endParaRPr lang="en-US" dirty="0"/>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26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Pre-lesson Icebreaker Exercise</a:t>
            </a:r>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Has anyone heard of recycling? If yes, please share with the class what they know.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Recycling is the process of collecting and processing materials that would otherwise be thrown away as trash and turning them into new products. Recycling can benefit your community and the environment.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Now read off the images left to right starting on the top row to test their knowledge about what items displayed can and cannot be recycled.</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Order of images that will appear with each click. </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 Glass jar</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2: PET Plastic Bottle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3: Shoes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4: Metal can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5: Light bulb</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6: Juice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7: Dirty napkin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8: Pencil</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9: Plastic bag</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10: Toys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11: Cardboard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12: Garden hose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13: Banana peel </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7</a:t>
            </a:fld>
            <a:endParaRPr lang="en-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t>(Slide duration: 3-5 minutes)</a:t>
            </a: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ea typeface="Calibri"/>
                <a:cs typeface="Calibri"/>
                <a:sym typeface="Calibri"/>
              </a:rPr>
              <a:t>Pass out or display this YES/NO slide – there is a printable pdf handout available for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dirty="0">
                <a:solidFill>
                  <a:srgbClr val="262626"/>
                </a:solidFill>
                <a:latin typeface="Calibri"/>
                <a:ea typeface="Calibri"/>
                <a:cs typeface="Calibri"/>
                <a:sym typeface="Calibri"/>
              </a:rPr>
              <a:t>Open a discussion about where we put our garbage.</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 </a:t>
            </a:r>
            <a:r>
              <a:rPr lang="en-US" sz="1400" dirty="0">
                <a:solidFill>
                  <a:srgbClr val="262626"/>
                </a:solidFill>
                <a:latin typeface="Calibri"/>
                <a:ea typeface="Calibri"/>
                <a:cs typeface="Calibri"/>
                <a:sym typeface="Calibri"/>
              </a:rPr>
              <a:t>What do you do with waste at home? </a:t>
            </a:r>
            <a:r>
              <a:rPr lang="en-US" sz="1600" dirty="0">
                <a:solidFill>
                  <a:srgbClr val="262626"/>
                </a:solidFill>
                <a:latin typeface="Calibri"/>
                <a:ea typeface="Calibri"/>
                <a:cs typeface="Calibri"/>
                <a:sym typeface="Calibri"/>
              </a:rPr>
              <a:t>Where does it go? Does all waste belong in 1 bin?</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60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b="1" dirty="0">
                <a:solidFill>
                  <a:srgbClr val="262626"/>
                </a:solidFill>
                <a:latin typeface="Calibri"/>
                <a:cs typeface="Calibri"/>
                <a:sym typeface="Calibri"/>
              </a:rPr>
              <a:t>Tell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600" dirty="0">
                <a:solidFill>
                  <a:srgbClr val="262626"/>
                </a:solidFill>
                <a:latin typeface="Calibri"/>
                <a:cs typeface="Calibri"/>
                <a:sym typeface="Calibri"/>
              </a:rPr>
              <a:t>Not all waste goes into the same waste bin. Some items need to go into the recycling bin.</a:t>
            </a: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ea typeface="Calibri"/>
                <a:cs typeface="Calibri"/>
                <a:sym typeface="Calibri"/>
              </a:rPr>
              <a:t>Ask Students: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ea typeface="Calibri"/>
                <a:cs typeface="Calibri"/>
                <a:sym typeface="Calibri"/>
              </a:rPr>
              <a:t>The items on the left side of the page can be recycled, what are those items? What is the first picture you see?</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ea typeface="Calibri"/>
                <a:cs typeface="Calibri"/>
                <a:sym typeface="Calibri"/>
              </a:rPr>
              <a:t>*</a:t>
            </a:r>
            <a:r>
              <a:rPr lang="en-US" sz="1400" b="0" i="1" dirty="0">
                <a:solidFill>
                  <a:srgbClr val="262626"/>
                </a:solidFill>
                <a:latin typeface="Calibri"/>
                <a:ea typeface="Calibri"/>
                <a:cs typeface="Calibri"/>
                <a:sym typeface="Calibri"/>
              </a:rPr>
              <a:t>ask in this order (Glass jar, PET Plastic bottle, Cardboard box, Metal can)</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1: Glass Jar</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What is it made from? Can it be recycled?</a:t>
            </a:r>
          </a:p>
          <a:p>
            <a:pPr marL="0" lvl="0" indent="0" algn="just" rtl="0">
              <a:lnSpc>
                <a:spcPct val="120000"/>
              </a:lnSpc>
              <a:spcBef>
                <a:spcPts val="0"/>
              </a:spcBef>
              <a:spcAft>
                <a:spcPts val="0"/>
              </a:spcAft>
              <a:buClr>
                <a:schemeClr val="dk1"/>
              </a:buClr>
              <a:buFont typeface="Arial"/>
              <a:buNone/>
            </a:pPr>
            <a:r>
              <a:rPr lang="en-US" sz="1400" b="0" dirty="0">
                <a:solidFill>
                  <a:srgbClr val="262626"/>
                </a:solidFill>
                <a:latin typeface="Calibri"/>
                <a:cs typeface="Calibri"/>
                <a:sym typeface="Calibri"/>
              </a:rPr>
              <a:t>Answer: glass, yes</a:t>
            </a: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r>
              <a:rPr lang="en-US" sz="1400" b="1" dirty="0">
                <a:solidFill>
                  <a:srgbClr val="262626"/>
                </a:solidFill>
                <a:latin typeface="Calibri"/>
                <a:cs typeface="Calibri"/>
                <a:sym typeface="Calibri"/>
              </a:rPr>
              <a:t>Click 2: PET Plastic bottle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plastic,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3: Cardboard box</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paper,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1" dirty="0">
                <a:solidFill>
                  <a:srgbClr val="262626"/>
                </a:solidFill>
                <a:latin typeface="Calibri"/>
                <a:cs typeface="Calibri"/>
                <a:sym typeface="Calibri"/>
              </a:rPr>
              <a:t>Click 4: Metal can </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What is it made from? Can it be recycled?</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400" b="0" dirty="0">
                <a:solidFill>
                  <a:srgbClr val="262626"/>
                </a:solidFill>
                <a:latin typeface="Calibri"/>
                <a:cs typeface="Calibri"/>
                <a:sym typeface="Calibri"/>
              </a:rPr>
              <a:t>Answer: metal, yes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400" b="0"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rgbClr val="262626"/>
              </a:solidFill>
              <a:latin typeface="Calibri"/>
              <a:cs typeface="Calibri"/>
              <a:sym typeface="Calibri"/>
            </a:endParaRPr>
          </a:p>
          <a:p>
            <a:pPr marL="0" lvl="0" indent="0" algn="just" rtl="0">
              <a:lnSpc>
                <a:spcPct val="120000"/>
              </a:lnSpc>
              <a:spcBef>
                <a:spcPts val="0"/>
              </a:spcBef>
              <a:spcAft>
                <a:spcPts val="0"/>
              </a:spcAft>
              <a:buClr>
                <a:schemeClr val="dk1"/>
              </a:buClr>
              <a:buFont typeface="Arial"/>
              <a:buNone/>
            </a:pPr>
            <a:endParaRPr lang="en-US" sz="1400" b="1" dirty="0">
              <a:solidFill>
                <a:schemeClr val="dk1"/>
              </a:solidFill>
              <a:latin typeface="Arial"/>
              <a:cs typeface="Arial"/>
              <a:sym typeface="Arial"/>
            </a:endParaRPr>
          </a:p>
          <a:p>
            <a:pPr marL="0" lvl="0" indent="0" algn="just" rtl="0">
              <a:lnSpc>
                <a:spcPct val="120000"/>
              </a:lnSpc>
              <a:spcBef>
                <a:spcPts val="0"/>
              </a:spcBef>
              <a:spcAft>
                <a:spcPts val="0"/>
              </a:spcAft>
              <a:buClr>
                <a:schemeClr val="dk1"/>
              </a:buClr>
              <a:buFont typeface="Arial"/>
              <a:buNone/>
            </a:pPr>
            <a:endParaRPr lang="en-US" sz="1200" dirty="0">
              <a:solidFill>
                <a:srgbClr val="262626"/>
              </a:solidFill>
              <a:latin typeface="Calibri"/>
              <a:cs typeface="Calibri"/>
              <a:sym typeface="Calibri"/>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2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Recycling is as easy as 1, 2, 3, and everyone can and should do it at home and at school.</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 Students:</a:t>
            </a:r>
          </a:p>
          <a:p>
            <a:pPr marL="228600" lvl="0" indent="-228600" algn="l" rtl="0">
              <a:spcBef>
                <a:spcPts val="0"/>
              </a:spcBef>
              <a:spcAft>
                <a:spcPts val="0"/>
              </a:spcAft>
              <a:buAutoNum type="arabicPeriod"/>
            </a:pPr>
            <a:r>
              <a:rPr lang="en-US" dirty="0"/>
              <a:t>Does anyone remember the 3 steps to recycling?</a:t>
            </a:r>
          </a:p>
          <a:p>
            <a:pPr marL="228600" lvl="0" indent="-228600" algn="l" rtl="0">
              <a:spcBef>
                <a:spcPts val="0"/>
              </a:spcBef>
              <a:spcAft>
                <a:spcPts val="0"/>
              </a:spcAft>
              <a:buAutoNum type="arabicPeriod"/>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(Slide duration: 3-5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the students guess the four main items we can recycle.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 1</a:t>
            </a:r>
            <a:r>
              <a:rPr lang="en-US" dirty="0"/>
              <a:t>: Glass Jar</a:t>
            </a:r>
          </a:p>
          <a:p>
            <a:pPr marL="0" lvl="0" indent="0" algn="l" rtl="0">
              <a:spcBef>
                <a:spcPts val="0"/>
              </a:spcBef>
              <a:spcAft>
                <a:spcPts val="0"/>
              </a:spcAft>
              <a:buNone/>
            </a:pPr>
            <a:r>
              <a:rPr lang="en-US" b="1" dirty="0"/>
              <a:t>Click 2</a:t>
            </a:r>
            <a:r>
              <a:rPr lang="en-US" dirty="0"/>
              <a:t>: PET Plastic bottle</a:t>
            </a:r>
          </a:p>
          <a:p>
            <a:pPr marL="0" lvl="0" indent="0" algn="l" rtl="0">
              <a:spcBef>
                <a:spcPts val="0"/>
              </a:spcBef>
              <a:spcAft>
                <a:spcPts val="0"/>
              </a:spcAft>
              <a:buNone/>
            </a:pPr>
            <a:r>
              <a:rPr lang="en-US" b="1" dirty="0"/>
              <a:t>Click 3</a:t>
            </a:r>
            <a:r>
              <a:rPr lang="en-US" dirty="0"/>
              <a:t>: Cardboard box</a:t>
            </a:r>
          </a:p>
          <a:p>
            <a:pPr marL="0" lvl="0" indent="0" algn="l" rtl="0">
              <a:spcBef>
                <a:spcPts val="0"/>
              </a:spcBef>
              <a:spcAft>
                <a:spcPts val="0"/>
              </a:spcAft>
              <a:buNone/>
            </a:pPr>
            <a:r>
              <a:rPr lang="en-US" b="1" dirty="0"/>
              <a:t>Click 4</a:t>
            </a:r>
            <a:r>
              <a:rPr lang="en-US" dirty="0"/>
              <a:t>: Metal can</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Ask Students: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Can you give me an example of something we can recycle?</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b="0" dirty="0"/>
              <a:t>What is something we should never recycle?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Fun Fact:</a:t>
            </a:r>
          </a:p>
          <a:p>
            <a:pPr marL="0" lvl="0" indent="0" algn="l" rtl="0">
              <a:spcBef>
                <a:spcPts val="0"/>
              </a:spcBef>
              <a:spcAft>
                <a:spcPts val="0"/>
              </a:spcAft>
              <a:buNone/>
            </a:pPr>
            <a:r>
              <a:rPr lang="en-US" dirty="0"/>
              <a:t>PET Plastic bottles are the most recycled plastic in the world and is fully recyclable.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Expansion Questions:</a:t>
            </a:r>
          </a:p>
          <a:p>
            <a:pPr marL="228600" lvl="0" indent="-228600" algn="l" rtl="0">
              <a:spcBef>
                <a:spcPts val="0"/>
              </a:spcBef>
              <a:spcAft>
                <a:spcPts val="0"/>
              </a:spcAft>
              <a:buAutoNum type="arabicPeriod"/>
            </a:pPr>
            <a:r>
              <a:rPr lang="en-US" dirty="0"/>
              <a:t>Have you ever seen the #1 on the bottom of a water bottle? If you see it, you can fully recycle it!</a:t>
            </a:r>
          </a:p>
          <a:p>
            <a:pPr marL="228600" lvl="0" indent="-228600" algn="l" rtl="0">
              <a:spcBef>
                <a:spcPts val="0"/>
              </a:spcBef>
              <a:spcAft>
                <a:spcPts val="0"/>
              </a:spcAft>
              <a:buAutoNum type="arabicPeriod"/>
            </a:pPr>
            <a:r>
              <a:rPr lang="en-US" dirty="0"/>
              <a:t>Can you give another example of something we can recycle?</a:t>
            </a:r>
            <a:endParaRPr dirty="0"/>
          </a:p>
        </p:txBody>
      </p:sp>
      <p:sp>
        <p:nvSpPr>
          <p:cNvPr id="242" name="Google Shape;2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9079525" y="131625"/>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1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6.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6.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6.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FB107C1F-2BC1-8044-B022-D91F5D254D1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5" name="Google Shape;245;p8"/>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8"/>
          <p:cNvSpPr txBox="1"/>
          <p:nvPr/>
        </p:nvSpPr>
        <p:spPr>
          <a:xfrm>
            <a:off x="695432"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47" name="Google Shape;247;p8"/>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1</a:t>
            </a:r>
            <a:endParaRPr dirty="0"/>
          </a:p>
        </p:txBody>
      </p:sp>
      <p:sp>
        <p:nvSpPr>
          <p:cNvPr id="248" name="Google Shape;248;p8"/>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434444"/>
                </a:solidFill>
                <a:latin typeface="Calibri"/>
                <a:ea typeface="Calibri"/>
                <a:cs typeface="Calibri"/>
                <a:sym typeface="Calibri"/>
              </a:rPr>
              <a:t>Know what you can recycle.</a:t>
            </a:r>
            <a:endParaRPr/>
          </a:p>
          <a:p>
            <a:pPr marL="0" marR="0" lvl="0" indent="0" algn="l" rtl="0">
              <a:spcBef>
                <a:spcPts val="0"/>
              </a:spcBef>
              <a:spcAft>
                <a:spcPts val="0"/>
              </a:spcAft>
              <a:buNone/>
            </a:pPr>
            <a:endParaRPr sz="4800" b="1">
              <a:solidFill>
                <a:srgbClr val="434444"/>
              </a:solidFill>
              <a:latin typeface="Calibri"/>
              <a:ea typeface="Calibri"/>
              <a:cs typeface="Calibri"/>
              <a:sym typeface="Calibri"/>
            </a:endParaRPr>
          </a:p>
        </p:txBody>
      </p:sp>
      <p:pic>
        <p:nvPicPr>
          <p:cNvPr id="249" name="Google Shape;249;p8" descr="A picture containing plastic, vessel, jar&#10;&#10;Description automatically generated"/>
          <p:cNvPicPr preferRelativeResize="0"/>
          <p:nvPr/>
        </p:nvPicPr>
        <p:blipFill rotWithShape="1">
          <a:blip r:embed="rId5">
            <a:alphaModFix/>
          </a:blip>
          <a:srcRect/>
          <a:stretch/>
        </p:blipFill>
        <p:spPr>
          <a:xfrm>
            <a:off x="148995" y="1821215"/>
            <a:ext cx="2223739" cy="2662560"/>
          </a:xfrm>
          <a:prstGeom prst="rect">
            <a:avLst/>
          </a:prstGeom>
          <a:noFill/>
          <a:ln>
            <a:noFill/>
          </a:ln>
        </p:spPr>
      </p:pic>
      <p:sp>
        <p:nvSpPr>
          <p:cNvPr id="250" name="Google Shape;250;p8"/>
          <p:cNvSpPr/>
          <p:nvPr/>
        </p:nvSpPr>
        <p:spPr>
          <a:xfrm>
            <a:off x="154161" y="4496569"/>
            <a:ext cx="2384489"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a:solidFill>
                  <a:srgbClr val="262626"/>
                </a:solidFill>
                <a:latin typeface="Calibri"/>
                <a:ea typeface="Calibri"/>
                <a:cs typeface="Calibri"/>
                <a:sym typeface="Calibri"/>
              </a:rPr>
              <a:t>Glass Jar</a:t>
            </a:r>
            <a:endParaRPr sz="3200">
              <a:solidFill>
                <a:srgbClr val="262626"/>
              </a:solidFill>
              <a:latin typeface="Calibri"/>
              <a:ea typeface="Calibri"/>
              <a:cs typeface="Calibri"/>
              <a:sym typeface="Calibri"/>
            </a:endParaRPr>
          </a:p>
        </p:txBody>
      </p:sp>
      <p:pic>
        <p:nvPicPr>
          <p:cNvPr id="251" name="Google Shape;251;p8" descr="Icon&#10;&#10;Description automatically generated"/>
          <p:cNvPicPr preferRelativeResize="0"/>
          <p:nvPr/>
        </p:nvPicPr>
        <p:blipFill rotWithShape="1">
          <a:blip r:embed="rId6">
            <a:alphaModFix/>
          </a:blip>
          <a:srcRect r="14" b="29"/>
          <a:stretch/>
        </p:blipFill>
        <p:spPr>
          <a:xfrm>
            <a:off x="2059005" y="1667280"/>
            <a:ext cx="953323" cy="853415"/>
          </a:xfrm>
          <a:prstGeom prst="rect">
            <a:avLst/>
          </a:prstGeom>
          <a:noFill/>
          <a:ln>
            <a:noFill/>
          </a:ln>
        </p:spPr>
      </p:pic>
      <p:pic>
        <p:nvPicPr>
          <p:cNvPr id="252" name="Google Shape;252;p8" descr="A bottle of water&#10;&#10;Description automatically generated with low confidence"/>
          <p:cNvPicPr preferRelativeResize="0"/>
          <p:nvPr/>
        </p:nvPicPr>
        <p:blipFill rotWithShape="1">
          <a:blip r:embed="rId7">
            <a:alphaModFix/>
          </a:blip>
          <a:srcRect/>
          <a:stretch/>
        </p:blipFill>
        <p:spPr>
          <a:xfrm>
            <a:off x="3029829" y="1830359"/>
            <a:ext cx="2248754" cy="2857792"/>
          </a:xfrm>
          <a:prstGeom prst="rect">
            <a:avLst/>
          </a:prstGeom>
          <a:noFill/>
          <a:ln>
            <a:noFill/>
          </a:ln>
        </p:spPr>
      </p:pic>
      <p:pic>
        <p:nvPicPr>
          <p:cNvPr id="254" name="Google Shape;254;p8" descr="A close up of a roll of tape&#10;&#10;Description automatically generated with low confidence"/>
          <p:cNvPicPr preferRelativeResize="0"/>
          <p:nvPr/>
        </p:nvPicPr>
        <p:blipFill rotWithShape="1">
          <a:blip r:embed="rId8">
            <a:alphaModFix/>
          </a:blip>
          <a:srcRect/>
          <a:stretch/>
        </p:blipFill>
        <p:spPr>
          <a:xfrm>
            <a:off x="9990385" y="2221823"/>
            <a:ext cx="1128502" cy="2134890"/>
          </a:xfrm>
          <a:prstGeom prst="rect">
            <a:avLst/>
          </a:prstGeom>
          <a:noFill/>
          <a:ln>
            <a:noFill/>
          </a:ln>
        </p:spPr>
      </p:pic>
      <p:pic>
        <p:nvPicPr>
          <p:cNvPr id="255" name="Google Shape;255;p8" descr="A picture containing box, stationary, container, envelope&#10;&#10;Description automatically generated"/>
          <p:cNvPicPr preferRelativeResize="0"/>
          <p:nvPr/>
        </p:nvPicPr>
        <p:blipFill rotWithShape="1">
          <a:blip r:embed="rId9">
            <a:alphaModFix/>
          </a:blip>
          <a:srcRect/>
          <a:stretch/>
        </p:blipFill>
        <p:spPr>
          <a:xfrm>
            <a:off x="5935678" y="1987705"/>
            <a:ext cx="3116495" cy="2329580"/>
          </a:xfrm>
          <a:prstGeom prst="rect">
            <a:avLst/>
          </a:prstGeom>
          <a:noFill/>
          <a:ln>
            <a:noFill/>
          </a:ln>
        </p:spPr>
      </p:pic>
      <p:sp>
        <p:nvSpPr>
          <p:cNvPr id="256" name="Google Shape;256;p8"/>
          <p:cNvSpPr/>
          <p:nvPr/>
        </p:nvSpPr>
        <p:spPr>
          <a:xfrm>
            <a:off x="2372734" y="4496569"/>
            <a:ext cx="3618110"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PET Plastic bottle</a:t>
            </a:r>
            <a:endParaRPr sz="3200" dirty="0">
              <a:solidFill>
                <a:srgbClr val="262626"/>
              </a:solidFill>
              <a:latin typeface="Calibri"/>
              <a:ea typeface="Calibri"/>
              <a:cs typeface="Calibri"/>
              <a:sym typeface="Calibri"/>
            </a:endParaRPr>
          </a:p>
        </p:txBody>
      </p:sp>
      <p:pic>
        <p:nvPicPr>
          <p:cNvPr id="257" name="Google Shape;257;p8" descr="Icon&#10;&#10;Description automatically generated"/>
          <p:cNvPicPr preferRelativeResize="0"/>
          <p:nvPr/>
        </p:nvPicPr>
        <p:blipFill rotWithShape="1">
          <a:blip r:embed="rId6">
            <a:alphaModFix/>
          </a:blip>
          <a:srcRect r="14" b="29"/>
          <a:stretch/>
        </p:blipFill>
        <p:spPr>
          <a:xfrm>
            <a:off x="4682545" y="1667280"/>
            <a:ext cx="953323" cy="853415"/>
          </a:xfrm>
          <a:prstGeom prst="rect">
            <a:avLst/>
          </a:prstGeom>
          <a:noFill/>
          <a:ln>
            <a:noFill/>
          </a:ln>
        </p:spPr>
      </p:pic>
      <p:pic>
        <p:nvPicPr>
          <p:cNvPr id="258" name="Google Shape;258;p8" descr="Icon&#10;&#10;Description automatically generated"/>
          <p:cNvPicPr preferRelativeResize="0"/>
          <p:nvPr/>
        </p:nvPicPr>
        <p:blipFill rotWithShape="1">
          <a:blip r:embed="rId6">
            <a:alphaModFix/>
          </a:blip>
          <a:srcRect r="14" b="29"/>
          <a:stretch/>
        </p:blipFill>
        <p:spPr>
          <a:xfrm>
            <a:off x="8437272" y="1667279"/>
            <a:ext cx="953323" cy="853415"/>
          </a:xfrm>
          <a:prstGeom prst="rect">
            <a:avLst/>
          </a:prstGeom>
          <a:noFill/>
          <a:ln>
            <a:noFill/>
          </a:ln>
        </p:spPr>
      </p:pic>
      <p:sp>
        <p:nvSpPr>
          <p:cNvPr id="259" name="Google Shape;259;p8"/>
          <p:cNvSpPr/>
          <p:nvPr/>
        </p:nvSpPr>
        <p:spPr>
          <a:xfrm>
            <a:off x="6096268" y="4496569"/>
            <a:ext cx="2709065" cy="64389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Cardboard box</a:t>
            </a:r>
            <a:endParaRPr sz="3200" dirty="0">
              <a:solidFill>
                <a:srgbClr val="262626"/>
              </a:solidFill>
              <a:latin typeface="Calibri"/>
              <a:ea typeface="Calibri"/>
              <a:cs typeface="Calibri"/>
              <a:sym typeface="Calibri"/>
            </a:endParaRPr>
          </a:p>
        </p:txBody>
      </p:sp>
      <p:pic>
        <p:nvPicPr>
          <p:cNvPr id="260" name="Google Shape;260;p8" descr="Icon&#10;&#10;Description automatically generated"/>
          <p:cNvPicPr preferRelativeResize="0"/>
          <p:nvPr/>
        </p:nvPicPr>
        <p:blipFill rotWithShape="1">
          <a:blip r:embed="rId6">
            <a:alphaModFix/>
          </a:blip>
          <a:srcRect r="14" b="29"/>
          <a:stretch/>
        </p:blipFill>
        <p:spPr>
          <a:xfrm>
            <a:off x="10911921" y="1647873"/>
            <a:ext cx="953323" cy="853415"/>
          </a:xfrm>
          <a:prstGeom prst="rect">
            <a:avLst/>
          </a:prstGeom>
          <a:noFill/>
          <a:ln>
            <a:noFill/>
          </a:ln>
        </p:spPr>
      </p:pic>
      <p:sp>
        <p:nvSpPr>
          <p:cNvPr id="261" name="Google Shape;261;p8"/>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200" b="1" dirty="0">
                <a:solidFill>
                  <a:srgbClr val="262626"/>
                </a:solidFill>
                <a:latin typeface="Calibri"/>
                <a:ea typeface="Calibri"/>
                <a:cs typeface="Calibri"/>
                <a:sym typeface="Calibri"/>
              </a:rPr>
              <a:t>Metal can</a:t>
            </a:r>
            <a:endParaRPr sz="3200" dirty="0">
              <a:solidFill>
                <a:srgbClr val="262626"/>
              </a:solidFill>
              <a:latin typeface="Calibri"/>
              <a:ea typeface="Calibri"/>
              <a:cs typeface="Calibri"/>
              <a:sym typeface="Calibri"/>
            </a:endParaRPr>
          </a:p>
        </p:txBody>
      </p:sp>
      <p:sp>
        <p:nvSpPr>
          <p:cNvPr id="262" name="Google Shape;262;p8"/>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fill="hold"/>
                                        <p:tgtEl>
                                          <p:spTgt spid="247"/>
                                        </p:tgtEl>
                                        <p:attrNameLst>
                                          <p:attrName>ppt_x</p:attrName>
                                        </p:attrNameLst>
                                      </p:cBhvr>
                                      <p:tavLst>
                                        <p:tav tm="0">
                                          <p:val>
                                            <p:strVal val="#ppt_x"/>
                                          </p:val>
                                        </p:tav>
                                        <p:tav tm="100000">
                                          <p:val>
                                            <p:strVal val="#ppt_x"/>
                                          </p:val>
                                        </p:tav>
                                      </p:tavLst>
                                    </p:anim>
                                    <p:anim calcmode="lin" valueType="num">
                                      <p:cBhvr additive="base">
                                        <p:cTn id="8" dur="500" fill="hold"/>
                                        <p:tgtEl>
                                          <p:spTgt spid="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9"/>
                                        </p:tgtEl>
                                        <p:attrNameLst>
                                          <p:attrName>style.visibility</p:attrName>
                                        </p:attrNameLst>
                                      </p:cBhvr>
                                      <p:to>
                                        <p:strVal val="visible"/>
                                      </p:to>
                                    </p:set>
                                    <p:anim calcmode="lin" valueType="num">
                                      <p:cBhvr>
                                        <p:cTn id="13" dur="500" fill="hold"/>
                                        <p:tgtEl>
                                          <p:spTgt spid="249"/>
                                        </p:tgtEl>
                                        <p:attrNameLst>
                                          <p:attrName>ppt_w</p:attrName>
                                        </p:attrNameLst>
                                      </p:cBhvr>
                                      <p:tavLst>
                                        <p:tav tm="0">
                                          <p:val>
                                            <p:fltVal val="0"/>
                                          </p:val>
                                        </p:tav>
                                        <p:tav tm="100000">
                                          <p:val>
                                            <p:strVal val="#ppt_w"/>
                                          </p:val>
                                        </p:tav>
                                      </p:tavLst>
                                    </p:anim>
                                    <p:anim calcmode="lin" valueType="num">
                                      <p:cBhvr>
                                        <p:cTn id="14" dur="500" fill="hold"/>
                                        <p:tgtEl>
                                          <p:spTgt spid="2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 calcmode="lin" valueType="num">
                                      <p:cBhvr>
                                        <p:cTn id="19" dur="500" fill="hold"/>
                                        <p:tgtEl>
                                          <p:spTgt spid="252"/>
                                        </p:tgtEl>
                                        <p:attrNameLst>
                                          <p:attrName>ppt_w</p:attrName>
                                        </p:attrNameLst>
                                      </p:cBhvr>
                                      <p:tavLst>
                                        <p:tav tm="0">
                                          <p:val>
                                            <p:fltVal val="0"/>
                                          </p:val>
                                        </p:tav>
                                        <p:tav tm="100000">
                                          <p:val>
                                            <p:strVal val="#ppt_w"/>
                                          </p:val>
                                        </p:tav>
                                      </p:tavLst>
                                    </p:anim>
                                    <p:anim calcmode="lin" valueType="num">
                                      <p:cBhvr>
                                        <p:cTn id="20" dur="500" fill="hold"/>
                                        <p:tgtEl>
                                          <p:spTgt spid="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5"/>
                                        </p:tgtEl>
                                        <p:attrNameLst>
                                          <p:attrName>style.visibility</p:attrName>
                                        </p:attrNameLst>
                                      </p:cBhvr>
                                      <p:to>
                                        <p:strVal val="visible"/>
                                      </p:to>
                                    </p:set>
                                    <p:anim calcmode="lin" valueType="num">
                                      <p:cBhvr>
                                        <p:cTn id="25" dur="500" fill="hold"/>
                                        <p:tgtEl>
                                          <p:spTgt spid="255"/>
                                        </p:tgtEl>
                                        <p:attrNameLst>
                                          <p:attrName>ppt_w</p:attrName>
                                        </p:attrNameLst>
                                      </p:cBhvr>
                                      <p:tavLst>
                                        <p:tav tm="0">
                                          <p:val>
                                            <p:fltVal val="0"/>
                                          </p:val>
                                        </p:tav>
                                        <p:tav tm="100000">
                                          <p:val>
                                            <p:strVal val="#ppt_w"/>
                                          </p:val>
                                        </p:tav>
                                      </p:tavLst>
                                    </p:anim>
                                    <p:anim calcmode="lin" valueType="num">
                                      <p:cBhvr>
                                        <p:cTn id="26" dur="500" fill="hold"/>
                                        <p:tgtEl>
                                          <p:spTgt spid="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arrow.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54"/>
                                        </p:tgtEl>
                                        <p:attrNameLst>
                                          <p:attrName>style.visibility</p:attrName>
                                        </p:attrNameLst>
                                      </p:cBhvr>
                                      <p:to>
                                        <p:strVal val="visible"/>
                                      </p:to>
                                    </p:set>
                                    <p:anim calcmode="lin" valueType="num">
                                      <p:cBhvr>
                                        <p:cTn id="31" dur="500" fill="hold"/>
                                        <p:tgtEl>
                                          <p:spTgt spid="254"/>
                                        </p:tgtEl>
                                        <p:attrNameLst>
                                          <p:attrName>ppt_w</p:attrName>
                                        </p:attrNameLst>
                                      </p:cBhvr>
                                      <p:tavLst>
                                        <p:tav tm="0">
                                          <p:val>
                                            <p:fltVal val="0"/>
                                          </p:val>
                                        </p:tav>
                                        <p:tav tm="100000">
                                          <p:val>
                                            <p:strVal val="#ppt_w"/>
                                          </p:val>
                                        </p:tav>
                                      </p:tavLst>
                                    </p:anim>
                                    <p:anim calcmode="lin" valueType="num">
                                      <p:cBhvr>
                                        <p:cTn id="32" dur="500" fill="hold"/>
                                        <p:tgtEl>
                                          <p:spTgt spid="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descr="A picture containing text, people&#10;&#10;Description automatically generated"/>
          <p:cNvPicPr preferRelativeResize="0"/>
          <p:nvPr/>
        </p:nvPicPr>
        <p:blipFill rotWithShape="1">
          <a:blip r:embed="rId4">
            <a:alphaModFix/>
          </a:blip>
          <a:srcRect/>
          <a:stretch/>
        </p:blipFill>
        <p:spPr>
          <a:xfrm>
            <a:off x="-25555" y="0"/>
            <a:ext cx="12192000" cy="6858000"/>
          </a:xfrm>
          <a:prstGeom prst="rect">
            <a:avLst/>
          </a:prstGeom>
          <a:noFill/>
          <a:ln>
            <a:noFill/>
          </a:ln>
        </p:spPr>
      </p:pic>
      <p:sp>
        <p:nvSpPr>
          <p:cNvPr id="268" name="Google Shape;268;p9"/>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9"/>
          <p:cNvSpPr txBox="1"/>
          <p:nvPr/>
        </p:nvSpPr>
        <p:spPr>
          <a:xfrm>
            <a:off x="598750" y="48722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70" name="Google Shape;270;p9"/>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2</a:t>
            </a:r>
            <a:endParaRPr dirty="0"/>
          </a:p>
        </p:txBody>
      </p:sp>
      <p:sp>
        <p:nvSpPr>
          <p:cNvPr id="271" name="Google Shape;271;p9"/>
          <p:cNvSpPr txBox="1"/>
          <p:nvPr/>
        </p:nvSpPr>
        <p:spPr>
          <a:xfrm>
            <a:off x="2911197" y="636828"/>
            <a:ext cx="92552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Empty, clean, and dry before putting in the bin.</a:t>
            </a:r>
            <a:endParaRPr/>
          </a:p>
          <a:p>
            <a:pPr marL="0" marR="0" lvl="0" indent="0" algn="l" rtl="0">
              <a:spcBef>
                <a:spcPts val="0"/>
              </a:spcBef>
              <a:spcAft>
                <a:spcPts val="0"/>
              </a:spcAft>
              <a:buNone/>
            </a:pPr>
            <a:endParaRPr sz="3600" b="1">
              <a:solidFill>
                <a:srgbClr val="434444"/>
              </a:solidFill>
              <a:latin typeface="Calibri"/>
              <a:ea typeface="Calibri"/>
              <a:cs typeface="Calibri"/>
              <a:sym typeface="Calibri"/>
            </a:endParaRPr>
          </a:p>
        </p:txBody>
      </p:sp>
      <p:sp>
        <p:nvSpPr>
          <p:cNvPr id="275" name="Google Shape;275;p9"/>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3" name="Picture 2">
            <a:extLst>
              <a:ext uri="{FF2B5EF4-FFF2-40B4-BE49-F238E27FC236}">
                <a16:creationId xmlns:a16="http://schemas.microsoft.com/office/drawing/2014/main" id="{5912A3FC-B9D1-F14E-ADD3-DFA56E6E04F7}"/>
              </a:ext>
            </a:extLst>
          </p:cNvPr>
          <p:cNvPicPr>
            <a:picLocks noChangeAspect="1"/>
          </p:cNvPicPr>
          <p:nvPr/>
        </p:nvPicPr>
        <p:blipFill rotWithShape="1">
          <a:blip r:embed="rId5"/>
          <a:srcRect t="-927" r="-5" b="-13"/>
          <a:stretch/>
        </p:blipFill>
        <p:spPr>
          <a:xfrm>
            <a:off x="772201" y="1760150"/>
            <a:ext cx="5262518" cy="3575587"/>
          </a:xfrm>
          <a:prstGeom prst="rect">
            <a:avLst/>
          </a:prstGeom>
        </p:spPr>
      </p:pic>
      <p:pic>
        <p:nvPicPr>
          <p:cNvPr id="5" name="Picture 4" descr="A person holding a bottle&#10;&#10;Description automatically generated with low confidence">
            <a:extLst>
              <a:ext uri="{FF2B5EF4-FFF2-40B4-BE49-F238E27FC236}">
                <a16:creationId xmlns:a16="http://schemas.microsoft.com/office/drawing/2014/main" id="{47F55E60-1542-F84C-BE28-8CAE97F11256}"/>
              </a:ext>
            </a:extLst>
          </p:cNvPr>
          <p:cNvPicPr>
            <a:picLocks noChangeAspect="1"/>
          </p:cNvPicPr>
          <p:nvPr/>
        </p:nvPicPr>
        <p:blipFill rotWithShape="1">
          <a:blip r:embed="rId6"/>
          <a:srcRect r="2" b="-9"/>
          <a:stretch/>
        </p:blipFill>
        <p:spPr>
          <a:xfrm>
            <a:off x="6244279" y="1774158"/>
            <a:ext cx="5472232" cy="3561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81" name="Google Shape;281;p10"/>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txBox="1"/>
          <p:nvPr/>
        </p:nvSpPr>
        <p:spPr>
          <a:xfrm>
            <a:off x="754853" y="371671"/>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29C7F7"/>
                </a:solidFill>
                <a:latin typeface="Calibri"/>
                <a:ea typeface="Calibri"/>
                <a:cs typeface="Calibri"/>
                <a:sym typeface="Calibri"/>
              </a:rPr>
              <a:t>Step</a:t>
            </a:r>
            <a:endParaRPr/>
          </a:p>
        </p:txBody>
      </p:sp>
      <p:sp>
        <p:nvSpPr>
          <p:cNvPr id="283" name="Google Shape;283;p10"/>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lt1"/>
                </a:solidFill>
                <a:latin typeface="Calibri"/>
                <a:ea typeface="Calibri"/>
                <a:cs typeface="Calibri"/>
                <a:sym typeface="Calibri"/>
              </a:rPr>
              <a:t>3</a:t>
            </a:r>
            <a:endParaRPr dirty="0"/>
          </a:p>
        </p:txBody>
      </p:sp>
      <p:sp>
        <p:nvSpPr>
          <p:cNvPr id="284" name="Google Shape;284;p10"/>
          <p:cNvSpPr txBox="1"/>
          <p:nvPr/>
        </p:nvSpPr>
        <p:spPr>
          <a:xfrm>
            <a:off x="3085747" y="518299"/>
            <a:ext cx="87070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434444"/>
                </a:solidFill>
                <a:latin typeface="Calibri"/>
                <a:ea typeface="Calibri"/>
                <a:cs typeface="Calibri"/>
                <a:sym typeface="Calibri"/>
              </a:rPr>
              <a:t>Put recyclables into the correct recycling bin.</a:t>
            </a:r>
            <a:endParaRPr/>
          </a:p>
        </p:txBody>
      </p:sp>
      <p:grpSp>
        <p:nvGrpSpPr>
          <p:cNvPr id="286" name="Google Shape;286;p10"/>
          <p:cNvGrpSpPr/>
          <p:nvPr/>
        </p:nvGrpSpPr>
        <p:grpSpPr>
          <a:xfrm>
            <a:off x="989733" y="1625785"/>
            <a:ext cx="10223538" cy="4013759"/>
            <a:chOff x="989733" y="1625785"/>
            <a:chExt cx="10223538" cy="4013759"/>
          </a:xfrm>
        </p:grpSpPr>
        <p:pic>
          <p:nvPicPr>
            <p:cNvPr id="287" name="Google Shape;287;p10"/>
            <p:cNvPicPr preferRelativeResize="0"/>
            <p:nvPr/>
          </p:nvPicPr>
          <p:blipFill rotWithShape="1">
            <a:blip r:embed="rId5">
              <a:alphaModFix/>
            </a:blip>
            <a:srcRect b="-6"/>
            <a:stretch/>
          </p:blipFill>
          <p:spPr>
            <a:xfrm>
              <a:off x="989733" y="1625785"/>
              <a:ext cx="3237743" cy="4013759"/>
            </a:xfrm>
            <a:prstGeom prst="rect">
              <a:avLst/>
            </a:prstGeom>
            <a:noFill/>
            <a:ln>
              <a:noFill/>
            </a:ln>
          </p:spPr>
        </p:pic>
        <p:pic>
          <p:nvPicPr>
            <p:cNvPr id="288" name="Google Shape;288;p10" descr="A picture containing wall, indoor, person, cluttered&#10;&#10;Description automatically generated"/>
            <p:cNvPicPr preferRelativeResize="0"/>
            <p:nvPr/>
          </p:nvPicPr>
          <p:blipFill rotWithShape="1">
            <a:blip r:embed="rId6">
              <a:alphaModFix/>
            </a:blip>
            <a:srcRect r="-10" b="-34"/>
            <a:stretch/>
          </p:blipFill>
          <p:spPr>
            <a:xfrm>
              <a:off x="4227476" y="1625785"/>
              <a:ext cx="6985795" cy="4013759"/>
            </a:xfrm>
            <a:prstGeom prst="rect">
              <a:avLst/>
            </a:prstGeom>
            <a:noFill/>
            <a:ln>
              <a:noFill/>
            </a:ln>
          </p:spPr>
        </p:pic>
      </p:grpSp>
      <p:sp>
        <p:nvSpPr>
          <p:cNvPr id="289" name="Google Shape;289;p10"/>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3" name="Picture 2" descr="Icon&#10;&#10;Description automatically generated">
            <a:extLst>
              <a:ext uri="{FF2B5EF4-FFF2-40B4-BE49-F238E27FC236}">
                <a16:creationId xmlns:a16="http://schemas.microsoft.com/office/drawing/2014/main" id="{0C9B4EE1-F1D8-5D4E-919C-80552492FE70}"/>
              </a:ext>
            </a:extLst>
          </p:cNvPr>
          <p:cNvPicPr>
            <a:picLocks noChangeAspect="1"/>
          </p:cNvPicPr>
          <p:nvPr/>
        </p:nvPicPr>
        <p:blipFill>
          <a:blip r:embed="rId7"/>
          <a:stretch>
            <a:fillRect/>
          </a:stretch>
        </p:blipFill>
        <p:spPr>
          <a:xfrm>
            <a:off x="8888140" y="2676292"/>
            <a:ext cx="1697087" cy="1697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fill="hold"/>
                                        <p:tgtEl>
                                          <p:spTgt spid="283"/>
                                        </p:tgtEl>
                                        <p:attrNameLst>
                                          <p:attrName>ppt_x</p:attrName>
                                        </p:attrNameLst>
                                      </p:cBhvr>
                                      <p:tavLst>
                                        <p:tav tm="0">
                                          <p:val>
                                            <p:strVal val="#ppt_x"/>
                                          </p:val>
                                        </p:tav>
                                        <p:tav tm="100000">
                                          <p:val>
                                            <p:strVal val="#ppt_x"/>
                                          </p:val>
                                        </p:tav>
                                      </p:tavLst>
                                    </p:anim>
                                    <p:anim calcmode="lin" valueType="num">
                                      <p:cBhvr additive="base">
                                        <p:cTn id="8" dur="500" fill="hold"/>
                                        <p:tgtEl>
                                          <p:spTgt spid="2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4" name="Google Shape;264;p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en-US" sz="3600" b="1" dirty="0">
                <a:solidFill>
                  <a:srgbClr val="262626"/>
                </a:solidFill>
                <a:latin typeface="Mali Medium"/>
                <a:ea typeface="Mali Medium"/>
                <a:cs typeface="Mali Medium"/>
                <a:sym typeface="Mali Medium"/>
              </a:rPr>
              <a:t>When we clean, dry, and recycle we can make new things.</a:t>
            </a:r>
            <a:endParaRPr lang="en-US" sz="3600" b="1" dirty="0"/>
          </a:p>
        </p:txBody>
      </p:sp>
      <p:sp>
        <p:nvSpPr>
          <p:cNvPr id="277" name="Google Shape;277;p9"/>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8" name="Google Shape;200;p6" descr="A bottle of water&#10;&#10;Description automatically generated with low confidence">
            <a:extLst>
              <a:ext uri="{FF2B5EF4-FFF2-40B4-BE49-F238E27FC236}">
                <a16:creationId xmlns:a16="http://schemas.microsoft.com/office/drawing/2014/main" id="{4C9513C1-3F5C-9341-89E7-D18F8147C57B}"/>
              </a:ext>
            </a:extLst>
          </p:cNvPr>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9" name="Right Arrow 8">
            <a:extLst>
              <a:ext uri="{FF2B5EF4-FFF2-40B4-BE49-F238E27FC236}">
                <a16:creationId xmlns:a16="http://schemas.microsoft.com/office/drawing/2014/main" id="{68F760BE-E505-A54D-AEBF-45049CF3636F}"/>
              </a:ext>
            </a:extLst>
          </p:cNvPr>
          <p:cNvSpPr/>
          <p:nvPr/>
        </p:nvSpPr>
        <p:spPr>
          <a:xfrm>
            <a:off x="2314443" y="4163410"/>
            <a:ext cx="1293677" cy="922501"/>
          </a:xfrm>
          <a:prstGeom prst="right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20F8E75A-D093-E04E-8B5A-50E30A40B8CC}"/>
              </a:ext>
            </a:extLst>
          </p:cNvPr>
          <p:cNvGrpSpPr/>
          <p:nvPr/>
        </p:nvGrpSpPr>
        <p:grpSpPr>
          <a:xfrm>
            <a:off x="6115166" y="3791412"/>
            <a:ext cx="5021681" cy="2494753"/>
            <a:chOff x="6761923" y="2934206"/>
            <a:chExt cx="5500031" cy="2370392"/>
          </a:xfrm>
        </p:grpSpPr>
        <p:pic>
          <p:nvPicPr>
            <p:cNvPr id="11" name="Picture 10" descr="A picture containing accessory, luggage, suitcase, bag&#10;&#10;Description automatically generated">
              <a:extLst>
                <a:ext uri="{FF2B5EF4-FFF2-40B4-BE49-F238E27FC236}">
                  <a16:creationId xmlns:a16="http://schemas.microsoft.com/office/drawing/2014/main" id="{59E3223E-3490-AB44-9C43-DD676B99236A}"/>
                </a:ext>
              </a:extLst>
            </p:cNvPr>
            <p:cNvPicPr>
              <a:picLocks noChangeAspect="1"/>
            </p:cNvPicPr>
            <p:nvPr/>
          </p:nvPicPr>
          <p:blipFill>
            <a:blip r:embed="rId5"/>
            <a:stretch>
              <a:fillRect/>
            </a:stretch>
          </p:blipFill>
          <p:spPr>
            <a:xfrm>
              <a:off x="6761923" y="3069019"/>
              <a:ext cx="2172770" cy="2172770"/>
            </a:xfrm>
            <a:prstGeom prst="rect">
              <a:avLst/>
            </a:prstGeom>
          </p:spPr>
        </p:pic>
        <p:pic>
          <p:nvPicPr>
            <p:cNvPr id="12" name="Picture 11" descr="A picture containing chocolate&#10;&#10;Description automatically generated">
              <a:extLst>
                <a:ext uri="{FF2B5EF4-FFF2-40B4-BE49-F238E27FC236}">
                  <a16:creationId xmlns:a16="http://schemas.microsoft.com/office/drawing/2014/main" id="{19F79286-B333-3B48-91D4-B7CA040F1E7A}"/>
                </a:ext>
              </a:extLst>
            </p:cNvPr>
            <p:cNvPicPr>
              <a:picLocks noChangeAspect="1"/>
            </p:cNvPicPr>
            <p:nvPr/>
          </p:nvPicPr>
          <p:blipFill>
            <a:blip r:embed="rId6"/>
            <a:stretch>
              <a:fillRect/>
            </a:stretch>
          </p:blipFill>
          <p:spPr>
            <a:xfrm>
              <a:off x="8864740" y="3968941"/>
              <a:ext cx="3397214" cy="1335657"/>
            </a:xfrm>
            <a:prstGeom prst="rect">
              <a:avLst/>
            </a:prstGeom>
          </p:spPr>
        </p:pic>
        <p:pic>
          <p:nvPicPr>
            <p:cNvPr id="13" name="Picture 12" descr="A close up of a shirt&#10;&#10;Description automatically generated with low confidence">
              <a:extLst>
                <a:ext uri="{FF2B5EF4-FFF2-40B4-BE49-F238E27FC236}">
                  <a16:creationId xmlns:a16="http://schemas.microsoft.com/office/drawing/2014/main" id="{0B29682E-5F67-EA47-82A1-338362CA289A}"/>
                </a:ext>
              </a:extLst>
            </p:cNvPr>
            <p:cNvPicPr>
              <a:picLocks noChangeAspect="1"/>
            </p:cNvPicPr>
            <p:nvPr/>
          </p:nvPicPr>
          <p:blipFill>
            <a:blip r:embed="rId7"/>
            <a:stretch>
              <a:fillRect/>
            </a:stretch>
          </p:blipFill>
          <p:spPr>
            <a:xfrm>
              <a:off x="8204121" y="2934206"/>
              <a:ext cx="2027212" cy="2289998"/>
            </a:xfrm>
            <a:prstGeom prst="rect">
              <a:avLst/>
            </a:prstGeom>
          </p:spPr>
        </p:pic>
      </p:grpSp>
      <p:pic>
        <p:nvPicPr>
          <p:cNvPr id="16" name="Google Shape;200;p6" descr="A bottle of water&#10;&#10;Description automatically generated with low confidence">
            <a:extLst>
              <a:ext uri="{FF2B5EF4-FFF2-40B4-BE49-F238E27FC236}">
                <a16:creationId xmlns:a16="http://schemas.microsoft.com/office/drawing/2014/main" id="{E2D83CA0-BBAE-7663-42B3-A696F5ABD2CB}"/>
              </a:ext>
            </a:extLst>
          </p:cNvPr>
          <p:cNvPicPr preferRelativeResize="0"/>
          <p:nvPr/>
        </p:nvPicPr>
        <p:blipFill rotWithShape="1">
          <a:blip r:embed="rId4">
            <a:alphaModFix/>
          </a:blip>
          <a:srcRect/>
          <a:stretch/>
        </p:blipFill>
        <p:spPr>
          <a:xfrm>
            <a:off x="3676889" y="3429000"/>
            <a:ext cx="2127442" cy="3133311"/>
          </a:xfrm>
          <a:prstGeom prst="rect">
            <a:avLst/>
          </a:prstGeom>
          <a:noFill/>
          <a:ln>
            <a:noFill/>
          </a:ln>
        </p:spPr>
      </p:pic>
    </p:spTree>
    <p:extLst>
      <p:ext uri="{BB962C8B-B14F-4D97-AF65-F5344CB8AC3E}">
        <p14:creationId xmlns:p14="http://schemas.microsoft.com/office/powerpoint/2010/main" val="10357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544346"/>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548477" y="168433"/>
            <a:ext cx="1109504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Landfill</a:t>
            </a:r>
          </a:p>
        </p:txBody>
      </p:sp>
      <p:pic>
        <p:nvPicPr>
          <p:cNvPr id="3" name="Picture 2" descr="A picture containing sky, outdoor, grass, hill&#10;&#10;Description automatically generated">
            <a:extLst>
              <a:ext uri="{FF2B5EF4-FFF2-40B4-BE49-F238E27FC236}">
                <a16:creationId xmlns:a16="http://schemas.microsoft.com/office/drawing/2014/main" id="{CED906E5-19EB-C24B-B3AF-4CCF236D42E9}"/>
              </a:ext>
            </a:extLst>
          </p:cNvPr>
          <p:cNvPicPr>
            <a:picLocks noChangeAspect="1"/>
          </p:cNvPicPr>
          <p:nvPr/>
        </p:nvPicPr>
        <p:blipFill rotWithShape="1">
          <a:blip r:embed="rId5"/>
          <a:srcRect b="-10"/>
          <a:stretch/>
        </p:blipFill>
        <p:spPr>
          <a:xfrm>
            <a:off x="548477" y="1463155"/>
            <a:ext cx="6587429" cy="4272535"/>
          </a:xfrm>
          <a:prstGeom prst="rect">
            <a:avLst/>
          </a:prstGeom>
        </p:spPr>
      </p:pic>
      <p:sp>
        <p:nvSpPr>
          <p:cNvPr id="25" name="Rectangle 24">
            <a:extLst>
              <a:ext uri="{FF2B5EF4-FFF2-40B4-BE49-F238E27FC236}">
                <a16:creationId xmlns:a16="http://schemas.microsoft.com/office/drawing/2014/main" id="{AA5AA3E8-E0AD-DD42-8907-4D2A801013FD}"/>
              </a:ext>
            </a:extLst>
          </p:cNvPr>
          <p:cNvSpPr/>
          <p:nvPr/>
        </p:nvSpPr>
        <p:spPr>
          <a:xfrm>
            <a:off x="7509911" y="1829881"/>
            <a:ext cx="4312814" cy="3583610"/>
          </a:xfrm>
          <a:prstGeom prst="rect">
            <a:avLst/>
          </a:prstGeom>
        </p:spPr>
        <p:txBody>
          <a:bodyPr wrap="square">
            <a:spAutoFit/>
          </a:bodyPr>
          <a:lstStyle/>
          <a:p>
            <a:pPr>
              <a:lnSpc>
                <a:spcPct val="120000"/>
              </a:lnSpc>
            </a:pPr>
            <a:r>
              <a:rPr lang="en-US" sz="3200" b="1" dirty="0">
                <a:solidFill>
                  <a:srgbClr val="262626"/>
                </a:solidFill>
              </a:rPr>
              <a:t>When recyclables are not correctly prepared and sorted for recycling, </a:t>
            </a:r>
            <a:r>
              <a:rPr lang="en-US" sz="3200" dirty="0">
                <a:solidFill>
                  <a:srgbClr val="262626"/>
                </a:solidFill>
              </a:rPr>
              <a:t>they end up as garbage that goes to a </a:t>
            </a:r>
            <a:r>
              <a:rPr lang="en-US" sz="3200" b="1" dirty="0">
                <a:solidFill>
                  <a:srgbClr val="29C7F7"/>
                </a:solidFill>
              </a:rPr>
              <a:t>landfill.</a:t>
            </a:r>
            <a:endParaRPr lang="en-TH" sz="3200" dirty="0">
              <a:solidFill>
                <a:srgbClr val="29C7F7"/>
              </a:solidFill>
            </a:endParaRPr>
          </a:p>
        </p:txBody>
      </p:sp>
      <p:sp>
        <p:nvSpPr>
          <p:cNvPr id="2" name="Slide Number Placeholder 1">
            <a:extLst>
              <a:ext uri="{FF2B5EF4-FFF2-40B4-BE49-F238E27FC236}">
                <a16:creationId xmlns:a16="http://schemas.microsoft.com/office/drawing/2014/main" id="{B71E10AB-6357-5A4D-8058-7A6D525C2705}"/>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297641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3" name="Picture 12" descr="A picture containing text, basketball, sport&#10;&#10;Description automatically generated">
            <a:extLst>
              <a:ext uri="{FF2B5EF4-FFF2-40B4-BE49-F238E27FC236}">
                <a16:creationId xmlns:a16="http://schemas.microsoft.com/office/drawing/2014/main" id="{66377949-4F26-D24D-AA18-E247B86081DA}"/>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cardboard box to disappear in a landfill?</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3 Months</a:t>
            </a:r>
            <a:endParaRPr lang="en-US" sz="6000" dirty="0">
              <a:solidFill>
                <a:srgbClr val="39C79D"/>
              </a:solidFill>
            </a:endParaRPr>
          </a:p>
        </p:txBody>
      </p:sp>
      <p:pic>
        <p:nvPicPr>
          <p:cNvPr id="5" name="Picture 4">
            <a:extLst>
              <a:ext uri="{FF2B5EF4-FFF2-40B4-BE49-F238E27FC236}">
                <a16:creationId xmlns:a16="http://schemas.microsoft.com/office/drawing/2014/main" id="{DD7D9FCD-FDC3-0E4E-ABED-E03468EEBEAD}"/>
              </a:ext>
            </a:extLst>
          </p:cNvPr>
          <p:cNvPicPr>
            <a:picLocks noChangeAspect="1"/>
          </p:cNvPicPr>
          <p:nvPr/>
        </p:nvPicPr>
        <p:blipFill rotWithShape="1">
          <a:blip r:embed="rId6"/>
          <a:srcRect b="-4"/>
          <a:stretch/>
        </p:blipFill>
        <p:spPr>
          <a:xfrm>
            <a:off x="2461987" y="2335129"/>
            <a:ext cx="7020978" cy="3416049"/>
          </a:xfrm>
          <a:prstGeom prst="rect">
            <a:avLst/>
          </a:prstGeom>
        </p:spPr>
      </p:pic>
    </p:spTree>
    <p:extLst>
      <p:ext uri="{BB962C8B-B14F-4D97-AF65-F5344CB8AC3E}">
        <p14:creationId xmlns:p14="http://schemas.microsoft.com/office/powerpoint/2010/main" val="9805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0" name="Picture 9" descr="A picture containing text, basketball, sport&#10;&#10;Description automatically generated">
            <a:extLst>
              <a:ext uri="{FF2B5EF4-FFF2-40B4-BE49-F238E27FC236}">
                <a16:creationId xmlns:a16="http://schemas.microsoft.com/office/drawing/2014/main" id="{53409842-52F4-5047-8A43-2649000CA1C4}"/>
              </a:ext>
            </a:extLst>
          </p:cNvPr>
          <p:cNvPicPr>
            <a:picLocks noChangeAspect="1"/>
          </p:cNvPicPr>
          <p:nvPr/>
        </p:nvPicPr>
        <p:blipFill>
          <a:blip r:embed="rId5"/>
          <a:stretch>
            <a:fillRect/>
          </a:stretch>
        </p:blipFill>
        <p:spPr>
          <a:xfrm>
            <a:off x="677317" y="94850"/>
            <a:ext cx="10411445" cy="2566889"/>
          </a:xfrm>
          <a:prstGeom prst="rect">
            <a:avLst/>
          </a:prstGeom>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metal can to disappear in a landfill?</a:t>
            </a: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150 years</a:t>
            </a:r>
            <a:endParaRPr lang="en-US" sz="6000" dirty="0">
              <a:solidFill>
                <a:srgbClr val="39C79D"/>
              </a:solidFill>
            </a:endParaRPr>
          </a:p>
        </p:txBody>
      </p:sp>
      <p:pic>
        <p:nvPicPr>
          <p:cNvPr id="4" name="Picture 3" descr="A picture containing old, dirty&#10;&#10;Description automatically generated">
            <a:extLst>
              <a:ext uri="{FF2B5EF4-FFF2-40B4-BE49-F238E27FC236}">
                <a16:creationId xmlns:a16="http://schemas.microsoft.com/office/drawing/2014/main" id="{C9B3176A-0C51-354F-A8C8-F4C393513440}"/>
              </a:ext>
            </a:extLst>
          </p:cNvPr>
          <p:cNvPicPr>
            <a:picLocks noChangeAspect="1"/>
          </p:cNvPicPr>
          <p:nvPr/>
        </p:nvPicPr>
        <p:blipFill>
          <a:blip r:embed="rId6"/>
          <a:stretch>
            <a:fillRect/>
          </a:stretch>
        </p:blipFill>
        <p:spPr>
          <a:xfrm>
            <a:off x="2935141" y="2238366"/>
            <a:ext cx="6094195" cy="3429000"/>
          </a:xfrm>
          <a:prstGeom prst="rect">
            <a:avLst/>
          </a:prstGeom>
        </p:spPr>
      </p:pic>
    </p:spTree>
    <p:extLst>
      <p:ext uri="{BB962C8B-B14F-4D97-AF65-F5344CB8AC3E}">
        <p14:creationId xmlns:p14="http://schemas.microsoft.com/office/powerpoint/2010/main" val="178928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PET plastic bottle to disappear in a landfill?</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450 years</a:t>
            </a:r>
            <a:endParaRPr lang="en-US" sz="6000" dirty="0">
              <a:solidFill>
                <a:srgbClr val="39C79D"/>
              </a:solidFill>
            </a:endParaRPr>
          </a:p>
        </p:txBody>
      </p:sp>
      <p:pic>
        <p:nvPicPr>
          <p:cNvPr id="8" name="Picture 7" descr="A large group of fish swimming in water&#10;&#10;Description automatically generated with low confidence">
            <a:extLst>
              <a:ext uri="{FF2B5EF4-FFF2-40B4-BE49-F238E27FC236}">
                <a16:creationId xmlns:a16="http://schemas.microsoft.com/office/drawing/2014/main" id="{48435910-D4E6-BA41-9BF1-133DE16D3BED}"/>
              </a:ext>
            </a:extLst>
          </p:cNvPr>
          <p:cNvPicPr>
            <a:picLocks noChangeAspect="1"/>
          </p:cNvPicPr>
          <p:nvPr/>
        </p:nvPicPr>
        <p:blipFill rotWithShape="1">
          <a:blip r:embed="rId6"/>
          <a:srcRect r="6" b="-12"/>
          <a:stretch/>
        </p:blipFill>
        <p:spPr>
          <a:xfrm>
            <a:off x="2504414" y="2385391"/>
            <a:ext cx="7189017" cy="3225185"/>
          </a:xfrm>
          <a:prstGeom prst="rect">
            <a:avLst/>
          </a:prstGeom>
        </p:spPr>
      </p:pic>
    </p:spTree>
    <p:extLst>
      <p:ext uri="{BB962C8B-B14F-4D97-AF65-F5344CB8AC3E}">
        <p14:creationId xmlns:p14="http://schemas.microsoft.com/office/powerpoint/2010/main" val="175268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descr="A picture containing whit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44" name="Google Shape;244;p7"/>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9" name="Picture 8" descr="A picture containing text, basketball, sport&#10;&#10;Description automatically generated">
            <a:extLst>
              <a:ext uri="{FF2B5EF4-FFF2-40B4-BE49-F238E27FC236}">
                <a16:creationId xmlns:a16="http://schemas.microsoft.com/office/drawing/2014/main" id="{42194D08-E908-E444-9085-51F683BAF97E}"/>
              </a:ext>
            </a:extLst>
          </p:cNvPr>
          <p:cNvPicPr>
            <a:picLocks noChangeAspect="1"/>
          </p:cNvPicPr>
          <p:nvPr/>
        </p:nvPicPr>
        <p:blipFill>
          <a:blip r:embed="rId5"/>
          <a:stretch>
            <a:fillRect/>
          </a:stretch>
        </p:blipFill>
        <p:spPr>
          <a:xfrm>
            <a:off x="677317" y="94850"/>
            <a:ext cx="10411445" cy="2566889"/>
          </a:xfrm>
          <a:prstGeom prst="rect">
            <a:avLst/>
          </a:prstGeom>
        </p:spPr>
      </p:pic>
      <p:sp>
        <p:nvSpPr>
          <p:cNvPr id="12" name="Google Shape;239;p7">
            <a:extLst>
              <a:ext uri="{FF2B5EF4-FFF2-40B4-BE49-F238E27FC236}">
                <a16:creationId xmlns:a16="http://schemas.microsoft.com/office/drawing/2014/main" id="{E71060CF-FD2E-ED45-854D-821A79291AC0}"/>
              </a:ext>
            </a:extLst>
          </p:cNvPr>
          <p:cNvSpPr txBox="1"/>
          <p:nvPr/>
        </p:nvSpPr>
        <p:spPr>
          <a:xfrm>
            <a:off x="2649779" y="277400"/>
            <a:ext cx="6833186" cy="1384954"/>
          </a:xfrm>
          <a:prstGeom prst="rect">
            <a:avLst/>
          </a:prstGeom>
          <a:noFill/>
          <a:ln>
            <a:noFill/>
          </a:ln>
        </p:spPr>
        <p:txBody>
          <a:bodyPr spcFirstLastPara="1" wrap="square" lIns="91425" tIns="45700" rIns="91425" bIns="45700" anchor="t" anchorCtr="0">
            <a:spAutoFit/>
          </a:bodyPr>
          <a:lstStyle/>
          <a:p>
            <a:pPr lvl="0" algn="ctr"/>
            <a:endParaRPr lang="en-US" sz="2800" b="1" i="1" dirty="0">
              <a:solidFill>
                <a:schemeClr val="bg1"/>
              </a:solidFill>
              <a:latin typeface="Mali"/>
              <a:cs typeface="Mali"/>
              <a:sym typeface="Mali"/>
            </a:endParaRPr>
          </a:p>
          <a:p>
            <a:pPr lvl="0" algn="ctr"/>
            <a:r>
              <a:rPr lang="en-US" sz="2800" b="1" dirty="0">
                <a:solidFill>
                  <a:schemeClr val="bg1"/>
                </a:solidFill>
                <a:latin typeface="Mali"/>
                <a:cs typeface="Mali"/>
                <a:sym typeface="Mali"/>
              </a:rPr>
              <a:t>How long does it take a glass jar to disappear in a landfill?</a:t>
            </a:r>
            <a:endParaRPr lang="en-US" sz="2800" dirty="0">
              <a:solidFill>
                <a:schemeClr val="bg1"/>
              </a:solidFill>
            </a:endParaRPr>
          </a:p>
        </p:txBody>
      </p:sp>
      <p:sp>
        <p:nvSpPr>
          <p:cNvPr id="11" name="Google Shape;239;p7">
            <a:extLst>
              <a:ext uri="{FF2B5EF4-FFF2-40B4-BE49-F238E27FC236}">
                <a16:creationId xmlns:a16="http://schemas.microsoft.com/office/drawing/2014/main" id="{13AD9E32-7793-C248-A9C5-49E65BD4E11F}"/>
              </a:ext>
            </a:extLst>
          </p:cNvPr>
          <p:cNvSpPr txBox="1"/>
          <p:nvPr/>
        </p:nvSpPr>
        <p:spPr>
          <a:xfrm>
            <a:off x="3330145" y="5754872"/>
            <a:ext cx="5531710" cy="1015622"/>
          </a:xfrm>
          <a:prstGeom prst="rect">
            <a:avLst/>
          </a:prstGeom>
          <a:noFill/>
          <a:ln>
            <a:noFill/>
          </a:ln>
        </p:spPr>
        <p:txBody>
          <a:bodyPr spcFirstLastPara="1" wrap="square" lIns="91425" tIns="45700" rIns="91425" bIns="45700" anchor="t" anchorCtr="0">
            <a:spAutoFit/>
          </a:bodyPr>
          <a:lstStyle/>
          <a:p>
            <a:pPr lvl="0" algn="ctr"/>
            <a:r>
              <a:rPr lang="en-US" sz="6000" b="1" dirty="0">
                <a:solidFill>
                  <a:srgbClr val="39C79D"/>
                </a:solidFill>
                <a:latin typeface="Mali"/>
                <a:cs typeface="Mali"/>
                <a:sym typeface="Mali"/>
              </a:rPr>
              <a:t>4,000 years</a:t>
            </a:r>
            <a:endParaRPr lang="en-US" sz="6000" dirty="0">
              <a:solidFill>
                <a:srgbClr val="39C79D"/>
              </a:solidFill>
            </a:endParaRPr>
          </a:p>
        </p:txBody>
      </p:sp>
      <p:pic>
        <p:nvPicPr>
          <p:cNvPr id="5" name="Picture 4" descr="A picture containing outdoor&#10;&#10;Description automatically generated">
            <a:extLst>
              <a:ext uri="{FF2B5EF4-FFF2-40B4-BE49-F238E27FC236}">
                <a16:creationId xmlns:a16="http://schemas.microsoft.com/office/drawing/2014/main" id="{6E8ED96B-8DA5-674B-9615-F3410CABCCCC}"/>
              </a:ext>
            </a:extLst>
          </p:cNvPr>
          <p:cNvPicPr>
            <a:picLocks noChangeAspect="1"/>
          </p:cNvPicPr>
          <p:nvPr/>
        </p:nvPicPr>
        <p:blipFill rotWithShape="1">
          <a:blip r:embed="rId6"/>
          <a:srcRect b="-16"/>
          <a:stretch/>
        </p:blipFill>
        <p:spPr>
          <a:xfrm>
            <a:off x="2897047" y="2331634"/>
            <a:ext cx="6397905" cy="3423238"/>
          </a:xfrm>
          <a:prstGeom prst="rect">
            <a:avLst/>
          </a:prstGeom>
        </p:spPr>
      </p:pic>
    </p:spTree>
    <p:extLst>
      <p:ext uri="{BB962C8B-B14F-4D97-AF65-F5344CB8AC3E}">
        <p14:creationId xmlns:p14="http://schemas.microsoft.com/office/powerpoint/2010/main" val="22679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1" descr="A picture containing text, people&#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295" name="Google Shape;295;p11"/>
          <p:cNvSpPr txBox="1"/>
          <p:nvPr/>
        </p:nvSpPr>
        <p:spPr>
          <a:xfrm>
            <a:off x="2748496" y="131625"/>
            <a:ext cx="6695005"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262626"/>
                </a:solidFill>
                <a:latin typeface="Calibri"/>
                <a:cs typeface="Calibri"/>
                <a:sym typeface="Calibri"/>
              </a:rPr>
              <a:t>Can you find the PET plastic bottles in this classroom?</a:t>
            </a:r>
            <a:endParaRPr dirty="0"/>
          </a:p>
        </p:txBody>
      </p:sp>
      <p:sp>
        <p:nvSpPr>
          <p:cNvPr id="297" name="Google Shape;297;p11"/>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3" name="Picture 2" descr="A picture containing floor, person, toilet&#10;&#10;Description automatically generated">
            <a:extLst>
              <a:ext uri="{FF2B5EF4-FFF2-40B4-BE49-F238E27FC236}">
                <a16:creationId xmlns:a16="http://schemas.microsoft.com/office/drawing/2014/main" id="{EF21C109-954D-0F49-8BF3-2FC27C11466B}"/>
              </a:ext>
            </a:extLst>
          </p:cNvPr>
          <p:cNvPicPr>
            <a:picLocks noChangeAspect="1"/>
          </p:cNvPicPr>
          <p:nvPr/>
        </p:nvPicPr>
        <p:blipFill>
          <a:blip r:embed="rId4"/>
          <a:stretch>
            <a:fillRect/>
          </a:stretch>
        </p:blipFill>
        <p:spPr>
          <a:xfrm>
            <a:off x="1257174" y="1605770"/>
            <a:ext cx="6485526" cy="4324099"/>
          </a:xfrm>
          <a:prstGeom prst="rect">
            <a:avLst/>
          </a:prstGeom>
        </p:spPr>
      </p:pic>
      <p:pic>
        <p:nvPicPr>
          <p:cNvPr id="5" name="Picture 4" descr="A picture containing person, indoor, wall&#10;&#10;Description automatically generated">
            <a:extLst>
              <a:ext uri="{FF2B5EF4-FFF2-40B4-BE49-F238E27FC236}">
                <a16:creationId xmlns:a16="http://schemas.microsoft.com/office/drawing/2014/main" id="{AD8751B0-4D0A-3440-BA99-5B4F17512C86}"/>
              </a:ext>
            </a:extLst>
          </p:cNvPr>
          <p:cNvPicPr>
            <a:picLocks noChangeAspect="1"/>
          </p:cNvPicPr>
          <p:nvPr/>
        </p:nvPicPr>
        <p:blipFill>
          <a:blip r:embed="rId5"/>
          <a:stretch>
            <a:fillRect/>
          </a:stretch>
        </p:blipFill>
        <p:spPr>
          <a:xfrm>
            <a:off x="8141704" y="1605770"/>
            <a:ext cx="2893473" cy="43402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2"/>
          <p:cNvSpPr/>
          <p:nvPr/>
        </p:nvSpPr>
        <p:spPr>
          <a:xfrm>
            <a:off x="313764" y="1305113"/>
            <a:ext cx="11371800" cy="1580700"/>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506503" y="1471221"/>
            <a:ext cx="10907167" cy="12741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Students will take ownership of recycling by putting all they have learned into practice. Each day of the week, they will collect at least one PET plastic bottle at school or home to recycle. A tally will be taken each day to see how many bottles the class has </a:t>
            </a:r>
            <a:r>
              <a:rPr lang="en-US" sz="1600" b="1" dirty="0">
                <a:solidFill>
                  <a:srgbClr val="262626"/>
                </a:solidFill>
                <a:latin typeface="Calibri"/>
                <a:ea typeface="Calibri"/>
                <a:cs typeface="Calibri"/>
                <a:sym typeface="Calibri"/>
              </a:rPr>
              <a:t>collected</a:t>
            </a:r>
            <a:r>
              <a:rPr lang="en-US" sz="1600" b="1" i="0" u="none" strike="noStrike" cap="none" dirty="0">
                <a:solidFill>
                  <a:srgbClr val="262626"/>
                </a:solidFill>
                <a:latin typeface="Calibri"/>
                <a:ea typeface="Calibri"/>
                <a:cs typeface="Calibri"/>
                <a:sym typeface="Calibri"/>
              </a:rPr>
              <a:t>. The lesson will kick off with a bottle hunt inside the classroom and a coloring page of a PET plastic bottle, then they will be asked to see how many bottles they can collect throughout the week and become a “Waste Hero”.</a:t>
            </a:r>
            <a:endParaRPr sz="1600" b="1" i="0" u="none" strike="noStrike" cap="none" dirty="0">
              <a:solidFill>
                <a:srgbClr val="262626"/>
              </a:solidFill>
              <a:latin typeface="Calibri"/>
              <a:ea typeface="Calibri"/>
              <a:cs typeface="Calibri"/>
              <a:sym typeface="Calibri"/>
            </a:endParaRPr>
          </a:p>
        </p:txBody>
      </p:sp>
      <p:sp>
        <p:nvSpPr>
          <p:cNvPr id="92" name="Google Shape;92;p2"/>
          <p:cNvSpPr/>
          <p:nvPr/>
        </p:nvSpPr>
        <p:spPr>
          <a:xfrm>
            <a:off x="1181181" y="320323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a:off x="1127544" y="320323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1172128" y="3183182"/>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95" name="Google Shape;95;p2"/>
          <p:cNvSpPr/>
          <p:nvPr/>
        </p:nvSpPr>
        <p:spPr>
          <a:xfrm>
            <a:off x="1678983" y="3245606"/>
            <a:ext cx="9734687"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Display or print the “YES/NO” handout and distribute the bottle “Bottle Coloring” handout to the class. </a:t>
            </a:r>
            <a:endParaRPr sz="1600" i="0" u="none" strike="noStrike" cap="none" dirty="0">
              <a:solidFill>
                <a:srgbClr val="262626"/>
              </a:solidFill>
              <a:latin typeface="Calibri"/>
              <a:ea typeface="Calibri"/>
              <a:cs typeface="Calibri"/>
              <a:sym typeface="Calibri"/>
            </a:endParaRPr>
          </a:p>
        </p:txBody>
      </p:sp>
      <p:sp>
        <p:nvSpPr>
          <p:cNvPr id="96" name="Google Shape;96;p2"/>
          <p:cNvSpPr/>
          <p:nvPr/>
        </p:nvSpPr>
        <p:spPr>
          <a:xfrm rot="5400000">
            <a:off x="586952" y="3145953"/>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a:off x="1678983" y="4037615"/>
            <a:ext cx="9734687" cy="97868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Prepare a large container or recycling bin for the classroom. </a:t>
            </a:r>
            <a:r>
              <a:rPr lang="en-US" sz="1600" b="0" i="0" u="none" strike="noStrike" cap="none" dirty="0">
                <a:solidFill>
                  <a:srgbClr val="262626"/>
                </a:solidFill>
                <a:latin typeface="Calibri"/>
                <a:ea typeface="Calibri"/>
                <a:cs typeface="Calibri"/>
                <a:sym typeface="Calibri"/>
              </a:rPr>
              <a:t>Something large enough to hold a week's worth of PET plastic bottles. Collect and prepare 10-20 PET plastic bottles. It is b</a:t>
            </a:r>
            <a:r>
              <a:rPr lang="en-US" sz="1600" dirty="0">
                <a:solidFill>
                  <a:srgbClr val="262626"/>
                </a:solidFill>
                <a:latin typeface="Calibri"/>
                <a:ea typeface="Calibri"/>
                <a:cs typeface="Calibri"/>
                <a:sym typeface="Calibri"/>
              </a:rPr>
              <a:t>est to have students bring bottles from the cafeteria at school or from home.</a:t>
            </a:r>
            <a:endParaRPr dirty="0"/>
          </a:p>
        </p:txBody>
      </p:sp>
      <p:sp>
        <p:nvSpPr>
          <p:cNvPr id="98" name="Google Shape;98;p2"/>
          <p:cNvSpPr/>
          <p:nvPr/>
        </p:nvSpPr>
        <p:spPr>
          <a:xfrm>
            <a:off x="1177126" y="413453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1123489" y="413453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1168073" y="411448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01" name="Google Shape;101;p2"/>
          <p:cNvSpPr/>
          <p:nvPr/>
        </p:nvSpPr>
        <p:spPr>
          <a:xfrm>
            <a:off x="1678983" y="5117306"/>
            <a:ext cx="10006513"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dirty="0">
                <a:solidFill>
                  <a:srgbClr val="262626"/>
                </a:solidFill>
                <a:latin typeface="Calibri"/>
                <a:ea typeface="Calibri"/>
                <a:cs typeface="Calibri"/>
                <a:sym typeface="Calibri"/>
              </a:rPr>
              <a:t>Print and tape together </a:t>
            </a:r>
            <a:r>
              <a:rPr lang="en-US" sz="1600" b="1" i="0" u="none" strike="noStrike" cap="none" dirty="0">
                <a:solidFill>
                  <a:srgbClr val="262626"/>
                </a:solidFill>
                <a:latin typeface="Calibri"/>
                <a:ea typeface="Calibri"/>
                <a:cs typeface="Calibri"/>
                <a:sym typeface="Calibri"/>
              </a:rPr>
              <a:t> </a:t>
            </a:r>
            <a:r>
              <a:rPr lang="en-US" sz="1600" b="1" dirty="0">
                <a:solidFill>
                  <a:srgbClr val="262626"/>
                </a:solidFill>
                <a:latin typeface="Calibri"/>
                <a:ea typeface="Calibri"/>
                <a:cs typeface="Calibri"/>
                <a:sym typeface="Calibri"/>
              </a:rPr>
              <a:t>the </a:t>
            </a:r>
            <a:r>
              <a:rPr lang="en-US" sz="1600" b="1" i="0" u="none" strike="noStrike" cap="none" dirty="0">
                <a:solidFill>
                  <a:srgbClr val="262626"/>
                </a:solidFill>
                <a:latin typeface="Calibri"/>
                <a:ea typeface="Calibri"/>
                <a:cs typeface="Calibri"/>
                <a:sym typeface="Calibri"/>
              </a:rPr>
              <a:t>“Classroom Bottle </a:t>
            </a:r>
            <a:r>
              <a:rPr lang="en-US" sz="1600" b="1" dirty="0">
                <a:solidFill>
                  <a:srgbClr val="262626"/>
                </a:solidFill>
                <a:latin typeface="Calibri"/>
                <a:ea typeface="Calibri"/>
                <a:cs typeface="Calibri"/>
                <a:sym typeface="Calibri"/>
              </a:rPr>
              <a:t>C</a:t>
            </a:r>
            <a:r>
              <a:rPr lang="en-US" sz="1600" b="1" i="0" u="none" strike="noStrike" cap="none" dirty="0">
                <a:solidFill>
                  <a:srgbClr val="262626"/>
                </a:solidFill>
                <a:latin typeface="Calibri"/>
                <a:ea typeface="Calibri"/>
                <a:cs typeface="Calibri"/>
                <a:sym typeface="Calibri"/>
              </a:rPr>
              <a:t>ounter” </a:t>
            </a:r>
            <a:r>
              <a:rPr lang="en-US" sz="1600" dirty="0">
                <a:solidFill>
                  <a:srgbClr val="262626"/>
                </a:solidFill>
                <a:latin typeface="Calibri"/>
                <a:ea typeface="Calibri"/>
                <a:cs typeface="Calibri"/>
                <a:sym typeface="Calibri"/>
              </a:rPr>
              <a:t>for</a:t>
            </a:r>
            <a:r>
              <a:rPr lang="en-US" sz="1600" b="0" i="0" u="none" strike="noStrike" cap="none" dirty="0">
                <a:solidFill>
                  <a:srgbClr val="262626"/>
                </a:solidFill>
                <a:latin typeface="Calibri"/>
                <a:ea typeface="Calibri"/>
                <a:cs typeface="Calibri"/>
                <a:sym typeface="Calibri"/>
              </a:rPr>
              <a:t> the board </a:t>
            </a:r>
            <a:r>
              <a:rPr lang="en-US" sz="1600" dirty="0">
                <a:solidFill>
                  <a:srgbClr val="262626"/>
                </a:solidFill>
                <a:latin typeface="Calibri"/>
                <a:ea typeface="Calibri"/>
                <a:cs typeface="Calibri"/>
                <a:sym typeface="Calibri"/>
              </a:rPr>
              <a:t>or somewhere the whole class can see</a:t>
            </a:r>
            <a:r>
              <a:rPr lang="en-US" sz="1600" b="0" i="0" u="none" strike="noStrike" cap="none" dirty="0">
                <a:solidFill>
                  <a:srgbClr val="262626"/>
                </a:solidFill>
                <a:latin typeface="Calibri"/>
                <a:ea typeface="Calibri"/>
                <a:cs typeface="Calibri"/>
                <a:sym typeface="Calibri"/>
              </a:rPr>
              <a:t>.</a:t>
            </a:r>
            <a:endParaRPr dirty="0"/>
          </a:p>
        </p:txBody>
      </p:sp>
      <p:sp>
        <p:nvSpPr>
          <p:cNvPr id="102" name="Google Shape;102;p2"/>
          <p:cNvSpPr/>
          <p:nvPr/>
        </p:nvSpPr>
        <p:spPr>
          <a:xfrm>
            <a:off x="1177126" y="508589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1123489" y="5085892"/>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168073" y="506584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05" name="Google Shape;105;p2"/>
          <p:cNvSpPr/>
          <p:nvPr/>
        </p:nvSpPr>
        <p:spPr>
          <a:xfrm>
            <a:off x="2606050" y="185125"/>
            <a:ext cx="6979800" cy="9678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06" name="Google Shape;106;p2"/>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Lesson Prep &amp; Curriculum Alignment </a:t>
            </a:r>
            <a:endParaRPr/>
          </a:p>
        </p:txBody>
      </p:sp>
      <p:sp>
        <p:nvSpPr>
          <p:cNvPr id="108" name="Google Shape;108;p2"/>
          <p:cNvSpPr txBox="1"/>
          <p:nvPr/>
        </p:nvSpPr>
        <p:spPr>
          <a:xfrm>
            <a:off x="4713625" y="8203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latin typeface="Calibri"/>
                <a:ea typeface="Calibri"/>
                <a:cs typeface="Calibri"/>
                <a:sym typeface="Calibri"/>
              </a:rPr>
              <a:t>Lesson duration: 30-35 minutes</a:t>
            </a:r>
            <a:endParaRPr b="1">
              <a:solidFill>
                <a:schemeClr val="lt1"/>
              </a:solidFill>
              <a:latin typeface="Calibri"/>
              <a:ea typeface="Calibri"/>
              <a:cs typeface="Calibri"/>
              <a:sym typeface="Calibri"/>
            </a:endParaRPr>
          </a:p>
        </p:txBody>
      </p:sp>
      <p:sp>
        <p:nvSpPr>
          <p:cNvPr id="109" name="Google Shape;109;p2"/>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1" descr="A picture containing text, people&#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295" name="Google Shape;295;p11"/>
          <p:cNvSpPr txBox="1"/>
          <p:nvPr/>
        </p:nvSpPr>
        <p:spPr>
          <a:xfrm>
            <a:off x="548477" y="168433"/>
            <a:ext cx="1109504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262626"/>
                </a:solidFill>
                <a:latin typeface="Calibri"/>
                <a:ea typeface="Calibri"/>
                <a:cs typeface="Calibri"/>
                <a:sym typeface="Calibri"/>
              </a:rPr>
              <a:t>PET Plastic Bottle Classroom Challenge</a:t>
            </a:r>
            <a:endParaRPr dirty="0"/>
          </a:p>
        </p:txBody>
      </p:sp>
      <p:pic>
        <p:nvPicPr>
          <p:cNvPr id="296" name="Google Shape;296;p11" descr="A picture containing person, outdoor, beverage&#10;&#10;Description automatically generated"/>
          <p:cNvPicPr preferRelativeResize="0"/>
          <p:nvPr/>
        </p:nvPicPr>
        <p:blipFill rotWithShape="1">
          <a:blip r:embed="rId4">
            <a:alphaModFix/>
          </a:blip>
          <a:srcRect/>
          <a:stretch/>
        </p:blipFill>
        <p:spPr>
          <a:xfrm>
            <a:off x="1138321" y="1162122"/>
            <a:ext cx="7093018" cy="4558713"/>
          </a:xfrm>
          <a:prstGeom prst="rect">
            <a:avLst/>
          </a:prstGeom>
          <a:noFill/>
          <a:ln>
            <a:noFill/>
          </a:ln>
        </p:spPr>
      </p:pic>
      <p:sp>
        <p:nvSpPr>
          <p:cNvPr id="297" name="Google Shape;297;p11"/>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14" name="Picture 13" descr="Diagram&#10;&#10;Description automatically generated">
            <a:extLst>
              <a:ext uri="{FF2B5EF4-FFF2-40B4-BE49-F238E27FC236}">
                <a16:creationId xmlns:a16="http://schemas.microsoft.com/office/drawing/2014/main" id="{D2A6CF5F-6BE5-8C45-8F23-9FBD3AE7CA9F}"/>
              </a:ext>
            </a:extLst>
          </p:cNvPr>
          <p:cNvPicPr>
            <a:picLocks noChangeAspect="1"/>
          </p:cNvPicPr>
          <p:nvPr/>
        </p:nvPicPr>
        <p:blipFill>
          <a:blip r:embed="rId5"/>
          <a:stretch>
            <a:fillRect/>
          </a:stretch>
        </p:blipFill>
        <p:spPr>
          <a:xfrm>
            <a:off x="8099430" y="975974"/>
            <a:ext cx="3563142" cy="5036306"/>
          </a:xfrm>
          <a:prstGeom prst="rect">
            <a:avLst/>
          </a:prstGeom>
        </p:spPr>
      </p:pic>
      <p:sp>
        <p:nvSpPr>
          <p:cNvPr id="15" name="TextBox 14">
            <a:extLst>
              <a:ext uri="{FF2B5EF4-FFF2-40B4-BE49-F238E27FC236}">
                <a16:creationId xmlns:a16="http://schemas.microsoft.com/office/drawing/2014/main" id="{0F54BC0C-3A08-164A-A9CB-385F73FFBD99}"/>
              </a:ext>
            </a:extLst>
          </p:cNvPr>
          <p:cNvSpPr txBox="1"/>
          <p:nvPr/>
        </p:nvSpPr>
        <p:spPr>
          <a:xfrm>
            <a:off x="9714379" y="2225488"/>
            <a:ext cx="448236" cy="307777"/>
          </a:xfrm>
          <a:prstGeom prst="rect">
            <a:avLst/>
          </a:prstGeom>
          <a:noFill/>
        </p:spPr>
        <p:txBody>
          <a:bodyPr wrap="square" rtlCol="0">
            <a:spAutoFit/>
          </a:bodyPr>
          <a:lstStyle/>
          <a:p>
            <a:r>
              <a:rPr lang="en-US" dirty="0"/>
              <a:t>41</a:t>
            </a:r>
          </a:p>
        </p:txBody>
      </p:sp>
      <p:sp>
        <p:nvSpPr>
          <p:cNvPr id="16" name="TextBox 15">
            <a:extLst>
              <a:ext uri="{FF2B5EF4-FFF2-40B4-BE49-F238E27FC236}">
                <a16:creationId xmlns:a16="http://schemas.microsoft.com/office/drawing/2014/main" id="{147254AC-B70D-7047-A5A8-CD9CB02CDF10}"/>
              </a:ext>
            </a:extLst>
          </p:cNvPr>
          <p:cNvSpPr txBox="1"/>
          <p:nvPr/>
        </p:nvSpPr>
        <p:spPr>
          <a:xfrm>
            <a:off x="9771529" y="2868706"/>
            <a:ext cx="304800" cy="307777"/>
          </a:xfrm>
          <a:prstGeom prst="rect">
            <a:avLst/>
          </a:prstGeom>
          <a:noFill/>
        </p:spPr>
        <p:txBody>
          <a:bodyPr wrap="square" rtlCol="0">
            <a:spAutoFit/>
          </a:bodyPr>
          <a:lstStyle/>
          <a:p>
            <a:r>
              <a:rPr lang="en-US" dirty="0"/>
              <a:t>9</a:t>
            </a:r>
          </a:p>
        </p:txBody>
      </p:sp>
      <p:sp>
        <p:nvSpPr>
          <p:cNvPr id="17" name="TextBox 16">
            <a:extLst>
              <a:ext uri="{FF2B5EF4-FFF2-40B4-BE49-F238E27FC236}">
                <a16:creationId xmlns:a16="http://schemas.microsoft.com/office/drawing/2014/main" id="{D034306E-CEFB-4E44-8369-02E20B0F1225}"/>
              </a:ext>
            </a:extLst>
          </p:cNvPr>
          <p:cNvSpPr txBox="1"/>
          <p:nvPr/>
        </p:nvSpPr>
        <p:spPr>
          <a:xfrm>
            <a:off x="9771529" y="3429000"/>
            <a:ext cx="304800" cy="307777"/>
          </a:xfrm>
          <a:prstGeom prst="rect">
            <a:avLst/>
          </a:prstGeom>
          <a:noFill/>
        </p:spPr>
        <p:txBody>
          <a:bodyPr wrap="square" rtlCol="0">
            <a:spAutoFit/>
          </a:bodyPr>
          <a:lstStyle/>
          <a:p>
            <a:r>
              <a:rPr lang="en-US" dirty="0"/>
              <a:t>6</a:t>
            </a:r>
          </a:p>
        </p:txBody>
      </p:sp>
      <p:sp>
        <p:nvSpPr>
          <p:cNvPr id="18" name="TextBox 17">
            <a:extLst>
              <a:ext uri="{FF2B5EF4-FFF2-40B4-BE49-F238E27FC236}">
                <a16:creationId xmlns:a16="http://schemas.microsoft.com/office/drawing/2014/main" id="{F7A4D419-AA40-7842-B6DC-E322BE6F2E5F}"/>
              </a:ext>
            </a:extLst>
          </p:cNvPr>
          <p:cNvSpPr txBox="1"/>
          <p:nvPr/>
        </p:nvSpPr>
        <p:spPr>
          <a:xfrm>
            <a:off x="9771529" y="3962400"/>
            <a:ext cx="304800" cy="307777"/>
          </a:xfrm>
          <a:prstGeom prst="rect">
            <a:avLst/>
          </a:prstGeom>
          <a:noFill/>
        </p:spPr>
        <p:txBody>
          <a:bodyPr wrap="square" rtlCol="0">
            <a:spAutoFit/>
          </a:bodyPr>
          <a:lstStyle/>
          <a:p>
            <a:r>
              <a:rPr lang="en-US" dirty="0"/>
              <a:t>9</a:t>
            </a:r>
          </a:p>
        </p:txBody>
      </p:sp>
      <p:sp>
        <p:nvSpPr>
          <p:cNvPr id="19" name="TextBox 18">
            <a:extLst>
              <a:ext uri="{FF2B5EF4-FFF2-40B4-BE49-F238E27FC236}">
                <a16:creationId xmlns:a16="http://schemas.microsoft.com/office/drawing/2014/main" id="{66808B07-12F1-4F49-A4C2-157F9C5B6321}"/>
              </a:ext>
            </a:extLst>
          </p:cNvPr>
          <p:cNvSpPr txBox="1"/>
          <p:nvPr/>
        </p:nvSpPr>
        <p:spPr>
          <a:xfrm>
            <a:off x="9714378" y="4607860"/>
            <a:ext cx="591671" cy="304800"/>
          </a:xfrm>
          <a:prstGeom prst="rect">
            <a:avLst/>
          </a:prstGeom>
          <a:noFill/>
        </p:spPr>
        <p:txBody>
          <a:bodyPr wrap="square" rtlCol="0">
            <a:spAutoFit/>
          </a:bodyPr>
          <a:lstStyle/>
          <a:p>
            <a:r>
              <a:rPr lang="en-US" dirty="0"/>
              <a:t>10</a:t>
            </a:r>
          </a:p>
        </p:txBody>
      </p:sp>
      <p:sp>
        <p:nvSpPr>
          <p:cNvPr id="20" name="TextBox 19">
            <a:extLst>
              <a:ext uri="{FF2B5EF4-FFF2-40B4-BE49-F238E27FC236}">
                <a16:creationId xmlns:a16="http://schemas.microsoft.com/office/drawing/2014/main" id="{96C6D368-AFF0-0341-9658-8A64BE1D7900}"/>
              </a:ext>
            </a:extLst>
          </p:cNvPr>
          <p:cNvSpPr txBox="1"/>
          <p:nvPr/>
        </p:nvSpPr>
        <p:spPr>
          <a:xfrm>
            <a:off x="9714378" y="5232026"/>
            <a:ext cx="448237" cy="307777"/>
          </a:xfrm>
          <a:prstGeom prst="rect">
            <a:avLst/>
          </a:prstGeom>
          <a:noFill/>
        </p:spPr>
        <p:txBody>
          <a:bodyPr wrap="square" rtlCol="0">
            <a:spAutoFit/>
          </a:bodyPr>
          <a:lstStyle/>
          <a:p>
            <a:pPr algn="ctr"/>
            <a:r>
              <a:rPr lang="en-US" dirty="0"/>
              <a:t>7</a:t>
            </a:r>
          </a:p>
        </p:txBody>
      </p:sp>
    </p:spTree>
    <p:extLst>
      <p:ext uri="{BB962C8B-B14F-4D97-AF65-F5344CB8AC3E}">
        <p14:creationId xmlns:p14="http://schemas.microsoft.com/office/powerpoint/2010/main" val="208069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2" y="0"/>
            <a:ext cx="12191998" cy="6858002"/>
          </a:xfrm>
          <a:prstGeom prst="rect">
            <a:avLst/>
          </a:prstGeom>
          <a:noFill/>
          <a:ln>
            <a:noFill/>
          </a:ln>
        </p:spPr>
      </p:pic>
      <p:sp>
        <p:nvSpPr>
          <p:cNvPr id="133" name="Google Shape;133;p4"/>
          <p:cNvSpPr/>
          <p:nvPr/>
        </p:nvSpPr>
        <p:spPr>
          <a:xfrm>
            <a:off x="2606050" y="185125"/>
            <a:ext cx="6979800" cy="803574"/>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solidFill>
                  <a:schemeClr val="lt1"/>
                </a:solidFill>
                <a:latin typeface="Calibri"/>
                <a:ea typeface="Calibri"/>
                <a:cs typeface="Calibri"/>
                <a:sym typeface="Calibri"/>
              </a:rPr>
              <a:t>Lesson duration: 25 - 30 minutes</a:t>
            </a:r>
            <a:endParaRPr b="1">
              <a:solidFill>
                <a:schemeClr val="lt1"/>
              </a:solidFill>
              <a:latin typeface="Calibri"/>
              <a:ea typeface="Calibri"/>
              <a:cs typeface="Calibri"/>
              <a:sym typeface="Calibri"/>
            </a:endParaRPr>
          </a:p>
        </p:txBody>
      </p:sp>
      <p:sp>
        <p:nvSpPr>
          <p:cNvPr id="134" name="Google Shape;134;p4"/>
          <p:cNvSpPr/>
          <p:nvPr/>
        </p:nvSpPr>
        <p:spPr>
          <a:xfrm>
            <a:off x="2606050" y="185125"/>
            <a:ext cx="6979800" cy="69390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lt1"/>
                </a:solidFill>
                <a:latin typeface="Calibri"/>
                <a:ea typeface="Calibri"/>
                <a:cs typeface="Calibri"/>
                <a:sym typeface="Calibri"/>
              </a:rPr>
              <a:t>Next Steps</a:t>
            </a:r>
            <a:endParaRPr dirty="0"/>
          </a:p>
        </p:txBody>
      </p:sp>
      <p:sp>
        <p:nvSpPr>
          <p:cNvPr id="136" name="Google Shape;136;p4"/>
          <p:cNvSpPr/>
          <p:nvPr/>
        </p:nvSpPr>
        <p:spPr>
          <a:xfrm>
            <a:off x="413972" y="129522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29522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27517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46" name="Google Shape;146;p4"/>
          <p:cNvSpPr/>
          <p:nvPr/>
        </p:nvSpPr>
        <p:spPr>
          <a:xfrm>
            <a:off x="420159" y="4764781"/>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sp>
        <p:nvSpPr>
          <p:cNvPr id="157" name="Google Shape;157;p4"/>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34" name="Google Shape;148;p4">
            <a:extLst>
              <a:ext uri="{FF2B5EF4-FFF2-40B4-BE49-F238E27FC236}">
                <a16:creationId xmlns:a16="http://schemas.microsoft.com/office/drawing/2014/main" id="{AE674A5D-90ED-F246-880E-4B6F9E43BC52}"/>
              </a:ext>
            </a:extLst>
          </p:cNvPr>
          <p:cNvSpPr/>
          <p:nvPr/>
        </p:nvSpPr>
        <p:spPr>
          <a:xfrm rot="5400000">
            <a:off x="538407" y="2664118"/>
            <a:ext cx="930149" cy="279035"/>
          </a:xfrm>
          <a:prstGeom prst="bentUpArrow">
            <a:avLst>
              <a:gd name="adj1" fmla="val 25000"/>
              <a:gd name="adj2" fmla="val 23934"/>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4F16A6E2-8EBD-1049-A9AE-DC138164C052}"/>
              </a:ext>
            </a:extLst>
          </p:cNvPr>
          <p:cNvSpPr txBox="1"/>
          <p:nvPr/>
        </p:nvSpPr>
        <p:spPr>
          <a:xfrm>
            <a:off x="965365" y="1197623"/>
            <a:ext cx="8077410" cy="923330"/>
          </a:xfrm>
          <a:prstGeom prst="rect">
            <a:avLst/>
          </a:prstGeom>
          <a:noFill/>
        </p:spPr>
        <p:txBody>
          <a:bodyPr wrap="square">
            <a:spAutoFit/>
          </a:bodyPr>
          <a:lstStyle/>
          <a:p>
            <a:r>
              <a:rPr lang="en-US" sz="1800" b="1" dirty="0">
                <a:solidFill>
                  <a:srgbClr val="262626"/>
                </a:solidFill>
                <a:latin typeface="Calibri"/>
                <a:ea typeface="Calibri"/>
                <a:cs typeface="Calibri"/>
                <a:sym typeface="Calibri"/>
              </a:rPr>
              <a:t>Print and pass out the “Bottle Coloring” handout </a:t>
            </a:r>
            <a:r>
              <a:rPr lang="en-US" sz="1800" dirty="0">
                <a:solidFill>
                  <a:srgbClr val="262626"/>
                </a:solidFill>
                <a:latin typeface="Calibri"/>
                <a:ea typeface="Calibri"/>
                <a:cs typeface="Calibri"/>
                <a:sym typeface="Calibri"/>
              </a:rPr>
              <a:t>at the end of the lesson or send home as homework. The coloring page is separate from the PowerPoint lesson and is a downloadable pdf file.</a:t>
            </a:r>
          </a:p>
        </p:txBody>
      </p:sp>
      <p:sp>
        <p:nvSpPr>
          <p:cNvPr id="15" name="Google Shape;136;p4">
            <a:extLst>
              <a:ext uri="{FF2B5EF4-FFF2-40B4-BE49-F238E27FC236}">
                <a16:creationId xmlns:a16="http://schemas.microsoft.com/office/drawing/2014/main" id="{2D9D11E7-A22D-4F4C-BD50-DF0F2B1CB51A}"/>
              </a:ext>
            </a:extLst>
          </p:cNvPr>
          <p:cNvSpPr/>
          <p:nvPr/>
        </p:nvSpPr>
        <p:spPr>
          <a:xfrm>
            <a:off x="5040557" y="351100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37;p4">
            <a:extLst>
              <a:ext uri="{FF2B5EF4-FFF2-40B4-BE49-F238E27FC236}">
                <a16:creationId xmlns:a16="http://schemas.microsoft.com/office/drawing/2014/main" id="{043C641A-D4F1-BF4A-B392-D6412D2EAD96}"/>
              </a:ext>
            </a:extLst>
          </p:cNvPr>
          <p:cNvSpPr/>
          <p:nvPr/>
        </p:nvSpPr>
        <p:spPr>
          <a:xfrm>
            <a:off x="4968301" y="351584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2</a:t>
            </a:r>
            <a:endParaRPr sz="1800" b="0"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5FDD866-FF36-BE42-B898-9DCFE6D33F0C}"/>
              </a:ext>
            </a:extLst>
          </p:cNvPr>
          <p:cNvSpPr txBox="1"/>
          <p:nvPr/>
        </p:nvSpPr>
        <p:spPr>
          <a:xfrm>
            <a:off x="5635957" y="3429000"/>
            <a:ext cx="6089973" cy="523220"/>
          </a:xfrm>
          <a:prstGeom prst="rect">
            <a:avLst/>
          </a:prstGeom>
          <a:noFill/>
        </p:spPr>
        <p:txBody>
          <a:bodyPr wrap="square" rtlCol="0">
            <a:spAutoFit/>
          </a:bodyPr>
          <a:lstStyle/>
          <a:p>
            <a:r>
              <a:rPr lang="en-US" dirty="0"/>
              <a:t>At the end of the week let the students know they are officially certified “Waste Hero’s” now and can teach their family how to recycle at home.</a:t>
            </a:r>
          </a:p>
        </p:txBody>
      </p:sp>
      <p:pic>
        <p:nvPicPr>
          <p:cNvPr id="4" name="Picture 3" descr="A picture containing graphical user interface&#10;&#10;Description automatically generated">
            <a:extLst>
              <a:ext uri="{FF2B5EF4-FFF2-40B4-BE49-F238E27FC236}">
                <a16:creationId xmlns:a16="http://schemas.microsoft.com/office/drawing/2014/main" id="{BCD62908-5C2D-C446-9DBA-FE0246112F60}"/>
              </a:ext>
            </a:extLst>
          </p:cNvPr>
          <p:cNvPicPr>
            <a:picLocks noChangeAspect="1"/>
          </p:cNvPicPr>
          <p:nvPr/>
        </p:nvPicPr>
        <p:blipFill>
          <a:blip r:embed="rId4"/>
          <a:stretch>
            <a:fillRect/>
          </a:stretch>
        </p:blipFill>
        <p:spPr>
          <a:xfrm>
            <a:off x="6399386" y="4028626"/>
            <a:ext cx="3533670" cy="2473569"/>
          </a:xfrm>
          <a:prstGeom prst="rect">
            <a:avLst/>
          </a:prstGeom>
        </p:spPr>
      </p:pic>
      <p:pic>
        <p:nvPicPr>
          <p:cNvPr id="18" name="Picture 17" descr="Shape, rectangle&#10;&#10;Description automatically generated">
            <a:extLst>
              <a:ext uri="{FF2B5EF4-FFF2-40B4-BE49-F238E27FC236}">
                <a16:creationId xmlns:a16="http://schemas.microsoft.com/office/drawing/2014/main" id="{87310200-0B13-672E-AB44-7D2B27E189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99311" y="2305038"/>
            <a:ext cx="2937357" cy="4197158"/>
          </a:xfrm>
          <a:prstGeom prst="rect">
            <a:avLst/>
          </a:prstGeom>
        </p:spPr>
      </p:pic>
    </p:spTree>
    <p:extLst>
      <p:ext uri="{BB962C8B-B14F-4D97-AF65-F5344CB8AC3E}">
        <p14:creationId xmlns:p14="http://schemas.microsoft.com/office/powerpoint/2010/main" val="287307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a:off x="506503" y="1456997"/>
            <a:ext cx="5410203"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Key Learning Outcomes and Curriculum Alignment:</a:t>
            </a:r>
            <a:endParaRPr sz="1800" b="1" i="0" u="none" strike="noStrike" cap="none">
              <a:solidFill>
                <a:schemeClr val="lt1"/>
              </a:solidFill>
              <a:latin typeface="Calibri"/>
              <a:ea typeface="Calibri"/>
              <a:cs typeface="Calibri"/>
              <a:sym typeface="Calibri"/>
            </a:endParaRPr>
          </a:p>
        </p:txBody>
      </p:sp>
      <p:sp>
        <p:nvSpPr>
          <p:cNvPr id="117" name="Google Shape;117;p3"/>
          <p:cNvSpPr/>
          <p:nvPr/>
        </p:nvSpPr>
        <p:spPr>
          <a:xfrm>
            <a:off x="2606050" y="185125"/>
            <a:ext cx="6979800" cy="8481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3"/>
          <p:cNvSpPr txBox="1"/>
          <p:nvPr/>
        </p:nvSpPr>
        <p:spPr>
          <a:xfrm>
            <a:off x="2794681" y="294106"/>
            <a:ext cx="66026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Lesson Prep &amp; Curriculum Alignment </a:t>
            </a:r>
            <a:endParaRPr/>
          </a:p>
        </p:txBody>
      </p:sp>
      <p:sp>
        <p:nvSpPr>
          <p:cNvPr id="120" name="Google Shape;120;p3"/>
          <p:cNvSpPr/>
          <p:nvPr/>
        </p:nvSpPr>
        <p:spPr>
          <a:xfrm>
            <a:off x="323617" y="2049634"/>
            <a:ext cx="11361877" cy="2140907"/>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a:solidFill>
                  <a:srgbClr val="262626"/>
                </a:solidFill>
                <a:latin typeface="Calibri"/>
                <a:ea typeface="Calibri"/>
                <a:cs typeface="Calibri"/>
                <a:sym typeface="Calibri"/>
              </a:rPr>
              <a:t>Science - Earth and Human Activity: </a:t>
            </a:r>
            <a:r>
              <a:rPr lang="en-US" sz="1600" b="0" i="0" u="none" strike="noStrike" cap="none">
                <a:solidFill>
                  <a:srgbClr val="262626"/>
                </a:solidFill>
                <a:latin typeface="Calibri"/>
                <a:ea typeface="Calibri"/>
                <a:cs typeface="Calibri"/>
                <a:sym typeface="Calibri"/>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endParaRPr/>
          </a:p>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a:solidFill>
                  <a:srgbClr val="262626"/>
                </a:solidFill>
                <a:latin typeface="Calibri"/>
                <a:ea typeface="Calibri"/>
                <a:cs typeface="Calibri"/>
                <a:sym typeface="Calibri"/>
              </a:rPr>
              <a:t>English Language Arts and Literacy: </a:t>
            </a:r>
            <a:r>
              <a:rPr lang="en-US" sz="1600" b="0" i="0" u="none" strike="noStrike" cap="none">
                <a:solidFill>
                  <a:srgbClr val="262626"/>
                </a:solidFill>
                <a:latin typeface="Calibri"/>
                <a:ea typeface="Calibri"/>
                <a:cs typeface="Calibri"/>
                <a:sym typeface="Calibri"/>
              </a:rPr>
              <a:t>Participate in collaborative conversations with diverse partners about topics and texts. Follow agreed-upon rules for discussions. Use words and phrases acquired through conversations, reading and being read to, and responding to texts.</a:t>
            </a:r>
            <a:endParaRPr/>
          </a:p>
          <a:p>
            <a:pPr marL="171450" marR="0" lvl="0" indent="-171450" algn="just" rtl="0">
              <a:lnSpc>
                <a:spcPct val="120000"/>
              </a:lnSpc>
              <a:spcBef>
                <a:spcPts val="0"/>
              </a:spcBef>
              <a:spcAft>
                <a:spcPts val="0"/>
              </a:spcAft>
              <a:buClr>
                <a:srgbClr val="3AC69D"/>
              </a:buClr>
              <a:buSzPts val="2400"/>
              <a:buFont typeface="Arial"/>
              <a:buChar char="•"/>
            </a:pPr>
            <a:r>
              <a:rPr lang="en-US" sz="1600" b="1" i="0" u="none" strike="noStrike" cap="none">
                <a:solidFill>
                  <a:srgbClr val="262626"/>
                </a:solidFill>
                <a:latin typeface="Calibri"/>
                <a:ea typeface="Calibri"/>
                <a:cs typeface="Calibri"/>
                <a:sym typeface="Calibri"/>
              </a:rPr>
              <a:t>Math: </a:t>
            </a:r>
            <a:r>
              <a:rPr lang="en-US" sz="1600" b="0" i="0" u="none" strike="noStrike" cap="none">
                <a:solidFill>
                  <a:srgbClr val="262626"/>
                </a:solidFill>
                <a:latin typeface="Calibri"/>
                <a:ea typeface="Calibri"/>
                <a:cs typeface="Calibri"/>
                <a:sym typeface="Calibri"/>
              </a:rPr>
              <a:t>Classify objects into given categories; count the numbers of objects in each category and sort the categories by count.</a:t>
            </a:r>
            <a:endParaRPr/>
          </a:p>
        </p:txBody>
      </p:sp>
      <p:pic>
        <p:nvPicPr>
          <p:cNvPr id="121" name="Google Shape;121;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22" name="Google Shape;122;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pic>
        <p:nvPicPr>
          <p:cNvPr id="123" name="Google Shape;123;p3" descr="A picture containing icon&#10;&#10;Description automatically generated"/>
          <p:cNvPicPr preferRelativeResize="0"/>
          <p:nvPr/>
        </p:nvPicPr>
        <p:blipFill rotWithShape="1">
          <a:blip r:embed="rId6">
            <a:alphaModFix/>
          </a:blip>
          <a:srcRect/>
          <a:stretch/>
        </p:blipFill>
        <p:spPr>
          <a:xfrm>
            <a:off x="2729804" y="5360662"/>
            <a:ext cx="1149009" cy="1149009"/>
          </a:xfrm>
          <a:prstGeom prst="rect">
            <a:avLst/>
          </a:prstGeom>
          <a:noFill/>
          <a:ln>
            <a:noFill/>
          </a:ln>
        </p:spPr>
      </p:pic>
      <p:pic>
        <p:nvPicPr>
          <p:cNvPr id="124" name="Google Shape;124;p3" descr="Graphical user interface, application, icon&#10;&#10;Description automatically generated"/>
          <p:cNvPicPr preferRelativeResize="0"/>
          <p:nvPr/>
        </p:nvPicPr>
        <p:blipFill rotWithShape="1">
          <a:blip r:embed="rId7">
            <a:alphaModFix/>
          </a:blip>
          <a:srcRect/>
          <a:stretch/>
        </p:blipFill>
        <p:spPr>
          <a:xfrm>
            <a:off x="3878813" y="5360662"/>
            <a:ext cx="1149010" cy="1149010"/>
          </a:xfrm>
          <a:prstGeom prst="rect">
            <a:avLst/>
          </a:prstGeom>
          <a:noFill/>
          <a:ln>
            <a:noFill/>
          </a:ln>
        </p:spPr>
      </p:pic>
      <p:sp>
        <p:nvSpPr>
          <p:cNvPr id="125" name="Google Shape;125;p3"/>
          <p:cNvSpPr/>
          <p:nvPr/>
        </p:nvSpPr>
        <p:spPr>
          <a:xfrm>
            <a:off x="323618" y="4723242"/>
            <a:ext cx="209685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506504" y="4715711"/>
            <a:ext cx="1712262"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SDG Alignment</a:t>
            </a:r>
            <a:endParaRPr sz="1800" b="1" i="0" u="none" strike="noStrike" cap="none">
              <a:solidFill>
                <a:schemeClr val="lt1"/>
              </a:solidFill>
              <a:latin typeface="Calibri"/>
              <a:ea typeface="Calibri"/>
              <a:cs typeface="Calibri"/>
              <a:sym typeface="Calibri"/>
            </a:endParaRPr>
          </a:p>
        </p:txBody>
      </p:sp>
      <p:sp>
        <p:nvSpPr>
          <p:cNvPr id="127" name="Google Shape;127;p3"/>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16" name="Group 15">
            <a:extLst>
              <a:ext uri="{FF2B5EF4-FFF2-40B4-BE49-F238E27FC236}">
                <a16:creationId xmlns:a16="http://schemas.microsoft.com/office/drawing/2014/main" id="{9C22D60B-0659-AC26-314C-95C6F7FEB863}"/>
              </a:ext>
            </a:extLst>
          </p:cNvPr>
          <p:cNvGrpSpPr/>
          <p:nvPr/>
        </p:nvGrpSpPr>
        <p:grpSpPr>
          <a:xfrm>
            <a:off x="5344271" y="4931769"/>
            <a:ext cx="6478454" cy="1445637"/>
            <a:chOff x="4790164" y="5101971"/>
            <a:chExt cx="6979920" cy="1490877"/>
          </a:xfrm>
        </p:grpSpPr>
        <p:sp>
          <p:nvSpPr>
            <p:cNvPr id="17" name="Rounded Rectangle 16">
              <a:extLst>
                <a:ext uri="{FF2B5EF4-FFF2-40B4-BE49-F238E27FC236}">
                  <a16:creationId xmlns:a16="http://schemas.microsoft.com/office/drawing/2014/main" id="{C3C0DB83-2B38-105D-7D67-0EF01DCBDCF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18" name="Rounded Rectangle 17">
              <a:extLst>
                <a:ext uri="{FF2B5EF4-FFF2-40B4-BE49-F238E27FC236}">
                  <a16:creationId xmlns:a16="http://schemas.microsoft.com/office/drawing/2014/main" id="{2F6F2848-780A-ECA7-DC28-EE9B876CE6F2}"/>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19" name="TextBox 18">
              <a:extLst>
                <a:ext uri="{FF2B5EF4-FFF2-40B4-BE49-F238E27FC236}">
                  <a16:creationId xmlns:a16="http://schemas.microsoft.com/office/drawing/2014/main" id="{BC2EC49F-BC80-A24B-D04D-F23421D92177}"/>
                </a:ext>
              </a:extLst>
            </p:cNvPr>
            <p:cNvSpPr txBox="1"/>
            <p:nvPr/>
          </p:nvSpPr>
          <p:spPr>
            <a:xfrm>
              <a:off x="6956553" y="5101971"/>
              <a:ext cx="4280196" cy="369332"/>
            </a:xfrm>
            <a:prstGeom prst="rect">
              <a:avLst/>
            </a:prstGeom>
            <a:noFill/>
          </p:spPr>
          <p:txBody>
            <a:bodyPr wrap="square" rtlCol="0">
              <a:spAutoFit/>
            </a:bodyPr>
            <a:lstStyle/>
            <a:p>
              <a:r>
                <a:rPr lang="en-US" b="1" dirty="0">
                  <a:solidFill>
                    <a:schemeClr val="bg1"/>
                  </a:solidFill>
                </a:rPr>
                <a:t>Flexible and adaptive lesson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4"/>
            <a:ext cx="12191998" cy="6858002"/>
          </a:xfrm>
          <a:prstGeom prst="rect">
            <a:avLst/>
          </a:prstGeom>
          <a:noFill/>
          <a:ln>
            <a:noFill/>
          </a:ln>
        </p:spPr>
      </p:pic>
      <p:sp>
        <p:nvSpPr>
          <p:cNvPr id="133" name="Google Shape;133;p4"/>
          <p:cNvSpPr/>
          <p:nvPr/>
        </p:nvSpPr>
        <p:spPr>
          <a:xfrm>
            <a:off x="2606050" y="185125"/>
            <a:ext cx="6979800" cy="9801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The Lesson </a:t>
            </a:r>
            <a:endParaRPr/>
          </a:p>
        </p:txBody>
      </p:sp>
      <p:sp>
        <p:nvSpPr>
          <p:cNvPr id="136" name="Google Shape;136;p4"/>
          <p:cNvSpPr/>
          <p:nvPr/>
        </p:nvSpPr>
        <p:spPr>
          <a:xfrm>
            <a:off x="413972" y="145574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a:off x="360335" y="1455742"/>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a:off x="404919" y="143569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1</a:t>
            </a:r>
            <a:endParaRPr/>
          </a:p>
        </p:txBody>
      </p:sp>
      <p:sp>
        <p:nvSpPr>
          <p:cNvPr id="139" name="Google Shape;139;p4"/>
          <p:cNvSpPr/>
          <p:nvPr/>
        </p:nvSpPr>
        <p:spPr>
          <a:xfrm>
            <a:off x="911773" y="1498114"/>
            <a:ext cx="10866255"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0" i="0" u="none" strike="noStrike" cap="none" dirty="0">
                <a:solidFill>
                  <a:srgbClr val="262626"/>
                </a:solidFill>
                <a:latin typeface="Calibri"/>
                <a:ea typeface="Calibri"/>
                <a:cs typeface="Calibri"/>
                <a:sym typeface="Calibri"/>
              </a:rPr>
              <a:t>Before the students arrive to class, </a:t>
            </a:r>
            <a:r>
              <a:rPr lang="en-US" sz="1600" b="1" i="0" u="none" strike="noStrike" cap="none" dirty="0">
                <a:solidFill>
                  <a:srgbClr val="262626"/>
                </a:solidFill>
                <a:latin typeface="Calibri"/>
                <a:ea typeface="Calibri"/>
                <a:cs typeface="Calibri"/>
                <a:sym typeface="Calibri"/>
              </a:rPr>
              <a:t>carefully hide 10-20 PET plastic bottles around the classroom.</a:t>
            </a:r>
            <a:endParaRPr sz="1400" b="0" i="0" u="none" strike="noStrike" cap="none" dirty="0">
              <a:solidFill>
                <a:srgbClr val="262626"/>
              </a:solidFill>
              <a:latin typeface="Calibri"/>
              <a:ea typeface="Calibri"/>
              <a:cs typeface="Calibri"/>
              <a:sym typeface="Calibri"/>
            </a:endParaRPr>
          </a:p>
        </p:txBody>
      </p:sp>
      <p:sp>
        <p:nvSpPr>
          <p:cNvPr id="140" name="Google Shape;140;p4"/>
          <p:cNvSpPr/>
          <p:nvPr/>
        </p:nvSpPr>
        <p:spPr>
          <a:xfrm>
            <a:off x="413972" y="2225770"/>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4"/>
          <p:cNvSpPr/>
          <p:nvPr/>
        </p:nvSpPr>
        <p:spPr>
          <a:xfrm>
            <a:off x="360335" y="2225770"/>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
          <p:cNvSpPr/>
          <p:nvPr/>
        </p:nvSpPr>
        <p:spPr>
          <a:xfrm>
            <a:off x="404919" y="2205718"/>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2</a:t>
            </a:r>
            <a:endParaRPr/>
          </a:p>
        </p:txBody>
      </p:sp>
      <p:sp>
        <p:nvSpPr>
          <p:cNvPr id="143" name="Google Shape;143;p4"/>
          <p:cNvSpPr/>
          <p:nvPr/>
        </p:nvSpPr>
        <p:spPr>
          <a:xfrm>
            <a:off x="911773" y="2191942"/>
            <a:ext cx="10866300" cy="142188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Distribute the “YES/NO” handout </a:t>
            </a:r>
            <a:r>
              <a:rPr lang="en-US" sz="1600" i="0" u="none" strike="noStrike" cap="none" dirty="0">
                <a:solidFill>
                  <a:srgbClr val="262626"/>
                </a:solidFill>
                <a:latin typeface="Calibri"/>
                <a:ea typeface="Calibri"/>
                <a:cs typeface="Calibri"/>
                <a:sym typeface="Calibri"/>
              </a:rPr>
              <a:t>and</a:t>
            </a:r>
            <a:r>
              <a:rPr lang="en-US" sz="1600" b="1" i="0" u="none" strike="noStrike" cap="none" dirty="0">
                <a:solidFill>
                  <a:srgbClr val="262626"/>
                </a:solidFill>
                <a:latin typeface="Calibri"/>
                <a:ea typeface="Calibri"/>
                <a:cs typeface="Calibri"/>
                <a:sym typeface="Calibri"/>
              </a:rPr>
              <a:t> </a:t>
            </a:r>
            <a:r>
              <a:rPr lang="en-US" sz="1600" dirty="0">
                <a:solidFill>
                  <a:srgbClr val="262626"/>
                </a:solidFill>
                <a:latin typeface="Calibri"/>
                <a:ea typeface="Calibri"/>
                <a:cs typeface="Calibri"/>
                <a:sym typeface="Calibri"/>
              </a:rPr>
              <a:t>a</a:t>
            </a:r>
            <a:r>
              <a:rPr lang="en-US" sz="1600" b="0" i="0" u="none" strike="noStrike" cap="none" dirty="0">
                <a:solidFill>
                  <a:srgbClr val="262626"/>
                </a:solidFill>
                <a:latin typeface="Calibri"/>
                <a:ea typeface="Calibri"/>
                <a:cs typeface="Calibri"/>
                <a:sym typeface="Calibri"/>
              </a:rPr>
              <a:t>sk the class,</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do you remember about recycling?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can be recycled? </a:t>
            </a:r>
            <a:endParaRPr sz="1400" b="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Raise your hand and show me something that can be recycled on the handout? </a:t>
            </a:r>
            <a:endParaRPr sz="1400" b="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are the 1, 2, 3s of recycling? </a:t>
            </a:r>
            <a:endParaRPr dirty="0">
              <a:solidFill>
                <a:srgbClr val="262626"/>
              </a:solidFill>
              <a:latin typeface="Calibri"/>
              <a:ea typeface="Calibri"/>
              <a:cs typeface="Calibri"/>
              <a:sym typeface="Calibri"/>
            </a:endParaRPr>
          </a:p>
        </p:txBody>
      </p:sp>
      <p:sp>
        <p:nvSpPr>
          <p:cNvPr id="144" name="Google Shape;144;p4"/>
          <p:cNvSpPr/>
          <p:nvPr/>
        </p:nvSpPr>
        <p:spPr>
          <a:xfrm>
            <a:off x="413972" y="396645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a:off x="360335" y="396645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404919" y="3946407"/>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3</a:t>
            </a:r>
            <a:endParaRPr/>
          </a:p>
        </p:txBody>
      </p:sp>
      <p:sp>
        <p:nvSpPr>
          <p:cNvPr id="147" name="Google Shape;147;p4"/>
          <p:cNvSpPr/>
          <p:nvPr/>
        </p:nvSpPr>
        <p:spPr>
          <a:xfrm>
            <a:off x="911773" y="3916896"/>
            <a:ext cx="10866300" cy="145882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Display and discuss the </a:t>
            </a:r>
            <a:r>
              <a:rPr lang="en-US" sz="1600" b="1" dirty="0">
                <a:solidFill>
                  <a:srgbClr val="262626"/>
                </a:solidFill>
                <a:latin typeface="Calibri"/>
                <a:ea typeface="Calibri"/>
                <a:cs typeface="Calibri"/>
                <a:sym typeface="Calibri"/>
              </a:rPr>
              <a:t>“</a:t>
            </a:r>
            <a:r>
              <a:rPr lang="en-US" sz="1600" b="1" i="0" u="none" strike="noStrike" cap="none" dirty="0">
                <a:solidFill>
                  <a:srgbClr val="262626"/>
                </a:solidFill>
                <a:latin typeface="Calibri"/>
                <a:ea typeface="Calibri"/>
                <a:cs typeface="Calibri"/>
                <a:sym typeface="Calibri"/>
              </a:rPr>
              <a:t>3 Steps to Recycling</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slides, </a:t>
            </a:r>
            <a:r>
              <a:rPr lang="en-US" sz="1600" i="0" u="none" strike="noStrike" cap="none" dirty="0">
                <a:solidFill>
                  <a:srgbClr val="262626"/>
                </a:solidFill>
                <a:latin typeface="Calibri"/>
                <a:ea typeface="Calibri"/>
                <a:cs typeface="Calibri"/>
                <a:sym typeface="Calibri"/>
              </a:rPr>
              <a:t>then </a:t>
            </a:r>
            <a:r>
              <a:rPr lang="en-US" sz="1600" dirty="0">
                <a:solidFill>
                  <a:srgbClr val="262626"/>
                </a:solidFill>
                <a:latin typeface="Calibri"/>
                <a:ea typeface="Calibri"/>
                <a:cs typeface="Calibri"/>
                <a:sym typeface="Calibri"/>
              </a:rPr>
              <a:t>introduce</a:t>
            </a:r>
            <a:r>
              <a:rPr lang="en-US" sz="1600" i="0" u="none" strike="noStrike" cap="none" dirty="0">
                <a:solidFill>
                  <a:srgbClr val="262626"/>
                </a:solidFill>
                <a:latin typeface="Calibri"/>
                <a:ea typeface="Calibri"/>
                <a:cs typeface="Calibri"/>
                <a:sym typeface="Calibri"/>
              </a:rPr>
              <a:t> the PET</a:t>
            </a:r>
            <a:r>
              <a:rPr lang="en-US" sz="1600" b="1" i="0" u="none" strike="noStrike" cap="none" dirty="0">
                <a:solidFill>
                  <a:srgbClr val="262626"/>
                </a:solidFill>
                <a:latin typeface="Calibri"/>
                <a:ea typeface="Calibri"/>
                <a:cs typeface="Calibri"/>
                <a:sym typeface="Calibri"/>
              </a:rPr>
              <a:t> plastic bottle </a:t>
            </a:r>
            <a:r>
              <a:rPr lang="en-US" sz="1600" b="1" dirty="0">
                <a:solidFill>
                  <a:srgbClr val="262626"/>
                </a:solidFill>
                <a:latin typeface="Calibri"/>
                <a:ea typeface="Calibri"/>
                <a:cs typeface="Calibri"/>
                <a:sym typeface="Calibri"/>
              </a:rPr>
              <a:t>challenge</a:t>
            </a:r>
            <a:r>
              <a:rPr lang="en-US" sz="1600" b="1" i="0" u="none" strike="noStrike" cap="none" dirty="0">
                <a:solidFill>
                  <a:srgbClr val="262626"/>
                </a:solidFill>
                <a:latin typeface="Calibri"/>
                <a:ea typeface="Calibri"/>
                <a:cs typeface="Calibri"/>
                <a:sym typeface="Calibri"/>
              </a:rPr>
              <a:t> final slide and let the students know </a:t>
            </a:r>
            <a:r>
              <a:rPr lang="en-US" sz="1600" b="1" dirty="0">
                <a:solidFill>
                  <a:srgbClr val="262626"/>
                </a:solidFill>
                <a:latin typeface="Calibri"/>
                <a:ea typeface="Calibri"/>
                <a:cs typeface="Calibri"/>
                <a:sym typeface="Calibri"/>
              </a:rPr>
              <a:t>they</a:t>
            </a:r>
            <a:r>
              <a:rPr lang="en-US" sz="1600" b="1" i="0" u="none" strike="noStrike" cap="none" dirty="0">
                <a:solidFill>
                  <a:srgbClr val="262626"/>
                </a:solidFill>
                <a:latin typeface="Calibri"/>
                <a:ea typeface="Calibri"/>
                <a:cs typeface="Calibri"/>
                <a:sym typeface="Calibri"/>
              </a:rPr>
              <a:t> will be collecting PET plastic bottles </a:t>
            </a:r>
            <a:r>
              <a:rPr lang="en-US" sz="1600" i="0" u="none" strike="noStrike" cap="none" dirty="0">
                <a:solidFill>
                  <a:srgbClr val="262626"/>
                </a:solidFill>
                <a:latin typeface="Calibri"/>
                <a:ea typeface="Calibri"/>
                <a:cs typeface="Calibri"/>
                <a:sym typeface="Calibri"/>
              </a:rPr>
              <a:t>for one week at school and at home to become a “Waste Hero”.</a:t>
            </a:r>
            <a:endParaRPr sz="160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Use a class </a:t>
            </a:r>
            <a:r>
              <a:rPr lang="en-US" sz="1400" b="1" i="0" u="none" strike="noStrike" cap="none" dirty="0">
                <a:solidFill>
                  <a:srgbClr val="262626"/>
                </a:solidFill>
                <a:latin typeface="Calibri"/>
                <a:ea typeface="Calibri"/>
                <a:cs typeface="Calibri"/>
                <a:sym typeface="Calibri"/>
              </a:rPr>
              <a:t>“Bottle </a:t>
            </a:r>
            <a:r>
              <a:rPr lang="en-US" b="1" dirty="0">
                <a:solidFill>
                  <a:srgbClr val="262626"/>
                </a:solidFill>
                <a:latin typeface="Calibri"/>
                <a:ea typeface="Calibri"/>
                <a:cs typeface="Calibri"/>
                <a:sym typeface="Calibri"/>
              </a:rPr>
              <a:t>C</a:t>
            </a:r>
            <a:r>
              <a:rPr lang="en-US" sz="1400" b="1" i="0" u="none" strike="noStrike" cap="none" dirty="0">
                <a:solidFill>
                  <a:srgbClr val="262626"/>
                </a:solidFill>
                <a:latin typeface="Calibri"/>
                <a:ea typeface="Calibri"/>
                <a:cs typeface="Calibri"/>
                <a:sym typeface="Calibri"/>
              </a:rPr>
              <a:t>ounter” </a:t>
            </a:r>
            <a:r>
              <a:rPr lang="en-US" sz="1400" b="0" i="0" u="none" strike="noStrike" cap="none" dirty="0">
                <a:solidFill>
                  <a:srgbClr val="262626"/>
                </a:solidFill>
                <a:latin typeface="Calibri"/>
                <a:ea typeface="Calibri"/>
                <a:cs typeface="Calibri"/>
                <a:sym typeface="Calibri"/>
              </a:rPr>
              <a:t>on the board to see the daily progress.</a:t>
            </a:r>
            <a:endParaRPr sz="1400" b="0" i="0" u="none" strike="noStrike" cap="none" dirty="0">
              <a:solidFill>
                <a:srgbClr val="262626"/>
              </a:solidFill>
              <a:latin typeface="Calibri"/>
              <a:ea typeface="Calibri"/>
              <a:cs typeface="Calibri"/>
              <a:sym typeface="Calibri"/>
            </a:endParaRPr>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Present the recycling box.</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It is best to try and collect bottles at school if it is difficult for some kids to bring </a:t>
            </a:r>
            <a:r>
              <a:rPr lang="en-US" dirty="0">
                <a:solidFill>
                  <a:srgbClr val="262626"/>
                </a:solidFill>
                <a:latin typeface="Calibri"/>
                <a:ea typeface="Calibri"/>
                <a:cs typeface="Calibri"/>
                <a:sym typeface="Calibri"/>
              </a:rPr>
              <a:t>from home</a:t>
            </a:r>
            <a:r>
              <a:rPr lang="en-US" sz="1400" b="0" i="0" u="none" strike="noStrike" cap="none" dirty="0">
                <a:solidFill>
                  <a:srgbClr val="262626"/>
                </a:solidFill>
                <a:latin typeface="Calibri"/>
                <a:ea typeface="Calibri"/>
                <a:cs typeface="Calibri"/>
                <a:sym typeface="Calibri"/>
              </a:rPr>
              <a:t>.</a:t>
            </a:r>
            <a:endParaRPr dirty="0"/>
          </a:p>
        </p:txBody>
      </p:sp>
      <p:sp>
        <p:nvSpPr>
          <p:cNvPr id="148" name="Google Shape;148;p4"/>
          <p:cNvSpPr/>
          <p:nvPr/>
        </p:nvSpPr>
        <p:spPr>
          <a:xfrm>
            <a:off x="413972" y="5964325"/>
            <a:ext cx="389700" cy="3897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4"/>
          <p:cNvSpPr/>
          <p:nvPr/>
        </p:nvSpPr>
        <p:spPr>
          <a:xfrm>
            <a:off x="360335" y="5964325"/>
            <a:ext cx="389700" cy="3897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4"/>
          <p:cNvSpPr/>
          <p:nvPr/>
        </p:nvSpPr>
        <p:spPr>
          <a:xfrm>
            <a:off x="457919" y="5957836"/>
            <a:ext cx="301800" cy="4026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4</a:t>
            </a:r>
            <a:endParaRPr/>
          </a:p>
        </p:txBody>
      </p:sp>
      <p:sp>
        <p:nvSpPr>
          <p:cNvPr id="151" name="Google Shape;151;p4"/>
          <p:cNvSpPr/>
          <p:nvPr/>
        </p:nvSpPr>
        <p:spPr>
          <a:xfrm>
            <a:off x="911773" y="5974613"/>
            <a:ext cx="10866300" cy="38775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Give them 5</a:t>
            </a:r>
            <a:r>
              <a:rPr lang="en-US" sz="1600" b="1" dirty="0">
                <a:solidFill>
                  <a:srgbClr val="262626"/>
                </a:solidFill>
                <a:latin typeface="Calibri"/>
                <a:ea typeface="Calibri"/>
                <a:cs typeface="Calibri"/>
                <a:sym typeface="Calibri"/>
              </a:rPr>
              <a:t> minutes</a:t>
            </a:r>
            <a:r>
              <a:rPr lang="en-US" sz="1600" b="1" i="0" u="none" strike="noStrike" cap="none" dirty="0">
                <a:solidFill>
                  <a:srgbClr val="262626"/>
                </a:solidFill>
                <a:latin typeface="Calibri"/>
                <a:ea typeface="Calibri"/>
                <a:cs typeface="Calibri"/>
                <a:sym typeface="Calibri"/>
              </a:rPr>
              <a:t> to search the class for the hidden PET plastic bottles to put into the new bin</a:t>
            </a:r>
            <a:r>
              <a:rPr lang="en-US" sz="1600" b="1" dirty="0">
                <a:solidFill>
                  <a:srgbClr val="262626"/>
                </a:solidFill>
                <a:latin typeface="Calibri"/>
                <a:ea typeface="Calibri"/>
                <a:cs typeface="Calibri"/>
                <a:sym typeface="Calibri"/>
              </a:rPr>
              <a:t> and start the count.</a:t>
            </a:r>
            <a:endParaRPr sz="1400" b="1" i="0" u="none" strike="noStrike" cap="none" dirty="0">
              <a:solidFill>
                <a:srgbClr val="262626"/>
              </a:solidFill>
              <a:latin typeface="Calibri"/>
              <a:ea typeface="Calibri"/>
              <a:cs typeface="Calibri"/>
              <a:sym typeface="Calibri"/>
            </a:endParaRPr>
          </a:p>
        </p:txBody>
      </p:sp>
      <p:sp>
        <p:nvSpPr>
          <p:cNvPr id="152" name="Google Shape;152;p4"/>
          <p:cNvSpPr txBox="1"/>
          <p:nvPr/>
        </p:nvSpPr>
        <p:spPr>
          <a:xfrm>
            <a:off x="5104525" y="6457800"/>
            <a:ext cx="15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lesson continued</a:t>
            </a:r>
            <a:endParaRPr>
              <a:latin typeface="Calibri"/>
              <a:ea typeface="Calibri"/>
              <a:cs typeface="Calibri"/>
              <a:sym typeface="Calibri"/>
            </a:endParaRPr>
          </a:p>
        </p:txBody>
      </p:sp>
      <p:sp>
        <p:nvSpPr>
          <p:cNvPr id="153" name="Google Shape;153;p4"/>
          <p:cNvSpPr txBox="1"/>
          <p:nvPr/>
        </p:nvSpPr>
        <p:spPr>
          <a:xfrm>
            <a:off x="4832250" y="8087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Lesson duration: 45 - 60 minutes</a:t>
            </a:r>
            <a:endParaRPr dirty="0"/>
          </a:p>
        </p:txBody>
      </p:sp>
      <p:sp>
        <p:nvSpPr>
          <p:cNvPr id="154" name="Google Shape;154;p4"/>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pic>
        <p:nvPicPr>
          <p:cNvPr id="159" name="Google Shape;159;p5"/>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60" name="Google Shape;160;p5"/>
          <p:cNvSpPr/>
          <p:nvPr/>
        </p:nvSpPr>
        <p:spPr>
          <a:xfrm>
            <a:off x="2606050" y="185125"/>
            <a:ext cx="6979800" cy="98010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5"/>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5"/>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The Lesson </a:t>
            </a:r>
            <a:endParaRPr/>
          </a:p>
        </p:txBody>
      </p:sp>
      <p:sp>
        <p:nvSpPr>
          <p:cNvPr id="163" name="Google Shape;163;p5"/>
          <p:cNvSpPr/>
          <p:nvPr/>
        </p:nvSpPr>
        <p:spPr>
          <a:xfrm>
            <a:off x="413972" y="1455742"/>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5"/>
          <p:cNvSpPr/>
          <p:nvPr/>
        </p:nvSpPr>
        <p:spPr>
          <a:xfrm>
            <a:off x="360335" y="1455742"/>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
          <p:cNvSpPr/>
          <p:nvPr/>
        </p:nvSpPr>
        <p:spPr>
          <a:xfrm>
            <a:off x="404919" y="1435690"/>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5</a:t>
            </a:r>
            <a:endParaRPr/>
          </a:p>
        </p:txBody>
      </p:sp>
      <p:sp>
        <p:nvSpPr>
          <p:cNvPr id="166" name="Google Shape;166;p5"/>
          <p:cNvSpPr/>
          <p:nvPr/>
        </p:nvSpPr>
        <p:spPr>
          <a:xfrm>
            <a:off x="911773" y="1433946"/>
            <a:ext cx="10866255"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dirty="0">
                <a:solidFill>
                  <a:srgbClr val="262626"/>
                </a:solidFill>
                <a:latin typeface="Calibri"/>
                <a:ea typeface="Calibri"/>
                <a:cs typeface="Calibri"/>
                <a:sym typeface="Calibri"/>
              </a:rPr>
              <a:t>Each day of the Bottle Challenge, c</a:t>
            </a:r>
            <a:r>
              <a:rPr lang="en-US" sz="1600" b="1" i="0" u="none" strike="noStrike" cap="none" dirty="0">
                <a:solidFill>
                  <a:srgbClr val="262626"/>
                </a:solidFill>
                <a:latin typeface="Calibri"/>
                <a:ea typeface="Calibri"/>
                <a:cs typeface="Calibri"/>
                <a:sym typeface="Calibri"/>
              </a:rPr>
              <a:t>ount as a class the number of bottles collected and mark the total on the class “Bottle </a:t>
            </a:r>
            <a:r>
              <a:rPr lang="en-US" sz="1600" b="1" dirty="0">
                <a:solidFill>
                  <a:srgbClr val="262626"/>
                </a:solidFill>
                <a:latin typeface="Calibri"/>
                <a:ea typeface="Calibri"/>
                <a:cs typeface="Calibri"/>
                <a:sym typeface="Calibri"/>
              </a:rPr>
              <a:t>C</a:t>
            </a:r>
            <a:r>
              <a:rPr lang="en-US" sz="1600" b="1" i="0" u="none" strike="noStrike" cap="none" dirty="0">
                <a:solidFill>
                  <a:srgbClr val="262626"/>
                </a:solidFill>
                <a:latin typeface="Calibri"/>
                <a:ea typeface="Calibri"/>
                <a:cs typeface="Calibri"/>
                <a:sym typeface="Calibri"/>
              </a:rPr>
              <a:t>ounter”.</a:t>
            </a:r>
            <a:endParaRPr sz="1400" b="1" i="0" u="none" strike="noStrike" cap="none" dirty="0">
              <a:solidFill>
                <a:srgbClr val="262626"/>
              </a:solidFill>
              <a:latin typeface="Calibri"/>
              <a:ea typeface="Calibri"/>
              <a:cs typeface="Calibri"/>
              <a:sym typeface="Calibri"/>
            </a:endParaRPr>
          </a:p>
        </p:txBody>
      </p:sp>
      <p:sp>
        <p:nvSpPr>
          <p:cNvPr id="167" name="Google Shape;167;p5"/>
          <p:cNvSpPr/>
          <p:nvPr/>
        </p:nvSpPr>
        <p:spPr>
          <a:xfrm>
            <a:off x="413972" y="2225770"/>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5"/>
          <p:cNvSpPr/>
          <p:nvPr/>
        </p:nvSpPr>
        <p:spPr>
          <a:xfrm>
            <a:off x="360335" y="2225770"/>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5"/>
          <p:cNvSpPr/>
          <p:nvPr/>
        </p:nvSpPr>
        <p:spPr>
          <a:xfrm>
            <a:off x="404919" y="2205718"/>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6</a:t>
            </a:r>
            <a:endParaRPr/>
          </a:p>
        </p:txBody>
      </p:sp>
      <p:sp>
        <p:nvSpPr>
          <p:cNvPr id="170" name="Google Shape;170;p5"/>
          <p:cNvSpPr/>
          <p:nvPr/>
        </p:nvSpPr>
        <p:spPr>
          <a:xfrm>
            <a:off x="911773" y="2268142"/>
            <a:ext cx="10866255" cy="116335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Distribute the PET plastic “Bottle </a:t>
            </a:r>
            <a:r>
              <a:rPr lang="en-US" sz="1600" b="1" dirty="0">
                <a:solidFill>
                  <a:srgbClr val="262626"/>
                </a:solidFill>
                <a:latin typeface="Calibri"/>
                <a:ea typeface="Calibri"/>
                <a:cs typeface="Calibri"/>
                <a:sym typeface="Calibri"/>
              </a:rPr>
              <a:t>C</a:t>
            </a:r>
            <a:r>
              <a:rPr lang="en-US" sz="1600" b="1" i="0" u="none" strike="noStrike" cap="none" dirty="0">
                <a:solidFill>
                  <a:srgbClr val="262626"/>
                </a:solidFill>
                <a:latin typeface="Calibri"/>
                <a:ea typeface="Calibri"/>
                <a:cs typeface="Calibri"/>
                <a:sym typeface="Calibri"/>
              </a:rPr>
              <a:t>oloring” handout </a:t>
            </a:r>
            <a:r>
              <a:rPr lang="en-US" sz="1600" i="0" u="none" strike="noStrike" cap="none" dirty="0">
                <a:solidFill>
                  <a:srgbClr val="262626"/>
                </a:solidFill>
                <a:latin typeface="Calibri"/>
                <a:ea typeface="Calibri"/>
                <a:cs typeface="Calibri"/>
                <a:sym typeface="Calibri"/>
              </a:rPr>
              <a:t>and</a:t>
            </a:r>
            <a:r>
              <a:rPr lang="en-US" sz="1600" b="1" i="0" u="none" strike="noStrike" cap="none" dirty="0">
                <a:solidFill>
                  <a:srgbClr val="262626"/>
                </a:solidFill>
                <a:latin typeface="Calibri"/>
                <a:ea typeface="Calibri"/>
                <a:cs typeface="Calibri"/>
                <a:sym typeface="Calibri"/>
              </a:rPr>
              <a:t> </a:t>
            </a:r>
            <a:r>
              <a:rPr lang="en-US" sz="1600" dirty="0">
                <a:solidFill>
                  <a:srgbClr val="262626"/>
                </a:solidFill>
                <a:latin typeface="Calibri"/>
                <a:ea typeface="Calibri"/>
                <a:cs typeface="Calibri"/>
                <a:sym typeface="Calibri"/>
              </a:rPr>
              <a:t>a</a:t>
            </a:r>
            <a:r>
              <a:rPr lang="en-US" sz="1600" b="0" i="0" u="none" strike="noStrike" cap="none" dirty="0">
                <a:solidFill>
                  <a:srgbClr val="262626"/>
                </a:solidFill>
                <a:latin typeface="Calibri"/>
                <a:ea typeface="Calibri"/>
                <a:cs typeface="Calibri"/>
                <a:sym typeface="Calibri"/>
              </a:rPr>
              <a:t>sk questions like,</a:t>
            </a:r>
            <a:r>
              <a:rPr lang="en-US" sz="1400" b="0" i="0" u="none" strike="noStrike" cap="none" dirty="0">
                <a:solidFill>
                  <a:srgbClr val="262626"/>
                </a:solidFill>
                <a:latin typeface="Calibri"/>
                <a:ea typeface="Calibri"/>
                <a:cs typeface="Calibri"/>
                <a:sym typeface="Calibri"/>
              </a:rPr>
              <a:t>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What kinds of drinks go inside these bottles?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Do you have a favorite drink? What color is it? </a:t>
            </a:r>
            <a:endParaRPr dirty="0"/>
          </a:p>
          <a:p>
            <a:pPr marL="285750" marR="0" lvl="0" indent="-285750" algn="just" rtl="0">
              <a:lnSpc>
                <a:spcPct val="120000"/>
              </a:lnSpc>
              <a:spcBef>
                <a:spcPts val="0"/>
              </a:spcBef>
              <a:spcAft>
                <a:spcPts val="0"/>
              </a:spcAft>
              <a:buClr>
                <a:srgbClr val="262626"/>
              </a:buClr>
              <a:buSzPts val="2100"/>
              <a:buFont typeface="Arial"/>
              <a:buChar char="•"/>
            </a:pPr>
            <a:r>
              <a:rPr lang="en-US" sz="1400" b="0" i="0" u="none" strike="noStrike" cap="none" dirty="0">
                <a:solidFill>
                  <a:srgbClr val="262626"/>
                </a:solidFill>
                <a:latin typeface="Calibri"/>
                <a:ea typeface="Calibri"/>
                <a:cs typeface="Calibri"/>
                <a:sym typeface="Calibri"/>
              </a:rPr>
              <a:t>Where do you put these bottles when you are done? </a:t>
            </a:r>
            <a:endParaRPr dirty="0"/>
          </a:p>
        </p:txBody>
      </p:sp>
      <p:sp>
        <p:nvSpPr>
          <p:cNvPr id="171" name="Google Shape;171;p5"/>
          <p:cNvSpPr/>
          <p:nvPr/>
        </p:nvSpPr>
        <p:spPr>
          <a:xfrm>
            <a:off x="413972" y="3644195"/>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5"/>
          <p:cNvSpPr/>
          <p:nvPr/>
        </p:nvSpPr>
        <p:spPr>
          <a:xfrm>
            <a:off x="360335" y="3644195"/>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5"/>
          <p:cNvSpPr/>
          <p:nvPr/>
        </p:nvSpPr>
        <p:spPr>
          <a:xfrm>
            <a:off x="404919" y="3624143"/>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chemeClr val="lt1"/>
                </a:solidFill>
                <a:latin typeface="Calibri"/>
                <a:ea typeface="Calibri"/>
                <a:cs typeface="Calibri"/>
                <a:sym typeface="Calibri"/>
              </a:rPr>
              <a:t>7</a:t>
            </a:r>
            <a:endParaRPr/>
          </a:p>
        </p:txBody>
      </p:sp>
      <p:sp>
        <p:nvSpPr>
          <p:cNvPr id="174" name="Google Shape;174;p5"/>
          <p:cNvSpPr/>
          <p:nvPr/>
        </p:nvSpPr>
        <p:spPr>
          <a:xfrm>
            <a:off x="911773" y="3686567"/>
            <a:ext cx="10866255" cy="68322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262626"/>
                </a:solidFill>
                <a:latin typeface="Calibri"/>
                <a:ea typeface="Calibri"/>
                <a:cs typeface="Calibri"/>
                <a:sym typeface="Calibri"/>
              </a:rPr>
              <a:t>At the end of the week, count the total bottles collected as a class and award the students with a “Waste Hero” certificate of achievement sticker.</a:t>
            </a:r>
            <a:endParaRPr sz="1600" b="1" i="0" u="none" strike="noStrike" cap="none" dirty="0">
              <a:solidFill>
                <a:srgbClr val="262626"/>
              </a:solidFill>
              <a:latin typeface="Calibri"/>
              <a:ea typeface="Calibri"/>
              <a:cs typeface="Calibri"/>
              <a:sym typeface="Calibri"/>
            </a:endParaRPr>
          </a:p>
        </p:txBody>
      </p:sp>
      <p:sp>
        <p:nvSpPr>
          <p:cNvPr id="175" name="Google Shape;175;p5"/>
          <p:cNvSpPr txBox="1"/>
          <p:nvPr/>
        </p:nvSpPr>
        <p:spPr>
          <a:xfrm>
            <a:off x="4821450" y="830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latin typeface="Calibri"/>
                <a:ea typeface="Calibri"/>
                <a:cs typeface="Calibri"/>
                <a:sym typeface="Calibri"/>
              </a:rPr>
              <a:t>Lesson duration: 45 - 60 minutes</a:t>
            </a:r>
            <a:endParaRPr>
              <a:solidFill>
                <a:schemeClr val="dk1"/>
              </a:solidFill>
            </a:endParaRPr>
          </a:p>
        </p:txBody>
      </p:sp>
      <p:sp>
        <p:nvSpPr>
          <p:cNvPr id="176" name="Google Shape;176;p5"/>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2"/>
          <a:stretch>
            <a:fillRect/>
          </a:stretch>
        </p:blipFill>
        <p:spPr>
          <a:xfrm>
            <a:off x="0" y="46429"/>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the PowerPoint presentation</a:t>
            </a:r>
          </a:p>
        </p:txBody>
      </p:sp>
      <p:sp>
        <p:nvSpPr>
          <p:cNvPr id="20" name="Rectangle 19">
            <a:extLst>
              <a:ext uri="{FF2B5EF4-FFF2-40B4-BE49-F238E27FC236}">
                <a16:creationId xmlns:a16="http://schemas.microsoft.com/office/drawing/2014/main" id="{21DD8050-3094-B04D-A576-35FDCA5DC53A}"/>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latin typeface="Calibri" panose="020F0502020204030204" pitchFamily="34" charset="0"/>
                <a:cs typeface="Calibri" panose="020F0502020204030204" pitchFamily="34" charset="0"/>
              </a:rPr>
              <a:t>When you are ready to present the lessons to your class click on </a:t>
            </a:r>
            <a:r>
              <a:rPr lang="en-US" sz="2000" b="1" dirty="0">
                <a:solidFill>
                  <a:srgbClr val="262626"/>
                </a:solidFill>
                <a:latin typeface="Calibri" panose="020F0502020204030204" pitchFamily="34" charset="0"/>
                <a:cs typeface="Calibri" panose="020F0502020204030204" pitchFamily="34" charset="0"/>
              </a:rPr>
              <a:t>Slide Show </a:t>
            </a:r>
            <a:r>
              <a:rPr lang="en-US" sz="2000" dirty="0">
                <a:solidFill>
                  <a:srgbClr val="262626"/>
                </a:solidFill>
                <a:latin typeface="Calibri" panose="020F0502020204030204" pitchFamily="34" charset="0"/>
                <a:cs typeface="Calibri" panose="020F0502020204030204" pitchFamily="34" charset="0"/>
              </a:rPr>
              <a:t>on the top menu bar then select </a:t>
            </a:r>
            <a:r>
              <a:rPr lang="en-US" sz="2000" b="1" dirty="0">
                <a:solidFill>
                  <a:srgbClr val="262626"/>
                </a:solidFill>
                <a:latin typeface="Calibri" panose="020F0502020204030204" pitchFamily="34" charset="0"/>
                <a:cs typeface="Calibri" panose="020F0502020204030204" pitchFamily="34" charset="0"/>
              </a:rPr>
              <a:t>Presenter View. </a:t>
            </a:r>
            <a:r>
              <a:rPr lang="en-US" sz="2000" dirty="0">
                <a:solidFill>
                  <a:srgbClr val="262626"/>
                </a:solidFill>
                <a:latin typeface="Calibri" panose="020F0502020204030204" pitchFamily="34" charset="0"/>
                <a:cs typeface="Calibri" panose="020F0502020204030204" pitchFamily="34" charset="0"/>
              </a:rPr>
              <a:t>In Presenter view, you can see your notes as you present while the audience see only your slides.</a:t>
            </a:r>
            <a:endParaRPr lang="en-US" sz="2000" b="1" dirty="0">
              <a:solidFill>
                <a:srgbClr val="262626"/>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latin typeface="Calibri" panose="020F0502020204030204" pitchFamily="34" charset="0"/>
                <a:cs typeface="Calibri" panose="020F0502020204030204" pitchFamily="34" charset="0"/>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6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1946487"/>
            <a:chOff x="923533" y="1746170"/>
            <a:chExt cx="1431166" cy="1946487"/>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a:solidFill>
                    <a:srgbClr val="262626"/>
                  </a:solidFill>
                  <a:latin typeface="Calibri"/>
                  <a:ea typeface="Calibri"/>
                  <a:cs typeface="Calibri"/>
                  <a:sym typeface="Calibri"/>
                </a:rPr>
                <a:t>Glass </a:t>
              </a:r>
              <a:r>
                <a:rPr lang="en-US" sz="2000" b="1">
                  <a:solidFill>
                    <a:srgbClr val="262626"/>
                  </a:solidFill>
                  <a:latin typeface="Calibri"/>
                  <a:ea typeface="Calibri"/>
                  <a:cs typeface="Calibri"/>
                  <a:sym typeface="Calibri"/>
                </a:rPr>
                <a:t>j</a:t>
              </a:r>
              <a:r>
                <a:rPr lang="en-US" sz="2000" b="1" i="0" u="none" strike="noStrike" cap="none">
                  <a:solidFill>
                    <a:srgbClr val="262626"/>
                  </a:solidFill>
                  <a:latin typeface="Calibri"/>
                  <a:ea typeface="Calibri"/>
                  <a:cs typeface="Calibri"/>
                  <a:sym typeface="Calibri"/>
                </a:rPr>
                <a:t>ar</a:t>
              </a:r>
              <a:endParaRPr sz="2000" b="0" i="0" u="none" strike="noStrike" cap="none">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1948460"/>
            <a:chOff x="2948176" y="1768789"/>
            <a:chExt cx="2347800" cy="1948460"/>
          </a:xfrm>
        </p:grpSpPr>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793121"/>
            <a:chOff x="488426" y="4064988"/>
            <a:chExt cx="1958555" cy="1793121"/>
          </a:xfrm>
        </p:grpSpPr>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706663"/>
            <a:chOff x="6420868" y="1760417"/>
            <a:chExt cx="1680673" cy="1342141"/>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56390"/>
            <a:chOff x="8346482" y="1742833"/>
            <a:chExt cx="1680673" cy="1356390"/>
          </a:xfrm>
        </p:grpSpPr>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705386"/>
            <a:chOff x="6377570" y="3189531"/>
            <a:chExt cx="1680673" cy="1297986"/>
          </a:xfrm>
        </p:grpSpPr>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2085831"/>
            <a:chOff x="8347377" y="3141253"/>
            <a:chExt cx="1680673" cy="1361012"/>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70354"/>
            <a:chOff x="6365330" y="4619518"/>
            <a:chExt cx="1680673" cy="1270354"/>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157928"/>
            <a:ext cx="1680673" cy="1343548"/>
            <a:chOff x="8327554" y="4546324"/>
            <a:chExt cx="1680673" cy="1343548"/>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528024"/>
            <a:chOff x="10237173" y="4701929"/>
            <a:chExt cx="1680673" cy="1212599"/>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6"/>
            <a:ext cx="2249385" cy="1729872"/>
            <a:chOff x="10256338" y="3269424"/>
            <a:chExt cx="1680673" cy="1232841"/>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135387"/>
            <a:chOff x="10269241" y="1451979"/>
            <a:chExt cx="1680673" cy="1669389"/>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578823"/>
            <a:ext cx="2811722" cy="17905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4"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3" name="Google Shape;163;p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sp>
        <p:nvSpPr>
          <p:cNvPr id="166" name="Google Shape;166;p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67" name="Google Shape;167;p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68" name="Google Shape;168;p4"/>
          <p:cNvSpPr/>
          <p:nvPr/>
        </p:nvSpPr>
        <p:spPr>
          <a:xfrm>
            <a:off x="556348" y="1144746"/>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29C7F7"/>
                </a:solidFill>
                <a:latin typeface="Calibri"/>
                <a:ea typeface="Calibri"/>
                <a:cs typeface="Calibri"/>
                <a:sym typeface="Calibri"/>
              </a:rPr>
              <a:t>Always recycle</a:t>
            </a:r>
            <a:r>
              <a:rPr lang="en-US" sz="2400" b="0" i="0" u="none" strike="noStrike" cap="none">
                <a:solidFill>
                  <a:srgbClr val="29C7F7"/>
                </a:solidFill>
                <a:latin typeface="Calibri"/>
                <a:ea typeface="Calibri"/>
                <a:cs typeface="Calibri"/>
                <a:sym typeface="Calibri"/>
              </a:rPr>
              <a:t>:</a:t>
            </a:r>
            <a:endParaRPr sz="2400" b="0" i="0" u="none" strike="noStrike" cap="none">
              <a:solidFill>
                <a:srgbClr val="29C7F7"/>
              </a:solidFill>
              <a:latin typeface="Calibri"/>
              <a:ea typeface="Calibri"/>
              <a:cs typeface="Calibri"/>
              <a:sym typeface="Calibri"/>
            </a:endParaRPr>
          </a:p>
        </p:txBody>
      </p:sp>
      <p:sp>
        <p:nvSpPr>
          <p:cNvPr id="169" name="Google Shape;169;p4"/>
          <p:cNvSpPr/>
          <p:nvPr/>
        </p:nvSpPr>
        <p:spPr>
          <a:xfrm>
            <a:off x="7302314" y="1144745"/>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a:solidFill>
                  <a:srgbClr val="3AC69D"/>
                </a:solidFill>
                <a:latin typeface="Calibri"/>
                <a:ea typeface="Calibri"/>
                <a:cs typeface="Calibri"/>
                <a:sym typeface="Calibri"/>
              </a:rPr>
              <a:t>Never recycle</a:t>
            </a:r>
            <a:r>
              <a:rPr lang="en-US" sz="2400" b="0" i="0" u="none" strike="noStrike" cap="none">
                <a:solidFill>
                  <a:srgbClr val="3AC69D"/>
                </a:solidFill>
                <a:latin typeface="Calibri"/>
                <a:ea typeface="Calibri"/>
                <a:cs typeface="Calibri"/>
                <a:sym typeface="Calibri"/>
              </a:rPr>
              <a:t>:</a:t>
            </a:r>
            <a:endParaRPr sz="2400" b="0" i="0" u="none" strike="noStrike" cap="none">
              <a:solidFill>
                <a:srgbClr val="3AC69D"/>
              </a:solidFill>
              <a:latin typeface="Calibri"/>
              <a:ea typeface="Calibri"/>
              <a:cs typeface="Calibri"/>
              <a:sym typeface="Calibri"/>
            </a:endParaRPr>
          </a:p>
        </p:txBody>
      </p:sp>
      <p:pic>
        <p:nvPicPr>
          <p:cNvPr id="170" name="Google Shape;170;p4" descr="A picture containing plastic, vessel, jar&#10;&#10;Description automatically generated"/>
          <p:cNvPicPr preferRelativeResize="0"/>
          <p:nvPr/>
        </p:nvPicPr>
        <p:blipFill rotWithShape="1">
          <a:blip r:embed="rId5">
            <a:alphaModFix/>
          </a:blip>
          <a:srcRect/>
          <a:stretch/>
        </p:blipFill>
        <p:spPr>
          <a:xfrm>
            <a:off x="923533" y="1746170"/>
            <a:ext cx="1260257" cy="1508949"/>
          </a:xfrm>
          <a:prstGeom prst="rect">
            <a:avLst/>
          </a:prstGeom>
          <a:noFill/>
          <a:ln>
            <a:noFill/>
          </a:ln>
        </p:spPr>
      </p:pic>
      <p:sp>
        <p:nvSpPr>
          <p:cNvPr id="171" name="Google Shape;171;p4"/>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Glass </a:t>
            </a:r>
            <a:r>
              <a:rPr lang="en-US" sz="2000" b="1" dirty="0">
                <a:solidFill>
                  <a:srgbClr val="262626"/>
                </a:solidFill>
                <a:latin typeface="Calibri"/>
                <a:ea typeface="Calibri"/>
                <a:cs typeface="Calibri"/>
                <a:sym typeface="Calibri"/>
              </a:rPr>
              <a:t>j</a:t>
            </a:r>
            <a:r>
              <a:rPr lang="en-US" sz="2000" b="1" i="0" u="none" strike="noStrike" cap="none" dirty="0">
                <a:solidFill>
                  <a:srgbClr val="262626"/>
                </a:solidFill>
                <a:latin typeface="Calibri"/>
                <a:ea typeface="Calibri"/>
                <a:cs typeface="Calibri"/>
                <a:sym typeface="Calibri"/>
              </a:rPr>
              <a:t>ar</a:t>
            </a:r>
            <a:endParaRPr sz="2000" b="0" i="0" u="none" strike="noStrike" cap="none" dirty="0">
              <a:solidFill>
                <a:srgbClr val="262626"/>
              </a:solidFill>
              <a:latin typeface="Calibri"/>
              <a:ea typeface="Calibri"/>
              <a:cs typeface="Calibri"/>
              <a:sym typeface="Calibri"/>
            </a:endParaRPr>
          </a:p>
        </p:txBody>
      </p:sp>
      <p:pic>
        <p:nvPicPr>
          <p:cNvPr id="172" name="Google Shape;172;p4" descr="Icon&#10;&#10;Description automatically generated"/>
          <p:cNvPicPr preferRelativeResize="0"/>
          <p:nvPr/>
        </p:nvPicPr>
        <p:blipFill rotWithShape="1">
          <a:blip r:embed="rId6">
            <a:alphaModFix/>
          </a:blip>
          <a:srcRect r="14" b="29"/>
          <a:stretch/>
        </p:blipFill>
        <p:spPr>
          <a:xfrm>
            <a:off x="2132992" y="1824169"/>
            <a:ext cx="795697" cy="712308"/>
          </a:xfrm>
          <a:prstGeom prst="rect">
            <a:avLst/>
          </a:prstGeom>
          <a:noFill/>
          <a:ln>
            <a:noFill/>
          </a:ln>
        </p:spPr>
      </p:pic>
      <p:sp>
        <p:nvSpPr>
          <p:cNvPr id="173" name="Google Shape;173;p4"/>
          <p:cNvSpPr/>
          <p:nvPr/>
        </p:nvSpPr>
        <p:spPr>
          <a:xfrm>
            <a:off x="2948175" y="3255625"/>
            <a:ext cx="24276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Plastic bottle </a:t>
            </a:r>
            <a:endParaRPr sz="2000" b="1" dirty="0">
              <a:solidFill>
                <a:srgbClr val="262626"/>
              </a:solidFill>
              <a:latin typeface="Calibri"/>
              <a:ea typeface="Calibri"/>
              <a:cs typeface="Calibri"/>
              <a:sym typeface="Calibri"/>
            </a:endParaRPr>
          </a:p>
          <a:p>
            <a:pPr marL="0" marR="0" lvl="0" indent="0" algn="l" rtl="0">
              <a:lnSpc>
                <a:spcPct val="120000"/>
              </a:lnSpc>
              <a:spcBef>
                <a:spcPts val="0"/>
              </a:spcBef>
              <a:spcAft>
                <a:spcPts val="0"/>
              </a:spcAft>
              <a:buNone/>
            </a:pPr>
            <a:endParaRPr sz="2000" b="0" i="0" u="none" strike="noStrike" cap="none" dirty="0">
              <a:solidFill>
                <a:srgbClr val="262626"/>
              </a:solidFill>
              <a:latin typeface="Calibri"/>
              <a:ea typeface="Calibri"/>
              <a:cs typeface="Calibri"/>
              <a:sym typeface="Calibri"/>
            </a:endParaRPr>
          </a:p>
        </p:txBody>
      </p:sp>
      <p:pic>
        <p:nvPicPr>
          <p:cNvPr id="174" name="Google Shape;174;p4" descr="A bottle of water&#10;&#10;Description automatically generated with low confidence"/>
          <p:cNvPicPr preferRelativeResize="0"/>
          <p:nvPr/>
        </p:nvPicPr>
        <p:blipFill rotWithShape="1">
          <a:blip r:embed="rId7">
            <a:alphaModFix/>
          </a:blip>
          <a:srcRect/>
          <a:stretch/>
        </p:blipFill>
        <p:spPr>
          <a:xfrm>
            <a:off x="3418844" y="1768751"/>
            <a:ext cx="1341942" cy="1705385"/>
          </a:xfrm>
          <a:prstGeom prst="rect">
            <a:avLst/>
          </a:prstGeom>
          <a:noFill/>
          <a:ln>
            <a:noFill/>
          </a:ln>
        </p:spPr>
      </p:pic>
      <p:pic>
        <p:nvPicPr>
          <p:cNvPr id="175" name="Google Shape;175;p4" descr="Icon&#10;&#10;Description automatically generated"/>
          <p:cNvPicPr preferRelativeResize="0"/>
          <p:nvPr/>
        </p:nvPicPr>
        <p:blipFill rotWithShape="1">
          <a:blip r:embed="rId6">
            <a:alphaModFix/>
          </a:blip>
          <a:srcRect r="14" b="29"/>
          <a:stretch/>
        </p:blipFill>
        <p:spPr>
          <a:xfrm>
            <a:off x="4516479" y="1824169"/>
            <a:ext cx="795697" cy="712308"/>
          </a:xfrm>
          <a:prstGeom prst="rect">
            <a:avLst/>
          </a:prstGeom>
          <a:noFill/>
          <a:ln>
            <a:noFill/>
          </a:ln>
        </p:spPr>
      </p:pic>
      <p:sp>
        <p:nvSpPr>
          <p:cNvPr id="176" name="Google Shape;176;p4"/>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sp>
        <p:nvSpPr>
          <p:cNvPr id="177" name="Google Shape;177;p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178" name="Google Shape;178;p4" descr="Icon&#10;&#10;Description automatically generated"/>
          <p:cNvPicPr preferRelativeResize="0"/>
          <p:nvPr/>
        </p:nvPicPr>
        <p:blipFill rotWithShape="1">
          <a:blip r:embed="rId6">
            <a:alphaModFix/>
          </a:blip>
          <a:srcRect r="14" b="29"/>
          <a:stretch/>
        </p:blipFill>
        <p:spPr>
          <a:xfrm>
            <a:off x="4516479" y="3989621"/>
            <a:ext cx="795697" cy="712308"/>
          </a:xfrm>
          <a:prstGeom prst="rect">
            <a:avLst/>
          </a:prstGeom>
          <a:noFill/>
          <a:ln>
            <a:noFill/>
          </a:ln>
        </p:spPr>
      </p:pic>
      <p:pic>
        <p:nvPicPr>
          <p:cNvPr id="179" name="Google Shape;179;p4" descr="A close up of a roll of tape&#10;&#10;Description automatically generated with low confidence"/>
          <p:cNvPicPr preferRelativeResize="0"/>
          <p:nvPr/>
        </p:nvPicPr>
        <p:blipFill rotWithShape="1">
          <a:blip r:embed="rId8">
            <a:alphaModFix/>
          </a:blip>
          <a:srcRect/>
          <a:stretch/>
        </p:blipFill>
        <p:spPr>
          <a:xfrm>
            <a:off x="3775065" y="4171116"/>
            <a:ext cx="648663" cy="1227135"/>
          </a:xfrm>
          <a:prstGeom prst="rect">
            <a:avLst/>
          </a:prstGeom>
          <a:noFill/>
          <a:ln>
            <a:noFill/>
          </a:ln>
        </p:spPr>
      </p:pic>
      <p:pic>
        <p:nvPicPr>
          <p:cNvPr id="180" name="Google Shape;180;p4" descr="A picture containing box, stationary, container, envelope&#10;&#10;Description automatically generated"/>
          <p:cNvPicPr preferRelativeResize="0"/>
          <p:nvPr/>
        </p:nvPicPr>
        <p:blipFill rotWithShape="1">
          <a:blip r:embed="rId9">
            <a:alphaModFix/>
          </a:blip>
          <a:srcRect/>
          <a:stretch/>
        </p:blipFill>
        <p:spPr>
          <a:xfrm>
            <a:off x="488426" y="4064988"/>
            <a:ext cx="1839065" cy="1374701"/>
          </a:xfrm>
          <a:prstGeom prst="rect">
            <a:avLst/>
          </a:prstGeom>
          <a:noFill/>
          <a:ln>
            <a:noFill/>
          </a:ln>
        </p:spPr>
      </p:pic>
      <p:pic>
        <p:nvPicPr>
          <p:cNvPr id="181" name="Google Shape;181;p4" descr="Icon&#10;&#10;Description automatically generated"/>
          <p:cNvPicPr preferRelativeResize="0"/>
          <p:nvPr/>
        </p:nvPicPr>
        <p:blipFill rotWithShape="1">
          <a:blip r:embed="rId6">
            <a:alphaModFix/>
          </a:blip>
          <a:srcRect r="14" b="29"/>
          <a:stretch/>
        </p:blipFill>
        <p:spPr>
          <a:xfrm>
            <a:off x="2132992" y="3989621"/>
            <a:ext cx="795697" cy="712308"/>
          </a:xfrm>
          <a:prstGeom prst="rect">
            <a:avLst/>
          </a:prstGeom>
          <a:noFill/>
          <a:ln>
            <a:noFill/>
          </a:ln>
        </p:spPr>
      </p:pic>
      <p:pic>
        <p:nvPicPr>
          <p:cNvPr id="182" name="Google Shape;182;p4" descr="A picture containing banana, indoor, yellow, half&#10;&#10;Description automatically generated"/>
          <p:cNvPicPr preferRelativeResize="0"/>
          <p:nvPr/>
        </p:nvPicPr>
        <p:blipFill rotWithShape="1">
          <a:blip r:embed="rId10">
            <a:alphaModFix/>
          </a:blip>
          <a:srcRect/>
          <a:stretch/>
        </p:blipFill>
        <p:spPr>
          <a:xfrm>
            <a:off x="6506825" y="1760417"/>
            <a:ext cx="1477076" cy="1052629"/>
          </a:xfrm>
          <a:prstGeom prst="rect">
            <a:avLst/>
          </a:prstGeom>
          <a:noFill/>
          <a:ln>
            <a:noFill/>
          </a:ln>
        </p:spPr>
      </p:pic>
      <p:sp>
        <p:nvSpPr>
          <p:cNvPr id="183" name="Google Shape;183;p4"/>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Banana peel</a:t>
            </a:r>
            <a:endParaRPr sz="1800" b="0" i="0" u="none" strike="noStrike" cap="none">
              <a:solidFill>
                <a:srgbClr val="262626"/>
              </a:solidFill>
              <a:latin typeface="Calibri"/>
              <a:ea typeface="Calibri"/>
              <a:cs typeface="Calibri"/>
              <a:sym typeface="Calibri"/>
            </a:endParaRPr>
          </a:p>
        </p:txBody>
      </p:sp>
      <p:pic>
        <p:nvPicPr>
          <p:cNvPr id="184" name="Google Shape;184;p4" descr="Icon&#10;&#10;Description automatically generated"/>
          <p:cNvPicPr preferRelativeResize="0"/>
          <p:nvPr/>
        </p:nvPicPr>
        <p:blipFill rotWithShape="1">
          <a:blip r:embed="rId11">
            <a:alphaModFix/>
          </a:blip>
          <a:srcRect r="23" b="33"/>
          <a:stretch/>
        </p:blipFill>
        <p:spPr>
          <a:xfrm>
            <a:off x="7458887" y="1760417"/>
            <a:ext cx="583834" cy="565674"/>
          </a:xfrm>
          <a:prstGeom prst="rect">
            <a:avLst/>
          </a:prstGeom>
          <a:noFill/>
          <a:ln>
            <a:noFill/>
          </a:ln>
        </p:spPr>
      </p:pic>
      <p:sp>
        <p:nvSpPr>
          <p:cNvPr id="185" name="Google Shape;185;p4"/>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Dirty napkin</a:t>
            </a:r>
            <a:endParaRPr sz="1800" b="0" i="0" u="none" strike="noStrike" cap="none">
              <a:solidFill>
                <a:srgbClr val="262626"/>
              </a:solidFill>
              <a:latin typeface="Calibri"/>
              <a:ea typeface="Calibri"/>
              <a:cs typeface="Calibri"/>
              <a:sym typeface="Calibri"/>
            </a:endParaRPr>
          </a:p>
        </p:txBody>
      </p:sp>
      <p:pic>
        <p:nvPicPr>
          <p:cNvPr id="186" name="Google Shape;186;p4" descr="A picture containing cloth, paper, indoor, bed&#10;&#10;Description automatically generated"/>
          <p:cNvPicPr preferRelativeResize="0"/>
          <p:nvPr/>
        </p:nvPicPr>
        <p:blipFill rotWithShape="1">
          <a:blip r:embed="rId12">
            <a:alphaModFix/>
          </a:blip>
          <a:srcRect/>
          <a:stretch/>
        </p:blipFill>
        <p:spPr>
          <a:xfrm>
            <a:off x="8616966" y="1742833"/>
            <a:ext cx="1057548" cy="1052629"/>
          </a:xfrm>
          <a:prstGeom prst="rect">
            <a:avLst/>
          </a:prstGeom>
          <a:noFill/>
          <a:ln>
            <a:noFill/>
          </a:ln>
        </p:spPr>
      </p:pic>
      <p:pic>
        <p:nvPicPr>
          <p:cNvPr id="187" name="Google Shape;187;p4" descr="Icon&#10;&#10;Description automatically generated"/>
          <p:cNvPicPr preferRelativeResize="0"/>
          <p:nvPr/>
        </p:nvPicPr>
        <p:blipFill rotWithShape="1">
          <a:blip r:embed="rId11">
            <a:alphaModFix/>
          </a:blip>
          <a:srcRect r="23" b="33"/>
          <a:stretch/>
        </p:blipFill>
        <p:spPr>
          <a:xfrm>
            <a:off x="9384501" y="1757082"/>
            <a:ext cx="583834" cy="565674"/>
          </a:xfrm>
          <a:prstGeom prst="rect">
            <a:avLst/>
          </a:prstGeom>
          <a:noFill/>
          <a:ln>
            <a:noFill/>
          </a:ln>
        </p:spPr>
      </p:pic>
      <p:sp>
        <p:nvSpPr>
          <p:cNvPr id="191" name="Google Shape;191;p4"/>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Light bulb</a:t>
            </a:r>
            <a:endParaRPr sz="1800" b="0" i="0" u="none" strike="noStrike" cap="none">
              <a:solidFill>
                <a:srgbClr val="262626"/>
              </a:solidFill>
              <a:latin typeface="Calibri"/>
              <a:ea typeface="Calibri"/>
              <a:cs typeface="Calibri"/>
              <a:sym typeface="Calibri"/>
            </a:endParaRPr>
          </a:p>
        </p:txBody>
      </p:sp>
      <p:pic>
        <p:nvPicPr>
          <p:cNvPr id="192" name="Google Shape;192;p4" descr="A picture containing cup, light, glass&#10;&#10;Description automatically generated"/>
          <p:cNvPicPr preferRelativeResize="0"/>
          <p:nvPr/>
        </p:nvPicPr>
        <p:blipFill rotWithShape="1">
          <a:blip r:embed="rId13">
            <a:alphaModFix/>
          </a:blip>
          <a:srcRect/>
          <a:stretch/>
        </p:blipFill>
        <p:spPr>
          <a:xfrm>
            <a:off x="6914029" y="3189531"/>
            <a:ext cx="529129" cy="879126"/>
          </a:xfrm>
          <a:prstGeom prst="rect">
            <a:avLst/>
          </a:prstGeom>
          <a:noFill/>
          <a:ln>
            <a:noFill/>
          </a:ln>
        </p:spPr>
      </p:pic>
      <p:pic>
        <p:nvPicPr>
          <p:cNvPr id="193" name="Google Shape;193;p4" descr="Icon&#10;&#10;Description automatically generated"/>
          <p:cNvPicPr preferRelativeResize="0"/>
          <p:nvPr/>
        </p:nvPicPr>
        <p:blipFill rotWithShape="1">
          <a:blip r:embed="rId11">
            <a:alphaModFix/>
          </a:blip>
          <a:srcRect r="23" b="33"/>
          <a:stretch/>
        </p:blipFill>
        <p:spPr>
          <a:xfrm>
            <a:off x="7459833" y="3145376"/>
            <a:ext cx="583834" cy="565674"/>
          </a:xfrm>
          <a:prstGeom prst="rect">
            <a:avLst/>
          </a:prstGeom>
          <a:noFill/>
          <a:ln>
            <a:noFill/>
          </a:ln>
        </p:spPr>
      </p:pic>
      <p:pic>
        <p:nvPicPr>
          <p:cNvPr id="194" name="Google Shape;194;p4" descr="Calendar&#10;&#10;Description automatically generated"/>
          <p:cNvPicPr preferRelativeResize="0"/>
          <p:nvPr/>
        </p:nvPicPr>
        <p:blipFill rotWithShape="1">
          <a:blip r:embed="rId14">
            <a:alphaModFix/>
          </a:blip>
          <a:srcRect/>
          <a:stretch/>
        </p:blipFill>
        <p:spPr>
          <a:xfrm rot="-419615">
            <a:off x="8449667" y="3141253"/>
            <a:ext cx="1381506" cy="1087396"/>
          </a:xfrm>
          <a:prstGeom prst="rect">
            <a:avLst/>
          </a:prstGeom>
          <a:noFill/>
          <a:ln>
            <a:noFill/>
          </a:ln>
        </p:spPr>
      </p:pic>
      <p:sp>
        <p:nvSpPr>
          <p:cNvPr id="195" name="Google Shape;195;p4"/>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Juice box</a:t>
            </a:r>
            <a:endParaRPr sz="1800" b="0" i="0" u="none" strike="noStrike" cap="none">
              <a:solidFill>
                <a:srgbClr val="262626"/>
              </a:solidFill>
              <a:latin typeface="Calibri"/>
              <a:ea typeface="Calibri"/>
              <a:cs typeface="Calibri"/>
              <a:sym typeface="Calibri"/>
            </a:endParaRPr>
          </a:p>
        </p:txBody>
      </p:sp>
      <p:pic>
        <p:nvPicPr>
          <p:cNvPr id="196" name="Google Shape;196;p4" descr="Icon&#10;&#10;Description automatically generated"/>
          <p:cNvPicPr preferRelativeResize="0"/>
          <p:nvPr/>
        </p:nvPicPr>
        <p:blipFill rotWithShape="1">
          <a:blip r:embed="rId11">
            <a:alphaModFix/>
          </a:blip>
          <a:srcRect r="23" b="33"/>
          <a:stretch/>
        </p:blipFill>
        <p:spPr>
          <a:xfrm>
            <a:off x="9385396" y="3160124"/>
            <a:ext cx="583834" cy="565674"/>
          </a:xfrm>
          <a:prstGeom prst="rect">
            <a:avLst/>
          </a:prstGeom>
          <a:noFill/>
          <a:ln>
            <a:noFill/>
          </a:ln>
        </p:spPr>
      </p:pic>
      <p:pic>
        <p:nvPicPr>
          <p:cNvPr id="197" name="Google Shape;197;p4" descr="A picture containing toy&#10;&#10;Description automatically generated"/>
          <p:cNvPicPr preferRelativeResize="0"/>
          <p:nvPr/>
        </p:nvPicPr>
        <p:blipFill rotWithShape="1">
          <a:blip r:embed="rId15">
            <a:alphaModFix/>
          </a:blip>
          <a:srcRect/>
          <a:stretch/>
        </p:blipFill>
        <p:spPr>
          <a:xfrm>
            <a:off x="6613205" y="4619518"/>
            <a:ext cx="1125056" cy="913373"/>
          </a:xfrm>
          <a:prstGeom prst="rect">
            <a:avLst/>
          </a:prstGeom>
          <a:noFill/>
          <a:ln>
            <a:noFill/>
          </a:ln>
        </p:spPr>
      </p:pic>
      <p:sp>
        <p:nvSpPr>
          <p:cNvPr id="198" name="Google Shape;198;p4"/>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Toys</a:t>
            </a:r>
            <a:endParaRPr sz="1800" b="0" i="0" u="none" strike="noStrike" cap="none">
              <a:solidFill>
                <a:srgbClr val="262626"/>
              </a:solidFill>
              <a:latin typeface="Calibri"/>
              <a:ea typeface="Calibri"/>
              <a:cs typeface="Calibri"/>
              <a:sym typeface="Calibri"/>
            </a:endParaRPr>
          </a:p>
        </p:txBody>
      </p:sp>
      <p:pic>
        <p:nvPicPr>
          <p:cNvPr id="199" name="Google Shape;199;p4" descr="Icon&#10;&#10;Description automatically generated"/>
          <p:cNvPicPr preferRelativeResize="0"/>
          <p:nvPr/>
        </p:nvPicPr>
        <p:blipFill rotWithShape="1">
          <a:blip r:embed="rId11">
            <a:alphaModFix/>
          </a:blip>
          <a:srcRect r="23" b="33"/>
          <a:stretch/>
        </p:blipFill>
        <p:spPr>
          <a:xfrm>
            <a:off x="7447593" y="4547731"/>
            <a:ext cx="583834" cy="565674"/>
          </a:xfrm>
          <a:prstGeom prst="rect">
            <a:avLst/>
          </a:prstGeom>
          <a:noFill/>
          <a:ln>
            <a:noFill/>
          </a:ln>
        </p:spPr>
      </p:pic>
      <p:pic>
        <p:nvPicPr>
          <p:cNvPr id="200" name="Google Shape;200;p4"/>
          <p:cNvPicPr preferRelativeResize="0"/>
          <p:nvPr/>
        </p:nvPicPr>
        <p:blipFill rotWithShape="1">
          <a:blip r:embed="rId16">
            <a:alphaModFix/>
          </a:blip>
          <a:srcRect/>
          <a:stretch/>
        </p:blipFill>
        <p:spPr>
          <a:xfrm>
            <a:off x="8622992" y="4546324"/>
            <a:ext cx="898830" cy="999891"/>
          </a:xfrm>
          <a:prstGeom prst="rect">
            <a:avLst/>
          </a:prstGeom>
          <a:noFill/>
          <a:ln>
            <a:noFill/>
          </a:ln>
        </p:spPr>
      </p:pic>
      <p:sp>
        <p:nvSpPr>
          <p:cNvPr id="201" name="Google Shape;201;p4"/>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pic>
        <p:nvPicPr>
          <p:cNvPr id="202" name="Google Shape;202;p4" descr="Icon&#10;&#10;Description automatically generated"/>
          <p:cNvPicPr preferRelativeResize="0"/>
          <p:nvPr/>
        </p:nvPicPr>
        <p:blipFill rotWithShape="1">
          <a:blip r:embed="rId11">
            <a:alphaModFix/>
          </a:blip>
          <a:srcRect r="23" b="33"/>
          <a:stretch/>
        </p:blipFill>
        <p:spPr>
          <a:xfrm>
            <a:off x="9365573" y="4547731"/>
            <a:ext cx="583834" cy="565674"/>
          </a:xfrm>
          <a:prstGeom prst="rect">
            <a:avLst/>
          </a:prstGeom>
          <a:noFill/>
          <a:ln>
            <a:noFill/>
          </a:ln>
        </p:spPr>
      </p:pic>
      <p:pic>
        <p:nvPicPr>
          <p:cNvPr id="203" name="Google Shape;203;p4" descr="A close-up of a sword&#10;&#10;Description automatically generated with low confidence"/>
          <p:cNvPicPr preferRelativeResize="0"/>
          <p:nvPr/>
        </p:nvPicPr>
        <p:blipFill rotWithShape="1">
          <a:blip r:embed="rId17">
            <a:alphaModFix/>
          </a:blip>
          <a:srcRect/>
          <a:stretch/>
        </p:blipFill>
        <p:spPr>
          <a:xfrm rot="-996009" flipH="1">
            <a:off x="10454559" y="4701929"/>
            <a:ext cx="1025960" cy="775035"/>
          </a:xfrm>
          <a:prstGeom prst="rect">
            <a:avLst/>
          </a:prstGeom>
          <a:noFill/>
          <a:ln>
            <a:noFill/>
          </a:ln>
        </p:spPr>
      </p:pic>
      <p:sp>
        <p:nvSpPr>
          <p:cNvPr id="204" name="Google Shape;204;p4"/>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Pencil</a:t>
            </a:r>
            <a:endParaRPr sz="1800" b="0" i="0" u="none" strike="noStrike" cap="none">
              <a:solidFill>
                <a:srgbClr val="262626"/>
              </a:solidFill>
              <a:latin typeface="Calibri"/>
              <a:ea typeface="Calibri"/>
              <a:cs typeface="Calibri"/>
              <a:sym typeface="Calibri"/>
            </a:endParaRPr>
          </a:p>
        </p:txBody>
      </p:sp>
      <p:pic>
        <p:nvPicPr>
          <p:cNvPr id="205" name="Google Shape;205;p4" descr="Icon&#10;&#10;Description automatically generated"/>
          <p:cNvPicPr preferRelativeResize="0"/>
          <p:nvPr/>
        </p:nvPicPr>
        <p:blipFill rotWithShape="1">
          <a:blip r:embed="rId11">
            <a:alphaModFix/>
          </a:blip>
          <a:srcRect r="23" b="33"/>
          <a:stretch/>
        </p:blipFill>
        <p:spPr>
          <a:xfrm>
            <a:off x="11334184" y="4572387"/>
            <a:ext cx="583834" cy="565674"/>
          </a:xfrm>
          <a:prstGeom prst="rect">
            <a:avLst/>
          </a:prstGeom>
          <a:noFill/>
          <a:ln>
            <a:noFill/>
          </a:ln>
        </p:spPr>
      </p:pic>
      <p:pic>
        <p:nvPicPr>
          <p:cNvPr id="206" name="Google Shape;206;p4" descr="A pair of shoes&#10;&#10;Description automatically generated with low confidence"/>
          <p:cNvPicPr preferRelativeResize="0"/>
          <p:nvPr/>
        </p:nvPicPr>
        <p:blipFill rotWithShape="1">
          <a:blip r:embed="rId18">
            <a:alphaModFix/>
          </a:blip>
          <a:srcRect/>
          <a:stretch/>
        </p:blipFill>
        <p:spPr>
          <a:xfrm>
            <a:off x="10510259" y="3269424"/>
            <a:ext cx="1272277" cy="806624"/>
          </a:xfrm>
          <a:prstGeom prst="rect">
            <a:avLst/>
          </a:prstGeom>
          <a:noFill/>
          <a:ln>
            <a:noFill/>
          </a:ln>
        </p:spPr>
      </p:pic>
      <p:sp>
        <p:nvSpPr>
          <p:cNvPr id="207" name="Google Shape;207;p4"/>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a:solidFill>
                  <a:srgbClr val="262626"/>
                </a:solidFill>
                <a:latin typeface="Calibri"/>
                <a:ea typeface="Calibri"/>
                <a:cs typeface="Calibri"/>
                <a:sym typeface="Calibri"/>
              </a:rPr>
              <a:t>Shoes</a:t>
            </a:r>
            <a:endParaRPr sz="1800" b="0" i="0" u="none" strike="noStrike" cap="none">
              <a:solidFill>
                <a:srgbClr val="262626"/>
              </a:solidFill>
              <a:latin typeface="Calibri"/>
              <a:ea typeface="Calibri"/>
              <a:cs typeface="Calibri"/>
              <a:sym typeface="Calibri"/>
            </a:endParaRPr>
          </a:p>
        </p:txBody>
      </p:sp>
      <p:pic>
        <p:nvPicPr>
          <p:cNvPr id="208" name="Google Shape;208;p4" descr="Icon&#10;&#10;Description automatically generated"/>
          <p:cNvPicPr preferRelativeResize="0"/>
          <p:nvPr/>
        </p:nvPicPr>
        <p:blipFill rotWithShape="1">
          <a:blip r:embed="rId11">
            <a:alphaModFix/>
          </a:blip>
          <a:srcRect r="23" b="33"/>
          <a:stretch/>
        </p:blipFill>
        <p:spPr>
          <a:xfrm>
            <a:off x="11353349" y="3160124"/>
            <a:ext cx="583834" cy="565674"/>
          </a:xfrm>
          <a:prstGeom prst="rect">
            <a:avLst/>
          </a:prstGeom>
          <a:noFill/>
          <a:ln>
            <a:noFill/>
          </a:ln>
        </p:spPr>
      </p:pic>
      <p:sp>
        <p:nvSpPr>
          <p:cNvPr id="209" name="Google Shape;209;p4"/>
          <p:cNvSpPr txBox="1">
            <a:spLocks noGrp="1"/>
          </p:cNvSpPr>
          <p:nvPr>
            <p:ph type="sldNum" idx="12"/>
          </p:nvPr>
        </p:nvSpPr>
        <p:spPr>
          <a:xfrm>
            <a:off x="9116300" y="948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50" name="Google Shape;188;p4">
            <a:extLst>
              <a:ext uri="{FF2B5EF4-FFF2-40B4-BE49-F238E27FC236}">
                <a16:creationId xmlns:a16="http://schemas.microsoft.com/office/drawing/2014/main" id="{BB032ACC-89C6-AF46-BEB0-DDE72896150B}"/>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3571D5E-523E-4F4D-8FC3-A8278B481FA0}"/>
              </a:ext>
            </a:extLst>
          </p:cNvPr>
          <p:cNvPicPr>
            <a:picLocks noChangeAspect="1"/>
          </p:cNvPicPr>
          <p:nvPr/>
        </p:nvPicPr>
        <p:blipFill rotWithShape="1">
          <a:blip r:embed="rId19"/>
          <a:srcRect r="3" b="-51"/>
          <a:stretch/>
        </p:blipFill>
        <p:spPr>
          <a:xfrm>
            <a:off x="10402520" y="1451979"/>
            <a:ext cx="1233132" cy="1334224"/>
          </a:xfrm>
          <a:prstGeom prst="rect">
            <a:avLst/>
          </a:prstGeom>
        </p:spPr>
      </p:pic>
      <p:pic>
        <p:nvPicPr>
          <p:cNvPr id="190" name="Google Shape;190;p4" descr="Icon&#10;&#10;Description automatically generated"/>
          <p:cNvPicPr preferRelativeResize="0"/>
          <p:nvPr/>
        </p:nvPicPr>
        <p:blipFill rotWithShape="1">
          <a:blip r:embed="rId11">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1000"/>
                                        <p:tgtEl>
                                          <p:spTgt spid="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checkerboard(across)">
                                      <p:cBhvr>
                                        <p:cTn id="12" dur="1000"/>
                                        <p:tgtEl>
                                          <p:spTgt spid="17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checkerboard(across)">
                                      <p:cBhvr>
                                        <p:cTn id="17" dur="1000"/>
                                        <p:tgtEl>
                                          <p:spTgt spid="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checkerboard(across)">
                                      <p:cBhvr>
                                        <p:cTn id="22" dur="1000"/>
                                        <p:tgtEl>
                                          <p:spTgt spid="17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3"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7" descr="A picture containing text, peop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34" name="Google Shape;234;p7"/>
          <p:cNvSpPr txBox="1"/>
          <p:nvPr/>
        </p:nvSpPr>
        <p:spPr>
          <a:xfrm>
            <a:off x="4279946" y="1661825"/>
            <a:ext cx="7414030"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Steps to </a:t>
            </a:r>
            <a:endParaRPr/>
          </a:p>
          <a:p>
            <a:pPr marL="0" marR="0" lvl="0" indent="0" algn="ctr" rtl="0">
              <a:spcBef>
                <a:spcPts val="0"/>
              </a:spcBef>
              <a:spcAft>
                <a:spcPts val="0"/>
              </a:spcAft>
              <a:buNone/>
            </a:pPr>
            <a:r>
              <a:rPr lang="en-US" sz="11500" b="1" i="0" u="none" strike="noStrike" cap="none">
                <a:solidFill>
                  <a:srgbClr val="29C7F7"/>
                </a:solidFill>
                <a:latin typeface="Calibri"/>
                <a:ea typeface="Calibri"/>
                <a:cs typeface="Calibri"/>
                <a:sym typeface="Calibri"/>
              </a:rPr>
              <a:t>Recycling</a:t>
            </a:r>
            <a:endParaRPr/>
          </a:p>
        </p:txBody>
      </p:sp>
      <p:sp>
        <p:nvSpPr>
          <p:cNvPr id="235" name="Google Shape;235;p7"/>
          <p:cNvSpPr/>
          <p:nvPr/>
        </p:nvSpPr>
        <p:spPr>
          <a:xfrm>
            <a:off x="2945858"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7"/>
          <p:cNvSpPr txBox="1"/>
          <p:nvPr/>
        </p:nvSpPr>
        <p:spPr>
          <a:xfrm>
            <a:off x="511427" y="682208"/>
            <a:ext cx="42822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i="0" u="none" strike="noStrike" cap="none">
                <a:solidFill>
                  <a:srgbClr val="29C7F7"/>
                </a:solidFill>
                <a:latin typeface="Calibri"/>
                <a:ea typeface="Calibri"/>
                <a:cs typeface="Calibri"/>
                <a:sym typeface="Calibri"/>
              </a:rPr>
              <a:t>The</a:t>
            </a:r>
            <a:endParaRPr/>
          </a:p>
        </p:txBody>
      </p:sp>
      <p:sp>
        <p:nvSpPr>
          <p:cNvPr id="237" name="Google Shape;237;p7"/>
          <p:cNvSpPr/>
          <p:nvPr/>
        </p:nvSpPr>
        <p:spPr>
          <a:xfrm>
            <a:off x="2871633" y="1619861"/>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7"/>
          <p:cNvSpPr txBox="1"/>
          <p:nvPr/>
        </p:nvSpPr>
        <p:spPr>
          <a:xfrm>
            <a:off x="3485125" y="1661100"/>
            <a:ext cx="9936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700" b="1" dirty="0">
                <a:solidFill>
                  <a:schemeClr val="lt1"/>
                </a:solidFill>
                <a:latin typeface="Calibri"/>
                <a:ea typeface="Calibri"/>
                <a:cs typeface="Calibri"/>
                <a:sym typeface="Calibri"/>
              </a:rPr>
              <a:t>3</a:t>
            </a:r>
            <a:endParaRPr sz="13700" b="1" dirty="0">
              <a:solidFill>
                <a:schemeClr val="lt1"/>
              </a:solidFill>
              <a:latin typeface="Calibri"/>
              <a:ea typeface="Calibri"/>
              <a:cs typeface="Calibri"/>
              <a:sym typeface="Calibri"/>
            </a:endParaRPr>
          </a:p>
        </p:txBody>
      </p:sp>
      <p:sp>
        <p:nvSpPr>
          <p:cNvPr id="239" name="Google Shape;239;p7"/>
          <p:cNvSpPr txBox="1">
            <a:spLocks noGrp="1"/>
          </p:cNvSpPr>
          <p:nvPr>
            <p:ph type="sldNum" idx="12"/>
          </p:nvPr>
        </p:nvSpPr>
        <p:spPr>
          <a:xfrm>
            <a:off x="9079525" y="1316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additive="base">
                                        <p:cTn id="7" dur="1000" fill="hold"/>
                                        <p:tgtEl>
                                          <p:spTgt spid="238"/>
                                        </p:tgtEl>
                                        <p:attrNameLst>
                                          <p:attrName>ppt_x</p:attrName>
                                        </p:attrNameLst>
                                      </p:cBhvr>
                                      <p:tavLst>
                                        <p:tav tm="0">
                                          <p:val>
                                            <p:strVal val="#ppt_x"/>
                                          </p:val>
                                        </p:tav>
                                        <p:tav tm="100000">
                                          <p:val>
                                            <p:strVal val="#ppt_x"/>
                                          </p:val>
                                        </p:tav>
                                      </p:tavLst>
                                    </p:anim>
                                    <p:anim calcmode="lin" valueType="num">
                                      <p:cBhvr additive="base">
                                        <p:cTn id="8" dur="1000" fill="hold"/>
                                        <p:tgtEl>
                                          <p:spTgt spid="2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11811</TotalTime>
  <Words>2607</Words>
  <Application>Microsoft Macintosh PowerPoint</Application>
  <PresentationFormat>Widescreen</PresentationFormat>
  <Paragraphs>358</Paragraphs>
  <Slides>21</Slides>
  <Notes>20</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Mali</vt:lpstr>
      <vt:lpstr>Mali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57</cp:revision>
  <dcterms:created xsi:type="dcterms:W3CDTF">2022-01-20T09:13:45Z</dcterms:created>
  <dcterms:modified xsi:type="dcterms:W3CDTF">2022-07-28T06:49:26Z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5713902</vt:lpwstr>
  </property>
  <property fmtid="{D5CDD505-2E9C-101B-9397-08002B2CF9AE}" pid="3" name="NXPowerLiteSettings">
    <vt:lpwstr>F700052003A000</vt:lpwstr>
  </property>
  <property fmtid="{D5CDD505-2E9C-101B-9397-08002B2CF9AE}" pid="4" name="NXPowerLiteVersion">
    <vt:lpwstr>D9.1.2</vt:lpwstr>
  </property>
</Properties>
</file>