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1.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78" r:id="rId5"/>
    <p:sldId id="266" r:id="rId6"/>
    <p:sldId id="280" r:id="rId7"/>
    <p:sldId id="259" r:id="rId8"/>
    <p:sldId id="260" r:id="rId9"/>
    <p:sldId id="269" r:id="rId10"/>
    <p:sldId id="261" r:id="rId11"/>
    <p:sldId id="270" r:id="rId12"/>
    <p:sldId id="271" r:id="rId13"/>
    <p:sldId id="262" r:id="rId14"/>
    <p:sldId id="263" r:id="rId15"/>
    <p:sldId id="264" r:id="rId16"/>
    <p:sldId id="272" r:id="rId17"/>
    <p:sldId id="268" r:id="rId18"/>
    <p:sldId id="276" r:id="rId19"/>
    <p:sldId id="279" r:id="rId20"/>
    <p:sldId id="265" r:id="rId21"/>
    <p:sldId id="267"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Mali" pitchFamily="2" charset="-34"/>
      <p:regular r:id="rId28"/>
      <p:bold r:id="rId29"/>
      <p:italic r:id="rId30"/>
      <p:boldItalic r:id="rId31"/>
    </p:embeddedFont>
    <p:embeddedFont>
      <p:font typeface="Mali Medium" pitchFamily="2" charset="-34"/>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juGIRAdF49qDCVcF6Zg4yA68Vo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C7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1"/>
    <p:restoredTop sz="75585" autoAdjust="0"/>
  </p:normalViewPr>
  <p:slideViewPr>
    <p:cSldViewPr snapToGrid="0" snapToObjects="1">
      <p:cViewPr varScale="1">
        <p:scale>
          <a:sx n="82" d="100"/>
          <a:sy n="82" d="100"/>
        </p:scale>
        <p:origin x="1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4:30:37.811"/>
    </inkml:context>
    <inkml:brush xml:id="br0">
      <inkml:brushProperty name="width" value="0.05" units="cm"/>
      <inkml:brushProperty name="height" value="0.05" units="cm"/>
      <inkml:brushProperty name="color" value="#008C3A"/>
    </inkml:brush>
  </inkml:definitions>
  <inkml:trace contextRef="#ctx0" brushRef="#br0">683 1 24575,'-8'4'0,"0"0"0,-5 2 0,0-1 0,-1 1 0,1 0 0,-2 1 0,-6 6 0,-6 4 0,-1 2 0,5-4 0,6-4 0,3-2 0,2 0 0,0 0 0,-1 1 0,-3 1 0,-3 3 0,-1-1 0,-15 11 0,-5 5 0,-1 0 0,0 1 0,16-13 0,5-3 0,3 0 0,2 1 0,0 4 0,0 2 0,0 1 0,1-2 0,2-2 0,0 1 0,-1 3 0,0 7 0,0 6 0,5 0 0,4-3 0,2-6 0,-1-7 0,1 1 0,1-1 0,2 1 0,4 0 0,0-3 0,1-2 0,-1-2 0,0 0 0,3 2 0,1 2 0,1-1 0,0-3 0,3 0 0,5 1 0,3 3 0,3 2 0,2-1 0,1-1 0,0-2 0,4-1 0,4 4 0,12 5 0,2 3 0,-7-4 0,-9-6 0,-10-7 0,-3-2 0,9 4 0,12 8 0,8 6 0,1 4 0,-9 2 0,-12-1 0,-4 4 0,-4-2 0,-1-1 0,-4-6 0,-2-2 0,-2-1 0,-4 0 0,-2 1 0,-3-6 0,-2-3 0,-1-5 0,-1 6 0,-3 9 0,0 5 0,-1-3 0,2-10 0,1-7 0,0-4 0,-1 4 0,-5 6 0,-6 6 0,-2 5 0,-1-2 0,3-3 0,5-4 0,2-1 0,0 2 0,-3 5 0,-1 1 0,-1-1 0,-2-1 0,0 0 0,1-2 0,-1 1 0,4-4 0,2-1 0,3-5 0,1-1 0,-2 1 0,-3 10 0,-4 6 0,0 3 0,5-12 0,3-7 0,2-10 0,1 1 0,-1-1 0,2 0 0,1 0 0,-1-1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4:30:43.111"/>
    </inkml:context>
    <inkml:brush xml:id="br0">
      <inkml:brushProperty name="width" value="0.05" units="cm"/>
      <inkml:brushProperty name="height" value="0.05" units="cm"/>
      <inkml:brushProperty name="color" value="#008C3A"/>
    </inkml:brush>
  </inkml:definitions>
  <inkml:trace contextRef="#ctx0" brushRef="#br0">27 0 24575,'0'7'0,"2"4"0,0 4 0,0-5 0,1 2 0,-2-8 0,0 0 0,2 1 0,-1-1 0,2 0 0,-1 1 0,1 2 0,2 0 0,0 1 0,2 1 0,-1-2 0,-2-1 0,0-1 0,1 2 0,4 5 0,2 1 0,4 3 0,-2-3 0,-4-4 0,-1 1 0,-4-4 0,2 4 0,3 3 0,1 1 0,3 4 0,-2-2 0,0 0 0,-2-3 0,2 0 0,0 1 0,-2-4 0,-1 1 0,0 0 0,6 10 0,-4-3 0,6 9 0,-12-18 0,2 3 0,-6-9 0,1 1 0,0 1 0,-1 2 0,0 5 0,-1 5 0,0 4 0,0-1 0,-1-7 0,-1 0 0,-1-3 0,-1 5 0,0 0 0,-2 2 0,-1-2 0,-1 2 0,-1-2 0,0-2 0,0 0 0,0-1 0,-1 0 0,1-1 0,0-1 0,-1 2 0,-2 2 0,-3 6 0,2 1 0,-1 1 0,2-2 0,5-9 0,-2 2 0,-2-1 0,-2 3 0,-5 8 0,0-1 0,1-1 0,-1 3 0,2-1 0,-2 3 0,2-1 0,4-2 0,4-5 0,4-5 0,2-3 0,2-4 0,0-1 0,0 3 0,1 3 0,1 4 0,2 3 0,2 0 0,0-1 0,-1-1 0,-2-7 0,2 1 0,-3-4 0,1 3 0,-1-2 0,2 1 0,0-1 0,3 4 0,0 2 0,1 0 0,0 0 0,0-3 0,-1-1 0,3 1 0,1 5 0,5 3 0,1 2 0,-1-1 0,-1-3 0,-3-1 0,-1-1 0,0 1 0,2 2 0,3 2 0,-1 0 0,-2-2 0,-3-3 0,-3-3 0,-1-1 0,1 0 0,1 3 0,1 1 0,0 0 0,-1-2 0,-2-1 0,-1-1 0,0 0 0,1 2 0,-1 0 0,-1 3 0,1 0 0,-2-1 0,0 0 0,0-2 0,0-1 0,-1-3 0,-2-3 0,1-1 0,-1-1 0,1-1 0,0 0 0,0 2 0,-1 0 0,1 3 0,1 1 0,0-3 0,0 0 0,-2-4 0,-2 0 0,-2-1 0,1 0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4:30:48.644"/>
    </inkml:context>
    <inkml:brush xml:id="br0">
      <inkml:brushProperty name="width" value="0.05" units="cm"/>
      <inkml:brushProperty name="height" value="0.05" units="cm"/>
      <inkml:brushProperty name="color" value="#008C3A"/>
    </inkml:brush>
  </inkml:definitions>
  <inkml:trace contextRef="#ctx0" brushRef="#br0">640 0 24575,'-12'9'0,"-5"4"0,3-3 0,-7 6 0,5-6 0,-3 2 0,3-3 0,6-3 0,6-2 0,1-1 0,-1 0 0,-2 2 0,-4 2 0,-1 0 0,-1 1 0,-1 0 0,-2 3 0,-3 3 0,-2 0 0,1 0 0,5-2 0,3-2 0,0 1 0,-3 1 0,-2 0 0,-1 0 0,2-2 0,4-3 0,2-2 0,-5 6 0,-15 15 0,10-9 0,-8 8 0,20-20 0,-4 5 0,-2 2 0,-4 6 0,-4 5 0,-1 2 0,0 1 0,4-5 0,5-1 0,3-2 0,2 2 0,3-9 0,1-2 0,3-7 0,0 0 0,1 3 0,0-2 0,0 2 0,0-2 0,1 2 0,1 2 0,3 1 0,2 3 0,1-1 0,-1 0 0,-1-4 0,-2-2 0,1 1 0,1 3 0,2 3 0,1 1 0,-1-2 0,-1-2 0,0-2 0,2 0 0,2 2 0,4 1 0,3 1 0,-1 0 0,-2-1 0,-1-2 0,-4-1 0,3 1 0,2-1 0,-1 0 0,1-1 0,-3 0 0,3 2 0,4 1 0,2 1 0,3 0 0,-1 1 0,2 0 0,0 1 0,-3-2 0,-2-2 0,-4-2 0,3 3 0,3 3 0,-1 0 0,-3-1 0,-6-2 0,0-1 0,1 2 0,2 1 0,-4 0 0,-2 0 0,-1 0 0,0-1 0,2 2 0,3 1 0,1 2 0,0 1 0,-2-2 0,-4-3 0,-4-4 0,-2-1 0,-1-1 0,2 1 0,1 0 0,0 0 0,0-1 0,-2 0 0,0 0 0,1 0 0,-1 0 0,-1-2 0,0 0 0,0-1 0,0 0 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4:30:37.811"/>
    </inkml:context>
    <inkml:brush xml:id="br0">
      <inkml:brushProperty name="width" value="0.05" units="cm"/>
      <inkml:brushProperty name="height" value="0.05" units="cm"/>
      <inkml:brushProperty name="color" value="#008C3A"/>
    </inkml:brush>
  </inkml:definitions>
  <inkml:trace contextRef="#ctx0" brushRef="#br0">845 1 24575,'-10'5'0,"0"0"0,-6 2 0,0 0 0,-1 0 0,1 0 0,-3 2 0,-7 7 0,-7 5 0,-2 3 0,7-6 0,6-4 0,5-3 0,2 0 0,0 0 0,-1 2 0,-3 0 0,-5 5 0,-1-2 0,-18 13 0,-7 7 0,0 0 0,-1 1 0,20-16 0,6-3 0,4-1 0,3 2 0,-1 4 0,1 3 0,-1 1 0,2-2 0,2-3 0,0 2 0,-1 3 0,0 9 0,0 7 0,6 1 0,5-5 0,2-7 0,0-8 0,0 1 0,2-2 0,2 2 0,5 0 0,1-4 0,0-3 0,-1-2 0,0 0 0,4 3 0,1 2 0,2-1 0,-1-4 0,4 0 0,7 1 0,3 4 0,3 3 0,3-2 0,2-1 0,-1-2 0,6-2 0,4 5 0,15 7 0,3 3 0,-9-5 0,-11-7 0,-13-9 0,-3-2 0,11 4 0,14 11 0,11 7 0,1 5 0,-11 2 0,-15-1 0,-6 5 0,-4-2 0,-1-2 0,-5-7 0,-3-2 0,-2-2 0,-5 0 0,-3 2 0,-3-8 0,-3-4 0,-1-6 0,-1 8 0,-4 10 0,0 7 0,-1-4 0,2-12 0,2-9 0,-1-5 0,0 6 0,-7 6 0,-7 8 0,-3 6 0,-1-2 0,3-4 0,7-5 0,3-1 0,-1 2 0,-3 7 0,-2 0 0,-1 0 0,-2-2 0,-1 0 0,2-2 0,-1 1 0,5-5 0,2-1 0,4-7 0,1 0 0,-3 0 0,-3 13 0,-5 8 0,0 3 0,6-15 0,4-8 0,2-13 0,2 1 0,-2 0 0,3-1 0,1 0 0,-2-1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4:30:43.111"/>
    </inkml:context>
    <inkml:brush xml:id="br0">
      <inkml:brushProperty name="width" value="0.05" units="cm"/>
      <inkml:brushProperty name="height" value="0.05" units="cm"/>
      <inkml:brushProperty name="color" value="#008C3A"/>
    </inkml:brush>
  </inkml:definitions>
  <inkml:trace contextRef="#ctx0" brushRef="#br0">51 0 24575,'0'13'0,"4"8"0,-1 8 0,1-10 0,2 4 0,-4-15 0,0-1 0,3 3 0,-1-2 0,4-1 0,-2 3 0,1 3 0,5 1 0,-1 1 0,5 2 0,-3-4 0,-4-1 0,1-3 0,1 5 0,9 9 0,3 2 0,7 5 0,-3-5 0,-8-8 0,-2 2 0,-7-7 0,3 7 0,6 6 0,2 2 0,6 7 0,-4-3 0,0-1 0,-4-5 0,4 0 0,0 2 0,-4-8 0,-2 2 0,0 0 0,12 19 0,-8-6 0,12 18 0,-24-35 0,4 6 0,-11-17 0,2 1 0,0 3 0,-2 3 0,0 10 0,-2 10 0,0 7 0,0-2 0,-2-13 0,-2 0 0,-2-6 0,-1 10 0,-1-1 0,-3 5 0,-3-5 0,-1 5 0,-2-4 0,0-5 0,-1 1 0,1-2 0,-2 0 0,2-2 0,0-2 0,-2 4 0,-4 4 0,-6 11 0,4 2 0,-2 2 0,4-3 0,10-18 0,-4 3 0,-4-1 0,-4 6 0,-9 15 0,-1-2 0,3-2 0,-3 6 0,5-2 0,-5 6 0,5-3 0,7-3 0,7-9 0,9-10 0,3-6 0,4-8 0,0-1 0,0 5 0,2 6 0,2 8 0,3 5 0,5 1 0,-1-3 0,-1-1 0,-4-14 0,3 2 0,-5-8 0,2 7 0,-2-5 0,3 2 0,1-1 0,5 7 0,1 3 0,1 1 0,0 0 0,0-6 0,-1-2 0,5 3 0,2 8 0,10 7 0,1 3 0,-1-2 0,-3-5 0,-5-3 0,-2-1 0,0 2 0,4 3 0,6 5 0,-3-1 0,-3-4 0,-6-5 0,-5-6 0,-3-2 0,3 0 0,1 6 0,2 2 0,0 0 0,-1-4 0,-5-2 0,-1-2 0,-1 0 0,3 4 0,-3 0 0,-1 6 0,1-1 0,-3-1 0,0 0 0,0-4 0,-1-2 0,-1-6 0,-4-5 0,2-3 0,-2-1 0,2-2 0,0 0 0,0 3 0,-2 1 0,2 5 0,1 3 0,1-7 0,0 1 0,-4-8 0,-4-1 0,-3-1 0,1 0 0,2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04:30:48.644"/>
    </inkml:context>
    <inkml:brush xml:id="br0">
      <inkml:brushProperty name="width" value="0.05" units="cm"/>
      <inkml:brushProperty name="height" value="0.05" units="cm"/>
      <inkml:brushProperty name="color" value="#008C3A"/>
    </inkml:brush>
  </inkml:definitions>
  <inkml:trace contextRef="#ctx0" brushRef="#br0">907 0 24575,'-17'13'0,"-8"5"0,6-4 0,-11 9 0,7-9 0,-4 3 0,5-4 0,7-5 0,10-2 0,1-2 0,-2 1 0,-3 2 0,-5 3 0,-1-1 0,-2 3 0,-2-1 0,-2 5 0,-4 4 0,-4-1 0,2 1 0,7-3 0,5-3 0,-1 2 0,-4 1 0,-2 0 0,-2 0 0,2-3 0,7-4 0,2-3 0,-7 9 0,-21 21 0,14-13 0,-11 11 0,28-28 0,-5 7 0,-4 3 0,-5 9 0,-6 6 0,-1 4 0,0 1 0,5-8 0,8 0 0,4-4 0,3 3 0,3-12 0,3-3 0,3-10 0,1-1 0,1 6 0,0-4 0,0 3 0,0-3 0,1 3 0,2 3 0,4 1 0,3 5 0,2-2 0,-3 0 0,0-5 0,-3-3 0,1 1 0,1 4 0,4 5 0,0 1 0,0-3 0,-2-3 0,-1-2 0,4-1 0,3 3 0,5 2 0,5 1 0,-2 0 0,-3-1 0,-1-3 0,-6-1 0,4 1 0,4-2 0,-3 1 0,3-2 0,-5 0 0,4 3 0,6 1 0,3 2 0,4-1 0,-2 3 0,4-1 0,-1 1 0,-4-2 0,-3-3 0,-5-3 0,4 4 0,4 5 0,-1 0 0,-5-2 0,-8-3 0,0-1 0,2 3 0,2 1 0,-5 0 0,-4 0 0,0 0 0,-1-1 0,3 3 0,5 1 0,0 3 0,1 1 0,-3-3 0,-5-4 0,-7-5 0,-2-2 0,-1-1 0,2 1 0,1 0 0,1 0 0,0-1 0,-3-1 0,-1 1 0,3 0 0,-2-1 0,-2-2 0,0 0 0,1-2 0,-1 1 0,-1-1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2-4 minutes)</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Ask students:</a:t>
            </a:r>
          </a:p>
          <a:p>
            <a:pPr marL="228600" lvl="0" indent="-228600" algn="l" rtl="0">
              <a:spcBef>
                <a:spcPts val="0"/>
              </a:spcBef>
              <a:spcAft>
                <a:spcPts val="0"/>
              </a:spcAft>
              <a:buAutoNum type="arabicPeriod"/>
            </a:pPr>
            <a:r>
              <a:rPr lang="en-US" dirty="0"/>
              <a:t>What does trash smell like?</a:t>
            </a:r>
          </a:p>
          <a:p>
            <a:pPr marL="228600" lvl="0" indent="-228600" algn="l" rtl="0">
              <a:spcBef>
                <a:spcPts val="0"/>
              </a:spcBef>
              <a:spcAft>
                <a:spcPts val="0"/>
              </a:spcAft>
              <a:buAutoNum type="arabicPeriod"/>
            </a:pPr>
            <a:r>
              <a:rPr lang="en-US" dirty="0"/>
              <a:t>What do you think they saw in the trash can?</a:t>
            </a:r>
          </a:p>
          <a:p>
            <a:pPr marL="228600" lvl="0" indent="-228600" algn="l" rtl="0">
              <a:spcBef>
                <a:spcPts val="0"/>
              </a:spcBef>
              <a:spcAft>
                <a:spcPts val="0"/>
              </a:spcAft>
              <a:buAutoNum type="arabicPeriod"/>
            </a:pPr>
            <a:r>
              <a:rPr lang="en-US" dirty="0"/>
              <a:t>What mistake did Rachel make?</a:t>
            </a:r>
          </a:p>
        </p:txBody>
      </p:sp>
      <p:sp>
        <p:nvSpPr>
          <p:cNvPr id="223" name="Google Shape;22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2-4 minutes)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to activate the animation when reading the last line “There was a GIANT pile of stinky smelly garbage.”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Ask students:</a:t>
            </a:r>
          </a:p>
          <a:p>
            <a:pPr marL="228600" lvl="0" indent="-228600" algn="l" rtl="0">
              <a:spcBef>
                <a:spcPts val="0"/>
              </a:spcBef>
              <a:spcAft>
                <a:spcPts val="0"/>
              </a:spcAft>
              <a:buAutoNum type="arabicPeriod"/>
            </a:pPr>
            <a:r>
              <a:rPr lang="en-US" dirty="0"/>
              <a:t>Have you seen a giant garbage pile before? </a:t>
            </a:r>
          </a:p>
          <a:p>
            <a:pPr marL="228600" lvl="0" indent="-228600" algn="l" rtl="0">
              <a:spcBef>
                <a:spcPts val="0"/>
              </a:spcBef>
              <a:spcAft>
                <a:spcPts val="0"/>
              </a:spcAft>
              <a:buAutoNum type="arabicPeriod"/>
            </a:pPr>
            <a:r>
              <a:rPr lang="en-US" dirty="0"/>
              <a:t>What kinds of things were in the pile? </a:t>
            </a:r>
          </a:p>
          <a:p>
            <a:pPr marL="228600" lvl="0" indent="-228600" algn="l" rtl="0">
              <a:spcBef>
                <a:spcPts val="0"/>
              </a:spcBef>
              <a:spcAft>
                <a:spcPts val="0"/>
              </a:spcAft>
              <a:buAutoNum type="arabicPeriod"/>
            </a:pPr>
            <a:r>
              <a:rPr lang="en-US" dirty="0"/>
              <a:t>How big was it?</a:t>
            </a:r>
          </a:p>
        </p:txBody>
      </p:sp>
      <p:sp>
        <p:nvSpPr>
          <p:cNvPr id="223" name="Google Shape;22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8721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3-5 minutes)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Click 1: </a:t>
            </a:r>
            <a:r>
              <a:rPr lang="en-US" dirty="0"/>
              <a:t>banana peel appears, click when you read the word “banana”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Click 2</a:t>
            </a:r>
            <a:r>
              <a:rPr lang="en-US" dirty="0"/>
              <a:t>: PET plastic bottle appears, click when you read the word “PET plastic bottle”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Click 3</a:t>
            </a:r>
            <a:r>
              <a:rPr lang="en-US" dirty="0"/>
              <a:t>: pizza box appears, click when you read the word “pizza box”</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Click 4</a:t>
            </a:r>
            <a:r>
              <a:rPr lang="en-US" dirty="0"/>
              <a:t>: broken toys appear, click when you read the word “broken toys”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Click 5</a:t>
            </a:r>
            <a:r>
              <a:rPr lang="en-US" dirty="0"/>
              <a:t>: glass jar appears, click when you read the word “glass jar”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Ask students:</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dirty="0"/>
              <a:t>Can we recycle a banana peel? No</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dirty="0"/>
              <a:t>Can we recycle a PET plastic bottle? Yes</a:t>
            </a:r>
          </a:p>
          <a:p>
            <a:pPr marL="0" lvl="0" indent="0" algn="l" rtl="0">
              <a:spcBef>
                <a:spcPts val="0"/>
              </a:spcBef>
              <a:spcAft>
                <a:spcPts val="0"/>
              </a:spcAft>
              <a:buNone/>
            </a:pPr>
            <a:endParaRPr dirty="0"/>
          </a:p>
        </p:txBody>
      </p:sp>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4363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2-4 minutes)</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*Click to activate the animation when reading the last line </a:t>
            </a:r>
            <a:r>
              <a:rPr lang="en-US" sz="1100" b="0" i="0" u="none" strike="noStrike" cap="none" dirty="0">
                <a:solidFill>
                  <a:srgbClr val="262626"/>
                </a:solidFill>
                <a:latin typeface="Mali"/>
                <a:ea typeface="Mali"/>
                <a:cs typeface="Mali"/>
                <a:sym typeface="Mali"/>
              </a:rPr>
              <a:t>“</a:t>
            </a:r>
            <a:r>
              <a:rPr lang="en-US" sz="1100" dirty="0">
                <a:solidFill>
                  <a:srgbClr val="262626"/>
                </a:solidFill>
                <a:latin typeface="Mali"/>
                <a:ea typeface="Mali"/>
                <a:cs typeface="Mali"/>
                <a:sym typeface="Mali"/>
              </a:rPr>
              <a:t>No problem Rachel, we can clean it up by recycling.</a:t>
            </a:r>
            <a:r>
              <a:rPr lang="en-US" sz="1100" b="0" i="0" u="none" strike="noStrike" cap="none" dirty="0">
                <a:solidFill>
                  <a:srgbClr val="262626"/>
                </a:solidFill>
                <a:latin typeface="Mali"/>
                <a:ea typeface="Mali"/>
                <a:cs typeface="Mali"/>
                <a:sym typeface="Mali"/>
              </a:rPr>
              <a:t>” </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Ask students:</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dirty="0"/>
              <a:t>Why is recycling important?</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a:solidFill>
                  <a:schemeClr val="lt1"/>
                </a:solidFill>
                <a:latin typeface="Calibri"/>
                <a:ea typeface="Calibri"/>
                <a:cs typeface="Calibri"/>
                <a:sym typeface="Calibri"/>
              </a:rPr>
              <a:t>You might suggest these as reasons that recycling is important:</a:t>
            </a:r>
            <a:endParaRPr lang="en-US" dirty="0"/>
          </a:p>
          <a:p>
            <a:pPr marL="0" lvl="0" indent="0" algn="l" rtl="0">
              <a:spcBef>
                <a:spcPts val="0"/>
              </a:spcBef>
              <a:spcAft>
                <a:spcPts val="0"/>
              </a:spcAft>
              <a:buNone/>
            </a:pPr>
            <a:r>
              <a:rPr lang="en-US" dirty="0"/>
              <a:t>It helps stop waste from entering nature and keeps animals safe.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t>
            </a:r>
            <a:r>
              <a:rPr lang="en-US" b="1" dirty="0"/>
              <a:t>(Slide duration: 2 minutes)</a:t>
            </a:r>
          </a:p>
          <a:p>
            <a:pPr marL="0" lvl="0" indent="0" algn="l" rtl="0">
              <a:spcBef>
                <a:spcPts val="0"/>
              </a:spcBef>
              <a:spcAft>
                <a:spcPts val="0"/>
              </a:spcAft>
              <a:buNone/>
            </a:pPr>
            <a:endParaRPr dirty="0"/>
          </a:p>
        </p:txBody>
      </p:sp>
      <p:sp>
        <p:nvSpPr>
          <p:cNvPr id="247" name="Google Shape;24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2 minutes)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1" u="none" strike="noStrike" cap="none" dirty="0">
              <a:solidFill>
                <a:srgbClr val="3AC69D"/>
              </a:solidFill>
              <a:latin typeface="Mali Medium"/>
              <a:ea typeface="Mali Medium"/>
              <a:cs typeface="Mali Medium"/>
              <a:sym typeface="Mali Medium"/>
            </a:endParaRPr>
          </a:p>
        </p:txBody>
      </p:sp>
      <p:sp>
        <p:nvSpPr>
          <p:cNvPr id="257" name="Google Shape;2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2 minutes)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Ask Students: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Can you give me an example of something we can recycle?</a:t>
            </a:r>
            <a:endParaRPr lang="en-US"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Click 1: </a:t>
            </a:r>
            <a:r>
              <a:rPr lang="en-US" dirty="0"/>
              <a:t>cardboard box appears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Click 2</a:t>
            </a:r>
            <a:r>
              <a:rPr lang="en-US" dirty="0"/>
              <a:t>: glass jars appear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Click 3</a:t>
            </a:r>
            <a:r>
              <a:rPr lang="en-US" dirty="0"/>
              <a:t>: PET plastic bottle appears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Click 4</a:t>
            </a:r>
            <a:r>
              <a:rPr lang="en-US" dirty="0"/>
              <a:t>: metal can appears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257" name="Google Shape;2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055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2 minutes)</a:t>
            </a:r>
            <a:endParaRPr lang="en-US" sz="1100" b="1" i="0" u="none" strike="noStrike" cap="none" dirty="0">
              <a:solidFill>
                <a:srgbClr val="3AC69D"/>
              </a:solidFill>
              <a:latin typeface="Mali Medium"/>
              <a:cs typeface="Mali Medium"/>
              <a:sym typeface="Mali Medium"/>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a:solidFill>
                <a:srgbClr val="3AC69D"/>
              </a:solidFill>
              <a:latin typeface="Mali Medium"/>
              <a:cs typeface="Mali Medium"/>
              <a:sym typeface="Mali Medium"/>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a:solidFill>
                  <a:srgbClr val="3AC69D"/>
                </a:solidFill>
                <a:latin typeface="Mali Medium"/>
                <a:cs typeface="Mali Medium"/>
                <a:sym typeface="Mali Medium"/>
              </a:rPr>
              <a:t>Ask Students: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3AC69D"/>
                </a:solidFill>
                <a:latin typeface="Mali Medium"/>
                <a:cs typeface="Mali Medium"/>
                <a:sym typeface="Mali Medium"/>
              </a:rPr>
              <a:t>1. Why is it important to clean our items for recycling?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3AC69D"/>
                </a:solidFill>
                <a:latin typeface="Mali Medium"/>
                <a:cs typeface="Mali Medium"/>
                <a:sym typeface="Mali Medium"/>
              </a:rPr>
              <a:t>2. What if there is a little bit of food or liquid on it?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3AC69D"/>
              </a:solidFill>
              <a:latin typeface="Mali Medium"/>
              <a:ea typeface="Calibri"/>
              <a:cs typeface="Mali Medium"/>
              <a:sym typeface="Mali Medium"/>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a:solidFill>
                  <a:schemeClr val="lt1"/>
                </a:solidFill>
                <a:latin typeface="Calibri"/>
                <a:ea typeface="Calibri"/>
                <a:cs typeface="Calibri"/>
                <a:sym typeface="Calibri"/>
              </a:rPr>
              <a:t>You might suggest: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Dirty items cannot be recycled.</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Wet and dirty items can get other clean items dirty, getting the whole bin dirty.</a:t>
            </a:r>
          </a:p>
          <a:p>
            <a:pPr marL="228600" lvl="0" indent="-228600" algn="l" rtl="0">
              <a:spcBef>
                <a:spcPts val="0"/>
              </a:spcBef>
              <a:spcAft>
                <a:spcPts val="0"/>
              </a:spcAft>
              <a:buAutoNum type="arabicPeriod"/>
            </a:pPr>
            <a:endParaRPr dirty="0"/>
          </a:p>
        </p:txBody>
      </p:sp>
      <p:sp>
        <p:nvSpPr>
          <p:cNvPr id="265" name="Google Shape;26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2 minutes)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Click 1: </a:t>
            </a:r>
            <a:r>
              <a:rPr lang="en-US" b="0" dirty="0"/>
              <a:t>Recycling symbol appears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Ask students: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Where should we put our PET plastic bottles?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Click 2</a:t>
            </a:r>
            <a:r>
              <a:rPr lang="en-US" dirty="0"/>
              <a:t>: Arrow pointing to the recycle bin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Answers</a:t>
            </a:r>
            <a:r>
              <a:rPr lang="en-US"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In the recycling bin.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257" name="Google Shape;2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1627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2-4 minutes)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Tell students: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When we follow the 3 steps of recycling we can recycle our waste into brand new things.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Example: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Click 1:</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PET plastic bottles can be recycled back into new PET plastic bottles.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Click 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PET plastic bottles can also be made into thread that can be made into fabrics and textiles.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257" name="Google Shape;2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26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2-4 minutes)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Ask students</a:t>
            </a:r>
            <a:r>
              <a:rPr lang="en-US" dirty="0"/>
              <a:t>:</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sz="1100" b="0" i="0" u="none" strike="noStrike" cap="none" dirty="0">
                <a:solidFill>
                  <a:srgbClr val="262626"/>
                </a:solidFill>
                <a:latin typeface="Calibri"/>
                <a:ea typeface="Calibri"/>
                <a:cs typeface="Calibri"/>
                <a:sym typeface="Calibri"/>
              </a:rPr>
              <a:t>What mistakes did Rachel make? </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sz="1100" b="0" i="0" u="none" strike="noStrike" cap="none" dirty="0">
                <a:solidFill>
                  <a:srgbClr val="262626"/>
                </a:solidFill>
                <a:latin typeface="Calibri"/>
                <a:ea typeface="Calibri"/>
                <a:cs typeface="Calibri"/>
                <a:sym typeface="Calibri"/>
              </a:rPr>
              <a:t>Why is recycling important?</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endParaRPr lang="en-US" sz="1100" b="0" i="0" u="none" strike="noStrike" cap="none" dirty="0">
              <a:solidFill>
                <a:srgbClr val="262626"/>
              </a:solidFill>
              <a:latin typeface="Calibri"/>
              <a:ea typeface="Calibri"/>
              <a:cs typeface="Calibri"/>
              <a:sym typeface="Calibri"/>
            </a:endParaRPr>
          </a:p>
          <a:p>
            <a:pPr marL="0" marR="0" lvl="0" indent="0" algn="just" rtl="0">
              <a:lnSpc>
                <a:spcPct val="120000"/>
              </a:lnSpc>
              <a:spcBef>
                <a:spcPts val="0"/>
              </a:spcBef>
              <a:spcAft>
                <a:spcPts val="0"/>
              </a:spcAft>
              <a:buNone/>
            </a:pPr>
            <a:r>
              <a:rPr lang="en-US" sz="1100" b="1" i="0" u="none" strike="noStrike" cap="none" dirty="0">
                <a:solidFill>
                  <a:schemeClr val="lt1"/>
                </a:solidFill>
                <a:latin typeface="Calibri"/>
                <a:cs typeface="Calibri"/>
                <a:sym typeface="Calibri"/>
              </a:rPr>
              <a:t>Answers:</a:t>
            </a:r>
            <a:endParaRPr lang="en-US" u="none" dirty="0"/>
          </a:p>
          <a:p>
            <a:pPr marL="171450" marR="0" lvl="0" indent="-171450" algn="just" rtl="0">
              <a:lnSpc>
                <a:spcPct val="120000"/>
              </a:lnSpc>
              <a:spcBef>
                <a:spcPts val="0"/>
              </a:spcBef>
              <a:spcAft>
                <a:spcPts val="0"/>
              </a:spcAft>
              <a:buClr>
                <a:schemeClr val="lt1"/>
              </a:buClr>
              <a:buSzPts val="1800"/>
              <a:buFont typeface="Arial"/>
              <a:buChar char="•"/>
            </a:pPr>
            <a:r>
              <a:rPr lang="en-US" sz="1100" b="0" i="0" u="none" strike="noStrike" cap="none" dirty="0">
                <a:solidFill>
                  <a:schemeClr val="lt1"/>
                </a:solidFill>
                <a:latin typeface="Calibri"/>
                <a:ea typeface="Calibri"/>
                <a:cs typeface="Calibri"/>
                <a:sym typeface="Calibri"/>
              </a:rPr>
              <a:t>Rachel put all waste into one waste bin, she needed to separate the recyclable items into the recycling bin.</a:t>
            </a:r>
          </a:p>
          <a:p>
            <a:pPr marL="171450" marR="0" lvl="0" indent="-171450" algn="just" rtl="0">
              <a:lnSpc>
                <a:spcPct val="120000"/>
              </a:lnSpc>
              <a:spcBef>
                <a:spcPts val="0"/>
              </a:spcBef>
              <a:spcAft>
                <a:spcPts val="0"/>
              </a:spcAft>
              <a:buClr>
                <a:schemeClr val="lt1"/>
              </a:buClr>
              <a:buSzPts val="1800"/>
              <a:buFont typeface="Arial"/>
              <a:buChar char="•"/>
            </a:pPr>
            <a:r>
              <a:rPr lang="en-US" sz="1100" b="0" i="0" u="none" strike="noStrike" cap="none" dirty="0">
                <a:solidFill>
                  <a:schemeClr val="lt1"/>
                </a:solidFill>
                <a:latin typeface="Calibri"/>
                <a:ea typeface="Calibri"/>
                <a:cs typeface="Calibri"/>
                <a:sym typeface="Calibri"/>
              </a:rPr>
              <a:t>Garbage can be harmful to our air and water and can hurt animals and fish.</a:t>
            </a:r>
            <a:endParaRPr lang="en-US" dirty="0"/>
          </a:p>
          <a:p>
            <a:pPr marL="171450" marR="0" lvl="0" indent="-171450" algn="just" rtl="0">
              <a:lnSpc>
                <a:spcPct val="120000"/>
              </a:lnSpc>
              <a:spcBef>
                <a:spcPts val="0"/>
              </a:spcBef>
              <a:spcAft>
                <a:spcPts val="0"/>
              </a:spcAft>
              <a:buClr>
                <a:schemeClr val="lt1"/>
              </a:buClr>
              <a:buSzPts val="1800"/>
              <a:buFont typeface="Arial"/>
              <a:buChar char="•"/>
            </a:pPr>
            <a:r>
              <a:rPr lang="en-US" sz="1100" b="0" i="0" u="none" strike="noStrike" cap="none" dirty="0">
                <a:solidFill>
                  <a:schemeClr val="lt1"/>
                </a:solidFill>
                <a:latin typeface="Calibri"/>
                <a:ea typeface="Calibri"/>
                <a:cs typeface="Calibri"/>
                <a:sym typeface="Calibri"/>
              </a:rPr>
              <a:t>When we use less paper, we save trees and animals in the forest.</a:t>
            </a:r>
            <a:endParaRPr lang="en-US" dirty="0"/>
          </a:p>
          <a:p>
            <a:pPr marL="171450" marR="0" lvl="0" indent="-171450" algn="just" rtl="0">
              <a:lnSpc>
                <a:spcPct val="120000"/>
              </a:lnSpc>
              <a:spcBef>
                <a:spcPts val="0"/>
              </a:spcBef>
              <a:spcAft>
                <a:spcPts val="0"/>
              </a:spcAft>
              <a:buClr>
                <a:schemeClr val="lt1"/>
              </a:buClr>
              <a:buSzPts val="1800"/>
              <a:buFont typeface="Arial"/>
              <a:buChar char="•"/>
            </a:pPr>
            <a:r>
              <a:rPr lang="en-US" sz="1100" b="0" i="0" u="none" strike="noStrike" cap="none" dirty="0">
                <a:solidFill>
                  <a:schemeClr val="lt1"/>
                </a:solidFill>
                <a:latin typeface="Calibri"/>
                <a:ea typeface="Calibri"/>
                <a:cs typeface="Calibri"/>
                <a:sym typeface="Calibri"/>
              </a:rPr>
              <a:t>When we recycle, we make less garbage.</a:t>
            </a:r>
            <a:endParaRPr lang="en-US" dirty="0"/>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endParaRPr lang="en-US" dirty="0"/>
          </a:p>
          <a:p>
            <a:pPr marL="0" lvl="0" indent="0" algn="l" rtl="0">
              <a:spcBef>
                <a:spcPts val="0"/>
              </a:spcBef>
              <a:spcAft>
                <a:spcPts val="0"/>
              </a:spcAft>
              <a:buNone/>
            </a:pPr>
            <a:endParaRPr dirty="0"/>
          </a:p>
        </p:txBody>
      </p:sp>
      <p:sp>
        <p:nvSpPr>
          <p:cNvPr id="280" name="Google Shape;28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2" name="Google Shape;12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9299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2" name="Google Shape;12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5336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3-5 minutes)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Click 1</a:t>
            </a:r>
            <a:r>
              <a:rPr lang="en-US" dirty="0"/>
              <a:t>: Recycling symbol appears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r>
              <a:rPr lang="en-US" b="1" dirty="0"/>
              <a:t>Ask students:</a:t>
            </a:r>
          </a:p>
          <a:p>
            <a:pPr marL="0" lvl="0" indent="0" algn="l" rtl="0">
              <a:spcBef>
                <a:spcPts val="0"/>
              </a:spcBef>
              <a:spcAft>
                <a:spcPts val="0"/>
              </a:spcAft>
              <a:buNone/>
            </a:pPr>
            <a:r>
              <a:rPr lang="en-US" dirty="0"/>
              <a:t>Have you seen this symbol before? Where did you see it? Can anyone tell me what it means?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symbol means “recycling”. What is recycling?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Click 2: </a:t>
            </a:r>
            <a:r>
              <a:rPr lang="en-US" b="0" dirty="0"/>
              <a:t>PET plastic </a:t>
            </a:r>
            <a:r>
              <a:rPr lang="en-US" dirty="0"/>
              <a:t>bottle appears </a:t>
            </a:r>
            <a:r>
              <a:rPr lang="en-US" b="1" dirty="0"/>
              <a:t>Click 3: </a:t>
            </a:r>
            <a:r>
              <a:rPr lang="en-US" dirty="0"/>
              <a:t>recycling bin appears </a:t>
            </a:r>
            <a:r>
              <a:rPr lang="en-US" b="1" dirty="0"/>
              <a:t>Click 4: </a:t>
            </a:r>
            <a:r>
              <a:rPr lang="en-US" dirty="0"/>
              <a:t>another PET plastic bottle appears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Tell students: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Recycling is the process of taking one product like a PET plastic bottle and turning it into another bottle.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Ask students:</a:t>
            </a:r>
          </a:p>
          <a:p>
            <a:pPr marL="0" lvl="0" indent="0" algn="l" rtl="0">
              <a:spcBef>
                <a:spcPts val="0"/>
              </a:spcBef>
              <a:spcAft>
                <a:spcPts val="0"/>
              </a:spcAft>
              <a:buNone/>
            </a:pPr>
            <a:r>
              <a:rPr lang="en-US" dirty="0"/>
              <a:t>Is recycling good or bad? Why?</a:t>
            </a:r>
          </a:p>
          <a:p>
            <a:pPr marL="0" lvl="0" indent="0" algn="l" rtl="0">
              <a:spcBef>
                <a:spcPts val="0"/>
              </a:spcBef>
              <a:spcAft>
                <a:spcPts val="0"/>
              </a:spcAft>
              <a:buNone/>
            </a:pPr>
            <a:r>
              <a:rPr lang="en-US" dirty="0"/>
              <a:t>Do you recycle? Please share…</a:t>
            </a:r>
          </a:p>
        </p:txBody>
      </p:sp>
      <p:sp>
        <p:nvSpPr>
          <p:cNvPr id="212" name="Google Shape;2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1956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3-5 minutes)</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Pre-lesson Icebreaker Exercise</a:t>
            </a:r>
          </a:p>
          <a:p>
            <a:pPr marL="0" lvl="0" indent="0" algn="l" rtl="0">
              <a:spcBef>
                <a:spcPts val="0"/>
              </a:spcBef>
              <a:spcAft>
                <a:spcPts val="0"/>
              </a:spcAft>
              <a:buNone/>
            </a:pPr>
            <a:r>
              <a:rPr lang="en-US" b="1" dirty="0"/>
              <a:t>Ask students:</a:t>
            </a:r>
          </a:p>
          <a:p>
            <a:pPr marL="0" lvl="0" indent="0" algn="l" rtl="0">
              <a:spcBef>
                <a:spcPts val="0"/>
              </a:spcBef>
              <a:spcAft>
                <a:spcPts val="0"/>
              </a:spcAft>
              <a:buNone/>
            </a:pPr>
            <a:r>
              <a:rPr lang="en-US" dirty="0"/>
              <a:t>Has anyone heard of recycling? If yes, please share with the class what they know.</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Tell students:</a:t>
            </a:r>
          </a:p>
          <a:p>
            <a:pPr marL="0" lvl="0" indent="0" algn="l" rtl="0">
              <a:spcBef>
                <a:spcPts val="0"/>
              </a:spcBef>
              <a:spcAft>
                <a:spcPts val="0"/>
              </a:spcAft>
              <a:buNone/>
            </a:pPr>
            <a:r>
              <a:rPr lang="en-US" sz="1200" b="0" i="0" kern="1200" dirty="0">
                <a:solidFill>
                  <a:schemeClr val="tx1"/>
                </a:solidFill>
                <a:effectLst/>
                <a:latin typeface="+mn-lt"/>
                <a:ea typeface="+mn-ea"/>
                <a:cs typeface="+mn-cs"/>
              </a:rPr>
              <a:t>Recycling is the process of collecting and processing materials that would otherwise be thrown away as trash and turning them into new products. Recycling can benefit your community and the environment. </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a:solidFill>
                  <a:schemeClr val="tx1"/>
                </a:solidFill>
                <a:effectLst/>
                <a:latin typeface="+mn-lt"/>
                <a:ea typeface="+mn-ea"/>
                <a:cs typeface="+mn-cs"/>
              </a:rPr>
              <a:t>Now read off the images left to right starting on the top row to test their knowledge about what items displayed can and cannot be recycled. Ask them if each item can be recycled before you click to show the answer to them.</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a:solidFill>
                  <a:schemeClr val="tx1"/>
                </a:solidFill>
                <a:effectLst/>
                <a:latin typeface="+mn-lt"/>
                <a:ea typeface="+mn-ea"/>
                <a:cs typeface="+mn-cs"/>
              </a:rPr>
              <a:t>Order of images that will appear with each click. </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 Glass jar</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2: PET Plastic Bottle</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3: Shoes</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4: Metal can</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5: Light bulb</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6: Juice box</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7: Dirty napkin</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8: Pencil</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9: Plastic bag</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10: Toys</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11: Cardboard box</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12: Garden hose</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13: Banana peel </a:t>
            </a:r>
            <a:endParaRPr b="1" dirty="0"/>
          </a:p>
        </p:txBody>
      </p:sp>
      <p:sp>
        <p:nvSpPr>
          <p:cNvPr id="186" name="Google Shape;1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A2CA4CE2-F9A6-884F-A1D1-D579E70FCBFE}"/>
              </a:ext>
            </a:extLst>
          </p:cNvPr>
          <p:cNvSpPr>
            <a:spLocks noGrp="1"/>
          </p:cNvSpPr>
          <p:nvPr>
            <p:ph type="sldNum" sz="quarter" idx="5"/>
          </p:nvPr>
        </p:nvSpPr>
        <p:spPr/>
        <p:txBody>
          <a:bodyPr/>
          <a:lstStyle/>
          <a:p>
            <a:fld id="{FF836C94-7932-4F42-B085-F387E238C945}" type="slidenum">
              <a:rPr lang="en-TH" smtClean="0"/>
              <a:t>6</a:t>
            </a:fld>
            <a:endParaRPr lang="en-T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a:t>(Slide duration: 3-5 minutes)</a:t>
            </a:r>
            <a:endParaRPr lang="en-US" sz="1400" b="1" dirty="0">
              <a:solidFill>
                <a:srgbClr val="262626"/>
              </a:solidFill>
              <a:latin typeface="Calibri"/>
              <a:ea typeface="Calibri"/>
              <a:cs typeface="Calibri"/>
              <a:sym typeface="Calibri"/>
            </a:endParaRPr>
          </a:p>
          <a:p>
            <a:pPr marL="0" lvl="0" indent="0" algn="just" rtl="0">
              <a:lnSpc>
                <a:spcPct val="120000"/>
              </a:lnSpc>
              <a:spcBef>
                <a:spcPts val="0"/>
              </a:spcBef>
              <a:spcAft>
                <a:spcPts val="0"/>
              </a:spcAft>
              <a:buClr>
                <a:schemeClr val="dk1"/>
              </a:buClr>
              <a:buFont typeface="Arial"/>
              <a:buNone/>
            </a:pPr>
            <a:endParaRPr lang="en-US" sz="1400" b="1" dirty="0">
              <a:solidFill>
                <a:srgbClr val="262626"/>
              </a:solidFill>
              <a:latin typeface="Calibri"/>
              <a:ea typeface="Calibri"/>
              <a:cs typeface="Calibri"/>
              <a:sym typeface="Calibri"/>
            </a:endParaRPr>
          </a:p>
          <a:p>
            <a:pPr marL="0" lvl="0" indent="0" algn="just" rtl="0">
              <a:lnSpc>
                <a:spcPct val="120000"/>
              </a:lnSpc>
              <a:spcBef>
                <a:spcPts val="0"/>
              </a:spcBef>
              <a:spcAft>
                <a:spcPts val="0"/>
              </a:spcAft>
              <a:buClr>
                <a:schemeClr val="dk1"/>
              </a:buClr>
              <a:buFont typeface="Arial"/>
              <a:buNone/>
            </a:pPr>
            <a:r>
              <a:rPr lang="en-US" sz="1400" b="1" dirty="0">
                <a:solidFill>
                  <a:srgbClr val="262626"/>
                </a:solidFill>
                <a:latin typeface="Calibri"/>
                <a:ea typeface="Calibri"/>
                <a:cs typeface="Calibri"/>
                <a:sym typeface="Calibri"/>
              </a:rPr>
              <a:t>Pass out or display this YES/NO slide – there is a printable pdf handout available for students</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dirty="0">
                <a:solidFill>
                  <a:srgbClr val="262626"/>
                </a:solidFill>
                <a:latin typeface="Calibri"/>
                <a:ea typeface="Calibri"/>
                <a:cs typeface="Calibri"/>
                <a:sym typeface="Calibri"/>
              </a:rPr>
              <a:t>Open a discussion about where we put our garbage.</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dirty="0">
              <a:solidFill>
                <a:srgbClr val="262626"/>
              </a:solidFill>
              <a:latin typeface="Calibri"/>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a:solidFill>
                  <a:srgbClr val="262626"/>
                </a:solidFill>
                <a:latin typeface="Calibri"/>
                <a:ea typeface="Calibri"/>
                <a:cs typeface="Calibri"/>
                <a:sym typeface="Calibri"/>
              </a:rPr>
              <a:t>Ask Students: </a:t>
            </a:r>
            <a:r>
              <a:rPr lang="en-US" sz="1400" dirty="0">
                <a:solidFill>
                  <a:srgbClr val="262626"/>
                </a:solidFill>
                <a:latin typeface="Calibri"/>
                <a:ea typeface="Calibri"/>
                <a:cs typeface="Calibri"/>
                <a:sym typeface="Calibri"/>
              </a:rPr>
              <a:t>What do you do with waste at home? </a:t>
            </a:r>
            <a:r>
              <a:rPr lang="en-US" sz="1600" dirty="0">
                <a:solidFill>
                  <a:srgbClr val="262626"/>
                </a:solidFill>
                <a:latin typeface="Calibri"/>
                <a:ea typeface="Calibri"/>
                <a:cs typeface="Calibri"/>
                <a:sym typeface="Calibri"/>
              </a:rPr>
              <a:t>Where does it go? Does all waste belong in one bin?</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60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600" b="1" dirty="0">
                <a:solidFill>
                  <a:srgbClr val="262626"/>
                </a:solidFill>
                <a:latin typeface="Calibri"/>
                <a:cs typeface="Calibri"/>
                <a:sym typeface="Calibri"/>
              </a:rPr>
              <a:t>Tell Students:</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600" dirty="0">
                <a:solidFill>
                  <a:srgbClr val="262626"/>
                </a:solidFill>
                <a:latin typeface="Calibri"/>
                <a:cs typeface="Calibri"/>
                <a:sym typeface="Calibri"/>
              </a:rPr>
              <a:t>Not all waste goes into the same waste bin. Some items need to go into the recycling bin.</a:t>
            </a:r>
            <a:endParaRPr lang="en-US" sz="1400" dirty="0">
              <a:solidFill>
                <a:srgbClr val="262626"/>
              </a:solidFill>
              <a:latin typeface="Calibri"/>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dirty="0">
              <a:solidFill>
                <a:srgbClr val="262626"/>
              </a:solidFill>
              <a:latin typeface="Calibri"/>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a:solidFill>
                  <a:srgbClr val="262626"/>
                </a:solidFill>
                <a:latin typeface="Calibri"/>
                <a:ea typeface="Calibri"/>
                <a:cs typeface="Calibri"/>
                <a:sym typeface="Calibri"/>
              </a:rPr>
              <a:t>Ask Students:</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ea typeface="Calibri"/>
                <a:cs typeface="Calibri"/>
                <a:sym typeface="Calibri"/>
              </a:rPr>
              <a:t>The items on the left side of the page can be recycled, what are those items? What is the first picture you see?</a:t>
            </a:r>
          </a:p>
          <a:p>
            <a:pPr marL="0" lvl="0" indent="0" algn="just" rtl="0">
              <a:lnSpc>
                <a:spcPct val="120000"/>
              </a:lnSpc>
              <a:spcBef>
                <a:spcPts val="0"/>
              </a:spcBef>
              <a:spcAft>
                <a:spcPts val="0"/>
              </a:spcAft>
              <a:buClr>
                <a:schemeClr val="dk1"/>
              </a:buClr>
              <a:buFont typeface="Arial"/>
              <a:buNone/>
            </a:pPr>
            <a:r>
              <a:rPr lang="en-US" sz="1400" b="0" dirty="0">
                <a:solidFill>
                  <a:srgbClr val="262626"/>
                </a:solidFill>
                <a:latin typeface="Calibri"/>
                <a:ea typeface="Calibri"/>
                <a:cs typeface="Calibri"/>
                <a:sym typeface="Calibri"/>
              </a:rPr>
              <a:t>*</a:t>
            </a:r>
            <a:r>
              <a:rPr lang="en-US" sz="1400" b="0" i="1" dirty="0">
                <a:solidFill>
                  <a:srgbClr val="262626"/>
                </a:solidFill>
                <a:latin typeface="Calibri"/>
                <a:ea typeface="Calibri"/>
                <a:cs typeface="Calibri"/>
                <a:sym typeface="Calibri"/>
              </a:rPr>
              <a:t>ask in this order (Glass jar, PET Plastic bottle</a:t>
            </a:r>
            <a:r>
              <a:rPr lang="en-US" sz="1400" b="0" i="1">
                <a:solidFill>
                  <a:srgbClr val="262626"/>
                </a:solidFill>
                <a:latin typeface="Calibri"/>
                <a:ea typeface="Calibri"/>
                <a:cs typeface="Calibri"/>
                <a:sym typeface="Calibri"/>
              </a:rPr>
              <a:t>, Cardboard </a:t>
            </a:r>
            <a:r>
              <a:rPr lang="en-US" sz="1400" b="0" i="1" dirty="0">
                <a:solidFill>
                  <a:srgbClr val="262626"/>
                </a:solidFill>
                <a:latin typeface="Calibri"/>
                <a:ea typeface="Calibri"/>
                <a:cs typeface="Calibri"/>
                <a:sym typeface="Calibri"/>
              </a:rPr>
              <a:t>box, Metal can)</a:t>
            </a:r>
          </a:p>
          <a:p>
            <a:pPr marL="0" lvl="0" indent="0" algn="just" rtl="0">
              <a:lnSpc>
                <a:spcPct val="120000"/>
              </a:lnSpc>
              <a:spcBef>
                <a:spcPts val="0"/>
              </a:spcBef>
              <a:spcAft>
                <a:spcPts val="0"/>
              </a:spcAft>
              <a:buClr>
                <a:schemeClr val="dk1"/>
              </a:buClr>
              <a:buFont typeface="Arial"/>
              <a:buNone/>
            </a:pPr>
            <a:endParaRPr lang="en-US" sz="1400" b="1"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r>
              <a:rPr lang="en-US" sz="1400" b="1" dirty="0">
                <a:solidFill>
                  <a:srgbClr val="262626"/>
                </a:solidFill>
                <a:latin typeface="Calibri"/>
                <a:cs typeface="Calibri"/>
                <a:sym typeface="Calibri"/>
              </a:rPr>
              <a:t>Click 1: Glass Jar</a:t>
            </a:r>
          </a:p>
          <a:p>
            <a:pPr marL="0" lvl="0" indent="0" algn="just" rtl="0">
              <a:lnSpc>
                <a:spcPct val="120000"/>
              </a:lnSpc>
              <a:spcBef>
                <a:spcPts val="0"/>
              </a:spcBef>
              <a:spcAft>
                <a:spcPts val="0"/>
              </a:spcAft>
              <a:buClr>
                <a:schemeClr val="dk1"/>
              </a:buClr>
              <a:buFont typeface="Arial"/>
              <a:buNone/>
            </a:pPr>
            <a:r>
              <a:rPr lang="en-US" sz="1400" b="0" dirty="0">
                <a:solidFill>
                  <a:srgbClr val="262626"/>
                </a:solidFill>
                <a:latin typeface="Calibri"/>
                <a:cs typeface="Calibri"/>
                <a:sym typeface="Calibri"/>
              </a:rPr>
              <a:t>What is it made from? Can it be recycled?</a:t>
            </a:r>
          </a:p>
          <a:p>
            <a:pPr marL="0" lvl="0" indent="0" algn="just" rtl="0">
              <a:lnSpc>
                <a:spcPct val="120000"/>
              </a:lnSpc>
              <a:spcBef>
                <a:spcPts val="0"/>
              </a:spcBef>
              <a:spcAft>
                <a:spcPts val="0"/>
              </a:spcAft>
              <a:buClr>
                <a:schemeClr val="dk1"/>
              </a:buClr>
              <a:buFont typeface="Arial"/>
              <a:buNone/>
            </a:pPr>
            <a:r>
              <a:rPr lang="en-US" sz="1400" b="0" dirty="0">
                <a:solidFill>
                  <a:srgbClr val="262626"/>
                </a:solidFill>
                <a:latin typeface="Calibri"/>
                <a:cs typeface="Calibri"/>
                <a:sym typeface="Calibri"/>
              </a:rPr>
              <a:t>Answer: glass, yes</a:t>
            </a:r>
          </a:p>
          <a:p>
            <a:pPr marL="0" lvl="0" indent="0" algn="just" rtl="0">
              <a:lnSpc>
                <a:spcPct val="120000"/>
              </a:lnSpc>
              <a:spcBef>
                <a:spcPts val="0"/>
              </a:spcBef>
              <a:spcAft>
                <a:spcPts val="0"/>
              </a:spcAft>
              <a:buClr>
                <a:schemeClr val="dk1"/>
              </a:buClr>
              <a:buFont typeface="Arial"/>
              <a:buNone/>
            </a:pPr>
            <a:endParaRPr lang="en-US" sz="1400" b="1"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r>
              <a:rPr lang="en-US" sz="1400" b="1" dirty="0">
                <a:solidFill>
                  <a:srgbClr val="262626"/>
                </a:solidFill>
                <a:latin typeface="Calibri"/>
                <a:cs typeface="Calibri"/>
                <a:sym typeface="Calibri"/>
              </a:rPr>
              <a:t>Click 2: PET Plastic bottle </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What is it made from? Can it be recycled?</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Answer: PET plastic, yes</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b="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a:solidFill>
                  <a:srgbClr val="262626"/>
                </a:solidFill>
                <a:latin typeface="Calibri"/>
                <a:cs typeface="Calibri"/>
                <a:sym typeface="Calibri"/>
              </a:rPr>
              <a:t>Click 3: Cardboard box</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What is it made from? Can it be recycled?</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Answer: paper, yes</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b="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a:solidFill>
                  <a:srgbClr val="262626"/>
                </a:solidFill>
                <a:latin typeface="Calibri"/>
                <a:cs typeface="Calibri"/>
                <a:sym typeface="Calibri"/>
              </a:rPr>
              <a:t>Click 4: Metal can </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What is it made from? Can it be recycled?</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Answer: metal, yes</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b="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b="0"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endParaRPr lang="en-US" sz="1400" b="1"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endParaRPr lang="en-US" sz="1400" b="1" dirty="0">
              <a:solidFill>
                <a:schemeClr val="dk1"/>
              </a:solidFill>
              <a:latin typeface="Arial"/>
              <a:cs typeface="Arial"/>
              <a:sym typeface="Arial"/>
            </a:endParaRPr>
          </a:p>
          <a:p>
            <a:pPr marL="0" lvl="0" indent="0" algn="just" rtl="0">
              <a:lnSpc>
                <a:spcPct val="120000"/>
              </a:lnSpc>
              <a:spcBef>
                <a:spcPts val="0"/>
              </a:spcBef>
              <a:spcAft>
                <a:spcPts val="0"/>
              </a:spcAft>
              <a:buClr>
                <a:schemeClr val="dk1"/>
              </a:buClr>
              <a:buFont typeface="Arial"/>
              <a:buNone/>
            </a:pPr>
            <a:endParaRPr lang="en-US" sz="1200" dirty="0">
              <a:solidFill>
                <a:srgbClr val="262626"/>
              </a:solidFill>
              <a:latin typeface="Calibri"/>
              <a:cs typeface="Calibri"/>
              <a:sym typeface="Calibri"/>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2 minutes)</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Ask Students:</a:t>
            </a:r>
          </a:p>
          <a:p>
            <a:pPr marL="0" lvl="0" indent="0" algn="l" rtl="0">
              <a:spcBef>
                <a:spcPts val="0"/>
              </a:spcBef>
              <a:spcAft>
                <a:spcPts val="0"/>
              </a:spcAft>
              <a:buNone/>
            </a:pPr>
            <a:r>
              <a:rPr lang="en-US" dirty="0"/>
              <a:t>Which Rabbit is Ray, and which one is Rachel?</a:t>
            </a:r>
            <a:endParaRPr dirty="0"/>
          </a:p>
        </p:txBody>
      </p:sp>
      <p:sp>
        <p:nvSpPr>
          <p:cNvPr id="212" name="Google Shape;2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2 minutes)</a:t>
            </a:r>
          </a:p>
          <a:p>
            <a:pPr marL="0" lvl="0" indent="0" algn="l" rtl="0">
              <a:spcBef>
                <a:spcPts val="0"/>
              </a:spcBef>
              <a:spcAft>
                <a:spcPts val="0"/>
              </a:spcAft>
              <a:buNone/>
            </a:pPr>
            <a:endParaRPr dirty="0"/>
          </a:p>
        </p:txBody>
      </p:sp>
      <p:sp>
        <p:nvSpPr>
          <p:cNvPr id="212" name="Google Shape;2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8186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9116300" y="948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2.jpeg"/><Relationship Id="rId7" Type="http://schemas.openxmlformats.org/officeDocument/2006/relationships/image" Target="../media/image30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1.xml"/><Relationship Id="rId11" Type="http://schemas.openxmlformats.org/officeDocument/2006/relationships/image" Target="../media/image320.png"/><Relationship Id="rId5" Type="http://schemas.openxmlformats.org/officeDocument/2006/relationships/image" Target="../media/image32.png"/><Relationship Id="rId10" Type="http://schemas.openxmlformats.org/officeDocument/2006/relationships/customXml" Target="../ink/ink3.xml"/><Relationship Id="rId4" Type="http://schemas.openxmlformats.org/officeDocument/2006/relationships/image" Target="../media/image30.png"/><Relationship Id="rId9" Type="http://schemas.openxmlformats.org/officeDocument/2006/relationships/image" Target="../media/image310.png"/></Relationships>
</file>

<file path=ppt/slides/_rels/slide11.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36.png"/><Relationship Id="rId3" Type="http://schemas.openxmlformats.org/officeDocument/2006/relationships/audio" Target="../media/audio5.wav"/><Relationship Id="rId7" Type="http://schemas.openxmlformats.org/officeDocument/2006/relationships/image" Target="../media/image33.png"/><Relationship Id="rId12" Type="http://schemas.openxmlformats.org/officeDocument/2006/relationships/customXml" Target="../ink/ink6.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customXml" Target="../ink/ink5.xml"/><Relationship Id="rId4" Type="http://schemas.openxmlformats.org/officeDocument/2006/relationships/image" Target="../media/image2.jpe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6.wav"/><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0.png"/><Relationship Id="rId10" Type="http://schemas.openxmlformats.org/officeDocument/2006/relationships/image" Target="../media/image11.png"/><Relationship Id="rId4" Type="http://schemas.openxmlformats.org/officeDocument/2006/relationships/image" Target="../media/image2.jpe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0.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9.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jpe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8.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7.wav"/><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0.png"/><Relationship Id="rId10"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audio" Target="../media/audio1.wav"/><Relationship Id="rId7"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0.png"/><Relationship Id="rId4" Type="http://schemas.openxmlformats.org/officeDocument/2006/relationships/image" Target="../media/image2.jpeg"/><Relationship Id="rId9"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jpeg"/><Relationship Id="rId7"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8.png"/><Relationship Id="rId4" Type="http://schemas.openxmlformats.org/officeDocument/2006/relationships/image" Target="../media/image30.png"/><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30.png"/><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e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3.png"/><Relationship Id="rId5" Type="http://schemas.openxmlformats.org/officeDocument/2006/relationships/audio" Target="../media/audio3.wav"/><Relationship Id="rId10"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4.jpe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6.xml"/><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1.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audio" Target="../media/audio2.wav"/><Relationship Id="rId7" Type="http://schemas.openxmlformats.org/officeDocument/2006/relationships/image" Target="../media/image11.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7.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28.png"/><Relationship Id="rId5" Type="http://schemas.openxmlformats.org/officeDocument/2006/relationships/image" Target="../media/image15.png"/><Relationship Id="rId15" Type="http://schemas.openxmlformats.org/officeDocument/2006/relationships/image" Target="../media/image22.png"/><Relationship Id="rId10" Type="http://schemas.openxmlformats.org/officeDocument/2006/relationships/image" Target="../media/image18.png"/><Relationship Id="rId19" Type="http://schemas.openxmlformats.org/officeDocument/2006/relationships/image" Target="../media/image26.png"/><Relationship Id="rId4" Type="http://schemas.openxmlformats.org/officeDocument/2006/relationships/image" Target="../media/image14.jpeg"/><Relationship Id="rId9" Type="http://schemas.openxmlformats.org/officeDocument/2006/relationships/image" Target="../media/image17.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C6716C24-835F-734E-8637-233514F15B37}"/>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6" descr="A picture containing wh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26" name="Google Shape;226;p6"/>
          <p:cNvSpPr txBox="1"/>
          <p:nvPr/>
        </p:nvSpPr>
        <p:spPr>
          <a:xfrm>
            <a:off x="204603" y="2227834"/>
            <a:ext cx="5540284" cy="286228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500" b="0" i="0" u="none" strike="noStrike" cap="none" dirty="0">
                <a:solidFill>
                  <a:srgbClr val="262626"/>
                </a:solidFill>
                <a:latin typeface="Mali"/>
                <a:ea typeface="Mali"/>
                <a:cs typeface="Mali"/>
                <a:sym typeface="Mali"/>
              </a:rPr>
              <a:t>Ray washed </a:t>
            </a:r>
            <a:r>
              <a:rPr lang="en-US" sz="2500" dirty="0">
                <a:solidFill>
                  <a:srgbClr val="262626"/>
                </a:solidFill>
                <a:latin typeface="Mali"/>
                <a:ea typeface="Mali"/>
                <a:cs typeface="Mali"/>
                <a:sym typeface="Mali"/>
              </a:rPr>
              <a:t>the dishes and cleaned the kitchen floor</a:t>
            </a:r>
            <a:r>
              <a:rPr lang="en-US" sz="2500" b="0" i="0" u="none" strike="noStrike" cap="none" dirty="0">
                <a:solidFill>
                  <a:srgbClr val="262626"/>
                </a:solidFill>
                <a:latin typeface="Mali"/>
                <a:ea typeface="Mali"/>
                <a:cs typeface="Mali"/>
                <a:sym typeface="Mali"/>
              </a:rPr>
              <a:t>. But Rachel took the trash and recycling and </a:t>
            </a:r>
            <a:r>
              <a:rPr lang="en-US" sz="2500" dirty="0">
                <a:solidFill>
                  <a:srgbClr val="262626"/>
                </a:solidFill>
                <a:latin typeface="Mali"/>
                <a:ea typeface="Mali"/>
                <a:cs typeface="Mali"/>
                <a:sym typeface="Mali"/>
              </a:rPr>
              <a:t>put it into one </a:t>
            </a:r>
            <a:r>
              <a:rPr lang="en-US" sz="2500" b="0" i="0" u="none" strike="noStrike" cap="none" dirty="0">
                <a:solidFill>
                  <a:srgbClr val="262626"/>
                </a:solidFill>
                <a:latin typeface="Mali"/>
                <a:ea typeface="Mali"/>
                <a:cs typeface="Mali"/>
                <a:sym typeface="Mali"/>
              </a:rPr>
              <a:t>trash can. She did not think about things you can</a:t>
            </a:r>
            <a:r>
              <a:rPr lang="en-US" sz="2500" dirty="0">
                <a:solidFill>
                  <a:srgbClr val="262626"/>
                </a:solidFill>
                <a:latin typeface="Mali"/>
                <a:ea typeface="Mali"/>
                <a:cs typeface="Mali"/>
                <a:sym typeface="Mali"/>
              </a:rPr>
              <a:t>not</a:t>
            </a:r>
            <a:r>
              <a:rPr lang="en-US" sz="2500" b="0" i="0" u="none" strike="noStrike" cap="none" dirty="0">
                <a:solidFill>
                  <a:srgbClr val="262626"/>
                </a:solidFill>
                <a:latin typeface="Mali"/>
                <a:ea typeface="Mali"/>
                <a:cs typeface="Mali"/>
                <a:sym typeface="Mali"/>
              </a:rPr>
              <a:t> recycle. </a:t>
            </a:r>
            <a:endParaRPr sz="2500" dirty="0"/>
          </a:p>
        </p:txBody>
      </p:sp>
      <p:pic>
        <p:nvPicPr>
          <p:cNvPr id="227" name="Google Shape;227;p6"/>
          <p:cNvPicPr preferRelativeResize="0"/>
          <p:nvPr/>
        </p:nvPicPr>
        <p:blipFill rotWithShape="1">
          <a:blip r:embed="rId4">
            <a:alphaModFix/>
          </a:blip>
          <a:srcRect r="22" b="-29"/>
          <a:stretch/>
        </p:blipFill>
        <p:spPr>
          <a:xfrm>
            <a:off x="1255510" y="829027"/>
            <a:ext cx="9291874" cy="790621"/>
          </a:xfrm>
          <a:prstGeom prst="rect">
            <a:avLst/>
          </a:prstGeom>
          <a:noFill/>
          <a:ln>
            <a:noFill/>
          </a:ln>
        </p:spPr>
      </p:pic>
      <p:sp>
        <p:nvSpPr>
          <p:cNvPr id="228" name="Google Shape;228;p6"/>
          <p:cNvSpPr txBox="1"/>
          <p:nvPr/>
        </p:nvSpPr>
        <p:spPr>
          <a:xfrm>
            <a:off x="548477" y="251560"/>
            <a:ext cx="11095045" cy="707886"/>
          </a:xfrm>
          <a:prstGeom prst="rect">
            <a:avLst/>
          </a:prstGeom>
          <a:noFill/>
          <a:ln>
            <a:noFill/>
          </a:ln>
        </p:spPr>
        <p:txBody>
          <a:bodyPr spcFirstLastPara="1" wrap="square" lIns="91425" tIns="45700" rIns="91425" bIns="45700" anchor="t" anchorCtr="0">
            <a:spAutoFit/>
          </a:bodyPr>
          <a:lstStyle/>
          <a:p>
            <a:pPr lvl="0" algn="ctr"/>
            <a:r>
              <a:rPr lang="en-US" sz="4000" b="1" dirty="0">
                <a:solidFill>
                  <a:srgbClr val="262626"/>
                </a:solidFill>
                <a:latin typeface="Mali"/>
                <a:ea typeface="Mali"/>
                <a:cs typeface="Mali"/>
                <a:sym typeface="Mali"/>
              </a:rPr>
              <a:t>Rachel Rabbit Learns to Recycle</a:t>
            </a:r>
            <a:endParaRPr lang="en-US" sz="4000" dirty="0"/>
          </a:p>
        </p:txBody>
      </p:sp>
      <p:pic>
        <p:nvPicPr>
          <p:cNvPr id="229" name="Google Shape;229;p6" descr="Icon&#10;&#10;Description automatically generated with medium confidence"/>
          <p:cNvPicPr preferRelativeResize="0"/>
          <p:nvPr/>
        </p:nvPicPr>
        <p:blipFill rotWithShape="1">
          <a:blip r:embed="rId5">
            <a:alphaModFix/>
          </a:blip>
          <a:srcRect/>
          <a:stretch/>
        </p:blipFill>
        <p:spPr>
          <a:xfrm>
            <a:off x="5573486" y="1159698"/>
            <a:ext cx="6413911" cy="6275769"/>
          </a:xfrm>
          <a:prstGeom prst="rect">
            <a:avLst/>
          </a:prstGeom>
          <a:noFill/>
          <a:ln>
            <a:noFill/>
          </a:ln>
        </p:spPr>
      </p:pic>
      <p:sp>
        <p:nvSpPr>
          <p:cNvPr id="232" name="Google Shape;232;p6"/>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62FB96FF-3BCF-6A40-86A0-1B5FC159D484}"/>
                  </a:ext>
                </a:extLst>
              </p14:cNvPr>
              <p14:cNvContentPartPr/>
              <p14:nvPr/>
            </p14:nvContentPartPr>
            <p14:xfrm>
              <a:off x="10541972" y="2886775"/>
              <a:ext cx="311760" cy="772200"/>
            </p14:xfrm>
          </p:contentPart>
        </mc:Choice>
        <mc:Fallback xmlns="">
          <p:pic>
            <p:nvPicPr>
              <p:cNvPr id="11" name="Ink 10">
                <a:extLst>
                  <a:ext uri="{FF2B5EF4-FFF2-40B4-BE49-F238E27FC236}">
                    <a16:creationId xmlns:a16="http://schemas.microsoft.com/office/drawing/2014/main" id="{62FB96FF-3BCF-6A40-86A0-1B5FC159D484}"/>
                  </a:ext>
                </a:extLst>
              </p:cNvPr>
              <p:cNvPicPr/>
              <p:nvPr/>
            </p:nvPicPr>
            <p:blipFill>
              <a:blip r:embed="rId7"/>
              <a:stretch>
                <a:fillRect/>
              </a:stretch>
            </p:blipFill>
            <p:spPr>
              <a:xfrm>
                <a:off x="10533332" y="2878135"/>
                <a:ext cx="329400" cy="789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77DC15BF-7BE9-B946-86F7-6D1808FCDB14}"/>
                  </a:ext>
                </a:extLst>
              </p14:cNvPr>
              <p14:cNvContentPartPr/>
              <p14:nvPr/>
            </p14:nvContentPartPr>
            <p14:xfrm>
              <a:off x="9759890" y="2958679"/>
              <a:ext cx="141840" cy="679320"/>
            </p14:xfrm>
          </p:contentPart>
        </mc:Choice>
        <mc:Fallback xmlns="">
          <p:pic>
            <p:nvPicPr>
              <p:cNvPr id="12" name="Ink 11">
                <a:extLst>
                  <a:ext uri="{FF2B5EF4-FFF2-40B4-BE49-F238E27FC236}">
                    <a16:creationId xmlns:a16="http://schemas.microsoft.com/office/drawing/2014/main" id="{77DC15BF-7BE9-B946-86F7-6D1808FCDB14}"/>
                  </a:ext>
                </a:extLst>
              </p:cNvPr>
              <p:cNvPicPr/>
              <p:nvPr/>
            </p:nvPicPr>
            <p:blipFill>
              <a:blip r:embed="rId9"/>
              <a:stretch>
                <a:fillRect/>
              </a:stretch>
            </p:blipFill>
            <p:spPr>
              <a:xfrm>
                <a:off x="9751250" y="2949679"/>
                <a:ext cx="159480" cy="696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7A2BABBC-E92A-814C-90A4-16477A10C265}"/>
                  </a:ext>
                </a:extLst>
              </p14:cNvPr>
              <p14:cNvContentPartPr/>
              <p14:nvPr/>
            </p14:nvContentPartPr>
            <p14:xfrm>
              <a:off x="10094393" y="3093859"/>
              <a:ext cx="271080" cy="408960"/>
            </p14:xfrm>
          </p:contentPart>
        </mc:Choice>
        <mc:Fallback xmlns="">
          <p:pic>
            <p:nvPicPr>
              <p:cNvPr id="13" name="Ink 12">
                <a:extLst>
                  <a:ext uri="{FF2B5EF4-FFF2-40B4-BE49-F238E27FC236}">
                    <a16:creationId xmlns:a16="http://schemas.microsoft.com/office/drawing/2014/main" id="{7A2BABBC-E92A-814C-90A4-16477A10C265}"/>
                  </a:ext>
                </a:extLst>
              </p:cNvPr>
              <p:cNvPicPr/>
              <p:nvPr/>
            </p:nvPicPr>
            <p:blipFill>
              <a:blip r:embed="rId11"/>
              <a:stretch>
                <a:fillRect/>
              </a:stretch>
            </p:blipFill>
            <p:spPr>
              <a:xfrm>
                <a:off x="10085393" y="3084859"/>
                <a:ext cx="288720" cy="426600"/>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6" descr="A picture containing white&#10;&#10;Description automatically generated"/>
          <p:cNvPicPr preferRelativeResize="0"/>
          <p:nvPr/>
        </p:nvPicPr>
        <p:blipFill rotWithShape="1">
          <a:blip r:embed="rId4">
            <a:alphaModFix/>
          </a:blip>
          <a:srcRect/>
          <a:stretch/>
        </p:blipFill>
        <p:spPr>
          <a:xfrm>
            <a:off x="-1" y="8389"/>
            <a:ext cx="12192000" cy="6858000"/>
          </a:xfrm>
          <a:prstGeom prst="rect">
            <a:avLst/>
          </a:prstGeom>
          <a:noFill/>
          <a:ln>
            <a:noFill/>
          </a:ln>
        </p:spPr>
      </p:pic>
      <p:pic>
        <p:nvPicPr>
          <p:cNvPr id="227" name="Google Shape;227;p6"/>
          <p:cNvPicPr preferRelativeResize="0"/>
          <p:nvPr/>
        </p:nvPicPr>
        <p:blipFill rotWithShape="1">
          <a:blip r:embed="rId5">
            <a:alphaModFix/>
          </a:blip>
          <a:srcRect r="22" b="-29"/>
          <a:stretch/>
        </p:blipFill>
        <p:spPr>
          <a:xfrm>
            <a:off x="1255510" y="829027"/>
            <a:ext cx="9291874" cy="923940"/>
          </a:xfrm>
          <a:prstGeom prst="rect">
            <a:avLst/>
          </a:prstGeom>
          <a:noFill/>
          <a:ln>
            <a:noFill/>
          </a:ln>
        </p:spPr>
      </p:pic>
      <p:sp>
        <p:nvSpPr>
          <p:cNvPr id="228" name="Google Shape;228;p6"/>
          <p:cNvSpPr txBox="1"/>
          <p:nvPr/>
        </p:nvSpPr>
        <p:spPr>
          <a:xfrm>
            <a:off x="548477" y="251560"/>
            <a:ext cx="11095045" cy="707886"/>
          </a:xfrm>
          <a:prstGeom prst="rect">
            <a:avLst/>
          </a:prstGeom>
          <a:noFill/>
          <a:ln>
            <a:noFill/>
          </a:ln>
        </p:spPr>
        <p:txBody>
          <a:bodyPr spcFirstLastPara="1" wrap="square" lIns="91425" tIns="45700" rIns="91425" bIns="45700" anchor="t" anchorCtr="0">
            <a:spAutoFit/>
          </a:bodyPr>
          <a:lstStyle/>
          <a:p>
            <a:pPr lvl="0" algn="ctr"/>
            <a:r>
              <a:rPr lang="en-US" sz="4000" b="1" dirty="0">
                <a:solidFill>
                  <a:srgbClr val="262626"/>
                </a:solidFill>
                <a:latin typeface="Mali"/>
                <a:ea typeface="Mali"/>
                <a:cs typeface="Mali"/>
                <a:sym typeface="Mali"/>
              </a:rPr>
              <a:t>Rachel Rabbit Learns to Recycle</a:t>
            </a:r>
            <a:endParaRPr lang="en-US" sz="4000" dirty="0"/>
          </a:p>
        </p:txBody>
      </p:sp>
      <p:pic>
        <p:nvPicPr>
          <p:cNvPr id="229" name="Google Shape;229;p6" descr="Icon&#10;&#10;Description automatically generated with medium confidence"/>
          <p:cNvPicPr preferRelativeResize="0"/>
          <p:nvPr/>
        </p:nvPicPr>
        <p:blipFill rotWithShape="1">
          <a:blip r:embed="rId6">
            <a:alphaModFix/>
          </a:blip>
          <a:srcRect/>
          <a:stretch/>
        </p:blipFill>
        <p:spPr>
          <a:xfrm>
            <a:off x="6003526" y="1314494"/>
            <a:ext cx="4737101" cy="4737101"/>
          </a:xfrm>
          <a:prstGeom prst="rect">
            <a:avLst/>
          </a:prstGeom>
          <a:noFill/>
          <a:ln>
            <a:noFill/>
          </a:ln>
        </p:spPr>
      </p:pic>
      <p:sp>
        <p:nvSpPr>
          <p:cNvPr id="230" name="Google Shape;230;p6"/>
          <p:cNvSpPr txBox="1"/>
          <p:nvPr/>
        </p:nvSpPr>
        <p:spPr>
          <a:xfrm>
            <a:off x="268008" y="1835902"/>
            <a:ext cx="5540284" cy="445040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500" b="0" i="0" u="none" strike="noStrike" cap="none" dirty="0">
                <a:solidFill>
                  <a:srgbClr val="262626"/>
                </a:solidFill>
                <a:latin typeface="Mali"/>
                <a:ea typeface="Mali"/>
                <a:cs typeface="Mali"/>
                <a:sym typeface="Mali"/>
              </a:rPr>
              <a:t>One </a:t>
            </a:r>
            <a:r>
              <a:rPr lang="en-US" sz="2500" dirty="0">
                <a:solidFill>
                  <a:srgbClr val="262626"/>
                </a:solidFill>
                <a:latin typeface="Mali"/>
                <a:ea typeface="Mali"/>
                <a:cs typeface="Mali"/>
                <a:sym typeface="Mali"/>
              </a:rPr>
              <a:t>day, mom asked, </a:t>
            </a:r>
            <a:r>
              <a:rPr lang="en-US" sz="2500" b="0" i="0" u="none" strike="noStrike" cap="none" dirty="0">
                <a:solidFill>
                  <a:srgbClr val="262626"/>
                </a:solidFill>
                <a:latin typeface="Mali"/>
                <a:ea typeface="Mali"/>
                <a:cs typeface="Mali"/>
                <a:sym typeface="Mali"/>
              </a:rPr>
              <a:t>“What is that stinky smell?” She went </a:t>
            </a:r>
            <a:r>
              <a:rPr lang="en-US" sz="2500" dirty="0">
                <a:solidFill>
                  <a:srgbClr val="262626"/>
                </a:solidFill>
                <a:latin typeface="Mali"/>
                <a:ea typeface="Mali"/>
                <a:cs typeface="Mali"/>
                <a:sym typeface="Mali"/>
              </a:rPr>
              <a:t>outside to find the awful smell</a:t>
            </a:r>
            <a:r>
              <a:rPr lang="en-US" sz="2500" b="0" i="0" u="none" strike="noStrike" cap="none" dirty="0">
                <a:solidFill>
                  <a:srgbClr val="262626"/>
                </a:solidFill>
                <a:latin typeface="Mali"/>
                <a:ea typeface="Mali"/>
                <a:cs typeface="Mali"/>
                <a:sym typeface="Mali"/>
              </a:rPr>
              <a:t>. “</a:t>
            </a:r>
            <a:r>
              <a:rPr lang="en-US" sz="2500" dirty="0">
                <a:solidFill>
                  <a:srgbClr val="262626"/>
                </a:solidFill>
                <a:latin typeface="Mali"/>
                <a:ea typeface="Mali"/>
                <a:cs typeface="Mali"/>
                <a:sym typeface="Mali"/>
              </a:rPr>
              <a:t>Oh no</a:t>
            </a:r>
            <a:r>
              <a:rPr lang="en-US" sz="2500" b="0" i="0" u="none" strike="noStrike" cap="none" dirty="0">
                <a:solidFill>
                  <a:srgbClr val="262626"/>
                </a:solidFill>
                <a:latin typeface="Mali"/>
                <a:ea typeface="Mali"/>
                <a:cs typeface="Mali"/>
                <a:sym typeface="Mali"/>
              </a:rPr>
              <a:t>,” said Mom. “T</a:t>
            </a:r>
            <a:r>
              <a:rPr lang="en-US" sz="2500" dirty="0">
                <a:solidFill>
                  <a:srgbClr val="262626"/>
                </a:solidFill>
                <a:latin typeface="Mali"/>
                <a:ea typeface="Mali"/>
                <a:cs typeface="Mali"/>
                <a:sym typeface="Mali"/>
              </a:rPr>
              <a:t>he smell is coming from the trash!</a:t>
            </a:r>
            <a:r>
              <a:rPr lang="en-US" sz="2500" b="0" i="0" u="none" strike="noStrike" cap="none" dirty="0">
                <a:solidFill>
                  <a:srgbClr val="262626"/>
                </a:solidFill>
                <a:latin typeface="Mali"/>
                <a:ea typeface="Mali"/>
                <a:cs typeface="Mali"/>
                <a:sym typeface="Mali"/>
              </a:rPr>
              <a:t>” They all </a:t>
            </a:r>
            <a:r>
              <a:rPr lang="en-US" sz="2500" dirty="0">
                <a:solidFill>
                  <a:srgbClr val="262626"/>
                </a:solidFill>
                <a:latin typeface="Mali"/>
                <a:ea typeface="Mali"/>
                <a:cs typeface="Mali"/>
                <a:sym typeface="Mali"/>
              </a:rPr>
              <a:t>went outside </a:t>
            </a:r>
            <a:r>
              <a:rPr lang="en-US" sz="2500" b="0" i="0" u="none" strike="noStrike" cap="none" dirty="0">
                <a:solidFill>
                  <a:srgbClr val="262626"/>
                </a:solidFill>
                <a:latin typeface="Mali"/>
                <a:ea typeface="Mali"/>
                <a:cs typeface="Mali"/>
                <a:sym typeface="Mali"/>
              </a:rPr>
              <a:t>- and you know what they saw? </a:t>
            </a:r>
            <a:r>
              <a:rPr lang="en-US" sz="2500" b="0" i="0" u="none" strike="noStrike" cap="none" dirty="0">
                <a:solidFill>
                  <a:srgbClr val="68CDDA"/>
                </a:solidFill>
                <a:latin typeface="Mali Medium"/>
                <a:ea typeface="Mali Medium"/>
                <a:cs typeface="Mali Medium"/>
                <a:sym typeface="Mali Medium"/>
              </a:rPr>
              <a:t>There was a GIANT pile of stinky garbage!</a:t>
            </a:r>
            <a:endParaRPr sz="2500" dirty="0"/>
          </a:p>
          <a:p>
            <a:pPr marL="0" marR="0" lvl="0" indent="0" algn="l" rtl="0">
              <a:lnSpc>
                <a:spcPct val="120000"/>
              </a:lnSpc>
              <a:spcBef>
                <a:spcPts val="0"/>
              </a:spcBef>
              <a:spcAft>
                <a:spcPts val="0"/>
              </a:spcAft>
              <a:buNone/>
            </a:pPr>
            <a:br>
              <a:rPr lang="en-US" sz="1800" b="0" i="0" u="none" strike="noStrike" cap="none" dirty="0">
                <a:solidFill>
                  <a:schemeClr val="dk1"/>
                </a:solidFill>
                <a:latin typeface="Mali"/>
                <a:ea typeface="Mali"/>
                <a:cs typeface="Mali"/>
                <a:sym typeface="Mali"/>
              </a:rPr>
            </a:br>
            <a:endParaRPr sz="1800" b="0" i="0" u="none" strike="noStrike" cap="none" dirty="0">
              <a:solidFill>
                <a:srgbClr val="262626"/>
              </a:solidFill>
              <a:latin typeface="Mali"/>
              <a:ea typeface="Mali"/>
              <a:cs typeface="Mali"/>
              <a:sym typeface="Mali"/>
            </a:endParaRPr>
          </a:p>
        </p:txBody>
      </p:sp>
      <p:pic>
        <p:nvPicPr>
          <p:cNvPr id="231" name="Google Shape;231;p6" descr="Icon&#10;&#10;Description automatically generated"/>
          <p:cNvPicPr preferRelativeResize="0"/>
          <p:nvPr/>
        </p:nvPicPr>
        <p:blipFill rotWithShape="1">
          <a:blip r:embed="rId7">
            <a:alphaModFix/>
          </a:blip>
          <a:srcRect/>
          <a:stretch/>
        </p:blipFill>
        <p:spPr>
          <a:xfrm>
            <a:off x="8763001" y="3383046"/>
            <a:ext cx="3353823" cy="3353823"/>
          </a:xfrm>
          <a:prstGeom prst="rect">
            <a:avLst/>
          </a:prstGeom>
          <a:noFill/>
          <a:ln>
            <a:noFill/>
          </a:ln>
        </p:spPr>
      </p:pic>
      <p:sp>
        <p:nvSpPr>
          <p:cNvPr id="232" name="Google Shape;232;p6"/>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62FB96FF-3BCF-6A40-86A0-1B5FC159D484}"/>
                  </a:ext>
                </a:extLst>
              </p14:cNvPr>
              <p14:cNvContentPartPr/>
              <p14:nvPr/>
            </p14:nvContentPartPr>
            <p14:xfrm>
              <a:off x="8814262" y="2330434"/>
              <a:ext cx="385804" cy="955600"/>
            </p14:xfrm>
          </p:contentPart>
        </mc:Choice>
        <mc:Fallback xmlns="">
          <p:pic>
            <p:nvPicPr>
              <p:cNvPr id="11" name="Ink 10">
                <a:extLst>
                  <a:ext uri="{FF2B5EF4-FFF2-40B4-BE49-F238E27FC236}">
                    <a16:creationId xmlns:a16="http://schemas.microsoft.com/office/drawing/2014/main" id="{62FB96FF-3BCF-6A40-86A0-1B5FC159D484}"/>
                  </a:ext>
                </a:extLst>
              </p:cNvPr>
              <p:cNvPicPr/>
              <p:nvPr/>
            </p:nvPicPr>
            <p:blipFill>
              <a:blip r:embed="rId9"/>
              <a:stretch>
                <a:fillRect/>
              </a:stretch>
            </p:blipFill>
            <p:spPr>
              <a:xfrm>
                <a:off x="8805256" y="2321432"/>
                <a:ext cx="403455" cy="97324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77DC15BF-7BE9-B946-86F7-6D1808FCDB14}"/>
                  </a:ext>
                </a:extLst>
              </p14:cNvPr>
              <p14:cNvContentPartPr/>
              <p14:nvPr/>
            </p14:nvContentPartPr>
            <p14:xfrm>
              <a:off x="9389541" y="1859200"/>
              <a:ext cx="271079" cy="1298290"/>
            </p14:xfrm>
          </p:contentPart>
        </mc:Choice>
        <mc:Fallback xmlns="">
          <p:pic>
            <p:nvPicPr>
              <p:cNvPr id="12" name="Ink 11">
                <a:extLst>
                  <a:ext uri="{FF2B5EF4-FFF2-40B4-BE49-F238E27FC236}">
                    <a16:creationId xmlns:a16="http://schemas.microsoft.com/office/drawing/2014/main" id="{77DC15BF-7BE9-B946-86F7-6D1808FCDB14}"/>
                  </a:ext>
                </a:extLst>
              </p:cNvPr>
              <p:cNvPicPr/>
              <p:nvPr/>
            </p:nvPicPr>
            <p:blipFill>
              <a:blip r:embed="rId11"/>
              <a:stretch>
                <a:fillRect/>
              </a:stretch>
            </p:blipFill>
            <p:spPr>
              <a:xfrm>
                <a:off x="9380529" y="1850197"/>
                <a:ext cx="288742" cy="131593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7A2BABBC-E92A-814C-90A4-16477A10C265}"/>
                  </a:ext>
                </a:extLst>
              </p14:cNvPr>
              <p14:cNvContentPartPr/>
              <p14:nvPr/>
            </p14:nvContentPartPr>
            <p14:xfrm>
              <a:off x="9675394" y="2589525"/>
              <a:ext cx="383980" cy="579285"/>
            </p14:xfrm>
          </p:contentPart>
        </mc:Choice>
        <mc:Fallback xmlns="">
          <p:pic>
            <p:nvPicPr>
              <p:cNvPr id="13" name="Ink 12">
                <a:extLst>
                  <a:ext uri="{FF2B5EF4-FFF2-40B4-BE49-F238E27FC236}">
                    <a16:creationId xmlns:a16="http://schemas.microsoft.com/office/drawing/2014/main" id="{7A2BABBC-E92A-814C-90A4-16477A10C265}"/>
                  </a:ext>
                </a:extLst>
              </p:cNvPr>
              <p:cNvPicPr/>
              <p:nvPr/>
            </p:nvPicPr>
            <p:blipFill>
              <a:blip r:embed="rId13"/>
              <a:stretch>
                <a:fillRect/>
              </a:stretch>
            </p:blipFill>
            <p:spPr>
              <a:xfrm>
                <a:off x="9666389" y="2580530"/>
                <a:ext cx="401630" cy="596915"/>
              </a:xfrm>
              <a:prstGeom prst="rect">
                <a:avLst/>
              </a:prstGeom>
            </p:spPr>
          </p:pic>
        </mc:Fallback>
      </mc:AlternateContent>
    </p:spTree>
    <p:extLst>
      <p:ext uri="{BB962C8B-B14F-4D97-AF65-F5344CB8AC3E}">
        <p14:creationId xmlns:p14="http://schemas.microsoft.com/office/powerpoint/2010/main" val="99267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500" fill="hold"/>
                                        <p:tgtEl>
                                          <p:spTgt spid="231"/>
                                        </p:tgtEl>
                                        <p:attrNameLst>
                                          <p:attrName>ppt_x</p:attrName>
                                        </p:attrNameLst>
                                      </p:cBhvr>
                                      <p:tavLst>
                                        <p:tav tm="0">
                                          <p:val>
                                            <p:strVal val="#ppt_x"/>
                                          </p:val>
                                        </p:tav>
                                        <p:tav tm="100000">
                                          <p:val>
                                            <p:strVal val="#ppt_x"/>
                                          </p:val>
                                        </p:tav>
                                      </p:tavLst>
                                    </p:anim>
                                    <p:anim calcmode="lin" valueType="num">
                                      <p:cBhvr additive="base">
                                        <p:cTn id="8" dur="500" fill="hold"/>
                                        <p:tgtEl>
                                          <p:spTgt spid="2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7" descr="A picture containing white&#10;&#10;Description automatically generated"/>
          <p:cNvPicPr preferRelativeResize="0"/>
          <p:nvPr/>
        </p:nvPicPr>
        <p:blipFill rotWithShape="1">
          <a:blip r:embed="rId4">
            <a:alphaModFix/>
          </a:blip>
          <a:srcRect/>
          <a:stretch/>
        </p:blipFill>
        <p:spPr>
          <a:xfrm>
            <a:off x="-1" y="0"/>
            <a:ext cx="12192000" cy="6858000"/>
          </a:xfrm>
          <a:prstGeom prst="rect">
            <a:avLst/>
          </a:prstGeom>
          <a:noFill/>
          <a:ln>
            <a:noFill/>
          </a:ln>
        </p:spPr>
      </p:pic>
      <p:pic>
        <p:nvPicPr>
          <p:cNvPr id="238" name="Google Shape;238;p7"/>
          <p:cNvPicPr preferRelativeResize="0"/>
          <p:nvPr/>
        </p:nvPicPr>
        <p:blipFill rotWithShape="1">
          <a:blip r:embed="rId5">
            <a:alphaModFix/>
          </a:blip>
          <a:srcRect r="22" b="-29"/>
          <a:stretch/>
        </p:blipFill>
        <p:spPr>
          <a:xfrm>
            <a:off x="1255510" y="829027"/>
            <a:ext cx="9291874" cy="923940"/>
          </a:xfrm>
          <a:prstGeom prst="rect">
            <a:avLst/>
          </a:prstGeom>
          <a:noFill/>
          <a:ln>
            <a:noFill/>
          </a:ln>
        </p:spPr>
      </p:pic>
      <p:sp>
        <p:nvSpPr>
          <p:cNvPr id="239" name="Google Shape;239;p7"/>
          <p:cNvSpPr txBox="1"/>
          <p:nvPr/>
        </p:nvSpPr>
        <p:spPr>
          <a:xfrm>
            <a:off x="548477" y="251560"/>
            <a:ext cx="11095045" cy="707886"/>
          </a:xfrm>
          <a:prstGeom prst="rect">
            <a:avLst/>
          </a:prstGeom>
          <a:noFill/>
          <a:ln>
            <a:noFill/>
          </a:ln>
        </p:spPr>
        <p:txBody>
          <a:bodyPr spcFirstLastPara="1" wrap="square" lIns="91425" tIns="45700" rIns="91425" bIns="45700" anchor="t" anchorCtr="0">
            <a:spAutoFit/>
          </a:bodyPr>
          <a:lstStyle/>
          <a:p>
            <a:pPr lvl="0" algn="ctr"/>
            <a:r>
              <a:rPr lang="en-US" sz="4000" b="1" dirty="0">
                <a:solidFill>
                  <a:srgbClr val="262626"/>
                </a:solidFill>
                <a:latin typeface="Mali"/>
                <a:ea typeface="Mali"/>
                <a:cs typeface="Mali"/>
                <a:sym typeface="Mali"/>
              </a:rPr>
              <a:t>Rachel Rabbit Learns to Recycle</a:t>
            </a:r>
            <a:endParaRPr lang="en-US" sz="4000" dirty="0"/>
          </a:p>
        </p:txBody>
      </p:sp>
      <p:sp>
        <p:nvSpPr>
          <p:cNvPr id="243" name="Google Shape;243;p7"/>
          <p:cNvSpPr txBox="1"/>
          <p:nvPr/>
        </p:nvSpPr>
        <p:spPr>
          <a:xfrm>
            <a:off x="244377" y="2242752"/>
            <a:ext cx="5540400" cy="286228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500" b="0" i="0" u="none" strike="noStrike" cap="none" dirty="0">
                <a:solidFill>
                  <a:srgbClr val="262626"/>
                </a:solidFill>
                <a:latin typeface="Mali"/>
                <a:ea typeface="Mali"/>
                <a:cs typeface="Mali"/>
                <a:sym typeface="Mali"/>
              </a:rPr>
              <a:t>There was old food, PET plastic bottles, a pizza box with broken toys and a big glass jar. </a:t>
            </a:r>
            <a:r>
              <a:rPr lang="en-US" sz="2500" i="1" u="none" strike="noStrike" cap="none" dirty="0">
                <a:solidFill>
                  <a:srgbClr val="39C79D"/>
                </a:solidFill>
                <a:latin typeface="Mali"/>
                <a:ea typeface="Mali"/>
                <a:cs typeface="Mali"/>
                <a:sym typeface="Mali"/>
              </a:rPr>
              <a:t>What else do you think was in the pile?</a:t>
            </a:r>
            <a:r>
              <a:rPr lang="en-US" sz="2500" b="0" i="0" u="none" strike="noStrike" cap="none" dirty="0">
                <a:solidFill>
                  <a:srgbClr val="39C79D"/>
                </a:solidFill>
                <a:latin typeface="Mali"/>
                <a:ea typeface="Mali"/>
                <a:cs typeface="Mali"/>
                <a:sym typeface="Mali"/>
              </a:rPr>
              <a:t> </a:t>
            </a:r>
            <a:r>
              <a:rPr lang="en-US" sz="2500" b="0" i="0" u="none" strike="noStrike" cap="none" dirty="0">
                <a:solidFill>
                  <a:srgbClr val="262626"/>
                </a:solidFill>
                <a:latin typeface="Mali"/>
                <a:ea typeface="Mali"/>
                <a:cs typeface="Mali"/>
                <a:sym typeface="Mali"/>
              </a:rPr>
              <a:t>“Oh, no,” said Mom. “What are we going to do with </a:t>
            </a:r>
            <a:r>
              <a:rPr lang="en-US" sz="2500" dirty="0">
                <a:solidFill>
                  <a:srgbClr val="262626"/>
                </a:solidFill>
                <a:latin typeface="Mali"/>
                <a:ea typeface="Mali"/>
                <a:cs typeface="Mali"/>
                <a:sym typeface="Mali"/>
              </a:rPr>
              <a:t>this mess</a:t>
            </a:r>
            <a:r>
              <a:rPr lang="en-US" sz="2500" b="0" i="0" u="none" strike="noStrike" cap="none" dirty="0">
                <a:solidFill>
                  <a:srgbClr val="262626"/>
                </a:solidFill>
                <a:latin typeface="Mali"/>
                <a:ea typeface="Mali"/>
                <a:cs typeface="Mali"/>
                <a:sym typeface="Mali"/>
              </a:rPr>
              <a:t>?</a:t>
            </a:r>
            <a:endParaRPr sz="2500" b="0" i="0" u="none" strike="noStrike" cap="none" dirty="0">
              <a:solidFill>
                <a:srgbClr val="262626"/>
              </a:solidFill>
              <a:latin typeface="Mali"/>
              <a:ea typeface="Mali"/>
              <a:cs typeface="Mali"/>
              <a:sym typeface="Mali"/>
            </a:endParaRPr>
          </a:p>
        </p:txBody>
      </p:sp>
      <p:sp>
        <p:nvSpPr>
          <p:cNvPr id="244" name="Google Shape;244;p7"/>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10" name="Google Shape;182;p4" descr="A picture containing banana, indoor, yellow, half&#10;&#10;Description automatically generated">
            <a:extLst>
              <a:ext uri="{FF2B5EF4-FFF2-40B4-BE49-F238E27FC236}">
                <a16:creationId xmlns:a16="http://schemas.microsoft.com/office/drawing/2014/main" id="{23825CAC-576D-DA44-AECE-494F15DE5117}"/>
              </a:ext>
            </a:extLst>
          </p:cNvPr>
          <p:cNvPicPr preferRelativeResize="0"/>
          <p:nvPr/>
        </p:nvPicPr>
        <p:blipFill rotWithShape="1">
          <a:blip r:embed="rId6">
            <a:alphaModFix/>
          </a:blip>
          <a:srcRect/>
          <a:stretch/>
        </p:blipFill>
        <p:spPr>
          <a:xfrm>
            <a:off x="5534742" y="1442245"/>
            <a:ext cx="3116146" cy="3058326"/>
          </a:xfrm>
          <a:prstGeom prst="rect">
            <a:avLst/>
          </a:prstGeom>
          <a:noFill/>
          <a:ln>
            <a:noFill/>
          </a:ln>
        </p:spPr>
      </p:pic>
      <p:pic>
        <p:nvPicPr>
          <p:cNvPr id="11" name="Google Shape;189;p4">
            <a:extLst>
              <a:ext uri="{FF2B5EF4-FFF2-40B4-BE49-F238E27FC236}">
                <a16:creationId xmlns:a16="http://schemas.microsoft.com/office/drawing/2014/main" id="{C46EC75E-E0FE-C947-A9BD-859C513C897E}"/>
              </a:ext>
            </a:extLst>
          </p:cNvPr>
          <p:cNvPicPr preferRelativeResize="0"/>
          <p:nvPr/>
        </p:nvPicPr>
        <p:blipFill rotWithShape="1">
          <a:blip r:embed="rId7">
            <a:alphaModFix/>
          </a:blip>
          <a:srcRect/>
          <a:stretch/>
        </p:blipFill>
        <p:spPr>
          <a:xfrm rot="19084187">
            <a:off x="8963361" y="1531662"/>
            <a:ext cx="2004066" cy="3491767"/>
          </a:xfrm>
          <a:prstGeom prst="rect">
            <a:avLst/>
          </a:prstGeom>
          <a:noFill/>
          <a:ln>
            <a:noFill/>
          </a:ln>
        </p:spPr>
      </p:pic>
      <p:pic>
        <p:nvPicPr>
          <p:cNvPr id="12" name="Google Shape;170;p4" descr="A picture containing plastic, vessel, jar&#10;&#10;Description automatically generated">
            <a:extLst>
              <a:ext uri="{FF2B5EF4-FFF2-40B4-BE49-F238E27FC236}">
                <a16:creationId xmlns:a16="http://schemas.microsoft.com/office/drawing/2014/main" id="{41777CB4-33A9-C74C-AEA8-9DFD613978A1}"/>
              </a:ext>
            </a:extLst>
          </p:cNvPr>
          <p:cNvPicPr preferRelativeResize="0"/>
          <p:nvPr/>
        </p:nvPicPr>
        <p:blipFill rotWithShape="1">
          <a:blip r:embed="rId8">
            <a:alphaModFix/>
          </a:blip>
          <a:srcRect/>
          <a:stretch/>
        </p:blipFill>
        <p:spPr>
          <a:xfrm>
            <a:off x="7811210" y="4614363"/>
            <a:ext cx="2154185" cy="2183971"/>
          </a:xfrm>
          <a:prstGeom prst="rect">
            <a:avLst/>
          </a:prstGeom>
          <a:noFill/>
          <a:ln>
            <a:noFill/>
          </a:ln>
        </p:spPr>
      </p:pic>
      <p:pic>
        <p:nvPicPr>
          <p:cNvPr id="13" name="Google Shape;197;p4" descr="A picture containing toy&#10;&#10;Description automatically generated">
            <a:extLst>
              <a:ext uri="{FF2B5EF4-FFF2-40B4-BE49-F238E27FC236}">
                <a16:creationId xmlns:a16="http://schemas.microsoft.com/office/drawing/2014/main" id="{B11B73AD-B2E7-F844-ACBA-9B26B2290C15}"/>
              </a:ext>
            </a:extLst>
          </p:cNvPr>
          <p:cNvPicPr preferRelativeResize="0"/>
          <p:nvPr/>
        </p:nvPicPr>
        <p:blipFill rotWithShape="1">
          <a:blip r:embed="rId9">
            <a:alphaModFix/>
          </a:blip>
          <a:srcRect/>
          <a:stretch/>
        </p:blipFill>
        <p:spPr>
          <a:xfrm>
            <a:off x="4772568" y="4551608"/>
            <a:ext cx="2966224" cy="2267177"/>
          </a:xfrm>
          <a:prstGeom prst="rect">
            <a:avLst/>
          </a:prstGeom>
          <a:noFill/>
          <a:ln>
            <a:noFill/>
          </a:ln>
        </p:spPr>
      </p:pic>
      <p:pic>
        <p:nvPicPr>
          <p:cNvPr id="14" name="Google Shape;174;p4" descr="A bottle of water&#10;&#10;Description automatically generated with low confidence">
            <a:extLst>
              <a:ext uri="{FF2B5EF4-FFF2-40B4-BE49-F238E27FC236}">
                <a16:creationId xmlns:a16="http://schemas.microsoft.com/office/drawing/2014/main" id="{8AFCC754-344D-314D-8095-BD59F91318B7}"/>
              </a:ext>
            </a:extLst>
          </p:cNvPr>
          <p:cNvPicPr preferRelativeResize="0"/>
          <p:nvPr/>
        </p:nvPicPr>
        <p:blipFill rotWithShape="1">
          <a:blip r:embed="rId10">
            <a:alphaModFix/>
          </a:blip>
          <a:srcRect/>
          <a:stretch/>
        </p:blipFill>
        <p:spPr>
          <a:xfrm>
            <a:off x="10420224" y="4891314"/>
            <a:ext cx="1614530" cy="1927471"/>
          </a:xfrm>
          <a:prstGeom prst="rect">
            <a:avLst/>
          </a:prstGeom>
          <a:noFill/>
          <a:ln>
            <a:noFill/>
          </a:ln>
        </p:spPr>
      </p:pic>
    </p:spTree>
    <p:extLst>
      <p:ext uri="{BB962C8B-B14F-4D97-AF65-F5344CB8AC3E}">
        <p14:creationId xmlns:p14="http://schemas.microsoft.com/office/powerpoint/2010/main" val="339416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whoosh.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whoosh.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7" descr="A picture containing whit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238" name="Google Shape;238;p7"/>
          <p:cNvPicPr preferRelativeResize="0"/>
          <p:nvPr/>
        </p:nvPicPr>
        <p:blipFill rotWithShape="1">
          <a:blip r:embed="rId5">
            <a:alphaModFix/>
          </a:blip>
          <a:srcRect r="22" b="-29"/>
          <a:stretch/>
        </p:blipFill>
        <p:spPr>
          <a:xfrm>
            <a:off x="1255510" y="829027"/>
            <a:ext cx="9291874" cy="923940"/>
          </a:xfrm>
          <a:prstGeom prst="rect">
            <a:avLst/>
          </a:prstGeom>
          <a:noFill/>
          <a:ln>
            <a:noFill/>
          </a:ln>
        </p:spPr>
      </p:pic>
      <p:sp>
        <p:nvSpPr>
          <p:cNvPr id="239" name="Google Shape;239;p7"/>
          <p:cNvSpPr txBox="1"/>
          <p:nvPr/>
        </p:nvSpPr>
        <p:spPr>
          <a:xfrm>
            <a:off x="548477" y="251560"/>
            <a:ext cx="11095045" cy="707886"/>
          </a:xfrm>
          <a:prstGeom prst="rect">
            <a:avLst/>
          </a:prstGeom>
          <a:noFill/>
          <a:ln>
            <a:noFill/>
          </a:ln>
        </p:spPr>
        <p:txBody>
          <a:bodyPr spcFirstLastPara="1" wrap="square" lIns="91425" tIns="45700" rIns="91425" bIns="45700" anchor="t" anchorCtr="0">
            <a:spAutoFit/>
          </a:bodyPr>
          <a:lstStyle/>
          <a:p>
            <a:pPr lvl="0" algn="ctr"/>
            <a:r>
              <a:rPr lang="en-US" sz="4000" b="1" dirty="0">
                <a:solidFill>
                  <a:srgbClr val="262626"/>
                </a:solidFill>
                <a:latin typeface="Mali"/>
                <a:ea typeface="Mali"/>
                <a:cs typeface="Mali"/>
                <a:sym typeface="Mali"/>
              </a:rPr>
              <a:t>Rachel Rabbit Learns to Recycle</a:t>
            </a:r>
            <a:endParaRPr lang="en-US" sz="4000" dirty="0"/>
          </a:p>
        </p:txBody>
      </p:sp>
      <p:pic>
        <p:nvPicPr>
          <p:cNvPr id="241" name="Google Shape;241;p7" descr="Icon&#10;&#10;Description automatically generated"/>
          <p:cNvPicPr preferRelativeResize="0"/>
          <p:nvPr/>
        </p:nvPicPr>
        <p:blipFill rotWithShape="1">
          <a:blip r:embed="rId6">
            <a:alphaModFix/>
          </a:blip>
          <a:srcRect/>
          <a:stretch/>
        </p:blipFill>
        <p:spPr>
          <a:xfrm>
            <a:off x="5901447" y="1116156"/>
            <a:ext cx="6290551" cy="5993404"/>
          </a:xfrm>
          <a:prstGeom prst="rect">
            <a:avLst/>
          </a:prstGeom>
          <a:noFill/>
          <a:ln>
            <a:noFill/>
          </a:ln>
        </p:spPr>
      </p:pic>
      <p:sp>
        <p:nvSpPr>
          <p:cNvPr id="242" name="Google Shape;242;p7"/>
          <p:cNvSpPr txBox="1"/>
          <p:nvPr/>
        </p:nvSpPr>
        <p:spPr>
          <a:xfrm>
            <a:off x="361047" y="2427418"/>
            <a:ext cx="5540400" cy="304694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b="0" i="0" u="none" strike="noStrike" cap="none" dirty="0">
                <a:solidFill>
                  <a:srgbClr val="262626"/>
                </a:solidFill>
                <a:latin typeface="Mali"/>
                <a:ea typeface="Mali"/>
                <a:cs typeface="Mali"/>
                <a:sym typeface="Mali"/>
              </a:rPr>
              <a:t>Rachel </a:t>
            </a:r>
            <a:r>
              <a:rPr lang="en-US" sz="2000" dirty="0">
                <a:solidFill>
                  <a:srgbClr val="262626"/>
                </a:solidFill>
                <a:latin typeface="Mali"/>
                <a:ea typeface="Mali"/>
                <a:cs typeface="Mali"/>
                <a:sym typeface="Mali"/>
              </a:rPr>
              <a:t>felt sad that </a:t>
            </a:r>
            <a:r>
              <a:rPr lang="en-US" sz="2000" b="0" i="0" u="none" strike="noStrike" cap="none" dirty="0">
                <a:solidFill>
                  <a:srgbClr val="262626"/>
                </a:solidFill>
                <a:latin typeface="Mali"/>
                <a:ea typeface="Mali"/>
                <a:cs typeface="Mali"/>
                <a:sym typeface="Mali"/>
              </a:rPr>
              <a:t>she made a big mess. “I</a:t>
            </a:r>
            <a:r>
              <a:rPr lang="en-US" sz="2000" dirty="0">
                <a:solidFill>
                  <a:srgbClr val="262626"/>
                </a:solidFill>
                <a:latin typeface="Mali"/>
                <a:ea typeface="Mali"/>
                <a:cs typeface="Mali"/>
                <a:sym typeface="Mali"/>
              </a:rPr>
              <a:t> am</a:t>
            </a:r>
            <a:r>
              <a:rPr lang="en-US" sz="2000" b="0" i="0" u="none" strike="noStrike" cap="none" dirty="0">
                <a:solidFill>
                  <a:srgbClr val="262626"/>
                </a:solidFill>
                <a:latin typeface="Mali"/>
                <a:ea typeface="Mali"/>
                <a:cs typeface="Mali"/>
                <a:sym typeface="Mali"/>
              </a:rPr>
              <a:t> sorry, Mommy,” she said. “</a:t>
            </a:r>
            <a:r>
              <a:rPr lang="en-US" sz="2000" dirty="0">
                <a:solidFill>
                  <a:srgbClr val="262626"/>
                </a:solidFill>
                <a:latin typeface="Mali"/>
                <a:ea typeface="Mali"/>
                <a:cs typeface="Mali"/>
                <a:sym typeface="Mali"/>
              </a:rPr>
              <a:t>No problem Rachel, we can clean it up by recycling.</a:t>
            </a:r>
            <a:r>
              <a:rPr lang="en-US" sz="2000" b="0" i="0" u="none" strike="noStrike" cap="none" dirty="0">
                <a:solidFill>
                  <a:srgbClr val="262626"/>
                </a:solidFill>
                <a:latin typeface="Mali"/>
                <a:ea typeface="Mali"/>
                <a:cs typeface="Mali"/>
                <a:sym typeface="Mali"/>
              </a:rPr>
              <a:t>” said Ray</a:t>
            </a:r>
            <a:r>
              <a:rPr lang="en-US" sz="2000" dirty="0">
                <a:solidFill>
                  <a:srgbClr val="262626"/>
                </a:solidFill>
                <a:latin typeface="Mali"/>
                <a:ea typeface="Mali"/>
                <a:cs typeface="Mali"/>
                <a:sym typeface="Mali"/>
              </a:rPr>
              <a:t>.</a:t>
            </a:r>
            <a:r>
              <a:rPr lang="en-US" sz="2000" b="0" i="0" u="none" strike="noStrike" cap="none" dirty="0">
                <a:solidFill>
                  <a:srgbClr val="262626"/>
                </a:solidFill>
                <a:latin typeface="Mali"/>
                <a:ea typeface="Mali"/>
                <a:cs typeface="Mali"/>
                <a:sym typeface="Mali"/>
              </a:rPr>
              <a:t> </a:t>
            </a:r>
            <a:r>
              <a:rPr lang="en-US" sz="2000" b="0" i="1" u="none" strike="noStrike" cap="none" dirty="0">
                <a:solidFill>
                  <a:srgbClr val="3AC69D"/>
                </a:solidFill>
                <a:latin typeface="Mali"/>
                <a:ea typeface="Mali"/>
                <a:cs typeface="Mali"/>
                <a:sym typeface="Mali"/>
              </a:rPr>
              <a:t>“</a:t>
            </a:r>
            <a:r>
              <a:rPr lang="en-US" sz="2000" i="1" dirty="0">
                <a:solidFill>
                  <a:srgbClr val="3AC69D"/>
                </a:solidFill>
                <a:latin typeface="Mali"/>
                <a:ea typeface="Mali"/>
                <a:cs typeface="Mali"/>
                <a:sym typeface="Mali"/>
              </a:rPr>
              <a:t>I learned in school r</a:t>
            </a:r>
            <a:r>
              <a:rPr lang="en-US" sz="2000" b="0" i="1" u="none" strike="noStrike" cap="none" dirty="0">
                <a:solidFill>
                  <a:srgbClr val="3AC69D"/>
                </a:solidFill>
                <a:latin typeface="Mali Medium"/>
                <a:ea typeface="Mali Medium"/>
                <a:cs typeface="Mali Medium"/>
                <a:sym typeface="Mali Medium"/>
              </a:rPr>
              <a:t>ecycling is important. It helps the Earth and all the people and animals stay healthy.” </a:t>
            </a:r>
            <a:r>
              <a:rPr lang="en-US" sz="2000" b="0" i="0" u="none" strike="noStrike" cap="none" dirty="0">
                <a:solidFill>
                  <a:srgbClr val="262626"/>
                </a:solidFill>
                <a:latin typeface="Mali"/>
                <a:ea typeface="Mali"/>
                <a:cs typeface="Mali"/>
                <a:sym typeface="Mali"/>
              </a:rPr>
              <a:t>Ray</a:t>
            </a:r>
            <a:r>
              <a:rPr lang="en-US" sz="2000" dirty="0">
                <a:solidFill>
                  <a:srgbClr val="262626"/>
                </a:solidFill>
                <a:latin typeface="Mali"/>
                <a:ea typeface="Mali"/>
                <a:cs typeface="Mali"/>
                <a:sym typeface="Mali"/>
              </a:rPr>
              <a:t> showed Rachel and Mom how to do it</a:t>
            </a:r>
            <a:r>
              <a:rPr lang="en-US" sz="2000" b="0" i="0" u="none" strike="noStrike" cap="none" dirty="0">
                <a:solidFill>
                  <a:srgbClr val="262626"/>
                </a:solidFill>
                <a:latin typeface="Mali"/>
                <a:ea typeface="Mali"/>
                <a:cs typeface="Mali"/>
                <a:sym typeface="Mali"/>
              </a:rPr>
              <a:t>.</a:t>
            </a:r>
            <a:endParaRPr sz="2000" dirty="0"/>
          </a:p>
        </p:txBody>
      </p:sp>
      <p:sp>
        <p:nvSpPr>
          <p:cNvPr id="244" name="Google Shape;244;p7"/>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 calcmode="lin" valueType="num">
                                      <p:cBhvr additive="base">
                                        <p:cTn id="7" dur="500" fill="hold"/>
                                        <p:tgtEl>
                                          <p:spTgt spid="241"/>
                                        </p:tgtEl>
                                        <p:attrNameLst>
                                          <p:attrName>ppt_x</p:attrName>
                                        </p:attrNameLst>
                                      </p:cBhvr>
                                      <p:tavLst>
                                        <p:tav tm="0">
                                          <p:val>
                                            <p:strVal val="#ppt_x"/>
                                          </p:val>
                                        </p:tav>
                                        <p:tav tm="100000">
                                          <p:val>
                                            <p:strVal val="#ppt_x"/>
                                          </p:val>
                                        </p:tav>
                                      </p:tavLst>
                                    </p:anim>
                                    <p:anim calcmode="lin" valueType="num">
                                      <p:cBhvr additive="base">
                                        <p:cTn id="8" dur="500" fill="hold"/>
                                        <p:tgtEl>
                                          <p:spTgt spid="2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8" descr="A picture containing wh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0" name="Google Shape;250;p8"/>
          <p:cNvSpPr txBox="1"/>
          <p:nvPr/>
        </p:nvSpPr>
        <p:spPr>
          <a:xfrm>
            <a:off x="274237" y="5244163"/>
            <a:ext cx="11643523" cy="156962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b="0" i="1" u="none" strike="noStrike" cap="none" dirty="0">
                <a:solidFill>
                  <a:srgbClr val="3AC69D"/>
                </a:solidFill>
                <a:latin typeface="Mali Medium"/>
                <a:ea typeface="Mali Medium"/>
                <a:cs typeface="Mali Medium"/>
                <a:sym typeface="Mali Medium"/>
              </a:rPr>
              <a:t>“All we recycle needs to be cleaned and dried,” </a:t>
            </a:r>
            <a:r>
              <a:rPr lang="en-US" sz="2000" b="0" i="0" u="none" strike="noStrike" cap="none" dirty="0">
                <a:solidFill>
                  <a:srgbClr val="262626"/>
                </a:solidFill>
                <a:latin typeface="Mali"/>
                <a:ea typeface="Mali"/>
                <a:cs typeface="Mali"/>
                <a:sym typeface="Mali"/>
              </a:rPr>
              <a:t>Ray said. “because if we do not, it cannot be recycled.” Ray </a:t>
            </a:r>
            <a:r>
              <a:rPr lang="en-US" sz="2000" dirty="0">
                <a:solidFill>
                  <a:srgbClr val="262626"/>
                </a:solidFill>
                <a:latin typeface="Mali"/>
                <a:ea typeface="Mali"/>
                <a:cs typeface="Mali"/>
                <a:sym typeface="Mali"/>
              </a:rPr>
              <a:t>washed the </a:t>
            </a:r>
            <a:r>
              <a:rPr lang="en-US" sz="2000" b="0" i="0" u="none" strike="noStrike" cap="none" dirty="0">
                <a:solidFill>
                  <a:srgbClr val="262626"/>
                </a:solidFill>
                <a:latin typeface="Mali"/>
                <a:ea typeface="Mali"/>
                <a:cs typeface="Mali"/>
                <a:sym typeface="Mali"/>
              </a:rPr>
              <a:t>bottles and set them aside to dry. Rachel piled up all the clean cardboard, notebooks, and cereal boxes. Mom put stuff you can</a:t>
            </a:r>
            <a:r>
              <a:rPr lang="en-US" sz="2000" dirty="0">
                <a:solidFill>
                  <a:srgbClr val="262626"/>
                </a:solidFill>
                <a:latin typeface="Mali"/>
                <a:ea typeface="Mali"/>
                <a:cs typeface="Mali"/>
                <a:sym typeface="Mali"/>
              </a:rPr>
              <a:t>not</a:t>
            </a:r>
            <a:r>
              <a:rPr lang="en-US" sz="2000" b="0" i="0" u="none" strike="noStrike" cap="none" dirty="0">
                <a:solidFill>
                  <a:srgbClr val="262626"/>
                </a:solidFill>
                <a:latin typeface="Mali"/>
                <a:ea typeface="Mali"/>
                <a:cs typeface="Mali"/>
                <a:sym typeface="Mali"/>
              </a:rPr>
              <a:t> recycle into the garbage can.</a:t>
            </a:r>
            <a:endParaRPr sz="2000" dirty="0"/>
          </a:p>
        </p:txBody>
      </p:sp>
      <p:pic>
        <p:nvPicPr>
          <p:cNvPr id="251" name="Google Shape;251;p8"/>
          <p:cNvPicPr preferRelativeResize="0"/>
          <p:nvPr/>
        </p:nvPicPr>
        <p:blipFill rotWithShape="1">
          <a:blip r:embed="rId4">
            <a:alphaModFix/>
          </a:blip>
          <a:srcRect r="22" b="-29"/>
          <a:stretch/>
        </p:blipFill>
        <p:spPr>
          <a:xfrm>
            <a:off x="1255510" y="829027"/>
            <a:ext cx="9291874" cy="923940"/>
          </a:xfrm>
          <a:prstGeom prst="rect">
            <a:avLst/>
          </a:prstGeom>
          <a:noFill/>
          <a:ln>
            <a:noFill/>
          </a:ln>
        </p:spPr>
      </p:pic>
      <p:sp>
        <p:nvSpPr>
          <p:cNvPr id="252" name="Google Shape;252;p8"/>
          <p:cNvSpPr txBox="1"/>
          <p:nvPr/>
        </p:nvSpPr>
        <p:spPr>
          <a:xfrm>
            <a:off x="548477" y="251560"/>
            <a:ext cx="11095045" cy="707886"/>
          </a:xfrm>
          <a:prstGeom prst="rect">
            <a:avLst/>
          </a:prstGeom>
          <a:noFill/>
          <a:ln>
            <a:noFill/>
          </a:ln>
        </p:spPr>
        <p:txBody>
          <a:bodyPr spcFirstLastPara="1" wrap="square" lIns="91425" tIns="45700" rIns="91425" bIns="45700" anchor="t" anchorCtr="0">
            <a:spAutoFit/>
          </a:bodyPr>
          <a:lstStyle/>
          <a:p>
            <a:pPr lvl="0" algn="ctr"/>
            <a:r>
              <a:rPr lang="en-US" sz="4000" b="1" dirty="0">
                <a:solidFill>
                  <a:srgbClr val="262626"/>
                </a:solidFill>
                <a:latin typeface="Mali"/>
                <a:ea typeface="Mali"/>
                <a:cs typeface="Mali"/>
                <a:sym typeface="Mali"/>
              </a:rPr>
              <a:t>Rachel Rabbit Learns to Recycle</a:t>
            </a:r>
            <a:endParaRPr lang="en-US" sz="4000" dirty="0"/>
          </a:p>
        </p:txBody>
      </p:sp>
      <p:pic>
        <p:nvPicPr>
          <p:cNvPr id="253" name="Google Shape;253;p8" descr="Graphical user interface, website&#10;&#10;Description automatically generated"/>
          <p:cNvPicPr preferRelativeResize="0"/>
          <p:nvPr/>
        </p:nvPicPr>
        <p:blipFill rotWithShape="1">
          <a:blip r:embed="rId5">
            <a:alphaModFix/>
          </a:blip>
          <a:srcRect b="31"/>
          <a:stretch/>
        </p:blipFill>
        <p:spPr>
          <a:xfrm>
            <a:off x="1395681" y="-213537"/>
            <a:ext cx="9011532" cy="5384434"/>
          </a:xfrm>
          <a:prstGeom prst="rect">
            <a:avLst/>
          </a:prstGeom>
          <a:noFill/>
          <a:ln>
            <a:noFill/>
          </a:ln>
        </p:spPr>
      </p:pic>
      <p:sp>
        <p:nvSpPr>
          <p:cNvPr id="254" name="Google Shape;254;p8"/>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pic>
        <p:nvPicPr>
          <p:cNvPr id="5" name="Picture 4" descr="Icon&#10;&#10;Description automatically generated">
            <a:extLst>
              <a:ext uri="{FF2B5EF4-FFF2-40B4-BE49-F238E27FC236}">
                <a16:creationId xmlns:a16="http://schemas.microsoft.com/office/drawing/2014/main" id="{A03CB9B0-C168-F44A-B5E2-9F67578086F0}"/>
              </a:ext>
            </a:extLst>
          </p:cNvPr>
          <p:cNvPicPr>
            <a:picLocks noChangeAspect="1"/>
          </p:cNvPicPr>
          <p:nvPr/>
        </p:nvPicPr>
        <p:blipFill>
          <a:blip r:embed="rId6"/>
          <a:stretch>
            <a:fillRect/>
          </a:stretch>
        </p:blipFill>
        <p:spPr>
          <a:xfrm>
            <a:off x="-239950" y="765565"/>
            <a:ext cx="3546064" cy="3546064"/>
          </a:xfrm>
          <a:prstGeom prst="rect">
            <a:avLst/>
          </a:prstGeom>
        </p:spPr>
      </p:pic>
      <p:pic>
        <p:nvPicPr>
          <p:cNvPr id="15" name="Picture 14" descr="Icon&#10;&#10;Description automatically generated">
            <a:extLst>
              <a:ext uri="{FF2B5EF4-FFF2-40B4-BE49-F238E27FC236}">
                <a16:creationId xmlns:a16="http://schemas.microsoft.com/office/drawing/2014/main" id="{2B2146DF-450C-094B-916E-0F6D2C8CE846}"/>
              </a:ext>
            </a:extLst>
          </p:cNvPr>
          <p:cNvPicPr>
            <a:picLocks noChangeAspect="1"/>
          </p:cNvPicPr>
          <p:nvPr/>
        </p:nvPicPr>
        <p:blipFill>
          <a:blip r:embed="rId6"/>
          <a:stretch>
            <a:fillRect/>
          </a:stretch>
        </p:blipFill>
        <p:spPr>
          <a:xfrm>
            <a:off x="8988497" y="705648"/>
            <a:ext cx="3546064" cy="35460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80">
                                          <p:stCondLst>
                                            <p:cond delay="0"/>
                                          </p:stCondLst>
                                        </p:cTn>
                                        <p:tgtEl>
                                          <p:spTgt spid="15"/>
                                        </p:tgtEl>
                                      </p:cBhvr>
                                    </p:animEffect>
                                    <p:anim calcmode="lin" valueType="num">
                                      <p:cBhvr>
                                        <p:cTn id="2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1" dur="26">
                                          <p:stCondLst>
                                            <p:cond delay="650"/>
                                          </p:stCondLst>
                                        </p:cTn>
                                        <p:tgtEl>
                                          <p:spTgt spid="15"/>
                                        </p:tgtEl>
                                      </p:cBhvr>
                                      <p:to x="100000" y="60000"/>
                                    </p:animScale>
                                    <p:animScale>
                                      <p:cBhvr>
                                        <p:cTn id="32" dur="166" decel="50000">
                                          <p:stCondLst>
                                            <p:cond delay="676"/>
                                          </p:stCondLst>
                                        </p:cTn>
                                        <p:tgtEl>
                                          <p:spTgt spid="15"/>
                                        </p:tgtEl>
                                      </p:cBhvr>
                                      <p:to x="100000" y="100000"/>
                                    </p:animScale>
                                    <p:animScale>
                                      <p:cBhvr>
                                        <p:cTn id="33" dur="26">
                                          <p:stCondLst>
                                            <p:cond delay="1312"/>
                                          </p:stCondLst>
                                        </p:cTn>
                                        <p:tgtEl>
                                          <p:spTgt spid="15"/>
                                        </p:tgtEl>
                                      </p:cBhvr>
                                      <p:to x="100000" y="80000"/>
                                    </p:animScale>
                                    <p:animScale>
                                      <p:cBhvr>
                                        <p:cTn id="34" dur="166" decel="50000">
                                          <p:stCondLst>
                                            <p:cond delay="1338"/>
                                          </p:stCondLst>
                                        </p:cTn>
                                        <p:tgtEl>
                                          <p:spTgt spid="15"/>
                                        </p:tgtEl>
                                      </p:cBhvr>
                                      <p:to x="100000" y="100000"/>
                                    </p:animScale>
                                    <p:animScale>
                                      <p:cBhvr>
                                        <p:cTn id="35" dur="26">
                                          <p:stCondLst>
                                            <p:cond delay="1642"/>
                                          </p:stCondLst>
                                        </p:cTn>
                                        <p:tgtEl>
                                          <p:spTgt spid="15"/>
                                        </p:tgtEl>
                                      </p:cBhvr>
                                      <p:to x="100000" y="90000"/>
                                    </p:animScale>
                                    <p:animScale>
                                      <p:cBhvr>
                                        <p:cTn id="36" dur="166" decel="50000">
                                          <p:stCondLst>
                                            <p:cond delay="1668"/>
                                          </p:stCondLst>
                                        </p:cTn>
                                        <p:tgtEl>
                                          <p:spTgt spid="15"/>
                                        </p:tgtEl>
                                      </p:cBhvr>
                                      <p:to x="100000" y="100000"/>
                                    </p:animScale>
                                    <p:animScale>
                                      <p:cBhvr>
                                        <p:cTn id="37" dur="26">
                                          <p:stCondLst>
                                            <p:cond delay="1808"/>
                                          </p:stCondLst>
                                        </p:cTn>
                                        <p:tgtEl>
                                          <p:spTgt spid="15"/>
                                        </p:tgtEl>
                                      </p:cBhvr>
                                      <p:to x="100000" y="95000"/>
                                    </p:animScale>
                                    <p:animScale>
                                      <p:cBhvr>
                                        <p:cTn id="38"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9" descr="A picture containing white&#10;&#10;Description automatically generated"/>
          <p:cNvPicPr preferRelativeResize="0"/>
          <p:nvPr/>
        </p:nvPicPr>
        <p:blipFill rotWithShape="1">
          <a:blip r:embed="rId3">
            <a:alphaModFix/>
          </a:blip>
          <a:srcRect/>
          <a:stretch/>
        </p:blipFill>
        <p:spPr>
          <a:xfrm>
            <a:off x="-106" y="94850"/>
            <a:ext cx="12192000" cy="6858000"/>
          </a:xfrm>
          <a:prstGeom prst="rect">
            <a:avLst/>
          </a:prstGeom>
          <a:noFill/>
          <a:ln>
            <a:noFill/>
          </a:ln>
        </p:spPr>
      </p:pic>
      <p:sp>
        <p:nvSpPr>
          <p:cNvPr id="260" name="Google Shape;260;p9"/>
          <p:cNvSpPr txBox="1"/>
          <p:nvPr/>
        </p:nvSpPr>
        <p:spPr>
          <a:xfrm>
            <a:off x="359594" y="1702432"/>
            <a:ext cx="11832300" cy="108948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0" i="0" u="none" strike="noStrike" cap="none" dirty="0">
                <a:solidFill>
                  <a:srgbClr val="262626"/>
                </a:solidFill>
                <a:latin typeface="Mali"/>
                <a:ea typeface="Mali"/>
                <a:cs typeface="Mali"/>
                <a:sym typeface="Mali"/>
              </a:rPr>
              <a:t>When they </a:t>
            </a:r>
            <a:r>
              <a:rPr lang="en-US" sz="1800" dirty="0">
                <a:solidFill>
                  <a:srgbClr val="262626"/>
                </a:solidFill>
                <a:latin typeface="Mali"/>
                <a:ea typeface="Mali"/>
                <a:cs typeface="Mali"/>
                <a:sym typeface="Mali"/>
              </a:rPr>
              <a:t>finished sorting the recycling </a:t>
            </a:r>
            <a:r>
              <a:rPr lang="en-US" sz="1800" b="0" i="0" u="none" strike="noStrike" cap="none" dirty="0">
                <a:solidFill>
                  <a:srgbClr val="262626"/>
                </a:solidFill>
                <a:latin typeface="Mali"/>
                <a:ea typeface="Mali"/>
                <a:cs typeface="Mali"/>
                <a:sym typeface="Mali"/>
              </a:rPr>
              <a:t>everybody felt happy. All the garbage went into the garbage can. All the empty, clean and dry recycling items went into the recycling bin. “Ray,” said Rachel, </a:t>
            </a:r>
            <a:r>
              <a:rPr lang="en-US" sz="1800" b="0" i="1" u="none" strike="noStrike" cap="none" dirty="0">
                <a:solidFill>
                  <a:srgbClr val="68CDDA"/>
                </a:solidFill>
                <a:latin typeface="Mali Medium"/>
                <a:ea typeface="Mali Medium"/>
                <a:cs typeface="Mali Medium"/>
                <a:sym typeface="Mali Medium"/>
              </a:rPr>
              <a:t>“I want to learn all about recycling.” </a:t>
            </a:r>
            <a:r>
              <a:rPr lang="en-US" sz="1800" i="1" dirty="0">
                <a:solidFill>
                  <a:srgbClr val="3AC69D"/>
                </a:solidFill>
                <a:latin typeface="Mali Medium"/>
                <a:ea typeface="Mali Medium"/>
                <a:cs typeface="Mali Medium"/>
                <a:sym typeface="Mali Medium"/>
              </a:rPr>
              <a:t>“Great, i</a:t>
            </a:r>
            <a:r>
              <a:rPr lang="en-US" sz="1800" b="0" i="1" u="none" strike="noStrike" cap="none" dirty="0">
                <a:solidFill>
                  <a:srgbClr val="3AC69D"/>
                </a:solidFill>
                <a:latin typeface="Mali Medium"/>
                <a:ea typeface="Mali Medium"/>
                <a:cs typeface="Mali Medium"/>
                <a:sym typeface="Mali Medium"/>
              </a:rPr>
              <a:t>t</a:t>
            </a:r>
            <a:r>
              <a:rPr lang="en-US" sz="1800" i="1" dirty="0">
                <a:solidFill>
                  <a:srgbClr val="3AC69D"/>
                </a:solidFill>
                <a:latin typeface="Mali Medium"/>
                <a:ea typeface="Mali Medium"/>
                <a:cs typeface="Mali Medium"/>
                <a:sym typeface="Mali Medium"/>
              </a:rPr>
              <a:t> is</a:t>
            </a:r>
            <a:r>
              <a:rPr lang="en-US" sz="1800" b="0" i="1" u="none" strike="noStrike" cap="none" dirty="0">
                <a:solidFill>
                  <a:srgbClr val="3AC69D"/>
                </a:solidFill>
                <a:latin typeface="Mali Medium"/>
                <a:ea typeface="Mali Medium"/>
                <a:cs typeface="Mali Medium"/>
                <a:sym typeface="Mali Medium"/>
              </a:rPr>
              <a:t> as simple as one, two, three,”</a:t>
            </a:r>
            <a:r>
              <a:rPr lang="en-US" sz="1800" b="0" i="0" u="none" strike="noStrike" cap="none" dirty="0">
                <a:solidFill>
                  <a:srgbClr val="262626"/>
                </a:solidFill>
                <a:latin typeface="Mali"/>
                <a:ea typeface="Mali"/>
                <a:cs typeface="Mali"/>
                <a:sym typeface="Mali"/>
              </a:rPr>
              <a:t> said Ray. </a:t>
            </a:r>
            <a:endParaRPr dirty="0"/>
          </a:p>
        </p:txBody>
      </p:sp>
      <p:pic>
        <p:nvPicPr>
          <p:cNvPr id="271" name="Google Shape;271;p9"/>
          <p:cNvPicPr preferRelativeResize="0"/>
          <p:nvPr/>
        </p:nvPicPr>
        <p:blipFill rotWithShape="1">
          <a:blip r:embed="rId4">
            <a:alphaModFix/>
          </a:blip>
          <a:srcRect r="22" b="-29"/>
          <a:stretch/>
        </p:blipFill>
        <p:spPr>
          <a:xfrm>
            <a:off x="1255510" y="829027"/>
            <a:ext cx="9291874" cy="923940"/>
          </a:xfrm>
          <a:prstGeom prst="rect">
            <a:avLst/>
          </a:prstGeom>
          <a:noFill/>
          <a:ln>
            <a:noFill/>
          </a:ln>
        </p:spPr>
      </p:pic>
      <p:sp>
        <p:nvSpPr>
          <p:cNvPr id="272" name="Google Shape;272;p9"/>
          <p:cNvSpPr txBox="1"/>
          <p:nvPr/>
        </p:nvSpPr>
        <p:spPr>
          <a:xfrm>
            <a:off x="548477" y="251560"/>
            <a:ext cx="11095045" cy="707886"/>
          </a:xfrm>
          <a:prstGeom prst="rect">
            <a:avLst/>
          </a:prstGeom>
          <a:noFill/>
          <a:ln>
            <a:noFill/>
          </a:ln>
        </p:spPr>
        <p:txBody>
          <a:bodyPr spcFirstLastPara="1" wrap="square" lIns="91425" tIns="45700" rIns="91425" bIns="45700" anchor="t" anchorCtr="0">
            <a:spAutoFit/>
          </a:bodyPr>
          <a:lstStyle/>
          <a:p>
            <a:pPr lvl="0" algn="ctr"/>
            <a:r>
              <a:rPr lang="en-US" sz="4000" b="1" dirty="0">
                <a:solidFill>
                  <a:srgbClr val="262626"/>
                </a:solidFill>
                <a:latin typeface="Mali"/>
                <a:ea typeface="Mali"/>
                <a:cs typeface="Mali"/>
                <a:sym typeface="Mali"/>
              </a:rPr>
              <a:t>Rachel Rabbit Learns to Recycle</a:t>
            </a:r>
            <a:endParaRPr lang="en-US" sz="4000" dirty="0"/>
          </a:p>
        </p:txBody>
      </p:sp>
      <p:pic>
        <p:nvPicPr>
          <p:cNvPr id="273" name="Google Shape;273;p9" descr="Icon&#10;&#10;Description automatically generated"/>
          <p:cNvPicPr preferRelativeResize="0"/>
          <p:nvPr/>
        </p:nvPicPr>
        <p:blipFill rotWithShape="1">
          <a:blip r:embed="rId5">
            <a:alphaModFix/>
          </a:blip>
          <a:srcRect/>
          <a:stretch/>
        </p:blipFill>
        <p:spPr>
          <a:xfrm>
            <a:off x="6775125" y="2205105"/>
            <a:ext cx="5300152" cy="4997493"/>
          </a:xfrm>
          <a:prstGeom prst="rect">
            <a:avLst/>
          </a:prstGeom>
          <a:noFill/>
          <a:ln>
            <a:noFill/>
          </a:ln>
        </p:spPr>
      </p:pic>
      <p:pic>
        <p:nvPicPr>
          <p:cNvPr id="274" name="Google Shape;274;p9" descr="Icon&#10;&#10;Description automatically generated"/>
          <p:cNvPicPr preferRelativeResize="0"/>
          <p:nvPr/>
        </p:nvPicPr>
        <p:blipFill rotWithShape="1">
          <a:blip r:embed="rId6">
            <a:alphaModFix/>
          </a:blip>
          <a:srcRect/>
          <a:stretch/>
        </p:blipFill>
        <p:spPr>
          <a:xfrm>
            <a:off x="4310796" y="2742692"/>
            <a:ext cx="2814180" cy="2251343"/>
          </a:xfrm>
          <a:prstGeom prst="rect">
            <a:avLst/>
          </a:prstGeom>
          <a:noFill/>
          <a:ln>
            <a:noFill/>
          </a:ln>
        </p:spPr>
      </p:pic>
      <p:pic>
        <p:nvPicPr>
          <p:cNvPr id="275" name="Google Shape;275;p9" descr="Icon&#10;&#10;Description automatically generated"/>
          <p:cNvPicPr preferRelativeResize="0"/>
          <p:nvPr/>
        </p:nvPicPr>
        <p:blipFill rotWithShape="1">
          <a:blip r:embed="rId7">
            <a:alphaModFix/>
          </a:blip>
          <a:srcRect/>
          <a:stretch/>
        </p:blipFill>
        <p:spPr>
          <a:xfrm>
            <a:off x="2076670" y="2798403"/>
            <a:ext cx="3524599" cy="2979094"/>
          </a:xfrm>
          <a:prstGeom prst="rect">
            <a:avLst/>
          </a:prstGeom>
          <a:noFill/>
          <a:ln>
            <a:noFill/>
          </a:ln>
        </p:spPr>
      </p:pic>
      <p:pic>
        <p:nvPicPr>
          <p:cNvPr id="276" name="Google Shape;276;p9" descr="Icon&#10;&#10;Description automatically generated"/>
          <p:cNvPicPr preferRelativeResize="0"/>
          <p:nvPr/>
        </p:nvPicPr>
        <p:blipFill rotWithShape="1">
          <a:blip r:embed="rId8">
            <a:alphaModFix/>
          </a:blip>
          <a:srcRect/>
          <a:stretch/>
        </p:blipFill>
        <p:spPr>
          <a:xfrm>
            <a:off x="-883543" y="3207566"/>
            <a:ext cx="5194339" cy="3572937"/>
          </a:xfrm>
          <a:prstGeom prst="rect">
            <a:avLst/>
          </a:prstGeom>
          <a:noFill/>
          <a:ln>
            <a:noFill/>
          </a:ln>
        </p:spPr>
      </p:pic>
      <p:sp>
        <p:nvSpPr>
          <p:cNvPr id="277" name="Google Shape;277;p9"/>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
                                        <p:tgtEl>
                                          <p:spTgt spid="276"/>
                                        </p:tgtEl>
                                      </p:cBhvr>
                                    </p:animEffect>
                                    <p:anim calcmode="lin" valueType="num">
                                      <p:cBhvr>
                                        <p:cTn id="8" dur="500" fill="hold"/>
                                        <p:tgtEl>
                                          <p:spTgt spid="276"/>
                                        </p:tgtEl>
                                        <p:attrNameLst>
                                          <p:attrName>ppt_w</p:attrName>
                                        </p:attrNameLst>
                                      </p:cBhvr>
                                      <p:tavLst>
                                        <p:tav tm="0" fmla="#ppt_w*sin(2.5*pi*$)">
                                          <p:val>
                                            <p:fltVal val="0"/>
                                          </p:val>
                                        </p:tav>
                                        <p:tav tm="100000">
                                          <p:val>
                                            <p:fltVal val="1"/>
                                          </p:val>
                                        </p:tav>
                                      </p:tavLst>
                                    </p:anim>
                                    <p:anim calcmode="lin" valueType="num">
                                      <p:cBhvr>
                                        <p:cTn id="9" dur="500" fill="hold"/>
                                        <p:tgtEl>
                                          <p:spTgt spid="27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75"/>
                                        </p:tgtEl>
                                        <p:attrNameLst>
                                          <p:attrName>style.visibility</p:attrName>
                                        </p:attrNameLst>
                                      </p:cBhvr>
                                      <p:to>
                                        <p:strVal val="visible"/>
                                      </p:to>
                                    </p:set>
                                    <p:animEffect transition="in" filter="fade">
                                      <p:cBhvr>
                                        <p:cTn id="14" dur="500"/>
                                        <p:tgtEl>
                                          <p:spTgt spid="275"/>
                                        </p:tgtEl>
                                      </p:cBhvr>
                                    </p:animEffect>
                                    <p:anim calcmode="lin" valueType="num">
                                      <p:cBhvr>
                                        <p:cTn id="15" dur="500" fill="hold"/>
                                        <p:tgtEl>
                                          <p:spTgt spid="275"/>
                                        </p:tgtEl>
                                        <p:attrNameLst>
                                          <p:attrName>ppt_w</p:attrName>
                                        </p:attrNameLst>
                                      </p:cBhvr>
                                      <p:tavLst>
                                        <p:tav tm="0" fmla="#ppt_w*sin(2.5*pi*$)">
                                          <p:val>
                                            <p:fltVal val="0"/>
                                          </p:val>
                                        </p:tav>
                                        <p:tav tm="100000">
                                          <p:val>
                                            <p:fltVal val="1"/>
                                          </p:val>
                                        </p:tav>
                                      </p:tavLst>
                                    </p:anim>
                                    <p:anim calcmode="lin" valueType="num">
                                      <p:cBhvr>
                                        <p:cTn id="16" dur="500" fill="hold"/>
                                        <p:tgtEl>
                                          <p:spTgt spid="27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274"/>
                                        </p:tgtEl>
                                        <p:attrNameLst>
                                          <p:attrName>style.visibility</p:attrName>
                                        </p:attrNameLst>
                                      </p:cBhvr>
                                      <p:to>
                                        <p:strVal val="visible"/>
                                      </p:to>
                                    </p:set>
                                    <p:animEffect transition="in" filter="fade">
                                      <p:cBhvr>
                                        <p:cTn id="21" dur="500"/>
                                        <p:tgtEl>
                                          <p:spTgt spid="274"/>
                                        </p:tgtEl>
                                      </p:cBhvr>
                                    </p:animEffect>
                                    <p:anim calcmode="lin" valueType="num">
                                      <p:cBhvr>
                                        <p:cTn id="22" dur="500" fill="hold"/>
                                        <p:tgtEl>
                                          <p:spTgt spid="274"/>
                                        </p:tgtEl>
                                        <p:attrNameLst>
                                          <p:attrName>ppt_w</p:attrName>
                                        </p:attrNameLst>
                                      </p:cBhvr>
                                      <p:tavLst>
                                        <p:tav tm="0" fmla="#ppt_w*sin(2.5*pi*$)">
                                          <p:val>
                                            <p:fltVal val="0"/>
                                          </p:val>
                                        </p:tav>
                                        <p:tav tm="100000">
                                          <p:val>
                                            <p:fltVal val="1"/>
                                          </p:val>
                                        </p:tav>
                                      </p:tavLst>
                                    </p:anim>
                                    <p:anim calcmode="lin" valueType="num">
                                      <p:cBhvr>
                                        <p:cTn id="23" dur="500" fill="hold"/>
                                        <p:tgtEl>
                                          <p:spTgt spid="2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9" descr="A picture containing whit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62" name="Google Shape;262;p9"/>
          <p:cNvSpPr/>
          <p:nvPr/>
        </p:nvSpPr>
        <p:spPr>
          <a:xfrm>
            <a:off x="665385" y="2417079"/>
            <a:ext cx="1161857" cy="1147556"/>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4" name="Google Shape;264;p9"/>
          <p:cNvSpPr txBox="1"/>
          <p:nvPr/>
        </p:nvSpPr>
        <p:spPr>
          <a:xfrm>
            <a:off x="2010116" y="2327885"/>
            <a:ext cx="9516499" cy="138495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3500" b="1" dirty="0">
                <a:solidFill>
                  <a:srgbClr val="262626"/>
                </a:solidFill>
                <a:latin typeface="Mali Medium"/>
                <a:ea typeface="Mali Medium"/>
                <a:cs typeface="Mali Medium"/>
                <a:sym typeface="Mali Medium"/>
              </a:rPr>
              <a:t>K</a:t>
            </a:r>
            <a:r>
              <a:rPr lang="en-US" sz="3500" b="1" i="0" u="none" strike="noStrike" cap="none" dirty="0">
                <a:solidFill>
                  <a:srgbClr val="262626"/>
                </a:solidFill>
                <a:latin typeface="Mali Medium"/>
                <a:ea typeface="Mali Medium"/>
                <a:cs typeface="Mali Medium"/>
                <a:sym typeface="Mali Medium"/>
              </a:rPr>
              <a:t>nowing what you can recycle and what you cannot recycle.</a:t>
            </a:r>
            <a:endParaRPr sz="3500" b="1" dirty="0"/>
          </a:p>
        </p:txBody>
      </p:sp>
      <p:pic>
        <p:nvPicPr>
          <p:cNvPr id="271" name="Google Shape;271;p9"/>
          <p:cNvPicPr preferRelativeResize="0"/>
          <p:nvPr/>
        </p:nvPicPr>
        <p:blipFill rotWithShape="1">
          <a:blip r:embed="rId5">
            <a:alphaModFix/>
          </a:blip>
          <a:srcRect r="22" b="-29"/>
          <a:stretch/>
        </p:blipFill>
        <p:spPr>
          <a:xfrm>
            <a:off x="1255510" y="829027"/>
            <a:ext cx="9291874" cy="923940"/>
          </a:xfrm>
          <a:prstGeom prst="rect">
            <a:avLst/>
          </a:prstGeom>
          <a:noFill/>
          <a:ln>
            <a:noFill/>
          </a:ln>
        </p:spPr>
      </p:pic>
      <p:sp>
        <p:nvSpPr>
          <p:cNvPr id="272" name="Google Shape;272;p9"/>
          <p:cNvSpPr txBox="1"/>
          <p:nvPr/>
        </p:nvSpPr>
        <p:spPr>
          <a:xfrm>
            <a:off x="548477" y="251560"/>
            <a:ext cx="11095045" cy="707886"/>
          </a:xfrm>
          <a:prstGeom prst="rect">
            <a:avLst/>
          </a:prstGeom>
          <a:noFill/>
          <a:ln>
            <a:noFill/>
          </a:ln>
        </p:spPr>
        <p:txBody>
          <a:bodyPr spcFirstLastPara="1" wrap="square" lIns="91425" tIns="45700" rIns="91425" bIns="45700" anchor="t" anchorCtr="0">
            <a:spAutoFit/>
          </a:bodyPr>
          <a:lstStyle/>
          <a:p>
            <a:pPr lvl="0" algn="ctr"/>
            <a:r>
              <a:rPr lang="en-US" sz="4000" b="1" dirty="0">
                <a:solidFill>
                  <a:srgbClr val="262626"/>
                </a:solidFill>
                <a:latin typeface="Mali"/>
                <a:ea typeface="Mali"/>
                <a:cs typeface="Mali"/>
                <a:sym typeface="Mali"/>
              </a:rPr>
              <a:t>Rachel Rabbit Learns to Recycle</a:t>
            </a:r>
            <a:endParaRPr lang="en-US" sz="4000" dirty="0"/>
          </a:p>
        </p:txBody>
      </p:sp>
      <p:pic>
        <p:nvPicPr>
          <p:cNvPr id="273" name="Google Shape;273;p9" descr="Icon&#10;&#10;Description automatically generated"/>
          <p:cNvPicPr preferRelativeResize="0"/>
          <p:nvPr/>
        </p:nvPicPr>
        <p:blipFill rotWithShape="1">
          <a:blip r:embed="rId6">
            <a:alphaModFix/>
          </a:blip>
          <a:srcRect/>
          <a:stretch/>
        </p:blipFill>
        <p:spPr>
          <a:xfrm>
            <a:off x="8737600" y="3429000"/>
            <a:ext cx="3878027" cy="4025741"/>
          </a:xfrm>
          <a:prstGeom prst="rect">
            <a:avLst/>
          </a:prstGeom>
          <a:noFill/>
          <a:ln>
            <a:noFill/>
          </a:ln>
        </p:spPr>
      </p:pic>
      <p:sp>
        <p:nvSpPr>
          <p:cNvPr id="277" name="Google Shape;277;p9"/>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2" name="TextBox 1">
            <a:extLst>
              <a:ext uri="{FF2B5EF4-FFF2-40B4-BE49-F238E27FC236}">
                <a16:creationId xmlns:a16="http://schemas.microsoft.com/office/drawing/2014/main" id="{22DCE141-6A91-714A-A071-90F70210F4A8}"/>
              </a:ext>
            </a:extLst>
          </p:cNvPr>
          <p:cNvSpPr txBox="1"/>
          <p:nvPr/>
        </p:nvSpPr>
        <p:spPr>
          <a:xfrm>
            <a:off x="797149" y="2541898"/>
            <a:ext cx="1464384" cy="861774"/>
          </a:xfrm>
          <a:prstGeom prst="rect">
            <a:avLst/>
          </a:prstGeom>
          <a:noFill/>
        </p:spPr>
        <p:txBody>
          <a:bodyPr wrap="square" rtlCol="0">
            <a:spAutoFit/>
          </a:bodyPr>
          <a:lstStyle/>
          <a:p>
            <a:r>
              <a:rPr lang="en-US" sz="5000" b="1" dirty="0">
                <a:solidFill>
                  <a:schemeClr val="bg1"/>
                </a:solidFill>
                <a:latin typeface="+mj-lt"/>
              </a:rPr>
              <a:t>#1</a:t>
            </a:r>
          </a:p>
        </p:txBody>
      </p:sp>
      <p:pic>
        <p:nvPicPr>
          <p:cNvPr id="22" name="Google Shape;170;p4" descr="A picture containing plastic, vessel, jar&#10;&#10;Description automatically generated">
            <a:extLst>
              <a:ext uri="{FF2B5EF4-FFF2-40B4-BE49-F238E27FC236}">
                <a16:creationId xmlns:a16="http://schemas.microsoft.com/office/drawing/2014/main" id="{6143BE49-CD4E-764E-B68B-558108450DBA}"/>
              </a:ext>
            </a:extLst>
          </p:cNvPr>
          <p:cNvPicPr preferRelativeResize="0"/>
          <p:nvPr/>
        </p:nvPicPr>
        <p:blipFill rotWithShape="1">
          <a:blip r:embed="rId7">
            <a:alphaModFix/>
          </a:blip>
          <a:srcRect/>
          <a:stretch/>
        </p:blipFill>
        <p:spPr>
          <a:xfrm>
            <a:off x="3242790" y="4673304"/>
            <a:ext cx="2068062" cy="2184696"/>
          </a:xfrm>
          <a:prstGeom prst="rect">
            <a:avLst/>
          </a:prstGeom>
          <a:noFill/>
          <a:ln>
            <a:noFill/>
          </a:ln>
        </p:spPr>
      </p:pic>
      <p:pic>
        <p:nvPicPr>
          <p:cNvPr id="23" name="Google Shape;174;p4" descr="A bottle of water&#10;&#10;Description automatically generated with low confidence">
            <a:extLst>
              <a:ext uri="{FF2B5EF4-FFF2-40B4-BE49-F238E27FC236}">
                <a16:creationId xmlns:a16="http://schemas.microsoft.com/office/drawing/2014/main" id="{58EB92A4-9122-1041-82C5-E23EBA734854}"/>
              </a:ext>
            </a:extLst>
          </p:cNvPr>
          <p:cNvPicPr preferRelativeResize="0"/>
          <p:nvPr/>
        </p:nvPicPr>
        <p:blipFill rotWithShape="1">
          <a:blip r:embed="rId8">
            <a:alphaModFix/>
          </a:blip>
          <a:srcRect/>
          <a:stretch/>
        </p:blipFill>
        <p:spPr>
          <a:xfrm>
            <a:off x="4881110" y="3712839"/>
            <a:ext cx="2502799" cy="3136557"/>
          </a:xfrm>
          <a:prstGeom prst="rect">
            <a:avLst/>
          </a:prstGeom>
          <a:noFill/>
          <a:ln>
            <a:noFill/>
          </a:ln>
        </p:spPr>
      </p:pic>
      <p:pic>
        <p:nvPicPr>
          <p:cNvPr id="24" name="Google Shape;179;p4" descr="A close up of a roll of tape&#10;&#10;Description automatically generated with low confidence">
            <a:extLst>
              <a:ext uri="{FF2B5EF4-FFF2-40B4-BE49-F238E27FC236}">
                <a16:creationId xmlns:a16="http://schemas.microsoft.com/office/drawing/2014/main" id="{FC560901-BE61-E44D-ADB3-4B7A6D73C1A6}"/>
              </a:ext>
            </a:extLst>
          </p:cNvPr>
          <p:cNvPicPr preferRelativeResize="0"/>
          <p:nvPr/>
        </p:nvPicPr>
        <p:blipFill rotWithShape="1">
          <a:blip r:embed="rId9">
            <a:alphaModFix/>
          </a:blip>
          <a:srcRect/>
          <a:stretch/>
        </p:blipFill>
        <p:spPr>
          <a:xfrm>
            <a:off x="7329713" y="4826017"/>
            <a:ext cx="1203303" cy="2031983"/>
          </a:xfrm>
          <a:prstGeom prst="rect">
            <a:avLst/>
          </a:prstGeom>
          <a:noFill/>
          <a:ln>
            <a:noFill/>
          </a:ln>
        </p:spPr>
      </p:pic>
      <p:pic>
        <p:nvPicPr>
          <p:cNvPr id="25" name="Google Shape;180;p4" descr="A picture containing box, stationary, container, envelope&#10;&#10;Description automatically generated">
            <a:extLst>
              <a:ext uri="{FF2B5EF4-FFF2-40B4-BE49-F238E27FC236}">
                <a16:creationId xmlns:a16="http://schemas.microsoft.com/office/drawing/2014/main" id="{035A9E5B-A54B-914E-9D9B-72864280FCC7}"/>
              </a:ext>
            </a:extLst>
          </p:cNvPr>
          <p:cNvPicPr preferRelativeResize="0"/>
          <p:nvPr/>
        </p:nvPicPr>
        <p:blipFill rotWithShape="1">
          <a:blip r:embed="rId10">
            <a:alphaModFix/>
          </a:blip>
          <a:srcRect/>
          <a:stretch/>
        </p:blipFill>
        <p:spPr>
          <a:xfrm>
            <a:off x="208991" y="4252686"/>
            <a:ext cx="2990256" cy="2402365"/>
          </a:xfrm>
          <a:prstGeom prst="rect">
            <a:avLst/>
          </a:prstGeom>
          <a:noFill/>
          <a:ln>
            <a:noFill/>
          </a:ln>
        </p:spPr>
      </p:pic>
    </p:spTree>
    <p:extLst>
      <p:ext uri="{BB962C8B-B14F-4D97-AF65-F5344CB8AC3E}">
        <p14:creationId xmlns:p14="http://schemas.microsoft.com/office/powerpoint/2010/main" val="263459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arrow.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arrow.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9" descr="A picture containing text, people&#10;&#10;Description automatically generated"/>
          <p:cNvPicPr preferRelativeResize="0"/>
          <p:nvPr/>
        </p:nvPicPr>
        <p:blipFill rotWithShape="1">
          <a:blip r:embed="rId4">
            <a:alphaModFix/>
          </a:blip>
          <a:srcRect/>
          <a:stretch/>
        </p:blipFill>
        <p:spPr>
          <a:xfrm>
            <a:off x="-25555" y="0"/>
            <a:ext cx="12192000" cy="6858000"/>
          </a:xfrm>
          <a:prstGeom prst="rect">
            <a:avLst/>
          </a:prstGeom>
          <a:noFill/>
          <a:ln>
            <a:noFill/>
          </a:ln>
        </p:spPr>
      </p:pic>
      <p:sp>
        <p:nvSpPr>
          <p:cNvPr id="268" name="Google Shape;268;p9"/>
          <p:cNvSpPr/>
          <p:nvPr/>
        </p:nvSpPr>
        <p:spPr>
          <a:xfrm>
            <a:off x="2004245" y="636828"/>
            <a:ext cx="697392" cy="637088"/>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9"/>
          <p:cNvSpPr txBox="1"/>
          <p:nvPr/>
        </p:nvSpPr>
        <p:spPr>
          <a:xfrm>
            <a:off x="598750" y="487225"/>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29C7F7"/>
                </a:solidFill>
                <a:latin typeface="Calibri"/>
                <a:ea typeface="Calibri"/>
                <a:cs typeface="Calibri"/>
                <a:sym typeface="Calibri"/>
              </a:rPr>
              <a:t>Step</a:t>
            </a:r>
            <a:endParaRPr/>
          </a:p>
        </p:txBody>
      </p:sp>
      <p:sp>
        <p:nvSpPr>
          <p:cNvPr id="270" name="Google Shape;270;p9"/>
          <p:cNvSpPr txBox="1"/>
          <p:nvPr/>
        </p:nvSpPr>
        <p:spPr>
          <a:xfrm>
            <a:off x="2102462" y="525099"/>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2</a:t>
            </a:r>
            <a:endParaRPr dirty="0"/>
          </a:p>
        </p:txBody>
      </p:sp>
      <p:sp>
        <p:nvSpPr>
          <p:cNvPr id="271" name="Google Shape;271;p9"/>
          <p:cNvSpPr txBox="1"/>
          <p:nvPr/>
        </p:nvSpPr>
        <p:spPr>
          <a:xfrm>
            <a:off x="2911197" y="636828"/>
            <a:ext cx="925524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434444"/>
                </a:solidFill>
                <a:latin typeface="Calibri"/>
                <a:ea typeface="Calibri"/>
                <a:cs typeface="Calibri"/>
                <a:sym typeface="Calibri"/>
              </a:rPr>
              <a:t>Empty, clean, and dry before putting in the bin.</a:t>
            </a:r>
            <a:endParaRPr/>
          </a:p>
          <a:p>
            <a:pPr marL="0" marR="0" lvl="0" indent="0" algn="l" rtl="0">
              <a:spcBef>
                <a:spcPts val="0"/>
              </a:spcBef>
              <a:spcAft>
                <a:spcPts val="0"/>
              </a:spcAft>
              <a:buNone/>
            </a:pPr>
            <a:endParaRPr sz="3600" b="1">
              <a:solidFill>
                <a:srgbClr val="434444"/>
              </a:solidFill>
              <a:latin typeface="Calibri"/>
              <a:ea typeface="Calibri"/>
              <a:cs typeface="Calibri"/>
              <a:sym typeface="Calibri"/>
            </a:endParaRPr>
          </a:p>
        </p:txBody>
      </p:sp>
      <p:sp>
        <p:nvSpPr>
          <p:cNvPr id="275" name="Google Shape;275;p9"/>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3" name="Picture 2">
            <a:extLst>
              <a:ext uri="{FF2B5EF4-FFF2-40B4-BE49-F238E27FC236}">
                <a16:creationId xmlns:a16="http://schemas.microsoft.com/office/drawing/2014/main" id="{5912A3FC-B9D1-F14E-ADD3-DFA56E6E04F7}"/>
              </a:ext>
            </a:extLst>
          </p:cNvPr>
          <p:cNvPicPr>
            <a:picLocks noChangeAspect="1"/>
          </p:cNvPicPr>
          <p:nvPr/>
        </p:nvPicPr>
        <p:blipFill rotWithShape="1">
          <a:blip r:embed="rId5"/>
          <a:srcRect t="-927" r="-5" b="-13"/>
          <a:stretch/>
        </p:blipFill>
        <p:spPr>
          <a:xfrm>
            <a:off x="772201" y="1760150"/>
            <a:ext cx="5262518" cy="3575587"/>
          </a:xfrm>
          <a:prstGeom prst="rect">
            <a:avLst/>
          </a:prstGeom>
        </p:spPr>
      </p:pic>
      <p:pic>
        <p:nvPicPr>
          <p:cNvPr id="5" name="Picture 4" descr="A person holding a bottle&#10;&#10;Description automatically generated with low confidence">
            <a:extLst>
              <a:ext uri="{FF2B5EF4-FFF2-40B4-BE49-F238E27FC236}">
                <a16:creationId xmlns:a16="http://schemas.microsoft.com/office/drawing/2014/main" id="{47F55E60-1542-F84C-BE28-8CAE97F11256}"/>
              </a:ext>
            </a:extLst>
          </p:cNvPr>
          <p:cNvPicPr>
            <a:picLocks noChangeAspect="1"/>
          </p:cNvPicPr>
          <p:nvPr/>
        </p:nvPicPr>
        <p:blipFill rotWithShape="1">
          <a:blip r:embed="rId6"/>
          <a:srcRect r="2" b="-9"/>
          <a:stretch/>
        </p:blipFill>
        <p:spPr>
          <a:xfrm>
            <a:off x="6244279" y="1774158"/>
            <a:ext cx="5472232" cy="35615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0"/>
                                        </p:tgtEl>
                                        <p:attrNameLst>
                                          <p:attrName>style.visibility</p:attrName>
                                        </p:attrNameLst>
                                      </p:cBhvr>
                                      <p:to>
                                        <p:strVal val="visible"/>
                                      </p:to>
                                    </p:set>
                                    <p:anim calcmode="lin" valueType="num">
                                      <p:cBhvr additive="base">
                                        <p:cTn id="7" dur="500" fill="hold"/>
                                        <p:tgtEl>
                                          <p:spTgt spid="270"/>
                                        </p:tgtEl>
                                        <p:attrNameLst>
                                          <p:attrName>ppt_x</p:attrName>
                                        </p:attrNameLst>
                                      </p:cBhvr>
                                      <p:tavLst>
                                        <p:tav tm="0">
                                          <p:val>
                                            <p:strVal val="#ppt_x"/>
                                          </p:val>
                                        </p:tav>
                                        <p:tav tm="100000">
                                          <p:val>
                                            <p:strVal val="#ppt_x"/>
                                          </p:val>
                                        </p:tav>
                                      </p:tavLst>
                                    </p:anim>
                                    <p:anim calcmode="lin" valueType="num">
                                      <p:cBhvr additive="base">
                                        <p:cTn id="8" dur="500" fill="hold"/>
                                        <p:tgtEl>
                                          <p:spTgt spid="2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9" descr="A picture containing whit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62" name="Google Shape;262;p9"/>
          <p:cNvSpPr/>
          <p:nvPr/>
        </p:nvSpPr>
        <p:spPr>
          <a:xfrm>
            <a:off x="573374" y="1717122"/>
            <a:ext cx="1161857" cy="1147556"/>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4" name="Google Shape;264;p9"/>
          <p:cNvSpPr txBox="1"/>
          <p:nvPr/>
        </p:nvSpPr>
        <p:spPr>
          <a:xfrm>
            <a:off x="1981674" y="1540072"/>
            <a:ext cx="9516499" cy="1421887"/>
          </a:xfrm>
          <a:prstGeom prst="rect">
            <a:avLst/>
          </a:prstGeom>
          <a:noFill/>
          <a:ln>
            <a:noFill/>
          </a:ln>
        </p:spPr>
        <p:txBody>
          <a:bodyPr spcFirstLastPara="1" wrap="square" lIns="91425" tIns="45700" rIns="91425" bIns="45700" anchor="t" anchorCtr="0">
            <a:spAutoFit/>
          </a:bodyPr>
          <a:lstStyle/>
          <a:p>
            <a:pPr lvl="0">
              <a:lnSpc>
                <a:spcPct val="120000"/>
              </a:lnSpc>
            </a:pPr>
            <a:r>
              <a:rPr lang="en-US" sz="3600" b="1" dirty="0">
                <a:solidFill>
                  <a:srgbClr val="262626"/>
                </a:solidFill>
                <a:latin typeface="Mali Medium"/>
                <a:ea typeface="Mali Medium"/>
                <a:cs typeface="Mali Medium"/>
                <a:sym typeface="Mali Medium"/>
              </a:rPr>
              <a:t>Put each recyclable item into the correct recycling bin.</a:t>
            </a:r>
            <a:endParaRPr lang="en-US" sz="3600" b="1" dirty="0"/>
          </a:p>
        </p:txBody>
      </p:sp>
      <p:pic>
        <p:nvPicPr>
          <p:cNvPr id="271" name="Google Shape;271;p9"/>
          <p:cNvPicPr preferRelativeResize="0"/>
          <p:nvPr/>
        </p:nvPicPr>
        <p:blipFill rotWithShape="1">
          <a:blip r:embed="rId5">
            <a:alphaModFix/>
          </a:blip>
          <a:srcRect r="22" b="-29"/>
          <a:stretch/>
        </p:blipFill>
        <p:spPr>
          <a:xfrm>
            <a:off x="1255510" y="829027"/>
            <a:ext cx="9291874" cy="643934"/>
          </a:xfrm>
          <a:prstGeom prst="rect">
            <a:avLst/>
          </a:prstGeom>
          <a:noFill/>
          <a:ln>
            <a:noFill/>
          </a:ln>
        </p:spPr>
      </p:pic>
      <p:sp>
        <p:nvSpPr>
          <p:cNvPr id="272" name="Google Shape;272;p9"/>
          <p:cNvSpPr txBox="1"/>
          <p:nvPr/>
        </p:nvSpPr>
        <p:spPr>
          <a:xfrm>
            <a:off x="548477" y="251560"/>
            <a:ext cx="11095045" cy="707886"/>
          </a:xfrm>
          <a:prstGeom prst="rect">
            <a:avLst/>
          </a:prstGeom>
          <a:noFill/>
          <a:ln>
            <a:noFill/>
          </a:ln>
        </p:spPr>
        <p:txBody>
          <a:bodyPr spcFirstLastPara="1" wrap="square" lIns="91425" tIns="45700" rIns="91425" bIns="45700" anchor="t" anchorCtr="0">
            <a:spAutoFit/>
          </a:bodyPr>
          <a:lstStyle/>
          <a:p>
            <a:pPr lvl="0" algn="ctr"/>
            <a:r>
              <a:rPr lang="en-US" sz="4000" b="1" dirty="0">
                <a:solidFill>
                  <a:srgbClr val="262626"/>
                </a:solidFill>
                <a:latin typeface="Mali"/>
                <a:ea typeface="Mali"/>
                <a:cs typeface="Mali"/>
                <a:sym typeface="Mali"/>
              </a:rPr>
              <a:t>Rachel Rabbit Learns to Recycle</a:t>
            </a:r>
            <a:endParaRPr lang="en-US" sz="4000" dirty="0"/>
          </a:p>
        </p:txBody>
      </p:sp>
      <p:pic>
        <p:nvPicPr>
          <p:cNvPr id="273" name="Google Shape;273;p9" descr="Icon&#10;&#10;Description automatically generated"/>
          <p:cNvPicPr preferRelativeResize="0"/>
          <p:nvPr/>
        </p:nvPicPr>
        <p:blipFill rotWithShape="1">
          <a:blip r:embed="rId6">
            <a:alphaModFix/>
          </a:blip>
          <a:srcRect/>
          <a:stretch/>
        </p:blipFill>
        <p:spPr>
          <a:xfrm>
            <a:off x="8488338" y="2839626"/>
            <a:ext cx="3950105" cy="4210665"/>
          </a:xfrm>
          <a:prstGeom prst="rect">
            <a:avLst/>
          </a:prstGeom>
          <a:noFill/>
          <a:ln>
            <a:noFill/>
          </a:ln>
        </p:spPr>
      </p:pic>
      <p:sp>
        <p:nvSpPr>
          <p:cNvPr id="277" name="Google Shape;277;p9"/>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
        <p:nvSpPr>
          <p:cNvPr id="2" name="TextBox 1">
            <a:extLst>
              <a:ext uri="{FF2B5EF4-FFF2-40B4-BE49-F238E27FC236}">
                <a16:creationId xmlns:a16="http://schemas.microsoft.com/office/drawing/2014/main" id="{22DCE141-6A91-714A-A071-90F70210F4A8}"/>
              </a:ext>
            </a:extLst>
          </p:cNvPr>
          <p:cNvSpPr txBox="1"/>
          <p:nvPr/>
        </p:nvSpPr>
        <p:spPr>
          <a:xfrm>
            <a:off x="718231" y="1830115"/>
            <a:ext cx="1464384" cy="861774"/>
          </a:xfrm>
          <a:prstGeom prst="rect">
            <a:avLst/>
          </a:prstGeom>
          <a:noFill/>
        </p:spPr>
        <p:txBody>
          <a:bodyPr wrap="square" rtlCol="0">
            <a:spAutoFit/>
          </a:bodyPr>
          <a:lstStyle/>
          <a:p>
            <a:r>
              <a:rPr lang="en-US" sz="5000" b="1" dirty="0">
                <a:solidFill>
                  <a:schemeClr val="bg1"/>
                </a:solidFill>
                <a:latin typeface="+mj-lt"/>
              </a:rPr>
              <a:t>#3</a:t>
            </a:r>
          </a:p>
        </p:txBody>
      </p:sp>
      <p:pic>
        <p:nvPicPr>
          <p:cNvPr id="13" name="Google Shape;288;p10" descr="A picture containing wall, indoor, person, cluttered&#10;&#10;Description automatically generated">
            <a:extLst>
              <a:ext uri="{FF2B5EF4-FFF2-40B4-BE49-F238E27FC236}">
                <a16:creationId xmlns:a16="http://schemas.microsoft.com/office/drawing/2014/main" id="{8467D9F3-B6EB-9A47-B021-6655EE38484F}"/>
              </a:ext>
            </a:extLst>
          </p:cNvPr>
          <p:cNvPicPr preferRelativeResize="0"/>
          <p:nvPr/>
        </p:nvPicPr>
        <p:blipFill rotWithShape="1">
          <a:blip r:embed="rId7">
            <a:alphaModFix/>
          </a:blip>
          <a:srcRect r="-10" b="-34"/>
          <a:stretch/>
        </p:blipFill>
        <p:spPr>
          <a:xfrm>
            <a:off x="2182615" y="2963584"/>
            <a:ext cx="6214225" cy="3622721"/>
          </a:xfrm>
          <a:prstGeom prst="rect">
            <a:avLst/>
          </a:prstGeom>
          <a:noFill/>
          <a:ln>
            <a:noFill/>
          </a:ln>
        </p:spPr>
      </p:pic>
      <p:pic>
        <p:nvPicPr>
          <p:cNvPr id="4" name="Picture 3" descr="Icon&#10;&#10;Description automatically generated">
            <a:extLst>
              <a:ext uri="{FF2B5EF4-FFF2-40B4-BE49-F238E27FC236}">
                <a16:creationId xmlns:a16="http://schemas.microsoft.com/office/drawing/2014/main" id="{44D043A4-ADED-5D41-907F-378FF5B19A77}"/>
              </a:ext>
            </a:extLst>
          </p:cNvPr>
          <p:cNvPicPr>
            <a:picLocks noChangeAspect="1"/>
          </p:cNvPicPr>
          <p:nvPr/>
        </p:nvPicPr>
        <p:blipFill>
          <a:blip r:embed="rId8">
            <a:extLst>
              <a:ext uri="{BEBA8EAE-BF5A-486C-A8C5-ECC9F3942E4B}">
                <a14:imgProps xmlns:a14="http://schemas.microsoft.com/office/drawing/2010/main">
                  <a14:imgLayer r:embed="rId9">
                    <a14:imgEffect>
                      <a14:saturation sat="300000"/>
                    </a14:imgEffect>
                    <a14:imgEffect>
                      <a14:brightnessContrast bright="40000" contrast="-40000"/>
                    </a14:imgEffect>
                  </a14:imgLayer>
                </a14:imgProps>
              </a:ext>
            </a:extLst>
          </a:blip>
          <a:stretch>
            <a:fillRect/>
          </a:stretch>
        </p:blipFill>
        <p:spPr>
          <a:xfrm>
            <a:off x="6449030" y="4084576"/>
            <a:ext cx="1205080" cy="1205080"/>
          </a:xfrm>
          <a:prstGeom prst="rect">
            <a:avLst/>
          </a:prstGeom>
        </p:spPr>
      </p:pic>
      <p:sp>
        <p:nvSpPr>
          <p:cNvPr id="5" name="Circular Arrow 4">
            <a:extLst>
              <a:ext uri="{FF2B5EF4-FFF2-40B4-BE49-F238E27FC236}">
                <a16:creationId xmlns:a16="http://schemas.microsoft.com/office/drawing/2014/main" id="{4A7BB25F-0D82-FC4E-BE85-A9E874A9DB57}"/>
              </a:ext>
            </a:extLst>
          </p:cNvPr>
          <p:cNvSpPr/>
          <p:nvPr/>
        </p:nvSpPr>
        <p:spPr>
          <a:xfrm rot="1448921">
            <a:off x="6310505" y="3475915"/>
            <a:ext cx="1192300" cy="1117600"/>
          </a:xfrm>
          <a:prstGeom prst="circularArrow">
            <a:avLst/>
          </a:prstGeom>
          <a:solidFill>
            <a:srgbClr val="39C7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9C79D"/>
              </a:solidFill>
              <a:highlight>
                <a:srgbClr val="39C79D"/>
              </a:highlight>
            </a:endParaRPr>
          </a:p>
        </p:txBody>
      </p:sp>
    </p:spTree>
    <p:extLst>
      <p:ext uri="{BB962C8B-B14F-4D97-AF65-F5344CB8AC3E}">
        <p14:creationId xmlns:p14="http://schemas.microsoft.com/office/powerpoint/2010/main" val="183542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9" descr="A picture containing wh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4" name="Google Shape;264;p9"/>
          <p:cNvSpPr txBox="1"/>
          <p:nvPr/>
        </p:nvSpPr>
        <p:spPr>
          <a:xfrm>
            <a:off x="1666881" y="1519135"/>
            <a:ext cx="9516499" cy="1421887"/>
          </a:xfrm>
          <a:prstGeom prst="rect">
            <a:avLst/>
          </a:prstGeom>
          <a:noFill/>
          <a:ln>
            <a:noFill/>
          </a:ln>
        </p:spPr>
        <p:txBody>
          <a:bodyPr spcFirstLastPara="1" wrap="square" lIns="91425" tIns="45700" rIns="91425" bIns="45700" anchor="t" anchorCtr="0">
            <a:spAutoFit/>
          </a:bodyPr>
          <a:lstStyle/>
          <a:p>
            <a:pPr lvl="0">
              <a:lnSpc>
                <a:spcPct val="120000"/>
              </a:lnSpc>
            </a:pPr>
            <a:r>
              <a:rPr lang="en-US" sz="3600" b="1" dirty="0">
                <a:solidFill>
                  <a:srgbClr val="262626"/>
                </a:solidFill>
                <a:latin typeface="Mali Medium"/>
                <a:ea typeface="Mali Medium"/>
                <a:cs typeface="Mali Medium"/>
                <a:sym typeface="Mali Medium"/>
              </a:rPr>
              <a:t>When we clean, dry, and recycle we can make new things.</a:t>
            </a:r>
            <a:endParaRPr lang="en-US" sz="3600" b="1" dirty="0"/>
          </a:p>
        </p:txBody>
      </p:sp>
      <p:pic>
        <p:nvPicPr>
          <p:cNvPr id="271" name="Google Shape;271;p9"/>
          <p:cNvPicPr preferRelativeResize="0"/>
          <p:nvPr/>
        </p:nvPicPr>
        <p:blipFill rotWithShape="1">
          <a:blip r:embed="rId4">
            <a:alphaModFix/>
          </a:blip>
          <a:srcRect r="22" b="-29"/>
          <a:stretch/>
        </p:blipFill>
        <p:spPr>
          <a:xfrm>
            <a:off x="1255510" y="829027"/>
            <a:ext cx="9291874" cy="643934"/>
          </a:xfrm>
          <a:prstGeom prst="rect">
            <a:avLst/>
          </a:prstGeom>
          <a:noFill/>
          <a:ln>
            <a:noFill/>
          </a:ln>
        </p:spPr>
      </p:pic>
      <p:sp>
        <p:nvSpPr>
          <p:cNvPr id="272" name="Google Shape;272;p9"/>
          <p:cNvSpPr txBox="1"/>
          <p:nvPr/>
        </p:nvSpPr>
        <p:spPr>
          <a:xfrm>
            <a:off x="548477" y="251560"/>
            <a:ext cx="11095045" cy="707886"/>
          </a:xfrm>
          <a:prstGeom prst="rect">
            <a:avLst/>
          </a:prstGeom>
          <a:noFill/>
          <a:ln>
            <a:noFill/>
          </a:ln>
        </p:spPr>
        <p:txBody>
          <a:bodyPr spcFirstLastPara="1" wrap="square" lIns="91425" tIns="45700" rIns="91425" bIns="45700" anchor="t" anchorCtr="0">
            <a:spAutoFit/>
          </a:bodyPr>
          <a:lstStyle/>
          <a:p>
            <a:pPr lvl="0" algn="ctr"/>
            <a:r>
              <a:rPr lang="en-US" sz="4000" b="1" dirty="0">
                <a:solidFill>
                  <a:srgbClr val="262626"/>
                </a:solidFill>
                <a:latin typeface="Mali"/>
                <a:ea typeface="Mali"/>
                <a:cs typeface="Mali"/>
                <a:sym typeface="Mali"/>
              </a:rPr>
              <a:t>Rachel Rabbit Learns to Recycle</a:t>
            </a:r>
            <a:endParaRPr lang="en-US" sz="4000" dirty="0"/>
          </a:p>
        </p:txBody>
      </p:sp>
      <p:pic>
        <p:nvPicPr>
          <p:cNvPr id="273" name="Google Shape;273;p9" descr="Icon&#10;&#10;Description automatically generated"/>
          <p:cNvPicPr preferRelativeResize="0"/>
          <p:nvPr/>
        </p:nvPicPr>
        <p:blipFill rotWithShape="1">
          <a:blip r:embed="rId5">
            <a:alphaModFix/>
          </a:blip>
          <a:srcRect/>
          <a:stretch/>
        </p:blipFill>
        <p:spPr>
          <a:xfrm>
            <a:off x="9337306" y="3393154"/>
            <a:ext cx="3144541" cy="3133312"/>
          </a:xfrm>
          <a:prstGeom prst="rect">
            <a:avLst/>
          </a:prstGeom>
          <a:noFill/>
          <a:ln>
            <a:noFill/>
          </a:ln>
        </p:spPr>
      </p:pic>
      <p:sp>
        <p:nvSpPr>
          <p:cNvPr id="277" name="Google Shape;277;p9"/>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pic>
        <p:nvPicPr>
          <p:cNvPr id="8" name="Google Shape;200;p6" descr="A bottle of water&#10;&#10;Description automatically generated with low confidence">
            <a:extLst>
              <a:ext uri="{FF2B5EF4-FFF2-40B4-BE49-F238E27FC236}">
                <a16:creationId xmlns:a16="http://schemas.microsoft.com/office/drawing/2014/main" id="{4C9513C1-3F5C-9341-89E7-D18F8147C57B}"/>
              </a:ext>
            </a:extLst>
          </p:cNvPr>
          <p:cNvPicPr preferRelativeResize="0"/>
          <p:nvPr/>
        </p:nvPicPr>
        <p:blipFill rotWithShape="1">
          <a:blip r:embed="rId6">
            <a:alphaModFix/>
          </a:blip>
          <a:srcRect/>
          <a:stretch/>
        </p:blipFill>
        <p:spPr>
          <a:xfrm>
            <a:off x="72572" y="3457885"/>
            <a:ext cx="2127442" cy="3133311"/>
          </a:xfrm>
          <a:prstGeom prst="rect">
            <a:avLst/>
          </a:prstGeom>
          <a:noFill/>
          <a:ln>
            <a:noFill/>
          </a:ln>
        </p:spPr>
      </p:pic>
      <p:sp>
        <p:nvSpPr>
          <p:cNvPr id="9" name="Right Arrow 8">
            <a:extLst>
              <a:ext uri="{FF2B5EF4-FFF2-40B4-BE49-F238E27FC236}">
                <a16:creationId xmlns:a16="http://schemas.microsoft.com/office/drawing/2014/main" id="{68F760BE-E505-A54D-AEBF-45049CF3636F}"/>
              </a:ext>
            </a:extLst>
          </p:cNvPr>
          <p:cNvSpPr/>
          <p:nvPr/>
        </p:nvSpPr>
        <p:spPr>
          <a:xfrm>
            <a:off x="2208933" y="4163410"/>
            <a:ext cx="1293677" cy="922501"/>
          </a:xfrm>
          <a:prstGeom prst="rightArrow">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10" name="Group 9">
            <a:extLst>
              <a:ext uri="{FF2B5EF4-FFF2-40B4-BE49-F238E27FC236}">
                <a16:creationId xmlns:a16="http://schemas.microsoft.com/office/drawing/2014/main" id="{20F8E75A-D093-E04E-8B5A-50E30A40B8CC}"/>
              </a:ext>
            </a:extLst>
          </p:cNvPr>
          <p:cNvGrpSpPr/>
          <p:nvPr/>
        </p:nvGrpSpPr>
        <p:grpSpPr>
          <a:xfrm>
            <a:off x="5341434" y="3791412"/>
            <a:ext cx="5021681" cy="2494753"/>
            <a:chOff x="6761923" y="2934206"/>
            <a:chExt cx="5500031" cy="2370392"/>
          </a:xfrm>
        </p:grpSpPr>
        <p:pic>
          <p:nvPicPr>
            <p:cNvPr id="11" name="Picture 10" descr="A picture containing accessory, luggage, suitcase, bag&#10;&#10;Description automatically generated">
              <a:extLst>
                <a:ext uri="{FF2B5EF4-FFF2-40B4-BE49-F238E27FC236}">
                  <a16:creationId xmlns:a16="http://schemas.microsoft.com/office/drawing/2014/main" id="{59E3223E-3490-AB44-9C43-DD676B99236A}"/>
                </a:ext>
              </a:extLst>
            </p:cNvPr>
            <p:cNvPicPr>
              <a:picLocks noChangeAspect="1"/>
            </p:cNvPicPr>
            <p:nvPr/>
          </p:nvPicPr>
          <p:blipFill>
            <a:blip r:embed="rId7"/>
            <a:stretch>
              <a:fillRect/>
            </a:stretch>
          </p:blipFill>
          <p:spPr>
            <a:xfrm>
              <a:off x="6761923" y="3069019"/>
              <a:ext cx="2172770" cy="2172770"/>
            </a:xfrm>
            <a:prstGeom prst="rect">
              <a:avLst/>
            </a:prstGeom>
          </p:spPr>
        </p:pic>
        <p:pic>
          <p:nvPicPr>
            <p:cNvPr id="12" name="Picture 11" descr="A picture containing chocolate&#10;&#10;Description automatically generated">
              <a:extLst>
                <a:ext uri="{FF2B5EF4-FFF2-40B4-BE49-F238E27FC236}">
                  <a16:creationId xmlns:a16="http://schemas.microsoft.com/office/drawing/2014/main" id="{19F79286-B333-3B48-91D4-B7CA040F1E7A}"/>
                </a:ext>
              </a:extLst>
            </p:cNvPr>
            <p:cNvPicPr>
              <a:picLocks noChangeAspect="1"/>
            </p:cNvPicPr>
            <p:nvPr/>
          </p:nvPicPr>
          <p:blipFill>
            <a:blip r:embed="rId8"/>
            <a:stretch>
              <a:fillRect/>
            </a:stretch>
          </p:blipFill>
          <p:spPr>
            <a:xfrm>
              <a:off x="8864740" y="3968941"/>
              <a:ext cx="3397214" cy="1335657"/>
            </a:xfrm>
            <a:prstGeom prst="rect">
              <a:avLst/>
            </a:prstGeom>
          </p:spPr>
        </p:pic>
        <p:pic>
          <p:nvPicPr>
            <p:cNvPr id="13" name="Picture 12" descr="A close up of a shirt&#10;&#10;Description automatically generated with low confidence">
              <a:extLst>
                <a:ext uri="{FF2B5EF4-FFF2-40B4-BE49-F238E27FC236}">
                  <a16:creationId xmlns:a16="http://schemas.microsoft.com/office/drawing/2014/main" id="{0B29682E-5F67-EA47-82A1-338362CA289A}"/>
                </a:ext>
              </a:extLst>
            </p:cNvPr>
            <p:cNvPicPr>
              <a:picLocks noChangeAspect="1"/>
            </p:cNvPicPr>
            <p:nvPr/>
          </p:nvPicPr>
          <p:blipFill>
            <a:blip r:embed="rId9"/>
            <a:stretch>
              <a:fillRect/>
            </a:stretch>
          </p:blipFill>
          <p:spPr>
            <a:xfrm>
              <a:off x="8204121" y="2934206"/>
              <a:ext cx="2027212" cy="2289998"/>
            </a:xfrm>
            <a:prstGeom prst="rect">
              <a:avLst/>
            </a:prstGeom>
          </p:spPr>
        </p:pic>
      </p:grpSp>
      <p:pic>
        <p:nvPicPr>
          <p:cNvPr id="16" name="Google Shape;200;p6" descr="A bottle of water&#10;&#10;Description automatically generated with low confidence">
            <a:extLst>
              <a:ext uri="{FF2B5EF4-FFF2-40B4-BE49-F238E27FC236}">
                <a16:creationId xmlns:a16="http://schemas.microsoft.com/office/drawing/2014/main" id="{E2D83CA0-BBAE-7663-42B3-A696F5ABD2CB}"/>
              </a:ext>
            </a:extLst>
          </p:cNvPr>
          <p:cNvPicPr preferRelativeResize="0"/>
          <p:nvPr/>
        </p:nvPicPr>
        <p:blipFill rotWithShape="1">
          <a:blip r:embed="rId6">
            <a:alphaModFix/>
          </a:blip>
          <a:srcRect/>
          <a:stretch/>
        </p:blipFill>
        <p:spPr>
          <a:xfrm>
            <a:off x="3430699" y="3429000"/>
            <a:ext cx="2127442" cy="3133311"/>
          </a:xfrm>
          <a:prstGeom prst="rect">
            <a:avLst/>
          </a:prstGeom>
          <a:noFill/>
          <a:ln>
            <a:noFill/>
          </a:ln>
        </p:spPr>
      </p:pic>
    </p:spTree>
    <p:extLst>
      <p:ext uri="{BB962C8B-B14F-4D97-AF65-F5344CB8AC3E}">
        <p14:creationId xmlns:p14="http://schemas.microsoft.com/office/powerpoint/2010/main" val="103574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88"/>
        <p:cNvGrpSpPr/>
        <p:nvPr/>
      </p:nvGrpSpPr>
      <p:grpSpPr>
        <a:xfrm>
          <a:off x="0" y="0"/>
          <a:ext cx="0" cy="0"/>
          <a:chOff x="0" y="0"/>
          <a:chExt cx="0" cy="0"/>
        </a:xfrm>
      </p:grpSpPr>
      <p:pic>
        <p:nvPicPr>
          <p:cNvPr id="89" name="Google Shape;89;p2"/>
          <p:cNvPicPr preferRelativeResize="0"/>
          <p:nvPr/>
        </p:nvPicPr>
        <p:blipFill rotWithShape="1">
          <a:blip r:embed="rId3">
            <a:alphaModFix/>
          </a:blip>
          <a:srcRect/>
          <a:stretch/>
        </p:blipFill>
        <p:spPr>
          <a:xfrm>
            <a:off x="0" y="-22625"/>
            <a:ext cx="12191998" cy="6858002"/>
          </a:xfrm>
          <a:prstGeom prst="rect">
            <a:avLst/>
          </a:prstGeom>
          <a:noFill/>
          <a:ln>
            <a:noFill/>
          </a:ln>
        </p:spPr>
      </p:pic>
      <p:sp>
        <p:nvSpPr>
          <p:cNvPr id="90" name="Google Shape;90;p2"/>
          <p:cNvSpPr/>
          <p:nvPr/>
        </p:nvSpPr>
        <p:spPr>
          <a:xfrm>
            <a:off x="313764" y="1184091"/>
            <a:ext cx="11371800" cy="1082100"/>
          </a:xfrm>
          <a:prstGeom prst="roundRect">
            <a:avLst>
              <a:gd name="adj" fmla="val 16667"/>
            </a:avLst>
          </a:prstGeom>
          <a:noFill/>
          <a:ln w="31750" cap="flat" cmpd="sng">
            <a:solidFill>
              <a:srgbClr val="29C7F7"/>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2"/>
          <p:cNvSpPr/>
          <p:nvPr/>
        </p:nvSpPr>
        <p:spPr>
          <a:xfrm>
            <a:off x="506503" y="1306877"/>
            <a:ext cx="10907167" cy="86789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400" b="1" i="0" u="none" strike="noStrike" cap="none" dirty="0">
                <a:solidFill>
                  <a:srgbClr val="262626"/>
                </a:solidFill>
                <a:latin typeface="Calibri"/>
                <a:ea typeface="Calibri"/>
                <a:cs typeface="Calibri"/>
                <a:sym typeface="Calibri"/>
              </a:rPr>
              <a:t>Students will learn the basics of recycling, why it</a:t>
            </a:r>
            <a:r>
              <a:rPr lang="en-US" b="1" dirty="0">
                <a:solidFill>
                  <a:srgbClr val="262626"/>
                </a:solidFill>
                <a:latin typeface="Calibri"/>
                <a:ea typeface="Calibri"/>
                <a:cs typeface="Calibri"/>
                <a:sym typeface="Calibri"/>
              </a:rPr>
              <a:t> is</a:t>
            </a:r>
            <a:r>
              <a:rPr lang="en-US" sz="1400" b="1" i="0" u="none" strike="noStrike" cap="none" dirty="0">
                <a:solidFill>
                  <a:srgbClr val="262626"/>
                </a:solidFill>
                <a:latin typeface="Calibri"/>
                <a:ea typeface="Calibri"/>
                <a:cs typeface="Calibri"/>
                <a:sym typeface="Calibri"/>
              </a:rPr>
              <a:t> important, and how to do it.  They listen and comment on a story about a family learning to recycle at home, and practice critical thinking skills. They will write or draw a picture about why they think recycling can help the world. They will receive a handout to indicate what can and cannot be recycled.</a:t>
            </a:r>
            <a:endParaRPr sz="1400" b="1" i="0" u="none" strike="noStrike" cap="none" dirty="0">
              <a:solidFill>
                <a:srgbClr val="262626"/>
              </a:solidFill>
              <a:latin typeface="Calibri"/>
              <a:ea typeface="Calibri"/>
              <a:cs typeface="Calibri"/>
              <a:sym typeface="Calibri"/>
            </a:endParaRPr>
          </a:p>
        </p:txBody>
      </p:sp>
      <p:sp>
        <p:nvSpPr>
          <p:cNvPr id="92" name="Google Shape;92;p2"/>
          <p:cNvSpPr/>
          <p:nvPr/>
        </p:nvSpPr>
        <p:spPr>
          <a:xfrm>
            <a:off x="1181181" y="2509321"/>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2"/>
          <p:cNvSpPr/>
          <p:nvPr/>
        </p:nvSpPr>
        <p:spPr>
          <a:xfrm>
            <a:off x="1127544" y="2509321"/>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p:nvPr/>
        </p:nvSpPr>
        <p:spPr>
          <a:xfrm>
            <a:off x="1172128" y="2489269"/>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1</a:t>
            </a:r>
            <a:endParaRPr/>
          </a:p>
        </p:txBody>
      </p:sp>
      <p:sp>
        <p:nvSpPr>
          <p:cNvPr id="95" name="Google Shape;95;p2"/>
          <p:cNvSpPr/>
          <p:nvPr/>
        </p:nvSpPr>
        <p:spPr>
          <a:xfrm>
            <a:off x="1678976" y="2551700"/>
            <a:ext cx="9170700" cy="35082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400" b="1" i="0" u="none" strike="noStrike" cap="none" dirty="0">
                <a:solidFill>
                  <a:srgbClr val="262626"/>
                </a:solidFill>
                <a:latin typeface="Calibri"/>
                <a:ea typeface="Calibri"/>
                <a:cs typeface="Calibri"/>
                <a:sym typeface="Calibri"/>
              </a:rPr>
              <a:t>Display or print out </a:t>
            </a:r>
            <a:r>
              <a:rPr lang="en-US" b="1" dirty="0">
                <a:solidFill>
                  <a:srgbClr val="262626"/>
                </a:solidFill>
                <a:latin typeface="Calibri"/>
                <a:ea typeface="Calibri"/>
                <a:cs typeface="Calibri"/>
                <a:sym typeface="Calibri"/>
              </a:rPr>
              <a:t>the YES/NO slide</a:t>
            </a:r>
            <a:r>
              <a:rPr lang="en-US" dirty="0">
                <a:solidFill>
                  <a:srgbClr val="262626"/>
                </a:solidFill>
                <a:latin typeface="Calibri"/>
                <a:ea typeface="Calibri"/>
                <a:cs typeface="Calibri"/>
                <a:sym typeface="Calibri"/>
              </a:rPr>
              <a:t> to create a class discussion - story begins on slide #8.</a:t>
            </a:r>
            <a:endParaRPr sz="1400" b="0" i="0" u="none" strike="noStrike" cap="none" dirty="0">
              <a:solidFill>
                <a:srgbClr val="262626"/>
              </a:solidFill>
              <a:latin typeface="Calibri"/>
              <a:ea typeface="Calibri"/>
              <a:cs typeface="Calibri"/>
              <a:sym typeface="Calibri"/>
            </a:endParaRPr>
          </a:p>
        </p:txBody>
      </p:sp>
      <p:sp>
        <p:nvSpPr>
          <p:cNvPr id="96" name="Google Shape;96;p2"/>
          <p:cNvSpPr/>
          <p:nvPr/>
        </p:nvSpPr>
        <p:spPr>
          <a:xfrm rot="5400000">
            <a:off x="586952" y="2452040"/>
            <a:ext cx="402546" cy="301686"/>
          </a:xfrm>
          <a:prstGeom prst="bentUpArrow">
            <a:avLst>
              <a:gd name="adj1" fmla="val 25000"/>
              <a:gd name="adj2" fmla="val 25000"/>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p:nvPr/>
        </p:nvSpPr>
        <p:spPr>
          <a:xfrm>
            <a:off x="1678983" y="3110278"/>
            <a:ext cx="10006500" cy="86789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400" b="1" i="0" u="none" strike="noStrike" cap="none" dirty="0">
                <a:solidFill>
                  <a:srgbClr val="262626"/>
                </a:solidFill>
                <a:latin typeface="Calibri"/>
                <a:ea typeface="Calibri"/>
                <a:cs typeface="Calibri"/>
                <a:sym typeface="Calibri"/>
              </a:rPr>
              <a:t>Print out the “YES/NO”, Mark an </a:t>
            </a:r>
            <a:r>
              <a:rPr lang="en-US" b="1" dirty="0">
                <a:solidFill>
                  <a:srgbClr val="262626"/>
                </a:solidFill>
                <a:latin typeface="Calibri"/>
                <a:ea typeface="Calibri"/>
                <a:cs typeface="Calibri"/>
                <a:sym typeface="Calibri"/>
              </a:rPr>
              <a:t>“X”, and the Coloring Page</a:t>
            </a:r>
            <a:r>
              <a:rPr lang="en-US" sz="1400" b="1" i="0" u="none" strike="noStrike" cap="none" dirty="0">
                <a:solidFill>
                  <a:srgbClr val="262626"/>
                </a:solidFill>
                <a:latin typeface="Calibri"/>
                <a:ea typeface="Calibri"/>
                <a:cs typeface="Calibri"/>
                <a:sym typeface="Calibri"/>
              </a:rPr>
              <a:t> handout</a:t>
            </a:r>
            <a:r>
              <a:rPr lang="en-US" b="1" dirty="0">
                <a:solidFill>
                  <a:srgbClr val="262626"/>
                </a:solidFill>
                <a:latin typeface="Calibri"/>
                <a:ea typeface="Calibri"/>
                <a:cs typeface="Calibri"/>
                <a:sym typeface="Calibri"/>
              </a:rPr>
              <a:t>. Pass out the YES/NO handout</a:t>
            </a:r>
            <a:r>
              <a:rPr lang="en-US" sz="1400" b="1" i="0" u="none" strike="noStrike" cap="none" dirty="0">
                <a:solidFill>
                  <a:srgbClr val="262626"/>
                </a:solidFill>
                <a:latin typeface="Calibri"/>
                <a:ea typeface="Calibri"/>
                <a:cs typeface="Calibri"/>
                <a:sym typeface="Calibri"/>
              </a:rPr>
              <a:t> </a:t>
            </a:r>
            <a:r>
              <a:rPr lang="en-US" sz="1400" b="0" i="0" u="none" strike="noStrike" cap="none" dirty="0">
                <a:solidFill>
                  <a:srgbClr val="262626"/>
                </a:solidFill>
                <a:latin typeface="Calibri"/>
                <a:ea typeface="Calibri"/>
                <a:cs typeface="Calibri"/>
                <a:sym typeface="Calibri"/>
              </a:rPr>
              <a:t>before the story to discuss recyclables and distribute the </a:t>
            </a:r>
            <a:r>
              <a:rPr lang="en-US" sz="1400" b="1" i="0" u="none" strike="noStrike" cap="none" dirty="0">
                <a:solidFill>
                  <a:srgbClr val="262626"/>
                </a:solidFill>
                <a:latin typeface="Calibri"/>
                <a:ea typeface="Calibri"/>
                <a:cs typeface="Calibri"/>
                <a:sym typeface="Calibri"/>
              </a:rPr>
              <a:t>“Mark an X”</a:t>
            </a:r>
            <a:r>
              <a:rPr lang="en-US" sz="1400" b="0" i="0" u="none" strike="noStrike" cap="none" dirty="0">
                <a:solidFill>
                  <a:srgbClr val="262626"/>
                </a:solidFill>
                <a:latin typeface="Calibri"/>
                <a:ea typeface="Calibri"/>
                <a:cs typeface="Calibri"/>
                <a:sym typeface="Calibri"/>
              </a:rPr>
              <a:t> handout at the end of the story. </a:t>
            </a:r>
            <a:r>
              <a:rPr lang="en-US" dirty="0">
                <a:solidFill>
                  <a:srgbClr val="262626"/>
                </a:solidFill>
                <a:latin typeface="Calibri"/>
                <a:ea typeface="Calibri"/>
                <a:cs typeface="Calibri"/>
                <a:sym typeface="Calibri"/>
              </a:rPr>
              <a:t>Distribute the coloring page after the </a:t>
            </a:r>
            <a:r>
              <a:rPr lang="en-US" b="1" dirty="0">
                <a:solidFill>
                  <a:srgbClr val="262626"/>
                </a:solidFill>
                <a:latin typeface="Calibri"/>
                <a:ea typeface="Calibri"/>
                <a:cs typeface="Calibri"/>
                <a:sym typeface="Calibri"/>
              </a:rPr>
              <a:t>“Mark an X” </a:t>
            </a:r>
            <a:r>
              <a:rPr lang="en-US" dirty="0">
                <a:solidFill>
                  <a:srgbClr val="262626"/>
                </a:solidFill>
                <a:latin typeface="Calibri"/>
                <a:ea typeface="Calibri"/>
                <a:cs typeface="Calibri"/>
                <a:sym typeface="Calibri"/>
              </a:rPr>
              <a:t>handout or send home as homework.</a:t>
            </a:r>
            <a:endParaRPr sz="1400" b="0" i="0" u="none" strike="noStrike" cap="none" dirty="0">
              <a:solidFill>
                <a:srgbClr val="262626"/>
              </a:solidFill>
              <a:latin typeface="Calibri"/>
              <a:ea typeface="Calibri"/>
              <a:cs typeface="Calibri"/>
              <a:sym typeface="Calibri"/>
            </a:endParaRPr>
          </a:p>
        </p:txBody>
      </p:sp>
      <p:sp>
        <p:nvSpPr>
          <p:cNvPr id="98" name="Google Shape;98;p2"/>
          <p:cNvSpPr/>
          <p:nvPr/>
        </p:nvSpPr>
        <p:spPr>
          <a:xfrm>
            <a:off x="1177126" y="3128039"/>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2"/>
          <p:cNvSpPr/>
          <p:nvPr/>
        </p:nvSpPr>
        <p:spPr>
          <a:xfrm>
            <a:off x="1123489" y="3128039"/>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2"/>
          <p:cNvSpPr/>
          <p:nvPr/>
        </p:nvSpPr>
        <p:spPr>
          <a:xfrm>
            <a:off x="1168073" y="3107987"/>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2</a:t>
            </a:r>
            <a:endParaRPr/>
          </a:p>
        </p:txBody>
      </p:sp>
      <p:sp>
        <p:nvSpPr>
          <p:cNvPr id="101" name="Google Shape;101;p2"/>
          <p:cNvSpPr/>
          <p:nvPr/>
        </p:nvSpPr>
        <p:spPr>
          <a:xfrm>
            <a:off x="1678983" y="3927361"/>
            <a:ext cx="10006513" cy="609357"/>
          </a:xfrm>
          <a:prstGeom prst="rect">
            <a:avLst/>
          </a:prstGeom>
          <a:noFill/>
          <a:ln>
            <a:noFill/>
          </a:ln>
        </p:spPr>
        <p:txBody>
          <a:bodyPr spcFirstLastPara="1" wrap="square" lIns="91425" tIns="45700" rIns="91425" bIns="45700" anchor="t" anchorCtr="0">
            <a:spAutoFit/>
          </a:bodyPr>
          <a:lstStyle/>
          <a:p>
            <a:pPr lvl="0" algn="just">
              <a:lnSpc>
                <a:spcPct val="120000"/>
              </a:lnSpc>
            </a:pPr>
            <a:r>
              <a:rPr lang="en-US" sz="1400" b="1" i="0" u="none" strike="noStrike" cap="none" dirty="0">
                <a:solidFill>
                  <a:srgbClr val="262626"/>
                </a:solidFill>
                <a:latin typeface="Calibri"/>
                <a:ea typeface="Calibri"/>
                <a:cs typeface="Calibri"/>
                <a:sym typeface="Calibri"/>
              </a:rPr>
              <a:t>Bring in optional supportive prop materials: </a:t>
            </a:r>
            <a:r>
              <a:rPr lang="en-US" sz="1400" i="0" u="none" strike="noStrike" cap="none" dirty="0">
                <a:solidFill>
                  <a:srgbClr val="262626"/>
                </a:solidFill>
                <a:latin typeface="Calibri"/>
                <a:ea typeface="Calibri"/>
                <a:cs typeface="Calibri"/>
                <a:sym typeface="Calibri"/>
              </a:rPr>
              <a:t>PET</a:t>
            </a:r>
            <a:r>
              <a:rPr lang="en-US" sz="1400" b="1" i="0" u="none" strike="noStrike" cap="none" dirty="0">
                <a:solidFill>
                  <a:srgbClr val="262626"/>
                </a:solidFill>
                <a:latin typeface="Calibri"/>
                <a:ea typeface="Calibri"/>
                <a:cs typeface="Calibri"/>
                <a:sym typeface="Calibri"/>
              </a:rPr>
              <a:t> </a:t>
            </a:r>
            <a:r>
              <a:rPr lang="en-US" dirty="0">
                <a:solidFill>
                  <a:srgbClr val="262626"/>
                </a:solidFill>
                <a:latin typeface="Calibri"/>
                <a:ea typeface="Calibri"/>
                <a:cs typeface="Calibri"/>
                <a:sym typeface="Calibri"/>
              </a:rPr>
              <a:t>plastic </a:t>
            </a:r>
            <a:r>
              <a:rPr lang="en-US" sz="1400" b="0" i="0" u="none" strike="noStrike" cap="none" dirty="0">
                <a:solidFill>
                  <a:srgbClr val="262626"/>
                </a:solidFill>
                <a:latin typeface="Calibri"/>
                <a:ea typeface="Calibri"/>
                <a:cs typeface="Calibri"/>
                <a:sym typeface="Calibri"/>
              </a:rPr>
              <a:t>bottle, glass bottle, cardboard box, metal can, and items that cannot be recycled like juice boxes or dirty napkins from lunch.</a:t>
            </a:r>
            <a:endParaRPr dirty="0"/>
          </a:p>
        </p:txBody>
      </p:sp>
      <p:sp>
        <p:nvSpPr>
          <p:cNvPr id="102" name="Google Shape;102;p2"/>
          <p:cNvSpPr/>
          <p:nvPr/>
        </p:nvSpPr>
        <p:spPr>
          <a:xfrm>
            <a:off x="1177126" y="3895947"/>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2"/>
          <p:cNvSpPr/>
          <p:nvPr/>
        </p:nvSpPr>
        <p:spPr>
          <a:xfrm>
            <a:off x="1123489" y="3895947"/>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1168073" y="3875895"/>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3</a:t>
            </a:r>
            <a:endParaRPr/>
          </a:p>
        </p:txBody>
      </p:sp>
      <p:sp>
        <p:nvSpPr>
          <p:cNvPr id="105" name="Google Shape;105;p2"/>
          <p:cNvSpPr/>
          <p:nvPr/>
        </p:nvSpPr>
        <p:spPr>
          <a:xfrm>
            <a:off x="323617" y="4693315"/>
            <a:ext cx="4444503" cy="333553"/>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2"/>
          <p:cNvSpPr/>
          <p:nvPr/>
        </p:nvSpPr>
        <p:spPr>
          <a:xfrm>
            <a:off x="506503" y="4685784"/>
            <a:ext cx="4444503" cy="333553"/>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400" b="1" i="0" u="none" strike="noStrike" cap="none">
                <a:solidFill>
                  <a:schemeClr val="lt1"/>
                </a:solidFill>
                <a:latin typeface="Calibri"/>
                <a:ea typeface="Calibri"/>
                <a:cs typeface="Calibri"/>
                <a:sym typeface="Calibri"/>
              </a:rPr>
              <a:t>Key Learning Outcomes and Curriculum Alignment:</a:t>
            </a:r>
            <a:endParaRPr sz="1400" b="1" i="0" u="none" strike="noStrike" cap="none">
              <a:solidFill>
                <a:schemeClr val="lt1"/>
              </a:solidFill>
              <a:latin typeface="Calibri"/>
              <a:ea typeface="Calibri"/>
              <a:cs typeface="Calibri"/>
              <a:sym typeface="Calibri"/>
            </a:endParaRPr>
          </a:p>
        </p:txBody>
      </p:sp>
      <p:sp>
        <p:nvSpPr>
          <p:cNvPr id="107" name="Google Shape;107;p2"/>
          <p:cNvSpPr/>
          <p:nvPr/>
        </p:nvSpPr>
        <p:spPr>
          <a:xfrm>
            <a:off x="2606050" y="185125"/>
            <a:ext cx="6979800" cy="90600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2"/>
          <p:cNvSpPr/>
          <p:nvPr/>
        </p:nvSpPr>
        <p:spPr>
          <a:xfrm>
            <a:off x="2606040" y="108926"/>
            <a:ext cx="6979800" cy="73530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2"/>
          <p:cNvSpPr txBox="1"/>
          <p:nvPr/>
        </p:nvSpPr>
        <p:spPr>
          <a:xfrm>
            <a:off x="2794681" y="217906"/>
            <a:ext cx="6602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Calibri"/>
                <a:ea typeface="Calibri"/>
                <a:cs typeface="Calibri"/>
                <a:sym typeface="Calibri"/>
              </a:rPr>
              <a:t>Lesson Prep &amp; Curriculum Alignment </a:t>
            </a:r>
            <a:endParaRPr/>
          </a:p>
        </p:txBody>
      </p:sp>
      <p:sp>
        <p:nvSpPr>
          <p:cNvPr id="110" name="Google Shape;110;p2"/>
          <p:cNvSpPr/>
          <p:nvPr/>
        </p:nvSpPr>
        <p:spPr>
          <a:xfrm>
            <a:off x="8342682" y="4693315"/>
            <a:ext cx="3342814" cy="325912"/>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2"/>
          <p:cNvSpPr/>
          <p:nvPr/>
        </p:nvSpPr>
        <p:spPr>
          <a:xfrm>
            <a:off x="9397319" y="4693315"/>
            <a:ext cx="1648682" cy="333553"/>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400" b="1" i="0" u="none" strike="noStrike" cap="none">
                <a:solidFill>
                  <a:schemeClr val="lt1"/>
                </a:solidFill>
                <a:latin typeface="Calibri"/>
                <a:ea typeface="Calibri"/>
                <a:cs typeface="Calibri"/>
                <a:sym typeface="Calibri"/>
              </a:rPr>
              <a:t>SDG Alignment</a:t>
            </a:r>
            <a:endParaRPr sz="1400" b="1" i="0" u="none" strike="noStrike" cap="none">
              <a:solidFill>
                <a:schemeClr val="lt1"/>
              </a:solidFill>
              <a:latin typeface="Calibri"/>
              <a:ea typeface="Calibri"/>
              <a:cs typeface="Calibri"/>
              <a:sym typeface="Calibri"/>
            </a:endParaRPr>
          </a:p>
        </p:txBody>
      </p:sp>
      <p:sp>
        <p:nvSpPr>
          <p:cNvPr id="112" name="Google Shape;112;p2"/>
          <p:cNvSpPr/>
          <p:nvPr/>
        </p:nvSpPr>
        <p:spPr>
          <a:xfrm>
            <a:off x="323617" y="5153189"/>
            <a:ext cx="7235423" cy="1407116"/>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20000"/>
              </a:lnSpc>
              <a:spcBef>
                <a:spcPts val="0"/>
              </a:spcBef>
              <a:spcAft>
                <a:spcPts val="0"/>
              </a:spcAft>
              <a:buClr>
                <a:srgbClr val="3AC69D"/>
              </a:buClr>
              <a:buSzPts val="1800"/>
              <a:buFont typeface="Arial"/>
              <a:buChar char="•"/>
            </a:pPr>
            <a:r>
              <a:rPr lang="en-US" sz="1200" b="1" i="0" u="none" strike="noStrike" cap="none">
                <a:solidFill>
                  <a:srgbClr val="262626"/>
                </a:solidFill>
                <a:latin typeface="Calibri"/>
                <a:ea typeface="Calibri"/>
                <a:cs typeface="Calibri"/>
                <a:sym typeface="Calibri"/>
              </a:rPr>
              <a:t>Science - Earth and Human Activity: </a:t>
            </a:r>
            <a:r>
              <a:rPr lang="en-US" sz="1200" b="0" i="0" u="none" strike="noStrike" cap="none">
                <a:solidFill>
                  <a:srgbClr val="262626"/>
                </a:solidFill>
                <a:latin typeface="Calibri"/>
                <a:ea typeface="Calibri"/>
                <a:cs typeface="Calibri"/>
                <a:sym typeface="Calibri"/>
              </a:rPr>
              <a:t>Communicate solutions that will reduce the impact of humans on the land, water, air, and/or other living things in the local environment.</a:t>
            </a:r>
            <a:endParaRPr/>
          </a:p>
          <a:p>
            <a:pPr marL="171450" marR="0" lvl="0" indent="-171450" algn="just" rtl="0">
              <a:lnSpc>
                <a:spcPct val="120000"/>
              </a:lnSpc>
              <a:spcBef>
                <a:spcPts val="0"/>
              </a:spcBef>
              <a:spcAft>
                <a:spcPts val="0"/>
              </a:spcAft>
              <a:buClr>
                <a:srgbClr val="3AC69D"/>
              </a:buClr>
              <a:buSzPts val="1800"/>
              <a:buFont typeface="Arial"/>
              <a:buChar char="•"/>
            </a:pPr>
            <a:r>
              <a:rPr lang="en-US" sz="1200" b="1" i="0" u="none" strike="noStrike" cap="none">
                <a:solidFill>
                  <a:srgbClr val="262626"/>
                </a:solidFill>
                <a:latin typeface="Calibri"/>
                <a:ea typeface="Calibri"/>
                <a:cs typeface="Calibri"/>
                <a:sym typeface="Calibri"/>
              </a:rPr>
              <a:t>Social Studies - People, Places, and Environments: </a:t>
            </a:r>
            <a:r>
              <a:rPr lang="en-US" sz="1200" b="0" i="0" u="none" strike="noStrike" cap="none">
                <a:solidFill>
                  <a:srgbClr val="262626"/>
                </a:solidFill>
                <a:latin typeface="Calibri"/>
                <a:ea typeface="Calibri"/>
                <a:cs typeface="Calibri"/>
                <a:sym typeface="Calibri"/>
              </a:rPr>
              <a:t>Students study people, places, and environments and enables them to understand the relationship between human populations and the physical world.</a:t>
            </a:r>
            <a:endParaRPr/>
          </a:p>
          <a:p>
            <a:pPr marL="171450" marR="0" lvl="0" indent="-171450" algn="just" rtl="0">
              <a:lnSpc>
                <a:spcPct val="120000"/>
              </a:lnSpc>
              <a:spcBef>
                <a:spcPts val="0"/>
              </a:spcBef>
              <a:spcAft>
                <a:spcPts val="0"/>
              </a:spcAft>
              <a:buClr>
                <a:srgbClr val="3AC69D"/>
              </a:buClr>
              <a:buSzPts val="1800"/>
              <a:buFont typeface="Arial"/>
              <a:buChar char="•"/>
            </a:pPr>
            <a:r>
              <a:rPr lang="en-US" sz="1200" b="1" i="0" u="none" strike="noStrike" cap="none">
                <a:solidFill>
                  <a:srgbClr val="262626"/>
                </a:solidFill>
                <a:latin typeface="Calibri"/>
                <a:ea typeface="Calibri"/>
                <a:cs typeface="Calibri"/>
                <a:sym typeface="Calibri"/>
              </a:rPr>
              <a:t>English Language Arts and Literacy: </a:t>
            </a:r>
            <a:r>
              <a:rPr lang="en-US" sz="1200" b="0" i="0" u="none" strike="noStrike" cap="none">
                <a:solidFill>
                  <a:srgbClr val="262626"/>
                </a:solidFill>
                <a:latin typeface="Calibri"/>
                <a:ea typeface="Calibri"/>
                <a:cs typeface="Calibri"/>
                <a:sym typeface="Calibri"/>
              </a:rPr>
              <a:t>Able to ask and answer questions about details in a literature text. Add drawings or other visual displays to descriptions to clarify ideas, thoughts, and feelings.</a:t>
            </a:r>
            <a:endParaRPr/>
          </a:p>
        </p:txBody>
      </p:sp>
      <p:pic>
        <p:nvPicPr>
          <p:cNvPr id="113" name="Google Shape;113;p2" descr="A picture containing table&#10;&#10;Description automatically generated"/>
          <p:cNvPicPr preferRelativeResize="0"/>
          <p:nvPr/>
        </p:nvPicPr>
        <p:blipFill rotWithShape="1">
          <a:blip r:embed="rId4">
            <a:alphaModFix/>
          </a:blip>
          <a:srcRect/>
          <a:stretch/>
        </p:blipFill>
        <p:spPr>
          <a:xfrm>
            <a:off x="8342682" y="5127300"/>
            <a:ext cx="835702" cy="835703"/>
          </a:xfrm>
          <a:prstGeom prst="rect">
            <a:avLst/>
          </a:prstGeom>
          <a:noFill/>
          <a:ln>
            <a:noFill/>
          </a:ln>
        </p:spPr>
      </p:pic>
      <p:pic>
        <p:nvPicPr>
          <p:cNvPr id="114" name="Google Shape;114;p2" descr="A picture containing icon&#10;&#10;Description automatically generated"/>
          <p:cNvPicPr preferRelativeResize="0"/>
          <p:nvPr/>
        </p:nvPicPr>
        <p:blipFill rotWithShape="1">
          <a:blip r:embed="rId5">
            <a:alphaModFix/>
          </a:blip>
          <a:srcRect/>
          <a:stretch/>
        </p:blipFill>
        <p:spPr>
          <a:xfrm>
            <a:off x="9178386" y="5127299"/>
            <a:ext cx="835702" cy="835703"/>
          </a:xfrm>
          <a:prstGeom prst="rect">
            <a:avLst/>
          </a:prstGeom>
          <a:noFill/>
          <a:ln>
            <a:noFill/>
          </a:ln>
        </p:spPr>
      </p:pic>
      <p:pic>
        <p:nvPicPr>
          <p:cNvPr id="115" name="Google Shape;115;p2" descr="A picture containing icon&#10;&#10;Description automatically generated"/>
          <p:cNvPicPr preferRelativeResize="0"/>
          <p:nvPr/>
        </p:nvPicPr>
        <p:blipFill rotWithShape="1">
          <a:blip r:embed="rId6">
            <a:alphaModFix/>
          </a:blip>
          <a:srcRect/>
          <a:stretch/>
        </p:blipFill>
        <p:spPr>
          <a:xfrm>
            <a:off x="10014089" y="5127298"/>
            <a:ext cx="835702" cy="835703"/>
          </a:xfrm>
          <a:prstGeom prst="rect">
            <a:avLst/>
          </a:prstGeom>
          <a:noFill/>
          <a:ln>
            <a:noFill/>
          </a:ln>
        </p:spPr>
      </p:pic>
      <p:pic>
        <p:nvPicPr>
          <p:cNvPr id="116" name="Google Shape;116;p2" descr="Graphical user interface, application, icon&#10;&#10;Description automatically generated"/>
          <p:cNvPicPr preferRelativeResize="0"/>
          <p:nvPr/>
        </p:nvPicPr>
        <p:blipFill rotWithShape="1">
          <a:blip r:embed="rId7">
            <a:alphaModFix/>
          </a:blip>
          <a:srcRect/>
          <a:stretch/>
        </p:blipFill>
        <p:spPr>
          <a:xfrm>
            <a:off x="10849792" y="5127298"/>
            <a:ext cx="835702" cy="835703"/>
          </a:xfrm>
          <a:prstGeom prst="rect">
            <a:avLst/>
          </a:prstGeom>
          <a:noFill/>
          <a:ln>
            <a:noFill/>
          </a:ln>
        </p:spPr>
      </p:pic>
      <p:pic>
        <p:nvPicPr>
          <p:cNvPr id="117" name="Google Shape;117;p2"/>
          <p:cNvPicPr preferRelativeResize="0"/>
          <p:nvPr/>
        </p:nvPicPr>
        <p:blipFill>
          <a:blip r:embed="rId8">
            <a:alphaModFix/>
          </a:blip>
          <a:stretch>
            <a:fillRect/>
          </a:stretch>
        </p:blipFill>
        <p:spPr>
          <a:xfrm>
            <a:off x="8342675" y="5963000"/>
            <a:ext cx="835699" cy="782400"/>
          </a:xfrm>
          <a:prstGeom prst="rect">
            <a:avLst/>
          </a:prstGeom>
          <a:noFill/>
          <a:ln>
            <a:noFill/>
          </a:ln>
        </p:spPr>
      </p:pic>
      <p:sp>
        <p:nvSpPr>
          <p:cNvPr id="118" name="Google Shape;118;p2"/>
          <p:cNvSpPr txBox="1"/>
          <p:nvPr/>
        </p:nvSpPr>
        <p:spPr>
          <a:xfrm>
            <a:off x="4765875" y="767125"/>
            <a:ext cx="298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lt1"/>
                </a:solidFill>
                <a:latin typeface="Calibri"/>
                <a:ea typeface="Calibri"/>
                <a:cs typeface="Calibri"/>
                <a:sym typeface="Calibri"/>
              </a:rPr>
              <a:t>Prep time: 10 - 15 minutes</a:t>
            </a:r>
            <a:endParaRPr b="1">
              <a:solidFill>
                <a:schemeClr val="lt1"/>
              </a:solidFill>
              <a:latin typeface="Calibri"/>
              <a:ea typeface="Calibri"/>
              <a:cs typeface="Calibri"/>
              <a:sym typeface="Calibri"/>
            </a:endParaRPr>
          </a:p>
        </p:txBody>
      </p:sp>
      <p:sp>
        <p:nvSpPr>
          <p:cNvPr id="119" name="Google Shape;119;p2"/>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10" descr="A picture containing text, wall&#10;&#10;Description automatically generated"/>
          <p:cNvPicPr preferRelativeResize="0"/>
          <p:nvPr/>
        </p:nvPicPr>
        <p:blipFill rotWithShape="1">
          <a:blip r:embed="rId4">
            <a:alphaModFix/>
          </a:blip>
          <a:srcRect/>
          <a:stretch/>
        </p:blipFill>
        <p:spPr>
          <a:xfrm>
            <a:off x="0" y="0"/>
            <a:ext cx="12192000" cy="6858000"/>
          </a:xfrm>
          <a:prstGeom prst="rect">
            <a:avLst/>
          </a:prstGeom>
          <a:solidFill>
            <a:srgbClr val="3AC69D"/>
          </a:solidFill>
          <a:ln>
            <a:noFill/>
          </a:ln>
        </p:spPr>
      </p:pic>
      <p:sp>
        <p:nvSpPr>
          <p:cNvPr id="283" name="Google Shape;283;p10"/>
          <p:cNvSpPr txBox="1"/>
          <p:nvPr/>
        </p:nvSpPr>
        <p:spPr>
          <a:xfrm>
            <a:off x="6338249" y="1998385"/>
            <a:ext cx="5567183" cy="39491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0" i="0" u="none" strike="noStrike" cap="none">
                <a:solidFill>
                  <a:srgbClr val="262626"/>
                </a:solidFill>
                <a:latin typeface="Mali"/>
                <a:ea typeface="Mali"/>
                <a:cs typeface="Mali"/>
                <a:sym typeface="Mali"/>
              </a:rPr>
              <a:t>From that day on, Rachel became a</a:t>
            </a:r>
            <a:endParaRPr/>
          </a:p>
        </p:txBody>
      </p:sp>
      <p:sp>
        <p:nvSpPr>
          <p:cNvPr id="284" name="Google Shape;284;p10"/>
          <p:cNvSpPr txBox="1"/>
          <p:nvPr/>
        </p:nvSpPr>
        <p:spPr>
          <a:xfrm>
            <a:off x="6291602" y="4969568"/>
            <a:ext cx="5567183"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0" i="0" u="none" strike="noStrike" cap="none" dirty="0">
                <a:solidFill>
                  <a:srgbClr val="262626"/>
                </a:solidFill>
                <a:latin typeface="Mali"/>
                <a:ea typeface="Mali"/>
                <a:cs typeface="Mali"/>
                <a:sym typeface="Mali"/>
              </a:rPr>
              <a:t>She even started to clean up her </a:t>
            </a:r>
            <a:r>
              <a:rPr lang="en-US" sz="1800" dirty="0">
                <a:solidFill>
                  <a:srgbClr val="262626"/>
                </a:solidFill>
                <a:latin typeface="Mali"/>
                <a:ea typeface="Mali"/>
                <a:cs typeface="Mali"/>
                <a:sym typeface="Mali"/>
              </a:rPr>
              <a:t>toys</a:t>
            </a:r>
            <a:r>
              <a:rPr lang="en-US" sz="1800" b="0" i="0" u="none" strike="noStrike" cap="none" dirty="0">
                <a:solidFill>
                  <a:srgbClr val="262626"/>
                </a:solidFill>
                <a:latin typeface="Mali"/>
                <a:ea typeface="Mali"/>
                <a:cs typeface="Mali"/>
                <a:sym typeface="Mali"/>
              </a:rPr>
              <a:t>!</a:t>
            </a:r>
            <a:endParaRPr dirty="0"/>
          </a:p>
        </p:txBody>
      </p:sp>
      <p:pic>
        <p:nvPicPr>
          <p:cNvPr id="285" name="Google Shape;285;p10"/>
          <p:cNvPicPr preferRelativeResize="0"/>
          <p:nvPr/>
        </p:nvPicPr>
        <p:blipFill rotWithShape="1">
          <a:blip r:embed="rId5">
            <a:alphaModFix/>
          </a:blip>
          <a:srcRect r="22" b="-29"/>
          <a:stretch/>
        </p:blipFill>
        <p:spPr>
          <a:xfrm>
            <a:off x="1255510" y="829027"/>
            <a:ext cx="9291874" cy="923940"/>
          </a:xfrm>
          <a:prstGeom prst="rect">
            <a:avLst/>
          </a:prstGeom>
          <a:noFill/>
          <a:ln>
            <a:noFill/>
          </a:ln>
        </p:spPr>
      </p:pic>
      <p:sp>
        <p:nvSpPr>
          <p:cNvPr id="286" name="Google Shape;286;p10"/>
          <p:cNvSpPr txBox="1"/>
          <p:nvPr/>
        </p:nvSpPr>
        <p:spPr>
          <a:xfrm>
            <a:off x="548477" y="251560"/>
            <a:ext cx="11095045" cy="707886"/>
          </a:xfrm>
          <a:prstGeom prst="rect">
            <a:avLst/>
          </a:prstGeom>
          <a:noFill/>
          <a:ln>
            <a:noFill/>
          </a:ln>
        </p:spPr>
        <p:txBody>
          <a:bodyPr spcFirstLastPara="1" wrap="square" lIns="91425" tIns="45700" rIns="91425" bIns="45700" anchor="t" anchorCtr="0">
            <a:spAutoFit/>
          </a:bodyPr>
          <a:lstStyle/>
          <a:p>
            <a:pPr lvl="0" algn="ctr"/>
            <a:r>
              <a:rPr lang="en-US" sz="4000" b="1" dirty="0">
                <a:solidFill>
                  <a:srgbClr val="262626"/>
                </a:solidFill>
                <a:latin typeface="Mali"/>
                <a:ea typeface="Mali"/>
                <a:cs typeface="Mali"/>
                <a:sym typeface="Mali"/>
              </a:rPr>
              <a:t>Rachel Rabbit Learns to Recycle</a:t>
            </a:r>
            <a:endParaRPr lang="en-US" sz="4000" dirty="0"/>
          </a:p>
        </p:txBody>
      </p:sp>
      <p:pic>
        <p:nvPicPr>
          <p:cNvPr id="287" name="Google Shape;287;p10" descr="A picture containing text, plate, tableware, dishware&#10;&#10;Description automatically generated"/>
          <p:cNvPicPr preferRelativeResize="0"/>
          <p:nvPr/>
        </p:nvPicPr>
        <p:blipFill rotWithShape="1">
          <a:blip r:embed="rId6">
            <a:alphaModFix/>
          </a:blip>
          <a:srcRect/>
          <a:stretch/>
        </p:blipFill>
        <p:spPr>
          <a:xfrm>
            <a:off x="6291603" y="2989364"/>
            <a:ext cx="3151718" cy="1935566"/>
          </a:xfrm>
          <a:prstGeom prst="rect">
            <a:avLst/>
          </a:prstGeom>
          <a:noFill/>
          <a:ln>
            <a:noFill/>
          </a:ln>
        </p:spPr>
      </p:pic>
      <p:sp>
        <p:nvSpPr>
          <p:cNvPr id="288" name="Google Shape;288;p10"/>
          <p:cNvSpPr txBox="1"/>
          <p:nvPr/>
        </p:nvSpPr>
        <p:spPr>
          <a:xfrm>
            <a:off x="6291601" y="2359127"/>
            <a:ext cx="3151719" cy="63023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3200" b="1" i="0" u="none" strike="noStrike" cap="none">
                <a:solidFill>
                  <a:srgbClr val="3AC69D"/>
                </a:solidFill>
                <a:latin typeface="Mali"/>
                <a:ea typeface="Mali"/>
                <a:cs typeface="Mali"/>
                <a:sym typeface="Mali"/>
              </a:rPr>
              <a:t>Recycling</a:t>
            </a:r>
            <a:endParaRPr/>
          </a:p>
        </p:txBody>
      </p:sp>
      <p:pic>
        <p:nvPicPr>
          <p:cNvPr id="289" name="Google Shape;289;p10" descr="Graphical user interface&#10;&#10;Description automatically generated"/>
          <p:cNvPicPr preferRelativeResize="0"/>
          <p:nvPr/>
        </p:nvPicPr>
        <p:blipFill rotWithShape="1">
          <a:blip r:embed="rId7">
            <a:alphaModFix/>
          </a:blip>
          <a:srcRect/>
          <a:stretch/>
        </p:blipFill>
        <p:spPr>
          <a:xfrm>
            <a:off x="548477" y="1211006"/>
            <a:ext cx="5158159" cy="5158159"/>
          </a:xfrm>
          <a:prstGeom prst="rect">
            <a:avLst/>
          </a:prstGeom>
          <a:noFill/>
          <a:ln>
            <a:noFill/>
          </a:ln>
        </p:spPr>
      </p:pic>
      <p:sp>
        <p:nvSpPr>
          <p:cNvPr id="290" name="Google Shape;290;p10"/>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wipe(down)">
                                      <p:cBhvr>
                                        <p:cTn id="7" dur="580">
                                          <p:stCondLst>
                                            <p:cond delay="0"/>
                                          </p:stCondLst>
                                        </p:cTn>
                                        <p:tgtEl>
                                          <p:spTgt spid="287"/>
                                        </p:tgtEl>
                                      </p:cBhvr>
                                    </p:animEffect>
                                    <p:anim calcmode="lin" valueType="num">
                                      <p:cBhvr>
                                        <p:cTn id="8" dur="1822" tmFilter="0,0; 0.14,0.36; 0.43,0.73; 0.71,0.91; 1.0,1.0">
                                          <p:stCondLst>
                                            <p:cond delay="0"/>
                                          </p:stCondLst>
                                        </p:cTn>
                                        <p:tgtEl>
                                          <p:spTgt spid="28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7"/>
                                        </p:tgtEl>
                                        <p:attrNameLst>
                                          <p:attrName>ppt_y</p:attrName>
                                        </p:attrNameLst>
                                      </p:cBhvr>
                                      <p:tavLst>
                                        <p:tav tm="0" fmla="#ppt_y-sin(pi*$)/81">
                                          <p:val>
                                            <p:fltVal val="0"/>
                                          </p:val>
                                        </p:tav>
                                        <p:tav tm="100000">
                                          <p:val>
                                            <p:fltVal val="1"/>
                                          </p:val>
                                        </p:tav>
                                      </p:tavLst>
                                    </p:anim>
                                    <p:animScale>
                                      <p:cBhvr>
                                        <p:cTn id="13" dur="26">
                                          <p:stCondLst>
                                            <p:cond delay="650"/>
                                          </p:stCondLst>
                                        </p:cTn>
                                        <p:tgtEl>
                                          <p:spTgt spid="287"/>
                                        </p:tgtEl>
                                      </p:cBhvr>
                                      <p:to x="100000" y="60000"/>
                                    </p:animScale>
                                    <p:animScale>
                                      <p:cBhvr>
                                        <p:cTn id="14" dur="166" decel="50000">
                                          <p:stCondLst>
                                            <p:cond delay="676"/>
                                          </p:stCondLst>
                                        </p:cTn>
                                        <p:tgtEl>
                                          <p:spTgt spid="287"/>
                                        </p:tgtEl>
                                      </p:cBhvr>
                                      <p:to x="100000" y="100000"/>
                                    </p:animScale>
                                    <p:animScale>
                                      <p:cBhvr>
                                        <p:cTn id="15" dur="26">
                                          <p:stCondLst>
                                            <p:cond delay="1312"/>
                                          </p:stCondLst>
                                        </p:cTn>
                                        <p:tgtEl>
                                          <p:spTgt spid="287"/>
                                        </p:tgtEl>
                                      </p:cBhvr>
                                      <p:to x="100000" y="80000"/>
                                    </p:animScale>
                                    <p:animScale>
                                      <p:cBhvr>
                                        <p:cTn id="16" dur="166" decel="50000">
                                          <p:stCondLst>
                                            <p:cond delay="1338"/>
                                          </p:stCondLst>
                                        </p:cTn>
                                        <p:tgtEl>
                                          <p:spTgt spid="287"/>
                                        </p:tgtEl>
                                      </p:cBhvr>
                                      <p:to x="100000" y="100000"/>
                                    </p:animScale>
                                    <p:animScale>
                                      <p:cBhvr>
                                        <p:cTn id="17" dur="26">
                                          <p:stCondLst>
                                            <p:cond delay="1642"/>
                                          </p:stCondLst>
                                        </p:cTn>
                                        <p:tgtEl>
                                          <p:spTgt spid="287"/>
                                        </p:tgtEl>
                                      </p:cBhvr>
                                      <p:to x="100000" y="90000"/>
                                    </p:animScale>
                                    <p:animScale>
                                      <p:cBhvr>
                                        <p:cTn id="18" dur="166" decel="50000">
                                          <p:stCondLst>
                                            <p:cond delay="1668"/>
                                          </p:stCondLst>
                                        </p:cTn>
                                        <p:tgtEl>
                                          <p:spTgt spid="287"/>
                                        </p:tgtEl>
                                      </p:cBhvr>
                                      <p:to x="100000" y="100000"/>
                                    </p:animScale>
                                    <p:animScale>
                                      <p:cBhvr>
                                        <p:cTn id="19" dur="26">
                                          <p:stCondLst>
                                            <p:cond delay="1808"/>
                                          </p:stCondLst>
                                        </p:cTn>
                                        <p:tgtEl>
                                          <p:spTgt spid="287"/>
                                        </p:tgtEl>
                                      </p:cBhvr>
                                      <p:to x="100000" y="95000"/>
                                    </p:animScale>
                                    <p:animScale>
                                      <p:cBhvr>
                                        <p:cTn id="20" dur="166" decel="50000">
                                          <p:stCondLst>
                                            <p:cond delay="1834"/>
                                          </p:stCondLst>
                                        </p:cTn>
                                        <p:tgtEl>
                                          <p:spTgt spid="287"/>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123"/>
        <p:cNvGrpSpPr/>
        <p:nvPr/>
      </p:nvGrpSpPr>
      <p:grpSpPr>
        <a:xfrm>
          <a:off x="0" y="0"/>
          <a:ext cx="0" cy="0"/>
          <a:chOff x="0" y="0"/>
          <a:chExt cx="0" cy="0"/>
        </a:xfrm>
      </p:grpSpPr>
      <p:pic>
        <p:nvPicPr>
          <p:cNvPr id="124" name="Google Shape;124;p3"/>
          <p:cNvPicPr preferRelativeResize="0"/>
          <p:nvPr/>
        </p:nvPicPr>
        <p:blipFill rotWithShape="1">
          <a:blip r:embed="rId3">
            <a:alphaModFix/>
          </a:blip>
          <a:srcRect/>
          <a:stretch/>
        </p:blipFill>
        <p:spPr>
          <a:xfrm>
            <a:off x="0" y="0"/>
            <a:ext cx="12191998" cy="6858002"/>
          </a:xfrm>
          <a:prstGeom prst="rect">
            <a:avLst/>
          </a:prstGeom>
          <a:noFill/>
          <a:ln>
            <a:noFill/>
          </a:ln>
        </p:spPr>
      </p:pic>
      <p:sp>
        <p:nvSpPr>
          <p:cNvPr id="125" name="Google Shape;125;p3"/>
          <p:cNvSpPr/>
          <p:nvPr/>
        </p:nvSpPr>
        <p:spPr>
          <a:xfrm>
            <a:off x="2606050" y="108925"/>
            <a:ext cx="6979800" cy="818043"/>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3"/>
          <p:cNvSpPr/>
          <p:nvPr/>
        </p:nvSpPr>
        <p:spPr>
          <a:xfrm>
            <a:off x="2606050" y="108925"/>
            <a:ext cx="6979800" cy="69390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3"/>
          <p:cNvSpPr txBox="1"/>
          <p:nvPr/>
        </p:nvSpPr>
        <p:spPr>
          <a:xfrm>
            <a:off x="2983322" y="141706"/>
            <a:ext cx="62253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latin typeface="Calibri"/>
                <a:cs typeface="Calibri"/>
                <a:sym typeface="Calibri"/>
              </a:rPr>
              <a:t>Next Steps</a:t>
            </a:r>
            <a:endParaRPr dirty="0"/>
          </a:p>
        </p:txBody>
      </p:sp>
      <p:sp>
        <p:nvSpPr>
          <p:cNvPr id="128" name="Google Shape;128;p3"/>
          <p:cNvSpPr/>
          <p:nvPr/>
        </p:nvSpPr>
        <p:spPr>
          <a:xfrm>
            <a:off x="420598" y="1491070"/>
            <a:ext cx="389700" cy="389700"/>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p:cNvSpPr/>
          <p:nvPr/>
        </p:nvSpPr>
        <p:spPr>
          <a:xfrm>
            <a:off x="386426" y="1476189"/>
            <a:ext cx="389700" cy="389700"/>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p:cNvSpPr/>
          <p:nvPr/>
        </p:nvSpPr>
        <p:spPr>
          <a:xfrm>
            <a:off x="448235" y="1454580"/>
            <a:ext cx="301800" cy="40260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1</a:t>
            </a:r>
            <a:endParaRPr dirty="0"/>
          </a:p>
        </p:txBody>
      </p:sp>
      <p:sp>
        <p:nvSpPr>
          <p:cNvPr id="136" name="Google Shape;136;p3"/>
          <p:cNvSpPr/>
          <p:nvPr/>
        </p:nvSpPr>
        <p:spPr>
          <a:xfrm>
            <a:off x="404059" y="5055577"/>
            <a:ext cx="389700" cy="389700"/>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3"/>
          <p:cNvSpPr/>
          <p:nvPr/>
        </p:nvSpPr>
        <p:spPr>
          <a:xfrm>
            <a:off x="360335" y="5058730"/>
            <a:ext cx="389700" cy="389700"/>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3"/>
          <p:cNvSpPr/>
          <p:nvPr/>
        </p:nvSpPr>
        <p:spPr>
          <a:xfrm>
            <a:off x="419667" y="5009174"/>
            <a:ext cx="301800" cy="40260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3</a:t>
            </a:r>
            <a:endParaRPr dirty="0"/>
          </a:p>
        </p:txBody>
      </p:sp>
      <p:cxnSp>
        <p:nvCxnSpPr>
          <p:cNvPr id="143" name="Google Shape;143;p3"/>
          <p:cNvCxnSpPr/>
          <p:nvPr/>
        </p:nvCxnSpPr>
        <p:spPr>
          <a:xfrm>
            <a:off x="6213987" y="1344781"/>
            <a:ext cx="0" cy="5156620"/>
          </a:xfrm>
          <a:prstGeom prst="straightConnector1">
            <a:avLst/>
          </a:prstGeom>
          <a:noFill/>
          <a:ln w="25400" cap="flat" cmpd="sng">
            <a:solidFill>
              <a:srgbClr val="3AC69D"/>
            </a:solidFill>
            <a:prstDash val="dot"/>
            <a:miter lim="800000"/>
            <a:headEnd type="none" w="sm" len="sm"/>
            <a:tailEnd type="none" w="sm" len="sm"/>
          </a:ln>
        </p:spPr>
      </p:cxnSp>
      <p:sp>
        <p:nvSpPr>
          <p:cNvPr id="147" name="Google Shape;147;p3"/>
          <p:cNvSpPr/>
          <p:nvPr/>
        </p:nvSpPr>
        <p:spPr>
          <a:xfrm>
            <a:off x="1162551" y="1407174"/>
            <a:ext cx="4804500" cy="112642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400" b="1" i="0" u="none" strike="noStrike" cap="none" dirty="0">
                <a:solidFill>
                  <a:srgbClr val="262626"/>
                </a:solidFill>
                <a:latin typeface="Calibri"/>
                <a:ea typeface="Calibri"/>
                <a:cs typeface="Calibri"/>
                <a:sym typeface="Calibri"/>
              </a:rPr>
              <a:t>Distribute the Mark an “X” handout </a:t>
            </a:r>
            <a:endParaRPr dirty="0"/>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dirty="0">
                <a:solidFill>
                  <a:srgbClr val="262626"/>
                </a:solidFill>
                <a:latin typeface="Calibri"/>
                <a:ea typeface="Calibri"/>
                <a:cs typeface="Calibri"/>
                <a:sym typeface="Calibri"/>
              </a:rPr>
              <a:t>Ask students to look at the pictures and draw an X across the things that cannot be recycled. Which of these items need to be rinsed and dried before recycling?</a:t>
            </a:r>
            <a:endParaRPr dirty="0"/>
          </a:p>
        </p:txBody>
      </p:sp>
      <p:sp>
        <p:nvSpPr>
          <p:cNvPr id="149" name="Google Shape;149;p3"/>
          <p:cNvSpPr/>
          <p:nvPr/>
        </p:nvSpPr>
        <p:spPr>
          <a:xfrm>
            <a:off x="1020768" y="2618574"/>
            <a:ext cx="4804500" cy="1954500"/>
          </a:xfrm>
          <a:prstGeom prst="roundRect">
            <a:avLst>
              <a:gd name="adj" fmla="val 16667"/>
            </a:avLst>
          </a:prstGeom>
          <a:solidFill>
            <a:srgbClr val="3AC69D"/>
          </a:solidFill>
          <a:ln w="19050" cap="flat" cmpd="sng">
            <a:solidFill>
              <a:srgbClr val="3AC69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p3"/>
          <p:cNvSpPr/>
          <p:nvPr/>
        </p:nvSpPr>
        <p:spPr>
          <a:xfrm>
            <a:off x="1271042" y="2705856"/>
            <a:ext cx="4420200" cy="275730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b="1" i="0" u="sng" strike="noStrike" cap="none" dirty="0">
                <a:solidFill>
                  <a:schemeClr val="lt1"/>
                </a:solidFill>
                <a:latin typeface="Calibri"/>
                <a:ea typeface="Calibri"/>
                <a:cs typeface="Calibri"/>
                <a:sym typeface="Calibri"/>
              </a:rPr>
              <a:t>The following items should be crossed out on the worksheet:</a:t>
            </a:r>
            <a:endParaRPr dirty="0"/>
          </a:p>
          <a:p>
            <a:pPr marL="171450" marR="0" lvl="0" indent="-171450" algn="just" rtl="0">
              <a:lnSpc>
                <a:spcPct val="120000"/>
              </a:lnSpc>
              <a:spcBef>
                <a:spcPts val="0"/>
              </a:spcBef>
              <a:spcAft>
                <a:spcPts val="0"/>
              </a:spcAft>
              <a:buClr>
                <a:schemeClr val="lt1"/>
              </a:buClr>
              <a:buSzPts val="1800"/>
              <a:buFont typeface="Arial"/>
              <a:buChar char="•"/>
            </a:pPr>
            <a:r>
              <a:rPr lang="en-US" sz="1200" b="0" i="0" u="none" strike="noStrike" cap="none" dirty="0">
                <a:solidFill>
                  <a:schemeClr val="lt1"/>
                </a:solidFill>
                <a:latin typeface="Calibri"/>
                <a:ea typeface="Calibri"/>
                <a:cs typeface="Calibri"/>
                <a:sym typeface="Calibri"/>
              </a:rPr>
              <a:t>Juice box 		</a:t>
            </a:r>
            <a:endParaRPr dirty="0"/>
          </a:p>
          <a:p>
            <a:pPr marL="171450" marR="0" lvl="0" indent="-171450" algn="just" rtl="0">
              <a:lnSpc>
                <a:spcPct val="120000"/>
              </a:lnSpc>
              <a:spcBef>
                <a:spcPts val="0"/>
              </a:spcBef>
              <a:spcAft>
                <a:spcPts val="0"/>
              </a:spcAft>
              <a:buClr>
                <a:schemeClr val="lt1"/>
              </a:buClr>
              <a:buSzPts val="1800"/>
              <a:buFont typeface="Arial"/>
              <a:buChar char="•"/>
            </a:pPr>
            <a:r>
              <a:rPr lang="en-US" sz="1200" b="0" i="0" u="none" strike="noStrike" cap="none" dirty="0">
                <a:solidFill>
                  <a:schemeClr val="lt1"/>
                </a:solidFill>
                <a:latin typeface="Calibri"/>
                <a:ea typeface="Calibri"/>
                <a:cs typeface="Calibri"/>
                <a:sym typeface="Calibri"/>
              </a:rPr>
              <a:t>Banana peel </a:t>
            </a:r>
            <a:endParaRPr dirty="0"/>
          </a:p>
          <a:p>
            <a:pPr marL="171450" marR="0" lvl="0" indent="-171450" algn="just" rtl="0">
              <a:lnSpc>
                <a:spcPct val="120000"/>
              </a:lnSpc>
              <a:spcBef>
                <a:spcPts val="0"/>
              </a:spcBef>
              <a:spcAft>
                <a:spcPts val="0"/>
              </a:spcAft>
              <a:buClr>
                <a:schemeClr val="lt1"/>
              </a:buClr>
              <a:buSzPts val="1800"/>
              <a:buFont typeface="Arial"/>
              <a:buChar char="•"/>
            </a:pPr>
            <a:r>
              <a:rPr lang="en-US" sz="1200" b="0" i="0" u="none" strike="noStrike" cap="none" dirty="0">
                <a:solidFill>
                  <a:schemeClr val="lt1"/>
                </a:solidFill>
                <a:latin typeface="Calibri"/>
                <a:ea typeface="Calibri"/>
                <a:cs typeface="Calibri"/>
                <a:sym typeface="Calibri"/>
              </a:rPr>
              <a:t>Toys </a:t>
            </a:r>
            <a:endParaRPr dirty="0"/>
          </a:p>
          <a:p>
            <a:pPr marL="171450" marR="0" lvl="0" indent="-171450" algn="just" rtl="0">
              <a:lnSpc>
                <a:spcPct val="120000"/>
              </a:lnSpc>
              <a:spcBef>
                <a:spcPts val="0"/>
              </a:spcBef>
              <a:spcAft>
                <a:spcPts val="0"/>
              </a:spcAft>
              <a:buClr>
                <a:schemeClr val="lt1"/>
              </a:buClr>
              <a:buSzPts val="1800"/>
              <a:buFont typeface="Arial"/>
              <a:buChar char="•"/>
            </a:pPr>
            <a:r>
              <a:rPr lang="en-US" sz="1200" b="0" i="0" u="none" strike="noStrike" cap="none" dirty="0">
                <a:solidFill>
                  <a:schemeClr val="lt1"/>
                </a:solidFill>
                <a:latin typeface="Calibri"/>
                <a:ea typeface="Calibri"/>
                <a:cs typeface="Calibri"/>
                <a:sym typeface="Calibri"/>
              </a:rPr>
              <a:t>Pencil </a:t>
            </a:r>
            <a:endParaRPr dirty="0"/>
          </a:p>
          <a:p>
            <a:pPr marL="457200" marR="0" lvl="0" indent="0" algn="just" rtl="0">
              <a:lnSpc>
                <a:spcPct val="120000"/>
              </a:lnSpc>
              <a:spcBef>
                <a:spcPts val="0"/>
              </a:spcBef>
              <a:spcAft>
                <a:spcPts val="0"/>
              </a:spcAft>
              <a:buNone/>
            </a:pPr>
            <a:endParaRPr dirty="0"/>
          </a:p>
          <a:p>
            <a:pPr marL="0" marR="0" lvl="0" indent="0" algn="just" rtl="0">
              <a:lnSpc>
                <a:spcPct val="120000"/>
              </a:lnSpc>
              <a:spcBef>
                <a:spcPts val="0"/>
              </a:spcBef>
              <a:spcAft>
                <a:spcPts val="0"/>
              </a:spcAft>
              <a:buNone/>
            </a:pPr>
            <a:endParaRPr sz="1200" b="0" i="0" u="none" strike="noStrike" cap="none" dirty="0">
              <a:solidFill>
                <a:schemeClr val="lt1"/>
              </a:solidFill>
              <a:latin typeface="Calibri"/>
              <a:ea typeface="Calibri"/>
              <a:cs typeface="Calibri"/>
              <a:sym typeface="Calibri"/>
            </a:endParaRPr>
          </a:p>
        </p:txBody>
      </p:sp>
      <p:sp>
        <p:nvSpPr>
          <p:cNvPr id="154" name="Google Shape;154;p3"/>
          <p:cNvSpPr/>
          <p:nvPr/>
        </p:nvSpPr>
        <p:spPr>
          <a:xfrm>
            <a:off x="1162590" y="4953149"/>
            <a:ext cx="4804461" cy="1754286"/>
          </a:xfrm>
          <a:prstGeom prst="rect">
            <a:avLst/>
          </a:prstGeom>
          <a:noFill/>
          <a:ln>
            <a:noFill/>
          </a:ln>
        </p:spPr>
        <p:txBody>
          <a:bodyPr spcFirstLastPara="1" wrap="square" lIns="91425" tIns="45700" rIns="91425" bIns="45700" anchor="t" anchorCtr="0">
            <a:spAutoFit/>
          </a:bodyPr>
          <a:lstStyle/>
          <a:p>
            <a:pPr lvl="0" algn="just">
              <a:lnSpc>
                <a:spcPct val="120000"/>
              </a:lnSpc>
            </a:pPr>
            <a:r>
              <a:rPr lang="en-US" b="1" dirty="0">
                <a:solidFill>
                  <a:srgbClr val="262626"/>
                </a:solidFill>
                <a:latin typeface="Calibri"/>
                <a:ea typeface="Calibri"/>
                <a:cs typeface="Calibri"/>
                <a:sym typeface="Calibri"/>
              </a:rPr>
              <a:t>Distribute the coloring page and ask </a:t>
            </a:r>
            <a:r>
              <a:rPr lang="en-US" sz="1400" b="1" i="0" u="none" strike="noStrike" cap="none" dirty="0">
                <a:solidFill>
                  <a:srgbClr val="262626"/>
                </a:solidFill>
                <a:latin typeface="Calibri"/>
                <a:ea typeface="Calibri"/>
                <a:cs typeface="Calibri"/>
                <a:sym typeface="Calibri"/>
              </a:rPr>
              <a:t>students to draw or write on the back of the worksheet how recycling can help the world.</a:t>
            </a:r>
            <a:endParaRPr dirty="0"/>
          </a:p>
          <a:p>
            <a:pPr marL="285750" marR="0" lvl="0" indent="-285750" algn="l" rtl="0">
              <a:lnSpc>
                <a:spcPct val="120000"/>
              </a:lnSpc>
              <a:spcBef>
                <a:spcPts val="0"/>
              </a:spcBef>
              <a:spcAft>
                <a:spcPts val="0"/>
              </a:spcAft>
              <a:buClr>
                <a:srgbClr val="262626"/>
              </a:buClr>
              <a:buSzPts val="1800"/>
              <a:buFont typeface="Arial"/>
              <a:buChar char="•"/>
            </a:pPr>
            <a:r>
              <a:rPr lang="en-US" sz="1200" b="1" i="0" u="none" strike="noStrike" cap="none" dirty="0">
                <a:solidFill>
                  <a:srgbClr val="262626"/>
                </a:solidFill>
                <a:latin typeface="Calibri"/>
                <a:ea typeface="Calibri"/>
                <a:cs typeface="Calibri"/>
                <a:sym typeface="Calibri"/>
              </a:rPr>
              <a:t>Possible responses could be</a:t>
            </a:r>
            <a:r>
              <a:rPr lang="en-US" sz="1200" b="0" i="0" u="none" strike="noStrike" cap="none" dirty="0">
                <a:solidFill>
                  <a:srgbClr val="262626"/>
                </a:solidFill>
                <a:latin typeface="Calibri"/>
                <a:ea typeface="Calibri"/>
                <a:cs typeface="Calibri"/>
                <a:sym typeface="Calibri"/>
              </a:rPr>
              <a:t>: </a:t>
            </a:r>
            <a:endParaRPr dirty="0"/>
          </a:p>
          <a:p>
            <a:pPr marL="742950" marR="0" lvl="1" indent="-285750" algn="l" rtl="0">
              <a:lnSpc>
                <a:spcPct val="120000"/>
              </a:lnSpc>
              <a:spcBef>
                <a:spcPts val="0"/>
              </a:spcBef>
              <a:spcAft>
                <a:spcPts val="0"/>
              </a:spcAft>
              <a:buClr>
                <a:srgbClr val="262626"/>
              </a:buClr>
              <a:buSzPts val="1200"/>
              <a:buFont typeface="Courier New"/>
              <a:buChar char="o"/>
            </a:pPr>
            <a:r>
              <a:rPr lang="en-US" sz="1200" b="0" i="0" u="none" strike="noStrike" cap="none" dirty="0">
                <a:solidFill>
                  <a:srgbClr val="262626"/>
                </a:solidFill>
                <a:latin typeface="Calibri"/>
                <a:ea typeface="Calibri"/>
                <a:cs typeface="Calibri"/>
                <a:sym typeface="Calibri"/>
              </a:rPr>
              <a:t>Save animals from being hurt. </a:t>
            </a:r>
            <a:endParaRPr dirty="0"/>
          </a:p>
          <a:p>
            <a:pPr marL="742950" marR="0" lvl="1" indent="-285750" algn="l" rtl="0">
              <a:lnSpc>
                <a:spcPct val="120000"/>
              </a:lnSpc>
              <a:spcBef>
                <a:spcPts val="0"/>
              </a:spcBef>
              <a:spcAft>
                <a:spcPts val="0"/>
              </a:spcAft>
              <a:buClr>
                <a:srgbClr val="262626"/>
              </a:buClr>
              <a:buSzPts val="1200"/>
              <a:buFont typeface="Courier New"/>
              <a:buChar char="o"/>
            </a:pPr>
            <a:r>
              <a:rPr lang="en-US" sz="1200" b="0" i="0" u="none" strike="noStrike" cap="none" dirty="0">
                <a:solidFill>
                  <a:srgbClr val="262626"/>
                </a:solidFill>
                <a:latin typeface="Calibri"/>
                <a:ea typeface="Calibri"/>
                <a:cs typeface="Calibri"/>
                <a:sym typeface="Calibri"/>
              </a:rPr>
              <a:t>Less garbage in the ocean.</a:t>
            </a:r>
            <a:endParaRPr dirty="0"/>
          </a:p>
          <a:p>
            <a:pPr marL="742950" marR="0" lvl="1" indent="-285750" algn="l" rtl="0">
              <a:lnSpc>
                <a:spcPct val="120000"/>
              </a:lnSpc>
              <a:spcBef>
                <a:spcPts val="0"/>
              </a:spcBef>
              <a:spcAft>
                <a:spcPts val="0"/>
              </a:spcAft>
              <a:buClr>
                <a:srgbClr val="262626"/>
              </a:buClr>
              <a:buSzPts val="1200"/>
              <a:buFont typeface="Courier New"/>
              <a:buChar char="o"/>
            </a:pPr>
            <a:r>
              <a:rPr lang="en-US" sz="1200" b="0" i="0" u="none" strike="noStrike" cap="none" dirty="0">
                <a:solidFill>
                  <a:srgbClr val="262626"/>
                </a:solidFill>
                <a:latin typeface="Calibri"/>
                <a:ea typeface="Calibri"/>
                <a:cs typeface="Calibri"/>
                <a:sym typeface="Calibri"/>
              </a:rPr>
              <a:t>Recycling keeps our air and water clean.</a:t>
            </a:r>
            <a:endParaRPr dirty="0"/>
          </a:p>
        </p:txBody>
      </p:sp>
      <p:sp>
        <p:nvSpPr>
          <p:cNvPr id="155" name="Google Shape;155;p3"/>
          <p:cNvSpPr/>
          <p:nvPr/>
        </p:nvSpPr>
        <p:spPr>
          <a:xfrm>
            <a:off x="2471916" y="2917524"/>
            <a:ext cx="1496400" cy="120028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lt1"/>
              </a:buClr>
              <a:buSzPts val="1800"/>
              <a:buFont typeface="Arial"/>
              <a:buChar char="•"/>
            </a:pPr>
            <a:r>
              <a:rPr lang="en-US" sz="1200" dirty="0">
                <a:solidFill>
                  <a:schemeClr val="lt1"/>
                </a:solidFill>
                <a:latin typeface="Calibri"/>
                <a:ea typeface="Calibri"/>
                <a:cs typeface="Calibri"/>
                <a:sym typeface="Calibri"/>
              </a:rPr>
              <a:t>Shoes</a:t>
            </a:r>
            <a:endParaRPr sz="1200" dirty="0">
              <a:solidFill>
                <a:schemeClr val="lt1"/>
              </a:solidFill>
              <a:latin typeface="Calibri"/>
              <a:ea typeface="Calibri"/>
              <a:cs typeface="Calibri"/>
              <a:sym typeface="Calibri"/>
            </a:endParaRPr>
          </a:p>
          <a:p>
            <a:pPr marL="285750" marR="0" lvl="0" indent="-247650" algn="l" rtl="0">
              <a:lnSpc>
                <a:spcPct val="150000"/>
              </a:lnSpc>
              <a:spcBef>
                <a:spcPts val="0"/>
              </a:spcBef>
              <a:spcAft>
                <a:spcPts val="0"/>
              </a:spcAft>
              <a:buClr>
                <a:schemeClr val="lt1"/>
              </a:buClr>
              <a:buSzPts val="1200"/>
              <a:buFont typeface="Calibri"/>
              <a:buChar char="•"/>
            </a:pPr>
            <a:r>
              <a:rPr lang="en-US" sz="1200" dirty="0">
                <a:solidFill>
                  <a:schemeClr val="lt1"/>
                </a:solidFill>
                <a:latin typeface="Calibri"/>
                <a:ea typeface="Calibri"/>
                <a:cs typeface="Calibri"/>
                <a:sym typeface="Calibri"/>
              </a:rPr>
              <a:t>Plastic bag</a:t>
            </a:r>
            <a:endParaRPr sz="1200" dirty="0">
              <a:solidFill>
                <a:schemeClr val="lt1"/>
              </a:solidFill>
              <a:latin typeface="Calibri"/>
              <a:ea typeface="Calibri"/>
              <a:cs typeface="Calibri"/>
              <a:sym typeface="Calibri"/>
            </a:endParaRPr>
          </a:p>
          <a:p>
            <a:pPr marL="285750" marR="0" lvl="0" indent="-247650" algn="l" rtl="0">
              <a:lnSpc>
                <a:spcPct val="150000"/>
              </a:lnSpc>
              <a:spcBef>
                <a:spcPts val="0"/>
              </a:spcBef>
              <a:spcAft>
                <a:spcPts val="0"/>
              </a:spcAft>
              <a:buClr>
                <a:schemeClr val="lt1"/>
              </a:buClr>
              <a:buSzPts val="1200"/>
              <a:buFont typeface="Calibri"/>
              <a:buChar char="•"/>
            </a:pPr>
            <a:r>
              <a:rPr lang="en-US" sz="1200" dirty="0">
                <a:solidFill>
                  <a:schemeClr val="lt1"/>
                </a:solidFill>
                <a:latin typeface="Calibri"/>
                <a:ea typeface="Calibri"/>
                <a:cs typeface="Calibri"/>
                <a:sym typeface="Calibri"/>
              </a:rPr>
              <a:t>Pizza box</a:t>
            </a:r>
            <a:endParaRPr sz="1200" dirty="0">
              <a:solidFill>
                <a:schemeClr val="lt1"/>
              </a:solidFill>
              <a:latin typeface="Calibri"/>
              <a:ea typeface="Calibri"/>
              <a:cs typeface="Calibri"/>
              <a:sym typeface="Calibri"/>
            </a:endParaRPr>
          </a:p>
          <a:p>
            <a:pPr marL="285750" marR="0" lvl="0" indent="-285750" algn="l" rtl="0">
              <a:lnSpc>
                <a:spcPct val="150000"/>
              </a:lnSpc>
              <a:spcBef>
                <a:spcPts val="0"/>
              </a:spcBef>
              <a:spcAft>
                <a:spcPts val="0"/>
              </a:spcAft>
              <a:buClr>
                <a:schemeClr val="lt1"/>
              </a:buClr>
              <a:buSzPts val="1800"/>
              <a:buFont typeface="Arial"/>
              <a:buChar char="•"/>
            </a:pPr>
            <a:r>
              <a:rPr lang="en-US" sz="1200" b="0" i="0" u="none" strike="noStrike" cap="none" dirty="0">
                <a:solidFill>
                  <a:schemeClr val="lt1"/>
                </a:solidFill>
                <a:latin typeface="Calibri"/>
                <a:ea typeface="Calibri"/>
                <a:cs typeface="Calibri"/>
                <a:sym typeface="Calibri"/>
              </a:rPr>
              <a:t>Light bulb</a:t>
            </a:r>
            <a:endParaRPr sz="1200" b="0" i="0" u="none" strike="noStrike" cap="none" dirty="0">
              <a:solidFill>
                <a:schemeClr val="dk1"/>
              </a:solidFill>
              <a:latin typeface="Calibri"/>
              <a:ea typeface="Calibri"/>
              <a:cs typeface="Calibri"/>
              <a:sym typeface="Calibri"/>
            </a:endParaRPr>
          </a:p>
        </p:txBody>
      </p:sp>
      <p:sp>
        <p:nvSpPr>
          <p:cNvPr id="157" name="Google Shape;157;p3"/>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pic>
        <p:nvPicPr>
          <p:cNvPr id="5" name="Picture 4">
            <a:extLst>
              <a:ext uri="{FF2B5EF4-FFF2-40B4-BE49-F238E27FC236}">
                <a16:creationId xmlns:a16="http://schemas.microsoft.com/office/drawing/2014/main" id="{8233A5AF-81DE-6345-A73D-49CB3519595C}"/>
              </a:ext>
            </a:extLst>
          </p:cNvPr>
          <p:cNvPicPr>
            <a:picLocks noChangeAspect="1"/>
          </p:cNvPicPr>
          <p:nvPr/>
        </p:nvPicPr>
        <p:blipFill>
          <a:blip r:embed="rId4"/>
          <a:stretch>
            <a:fillRect/>
          </a:stretch>
        </p:blipFill>
        <p:spPr>
          <a:xfrm>
            <a:off x="6804987" y="4129102"/>
            <a:ext cx="3750520" cy="2650308"/>
          </a:xfrm>
          <a:prstGeom prst="rect">
            <a:avLst/>
          </a:prstGeom>
        </p:spPr>
      </p:pic>
      <p:pic>
        <p:nvPicPr>
          <p:cNvPr id="4" name="Picture 3">
            <a:extLst>
              <a:ext uri="{FF2B5EF4-FFF2-40B4-BE49-F238E27FC236}">
                <a16:creationId xmlns:a16="http://schemas.microsoft.com/office/drawing/2014/main" id="{4F585639-9AC6-A379-BBCF-5EAA13FDB850}"/>
              </a:ext>
            </a:extLst>
          </p:cNvPr>
          <p:cNvPicPr>
            <a:picLocks noChangeAspect="1"/>
          </p:cNvPicPr>
          <p:nvPr/>
        </p:nvPicPr>
        <p:blipFill rotWithShape="1">
          <a:blip r:embed="rId5"/>
          <a:srcRect r="20" b="35"/>
          <a:stretch/>
        </p:blipFill>
        <p:spPr>
          <a:xfrm>
            <a:off x="7019602" y="1476189"/>
            <a:ext cx="3225634" cy="2265966"/>
          </a:xfrm>
          <a:prstGeom prst="rect">
            <a:avLst/>
          </a:prstGeom>
        </p:spPr>
      </p:pic>
    </p:spTree>
    <p:extLst>
      <p:ext uri="{BB962C8B-B14F-4D97-AF65-F5344CB8AC3E}">
        <p14:creationId xmlns:p14="http://schemas.microsoft.com/office/powerpoint/2010/main" val="396530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23"/>
        <p:cNvGrpSpPr/>
        <p:nvPr/>
      </p:nvGrpSpPr>
      <p:grpSpPr>
        <a:xfrm>
          <a:off x="0" y="0"/>
          <a:ext cx="0" cy="0"/>
          <a:chOff x="0" y="0"/>
          <a:chExt cx="0" cy="0"/>
        </a:xfrm>
      </p:grpSpPr>
      <p:pic>
        <p:nvPicPr>
          <p:cNvPr id="124" name="Google Shape;124;p3"/>
          <p:cNvPicPr preferRelativeResize="0"/>
          <p:nvPr/>
        </p:nvPicPr>
        <p:blipFill rotWithShape="1">
          <a:blip r:embed="rId3">
            <a:alphaModFix/>
          </a:blip>
          <a:srcRect/>
          <a:stretch/>
        </p:blipFill>
        <p:spPr>
          <a:xfrm>
            <a:off x="0" y="0"/>
            <a:ext cx="12191998" cy="6858002"/>
          </a:xfrm>
          <a:prstGeom prst="rect">
            <a:avLst/>
          </a:prstGeom>
          <a:noFill/>
          <a:ln>
            <a:noFill/>
          </a:ln>
        </p:spPr>
      </p:pic>
      <p:sp>
        <p:nvSpPr>
          <p:cNvPr id="125" name="Google Shape;125;p3"/>
          <p:cNvSpPr/>
          <p:nvPr/>
        </p:nvSpPr>
        <p:spPr>
          <a:xfrm>
            <a:off x="2606050" y="108925"/>
            <a:ext cx="6979800" cy="95760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3"/>
          <p:cNvSpPr/>
          <p:nvPr/>
        </p:nvSpPr>
        <p:spPr>
          <a:xfrm>
            <a:off x="2606050" y="108925"/>
            <a:ext cx="6979800" cy="69390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3"/>
          <p:cNvSpPr txBox="1"/>
          <p:nvPr/>
        </p:nvSpPr>
        <p:spPr>
          <a:xfrm>
            <a:off x="2983322" y="141706"/>
            <a:ext cx="62253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Calibri"/>
                <a:ea typeface="Calibri"/>
                <a:cs typeface="Calibri"/>
                <a:sym typeface="Calibri"/>
              </a:rPr>
              <a:t>The Lesson </a:t>
            </a:r>
            <a:endParaRPr/>
          </a:p>
        </p:txBody>
      </p:sp>
      <p:sp>
        <p:nvSpPr>
          <p:cNvPr id="128" name="Google Shape;128;p3"/>
          <p:cNvSpPr/>
          <p:nvPr/>
        </p:nvSpPr>
        <p:spPr>
          <a:xfrm>
            <a:off x="413972" y="1066625"/>
            <a:ext cx="389700" cy="389700"/>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p:cNvSpPr/>
          <p:nvPr/>
        </p:nvSpPr>
        <p:spPr>
          <a:xfrm>
            <a:off x="360335" y="1066625"/>
            <a:ext cx="389700" cy="389700"/>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p:cNvSpPr/>
          <p:nvPr/>
        </p:nvSpPr>
        <p:spPr>
          <a:xfrm>
            <a:off x="404919" y="1046573"/>
            <a:ext cx="301800" cy="40260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1</a:t>
            </a:r>
            <a:endParaRPr/>
          </a:p>
        </p:txBody>
      </p:sp>
      <p:sp>
        <p:nvSpPr>
          <p:cNvPr id="131" name="Google Shape;131;p3"/>
          <p:cNvSpPr/>
          <p:nvPr/>
        </p:nvSpPr>
        <p:spPr>
          <a:xfrm>
            <a:off x="911773" y="1108997"/>
            <a:ext cx="4804500" cy="77940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400" b="1" i="0" u="none" strike="noStrike" cap="none">
                <a:solidFill>
                  <a:srgbClr val="262626"/>
                </a:solidFill>
                <a:latin typeface="Calibri"/>
                <a:ea typeface="Calibri"/>
                <a:cs typeface="Calibri"/>
                <a:sym typeface="Calibri"/>
              </a:rPr>
              <a:t>Introduce the lesson to your students with a question. </a:t>
            </a:r>
            <a:endParaRPr/>
          </a:p>
          <a:p>
            <a:pPr marL="285750" marR="0" lvl="0" indent="-285750" algn="just" rtl="0">
              <a:lnSpc>
                <a:spcPct val="120000"/>
              </a:lnSpc>
              <a:spcBef>
                <a:spcPts val="0"/>
              </a:spcBef>
              <a:spcAft>
                <a:spcPts val="0"/>
              </a:spcAft>
              <a:buClr>
                <a:srgbClr val="262626"/>
              </a:buClr>
              <a:buSzPts val="1800"/>
              <a:buFont typeface="Arial"/>
              <a:buChar char="•"/>
            </a:pPr>
            <a:r>
              <a:rPr lang="en-US" sz="1200" b="0" i="0" u="none" strike="noStrike" cap="none">
                <a:solidFill>
                  <a:srgbClr val="262626"/>
                </a:solidFill>
                <a:latin typeface="Calibri"/>
                <a:ea typeface="Calibri"/>
                <a:cs typeface="Calibri"/>
                <a:sym typeface="Calibri"/>
              </a:rPr>
              <a:t>Who knows what “recycling” means?</a:t>
            </a:r>
            <a:endParaRPr/>
          </a:p>
          <a:p>
            <a:pPr marL="285750" marR="0" lvl="0" indent="-285750" algn="just" rtl="0">
              <a:lnSpc>
                <a:spcPct val="120000"/>
              </a:lnSpc>
              <a:spcBef>
                <a:spcPts val="0"/>
              </a:spcBef>
              <a:spcAft>
                <a:spcPts val="0"/>
              </a:spcAft>
              <a:buClr>
                <a:srgbClr val="262626"/>
              </a:buClr>
              <a:buSzPts val="1800"/>
              <a:buFont typeface="Arial"/>
              <a:buChar char="•"/>
            </a:pPr>
            <a:r>
              <a:rPr lang="en-US" sz="1200">
                <a:solidFill>
                  <a:srgbClr val="262626"/>
                </a:solidFill>
                <a:latin typeface="Calibri"/>
                <a:ea typeface="Calibri"/>
                <a:cs typeface="Calibri"/>
                <a:sym typeface="Calibri"/>
              </a:rPr>
              <a:t>Has anyone seen this symbol before, and what does it mean</a:t>
            </a:r>
            <a:r>
              <a:rPr lang="en-US" sz="1200" b="0" i="0" u="none" strike="noStrike" cap="none">
                <a:solidFill>
                  <a:srgbClr val="262626"/>
                </a:solidFill>
                <a:latin typeface="Calibri"/>
                <a:ea typeface="Calibri"/>
                <a:cs typeface="Calibri"/>
                <a:sym typeface="Calibri"/>
              </a:rPr>
              <a:t>? </a:t>
            </a:r>
            <a:endParaRPr sz="1200" b="0" i="0" u="none" strike="noStrike" cap="none">
              <a:solidFill>
                <a:srgbClr val="262626"/>
              </a:solidFill>
              <a:latin typeface="Calibri"/>
              <a:ea typeface="Calibri"/>
              <a:cs typeface="Calibri"/>
              <a:sym typeface="Calibri"/>
            </a:endParaRPr>
          </a:p>
        </p:txBody>
      </p:sp>
      <p:sp>
        <p:nvSpPr>
          <p:cNvPr id="132" name="Google Shape;132;p3"/>
          <p:cNvSpPr/>
          <p:nvPr/>
        </p:nvSpPr>
        <p:spPr>
          <a:xfrm>
            <a:off x="413972" y="1978657"/>
            <a:ext cx="389700" cy="389700"/>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3"/>
          <p:cNvSpPr/>
          <p:nvPr/>
        </p:nvSpPr>
        <p:spPr>
          <a:xfrm>
            <a:off x="360335" y="1978657"/>
            <a:ext cx="389700" cy="389700"/>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p:cNvSpPr/>
          <p:nvPr/>
        </p:nvSpPr>
        <p:spPr>
          <a:xfrm>
            <a:off x="404919" y="1958605"/>
            <a:ext cx="301800" cy="40260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2</a:t>
            </a:r>
            <a:endParaRPr/>
          </a:p>
        </p:txBody>
      </p:sp>
      <p:sp>
        <p:nvSpPr>
          <p:cNvPr id="135" name="Google Shape;135;p3"/>
          <p:cNvSpPr/>
          <p:nvPr/>
        </p:nvSpPr>
        <p:spPr>
          <a:xfrm>
            <a:off x="899898" y="2021029"/>
            <a:ext cx="4804500" cy="188730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400" b="1" i="0" u="none" strike="noStrike" cap="none" dirty="0">
                <a:solidFill>
                  <a:srgbClr val="262626"/>
                </a:solidFill>
                <a:latin typeface="Calibri"/>
                <a:ea typeface="Calibri"/>
                <a:cs typeface="Calibri"/>
                <a:sym typeface="Calibri"/>
              </a:rPr>
              <a:t>Pass out or display the YES/NO handout </a:t>
            </a:r>
            <a:endParaRPr dirty="0"/>
          </a:p>
          <a:p>
            <a:pPr marL="285750" marR="0" lvl="0" indent="-285750" algn="just" rtl="0">
              <a:lnSpc>
                <a:spcPct val="120000"/>
              </a:lnSpc>
              <a:spcBef>
                <a:spcPts val="0"/>
              </a:spcBef>
              <a:spcAft>
                <a:spcPts val="0"/>
              </a:spcAft>
              <a:buClr>
                <a:srgbClr val="262626"/>
              </a:buClr>
              <a:buSzPts val="1800"/>
              <a:buFont typeface="Arial"/>
              <a:buChar char="•"/>
            </a:pPr>
            <a:r>
              <a:rPr lang="en-US" sz="1200" b="0" i="0" u="none" strike="noStrike" cap="none" dirty="0">
                <a:solidFill>
                  <a:srgbClr val="262626"/>
                </a:solidFill>
                <a:latin typeface="Calibri"/>
                <a:ea typeface="Calibri"/>
                <a:cs typeface="Calibri"/>
                <a:sym typeface="Calibri"/>
              </a:rPr>
              <a:t>Discuss what we can and cannot recycle based on the items in the handout. There is a pdf printable version and is also included in the slideshow to display. </a:t>
            </a:r>
            <a:endParaRPr dirty="0"/>
          </a:p>
          <a:p>
            <a:pPr marL="285750" marR="0" lvl="0" indent="-285750" algn="just" rtl="0">
              <a:lnSpc>
                <a:spcPct val="120000"/>
              </a:lnSpc>
              <a:spcBef>
                <a:spcPts val="0"/>
              </a:spcBef>
              <a:spcAft>
                <a:spcPts val="0"/>
              </a:spcAft>
              <a:buClr>
                <a:srgbClr val="262626"/>
              </a:buClr>
              <a:buSzPts val="1800"/>
              <a:buFont typeface="Arial"/>
              <a:buChar char="•"/>
            </a:pPr>
            <a:r>
              <a:rPr lang="en-US" sz="1200" b="0" i="0" u="none" strike="noStrike" cap="none" dirty="0">
                <a:solidFill>
                  <a:srgbClr val="262626"/>
                </a:solidFill>
                <a:latin typeface="Calibri"/>
                <a:ea typeface="Calibri"/>
                <a:cs typeface="Calibri"/>
                <a:sym typeface="Calibri"/>
              </a:rPr>
              <a:t>What do you do with garbage at home? </a:t>
            </a:r>
            <a:endParaRPr dirty="0"/>
          </a:p>
          <a:p>
            <a:pPr marL="285750" marR="0" lvl="0" indent="-285750" algn="just" rtl="0">
              <a:lnSpc>
                <a:spcPct val="120000"/>
              </a:lnSpc>
              <a:spcBef>
                <a:spcPts val="0"/>
              </a:spcBef>
              <a:spcAft>
                <a:spcPts val="0"/>
              </a:spcAft>
              <a:buClr>
                <a:srgbClr val="262626"/>
              </a:buClr>
              <a:buSzPts val="1800"/>
              <a:buFont typeface="Arial"/>
              <a:buChar char="•"/>
            </a:pPr>
            <a:r>
              <a:rPr lang="en-US" sz="1200" b="0" i="0" u="none" strike="noStrike" cap="none" dirty="0">
                <a:solidFill>
                  <a:srgbClr val="262626"/>
                </a:solidFill>
                <a:latin typeface="Calibri"/>
                <a:ea typeface="Calibri"/>
                <a:cs typeface="Calibri"/>
                <a:sym typeface="Calibri"/>
              </a:rPr>
              <a:t>Where does it go? </a:t>
            </a:r>
            <a:endParaRPr dirty="0"/>
          </a:p>
          <a:p>
            <a:pPr marL="285750" marR="0" lvl="0" indent="-285750" algn="just" rtl="0">
              <a:lnSpc>
                <a:spcPct val="120000"/>
              </a:lnSpc>
              <a:spcBef>
                <a:spcPts val="0"/>
              </a:spcBef>
              <a:spcAft>
                <a:spcPts val="0"/>
              </a:spcAft>
              <a:buClr>
                <a:srgbClr val="262626"/>
              </a:buClr>
              <a:buSzPts val="1800"/>
              <a:buFont typeface="Arial"/>
              <a:buChar char="•"/>
            </a:pPr>
            <a:r>
              <a:rPr lang="en-US" sz="1200" b="0" i="0" u="none" strike="noStrike" cap="none" dirty="0">
                <a:solidFill>
                  <a:srgbClr val="262626"/>
                </a:solidFill>
                <a:latin typeface="Calibri"/>
                <a:ea typeface="Calibri"/>
                <a:cs typeface="Calibri"/>
                <a:sym typeface="Calibri"/>
              </a:rPr>
              <a:t>If you put everybody’s garbage into a big pile, how much would there be? Would it be too much?</a:t>
            </a:r>
            <a:endParaRPr dirty="0"/>
          </a:p>
        </p:txBody>
      </p:sp>
      <p:sp>
        <p:nvSpPr>
          <p:cNvPr id="136" name="Google Shape;136;p3"/>
          <p:cNvSpPr/>
          <p:nvPr/>
        </p:nvSpPr>
        <p:spPr>
          <a:xfrm>
            <a:off x="413972" y="4262316"/>
            <a:ext cx="389700" cy="389700"/>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3"/>
          <p:cNvSpPr/>
          <p:nvPr/>
        </p:nvSpPr>
        <p:spPr>
          <a:xfrm>
            <a:off x="360335" y="4262316"/>
            <a:ext cx="389700" cy="389700"/>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3"/>
          <p:cNvSpPr/>
          <p:nvPr/>
        </p:nvSpPr>
        <p:spPr>
          <a:xfrm>
            <a:off x="404919" y="4242264"/>
            <a:ext cx="301800" cy="40260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3</a:t>
            </a:r>
            <a:endParaRPr/>
          </a:p>
        </p:txBody>
      </p:sp>
      <p:sp>
        <p:nvSpPr>
          <p:cNvPr id="139" name="Google Shape;139;p3"/>
          <p:cNvSpPr/>
          <p:nvPr/>
        </p:nvSpPr>
        <p:spPr>
          <a:xfrm>
            <a:off x="911773" y="4304688"/>
            <a:ext cx="4804500" cy="794023"/>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400" b="1" i="0" u="none" strike="noStrike" cap="none" dirty="0">
                <a:solidFill>
                  <a:srgbClr val="262626"/>
                </a:solidFill>
                <a:latin typeface="Calibri"/>
                <a:ea typeface="Calibri"/>
                <a:cs typeface="Calibri"/>
                <a:sym typeface="Calibri"/>
              </a:rPr>
              <a:t>Read aloud “Rachel Rabbit Learns to Recycle”</a:t>
            </a:r>
            <a:endParaRPr dirty="0"/>
          </a:p>
          <a:p>
            <a:pPr marL="285750" marR="0" lvl="0" indent="-285750" algn="just" rtl="0">
              <a:lnSpc>
                <a:spcPct val="120000"/>
              </a:lnSpc>
              <a:spcBef>
                <a:spcPts val="0"/>
              </a:spcBef>
              <a:spcAft>
                <a:spcPts val="0"/>
              </a:spcAft>
              <a:buClr>
                <a:srgbClr val="262626"/>
              </a:buClr>
              <a:buSzPts val="1800"/>
              <a:buFont typeface="Arial"/>
              <a:buChar char="•"/>
            </a:pPr>
            <a:r>
              <a:rPr lang="en-US" sz="1200" b="0" i="0" u="none" strike="noStrike" cap="none" dirty="0">
                <a:solidFill>
                  <a:srgbClr val="262626"/>
                </a:solidFill>
                <a:latin typeface="Calibri"/>
                <a:ea typeface="Calibri"/>
                <a:cs typeface="Calibri"/>
                <a:sym typeface="Calibri"/>
              </a:rPr>
              <a:t>Encourage students to comment on the story. </a:t>
            </a:r>
            <a:endParaRPr dirty="0"/>
          </a:p>
          <a:p>
            <a:pPr marL="285750" marR="0" lvl="0" indent="-285750" algn="just" rtl="0">
              <a:lnSpc>
                <a:spcPct val="120000"/>
              </a:lnSpc>
              <a:spcBef>
                <a:spcPts val="0"/>
              </a:spcBef>
              <a:spcAft>
                <a:spcPts val="0"/>
              </a:spcAft>
              <a:buClr>
                <a:srgbClr val="262626"/>
              </a:buClr>
              <a:buSzPts val="1800"/>
              <a:buFont typeface="Arial"/>
              <a:buChar char="•"/>
            </a:pPr>
            <a:r>
              <a:rPr lang="en-US" sz="1200" b="0" i="0" u="none" strike="noStrike" cap="none" dirty="0">
                <a:solidFill>
                  <a:srgbClr val="262626"/>
                </a:solidFill>
                <a:latin typeface="Calibri"/>
                <a:ea typeface="Calibri"/>
                <a:cs typeface="Calibri"/>
                <a:sym typeface="Calibri"/>
              </a:rPr>
              <a:t>What mistakes did Rachel make? Why is recycling important?</a:t>
            </a:r>
            <a:endParaRPr dirty="0"/>
          </a:p>
        </p:txBody>
      </p:sp>
      <p:sp>
        <p:nvSpPr>
          <p:cNvPr id="140" name="Google Shape;140;p3"/>
          <p:cNvSpPr/>
          <p:nvPr/>
        </p:nvSpPr>
        <p:spPr>
          <a:xfrm>
            <a:off x="803550" y="5284776"/>
            <a:ext cx="4804500" cy="1481100"/>
          </a:xfrm>
          <a:prstGeom prst="roundRect">
            <a:avLst>
              <a:gd name="adj" fmla="val 16667"/>
            </a:avLst>
          </a:prstGeom>
          <a:solidFill>
            <a:srgbClr val="29C7F7"/>
          </a:solidFill>
          <a:ln w="19050" cap="flat" cmpd="sng">
            <a:solidFill>
              <a:srgbClr val="29C7F7"/>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3"/>
          <p:cNvSpPr/>
          <p:nvPr/>
        </p:nvSpPr>
        <p:spPr>
          <a:xfrm rot="5400000">
            <a:off x="160081" y="5134010"/>
            <a:ext cx="897825" cy="195222"/>
          </a:xfrm>
          <a:prstGeom prst="bentUpArrow">
            <a:avLst>
              <a:gd name="adj1" fmla="val 25000"/>
              <a:gd name="adj2" fmla="val 25000"/>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3"/>
          <p:cNvSpPr/>
          <p:nvPr/>
        </p:nvSpPr>
        <p:spPr>
          <a:xfrm>
            <a:off x="911773" y="5327159"/>
            <a:ext cx="4420200" cy="140700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b="1" i="0" u="sng" strike="noStrike" cap="none" dirty="0">
                <a:solidFill>
                  <a:schemeClr val="lt1"/>
                </a:solidFill>
                <a:latin typeface="Calibri"/>
                <a:ea typeface="Calibri"/>
                <a:cs typeface="Calibri"/>
                <a:sym typeface="Calibri"/>
              </a:rPr>
              <a:t>You might suggest these as reasons that recycling is important:</a:t>
            </a:r>
            <a:endParaRPr dirty="0"/>
          </a:p>
          <a:p>
            <a:pPr marL="171450" marR="0" lvl="0" indent="-171450" algn="just" rtl="0">
              <a:lnSpc>
                <a:spcPct val="120000"/>
              </a:lnSpc>
              <a:spcBef>
                <a:spcPts val="0"/>
              </a:spcBef>
              <a:spcAft>
                <a:spcPts val="0"/>
              </a:spcAft>
              <a:buClr>
                <a:schemeClr val="lt1"/>
              </a:buClr>
              <a:buSzPts val="1800"/>
              <a:buFont typeface="Arial"/>
              <a:buChar char="•"/>
            </a:pPr>
            <a:r>
              <a:rPr lang="en-US" sz="1200" b="0" i="0" u="none" strike="noStrike" cap="none" dirty="0">
                <a:solidFill>
                  <a:schemeClr val="lt1"/>
                </a:solidFill>
                <a:latin typeface="Calibri"/>
                <a:ea typeface="Calibri"/>
                <a:cs typeface="Calibri"/>
                <a:sym typeface="Calibri"/>
              </a:rPr>
              <a:t>Garbage can be harmful to our air and water and can hurt animals and fish.</a:t>
            </a:r>
            <a:endParaRPr dirty="0"/>
          </a:p>
          <a:p>
            <a:pPr marL="171450" marR="0" lvl="0" indent="-171450" algn="just" rtl="0">
              <a:lnSpc>
                <a:spcPct val="120000"/>
              </a:lnSpc>
              <a:spcBef>
                <a:spcPts val="0"/>
              </a:spcBef>
              <a:spcAft>
                <a:spcPts val="0"/>
              </a:spcAft>
              <a:buClr>
                <a:schemeClr val="lt1"/>
              </a:buClr>
              <a:buSzPts val="1800"/>
              <a:buFont typeface="Arial"/>
              <a:buChar char="•"/>
            </a:pPr>
            <a:r>
              <a:rPr lang="en-US" sz="1200" b="0" i="0" u="none" strike="noStrike" cap="none" dirty="0">
                <a:solidFill>
                  <a:schemeClr val="lt1"/>
                </a:solidFill>
                <a:latin typeface="Calibri"/>
                <a:ea typeface="Calibri"/>
                <a:cs typeface="Calibri"/>
                <a:sym typeface="Calibri"/>
              </a:rPr>
              <a:t>When we use less paper, we save trees and animals in the forest.</a:t>
            </a:r>
            <a:endParaRPr dirty="0"/>
          </a:p>
          <a:p>
            <a:pPr marL="171450" marR="0" lvl="0" indent="-171450" algn="just" rtl="0">
              <a:lnSpc>
                <a:spcPct val="120000"/>
              </a:lnSpc>
              <a:spcBef>
                <a:spcPts val="0"/>
              </a:spcBef>
              <a:spcAft>
                <a:spcPts val="0"/>
              </a:spcAft>
              <a:buClr>
                <a:schemeClr val="lt1"/>
              </a:buClr>
              <a:buSzPts val="1800"/>
              <a:buFont typeface="Arial"/>
              <a:buChar char="•"/>
            </a:pPr>
            <a:r>
              <a:rPr lang="en-US" sz="1200" b="0" i="0" u="none" strike="noStrike" cap="none" dirty="0">
                <a:solidFill>
                  <a:schemeClr val="lt1"/>
                </a:solidFill>
                <a:latin typeface="Calibri"/>
                <a:ea typeface="Calibri"/>
                <a:cs typeface="Calibri"/>
                <a:sym typeface="Calibri"/>
              </a:rPr>
              <a:t>When we recycle, we make less garbage.</a:t>
            </a:r>
            <a:endParaRPr dirty="0"/>
          </a:p>
          <a:p>
            <a:pPr marL="171450" marR="0" lvl="0" indent="-57150" algn="just" rtl="0">
              <a:lnSpc>
                <a:spcPct val="120000"/>
              </a:lnSpc>
              <a:spcBef>
                <a:spcPts val="0"/>
              </a:spcBef>
              <a:spcAft>
                <a:spcPts val="0"/>
              </a:spcAft>
              <a:buClr>
                <a:schemeClr val="dk1"/>
              </a:buClr>
              <a:buSzPts val="1800"/>
              <a:buFont typeface="Arial"/>
              <a:buNone/>
            </a:pPr>
            <a:endParaRPr sz="1200" b="1" i="0" u="none" strike="noStrike" cap="none" dirty="0">
              <a:solidFill>
                <a:srgbClr val="29C7F7"/>
              </a:solidFill>
              <a:latin typeface="Calibri"/>
              <a:ea typeface="Calibri"/>
              <a:cs typeface="Calibri"/>
              <a:sym typeface="Calibri"/>
            </a:endParaRPr>
          </a:p>
        </p:txBody>
      </p:sp>
      <p:cxnSp>
        <p:nvCxnSpPr>
          <p:cNvPr id="143" name="Google Shape;143;p3"/>
          <p:cNvCxnSpPr/>
          <p:nvPr/>
        </p:nvCxnSpPr>
        <p:spPr>
          <a:xfrm>
            <a:off x="6159855" y="1337597"/>
            <a:ext cx="0" cy="5156620"/>
          </a:xfrm>
          <a:prstGeom prst="straightConnector1">
            <a:avLst/>
          </a:prstGeom>
          <a:noFill/>
          <a:ln w="25400" cap="flat" cmpd="sng">
            <a:solidFill>
              <a:srgbClr val="3AC69D"/>
            </a:solidFill>
            <a:prstDash val="dot"/>
            <a:miter lim="800000"/>
            <a:headEnd type="none" w="sm" len="sm"/>
            <a:tailEnd type="none" w="sm" len="sm"/>
          </a:ln>
        </p:spPr>
      </p:cxnSp>
      <p:sp>
        <p:nvSpPr>
          <p:cNvPr id="144" name="Google Shape;144;p3"/>
          <p:cNvSpPr/>
          <p:nvPr/>
        </p:nvSpPr>
        <p:spPr>
          <a:xfrm>
            <a:off x="6610977" y="1216969"/>
            <a:ext cx="389700" cy="389700"/>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3"/>
          <p:cNvSpPr/>
          <p:nvPr/>
        </p:nvSpPr>
        <p:spPr>
          <a:xfrm>
            <a:off x="6557340" y="1216969"/>
            <a:ext cx="389700" cy="389700"/>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3"/>
          <p:cNvSpPr/>
          <p:nvPr/>
        </p:nvSpPr>
        <p:spPr>
          <a:xfrm>
            <a:off x="6601924" y="1196917"/>
            <a:ext cx="301800" cy="40260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4</a:t>
            </a:r>
            <a:endParaRPr/>
          </a:p>
        </p:txBody>
      </p:sp>
      <p:sp>
        <p:nvSpPr>
          <p:cNvPr id="147" name="Google Shape;147;p3"/>
          <p:cNvSpPr/>
          <p:nvPr/>
        </p:nvSpPr>
        <p:spPr>
          <a:xfrm>
            <a:off x="7108778" y="1259341"/>
            <a:ext cx="4804500" cy="110910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400" b="1" i="0" u="none" strike="noStrike" cap="none">
                <a:solidFill>
                  <a:srgbClr val="262626"/>
                </a:solidFill>
                <a:latin typeface="Calibri"/>
                <a:ea typeface="Calibri"/>
                <a:cs typeface="Calibri"/>
                <a:sym typeface="Calibri"/>
              </a:rPr>
              <a:t>Distribute the Mark an “X” handout </a:t>
            </a:r>
            <a:endParaRPr/>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a:solidFill>
                  <a:srgbClr val="262626"/>
                </a:solidFill>
                <a:latin typeface="Calibri"/>
                <a:ea typeface="Calibri"/>
                <a:cs typeface="Calibri"/>
                <a:sym typeface="Calibri"/>
              </a:rPr>
              <a:t>Ask students to look at the pictures and draw an X across the things that should not be recycled. Which of these items needed to be rinsed and dried before recycling?</a:t>
            </a:r>
            <a:endParaRPr/>
          </a:p>
        </p:txBody>
      </p:sp>
      <p:sp>
        <p:nvSpPr>
          <p:cNvPr id="148" name="Google Shape;148;p3"/>
          <p:cNvSpPr/>
          <p:nvPr/>
        </p:nvSpPr>
        <p:spPr>
          <a:xfrm rot="5400000">
            <a:off x="6286463" y="2183427"/>
            <a:ext cx="1109100" cy="211800"/>
          </a:xfrm>
          <a:prstGeom prst="bentUpArrow">
            <a:avLst>
              <a:gd name="adj1" fmla="val 25000"/>
              <a:gd name="adj2" fmla="val 25000"/>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9" name="Google Shape;149;p3"/>
          <p:cNvSpPr/>
          <p:nvPr/>
        </p:nvSpPr>
        <p:spPr>
          <a:xfrm>
            <a:off x="7108788" y="2497450"/>
            <a:ext cx="4804500" cy="1954500"/>
          </a:xfrm>
          <a:prstGeom prst="roundRect">
            <a:avLst>
              <a:gd name="adj" fmla="val 16667"/>
            </a:avLst>
          </a:prstGeom>
          <a:solidFill>
            <a:srgbClr val="3AC69D"/>
          </a:solidFill>
          <a:ln w="19050" cap="flat" cmpd="sng">
            <a:solidFill>
              <a:srgbClr val="3AC69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p3"/>
          <p:cNvSpPr/>
          <p:nvPr/>
        </p:nvSpPr>
        <p:spPr>
          <a:xfrm>
            <a:off x="7217025" y="2569822"/>
            <a:ext cx="4420200" cy="275730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b="1" i="0" u="sng" strike="noStrike" cap="none" dirty="0">
                <a:solidFill>
                  <a:schemeClr val="lt1"/>
                </a:solidFill>
                <a:latin typeface="Calibri"/>
                <a:ea typeface="Calibri"/>
                <a:cs typeface="Calibri"/>
                <a:sym typeface="Calibri"/>
              </a:rPr>
              <a:t>The following items should be crossed out on the worksheet:</a:t>
            </a:r>
            <a:endParaRPr dirty="0"/>
          </a:p>
          <a:p>
            <a:pPr marL="171450" marR="0" lvl="0" indent="-171450" algn="just" rtl="0">
              <a:lnSpc>
                <a:spcPct val="120000"/>
              </a:lnSpc>
              <a:spcBef>
                <a:spcPts val="0"/>
              </a:spcBef>
              <a:spcAft>
                <a:spcPts val="0"/>
              </a:spcAft>
              <a:buClr>
                <a:schemeClr val="lt1"/>
              </a:buClr>
              <a:buSzPts val="1800"/>
              <a:buFont typeface="Arial"/>
              <a:buChar char="•"/>
            </a:pPr>
            <a:r>
              <a:rPr lang="en-US" sz="1200" b="0" i="0" u="none" strike="noStrike" cap="none" dirty="0">
                <a:solidFill>
                  <a:schemeClr val="lt1"/>
                </a:solidFill>
                <a:latin typeface="Calibri"/>
                <a:ea typeface="Calibri"/>
                <a:cs typeface="Calibri"/>
                <a:sym typeface="Calibri"/>
              </a:rPr>
              <a:t>Juice box 		</a:t>
            </a:r>
            <a:endParaRPr dirty="0"/>
          </a:p>
          <a:p>
            <a:pPr marL="171450" marR="0" lvl="0" indent="-171450" algn="just" rtl="0">
              <a:lnSpc>
                <a:spcPct val="120000"/>
              </a:lnSpc>
              <a:spcBef>
                <a:spcPts val="0"/>
              </a:spcBef>
              <a:spcAft>
                <a:spcPts val="0"/>
              </a:spcAft>
              <a:buClr>
                <a:schemeClr val="lt1"/>
              </a:buClr>
              <a:buSzPts val="1800"/>
              <a:buFont typeface="Arial"/>
              <a:buChar char="•"/>
            </a:pPr>
            <a:r>
              <a:rPr lang="en-US" sz="1200" b="0" i="0" u="none" strike="noStrike" cap="none" dirty="0">
                <a:solidFill>
                  <a:schemeClr val="lt1"/>
                </a:solidFill>
                <a:latin typeface="Calibri"/>
                <a:ea typeface="Calibri"/>
                <a:cs typeface="Calibri"/>
                <a:sym typeface="Calibri"/>
              </a:rPr>
              <a:t>Banana peel </a:t>
            </a:r>
            <a:endParaRPr dirty="0"/>
          </a:p>
          <a:p>
            <a:pPr marL="171450" marR="0" lvl="0" indent="-171450" algn="just" rtl="0">
              <a:lnSpc>
                <a:spcPct val="120000"/>
              </a:lnSpc>
              <a:spcBef>
                <a:spcPts val="0"/>
              </a:spcBef>
              <a:spcAft>
                <a:spcPts val="0"/>
              </a:spcAft>
              <a:buClr>
                <a:schemeClr val="lt1"/>
              </a:buClr>
              <a:buSzPts val="1800"/>
              <a:buFont typeface="Arial"/>
              <a:buChar char="•"/>
            </a:pPr>
            <a:r>
              <a:rPr lang="en-US" sz="1200" b="0" i="0" u="none" strike="noStrike" cap="none" dirty="0">
                <a:solidFill>
                  <a:schemeClr val="lt1"/>
                </a:solidFill>
                <a:latin typeface="Calibri"/>
                <a:ea typeface="Calibri"/>
                <a:cs typeface="Calibri"/>
                <a:sym typeface="Calibri"/>
              </a:rPr>
              <a:t>Toys </a:t>
            </a:r>
            <a:endParaRPr dirty="0"/>
          </a:p>
          <a:p>
            <a:pPr marL="171450" marR="0" lvl="0" indent="-171450" algn="just" rtl="0">
              <a:lnSpc>
                <a:spcPct val="120000"/>
              </a:lnSpc>
              <a:spcBef>
                <a:spcPts val="0"/>
              </a:spcBef>
              <a:spcAft>
                <a:spcPts val="0"/>
              </a:spcAft>
              <a:buClr>
                <a:schemeClr val="lt1"/>
              </a:buClr>
              <a:buSzPts val="1800"/>
              <a:buFont typeface="Arial"/>
              <a:buChar char="•"/>
            </a:pPr>
            <a:r>
              <a:rPr lang="en-US" sz="1200" b="0" i="0" u="none" strike="noStrike" cap="none" dirty="0">
                <a:solidFill>
                  <a:schemeClr val="lt1"/>
                </a:solidFill>
                <a:latin typeface="Calibri"/>
                <a:ea typeface="Calibri"/>
                <a:cs typeface="Calibri"/>
                <a:sym typeface="Calibri"/>
              </a:rPr>
              <a:t>Pencil </a:t>
            </a:r>
            <a:endParaRPr dirty="0"/>
          </a:p>
          <a:p>
            <a:pPr marL="457200" marR="0" lvl="0" indent="0" algn="just" rtl="0">
              <a:lnSpc>
                <a:spcPct val="120000"/>
              </a:lnSpc>
              <a:spcBef>
                <a:spcPts val="0"/>
              </a:spcBef>
              <a:spcAft>
                <a:spcPts val="0"/>
              </a:spcAft>
              <a:buNone/>
            </a:pPr>
            <a:endParaRPr dirty="0"/>
          </a:p>
          <a:p>
            <a:pPr marL="0" marR="0" lvl="0" indent="0" algn="just" rtl="0">
              <a:lnSpc>
                <a:spcPct val="120000"/>
              </a:lnSpc>
              <a:spcBef>
                <a:spcPts val="0"/>
              </a:spcBef>
              <a:spcAft>
                <a:spcPts val="0"/>
              </a:spcAft>
              <a:buNone/>
            </a:pPr>
            <a:endParaRPr sz="1200" b="0" i="0" u="none" strike="noStrike" cap="none" dirty="0">
              <a:solidFill>
                <a:schemeClr val="lt1"/>
              </a:solidFill>
              <a:latin typeface="Calibri"/>
              <a:ea typeface="Calibri"/>
              <a:cs typeface="Calibri"/>
              <a:sym typeface="Calibri"/>
            </a:endParaRPr>
          </a:p>
        </p:txBody>
      </p:sp>
      <p:sp>
        <p:nvSpPr>
          <p:cNvPr id="151" name="Google Shape;151;p3"/>
          <p:cNvSpPr/>
          <p:nvPr/>
        </p:nvSpPr>
        <p:spPr>
          <a:xfrm>
            <a:off x="6610977" y="4741951"/>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2" name="Google Shape;152;p3"/>
          <p:cNvSpPr/>
          <p:nvPr/>
        </p:nvSpPr>
        <p:spPr>
          <a:xfrm>
            <a:off x="6557340" y="4741951"/>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3" name="Google Shape;153;p3"/>
          <p:cNvSpPr/>
          <p:nvPr/>
        </p:nvSpPr>
        <p:spPr>
          <a:xfrm>
            <a:off x="6601924" y="4721899"/>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5</a:t>
            </a:r>
            <a:endParaRPr/>
          </a:p>
        </p:txBody>
      </p:sp>
      <p:sp>
        <p:nvSpPr>
          <p:cNvPr id="154" name="Google Shape;154;p3"/>
          <p:cNvSpPr/>
          <p:nvPr/>
        </p:nvSpPr>
        <p:spPr>
          <a:xfrm>
            <a:off x="7108778" y="4784323"/>
            <a:ext cx="4804461"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400" b="1" i="0" u="none" strike="noStrike" cap="none" dirty="0">
                <a:solidFill>
                  <a:srgbClr val="262626"/>
                </a:solidFill>
                <a:latin typeface="Calibri"/>
                <a:ea typeface="Calibri"/>
                <a:cs typeface="Calibri"/>
                <a:sym typeface="Calibri"/>
              </a:rPr>
              <a:t>Distribute the coloring page and ask students to draw or write on the back of the worksheet how recycling can help the world.</a:t>
            </a:r>
            <a:endParaRPr dirty="0"/>
          </a:p>
          <a:p>
            <a:pPr marL="285750" marR="0" lvl="0" indent="-285750" algn="l" rtl="0">
              <a:lnSpc>
                <a:spcPct val="120000"/>
              </a:lnSpc>
              <a:spcBef>
                <a:spcPts val="0"/>
              </a:spcBef>
              <a:spcAft>
                <a:spcPts val="0"/>
              </a:spcAft>
              <a:buClr>
                <a:srgbClr val="262626"/>
              </a:buClr>
              <a:buSzPts val="1800"/>
              <a:buFont typeface="Arial"/>
              <a:buChar char="•"/>
            </a:pPr>
            <a:r>
              <a:rPr lang="en-US" sz="1200" b="1" i="0" u="none" strike="noStrike" cap="none" dirty="0">
                <a:solidFill>
                  <a:srgbClr val="262626"/>
                </a:solidFill>
                <a:latin typeface="Calibri"/>
                <a:ea typeface="Calibri"/>
                <a:cs typeface="Calibri"/>
                <a:sym typeface="Calibri"/>
              </a:rPr>
              <a:t>Possible responses could be</a:t>
            </a:r>
            <a:r>
              <a:rPr lang="en-US" sz="1200" b="0" i="0" u="none" strike="noStrike" cap="none" dirty="0">
                <a:solidFill>
                  <a:srgbClr val="262626"/>
                </a:solidFill>
                <a:latin typeface="Calibri"/>
                <a:ea typeface="Calibri"/>
                <a:cs typeface="Calibri"/>
                <a:sym typeface="Calibri"/>
              </a:rPr>
              <a:t>: </a:t>
            </a:r>
            <a:endParaRPr dirty="0"/>
          </a:p>
          <a:p>
            <a:pPr marL="742950" marR="0" lvl="1" indent="-285750" algn="l" rtl="0">
              <a:lnSpc>
                <a:spcPct val="120000"/>
              </a:lnSpc>
              <a:spcBef>
                <a:spcPts val="0"/>
              </a:spcBef>
              <a:spcAft>
                <a:spcPts val="0"/>
              </a:spcAft>
              <a:buClr>
                <a:srgbClr val="262626"/>
              </a:buClr>
              <a:buSzPts val="1200"/>
              <a:buFont typeface="Courier New"/>
              <a:buChar char="o"/>
            </a:pPr>
            <a:r>
              <a:rPr lang="en-US" sz="1200" b="0" i="0" u="none" strike="noStrike" cap="none" dirty="0">
                <a:solidFill>
                  <a:srgbClr val="262626"/>
                </a:solidFill>
                <a:latin typeface="Calibri"/>
                <a:ea typeface="Calibri"/>
                <a:cs typeface="Calibri"/>
                <a:sym typeface="Calibri"/>
              </a:rPr>
              <a:t>Save animals from being hurt. </a:t>
            </a:r>
            <a:endParaRPr dirty="0"/>
          </a:p>
          <a:p>
            <a:pPr marL="742950" marR="0" lvl="1" indent="-285750" algn="l" rtl="0">
              <a:lnSpc>
                <a:spcPct val="120000"/>
              </a:lnSpc>
              <a:spcBef>
                <a:spcPts val="0"/>
              </a:spcBef>
              <a:spcAft>
                <a:spcPts val="0"/>
              </a:spcAft>
              <a:buClr>
                <a:srgbClr val="262626"/>
              </a:buClr>
              <a:buSzPts val="1200"/>
              <a:buFont typeface="Courier New"/>
              <a:buChar char="o"/>
            </a:pPr>
            <a:r>
              <a:rPr lang="en-US" sz="1200" b="0" i="0" u="none" strike="noStrike" cap="none" dirty="0">
                <a:solidFill>
                  <a:srgbClr val="262626"/>
                </a:solidFill>
                <a:latin typeface="Calibri"/>
                <a:ea typeface="Calibri"/>
                <a:cs typeface="Calibri"/>
                <a:sym typeface="Calibri"/>
              </a:rPr>
              <a:t>Less garbage in the ocean.</a:t>
            </a:r>
            <a:endParaRPr dirty="0"/>
          </a:p>
          <a:p>
            <a:pPr marL="742950" marR="0" lvl="1" indent="-285750" algn="l" rtl="0">
              <a:lnSpc>
                <a:spcPct val="120000"/>
              </a:lnSpc>
              <a:spcBef>
                <a:spcPts val="0"/>
              </a:spcBef>
              <a:spcAft>
                <a:spcPts val="0"/>
              </a:spcAft>
              <a:buClr>
                <a:srgbClr val="262626"/>
              </a:buClr>
              <a:buSzPts val="1200"/>
              <a:buFont typeface="Courier New"/>
              <a:buChar char="o"/>
            </a:pPr>
            <a:r>
              <a:rPr lang="en-US" sz="1200" b="0" i="0" u="none" strike="noStrike" cap="none" dirty="0">
                <a:solidFill>
                  <a:srgbClr val="262626"/>
                </a:solidFill>
                <a:latin typeface="Calibri"/>
                <a:ea typeface="Calibri"/>
                <a:cs typeface="Calibri"/>
                <a:sym typeface="Calibri"/>
              </a:rPr>
              <a:t>Recycling keeps our air and water clean.</a:t>
            </a:r>
            <a:endParaRPr dirty="0"/>
          </a:p>
        </p:txBody>
      </p:sp>
      <p:sp>
        <p:nvSpPr>
          <p:cNvPr id="155" name="Google Shape;155;p3"/>
          <p:cNvSpPr/>
          <p:nvPr/>
        </p:nvSpPr>
        <p:spPr>
          <a:xfrm>
            <a:off x="8599400" y="2809275"/>
            <a:ext cx="1496400" cy="120028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lt1"/>
              </a:buClr>
              <a:buSzPts val="1800"/>
              <a:buFont typeface="Arial"/>
              <a:buChar char="•"/>
            </a:pPr>
            <a:r>
              <a:rPr lang="en-US" sz="1200" dirty="0">
                <a:solidFill>
                  <a:schemeClr val="lt1"/>
                </a:solidFill>
                <a:latin typeface="Calibri"/>
                <a:ea typeface="Calibri"/>
                <a:cs typeface="Calibri"/>
                <a:sym typeface="Calibri"/>
              </a:rPr>
              <a:t>Shoes</a:t>
            </a:r>
            <a:endParaRPr sz="1200" dirty="0">
              <a:solidFill>
                <a:schemeClr val="lt1"/>
              </a:solidFill>
              <a:latin typeface="Calibri"/>
              <a:ea typeface="Calibri"/>
              <a:cs typeface="Calibri"/>
              <a:sym typeface="Calibri"/>
            </a:endParaRPr>
          </a:p>
          <a:p>
            <a:pPr marL="285750" marR="0" lvl="0" indent="-247650" algn="l" rtl="0">
              <a:lnSpc>
                <a:spcPct val="150000"/>
              </a:lnSpc>
              <a:spcBef>
                <a:spcPts val="0"/>
              </a:spcBef>
              <a:spcAft>
                <a:spcPts val="0"/>
              </a:spcAft>
              <a:buClr>
                <a:schemeClr val="lt1"/>
              </a:buClr>
              <a:buSzPts val="1200"/>
              <a:buFont typeface="Calibri"/>
              <a:buChar char="•"/>
            </a:pPr>
            <a:r>
              <a:rPr lang="en-US" sz="1200" dirty="0">
                <a:solidFill>
                  <a:schemeClr val="lt1"/>
                </a:solidFill>
                <a:latin typeface="Calibri"/>
                <a:ea typeface="Calibri"/>
                <a:cs typeface="Calibri"/>
                <a:sym typeface="Calibri"/>
              </a:rPr>
              <a:t>Plastic bag</a:t>
            </a:r>
            <a:endParaRPr sz="1200" dirty="0">
              <a:solidFill>
                <a:schemeClr val="lt1"/>
              </a:solidFill>
              <a:latin typeface="Calibri"/>
              <a:ea typeface="Calibri"/>
              <a:cs typeface="Calibri"/>
              <a:sym typeface="Calibri"/>
            </a:endParaRPr>
          </a:p>
          <a:p>
            <a:pPr marL="285750" marR="0" lvl="0" indent="-247650" algn="l" rtl="0">
              <a:lnSpc>
                <a:spcPct val="150000"/>
              </a:lnSpc>
              <a:spcBef>
                <a:spcPts val="0"/>
              </a:spcBef>
              <a:spcAft>
                <a:spcPts val="0"/>
              </a:spcAft>
              <a:buClr>
                <a:schemeClr val="lt1"/>
              </a:buClr>
              <a:buSzPts val="1200"/>
              <a:buFont typeface="Calibri"/>
              <a:buChar char="•"/>
            </a:pPr>
            <a:r>
              <a:rPr lang="en-US" sz="1200" dirty="0">
                <a:solidFill>
                  <a:schemeClr val="lt1"/>
                </a:solidFill>
                <a:latin typeface="Calibri"/>
                <a:ea typeface="Calibri"/>
                <a:cs typeface="Calibri"/>
                <a:sym typeface="Calibri"/>
              </a:rPr>
              <a:t>Pizza box</a:t>
            </a:r>
            <a:endParaRPr sz="1200" dirty="0">
              <a:solidFill>
                <a:schemeClr val="lt1"/>
              </a:solidFill>
              <a:latin typeface="Calibri"/>
              <a:ea typeface="Calibri"/>
              <a:cs typeface="Calibri"/>
              <a:sym typeface="Calibri"/>
            </a:endParaRPr>
          </a:p>
          <a:p>
            <a:pPr marL="285750" marR="0" lvl="0" indent="-285750" algn="l" rtl="0">
              <a:lnSpc>
                <a:spcPct val="150000"/>
              </a:lnSpc>
              <a:spcBef>
                <a:spcPts val="0"/>
              </a:spcBef>
              <a:spcAft>
                <a:spcPts val="0"/>
              </a:spcAft>
              <a:buClr>
                <a:schemeClr val="lt1"/>
              </a:buClr>
              <a:buSzPts val="1800"/>
              <a:buFont typeface="Arial"/>
              <a:buChar char="•"/>
            </a:pPr>
            <a:r>
              <a:rPr lang="en-US" sz="1200" b="0" i="0" u="none" strike="noStrike" cap="none" dirty="0">
                <a:solidFill>
                  <a:schemeClr val="lt1"/>
                </a:solidFill>
                <a:latin typeface="Calibri"/>
                <a:ea typeface="Calibri"/>
                <a:cs typeface="Calibri"/>
                <a:sym typeface="Calibri"/>
              </a:rPr>
              <a:t>Light bulb</a:t>
            </a:r>
            <a:endParaRPr sz="1200" b="0" i="0" u="none" strike="noStrike" cap="none" dirty="0">
              <a:solidFill>
                <a:schemeClr val="dk1"/>
              </a:solidFill>
              <a:latin typeface="Calibri"/>
              <a:ea typeface="Calibri"/>
              <a:cs typeface="Calibri"/>
              <a:sym typeface="Calibri"/>
            </a:endParaRPr>
          </a:p>
        </p:txBody>
      </p:sp>
      <p:sp>
        <p:nvSpPr>
          <p:cNvPr id="156" name="Google Shape;156;p3"/>
          <p:cNvSpPr txBox="1"/>
          <p:nvPr/>
        </p:nvSpPr>
        <p:spPr>
          <a:xfrm>
            <a:off x="4764325" y="7088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solidFill>
                  <a:schemeClr val="lt1"/>
                </a:solidFill>
                <a:latin typeface="Calibri"/>
                <a:ea typeface="Calibri"/>
                <a:cs typeface="Calibri"/>
                <a:sym typeface="Calibri"/>
              </a:rPr>
              <a:t>Lesson duration: 45 - 60 minutes</a:t>
            </a:r>
            <a:endParaRPr b="1" dirty="0">
              <a:solidFill>
                <a:schemeClr val="lt1"/>
              </a:solidFill>
              <a:latin typeface="Calibri"/>
              <a:ea typeface="Calibri"/>
              <a:cs typeface="Calibri"/>
              <a:sym typeface="Calibri"/>
            </a:endParaRPr>
          </a:p>
        </p:txBody>
      </p:sp>
      <p:sp>
        <p:nvSpPr>
          <p:cNvPr id="157" name="Google Shape;157;p3"/>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835E1B-68F1-2B46-95E2-12FDF3CFA713}"/>
              </a:ext>
            </a:extLst>
          </p:cNvPr>
          <p:cNvPicPr>
            <a:picLocks noChangeAspect="1"/>
          </p:cNvPicPr>
          <p:nvPr/>
        </p:nvPicPr>
        <p:blipFill>
          <a:blip r:embed="rId3"/>
          <a:stretch>
            <a:fillRect/>
          </a:stretch>
        </p:blipFill>
        <p:spPr>
          <a:xfrm>
            <a:off x="0" y="46429"/>
            <a:ext cx="12192000" cy="6858000"/>
          </a:xfrm>
          <a:prstGeom prst="rect">
            <a:avLst/>
          </a:prstGeom>
        </p:spPr>
      </p:pic>
      <p:sp>
        <p:nvSpPr>
          <p:cNvPr id="14" name="Slide Number Placeholder 3">
            <a:extLst>
              <a:ext uri="{FF2B5EF4-FFF2-40B4-BE49-F238E27FC236}">
                <a16:creationId xmlns:a16="http://schemas.microsoft.com/office/drawing/2014/main" id="{203DDFB3-6D59-A14A-BE61-EA5F497B703B}"/>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4</a:t>
            </a:fld>
            <a:endParaRPr lang="en-US"/>
          </a:p>
        </p:txBody>
      </p:sp>
      <p:pic>
        <p:nvPicPr>
          <p:cNvPr id="15" name="Picture 14" descr="Graphical user interface, text, application&#10;&#10;Description automatically generated">
            <a:extLst>
              <a:ext uri="{FF2B5EF4-FFF2-40B4-BE49-F238E27FC236}">
                <a16:creationId xmlns:a16="http://schemas.microsoft.com/office/drawing/2014/main" id="{2DA1694E-78E7-564E-A720-250B8C92BFEC}"/>
              </a:ext>
            </a:extLst>
          </p:cNvPr>
          <p:cNvPicPr>
            <a:picLocks noChangeAspect="1"/>
          </p:cNvPicPr>
          <p:nvPr/>
        </p:nvPicPr>
        <p:blipFill rotWithShape="1">
          <a:blip r:embed="rId4"/>
          <a:srcRect r="21856" b="73164"/>
          <a:stretch/>
        </p:blipFill>
        <p:spPr>
          <a:xfrm>
            <a:off x="1320854" y="1958077"/>
            <a:ext cx="7919634" cy="1146875"/>
          </a:xfrm>
          <a:prstGeom prst="rect">
            <a:avLst/>
          </a:prstGeom>
        </p:spPr>
      </p:pic>
      <p:pic>
        <p:nvPicPr>
          <p:cNvPr id="16" name="Picture 15" descr="Graphical user interface, text, application&#10;&#10;Description automatically generated">
            <a:extLst>
              <a:ext uri="{FF2B5EF4-FFF2-40B4-BE49-F238E27FC236}">
                <a16:creationId xmlns:a16="http://schemas.microsoft.com/office/drawing/2014/main" id="{575F6D79-C1A6-524D-AEBE-F0759709A4AD}"/>
              </a:ext>
            </a:extLst>
          </p:cNvPr>
          <p:cNvPicPr>
            <a:picLocks noChangeAspect="1"/>
          </p:cNvPicPr>
          <p:nvPr/>
        </p:nvPicPr>
        <p:blipFill rotWithShape="1">
          <a:blip r:embed="rId4"/>
          <a:srcRect l="50975" t="38442" r="-13" b="17"/>
          <a:stretch/>
        </p:blipFill>
        <p:spPr>
          <a:xfrm>
            <a:off x="6610103" y="3396005"/>
            <a:ext cx="4969790" cy="2629923"/>
          </a:xfrm>
          <a:prstGeom prst="rect">
            <a:avLst/>
          </a:prstGeom>
        </p:spPr>
      </p:pic>
      <p:sp>
        <p:nvSpPr>
          <p:cNvPr id="17" name="Rounded Rectangle 16">
            <a:extLst>
              <a:ext uri="{FF2B5EF4-FFF2-40B4-BE49-F238E27FC236}">
                <a16:creationId xmlns:a16="http://schemas.microsoft.com/office/drawing/2014/main" id="{E1C58300-AB33-2949-B2B1-1F1E1662997D}"/>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ounded Rectangle 17">
            <a:extLst>
              <a:ext uri="{FF2B5EF4-FFF2-40B4-BE49-F238E27FC236}">
                <a16:creationId xmlns:a16="http://schemas.microsoft.com/office/drawing/2014/main" id="{E23EAF2D-430A-3647-BA71-366646E5D4E6}"/>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TextBox 18">
            <a:extLst>
              <a:ext uri="{FF2B5EF4-FFF2-40B4-BE49-F238E27FC236}">
                <a16:creationId xmlns:a16="http://schemas.microsoft.com/office/drawing/2014/main" id="{690BB800-226F-CD4A-815D-DCCCEFEF61E4}"/>
              </a:ext>
            </a:extLst>
          </p:cNvPr>
          <p:cNvSpPr txBox="1"/>
          <p:nvPr/>
        </p:nvSpPr>
        <p:spPr>
          <a:xfrm>
            <a:off x="2357461" y="294106"/>
            <a:ext cx="7477078" cy="584775"/>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Prepare the PowerPoint presentation</a:t>
            </a:r>
          </a:p>
        </p:txBody>
      </p:sp>
      <p:sp>
        <p:nvSpPr>
          <p:cNvPr id="20" name="Rectangle 19">
            <a:extLst>
              <a:ext uri="{FF2B5EF4-FFF2-40B4-BE49-F238E27FC236}">
                <a16:creationId xmlns:a16="http://schemas.microsoft.com/office/drawing/2014/main" id="{21DD8050-3094-B04D-A576-35FDCA5DC53A}"/>
              </a:ext>
            </a:extLst>
          </p:cNvPr>
          <p:cNvSpPr/>
          <p:nvPr/>
        </p:nvSpPr>
        <p:spPr>
          <a:xfrm>
            <a:off x="323616" y="1157454"/>
            <a:ext cx="11361877" cy="734945"/>
          </a:xfrm>
          <a:prstGeom prst="rect">
            <a:avLst/>
          </a:prstGeom>
        </p:spPr>
        <p:txBody>
          <a:bodyPr wrap="square">
            <a:spAutoFit/>
          </a:bodyPr>
          <a:lstStyle/>
          <a:p>
            <a:pPr algn="thaiDist">
              <a:lnSpc>
                <a:spcPct val="120000"/>
              </a:lnSpc>
              <a:buClr>
                <a:srgbClr val="3AC69D"/>
              </a:buClr>
              <a:buSzPct val="150000"/>
            </a:pPr>
            <a:r>
              <a:rPr lang="en-US" sz="1800" dirty="0">
                <a:solidFill>
                  <a:srgbClr val="262626"/>
                </a:solidFill>
                <a:latin typeface="Calibri" panose="020F0502020204030204" pitchFamily="34" charset="0"/>
                <a:cs typeface="Calibri" panose="020F0502020204030204" pitchFamily="34" charset="0"/>
              </a:rPr>
              <a:t>When you are ready to present the lessons to your class click on </a:t>
            </a:r>
            <a:r>
              <a:rPr lang="en-US" sz="1800" b="1" dirty="0">
                <a:solidFill>
                  <a:srgbClr val="262626"/>
                </a:solidFill>
                <a:latin typeface="Calibri" panose="020F0502020204030204" pitchFamily="34" charset="0"/>
                <a:cs typeface="Calibri" panose="020F0502020204030204" pitchFamily="34" charset="0"/>
              </a:rPr>
              <a:t>Slide Show </a:t>
            </a:r>
            <a:r>
              <a:rPr lang="en-US" sz="1800" dirty="0">
                <a:solidFill>
                  <a:srgbClr val="262626"/>
                </a:solidFill>
                <a:latin typeface="Calibri" panose="020F0502020204030204" pitchFamily="34" charset="0"/>
                <a:cs typeface="Calibri" panose="020F0502020204030204" pitchFamily="34" charset="0"/>
              </a:rPr>
              <a:t>on the top menu bar then select </a:t>
            </a:r>
            <a:r>
              <a:rPr lang="en-US" sz="1800" b="1" dirty="0">
                <a:solidFill>
                  <a:srgbClr val="262626"/>
                </a:solidFill>
                <a:latin typeface="Calibri" panose="020F0502020204030204" pitchFamily="34" charset="0"/>
                <a:cs typeface="Calibri" panose="020F0502020204030204" pitchFamily="34" charset="0"/>
              </a:rPr>
              <a:t>Presenter View. </a:t>
            </a:r>
            <a:r>
              <a:rPr lang="en-US" sz="1800" dirty="0">
                <a:solidFill>
                  <a:srgbClr val="262626"/>
                </a:solidFill>
                <a:latin typeface="Calibri" panose="020F0502020204030204" pitchFamily="34" charset="0"/>
                <a:cs typeface="Calibri" panose="020F0502020204030204" pitchFamily="34" charset="0"/>
              </a:rPr>
              <a:t>In Presenter view, you can see your notes as you present while the audience see only your slides.</a:t>
            </a:r>
            <a:endParaRPr lang="en-US" sz="1800" b="1" dirty="0">
              <a:solidFill>
                <a:srgbClr val="262626"/>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9AE55B15-8C0F-384C-8C19-E0135F5D0E05}"/>
              </a:ext>
            </a:extLst>
          </p:cNvPr>
          <p:cNvSpPr/>
          <p:nvPr/>
        </p:nvSpPr>
        <p:spPr>
          <a:xfrm>
            <a:off x="323616" y="3234911"/>
            <a:ext cx="6092681" cy="1732141"/>
          </a:xfrm>
          <a:prstGeom prst="rect">
            <a:avLst/>
          </a:prstGeom>
        </p:spPr>
        <p:txBody>
          <a:bodyPr wrap="square">
            <a:spAutoFit/>
          </a:bodyPr>
          <a:lstStyle/>
          <a:p>
            <a:pPr algn="thaiDist">
              <a:lnSpc>
                <a:spcPct val="120000"/>
              </a:lnSpc>
              <a:buClr>
                <a:srgbClr val="3AC69D"/>
              </a:buClr>
              <a:buSzPct val="150000"/>
            </a:pPr>
            <a:r>
              <a:rPr lang="en-US" sz="1800" dirty="0">
                <a:solidFill>
                  <a:srgbClr val="262626"/>
                </a:solidFill>
                <a:latin typeface="Calibri" panose="020F0502020204030204" pitchFamily="34" charset="0"/>
                <a:cs typeface="Calibri" panose="020F0502020204030204" pitchFamily="34" charset="0"/>
              </a:rPr>
              <a:t>The notes appear in a pane on the right. The text should wrap automatically, and a vertical scroll bar appears if necessary. You can also change the size of the text in the Notes pane by using the two buttons at the lower left corner of the Notes pane. </a:t>
            </a:r>
            <a:endParaRPr lang="en-US" sz="1800" b="1" dirty="0">
              <a:solidFill>
                <a:srgbClr val="262626"/>
              </a:solidFill>
              <a:latin typeface="Calibri" panose="020F0502020204030204" pitchFamily="34" charset="0"/>
              <a:cs typeface="Calibri" panose="020F0502020204030204" pitchFamily="34" charset="0"/>
            </a:endParaRPr>
          </a:p>
        </p:txBody>
      </p:sp>
      <p:grpSp>
        <p:nvGrpSpPr>
          <p:cNvPr id="24" name="Group 23">
            <a:extLst>
              <a:ext uri="{FF2B5EF4-FFF2-40B4-BE49-F238E27FC236}">
                <a16:creationId xmlns:a16="http://schemas.microsoft.com/office/drawing/2014/main" id="{0F82AD04-3FBD-C4CC-07E3-8DA745D79C82}"/>
              </a:ext>
            </a:extLst>
          </p:cNvPr>
          <p:cNvGrpSpPr/>
          <p:nvPr/>
        </p:nvGrpSpPr>
        <p:grpSpPr>
          <a:xfrm>
            <a:off x="908295" y="5187418"/>
            <a:ext cx="5346212" cy="1340146"/>
            <a:chOff x="4790164" y="5144469"/>
            <a:chExt cx="6979920" cy="1448379"/>
          </a:xfrm>
        </p:grpSpPr>
        <p:sp>
          <p:nvSpPr>
            <p:cNvPr id="25" name="Rounded Rectangle 24">
              <a:extLst>
                <a:ext uri="{FF2B5EF4-FFF2-40B4-BE49-F238E27FC236}">
                  <a16:creationId xmlns:a16="http://schemas.microsoft.com/office/drawing/2014/main" id="{847C55BC-B4BB-49DA-C4B7-A5AD5ACA7B93}"/>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en-TH">
                <a:solidFill>
                  <a:srgbClr val="29C7F7"/>
                </a:solidFill>
                <a:highlight>
                  <a:srgbClr val="29C7F7"/>
                </a:highlight>
              </a:endParaRPr>
            </a:p>
          </p:txBody>
        </p:sp>
        <p:sp>
          <p:nvSpPr>
            <p:cNvPr id="26" name="Rounded Rectangle 25">
              <a:extLst>
                <a:ext uri="{FF2B5EF4-FFF2-40B4-BE49-F238E27FC236}">
                  <a16:creationId xmlns:a16="http://schemas.microsoft.com/office/drawing/2014/main" id="{3B869F95-CB7F-A28E-A53A-8FCA98029232}"/>
                </a:ext>
              </a:extLst>
            </p:cNvPr>
            <p:cNvSpPr/>
            <p:nvPr/>
          </p:nvSpPr>
          <p:spPr>
            <a:xfrm>
              <a:off x="4790164" y="5443839"/>
              <a:ext cx="6979920" cy="114900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en-US" sz="1200" b="1" dirty="0"/>
                <a:t>Lesson plans are designed to be flexible and responsive to the evolving needs of your classroom. Lessons are editable and customizable to meet the different individual student and classroom contexts. A PowerPoint version with teacher instructions and a printable PDF lesson are available for download. </a:t>
              </a:r>
            </a:p>
            <a:p>
              <a:pPr algn="ctr"/>
              <a:endParaRPr lang="en-TH"/>
            </a:p>
          </p:txBody>
        </p:sp>
        <p:sp>
          <p:nvSpPr>
            <p:cNvPr id="27" name="TextBox 26">
              <a:extLst>
                <a:ext uri="{FF2B5EF4-FFF2-40B4-BE49-F238E27FC236}">
                  <a16:creationId xmlns:a16="http://schemas.microsoft.com/office/drawing/2014/main" id="{01C31B22-B6D1-9508-6720-85A50E1CEDF8}"/>
                </a:ext>
              </a:extLst>
            </p:cNvPr>
            <p:cNvSpPr txBox="1"/>
            <p:nvPr/>
          </p:nvSpPr>
          <p:spPr>
            <a:xfrm>
              <a:off x="6938075" y="5144469"/>
              <a:ext cx="4280196" cy="299370"/>
            </a:xfrm>
            <a:prstGeom prst="rect">
              <a:avLst/>
            </a:prstGeom>
            <a:noFill/>
          </p:spPr>
          <p:txBody>
            <a:bodyPr wrap="square" rtlCol="0">
              <a:spAutoFit/>
            </a:bodyPr>
            <a:lstStyle/>
            <a:p>
              <a:r>
                <a:rPr lang="en-US" sz="1200" b="1" dirty="0">
                  <a:solidFill>
                    <a:schemeClr val="bg1"/>
                  </a:solidFill>
                </a:rPr>
                <a:t>Flexible and adaptive lesson</a:t>
              </a:r>
            </a:p>
          </p:txBody>
        </p:sp>
      </p:grpSp>
    </p:spTree>
    <p:extLst>
      <p:ext uri="{BB962C8B-B14F-4D97-AF65-F5344CB8AC3E}">
        <p14:creationId xmlns:p14="http://schemas.microsoft.com/office/powerpoint/2010/main" val="1528622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5" descr="A picture containing white&#10;&#10;Description automatically generated"/>
          <p:cNvPicPr preferRelativeResize="0"/>
          <p:nvPr/>
        </p:nvPicPr>
        <p:blipFill rotWithShape="1">
          <a:blip r:embed="rId7">
            <a:alphaModFix/>
          </a:blip>
          <a:srcRect/>
          <a:stretch/>
        </p:blipFill>
        <p:spPr>
          <a:xfrm>
            <a:off x="0" y="0"/>
            <a:ext cx="12192000" cy="6858000"/>
          </a:xfrm>
          <a:prstGeom prst="rect">
            <a:avLst/>
          </a:prstGeom>
          <a:noFill/>
          <a:ln>
            <a:noFill/>
          </a:ln>
        </p:spPr>
      </p:pic>
      <p:sp>
        <p:nvSpPr>
          <p:cNvPr id="220" name="Google Shape;220;p5"/>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
        <p:nvSpPr>
          <p:cNvPr id="10" name="TextBox 9">
            <a:extLst>
              <a:ext uri="{FF2B5EF4-FFF2-40B4-BE49-F238E27FC236}">
                <a16:creationId xmlns:a16="http://schemas.microsoft.com/office/drawing/2014/main" id="{DACFAF23-9503-2D47-BCD4-A6A7A43F2815}"/>
              </a:ext>
            </a:extLst>
          </p:cNvPr>
          <p:cNvSpPr txBox="1"/>
          <p:nvPr/>
        </p:nvSpPr>
        <p:spPr>
          <a:xfrm>
            <a:off x="1431084" y="293296"/>
            <a:ext cx="9505406" cy="707886"/>
          </a:xfrm>
          <a:prstGeom prst="rect">
            <a:avLst/>
          </a:prstGeom>
          <a:noFill/>
        </p:spPr>
        <p:txBody>
          <a:bodyPr wrap="square">
            <a:spAutoFit/>
          </a:bodyPr>
          <a:lstStyle/>
          <a:p>
            <a:pPr marL="0" marR="0" lvl="0" indent="0" algn="ctr" rtl="0">
              <a:spcBef>
                <a:spcPts val="0"/>
              </a:spcBef>
              <a:spcAft>
                <a:spcPts val="0"/>
              </a:spcAft>
              <a:buNone/>
            </a:pPr>
            <a:r>
              <a:rPr lang="en-US" sz="4000" b="1" dirty="0">
                <a:solidFill>
                  <a:srgbClr val="262626"/>
                </a:solidFill>
                <a:latin typeface="Mali"/>
                <a:cs typeface="Mali"/>
                <a:sym typeface="Mali"/>
              </a:rPr>
              <a:t>Have you seen this symbol before?</a:t>
            </a:r>
            <a:endParaRPr lang="en-US" sz="4000" dirty="0"/>
          </a:p>
        </p:txBody>
      </p:sp>
      <p:pic>
        <p:nvPicPr>
          <p:cNvPr id="4" name="Picture 3" descr="Icon&#10;&#10;Description automatically generated">
            <a:extLst>
              <a:ext uri="{FF2B5EF4-FFF2-40B4-BE49-F238E27FC236}">
                <a16:creationId xmlns:a16="http://schemas.microsoft.com/office/drawing/2014/main" id="{0C65A5A4-E96A-4348-80FD-73DC9272C008}"/>
              </a:ext>
            </a:extLst>
          </p:cNvPr>
          <p:cNvPicPr>
            <a:picLocks noChangeAspect="1"/>
          </p:cNvPicPr>
          <p:nvPr/>
        </p:nvPicPr>
        <p:blipFill>
          <a:blip r:embed="rId8"/>
          <a:stretch>
            <a:fillRect/>
          </a:stretch>
        </p:blipFill>
        <p:spPr>
          <a:xfrm>
            <a:off x="1102519" y="-1265272"/>
            <a:ext cx="9986962" cy="9683463"/>
          </a:xfrm>
          <a:prstGeom prst="rect">
            <a:avLst/>
          </a:prstGeom>
        </p:spPr>
      </p:pic>
      <p:pic>
        <p:nvPicPr>
          <p:cNvPr id="13" name="Google Shape;174;p4" descr="A bottle of water&#10;&#10;Description automatically generated with low confidence">
            <a:extLst>
              <a:ext uri="{FF2B5EF4-FFF2-40B4-BE49-F238E27FC236}">
                <a16:creationId xmlns:a16="http://schemas.microsoft.com/office/drawing/2014/main" id="{BA5028EB-54D7-B64F-8068-9D6BB18046A7}"/>
              </a:ext>
            </a:extLst>
          </p:cNvPr>
          <p:cNvPicPr preferRelativeResize="0"/>
          <p:nvPr/>
        </p:nvPicPr>
        <p:blipFill rotWithShape="1">
          <a:blip r:embed="rId9">
            <a:alphaModFix/>
          </a:blip>
          <a:srcRect/>
          <a:stretch/>
        </p:blipFill>
        <p:spPr>
          <a:xfrm rot="20717842">
            <a:off x="-174738" y="2392274"/>
            <a:ext cx="2554514" cy="3016264"/>
          </a:xfrm>
          <a:prstGeom prst="rect">
            <a:avLst/>
          </a:prstGeom>
          <a:noFill/>
          <a:ln>
            <a:noFill/>
          </a:ln>
        </p:spPr>
      </p:pic>
      <p:pic>
        <p:nvPicPr>
          <p:cNvPr id="14" name="Google Shape;274;p9" descr="Icon&#10;&#10;Description automatically generated">
            <a:extLst>
              <a:ext uri="{FF2B5EF4-FFF2-40B4-BE49-F238E27FC236}">
                <a16:creationId xmlns:a16="http://schemas.microsoft.com/office/drawing/2014/main" id="{BB962F8F-B17F-B049-AC01-FB34BBD53A18}"/>
              </a:ext>
            </a:extLst>
          </p:cNvPr>
          <p:cNvPicPr preferRelativeResize="0"/>
          <p:nvPr/>
        </p:nvPicPr>
        <p:blipFill rotWithShape="1">
          <a:blip r:embed="rId10">
            <a:alphaModFix/>
          </a:blip>
          <a:srcRect/>
          <a:stretch/>
        </p:blipFill>
        <p:spPr>
          <a:xfrm>
            <a:off x="550977" y="3181263"/>
            <a:ext cx="4520340" cy="4011349"/>
          </a:xfrm>
          <a:prstGeom prst="rect">
            <a:avLst/>
          </a:prstGeom>
          <a:noFill/>
          <a:ln>
            <a:noFill/>
          </a:ln>
        </p:spPr>
      </p:pic>
      <p:pic>
        <p:nvPicPr>
          <p:cNvPr id="15" name="Google Shape;174;p4" descr="A bottle of water&#10;&#10;Description automatically generated with low confidence">
            <a:extLst>
              <a:ext uri="{FF2B5EF4-FFF2-40B4-BE49-F238E27FC236}">
                <a16:creationId xmlns:a16="http://schemas.microsoft.com/office/drawing/2014/main" id="{1D407812-74BB-524C-9CEF-660EE8FDAF43}"/>
              </a:ext>
            </a:extLst>
          </p:cNvPr>
          <p:cNvPicPr preferRelativeResize="0"/>
          <p:nvPr/>
        </p:nvPicPr>
        <p:blipFill rotWithShape="1">
          <a:blip r:embed="rId9">
            <a:alphaModFix/>
          </a:blip>
          <a:srcRect/>
          <a:stretch/>
        </p:blipFill>
        <p:spPr>
          <a:xfrm>
            <a:off x="8055429" y="1814286"/>
            <a:ext cx="4000014" cy="5138564"/>
          </a:xfrm>
          <a:prstGeom prst="rect">
            <a:avLst/>
          </a:prstGeom>
          <a:noFill/>
          <a:ln>
            <a:noFill/>
          </a:ln>
        </p:spPr>
      </p:pic>
      <p:pic>
        <p:nvPicPr>
          <p:cNvPr id="16" name="Picture 15" descr="Logo&#10;&#10;Description automatically generated">
            <a:extLst>
              <a:ext uri="{FF2B5EF4-FFF2-40B4-BE49-F238E27FC236}">
                <a16:creationId xmlns:a16="http://schemas.microsoft.com/office/drawing/2014/main" id="{8EA703AB-B6DD-0F4B-BE03-DF4256566CA9}"/>
              </a:ext>
            </a:extLst>
          </p:cNvPr>
          <p:cNvPicPr>
            <a:picLocks noChangeAspect="1"/>
          </p:cNvPicPr>
          <p:nvPr/>
        </p:nvPicPr>
        <p:blipFill>
          <a:blip r:embed="rId11"/>
          <a:stretch>
            <a:fillRect/>
          </a:stretch>
        </p:blipFill>
        <p:spPr>
          <a:xfrm>
            <a:off x="1994537" y="0"/>
            <a:ext cx="6290118" cy="5973136"/>
          </a:xfrm>
          <a:prstGeom prst="rect">
            <a:avLst/>
          </a:prstGeom>
        </p:spPr>
      </p:pic>
    </p:spTree>
    <p:extLst>
      <p:ext uri="{BB962C8B-B14F-4D97-AF65-F5344CB8AC3E}">
        <p14:creationId xmlns:p14="http://schemas.microsoft.com/office/powerpoint/2010/main" val="225236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p:tgtEl>
                                          <p:spTgt spid="13"/>
                                        </p:tgtEl>
                                        <p:attrNameLst>
                                          <p:attrName>ppt_y</p:attrName>
                                        </p:attrNameLst>
                                      </p:cBhvr>
                                      <p:tavLst>
                                        <p:tav tm="0">
                                          <p:val>
                                            <p:strVal val="#ppt_y+#ppt_h*1.125000"/>
                                          </p:val>
                                        </p:tav>
                                        <p:tav tm="100000">
                                          <p:val>
                                            <p:strVal val="#ppt_y"/>
                                          </p:val>
                                        </p:tav>
                                      </p:tavLst>
                                    </p:anim>
                                    <p:animEffect transition="in" filter="wipe(up)">
                                      <p:cBhvr>
                                        <p:cTn id="13" dur="10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4" name="camera.wav"/>
                                        </p:tgtEl>
                                      </p:cMediaNode>
                                    </p:audio>
                                  </p:sub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camera.wav"/>
                                        </p:tgtEl>
                                      </p:cMediaNode>
                                    </p:audio>
                                  </p:sub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heckerboard(across)">
                                      <p:cBhvr>
                                        <p:cTn id="25" dur="500"/>
                                        <p:tgtEl>
                                          <p:spTgt spid="15"/>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1000" fill="hold"/>
                                        <p:tgtEl>
                                          <p:spTgt spid="16"/>
                                        </p:tgtEl>
                                        <p:attrNameLst>
                                          <p:attrName>ppt_w</p:attrName>
                                        </p:attrNameLst>
                                      </p:cBhvr>
                                      <p:tavLst>
                                        <p:tav tm="0">
                                          <p:val>
                                            <p:fltVal val="0"/>
                                          </p:val>
                                        </p:tav>
                                        <p:tav tm="100000">
                                          <p:val>
                                            <p:strVal val="#ppt_w"/>
                                          </p:val>
                                        </p:tav>
                                      </p:tavLst>
                                    </p:anim>
                                    <p:anim calcmode="lin" valueType="num">
                                      <p:cBhvr>
                                        <p:cTn id="31" dur="1000" fill="hold"/>
                                        <p:tgtEl>
                                          <p:spTgt spid="16"/>
                                        </p:tgtEl>
                                        <p:attrNameLst>
                                          <p:attrName>ppt_h</p:attrName>
                                        </p:attrNameLst>
                                      </p:cBhvr>
                                      <p:tavLst>
                                        <p:tav tm="0">
                                          <p:val>
                                            <p:fltVal val="0"/>
                                          </p:val>
                                        </p:tav>
                                        <p:tav tm="100000">
                                          <p:val>
                                            <p:strVal val="#ppt_h"/>
                                          </p:val>
                                        </p:tav>
                                      </p:tavLst>
                                    </p:anim>
                                    <p:anim calcmode="lin" valueType="num">
                                      <p:cBhvr>
                                        <p:cTn id="32"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8"/>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Group 1">
            <a:extLst>
              <a:ext uri="{FF2B5EF4-FFF2-40B4-BE49-F238E27FC236}">
                <a16:creationId xmlns:a16="http://schemas.microsoft.com/office/drawing/2014/main" id="{BFEE5F5A-25FD-5F82-8489-0C37073A4BEF}"/>
              </a:ext>
            </a:extLst>
          </p:cNvPr>
          <p:cNvGrpSpPr/>
          <p:nvPr/>
        </p:nvGrpSpPr>
        <p:grpSpPr>
          <a:xfrm>
            <a:off x="1480707" y="5036833"/>
            <a:ext cx="3105179" cy="740506"/>
            <a:chOff x="1058928" y="327691"/>
            <a:chExt cx="3105179" cy="740506"/>
          </a:xfrm>
        </p:grpSpPr>
        <p:sp>
          <p:nvSpPr>
            <p:cNvPr id="189" name="Google Shape;189;p6"/>
            <p:cNvSpPr/>
            <p:nvPr/>
          </p:nvSpPr>
          <p:spPr>
            <a:xfrm>
              <a:off x="1058928" y="332877"/>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1" name="Google Shape;191;p6"/>
            <p:cNvSpPr txBox="1"/>
            <p:nvPr/>
          </p:nvSpPr>
          <p:spPr>
            <a:xfrm>
              <a:off x="1527338"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YES</a:t>
              </a:r>
              <a:endParaRPr dirty="0"/>
            </a:p>
          </p:txBody>
        </p:sp>
      </p:grpSp>
      <p:grpSp>
        <p:nvGrpSpPr>
          <p:cNvPr id="3" name="Group 2">
            <a:extLst>
              <a:ext uri="{FF2B5EF4-FFF2-40B4-BE49-F238E27FC236}">
                <a16:creationId xmlns:a16="http://schemas.microsoft.com/office/drawing/2014/main" id="{F992DF71-B608-D792-F5D7-801C52743482}"/>
              </a:ext>
            </a:extLst>
          </p:cNvPr>
          <p:cNvGrpSpPr/>
          <p:nvPr/>
        </p:nvGrpSpPr>
        <p:grpSpPr>
          <a:xfrm>
            <a:off x="7606116" y="5001675"/>
            <a:ext cx="3105179" cy="736434"/>
            <a:chOff x="7983908" y="313974"/>
            <a:chExt cx="3105179" cy="736434"/>
          </a:xfrm>
        </p:grpSpPr>
        <p:sp>
          <p:nvSpPr>
            <p:cNvPr id="190" name="Google Shape;190;p6"/>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6"/>
            <p:cNvSpPr txBox="1"/>
            <p:nvPr/>
          </p:nvSpPr>
          <p:spPr>
            <a:xfrm>
              <a:off x="8362595" y="342522"/>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NO</a:t>
              </a:r>
              <a:endParaRPr dirty="0"/>
            </a:p>
          </p:txBody>
        </p:sp>
      </p:grpSp>
      <p:grpSp>
        <p:nvGrpSpPr>
          <p:cNvPr id="4" name="Group 3">
            <a:extLst>
              <a:ext uri="{FF2B5EF4-FFF2-40B4-BE49-F238E27FC236}">
                <a16:creationId xmlns:a16="http://schemas.microsoft.com/office/drawing/2014/main" id="{300C4D9E-9C72-04B3-A9C1-23B668CD9C93}"/>
              </a:ext>
            </a:extLst>
          </p:cNvPr>
          <p:cNvGrpSpPr/>
          <p:nvPr/>
        </p:nvGrpSpPr>
        <p:grpSpPr>
          <a:xfrm>
            <a:off x="220450" y="81404"/>
            <a:ext cx="1431166" cy="1946487"/>
            <a:chOff x="923533" y="1746170"/>
            <a:chExt cx="1431166" cy="1946487"/>
          </a:xfrm>
        </p:grpSpPr>
        <p:pic>
          <p:nvPicPr>
            <p:cNvPr id="196" name="Google Shape;196;p6" descr="A picture containing plastic, vessel, jar&#10;&#10;Description automatically generated"/>
            <p:cNvPicPr preferRelativeResize="0"/>
            <p:nvPr/>
          </p:nvPicPr>
          <p:blipFill rotWithShape="1">
            <a:blip r:embed="rId4">
              <a:alphaModFix/>
            </a:blip>
            <a:srcRect/>
            <a:stretch/>
          </p:blipFill>
          <p:spPr>
            <a:xfrm>
              <a:off x="923533" y="1746170"/>
              <a:ext cx="1260257" cy="1508949"/>
            </a:xfrm>
            <a:prstGeom prst="rect">
              <a:avLst/>
            </a:prstGeom>
            <a:noFill/>
            <a:ln>
              <a:noFill/>
            </a:ln>
          </p:spPr>
        </p:pic>
        <p:sp>
          <p:nvSpPr>
            <p:cNvPr id="197" name="Google Shape;197;p6"/>
            <p:cNvSpPr/>
            <p:nvPr/>
          </p:nvSpPr>
          <p:spPr>
            <a:xfrm>
              <a:off x="923533" y="3255614"/>
              <a:ext cx="1431166" cy="4370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a:solidFill>
                    <a:srgbClr val="262626"/>
                  </a:solidFill>
                  <a:latin typeface="Calibri"/>
                  <a:ea typeface="Calibri"/>
                  <a:cs typeface="Calibri"/>
                  <a:sym typeface="Calibri"/>
                </a:rPr>
                <a:t>Glass </a:t>
              </a:r>
              <a:r>
                <a:rPr lang="en-US" sz="2000" b="1">
                  <a:solidFill>
                    <a:srgbClr val="262626"/>
                  </a:solidFill>
                  <a:latin typeface="Calibri"/>
                  <a:ea typeface="Calibri"/>
                  <a:cs typeface="Calibri"/>
                  <a:sym typeface="Calibri"/>
                </a:rPr>
                <a:t>j</a:t>
              </a:r>
              <a:r>
                <a:rPr lang="en-US" sz="2000" b="1" i="0" u="none" strike="noStrike" cap="none">
                  <a:solidFill>
                    <a:srgbClr val="262626"/>
                  </a:solidFill>
                  <a:latin typeface="Calibri"/>
                  <a:ea typeface="Calibri"/>
                  <a:cs typeface="Calibri"/>
                  <a:sym typeface="Calibri"/>
                </a:rPr>
                <a:t>ar</a:t>
              </a:r>
              <a:endParaRPr sz="2000" b="0" i="0" u="none" strike="noStrike" cap="none">
                <a:solidFill>
                  <a:srgbClr val="262626"/>
                </a:solidFill>
                <a:latin typeface="Calibri"/>
                <a:ea typeface="Calibri"/>
                <a:cs typeface="Calibri"/>
                <a:sym typeface="Calibri"/>
              </a:endParaRPr>
            </a:p>
          </p:txBody>
        </p:sp>
      </p:grpSp>
      <p:grpSp>
        <p:nvGrpSpPr>
          <p:cNvPr id="5" name="Group 4">
            <a:extLst>
              <a:ext uri="{FF2B5EF4-FFF2-40B4-BE49-F238E27FC236}">
                <a16:creationId xmlns:a16="http://schemas.microsoft.com/office/drawing/2014/main" id="{2230F1C6-350D-5301-9B5E-02F5DE044A9F}"/>
              </a:ext>
            </a:extLst>
          </p:cNvPr>
          <p:cNvGrpSpPr/>
          <p:nvPr/>
        </p:nvGrpSpPr>
        <p:grpSpPr>
          <a:xfrm>
            <a:off x="1526254" y="119530"/>
            <a:ext cx="2347800" cy="1948460"/>
            <a:chOff x="2948176" y="1768789"/>
            <a:chExt cx="2347800" cy="1948460"/>
          </a:xfrm>
        </p:grpSpPr>
        <p:sp>
          <p:nvSpPr>
            <p:cNvPr id="199" name="Google Shape;199;p6"/>
            <p:cNvSpPr/>
            <p:nvPr/>
          </p:nvSpPr>
          <p:spPr>
            <a:xfrm>
              <a:off x="2948176" y="3255625"/>
              <a:ext cx="23478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PET </a:t>
              </a:r>
              <a:r>
                <a:rPr lang="en-US" sz="2000" b="1" i="0" u="none" strike="noStrike" cap="none" dirty="0">
                  <a:solidFill>
                    <a:srgbClr val="262626"/>
                  </a:solidFill>
                  <a:latin typeface="Calibri"/>
                  <a:ea typeface="Calibri"/>
                  <a:cs typeface="Calibri"/>
                  <a:sym typeface="Calibri"/>
                </a:rPr>
                <a:t>Plastic bottle</a:t>
              </a:r>
              <a:endParaRPr sz="2000" b="0" i="0" u="none" strike="noStrike" cap="none" dirty="0">
                <a:solidFill>
                  <a:srgbClr val="262626"/>
                </a:solidFill>
                <a:latin typeface="Calibri"/>
                <a:ea typeface="Calibri"/>
                <a:cs typeface="Calibri"/>
                <a:sym typeface="Calibri"/>
              </a:endParaRPr>
            </a:p>
          </p:txBody>
        </p:sp>
        <p:pic>
          <p:nvPicPr>
            <p:cNvPr id="200" name="Google Shape;200;p6" descr="A bottle of water&#10;&#10;Description automatically generated with low confidence"/>
            <p:cNvPicPr preferRelativeResize="0"/>
            <p:nvPr/>
          </p:nvPicPr>
          <p:blipFill rotWithShape="1">
            <a:blip r:embed="rId5">
              <a:alphaModFix/>
            </a:blip>
            <a:srcRect/>
            <a:stretch/>
          </p:blipFill>
          <p:spPr>
            <a:xfrm>
              <a:off x="3355827" y="1768789"/>
              <a:ext cx="1341942" cy="1705386"/>
            </a:xfrm>
            <a:prstGeom prst="rect">
              <a:avLst/>
            </a:prstGeom>
            <a:noFill/>
            <a:ln>
              <a:noFill/>
            </a:ln>
          </p:spPr>
        </p:pic>
      </p:grpSp>
      <p:grpSp>
        <p:nvGrpSpPr>
          <p:cNvPr id="7" name="Group 6">
            <a:extLst>
              <a:ext uri="{FF2B5EF4-FFF2-40B4-BE49-F238E27FC236}">
                <a16:creationId xmlns:a16="http://schemas.microsoft.com/office/drawing/2014/main" id="{A966CE7C-D288-247E-F77A-AC2123BC3BC4}"/>
              </a:ext>
            </a:extLst>
          </p:cNvPr>
          <p:cNvGrpSpPr/>
          <p:nvPr/>
        </p:nvGrpSpPr>
        <p:grpSpPr>
          <a:xfrm>
            <a:off x="5569220" y="356473"/>
            <a:ext cx="1934828" cy="1711574"/>
            <a:chOff x="3193049" y="4171116"/>
            <a:chExt cx="1934828" cy="1711574"/>
          </a:xfrm>
        </p:grpSpPr>
        <p:sp>
          <p:nvSpPr>
            <p:cNvPr id="203" name="Google Shape;203;p6"/>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a:solidFill>
                    <a:srgbClr val="262626"/>
                  </a:solidFill>
                  <a:latin typeface="Calibri"/>
                  <a:ea typeface="Calibri"/>
                  <a:cs typeface="Calibri"/>
                  <a:sym typeface="Calibri"/>
                </a:rPr>
                <a:t>Metal can</a:t>
              </a:r>
              <a:endParaRPr sz="2000" b="0" i="0" u="none" strike="noStrike" cap="none" dirty="0">
                <a:solidFill>
                  <a:srgbClr val="262626"/>
                </a:solidFill>
                <a:latin typeface="Calibri"/>
                <a:ea typeface="Calibri"/>
                <a:cs typeface="Calibri"/>
                <a:sym typeface="Calibri"/>
              </a:endParaRPr>
            </a:p>
          </p:txBody>
        </p:sp>
        <p:pic>
          <p:nvPicPr>
            <p:cNvPr id="205" name="Google Shape;205;p6" descr="A close up of a roll of tape&#10;&#10;Description automatically generated with low confidence"/>
            <p:cNvPicPr preferRelativeResize="0"/>
            <p:nvPr/>
          </p:nvPicPr>
          <p:blipFill rotWithShape="1">
            <a:blip r:embed="rId6">
              <a:alphaModFix/>
            </a:blip>
            <a:srcRect/>
            <a:stretch/>
          </p:blipFill>
          <p:spPr>
            <a:xfrm>
              <a:off x="3775065" y="4171116"/>
              <a:ext cx="648663" cy="1227135"/>
            </a:xfrm>
            <a:prstGeom prst="rect">
              <a:avLst/>
            </a:prstGeom>
            <a:noFill/>
            <a:ln>
              <a:noFill/>
            </a:ln>
          </p:spPr>
        </p:pic>
      </p:grpSp>
      <p:grpSp>
        <p:nvGrpSpPr>
          <p:cNvPr id="6" name="Group 5">
            <a:extLst>
              <a:ext uri="{FF2B5EF4-FFF2-40B4-BE49-F238E27FC236}">
                <a16:creationId xmlns:a16="http://schemas.microsoft.com/office/drawing/2014/main" id="{048E839F-74AD-D950-1C64-135F2AB78FAC}"/>
              </a:ext>
            </a:extLst>
          </p:cNvPr>
          <p:cNvGrpSpPr/>
          <p:nvPr/>
        </p:nvGrpSpPr>
        <p:grpSpPr>
          <a:xfrm>
            <a:off x="5743257" y="2128285"/>
            <a:ext cx="1958555" cy="1793121"/>
            <a:chOff x="488426" y="4064988"/>
            <a:chExt cx="1958555" cy="1793121"/>
          </a:xfrm>
        </p:grpSpPr>
        <p:sp>
          <p:nvSpPr>
            <p:cNvPr id="202" name="Google Shape;202;p6"/>
            <p:cNvSpPr/>
            <p:nvPr/>
          </p:nvSpPr>
          <p:spPr>
            <a:xfrm>
              <a:off x="671401" y="5421066"/>
              <a:ext cx="1775580" cy="4370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a:solidFill>
                    <a:srgbClr val="262626"/>
                  </a:solidFill>
                  <a:latin typeface="Calibri"/>
                  <a:ea typeface="Calibri"/>
                  <a:cs typeface="Calibri"/>
                  <a:sym typeface="Calibri"/>
                </a:rPr>
                <a:t>Cardboard box</a:t>
              </a:r>
              <a:endParaRPr/>
            </a:p>
          </p:txBody>
        </p:sp>
        <p:pic>
          <p:nvPicPr>
            <p:cNvPr id="206" name="Google Shape;206;p6" descr="A picture containing box, stationary, container, envelope&#10;&#10;Description automatically generated"/>
            <p:cNvPicPr preferRelativeResize="0"/>
            <p:nvPr/>
          </p:nvPicPr>
          <p:blipFill rotWithShape="1">
            <a:blip r:embed="rId7">
              <a:alphaModFix/>
            </a:blip>
            <a:srcRect/>
            <a:stretch/>
          </p:blipFill>
          <p:spPr>
            <a:xfrm>
              <a:off x="488426" y="4064988"/>
              <a:ext cx="1839065" cy="1374701"/>
            </a:xfrm>
            <a:prstGeom prst="rect">
              <a:avLst/>
            </a:prstGeom>
            <a:noFill/>
            <a:ln>
              <a:noFill/>
            </a:ln>
          </p:spPr>
        </p:pic>
      </p:grpSp>
      <p:grpSp>
        <p:nvGrpSpPr>
          <p:cNvPr id="8" name="Group 7">
            <a:extLst>
              <a:ext uri="{FF2B5EF4-FFF2-40B4-BE49-F238E27FC236}">
                <a16:creationId xmlns:a16="http://schemas.microsoft.com/office/drawing/2014/main" id="{3893B0B7-8AF8-C2DF-010F-C20754765E40}"/>
              </a:ext>
            </a:extLst>
          </p:cNvPr>
          <p:cNvGrpSpPr/>
          <p:nvPr/>
        </p:nvGrpSpPr>
        <p:grpSpPr>
          <a:xfrm>
            <a:off x="10019359" y="2112406"/>
            <a:ext cx="1766616" cy="1706663"/>
            <a:chOff x="6420868" y="1760417"/>
            <a:chExt cx="1680673" cy="1342141"/>
          </a:xfrm>
        </p:grpSpPr>
        <p:pic>
          <p:nvPicPr>
            <p:cNvPr id="208" name="Google Shape;208;p6" descr="A picture containing banana, indoor, yellow, half&#10;&#10;Description automatically generated"/>
            <p:cNvPicPr preferRelativeResize="0"/>
            <p:nvPr/>
          </p:nvPicPr>
          <p:blipFill rotWithShape="1">
            <a:blip r:embed="rId8">
              <a:alphaModFix/>
            </a:blip>
            <a:srcRect/>
            <a:stretch/>
          </p:blipFill>
          <p:spPr>
            <a:xfrm>
              <a:off x="6506825" y="1760417"/>
              <a:ext cx="1477076" cy="1052629"/>
            </a:xfrm>
            <a:prstGeom prst="rect">
              <a:avLst/>
            </a:prstGeom>
            <a:noFill/>
            <a:ln>
              <a:noFill/>
            </a:ln>
          </p:spPr>
        </p:pic>
        <p:sp>
          <p:nvSpPr>
            <p:cNvPr id="209" name="Google Shape;209;p6"/>
            <p:cNvSpPr/>
            <p:nvPr/>
          </p:nvSpPr>
          <p:spPr>
            <a:xfrm>
              <a:off x="6420868" y="2700012"/>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Banana peel</a:t>
              </a:r>
              <a:endParaRPr sz="1800" b="0" i="0" u="none" strike="noStrike" cap="none">
                <a:solidFill>
                  <a:srgbClr val="262626"/>
                </a:solidFill>
                <a:latin typeface="Calibri"/>
                <a:ea typeface="Calibri"/>
                <a:cs typeface="Calibri"/>
                <a:sym typeface="Calibri"/>
              </a:endParaRPr>
            </a:p>
          </p:txBody>
        </p:sp>
      </p:grpSp>
      <p:grpSp>
        <p:nvGrpSpPr>
          <p:cNvPr id="9" name="Group 8">
            <a:extLst>
              <a:ext uri="{FF2B5EF4-FFF2-40B4-BE49-F238E27FC236}">
                <a16:creationId xmlns:a16="http://schemas.microsoft.com/office/drawing/2014/main" id="{0AC472EA-9BBB-E027-1EC6-466FC77F9AEB}"/>
              </a:ext>
            </a:extLst>
          </p:cNvPr>
          <p:cNvGrpSpPr/>
          <p:nvPr/>
        </p:nvGrpSpPr>
        <p:grpSpPr>
          <a:xfrm>
            <a:off x="10192079" y="582212"/>
            <a:ext cx="1680673" cy="1356390"/>
            <a:chOff x="8346482" y="1742833"/>
            <a:chExt cx="1680673" cy="1356390"/>
          </a:xfrm>
        </p:grpSpPr>
        <p:sp>
          <p:nvSpPr>
            <p:cNvPr id="211" name="Google Shape;211;p6"/>
            <p:cNvSpPr/>
            <p:nvPr/>
          </p:nvSpPr>
          <p:spPr>
            <a:xfrm>
              <a:off x="8346482" y="2696677"/>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Dirty napkin</a:t>
              </a:r>
              <a:endParaRPr sz="1800" b="0" i="0" u="none" strike="noStrike" cap="none">
                <a:solidFill>
                  <a:srgbClr val="262626"/>
                </a:solidFill>
                <a:latin typeface="Calibri"/>
                <a:ea typeface="Calibri"/>
                <a:cs typeface="Calibri"/>
                <a:sym typeface="Calibri"/>
              </a:endParaRPr>
            </a:p>
          </p:txBody>
        </p:sp>
        <p:pic>
          <p:nvPicPr>
            <p:cNvPr id="212" name="Google Shape;212;p6" descr="A picture containing cloth, paper, indoor, bed&#10;&#10;Description automatically generated"/>
            <p:cNvPicPr preferRelativeResize="0"/>
            <p:nvPr/>
          </p:nvPicPr>
          <p:blipFill rotWithShape="1">
            <a:blip r:embed="rId9">
              <a:alphaModFix/>
            </a:blip>
            <a:srcRect/>
            <a:stretch/>
          </p:blipFill>
          <p:spPr>
            <a:xfrm>
              <a:off x="8616966" y="1742833"/>
              <a:ext cx="1057548" cy="1052629"/>
            </a:xfrm>
            <a:prstGeom prst="rect">
              <a:avLst/>
            </a:prstGeom>
            <a:noFill/>
            <a:ln>
              <a:noFill/>
            </a:ln>
          </p:spPr>
        </p:pic>
      </p:grpSp>
      <p:grpSp>
        <p:nvGrpSpPr>
          <p:cNvPr id="11" name="Group 10">
            <a:extLst>
              <a:ext uri="{FF2B5EF4-FFF2-40B4-BE49-F238E27FC236}">
                <a16:creationId xmlns:a16="http://schemas.microsoft.com/office/drawing/2014/main" id="{9D0B8B0A-67B6-3E05-21B6-0E977C8A77E3}"/>
              </a:ext>
            </a:extLst>
          </p:cNvPr>
          <p:cNvGrpSpPr/>
          <p:nvPr/>
        </p:nvGrpSpPr>
        <p:grpSpPr>
          <a:xfrm>
            <a:off x="7004304" y="448738"/>
            <a:ext cx="2037700" cy="1705386"/>
            <a:chOff x="6377570" y="3189531"/>
            <a:chExt cx="1680673" cy="1297986"/>
          </a:xfrm>
        </p:grpSpPr>
        <p:sp>
          <p:nvSpPr>
            <p:cNvPr id="217" name="Google Shape;217;p6"/>
            <p:cNvSpPr/>
            <p:nvPr/>
          </p:nvSpPr>
          <p:spPr>
            <a:xfrm>
              <a:off x="6377570" y="4084971"/>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Light bulb</a:t>
              </a:r>
              <a:endParaRPr sz="1800" b="0" i="0" u="none" strike="noStrike" cap="none">
                <a:solidFill>
                  <a:srgbClr val="262626"/>
                </a:solidFill>
                <a:latin typeface="Calibri"/>
                <a:ea typeface="Calibri"/>
                <a:cs typeface="Calibri"/>
                <a:sym typeface="Calibri"/>
              </a:endParaRPr>
            </a:p>
          </p:txBody>
        </p:sp>
        <p:pic>
          <p:nvPicPr>
            <p:cNvPr id="218" name="Google Shape;218;p6" descr="A picture containing cup, light, glass&#10;&#10;Description automatically generated"/>
            <p:cNvPicPr preferRelativeResize="0"/>
            <p:nvPr/>
          </p:nvPicPr>
          <p:blipFill rotWithShape="1">
            <a:blip r:embed="rId10">
              <a:alphaModFix/>
            </a:blip>
            <a:srcRect/>
            <a:stretch/>
          </p:blipFill>
          <p:spPr>
            <a:xfrm>
              <a:off x="6914029" y="3189531"/>
              <a:ext cx="529129" cy="879126"/>
            </a:xfrm>
            <a:prstGeom prst="rect">
              <a:avLst/>
            </a:prstGeom>
            <a:noFill/>
            <a:ln>
              <a:noFill/>
            </a:ln>
          </p:spPr>
        </p:pic>
      </p:grpSp>
      <p:grpSp>
        <p:nvGrpSpPr>
          <p:cNvPr id="12" name="Group 11">
            <a:extLst>
              <a:ext uri="{FF2B5EF4-FFF2-40B4-BE49-F238E27FC236}">
                <a16:creationId xmlns:a16="http://schemas.microsoft.com/office/drawing/2014/main" id="{84DC5EA0-C72D-0140-9EE2-A3E9249CE56A}"/>
              </a:ext>
            </a:extLst>
          </p:cNvPr>
          <p:cNvGrpSpPr/>
          <p:nvPr/>
        </p:nvGrpSpPr>
        <p:grpSpPr>
          <a:xfrm>
            <a:off x="8382213" y="94487"/>
            <a:ext cx="2249386" cy="2085831"/>
            <a:chOff x="8347377" y="3141253"/>
            <a:chExt cx="1680673" cy="1361012"/>
          </a:xfrm>
        </p:grpSpPr>
        <p:pic>
          <p:nvPicPr>
            <p:cNvPr id="220" name="Google Shape;220;p6" descr="Calendar&#10;&#10;Description automatically generated"/>
            <p:cNvPicPr preferRelativeResize="0"/>
            <p:nvPr/>
          </p:nvPicPr>
          <p:blipFill rotWithShape="1">
            <a:blip r:embed="rId11">
              <a:alphaModFix/>
            </a:blip>
            <a:srcRect/>
            <a:stretch/>
          </p:blipFill>
          <p:spPr>
            <a:xfrm rot="-419615">
              <a:off x="8449667" y="3141253"/>
              <a:ext cx="1381506" cy="1087396"/>
            </a:xfrm>
            <a:prstGeom prst="rect">
              <a:avLst/>
            </a:prstGeom>
            <a:noFill/>
            <a:ln>
              <a:noFill/>
            </a:ln>
          </p:spPr>
        </p:pic>
        <p:sp>
          <p:nvSpPr>
            <p:cNvPr id="221" name="Google Shape;221;p6"/>
            <p:cNvSpPr/>
            <p:nvPr/>
          </p:nvSpPr>
          <p:spPr>
            <a:xfrm>
              <a:off x="8347377" y="4099719"/>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Juice box</a:t>
              </a:r>
              <a:endParaRPr sz="1800" b="0" i="0" u="none" strike="noStrike" cap="none">
                <a:solidFill>
                  <a:srgbClr val="262626"/>
                </a:solidFill>
                <a:latin typeface="Calibri"/>
                <a:ea typeface="Calibri"/>
                <a:cs typeface="Calibri"/>
                <a:sym typeface="Calibri"/>
              </a:endParaRPr>
            </a:p>
          </p:txBody>
        </p:sp>
      </p:grpSp>
      <p:grpSp>
        <p:nvGrpSpPr>
          <p:cNvPr id="14" name="Group 13">
            <a:extLst>
              <a:ext uri="{FF2B5EF4-FFF2-40B4-BE49-F238E27FC236}">
                <a16:creationId xmlns:a16="http://schemas.microsoft.com/office/drawing/2014/main" id="{BF46FF9F-94B0-2AEA-0BCA-E78E1E44E41D}"/>
              </a:ext>
            </a:extLst>
          </p:cNvPr>
          <p:cNvGrpSpPr/>
          <p:nvPr/>
        </p:nvGrpSpPr>
        <p:grpSpPr>
          <a:xfrm>
            <a:off x="3954057" y="2308469"/>
            <a:ext cx="1680673" cy="1270354"/>
            <a:chOff x="6365330" y="4619518"/>
            <a:chExt cx="1680673" cy="1270354"/>
          </a:xfrm>
        </p:grpSpPr>
        <p:pic>
          <p:nvPicPr>
            <p:cNvPr id="223" name="Google Shape;223;p6" descr="A picture containing toy&#10;&#10;Description automatically generated"/>
            <p:cNvPicPr preferRelativeResize="0"/>
            <p:nvPr/>
          </p:nvPicPr>
          <p:blipFill rotWithShape="1">
            <a:blip r:embed="rId12">
              <a:alphaModFix/>
            </a:blip>
            <a:srcRect/>
            <a:stretch/>
          </p:blipFill>
          <p:spPr>
            <a:xfrm>
              <a:off x="6613205" y="4619518"/>
              <a:ext cx="1125056" cy="913373"/>
            </a:xfrm>
            <a:prstGeom prst="rect">
              <a:avLst/>
            </a:prstGeom>
            <a:noFill/>
            <a:ln>
              <a:noFill/>
            </a:ln>
          </p:spPr>
        </p:pic>
        <p:sp>
          <p:nvSpPr>
            <p:cNvPr id="224" name="Google Shape;224;p6"/>
            <p:cNvSpPr/>
            <p:nvPr/>
          </p:nvSpPr>
          <p:spPr>
            <a:xfrm>
              <a:off x="6365330" y="5487326"/>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Toys</a:t>
              </a:r>
              <a:endParaRPr sz="1800" b="0" i="0" u="none" strike="noStrike" cap="none">
                <a:solidFill>
                  <a:srgbClr val="262626"/>
                </a:solidFill>
                <a:latin typeface="Calibri"/>
                <a:ea typeface="Calibri"/>
                <a:cs typeface="Calibri"/>
                <a:sym typeface="Calibri"/>
              </a:endParaRPr>
            </a:p>
          </p:txBody>
        </p:sp>
      </p:grpSp>
      <p:grpSp>
        <p:nvGrpSpPr>
          <p:cNvPr id="15" name="Group 14">
            <a:extLst>
              <a:ext uri="{FF2B5EF4-FFF2-40B4-BE49-F238E27FC236}">
                <a16:creationId xmlns:a16="http://schemas.microsoft.com/office/drawing/2014/main" id="{224E11D5-1FD4-C214-0EBD-302694DFD614}"/>
              </a:ext>
            </a:extLst>
          </p:cNvPr>
          <p:cNvGrpSpPr/>
          <p:nvPr/>
        </p:nvGrpSpPr>
        <p:grpSpPr>
          <a:xfrm>
            <a:off x="2134796" y="2157928"/>
            <a:ext cx="1680673" cy="1343548"/>
            <a:chOff x="8327554" y="4546324"/>
            <a:chExt cx="1680673" cy="1343548"/>
          </a:xfrm>
        </p:grpSpPr>
        <p:pic>
          <p:nvPicPr>
            <p:cNvPr id="226" name="Google Shape;226;p6"/>
            <p:cNvPicPr preferRelativeResize="0"/>
            <p:nvPr/>
          </p:nvPicPr>
          <p:blipFill rotWithShape="1">
            <a:blip r:embed="rId13">
              <a:alphaModFix/>
            </a:blip>
            <a:srcRect/>
            <a:stretch/>
          </p:blipFill>
          <p:spPr>
            <a:xfrm>
              <a:off x="8622992" y="4546324"/>
              <a:ext cx="898830" cy="999891"/>
            </a:xfrm>
            <a:prstGeom prst="rect">
              <a:avLst/>
            </a:prstGeom>
            <a:noFill/>
            <a:ln>
              <a:noFill/>
            </a:ln>
          </p:spPr>
        </p:pic>
        <p:sp>
          <p:nvSpPr>
            <p:cNvPr id="227" name="Google Shape;227;p6"/>
            <p:cNvSpPr/>
            <p:nvPr/>
          </p:nvSpPr>
          <p:spPr>
            <a:xfrm>
              <a:off x="8327554" y="5487326"/>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Plastic bag</a:t>
              </a:r>
              <a:endParaRPr sz="1800" b="0" i="0" u="none" strike="noStrike" cap="none" dirty="0">
                <a:solidFill>
                  <a:srgbClr val="262626"/>
                </a:solidFill>
                <a:latin typeface="Calibri"/>
                <a:ea typeface="Calibri"/>
                <a:cs typeface="Calibri"/>
                <a:sym typeface="Calibri"/>
              </a:endParaRPr>
            </a:p>
          </p:txBody>
        </p:sp>
      </p:grpSp>
      <p:grpSp>
        <p:nvGrpSpPr>
          <p:cNvPr id="16" name="Group 15">
            <a:extLst>
              <a:ext uri="{FF2B5EF4-FFF2-40B4-BE49-F238E27FC236}">
                <a16:creationId xmlns:a16="http://schemas.microsoft.com/office/drawing/2014/main" id="{2C8FE6E0-7712-DD18-3415-CD204ED997F4}"/>
              </a:ext>
            </a:extLst>
          </p:cNvPr>
          <p:cNvGrpSpPr/>
          <p:nvPr/>
        </p:nvGrpSpPr>
        <p:grpSpPr>
          <a:xfrm>
            <a:off x="36997" y="2238129"/>
            <a:ext cx="1942002" cy="1528024"/>
            <a:chOff x="10237173" y="4701929"/>
            <a:chExt cx="1680673" cy="1212599"/>
          </a:xfrm>
        </p:grpSpPr>
        <p:pic>
          <p:nvPicPr>
            <p:cNvPr id="229" name="Google Shape;229;p6" descr="A close-up of a sword&#10;&#10;Description automatically generated with low confidence"/>
            <p:cNvPicPr preferRelativeResize="0"/>
            <p:nvPr/>
          </p:nvPicPr>
          <p:blipFill rotWithShape="1">
            <a:blip r:embed="rId14">
              <a:alphaModFix/>
            </a:blip>
            <a:srcRect/>
            <a:stretch/>
          </p:blipFill>
          <p:spPr>
            <a:xfrm rot="-996009" flipH="1">
              <a:off x="10454559" y="4701929"/>
              <a:ext cx="1025960" cy="775035"/>
            </a:xfrm>
            <a:prstGeom prst="rect">
              <a:avLst/>
            </a:prstGeom>
            <a:noFill/>
            <a:ln>
              <a:noFill/>
            </a:ln>
          </p:spPr>
        </p:pic>
        <p:sp>
          <p:nvSpPr>
            <p:cNvPr id="230" name="Google Shape;230;p6"/>
            <p:cNvSpPr/>
            <p:nvPr/>
          </p:nvSpPr>
          <p:spPr>
            <a:xfrm>
              <a:off x="10237173" y="5511982"/>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Pencil</a:t>
              </a:r>
              <a:endParaRPr sz="1800" b="0" i="0" u="none" strike="noStrike" cap="none">
                <a:solidFill>
                  <a:srgbClr val="262626"/>
                </a:solidFill>
                <a:latin typeface="Calibri"/>
                <a:ea typeface="Calibri"/>
                <a:cs typeface="Calibri"/>
                <a:sym typeface="Calibri"/>
              </a:endParaRPr>
            </a:p>
          </p:txBody>
        </p:sp>
      </p:grpSp>
      <p:grpSp>
        <p:nvGrpSpPr>
          <p:cNvPr id="13" name="Group 12">
            <a:extLst>
              <a:ext uri="{FF2B5EF4-FFF2-40B4-BE49-F238E27FC236}">
                <a16:creationId xmlns:a16="http://schemas.microsoft.com/office/drawing/2014/main" id="{08F2DFB0-355E-C9BE-0F5C-3332CCAA6048}"/>
              </a:ext>
            </a:extLst>
          </p:cNvPr>
          <p:cNvGrpSpPr/>
          <p:nvPr/>
        </p:nvGrpSpPr>
        <p:grpSpPr>
          <a:xfrm>
            <a:off x="3739481" y="479086"/>
            <a:ext cx="2249385" cy="1729872"/>
            <a:chOff x="10256338" y="3269424"/>
            <a:chExt cx="1680673" cy="1232841"/>
          </a:xfrm>
        </p:grpSpPr>
        <p:pic>
          <p:nvPicPr>
            <p:cNvPr id="232" name="Google Shape;232;p6" descr="A pair of shoes&#10;&#10;Description automatically generated with low confidence"/>
            <p:cNvPicPr preferRelativeResize="0"/>
            <p:nvPr/>
          </p:nvPicPr>
          <p:blipFill rotWithShape="1">
            <a:blip r:embed="rId15">
              <a:alphaModFix/>
            </a:blip>
            <a:srcRect/>
            <a:stretch/>
          </p:blipFill>
          <p:spPr>
            <a:xfrm>
              <a:off x="10510259" y="3269424"/>
              <a:ext cx="1272277" cy="806624"/>
            </a:xfrm>
            <a:prstGeom prst="rect">
              <a:avLst/>
            </a:prstGeom>
            <a:noFill/>
            <a:ln>
              <a:noFill/>
            </a:ln>
          </p:spPr>
        </p:pic>
        <p:sp>
          <p:nvSpPr>
            <p:cNvPr id="233" name="Google Shape;233;p6"/>
            <p:cNvSpPr/>
            <p:nvPr/>
          </p:nvSpPr>
          <p:spPr>
            <a:xfrm>
              <a:off x="10256338" y="4099719"/>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Shoes</a:t>
              </a:r>
              <a:endParaRPr sz="1800" b="0" i="0" u="none" strike="noStrike" cap="none">
                <a:solidFill>
                  <a:srgbClr val="262626"/>
                </a:solidFill>
                <a:latin typeface="Calibri"/>
                <a:ea typeface="Calibri"/>
                <a:cs typeface="Calibri"/>
                <a:sym typeface="Calibri"/>
              </a:endParaRPr>
            </a:p>
          </p:txBody>
        </p:sp>
      </p:grpSp>
      <p:sp>
        <p:nvSpPr>
          <p:cNvPr id="235" name="Google Shape;235;p6"/>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grpSp>
        <p:nvGrpSpPr>
          <p:cNvPr id="10" name="Group 9">
            <a:extLst>
              <a:ext uri="{FF2B5EF4-FFF2-40B4-BE49-F238E27FC236}">
                <a16:creationId xmlns:a16="http://schemas.microsoft.com/office/drawing/2014/main" id="{51D67DB0-D495-B2B5-7AE3-E85F1ACDF64A}"/>
              </a:ext>
            </a:extLst>
          </p:cNvPr>
          <p:cNvGrpSpPr/>
          <p:nvPr/>
        </p:nvGrpSpPr>
        <p:grpSpPr>
          <a:xfrm>
            <a:off x="7876284" y="1829413"/>
            <a:ext cx="2154046" cy="2135387"/>
            <a:chOff x="10269241" y="1451979"/>
            <a:chExt cx="1680673" cy="1669389"/>
          </a:xfrm>
        </p:grpSpPr>
        <p:sp>
          <p:nvSpPr>
            <p:cNvPr id="50" name="Google Shape;188;p4">
              <a:extLst>
                <a:ext uri="{FF2B5EF4-FFF2-40B4-BE49-F238E27FC236}">
                  <a16:creationId xmlns:a16="http://schemas.microsoft.com/office/drawing/2014/main" id="{DA4964E3-8233-7F4C-9152-5806C7DCC220}"/>
                </a:ext>
              </a:extLst>
            </p:cNvPr>
            <p:cNvSpPr/>
            <p:nvPr/>
          </p:nvSpPr>
          <p:spPr>
            <a:xfrm>
              <a:off x="10269241"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Garden hose</a:t>
              </a:r>
              <a:endParaRPr sz="1800" b="0" i="0" u="none" strike="noStrike" cap="none" dirty="0">
                <a:solidFill>
                  <a:srgbClr val="262626"/>
                </a:solidFill>
                <a:latin typeface="Calibri"/>
                <a:ea typeface="Calibri"/>
                <a:cs typeface="Calibri"/>
                <a:sym typeface="Calibri"/>
              </a:endParaRPr>
            </a:p>
          </p:txBody>
        </p:sp>
        <p:pic>
          <p:nvPicPr>
            <p:cNvPr id="51" name="Picture 50" descr="A picture containing cable, connector&#10;&#10;Description automatically generated">
              <a:extLst>
                <a:ext uri="{FF2B5EF4-FFF2-40B4-BE49-F238E27FC236}">
                  <a16:creationId xmlns:a16="http://schemas.microsoft.com/office/drawing/2014/main" id="{CC1B5C77-3E33-E34B-A12A-B6CCADC882FB}"/>
                </a:ext>
              </a:extLst>
            </p:cNvPr>
            <p:cNvPicPr>
              <a:picLocks noChangeAspect="1"/>
            </p:cNvPicPr>
            <p:nvPr/>
          </p:nvPicPr>
          <p:blipFill rotWithShape="1">
            <a:blip r:embed="rId16"/>
            <a:srcRect r="3" b="-51"/>
            <a:stretch/>
          </p:blipFill>
          <p:spPr>
            <a:xfrm>
              <a:off x="10402520" y="1451979"/>
              <a:ext cx="1233132" cy="1334224"/>
            </a:xfrm>
            <a:prstGeom prst="rect">
              <a:avLst/>
            </a:prstGeom>
          </p:spPr>
        </p:pic>
      </p:grpSp>
      <p:cxnSp>
        <p:nvCxnSpPr>
          <p:cNvPr id="18" name="Straight Connector 17">
            <a:extLst>
              <a:ext uri="{FF2B5EF4-FFF2-40B4-BE49-F238E27FC236}">
                <a16:creationId xmlns:a16="http://schemas.microsoft.com/office/drawing/2014/main" id="{72AECF63-3EC9-1630-2215-F38BEAD39127}"/>
              </a:ext>
            </a:extLst>
          </p:cNvPr>
          <p:cNvCxnSpPr>
            <a:stCxn id="197" idx="0"/>
            <a:endCxn id="191" idx="0"/>
          </p:cNvCxnSpPr>
          <p:nvPr/>
        </p:nvCxnSpPr>
        <p:spPr>
          <a:xfrm>
            <a:off x="936033" y="1590848"/>
            <a:ext cx="2186986" cy="344598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B4BF6E-576F-9C9F-CF2A-15D5622B738F}"/>
              </a:ext>
            </a:extLst>
          </p:cNvPr>
          <p:cNvCxnSpPr>
            <a:cxnSpLocks/>
          </p:cNvCxnSpPr>
          <p:nvPr/>
        </p:nvCxnSpPr>
        <p:spPr>
          <a:xfrm>
            <a:off x="1685978" y="1824916"/>
            <a:ext cx="1437041" cy="31767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8A94CA-6471-CF03-6331-2558498EBF19}"/>
              </a:ext>
            </a:extLst>
          </p:cNvPr>
          <p:cNvCxnSpPr>
            <a:cxnSpLocks/>
            <a:endCxn id="190" idx="1"/>
          </p:cNvCxnSpPr>
          <p:nvPr/>
        </p:nvCxnSpPr>
        <p:spPr>
          <a:xfrm>
            <a:off x="5011615" y="1603796"/>
            <a:ext cx="2594501" cy="376553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606B969-57C3-B68B-4B68-2DE1B97ECC06}"/>
              </a:ext>
            </a:extLst>
          </p:cNvPr>
          <p:cNvCxnSpPr>
            <a:cxnSpLocks/>
            <a:stCxn id="203" idx="0"/>
          </p:cNvCxnSpPr>
          <p:nvPr/>
        </p:nvCxnSpPr>
        <p:spPr>
          <a:xfrm flipH="1">
            <a:off x="4498934" y="1606423"/>
            <a:ext cx="2037700" cy="345059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0014661-FEE0-E480-B333-C7B6C44CFD43}"/>
              </a:ext>
            </a:extLst>
          </p:cNvPr>
          <p:cNvCxnSpPr>
            <a:cxnSpLocks/>
            <a:stCxn id="217" idx="0"/>
          </p:cNvCxnSpPr>
          <p:nvPr/>
        </p:nvCxnSpPr>
        <p:spPr>
          <a:xfrm>
            <a:off x="8023154" y="1625231"/>
            <a:ext cx="45419" cy="33532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BB3022C-9A25-C78F-DF0B-B8564F25436E}"/>
              </a:ext>
            </a:extLst>
          </p:cNvPr>
          <p:cNvCxnSpPr>
            <a:cxnSpLocks/>
          </p:cNvCxnSpPr>
          <p:nvPr/>
        </p:nvCxnSpPr>
        <p:spPr>
          <a:xfrm>
            <a:off x="9566122" y="1879230"/>
            <a:ext cx="369429" cy="315760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080FB93-0CC9-5581-65FE-22AC6F978E4F}"/>
              </a:ext>
            </a:extLst>
          </p:cNvPr>
          <p:cNvCxnSpPr>
            <a:cxnSpLocks/>
          </p:cNvCxnSpPr>
          <p:nvPr/>
        </p:nvCxnSpPr>
        <p:spPr>
          <a:xfrm flipH="1">
            <a:off x="9932883" y="1824916"/>
            <a:ext cx="470655" cy="318212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4EDFFA5-F892-81FF-18C4-17607C1A43E8}"/>
              </a:ext>
            </a:extLst>
          </p:cNvPr>
          <p:cNvCxnSpPr>
            <a:cxnSpLocks/>
          </p:cNvCxnSpPr>
          <p:nvPr/>
        </p:nvCxnSpPr>
        <p:spPr>
          <a:xfrm flipH="1">
            <a:off x="9932883" y="3335076"/>
            <a:ext cx="970082" cy="169279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19F4F4C-B22D-417B-9B76-04A1F10B9204}"/>
              </a:ext>
            </a:extLst>
          </p:cNvPr>
          <p:cNvCxnSpPr>
            <a:cxnSpLocks/>
            <a:endCxn id="190" idx="0"/>
          </p:cNvCxnSpPr>
          <p:nvPr/>
        </p:nvCxnSpPr>
        <p:spPr>
          <a:xfrm>
            <a:off x="9158706" y="3766153"/>
            <a:ext cx="0" cy="123552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3D3E00F-907E-F87A-505F-39030A516D0E}"/>
              </a:ext>
            </a:extLst>
          </p:cNvPr>
          <p:cNvCxnSpPr>
            <a:cxnSpLocks/>
          </p:cNvCxnSpPr>
          <p:nvPr/>
        </p:nvCxnSpPr>
        <p:spPr>
          <a:xfrm flipH="1">
            <a:off x="4519246" y="3766153"/>
            <a:ext cx="1442555" cy="129821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1F74E43-7E1E-0A66-456F-30AF17D5FBF4}"/>
              </a:ext>
            </a:extLst>
          </p:cNvPr>
          <p:cNvCxnSpPr>
            <a:cxnSpLocks/>
            <a:stCxn id="224" idx="2"/>
            <a:endCxn id="190" idx="1"/>
          </p:cNvCxnSpPr>
          <p:nvPr/>
        </p:nvCxnSpPr>
        <p:spPr>
          <a:xfrm>
            <a:off x="4794394" y="3578823"/>
            <a:ext cx="2811722" cy="179051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FAAE419-834A-77B2-DE59-74929E98B7DF}"/>
              </a:ext>
            </a:extLst>
          </p:cNvPr>
          <p:cNvCxnSpPr>
            <a:cxnSpLocks/>
            <a:endCxn id="190" idx="1"/>
          </p:cNvCxnSpPr>
          <p:nvPr/>
        </p:nvCxnSpPr>
        <p:spPr>
          <a:xfrm>
            <a:off x="2966656" y="3484363"/>
            <a:ext cx="4639460" cy="188497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CF5CC32-AAEB-B4A5-4B55-4A8FEEBDD6B1}"/>
              </a:ext>
            </a:extLst>
          </p:cNvPr>
          <p:cNvCxnSpPr>
            <a:cxnSpLocks/>
            <a:endCxn id="190" idx="1"/>
          </p:cNvCxnSpPr>
          <p:nvPr/>
        </p:nvCxnSpPr>
        <p:spPr>
          <a:xfrm>
            <a:off x="1054978" y="3687588"/>
            <a:ext cx="6551138" cy="168174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500"/>
                                        <p:tgtEl>
                                          <p:spTgt spid="10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fade">
                                      <p:cBhvr>
                                        <p:cTn id="47" dur="500"/>
                                        <p:tgtEl>
                                          <p:spTgt spid="10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500"/>
                                        <p:tgtEl>
                                          <p:spTgt spid="10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500"/>
                                        <p:tgtEl>
                                          <p:spTgt spid="9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fade">
                                      <p:cBhvr>
                                        <p:cTn id="62" dur="500"/>
                                        <p:tgtEl>
                                          <p:spTgt spid="9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4"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63" name="Google Shape;163;p4"/>
          <p:cNvSpPr/>
          <p:nvPr/>
        </p:nvSpPr>
        <p:spPr>
          <a:xfrm>
            <a:off x="1148651" y="313974"/>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4"/>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4"/>
          <p:cNvSpPr txBox="1"/>
          <p:nvPr/>
        </p:nvSpPr>
        <p:spPr>
          <a:xfrm>
            <a:off x="1527338"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YES</a:t>
            </a:r>
            <a:endParaRPr dirty="0"/>
          </a:p>
        </p:txBody>
      </p:sp>
      <p:sp>
        <p:nvSpPr>
          <p:cNvPr id="166" name="Google Shape;166;p4"/>
          <p:cNvSpPr txBox="1"/>
          <p:nvPr/>
        </p:nvSpPr>
        <p:spPr>
          <a:xfrm>
            <a:off x="8362597"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NO</a:t>
            </a:r>
            <a:endParaRPr dirty="0"/>
          </a:p>
        </p:txBody>
      </p:sp>
      <p:cxnSp>
        <p:nvCxnSpPr>
          <p:cNvPr id="167" name="Google Shape;167;p4"/>
          <p:cNvCxnSpPr/>
          <p:nvPr/>
        </p:nvCxnSpPr>
        <p:spPr>
          <a:xfrm>
            <a:off x="6159855" y="482968"/>
            <a:ext cx="0" cy="5205631"/>
          </a:xfrm>
          <a:prstGeom prst="straightConnector1">
            <a:avLst/>
          </a:prstGeom>
          <a:noFill/>
          <a:ln w="34925" cap="flat" cmpd="sng">
            <a:solidFill>
              <a:srgbClr val="262626"/>
            </a:solidFill>
            <a:prstDash val="dot"/>
            <a:miter lim="800000"/>
            <a:headEnd type="none" w="sm" len="sm"/>
            <a:tailEnd type="none" w="sm" len="sm"/>
          </a:ln>
        </p:spPr>
      </p:cxnSp>
      <p:sp>
        <p:nvSpPr>
          <p:cNvPr id="168" name="Google Shape;168;p4"/>
          <p:cNvSpPr/>
          <p:nvPr/>
        </p:nvSpPr>
        <p:spPr>
          <a:xfrm>
            <a:off x="556348" y="1144746"/>
            <a:ext cx="4289781" cy="50597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i="0" u="none" strike="noStrike" cap="none">
                <a:solidFill>
                  <a:srgbClr val="29C7F7"/>
                </a:solidFill>
                <a:latin typeface="Calibri"/>
                <a:ea typeface="Calibri"/>
                <a:cs typeface="Calibri"/>
                <a:sym typeface="Calibri"/>
              </a:rPr>
              <a:t>Always recycle</a:t>
            </a:r>
            <a:r>
              <a:rPr lang="en-US" sz="2400" b="0" i="0" u="none" strike="noStrike" cap="none">
                <a:solidFill>
                  <a:srgbClr val="29C7F7"/>
                </a:solidFill>
                <a:latin typeface="Calibri"/>
                <a:ea typeface="Calibri"/>
                <a:cs typeface="Calibri"/>
                <a:sym typeface="Calibri"/>
              </a:rPr>
              <a:t>:</a:t>
            </a:r>
            <a:endParaRPr sz="2400" b="0" i="0" u="none" strike="noStrike" cap="none">
              <a:solidFill>
                <a:srgbClr val="29C7F7"/>
              </a:solidFill>
              <a:latin typeface="Calibri"/>
              <a:ea typeface="Calibri"/>
              <a:cs typeface="Calibri"/>
              <a:sym typeface="Calibri"/>
            </a:endParaRPr>
          </a:p>
        </p:txBody>
      </p:sp>
      <p:sp>
        <p:nvSpPr>
          <p:cNvPr id="169" name="Google Shape;169;p4"/>
          <p:cNvSpPr/>
          <p:nvPr/>
        </p:nvSpPr>
        <p:spPr>
          <a:xfrm>
            <a:off x="7302314" y="1144745"/>
            <a:ext cx="4289781" cy="50597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i="0" u="none" strike="noStrike" cap="none">
                <a:solidFill>
                  <a:srgbClr val="3AC69D"/>
                </a:solidFill>
                <a:latin typeface="Calibri"/>
                <a:ea typeface="Calibri"/>
                <a:cs typeface="Calibri"/>
                <a:sym typeface="Calibri"/>
              </a:rPr>
              <a:t>Never recycle</a:t>
            </a:r>
            <a:r>
              <a:rPr lang="en-US" sz="2400" b="0" i="0" u="none" strike="noStrike" cap="none">
                <a:solidFill>
                  <a:srgbClr val="3AC69D"/>
                </a:solidFill>
                <a:latin typeface="Calibri"/>
                <a:ea typeface="Calibri"/>
                <a:cs typeface="Calibri"/>
                <a:sym typeface="Calibri"/>
              </a:rPr>
              <a:t>:</a:t>
            </a:r>
            <a:endParaRPr sz="2400" b="0" i="0" u="none" strike="noStrike" cap="none">
              <a:solidFill>
                <a:srgbClr val="3AC69D"/>
              </a:solidFill>
              <a:latin typeface="Calibri"/>
              <a:ea typeface="Calibri"/>
              <a:cs typeface="Calibri"/>
              <a:sym typeface="Calibri"/>
            </a:endParaRPr>
          </a:p>
        </p:txBody>
      </p:sp>
      <p:pic>
        <p:nvPicPr>
          <p:cNvPr id="170" name="Google Shape;170;p4" descr="A picture containing plastic, vessel, jar&#10;&#10;Description automatically generated"/>
          <p:cNvPicPr preferRelativeResize="0"/>
          <p:nvPr/>
        </p:nvPicPr>
        <p:blipFill rotWithShape="1">
          <a:blip r:embed="rId5">
            <a:alphaModFix/>
          </a:blip>
          <a:srcRect/>
          <a:stretch/>
        </p:blipFill>
        <p:spPr>
          <a:xfrm>
            <a:off x="923533" y="1746170"/>
            <a:ext cx="1260257" cy="1508949"/>
          </a:xfrm>
          <a:prstGeom prst="rect">
            <a:avLst/>
          </a:prstGeom>
          <a:noFill/>
          <a:ln>
            <a:noFill/>
          </a:ln>
        </p:spPr>
      </p:pic>
      <p:sp>
        <p:nvSpPr>
          <p:cNvPr id="171" name="Google Shape;171;p4"/>
          <p:cNvSpPr/>
          <p:nvPr/>
        </p:nvSpPr>
        <p:spPr>
          <a:xfrm>
            <a:off x="923533" y="3255614"/>
            <a:ext cx="1431166" cy="4370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a:solidFill>
                  <a:srgbClr val="262626"/>
                </a:solidFill>
                <a:latin typeface="Calibri"/>
                <a:ea typeface="Calibri"/>
                <a:cs typeface="Calibri"/>
                <a:sym typeface="Calibri"/>
              </a:rPr>
              <a:t>Glass </a:t>
            </a:r>
            <a:r>
              <a:rPr lang="en-US" sz="2000" b="1" dirty="0">
                <a:solidFill>
                  <a:srgbClr val="262626"/>
                </a:solidFill>
                <a:latin typeface="Calibri"/>
                <a:ea typeface="Calibri"/>
                <a:cs typeface="Calibri"/>
                <a:sym typeface="Calibri"/>
              </a:rPr>
              <a:t>j</a:t>
            </a:r>
            <a:r>
              <a:rPr lang="en-US" sz="2000" b="1" i="0" u="none" strike="noStrike" cap="none" dirty="0">
                <a:solidFill>
                  <a:srgbClr val="262626"/>
                </a:solidFill>
                <a:latin typeface="Calibri"/>
                <a:ea typeface="Calibri"/>
                <a:cs typeface="Calibri"/>
                <a:sym typeface="Calibri"/>
              </a:rPr>
              <a:t>ar</a:t>
            </a:r>
            <a:endParaRPr sz="2000" b="0" i="0" u="none" strike="noStrike" cap="none" dirty="0">
              <a:solidFill>
                <a:srgbClr val="262626"/>
              </a:solidFill>
              <a:latin typeface="Calibri"/>
              <a:ea typeface="Calibri"/>
              <a:cs typeface="Calibri"/>
              <a:sym typeface="Calibri"/>
            </a:endParaRPr>
          </a:p>
        </p:txBody>
      </p:sp>
      <p:pic>
        <p:nvPicPr>
          <p:cNvPr id="172" name="Google Shape;172;p4" descr="Icon&#10;&#10;Description automatically generated"/>
          <p:cNvPicPr preferRelativeResize="0"/>
          <p:nvPr/>
        </p:nvPicPr>
        <p:blipFill rotWithShape="1">
          <a:blip r:embed="rId6">
            <a:alphaModFix/>
          </a:blip>
          <a:srcRect r="14" b="29"/>
          <a:stretch/>
        </p:blipFill>
        <p:spPr>
          <a:xfrm>
            <a:off x="2132992" y="1824169"/>
            <a:ext cx="795697" cy="712308"/>
          </a:xfrm>
          <a:prstGeom prst="rect">
            <a:avLst/>
          </a:prstGeom>
          <a:noFill/>
          <a:ln>
            <a:noFill/>
          </a:ln>
        </p:spPr>
      </p:pic>
      <p:sp>
        <p:nvSpPr>
          <p:cNvPr id="173" name="Google Shape;173;p4"/>
          <p:cNvSpPr/>
          <p:nvPr/>
        </p:nvSpPr>
        <p:spPr>
          <a:xfrm>
            <a:off x="2948175" y="3255625"/>
            <a:ext cx="24276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PET Plastic bottle </a:t>
            </a:r>
            <a:endParaRPr sz="2000" b="1" dirty="0">
              <a:solidFill>
                <a:srgbClr val="262626"/>
              </a:solidFill>
              <a:latin typeface="Calibri"/>
              <a:ea typeface="Calibri"/>
              <a:cs typeface="Calibri"/>
              <a:sym typeface="Calibri"/>
            </a:endParaRPr>
          </a:p>
          <a:p>
            <a:pPr marL="0" marR="0" lvl="0" indent="0" algn="l" rtl="0">
              <a:lnSpc>
                <a:spcPct val="120000"/>
              </a:lnSpc>
              <a:spcBef>
                <a:spcPts val="0"/>
              </a:spcBef>
              <a:spcAft>
                <a:spcPts val="0"/>
              </a:spcAft>
              <a:buNone/>
            </a:pPr>
            <a:endParaRPr sz="2000" b="0" i="0" u="none" strike="noStrike" cap="none" dirty="0">
              <a:solidFill>
                <a:srgbClr val="262626"/>
              </a:solidFill>
              <a:latin typeface="Calibri"/>
              <a:ea typeface="Calibri"/>
              <a:cs typeface="Calibri"/>
              <a:sym typeface="Calibri"/>
            </a:endParaRPr>
          </a:p>
        </p:txBody>
      </p:sp>
      <p:pic>
        <p:nvPicPr>
          <p:cNvPr id="174" name="Google Shape;174;p4" descr="A bottle of water&#10;&#10;Description automatically generated with low confidence"/>
          <p:cNvPicPr preferRelativeResize="0"/>
          <p:nvPr/>
        </p:nvPicPr>
        <p:blipFill rotWithShape="1">
          <a:blip r:embed="rId7">
            <a:alphaModFix/>
          </a:blip>
          <a:srcRect/>
          <a:stretch/>
        </p:blipFill>
        <p:spPr>
          <a:xfrm>
            <a:off x="3418844" y="1768751"/>
            <a:ext cx="1341942" cy="1705385"/>
          </a:xfrm>
          <a:prstGeom prst="rect">
            <a:avLst/>
          </a:prstGeom>
          <a:noFill/>
          <a:ln>
            <a:noFill/>
          </a:ln>
        </p:spPr>
      </p:pic>
      <p:pic>
        <p:nvPicPr>
          <p:cNvPr id="175" name="Google Shape;175;p4" descr="Icon&#10;&#10;Description automatically generated"/>
          <p:cNvPicPr preferRelativeResize="0"/>
          <p:nvPr/>
        </p:nvPicPr>
        <p:blipFill rotWithShape="1">
          <a:blip r:embed="rId6">
            <a:alphaModFix/>
          </a:blip>
          <a:srcRect r="14" b="29"/>
          <a:stretch/>
        </p:blipFill>
        <p:spPr>
          <a:xfrm>
            <a:off x="4516479" y="1824169"/>
            <a:ext cx="795697" cy="712308"/>
          </a:xfrm>
          <a:prstGeom prst="rect">
            <a:avLst/>
          </a:prstGeom>
          <a:noFill/>
          <a:ln>
            <a:noFill/>
          </a:ln>
        </p:spPr>
      </p:pic>
      <p:sp>
        <p:nvSpPr>
          <p:cNvPr id="176" name="Google Shape;176;p4"/>
          <p:cNvSpPr/>
          <p:nvPr/>
        </p:nvSpPr>
        <p:spPr>
          <a:xfrm>
            <a:off x="671401" y="5421066"/>
            <a:ext cx="1775580" cy="4370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a:solidFill>
                  <a:srgbClr val="262626"/>
                </a:solidFill>
                <a:latin typeface="Calibri"/>
                <a:ea typeface="Calibri"/>
                <a:cs typeface="Calibri"/>
                <a:sym typeface="Calibri"/>
              </a:rPr>
              <a:t>Cardboard box</a:t>
            </a:r>
            <a:endParaRPr dirty="0"/>
          </a:p>
        </p:txBody>
      </p:sp>
      <p:sp>
        <p:nvSpPr>
          <p:cNvPr id="177" name="Google Shape;177;p4"/>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Metal</a:t>
            </a:r>
            <a:r>
              <a:rPr lang="en-US" sz="2000" b="1" i="0" u="none" strike="noStrike" cap="none" dirty="0">
                <a:solidFill>
                  <a:srgbClr val="262626"/>
                </a:solidFill>
                <a:latin typeface="Calibri"/>
                <a:ea typeface="Calibri"/>
                <a:cs typeface="Calibri"/>
                <a:sym typeface="Calibri"/>
              </a:rPr>
              <a:t> can</a:t>
            </a:r>
            <a:endParaRPr sz="2000" b="0" i="0" u="none" strike="noStrike" cap="none" dirty="0">
              <a:solidFill>
                <a:srgbClr val="262626"/>
              </a:solidFill>
              <a:latin typeface="Calibri"/>
              <a:ea typeface="Calibri"/>
              <a:cs typeface="Calibri"/>
              <a:sym typeface="Calibri"/>
            </a:endParaRPr>
          </a:p>
        </p:txBody>
      </p:sp>
      <p:pic>
        <p:nvPicPr>
          <p:cNvPr id="178" name="Google Shape;178;p4" descr="Icon&#10;&#10;Description automatically generated"/>
          <p:cNvPicPr preferRelativeResize="0"/>
          <p:nvPr/>
        </p:nvPicPr>
        <p:blipFill rotWithShape="1">
          <a:blip r:embed="rId6">
            <a:alphaModFix/>
          </a:blip>
          <a:srcRect r="14" b="29"/>
          <a:stretch/>
        </p:blipFill>
        <p:spPr>
          <a:xfrm>
            <a:off x="4516479" y="3989621"/>
            <a:ext cx="795697" cy="712308"/>
          </a:xfrm>
          <a:prstGeom prst="rect">
            <a:avLst/>
          </a:prstGeom>
          <a:noFill/>
          <a:ln>
            <a:noFill/>
          </a:ln>
        </p:spPr>
      </p:pic>
      <p:pic>
        <p:nvPicPr>
          <p:cNvPr id="179" name="Google Shape;179;p4" descr="A close up of a roll of tape&#10;&#10;Description automatically generated with low confidence"/>
          <p:cNvPicPr preferRelativeResize="0"/>
          <p:nvPr/>
        </p:nvPicPr>
        <p:blipFill rotWithShape="1">
          <a:blip r:embed="rId8">
            <a:alphaModFix/>
          </a:blip>
          <a:srcRect/>
          <a:stretch/>
        </p:blipFill>
        <p:spPr>
          <a:xfrm>
            <a:off x="3775065" y="4171116"/>
            <a:ext cx="648663" cy="1227135"/>
          </a:xfrm>
          <a:prstGeom prst="rect">
            <a:avLst/>
          </a:prstGeom>
          <a:noFill/>
          <a:ln>
            <a:noFill/>
          </a:ln>
        </p:spPr>
      </p:pic>
      <p:pic>
        <p:nvPicPr>
          <p:cNvPr id="180" name="Google Shape;180;p4" descr="A picture containing box, stationary, container, envelope&#10;&#10;Description automatically generated"/>
          <p:cNvPicPr preferRelativeResize="0"/>
          <p:nvPr/>
        </p:nvPicPr>
        <p:blipFill rotWithShape="1">
          <a:blip r:embed="rId9">
            <a:alphaModFix/>
          </a:blip>
          <a:srcRect/>
          <a:stretch/>
        </p:blipFill>
        <p:spPr>
          <a:xfrm>
            <a:off x="488426" y="4064988"/>
            <a:ext cx="1839065" cy="1374701"/>
          </a:xfrm>
          <a:prstGeom prst="rect">
            <a:avLst/>
          </a:prstGeom>
          <a:noFill/>
          <a:ln>
            <a:noFill/>
          </a:ln>
        </p:spPr>
      </p:pic>
      <p:pic>
        <p:nvPicPr>
          <p:cNvPr id="181" name="Google Shape;181;p4" descr="Icon&#10;&#10;Description automatically generated"/>
          <p:cNvPicPr preferRelativeResize="0"/>
          <p:nvPr/>
        </p:nvPicPr>
        <p:blipFill rotWithShape="1">
          <a:blip r:embed="rId6">
            <a:alphaModFix/>
          </a:blip>
          <a:srcRect r="14" b="29"/>
          <a:stretch/>
        </p:blipFill>
        <p:spPr>
          <a:xfrm>
            <a:off x="2132992" y="3989621"/>
            <a:ext cx="795697" cy="712308"/>
          </a:xfrm>
          <a:prstGeom prst="rect">
            <a:avLst/>
          </a:prstGeom>
          <a:noFill/>
          <a:ln>
            <a:noFill/>
          </a:ln>
        </p:spPr>
      </p:pic>
      <p:pic>
        <p:nvPicPr>
          <p:cNvPr id="182" name="Google Shape;182;p4" descr="A picture containing banana, indoor, yellow, half&#10;&#10;Description automatically generated"/>
          <p:cNvPicPr preferRelativeResize="0"/>
          <p:nvPr/>
        </p:nvPicPr>
        <p:blipFill rotWithShape="1">
          <a:blip r:embed="rId10">
            <a:alphaModFix/>
          </a:blip>
          <a:srcRect/>
          <a:stretch/>
        </p:blipFill>
        <p:spPr>
          <a:xfrm>
            <a:off x="6506825" y="1760417"/>
            <a:ext cx="1477076" cy="1052629"/>
          </a:xfrm>
          <a:prstGeom prst="rect">
            <a:avLst/>
          </a:prstGeom>
          <a:noFill/>
          <a:ln>
            <a:noFill/>
          </a:ln>
        </p:spPr>
      </p:pic>
      <p:sp>
        <p:nvSpPr>
          <p:cNvPr id="183" name="Google Shape;183;p4"/>
          <p:cNvSpPr/>
          <p:nvPr/>
        </p:nvSpPr>
        <p:spPr>
          <a:xfrm>
            <a:off x="6420868" y="2700012"/>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Banana peel</a:t>
            </a:r>
            <a:endParaRPr sz="1800" b="0" i="0" u="none" strike="noStrike" cap="none">
              <a:solidFill>
                <a:srgbClr val="262626"/>
              </a:solidFill>
              <a:latin typeface="Calibri"/>
              <a:ea typeface="Calibri"/>
              <a:cs typeface="Calibri"/>
              <a:sym typeface="Calibri"/>
            </a:endParaRPr>
          </a:p>
        </p:txBody>
      </p:sp>
      <p:pic>
        <p:nvPicPr>
          <p:cNvPr id="184" name="Google Shape;184;p4" descr="Icon&#10;&#10;Description automatically generated"/>
          <p:cNvPicPr preferRelativeResize="0"/>
          <p:nvPr/>
        </p:nvPicPr>
        <p:blipFill rotWithShape="1">
          <a:blip r:embed="rId11">
            <a:alphaModFix/>
          </a:blip>
          <a:srcRect r="23" b="33"/>
          <a:stretch/>
        </p:blipFill>
        <p:spPr>
          <a:xfrm>
            <a:off x="7458887" y="1760417"/>
            <a:ext cx="583834" cy="565674"/>
          </a:xfrm>
          <a:prstGeom prst="rect">
            <a:avLst/>
          </a:prstGeom>
          <a:noFill/>
          <a:ln>
            <a:noFill/>
          </a:ln>
        </p:spPr>
      </p:pic>
      <p:sp>
        <p:nvSpPr>
          <p:cNvPr id="185" name="Google Shape;185;p4"/>
          <p:cNvSpPr/>
          <p:nvPr/>
        </p:nvSpPr>
        <p:spPr>
          <a:xfrm>
            <a:off x="8346482" y="2696677"/>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Dirty napkin</a:t>
            </a:r>
            <a:endParaRPr sz="1800" b="0" i="0" u="none" strike="noStrike" cap="none">
              <a:solidFill>
                <a:srgbClr val="262626"/>
              </a:solidFill>
              <a:latin typeface="Calibri"/>
              <a:ea typeface="Calibri"/>
              <a:cs typeface="Calibri"/>
              <a:sym typeface="Calibri"/>
            </a:endParaRPr>
          </a:p>
        </p:txBody>
      </p:sp>
      <p:pic>
        <p:nvPicPr>
          <p:cNvPr id="186" name="Google Shape;186;p4" descr="A picture containing cloth, paper, indoor, bed&#10;&#10;Description automatically generated"/>
          <p:cNvPicPr preferRelativeResize="0"/>
          <p:nvPr/>
        </p:nvPicPr>
        <p:blipFill rotWithShape="1">
          <a:blip r:embed="rId12">
            <a:alphaModFix/>
          </a:blip>
          <a:srcRect/>
          <a:stretch/>
        </p:blipFill>
        <p:spPr>
          <a:xfrm>
            <a:off x="8616966" y="1742833"/>
            <a:ext cx="1057548" cy="1052629"/>
          </a:xfrm>
          <a:prstGeom prst="rect">
            <a:avLst/>
          </a:prstGeom>
          <a:noFill/>
          <a:ln>
            <a:noFill/>
          </a:ln>
        </p:spPr>
      </p:pic>
      <p:pic>
        <p:nvPicPr>
          <p:cNvPr id="187" name="Google Shape;187;p4" descr="Icon&#10;&#10;Description automatically generated"/>
          <p:cNvPicPr preferRelativeResize="0"/>
          <p:nvPr/>
        </p:nvPicPr>
        <p:blipFill rotWithShape="1">
          <a:blip r:embed="rId11">
            <a:alphaModFix/>
          </a:blip>
          <a:srcRect r="23" b="33"/>
          <a:stretch/>
        </p:blipFill>
        <p:spPr>
          <a:xfrm>
            <a:off x="9384501" y="1757082"/>
            <a:ext cx="583834" cy="565674"/>
          </a:xfrm>
          <a:prstGeom prst="rect">
            <a:avLst/>
          </a:prstGeom>
          <a:noFill/>
          <a:ln>
            <a:noFill/>
          </a:ln>
        </p:spPr>
      </p:pic>
      <p:sp>
        <p:nvSpPr>
          <p:cNvPr id="191" name="Google Shape;191;p4"/>
          <p:cNvSpPr/>
          <p:nvPr/>
        </p:nvSpPr>
        <p:spPr>
          <a:xfrm>
            <a:off x="6377570" y="4084971"/>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Light bulb</a:t>
            </a:r>
            <a:endParaRPr sz="1800" b="0" i="0" u="none" strike="noStrike" cap="none">
              <a:solidFill>
                <a:srgbClr val="262626"/>
              </a:solidFill>
              <a:latin typeface="Calibri"/>
              <a:ea typeface="Calibri"/>
              <a:cs typeface="Calibri"/>
              <a:sym typeface="Calibri"/>
            </a:endParaRPr>
          </a:p>
        </p:txBody>
      </p:sp>
      <p:pic>
        <p:nvPicPr>
          <p:cNvPr id="192" name="Google Shape;192;p4" descr="A picture containing cup, light, glass&#10;&#10;Description automatically generated"/>
          <p:cNvPicPr preferRelativeResize="0"/>
          <p:nvPr/>
        </p:nvPicPr>
        <p:blipFill rotWithShape="1">
          <a:blip r:embed="rId13">
            <a:alphaModFix/>
          </a:blip>
          <a:srcRect/>
          <a:stretch/>
        </p:blipFill>
        <p:spPr>
          <a:xfrm>
            <a:off x="6914029" y="3189531"/>
            <a:ext cx="529129" cy="879126"/>
          </a:xfrm>
          <a:prstGeom prst="rect">
            <a:avLst/>
          </a:prstGeom>
          <a:noFill/>
          <a:ln>
            <a:noFill/>
          </a:ln>
        </p:spPr>
      </p:pic>
      <p:pic>
        <p:nvPicPr>
          <p:cNvPr id="193" name="Google Shape;193;p4" descr="Icon&#10;&#10;Description automatically generated"/>
          <p:cNvPicPr preferRelativeResize="0"/>
          <p:nvPr/>
        </p:nvPicPr>
        <p:blipFill rotWithShape="1">
          <a:blip r:embed="rId11">
            <a:alphaModFix/>
          </a:blip>
          <a:srcRect r="23" b="33"/>
          <a:stretch/>
        </p:blipFill>
        <p:spPr>
          <a:xfrm>
            <a:off x="7459833" y="3145376"/>
            <a:ext cx="583834" cy="565674"/>
          </a:xfrm>
          <a:prstGeom prst="rect">
            <a:avLst/>
          </a:prstGeom>
          <a:noFill/>
          <a:ln>
            <a:noFill/>
          </a:ln>
        </p:spPr>
      </p:pic>
      <p:pic>
        <p:nvPicPr>
          <p:cNvPr id="194" name="Google Shape;194;p4" descr="Calendar&#10;&#10;Description automatically generated"/>
          <p:cNvPicPr preferRelativeResize="0"/>
          <p:nvPr/>
        </p:nvPicPr>
        <p:blipFill rotWithShape="1">
          <a:blip r:embed="rId14">
            <a:alphaModFix/>
          </a:blip>
          <a:srcRect/>
          <a:stretch/>
        </p:blipFill>
        <p:spPr>
          <a:xfrm rot="-419615">
            <a:off x="8449667" y="3141253"/>
            <a:ext cx="1381506" cy="1087396"/>
          </a:xfrm>
          <a:prstGeom prst="rect">
            <a:avLst/>
          </a:prstGeom>
          <a:noFill/>
          <a:ln>
            <a:noFill/>
          </a:ln>
        </p:spPr>
      </p:pic>
      <p:sp>
        <p:nvSpPr>
          <p:cNvPr id="195" name="Google Shape;195;p4"/>
          <p:cNvSpPr/>
          <p:nvPr/>
        </p:nvSpPr>
        <p:spPr>
          <a:xfrm>
            <a:off x="8347377" y="4099719"/>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Juice box</a:t>
            </a:r>
            <a:endParaRPr sz="1800" b="0" i="0" u="none" strike="noStrike" cap="none">
              <a:solidFill>
                <a:srgbClr val="262626"/>
              </a:solidFill>
              <a:latin typeface="Calibri"/>
              <a:ea typeface="Calibri"/>
              <a:cs typeface="Calibri"/>
              <a:sym typeface="Calibri"/>
            </a:endParaRPr>
          </a:p>
        </p:txBody>
      </p:sp>
      <p:pic>
        <p:nvPicPr>
          <p:cNvPr id="196" name="Google Shape;196;p4" descr="Icon&#10;&#10;Description automatically generated"/>
          <p:cNvPicPr preferRelativeResize="0"/>
          <p:nvPr/>
        </p:nvPicPr>
        <p:blipFill rotWithShape="1">
          <a:blip r:embed="rId11">
            <a:alphaModFix/>
          </a:blip>
          <a:srcRect r="23" b="33"/>
          <a:stretch/>
        </p:blipFill>
        <p:spPr>
          <a:xfrm>
            <a:off x="9385396" y="3160124"/>
            <a:ext cx="583834" cy="565674"/>
          </a:xfrm>
          <a:prstGeom prst="rect">
            <a:avLst/>
          </a:prstGeom>
          <a:noFill/>
          <a:ln>
            <a:noFill/>
          </a:ln>
        </p:spPr>
      </p:pic>
      <p:pic>
        <p:nvPicPr>
          <p:cNvPr id="197" name="Google Shape;197;p4" descr="A picture containing toy&#10;&#10;Description automatically generated"/>
          <p:cNvPicPr preferRelativeResize="0"/>
          <p:nvPr/>
        </p:nvPicPr>
        <p:blipFill rotWithShape="1">
          <a:blip r:embed="rId15">
            <a:alphaModFix/>
          </a:blip>
          <a:srcRect/>
          <a:stretch/>
        </p:blipFill>
        <p:spPr>
          <a:xfrm>
            <a:off x="6613205" y="4619518"/>
            <a:ext cx="1125056" cy="913373"/>
          </a:xfrm>
          <a:prstGeom prst="rect">
            <a:avLst/>
          </a:prstGeom>
          <a:noFill/>
          <a:ln>
            <a:noFill/>
          </a:ln>
        </p:spPr>
      </p:pic>
      <p:sp>
        <p:nvSpPr>
          <p:cNvPr id="198" name="Google Shape;198;p4"/>
          <p:cNvSpPr/>
          <p:nvPr/>
        </p:nvSpPr>
        <p:spPr>
          <a:xfrm>
            <a:off x="6365330" y="5487326"/>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Toys</a:t>
            </a:r>
            <a:endParaRPr sz="1800" b="0" i="0" u="none" strike="noStrike" cap="none">
              <a:solidFill>
                <a:srgbClr val="262626"/>
              </a:solidFill>
              <a:latin typeface="Calibri"/>
              <a:ea typeface="Calibri"/>
              <a:cs typeface="Calibri"/>
              <a:sym typeface="Calibri"/>
            </a:endParaRPr>
          </a:p>
        </p:txBody>
      </p:sp>
      <p:pic>
        <p:nvPicPr>
          <p:cNvPr id="199" name="Google Shape;199;p4" descr="Icon&#10;&#10;Description automatically generated"/>
          <p:cNvPicPr preferRelativeResize="0"/>
          <p:nvPr/>
        </p:nvPicPr>
        <p:blipFill rotWithShape="1">
          <a:blip r:embed="rId11">
            <a:alphaModFix/>
          </a:blip>
          <a:srcRect r="23" b="33"/>
          <a:stretch/>
        </p:blipFill>
        <p:spPr>
          <a:xfrm>
            <a:off x="7447593" y="4547731"/>
            <a:ext cx="583834" cy="565674"/>
          </a:xfrm>
          <a:prstGeom prst="rect">
            <a:avLst/>
          </a:prstGeom>
          <a:noFill/>
          <a:ln>
            <a:noFill/>
          </a:ln>
        </p:spPr>
      </p:pic>
      <p:pic>
        <p:nvPicPr>
          <p:cNvPr id="200" name="Google Shape;200;p4"/>
          <p:cNvPicPr preferRelativeResize="0"/>
          <p:nvPr/>
        </p:nvPicPr>
        <p:blipFill rotWithShape="1">
          <a:blip r:embed="rId16">
            <a:alphaModFix/>
          </a:blip>
          <a:srcRect/>
          <a:stretch/>
        </p:blipFill>
        <p:spPr>
          <a:xfrm>
            <a:off x="8622992" y="4546324"/>
            <a:ext cx="898830" cy="999891"/>
          </a:xfrm>
          <a:prstGeom prst="rect">
            <a:avLst/>
          </a:prstGeom>
          <a:noFill/>
          <a:ln>
            <a:noFill/>
          </a:ln>
        </p:spPr>
      </p:pic>
      <p:sp>
        <p:nvSpPr>
          <p:cNvPr id="201" name="Google Shape;201;p4"/>
          <p:cNvSpPr/>
          <p:nvPr/>
        </p:nvSpPr>
        <p:spPr>
          <a:xfrm>
            <a:off x="8327554" y="5487326"/>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Plastic bag</a:t>
            </a:r>
            <a:endParaRPr sz="1800" b="0" i="0" u="none" strike="noStrike" cap="none" dirty="0">
              <a:solidFill>
                <a:srgbClr val="262626"/>
              </a:solidFill>
              <a:latin typeface="Calibri"/>
              <a:ea typeface="Calibri"/>
              <a:cs typeface="Calibri"/>
              <a:sym typeface="Calibri"/>
            </a:endParaRPr>
          </a:p>
        </p:txBody>
      </p:sp>
      <p:pic>
        <p:nvPicPr>
          <p:cNvPr id="202" name="Google Shape;202;p4" descr="Icon&#10;&#10;Description automatically generated"/>
          <p:cNvPicPr preferRelativeResize="0"/>
          <p:nvPr/>
        </p:nvPicPr>
        <p:blipFill rotWithShape="1">
          <a:blip r:embed="rId11">
            <a:alphaModFix/>
          </a:blip>
          <a:srcRect r="23" b="33"/>
          <a:stretch/>
        </p:blipFill>
        <p:spPr>
          <a:xfrm>
            <a:off x="9365573" y="4547731"/>
            <a:ext cx="583834" cy="565674"/>
          </a:xfrm>
          <a:prstGeom prst="rect">
            <a:avLst/>
          </a:prstGeom>
          <a:noFill/>
          <a:ln>
            <a:noFill/>
          </a:ln>
        </p:spPr>
      </p:pic>
      <p:pic>
        <p:nvPicPr>
          <p:cNvPr id="203" name="Google Shape;203;p4" descr="A close-up of a sword&#10;&#10;Description automatically generated with low confidence"/>
          <p:cNvPicPr preferRelativeResize="0"/>
          <p:nvPr/>
        </p:nvPicPr>
        <p:blipFill rotWithShape="1">
          <a:blip r:embed="rId17">
            <a:alphaModFix/>
          </a:blip>
          <a:srcRect/>
          <a:stretch/>
        </p:blipFill>
        <p:spPr>
          <a:xfrm rot="-996009" flipH="1">
            <a:off x="10454559" y="4701929"/>
            <a:ext cx="1025960" cy="775035"/>
          </a:xfrm>
          <a:prstGeom prst="rect">
            <a:avLst/>
          </a:prstGeom>
          <a:noFill/>
          <a:ln>
            <a:noFill/>
          </a:ln>
        </p:spPr>
      </p:pic>
      <p:sp>
        <p:nvSpPr>
          <p:cNvPr id="204" name="Google Shape;204;p4"/>
          <p:cNvSpPr/>
          <p:nvPr/>
        </p:nvSpPr>
        <p:spPr>
          <a:xfrm>
            <a:off x="10237173" y="5511982"/>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Pencil</a:t>
            </a:r>
            <a:endParaRPr sz="1800" b="0" i="0" u="none" strike="noStrike" cap="none">
              <a:solidFill>
                <a:srgbClr val="262626"/>
              </a:solidFill>
              <a:latin typeface="Calibri"/>
              <a:ea typeface="Calibri"/>
              <a:cs typeface="Calibri"/>
              <a:sym typeface="Calibri"/>
            </a:endParaRPr>
          </a:p>
        </p:txBody>
      </p:sp>
      <p:pic>
        <p:nvPicPr>
          <p:cNvPr id="205" name="Google Shape;205;p4" descr="Icon&#10;&#10;Description automatically generated"/>
          <p:cNvPicPr preferRelativeResize="0"/>
          <p:nvPr/>
        </p:nvPicPr>
        <p:blipFill rotWithShape="1">
          <a:blip r:embed="rId11">
            <a:alphaModFix/>
          </a:blip>
          <a:srcRect r="23" b="33"/>
          <a:stretch/>
        </p:blipFill>
        <p:spPr>
          <a:xfrm>
            <a:off x="11334184" y="4572387"/>
            <a:ext cx="583834" cy="565674"/>
          </a:xfrm>
          <a:prstGeom prst="rect">
            <a:avLst/>
          </a:prstGeom>
          <a:noFill/>
          <a:ln>
            <a:noFill/>
          </a:ln>
        </p:spPr>
      </p:pic>
      <p:pic>
        <p:nvPicPr>
          <p:cNvPr id="206" name="Google Shape;206;p4" descr="A pair of shoes&#10;&#10;Description automatically generated with low confidence"/>
          <p:cNvPicPr preferRelativeResize="0"/>
          <p:nvPr/>
        </p:nvPicPr>
        <p:blipFill rotWithShape="1">
          <a:blip r:embed="rId18">
            <a:alphaModFix/>
          </a:blip>
          <a:srcRect/>
          <a:stretch/>
        </p:blipFill>
        <p:spPr>
          <a:xfrm>
            <a:off x="10510259" y="3269424"/>
            <a:ext cx="1272277" cy="806624"/>
          </a:xfrm>
          <a:prstGeom prst="rect">
            <a:avLst/>
          </a:prstGeom>
          <a:noFill/>
          <a:ln>
            <a:noFill/>
          </a:ln>
        </p:spPr>
      </p:pic>
      <p:sp>
        <p:nvSpPr>
          <p:cNvPr id="207" name="Google Shape;207;p4"/>
          <p:cNvSpPr/>
          <p:nvPr/>
        </p:nvSpPr>
        <p:spPr>
          <a:xfrm>
            <a:off x="10256338" y="4099719"/>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Shoes</a:t>
            </a:r>
            <a:endParaRPr sz="1800" b="0" i="0" u="none" strike="noStrike" cap="none">
              <a:solidFill>
                <a:srgbClr val="262626"/>
              </a:solidFill>
              <a:latin typeface="Calibri"/>
              <a:ea typeface="Calibri"/>
              <a:cs typeface="Calibri"/>
              <a:sym typeface="Calibri"/>
            </a:endParaRPr>
          </a:p>
        </p:txBody>
      </p:sp>
      <p:pic>
        <p:nvPicPr>
          <p:cNvPr id="208" name="Google Shape;208;p4" descr="Icon&#10;&#10;Description automatically generated"/>
          <p:cNvPicPr preferRelativeResize="0"/>
          <p:nvPr/>
        </p:nvPicPr>
        <p:blipFill rotWithShape="1">
          <a:blip r:embed="rId11">
            <a:alphaModFix/>
          </a:blip>
          <a:srcRect r="23" b="33"/>
          <a:stretch/>
        </p:blipFill>
        <p:spPr>
          <a:xfrm>
            <a:off x="11353349" y="3160124"/>
            <a:ext cx="583834" cy="565674"/>
          </a:xfrm>
          <a:prstGeom prst="rect">
            <a:avLst/>
          </a:prstGeom>
          <a:noFill/>
          <a:ln>
            <a:noFill/>
          </a:ln>
        </p:spPr>
      </p:pic>
      <p:sp>
        <p:nvSpPr>
          <p:cNvPr id="209" name="Google Shape;209;p4"/>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
        <p:nvSpPr>
          <p:cNvPr id="50" name="Google Shape;188;p4">
            <a:extLst>
              <a:ext uri="{FF2B5EF4-FFF2-40B4-BE49-F238E27FC236}">
                <a16:creationId xmlns:a16="http://schemas.microsoft.com/office/drawing/2014/main" id="{BB032ACC-89C6-AF46-BEB0-DDE72896150B}"/>
              </a:ext>
            </a:extLst>
          </p:cNvPr>
          <p:cNvSpPr/>
          <p:nvPr/>
        </p:nvSpPr>
        <p:spPr>
          <a:xfrm>
            <a:off x="10269241"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Garden hose</a:t>
            </a:r>
            <a:endParaRPr sz="1800" b="0" i="0" u="none" strike="noStrike" cap="none" dirty="0">
              <a:solidFill>
                <a:srgbClr val="262626"/>
              </a:solidFill>
              <a:latin typeface="Calibri"/>
              <a:ea typeface="Calibri"/>
              <a:cs typeface="Calibri"/>
              <a:sym typeface="Calibri"/>
            </a:endParaRPr>
          </a:p>
        </p:txBody>
      </p:sp>
      <p:pic>
        <p:nvPicPr>
          <p:cNvPr id="51" name="Picture 50" descr="A picture containing cable, connector&#10;&#10;Description automatically generated">
            <a:extLst>
              <a:ext uri="{FF2B5EF4-FFF2-40B4-BE49-F238E27FC236}">
                <a16:creationId xmlns:a16="http://schemas.microsoft.com/office/drawing/2014/main" id="{C3571D5E-523E-4F4D-8FC3-A8278B481FA0}"/>
              </a:ext>
            </a:extLst>
          </p:cNvPr>
          <p:cNvPicPr>
            <a:picLocks noChangeAspect="1"/>
          </p:cNvPicPr>
          <p:nvPr/>
        </p:nvPicPr>
        <p:blipFill rotWithShape="1">
          <a:blip r:embed="rId19"/>
          <a:srcRect r="3" b="-51"/>
          <a:stretch/>
        </p:blipFill>
        <p:spPr>
          <a:xfrm>
            <a:off x="10402520" y="1451979"/>
            <a:ext cx="1233132" cy="1334224"/>
          </a:xfrm>
          <a:prstGeom prst="rect">
            <a:avLst/>
          </a:prstGeom>
        </p:spPr>
      </p:pic>
      <p:pic>
        <p:nvPicPr>
          <p:cNvPr id="190" name="Google Shape;190;p4" descr="Icon&#10;&#10;Description automatically generated"/>
          <p:cNvPicPr preferRelativeResize="0"/>
          <p:nvPr/>
        </p:nvPicPr>
        <p:blipFill rotWithShape="1">
          <a:blip r:embed="rId11">
            <a:alphaModFix/>
          </a:blip>
          <a:srcRect r="23" b="33"/>
          <a:stretch/>
        </p:blipFill>
        <p:spPr>
          <a:xfrm>
            <a:off x="11366252" y="1757082"/>
            <a:ext cx="583834" cy="5656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checkerboard(across)">
                                      <p:cBhvr>
                                        <p:cTn id="7" dur="1000"/>
                                        <p:tgtEl>
                                          <p:spTgt spid="171"/>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checkerboard(across)">
                                      <p:cBhvr>
                                        <p:cTn id="12" dur="1000"/>
                                        <p:tgtEl>
                                          <p:spTgt spid="173"/>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checkerboard(across)">
                                      <p:cBhvr>
                                        <p:cTn id="17" dur="1000"/>
                                        <p:tgtEl>
                                          <p:spTgt spid="176"/>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checkerboard(across)">
                                      <p:cBhvr>
                                        <p:cTn id="22" dur="1000"/>
                                        <p:tgtEl>
                                          <p:spTgt spid="177"/>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173" grpId="0"/>
      <p:bldP spid="176" grpId="0"/>
      <p:bldP spid="1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5" descr="A picture containing wh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5" name="Google Shape;215;p5"/>
          <p:cNvSpPr txBox="1"/>
          <p:nvPr/>
        </p:nvSpPr>
        <p:spPr>
          <a:xfrm>
            <a:off x="6651793" y="2153573"/>
            <a:ext cx="5482151" cy="378561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500" b="0" i="1" u="none" strike="noStrike" cap="none" dirty="0">
                <a:solidFill>
                  <a:srgbClr val="3AC69D"/>
                </a:solidFill>
                <a:latin typeface="Mali Medium"/>
                <a:ea typeface="Mali Medium"/>
                <a:cs typeface="Mali Medium"/>
                <a:sym typeface="Mali Medium"/>
              </a:rPr>
              <a:t>Once there were two little rabbits, a brother and a sister named Ray and Rachel Rabbit. </a:t>
            </a:r>
            <a:r>
              <a:rPr lang="en-US" sz="2500" b="0" i="0" u="none" strike="noStrike" cap="none" dirty="0">
                <a:solidFill>
                  <a:srgbClr val="262626"/>
                </a:solidFill>
                <a:latin typeface="Mali"/>
                <a:ea typeface="Mali"/>
                <a:cs typeface="Mali"/>
                <a:sym typeface="Mali"/>
              </a:rPr>
              <a:t>Ray Rabbit was very good about cleaning up his toys after playing. But Rachel Rabbit was very messy and left her toys all over the house.</a:t>
            </a:r>
            <a:endParaRPr sz="2500" dirty="0"/>
          </a:p>
        </p:txBody>
      </p:sp>
      <p:pic>
        <p:nvPicPr>
          <p:cNvPr id="217" name="Google Shape;217;p5" descr="Graphical user interface&#10;&#10;Description automatically generated"/>
          <p:cNvPicPr preferRelativeResize="0"/>
          <p:nvPr/>
        </p:nvPicPr>
        <p:blipFill rotWithShape="1">
          <a:blip r:embed="rId4">
            <a:alphaModFix/>
          </a:blip>
          <a:srcRect/>
          <a:stretch/>
        </p:blipFill>
        <p:spPr>
          <a:xfrm>
            <a:off x="58056" y="959446"/>
            <a:ext cx="6622765" cy="5898554"/>
          </a:xfrm>
          <a:prstGeom prst="rect">
            <a:avLst/>
          </a:prstGeom>
          <a:noFill/>
          <a:ln>
            <a:noFill/>
          </a:ln>
        </p:spPr>
      </p:pic>
      <p:pic>
        <p:nvPicPr>
          <p:cNvPr id="218" name="Google Shape;218;p5"/>
          <p:cNvPicPr preferRelativeResize="0"/>
          <p:nvPr/>
        </p:nvPicPr>
        <p:blipFill rotWithShape="1">
          <a:blip r:embed="rId5">
            <a:alphaModFix/>
          </a:blip>
          <a:srcRect r="22" b="-29"/>
          <a:stretch/>
        </p:blipFill>
        <p:spPr>
          <a:xfrm>
            <a:off x="1255510" y="829027"/>
            <a:ext cx="9291874" cy="747079"/>
          </a:xfrm>
          <a:prstGeom prst="rect">
            <a:avLst/>
          </a:prstGeom>
          <a:noFill/>
          <a:ln>
            <a:noFill/>
          </a:ln>
        </p:spPr>
      </p:pic>
      <p:sp>
        <p:nvSpPr>
          <p:cNvPr id="219" name="Google Shape;219;p5"/>
          <p:cNvSpPr txBox="1"/>
          <p:nvPr/>
        </p:nvSpPr>
        <p:spPr>
          <a:xfrm>
            <a:off x="548477" y="251560"/>
            <a:ext cx="1109504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rgbClr val="262626"/>
                </a:solidFill>
                <a:latin typeface="Mali"/>
                <a:ea typeface="Mali"/>
                <a:cs typeface="Mali"/>
                <a:sym typeface="Mali"/>
              </a:rPr>
              <a:t>Rachel Rabbit </a:t>
            </a:r>
            <a:r>
              <a:rPr lang="en-US" sz="4000" b="1" dirty="0">
                <a:solidFill>
                  <a:srgbClr val="262626"/>
                </a:solidFill>
                <a:latin typeface="Mali"/>
                <a:ea typeface="Mali"/>
                <a:cs typeface="Mali"/>
                <a:sym typeface="Mali"/>
              </a:rPr>
              <a:t>Learns to Recycle</a:t>
            </a:r>
            <a:endParaRPr dirty="0"/>
          </a:p>
        </p:txBody>
      </p:sp>
      <p:sp>
        <p:nvSpPr>
          <p:cNvPr id="220" name="Google Shape;220;p5"/>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5" descr="A picture containing wh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6" name="Google Shape;216;p5"/>
          <p:cNvSpPr txBox="1"/>
          <p:nvPr/>
        </p:nvSpPr>
        <p:spPr>
          <a:xfrm>
            <a:off x="343475" y="2704417"/>
            <a:ext cx="4838126" cy="240061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500" dirty="0">
                <a:solidFill>
                  <a:srgbClr val="262626"/>
                </a:solidFill>
                <a:latin typeface="Mali"/>
                <a:ea typeface="Mali"/>
                <a:cs typeface="Mali"/>
                <a:sym typeface="Mali"/>
              </a:rPr>
              <a:t>Each morning before school</a:t>
            </a:r>
            <a:r>
              <a:rPr lang="en-US" sz="2500" b="0" i="0" u="none" strike="noStrike" cap="none" dirty="0">
                <a:solidFill>
                  <a:srgbClr val="262626"/>
                </a:solidFill>
                <a:latin typeface="Mali"/>
                <a:ea typeface="Mali"/>
                <a:cs typeface="Mali"/>
                <a:sym typeface="Mali"/>
              </a:rPr>
              <a:t>, Ray and Rachel’s mom asks Ray to </a:t>
            </a:r>
            <a:r>
              <a:rPr lang="en-US" sz="2500" dirty="0">
                <a:solidFill>
                  <a:srgbClr val="262626"/>
                </a:solidFill>
                <a:latin typeface="Mali"/>
                <a:ea typeface="Mali"/>
                <a:cs typeface="Mali"/>
                <a:sym typeface="Mali"/>
              </a:rPr>
              <a:t>clean the kitchen</a:t>
            </a:r>
            <a:r>
              <a:rPr lang="en-US" sz="2500" b="0" i="0" u="none" strike="noStrike" cap="none" dirty="0">
                <a:solidFill>
                  <a:srgbClr val="262626"/>
                </a:solidFill>
                <a:latin typeface="Mali"/>
                <a:ea typeface="Mali"/>
                <a:cs typeface="Mali"/>
                <a:sym typeface="Mali"/>
              </a:rPr>
              <a:t>. She also tells Rachel to take out the trash and the recycling. </a:t>
            </a:r>
            <a:endParaRPr sz="2500" dirty="0"/>
          </a:p>
        </p:txBody>
      </p:sp>
      <p:pic>
        <p:nvPicPr>
          <p:cNvPr id="218" name="Google Shape;218;p5"/>
          <p:cNvPicPr preferRelativeResize="0"/>
          <p:nvPr/>
        </p:nvPicPr>
        <p:blipFill rotWithShape="1">
          <a:blip r:embed="rId4">
            <a:alphaModFix/>
          </a:blip>
          <a:srcRect r="22" b="-29"/>
          <a:stretch/>
        </p:blipFill>
        <p:spPr>
          <a:xfrm>
            <a:off x="1255510" y="829027"/>
            <a:ext cx="9291874" cy="923940"/>
          </a:xfrm>
          <a:prstGeom prst="rect">
            <a:avLst/>
          </a:prstGeom>
          <a:noFill/>
          <a:ln>
            <a:noFill/>
          </a:ln>
        </p:spPr>
      </p:pic>
      <p:sp>
        <p:nvSpPr>
          <p:cNvPr id="219" name="Google Shape;219;p5"/>
          <p:cNvSpPr txBox="1"/>
          <p:nvPr/>
        </p:nvSpPr>
        <p:spPr>
          <a:xfrm>
            <a:off x="548477" y="251560"/>
            <a:ext cx="1109504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rgbClr val="262626"/>
                </a:solidFill>
                <a:latin typeface="Mali"/>
                <a:ea typeface="Mali"/>
                <a:cs typeface="Mali"/>
                <a:sym typeface="Mali"/>
              </a:rPr>
              <a:t>Rachel Rabbit </a:t>
            </a:r>
            <a:r>
              <a:rPr lang="en-US" sz="4000" b="1" dirty="0">
                <a:solidFill>
                  <a:srgbClr val="262626"/>
                </a:solidFill>
                <a:latin typeface="Mali"/>
                <a:ea typeface="Mali"/>
                <a:cs typeface="Mali"/>
                <a:sym typeface="Mali"/>
              </a:rPr>
              <a:t>Learns to Recycle</a:t>
            </a:r>
            <a:endParaRPr dirty="0"/>
          </a:p>
        </p:txBody>
      </p:sp>
      <p:sp>
        <p:nvSpPr>
          <p:cNvPr id="220" name="Google Shape;220;p5"/>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7" name="Picture 6" descr="Diagram&#10;&#10;Description automatically generated with low confidence">
            <a:extLst>
              <a:ext uri="{FF2B5EF4-FFF2-40B4-BE49-F238E27FC236}">
                <a16:creationId xmlns:a16="http://schemas.microsoft.com/office/drawing/2014/main" id="{75CA04F0-215E-C142-8425-3D9538DE975F}"/>
              </a:ext>
            </a:extLst>
          </p:cNvPr>
          <p:cNvPicPr>
            <a:picLocks noChangeAspect="1"/>
          </p:cNvPicPr>
          <p:nvPr/>
        </p:nvPicPr>
        <p:blipFill>
          <a:blip r:embed="rId5"/>
          <a:stretch>
            <a:fillRect/>
          </a:stretch>
        </p:blipFill>
        <p:spPr>
          <a:xfrm>
            <a:off x="5364492" y="853096"/>
            <a:ext cx="6438402" cy="5151808"/>
          </a:xfrm>
          <a:prstGeom prst="rect">
            <a:avLst/>
          </a:prstGeom>
        </p:spPr>
      </p:pic>
    </p:spTree>
    <p:extLst>
      <p:ext uri="{BB962C8B-B14F-4D97-AF65-F5344CB8AC3E}">
        <p14:creationId xmlns:p14="http://schemas.microsoft.com/office/powerpoint/2010/main" val="324395518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12123</TotalTime>
  <Words>2668</Words>
  <Application>Microsoft Macintosh PowerPoint</Application>
  <PresentationFormat>Widescreen</PresentationFormat>
  <Paragraphs>330</Paragraphs>
  <Slides>21</Slides>
  <Notes>21</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Arial</vt:lpstr>
      <vt:lpstr>Mali Medium</vt:lpstr>
      <vt:lpstr>Courier New</vt:lpstr>
      <vt:lpstr>Mali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Supamith PONGPIPAT</dc:creator>
  <cp:lastModifiedBy>Microsoft Office User</cp:lastModifiedBy>
  <cp:revision>64</cp:revision>
  <dcterms:created xsi:type="dcterms:W3CDTF">2022-01-20T09:13:45Z</dcterms:created>
  <dcterms:modified xsi:type="dcterms:W3CDTF">2022-07-28T06:25:47Z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8300680</vt:lpwstr>
  </property>
  <property fmtid="{D5CDD505-2E9C-101B-9397-08002B2CF9AE}" pid="3" name="NXPowerLiteSettings">
    <vt:lpwstr>F700052003A000</vt:lpwstr>
  </property>
  <property fmtid="{D5CDD505-2E9C-101B-9397-08002B2CF9AE}" pid="4" name="NXPowerLiteVersion">
    <vt:lpwstr>D9.1.2</vt:lpwstr>
  </property>
</Properties>
</file>