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80" r:id="rId7"/>
    <p:sldId id="282" r:id="rId8"/>
    <p:sldId id="283" r:id="rId9"/>
    <p:sldId id="262" r:id="rId10"/>
    <p:sldId id="263" r:id="rId11"/>
    <p:sldId id="266" r:id="rId12"/>
    <p:sldId id="267" r:id="rId13"/>
    <p:sldId id="268" r:id="rId14"/>
    <p:sldId id="269" r:id="rId15"/>
    <p:sldId id="279" r:id="rId16"/>
    <p:sldId id="264"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gtym8Epd+KT8RfhjEEtkrr3FZU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39860" autoAdjust="0"/>
  </p:normalViewPr>
  <p:slideViewPr>
    <p:cSldViewPr snapToGrid="0" snapToObjects="1">
      <p:cViewPr varScale="1">
        <p:scale>
          <a:sx n="39" d="100"/>
          <a:sy n="39" d="100"/>
        </p:scale>
        <p:origin x="31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Recycling is as easy as 1, 2, 3, and everyone can and should do it at home and at school.</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228600" lvl="0" indent="-228600" algn="l" rtl="0">
              <a:spcBef>
                <a:spcPts val="0"/>
              </a:spcBef>
              <a:spcAft>
                <a:spcPts val="0"/>
              </a:spcAft>
              <a:buAutoNum type="arabicPeriod"/>
            </a:pPr>
            <a:r>
              <a:rPr lang="en-US" dirty="0"/>
              <a:t>Does anyone remember the 3 steps to recycling?</a:t>
            </a:r>
          </a:p>
          <a:p>
            <a:pPr marL="228600" lvl="0" indent="-228600" algn="l" rtl="0">
              <a:spcBef>
                <a:spcPts val="0"/>
              </a:spcBef>
              <a:spcAft>
                <a:spcPts val="0"/>
              </a:spcAft>
              <a:buAutoNum type="arabicPeriod"/>
            </a:pPr>
            <a:endParaRPr dirty="0"/>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Have the students guess the four main items we can recycle.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 1</a:t>
            </a:r>
            <a:r>
              <a:rPr lang="en-US" dirty="0"/>
              <a:t>: Glass Jar</a:t>
            </a:r>
          </a:p>
          <a:p>
            <a:pPr marL="0" lvl="0" indent="0" algn="l" rtl="0">
              <a:spcBef>
                <a:spcPts val="0"/>
              </a:spcBef>
              <a:spcAft>
                <a:spcPts val="0"/>
              </a:spcAft>
              <a:buNone/>
            </a:pPr>
            <a:r>
              <a:rPr lang="en-US" b="1" dirty="0"/>
              <a:t>Click 2</a:t>
            </a:r>
            <a:r>
              <a:rPr lang="en-US" dirty="0"/>
              <a:t>: PET Plastic bottle</a:t>
            </a:r>
          </a:p>
          <a:p>
            <a:pPr marL="0" lvl="0" indent="0" algn="l" rtl="0">
              <a:spcBef>
                <a:spcPts val="0"/>
              </a:spcBef>
              <a:spcAft>
                <a:spcPts val="0"/>
              </a:spcAft>
              <a:buNone/>
            </a:pPr>
            <a:r>
              <a:rPr lang="en-US" b="1" dirty="0"/>
              <a:t>Click 3</a:t>
            </a:r>
            <a:r>
              <a:rPr lang="en-US" dirty="0"/>
              <a:t>: Cardboard box</a:t>
            </a:r>
          </a:p>
          <a:p>
            <a:pPr marL="0" lvl="0" indent="0" algn="l" rtl="0">
              <a:spcBef>
                <a:spcPts val="0"/>
              </a:spcBef>
              <a:spcAft>
                <a:spcPts val="0"/>
              </a:spcAft>
              <a:buNone/>
            </a:pPr>
            <a:r>
              <a:rPr lang="en-US" b="1" dirty="0"/>
              <a:t>Click 4</a:t>
            </a:r>
            <a:r>
              <a:rPr lang="en-US" dirty="0"/>
              <a:t>: Metal can</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Can you give me an example of something we can recycle?</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b="0" dirty="0"/>
              <a:t>What is something we should never recycle?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Fun Fact:</a:t>
            </a:r>
          </a:p>
          <a:p>
            <a:pPr marL="0" lvl="0" indent="0" algn="l" rtl="0">
              <a:spcBef>
                <a:spcPts val="0"/>
              </a:spcBef>
              <a:spcAft>
                <a:spcPts val="0"/>
              </a:spcAft>
              <a:buNone/>
            </a:pPr>
            <a:r>
              <a:rPr lang="en-US" dirty="0"/>
              <a:t>PET Plastic bottles are the most recycled plastic in the world and are fully recyclable.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Expansion Questions:</a:t>
            </a:r>
          </a:p>
          <a:p>
            <a:pPr marL="228600" lvl="0" indent="-228600" algn="l" rtl="0">
              <a:spcBef>
                <a:spcPts val="0"/>
              </a:spcBef>
              <a:spcAft>
                <a:spcPts val="0"/>
              </a:spcAft>
              <a:buAutoNum type="arabicPeriod"/>
            </a:pPr>
            <a:r>
              <a:rPr lang="en-US" dirty="0"/>
              <a:t>Have you ever seen the #1 on the bottom of a water bottle? If you see it, you can fully recycle it.</a:t>
            </a:r>
          </a:p>
          <a:p>
            <a:pPr marL="228600" lvl="0" indent="-228600" algn="l" rtl="0">
              <a:spcBef>
                <a:spcPts val="0"/>
              </a:spcBef>
              <a:spcAft>
                <a:spcPts val="0"/>
              </a:spcAft>
              <a:buAutoNum type="arabicPeriod"/>
            </a:pPr>
            <a:r>
              <a:rPr lang="en-US" dirty="0"/>
              <a:t>Can you give another example of something we can recycle?</a:t>
            </a:r>
            <a:endParaRPr dirty="0"/>
          </a:p>
        </p:txBody>
      </p:sp>
      <p:sp>
        <p:nvSpPr>
          <p:cNvPr id="242" name="Google Shape;2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3-5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3AC69D"/>
              </a:solidFill>
              <a:latin typeface="Mali Medium"/>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3AC69D"/>
                </a:solidFill>
                <a:latin typeface="Mali Medium"/>
                <a:cs typeface="Mali Medium"/>
                <a:sym typeface="Mali Medium"/>
              </a:rPr>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1. Why is it important to clean our items for recycling?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2. What if there is a little bit of food or liquid on it?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3AC69D"/>
              </a:solidFill>
              <a:latin typeface="Mali Medium"/>
              <a:ea typeface="Calibri"/>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a:solidFill>
                  <a:schemeClr val="lt1"/>
                </a:solidFill>
                <a:latin typeface="Calibri"/>
                <a:ea typeface="Calibri"/>
                <a:cs typeface="Calibri"/>
                <a:sym typeface="Calibri"/>
              </a:rPr>
              <a:t>You might suggest: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Dirty items cannot be recycled.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Wet and dirty items can get other clean items dirty, getting the whole recycling bin dirty.</a:t>
            </a:r>
          </a:p>
          <a:p>
            <a:pPr marL="228600" lvl="0" indent="-228600" algn="l" rtl="0">
              <a:spcBef>
                <a:spcPts val="0"/>
              </a:spcBef>
              <a:spcAft>
                <a:spcPts val="0"/>
              </a:spcAft>
              <a:buAutoNum type="arabicPeriod"/>
            </a:pPr>
            <a:endParaRPr dirty="0"/>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Recycling needs to be separated into the proper recycling bins. Click to reveal the recycling symbol. Let them know that this symbol indicates where to put your recycling.</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r>
              <a:rPr lang="en-US" dirty="0"/>
              <a:t>:</a:t>
            </a:r>
          </a:p>
          <a:p>
            <a:pPr marL="228600" lvl="0" indent="-228600" algn="l" rtl="0">
              <a:spcBef>
                <a:spcPts val="0"/>
              </a:spcBef>
              <a:spcAft>
                <a:spcPts val="0"/>
              </a:spcAft>
              <a:buAutoNum type="arabicPeriod"/>
            </a:pPr>
            <a:r>
              <a:rPr lang="en-US" dirty="0"/>
              <a:t>Where have you seen this green symbol before?</a:t>
            </a:r>
          </a:p>
          <a:p>
            <a:pPr marL="228600" lvl="0" indent="-228600" algn="l" rtl="0">
              <a:spcBef>
                <a:spcPts val="0"/>
              </a:spcBef>
              <a:spcAft>
                <a:spcPts val="0"/>
              </a:spcAft>
              <a:buAutoNum type="arabicPeriod"/>
            </a:pPr>
            <a:r>
              <a:rPr lang="en-US" dirty="0"/>
              <a:t>What does this symbol mean? </a:t>
            </a:r>
          </a:p>
          <a:p>
            <a:pPr marL="228600" lvl="0" indent="-228600" algn="l" rtl="0">
              <a:spcBef>
                <a:spcPts val="0"/>
              </a:spcBef>
              <a:spcAft>
                <a:spcPts val="0"/>
              </a:spcAft>
              <a:buAutoNum type="arabicPeriod"/>
            </a:pPr>
            <a:r>
              <a:rPr lang="en-US" dirty="0"/>
              <a:t>Where do we put PET plastic bottles for example?</a:t>
            </a:r>
          </a:p>
        </p:txBody>
      </p:sp>
      <p:sp>
        <p:nvSpPr>
          <p:cNvPr id="278" name="Google Shape;2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2-4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Tell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When we follow the 3 steps of recycling we can recycle our waste into brand new things.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Example: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PET plastic bottles can be recycled back into new PET plastic bottles.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PET plastic bottles can also be made into thread that can make fabrics and textiles.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rtl="0">
              <a:lnSpc>
                <a:spcPct val="120000"/>
              </a:lnSpc>
              <a:spcBef>
                <a:spcPts val="0"/>
              </a:spcBef>
              <a:spcAft>
                <a:spcPts val="0"/>
              </a:spcAft>
              <a:buNone/>
            </a:pPr>
            <a:r>
              <a:rPr lang="en-US" sz="1200" b="1" i="0" u="none" strike="noStrike" cap="none" dirty="0">
                <a:solidFill>
                  <a:srgbClr val="262626"/>
                </a:solidFill>
                <a:latin typeface="Calibri"/>
                <a:ea typeface="Calibri"/>
                <a:cs typeface="Calibri"/>
                <a:sym typeface="Calibri"/>
              </a:rPr>
              <a:t>“Fill The Right Bin” whole-class activity.</a:t>
            </a:r>
            <a:endParaRPr lang="en-US" dirty="0"/>
          </a:p>
          <a:p>
            <a:pPr marL="285750" marR="0" lvl="0" indent="-285750" algn="just" rtl="0">
              <a:lnSpc>
                <a:spcPct val="120000"/>
              </a:lnSpc>
              <a:spcBef>
                <a:spcPts val="0"/>
              </a:spcBef>
              <a:spcAft>
                <a:spcPts val="0"/>
              </a:spcAft>
              <a:buClr>
                <a:srgbClr val="262626"/>
              </a:buClr>
              <a:buSzPts val="2100"/>
              <a:buFont typeface="Arial"/>
              <a:buChar char="•"/>
            </a:pPr>
            <a:r>
              <a:rPr lang="en-US" sz="1100" b="0" i="0" u="none" strike="noStrike" cap="none" dirty="0">
                <a:solidFill>
                  <a:srgbClr val="262626"/>
                </a:solidFill>
                <a:latin typeface="Calibri"/>
                <a:ea typeface="Calibri"/>
                <a:cs typeface="Calibri"/>
                <a:sym typeface="Calibri"/>
              </a:rPr>
              <a:t>Review the cards in each group’s recycling box. </a:t>
            </a:r>
          </a:p>
          <a:p>
            <a:pPr marL="285750" marR="0" lvl="0" indent="-285750" algn="just" rtl="0">
              <a:lnSpc>
                <a:spcPct val="120000"/>
              </a:lnSpc>
              <a:spcBef>
                <a:spcPts val="0"/>
              </a:spcBef>
              <a:spcAft>
                <a:spcPts val="0"/>
              </a:spcAft>
              <a:buClr>
                <a:srgbClr val="262626"/>
              </a:buClr>
              <a:buSzPts val="2100"/>
              <a:buFont typeface="Arial"/>
              <a:buChar char="•"/>
            </a:pPr>
            <a:r>
              <a:rPr lang="en-US" sz="1100" b="0" i="0" u="none" strike="noStrike" cap="none" dirty="0">
                <a:solidFill>
                  <a:srgbClr val="262626"/>
                </a:solidFill>
                <a:latin typeface="Calibri"/>
                <a:ea typeface="Calibri"/>
                <a:cs typeface="Calibri"/>
                <a:sym typeface="Calibri"/>
              </a:rPr>
              <a:t>If any items were incorrectly identified as recyclable, explain why, or ask if any students know why and have them explain. It may also be easier to write t</a:t>
            </a:r>
            <a:r>
              <a:rPr lang="en-US" dirty="0">
                <a:solidFill>
                  <a:srgbClr val="262626"/>
                </a:solidFill>
                <a:latin typeface="Calibri"/>
                <a:ea typeface="Calibri"/>
                <a:cs typeface="Calibri"/>
                <a:sym typeface="Calibri"/>
              </a:rPr>
              <a:t>he correct answers on the board and </a:t>
            </a:r>
            <a:r>
              <a:rPr lang="en-US" sz="1100" b="0" i="0" u="none" strike="noStrike" cap="none" dirty="0">
                <a:solidFill>
                  <a:srgbClr val="262626"/>
                </a:solidFill>
                <a:latin typeface="Calibri"/>
                <a:ea typeface="Calibri"/>
                <a:cs typeface="Calibri"/>
                <a:sym typeface="Calibri"/>
              </a:rPr>
              <a:t>have the groups check themselves. </a:t>
            </a:r>
          </a:p>
          <a:p>
            <a:pPr marL="285750" marR="0" lvl="0" indent="-285750" algn="just" rtl="0">
              <a:lnSpc>
                <a:spcPct val="120000"/>
              </a:lnSpc>
              <a:spcBef>
                <a:spcPts val="0"/>
              </a:spcBef>
              <a:spcAft>
                <a:spcPts val="0"/>
              </a:spcAft>
              <a:buClr>
                <a:srgbClr val="262626"/>
              </a:buClr>
              <a:buSzPts val="2100"/>
              <a:buFont typeface="Arial"/>
              <a:buChar char="•"/>
            </a:pPr>
            <a:r>
              <a:rPr lang="en-US" sz="1100" b="0" i="0" u="none" strike="noStrike" cap="none" dirty="0">
                <a:solidFill>
                  <a:srgbClr val="262626"/>
                </a:solidFill>
                <a:latin typeface="Calibri"/>
                <a:ea typeface="Calibri"/>
                <a:cs typeface="Calibri"/>
                <a:sym typeface="Calibri"/>
              </a:rPr>
              <a:t>Confirm that students understand why an item is recyclable or non-recyclable. See below for an alternate version of the recycling sorting game.</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r>
              <a:rPr lang="en-US" dirty="0">
                <a:solidFill>
                  <a:schemeClr val="lt1"/>
                </a:solidFill>
                <a:latin typeface="Calibri"/>
                <a:ea typeface="Calibri"/>
                <a:cs typeface="Calibri"/>
                <a:sym typeface="Calibri"/>
              </a:rPr>
              <a:t>When groups are done sorting their cards, they should put the ones showing recyclable items into their recycling box.</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endParaRPr lang="en-US" b="0" dirty="0">
              <a:solidFill>
                <a:schemeClr val="lt1"/>
              </a:solidFill>
              <a:latin typeface="Calibri"/>
              <a:cs typeface="Calibri"/>
              <a:sym typeface="Calibri"/>
            </a:endParaRPr>
          </a:p>
          <a:p>
            <a:pPr marL="0" marR="0" lvl="0" indent="0" algn="just" rtl="0">
              <a:lnSpc>
                <a:spcPct val="120000"/>
              </a:lnSpc>
              <a:spcBef>
                <a:spcPts val="0"/>
              </a:spcBef>
              <a:spcAft>
                <a:spcPts val="0"/>
              </a:spcAft>
              <a:buNone/>
            </a:pPr>
            <a:r>
              <a:rPr lang="en-US" sz="1100" b="1" i="0" u="none" strike="noStrike" cap="none" dirty="0">
                <a:solidFill>
                  <a:srgbClr val="262626"/>
                </a:solidFill>
                <a:latin typeface="Calibri"/>
                <a:ea typeface="Calibri"/>
                <a:cs typeface="Calibri"/>
                <a:sym typeface="Calibri"/>
              </a:rPr>
              <a:t>Alternate Version – “Relay Race”</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r>
              <a:rPr lang="en-US" sz="1100" b="0" i="0" u="none" strike="noStrike" cap="none" dirty="0">
                <a:solidFill>
                  <a:srgbClr val="262626"/>
                </a:solidFill>
                <a:latin typeface="Calibri"/>
                <a:ea typeface="Calibri"/>
                <a:cs typeface="Calibri"/>
                <a:sym typeface="Calibri"/>
              </a:rPr>
              <a:t>Divide your students into 2 </a:t>
            </a:r>
            <a:r>
              <a:rPr lang="en-US" sz="1100" b="0" i="0" u="none" strike="noStrike" cap="none">
                <a:solidFill>
                  <a:srgbClr val="262626"/>
                </a:solidFill>
                <a:latin typeface="Calibri"/>
                <a:ea typeface="Calibri"/>
                <a:cs typeface="Calibri"/>
                <a:sym typeface="Calibri"/>
              </a:rPr>
              <a:t>or 3 </a:t>
            </a:r>
            <a:r>
              <a:rPr lang="en-US" sz="1100" b="0" i="0" u="none" strike="noStrike" cap="none" dirty="0">
                <a:solidFill>
                  <a:srgbClr val="262626"/>
                </a:solidFill>
                <a:latin typeface="Calibri"/>
                <a:ea typeface="Calibri"/>
                <a:cs typeface="Calibri"/>
                <a:sym typeface="Calibri"/>
              </a:rPr>
              <a:t>relay teams and have team members line up one behind the other.</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r>
              <a:rPr lang="en-US" sz="1100" b="0" i="0" u="none" strike="noStrike" cap="none" dirty="0">
                <a:solidFill>
                  <a:srgbClr val="262626"/>
                </a:solidFill>
                <a:latin typeface="Calibri"/>
                <a:ea typeface="Calibri"/>
                <a:cs typeface="Calibri"/>
                <a:sym typeface="Calibri"/>
              </a:rPr>
              <a:t>Distribute one deck of shuffled cards per team evenly among the team members.</a:t>
            </a:r>
            <a:endParaRPr lang="en-US" sz="1200" b="1" i="0" u="none" strike="noStrike" cap="none" dirty="0">
              <a:solidFill>
                <a:srgbClr val="262626"/>
              </a:solidFill>
              <a:latin typeface="Calibri"/>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en-US" sz="1100" b="0" i="0" u="none" strike="noStrike" cap="none" dirty="0">
                <a:solidFill>
                  <a:srgbClr val="262626"/>
                </a:solidFill>
                <a:latin typeface="Calibri"/>
                <a:ea typeface="Calibri"/>
                <a:cs typeface="Calibri"/>
                <a:sym typeface="Calibri"/>
              </a:rPr>
              <a:t>Explain how a relay works and that when it is their turn, each student on the team should cross the room and place a card into the space (“recyclable” or “non-recyclable”) they think it belongs in and get back to their team as quickly as possible for the next team member to take a turn.</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r>
              <a:rPr lang="en-US" sz="1100" b="0" i="0" u="none" strike="noStrike" cap="none" dirty="0">
                <a:solidFill>
                  <a:schemeClr val="lt1"/>
                </a:solidFill>
                <a:latin typeface="Calibri"/>
                <a:ea typeface="Calibri"/>
                <a:cs typeface="Calibri"/>
                <a:sym typeface="Calibri"/>
              </a:rPr>
              <a:t>You may want to put a twist on it – and keep things safe – by telling students they must hop or skip across the room rather than running.</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r>
              <a:rPr lang="en-US" sz="1100" b="0" i="0" u="none" strike="noStrike" cap="none" dirty="0">
                <a:solidFill>
                  <a:srgbClr val="262626"/>
                </a:solidFill>
                <a:latin typeface="Calibri"/>
                <a:ea typeface="Calibri"/>
                <a:cs typeface="Calibri"/>
                <a:sym typeface="Calibri"/>
              </a:rPr>
              <a:t>When a designated amount of time is up or the first team has finished, the team with the most correctly identified cards wins.</a:t>
            </a:r>
            <a:endParaRPr lang="en-US" b="0" dirty="0"/>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endParaRPr lang="en-US" dirty="0"/>
          </a:p>
          <a:p>
            <a:pPr marL="285750" marR="0" lvl="0" indent="-285750" algn="just" rtl="0">
              <a:lnSpc>
                <a:spcPct val="120000"/>
              </a:lnSpc>
              <a:spcBef>
                <a:spcPts val="0"/>
              </a:spcBef>
              <a:spcAft>
                <a:spcPts val="0"/>
              </a:spcAft>
              <a:buClr>
                <a:srgbClr val="262626"/>
              </a:buClr>
              <a:buSzPts val="2100"/>
              <a:buFont typeface="Arial"/>
              <a:buChar char="•"/>
            </a:pPr>
            <a:endParaRPr lang="en-US" dirty="0"/>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endParaRPr lang="en-US" b="0" dirty="0"/>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endParaRPr lang="en-US" b="1" dirty="0"/>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26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3-5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Pre-lesson Icebreaker Exercise</a:t>
            </a:r>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Has anyone heard of recycling? If yes, please share with the class what they know.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a:t>
            </a:r>
          </a:p>
          <a:p>
            <a:pPr marL="0" lvl="0" indent="0" algn="l" rtl="0">
              <a:spcBef>
                <a:spcPts val="0"/>
              </a:spcBef>
              <a:spcAft>
                <a:spcPts val="0"/>
              </a:spcAft>
              <a:buNone/>
            </a:pPr>
            <a:r>
              <a:rPr lang="en-US" sz="1200" b="0" i="0" kern="1200" dirty="0">
                <a:solidFill>
                  <a:schemeClr val="tx1"/>
                </a:solidFill>
                <a:effectLst/>
                <a:latin typeface="+mn-lt"/>
                <a:ea typeface="+mn-ea"/>
                <a:cs typeface="+mn-cs"/>
              </a:rPr>
              <a:t>Recycling is the process of collecting and processing materials that would otherwise be thrown away as trash and turning them into new products. Recycling can benefit your community and the environment. </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Now read off the images left to right starting on the top row to test their knowledge about what items displayed can and cannot be recycled.</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Order of images that will appear with each click. </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 Glass jar</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2: PET Plastic Bottle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3: Shoes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4: Metal can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5: Light bulb</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6: Juice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7: Dirty napkin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8: Pencil</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9: Plastic bag</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10: Toys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11: Cardboard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12: Garden hose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13: Banana peel </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7</a:t>
            </a:fld>
            <a:endParaRPr lang="en-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t>(Slide duration: 3-5 minutes)</a:t>
            </a:r>
            <a:endParaRPr lang="en-US"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ea typeface="Calibri"/>
                <a:cs typeface="Calibri"/>
                <a:sym typeface="Calibri"/>
              </a:rPr>
              <a:t>Pass out or display this YES/NO slide – there is a printable pdf handout available for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dirty="0">
                <a:solidFill>
                  <a:srgbClr val="262626"/>
                </a:solidFill>
                <a:latin typeface="Calibri"/>
                <a:ea typeface="Calibri"/>
                <a:cs typeface="Calibri"/>
                <a:sym typeface="Calibri"/>
              </a:rPr>
              <a:t>Open a discussion about where we put our garbage.</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ea typeface="Calibri"/>
                <a:cs typeface="Calibri"/>
                <a:sym typeface="Calibri"/>
              </a:rPr>
              <a:t>Ask Students: </a:t>
            </a:r>
            <a:r>
              <a:rPr lang="en-US" sz="1400" dirty="0">
                <a:solidFill>
                  <a:srgbClr val="262626"/>
                </a:solidFill>
                <a:latin typeface="Calibri"/>
                <a:ea typeface="Calibri"/>
                <a:cs typeface="Calibri"/>
                <a:sym typeface="Calibri"/>
              </a:rPr>
              <a:t>What do you do with waste at home? </a:t>
            </a:r>
            <a:r>
              <a:rPr lang="en-US" sz="1600" dirty="0">
                <a:solidFill>
                  <a:srgbClr val="262626"/>
                </a:solidFill>
                <a:latin typeface="Calibri"/>
                <a:ea typeface="Calibri"/>
                <a:cs typeface="Calibri"/>
                <a:sym typeface="Calibri"/>
              </a:rPr>
              <a:t>Where does it go? Does all waste belong in one bin?</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60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600" b="1" dirty="0">
                <a:solidFill>
                  <a:srgbClr val="262626"/>
                </a:solidFill>
                <a:latin typeface="Calibri"/>
                <a:cs typeface="Calibri"/>
                <a:sym typeface="Calibri"/>
              </a:rPr>
              <a:t>Tell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600" dirty="0">
                <a:solidFill>
                  <a:srgbClr val="262626"/>
                </a:solidFill>
                <a:latin typeface="Calibri"/>
                <a:cs typeface="Calibri"/>
                <a:sym typeface="Calibri"/>
              </a:rPr>
              <a:t>Not all waste goes into the same waste bin. Some items need to go into the recycling bin.</a:t>
            </a: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ea typeface="Calibri"/>
                <a:cs typeface="Calibri"/>
                <a:sym typeface="Calibri"/>
              </a:rPr>
              <a:t>Ask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ea typeface="Calibri"/>
                <a:cs typeface="Calibri"/>
                <a:sym typeface="Calibri"/>
              </a:rPr>
              <a:t>The items on the left side of the page can be recycled, what are those items? What is the first picture you see?</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ea typeface="Calibri"/>
                <a:cs typeface="Calibri"/>
                <a:sym typeface="Calibri"/>
              </a:rPr>
              <a:t>*</a:t>
            </a:r>
            <a:r>
              <a:rPr lang="en-US" sz="1400" b="0" i="1" dirty="0">
                <a:solidFill>
                  <a:srgbClr val="262626"/>
                </a:solidFill>
                <a:latin typeface="Calibri"/>
                <a:ea typeface="Calibri"/>
                <a:cs typeface="Calibri"/>
                <a:sym typeface="Calibri"/>
              </a:rPr>
              <a:t>ask in this order (Glass jar, PET Plastic bottle</a:t>
            </a:r>
            <a:r>
              <a:rPr lang="en-US" sz="1400" b="0" i="1">
                <a:solidFill>
                  <a:srgbClr val="262626"/>
                </a:solidFill>
                <a:latin typeface="Calibri"/>
                <a:ea typeface="Calibri"/>
                <a:cs typeface="Calibri"/>
                <a:sym typeface="Calibri"/>
              </a:rPr>
              <a:t>, Cardboard </a:t>
            </a:r>
            <a:r>
              <a:rPr lang="en-US" sz="1400" b="0" i="1" dirty="0">
                <a:solidFill>
                  <a:srgbClr val="262626"/>
                </a:solidFill>
                <a:latin typeface="Calibri"/>
                <a:ea typeface="Calibri"/>
                <a:cs typeface="Calibri"/>
                <a:sym typeface="Calibri"/>
              </a:rPr>
              <a:t>box, Metal can)</a:t>
            </a: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cs typeface="Calibri"/>
                <a:sym typeface="Calibri"/>
              </a:rPr>
              <a:t>Click 1: Glass Jar</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cs typeface="Calibri"/>
                <a:sym typeface="Calibri"/>
              </a:rPr>
              <a:t>What is it made from? Can it be recycled?</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cs typeface="Calibri"/>
                <a:sym typeface="Calibri"/>
              </a:rPr>
              <a:t>Answer: glass, yes</a:t>
            </a: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cs typeface="Calibri"/>
                <a:sym typeface="Calibri"/>
              </a:rPr>
              <a:t>Click 2: PET Plastic bottle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plastic,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cs typeface="Calibri"/>
                <a:sym typeface="Calibri"/>
              </a:rPr>
              <a:t>Click 3: Cardboard box</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paper,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cs typeface="Calibri"/>
                <a:sym typeface="Calibri"/>
              </a:rPr>
              <a:t>Click 4: Metal can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metal,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chemeClr val="dk1"/>
              </a:solidFill>
              <a:latin typeface="Arial"/>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chemeClr val="lt1"/>
                </a:solidFill>
                <a:latin typeface="Calibri"/>
                <a:ea typeface="Calibri"/>
                <a:cs typeface="Calibri"/>
                <a:sym typeface="Calibri"/>
              </a:rPr>
              <a:t>Ask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Why is this recycling bin good?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*Allow them to look and identify reasons for each picture based on their YES/NO handout.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Teachers will need to click 6 times to reveal the image and the 5 answers.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chemeClr val="lt1"/>
                </a:solidFill>
                <a:latin typeface="Calibri"/>
                <a:cs typeface="Calibri"/>
                <a:sym typeface="Calibri"/>
              </a:rPr>
              <a:t>Answers</a:t>
            </a:r>
            <a:r>
              <a:rPr lang="en-US" sz="1100" b="0" i="0" u="none" strike="noStrike" cap="none" dirty="0">
                <a:solidFill>
                  <a:schemeClr val="lt1"/>
                </a:solidFill>
                <a:latin typeface="Calibri"/>
                <a:cs typeface="Calibri"/>
                <a:sym typeface="Calibri"/>
              </a:rPr>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chemeClr val="lt1"/>
                </a:solidFill>
                <a:latin typeface="Calibri"/>
                <a:cs typeface="Calibri"/>
                <a:sym typeface="Calibri"/>
              </a:rPr>
              <a:t>Clean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chemeClr val="lt1"/>
                </a:solidFill>
                <a:latin typeface="Calibri"/>
                <a:cs typeface="Calibri"/>
                <a:sym typeface="Calibri"/>
              </a:rPr>
              <a:t>Dry</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chemeClr val="lt1"/>
                </a:solidFill>
                <a:latin typeface="Calibri"/>
                <a:cs typeface="Calibri"/>
                <a:sym typeface="Calibri"/>
              </a:rPr>
              <a:t>No smell</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chemeClr val="lt1"/>
                </a:solidFill>
                <a:latin typeface="Calibri"/>
                <a:cs typeface="Calibri"/>
                <a:sym typeface="Calibri"/>
              </a:rPr>
              <a:t>No plastic bags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chemeClr val="lt1"/>
                </a:solidFill>
                <a:latin typeface="Calibri"/>
                <a:cs typeface="Calibri"/>
                <a:sym typeface="Calibri"/>
              </a:rPr>
              <a:t>No non-recyclables</a:t>
            </a:r>
            <a:endParaRPr lang="en-US" dirty="0"/>
          </a:p>
          <a:p>
            <a:pPr marL="0" lvl="0" indent="0" algn="l" rtl="0">
              <a:spcBef>
                <a:spcPts val="0"/>
              </a:spcBef>
              <a:spcAft>
                <a:spcPts val="0"/>
              </a:spcAft>
              <a:buNone/>
            </a:pPr>
            <a:endParaRPr dirty="0"/>
          </a:p>
        </p:txBody>
      </p:sp>
      <p:sp>
        <p:nvSpPr>
          <p:cNvPr id="238" name="Google Shape;2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chemeClr val="lt1"/>
                </a:solidFill>
                <a:latin typeface="Calibri"/>
                <a:ea typeface="Calibri"/>
                <a:cs typeface="Calibri"/>
                <a:sym typeface="Calibri"/>
              </a:rPr>
              <a:t>Ask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Why is this recycling bin bad?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*Allow them to look and identify reasons for each picture based on their YES/NO handout.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Teachers will need to click 6 times to reveal the image and the 5 answers.</a:t>
            </a:r>
            <a:endParaRPr lang="en-US" dirty="0"/>
          </a:p>
          <a:p>
            <a:pPr marL="0" lvl="0" indent="0" algn="l" rtl="0">
              <a:spcBef>
                <a:spcPts val="0"/>
              </a:spcBef>
              <a:spcAft>
                <a:spcPts val="0"/>
              </a:spcAft>
              <a:buNone/>
            </a:pPr>
            <a:r>
              <a:rPr lang="en-US" b="1" dirty="0"/>
              <a:t>Answers</a:t>
            </a:r>
            <a:r>
              <a:rPr lang="en-US" dirty="0"/>
              <a:t>:</a:t>
            </a:r>
          </a:p>
          <a:p>
            <a:pPr marL="228600" lvl="0" indent="-228600" algn="l" rtl="0">
              <a:spcBef>
                <a:spcPts val="0"/>
              </a:spcBef>
              <a:spcAft>
                <a:spcPts val="0"/>
              </a:spcAft>
              <a:buAutoNum type="arabicPeriod"/>
            </a:pPr>
            <a:r>
              <a:rPr lang="en-US" dirty="0"/>
              <a:t>Food</a:t>
            </a:r>
          </a:p>
          <a:p>
            <a:pPr marL="228600" lvl="0" indent="-228600" algn="l" rtl="0">
              <a:spcBef>
                <a:spcPts val="0"/>
              </a:spcBef>
              <a:spcAft>
                <a:spcPts val="0"/>
              </a:spcAft>
              <a:buAutoNum type="arabicPeriod"/>
            </a:pPr>
            <a:r>
              <a:rPr lang="en-US" dirty="0"/>
              <a:t>Dirty or wet paper and cardboard</a:t>
            </a:r>
          </a:p>
          <a:p>
            <a:pPr marL="228600" lvl="0" indent="-228600" algn="l" rtl="0">
              <a:spcBef>
                <a:spcPts val="0"/>
              </a:spcBef>
              <a:spcAft>
                <a:spcPts val="0"/>
              </a:spcAft>
              <a:buAutoNum type="arabicPeriod"/>
            </a:pPr>
            <a:r>
              <a:rPr lang="en-US" dirty="0"/>
              <a:t>Liquid in bottles</a:t>
            </a:r>
          </a:p>
          <a:p>
            <a:pPr marL="228600" lvl="0" indent="-228600" algn="l" rtl="0">
              <a:spcBef>
                <a:spcPts val="0"/>
              </a:spcBef>
              <a:spcAft>
                <a:spcPts val="0"/>
              </a:spcAft>
              <a:buAutoNum type="arabicPeriod"/>
            </a:pPr>
            <a:r>
              <a:rPr lang="en-US" dirty="0"/>
              <a:t>Dirty cups</a:t>
            </a:r>
          </a:p>
          <a:p>
            <a:pPr marL="228600" lvl="0" indent="-228600" algn="l" rtl="0">
              <a:spcBef>
                <a:spcPts val="0"/>
              </a:spcBef>
              <a:spcAft>
                <a:spcPts val="0"/>
              </a:spcAft>
              <a:buAutoNum type="arabicPeriod"/>
            </a:pPr>
            <a:r>
              <a:rPr lang="en-US" dirty="0"/>
              <a:t>Plastic bags</a:t>
            </a:r>
            <a:endParaRPr dirty="0"/>
          </a:p>
        </p:txBody>
      </p:sp>
      <p:sp>
        <p:nvSpPr>
          <p:cNvPr id="257" name="Google Shape;2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9042775" y="122425"/>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5.jpe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4.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9.jpeg"/><Relationship Id="rId9" Type="http://schemas.openxmlformats.org/officeDocument/2006/relationships/image" Target="../media/image13.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5.jpe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a:blip r:embed="rId3">
            <a:alphaModFix/>
          </a:blip>
          <a:stretch>
            <a:fillRect/>
          </a:stretch>
        </p:blipFill>
        <p:spPr>
          <a:xfrm>
            <a:off x="0" y="0"/>
            <a:ext cx="12192000" cy="6858006"/>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23D62750-0486-D64C-8CED-B3AA457BE04B}"/>
              </a:ext>
            </a:extLst>
          </p:cNvPr>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8" descr="A picture containing text, wall&#10;&#10;Description automatically generated"/>
          <p:cNvPicPr preferRelativeResize="0"/>
          <p:nvPr/>
        </p:nvPicPr>
        <p:blipFill rotWithShape="1">
          <a:blip r:embed="rId5">
            <a:alphaModFix/>
          </a:blip>
          <a:srcRect/>
          <a:stretch/>
        </p:blipFill>
        <p:spPr>
          <a:xfrm>
            <a:off x="0" y="0"/>
            <a:ext cx="12192000" cy="6858000"/>
          </a:xfrm>
          <a:prstGeom prst="rect">
            <a:avLst/>
          </a:prstGeom>
          <a:solidFill>
            <a:srgbClr val="3AC69D"/>
          </a:solidFill>
          <a:ln>
            <a:noFill/>
          </a:ln>
        </p:spPr>
      </p:pic>
      <p:sp>
        <p:nvSpPr>
          <p:cNvPr id="260" name="Google Shape;260;p8"/>
          <p:cNvSpPr/>
          <p:nvPr/>
        </p:nvSpPr>
        <p:spPr>
          <a:xfrm>
            <a:off x="1252937" y="331226"/>
            <a:ext cx="9686126" cy="1031747"/>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1" name="Google Shape;261;p8"/>
          <p:cNvSpPr txBox="1"/>
          <p:nvPr/>
        </p:nvSpPr>
        <p:spPr>
          <a:xfrm>
            <a:off x="3695903" y="400870"/>
            <a:ext cx="529341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Calibri"/>
                <a:ea typeface="Calibri"/>
                <a:cs typeface="Calibri"/>
                <a:sym typeface="Calibri"/>
              </a:rPr>
              <a:t>Non-recycling </a:t>
            </a:r>
            <a:r>
              <a:rPr lang="en-US" sz="4800" b="1" i="0" u="none" strike="noStrike" cap="none" dirty="0">
                <a:solidFill>
                  <a:schemeClr val="lt1"/>
                </a:solidFill>
                <a:latin typeface="Calibri"/>
                <a:ea typeface="Calibri"/>
                <a:cs typeface="Calibri"/>
                <a:sym typeface="Calibri"/>
              </a:rPr>
              <a:t>bin</a:t>
            </a:r>
            <a:endParaRPr dirty="0"/>
          </a:p>
        </p:txBody>
      </p:sp>
      <p:sp>
        <p:nvSpPr>
          <p:cNvPr id="262" name="Google Shape;262;p8"/>
          <p:cNvSpPr/>
          <p:nvPr/>
        </p:nvSpPr>
        <p:spPr>
          <a:xfrm>
            <a:off x="7139727" y="1677916"/>
            <a:ext cx="1431166"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Food</a:t>
            </a:r>
            <a:endParaRPr sz="2600" b="0" i="0" u="none" strike="noStrike" cap="none" dirty="0">
              <a:solidFill>
                <a:srgbClr val="262626"/>
              </a:solidFill>
              <a:latin typeface="Calibri"/>
              <a:ea typeface="Calibri"/>
              <a:cs typeface="Calibri"/>
              <a:sym typeface="Calibri"/>
            </a:endParaRPr>
          </a:p>
        </p:txBody>
      </p:sp>
      <p:sp>
        <p:nvSpPr>
          <p:cNvPr id="263" name="Google Shape;263;p8"/>
          <p:cNvSpPr/>
          <p:nvPr/>
        </p:nvSpPr>
        <p:spPr>
          <a:xfrm>
            <a:off x="7139726" y="2424478"/>
            <a:ext cx="5052274"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Dirty or wet paper and cardboard </a:t>
            </a:r>
            <a:endParaRPr sz="2600" b="0" i="0" u="none" strike="noStrike" cap="none" dirty="0">
              <a:solidFill>
                <a:srgbClr val="262626"/>
              </a:solidFill>
              <a:latin typeface="Calibri"/>
              <a:ea typeface="Calibri"/>
              <a:cs typeface="Calibri"/>
              <a:sym typeface="Calibri"/>
            </a:endParaRPr>
          </a:p>
        </p:txBody>
      </p:sp>
      <p:sp>
        <p:nvSpPr>
          <p:cNvPr id="264" name="Google Shape;264;p8"/>
          <p:cNvSpPr/>
          <p:nvPr/>
        </p:nvSpPr>
        <p:spPr>
          <a:xfrm>
            <a:off x="7186214" y="3196098"/>
            <a:ext cx="3350488"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Liquid in bottles</a:t>
            </a:r>
            <a:endParaRPr sz="2600" b="0" i="0" u="none" strike="noStrike" cap="none" dirty="0">
              <a:solidFill>
                <a:srgbClr val="262626"/>
              </a:solidFill>
              <a:latin typeface="Calibri"/>
              <a:ea typeface="Calibri"/>
              <a:cs typeface="Calibri"/>
              <a:sym typeface="Calibri"/>
            </a:endParaRPr>
          </a:p>
        </p:txBody>
      </p:sp>
      <p:sp>
        <p:nvSpPr>
          <p:cNvPr id="265" name="Google Shape;265;p8"/>
          <p:cNvSpPr/>
          <p:nvPr/>
        </p:nvSpPr>
        <p:spPr>
          <a:xfrm>
            <a:off x="7186214" y="3967718"/>
            <a:ext cx="2789104"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Dirty cups</a:t>
            </a:r>
            <a:endParaRPr sz="2600" b="0" i="0" u="none" strike="noStrike" cap="none" dirty="0">
              <a:solidFill>
                <a:srgbClr val="262626"/>
              </a:solidFill>
              <a:latin typeface="Calibri"/>
              <a:ea typeface="Calibri"/>
              <a:cs typeface="Calibri"/>
              <a:sym typeface="Calibri"/>
            </a:endParaRPr>
          </a:p>
        </p:txBody>
      </p:sp>
      <p:sp>
        <p:nvSpPr>
          <p:cNvPr id="266" name="Google Shape;266;p8"/>
          <p:cNvSpPr/>
          <p:nvPr/>
        </p:nvSpPr>
        <p:spPr>
          <a:xfrm>
            <a:off x="7186214" y="4741483"/>
            <a:ext cx="3007652"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Plastic bags</a:t>
            </a:r>
            <a:endParaRPr sz="2600" b="0" i="0" u="none" strike="noStrike" cap="none" dirty="0">
              <a:solidFill>
                <a:srgbClr val="262626"/>
              </a:solidFill>
              <a:latin typeface="Calibri"/>
              <a:ea typeface="Calibri"/>
              <a:cs typeface="Calibri"/>
              <a:sym typeface="Calibri"/>
            </a:endParaRPr>
          </a:p>
        </p:txBody>
      </p:sp>
      <p:pic>
        <p:nvPicPr>
          <p:cNvPr id="267" name="Google Shape;267;p8" descr="Icon&#10;&#10;Description automatically generated"/>
          <p:cNvPicPr preferRelativeResize="0"/>
          <p:nvPr/>
        </p:nvPicPr>
        <p:blipFill rotWithShape="1">
          <a:blip r:embed="rId6">
            <a:alphaModFix/>
          </a:blip>
          <a:srcRect r="23" b="33"/>
          <a:stretch/>
        </p:blipFill>
        <p:spPr>
          <a:xfrm>
            <a:off x="6342611" y="1652645"/>
            <a:ext cx="646459" cy="626351"/>
          </a:xfrm>
          <a:prstGeom prst="rect">
            <a:avLst/>
          </a:prstGeom>
          <a:noFill/>
          <a:ln>
            <a:noFill/>
          </a:ln>
        </p:spPr>
      </p:pic>
      <p:pic>
        <p:nvPicPr>
          <p:cNvPr id="268" name="Google Shape;268;p8" descr="Icon&#10;&#10;Description automatically generated"/>
          <p:cNvPicPr preferRelativeResize="0"/>
          <p:nvPr/>
        </p:nvPicPr>
        <p:blipFill rotWithShape="1">
          <a:blip r:embed="rId6">
            <a:alphaModFix/>
          </a:blip>
          <a:srcRect r="23" b="33"/>
          <a:stretch/>
        </p:blipFill>
        <p:spPr>
          <a:xfrm>
            <a:off x="6342611" y="2410410"/>
            <a:ext cx="646459" cy="626351"/>
          </a:xfrm>
          <a:prstGeom prst="rect">
            <a:avLst/>
          </a:prstGeom>
          <a:noFill/>
          <a:ln>
            <a:noFill/>
          </a:ln>
        </p:spPr>
      </p:pic>
      <p:pic>
        <p:nvPicPr>
          <p:cNvPr id="269" name="Google Shape;269;p8" descr="Icon&#10;&#10;Description automatically generated"/>
          <p:cNvPicPr preferRelativeResize="0"/>
          <p:nvPr/>
        </p:nvPicPr>
        <p:blipFill rotWithShape="1">
          <a:blip r:embed="rId6">
            <a:alphaModFix/>
          </a:blip>
          <a:srcRect r="23" b="33"/>
          <a:stretch/>
        </p:blipFill>
        <p:spPr>
          <a:xfrm>
            <a:off x="6359423" y="3167962"/>
            <a:ext cx="646459" cy="626351"/>
          </a:xfrm>
          <a:prstGeom prst="rect">
            <a:avLst/>
          </a:prstGeom>
          <a:noFill/>
          <a:ln>
            <a:noFill/>
          </a:ln>
        </p:spPr>
      </p:pic>
      <p:pic>
        <p:nvPicPr>
          <p:cNvPr id="270" name="Google Shape;270;p8" descr="Icon&#10;&#10;Description automatically generated"/>
          <p:cNvPicPr preferRelativeResize="0"/>
          <p:nvPr/>
        </p:nvPicPr>
        <p:blipFill rotWithShape="1">
          <a:blip r:embed="rId6">
            <a:alphaModFix/>
          </a:blip>
          <a:srcRect r="23" b="33"/>
          <a:stretch/>
        </p:blipFill>
        <p:spPr>
          <a:xfrm>
            <a:off x="6359423" y="3925514"/>
            <a:ext cx="646459" cy="626351"/>
          </a:xfrm>
          <a:prstGeom prst="rect">
            <a:avLst/>
          </a:prstGeom>
          <a:noFill/>
          <a:ln>
            <a:noFill/>
          </a:ln>
        </p:spPr>
      </p:pic>
      <p:pic>
        <p:nvPicPr>
          <p:cNvPr id="271" name="Google Shape;271;p8" descr="Icon&#10;&#10;Description automatically generated"/>
          <p:cNvPicPr preferRelativeResize="0"/>
          <p:nvPr/>
        </p:nvPicPr>
        <p:blipFill rotWithShape="1">
          <a:blip r:embed="rId6">
            <a:alphaModFix/>
          </a:blip>
          <a:srcRect r="23" b="33"/>
          <a:stretch/>
        </p:blipFill>
        <p:spPr>
          <a:xfrm>
            <a:off x="6359423" y="4738829"/>
            <a:ext cx="646459" cy="626351"/>
          </a:xfrm>
          <a:prstGeom prst="rect">
            <a:avLst/>
          </a:prstGeom>
          <a:noFill/>
          <a:ln>
            <a:noFill/>
          </a:ln>
        </p:spPr>
      </p:pic>
      <p:pic>
        <p:nvPicPr>
          <p:cNvPr id="272" name="Google Shape;272;p8" descr="A picture containing orange&#10;&#10;Description automatically generated"/>
          <p:cNvPicPr preferRelativeResize="0"/>
          <p:nvPr/>
        </p:nvPicPr>
        <p:blipFill rotWithShape="1">
          <a:blip r:embed="rId7">
            <a:alphaModFix/>
          </a:blip>
          <a:srcRect r="9" b="-40"/>
          <a:stretch/>
        </p:blipFill>
        <p:spPr>
          <a:xfrm>
            <a:off x="1295540" y="1536917"/>
            <a:ext cx="4446157" cy="3901224"/>
          </a:xfrm>
          <a:prstGeom prst="rect">
            <a:avLst/>
          </a:prstGeom>
          <a:noFill/>
          <a:ln>
            <a:noFill/>
          </a:ln>
        </p:spPr>
      </p:pic>
      <p:sp>
        <p:nvSpPr>
          <p:cNvPr id="273" name="Google Shape;273;p8"/>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2000"/>
                                        <p:tgtEl>
                                          <p:spTgt spid="272"/>
                                        </p:tgtEl>
                                      </p:cBhvr>
                                    </p:animEffect>
                                    <p:anim calcmode="lin" valueType="num">
                                      <p:cBhvr>
                                        <p:cTn id="8" dur="2000" fill="hold"/>
                                        <p:tgtEl>
                                          <p:spTgt spid="272"/>
                                        </p:tgtEl>
                                        <p:attrNameLst>
                                          <p:attrName>ppt_w</p:attrName>
                                        </p:attrNameLst>
                                      </p:cBhvr>
                                      <p:tavLst>
                                        <p:tav tm="0" fmla="#ppt_w*sin(2.5*pi*$)">
                                          <p:val>
                                            <p:fltVal val="0"/>
                                          </p:val>
                                        </p:tav>
                                        <p:tav tm="100000">
                                          <p:val>
                                            <p:fltVal val="1"/>
                                          </p:val>
                                        </p:tav>
                                      </p:tavLst>
                                    </p:anim>
                                    <p:anim calcmode="lin" valueType="num">
                                      <p:cBhvr>
                                        <p:cTn id="9" dur="2000" fill="hold"/>
                                        <p:tgtEl>
                                          <p:spTgt spid="2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62"/>
                                        </p:tgtEl>
                                        <p:attrNameLst>
                                          <p:attrName>style.visibility</p:attrName>
                                        </p:attrNameLst>
                                      </p:cBhvr>
                                      <p:to>
                                        <p:strVal val="visible"/>
                                      </p:to>
                                    </p:set>
                                    <p:anim calcmode="lin" valueType="num">
                                      <p:cBhvr>
                                        <p:cTn id="14" dur="500" decel="50000" fill="hold">
                                          <p:stCondLst>
                                            <p:cond delay="0"/>
                                          </p:stCondLst>
                                        </p:cTn>
                                        <p:tgtEl>
                                          <p:spTgt spid="26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6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62"/>
                                        </p:tgtEl>
                                        <p:attrNameLst>
                                          <p:attrName>ppt_w</p:attrName>
                                        </p:attrNameLst>
                                      </p:cBhvr>
                                      <p:tavLst>
                                        <p:tav tm="0">
                                          <p:val>
                                            <p:strVal val="#ppt_w*.05"/>
                                          </p:val>
                                        </p:tav>
                                        <p:tav tm="100000">
                                          <p:val>
                                            <p:strVal val="#ppt_w"/>
                                          </p:val>
                                        </p:tav>
                                      </p:tavLst>
                                    </p:anim>
                                    <p:anim calcmode="lin" valueType="num">
                                      <p:cBhvr>
                                        <p:cTn id="17" dur="1000" fill="hold"/>
                                        <p:tgtEl>
                                          <p:spTgt spid="26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6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6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6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62"/>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263"/>
                                        </p:tgtEl>
                                        <p:attrNameLst>
                                          <p:attrName>style.visibility</p:attrName>
                                        </p:attrNameLst>
                                      </p:cBhvr>
                                      <p:to>
                                        <p:strVal val="visible"/>
                                      </p:to>
                                    </p:set>
                                    <p:anim calcmode="lin" valueType="num">
                                      <p:cBhvr>
                                        <p:cTn id="26" dur="500" decel="50000" fill="hold">
                                          <p:stCondLst>
                                            <p:cond delay="0"/>
                                          </p:stCondLst>
                                        </p:cTn>
                                        <p:tgtEl>
                                          <p:spTgt spid="26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6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63"/>
                                        </p:tgtEl>
                                        <p:attrNameLst>
                                          <p:attrName>ppt_w</p:attrName>
                                        </p:attrNameLst>
                                      </p:cBhvr>
                                      <p:tavLst>
                                        <p:tav tm="0">
                                          <p:val>
                                            <p:strVal val="#ppt_w*.05"/>
                                          </p:val>
                                        </p:tav>
                                        <p:tav tm="100000">
                                          <p:val>
                                            <p:strVal val="#ppt_w"/>
                                          </p:val>
                                        </p:tav>
                                      </p:tavLst>
                                    </p:anim>
                                    <p:anim calcmode="lin" valueType="num">
                                      <p:cBhvr>
                                        <p:cTn id="29" dur="1000" fill="hold"/>
                                        <p:tgtEl>
                                          <p:spTgt spid="26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6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6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6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63"/>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64"/>
                                        </p:tgtEl>
                                        <p:attrNameLst>
                                          <p:attrName>style.visibility</p:attrName>
                                        </p:attrNameLst>
                                      </p:cBhvr>
                                      <p:to>
                                        <p:strVal val="visible"/>
                                      </p:to>
                                    </p:set>
                                    <p:anim calcmode="lin" valueType="num">
                                      <p:cBhvr>
                                        <p:cTn id="38" dur="500" decel="50000" fill="hold">
                                          <p:stCondLst>
                                            <p:cond delay="0"/>
                                          </p:stCondLst>
                                        </p:cTn>
                                        <p:tgtEl>
                                          <p:spTgt spid="26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6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64"/>
                                        </p:tgtEl>
                                        <p:attrNameLst>
                                          <p:attrName>ppt_w</p:attrName>
                                        </p:attrNameLst>
                                      </p:cBhvr>
                                      <p:tavLst>
                                        <p:tav tm="0">
                                          <p:val>
                                            <p:strVal val="#ppt_w*.05"/>
                                          </p:val>
                                        </p:tav>
                                        <p:tav tm="100000">
                                          <p:val>
                                            <p:strVal val="#ppt_w"/>
                                          </p:val>
                                        </p:tav>
                                      </p:tavLst>
                                    </p:anim>
                                    <p:anim calcmode="lin" valueType="num">
                                      <p:cBhvr>
                                        <p:cTn id="41" dur="1000" fill="hold"/>
                                        <p:tgtEl>
                                          <p:spTgt spid="26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6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6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6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64"/>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265"/>
                                        </p:tgtEl>
                                        <p:attrNameLst>
                                          <p:attrName>style.visibility</p:attrName>
                                        </p:attrNameLst>
                                      </p:cBhvr>
                                      <p:to>
                                        <p:strVal val="visible"/>
                                      </p:to>
                                    </p:set>
                                    <p:anim calcmode="lin" valueType="num">
                                      <p:cBhvr>
                                        <p:cTn id="50" dur="500" decel="50000" fill="hold">
                                          <p:stCondLst>
                                            <p:cond delay="0"/>
                                          </p:stCondLst>
                                        </p:cTn>
                                        <p:tgtEl>
                                          <p:spTgt spid="26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6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65"/>
                                        </p:tgtEl>
                                        <p:attrNameLst>
                                          <p:attrName>ppt_w</p:attrName>
                                        </p:attrNameLst>
                                      </p:cBhvr>
                                      <p:tavLst>
                                        <p:tav tm="0">
                                          <p:val>
                                            <p:strVal val="#ppt_w*.05"/>
                                          </p:val>
                                        </p:tav>
                                        <p:tav tm="100000">
                                          <p:val>
                                            <p:strVal val="#ppt_w"/>
                                          </p:val>
                                        </p:tav>
                                      </p:tavLst>
                                    </p:anim>
                                    <p:anim calcmode="lin" valueType="num">
                                      <p:cBhvr>
                                        <p:cTn id="53" dur="1000" fill="hold"/>
                                        <p:tgtEl>
                                          <p:spTgt spid="26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6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6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6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65"/>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266"/>
                                        </p:tgtEl>
                                        <p:attrNameLst>
                                          <p:attrName>style.visibility</p:attrName>
                                        </p:attrNameLst>
                                      </p:cBhvr>
                                      <p:to>
                                        <p:strVal val="visible"/>
                                      </p:to>
                                    </p:set>
                                    <p:anim calcmode="lin" valueType="num">
                                      <p:cBhvr>
                                        <p:cTn id="62" dur="500" decel="50000" fill="hold">
                                          <p:stCondLst>
                                            <p:cond delay="0"/>
                                          </p:stCondLst>
                                        </p:cTn>
                                        <p:tgtEl>
                                          <p:spTgt spid="266"/>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66"/>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66"/>
                                        </p:tgtEl>
                                        <p:attrNameLst>
                                          <p:attrName>ppt_w</p:attrName>
                                        </p:attrNameLst>
                                      </p:cBhvr>
                                      <p:tavLst>
                                        <p:tav tm="0">
                                          <p:val>
                                            <p:strVal val="#ppt_w*.05"/>
                                          </p:val>
                                        </p:tav>
                                        <p:tav tm="100000">
                                          <p:val>
                                            <p:strVal val="#ppt_w"/>
                                          </p:val>
                                        </p:tav>
                                      </p:tavLst>
                                    </p:anim>
                                    <p:anim calcmode="lin" valueType="num">
                                      <p:cBhvr>
                                        <p:cTn id="65" dur="1000" fill="hold"/>
                                        <p:tgtEl>
                                          <p:spTgt spid="266"/>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66"/>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66"/>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66"/>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66"/>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3" grpId="0"/>
      <p:bldP spid="264" grpId="0"/>
      <p:bldP spid="265" grpId="0"/>
      <p:bldP spid="2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7"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34" name="Google Shape;234;p7"/>
          <p:cNvSpPr txBox="1"/>
          <p:nvPr/>
        </p:nvSpPr>
        <p:spPr>
          <a:xfrm>
            <a:off x="4279946" y="1661825"/>
            <a:ext cx="7414030"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i="0" u="none" strike="noStrike" cap="none">
                <a:solidFill>
                  <a:srgbClr val="29C7F7"/>
                </a:solidFill>
                <a:latin typeface="Calibri"/>
                <a:ea typeface="Calibri"/>
                <a:cs typeface="Calibri"/>
                <a:sym typeface="Calibri"/>
              </a:rPr>
              <a:t>Steps to </a:t>
            </a:r>
            <a:endParaRPr/>
          </a:p>
          <a:p>
            <a:pPr marL="0" marR="0" lvl="0" indent="0" algn="ctr" rtl="0">
              <a:spcBef>
                <a:spcPts val="0"/>
              </a:spcBef>
              <a:spcAft>
                <a:spcPts val="0"/>
              </a:spcAft>
              <a:buNone/>
            </a:pPr>
            <a:r>
              <a:rPr lang="en-US" sz="11500" b="1" i="0" u="none" strike="noStrike" cap="none">
                <a:solidFill>
                  <a:srgbClr val="29C7F7"/>
                </a:solidFill>
                <a:latin typeface="Calibri"/>
                <a:ea typeface="Calibri"/>
                <a:cs typeface="Calibri"/>
                <a:sym typeface="Calibri"/>
              </a:rPr>
              <a:t>Recycling</a:t>
            </a:r>
            <a:endParaRPr/>
          </a:p>
        </p:txBody>
      </p:sp>
      <p:sp>
        <p:nvSpPr>
          <p:cNvPr id="235" name="Google Shape;235;p7"/>
          <p:cNvSpPr/>
          <p:nvPr/>
        </p:nvSpPr>
        <p:spPr>
          <a:xfrm>
            <a:off x="2945858" y="1619861"/>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7"/>
          <p:cNvSpPr txBox="1"/>
          <p:nvPr/>
        </p:nvSpPr>
        <p:spPr>
          <a:xfrm>
            <a:off x="511427" y="682208"/>
            <a:ext cx="42822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i="0" u="none" strike="noStrike" cap="none">
                <a:solidFill>
                  <a:srgbClr val="29C7F7"/>
                </a:solidFill>
                <a:latin typeface="Calibri"/>
                <a:ea typeface="Calibri"/>
                <a:cs typeface="Calibri"/>
                <a:sym typeface="Calibri"/>
              </a:rPr>
              <a:t>The</a:t>
            </a:r>
            <a:endParaRPr/>
          </a:p>
        </p:txBody>
      </p:sp>
      <p:sp>
        <p:nvSpPr>
          <p:cNvPr id="237" name="Google Shape;237;p7"/>
          <p:cNvSpPr/>
          <p:nvPr/>
        </p:nvSpPr>
        <p:spPr>
          <a:xfrm>
            <a:off x="2871633" y="1619861"/>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7"/>
          <p:cNvSpPr txBox="1"/>
          <p:nvPr/>
        </p:nvSpPr>
        <p:spPr>
          <a:xfrm>
            <a:off x="3485125" y="1661100"/>
            <a:ext cx="9936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700" b="1" dirty="0">
                <a:solidFill>
                  <a:schemeClr val="lt1"/>
                </a:solidFill>
                <a:latin typeface="Calibri"/>
                <a:ea typeface="Calibri"/>
                <a:cs typeface="Calibri"/>
                <a:sym typeface="Calibri"/>
              </a:rPr>
              <a:t>3</a:t>
            </a:r>
            <a:endParaRPr sz="13700" b="1" dirty="0">
              <a:solidFill>
                <a:schemeClr val="lt1"/>
              </a:solidFill>
              <a:latin typeface="Calibri"/>
              <a:ea typeface="Calibri"/>
              <a:cs typeface="Calibri"/>
              <a:sym typeface="Calibri"/>
            </a:endParaRPr>
          </a:p>
        </p:txBody>
      </p:sp>
      <p:sp>
        <p:nvSpPr>
          <p:cNvPr id="239" name="Google Shape;239;p7"/>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 calcmode="lin" valueType="num">
                                      <p:cBhvr additive="base">
                                        <p:cTn id="7" dur="1000" fill="hold"/>
                                        <p:tgtEl>
                                          <p:spTgt spid="238"/>
                                        </p:tgtEl>
                                        <p:attrNameLst>
                                          <p:attrName>ppt_x</p:attrName>
                                        </p:attrNameLst>
                                      </p:cBhvr>
                                      <p:tavLst>
                                        <p:tav tm="0">
                                          <p:val>
                                            <p:strVal val="#ppt_x"/>
                                          </p:val>
                                        </p:tav>
                                        <p:tav tm="100000">
                                          <p:val>
                                            <p:strVal val="#ppt_x"/>
                                          </p:val>
                                        </p:tav>
                                      </p:tavLst>
                                    </p:anim>
                                    <p:anim calcmode="lin" valueType="num">
                                      <p:cBhvr additive="base">
                                        <p:cTn id="8" dur="1000" fill="hold"/>
                                        <p:tgtEl>
                                          <p:spTgt spid="2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8"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5" name="Google Shape;245;p8"/>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txBox="1"/>
          <p:nvPr/>
        </p:nvSpPr>
        <p:spPr>
          <a:xfrm>
            <a:off x="695432" y="401874"/>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47" name="Google Shape;247;p8"/>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1</a:t>
            </a:r>
            <a:endParaRPr dirty="0"/>
          </a:p>
        </p:txBody>
      </p:sp>
      <p:sp>
        <p:nvSpPr>
          <p:cNvPr id="248" name="Google Shape;248;p8"/>
          <p:cNvSpPr txBox="1"/>
          <p:nvPr/>
        </p:nvSpPr>
        <p:spPr>
          <a:xfrm>
            <a:off x="3155459" y="439353"/>
            <a:ext cx="839323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434444"/>
                </a:solidFill>
                <a:latin typeface="Calibri"/>
                <a:ea typeface="Calibri"/>
                <a:cs typeface="Calibri"/>
                <a:sym typeface="Calibri"/>
              </a:rPr>
              <a:t>Know what you can recycle.</a:t>
            </a:r>
            <a:endParaRPr/>
          </a:p>
          <a:p>
            <a:pPr marL="0" marR="0" lvl="0" indent="0" algn="l" rtl="0">
              <a:spcBef>
                <a:spcPts val="0"/>
              </a:spcBef>
              <a:spcAft>
                <a:spcPts val="0"/>
              </a:spcAft>
              <a:buNone/>
            </a:pPr>
            <a:endParaRPr sz="4800" b="1">
              <a:solidFill>
                <a:srgbClr val="434444"/>
              </a:solidFill>
              <a:latin typeface="Calibri"/>
              <a:ea typeface="Calibri"/>
              <a:cs typeface="Calibri"/>
              <a:sym typeface="Calibri"/>
            </a:endParaRPr>
          </a:p>
        </p:txBody>
      </p:sp>
      <p:pic>
        <p:nvPicPr>
          <p:cNvPr id="249" name="Google Shape;249;p8" descr="A picture containing plastic, vessel, jar&#10;&#10;Description automatically generated"/>
          <p:cNvPicPr preferRelativeResize="0"/>
          <p:nvPr/>
        </p:nvPicPr>
        <p:blipFill rotWithShape="1">
          <a:blip r:embed="rId5">
            <a:alphaModFix/>
          </a:blip>
          <a:srcRect/>
          <a:stretch/>
        </p:blipFill>
        <p:spPr>
          <a:xfrm>
            <a:off x="148995" y="1821215"/>
            <a:ext cx="2223739" cy="2662560"/>
          </a:xfrm>
          <a:prstGeom prst="rect">
            <a:avLst/>
          </a:prstGeom>
          <a:noFill/>
          <a:ln>
            <a:noFill/>
          </a:ln>
        </p:spPr>
      </p:pic>
      <p:sp>
        <p:nvSpPr>
          <p:cNvPr id="250" name="Google Shape;250;p8"/>
          <p:cNvSpPr/>
          <p:nvPr/>
        </p:nvSpPr>
        <p:spPr>
          <a:xfrm>
            <a:off x="154161" y="4496569"/>
            <a:ext cx="2384489" cy="64389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a:solidFill>
                  <a:srgbClr val="262626"/>
                </a:solidFill>
                <a:latin typeface="Calibri"/>
                <a:ea typeface="Calibri"/>
                <a:cs typeface="Calibri"/>
                <a:sym typeface="Calibri"/>
              </a:rPr>
              <a:t>Glass Jar</a:t>
            </a:r>
            <a:endParaRPr sz="3200">
              <a:solidFill>
                <a:srgbClr val="262626"/>
              </a:solidFill>
              <a:latin typeface="Calibri"/>
              <a:ea typeface="Calibri"/>
              <a:cs typeface="Calibri"/>
              <a:sym typeface="Calibri"/>
            </a:endParaRPr>
          </a:p>
        </p:txBody>
      </p:sp>
      <p:pic>
        <p:nvPicPr>
          <p:cNvPr id="251" name="Google Shape;251;p8" descr="Icon&#10;&#10;Description automatically generated"/>
          <p:cNvPicPr preferRelativeResize="0"/>
          <p:nvPr/>
        </p:nvPicPr>
        <p:blipFill rotWithShape="1">
          <a:blip r:embed="rId6">
            <a:alphaModFix/>
          </a:blip>
          <a:srcRect r="14" b="29"/>
          <a:stretch/>
        </p:blipFill>
        <p:spPr>
          <a:xfrm>
            <a:off x="2059005" y="1667280"/>
            <a:ext cx="953323" cy="853415"/>
          </a:xfrm>
          <a:prstGeom prst="rect">
            <a:avLst/>
          </a:prstGeom>
          <a:noFill/>
          <a:ln>
            <a:noFill/>
          </a:ln>
        </p:spPr>
      </p:pic>
      <p:pic>
        <p:nvPicPr>
          <p:cNvPr id="252" name="Google Shape;252;p8" descr="A bottle of water&#10;&#10;Description automatically generated with low confidence"/>
          <p:cNvPicPr preferRelativeResize="0"/>
          <p:nvPr/>
        </p:nvPicPr>
        <p:blipFill rotWithShape="1">
          <a:blip r:embed="rId7">
            <a:alphaModFix/>
          </a:blip>
          <a:srcRect/>
          <a:stretch/>
        </p:blipFill>
        <p:spPr>
          <a:xfrm>
            <a:off x="3029829" y="1830359"/>
            <a:ext cx="2248754" cy="2857792"/>
          </a:xfrm>
          <a:prstGeom prst="rect">
            <a:avLst/>
          </a:prstGeom>
          <a:noFill/>
          <a:ln>
            <a:noFill/>
          </a:ln>
        </p:spPr>
      </p:pic>
      <p:pic>
        <p:nvPicPr>
          <p:cNvPr id="254" name="Google Shape;254;p8" descr="A close up of a roll of tape&#10;&#10;Description automatically generated with low confidence"/>
          <p:cNvPicPr preferRelativeResize="0"/>
          <p:nvPr/>
        </p:nvPicPr>
        <p:blipFill rotWithShape="1">
          <a:blip r:embed="rId8">
            <a:alphaModFix/>
          </a:blip>
          <a:srcRect/>
          <a:stretch/>
        </p:blipFill>
        <p:spPr>
          <a:xfrm>
            <a:off x="9990385" y="2221823"/>
            <a:ext cx="1128502" cy="2134890"/>
          </a:xfrm>
          <a:prstGeom prst="rect">
            <a:avLst/>
          </a:prstGeom>
          <a:noFill/>
          <a:ln>
            <a:noFill/>
          </a:ln>
        </p:spPr>
      </p:pic>
      <p:pic>
        <p:nvPicPr>
          <p:cNvPr id="255" name="Google Shape;255;p8" descr="A picture containing box, stationary, container, envelope&#10;&#10;Description automatically generated"/>
          <p:cNvPicPr preferRelativeResize="0"/>
          <p:nvPr/>
        </p:nvPicPr>
        <p:blipFill rotWithShape="1">
          <a:blip r:embed="rId9">
            <a:alphaModFix/>
          </a:blip>
          <a:srcRect/>
          <a:stretch/>
        </p:blipFill>
        <p:spPr>
          <a:xfrm>
            <a:off x="5935678" y="1987705"/>
            <a:ext cx="3116495" cy="2329580"/>
          </a:xfrm>
          <a:prstGeom prst="rect">
            <a:avLst/>
          </a:prstGeom>
          <a:noFill/>
          <a:ln>
            <a:noFill/>
          </a:ln>
        </p:spPr>
      </p:pic>
      <p:sp>
        <p:nvSpPr>
          <p:cNvPr id="256" name="Google Shape;256;p8"/>
          <p:cNvSpPr/>
          <p:nvPr/>
        </p:nvSpPr>
        <p:spPr>
          <a:xfrm>
            <a:off x="2372734" y="4496569"/>
            <a:ext cx="3618110"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PET Plastic bottle</a:t>
            </a:r>
            <a:endParaRPr sz="3200" dirty="0">
              <a:solidFill>
                <a:srgbClr val="262626"/>
              </a:solidFill>
              <a:latin typeface="Calibri"/>
              <a:ea typeface="Calibri"/>
              <a:cs typeface="Calibri"/>
              <a:sym typeface="Calibri"/>
            </a:endParaRPr>
          </a:p>
        </p:txBody>
      </p:sp>
      <p:pic>
        <p:nvPicPr>
          <p:cNvPr id="257" name="Google Shape;257;p8" descr="Icon&#10;&#10;Description automatically generated"/>
          <p:cNvPicPr preferRelativeResize="0"/>
          <p:nvPr/>
        </p:nvPicPr>
        <p:blipFill rotWithShape="1">
          <a:blip r:embed="rId6">
            <a:alphaModFix/>
          </a:blip>
          <a:srcRect r="14" b="29"/>
          <a:stretch/>
        </p:blipFill>
        <p:spPr>
          <a:xfrm>
            <a:off x="4682545" y="1667280"/>
            <a:ext cx="953323" cy="853415"/>
          </a:xfrm>
          <a:prstGeom prst="rect">
            <a:avLst/>
          </a:prstGeom>
          <a:noFill/>
          <a:ln>
            <a:noFill/>
          </a:ln>
        </p:spPr>
      </p:pic>
      <p:pic>
        <p:nvPicPr>
          <p:cNvPr id="258" name="Google Shape;258;p8" descr="Icon&#10;&#10;Description automatically generated"/>
          <p:cNvPicPr preferRelativeResize="0"/>
          <p:nvPr/>
        </p:nvPicPr>
        <p:blipFill rotWithShape="1">
          <a:blip r:embed="rId6">
            <a:alphaModFix/>
          </a:blip>
          <a:srcRect r="14" b="29"/>
          <a:stretch/>
        </p:blipFill>
        <p:spPr>
          <a:xfrm>
            <a:off x="8437272" y="1667279"/>
            <a:ext cx="953323" cy="853415"/>
          </a:xfrm>
          <a:prstGeom prst="rect">
            <a:avLst/>
          </a:prstGeom>
          <a:noFill/>
          <a:ln>
            <a:noFill/>
          </a:ln>
        </p:spPr>
      </p:pic>
      <p:sp>
        <p:nvSpPr>
          <p:cNvPr id="259" name="Google Shape;259;p8"/>
          <p:cNvSpPr/>
          <p:nvPr/>
        </p:nvSpPr>
        <p:spPr>
          <a:xfrm>
            <a:off x="6096268" y="4496569"/>
            <a:ext cx="2709065" cy="64389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Cardboard box</a:t>
            </a:r>
            <a:endParaRPr sz="3200" dirty="0">
              <a:solidFill>
                <a:srgbClr val="262626"/>
              </a:solidFill>
              <a:latin typeface="Calibri"/>
              <a:ea typeface="Calibri"/>
              <a:cs typeface="Calibri"/>
              <a:sym typeface="Calibri"/>
            </a:endParaRPr>
          </a:p>
        </p:txBody>
      </p:sp>
      <p:pic>
        <p:nvPicPr>
          <p:cNvPr id="260" name="Google Shape;260;p8" descr="Icon&#10;&#10;Description automatically generated"/>
          <p:cNvPicPr preferRelativeResize="0"/>
          <p:nvPr/>
        </p:nvPicPr>
        <p:blipFill rotWithShape="1">
          <a:blip r:embed="rId6">
            <a:alphaModFix/>
          </a:blip>
          <a:srcRect r="14" b="29"/>
          <a:stretch/>
        </p:blipFill>
        <p:spPr>
          <a:xfrm>
            <a:off x="10911921" y="1647873"/>
            <a:ext cx="953323" cy="853415"/>
          </a:xfrm>
          <a:prstGeom prst="rect">
            <a:avLst/>
          </a:prstGeom>
          <a:noFill/>
          <a:ln>
            <a:noFill/>
          </a:ln>
        </p:spPr>
      </p:pic>
      <p:sp>
        <p:nvSpPr>
          <p:cNvPr id="261" name="Google Shape;261;p8"/>
          <p:cNvSpPr/>
          <p:nvPr/>
        </p:nvSpPr>
        <p:spPr>
          <a:xfrm>
            <a:off x="9200103"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Metal can</a:t>
            </a:r>
            <a:endParaRPr sz="3200" dirty="0">
              <a:solidFill>
                <a:srgbClr val="262626"/>
              </a:solidFill>
              <a:latin typeface="Calibri"/>
              <a:ea typeface="Calibri"/>
              <a:cs typeface="Calibri"/>
              <a:sym typeface="Calibri"/>
            </a:endParaRPr>
          </a:p>
        </p:txBody>
      </p:sp>
      <p:sp>
        <p:nvSpPr>
          <p:cNvPr id="262" name="Google Shape;262;p8"/>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fill="hold"/>
                                        <p:tgtEl>
                                          <p:spTgt spid="247"/>
                                        </p:tgtEl>
                                        <p:attrNameLst>
                                          <p:attrName>ppt_x</p:attrName>
                                        </p:attrNameLst>
                                      </p:cBhvr>
                                      <p:tavLst>
                                        <p:tav tm="0">
                                          <p:val>
                                            <p:strVal val="#ppt_x"/>
                                          </p:val>
                                        </p:tav>
                                        <p:tav tm="100000">
                                          <p:val>
                                            <p:strVal val="#ppt_x"/>
                                          </p:val>
                                        </p:tav>
                                      </p:tavLst>
                                    </p:anim>
                                    <p:anim calcmode="lin" valueType="num">
                                      <p:cBhvr additive="base">
                                        <p:cTn id="8" dur="500" fill="hold"/>
                                        <p:tgtEl>
                                          <p:spTgt spid="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p:cTn id="13" dur="500" fill="hold"/>
                                        <p:tgtEl>
                                          <p:spTgt spid="249"/>
                                        </p:tgtEl>
                                        <p:attrNameLst>
                                          <p:attrName>ppt_w</p:attrName>
                                        </p:attrNameLst>
                                      </p:cBhvr>
                                      <p:tavLst>
                                        <p:tav tm="0">
                                          <p:val>
                                            <p:fltVal val="0"/>
                                          </p:val>
                                        </p:tav>
                                        <p:tav tm="100000">
                                          <p:val>
                                            <p:strVal val="#ppt_w"/>
                                          </p:val>
                                        </p:tav>
                                      </p:tavLst>
                                    </p:anim>
                                    <p:anim calcmode="lin" valueType="num">
                                      <p:cBhvr>
                                        <p:cTn id="14" dur="500" fill="hold"/>
                                        <p:tgtEl>
                                          <p:spTgt spid="2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 calcmode="lin" valueType="num">
                                      <p:cBhvr>
                                        <p:cTn id="19" dur="500" fill="hold"/>
                                        <p:tgtEl>
                                          <p:spTgt spid="252"/>
                                        </p:tgtEl>
                                        <p:attrNameLst>
                                          <p:attrName>ppt_w</p:attrName>
                                        </p:attrNameLst>
                                      </p:cBhvr>
                                      <p:tavLst>
                                        <p:tav tm="0">
                                          <p:val>
                                            <p:fltVal val="0"/>
                                          </p:val>
                                        </p:tav>
                                        <p:tav tm="100000">
                                          <p:val>
                                            <p:strVal val="#ppt_w"/>
                                          </p:val>
                                        </p:tav>
                                      </p:tavLst>
                                    </p:anim>
                                    <p:anim calcmode="lin" valueType="num">
                                      <p:cBhvr>
                                        <p:cTn id="20" dur="500" fill="hold"/>
                                        <p:tgtEl>
                                          <p:spTgt spid="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p:cTn id="25" dur="500" fill="hold"/>
                                        <p:tgtEl>
                                          <p:spTgt spid="255"/>
                                        </p:tgtEl>
                                        <p:attrNameLst>
                                          <p:attrName>ppt_w</p:attrName>
                                        </p:attrNameLst>
                                      </p:cBhvr>
                                      <p:tavLst>
                                        <p:tav tm="0">
                                          <p:val>
                                            <p:fltVal val="0"/>
                                          </p:val>
                                        </p:tav>
                                        <p:tav tm="100000">
                                          <p:val>
                                            <p:strVal val="#ppt_w"/>
                                          </p:val>
                                        </p:tav>
                                      </p:tavLst>
                                    </p:anim>
                                    <p:anim calcmode="lin" valueType="num">
                                      <p:cBhvr>
                                        <p:cTn id="26" dur="500" fill="hold"/>
                                        <p:tgtEl>
                                          <p:spTgt spid="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p:cTn id="31" dur="500" fill="hold"/>
                                        <p:tgtEl>
                                          <p:spTgt spid="254"/>
                                        </p:tgtEl>
                                        <p:attrNameLst>
                                          <p:attrName>ppt_w</p:attrName>
                                        </p:attrNameLst>
                                      </p:cBhvr>
                                      <p:tavLst>
                                        <p:tav tm="0">
                                          <p:val>
                                            <p:fltVal val="0"/>
                                          </p:val>
                                        </p:tav>
                                        <p:tav tm="100000">
                                          <p:val>
                                            <p:strVal val="#ppt_w"/>
                                          </p:val>
                                        </p:tav>
                                      </p:tavLst>
                                    </p:anim>
                                    <p:anim calcmode="lin" valueType="num">
                                      <p:cBhvr>
                                        <p:cTn id="32" dur="500" fill="hold"/>
                                        <p:tgtEl>
                                          <p:spTgt spid="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descr="A picture containing text, people&#10;&#10;Description automatically generated"/>
          <p:cNvPicPr preferRelativeResize="0"/>
          <p:nvPr/>
        </p:nvPicPr>
        <p:blipFill rotWithShape="1">
          <a:blip r:embed="rId4">
            <a:alphaModFix/>
          </a:blip>
          <a:srcRect/>
          <a:stretch/>
        </p:blipFill>
        <p:spPr>
          <a:xfrm>
            <a:off x="-25555" y="0"/>
            <a:ext cx="12192000" cy="6858000"/>
          </a:xfrm>
          <a:prstGeom prst="rect">
            <a:avLst/>
          </a:prstGeom>
          <a:noFill/>
          <a:ln>
            <a:noFill/>
          </a:ln>
        </p:spPr>
      </p:pic>
      <p:sp>
        <p:nvSpPr>
          <p:cNvPr id="268" name="Google Shape;268;p9"/>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
          <p:cNvSpPr txBox="1"/>
          <p:nvPr/>
        </p:nvSpPr>
        <p:spPr>
          <a:xfrm>
            <a:off x="598750" y="48722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70" name="Google Shape;270;p9"/>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2</a:t>
            </a:r>
            <a:endParaRPr dirty="0"/>
          </a:p>
        </p:txBody>
      </p:sp>
      <p:sp>
        <p:nvSpPr>
          <p:cNvPr id="271" name="Google Shape;271;p9"/>
          <p:cNvSpPr txBox="1"/>
          <p:nvPr/>
        </p:nvSpPr>
        <p:spPr>
          <a:xfrm>
            <a:off x="2911197" y="636828"/>
            <a:ext cx="925524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434444"/>
                </a:solidFill>
                <a:latin typeface="Calibri"/>
                <a:ea typeface="Calibri"/>
                <a:cs typeface="Calibri"/>
                <a:sym typeface="Calibri"/>
              </a:rPr>
              <a:t>Empty, clean, and dry before putting in the bin.</a:t>
            </a:r>
            <a:endParaRPr/>
          </a:p>
          <a:p>
            <a:pPr marL="0" marR="0" lvl="0" indent="0" algn="l" rtl="0">
              <a:spcBef>
                <a:spcPts val="0"/>
              </a:spcBef>
              <a:spcAft>
                <a:spcPts val="0"/>
              </a:spcAft>
              <a:buNone/>
            </a:pPr>
            <a:endParaRPr sz="3600" b="1">
              <a:solidFill>
                <a:srgbClr val="434444"/>
              </a:solidFill>
              <a:latin typeface="Calibri"/>
              <a:ea typeface="Calibri"/>
              <a:cs typeface="Calibri"/>
              <a:sym typeface="Calibri"/>
            </a:endParaRPr>
          </a:p>
        </p:txBody>
      </p:sp>
      <p:sp>
        <p:nvSpPr>
          <p:cNvPr id="275" name="Google Shape;275;p9"/>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3" name="Picture 2">
            <a:extLst>
              <a:ext uri="{FF2B5EF4-FFF2-40B4-BE49-F238E27FC236}">
                <a16:creationId xmlns:a16="http://schemas.microsoft.com/office/drawing/2014/main" id="{5912A3FC-B9D1-F14E-ADD3-DFA56E6E04F7}"/>
              </a:ext>
            </a:extLst>
          </p:cNvPr>
          <p:cNvPicPr>
            <a:picLocks noChangeAspect="1"/>
          </p:cNvPicPr>
          <p:nvPr/>
        </p:nvPicPr>
        <p:blipFill rotWithShape="1">
          <a:blip r:embed="rId5"/>
          <a:srcRect t="-927" r="-5" b="-13"/>
          <a:stretch/>
        </p:blipFill>
        <p:spPr>
          <a:xfrm>
            <a:off x="772201" y="1760150"/>
            <a:ext cx="5262518" cy="3575587"/>
          </a:xfrm>
          <a:prstGeom prst="rect">
            <a:avLst/>
          </a:prstGeom>
        </p:spPr>
      </p:pic>
      <p:pic>
        <p:nvPicPr>
          <p:cNvPr id="5" name="Picture 4" descr="A person holding a bottle&#10;&#10;Description automatically generated with low confidence">
            <a:extLst>
              <a:ext uri="{FF2B5EF4-FFF2-40B4-BE49-F238E27FC236}">
                <a16:creationId xmlns:a16="http://schemas.microsoft.com/office/drawing/2014/main" id="{47F55E60-1542-F84C-BE28-8CAE97F11256}"/>
              </a:ext>
            </a:extLst>
          </p:cNvPr>
          <p:cNvPicPr>
            <a:picLocks noChangeAspect="1"/>
          </p:cNvPicPr>
          <p:nvPr/>
        </p:nvPicPr>
        <p:blipFill rotWithShape="1">
          <a:blip r:embed="rId6"/>
          <a:srcRect r="2" b="-9"/>
          <a:stretch/>
        </p:blipFill>
        <p:spPr>
          <a:xfrm>
            <a:off x="6244279" y="1774158"/>
            <a:ext cx="5472232" cy="3561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0"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81" name="Google Shape;281;p10"/>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txBox="1"/>
          <p:nvPr/>
        </p:nvSpPr>
        <p:spPr>
          <a:xfrm>
            <a:off x="754853" y="371671"/>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ea typeface="Calibri"/>
                <a:cs typeface="Calibri"/>
                <a:sym typeface="Calibri"/>
              </a:rPr>
              <a:t>Step</a:t>
            </a:r>
            <a:endParaRPr dirty="0"/>
          </a:p>
        </p:txBody>
      </p:sp>
      <p:sp>
        <p:nvSpPr>
          <p:cNvPr id="283" name="Google Shape;283;p10"/>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3</a:t>
            </a:r>
            <a:endParaRPr dirty="0"/>
          </a:p>
        </p:txBody>
      </p:sp>
      <p:sp>
        <p:nvSpPr>
          <p:cNvPr id="284" name="Google Shape;284;p10"/>
          <p:cNvSpPr txBox="1"/>
          <p:nvPr/>
        </p:nvSpPr>
        <p:spPr>
          <a:xfrm>
            <a:off x="3085747" y="518299"/>
            <a:ext cx="870702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434444"/>
                </a:solidFill>
                <a:latin typeface="Calibri"/>
                <a:ea typeface="Calibri"/>
                <a:cs typeface="Calibri"/>
                <a:sym typeface="Calibri"/>
              </a:rPr>
              <a:t>Put recyclables into the correct recycling bin.</a:t>
            </a:r>
            <a:endParaRPr/>
          </a:p>
        </p:txBody>
      </p:sp>
      <p:grpSp>
        <p:nvGrpSpPr>
          <p:cNvPr id="286" name="Google Shape;286;p10"/>
          <p:cNvGrpSpPr/>
          <p:nvPr/>
        </p:nvGrpSpPr>
        <p:grpSpPr>
          <a:xfrm>
            <a:off x="989733" y="1625785"/>
            <a:ext cx="10223538" cy="4013759"/>
            <a:chOff x="989733" y="1625785"/>
            <a:chExt cx="10223538" cy="4013759"/>
          </a:xfrm>
        </p:grpSpPr>
        <p:pic>
          <p:nvPicPr>
            <p:cNvPr id="287" name="Google Shape;287;p10"/>
            <p:cNvPicPr preferRelativeResize="0"/>
            <p:nvPr/>
          </p:nvPicPr>
          <p:blipFill rotWithShape="1">
            <a:blip r:embed="rId5">
              <a:alphaModFix/>
            </a:blip>
            <a:srcRect b="-6"/>
            <a:stretch/>
          </p:blipFill>
          <p:spPr>
            <a:xfrm>
              <a:off x="989733" y="1625785"/>
              <a:ext cx="3237743" cy="4013759"/>
            </a:xfrm>
            <a:prstGeom prst="rect">
              <a:avLst/>
            </a:prstGeom>
            <a:noFill/>
            <a:ln>
              <a:noFill/>
            </a:ln>
          </p:spPr>
        </p:pic>
        <p:pic>
          <p:nvPicPr>
            <p:cNvPr id="288" name="Google Shape;288;p10" descr="A picture containing wall, indoor, person, cluttered&#10;&#10;Description automatically generated"/>
            <p:cNvPicPr preferRelativeResize="0"/>
            <p:nvPr/>
          </p:nvPicPr>
          <p:blipFill rotWithShape="1">
            <a:blip r:embed="rId6">
              <a:alphaModFix/>
            </a:blip>
            <a:srcRect r="-10" b="-34"/>
            <a:stretch/>
          </p:blipFill>
          <p:spPr>
            <a:xfrm>
              <a:off x="4227476" y="1625785"/>
              <a:ext cx="6985795" cy="4013759"/>
            </a:xfrm>
            <a:prstGeom prst="rect">
              <a:avLst/>
            </a:prstGeom>
            <a:noFill/>
            <a:ln>
              <a:noFill/>
            </a:ln>
          </p:spPr>
        </p:pic>
      </p:grpSp>
      <p:sp>
        <p:nvSpPr>
          <p:cNvPr id="289" name="Google Shape;289;p10"/>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3" name="Picture 2" descr="Icon&#10;&#10;Description automatically generated">
            <a:extLst>
              <a:ext uri="{FF2B5EF4-FFF2-40B4-BE49-F238E27FC236}">
                <a16:creationId xmlns:a16="http://schemas.microsoft.com/office/drawing/2014/main" id="{0C9B4EE1-F1D8-5D4E-919C-80552492FE70}"/>
              </a:ext>
            </a:extLst>
          </p:cNvPr>
          <p:cNvPicPr>
            <a:picLocks noChangeAspect="1"/>
          </p:cNvPicPr>
          <p:nvPr/>
        </p:nvPicPr>
        <p:blipFill>
          <a:blip r:embed="rId7"/>
          <a:stretch>
            <a:fillRect/>
          </a:stretch>
        </p:blipFill>
        <p:spPr>
          <a:xfrm>
            <a:off x="8888140" y="2676292"/>
            <a:ext cx="1697087" cy="1697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ppt_x"/>
                                          </p:val>
                                        </p:tav>
                                        <p:tav tm="100000">
                                          <p:val>
                                            <p:strVal val="#ppt_x"/>
                                          </p:val>
                                        </p:tav>
                                      </p:tavLst>
                                    </p:anim>
                                    <p:anim calcmode="lin" valueType="num">
                                      <p:cBhvr additive="base">
                                        <p:cTn id="8" dur="500" fill="hold"/>
                                        <p:tgtEl>
                                          <p:spTgt spid="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a:solidFill>
                  <a:srgbClr val="262626"/>
                </a:solidFill>
                <a:latin typeface="Mali Medium"/>
                <a:ea typeface="Mali Medium"/>
                <a:cs typeface="Mali Medium"/>
                <a:sym typeface="Mali Medium"/>
              </a:rPr>
              <a:t>When we clean, dry, and recycle we can make new things.</a:t>
            </a:r>
            <a:endParaRPr lang="en-US" sz="3600" b="1" dirty="0"/>
          </a:p>
        </p:txBody>
      </p:sp>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36133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20F8E75A-D093-E04E-8B5A-50E30A40B8CC}"/>
              </a:ext>
            </a:extLst>
          </p:cNvPr>
          <p:cNvGrpSpPr/>
          <p:nvPr/>
        </p:nvGrpSpPr>
        <p:grpSpPr>
          <a:xfrm>
            <a:off x="6057714"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5"/>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6"/>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7"/>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4">
            <a:alphaModFix/>
          </a:blip>
          <a:srcRect/>
          <a:stretch/>
        </p:blipFill>
        <p:spPr>
          <a:xfrm>
            <a:off x="3705019" y="3429000"/>
            <a:ext cx="2127442" cy="3133311"/>
          </a:xfrm>
          <a:prstGeom prst="rect">
            <a:avLst/>
          </a:prstGeom>
          <a:noFill/>
          <a:ln>
            <a:noFill/>
          </a:ln>
        </p:spPr>
      </p:pic>
    </p:spTree>
    <p:extLst>
      <p:ext uri="{BB962C8B-B14F-4D97-AF65-F5344CB8AC3E}">
        <p14:creationId xmlns:p14="http://schemas.microsoft.com/office/powerpoint/2010/main" val="10357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49" y="0"/>
            <a:ext cx="12191998" cy="6858002"/>
          </a:xfrm>
          <a:prstGeom prst="rect">
            <a:avLst/>
          </a:prstGeom>
          <a:noFill/>
          <a:ln>
            <a:noFill/>
          </a:ln>
        </p:spPr>
      </p:pic>
      <p:sp>
        <p:nvSpPr>
          <p:cNvPr id="133" name="Google Shape;133;p4"/>
          <p:cNvSpPr/>
          <p:nvPr/>
        </p:nvSpPr>
        <p:spPr>
          <a:xfrm>
            <a:off x="2606050" y="185125"/>
            <a:ext cx="6979800" cy="803574"/>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Lesson duration: 25 - 30 minutes</a:t>
            </a:r>
            <a:endParaRPr b="1">
              <a:solidFill>
                <a:schemeClr val="lt1"/>
              </a:solidFill>
              <a:latin typeface="Calibri"/>
              <a:ea typeface="Calibri"/>
              <a:cs typeface="Calibri"/>
              <a:sym typeface="Calibri"/>
            </a:endParaRPr>
          </a:p>
        </p:txBody>
      </p:sp>
      <p:sp>
        <p:nvSpPr>
          <p:cNvPr id="134" name="Google Shape;134;p4"/>
          <p:cNvSpPr/>
          <p:nvPr/>
        </p:nvSpPr>
        <p:spPr>
          <a:xfrm>
            <a:off x="2606050" y="185125"/>
            <a:ext cx="6979800" cy="6939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lt1"/>
                </a:solidFill>
                <a:latin typeface="Calibri"/>
                <a:ea typeface="Calibri"/>
                <a:cs typeface="Calibri"/>
                <a:sym typeface="Calibri"/>
              </a:rPr>
              <a:t>Next Steps</a:t>
            </a:r>
            <a:endParaRPr dirty="0"/>
          </a:p>
        </p:txBody>
      </p:sp>
      <p:sp>
        <p:nvSpPr>
          <p:cNvPr id="136" name="Google Shape;136;p4"/>
          <p:cNvSpPr/>
          <p:nvPr/>
        </p:nvSpPr>
        <p:spPr>
          <a:xfrm>
            <a:off x="413972" y="1295225"/>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4"/>
          <p:cNvSpPr/>
          <p:nvPr/>
        </p:nvSpPr>
        <p:spPr>
          <a:xfrm>
            <a:off x="360335" y="1295225"/>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4"/>
          <p:cNvSpPr/>
          <p:nvPr/>
        </p:nvSpPr>
        <p:spPr>
          <a:xfrm>
            <a:off x="404919" y="1275173"/>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44" name="Google Shape;144;p4"/>
          <p:cNvSpPr/>
          <p:nvPr/>
        </p:nvSpPr>
        <p:spPr>
          <a:xfrm>
            <a:off x="413972" y="4815313"/>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360335" y="4815313"/>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4"/>
          <p:cNvSpPr/>
          <p:nvPr/>
        </p:nvSpPr>
        <p:spPr>
          <a:xfrm>
            <a:off x="420159" y="476478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2</a:t>
            </a:r>
            <a:endParaRPr dirty="0"/>
          </a:p>
        </p:txBody>
      </p:sp>
      <p:sp>
        <p:nvSpPr>
          <p:cNvPr id="157" name="Google Shape;157;p4"/>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9" name="Google Shape;147;p4">
            <a:extLst>
              <a:ext uri="{FF2B5EF4-FFF2-40B4-BE49-F238E27FC236}">
                <a16:creationId xmlns:a16="http://schemas.microsoft.com/office/drawing/2014/main" id="{27F89C66-0D95-3749-B975-0B6C98FF9FFC}"/>
              </a:ext>
            </a:extLst>
          </p:cNvPr>
          <p:cNvSpPr/>
          <p:nvPr/>
        </p:nvSpPr>
        <p:spPr>
          <a:xfrm>
            <a:off x="965365" y="1295225"/>
            <a:ext cx="10866300" cy="168042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Tell your students they are going to play a recycling </a:t>
            </a:r>
            <a:r>
              <a:rPr lang="en-US" sz="1600" b="1" dirty="0">
                <a:solidFill>
                  <a:srgbClr val="262626"/>
                </a:solidFill>
                <a:latin typeface="Calibri"/>
                <a:ea typeface="Calibri"/>
                <a:cs typeface="Calibri"/>
                <a:sym typeface="Calibri"/>
              </a:rPr>
              <a:t>“Fill The Right Bin” </a:t>
            </a:r>
            <a:r>
              <a:rPr lang="en-US" sz="1600" b="1" i="0" u="none" strike="noStrike" cap="none" dirty="0">
                <a:solidFill>
                  <a:srgbClr val="262626"/>
                </a:solidFill>
                <a:latin typeface="Calibri"/>
                <a:ea typeface="Calibri"/>
                <a:cs typeface="Calibri"/>
                <a:sym typeface="Calibri"/>
              </a:rPr>
              <a:t>sorting game.</a:t>
            </a:r>
            <a:endParaRPr dirty="0"/>
          </a:p>
          <a:p>
            <a:pPr marL="285750" indent="-285750" algn="just">
              <a:lnSpc>
                <a:spcPct val="120000"/>
              </a:lnSpc>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Divide them into groups and give each group one</a:t>
            </a:r>
            <a:r>
              <a:rPr lang="en-US" dirty="0">
                <a:solidFill>
                  <a:srgbClr val="262626"/>
                </a:solidFill>
                <a:latin typeface="Calibri"/>
                <a:ea typeface="Calibri"/>
                <a:cs typeface="Calibri"/>
                <a:sym typeface="Calibri"/>
              </a:rPr>
              <a:t> “</a:t>
            </a:r>
            <a:r>
              <a:rPr lang="en-US" sz="1400" b="0" i="0" u="none" strike="noStrike" cap="none" dirty="0">
                <a:solidFill>
                  <a:srgbClr val="262626"/>
                </a:solidFill>
                <a:latin typeface="Calibri"/>
                <a:ea typeface="Calibri"/>
                <a:cs typeface="Calibri"/>
                <a:sym typeface="Calibri"/>
              </a:rPr>
              <a:t>recycling box” (a shoebox works) and </a:t>
            </a:r>
            <a:r>
              <a:rPr lang="en-US" dirty="0">
                <a:solidFill>
                  <a:srgbClr val="262626"/>
                </a:solidFill>
                <a:latin typeface="Calibri"/>
                <a:ea typeface="Calibri"/>
                <a:cs typeface="Calibri"/>
                <a:sym typeface="Calibri"/>
              </a:rPr>
              <a:t>one “waste box” </a:t>
            </a:r>
            <a:r>
              <a:rPr lang="en-US" sz="1400" b="0" i="0" u="none" strike="noStrike" cap="none" dirty="0">
                <a:solidFill>
                  <a:srgbClr val="262626"/>
                </a:solidFill>
                <a:latin typeface="Calibri"/>
                <a:ea typeface="Calibri"/>
                <a:cs typeface="Calibri"/>
                <a:sym typeface="Calibri"/>
              </a:rPr>
              <a:t>you created and </a:t>
            </a:r>
            <a:r>
              <a:rPr lang="en-US" dirty="0">
                <a:solidFill>
                  <a:srgbClr val="262626"/>
                </a:solidFill>
                <a:latin typeface="Calibri"/>
                <a:ea typeface="Calibri"/>
                <a:cs typeface="Calibri"/>
                <a:sym typeface="Calibri"/>
              </a:rPr>
              <a:t>distribute the </a:t>
            </a:r>
            <a:r>
              <a:rPr lang="en-US" sz="1400" b="0" i="0" u="none" strike="noStrike" cap="none" dirty="0">
                <a:solidFill>
                  <a:srgbClr val="262626"/>
                </a:solidFill>
                <a:latin typeface="Calibri"/>
                <a:ea typeface="Calibri"/>
                <a:cs typeface="Calibri"/>
                <a:sym typeface="Calibri"/>
              </a:rPr>
              <a:t>deck of card  handouts containing pictures of common recyclable and non-recyclable items</a:t>
            </a:r>
            <a:r>
              <a:rPr lang="en-US" dirty="0">
                <a:solidFill>
                  <a:srgbClr val="262626"/>
                </a:solidFill>
                <a:latin typeface="Calibri"/>
                <a:ea typeface="Calibri"/>
                <a:cs typeface="Calibri"/>
                <a:sym typeface="Calibri"/>
              </a:rPr>
              <a:t> for them to cut out. </a:t>
            </a:r>
          </a:p>
          <a:p>
            <a:pPr marL="285750" indent="-285750" algn="just">
              <a:lnSpc>
                <a:spcPct val="120000"/>
              </a:lnSpc>
              <a:buClr>
                <a:srgbClr val="262626"/>
              </a:buClr>
              <a:buSzPts val="2100"/>
              <a:buFont typeface="Arial"/>
              <a:buChar char="•"/>
            </a:pPr>
            <a:r>
              <a:rPr lang="en-US" b="1" dirty="0">
                <a:solidFill>
                  <a:srgbClr val="262626"/>
                </a:solidFill>
                <a:latin typeface="Calibri"/>
                <a:ea typeface="Calibri"/>
                <a:cs typeface="Calibri"/>
                <a:sym typeface="Calibri"/>
              </a:rPr>
              <a:t>Have students cut out the cards in their groups.</a:t>
            </a: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Have your students work as a group to decide which items are recyclable, and which are not.</a:t>
            </a:r>
          </a:p>
          <a:p>
            <a:pPr marL="285750" marR="0" lvl="0" indent="-285750" algn="just" rtl="0">
              <a:lnSpc>
                <a:spcPct val="120000"/>
              </a:lnSpc>
              <a:spcBef>
                <a:spcPts val="0"/>
              </a:spcBef>
              <a:spcAft>
                <a:spcPts val="0"/>
              </a:spcAft>
              <a:buClr>
                <a:srgbClr val="262626"/>
              </a:buClr>
              <a:buSzPts val="2100"/>
              <a:buFont typeface="Arial"/>
              <a:buChar char="•"/>
            </a:pPr>
            <a:endParaRPr dirty="0"/>
          </a:p>
        </p:txBody>
      </p:sp>
      <p:sp>
        <p:nvSpPr>
          <p:cNvPr id="34" name="Google Shape;148;p4">
            <a:extLst>
              <a:ext uri="{FF2B5EF4-FFF2-40B4-BE49-F238E27FC236}">
                <a16:creationId xmlns:a16="http://schemas.microsoft.com/office/drawing/2014/main" id="{AE674A5D-90ED-F246-880E-4B6F9E43BC52}"/>
              </a:ext>
            </a:extLst>
          </p:cNvPr>
          <p:cNvSpPr/>
          <p:nvPr/>
        </p:nvSpPr>
        <p:spPr>
          <a:xfrm rot="5400000">
            <a:off x="538407" y="2664118"/>
            <a:ext cx="930149" cy="279035"/>
          </a:xfrm>
          <a:prstGeom prst="bentUpArrow">
            <a:avLst>
              <a:gd name="adj1" fmla="val 25000"/>
              <a:gd name="adj2" fmla="val 23934"/>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6" name="Picture 5" descr="A picture containing text, screenshot&#10;&#10;Description automatically generated">
            <a:extLst>
              <a:ext uri="{FF2B5EF4-FFF2-40B4-BE49-F238E27FC236}">
                <a16:creationId xmlns:a16="http://schemas.microsoft.com/office/drawing/2014/main" id="{D1226D25-1609-8B42-B613-10A29C1DF2C0}"/>
              </a:ext>
            </a:extLst>
          </p:cNvPr>
          <p:cNvPicPr>
            <a:picLocks noChangeAspect="1"/>
          </p:cNvPicPr>
          <p:nvPr/>
        </p:nvPicPr>
        <p:blipFill>
          <a:blip r:embed="rId4"/>
          <a:stretch>
            <a:fillRect/>
          </a:stretch>
        </p:blipFill>
        <p:spPr>
          <a:xfrm>
            <a:off x="3912905" y="2882792"/>
            <a:ext cx="2329213" cy="1619531"/>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E9CFE5BF-C9CA-7C45-B174-DE0C53635006}"/>
              </a:ext>
            </a:extLst>
          </p:cNvPr>
          <p:cNvPicPr>
            <a:picLocks noChangeAspect="1"/>
          </p:cNvPicPr>
          <p:nvPr/>
        </p:nvPicPr>
        <p:blipFill>
          <a:blip r:embed="rId5"/>
          <a:stretch>
            <a:fillRect/>
          </a:stretch>
        </p:blipFill>
        <p:spPr>
          <a:xfrm>
            <a:off x="6489213" y="2864595"/>
            <a:ext cx="2332340" cy="1637728"/>
          </a:xfrm>
          <a:prstGeom prst="rect">
            <a:avLst/>
          </a:prstGeom>
        </p:spPr>
      </p:pic>
      <p:pic>
        <p:nvPicPr>
          <p:cNvPr id="10" name="Picture 9" descr="Shape&#10;&#10;Description automatically generated">
            <a:extLst>
              <a:ext uri="{FF2B5EF4-FFF2-40B4-BE49-F238E27FC236}">
                <a16:creationId xmlns:a16="http://schemas.microsoft.com/office/drawing/2014/main" id="{884B8187-3A1D-BF4C-8967-FD3379D63F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065521" y="4277897"/>
            <a:ext cx="1705965" cy="2425189"/>
          </a:xfrm>
          <a:prstGeom prst="rect">
            <a:avLst/>
          </a:prstGeom>
        </p:spPr>
      </p:pic>
      <p:sp>
        <p:nvSpPr>
          <p:cNvPr id="47" name="TextBox 46">
            <a:extLst>
              <a:ext uri="{FF2B5EF4-FFF2-40B4-BE49-F238E27FC236}">
                <a16:creationId xmlns:a16="http://schemas.microsoft.com/office/drawing/2014/main" id="{4F16A6E2-8EBD-1049-A9AE-DC138164C052}"/>
              </a:ext>
            </a:extLst>
          </p:cNvPr>
          <p:cNvSpPr txBox="1"/>
          <p:nvPr/>
        </p:nvSpPr>
        <p:spPr>
          <a:xfrm>
            <a:off x="965365" y="4905717"/>
            <a:ext cx="8077410" cy="584775"/>
          </a:xfrm>
          <a:prstGeom prst="rect">
            <a:avLst/>
          </a:prstGeom>
          <a:noFill/>
        </p:spPr>
        <p:txBody>
          <a:bodyPr wrap="square">
            <a:spAutoFit/>
          </a:bodyPr>
          <a:lstStyle/>
          <a:p>
            <a:r>
              <a:rPr lang="en-US" sz="1600" b="1" dirty="0">
                <a:solidFill>
                  <a:srgbClr val="262626"/>
                </a:solidFill>
                <a:latin typeface="Calibri"/>
                <a:ea typeface="Calibri"/>
                <a:cs typeface="Calibri"/>
                <a:sym typeface="Calibri"/>
              </a:rPr>
              <a:t>Print and pass out the “Coloring Page” </a:t>
            </a:r>
            <a:r>
              <a:rPr lang="en-US" sz="1600" dirty="0">
                <a:solidFill>
                  <a:srgbClr val="262626"/>
                </a:solidFill>
                <a:latin typeface="Calibri"/>
                <a:ea typeface="Calibri"/>
                <a:cs typeface="Calibri"/>
                <a:sym typeface="Calibri"/>
              </a:rPr>
              <a:t>at the end of the lesson or send home as homework. </a:t>
            </a:r>
          </a:p>
          <a:p>
            <a:r>
              <a:rPr lang="en-US" sz="1600" dirty="0">
                <a:solidFill>
                  <a:srgbClr val="262626"/>
                </a:solidFill>
                <a:latin typeface="Calibri"/>
                <a:ea typeface="Calibri"/>
                <a:cs typeface="Calibri"/>
                <a:sym typeface="Calibri"/>
              </a:rPr>
              <a:t>The coloring page is separate from the PowerPoint lesson and is a downloadable pdf file.</a:t>
            </a:r>
          </a:p>
        </p:txBody>
      </p:sp>
      <p:pic>
        <p:nvPicPr>
          <p:cNvPr id="3" name="Picture 2">
            <a:extLst>
              <a:ext uri="{FF2B5EF4-FFF2-40B4-BE49-F238E27FC236}">
                <a16:creationId xmlns:a16="http://schemas.microsoft.com/office/drawing/2014/main" id="{1157F954-0B3B-5494-DC56-0CA71595EFB9}"/>
              </a:ext>
            </a:extLst>
          </p:cNvPr>
          <p:cNvPicPr>
            <a:picLocks noChangeAspect="1"/>
          </p:cNvPicPr>
          <p:nvPr/>
        </p:nvPicPr>
        <p:blipFill rotWithShape="1">
          <a:blip r:embed="rId7"/>
          <a:srcRect r="9" b="46"/>
          <a:stretch/>
        </p:blipFill>
        <p:spPr>
          <a:xfrm>
            <a:off x="1499480" y="2878515"/>
            <a:ext cx="2332340" cy="1632856"/>
          </a:xfrm>
          <a:prstGeom prst="rect">
            <a:avLst/>
          </a:prstGeom>
        </p:spPr>
      </p:pic>
    </p:spTree>
    <p:extLst>
      <p:ext uri="{BB962C8B-B14F-4D97-AF65-F5344CB8AC3E}">
        <p14:creationId xmlns:p14="http://schemas.microsoft.com/office/powerpoint/2010/main" val="287307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2"/>
          <p:cNvSpPr/>
          <p:nvPr/>
        </p:nvSpPr>
        <p:spPr>
          <a:xfrm>
            <a:off x="313764" y="1305113"/>
            <a:ext cx="11371732" cy="1261827"/>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2"/>
          <p:cNvSpPr/>
          <p:nvPr/>
        </p:nvSpPr>
        <p:spPr>
          <a:xfrm>
            <a:off x="506503" y="1471221"/>
            <a:ext cx="10907167" cy="97868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Students will learn what kind of items are and are not recyclable. In a hands-on activity, they will work in small groups to sort cards with pictures of common items into recyclables and non-recyclables, practicing their collaborative and critical thinking skills. They will receive a handout to share what they’ve learned with their family and encourage recycling at home.</a:t>
            </a:r>
            <a:endParaRPr sz="1600" b="1" i="0" u="none" strike="noStrike" cap="none" dirty="0">
              <a:solidFill>
                <a:srgbClr val="262626"/>
              </a:solidFill>
              <a:latin typeface="Calibri"/>
              <a:ea typeface="Calibri"/>
              <a:cs typeface="Calibri"/>
              <a:sym typeface="Calibri"/>
            </a:endParaRPr>
          </a:p>
        </p:txBody>
      </p:sp>
      <p:sp>
        <p:nvSpPr>
          <p:cNvPr id="92" name="Google Shape;92;p2"/>
          <p:cNvSpPr/>
          <p:nvPr/>
        </p:nvSpPr>
        <p:spPr>
          <a:xfrm>
            <a:off x="1181181" y="280996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p:cNvSpPr/>
          <p:nvPr/>
        </p:nvSpPr>
        <p:spPr>
          <a:xfrm>
            <a:off x="1127544" y="280996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a:off x="1172128" y="278990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95" name="Google Shape;95;p2"/>
          <p:cNvSpPr/>
          <p:nvPr/>
        </p:nvSpPr>
        <p:spPr>
          <a:xfrm>
            <a:off x="1678970" y="2742071"/>
            <a:ext cx="9734700" cy="1274155"/>
          </a:xfrm>
          <a:prstGeom prst="rect">
            <a:avLst/>
          </a:prstGeom>
          <a:noFill/>
          <a:ln>
            <a:noFill/>
          </a:ln>
        </p:spPr>
        <p:txBody>
          <a:bodyPr spcFirstLastPara="1" wrap="square" lIns="91425" tIns="45700" rIns="91425" bIns="45700" anchor="t" anchorCtr="0">
            <a:spAutoFit/>
          </a:bodyPr>
          <a:lstStyle/>
          <a:p>
            <a:pPr algn="just">
              <a:lnSpc>
                <a:spcPct val="120000"/>
              </a:lnSpc>
            </a:pPr>
            <a:r>
              <a:rPr lang="en-US" sz="1600" b="1" dirty="0">
                <a:solidFill>
                  <a:srgbClr val="262626"/>
                </a:solidFill>
                <a:latin typeface="Calibri"/>
                <a:ea typeface="Calibri"/>
                <a:cs typeface="Calibri"/>
                <a:sym typeface="Calibri"/>
              </a:rPr>
              <a:t>Display or print out the YES/NO handout</a:t>
            </a:r>
            <a:r>
              <a:rPr lang="en-US" sz="1600" dirty="0">
                <a:solidFill>
                  <a:srgbClr val="262626"/>
                </a:solidFill>
                <a:latin typeface="Calibri"/>
                <a:ea typeface="Calibri"/>
                <a:cs typeface="Calibri"/>
                <a:sym typeface="Calibri"/>
              </a:rPr>
              <a:t> to create a class discussion about items that can and cannot be recycled. </a:t>
            </a:r>
            <a:r>
              <a:rPr lang="en-US" sz="1600" b="1" dirty="0">
                <a:solidFill>
                  <a:srgbClr val="262626"/>
                </a:solidFill>
                <a:latin typeface="Calibri"/>
                <a:ea typeface="Calibri"/>
                <a:cs typeface="Calibri"/>
                <a:sym typeface="Calibri"/>
              </a:rPr>
              <a:t>Print 1 deck of sorting cards per number of groups - </a:t>
            </a:r>
            <a:r>
              <a:rPr lang="en-US" sz="1600" dirty="0">
                <a:solidFill>
                  <a:srgbClr val="262626"/>
                </a:solidFill>
                <a:latin typeface="Calibri"/>
                <a:ea typeface="Calibri"/>
                <a:cs typeface="Calibri"/>
                <a:sym typeface="Calibri"/>
              </a:rPr>
              <a:t>before the lesson activity, you can have the students cut out the cards themselves.</a:t>
            </a:r>
            <a:r>
              <a:rPr lang="en-US" sz="1600" b="1" dirty="0">
                <a:solidFill>
                  <a:srgbClr val="262626"/>
                </a:solidFill>
                <a:latin typeface="Calibri"/>
                <a:ea typeface="Calibri"/>
                <a:cs typeface="Calibri"/>
                <a:sym typeface="Calibri"/>
              </a:rPr>
              <a:t> Print and pass out the “Coloring Page” </a:t>
            </a:r>
            <a:r>
              <a:rPr lang="en-US" sz="1600" dirty="0">
                <a:solidFill>
                  <a:srgbClr val="262626"/>
                </a:solidFill>
                <a:latin typeface="Calibri"/>
                <a:ea typeface="Calibri"/>
                <a:cs typeface="Calibri"/>
                <a:sym typeface="Calibri"/>
              </a:rPr>
              <a:t>at the end of the lesson or send home as homework.</a:t>
            </a:r>
            <a:endParaRPr sz="1600"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None/>
            </a:pPr>
            <a:endParaRPr sz="1600" dirty="0">
              <a:solidFill>
                <a:srgbClr val="262626"/>
              </a:solidFill>
              <a:latin typeface="Calibri"/>
              <a:ea typeface="Calibri"/>
              <a:cs typeface="Calibri"/>
              <a:sym typeface="Calibri"/>
            </a:endParaRPr>
          </a:p>
        </p:txBody>
      </p:sp>
      <p:sp>
        <p:nvSpPr>
          <p:cNvPr id="96" name="Google Shape;96;p2"/>
          <p:cNvSpPr/>
          <p:nvPr/>
        </p:nvSpPr>
        <p:spPr>
          <a:xfrm rot="5400000">
            <a:off x="586952" y="2752680"/>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a:off x="1678983" y="4030290"/>
            <a:ext cx="9734700" cy="3681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dirty="0">
                <a:solidFill>
                  <a:srgbClr val="262626"/>
                </a:solidFill>
                <a:latin typeface="Calibri"/>
                <a:ea typeface="Calibri"/>
                <a:cs typeface="Calibri"/>
                <a:sym typeface="Calibri"/>
              </a:rPr>
              <a:t>Prepare 2</a:t>
            </a:r>
            <a:r>
              <a:rPr lang="en-US" sz="1600" b="1" i="0" u="none" strike="noStrike" cap="none" dirty="0">
                <a:solidFill>
                  <a:srgbClr val="262626"/>
                </a:solidFill>
                <a:latin typeface="Calibri"/>
                <a:ea typeface="Calibri"/>
                <a:cs typeface="Calibri"/>
                <a:sym typeface="Calibri"/>
              </a:rPr>
              <a:t> small empty boxes with an opening at the top to create </a:t>
            </a:r>
            <a:r>
              <a:rPr lang="en-US" sz="1600" b="1" dirty="0">
                <a:solidFill>
                  <a:srgbClr val="262626"/>
                </a:solidFill>
                <a:latin typeface="Calibri"/>
                <a:ea typeface="Calibri"/>
                <a:cs typeface="Calibri"/>
                <a:sym typeface="Calibri"/>
              </a:rPr>
              <a:t>a </a:t>
            </a:r>
            <a:r>
              <a:rPr lang="en-US" sz="1600" b="1" i="0" u="none" strike="noStrike" cap="none" dirty="0">
                <a:solidFill>
                  <a:srgbClr val="262626"/>
                </a:solidFill>
                <a:latin typeface="Calibri"/>
                <a:ea typeface="Calibri"/>
                <a:cs typeface="Calibri"/>
                <a:sym typeface="Calibri"/>
              </a:rPr>
              <a:t>recycling and waste bin </a:t>
            </a:r>
            <a:r>
              <a:rPr lang="en-US" sz="1600" b="0" i="0" u="none" strike="noStrike" cap="none" dirty="0">
                <a:solidFill>
                  <a:srgbClr val="262626"/>
                </a:solidFill>
                <a:latin typeface="Calibri"/>
                <a:ea typeface="Calibri"/>
                <a:cs typeface="Calibri"/>
                <a:sym typeface="Calibri"/>
              </a:rPr>
              <a:t>for the activity, </a:t>
            </a:r>
            <a:r>
              <a:rPr lang="en-US" sz="1600" dirty="0">
                <a:solidFill>
                  <a:srgbClr val="262626"/>
                </a:solidFill>
                <a:latin typeface="Calibri"/>
                <a:ea typeface="Calibri"/>
                <a:cs typeface="Calibri"/>
                <a:sym typeface="Calibri"/>
              </a:rPr>
              <a:t>1 set of “bins”</a:t>
            </a:r>
            <a:r>
              <a:rPr lang="en-US" sz="1600" b="0" i="0" u="none" strike="noStrike" cap="none" dirty="0">
                <a:solidFill>
                  <a:srgbClr val="262626"/>
                </a:solidFill>
                <a:latin typeface="Calibri"/>
                <a:ea typeface="Calibri"/>
                <a:cs typeface="Calibri"/>
                <a:sym typeface="Calibri"/>
              </a:rPr>
              <a:t> per group.</a:t>
            </a:r>
            <a:endParaRPr dirty="0"/>
          </a:p>
        </p:txBody>
      </p:sp>
      <p:sp>
        <p:nvSpPr>
          <p:cNvPr id="98" name="Google Shape;98;p2"/>
          <p:cNvSpPr/>
          <p:nvPr/>
        </p:nvSpPr>
        <p:spPr>
          <a:xfrm>
            <a:off x="1177126" y="4065356"/>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1123489" y="4065356"/>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a:off x="1168073" y="4045304"/>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01" name="Google Shape;101;p2"/>
          <p:cNvSpPr/>
          <p:nvPr/>
        </p:nvSpPr>
        <p:spPr>
          <a:xfrm>
            <a:off x="1678983" y="4889307"/>
            <a:ext cx="10006513" cy="68322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dirty="0">
                <a:solidFill>
                  <a:srgbClr val="262626"/>
                </a:solidFill>
                <a:latin typeface="Calibri"/>
                <a:ea typeface="Calibri"/>
                <a:cs typeface="Calibri"/>
                <a:sym typeface="Calibri"/>
              </a:rPr>
              <a:t>Display the Recycling Bin/Non-Recycling Bin slides</a:t>
            </a:r>
            <a:r>
              <a:rPr lang="en-US" sz="1600" dirty="0">
                <a:solidFill>
                  <a:srgbClr val="262626"/>
                </a:solidFill>
                <a:latin typeface="Calibri"/>
                <a:ea typeface="Calibri"/>
                <a:cs typeface="Calibri"/>
                <a:sym typeface="Calibri"/>
              </a:rPr>
              <a:t> for further discussion about why one bin is correct, and the other is not. </a:t>
            </a:r>
            <a:endParaRPr dirty="0"/>
          </a:p>
        </p:txBody>
      </p:sp>
      <p:sp>
        <p:nvSpPr>
          <p:cNvPr id="102" name="Google Shape;102;p2"/>
          <p:cNvSpPr/>
          <p:nvPr/>
        </p:nvSpPr>
        <p:spPr>
          <a:xfrm>
            <a:off x="1177126" y="4857893"/>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1123489" y="4857893"/>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1168073" y="483784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05" name="Google Shape;105;p2"/>
          <p:cNvSpPr/>
          <p:nvPr/>
        </p:nvSpPr>
        <p:spPr>
          <a:xfrm>
            <a:off x="2606050" y="185125"/>
            <a:ext cx="6979800" cy="9591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txBox="1"/>
          <p:nvPr/>
        </p:nvSpPr>
        <p:spPr>
          <a:xfrm>
            <a:off x="2794681" y="294106"/>
            <a:ext cx="660263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Lesson Prep &amp; Curriculum Alignment </a:t>
            </a:r>
            <a:endParaRPr/>
          </a:p>
        </p:txBody>
      </p:sp>
      <p:sp>
        <p:nvSpPr>
          <p:cNvPr id="108" name="Google Shape;108;p2"/>
          <p:cNvSpPr txBox="1"/>
          <p:nvPr/>
        </p:nvSpPr>
        <p:spPr>
          <a:xfrm>
            <a:off x="4900750" y="8219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Prep time: 10 - 15 minutes</a:t>
            </a:r>
            <a:endParaRPr/>
          </a:p>
        </p:txBody>
      </p:sp>
      <p:sp>
        <p:nvSpPr>
          <p:cNvPr id="109" name="Google Shape;109;p2"/>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5" name="Google Shape;115;p3"/>
          <p:cNvSpPr/>
          <p:nvPr/>
        </p:nvSpPr>
        <p:spPr>
          <a:xfrm>
            <a:off x="323617" y="1464528"/>
            <a:ext cx="541020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3"/>
          <p:cNvSpPr/>
          <p:nvPr/>
        </p:nvSpPr>
        <p:spPr>
          <a:xfrm>
            <a:off x="506503" y="1456997"/>
            <a:ext cx="5410203" cy="40254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Key Learning Outcomes and Curriculum Alignment:</a:t>
            </a:r>
            <a:endParaRPr sz="1800" b="1" i="0" u="none" strike="noStrike" cap="none">
              <a:solidFill>
                <a:schemeClr val="lt1"/>
              </a:solidFill>
              <a:latin typeface="Calibri"/>
              <a:ea typeface="Calibri"/>
              <a:cs typeface="Calibri"/>
              <a:sym typeface="Calibri"/>
            </a:endParaRPr>
          </a:p>
        </p:txBody>
      </p:sp>
      <p:sp>
        <p:nvSpPr>
          <p:cNvPr id="117" name="Google Shape;117;p3"/>
          <p:cNvSpPr/>
          <p:nvPr/>
        </p:nvSpPr>
        <p:spPr>
          <a:xfrm>
            <a:off x="2606050" y="185125"/>
            <a:ext cx="6979800" cy="9477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Lesson duration: 25 - 30 minutes</a:t>
            </a:r>
            <a:endParaRPr b="1">
              <a:solidFill>
                <a:schemeClr val="lt1"/>
              </a:solidFill>
              <a:latin typeface="Calibri"/>
              <a:ea typeface="Calibri"/>
              <a:cs typeface="Calibri"/>
              <a:sym typeface="Calibri"/>
            </a:endParaRPr>
          </a:p>
        </p:txBody>
      </p:sp>
      <p:sp>
        <p:nvSpPr>
          <p:cNvPr id="118" name="Google Shape;118;p3"/>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3"/>
          <p:cNvSpPr txBox="1"/>
          <p:nvPr/>
        </p:nvSpPr>
        <p:spPr>
          <a:xfrm>
            <a:off x="2794681" y="294106"/>
            <a:ext cx="660263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Lesson Prep &amp; Curriculum Alignment </a:t>
            </a:r>
            <a:endParaRPr/>
          </a:p>
        </p:txBody>
      </p:sp>
      <p:sp>
        <p:nvSpPr>
          <p:cNvPr id="120" name="Google Shape;120;p3"/>
          <p:cNvSpPr/>
          <p:nvPr/>
        </p:nvSpPr>
        <p:spPr>
          <a:xfrm>
            <a:off x="323617" y="1973434"/>
            <a:ext cx="11361900" cy="2436300"/>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i="0" u="none" strike="noStrike" cap="none" dirty="0">
                <a:solidFill>
                  <a:srgbClr val="262626"/>
                </a:solidFill>
                <a:latin typeface="Calibri"/>
                <a:ea typeface="Calibri"/>
                <a:cs typeface="Calibri"/>
                <a:sym typeface="Calibri"/>
              </a:rPr>
              <a:t>Science - Earth and Human Activity: </a:t>
            </a:r>
            <a:r>
              <a:rPr lang="en-US" sz="1600" b="0" i="0" u="none" strike="noStrike" cap="none" dirty="0">
                <a:solidFill>
                  <a:srgbClr val="262626"/>
                </a:solidFill>
                <a:latin typeface="Calibri"/>
                <a:ea typeface="Calibri"/>
                <a:cs typeface="Calibri"/>
                <a:sym typeface="Calibri"/>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endParaRPr dirty="0"/>
          </a:p>
          <a:p>
            <a:pPr marL="171450" marR="0" lvl="0" indent="-171450" algn="just" rtl="0">
              <a:lnSpc>
                <a:spcPct val="120000"/>
              </a:lnSpc>
              <a:spcBef>
                <a:spcPts val="0"/>
              </a:spcBef>
              <a:spcAft>
                <a:spcPts val="0"/>
              </a:spcAft>
              <a:buClr>
                <a:srgbClr val="3AC69D"/>
              </a:buClr>
              <a:buSzPts val="2400"/>
              <a:buFont typeface="Arial"/>
              <a:buChar char="•"/>
            </a:pPr>
            <a:r>
              <a:rPr lang="en-US" sz="1600" b="1" i="0" u="none" strike="noStrike" cap="none" dirty="0">
                <a:solidFill>
                  <a:srgbClr val="262626"/>
                </a:solidFill>
                <a:latin typeface="Calibri"/>
                <a:ea typeface="Calibri"/>
                <a:cs typeface="Calibri"/>
                <a:sym typeface="Calibri"/>
              </a:rPr>
              <a:t>Social Studies - People, Places, and Environments: </a:t>
            </a:r>
            <a:r>
              <a:rPr lang="en-US" sz="1600" b="0" i="0" u="none" strike="noStrike" cap="none" dirty="0">
                <a:solidFill>
                  <a:srgbClr val="262626"/>
                </a:solidFill>
                <a:latin typeface="Calibri"/>
                <a:ea typeface="Calibri"/>
                <a:cs typeface="Calibri"/>
                <a:sym typeface="Calibri"/>
              </a:rPr>
              <a:t>Students study people, places, and environments and enables them to understand the relationship between human populations and the physical world.</a:t>
            </a:r>
            <a:endParaRPr dirty="0"/>
          </a:p>
          <a:p>
            <a:pPr marL="171450" marR="0" lvl="0" indent="-171450" algn="just" rtl="0">
              <a:lnSpc>
                <a:spcPct val="120000"/>
              </a:lnSpc>
              <a:spcBef>
                <a:spcPts val="0"/>
              </a:spcBef>
              <a:spcAft>
                <a:spcPts val="0"/>
              </a:spcAft>
              <a:buClr>
                <a:srgbClr val="3AC69D"/>
              </a:buClr>
              <a:buSzPts val="2400"/>
              <a:buFont typeface="Arial"/>
              <a:buChar char="•"/>
            </a:pPr>
            <a:r>
              <a:rPr lang="en-US" sz="1600" b="1" i="0" u="none" strike="noStrike" cap="none" dirty="0">
                <a:solidFill>
                  <a:srgbClr val="262626"/>
                </a:solidFill>
                <a:latin typeface="Calibri"/>
                <a:ea typeface="Calibri"/>
                <a:cs typeface="Calibri"/>
                <a:sym typeface="Calibri"/>
              </a:rPr>
              <a:t>English Language Arts and Literacy: </a:t>
            </a:r>
            <a:r>
              <a:rPr lang="en-US" sz="1600" b="0" i="0" u="none" strike="noStrike" cap="none" dirty="0">
                <a:solidFill>
                  <a:srgbClr val="262626"/>
                </a:solidFill>
                <a:latin typeface="Calibri"/>
                <a:ea typeface="Calibri"/>
                <a:cs typeface="Calibri"/>
                <a:sym typeface="Calibri"/>
              </a:rPr>
              <a:t>Able to ask and answer questions about details in a literature text. Participate in collaborative conversations with diverse partners about topics and texts. Follow agreed-upon rules for discussions. Use words and phrases acquired through conversations, reading and being read to, and responding to texts.</a:t>
            </a:r>
            <a:endParaRPr dirty="0"/>
          </a:p>
        </p:txBody>
      </p:sp>
      <p:pic>
        <p:nvPicPr>
          <p:cNvPr id="121" name="Google Shape;121;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22" name="Google Shape;122;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pic>
        <p:nvPicPr>
          <p:cNvPr id="123" name="Google Shape;123;p3" descr="Graphical user interface, application, icon&#10;&#10;Description automatically generated"/>
          <p:cNvPicPr preferRelativeResize="0"/>
          <p:nvPr/>
        </p:nvPicPr>
        <p:blipFill rotWithShape="1">
          <a:blip r:embed="rId6">
            <a:alphaModFix/>
          </a:blip>
          <a:srcRect/>
          <a:stretch/>
        </p:blipFill>
        <p:spPr>
          <a:xfrm>
            <a:off x="2735813" y="5360662"/>
            <a:ext cx="1149011" cy="1149011"/>
          </a:xfrm>
          <a:prstGeom prst="rect">
            <a:avLst/>
          </a:prstGeom>
          <a:noFill/>
          <a:ln>
            <a:noFill/>
          </a:ln>
        </p:spPr>
      </p:pic>
      <p:sp>
        <p:nvSpPr>
          <p:cNvPr id="124" name="Google Shape;124;p3"/>
          <p:cNvSpPr/>
          <p:nvPr/>
        </p:nvSpPr>
        <p:spPr>
          <a:xfrm>
            <a:off x="323618" y="4799442"/>
            <a:ext cx="2097000" cy="4170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3"/>
          <p:cNvSpPr/>
          <p:nvPr/>
        </p:nvSpPr>
        <p:spPr>
          <a:xfrm>
            <a:off x="506504" y="4791911"/>
            <a:ext cx="1712400" cy="4026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SDG Alignment</a:t>
            </a:r>
            <a:endParaRPr sz="1800" b="1" i="0" u="none" strike="noStrike" cap="none">
              <a:solidFill>
                <a:schemeClr val="lt1"/>
              </a:solidFill>
              <a:latin typeface="Calibri"/>
              <a:ea typeface="Calibri"/>
              <a:cs typeface="Calibri"/>
              <a:sym typeface="Calibri"/>
            </a:endParaRPr>
          </a:p>
        </p:txBody>
      </p:sp>
      <p:sp>
        <p:nvSpPr>
          <p:cNvPr id="126" name="Google Shape;126;p3"/>
          <p:cNvSpPr txBox="1"/>
          <p:nvPr/>
        </p:nvSpPr>
        <p:spPr>
          <a:xfrm>
            <a:off x="4923400" y="8113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latin typeface="Calibri"/>
                <a:ea typeface="Calibri"/>
                <a:cs typeface="Calibri"/>
                <a:sym typeface="Calibri"/>
              </a:rPr>
              <a:t>Prep time: 10 - 15 minutes</a:t>
            </a:r>
            <a:endParaRPr>
              <a:solidFill>
                <a:schemeClr val="dk1"/>
              </a:solidFill>
            </a:endParaRPr>
          </a:p>
        </p:txBody>
      </p:sp>
      <p:sp>
        <p:nvSpPr>
          <p:cNvPr id="127" name="Google Shape;127;p3"/>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grpSp>
        <p:nvGrpSpPr>
          <p:cNvPr id="16" name="Group 15">
            <a:extLst>
              <a:ext uri="{FF2B5EF4-FFF2-40B4-BE49-F238E27FC236}">
                <a16:creationId xmlns:a16="http://schemas.microsoft.com/office/drawing/2014/main" id="{36258ABE-C037-7A46-B846-57EE65301335}"/>
              </a:ext>
            </a:extLst>
          </p:cNvPr>
          <p:cNvGrpSpPr/>
          <p:nvPr/>
        </p:nvGrpSpPr>
        <p:grpSpPr>
          <a:xfrm>
            <a:off x="4780294" y="5114100"/>
            <a:ext cx="6979920" cy="1490877"/>
            <a:chOff x="4790164" y="5101971"/>
            <a:chExt cx="6979920" cy="1490877"/>
          </a:xfrm>
        </p:grpSpPr>
        <p:sp>
          <p:nvSpPr>
            <p:cNvPr id="17" name="Rounded Rectangle 16">
              <a:extLst>
                <a:ext uri="{FF2B5EF4-FFF2-40B4-BE49-F238E27FC236}">
                  <a16:creationId xmlns:a16="http://schemas.microsoft.com/office/drawing/2014/main" id="{329AC937-E8DD-335D-668E-985F3EB2D329}"/>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18" name="Rounded Rectangle 17">
              <a:extLst>
                <a:ext uri="{FF2B5EF4-FFF2-40B4-BE49-F238E27FC236}">
                  <a16:creationId xmlns:a16="http://schemas.microsoft.com/office/drawing/2014/main" id="{CFA9E59E-0493-9D7C-7CB7-D294324E5186}"/>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19" name="TextBox 18">
              <a:extLst>
                <a:ext uri="{FF2B5EF4-FFF2-40B4-BE49-F238E27FC236}">
                  <a16:creationId xmlns:a16="http://schemas.microsoft.com/office/drawing/2014/main" id="{326452F1-2852-5F93-987D-6EECD5D462D7}"/>
                </a:ext>
              </a:extLst>
            </p:cNvPr>
            <p:cNvSpPr txBox="1"/>
            <p:nvPr/>
          </p:nvSpPr>
          <p:spPr>
            <a:xfrm>
              <a:off x="6956553" y="5101971"/>
              <a:ext cx="4280196" cy="369332"/>
            </a:xfrm>
            <a:prstGeom prst="rect">
              <a:avLst/>
            </a:prstGeom>
            <a:noFill/>
          </p:spPr>
          <p:txBody>
            <a:bodyPr wrap="square" rtlCol="0">
              <a:spAutoFit/>
            </a:bodyPr>
            <a:lstStyle/>
            <a:p>
              <a:r>
                <a:rPr lang="en-US" b="1" dirty="0">
                  <a:solidFill>
                    <a:schemeClr val="bg1"/>
                  </a:solidFill>
                </a:rPr>
                <a:t>Flexible and adaptive lesson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0" y="72004"/>
            <a:ext cx="12191998" cy="6858002"/>
          </a:xfrm>
          <a:prstGeom prst="rect">
            <a:avLst/>
          </a:prstGeom>
          <a:noFill/>
          <a:ln>
            <a:noFill/>
          </a:ln>
        </p:spPr>
      </p:pic>
      <p:sp>
        <p:nvSpPr>
          <p:cNvPr id="133" name="Google Shape;133;p4"/>
          <p:cNvSpPr/>
          <p:nvPr/>
        </p:nvSpPr>
        <p:spPr>
          <a:xfrm>
            <a:off x="2606050" y="185125"/>
            <a:ext cx="6979800" cy="9282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Lesson duration: 25 - 30 minutes</a:t>
            </a:r>
            <a:endParaRPr b="1">
              <a:solidFill>
                <a:schemeClr val="lt1"/>
              </a:solidFill>
              <a:latin typeface="Calibri"/>
              <a:ea typeface="Calibri"/>
              <a:cs typeface="Calibri"/>
              <a:sym typeface="Calibri"/>
            </a:endParaRPr>
          </a:p>
        </p:txBody>
      </p:sp>
      <p:sp>
        <p:nvSpPr>
          <p:cNvPr id="134" name="Google Shape;134;p4"/>
          <p:cNvSpPr/>
          <p:nvPr/>
        </p:nvSpPr>
        <p:spPr>
          <a:xfrm>
            <a:off x="2606050" y="185125"/>
            <a:ext cx="6979800" cy="6939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The Lesson </a:t>
            </a:r>
            <a:endParaRPr/>
          </a:p>
        </p:txBody>
      </p:sp>
      <p:sp>
        <p:nvSpPr>
          <p:cNvPr id="136" name="Google Shape;136;p4"/>
          <p:cNvSpPr/>
          <p:nvPr/>
        </p:nvSpPr>
        <p:spPr>
          <a:xfrm>
            <a:off x="413972" y="1295225"/>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4"/>
          <p:cNvSpPr/>
          <p:nvPr/>
        </p:nvSpPr>
        <p:spPr>
          <a:xfrm>
            <a:off x="360335" y="1295225"/>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4"/>
          <p:cNvSpPr/>
          <p:nvPr/>
        </p:nvSpPr>
        <p:spPr>
          <a:xfrm>
            <a:off x="404919" y="1275173"/>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39" name="Google Shape;139;p4"/>
          <p:cNvSpPr/>
          <p:nvPr/>
        </p:nvSpPr>
        <p:spPr>
          <a:xfrm>
            <a:off x="911773" y="1185197"/>
            <a:ext cx="10866300" cy="116335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Introduce the lesson with a discussion </a:t>
            </a:r>
            <a:r>
              <a:rPr lang="en-US" sz="1600" i="0" u="none" strike="noStrike" cap="none" dirty="0">
                <a:solidFill>
                  <a:srgbClr val="262626"/>
                </a:solidFill>
                <a:latin typeface="Calibri"/>
                <a:ea typeface="Calibri"/>
                <a:cs typeface="Calibri"/>
                <a:sym typeface="Calibri"/>
              </a:rPr>
              <a:t>of what students already know about recycling. </a:t>
            </a:r>
            <a:r>
              <a:rPr lang="en-US" sz="1600" b="1" i="0" u="none" strike="noStrike" cap="none" dirty="0">
                <a:solidFill>
                  <a:srgbClr val="262626"/>
                </a:solidFill>
                <a:latin typeface="Calibri"/>
                <a:ea typeface="Calibri"/>
                <a:cs typeface="Calibri"/>
                <a:sym typeface="Calibri"/>
              </a:rPr>
              <a:t>Print or display YES/N</a:t>
            </a:r>
            <a:r>
              <a:rPr lang="en-US" sz="1600" b="1" dirty="0">
                <a:solidFill>
                  <a:srgbClr val="262626"/>
                </a:solidFill>
                <a:latin typeface="Calibri"/>
                <a:ea typeface="Calibri"/>
                <a:cs typeface="Calibri"/>
                <a:sym typeface="Calibri"/>
              </a:rPr>
              <a:t>O handout.</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What is recycling? </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Why do we recycle? </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What kinds of things do you think can be recycled? </a:t>
            </a:r>
            <a:endParaRPr dirty="0"/>
          </a:p>
        </p:txBody>
      </p:sp>
      <p:sp>
        <p:nvSpPr>
          <p:cNvPr id="140" name="Google Shape;140;p4"/>
          <p:cNvSpPr/>
          <p:nvPr/>
        </p:nvSpPr>
        <p:spPr>
          <a:xfrm>
            <a:off x="5306843" y="1474648"/>
            <a:ext cx="6096000" cy="86789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Are there things that cannot be recycled? </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What things should not be put in the recycling bin? </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What are the “1-2-3’s” of recycling? </a:t>
            </a:r>
            <a:endParaRPr dirty="0"/>
          </a:p>
        </p:txBody>
      </p:sp>
      <p:sp>
        <p:nvSpPr>
          <p:cNvPr id="141" name="Google Shape;141;p4"/>
          <p:cNvSpPr/>
          <p:nvPr/>
        </p:nvSpPr>
        <p:spPr>
          <a:xfrm rot="5400000">
            <a:off x="203384" y="2200346"/>
            <a:ext cx="897825" cy="195222"/>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4"/>
          <p:cNvSpPr/>
          <p:nvPr/>
        </p:nvSpPr>
        <p:spPr>
          <a:xfrm>
            <a:off x="911775" y="2699374"/>
            <a:ext cx="10725600" cy="1034100"/>
          </a:xfrm>
          <a:prstGeom prst="roundRect">
            <a:avLst>
              <a:gd name="adj" fmla="val 16667"/>
            </a:avLst>
          </a:prstGeom>
          <a:solidFill>
            <a:srgbClr val="29C7F7"/>
          </a:solidFill>
          <a:ln w="190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4"/>
          <p:cNvSpPr/>
          <p:nvPr/>
        </p:nvSpPr>
        <p:spPr>
          <a:xfrm>
            <a:off x="1048940" y="2762676"/>
            <a:ext cx="10479000" cy="86789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chemeClr val="lt1"/>
              </a:buClr>
              <a:buSzPts val="2100"/>
              <a:buFont typeface="Arial"/>
              <a:buChar char="•"/>
            </a:pPr>
            <a:r>
              <a:rPr lang="en-US" sz="1400" b="1" i="0" u="none" strike="noStrike" cap="none" dirty="0">
                <a:solidFill>
                  <a:schemeClr val="lt1"/>
                </a:solidFill>
                <a:latin typeface="Calibri"/>
                <a:ea typeface="Calibri"/>
                <a:cs typeface="Calibri"/>
                <a:sym typeface="Calibri"/>
              </a:rPr>
              <a:t>Ask the students to get out their YES/NO handout</a:t>
            </a:r>
            <a:r>
              <a:rPr lang="en-US" sz="1400" b="0" i="0" u="none" strike="noStrike" cap="none" dirty="0">
                <a:solidFill>
                  <a:schemeClr val="lt1"/>
                </a:solidFill>
                <a:latin typeface="Calibri"/>
                <a:ea typeface="Calibri"/>
                <a:cs typeface="Calibri"/>
                <a:sym typeface="Calibri"/>
              </a:rPr>
              <a:t>. </a:t>
            </a:r>
            <a:endParaRPr dirty="0"/>
          </a:p>
          <a:p>
            <a:pPr marL="285750" marR="0" lvl="0" indent="-285750" algn="just" rtl="0">
              <a:lnSpc>
                <a:spcPct val="120000"/>
              </a:lnSpc>
              <a:spcBef>
                <a:spcPts val="0"/>
              </a:spcBef>
              <a:spcAft>
                <a:spcPts val="0"/>
              </a:spcAft>
              <a:buClr>
                <a:schemeClr val="lt1"/>
              </a:buClr>
              <a:buSzPts val="2100"/>
              <a:buFont typeface="Arial"/>
              <a:buChar char="•"/>
            </a:pPr>
            <a:r>
              <a:rPr lang="en-US" sz="1400" b="1" i="0" u="none" strike="noStrike" cap="none" dirty="0">
                <a:solidFill>
                  <a:schemeClr val="lt1"/>
                </a:solidFill>
                <a:latin typeface="Calibri"/>
                <a:ea typeface="Calibri"/>
                <a:cs typeface="Calibri"/>
                <a:sym typeface="Calibri"/>
              </a:rPr>
              <a:t>Show </a:t>
            </a:r>
            <a:r>
              <a:rPr lang="en-US" b="1" dirty="0">
                <a:solidFill>
                  <a:schemeClr val="lt1"/>
                </a:solidFill>
                <a:latin typeface="Calibri"/>
                <a:ea typeface="Calibri"/>
                <a:cs typeface="Calibri"/>
                <a:sym typeface="Calibri"/>
              </a:rPr>
              <a:t>Recycling</a:t>
            </a:r>
            <a:r>
              <a:rPr lang="en-US" sz="1400" b="1" i="0" u="none" strike="noStrike" cap="none" dirty="0">
                <a:solidFill>
                  <a:schemeClr val="lt1"/>
                </a:solidFill>
                <a:latin typeface="Calibri"/>
                <a:ea typeface="Calibri"/>
                <a:cs typeface="Calibri"/>
                <a:sym typeface="Calibri"/>
              </a:rPr>
              <a:t> Bin / </a:t>
            </a:r>
            <a:r>
              <a:rPr lang="en-US" b="1" dirty="0">
                <a:solidFill>
                  <a:schemeClr val="lt1"/>
                </a:solidFill>
                <a:latin typeface="Calibri"/>
                <a:ea typeface="Calibri"/>
                <a:cs typeface="Calibri"/>
                <a:sym typeface="Calibri"/>
              </a:rPr>
              <a:t>Non-Recycling</a:t>
            </a:r>
            <a:r>
              <a:rPr lang="en-US" sz="1400" b="1" i="0" u="none" strike="noStrike" cap="none" dirty="0">
                <a:solidFill>
                  <a:schemeClr val="lt1"/>
                </a:solidFill>
                <a:latin typeface="Calibri"/>
                <a:ea typeface="Calibri"/>
                <a:cs typeface="Calibri"/>
                <a:sym typeface="Calibri"/>
              </a:rPr>
              <a:t> Bin slides</a:t>
            </a:r>
            <a:r>
              <a:rPr lang="en-US" sz="1400" b="0" i="0" u="none" strike="noStrike" cap="none" dirty="0">
                <a:solidFill>
                  <a:schemeClr val="lt1"/>
                </a:solidFill>
                <a:latin typeface="Calibri"/>
                <a:ea typeface="Calibri"/>
                <a:cs typeface="Calibri"/>
                <a:sym typeface="Calibri"/>
              </a:rPr>
              <a:t> and ask why is one bad and one good? Allow them to look and identify reasons for each picture based on their YES/NO handout.</a:t>
            </a:r>
            <a:endParaRPr dirty="0"/>
          </a:p>
        </p:txBody>
      </p:sp>
      <p:sp>
        <p:nvSpPr>
          <p:cNvPr id="144" name="Google Shape;144;p4"/>
          <p:cNvSpPr/>
          <p:nvPr/>
        </p:nvSpPr>
        <p:spPr>
          <a:xfrm>
            <a:off x="413972" y="3733273"/>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360335" y="3733273"/>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4"/>
          <p:cNvSpPr/>
          <p:nvPr/>
        </p:nvSpPr>
        <p:spPr>
          <a:xfrm>
            <a:off x="404919" y="371322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47" name="Google Shape;147;p4"/>
          <p:cNvSpPr/>
          <p:nvPr/>
        </p:nvSpPr>
        <p:spPr>
          <a:xfrm>
            <a:off x="911773" y="3809533"/>
            <a:ext cx="10866300" cy="90482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Tell your students they are going to play a recycling </a:t>
            </a:r>
            <a:r>
              <a:rPr lang="en-US" sz="1600" b="1" dirty="0">
                <a:solidFill>
                  <a:srgbClr val="262626"/>
                </a:solidFill>
                <a:latin typeface="Calibri"/>
                <a:ea typeface="Calibri"/>
                <a:cs typeface="Calibri"/>
                <a:sym typeface="Calibri"/>
              </a:rPr>
              <a:t>“Fill The Right Bin” </a:t>
            </a:r>
            <a:r>
              <a:rPr lang="en-US" sz="1600" b="1" i="0" u="none" strike="noStrike" cap="none" dirty="0">
                <a:solidFill>
                  <a:srgbClr val="262626"/>
                </a:solidFill>
                <a:latin typeface="Calibri"/>
                <a:ea typeface="Calibri"/>
                <a:cs typeface="Calibri"/>
                <a:sym typeface="Calibri"/>
              </a:rPr>
              <a:t>sorting game.</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Divide them into groups and give each group one</a:t>
            </a:r>
            <a:r>
              <a:rPr lang="en-US" dirty="0">
                <a:solidFill>
                  <a:srgbClr val="262626"/>
                </a:solidFill>
                <a:latin typeface="Calibri"/>
                <a:ea typeface="Calibri"/>
                <a:cs typeface="Calibri"/>
                <a:sym typeface="Calibri"/>
              </a:rPr>
              <a:t> </a:t>
            </a:r>
            <a:r>
              <a:rPr lang="en-US" sz="1400" b="0" i="0" u="none" strike="noStrike" cap="none" dirty="0">
                <a:solidFill>
                  <a:srgbClr val="262626"/>
                </a:solidFill>
                <a:latin typeface="Calibri"/>
                <a:ea typeface="Calibri"/>
                <a:cs typeface="Calibri"/>
                <a:sym typeface="Calibri"/>
              </a:rPr>
              <a:t>recycling box and </a:t>
            </a:r>
            <a:r>
              <a:rPr lang="en-US" dirty="0">
                <a:solidFill>
                  <a:srgbClr val="262626"/>
                </a:solidFill>
                <a:latin typeface="Calibri"/>
                <a:ea typeface="Calibri"/>
                <a:cs typeface="Calibri"/>
                <a:sym typeface="Calibri"/>
              </a:rPr>
              <a:t>one waste box </a:t>
            </a:r>
            <a:r>
              <a:rPr lang="en-US" sz="1400" b="0" i="0" u="none" strike="noStrike" cap="none" dirty="0">
                <a:solidFill>
                  <a:srgbClr val="262626"/>
                </a:solidFill>
                <a:latin typeface="Calibri"/>
                <a:ea typeface="Calibri"/>
                <a:cs typeface="Calibri"/>
                <a:sym typeface="Calibri"/>
              </a:rPr>
              <a:t>you created and a shuffled deck of cards containing pictures of common recyclable and non-recyclable items. Have your students work as a group to decide which items are recyclable, and which are not.</a:t>
            </a:r>
            <a:endParaRPr dirty="0"/>
          </a:p>
        </p:txBody>
      </p:sp>
      <p:sp>
        <p:nvSpPr>
          <p:cNvPr id="148" name="Google Shape;148;p4"/>
          <p:cNvSpPr/>
          <p:nvPr/>
        </p:nvSpPr>
        <p:spPr>
          <a:xfrm rot="5400000">
            <a:off x="360660" y="4481121"/>
            <a:ext cx="583274" cy="195222"/>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4"/>
          <p:cNvSpPr/>
          <p:nvPr/>
        </p:nvSpPr>
        <p:spPr>
          <a:xfrm>
            <a:off x="915545" y="4798036"/>
            <a:ext cx="10725600" cy="441300"/>
          </a:xfrm>
          <a:prstGeom prst="roundRect">
            <a:avLst>
              <a:gd name="adj" fmla="val 16667"/>
            </a:avLst>
          </a:prstGeom>
          <a:solidFill>
            <a:srgbClr val="3AC69D"/>
          </a:solidFill>
          <a:ln w="19050" cap="flat" cmpd="sng">
            <a:solidFill>
              <a:srgbClr val="3AC69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4"/>
          <p:cNvSpPr/>
          <p:nvPr/>
        </p:nvSpPr>
        <p:spPr>
          <a:xfrm>
            <a:off x="1023773" y="4841068"/>
            <a:ext cx="9638400" cy="35082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400" b="0" i="0" u="none" strike="noStrike" cap="none" dirty="0">
                <a:solidFill>
                  <a:schemeClr val="lt1"/>
                </a:solidFill>
                <a:latin typeface="Calibri"/>
                <a:ea typeface="Calibri"/>
                <a:cs typeface="Calibri"/>
                <a:sym typeface="Calibri"/>
              </a:rPr>
              <a:t>When groups are done sorting the cards, they should put the ones showing recyclable items into their recycling box.</a:t>
            </a:r>
            <a:endParaRPr dirty="0"/>
          </a:p>
        </p:txBody>
      </p:sp>
      <p:sp>
        <p:nvSpPr>
          <p:cNvPr id="151" name="Google Shape;151;p4"/>
          <p:cNvSpPr/>
          <p:nvPr/>
        </p:nvSpPr>
        <p:spPr>
          <a:xfrm>
            <a:off x="413972" y="537243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4"/>
          <p:cNvSpPr/>
          <p:nvPr/>
        </p:nvSpPr>
        <p:spPr>
          <a:xfrm>
            <a:off x="360335" y="5372439"/>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4"/>
          <p:cNvSpPr/>
          <p:nvPr/>
        </p:nvSpPr>
        <p:spPr>
          <a:xfrm>
            <a:off x="404919" y="5352387"/>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54" name="Google Shape;154;p4"/>
          <p:cNvSpPr/>
          <p:nvPr/>
        </p:nvSpPr>
        <p:spPr>
          <a:xfrm>
            <a:off x="911775" y="5334950"/>
            <a:ext cx="10866300" cy="116335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A whole-class activity.</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Review the cards in each group’s recycling box. If any items were incorrectly identified as recyclable, explain why, or ask if any student knows why and have them explain. It may also be easier to write t</a:t>
            </a:r>
            <a:r>
              <a:rPr lang="en-US" dirty="0">
                <a:solidFill>
                  <a:srgbClr val="262626"/>
                </a:solidFill>
                <a:latin typeface="Calibri"/>
                <a:ea typeface="Calibri"/>
                <a:cs typeface="Calibri"/>
                <a:sym typeface="Calibri"/>
              </a:rPr>
              <a:t>he correct answers on the board and </a:t>
            </a:r>
            <a:r>
              <a:rPr lang="en-US" sz="1400" b="0" i="0" u="none" strike="noStrike" cap="none" dirty="0">
                <a:solidFill>
                  <a:srgbClr val="262626"/>
                </a:solidFill>
                <a:latin typeface="Calibri"/>
                <a:ea typeface="Calibri"/>
                <a:cs typeface="Calibri"/>
                <a:sym typeface="Calibri"/>
              </a:rPr>
              <a:t>have the groups check themselves. Confirm that students understand why an item is recyclable or non-recyclable. See the next page for an alternate version of the recycling sorting game.</a:t>
            </a:r>
            <a:endParaRPr dirty="0"/>
          </a:p>
        </p:txBody>
      </p:sp>
      <p:sp>
        <p:nvSpPr>
          <p:cNvPr id="155" name="Google Shape;155;p4"/>
          <p:cNvSpPr txBox="1"/>
          <p:nvPr/>
        </p:nvSpPr>
        <p:spPr>
          <a:xfrm>
            <a:off x="4890850" y="6576575"/>
            <a:ext cx="3348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chemeClr val="dk1"/>
                </a:solidFill>
                <a:latin typeface="Calibri"/>
                <a:ea typeface="Calibri"/>
                <a:cs typeface="Calibri"/>
                <a:sym typeface="Calibri"/>
              </a:rPr>
              <a:t> alternate version on next slide</a:t>
            </a:r>
            <a:r>
              <a:rPr lang="en-US" sz="1300" b="1">
                <a:solidFill>
                  <a:schemeClr val="dk1"/>
                </a:solidFill>
                <a:latin typeface="Calibri"/>
                <a:ea typeface="Calibri"/>
                <a:cs typeface="Calibri"/>
                <a:sym typeface="Calibri"/>
              </a:rPr>
              <a:t> </a:t>
            </a:r>
            <a:endParaRPr sz="1100" b="1">
              <a:solidFill>
                <a:schemeClr val="dk1"/>
              </a:solidFill>
              <a:latin typeface="Calibri"/>
              <a:ea typeface="Calibri"/>
              <a:cs typeface="Calibri"/>
              <a:sym typeface="Calibri"/>
            </a:endParaRPr>
          </a:p>
        </p:txBody>
      </p:sp>
      <p:sp>
        <p:nvSpPr>
          <p:cNvPr id="156" name="Google Shape;156;p4"/>
          <p:cNvSpPr txBox="1"/>
          <p:nvPr/>
        </p:nvSpPr>
        <p:spPr>
          <a:xfrm>
            <a:off x="4864650" y="7893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Lesson duration: 45 - 60 minutes</a:t>
            </a:r>
            <a:endParaRPr b="1" dirty="0">
              <a:solidFill>
                <a:schemeClr val="lt1"/>
              </a:solidFill>
              <a:latin typeface="Calibri"/>
              <a:ea typeface="Calibri"/>
              <a:cs typeface="Calibri"/>
              <a:sym typeface="Calibri"/>
            </a:endParaRPr>
          </a:p>
        </p:txBody>
      </p:sp>
      <p:sp>
        <p:nvSpPr>
          <p:cNvPr id="157" name="Google Shape;157;p4"/>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61"/>
        <p:cNvGrpSpPr/>
        <p:nvPr/>
      </p:nvGrpSpPr>
      <p:grpSpPr>
        <a:xfrm>
          <a:off x="0" y="0"/>
          <a:ext cx="0" cy="0"/>
          <a:chOff x="0" y="0"/>
          <a:chExt cx="0" cy="0"/>
        </a:xfrm>
      </p:grpSpPr>
      <p:pic>
        <p:nvPicPr>
          <p:cNvPr id="162" name="Google Shape;162;p5"/>
          <p:cNvPicPr preferRelativeResize="0"/>
          <p:nvPr/>
        </p:nvPicPr>
        <p:blipFill rotWithShape="1">
          <a:blip r:embed="rId3">
            <a:alphaModFix/>
          </a:blip>
          <a:srcRect/>
          <a:stretch/>
        </p:blipFill>
        <p:spPr>
          <a:xfrm>
            <a:off x="0" y="46429"/>
            <a:ext cx="12192000" cy="6858000"/>
          </a:xfrm>
          <a:prstGeom prst="rect">
            <a:avLst/>
          </a:prstGeom>
          <a:noFill/>
          <a:ln>
            <a:noFill/>
          </a:ln>
        </p:spPr>
      </p:pic>
      <p:sp>
        <p:nvSpPr>
          <p:cNvPr id="163" name="Google Shape;163;p5"/>
          <p:cNvSpPr/>
          <p:nvPr/>
        </p:nvSpPr>
        <p:spPr>
          <a:xfrm>
            <a:off x="2606050" y="185125"/>
            <a:ext cx="6979800" cy="9279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5"/>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5"/>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The Lesson </a:t>
            </a:r>
            <a:endParaRPr/>
          </a:p>
        </p:txBody>
      </p:sp>
      <p:sp>
        <p:nvSpPr>
          <p:cNvPr id="166" name="Google Shape;166;p5"/>
          <p:cNvSpPr/>
          <p:nvPr/>
        </p:nvSpPr>
        <p:spPr>
          <a:xfrm>
            <a:off x="4817345" y="1131437"/>
            <a:ext cx="2962803" cy="50597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i="0" u="sng" strike="noStrike" cap="none">
                <a:solidFill>
                  <a:srgbClr val="262626"/>
                </a:solidFill>
                <a:latin typeface="Calibri"/>
                <a:ea typeface="Calibri"/>
                <a:cs typeface="Calibri"/>
                <a:sym typeface="Calibri"/>
              </a:rPr>
              <a:t>Alternative Version</a:t>
            </a:r>
            <a:endParaRPr/>
          </a:p>
        </p:txBody>
      </p:sp>
      <p:sp>
        <p:nvSpPr>
          <p:cNvPr id="167" name="Google Shape;167;p5"/>
          <p:cNvSpPr/>
          <p:nvPr/>
        </p:nvSpPr>
        <p:spPr>
          <a:xfrm>
            <a:off x="413972" y="1885233"/>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5"/>
          <p:cNvSpPr/>
          <p:nvPr/>
        </p:nvSpPr>
        <p:spPr>
          <a:xfrm>
            <a:off x="360335" y="1885233"/>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5"/>
          <p:cNvSpPr/>
          <p:nvPr/>
        </p:nvSpPr>
        <p:spPr>
          <a:xfrm>
            <a:off x="404919" y="186518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70" name="Google Shape;170;p5"/>
          <p:cNvSpPr/>
          <p:nvPr/>
        </p:nvSpPr>
        <p:spPr>
          <a:xfrm>
            <a:off x="911773" y="1927605"/>
            <a:ext cx="10866255"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Divide your students into </a:t>
            </a:r>
            <a:r>
              <a:rPr lang="en-US" sz="1600" b="1" dirty="0">
                <a:solidFill>
                  <a:srgbClr val="262626"/>
                </a:solidFill>
                <a:latin typeface="Calibri"/>
                <a:ea typeface="Calibri"/>
                <a:cs typeface="Calibri"/>
                <a:sym typeface="Calibri"/>
              </a:rPr>
              <a:t>2</a:t>
            </a:r>
            <a:r>
              <a:rPr lang="en-US" sz="1600" b="1" i="0" u="none" strike="noStrike" cap="none" dirty="0">
                <a:solidFill>
                  <a:srgbClr val="262626"/>
                </a:solidFill>
                <a:latin typeface="Calibri"/>
                <a:ea typeface="Calibri"/>
                <a:cs typeface="Calibri"/>
                <a:sym typeface="Calibri"/>
              </a:rPr>
              <a:t> or </a:t>
            </a:r>
            <a:r>
              <a:rPr lang="en-US" sz="1600" b="1" dirty="0">
                <a:solidFill>
                  <a:srgbClr val="262626"/>
                </a:solidFill>
                <a:latin typeface="Calibri"/>
                <a:ea typeface="Calibri"/>
                <a:cs typeface="Calibri"/>
                <a:sym typeface="Calibri"/>
              </a:rPr>
              <a:t>3</a:t>
            </a:r>
            <a:r>
              <a:rPr lang="en-US" sz="1600" b="1" i="0" u="none" strike="noStrike" cap="none" dirty="0">
                <a:solidFill>
                  <a:srgbClr val="262626"/>
                </a:solidFill>
                <a:latin typeface="Calibri"/>
                <a:ea typeface="Calibri"/>
                <a:cs typeface="Calibri"/>
                <a:sym typeface="Calibri"/>
              </a:rPr>
              <a:t> relay teams and have team members line up one behind the other.</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On the opposite side of the room, designate a </a:t>
            </a:r>
            <a:r>
              <a:rPr lang="en-US" sz="1400" b="1" i="0" u="none" strike="noStrike" cap="none" dirty="0">
                <a:solidFill>
                  <a:srgbClr val="262626"/>
                </a:solidFill>
                <a:latin typeface="Calibri"/>
                <a:ea typeface="Calibri"/>
                <a:cs typeface="Calibri"/>
                <a:sym typeface="Calibri"/>
              </a:rPr>
              <a:t>“recyclable” </a:t>
            </a:r>
            <a:r>
              <a:rPr lang="en-US" dirty="0">
                <a:solidFill>
                  <a:srgbClr val="262626"/>
                </a:solidFill>
                <a:latin typeface="Calibri"/>
                <a:ea typeface="Calibri"/>
                <a:cs typeface="Calibri"/>
                <a:sym typeface="Calibri"/>
              </a:rPr>
              <a:t>bin</a:t>
            </a:r>
            <a:r>
              <a:rPr lang="en-US" sz="1400" b="0" i="0" u="none" strike="noStrike" cap="none" dirty="0">
                <a:solidFill>
                  <a:srgbClr val="262626"/>
                </a:solidFill>
                <a:latin typeface="Calibri"/>
                <a:ea typeface="Calibri"/>
                <a:cs typeface="Calibri"/>
                <a:sym typeface="Calibri"/>
              </a:rPr>
              <a:t> and a </a:t>
            </a:r>
            <a:r>
              <a:rPr lang="en-US" sz="1400" b="1" i="0" u="none" strike="noStrike" cap="none" dirty="0">
                <a:solidFill>
                  <a:srgbClr val="262626"/>
                </a:solidFill>
                <a:latin typeface="Calibri"/>
                <a:ea typeface="Calibri"/>
                <a:cs typeface="Calibri"/>
                <a:sym typeface="Calibri"/>
              </a:rPr>
              <a:t>“non-recyclable” </a:t>
            </a:r>
            <a:r>
              <a:rPr lang="en-US" dirty="0">
                <a:solidFill>
                  <a:srgbClr val="262626"/>
                </a:solidFill>
                <a:latin typeface="Calibri"/>
                <a:ea typeface="Calibri"/>
                <a:cs typeface="Calibri"/>
                <a:sym typeface="Calibri"/>
              </a:rPr>
              <a:t>bin</a:t>
            </a:r>
            <a:r>
              <a:rPr lang="en-US" sz="1400" b="0" i="0" u="none" strike="noStrike" cap="none" dirty="0">
                <a:solidFill>
                  <a:srgbClr val="262626"/>
                </a:solidFill>
                <a:latin typeface="Calibri"/>
                <a:ea typeface="Calibri"/>
                <a:cs typeface="Calibri"/>
                <a:sym typeface="Calibri"/>
              </a:rPr>
              <a:t> for each team.</a:t>
            </a:r>
            <a:endParaRPr dirty="0"/>
          </a:p>
        </p:txBody>
      </p:sp>
      <p:sp>
        <p:nvSpPr>
          <p:cNvPr id="171" name="Google Shape;171;p5"/>
          <p:cNvSpPr/>
          <p:nvPr/>
        </p:nvSpPr>
        <p:spPr>
          <a:xfrm>
            <a:off x="413972" y="293351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5"/>
          <p:cNvSpPr/>
          <p:nvPr/>
        </p:nvSpPr>
        <p:spPr>
          <a:xfrm>
            <a:off x="360335" y="2933519"/>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5"/>
          <p:cNvSpPr/>
          <p:nvPr/>
        </p:nvSpPr>
        <p:spPr>
          <a:xfrm>
            <a:off x="404919" y="2913467"/>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74" name="Google Shape;174;p5"/>
          <p:cNvSpPr/>
          <p:nvPr/>
        </p:nvSpPr>
        <p:spPr>
          <a:xfrm>
            <a:off x="911773" y="2975891"/>
            <a:ext cx="10866255" cy="116335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Distribute one deck of shuffled cards per team evenly among the team members.</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Explain how a relay works and that when it is their turn, each student on the team should cross the room and place a card into which space (“recyclable” or “non-recyclable”) they think it belongs in and get back to their team as quickly as possible for the next team member to take a turn.</a:t>
            </a:r>
            <a:endParaRPr dirty="0"/>
          </a:p>
        </p:txBody>
      </p:sp>
      <p:sp>
        <p:nvSpPr>
          <p:cNvPr id="175" name="Google Shape;175;p5"/>
          <p:cNvSpPr/>
          <p:nvPr/>
        </p:nvSpPr>
        <p:spPr>
          <a:xfrm rot="5400000">
            <a:off x="188361" y="3845334"/>
            <a:ext cx="927871" cy="195222"/>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5"/>
          <p:cNvSpPr/>
          <p:nvPr/>
        </p:nvSpPr>
        <p:spPr>
          <a:xfrm>
            <a:off x="915545" y="4258346"/>
            <a:ext cx="10725542" cy="441441"/>
          </a:xfrm>
          <a:prstGeom prst="roundRect">
            <a:avLst>
              <a:gd name="adj" fmla="val 16667"/>
            </a:avLst>
          </a:prstGeom>
          <a:solidFill>
            <a:srgbClr val="3AC69D"/>
          </a:solidFill>
          <a:ln w="19050" cap="flat" cmpd="sng">
            <a:solidFill>
              <a:srgbClr val="3AC69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5"/>
          <p:cNvSpPr/>
          <p:nvPr/>
        </p:nvSpPr>
        <p:spPr>
          <a:xfrm>
            <a:off x="1023773" y="4301378"/>
            <a:ext cx="10473960" cy="33355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400" b="0" i="0" u="none" strike="noStrike" cap="none" dirty="0">
                <a:solidFill>
                  <a:schemeClr val="lt1"/>
                </a:solidFill>
                <a:latin typeface="Calibri"/>
                <a:ea typeface="Calibri"/>
                <a:cs typeface="Calibri"/>
                <a:sym typeface="Calibri"/>
              </a:rPr>
              <a:t>You may want to put a twist on it – and keep things safe – by telling students they must hop or skip across the room rather than running.</a:t>
            </a:r>
            <a:endParaRPr dirty="0"/>
          </a:p>
        </p:txBody>
      </p:sp>
      <p:sp>
        <p:nvSpPr>
          <p:cNvPr id="178" name="Google Shape;178;p5"/>
          <p:cNvSpPr/>
          <p:nvPr/>
        </p:nvSpPr>
        <p:spPr>
          <a:xfrm>
            <a:off x="413972" y="5099506"/>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5"/>
          <p:cNvSpPr/>
          <p:nvPr/>
        </p:nvSpPr>
        <p:spPr>
          <a:xfrm>
            <a:off x="360335" y="5099506"/>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5"/>
          <p:cNvSpPr/>
          <p:nvPr/>
        </p:nvSpPr>
        <p:spPr>
          <a:xfrm>
            <a:off x="404919" y="5079454"/>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81" name="Google Shape;181;p5"/>
          <p:cNvSpPr/>
          <p:nvPr/>
        </p:nvSpPr>
        <p:spPr>
          <a:xfrm>
            <a:off x="911773" y="5141878"/>
            <a:ext cx="10866255" cy="36811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When a designated amount of time is up or the first team has finished, the team with the most correctly identified cards wins.</a:t>
            </a:r>
            <a:endParaRPr dirty="0"/>
          </a:p>
        </p:txBody>
      </p:sp>
      <p:sp>
        <p:nvSpPr>
          <p:cNvPr id="182" name="Google Shape;182;p5"/>
          <p:cNvSpPr txBox="1"/>
          <p:nvPr/>
        </p:nvSpPr>
        <p:spPr>
          <a:xfrm>
            <a:off x="4836950" y="8074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Lesson duration: 45 - 60 minutes</a:t>
            </a:r>
            <a:endParaRPr b="1" dirty="0">
              <a:solidFill>
                <a:schemeClr val="lt1"/>
              </a:solidFill>
              <a:latin typeface="Calibri"/>
              <a:ea typeface="Calibri"/>
              <a:cs typeface="Calibri"/>
              <a:sym typeface="Calibri"/>
            </a:endParaRPr>
          </a:p>
        </p:txBody>
      </p:sp>
      <p:sp>
        <p:nvSpPr>
          <p:cNvPr id="183" name="Google Shape;183;p5"/>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2"/>
          <a:stretch>
            <a:fillRect/>
          </a:stretch>
        </p:blipFill>
        <p:spPr>
          <a:xfrm>
            <a:off x="0" y="46429"/>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the PowerPoint presentation</a:t>
            </a:r>
          </a:p>
        </p:txBody>
      </p:sp>
      <p:sp>
        <p:nvSpPr>
          <p:cNvPr id="20" name="Rectangle 19">
            <a:extLst>
              <a:ext uri="{FF2B5EF4-FFF2-40B4-BE49-F238E27FC236}">
                <a16:creationId xmlns:a16="http://schemas.microsoft.com/office/drawing/2014/main" id="{21DD8050-3094-B04D-A576-35FDCA5DC53A}"/>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latin typeface="Calibri" panose="020F0502020204030204" pitchFamily="34" charset="0"/>
                <a:cs typeface="Calibri" panose="020F0502020204030204" pitchFamily="34" charset="0"/>
              </a:rPr>
              <a:t>When you are ready to present the lessons to your class click on </a:t>
            </a:r>
            <a:r>
              <a:rPr lang="en-US" sz="2000" b="1" dirty="0">
                <a:solidFill>
                  <a:srgbClr val="262626"/>
                </a:solidFill>
                <a:latin typeface="Calibri" panose="020F0502020204030204" pitchFamily="34" charset="0"/>
                <a:cs typeface="Calibri" panose="020F0502020204030204" pitchFamily="34" charset="0"/>
              </a:rPr>
              <a:t>Slide Show </a:t>
            </a:r>
            <a:r>
              <a:rPr lang="en-US" sz="2000" dirty="0">
                <a:solidFill>
                  <a:srgbClr val="262626"/>
                </a:solidFill>
                <a:latin typeface="Calibri" panose="020F0502020204030204" pitchFamily="34" charset="0"/>
                <a:cs typeface="Calibri" panose="020F0502020204030204" pitchFamily="34" charset="0"/>
              </a:rPr>
              <a:t>on the top menu bar then select </a:t>
            </a:r>
            <a:r>
              <a:rPr lang="en-US" sz="2000" b="1" dirty="0">
                <a:solidFill>
                  <a:srgbClr val="262626"/>
                </a:solidFill>
                <a:latin typeface="Calibri" panose="020F0502020204030204" pitchFamily="34" charset="0"/>
                <a:cs typeface="Calibri" panose="020F0502020204030204" pitchFamily="34" charset="0"/>
              </a:rPr>
              <a:t>Presenter View. </a:t>
            </a:r>
            <a:r>
              <a:rPr lang="en-US" sz="2000" dirty="0">
                <a:solidFill>
                  <a:srgbClr val="262626"/>
                </a:solidFill>
                <a:latin typeface="Calibri" panose="020F0502020204030204" pitchFamily="34" charset="0"/>
                <a:cs typeface="Calibri" panose="020F0502020204030204" pitchFamily="34" charset="0"/>
              </a:rPr>
              <a:t>In Presenter view, you can see your notes as you present while the audience see only your slides.</a:t>
            </a:r>
            <a:endParaRPr lang="en-US" sz="2000" b="1" dirty="0">
              <a:solidFill>
                <a:srgbClr val="262626"/>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latin typeface="Calibri" panose="020F0502020204030204" pitchFamily="34" charset="0"/>
                <a:cs typeface="Calibri" panose="020F0502020204030204" pitchFamily="34" charset="0"/>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722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1946487"/>
            <a:chOff x="923533" y="1746170"/>
            <a:chExt cx="1431166" cy="1946487"/>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262626"/>
                  </a:solidFill>
                  <a:latin typeface="Calibri"/>
                  <a:ea typeface="Calibri"/>
                  <a:cs typeface="Calibri"/>
                  <a:sym typeface="Calibri"/>
                </a:rPr>
                <a:t>Glass </a:t>
              </a:r>
              <a:r>
                <a:rPr lang="en-US" sz="2000" b="1">
                  <a:solidFill>
                    <a:srgbClr val="262626"/>
                  </a:solidFill>
                  <a:latin typeface="Calibri"/>
                  <a:ea typeface="Calibri"/>
                  <a:cs typeface="Calibri"/>
                  <a:sym typeface="Calibri"/>
                </a:rPr>
                <a:t>j</a:t>
              </a:r>
              <a:r>
                <a:rPr lang="en-US" sz="2000" b="1" i="0" u="none" strike="noStrike" cap="none">
                  <a:solidFill>
                    <a:srgbClr val="262626"/>
                  </a:solidFill>
                  <a:latin typeface="Calibri"/>
                  <a:ea typeface="Calibri"/>
                  <a:cs typeface="Calibri"/>
                  <a:sym typeface="Calibri"/>
                </a:rPr>
                <a:t>ar</a:t>
              </a:r>
              <a:endParaRPr sz="2000" b="0" i="0" u="none" strike="noStrike" cap="none">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1948460"/>
            <a:chOff x="2948176" y="1768789"/>
            <a:chExt cx="2347800" cy="1948460"/>
          </a:xfrm>
        </p:grpSpPr>
        <p:sp>
          <p:nvSpPr>
            <p:cNvPr id="199" name="Google Shape;199;p6"/>
            <p:cNvSpPr/>
            <p:nvPr/>
          </p:nvSpPr>
          <p:spPr>
            <a:xfrm>
              <a:off x="2948176" y="3255625"/>
              <a:ext cx="23478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a:t>
              </a:r>
              <a:r>
                <a:rPr lang="en-US" sz="2000" b="1" i="0" u="none" strike="noStrike" cap="none" dirty="0">
                  <a:solidFill>
                    <a:srgbClr val="262626"/>
                  </a:solidFill>
                  <a:latin typeface="Calibri"/>
                  <a:ea typeface="Calibri"/>
                  <a:cs typeface="Calibri"/>
                  <a:sym typeface="Calibri"/>
                </a:rPr>
                <a:t>Plastic bottle</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Metal can</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793121"/>
            <a:chOff x="488426" y="4064988"/>
            <a:chExt cx="1958555" cy="1793121"/>
          </a:xfrm>
        </p:grpSpPr>
        <p:sp>
          <p:nvSpPr>
            <p:cNvPr id="202" name="Google Shape;202;p6"/>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Cardboard box</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1706663"/>
            <a:chOff x="6420868" y="1760417"/>
            <a:chExt cx="1680673" cy="1342141"/>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56390"/>
            <a:chOff x="8346482" y="1742833"/>
            <a:chExt cx="1680673" cy="1356390"/>
          </a:xfrm>
        </p:grpSpPr>
        <p:sp>
          <p:nvSpPr>
            <p:cNvPr id="211" name="Google Shape;211;p6"/>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705386"/>
            <a:chOff x="6377570" y="3189531"/>
            <a:chExt cx="1680673" cy="1297986"/>
          </a:xfrm>
        </p:grpSpPr>
        <p:sp>
          <p:nvSpPr>
            <p:cNvPr id="217" name="Google Shape;217;p6"/>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2085831"/>
            <a:chOff x="8347377" y="3141253"/>
            <a:chExt cx="1680673" cy="1361012"/>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70354"/>
            <a:chOff x="6365330" y="4619518"/>
            <a:chExt cx="1680673" cy="1270354"/>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157928"/>
            <a:ext cx="1680673" cy="1343548"/>
            <a:chOff x="8327554" y="4546324"/>
            <a:chExt cx="1680673" cy="1343548"/>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36997" y="2238129"/>
            <a:ext cx="1942002" cy="1528024"/>
            <a:chOff x="10237173" y="4701929"/>
            <a:chExt cx="1680673" cy="1212599"/>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6"/>
            <a:ext cx="2249385" cy="1729872"/>
            <a:chOff x="10256338" y="3269424"/>
            <a:chExt cx="1680673" cy="1232841"/>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135387"/>
            <a:chOff x="10269241" y="1451979"/>
            <a:chExt cx="1680673" cy="1669389"/>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Garden hose</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stCxn id="197" idx="0"/>
            <a:endCxn id="191" idx="0"/>
          </p:cNvCxnSpPr>
          <p:nvPr/>
        </p:nvCxnSpPr>
        <p:spPr>
          <a:xfrm>
            <a:off x="936033" y="1590848"/>
            <a:ext cx="2186986" cy="3445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endCxn id="190" idx="1"/>
          </p:cNvCxnSpPr>
          <p:nvPr/>
        </p:nvCxnSpPr>
        <p:spPr>
          <a:xfrm>
            <a:off x="5011615" y="160379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a:stCxn id="203" idx="0"/>
          </p:cNvCxnSpPr>
          <p:nvPr/>
        </p:nvCxnSpPr>
        <p:spPr>
          <a:xfrm flipH="1">
            <a:off x="4498934" y="1606423"/>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32883" y="3335076"/>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578823"/>
            <a:ext cx="2811722" cy="17905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2966656" y="3484363"/>
            <a:ext cx="4639460" cy="188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67" name="Google Shape;167;p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a:solidFill>
                  <a:srgbClr val="29C7F7"/>
                </a:solidFill>
                <a:latin typeface="Calibri"/>
                <a:ea typeface="Calibri"/>
                <a:cs typeface="Calibri"/>
                <a:sym typeface="Calibri"/>
              </a:rPr>
              <a:t>Always recycle</a:t>
            </a:r>
            <a:r>
              <a:rPr lang="en-US" sz="2400" b="0" i="0" u="none" strike="noStrike" cap="none">
                <a:solidFill>
                  <a:srgbClr val="29C7F7"/>
                </a:solidFill>
                <a:latin typeface="Calibri"/>
                <a:ea typeface="Calibri"/>
                <a:cs typeface="Calibri"/>
                <a:sym typeface="Calibri"/>
              </a:rPr>
              <a:t>:</a:t>
            </a:r>
            <a:endParaRPr sz="2400" b="0" i="0" u="none" strike="noStrike" cap="none">
              <a:solidFill>
                <a:srgbClr val="29C7F7"/>
              </a:solidFill>
              <a:latin typeface="Calibri"/>
              <a:ea typeface="Calibri"/>
              <a:cs typeface="Calibri"/>
              <a:sym typeface="Calibri"/>
            </a:endParaRPr>
          </a:p>
        </p:txBody>
      </p:sp>
      <p:sp>
        <p:nvSpPr>
          <p:cNvPr id="169" name="Google Shape;169;p4"/>
          <p:cNvSpPr/>
          <p:nvPr/>
        </p:nvSpPr>
        <p:spPr>
          <a:xfrm>
            <a:off x="7302314" y="1144745"/>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a:solidFill>
                  <a:srgbClr val="3AC69D"/>
                </a:solidFill>
                <a:latin typeface="Calibri"/>
                <a:ea typeface="Calibri"/>
                <a:cs typeface="Calibri"/>
                <a:sym typeface="Calibri"/>
              </a:rPr>
              <a:t>Never recycle</a:t>
            </a:r>
            <a:r>
              <a:rPr lang="en-US" sz="2400" b="0" i="0" u="none" strike="noStrike" cap="none">
                <a:solidFill>
                  <a:srgbClr val="3AC69D"/>
                </a:solidFill>
                <a:latin typeface="Calibri"/>
                <a:ea typeface="Calibri"/>
                <a:cs typeface="Calibri"/>
                <a:sym typeface="Calibri"/>
              </a:rPr>
              <a:t>:</a:t>
            </a:r>
            <a:endParaRPr sz="2400" b="0" i="0" u="none" strike="noStrike" cap="none">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Glass </a:t>
            </a:r>
            <a:r>
              <a:rPr lang="en-US" sz="2000" b="1" dirty="0">
                <a:solidFill>
                  <a:srgbClr val="262626"/>
                </a:solidFill>
                <a:latin typeface="Calibri"/>
                <a:ea typeface="Calibri"/>
                <a:cs typeface="Calibri"/>
                <a:sym typeface="Calibri"/>
              </a:rPr>
              <a:t>j</a:t>
            </a:r>
            <a:r>
              <a:rPr lang="en-US" sz="2000" b="1" i="0" u="none" strike="noStrike" cap="none" dirty="0">
                <a:solidFill>
                  <a:srgbClr val="262626"/>
                </a:solidFill>
                <a:latin typeface="Calibri"/>
                <a:ea typeface="Calibri"/>
                <a:cs typeface="Calibri"/>
                <a:sym typeface="Calibri"/>
              </a:rPr>
              <a:t>ar</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Plastic bottle </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Cardboard box</a:t>
            </a:r>
            <a:endParaRPr dirty="0"/>
          </a:p>
        </p:txBody>
      </p:sp>
      <p:sp>
        <p:nvSpPr>
          <p:cNvPr id="177" name="Google Shape;177;p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Metal</a:t>
            </a:r>
            <a:r>
              <a:rPr lang="en-US" sz="2000" b="1" i="0" u="none" strike="noStrike" cap="none" dirty="0">
                <a:solidFill>
                  <a:srgbClr val="262626"/>
                </a:solidFill>
                <a:latin typeface="Calibri"/>
                <a:ea typeface="Calibri"/>
                <a:cs typeface="Calibri"/>
                <a:sym typeface="Calibri"/>
              </a:rPr>
              <a:t> can</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182" name="Google Shape;182;p4" descr="A picture containing banana, indoor, yellow, half&#10;&#10;Description automatically generated"/>
          <p:cNvPicPr preferRelativeResize="0"/>
          <p:nvPr/>
        </p:nvPicPr>
        <p:blipFill rotWithShape="1">
          <a:blip r:embed="rId10">
            <a:alphaModFix/>
          </a:blip>
          <a:srcRect/>
          <a:stretch/>
        </p:blipFill>
        <p:spPr>
          <a:xfrm>
            <a:off x="6506825" y="1760417"/>
            <a:ext cx="1477076" cy="1052629"/>
          </a:xfrm>
          <a:prstGeom prst="rect">
            <a:avLst/>
          </a:prstGeom>
          <a:noFill/>
          <a:ln>
            <a:noFill/>
          </a:ln>
        </p:spPr>
      </p:pic>
      <p:sp>
        <p:nvSpPr>
          <p:cNvPr id="183" name="Google Shape;183;p4"/>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pic>
        <p:nvPicPr>
          <p:cNvPr id="184" name="Google Shape;184;p4"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185" name="Google Shape;185;p4"/>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191" name="Google Shape;191;p4"/>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3">
            <a:alphaModFix/>
          </a:blip>
          <a:srcRect/>
          <a:stretch/>
        </p:blipFill>
        <p:spPr>
          <a:xfrm>
            <a:off x="6914029" y="3189531"/>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194" name="Google Shape;194;p4" descr="Calendar&#10;&#10;Description automatically generated"/>
          <p:cNvPicPr preferRelativeResize="0"/>
          <p:nvPr/>
        </p:nvPicPr>
        <p:blipFill rotWithShape="1">
          <a:blip r:embed="rId14">
            <a:alphaModFix/>
          </a:blip>
          <a:srcRect/>
          <a:stretch/>
        </p:blipFill>
        <p:spPr>
          <a:xfrm rot="-419615">
            <a:off x="8449667" y="3141253"/>
            <a:ext cx="1381506" cy="1087396"/>
          </a:xfrm>
          <a:prstGeom prst="rect">
            <a:avLst/>
          </a:prstGeom>
          <a:noFill/>
          <a:ln>
            <a:noFill/>
          </a:ln>
        </p:spPr>
      </p:pic>
      <p:sp>
        <p:nvSpPr>
          <p:cNvPr id="195" name="Google Shape;195;p4"/>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pic>
        <p:nvPicPr>
          <p:cNvPr id="196" name="Google Shape;196;p4"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5">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0" name="Google Shape;200;p4"/>
          <p:cNvPicPr preferRelativeResize="0"/>
          <p:nvPr/>
        </p:nvPicPr>
        <p:blipFill rotWithShape="1">
          <a:blip r:embed="rId16">
            <a:alphaModFix/>
          </a:blip>
          <a:srcRect/>
          <a:stretch/>
        </p:blipFill>
        <p:spPr>
          <a:xfrm>
            <a:off x="8622992" y="4546324"/>
            <a:ext cx="898830" cy="999891"/>
          </a:xfrm>
          <a:prstGeom prst="rect">
            <a:avLst/>
          </a:prstGeom>
          <a:noFill/>
          <a:ln>
            <a:noFill/>
          </a:ln>
        </p:spPr>
      </p:pic>
      <p:sp>
        <p:nvSpPr>
          <p:cNvPr id="201" name="Google Shape;201;p4"/>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pic>
        <p:nvPicPr>
          <p:cNvPr id="202" name="Google Shape;202;p4"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7">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8">
            <a:alphaModFix/>
          </a:blip>
          <a:srcRect/>
          <a:stretch/>
        </p:blipFill>
        <p:spPr>
          <a:xfrm>
            <a:off x="10510259" y="3269424"/>
            <a:ext cx="1272277" cy="806624"/>
          </a:xfrm>
          <a:prstGeom prst="rect">
            <a:avLst/>
          </a:prstGeom>
          <a:noFill/>
          <a:ln>
            <a:noFill/>
          </a:ln>
        </p:spPr>
      </p:pic>
      <p:sp>
        <p:nvSpPr>
          <p:cNvPr id="207" name="Google Shape;207;p4"/>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209" name="Google Shape;209;p4"/>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50" name="Google Shape;188;p4">
            <a:extLst>
              <a:ext uri="{FF2B5EF4-FFF2-40B4-BE49-F238E27FC236}">
                <a16:creationId xmlns:a16="http://schemas.microsoft.com/office/drawing/2014/main" id="{BB032ACC-89C6-AF46-BEB0-DDE72896150B}"/>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Garden hose</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3571D5E-523E-4F4D-8FC3-A8278B481FA0}"/>
              </a:ext>
            </a:extLst>
          </p:cNvPr>
          <p:cNvPicPr>
            <a:picLocks noChangeAspect="1"/>
          </p:cNvPicPr>
          <p:nvPr/>
        </p:nvPicPr>
        <p:blipFill rotWithShape="1">
          <a:blip r:embed="rId19"/>
          <a:srcRect r="3" b="-51"/>
          <a:stretch/>
        </p:blipFill>
        <p:spPr>
          <a:xfrm>
            <a:off x="10402520" y="1451979"/>
            <a:ext cx="1233132" cy="1334224"/>
          </a:xfrm>
          <a:prstGeom prst="rect">
            <a:avLst/>
          </a:prstGeom>
        </p:spPr>
      </p:pic>
      <p:pic>
        <p:nvPicPr>
          <p:cNvPr id="190" name="Google Shape;190;p4"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7" descr="A picture containing text, wall&#10;&#10;Description automatically generated"/>
          <p:cNvPicPr preferRelativeResize="0"/>
          <p:nvPr/>
        </p:nvPicPr>
        <p:blipFill rotWithShape="1">
          <a:blip r:embed="rId5">
            <a:alphaModFix/>
          </a:blip>
          <a:srcRect/>
          <a:stretch/>
        </p:blipFill>
        <p:spPr>
          <a:xfrm>
            <a:off x="0" y="0"/>
            <a:ext cx="12192000" cy="6858000"/>
          </a:xfrm>
          <a:prstGeom prst="rect">
            <a:avLst/>
          </a:prstGeom>
          <a:solidFill>
            <a:srgbClr val="3AC69D"/>
          </a:solidFill>
          <a:ln>
            <a:noFill/>
          </a:ln>
        </p:spPr>
      </p:pic>
      <p:sp>
        <p:nvSpPr>
          <p:cNvPr id="241" name="Google Shape;241;p7"/>
          <p:cNvSpPr/>
          <p:nvPr/>
        </p:nvSpPr>
        <p:spPr>
          <a:xfrm>
            <a:off x="1252937" y="331226"/>
            <a:ext cx="9686126" cy="103174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7"/>
          <p:cNvSpPr txBox="1"/>
          <p:nvPr/>
        </p:nvSpPr>
        <p:spPr>
          <a:xfrm>
            <a:off x="3419256" y="403041"/>
            <a:ext cx="529352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Calibri"/>
                <a:ea typeface="Calibri"/>
                <a:cs typeface="Calibri"/>
                <a:sym typeface="Calibri"/>
              </a:rPr>
              <a:t>R</a:t>
            </a:r>
            <a:r>
              <a:rPr lang="en-US" sz="4800" b="1" i="0" u="none" strike="noStrike" cap="none" dirty="0">
                <a:solidFill>
                  <a:schemeClr val="lt1"/>
                </a:solidFill>
                <a:latin typeface="Calibri"/>
                <a:ea typeface="Calibri"/>
                <a:cs typeface="Calibri"/>
                <a:sym typeface="Calibri"/>
              </a:rPr>
              <a:t>ecycling bin</a:t>
            </a:r>
            <a:endParaRPr dirty="0"/>
          </a:p>
        </p:txBody>
      </p:sp>
      <p:pic>
        <p:nvPicPr>
          <p:cNvPr id="243" name="Google Shape;243;p7" descr="Icon&#10;&#10;Description automatically generated"/>
          <p:cNvPicPr preferRelativeResize="0"/>
          <p:nvPr/>
        </p:nvPicPr>
        <p:blipFill rotWithShape="1">
          <a:blip r:embed="rId6">
            <a:alphaModFix/>
          </a:blip>
          <a:srcRect r="14" b="29"/>
          <a:stretch/>
        </p:blipFill>
        <p:spPr>
          <a:xfrm>
            <a:off x="1252937" y="1653777"/>
            <a:ext cx="699677" cy="626351"/>
          </a:xfrm>
          <a:prstGeom prst="rect">
            <a:avLst/>
          </a:prstGeom>
          <a:noFill/>
          <a:ln>
            <a:noFill/>
          </a:ln>
        </p:spPr>
      </p:pic>
      <p:sp>
        <p:nvSpPr>
          <p:cNvPr id="244" name="Google Shape;244;p7"/>
          <p:cNvSpPr/>
          <p:nvPr/>
        </p:nvSpPr>
        <p:spPr>
          <a:xfrm>
            <a:off x="2076661" y="1677916"/>
            <a:ext cx="1431166"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Clean</a:t>
            </a:r>
            <a:endParaRPr sz="2600" b="0" i="0" u="none" strike="noStrike" cap="none" dirty="0">
              <a:solidFill>
                <a:srgbClr val="262626"/>
              </a:solidFill>
              <a:latin typeface="Calibri"/>
              <a:ea typeface="Calibri"/>
              <a:cs typeface="Calibri"/>
              <a:sym typeface="Calibri"/>
            </a:endParaRPr>
          </a:p>
        </p:txBody>
      </p:sp>
      <p:pic>
        <p:nvPicPr>
          <p:cNvPr id="245" name="Google Shape;245;p7" descr="Icon&#10;&#10;Description automatically generated"/>
          <p:cNvPicPr preferRelativeResize="0"/>
          <p:nvPr/>
        </p:nvPicPr>
        <p:blipFill rotWithShape="1">
          <a:blip r:embed="rId6">
            <a:alphaModFix/>
          </a:blip>
          <a:srcRect r="14" b="29"/>
          <a:stretch/>
        </p:blipFill>
        <p:spPr>
          <a:xfrm>
            <a:off x="1252937" y="2400339"/>
            <a:ext cx="699677" cy="626351"/>
          </a:xfrm>
          <a:prstGeom prst="rect">
            <a:avLst/>
          </a:prstGeom>
          <a:noFill/>
          <a:ln>
            <a:noFill/>
          </a:ln>
        </p:spPr>
      </p:pic>
      <p:sp>
        <p:nvSpPr>
          <p:cNvPr id="246" name="Google Shape;246;p7"/>
          <p:cNvSpPr/>
          <p:nvPr/>
        </p:nvSpPr>
        <p:spPr>
          <a:xfrm>
            <a:off x="2076661" y="2424478"/>
            <a:ext cx="1431166"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Dry</a:t>
            </a:r>
            <a:endParaRPr sz="2600" b="0" i="0" u="none" strike="noStrike" cap="none" dirty="0">
              <a:solidFill>
                <a:srgbClr val="262626"/>
              </a:solidFill>
              <a:latin typeface="Calibri"/>
              <a:ea typeface="Calibri"/>
              <a:cs typeface="Calibri"/>
              <a:sym typeface="Calibri"/>
            </a:endParaRPr>
          </a:p>
        </p:txBody>
      </p:sp>
      <p:pic>
        <p:nvPicPr>
          <p:cNvPr id="247" name="Google Shape;247;p7" descr="Icon&#10;&#10;Description automatically generated"/>
          <p:cNvPicPr preferRelativeResize="0"/>
          <p:nvPr/>
        </p:nvPicPr>
        <p:blipFill rotWithShape="1">
          <a:blip r:embed="rId6">
            <a:alphaModFix/>
          </a:blip>
          <a:srcRect r="14" b="29"/>
          <a:stretch/>
        </p:blipFill>
        <p:spPr>
          <a:xfrm>
            <a:off x="1252937" y="3171959"/>
            <a:ext cx="699677" cy="626351"/>
          </a:xfrm>
          <a:prstGeom prst="rect">
            <a:avLst/>
          </a:prstGeom>
          <a:noFill/>
          <a:ln>
            <a:noFill/>
          </a:ln>
        </p:spPr>
      </p:pic>
      <p:sp>
        <p:nvSpPr>
          <p:cNvPr id="248" name="Google Shape;248;p7"/>
          <p:cNvSpPr/>
          <p:nvPr/>
        </p:nvSpPr>
        <p:spPr>
          <a:xfrm>
            <a:off x="2123148" y="3196098"/>
            <a:ext cx="1660724"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No smell</a:t>
            </a:r>
            <a:endParaRPr sz="2600" b="0" i="0" u="none" strike="noStrike" cap="none" dirty="0">
              <a:solidFill>
                <a:srgbClr val="262626"/>
              </a:solidFill>
              <a:latin typeface="Calibri"/>
              <a:ea typeface="Calibri"/>
              <a:cs typeface="Calibri"/>
              <a:sym typeface="Calibri"/>
            </a:endParaRPr>
          </a:p>
        </p:txBody>
      </p:sp>
      <p:pic>
        <p:nvPicPr>
          <p:cNvPr id="249" name="Google Shape;249;p7" descr="Icon&#10;&#10;Description automatically generated"/>
          <p:cNvPicPr preferRelativeResize="0"/>
          <p:nvPr/>
        </p:nvPicPr>
        <p:blipFill rotWithShape="1">
          <a:blip r:embed="rId6">
            <a:alphaModFix/>
          </a:blip>
          <a:srcRect r="14" b="29"/>
          <a:stretch/>
        </p:blipFill>
        <p:spPr>
          <a:xfrm>
            <a:off x="1252937" y="3943579"/>
            <a:ext cx="699677" cy="626351"/>
          </a:xfrm>
          <a:prstGeom prst="rect">
            <a:avLst/>
          </a:prstGeom>
          <a:noFill/>
          <a:ln>
            <a:noFill/>
          </a:ln>
        </p:spPr>
      </p:pic>
      <p:sp>
        <p:nvSpPr>
          <p:cNvPr id="250" name="Google Shape;250;p7"/>
          <p:cNvSpPr/>
          <p:nvPr/>
        </p:nvSpPr>
        <p:spPr>
          <a:xfrm>
            <a:off x="2123148" y="3967718"/>
            <a:ext cx="2789104"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No plastic bags</a:t>
            </a:r>
            <a:endParaRPr sz="2600" b="0" i="0" u="none" strike="noStrike" cap="none" dirty="0">
              <a:solidFill>
                <a:srgbClr val="262626"/>
              </a:solidFill>
              <a:latin typeface="Calibri"/>
              <a:ea typeface="Calibri"/>
              <a:cs typeface="Calibri"/>
              <a:sym typeface="Calibri"/>
            </a:endParaRPr>
          </a:p>
        </p:txBody>
      </p:sp>
      <p:pic>
        <p:nvPicPr>
          <p:cNvPr id="251" name="Google Shape;251;p7" descr="Icon&#10;&#10;Description automatically generated"/>
          <p:cNvPicPr preferRelativeResize="0"/>
          <p:nvPr/>
        </p:nvPicPr>
        <p:blipFill rotWithShape="1">
          <a:blip r:embed="rId6">
            <a:alphaModFix/>
          </a:blip>
          <a:srcRect r="14" b="29"/>
          <a:stretch/>
        </p:blipFill>
        <p:spPr>
          <a:xfrm>
            <a:off x="1252937" y="4717344"/>
            <a:ext cx="699677" cy="626351"/>
          </a:xfrm>
          <a:prstGeom prst="rect">
            <a:avLst/>
          </a:prstGeom>
          <a:noFill/>
          <a:ln>
            <a:noFill/>
          </a:ln>
        </p:spPr>
      </p:pic>
      <p:sp>
        <p:nvSpPr>
          <p:cNvPr id="252" name="Google Shape;252;p7"/>
          <p:cNvSpPr/>
          <p:nvPr/>
        </p:nvSpPr>
        <p:spPr>
          <a:xfrm>
            <a:off x="2123148" y="4741483"/>
            <a:ext cx="3007652"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No non-recyclables</a:t>
            </a:r>
            <a:endParaRPr sz="2600" b="0" i="0" u="none" strike="noStrike" cap="none" dirty="0">
              <a:solidFill>
                <a:srgbClr val="262626"/>
              </a:solidFill>
              <a:latin typeface="Calibri"/>
              <a:ea typeface="Calibri"/>
              <a:cs typeface="Calibri"/>
              <a:sym typeface="Calibri"/>
            </a:endParaRPr>
          </a:p>
        </p:txBody>
      </p:sp>
      <p:pic>
        <p:nvPicPr>
          <p:cNvPr id="253" name="Google Shape;253;p7" descr="A trash can outside&#10;&#10;Description automatically generated with low confidence"/>
          <p:cNvPicPr preferRelativeResize="0"/>
          <p:nvPr/>
        </p:nvPicPr>
        <p:blipFill rotWithShape="1">
          <a:blip r:embed="rId7">
            <a:alphaModFix/>
          </a:blip>
          <a:srcRect r="-23" b="4"/>
          <a:stretch/>
        </p:blipFill>
        <p:spPr>
          <a:xfrm>
            <a:off x="6583681" y="1588515"/>
            <a:ext cx="4291798" cy="3611438"/>
          </a:xfrm>
          <a:prstGeom prst="rect">
            <a:avLst/>
          </a:prstGeom>
          <a:noFill/>
          <a:ln>
            <a:noFill/>
          </a:ln>
        </p:spPr>
      </p:pic>
      <p:sp>
        <p:nvSpPr>
          <p:cNvPr id="254" name="Google Shape;254;p7"/>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2000"/>
                                        <p:tgtEl>
                                          <p:spTgt spid="253"/>
                                        </p:tgtEl>
                                      </p:cBhvr>
                                    </p:animEffect>
                                    <p:anim calcmode="lin" valueType="num">
                                      <p:cBhvr>
                                        <p:cTn id="8" dur="2000" fill="hold"/>
                                        <p:tgtEl>
                                          <p:spTgt spid="253"/>
                                        </p:tgtEl>
                                        <p:attrNameLst>
                                          <p:attrName>ppt_w</p:attrName>
                                        </p:attrNameLst>
                                      </p:cBhvr>
                                      <p:tavLst>
                                        <p:tav tm="0" fmla="#ppt_w*sin(2.5*pi*$)">
                                          <p:val>
                                            <p:fltVal val="0"/>
                                          </p:val>
                                        </p:tav>
                                        <p:tav tm="100000">
                                          <p:val>
                                            <p:fltVal val="1"/>
                                          </p:val>
                                        </p:tav>
                                      </p:tavLst>
                                    </p:anim>
                                    <p:anim calcmode="lin" valueType="num">
                                      <p:cBhvr>
                                        <p:cTn id="9" dur="2000" fill="hold"/>
                                        <p:tgtEl>
                                          <p:spTgt spid="25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44"/>
                                        </p:tgtEl>
                                        <p:attrNameLst>
                                          <p:attrName>style.visibility</p:attrName>
                                        </p:attrNameLst>
                                      </p:cBhvr>
                                      <p:to>
                                        <p:strVal val="visible"/>
                                      </p:to>
                                    </p:set>
                                    <p:anim calcmode="lin" valueType="num">
                                      <p:cBhvr>
                                        <p:cTn id="14" dur="500" decel="50000" fill="hold">
                                          <p:stCondLst>
                                            <p:cond delay="0"/>
                                          </p:stCondLst>
                                        </p:cTn>
                                        <p:tgtEl>
                                          <p:spTgt spid="24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4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44"/>
                                        </p:tgtEl>
                                        <p:attrNameLst>
                                          <p:attrName>ppt_w</p:attrName>
                                        </p:attrNameLst>
                                      </p:cBhvr>
                                      <p:tavLst>
                                        <p:tav tm="0">
                                          <p:val>
                                            <p:strVal val="#ppt_w*.05"/>
                                          </p:val>
                                        </p:tav>
                                        <p:tav tm="100000">
                                          <p:val>
                                            <p:strVal val="#ppt_w"/>
                                          </p:val>
                                        </p:tav>
                                      </p:tavLst>
                                    </p:anim>
                                    <p:anim calcmode="lin" valueType="num">
                                      <p:cBhvr>
                                        <p:cTn id="17" dur="1000" fill="hold"/>
                                        <p:tgtEl>
                                          <p:spTgt spid="24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4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4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4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44"/>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246"/>
                                        </p:tgtEl>
                                        <p:attrNameLst>
                                          <p:attrName>style.visibility</p:attrName>
                                        </p:attrNameLst>
                                      </p:cBhvr>
                                      <p:to>
                                        <p:strVal val="visible"/>
                                      </p:to>
                                    </p:set>
                                    <p:anim calcmode="lin" valueType="num">
                                      <p:cBhvr>
                                        <p:cTn id="26" dur="500" decel="50000" fill="hold">
                                          <p:stCondLst>
                                            <p:cond delay="0"/>
                                          </p:stCondLst>
                                        </p:cTn>
                                        <p:tgtEl>
                                          <p:spTgt spid="24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4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46"/>
                                        </p:tgtEl>
                                        <p:attrNameLst>
                                          <p:attrName>ppt_w</p:attrName>
                                        </p:attrNameLst>
                                      </p:cBhvr>
                                      <p:tavLst>
                                        <p:tav tm="0">
                                          <p:val>
                                            <p:strVal val="#ppt_w*.05"/>
                                          </p:val>
                                        </p:tav>
                                        <p:tav tm="100000">
                                          <p:val>
                                            <p:strVal val="#ppt_w"/>
                                          </p:val>
                                        </p:tav>
                                      </p:tavLst>
                                    </p:anim>
                                    <p:anim calcmode="lin" valueType="num">
                                      <p:cBhvr>
                                        <p:cTn id="29" dur="1000" fill="hold"/>
                                        <p:tgtEl>
                                          <p:spTgt spid="24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4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4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4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46"/>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48"/>
                                        </p:tgtEl>
                                        <p:attrNameLst>
                                          <p:attrName>style.visibility</p:attrName>
                                        </p:attrNameLst>
                                      </p:cBhvr>
                                      <p:to>
                                        <p:strVal val="visible"/>
                                      </p:to>
                                    </p:set>
                                    <p:anim calcmode="lin" valueType="num">
                                      <p:cBhvr>
                                        <p:cTn id="38" dur="500" decel="50000" fill="hold">
                                          <p:stCondLst>
                                            <p:cond delay="0"/>
                                          </p:stCondLst>
                                        </p:cTn>
                                        <p:tgtEl>
                                          <p:spTgt spid="24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4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48"/>
                                        </p:tgtEl>
                                        <p:attrNameLst>
                                          <p:attrName>ppt_w</p:attrName>
                                        </p:attrNameLst>
                                      </p:cBhvr>
                                      <p:tavLst>
                                        <p:tav tm="0">
                                          <p:val>
                                            <p:strVal val="#ppt_w*.05"/>
                                          </p:val>
                                        </p:tav>
                                        <p:tav tm="100000">
                                          <p:val>
                                            <p:strVal val="#ppt_w"/>
                                          </p:val>
                                        </p:tav>
                                      </p:tavLst>
                                    </p:anim>
                                    <p:anim calcmode="lin" valueType="num">
                                      <p:cBhvr>
                                        <p:cTn id="41" dur="1000" fill="hold"/>
                                        <p:tgtEl>
                                          <p:spTgt spid="24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4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4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4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48"/>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250"/>
                                        </p:tgtEl>
                                        <p:attrNameLst>
                                          <p:attrName>style.visibility</p:attrName>
                                        </p:attrNameLst>
                                      </p:cBhvr>
                                      <p:to>
                                        <p:strVal val="visible"/>
                                      </p:to>
                                    </p:set>
                                    <p:anim calcmode="lin" valueType="num">
                                      <p:cBhvr>
                                        <p:cTn id="50" dur="500" decel="50000" fill="hold">
                                          <p:stCondLst>
                                            <p:cond delay="0"/>
                                          </p:stCondLst>
                                        </p:cTn>
                                        <p:tgtEl>
                                          <p:spTgt spid="25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5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50"/>
                                        </p:tgtEl>
                                        <p:attrNameLst>
                                          <p:attrName>ppt_w</p:attrName>
                                        </p:attrNameLst>
                                      </p:cBhvr>
                                      <p:tavLst>
                                        <p:tav tm="0">
                                          <p:val>
                                            <p:strVal val="#ppt_w*.05"/>
                                          </p:val>
                                        </p:tav>
                                        <p:tav tm="100000">
                                          <p:val>
                                            <p:strVal val="#ppt_w"/>
                                          </p:val>
                                        </p:tav>
                                      </p:tavLst>
                                    </p:anim>
                                    <p:anim calcmode="lin" valueType="num">
                                      <p:cBhvr>
                                        <p:cTn id="53" dur="1000" fill="hold"/>
                                        <p:tgtEl>
                                          <p:spTgt spid="25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5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5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5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50"/>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252">
                                            <p:txEl>
                                              <p:pRg st="0" end="0"/>
                                            </p:txEl>
                                          </p:spTgt>
                                        </p:tgtEl>
                                        <p:attrNameLst>
                                          <p:attrName>style.visibility</p:attrName>
                                        </p:attrNameLst>
                                      </p:cBhvr>
                                      <p:to>
                                        <p:strVal val="visible"/>
                                      </p:to>
                                    </p:set>
                                    <p:anim calcmode="lin" valueType="num">
                                      <p:cBhvr>
                                        <p:cTn id="62" dur="500" decel="50000" fill="hold">
                                          <p:stCondLst>
                                            <p:cond delay="0"/>
                                          </p:stCondLst>
                                        </p:cTn>
                                        <p:tgtEl>
                                          <p:spTgt spid="252">
                                            <p:txEl>
                                              <p:pRg st="0" end="0"/>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52">
                                            <p:txEl>
                                              <p:pRg st="0" end="0"/>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52">
                                            <p:txEl>
                                              <p:pRg st="0" end="0"/>
                                            </p:txEl>
                                          </p:spTgt>
                                        </p:tgtEl>
                                        <p:attrNameLst>
                                          <p:attrName>ppt_w</p:attrName>
                                        </p:attrNameLst>
                                      </p:cBhvr>
                                      <p:tavLst>
                                        <p:tav tm="0">
                                          <p:val>
                                            <p:strVal val="#ppt_w*.05"/>
                                          </p:val>
                                        </p:tav>
                                        <p:tav tm="100000">
                                          <p:val>
                                            <p:strVal val="#ppt_w"/>
                                          </p:val>
                                        </p:tav>
                                      </p:tavLst>
                                    </p:anim>
                                    <p:anim calcmode="lin" valueType="num">
                                      <p:cBhvr>
                                        <p:cTn id="65" dur="1000" fill="hold"/>
                                        <p:tgtEl>
                                          <p:spTgt spid="252">
                                            <p:txEl>
                                              <p:pRg st="0" end="0"/>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52">
                                            <p:txEl>
                                              <p:pRg st="0" end="0"/>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52">
                                            <p:txEl>
                                              <p:pRg st="0" end="0"/>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52">
                                            <p:txEl>
                                              <p:pRg st="0" end="0"/>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52">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6" grpId="0"/>
      <p:bldP spid="248" grpId="0"/>
      <p:bldP spid="250"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21847</TotalTime>
  <Words>2495</Words>
  <Application>Microsoft Macintosh PowerPoint</Application>
  <PresentationFormat>Widescreen</PresentationFormat>
  <Paragraphs>294</Paragraphs>
  <Slides>16</Slides>
  <Notes>15</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Mali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Microsoft Office User</cp:lastModifiedBy>
  <cp:revision>48</cp:revision>
  <dcterms:created xsi:type="dcterms:W3CDTF">2022-01-20T09:13:45Z</dcterms:created>
  <dcterms:modified xsi:type="dcterms:W3CDTF">2022-07-28T06:41:29Z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6249299</vt:lpwstr>
  </property>
  <property fmtid="{D5CDD505-2E9C-101B-9397-08002B2CF9AE}" pid="3" name="NXPowerLiteSettings">
    <vt:lpwstr>F700052003A000</vt:lpwstr>
  </property>
  <property fmtid="{D5CDD505-2E9C-101B-9397-08002B2CF9AE}" pid="4" name="NXPowerLiteVersion">
    <vt:lpwstr>D9.1.2</vt:lpwstr>
  </property>
</Properties>
</file>