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308" r:id="rId7"/>
    <p:sldId id="307" r:id="rId8"/>
    <p:sldId id="306" r:id="rId9"/>
    <p:sldId id="262" r:id="rId10"/>
    <p:sldId id="305" r:id="rId11"/>
    <p:sldId id="304" r:id="rId12"/>
    <p:sldId id="265" r:id="rId13"/>
    <p:sldId id="279" r:id="rId14"/>
    <p:sldId id="297" r:id="rId15"/>
    <p:sldId id="299" r:id="rId16"/>
    <p:sldId id="301" r:id="rId17"/>
    <p:sldId id="302" r:id="rId18"/>
    <p:sldId id="303" r:id="rId19"/>
    <p:sldId id="266" r:id="rId20"/>
    <p:sldId id="267" r:id="rId21"/>
    <p:sldId id="268"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qvotizl6KsxhP/JrdWK/FGxu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8" autoAdjust="0"/>
    <p:restoredTop sz="93319" autoAdjust="0"/>
  </p:normalViewPr>
  <p:slideViewPr>
    <p:cSldViewPr snapToGrid="0" snapToObjects="1">
      <p:cViewPr varScale="1">
        <p:scale>
          <a:sx n="100" d="100"/>
          <a:sy n="100"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Incita</a:t>
            </a:r>
            <a:r>
              <a:rPr lang="en-US" dirty="0"/>
              <a:t> a que </a:t>
            </a:r>
            <a:r>
              <a:rPr lang="en-US" dirty="0" err="1"/>
              <a:t>los</a:t>
            </a:r>
            <a:r>
              <a:rPr lang="en-US" dirty="0"/>
              <a:t> </a:t>
            </a:r>
            <a:r>
              <a:rPr lang="en-US" dirty="0" err="1"/>
              <a:t>estudiantes</a:t>
            </a:r>
            <a:r>
              <a:rPr lang="en-US" dirty="0"/>
              <a:t> a que </a:t>
            </a:r>
            <a:r>
              <a:rPr lang="en-US" dirty="0" err="1"/>
              <a:t>adivinen</a:t>
            </a:r>
            <a:r>
              <a:rPr lang="en-US" dirty="0"/>
              <a:t> </a:t>
            </a:r>
            <a:r>
              <a:rPr lang="en-US" dirty="0" err="1"/>
              <a:t>cuáles</a:t>
            </a:r>
            <a:r>
              <a:rPr lang="en-US" dirty="0"/>
              <a:t> son </a:t>
            </a:r>
            <a:r>
              <a:rPr lang="en-US" dirty="0" err="1"/>
              <a:t>los</a:t>
            </a:r>
            <a:r>
              <a:rPr lang="en-US" dirty="0"/>
              <a:t> principals </a:t>
            </a:r>
            <a:r>
              <a:rPr lang="en-US" dirty="0" err="1"/>
              <a:t>objetos</a:t>
            </a:r>
            <a:r>
              <a:rPr lang="en-US" dirty="0"/>
              <a:t> que se </a:t>
            </a:r>
            <a:r>
              <a:rPr lang="en-US" dirty="0" err="1"/>
              <a:t>pueden</a:t>
            </a:r>
            <a:r>
              <a:rPr lang="en-US" dirty="0"/>
              <a:t> </a:t>
            </a:r>
            <a:r>
              <a:rPr lang="en-US" dirty="0" err="1"/>
              <a:t>reciclar</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Clic</a:t>
            </a:r>
            <a:r>
              <a:rPr lang="en-US" b="1" dirty="0"/>
              <a:t> 1</a:t>
            </a:r>
            <a:r>
              <a:rPr lang="en-US" dirty="0"/>
              <a:t>: </a:t>
            </a:r>
            <a:r>
              <a:rPr lang="en-US" dirty="0" err="1"/>
              <a:t>Envase</a:t>
            </a:r>
            <a:r>
              <a:rPr lang="en-US" dirty="0"/>
              <a:t> de </a:t>
            </a:r>
            <a:r>
              <a:rPr lang="en-US" dirty="0" err="1"/>
              <a:t>vidrio</a:t>
            </a:r>
            <a:endParaRPr lang="en-US" dirty="0"/>
          </a:p>
          <a:p>
            <a:pPr marL="0" lvl="0" indent="0" algn="l" rtl="0">
              <a:spcBef>
                <a:spcPts val="0"/>
              </a:spcBef>
              <a:spcAft>
                <a:spcPts val="0"/>
              </a:spcAft>
              <a:buNone/>
            </a:pPr>
            <a:r>
              <a:rPr lang="en-US" b="1" dirty="0" err="1"/>
              <a:t>Clic</a:t>
            </a:r>
            <a:r>
              <a:rPr lang="en-US" b="1" dirty="0"/>
              <a:t> 2</a:t>
            </a:r>
            <a:r>
              <a:rPr lang="en-US" dirty="0"/>
              <a:t>: </a:t>
            </a:r>
            <a:r>
              <a:rPr lang="en-US" dirty="0" err="1"/>
              <a:t>Botella</a:t>
            </a:r>
            <a:r>
              <a:rPr lang="en-US" dirty="0"/>
              <a:t> de </a:t>
            </a:r>
            <a:r>
              <a:rPr lang="en-US" dirty="0" err="1"/>
              <a:t>plástico</a:t>
            </a:r>
            <a:r>
              <a:rPr lang="en-US" dirty="0"/>
              <a:t> PET</a:t>
            </a:r>
          </a:p>
          <a:p>
            <a:pPr marL="0" lvl="0" indent="0" algn="l" rtl="0">
              <a:spcBef>
                <a:spcPts val="0"/>
              </a:spcBef>
              <a:spcAft>
                <a:spcPts val="0"/>
              </a:spcAft>
              <a:buNone/>
            </a:pPr>
            <a:r>
              <a:rPr lang="en-US" b="1" dirty="0" err="1"/>
              <a:t>Clic</a:t>
            </a:r>
            <a:r>
              <a:rPr lang="en-US" b="1" dirty="0"/>
              <a:t> 3</a:t>
            </a:r>
            <a:r>
              <a:rPr lang="en-US" dirty="0"/>
              <a:t>: </a:t>
            </a:r>
            <a:r>
              <a:rPr lang="en-US" dirty="0" err="1"/>
              <a:t>Caja</a:t>
            </a:r>
            <a:r>
              <a:rPr lang="en-US" dirty="0"/>
              <a:t> de </a:t>
            </a:r>
            <a:r>
              <a:rPr lang="en-US" dirty="0" err="1"/>
              <a:t>cartón</a:t>
            </a:r>
            <a:endParaRPr lang="en-US" dirty="0"/>
          </a:p>
          <a:p>
            <a:pPr marL="0" lvl="0" indent="0" algn="l" rtl="0">
              <a:spcBef>
                <a:spcPts val="0"/>
              </a:spcBef>
              <a:spcAft>
                <a:spcPts val="0"/>
              </a:spcAft>
              <a:buNone/>
            </a:pPr>
            <a:r>
              <a:rPr lang="en-US" b="1" dirty="0" err="1"/>
              <a:t>Clic</a:t>
            </a:r>
            <a:r>
              <a:rPr lang="en-US" b="1" dirty="0"/>
              <a:t> 4</a:t>
            </a:r>
            <a:r>
              <a:rPr lang="en-US" dirty="0"/>
              <a:t>: Lata de metal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¿Me </a:t>
            </a:r>
            <a:r>
              <a:rPr lang="en-US" dirty="0" err="1"/>
              <a:t>pueden</a:t>
            </a:r>
            <a:r>
              <a:rPr lang="en-US" dirty="0"/>
              <a:t> </a:t>
            </a:r>
            <a:r>
              <a:rPr lang="en-US" dirty="0" err="1"/>
              <a:t>dar</a:t>
            </a:r>
            <a:r>
              <a:rPr lang="en-US" dirty="0"/>
              <a:t> un </a:t>
            </a:r>
            <a:r>
              <a:rPr lang="en-US" dirty="0" err="1"/>
              <a:t>ejemplo</a:t>
            </a:r>
            <a:r>
              <a:rPr lang="en-US" dirty="0"/>
              <a:t> de </a:t>
            </a:r>
            <a:r>
              <a:rPr lang="en-US" dirty="0" err="1"/>
              <a:t>algún</a:t>
            </a:r>
            <a:r>
              <a:rPr lang="en-US" dirty="0"/>
              <a:t> </a:t>
            </a:r>
            <a:r>
              <a:rPr lang="en-US" dirty="0" err="1"/>
              <a:t>objeto</a:t>
            </a:r>
            <a:r>
              <a:rPr lang="en-US" dirty="0"/>
              <a:t> que se </a:t>
            </a:r>
            <a:r>
              <a:rPr lang="en-US" dirty="0" err="1"/>
              <a:t>pueda</a:t>
            </a:r>
            <a:r>
              <a:rPr lang="en-US" dirty="0"/>
              <a:t> </a:t>
            </a:r>
            <a:r>
              <a:rPr lang="en-US" dirty="0" err="1"/>
              <a:t>reciclar</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a:t>
            </a:r>
            <a:r>
              <a:rPr lang="en-US" b="0" dirty="0" err="1"/>
              <a:t>Qué</a:t>
            </a:r>
            <a:r>
              <a:rPr lang="en-US" b="0" dirty="0"/>
              <a:t> </a:t>
            </a:r>
            <a:r>
              <a:rPr lang="en-US" b="0" dirty="0" err="1"/>
              <a:t>objetos</a:t>
            </a:r>
            <a:r>
              <a:rPr lang="en-US" b="0" dirty="0"/>
              <a:t> no se </a:t>
            </a:r>
            <a:r>
              <a:rPr lang="en-US" b="0" dirty="0" err="1"/>
              <a:t>pueden</a:t>
            </a:r>
            <a:r>
              <a:rPr lang="en-US" b="0" dirty="0"/>
              <a:t> </a:t>
            </a:r>
            <a:r>
              <a:rPr lang="en-US" b="0" dirty="0" err="1"/>
              <a:t>reciclar</a:t>
            </a:r>
            <a:r>
              <a:rPr lang="en-US" b="0"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Dato curioso:</a:t>
            </a:r>
          </a:p>
          <a:p>
            <a:pPr marL="0" lvl="0" indent="0" algn="l" rtl="0">
              <a:spcBef>
                <a:spcPts val="0"/>
              </a:spcBef>
              <a:spcAft>
                <a:spcPts val="0"/>
              </a:spcAft>
              <a:buNone/>
            </a:pPr>
            <a:r>
              <a:rPr lang="en-US" dirty="0"/>
              <a:t>Las </a:t>
            </a:r>
            <a:r>
              <a:rPr lang="en-US" dirty="0" err="1"/>
              <a:t>botellas</a:t>
            </a:r>
            <a:r>
              <a:rPr lang="en-US" dirty="0"/>
              <a:t> de </a:t>
            </a:r>
            <a:r>
              <a:rPr lang="en-US" dirty="0" err="1"/>
              <a:t>plástico</a:t>
            </a:r>
            <a:r>
              <a:rPr lang="en-US" dirty="0"/>
              <a:t> PET son las </a:t>
            </a:r>
            <a:r>
              <a:rPr lang="en-US" dirty="0" err="1"/>
              <a:t>más</a:t>
            </a:r>
            <a:r>
              <a:rPr lang="en-US" dirty="0"/>
              <a:t> </a:t>
            </a:r>
            <a:r>
              <a:rPr lang="en-US" dirty="0" err="1"/>
              <a:t>recicladas</a:t>
            </a:r>
            <a:r>
              <a:rPr lang="en-US" dirty="0"/>
              <a:t> </a:t>
            </a:r>
            <a:r>
              <a:rPr lang="en-US" dirty="0" err="1"/>
              <a:t>en</a:t>
            </a:r>
            <a:r>
              <a:rPr lang="en-US" dirty="0"/>
              <a:t> </a:t>
            </a:r>
            <a:r>
              <a:rPr lang="en-US" dirty="0" err="1"/>
              <a:t>el</a:t>
            </a:r>
            <a:r>
              <a:rPr lang="en-US" dirty="0"/>
              <a:t> </a:t>
            </a:r>
            <a:r>
              <a:rPr lang="en-US" dirty="0" err="1"/>
              <a:t>mundo</a:t>
            </a:r>
            <a:r>
              <a:rPr lang="en-US" dirty="0"/>
              <a:t> y son </a:t>
            </a:r>
            <a:r>
              <a:rPr lang="en-US" dirty="0" err="1"/>
              <a:t>totalmente</a:t>
            </a:r>
            <a:r>
              <a:rPr lang="en-US" dirty="0"/>
              <a:t> </a:t>
            </a:r>
            <a:r>
              <a:rPr lang="en-US" dirty="0" err="1"/>
              <a:t>reciclables</a:t>
            </a:r>
            <a:r>
              <a:rPr lang="en-US" dirty="0"/>
              <a:t>.</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err="1"/>
              <a:t>Realice</a:t>
            </a:r>
            <a:r>
              <a:rPr lang="en-US" b="1" dirty="0"/>
              <a:t> las </a:t>
            </a:r>
            <a:r>
              <a:rPr lang="en-US" b="1" dirty="0" err="1"/>
              <a:t>siguientes</a:t>
            </a:r>
            <a:r>
              <a:rPr lang="en-US" b="1" dirty="0"/>
              <a:t> </a:t>
            </a:r>
            <a:r>
              <a:rPr lang="en-US" b="1" dirty="0" err="1"/>
              <a:t>preguntas</a:t>
            </a:r>
            <a:r>
              <a:rPr lang="en-US" b="1" dirty="0"/>
              <a:t>:</a:t>
            </a:r>
          </a:p>
          <a:p>
            <a:pPr marL="228600" lvl="0" indent="-228600" algn="l" rtl="0">
              <a:spcBef>
                <a:spcPts val="0"/>
              </a:spcBef>
              <a:spcAft>
                <a:spcPts val="0"/>
              </a:spcAft>
              <a:buAutoNum type="arabicPeriod"/>
            </a:pPr>
            <a:r>
              <a:rPr lang="en-US" dirty="0"/>
              <a:t>¿Has visto </a:t>
            </a:r>
            <a:r>
              <a:rPr lang="en-US" dirty="0" err="1"/>
              <a:t>el</a:t>
            </a:r>
            <a:r>
              <a:rPr lang="en-US" dirty="0"/>
              <a:t> #1 </a:t>
            </a:r>
            <a:r>
              <a:rPr lang="en-US" dirty="0" err="1"/>
              <a:t>en</a:t>
            </a:r>
            <a:r>
              <a:rPr lang="en-US" dirty="0"/>
              <a:t> la </a:t>
            </a:r>
            <a:r>
              <a:rPr lang="en-US" dirty="0" err="1"/>
              <a:t>parte</a:t>
            </a:r>
            <a:r>
              <a:rPr lang="en-US" dirty="0"/>
              <a:t> de </a:t>
            </a:r>
            <a:r>
              <a:rPr lang="en-US" dirty="0" err="1"/>
              <a:t>abajo</a:t>
            </a:r>
            <a:r>
              <a:rPr lang="en-US" dirty="0"/>
              <a:t> de </a:t>
            </a:r>
            <a:r>
              <a:rPr lang="en-US" dirty="0" err="1"/>
              <a:t>una</a:t>
            </a:r>
            <a:r>
              <a:rPr lang="en-US" dirty="0"/>
              <a:t> </a:t>
            </a:r>
            <a:r>
              <a:rPr lang="en-US" dirty="0" err="1"/>
              <a:t>botella</a:t>
            </a:r>
            <a:r>
              <a:rPr lang="en-US" dirty="0"/>
              <a:t> de </a:t>
            </a:r>
            <a:r>
              <a:rPr lang="en-US" dirty="0" err="1"/>
              <a:t>agua</a:t>
            </a:r>
            <a:r>
              <a:rPr lang="en-US" dirty="0"/>
              <a:t>?, </a:t>
            </a:r>
            <a:r>
              <a:rPr lang="en-US" dirty="0" err="1"/>
              <a:t>sí</a:t>
            </a:r>
            <a:r>
              <a:rPr lang="en-US" dirty="0"/>
              <a:t> lo </a:t>
            </a:r>
            <a:r>
              <a:rPr lang="en-US" dirty="0" err="1"/>
              <a:t>ves</a:t>
            </a:r>
            <a:r>
              <a:rPr lang="en-US" dirty="0"/>
              <a:t>, </a:t>
            </a:r>
            <a:r>
              <a:rPr lang="en-US" dirty="0" err="1"/>
              <a:t>esa</a:t>
            </a:r>
            <a:r>
              <a:rPr lang="en-US" dirty="0"/>
              <a:t> </a:t>
            </a:r>
            <a:r>
              <a:rPr lang="en-US" dirty="0" err="1"/>
              <a:t>botella</a:t>
            </a:r>
            <a:r>
              <a:rPr lang="en-US" dirty="0"/>
              <a:t> se </a:t>
            </a:r>
            <a:r>
              <a:rPr lang="en-US" dirty="0" err="1"/>
              <a:t>puede</a:t>
            </a:r>
            <a:r>
              <a:rPr lang="en-US" dirty="0"/>
              <a:t> </a:t>
            </a:r>
            <a:r>
              <a:rPr lang="en-US" dirty="0" err="1"/>
              <a:t>reciclar</a:t>
            </a:r>
            <a:r>
              <a:rPr lang="en-US" dirty="0"/>
              <a:t> </a:t>
            </a:r>
            <a:r>
              <a:rPr lang="en-US" dirty="0" err="1"/>
              <a:t>por</a:t>
            </a:r>
            <a:r>
              <a:rPr lang="en-US" dirty="0"/>
              <a:t> complete.</a:t>
            </a:r>
          </a:p>
          <a:p>
            <a:pPr marL="228600" lvl="0" indent="-228600" algn="l" rtl="0">
              <a:spcBef>
                <a:spcPts val="0"/>
              </a:spcBef>
              <a:spcAft>
                <a:spcPts val="0"/>
              </a:spcAft>
              <a:buAutoNum type="arabicPeriod"/>
            </a:pPr>
            <a:r>
              <a:rPr lang="en-US" dirty="0"/>
              <a:t>¿Me </a:t>
            </a:r>
            <a:r>
              <a:rPr lang="en-US" dirty="0" err="1"/>
              <a:t>pueden</a:t>
            </a:r>
            <a:r>
              <a:rPr lang="en-US" dirty="0"/>
              <a:t> </a:t>
            </a:r>
            <a:r>
              <a:rPr lang="en-US" dirty="0" err="1"/>
              <a:t>dar</a:t>
            </a:r>
            <a:r>
              <a:rPr lang="en-US" dirty="0"/>
              <a:t> </a:t>
            </a:r>
            <a:r>
              <a:rPr lang="en-US" dirty="0" err="1"/>
              <a:t>algún</a:t>
            </a:r>
            <a:r>
              <a:rPr lang="en-US" dirty="0"/>
              <a:t> </a:t>
            </a:r>
            <a:r>
              <a:rPr lang="en-US" dirty="0" err="1"/>
              <a:t>otro</a:t>
            </a:r>
            <a:r>
              <a:rPr lang="en-US" dirty="0"/>
              <a:t> </a:t>
            </a:r>
            <a:r>
              <a:rPr lang="en-US" dirty="0" err="1"/>
              <a:t>ejemplo</a:t>
            </a:r>
            <a:r>
              <a:rPr lang="en-US" dirty="0"/>
              <a:t> de </a:t>
            </a:r>
            <a:r>
              <a:rPr lang="en-US" dirty="0" err="1"/>
              <a:t>objetos</a:t>
            </a:r>
            <a:r>
              <a:rPr lang="en-US" dirty="0"/>
              <a:t> que se </a:t>
            </a:r>
            <a:r>
              <a:rPr lang="en-US" dirty="0" err="1"/>
              <a:t>puedan</a:t>
            </a:r>
            <a:r>
              <a:rPr lang="en-US" dirty="0"/>
              <a:t> </a:t>
            </a:r>
            <a:r>
              <a:rPr lang="en-US" dirty="0" err="1"/>
              <a:t>reciclar</a:t>
            </a:r>
            <a:r>
              <a:rPr lang="en-US" dirty="0"/>
              <a:t>?</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j-lt"/>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3AC69D"/>
                </a:solidFill>
                <a:latin typeface="+mj-lt"/>
                <a:cs typeface="Mali Medium"/>
                <a:sym typeface="Mali Medium"/>
              </a:rPr>
              <a:t>Pregunta</a:t>
            </a:r>
            <a:r>
              <a:rPr lang="en-US" sz="1100" b="1" i="0" u="none" strike="noStrike" cap="none" dirty="0">
                <a:solidFill>
                  <a:srgbClr val="3AC69D"/>
                </a:solidFill>
                <a:latin typeface="+mj-lt"/>
                <a:cs typeface="Mali Medium"/>
                <a:sym typeface="Mali Medium"/>
              </a:rPr>
              <a:t> a </a:t>
            </a:r>
            <a:r>
              <a:rPr lang="en-US" sz="1100" b="1" i="0" u="none" strike="noStrike" cap="none" dirty="0" err="1">
                <a:solidFill>
                  <a:srgbClr val="3AC69D"/>
                </a:solidFill>
                <a:latin typeface="+mj-lt"/>
                <a:cs typeface="Mali Medium"/>
                <a:sym typeface="Mali Medium"/>
              </a:rPr>
              <a:t>los</a:t>
            </a:r>
            <a:r>
              <a:rPr lang="en-US" sz="1100" b="1" i="0" u="none" strike="noStrike" cap="none" dirty="0">
                <a:solidFill>
                  <a:srgbClr val="3AC69D"/>
                </a:solidFill>
                <a:latin typeface="+mj-lt"/>
                <a:cs typeface="Mali Medium"/>
                <a:sym typeface="Mali Medium"/>
              </a:rPr>
              <a:t> </a:t>
            </a:r>
            <a:r>
              <a:rPr lang="en-US" sz="1100" b="1" i="0" u="none" strike="noStrike" cap="none" dirty="0" err="1">
                <a:solidFill>
                  <a:srgbClr val="3AC69D"/>
                </a:solidFill>
                <a:latin typeface="+mj-lt"/>
                <a:cs typeface="Mali Medium"/>
                <a:sym typeface="Mali Medium"/>
              </a:rPr>
              <a:t>estudiantes</a:t>
            </a:r>
            <a:r>
              <a:rPr lang="en-US" sz="1100" b="1"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1. ¿Por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es </a:t>
            </a:r>
            <a:r>
              <a:rPr lang="en-US" sz="1100" b="0" i="0" u="none" strike="noStrike" cap="none" dirty="0" err="1">
                <a:solidFill>
                  <a:srgbClr val="3AC69D"/>
                </a:solidFill>
                <a:latin typeface="+mj-lt"/>
                <a:cs typeface="Mali Medium"/>
                <a:sym typeface="Mali Medium"/>
              </a:rPr>
              <a:t>importante</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limpiar</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los</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objetos</a:t>
            </a:r>
            <a:r>
              <a:rPr lang="en-US" sz="1100" b="0" i="0" u="none" strike="noStrike" cap="none" dirty="0">
                <a:solidFill>
                  <a:srgbClr val="3AC69D"/>
                </a:solidFill>
                <a:latin typeface="+mj-lt"/>
                <a:cs typeface="Mali Medium"/>
                <a:sym typeface="Mali Medium"/>
              </a:rPr>
              <a:t> antes de </a:t>
            </a:r>
            <a:r>
              <a:rPr lang="en-US" sz="1100" b="0" i="0" u="none" strike="noStrike" cap="none" dirty="0" err="1">
                <a:solidFill>
                  <a:srgbClr val="3AC69D"/>
                </a:solidFill>
                <a:latin typeface="+mj-lt"/>
                <a:cs typeface="Mali Medium"/>
                <a:sym typeface="Mali Medium"/>
              </a:rPr>
              <a:t>reciclar</a:t>
            </a:r>
            <a:r>
              <a:rPr lang="en-US" sz="1100" b="0"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2.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pasa</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si</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tienen</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líquidos</a:t>
            </a:r>
            <a:r>
              <a:rPr lang="en-US" sz="1100" b="0" i="0" u="none" strike="noStrike" cap="none" dirty="0">
                <a:solidFill>
                  <a:srgbClr val="3AC69D"/>
                </a:solidFill>
                <a:latin typeface="+mj-lt"/>
                <a:cs typeface="Mali Medium"/>
                <a:sym typeface="Mali Medium"/>
              </a:rPr>
              <a:t> o </a:t>
            </a:r>
            <a:r>
              <a:rPr lang="en-US" sz="1100" b="0" i="0" u="none" strike="noStrike" cap="none" dirty="0" err="1">
                <a:solidFill>
                  <a:srgbClr val="3AC69D"/>
                </a:solidFill>
                <a:latin typeface="+mj-lt"/>
                <a:cs typeface="Mali Medium"/>
                <a:sym typeface="Mali Medium"/>
              </a:rPr>
              <a:t>restos</a:t>
            </a:r>
            <a:r>
              <a:rPr lang="en-US" sz="1100" b="0" i="0" u="none" strike="noStrike" cap="none" dirty="0">
                <a:solidFill>
                  <a:srgbClr val="3AC69D"/>
                </a:solidFill>
                <a:latin typeface="+mj-lt"/>
                <a:cs typeface="Mali Medium"/>
                <a:sym typeface="Mali Medium"/>
              </a:rPr>
              <a:t> de comida?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j-lt"/>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mj-lt"/>
                <a:ea typeface="Calibri"/>
                <a:cs typeface="Calibri"/>
                <a:sym typeface="Calibri"/>
              </a:rPr>
              <a:t>Podría</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sugerir</a:t>
            </a:r>
            <a:r>
              <a:rPr lang="en-US" sz="1100" b="1" i="0" u="sng" strike="noStrike" cap="none" dirty="0">
                <a:solidFill>
                  <a:schemeClr val="lt1"/>
                </a:solidFill>
                <a:latin typeface="+mj-lt"/>
                <a:ea typeface="Calibri"/>
                <a:cs typeface="Calibri"/>
                <a:sym typeface="Calibri"/>
              </a:rPr>
              <a:t> las </a:t>
            </a:r>
            <a:r>
              <a:rPr lang="en-US" sz="1100" b="1" i="0" u="sng" strike="noStrike" cap="none" dirty="0" err="1">
                <a:solidFill>
                  <a:schemeClr val="lt1"/>
                </a:solidFill>
                <a:latin typeface="+mj-lt"/>
                <a:ea typeface="Calibri"/>
                <a:cs typeface="Calibri"/>
                <a:sym typeface="Calibri"/>
              </a:rPr>
              <a:t>siguientes</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respuestas</a:t>
            </a:r>
            <a:r>
              <a:rPr lang="en-US" sz="1100" b="1" i="0" u="sng" strike="noStrike" cap="none" dirty="0">
                <a:solidFill>
                  <a:schemeClr val="lt1"/>
                </a:solidFill>
                <a:latin typeface="+mj-lt"/>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sucios</a:t>
            </a:r>
            <a:r>
              <a:rPr lang="en-US" dirty="0">
                <a:latin typeface="+mj-lt"/>
              </a:rPr>
              <a:t> no </a:t>
            </a:r>
            <a:r>
              <a:rPr lang="en-US" dirty="0" err="1">
                <a:latin typeface="+mj-lt"/>
              </a:rPr>
              <a:t>pueden</a:t>
            </a:r>
            <a:r>
              <a:rPr lang="en-US" dirty="0">
                <a:latin typeface="+mj-lt"/>
              </a:rPr>
              <a:t> ser </a:t>
            </a:r>
            <a:r>
              <a:rPr lang="en-US" dirty="0" err="1">
                <a:latin typeface="+mj-lt"/>
              </a:rPr>
              <a:t>reciclados</a:t>
            </a:r>
            <a:r>
              <a:rPr lang="en-US" dirty="0">
                <a:latin typeface="+mj-lt"/>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mojados</a:t>
            </a:r>
            <a:r>
              <a:rPr lang="en-US" dirty="0">
                <a:latin typeface="+mj-lt"/>
              </a:rPr>
              <a:t> o </a:t>
            </a:r>
            <a:r>
              <a:rPr lang="en-US" dirty="0" err="1">
                <a:latin typeface="+mj-lt"/>
              </a:rPr>
              <a:t>sucios</a:t>
            </a:r>
            <a:r>
              <a:rPr lang="en-US" dirty="0">
                <a:latin typeface="+mj-lt"/>
              </a:rPr>
              <a:t> </a:t>
            </a:r>
            <a:r>
              <a:rPr lang="en-US" dirty="0" err="1">
                <a:latin typeface="+mj-lt"/>
              </a:rPr>
              <a:t>pueden</a:t>
            </a:r>
            <a:r>
              <a:rPr lang="en-US" dirty="0">
                <a:latin typeface="+mj-lt"/>
              </a:rPr>
              <a:t> </a:t>
            </a:r>
            <a:r>
              <a:rPr lang="en-US" dirty="0" err="1">
                <a:latin typeface="+mj-lt"/>
              </a:rPr>
              <a:t>ensuciar</a:t>
            </a:r>
            <a:r>
              <a:rPr lang="en-US" dirty="0">
                <a:latin typeface="+mj-lt"/>
              </a:rPr>
              <a:t> </a:t>
            </a:r>
            <a:r>
              <a:rPr lang="en-US" dirty="0" err="1">
                <a:latin typeface="+mj-lt"/>
              </a:rPr>
              <a:t>otros</a:t>
            </a:r>
            <a:r>
              <a:rPr lang="en-US" dirty="0">
                <a:latin typeface="+mj-lt"/>
              </a:rPr>
              <a:t> </a:t>
            </a:r>
            <a:r>
              <a:rPr lang="en-US" dirty="0" err="1">
                <a:latin typeface="+mj-lt"/>
              </a:rPr>
              <a:t>objetos</a:t>
            </a:r>
            <a:r>
              <a:rPr lang="en-US" dirty="0">
                <a:latin typeface="+mj-lt"/>
              </a:rPr>
              <a:t>, </a:t>
            </a:r>
            <a:r>
              <a:rPr lang="en-US" dirty="0" err="1">
                <a:latin typeface="+mj-lt"/>
              </a:rPr>
              <a:t>así</a:t>
            </a:r>
            <a:r>
              <a:rPr lang="en-US" dirty="0">
                <a:latin typeface="+mj-lt"/>
              </a:rPr>
              <a:t> </a:t>
            </a:r>
            <a:r>
              <a:rPr lang="en-US" dirty="0" err="1">
                <a:latin typeface="+mj-lt"/>
              </a:rPr>
              <a:t>como</a:t>
            </a:r>
            <a:r>
              <a:rPr lang="en-US" dirty="0">
                <a:latin typeface="+mj-lt"/>
              </a:rPr>
              <a:t> </a:t>
            </a:r>
            <a:r>
              <a:rPr lang="en-US" dirty="0" err="1">
                <a:latin typeface="+mj-lt"/>
              </a:rPr>
              <a:t>ensuciar</a:t>
            </a:r>
            <a:r>
              <a:rPr lang="en-US" dirty="0">
                <a:latin typeface="+mj-lt"/>
              </a:rPr>
              <a:t> </a:t>
            </a:r>
            <a:r>
              <a:rPr lang="en-US" dirty="0" err="1">
                <a:latin typeface="+mj-lt"/>
              </a:rPr>
              <a:t>todo</a:t>
            </a:r>
            <a:r>
              <a:rPr lang="en-US" dirty="0">
                <a:latin typeface="+mj-lt"/>
              </a:rPr>
              <a:t> </a:t>
            </a:r>
            <a:r>
              <a:rPr lang="en-US" dirty="0" err="1">
                <a:latin typeface="+mj-lt"/>
              </a:rPr>
              <a:t>el</a:t>
            </a:r>
            <a:r>
              <a:rPr lang="en-US" dirty="0">
                <a:latin typeface="+mj-lt"/>
              </a:rPr>
              <a:t> </a:t>
            </a:r>
            <a:r>
              <a:rPr lang="en-US" dirty="0" err="1">
                <a:latin typeface="+mj-lt"/>
              </a:rPr>
              <a:t>cesto</a:t>
            </a:r>
            <a:r>
              <a:rPr lang="en-US" dirty="0">
                <a:latin typeface="+mj-lt"/>
              </a:rPr>
              <a:t> de </a:t>
            </a:r>
            <a:r>
              <a:rPr lang="en-US" dirty="0" err="1">
                <a:latin typeface="+mj-lt"/>
              </a:rPr>
              <a:t>basura</a:t>
            </a:r>
            <a:r>
              <a:rPr lang="en-US" dirty="0">
                <a:latin typeface="+mj-lt"/>
              </a:rPr>
              <a:t>.</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Los elementos que se reciclan deben separarse en los contenedores de reciclaje adecuados. Haga clic para revelar el símbolo de reciclaje y hágales saber que este símbolo indica dónde colocar su reciclaje.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Dónde</a:t>
            </a:r>
            <a:r>
              <a:rPr lang="en-US" dirty="0"/>
              <a:t> has visto </a:t>
            </a:r>
            <a:r>
              <a:rPr lang="en-US" dirty="0" err="1"/>
              <a:t>este</a:t>
            </a:r>
            <a:r>
              <a:rPr lang="en-US" dirty="0"/>
              <a:t> </a:t>
            </a:r>
            <a:r>
              <a:rPr lang="en-US" dirty="0" err="1"/>
              <a:t>símbolo</a:t>
            </a:r>
            <a:r>
              <a:rPr lang="en-US" dirty="0"/>
              <a:t> </a:t>
            </a:r>
            <a:r>
              <a:rPr lang="en-US" dirty="0" err="1"/>
              <a:t>verde</a:t>
            </a:r>
            <a:r>
              <a:rPr lang="en-US" dirty="0"/>
              <a:t> antes?</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significa</a:t>
            </a:r>
            <a:r>
              <a:rPr lang="en-US" dirty="0"/>
              <a:t> </a:t>
            </a:r>
            <a:r>
              <a:rPr lang="en-US" dirty="0" err="1"/>
              <a:t>este</a:t>
            </a:r>
            <a:r>
              <a:rPr lang="en-US" dirty="0"/>
              <a:t> </a:t>
            </a:r>
            <a:r>
              <a:rPr lang="en-US" dirty="0" err="1"/>
              <a:t>símbolo</a:t>
            </a:r>
            <a:r>
              <a:rPr lang="en-US" dirty="0"/>
              <a:t>?</a:t>
            </a:r>
          </a:p>
          <a:p>
            <a:pPr marL="228600" lvl="0" indent="-228600" algn="l" rtl="0">
              <a:spcBef>
                <a:spcPts val="0"/>
              </a:spcBef>
              <a:spcAft>
                <a:spcPts val="0"/>
              </a:spcAft>
              <a:buAutoNum type="arabicPeriod"/>
            </a:pPr>
            <a:r>
              <a:rPr lang="en-US" dirty="0"/>
              <a:t>¿</a:t>
            </a:r>
            <a:r>
              <a:rPr lang="en-US" dirty="0" err="1"/>
              <a:t>Dónde</a:t>
            </a:r>
            <a:r>
              <a:rPr lang="en-US" dirty="0"/>
              <a:t> </a:t>
            </a:r>
            <a:r>
              <a:rPr lang="en-US" dirty="0" err="1"/>
              <a:t>podemos</a:t>
            </a:r>
            <a:r>
              <a:rPr lang="en-US" dirty="0"/>
              <a:t> </a:t>
            </a:r>
            <a:r>
              <a:rPr lang="en-US" dirty="0" err="1"/>
              <a:t>colocar</a:t>
            </a:r>
            <a:r>
              <a:rPr lang="en-US" dirty="0"/>
              <a:t> las </a:t>
            </a:r>
            <a:r>
              <a:rPr lang="en-US" dirty="0" err="1"/>
              <a:t>botellas</a:t>
            </a:r>
            <a:r>
              <a:rPr lang="en-US" dirty="0"/>
              <a:t> de </a:t>
            </a:r>
            <a:r>
              <a:rPr lang="en-US" dirty="0" err="1"/>
              <a:t>plástico</a:t>
            </a:r>
            <a:r>
              <a:rPr lang="en-US" dirty="0"/>
              <a:t> 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diapostivia</a:t>
            </a:r>
            <a:r>
              <a:rPr lang="en-US" b="1" dirty="0"/>
              <a:t>: 2-4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Dígale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Cuando</a:t>
            </a:r>
            <a:r>
              <a:rPr lang="en-US" b="0" dirty="0"/>
              <a:t> se </a:t>
            </a:r>
            <a:r>
              <a:rPr lang="en-US" b="0" dirty="0" err="1"/>
              <a:t>siguen</a:t>
            </a:r>
            <a:r>
              <a:rPr lang="en-US" b="0" dirty="0"/>
              <a:t> </a:t>
            </a:r>
            <a:r>
              <a:rPr lang="en-US" b="0" dirty="0" err="1"/>
              <a:t>los</a:t>
            </a:r>
            <a:r>
              <a:rPr lang="en-US" b="0" dirty="0"/>
              <a:t> 3 pasos del </a:t>
            </a:r>
            <a:r>
              <a:rPr lang="en-US" b="0" dirty="0" err="1"/>
              <a:t>reciclaje</a:t>
            </a:r>
            <a:r>
              <a:rPr lang="en-US" b="0" dirty="0"/>
              <a:t>, </a:t>
            </a:r>
            <a:r>
              <a:rPr lang="en-US" b="0" dirty="0" err="1"/>
              <a:t>podemos</a:t>
            </a:r>
            <a:r>
              <a:rPr lang="en-US" b="0" dirty="0"/>
              <a:t> </a:t>
            </a:r>
            <a:r>
              <a:rPr lang="en-US" b="0" dirty="0" err="1"/>
              <a:t>reciclar</a:t>
            </a:r>
            <a:r>
              <a:rPr lang="en-US" b="0" dirty="0"/>
              <a:t> </a:t>
            </a:r>
            <a:r>
              <a:rPr lang="en-US" b="0" dirty="0" err="1"/>
              <a:t>nuestros</a:t>
            </a:r>
            <a:r>
              <a:rPr lang="en-US" b="0" dirty="0"/>
              <a:t> </a:t>
            </a:r>
            <a:r>
              <a:rPr lang="en-US" b="0" dirty="0" err="1"/>
              <a:t>desechos</a:t>
            </a:r>
            <a:r>
              <a:rPr lang="en-US" b="0" dirty="0"/>
              <a:t> y </a:t>
            </a:r>
            <a:r>
              <a:rPr lang="en-US" b="0" dirty="0" err="1"/>
              <a:t>convertirlos</a:t>
            </a:r>
            <a:r>
              <a:rPr lang="en-US" b="0" dirty="0"/>
              <a:t> </a:t>
            </a:r>
            <a:r>
              <a:rPr lang="en-US" b="0" dirty="0" err="1"/>
              <a:t>en</a:t>
            </a:r>
            <a:r>
              <a:rPr lang="en-US" b="0" dirty="0"/>
              <a:t> </a:t>
            </a:r>
            <a:r>
              <a:rPr lang="en-US" b="0" dirty="0" err="1"/>
              <a:t>cosas</a:t>
            </a:r>
            <a:r>
              <a:rPr lang="en-US" b="0" dirty="0"/>
              <a:t> </a:t>
            </a:r>
            <a:r>
              <a:rPr lang="en-US" b="0" dirty="0" err="1"/>
              <a:t>nuevas</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Ejemplo</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a:t>
            </a:r>
            <a:r>
              <a:rPr lang="en-US" b="0" dirty="0" err="1"/>
              <a:t>pueden</a:t>
            </a:r>
            <a:r>
              <a:rPr lang="en-US" b="0" dirty="0"/>
              <a:t> ser </a:t>
            </a:r>
            <a:r>
              <a:rPr lang="en-US" b="0" dirty="0" err="1"/>
              <a:t>convertidas</a:t>
            </a:r>
            <a:r>
              <a:rPr lang="en-US" b="0" dirty="0"/>
              <a:t> </a:t>
            </a:r>
            <a:r>
              <a:rPr lang="en-US" b="0" dirty="0" err="1"/>
              <a:t>en</a:t>
            </a:r>
            <a:r>
              <a:rPr lang="en-US" b="0" dirty="0"/>
              <a:t> </a:t>
            </a:r>
            <a:r>
              <a:rPr lang="en-US" b="0" dirty="0" err="1"/>
              <a:t>nuevas</a:t>
            </a:r>
            <a:r>
              <a:rPr lang="en-US" b="0" dirty="0"/>
              <a:t> </a:t>
            </a:r>
            <a:r>
              <a:rPr lang="en-US" b="0" dirty="0" err="1"/>
              <a:t>botellas</a:t>
            </a:r>
            <a:r>
              <a:rPr lang="en-US" b="0" dirty="0"/>
              <a:t> de </a:t>
            </a:r>
            <a:r>
              <a:rPr lang="en-US" b="0" dirty="0" err="1"/>
              <a:t>plástico</a:t>
            </a:r>
            <a:r>
              <a:rPr lang="en-US" b="0"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se </a:t>
            </a:r>
            <a:r>
              <a:rPr lang="en-US" b="0" dirty="0" err="1"/>
              <a:t>pueden</a:t>
            </a:r>
            <a:r>
              <a:rPr lang="en-US" b="0" dirty="0"/>
              <a:t> </a:t>
            </a:r>
            <a:r>
              <a:rPr lang="en-US" b="0" dirty="0" err="1"/>
              <a:t>convertir</a:t>
            </a:r>
            <a:r>
              <a:rPr lang="en-US" b="0" dirty="0"/>
              <a:t> </a:t>
            </a:r>
            <a:r>
              <a:rPr lang="en-US" b="0" dirty="0" err="1"/>
              <a:t>en</a:t>
            </a:r>
            <a:r>
              <a:rPr lang="en-US" b="0" dirty="0"/>
              <a:t> </a:t>
            </a:r>
            <a:r>
              <a:rPr lang="en-US" b="0" dirty="0" err="1"/>
              <a:t>hilos</a:t>
            </a:r>
            <a:r>
              <a:rPr lang="en-US" b="0" dirty="0"/>
              <a:t> para </a:t>
            </a:r>
            <a:r>
              <a:rPr lang="en-US" b="0" dirty="0" err="1"/>
              <a:t>fabricar</a:t>
            </a:r>
            <a:r>
              <a:rPr lang="en-US" b="0" dirty="0"/>
              <a:t> textiles.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endParaRPr lang="en-US" b="1" dirty="0"/>
          </a:p>
          <a:p>
            <a:r>
              <a:rPr lang="en-US" b="1" dirty="0" err="1"/>
              <a:t>Pregunte</a:t>
            </a:r>
            <a:r>
              <a:rPr lang="en-US" b="1" dirty="0"/>
              <a:t> a </a:t>
            </a:r>
            <a:r>
              <a:rPr lang="en-US" b="1" dirty="0" err="1"/>
              <a:t>los</a:t>
            </a:r>
            <a:r>
              <a:rPr lang="en-US" b="1" dirty="0"/>
              <a:t> </a:t>
            </a:r>
            <a:r>
              <a:rPr lang="en-US" b="1" dirty="0" err="1"/>
              <a:t>estudiantes</a:t>
            </a:r>
            <a:r>
              <a:rPr lang="en-US" b="1" dirty="0"/>
              <a:t>:</a:t>
            </a:r>
          </a:p>
          <a:p>
            <a:r>
              <a:rPr lang="en-US" b="0" dirty="0"/>
              <a:t>¿</a:t>
            </a:r>
            <a:r>
              <a:rPr lang="en-US" b="0" dirty="0" err="1"/>
              <a:t>Qué</a:t>
            </a:r>
            <a:r>
              <a:rPr lang="en-US" b="0" dirty="0"/>
              <a:t> es un </a:t>
            </a:r>
            <a:r>
              <a:rPr lang="en-US" b="0" dirty="0" err="1"/>
              <a:t>tiradero</a:t>
            </a:r>
            <a:r>
              <a:rPr lang="en-US" b="0" dirty="0"/>
              <a:t>/</a:t>
            </a:r>
            <a:r>
              <a:rPr lang="en-US" b="0" dirty="0" err="1"/>
              <a:t>vertedero</a:t>
            </a:r>
            <a:r>
              <a:rPr lang="en-US" b="0" dirty="0"/>
              <a:t>?</a:t>
            </a:r>
          </a:p>
          <a:p>
            <a:r>
              <a:rPr lang="en-US" b="0" dirty="0"/>
              <a:t>¿Los </a:t>
            </a:r>
            <a:r>
              <a:rPr lang="en-US" b="0" dirty="0" err="1"/>
              <a:t>elementos</a:t>
            </a:r>
            <a:r>
              <a:rPr lang="en-US" b="0" dirty="0"/>
              <a:t> </a:t>
            </a:r>
            <a:r>
              <a:rPr lang="en-US" b="0" dirty="0" err="1"/>
              <a:t>reciclables</a:t>
            </a:r>
            <a:r>
              <a:rPr lang="en-US" b="0" dirty="0"/>
              <a:t> </a:t>
            </a:r>
            <a:r>
              <a:rPr lang="en-US" b="0" dirty="0" err="1"/>
              <a:t>pertenecen</a:t>
            </a:r>
            <a:r>
              <a:rPr lang="en-US" b="0" dirty="0"/>
              <a:t> a un </a:t>
            </a:r>
            <a:r>
              <a:rPr lang="en-US" b="0" dirty="0" err="1"/>
              <a:t>tiradero</a:t>
            </a:r>
            <a:r>
              <a:rPr lang="en-US" b="0" dirty="0"/>
              <a:t>? Por </a:t>
            </a:r>
            <a:r>
              <a:rPr lang="en-US" b="0" dirty="0" err="1"/>
              <a:t>qué</a:t>
            </a:r>
            <a:r>
              <a:rPr lang="en-US" b="0" dirty="0"/>
              <a:t>?</a:t>
            </a:r>
          </a:p>
          <a:p>
            <a:r>
              <a:rPr lang="en-US" b="0" dirty="0"/>
              <a:t>¿</a:t>
            </a:r>
            <a:r>
              <a:rPr lang="en-US" b="0" dirty="0" err="1"/>
              <a:t>Qué</a:t>
            </a:r>
            <a:r>
              <a:rPr lang="en-US" b="0" dirty="0"/>
              <a:t> </a:t>
            </a:r>
            <a:r>
              <a:rPr lang="en-US" b="0" dirty="0" err="1"/>
              <a:t>debe</a:t>
            </a:r>
            <a:r>
              <a:rPr lang="en-US" b="0" dirty="0"/>
              <a:t> </a:t>
            </a:r>
            <a:r>
              <a:rPr lang="en-US" b="0" dirty="0" err="1"/>
              <a:t>estar</a:t>
            </a:r>
            <a:r>
              <a:rPr lang="en-US" b="0" dirty="0"/>
              <a:t> </a:t>
            </a:r>
            <a:r>
              <a:rPr lang="en-US" b="0" dirty="0" err="1"/>
              <a:t>en</a:t>
            </a:r>
            <a:r>
              <a:rPr lang="en-US" b="0" dirty="0"/>
              <a:t> un </a:t>
            </a:r>
            <a:r>
              <a:rPr lang="en-US" b="0" dirty="0" err="1"/>
              <a:t>tiradero</a:t>
            </a:r>
            <a:r>
              <a:rPr lang="en-US" b="0" dirty="0"/>
              <a:t>/</a:t>
            </a:r>
            <a:r>
              <a:rPr lang="en-US" b="0" dirty="0" err="1"/>
              <a:t>vertedero</a:t>
            </a:r>
            <a:r>
              <a:rPr lang="en-US" b="0" dirty="0"/>
              <a:t>?</a:t>
            </a:r>
          </a:p>
          <a:p>
            <a:endParaRPr lang="en-US" b="0" dirty="0"/>
          </a:p>
          <a:p>
            <a:r>
              <a:rPr lang="en-US" b="1" dirty="0" err="1"/>
              <a:t>Respuestas</a:t>
            </a:r>
            <a:r>
              <a:rPr lang="en-US" b="1" dirty="0"/>
              <a:t>: </a:t>
            </a:r>
          </a:p>
          <a:p>
            <a:r>
              <a:rPr lang="es-ES" b="0" dirty="0"/>
              <a:t>Un vertedero es un sitio donde las personas tiran sus materiales de desechos generales en el suelo o en una pila gigante.</a:t>
            </a:r>
            <a:r>
              <a:rPr lang="en-US" b="0" dirty="0"/>
              <a:t>. </a:t>
            </a:r>
          </a:p>
          <a:p>
            <a:r>
              <a:rPr lang="es-ES" b="0" dirty="0"/>
              <a:t>No, el reciclaje no pertenece aquí. Solo los elementos que no se pueden reciclar deben llevarse al vertedero.</a:t>
            </a:r>
            <a:endParaRPr lang="en-US" b="1"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86833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sym typeface="Mali"/>
              </a:rPr>
              <a:t>¿</a:t>
            </a:r>
            <a:r>
              <a:rPr lang="en-US" sz="1100" b="0" i="0" u="none" strike="noStrike" cap="none" dirty="0" err="1">
                <a:solidFill>
                  <a:srgbClr val="262626"/>
                </a:solidFill>
                <a:latin typeface="Mali"/>
                <a:sym typeface="Mali"/>
              </a:rPr>
              <a:t>Saben</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cuánto</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tarda</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en</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desaparecer</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una</a:t>
            </a:r>
            <a:r>
              <a:rPr lang="en-US" sz="1100" b="0" i="0" u="none" strike="noStrike" cap="none" dirty="0">
                <a:solidFill>
                  <a:srgbClr val="262626"/>
                </a:solidFill>
                <a:latin typeface="Mali"/>
                <a:sym typeface="Mali"/>
              </a:rPr>
              <a:t> </a:t>
            </a:r>
            <a:r>
              <a:rPr lang="en-US" sz="1100" b="0" i="0" u="none" strike="noStrike" cap="none" dirty="0" err="1">
                <a:solidFill>
                  <a:srgbClr val="262626"/>
                </a:solidFill>
                <a:latin typeface="Mali"/>
                <a:sym typeface="Mali"/>
              </a:rPr>
              <a:t>caja</a:t>
            </a:r>
            <a:r>
              <a:rPr lang="en-US" sz="1100" b="0" i="0" u="none" strike="noStrike" cap="none" dirty="0">
                <a:solidFill>
                  <a:srgbClr val="262626"/>
                </a:solidFill>
                <a:latin typeface="Mali"/>
                <a:sym typeface="Mali"/>
              </a:rPr>
              <a:t> de carton de un </a:t>
            </a:r>
            <a:r>
              <a:rPr lang="en-US" sz="1100" b="0" i="0" u="none" strike="noStrike" cap="none" dirty="0" err="1">
                <a:solidFill>
                  <a:srgbClr val="262626"/>
                </a:solidFill>
                <a:latin typeface="Mali"/>
                <a:sym typeface="Mali"/>
              </a:rPr>
              <a:t>vertedero</a:t>
            </a:r>
            <a:r>
              <a:rPr lang="en-US" sz="1100" b="0" i="0" u="none" strike="noStrike" cap="none" dirty="0">
                <a:solidFill>
                  <a:srgbClr val="262626"/>
                </a:solidFill>
                <a:latin typeface="Mali"/>
                <a:sym typeface="Mali"/>
              </a:rPr>
              <a:t>/</a:t>
            </a:r>
            <a:r>
              <a:rPr lang="en-US" sz="1100" b="0" i="0" u="none" strike="noStrike" cap="none" dirty="0" err="1">
                <a:solidFill>
                  <a:srgbClr val="262626"/>
                </a:solidFill>
                <a:latin typeface="Mali"/>
                <a:sym typeface="Mali"/>
              </a:rPr>
              <a:t>tiradero</a:t>
            </a:r>
            <a:r>
              <a:rPr lang="en-US" sz="1100" b="0" i="0" u="none" strike="noStrike" cap="none" dirty="0">
                <a:solidFill>
                  <a:srgbClr val="262626"/>
                </a:solidFill>
                <a:latin typeface="Mali"/>
                <a:sym typeface="Mali"/>
              </a:rPr>
              <a:t>?</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*Da </a:t>
            </a:r>
            <a:r>
              <a:rPr lang="en-US" dirty="0" err="1"/>
              <a:t>clic</a:t>
            </a:r>
            <a:r>
              <a:rPr lang="en-US" dirty="0"/>
              <a:t> </a:t>
            </a:r>
            <a:r>
              <a:rPr lang="en-US" dirty="0" err="1"/>
              <a:t>después</a:t>
            </a:r>
            <a:r>
              <a:rPr lang="en-US" dirty="0"/>
              <a:t> de </a:t>
            </a:r>
            <a:r>
              <a:rPr lang="en-US" dirty="0" err="1"/>
              <a:t>hacer</a:t>
            </a:r>
            <a:r>
              <a:rPr lang="en-US" dirty="0"/>
              <a:t> la </a:t>
            </a:r>
            <a:r>
              <a:rPr lang="en-US" dirty="0" err="1"/>
              <a:t>pregunta</a:t>
            </a:r>
            <a:r>
              <a:rPr lang="en-US" dirty="0"/>
              <a:t>, para </a:t>
            </a:r>
            <a:r>
              <a:rPr lang="en-US" dirty="0" err="1"/>
              <a:t>activar</a:t>
            </a:r>
            <a:r>
              <a:rPr lang="en-US" dirty="0"/>
              <a:t> la </a:t>
            </a:r>
            <a:r>
              <a:rPr lang="en-US" dirty="0" err="1"/>
              <a:t>animación</a:t>
            </a:r>
            <a:r>
              <a:rPr lang="en-US" dirty="0"/>
              <a:t>.</a:t>
            </a:r>
            <a:endParaRPr lang="en-US" b="1" dirty="0"/>
          </a:p>
          <a:p>
            <a:pPr marL="0" lvl="0" indent="0" algn="l" rtl="0">
              <a:spcBef>
                <a:spcPts val="0"/>
              </a:spcBef>
              <a:spcAft>
                <a:spcPts val="0"/>
              </a:spcAft>
              <a:buNone/>
            </a:pPr>
            <a:r>
              <a:rPr lang="en-US" b="1" dirty="0"/>
              <a:t>Respuesta</a:t>
            </a:r>
            <a:r>
              <a:rPr lang="en-US" dirty="0"/>
              <a:t>: 3 meses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¿Podemos </a:t>
            </a:r>
            <a:r>
              <a:rPr lang="en-US" dirty="0" err="1"/>
              <a:t>reciclar</a:t>
            </a:r>
            <a:r>
              <a:rPr lang="en-US" dirty="0"/>
              <a:t> </a:t>
            </a:r>
            <a:r>
              <a:rPr lang="en-US" dirty="0" err="1"/>
              <a:t>el</a:t>
            </a:r>
            <a:r>
              <a:rPr lang="en-US" dirty="0"/>
              <a:t> </a:t>
            </a:r>
            <a:r>
              <a:rPr lang="en-US" dirty="0" err="1"/>
              <a:t>cartón</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Respuesta:</a:t>
            </a:r>
            <a:endParaRPr lang="en-US" dirty="0"/>
          </a:p>
          <a:p>
            <a:pPr marL="0" lvl="0" indent="0" algn="l" rtl="0">
              <a:spcBef>
                <a:spcPts val="0"/>
              </a:spcBef>
              <a:spcAft>
                <a:spcPts val="0"/>
              </a:spcAft>
              <a:buNone/>
            </a:pPr>
            <a:r>
              <a:rPr lang="en-US" dirty="0" err="1"/>
              <a:t>Sí</a:t>
            </a:r>
            <a:r>
              <a:rPr lang="en-US" dirty="0"/>
              <a:t>, </a:t>
            </a:r>
            <a:r>
              <a:rPr lang="en-US" dirty="0" err="1"/>
              <a:t>el</a:t>
            </a:r>
            <a:r>
              <a:rPr lang="en-US" dirty="0"/>
              <a:t> </a:t>
            </a:r>
            <a:r>
              <a:rPr lang="en-US" dirty="0" err="1"/>
              <a:t>cartón</a:t>
            </a:r>
            <a:r>
              <a:rPr lang="en-US" dirty="0"/>
              <a:t> es </a:t>
            </a:r>
            <a:r>
              <a:rPr lang="en-US" dirty="0" err="1"/>
              <a:t>completamente</a:t>
            </a:r>
            <a:r>
              <a:rPr lang="en-US" dirty="0"/>
              <a:t> </a:t>
            </a:r>
            <a:r>
              <a:rPr lang="en-US" dirty="0" err="1"/>
              <a:t>reciclable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92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a:t>
            </a:r>
            <a:r>
              <a:rPr lang="en-US" sz="1100" b="0" i="0" u="none" strike="noStrike" cap="none" dirty="0" err="1">
                <a:solidFill>
                  <a:srgbClr val="262626"/>
                </a:solidFill>
                <a:latin typeface="Mali"/>
                <a:ea typeface="Mali"/>
                <a:cs typeface="Mali"/>
                <a:sym typeface="Mali"/>
              </a:rPr>
              <a:t>Saben</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cuánto</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tarda</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en</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desaparecer</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una</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lata</a:t>
            </a:r>
            <a:r>
              <a:rPr lang="en-US" sz="1100" b="0" i="0" u="none" strike="noStrike" cap="none" dirty="0">
                <a:solidFill>
                  <a:srgbClr val="262626"/>
                </a:solidFill>
                <a:latin typeface="Mali"/>
                <a:ea typeface="Mali"/>
                <a:cs typeface="Mali"/>
                <a:sym typeface="Mali"/>
              </a:rPr>
              <a:t> de metal de un </a:t>
            </a:r>
            <a:r>
              <a:rPr lang="en-US" sz="1100" b="0" i="0" u="none" strike="noStrike" cap="none" dirty="0" err="1">
                <a:solidFill>
                  <a:srgbClr val="262626"/>
                </a:solidFill>
                <a:latin typeface="Mali"/>
                <a:ea typeface="Mali"/>
                <a:cs typeface="Mali"/>
                <a:sym typeface="Mali"/>
              </a:rPr>
              <a:t>vertedero</a:t>
            </a:r>
            <a:r>
              <a:rPr lang="en-US" sz="1100" b="0" i="0" u="none" strike="noStrike" cap="none" dirty="0">
                <a:solidFill>
                  <a:srgbClr val="262626"/>
                </a:solidFill>
                <a:latin typeface="Mali"/>
                <a:ea typeface="Mali"/>
                <a:cs typeface="Mali"/>
                <a:sym typeface="Mali"/>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dirty="0" err="1"/>
              <a:t>Dé</a:t>
            </a:r>
            <a:r>
              <a:rPr lang="en-US" dirty="0"/>
              <a:t> </a:t>
            </a:r>
            <a:r>
              <a:rPr lang="en-US" dirty="0" err="1"/>
              <a:t>clic</a:t>
            </a:r>
            <a:r>
              <a:rPr lang="en-US" dirty="0"/>
              <a:t> para </a:t>
            </a:r>
            <a:r>
              <a:rPr lang="en-US" dirty="0" err="1"/>
              <a:t>activar</a:t>
            </a:r>
            <a:r>
              <a:rPr lang="en-US" dirty="0"/>
              <a:t> la </a:t>
            </a:r>
            <a:r>
              <a:rPr lang="en-US" dirty="0" err="1"/>
              <a:t>animación</a:t>
            </a:r>
            <a:r>
              <a:rPr lang="en-US" dirty="0"/>
              <a:t>, </a:t>
            </a:r>
            <a:r>
              <a:rPr lang="en-US" dirty="0" err="1"/>
              <a:t>después</a:t>
            </a:r>
            <a:r>
              <a:rPr lang="en-US" dirty="0"/>
              <a:t> de </a:t>
            </a:r>
            <a:r>
              <a:rPr lang="en-US" dirty="0" err="1"/>
              <a:t>hacer</a:t>
            </a:r>
            <a:r>
              <a:rPr lang="en-US" dirty="0"/>
              <a:t> la </a:t>
            </a:r>
            <a:r>
              <a:rPr lang="en-US" dirty="0" err="1"/>
              <a:t>pregunta</a:t>
            </a:r>
            <a:r>
              <a:rPr lang="en-US" dirty="0"/>
              <a:t>.</a:t>
            </a:r>
          </a:p>
          <a:p>
            <a:pPr marL="0" lvl="0" indent="0" algn="l" rtl="0">
              <a:spcBef>
                <a:spcPts val="0"/>
              </a:spcBef>
              <a:spcAft>
                <a:spcPts val="0"/>
              </a:spcAft>
              <a:buNone/>
            </a:pPr>
            <a:r>
              <a:rPr lang="en-US" b="1" dirty="0"/>
              <a:t>Respuesta</a:t>
            </a:r>
            <a:r>
              <a:rPr lang="en-US" dirty="0"/>
              <a:t>: 150 </a:t>
            </a:r>
            <a:r>
              <a:rPr lang="en-US" dirty="0" err="1"/>
              <a:t>años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¿Podemos </a:t>
            </a:r>
            <a:r>
              <a:rPr lang="en-US" dirty="0" err="1"/>
              <a:t>reciclar</a:t>
            </a:r>
            <a:r>
              <a:rPr lang="en-US" dirty="0"/>
              <a:t> </a:t>
            </a:r>
            <a:r>
              <a:rPr lang="en-US" dirty="0" err="1"/>
              <a:t>latas</a:t>
            </a:r>
            <a:r>
              <a:rPr lang="en-US" dirty="0"/>
              <a:t> de metal?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Respuesta:</a:t>
            </a:r>
            <a:endParaRPr lang="en-US" dirty="0"/>
          </a:p>
          <a:p>
            <a:pPr marL="0" lvl="0" indent="0" algn="l" rtl="0">
              <a:spcBef>
                <a:spcPts val="0"/>
              </a:spcBef>
              <a:spcAft>
                <a:spcPts val="0"/>
              </a:spcAft>
              <a:buNone/>
            </a:pPr>
            <a:r>
              <a:rPr lang="en-US" dirty="0" err="1"/>
              <a:t>Sí</a:t>
            </a:r>
            <a:r>
              <a:rPr lang="en-US" dirty="0"/>
              <a:t>, las </a:t>
            </a:r>
            <a:r>
              <a:rPr lang="en-US" dirty="0" err="1"/>
              <a:t>latas</a:t>
            </a:r>
            <a:r>
              <a:rPr lang="en-US" dirty="0"/>
              <a:t> de metal son </a:t>
            </a:r>
            <a:r>
              <a:rPr lang="en-US" dirty="0" err="1"/>
              <a:t>reciclables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err="1">
                <a:solidFill>
                  <a:srgbClr val="262626"/>
                </a:solidFill>
                <a:latin typeface="Mali"/>
                <a:ea typeface="Mali"/>
                <a:cs typeface="Mali"/>
                <a:sym typeface="Mali"/>
              </a:rPr>
              <a:t>Saben</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cuánto</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tardar</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en</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desaparecer</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una</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botella</a:t>
            </a:r>
            <a:r>
              <a:rPr lang="en-US" sz="1100" b="0" i="0" u="none" strike="noStrike" cap="none" dirty="0">
                <a:solidFill>
                  <a:srgbClr val="262626"/>
                </a:solidFill>
                <a:latin typeface="Mali"/>
                <a:ea typeface="Mali"/>
                <a:cs typeface="Mali"/>
                <a:sym typeface="Mali"/>
              </a:rPr>
              <a:t> de </a:t>
            </a:r>
            <a:r>
              <a:rPr lang="en-US" sz="1100" b="0" i="0" u="none" strike="noStrike" cap="none" dirty="0" err="1">
                <a:solidFill>
                  <a:srgbClr val="262626"/>
                </a:solidFill>
                <a:latin typeface="Mali"/>
                <a:ea typeface="Mali"/>
                <a:cs typeface="Mali"/>
                <a:sym typeface="Mali"/>
              </a:rPr>
              <a:t>plástico</a:t>
            </a:r>
            <a:r>
              <a:rPr lang="en-US" sz="1100" b="0" i="0" u="none" strike="noStrike" cap="none" dirty="0">
                <a:solidFill>
                  <a:srgbClr val="262626"/>
                </a:solidFill>
                <a:latin typeface="Mali"/>
                <a:ea typeface="Mali"/>
                <a:cs typeface="Mali"/>
                <a:sym typeface="Mali"/>
              </a:rPr>
              <a:t> </a:t>
            </a:r>
            <a:r>
              <a:rPr lang="en-US" sz="1100" b="0" i="0" u="none" strike="noStrike" cap="none" dirty="0" err="1">
                <a:solidFill>
                  <a:srgbClr val="262626"/>
                </a:solidFill>
                <a:latin typeface="Mali"/>
                <a:ea typeface="Mali"/>
                <a:cs typeface="Mali"/>
                <a:sym typeface="Mali"/>
              </a:rPr>
              <a:t>en</a:t>
            </a:r>
            <a:r>
              <a:rPr lang="en-US" sz="1100" b="0" i="0" u="none" strike="noStrike" cap="none" dirty="0">
                <a:solidFill>
                  <a:srgbClr val="262626"/>
                </a:solidFill>
                <a:latin typeface="Mali"/>
                <a:ea typeface="Mali"/>
                <a:cs typeface="Mali"/>
                <a:sym typeface="Mali"/>
              </a:rPr>
              <a:t> un </a:t>
            </a:r>
            <a:r>
              <a:rPr lang="en-US" sz="1100" b="0" i="0" u="none" strike="noStrike" cap="none" dirty="0" err="1">
                <a:solidFill>
                  <a:srgbClr val="262626"/>
                </a:solidFill>
                <a:latin typeface="Mali"/>
                <a:ea typeface="Mali"/>
                <a:cs typeface="Mali"/>
                <a:sym typeface="Mali"/>
              </a:rPr>
              <a:t>tiradero</a:t>
            </a:r>
            <a:r>
              <a:rPr lang="en-US" sz="1100" b="0" i="0" u="none" strike="noStrike" cap="none" dirty="0">
                <a:solidFill>
                  <a:srgbClr val="262626"/>
                </a:solidFill>
                <a:latin typeface="Mali"/>
                <a:ea typeface="Mali"/>
                <a:cs typeface="Mali"/>
                <a:sym typeface="Mali"/>
              </a:rPr>
              <a:t>/</a:t>
            </a:r>
            <a:r>
              <a:rPr lang="en-US" sz="1100" b="0" i="0" u="none" strike="noStrike" cap="none" dirty="0" err="1">
                <a:solidFill>
                  <a:srgbClr val="262626"/>
                </a:solidFill>
                <a:latin typeface="Mali"/>
                <a:ea typeface="Mali"/>
                <a:cs typeface="Mali"/>
                <a:sym typeface="Mali"/>
              </a:rPr>
              <a:t>vertedero</a:t>
            </a:r>
            <a:r>
              <a:rPr lang="en-US" sz="1100" b="0" i="0" u="none" strike="noStrike" cap="none" dirty="0">
                <a:solidFill>
                  <a:srgbClr val="262626"/>
                </a:solidFill>
                <a:latin typeface="Mali"/>
                <a:ea typeface="Mali"/>
                <a:cs typeface="Mali"/>
                <a:sym typeface="Mali"/>
              </a:rPr>
              <a:t>?</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a:t>
            </a:r>
            <a:r>
              <a:rPr lang="en-US" dirty="0" err="1"/>
              <a:t>Clic</a:t>
            </a:r>
            <a:r>
              <a:rPr lang="en-US" dirty="0"/>
              <a:t> </a:t>
            </a:r>
            <a:endParaRPr lang="en-US" b="1" dirty="0"/>
          </a:p>
          <a:p>
            <a:pPr marL="0" lvl="0" indent="0" algn="l" rtl="0">
              <a:spcBef>
                <a:spcPts val="0"/>
              </a:spcBef>
              <a:spcAft>
                <a:spcPts val="0"/>
              </a:spcAft>
              <a:buNone/>
            </a:pPr>
            <a:r>
              <a:rPr lang="en-US" b="1" dirty="0"/>
              <a:t>Respuesta</a:t>
            </a:r>
            <a:r>
              <a:rPr lang="en-US" dirty="0"/>
              <a:t>: 450 </a:t>
            </a:r>
            <a:r>
              <a:rPr lang="en-US" dirty="0" err="1"/>
              <a:t>años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Podemos </a:t>
            </a:r>
            <a:r>
              <a:rPr lang="en-US" dirty="0" err="1"/>
              <a:t>reciclar</a:t>
            </a:r>
            <a:r>
              <a:rPr lang="en-US" dirty="0"/>
              <a:t> las </a:t>
            </a:r>
            <a:r>
              <a:rPr lang="en-US" dirty="0" err="1"/>
              <a:t>botellas</a:t>
            </a:r>
            <a:r>
              <a:rPr lang="en-US" dirty="0"/>
              <a:t> de </a:t>
            </a:r>
            <a:r>
              <a:rPr lang="en-US" dirty="0" err="1"/>
              <a:t>plástico</a:t>
            </a:r>
            <a:r>
              <a:rPr lang="en-US" dirty="0"/>
              <a:t> PET?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Respuesta:</a:t>
            </a:r>
            <a:endParaRPr lang="en-US" dirty="0"/>
          </a:p>
          <a:p>
            <a:pPr marL="0" lvl="0" indent="0" algn="l" rtl="0">
              <a:spcBef>
                <a:spcPts val="0"/>
              </a:spcBef>
              <a:spcAft>
                <a:spcPts val="0"/>
              </a:spcAft>
              <a:buNone/>
            </a:pPr>
            <a:r>
              <a:rPr lang="en-US" dirty="0" err="1"/>
              <a:t>Sí</a:t>
            </a:r>
            <a:r>
              <a:rPr lang="en-US" dirty="0"/>
              <a:t>, las </a:t>
            </a:r>
            <a:r>
              <a:rPr lang="en-US" dirty="0" err="1"/>
              <a:t>botellas</a:t>
            </a:r>
            <a:r>
              <a:rPr lang="en-US" dirty="0"/>
              <a:t> de </a:t>
            </a:r>
            <a:r>
              <a:rPr lang="en-US" dirty="0" err="1"/>
              <a:t>plástico</a:t>
            </a:r>
            <a:r>
              <a:rPr lang="en-US" dirty="0"/>
              <a:t> PET son </a:t>
            </a:r>
            <a:r>
              <a:rPr lang="en-US" dirty="0" err="1"/>
              <a:t>totalmente</a:t>
            </a:r>
            <a:r>
              <a:rPr lang="en-US" dirty="0"/>
              <a:t> </a:t>
            </a:r>
            <a:r>
              <a:rPr lang="en-US" dirty="0" err="1"/>
              <a:t>reciclables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80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262626"/>
                </a:solidFill>
                <a:latin typeface="+mj-lt"/>
                <a:ea typeface="Mali"/>
                <a:cs typeface="Mali"/>
                <a:sym typeface="Mali"/>
              </a:rPr>
              <a:t>Pregunte</a:t>
            </a:r>
            <a:r>
              <a:rPr lang="en-US" sz="1100" b="1" i="0" u="none" strike="noStrike" cap="none" dirty="0">
                <a:solidFill>
                  <a:srgbClr val="262626"/>
                </a:solidFill>
                <a:latin typeface="+mj-lt"/>
                <a:ea typeface="Mali"/>
                <a:cs typeface="Mali"/>
                <a:sym typeface="Mali"/>
              </a:rPr>
              <a:t> a sus </a:t>
            </a:r>
            <a:r>
              <a:rPr lang="en-US" sz="1100" b="1" i="0" u="none" strike="noStrike" cap="none" dirty="0" err="1">
                <a:solidFill>
                  <a:srgbClr val="262626"/>
                </a:solidFill>
                <a:latin typeface="+mj-lt"/>
                <a:ea typeface="Mali"/>
                <a:cs typeface="Mali"/>
                <a:sym typeface="Mali"/>
              </a:rPr>
              <a:t>estudiantes</a:t>
            </a:r>
            <a:r>
              <a:rPr lang="en-US" sz="1100" b="1" i="0" u="none" strike="noStrike" cap="none" dirty="0">
                <a:solidFill>
                  <a:srgbClr val="262626"/>
                </a:solidFill>
                <a:latin typeface="+mj-lt"/>
                <a:ea typeface="Mali"/>
                <a:cs typeface="Mali"/>
                <a:sym typeface="Mali"/>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j-lt"/>
                <a:ea typeface="Mali"/>
                <a:cs typeface="Mali"/>
                <a:sym typeface="Mali"/>
              </a:rPr>
              <a:t>¿</a:t>
            </a:r>
            <a:r>
              <a:rPr lang="en-US" sz="1100" b="0" i="0" u="none" strike="noStrike" cap="none" dirty="0" err="1">
                <a:solidFill>
                  <a:srgbClr val="262626"/>
                </a:solidFill>
                <a:latin typeface="+mj-lt"/>
                <a:ea typeface="Mali"/>
                <a:cs typeface="Mali"/>
                <a:sym typeface="Mali"/>
              </a:rPr>
              <a:t>Saben</a:t>
            </a:r>
            <a:r>
              <a:rPr lang="en-US" sz="1100" b="0" i="0" u="none" strike="noStrike" cap="none" dirty="0">
                <a:solidFill>
                  <a:srgbClr val="262626"/>
                </a:solidFill>
                <a:latin typeface="+mj-lt"/>
                <a:ea typeface="Mali"/>
                <a:cs typeface="Mali"/>
                <a:sym typeface="Mali"/>
              </a:rPr>
              <a:t> </a:t>
            </a:r>
            <a:r>
              <a:rPr lang="en-US" sz="1100" b="0" i="0" u="none" strike="noStrike" cap="none" dirty="0" err="1">
                <a:solidFill>
                  <a:srgbClr val="262626"/>
                </a:solidFill>
                <a:latin typeface="+mj-lt"/>
                <a:ea typeface="Mali"/>
                <a:cs typeface="Mali"/>
                <a:sym typeface="Mali"/>
              </a:rPr>
              <a:t>cuánto</a:t>
            </a:r>
            <a:r>
              <a:rPr lang="en-US" sz="1100" b="0" i="0" u="none" strike="noStrike" cap="none" dirty="0">
                <a:solidFill>
                  <a:srgbClr val="262626"/>
                </a:solidFill>
                <a:latin typeface="+mj-lt"/>
                <a:ea typeface="Mali"/>
                <a:cs typeface="Mali"/>
                <a:sym typeface="Mali"/>
              </a:rPr>
              <a:t> </a:t>
            </a:r>
            <a:r>
              <a:rPr lang="en-US" sz="1100" b="0" i="0" u="none" strike="noStrike" cap="none" dirty="0" err="1">
                <a:solidFill>
                  <a:srgbClr val="262626"/>
                </a:solidFill>
                <a:latin typeface="+mj-lt"/>
                <a:ea typeface="Mali"/>
                <a:cs typeface="Mali"/>
                <a:sym typeface="Mali"/>
              </a:rPr>
              <a:t>tarda</a:t>
            </a:r>
            <a:r>
              <a:rPr lang="en-US" sz="1100" b="0" i="0" u="none" strike="noStrike" cap="none" dirty="0">
                <a:solidFill>
                  <a:srgbClr val="262626"/>
                </a:solidFill>
                <a:latin typeface="+mj-lt"/>
                <a:ea typeface="Mali"/>
                <a:cs typeface="Mali"/>
                <a:sym typeface="Mali"/>
              </a:rPr>
              <a:t> </a:t>
            </a:r>
            <a:r>
              <a:rPr lang="en-US" sz="1100" b="0" i="0" u="none" strike="noStrike" cap="none" dirty="0" err="1">
                <a:solidFill>
                  <a:srgbClr val="262626"/>
                </a:solidFill>
                <a:latin typeface="+mj-lt"/>
                <a:ea typeface="Mali"/>
                <a:cs typeface="Mali"/>
                <a:sym typeface="Mali"/>
              </a:rPr>
              <a:t>en</a:t>
            </a:r>
            <a:r>
              <a:rPr lang="en-US" sz="1100" b="0" i="0" u="none" strike="noStrike" cap="none" dirty="0">
                <a:solidFill>
                  <a:srgbClr val="262626"/>
                </a:solidFill>
                <a:latin typeface="+mj-lt"/>
                <a:ea typeface="Mali"/>
                <a:cs typeface="Mali"/>
                <a:sym typeface="Mali"/>
              </a:rPr>
              <a:t> </a:t>
            </a:r>
            <a:r>
              <a:rPr lang="en-US" sz="1100" b="0" i="0" u="none" strike="noStrike" cap="none" dirty="0" err="1">
                <a:solidFill>
                  <a:srgbClr val="262626"/>
                </a:solidFill>
                <a:latin typeface="+mj-lt"/>
                <a:ea typeface="Mali"/>
                <a:cs typeface="Mali"/>
                <a:sym typeface="Mali"/>
              </a:rPr>
              <a:t>desaparecer</a:t>
            </a:r>
            <a:r>
              <a:rPr lang="en-US" sz="1100" b="0" i="0" u="none" strike="noStrike" cap="none" dirty="0">
                <a:solidFill>
                  <a:srgbClr val="262626"/>
                </a:solidFill>
                <a:latin typeface="+mj-lt"/>
                <a:ea typeface="Mali"/>
                <a:cs typeface="Mali"/>
                <a:sym typeface="Mali"/>
              </a:rPr>
              <a:t> un </a:t>
            </a:r>
            <a:r>
              <a:rPr lang="en-US" sz="1100" b="0" i="0" u="none" strike="noStrike" cap="none" dirty="0" err="1">
                <a:solidFill>
                  <a:srgbClr val="262626"/>
                </a:solidFill>
                <a:latin typeface="+mj-lt"/>
                <a:ea typeface="Mali"/>
                <a:cs typeface="Mali"/>
                <a:sym typeface="Mali"/>
              </a:rPr>
              <a:t>envase</a:t>
            </a:r>
            <a:r>
              <a:rPr lang="en-US" sz="1100" b="0" i="0" u="none" strike="noStrike" cap="none" dirty="0">
                <a:solidFill>
                  <a:srgbClr val="262626"/>
                </a:solidFill>
                <a:latin typeface="+mj-lt"/>
                <a:ea typeface="Mali"/>
                <a:cs typeface="Mali"/>
                <a:sym typeface="Mali"/>
              </a:rPr>
              <a:t> de </a:t>
            </a:r>
            <a:r>
              <a:rPr lang="en-US" sz="1100" b="0" i="0" u="none" strike="noStrike" cap="none" dirty="0" err="1">
                <a:solidFill>
                  <a:srgbClr val="262626"/>
                </a:solidFill>
                <a:latin typeface="+mj-lt"/>
                <a:ea typeface="Mali"/>
                <a:cs typeface="Mali"/>
                <a:sym typeface="Mali"/>
              </a:rPr>
              <a:t>vidrio</a:t>
            </a:r>
            <a:r>
              <a:rPr lang="en-US" sz="1100" b="0" i="0" u="none" strike="noStrike" cap="none" dirty="0">
                <a:solidFill>
                  <a:srgbClr val="262626"/>
                </a:solidFill>
                <a:latin typeface="+mj-lt"/>
                <a:ea typeface="Mali"/>
                <a:cs typeface="Mali"/>
                <a:sym typeface="Mal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j-lt"/>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mj-lt"/>
              </a:rPr>
              <a:t>*Da </a:t>
            </a:r>
            <a:r>
              <a:rPr lang="en-US" dirty="0" err="1">
                <a:latin typeface="+mj-lt"/>
              </a:rPr>
              <a:t>clic</a:t>
            </a:r>
            <a:r>
              <a:rPr lang="en-US" dirty="0">
                <a:latin typeface="+mj-lt"/>
              </a:rPr>
              <a:t> para </a:t>
            </a:r>
            <a:r>
              <a:rPr lang="en-US" dirty="0" err="1">
                <a:latin typeface="+mj-lt"/>
              </a:rPr>
              <a:t>activar</a:t>
            </a:r>
            <a:r>
              <a:rPr lang="en-US" dirty="0">
                <a:latin typeface="+mj-lt"/>
              </a:rPr>
              <a:t> la </a:t>
            </a:r>
            <a:r>
              <a:rPr lang="en-US" dirty="0" err="1">
                <a:latin typeface="+mj-lt"/>
              </a:rPr>
              <a:t>animación</a:t>
            </a:r>
            <a:r>
              <a:rPr lang="en-US" dirty="0">
                <a:latin typeface="+mj-lt"/>
              </a:rPr>
              <a:t>, </a:t>
            </a:r>
            <a:r>
              <a:rPr lang="en-US" dirty="0" err="1">
                <a:latin typeface="+mj-lt"/>
              </a:rPr>
              <a:t>después</a:t>
            </a:r>
            <a:r>
              <a:rPr lang="en-US" dirty="0">
                <a:latin typeface="+mj-lt"/>
              </a:rPr>
              <a:t> de </a:t>
            </a:r>
            <a:r>
              <a:rPr lang="en-US" dirty="0" err="1">
                <a:latin typeface="+mj-lt"/>
              </a:rPr>
              <a:t>obtener</a:t>
            </a:r>
            <a:r>
              <a:rPr lang="en-US" dirty="0">
                <a:latin typeface="+mj-lt"/>
              </a:rPr>
              <a:t> las </a:t>
            </a:r>
            <a:r>
              <a:rPr lang="en-US" dirty="0" err="1">
                <a:latin typeface="+mj-lt"/>
              </a:rPr>
              <a:t>respuestas</a:t>
            </a:r>
            <a:r>
              <a:rPr lang="en-US" dirty="0">
                <a:latin typeface="+mj-lt"/>
              </a:rPr>
              <a:t>.</a:t>
            </a:r>
          </a:p>
          <a:p>
            <a:pPr marL="0" lvl="0" indent="0" algn="l" rtl="0">
              <a:spcBef>
                <a:spcPts val="0"/>
              </a:spcBef>
              <a:spcAft>
                <a:spcPts val="0"/>
              </a:spcAft>
              <a:buNone/>
            </a:pPr>
            <a:r>
              <a:rPr lang="en-US" b="1" dirty="0">
                <a:latin typeface="+mj-lt"/>
              </a:rPr>
              <a:t>Respuesta</a:t>
            </a:r>
            <a:r>
              <a:rPr lang="en-US" dirty="0">
                <a:latin typeface="+mj-lt"/>
              </a:rPr>
              <a:t>: 4,000 </a:t>
            </a:r>
            <a:r>
              <a:rPr lang="en-US" dirty="0" err="1">
                <a:latin typeface="+mj-lt"/>
              </a:rPr>
              <a:t>años</a:t>
            </a:r>
            <a:r>
              <a:rPr lang="en-US" dirty="0">
                <a:latin typeface="+mj-lt"/>
              </a:rPr>
              <a:t> </a:t>
            </a:r>
          </a:p>
          <a:p>
            <a:pPr marL="0" lvl="0" indent="0" algn="l" rtl="0">
              <a:spcBef>
                <a:spcPts val="0"/>
              </a:spcBef>
              <a:spcAft>
                <a:spcPts val="0"/>
              </a:spcAft>
              <a:buNone/>
            </a:pPr>
            <a:endParaRPr lang="en-US" dirty="0">
              <a:latin typeface="+mj-lt"/>
            </a:endParaRPr>
          </a:p>
          <a:p>
            <a:pPr marL="0" lvl="0" indent="0" algn="l" rtl="0">
              <a:spcBef>
                <a:spcPts val="0"/>
              </a:spcBef>
              <a:spcAft>
                <a:spcPts val="0"/>
              </a:spcAft>
              <a:buNone/>
            </a:pPr>
            <a:r>
              <a:rPr lang="en-US" b="1" dirty="0" err="1">
                <a:latin typeface="+mj-lt"/>
              </a:rPr>
              <a:t>Pregunte</a:t>
            </a:r>
            <a:r>
              <a:rPr lang="en-US" b="1" dirty="0">
                <a:latin typeface="+mj-lt"/>
              </a:rPr>
              <a:t> a </a:t>
            </a:r>
            <a:r>
              <a:rPr lang="en-US" b="1" dirty="0" err="1">
                <a:latin typeface="+mj-lt"/>
              </a:rPr>
              <a:t>los</a:t>
            </a:r>
            <a:r>
              <a:rPr lang="en-US" b="1" dirty="0">
                <a:latin typeface="+mj-lt"/>
              </a:rPr>
              <a:t> </a:t>
            </a:r>
            <a:r>
              <a:rPr lang="en-US" b="1" dirty="0" err="1">
                <a:latin typeface="+mj-lt"/>
              </a:rPr>
              <a:t>estudiantes</a:t>
            </a:r>
            <a:endParaRPr lang="en-US" b="1" dirty="0">
              <a:latin typeface="+mj-lt"/>
            </a:endParaRPr>
          </a:p>
          <a:p>
            <a:pPr marL="0" lvl="0" indent="0" algn="l" rtl="0">
              <a:spcBef>
                <a:spcPts val="0"/>
              </a:spcBef>
              <a:spcAft>
                <a:spcPts val="0"/>
              </a:spcAft>
              <a:buNone/>
            </a:pPr>
            <a:r>
              <a:rPr lang="en-US" dirty="0">
                <a:latin typeface="+mj-lt"/>
              </a:rPr>
              <a:t>¿Se </a:t>
            </a:r>
            <a:r>
              <a:rPr lang="en-US" dirty="0" err="1">
                <a:latin typeface="+mj-lt"/>
              </a:rPr>
              <a:t>puede</a:t>
            </a:r>
            <a:r>
              <a:rPr lang="en-US" dirty="0">
                <a:latin typeface="+mj-lt"/>
              </a:rPr>
              <a:t> </a:t>
            </a:r>
            <a:r>
              <a:rPr lang="en-US" dirty="0" err="1">
                <a:latin typeface="+mj-lt"/>
              </a:rPr>
              <a:t>reciclar</a:t>
            </a:r>
            <a:r>
              <a:rPr lang="en-US" dirty="0">
                <a:latin typeface="+mj-lt"/>
              </a:rPr>
              <a:t> un </a:t>
            </a:r>
            <a:r>
              <a:rPr lang="en-US" dirty="0" err="1">
                <a:latin typeface="+mj-lt"/>
              </a:rPr>
              <a:t>envase</a:t>
            </a:r>
            <a:r>
              <a:rPr lang="en-US" dirty="0">
                <a:latin typeface="+mj-lt"/>
              </a:rPr>
              <a:t> de </a:t>
            </a:r>
            <a:r>
              <a:rPr lang="en-US" dirty="0" err="1">
                <a:latin typeface="+mj-lt"/>
              </a:rPr>
              <a:t>vidrio</a:t>
            </a:r>
            <a:r>
              <a:rPr lang="en-US" dirty="0">
                <a:latin typeface="+mj-lt"/>
              </a:rPr>
              <a:t>?</a:t>
            </a:r>
          </a:p>
          <a:p>
            <a:pPr marL="0" lvl="0" indent="0" algn="l" rtl="0">
              <a:spcBef>
                <a:spcPts val="0"/>
              </a:spcBef>
              <a:spcAft>
                <a:spcPts val="0"/>
              </a:spcAft>
              <a:buNone/>
            </a:pPr>
            <a:endParaRPr lang="en-US" dirty="0">
              <a:latin typeface="+mj-lt"/>
            </a:endParaRPr>
          </a:p>
          <a:p>
            <a:pPr marL="0" lvl="0" indent="0" algn="l" rtl="0">
              <a:spcBef>
                <a:spcPts val="0"/>
              </a:spcBef>
              <a:spcAft>
                <a:spcPts val="0"/>
              </a:spcAft>
              <a:buNone/>
            </a:pPr>
            <a:r>
              <a:rPr lang="en-US" b="1" dirty="0">
                <a:latin typeface="+mj-lt"/>
              </a:rPr>
              <a:t>Respuesta:</a:t>
            </a:r>
            <a:endParaRPr lang="en-US" dirty="0">
              <a:latin typeface="+mj-lt"/>
            </a:endParaRPr>
          </a:p>
          <a:p>
            <a:pPr marL="0" lvl="0" indent="0" algn="l" rtl="0">
              <a:spcBef>
                <a:spcPts val="0"/>
              </a:spcBef>
              <a:spcAft>
                <a:spcPts val="0"/>
              </a:spcAft>
              <a:buNone/>
            </a:pPr>
            <a:r>
              <a:rPr lang="en-US" dirty="0" err="1">
                <a:latin typeface="+mj-lt"/>
              </a:rPr>
              <a:t>Sí</a:t>
            </a:r>
            <a:r>
              <a:rPr lang="en-US" dirty="0">
                <a:latin typeface="+mj-lt"/>
              </a:rPr>
              <a:t>, un </a:t>
            </a:r>
            <a:r>
              <a:rPr lang="en-US" dirty="0" err="1">
                <a:latin typeface="+mj-lt"/>
              </a:rPr>
              <a:t>envase</a:t>
            </a:r>
            <a:r>
              <a:rPr lang="en-US" dirty="0">
                <a:latin typeface="+mj-lt"/>
              </a:rPr>
              <a:t> de </a:t>
            </a:r>
            <a:r>
              <a:rPr lang="en-US" dirty="0" err="1">
                <a:latin typeface="+mj-lt"/>
              </a:rPr>
              <a:t>vidrio</a:t>
            </a:r>
            <a:r>
              <a:rPr lang="en-US" dirty="0">
                <a:latin typeface="+mj-lt"/>
              </a:rPr>
              <a:t> es </a:t>
            </a:r>
            <a:r>
              <a:rPr lang="en-US" dirty="0" err="1">
                <a:latin typeface="+mj-lt"/>
              </a:rPr>
              <a:t>totalmente</a:t>
            </a:r>
            <a:r>
              <a:rPr lang="en-US" dirty="0">
                <a:latin typeface="+mj-lt"/>
              </a:rPr>
              <a:t> </a:t>
            </a:r>
            <a:r>
              <a:rPr lang="en-US" dirty="0" err="1">
                <a:latin typeface="+mj-lt"/>
              </a:rPr>
              <a:t>reciclable</a:t>
            </a:r>
            <a:r>
              <a:rPr lang="en-US" dirty="0">
                <a:latin typeface="+mj-lt"/>
              </a:rPr>
              <a:t>.</a:t>
            </a:r>
          </a:p>
          <a:p>
            <a:pPr marL="0" lvl="0" indent="0" algn="l" rtl="0">
              <a:spcBef>
                <a:spcPts val="0"/>
              </a:spcBef>
              <a:spcAft>
                <a:spcPts val="0"/>
              </a:spcAft>
              <a:buNone/>
            </a:pPr>
            <a:endParaRPr lang="en-US" dirty="0">
              <a:latin typeface="+mj-lt"/>
            </a:endParaRPr>
          </a:p>
          <a:p>
            <a:pPr marL="0" lvl="0" indent="0" algn="l" rtl="0">
              <a:spcBef>
                <a:spcPts val="0"/>
              </a:spcBef>
              <a:spcAft>
                <a:spcPts val="0"/>
              </a:spcAft>
              <a:buNone/>
            </a:pPr>
            <a:endParaRPr lang="en-US" dirty="0">
              <a:latin typeface="+mj-lt"/>
            </a:endParaRPr>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4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3-5 minutes)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i="0" u="none" strike="noStrike" cap="none" dirty="0">
              <a:solidFill>
                <a:srgbClr val="262626"/>
              </a:solidFill>
              <a:latin typeface="+mj-lt"/>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b="0" i="0" u="none" strike="noStrike" cap="none" dirty="0">
                <a:solidFill>
                  <a:srgbClr val="262626"/>
                </a:solidFill>
                <a:latin typeface="+mj-lt"/>
                <a:ea typeface="Calibri"/>
                <a:cs typeface="Calibri"/>
                <a:sym typeface="Calibri"/>
              </a:rPr>
              <a:t>Prepare un contenedor o papelera de reciclaje para el salón de clases, lo suficientemente grande como para albergar una semana de botellas de plástico PET. Recoge y esconde 10 botellas de plástico PET. En caso de duda, busque el número 1 en la parte inferior de las botellas.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b="0" i="0" u="none" strike="noStrike" cap="none" dirty="0">
                <a:solidFill>
                  <a:srgbClr val="262626"/>
                </a:solidFill>
                <a:latin typeface="+mj-lt"/>
                <a:ea typeface="Calibri"/>
                <a:cs typeface="Calibri"/>
                <a:sym typeface="Calibri"/>
              </a:rPr>
              <a:t>Deles 5 minutos para buscar en la clase las botellas de plástico PET escondidas.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b="0" i="0" u="none" strike="noStrike" cap="none" dirty="0">
                <a:solidFill>
                  <a:srgbClr val="262626"/>
                </a:solidFill>
                <a:latin typeface="+mj-lt"/>
                <a:ea typeface="Calibri"/>
                <a:cs typeface="Calibri"/>
                <a:sym typeface="Calibri"/>
              </a:rPr>
              <a:t>Después de la recolección, haga que los estudiantes se sienten en un círculo y pasen las botellas pidiéndoles que encuentren el número 1 en la parte inferior de la botella.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b="0" i="0" u="none" strike="noStrike" cap="none" dirty="0">
                <a:solidFill>
                  <a:srgbClr val="262626"/>
                </a:solidFill>
                <a:latin typeface="+mj-lt"/>
                <a:ea typeface="Calibri"/>
                <a:cs typeface="Calibri"/>
                <a:sym typeface="Calibri"/>
              </a:rPr>
              <a:t>Dígales a los estudiantes que coloquen las botellas en el contenedor designado.</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b="0" i="0" u="none" strike="noStrike" cap="none" dirty="0">
                <a:solidFill>
                  <a:srgbClr val="262626"/>
                </a:solidFill>
                <a:latin typeface="+mj-lt"/>
                <a:ea typeface="Calibri"/>
                <a:cs typeface="Calibri"/>
                <a:sym typeface="Calibri"/>
              </a:rPr>
              <a:t>Muéstreles el letrero de contador de botellas y cuélguelo en algún lugar visible para todos.</a:t>
            </a:r>
            <a:endParaRPr lang="en-US" sz="1050" b="0" i="0" u="none" strike="noStrike" cap="none" dirty="0">
              <a:solidFill>
                <a:srgbClr val="262626"/>
              </a:solidFill>
              <a:latin typeface="+mj-lt"/>
              <a:ea typeface="Calibri"/>
              <a:cs typeface="Calibri"/>
              <a:sym typeface="Calibri"/>
            </a:endParaRPr>
          </a:p>
          <a:p>
            <a:pPr marL="0" lvl="0" indent="0" algn="l" rtl="0">
              <a:spcBef>
                <a:spcPts val="0"/>
              </a:spcBef>
              <a:spcAft>
                <a:spcPts val="0"/>
              </a:spcAft>
              <a:buNone/>
            </a:pPr>
            <a:endParaRPr lang="en-US" dirty="0">
              <a:latin typeface="+mj-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262626"/>
                </a:solidFill>
                <a:latin typeface="+mj-lt"/>
                <a:ea typeface="Calibri"/>
                <a:cs typeface="Calibri"/>
                <a:sym typeface="Calibri"/>
              </a:rPr>
              <a:t>Dato curioso: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i="0" u="none" strike="noStrike" cap="none" dirty="0">
                <a:solidFill>
                  <a:srgbClr val="262626"/>
                </a:solidFill>
                <a:latin typeface="+mj-lt"/>
                <a:ea typeface="Calibri"/>
                <a:cs typeface="Calibri"/>
                <a:sym typeface="Calibri"/>
              </a:rPr>
              <a:t>La botella de PET es la botella de plástico más utilizada para refrescos, así que visita la cafetería y recoge algunas para esta actividad.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i="0" u="none" strike="noStrike" cap="none" dirty="0">
                <a:solidFill>
                  <a:srgbClr val="262626"/>
                </a:solidFill>
                <a:latin typeface="+mj-lt"/>
                <a:ea typeface="Calibri"/>
                <a:cs typeface="Calibri"/>
                <a:sym typeface="Calibri"/>
              </a:rPr>
              <a:t>La botella de PET es el plástico más reciclado del mundo y es 100% reciclable.</a:t>
            </a:r>
            <a:endParaRPr dirty="0">
              <a:latin typeface="+mj-lt"/>
            </a:endParaRPr>
          </a:p>
        </p:txBody>
      </p:sp>
      <p:sp>
        <p:nvSpPr>
          <p:cNvPr id="292" name="Google Shape;2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rgbClr val="000000"/>
              </a:buClr>
              <a:buSzPts val="1100"/>
              <a:buFont typeface="Arial"/>
              <a:buNone/>
              <a:tabLst/>
              <a:defRPr/>
            </a:pPr>
            <a:r>
              <a:rPr lang="en-US" sz="1200" b="1" dirty="0">
                <a:latin typeface="+mj-lt"/>
              </a:rPr>
              <a:t>(</a:t>
            </a:r>
            <a:r>
              <a:rPr lang="en-US" sz="1200" b="1" dirty="0" err="1">
                <a:latin typeface="+mj-lt"/>
              </a:rPr>
              <a:t>Duración</a:t>
            </a:r>
            <a:r>
              <a:rPr lang="en-US" sz="1200" b="1" dirty="0">
                <a:latin typeface="+mj-lt"/>
              </a:rPr>
              <a:t> de la </a:t>
            </a:r>
            <a:r>
              <a:rPr lang="en-US" sz="1200" b="1" dirty="0" err="1">
                <a:latin typeface="+mj-lt"/>
              </a:rPr>
              <a:t>diapositiva</a:t>
            </a:r>
            <a:r>
              <a:rPr lang="en-US" sz="1200" b="1" dirty="0">
                <a:latin typeface="+mj-lt"/>
              </a:rPr>
              <a:t>: 3 </a:t>
            </a:r>
            <a:r>
              <a:rPr lang="en-US" sz="1200" b="1" dirty="0" err="1">
                <a:latin typeface="+mj-lt"/>
              </a:rPr>
              <a:t>minutos</a:t>
            </a:r>
            <a:r>
              <a:rPr lang="en-US" sz="1200" b="1" dirty="0">
                <a:latin typeface="+mj-lt"/>
              </a:rPr>
              <a:t>)</a:t>
            </a:r>
          </a:p>
          <a:p>
            <a:pPr marL="0" marR="0" lvl="0" indent="0" algn="just" rtl="0">
              <a:lnSpc>
                <a:spcPct val="120000"/>
              </a:lnSpc>
              <a:spcBef>
                <a:spcPts val="0"/>
              </a:spcBef>
              <a:spcAft>
                <a:spcPts val="0"/>
              </a:spcAft>
              <a:buNone/>
            </a:pPr>
            <a:endParaRPr lang="en-US" sz="1200" i="0" u="none" strike="noStrike" cap="none" dirty="0">
              <a:solidFill>
                <a:srgbClr val="262626"/>
              </a:solidFill>
              <a:latin typeface="+mj-lt"/>
              <a:ea typeface="Calibri"/>
              <a:cs typeface="Calibri"/>
              <a:sym typeface="Calibri"/>
            </a:endParaRPr>
          </a:p>
          <a:p>
            <a:pPr marL="0" marR="0" lvl="0" indent="0" algn="just" rtl="0">
              <a:lnSpc>
                <a:spcPct val="120000"/>
              </a:lnSpc>
              <a:spcBef>
                <a:spcPts val="0"/>
              </a:spcBef>
              <a:spcAft>
                <a:spcPts val="0"/>
              </a:spcAft>
              <a:buNone/>
            </a:pPr>
            <a:r>
              <a:rPr lang="es-ES" sz="1200" i="0" u="none" strike="noStrike" cap="none" dirty="0">
                <a:solidFill>
                  <a:srgbClr val="262626"/>
                </a:solidFill>
                <a:latin typeface="+mj-lt"/>
                <a:ea typeface="Calibri"/>
                <a:cs typeface="Calibri"/>
                <a:sym typeface="Calibri"/>
              </a:rPr>
              <a:t>Presente la Dinámica de las Botellas de plástico PET y dígales a los estudiantes que recolectarán botellas de plástico PET durante una semana en la escuela y en casa, para convertirse en  "Héroes de los residuos".</a:t>
            </a:r>
            <a:r>
              <a:rPr lang="es-ES" sz="1100" b="0" i="0" u="none" strike="noStrike" cap="none" dirty="0">
                <a:solidFill>
                  <a:srgbClr val="262626"/>
                </a:solidFill>
                <a:latin typeface="+mj-lt"/>
                <a:ea typeface="Calibri"/>
                <a:cs typeface="Calibri"/>
                <a:sym typeface="Calibri"/>
              </a:rPr>
              <a:t> Inicie el contador de botellas con la búsqueda del tesoro de la clase y cuenten juntos como clase.</a:t>
            </a:r>
          </a:p>
          <a:p>
            <a:pPr marL="0" marR="0" lvl="0" indent="0" algn="just" rtl="0">
              <a:lnSpc>
                <a:spcPct val="120000"/>
              </a:lnSpc>
              <a:spcBef>
                <a:spcPts val="0"/>
              </a:spcBef>
              <a:spcAft>
                <a:spcPts val="0"/>
              </a:spcAft>
              <a:buNone/>
            </a:pPr>
            <a:endParaRPr lang="en-US" sz="1100" b="0" i="0" u="none" strike="noStrike" cap="none" dirty="0">
              <a:solidFill>
                <a:srgbClr val="262626"/>
              </a:solidFill>
              <a:latin typeface="+mj-lt"/>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s-ES" sz="1100" b="0" i="0" u="none" strike="noStrike" cap="none" dirty="0">
                <a:solidFill>
                  <a:srgbClr val="262626"/>
                </a:solidFill>
                <a:latin typeface="+mj-lt"/>
                <a:ea typeface="Calibri"/>
                <a:cs typeface="Calibri"/>
                <a:sym typeface="Calibri"/>
              </a:rPr>
              <a:t>Presente una caja de reciclaje lo suficientemente grande como para albergar la recolección de botellas de PET por 7 días.</a:t>
            </a:r>
          </a:p>
          <a:p>
            <a:pPr marL="285750" marR="0" lvl="0" indent="-285750" algn="just" rtl="0">
              <a:lnSpc>
                <a:spcPct val="120000"/>
              </a:lnSpc>
              <a:spcBef>
                <a:spcPts val="0"/>
              </a:spcBef>
              <a:spcAft>
                <a:spcPts val="0"/>
              </a:spcAft>
              <a:buClr>
                <a:srgbClr val="262626"/>
              </a:buClr>
              <a:buSzPts val="2100"/>
              <a:buFont typeface="Arial"/>
              <a:buChar char="•"/>
            </a:pPr>
            <a:r>
              <a:rPr lang="es-ES" sz="1100" b="0" i="0" u="none" strike="noStrike" cap="none" dirty="0">
                <a:solidFill>
                  <a:srgbClr val="262626"/>
                </a:solidFill>
                <a:latin typeface="+mj-lt"/>
                <a:ea typeface="Calibri"/>
                <a:cs typeface="Calibri"/>
                <a:sym typeface="Calibri"/>
              </a:rPr>
              <a:t>Es mejor tratar de recolectar botellas en la escuela, en caso de que sea difícil para algunos niños traerlas de casa.</a:t>
            </a:r>
          </a:p>
          <a:p>
            <a:pPr marL="285750" marR="0" lvl="0" indent="-285750" algn="just" rtl="0">
              <a:lnSpc>
                <a:spcPct val="120000"/>
              </a:lnSpc>
              <a:spcBef>
                <a:spcPts val="0"/>
              </a:spcBef>
              <a:spcAft>
                <a:spcPts val="0"/>
              </a:spcAft>
              <a:buClr>
                <a:srgbClr val="262626"/>
              </a:buClr>
              <a:buSzPts val="2100"/>
              <a:buFont typeface="Arial"/>
              <a:buChar char="•"/>
            </a:pPr>
            <a:r>
              <a:rPr lang="es-ES" sz="1100" b="0" i="0" u="none" strike="noStrike" cap="none" dirty="0">
                <a:solidFill>
                  <a:srgbClr val="262626"/>
                </a:solidFill>
                <a:latin typeface="+mj-lt"/>
                <a:ea typeface="Calibri"/>
                <a:cs typeface="Calibri"/>
                <a:sym typeface="Calibri"/>
              </a:rPr>
              <a:t>Hágales saber a los estudiantes cómo limpiar y secar las botellas que traen a clase.</a:t>
            </a:r>
          </a:p>
          <a:p>
            <a:pPr marL="285750" marR="0" lvl="0" indent="-285750" algn="just" rtl="0">
              <a:lnSpc>
                <a:spcPct val="120000"/>
              </a:lnSpc>
              <a:spcBef>
                <a:spcPts val="0"/>
              </a:spcBef>
              <a:spcAft>
                <a:spcPts val="0"/>
              </a:spcAft>
              <a:buClr>
                <a:srgbClr val="262626"/>
              </a:buClr>
              <a:buSzPts val="2100"/>
              <a:buFont typeface="Arial"/>
              <a:buChar char="•"/>
            </a:pPr>
            <a:endParaRPr lang="en-US" dirty="0">
              <a:latin typeface="+mj-lt"/>
            </a:endParaRPr>
          </a:p>
          <a:p>
            <a:pPr marL="0" lvl="0" indent="0" algn="l" rtl="0">
              <a:spcBef>
                <a:spcPts val="0"/>
              </a:spcBef>
              <a:spcAft>
                <a:spcPts val="0"/>
              </a:spcAft>
              <a:buNone/>
            </a:pPr>
            <a:r>
              <a:rPr lang="en-US" b="1" dirty="0" err="1">
                <a:latin typeface="+mj-lt"/>
              </a:rPr>
              <a:t>Pregunte</a:t>
            </a:r>
            <a:r>
              <a:rPr lang="en-US" b="1" dirty="0">
                <a:latin typeface="+mj-lt"/>
              </a:rPr>
              <a:t> a </a:t>
            </a:r>
            <a:r>
              <a:rPr lang="en-US" b="1" dirty="0" err="1">
                <a:latin typeface="+mj-lt"/>
              </a:rPr>
              <a:t>los</a:t>
            </a:r>
            <a:r>
              <a:rPr lang="en-US" b="1" dirty="0">
                <a:latin typeface="+mj-lt"/>
              </a:rPr>
              <a:t> </a:t>
            </a:r>
            <a:r>
              <a:rPr lang="en-US" b="1" dirty="0" err="1">
                <a:latin typeface="+mj-lt"/>
              </a:rPr>
              <a:t>estudiantes</a:t>
            </a:r>
            <a:r>
              <a:rPr lang="en-US" b="1" dirty="0">
                <a:latin typeface="+mj-lt"/>
              </a:rPr>
              <a:t>:</a:t>
            </a:r>
          </a:p>
          <a:p>
            <a:pPr marL="0" lvl="0" indent="0" algn="l" rtl="0">
              <a:spcBef>
                <a:spcPts val="0"/>
              </a:spcBef>
              <a:spcAft>
                <a:spcPts val="0"/>
              </a:spcAft>
              <a:buNone/>
            </a:pPr>
            <a:r>
              <a:rPr lang="en-US" dirty="0">
                <a:latin typeface="+mj-lt"/>
              </a:rPr>
              <a:t>1.¿Cuántas </a:t>
            </a:r>
            <a:r>
              <a:rPr lang="en-US" dirty="0" err="1">
                <a:latin typeface="+mj-lt"/>
              </a:rPr>
              <a:t>botellas</a:t>
            </a:r>
            <a:r>
              <a:rPr lang="en-US" dirty="0">
                <a:latin typeface="+mj-lt"/>
              </a:rPr>
              <a:t> </a:t>
            </a:r>
            <a:r>
              <a:rPr lang="en-US" dirty="0" err="1">
                <a:latin typeface="+mj-lt"/>
              </a:rPr>
              <a:t>creen</a:t>
            </a:r>
            <a:r>
              <a:rPr lang="en-US" dirty="0">
                <a:latin typeface="+mj-lt"/>
              </a:rPr>
              <a:t> que </a:t>
            </a:r>
            <a:r>
              <a:rPr lang="en-US" dirty="0" err="1">
                <a:latin typeface="+mj-lt"/>
              </a:rPr>
              <a:t>podamos</a:t>
            </a:r>
            <a:r>
              <a:rPr lang="en-US" dirty="0">
                <a:latin typeface="+mj-lt"/>
              </a:rPr>
              <a:t> </a:t>
            </a:r>
            <a:r>
              <a:rPr lang="en-US" dirty="0" err="1">
                <a:latin typeface="+mj-lt"/>
              </a:rPr>
              <a:t>recolectar</a:t>
            </a:r>
            <a:r>
              <a:rPr lang="en-US" dirty="0">
                <a:latin typeface="+mj-lt"/>
              </a:rPr>
              <a:t> </a:t>
            </a:r>
            <a:r>
              <a:rPr lang="en-US" dirty="0" err="1">
                <a:latin typeface="+mj-lt"/>
              </a:rPr>
              <a:t>en</a:t>
            </a:r>
            <a:r>
              <a:rPr lang="en-US" dirty="0">
                <a:latin typeface="+mj-lt"/>
              </a:rPr>
              <a:t> la </a:t>
            </a:r>
            <a:r>
              <a:rPr lang="en-US" dirty="0" err="1">
                <a:latin typeface="+mj-lt"/>
              </a:rPr>
              <a:t>semana</a:t>
            </a:r>
            <a:r>
              <a:rPr lang="en-US" dirty="0">
                <a:latin typeface="+mj-lt"/>
              </a:rPr>
              <a:t>?</a:t>
            </a:r>
          </a:p>
          <a:p>
            <a:pPr marL="0" lvl="0" indent="0" algn="l" rtl="0">
              <a:spcBef>
                <a:spcPts val="0"/>
              </a:spcBef>
              <a:spcAft>
                <a:spcPts val="0"/>
              </a:spcAft>
              <a:buNone/>
            </a:pPr>
            <a:endParaRPr dirty="0"/>
          </a:p>
        </p:txBody>
      </p:sp>
      <p:sp>
        <p:nvSpPr>
          <p:cNvPr id="292" name="Google Shape;2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24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rgbClr val="262626"/>
              </a:buClr>
              <a:buSzPts val="2100"/>
              <a:buFontTx/>
              <a:buNone/>
              <a:tabLst/>
              <a:defRPr/>
            </a:pPr>
            <a:r>
              <a:rPr lang="es-ES" sz="1100" b="1" dirty="0">
                <a:solidFill>
                  <a:srgbClr val="262626"/>
                </a:solidFill>
                <a:latin typeface="+mn-lt"/>
                <a:ea typeface="Calibri"/>
                <a:cs typeface="Calibri"/>
                <a:sym typeface="Calibri"/>
              </a:rPr>
              <a:t>Diariamente cuente con la clase las botellas de plástico PET recolectadas y marque el total en el “Contador de Botellas”.</a:t>
            </a:r>
          </a:p>
          <a:p>
            <a:pPr marL="0" marR="0" lvl="0" indent="0" algn="just" defTabSz="914400" rtl="0" eaLnBrk="1" fontAlgn="auto" latinLnBrk="0" hangingPunct="1">
              <a:lnSpc>
                <a:spcPct val="120000"/>
              </a:lnSpc>
              <a:spcBef>
                <a:spcPts val="0"/>
              </a:spcBef>
              <a:spcAft>
                <a:spcPts val="0"/>
              </a:spcAft>
              <a:buClr>
                <a:srgbClr val="262626"/>
              </a:buClr>
              <a:buSzPts val="2100"/>
              <a:buFontTx/>
              <a:buNone/>
              <a:tabLst/>
              <a:defRPr/>
            </a:pPr>
            <a:endParaRPr lang="en-US" sz="1100" b="1" i="0" u="none" strike="noStrike" cap="none" dirty="0">
              <a:solidFill>
                <a:srgbClr val="262626"/>
              </a:solidFill>
              <a:latin typeface="+mn-lt"/>
              <a:ea typeface="Calibri"/>
              <a:cs typeface="Calibri"/>
              <a:sym typeface="Calibri"/>
            </a:endParaRPr>
          </a:p>
          <a:p>
            <a:pPr marL="0" marR="0" lvl="0" indent="0" algn="just" rtl="0">
              <a:lnSpc>
                <a:spcPct val="120000"/>
              </a:lnSpc>
              <a:spcBef>
                <a:spcPts val="0"/>
              </a:spcBef>
              <a:spcAft>
                <a:spcPts val="0"/>
              </a:spcAft>
              <a:buNone/>
            </a:pPr>
            <a:r>
              <a:rPr lang="en-US" sz="1100" b="1" i="0" u="none" strike="noStrike" cap="none" dirty="0">
                <a:solidFill>
                  <a:srgbClr val="262626"/>
                </a:solidFill>
                <a:latin typeface="+mn-lt"/>
                <a:ea typeface="Calibri"/>
                <a:cs typeface="Calibri"/>
                <a:sym typeface="Calibri"/>
              </a:rPr>
              <a:t>Distribuya </a:t>
            </a:r>
            <a:r>
              <a:rPr lang="en-US" sz="1100" b="1" i="0" u="none" strike="noStrike" cap="none" dirty="0" err="1">
                <a:solidFill>
                  <a:srgbClr val="262626"/>
                </a:solidFill>
                <a:latin typeface="+mn-lt"/>
                <a:ea typeface="Calibri"/>
                <a:cs typeface="Calibri"/>
                <a:sym typeface="Calibri"/>
              </a:rPr>
              <a:t>el</a:t>
            </a:r>
            <a:r>
              <a:rPr lang="en-US" sz="1100" b="1" i="0" u="none" strike="noStrike" cap="none" dirty="0">
                <a:solidFill>
                  <a:srgbClr val="262626"/>
                </a:solidFill>
                <a:latin typeface="+mn-lt"/>
                <a:ea typeface="Calibri"/>
                <a:cs typeface="Calibri"/>
                <a:sym typeface="Calibri"/>
              </a:rPr>
              <a:t> document que </a:t>
            </a:r>
            <a:r>
              <a:rPr lang="en-US" sz="1100" b="1" i="0" u="none" strike="noStrike" cap="none" dirty="0" err="1">
                <a:solidFill>
                  <a:srgbClr val="262626"/>
                </a:solidFill>
                <a:latin typeface="+mn-lt"/>
                <a:ea typeface="Calibri"/>
                <a:cs typeface="Calibri"/>
                <a:sym typeface="Calibri"/>
              </a:rPr>
              <a:t>contiene</a:t>
            </a:r>
            <a:r>
              <a:rPr lang="en-US" sz="1100" b="1" i="0" u="none" strike="noStrike" cap="none" dirty="0">
                <a:solidFill>
                  <a:srgbClr val="262626"/>
                </a:solidFill>
                <a:latin typeface="+mn-lt"/>
                <a:ea typeface="Calibri"/>
                <a:cs typeface="Calibri"/>
                <a:sym typeface="Calibri"/>
              </a:rPr>
              <a:t> la </a:t>
            </a:r>
            <a:r>
              <a:rPr lang="en-US" sz="1100" b="1" i="0" u="none" strike="noStrike" cap="none" dirty="0" err="1">
                <a:solidFill>
                  <a:srgbClr val="262626"/>
                </a:solidFill>
                <a:latin typeface="+mn-lt"/>
                <a:ea typeface="Calibri"/>
                <a:cs typeface="Calibri"/>
                <a:sym typeface="Calibri"/>
              </a:rPr>
              <a:t>botella</a:t>
            </a:r>
            <a:r>
              <a:rPr lang="en-US" sz="1100" b="1" i="0" u="none" strike="noStrike" cap="none" dirty="0">
                <a:solidFill>
                  <a:srgbClr val="262626"/>
                </a:solidFill>
                <a:latin typeface="+mn-lt"/>
                <a:ea typeface="Calibri"/>
                <a:cs typeface="Calibri"/>
                <a:sym typeface="Calibri"/>
              </a:rPr>
              <a:t> de </a:t>
            </a:r>
            <a:r>
              <a:rPr lang="en-US" sz="1100" b="1" i="0" u="none" strike="noStrike" cap="none" dirty="0" err="1">
                <a:solidFill>
                  <a:srgbClr val="262626"/>
                </a:solidFill>
                <a:latin typeface="+mn-lt"/>
                <a:ea typeface="Calibri"/>
                <a:cs typeface="Calibri"/>
                <a:sym typeface="Calibri"/>
              </a:rPr>
              <a:t>plástico</a:t>
            </a:r>
            <a:r>
              <a:rPr lang="en-US" sz="1100" b="1" i="0" u="none" strike="noStrike" cap="none" dirty="0">
                <a:solidFill>
                  <a:srgbClr val="262626"/>
                </a:solidFill>
                <a:latin typeface="+mn-lt"/>
                <a:ea typeface="Calibri"/>
                <a:cs typeface="Calibri"/>
                <a:sym typeface="Calibri"/>
              </a:rPr>
              <a:t> PET para </a:t>
            </a:r>
            <a:r>
              <a:rPr lang="en-US" sz="1100" b="1" i="0" u="none" strike="noStrike" cap="none" dirty="0" err="1">
                <a:solidFill>
                  <a:srgbClr val="262626"/>
                </a:solidFill>
                <a:latin typeface="+mn-lt"/>
                <a:ea typeface="Calibri"/>
                <a:cs typeface="Calibri"/>
                <a:sym typeface="Calibri"/>
              </a:rPr>
              <a:t>colorear</a:t>
            </a:r>
            <a:r>
              <a:rPr lang="en-US" sz="1100" b="1" i="0" u="none" strike="noStrike" cap="none" dirty="0">
                <a:solidFill>
                  <a:srgbClr val="262626"/>
                </a:solidFill>
                <a:latin typeface="+mn-lt"/>
                <a:ea typeface="Calibri"/>
                <a:cs typeface="Calibri"/>
                <a:sym typeface="Calibri"/>
              </a:rPr>
              <a:t> y, </a:t>
            </a:r>
            <a:r>
              <a:rPr lang="en-US" sz="1100" b="0" i="0" u="none" strike="noStrike" cap="none" dirty="0" err="1">
                <a:solidFill>
                  <a:srgbClr val="262626"/>
                </a:solidFill>
                <a:latin typeface="+mn-lt"/>
                <a:ea typeface="Calibri"/>
                <a:cs typeface="Calibri"/>
                <a:sym typeface="Calibri"/>
              </a:rPr>
              <a:t>haga</a:t>
            </a:r>
            <a:r>
              <a:rPr lang="en-US" sz="1100" b="0" i="0" u="none" strike="noStrike" cap="none" dirty="0">
                <a:solidFill>
                  <a:srgbClr val="262626"/>
                </a:solidFill>
                <a:latin typeface="+mn-lt"/>
                <a:ea typeface="Calibri"/>
                <a:cs typeface="Calibri"/>
                <a:sym typeface="Calibri"/>
              </a:rPr>
              <a:t> las </a:t>
            </a:r>
            <a:r>
              <a:rPr lang="en-US" sz="1100" b="0" i="0" u="none" strike="noStrike" cap="none" dirty="0" err="1">
                <a:solidFill>
                  <a:srgbClr val="262626"/>
                </a:solidFill>
                <a:latin typeface="+mn-lt"/>
                <a:ea typeface="Calibri"/>
                <a:cs typeface="Calibri"/>
                <a:sym typeface="Calibri"/>
              </a:rPr>
              <a:t>siguientes</a:t>
            </a:r>
            <a:r>
              <a:rPr lang="en-US" sz="1100" b="0" i="0" u="none" strike="noStrike" cap="none" dirty="0">
                <a:solidFill>
                  <a:srgbClr val="262626"/>
                </a:solidFill>
                <a:latin typeface="+mn-lt"/>
                <a:ea typeface="Calibri"/>
                <a:cs typeface="Calibri"/>
                <a:sym typeface="Calibri"/>
              </a:rPr>
              <a:t> </a:t>
            </a:r>
            <a:r>
              <a:rPr lang="en-US" sz="1100" b="0" i="0" u="none" strike="noStrike" cap="none" dirty="0" err="1">
                <a:solidFill>
                  <a:srgbClr val="262626"/>
                </a:solidFill>
                <a:latin typeface="+mn-lt"/>
                <a:ea typeface="Calibri"/>
                <a:cs typeface="Calibri"/>
                <a:sym typeface="Calibri"/>
              </a:rPr>
              <a:t>preguntas</a:t>
            </a:r>
            <a:r>
              <a:rPr lang="en-US" sz="1100" b="0" i="0" u="none" strike="noStrike" cap="none" dirty="0">
                <a:solidFill>
                  <a:srgbClr val="262626"/>
                </a:solidFill>
                <a:latin typeface="+mn-lt"/>
                <a:ea typeface="Calibri"/>
                <a:cs typeface="Calibri"/>
                <a:sym typeface="Calibri"/>
              </a:rPr>
              <a:t>:</a:t>
            </a:r>
            <a:endParaRPr lang="en-US" sz="1050" b="0" dirty="0">
              <a:latin typeface="+mn-lt"/>
            </a:endParaRPr>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mn-lt"/>
                <a:ea typeface="Calibri"/>
                <a:cs typeface="Calibri"/>
                <a:sym typeface="Calibri"/>
              </a:rPr>
              <a:t>¿</a:t>
            </a:r>
            <a:r>
              <a:rPr lang="en-US" sz="1050" b="0" i="0" u="none" strike="noStrike" cap="none" dirty="0" err="1">
                <a:solidFill>
                  <a:srgbClr val="262626"/>
                </a:solidFill>
                <a:latin typeface="+mn-lt"/>
                <a:ea typeface="Calibri"/>
                <a:cs typeface="Calibri"/>
                <a:sym typeface="Calibri"/>
              </a:rPr>
              <a:t>Qué</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tipo</a:t>
            </a:r>
            <a:r>
              <a:rPr lang="en-US" sz="1050" b="0" i="0" u="none" strike="noStrike" cap="none" dirty="0">
                <a:solidFill>
                  <a:srgbClr val="262626"/>
                </a:solidFill>
                <a:latin typeface="+mn-lt"/>
                <a:ea typeface="Calibri"/>
                <a:cs typeface="Calibri"/>
                <a:sym typeface="Calibri"/>
              </a:rPr>
              <a:t> de </a:t>
            </a:r>
            <a:r>
              <a:rPr lang="en-US" sz="1050" b="0" i="0" u="none" strike="noStrike" cap="none" dirty="0" err="1">
                <a:solidFill>
                  <a:srgbClr val="262626"/>
                </a:solidFill>
                <a:latin typeface="+mn-lt"/>
                <a:ea typeface="Calibri"/>
                <a:cs typeface="Calibri"/>
                <a:sym typeface="Calibri"/>
              </a:rPr>
              <a:t>liquidos</a:t>
            </a:r>
            <a:r>
              <a:rPr lang="en-US" sz="1050" b="0" i="0" u="none" strike="noStrike" cap="none" dirty="0">
                <a:solidFill>
                  <a:srgbClr val="262626"/>
                </a:solidFill>
                <a:latin typeface="+mn-lt"/>
                <a:ea typeface="Calibri"/>
                <a:cs typeface="Calibri"/>
                <a:sym typeface="Calibri"/>
              </a:rPr>
              <a:t> van al interior de </a:t>
            </a:r>
            <a:r>
              <a:rPr lang="en-US" sz="1050" b="0" i="0" u="none" strike="noStrike" cap="none" dirty="0" err="1">
                <a:solidFill>
                  <a:srgbClr val="262626"/>
                </a:solidFill>
                <a:latin typeface="+mn-lt"/>
                <a:ea typeface="Calibri"/>
                <a:cs typeface="Calibri"/>
                <a:sym typeface="Calibri"/>
              </a:rPr>
              <a:t>una</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botella</a:t>
            </a:r>
            <a:r>
              <a:rPr lang="en-US" sz="1050" b="0" i="0" u="none" strike="noStrike" cap="none" dirty="0">
                <a:solidFill>
                  <a:srgbClr val="262626"/>
                </a:solidFill>
                <a:latin typeface="+mn-lt"/>
                <a:ea typeface="Calibri"/>
                <a:cs typeface="Calibri"/>
                <a:sym typeface="Calibri"/>
              </a:rPr>
              <a:t>? </a:t>
            </a:r>
            <a:endParaRPr lang="en-US" sz="1050" dirty="0">
              <a:latin typeface="+mn-lt"/>
            </a:endParaRPr>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mn-lt"/>
                <a:ea typeface="Calibri"/>
                <a:cs typeface="Calibri"/>
                <a:sym typeface="Calibri"/>
              </a:rPr>
              <a:t>¿</a:t>
            </a:r>
            <a:r>
              <a:rPr lang="en-US" sz="1050" b="0" i="0" u="none" strike="noStrike" cap="none" dirty="0" err="1">
                <a:solidFill>
                  <a:srgbClr val="262626"/>
                </a:solidFill>
                <a:latin typeface="+mn-lt"/>
                <a:ea typeface="Calibri"/>
                <a:cs typeface="Calibri"/>
                <a:sym typeface="Calibri"/>
              </a:rPr>
              <a:t>Cuál</a:t>
            </a:r>
            <a:r>
              <a:rPr lang="en-US" sz="1050" b="0" i="0" u="none" strike="noStrike" cap="none" dirty="0">
                <a:solidFill>
                  <a:srgbClr val="262626"/>
                </a:solidFill>
                <a:latin typeface="+mn-lt"/>
                <a:ea typeface="Calibri"/>
                <a:cs typeface="Calibri"/>
                <a:sym typeface="Calibri"/>
              </a:rPr>
              <a:t> es </a:t>
            </a:r>
            <a:r>
              <a:rPr lang="en-US" sz="1050" b="0" i="0" u="none" strike="noStrike" cap="none" dirty="0" err="1">
                <a:solidFill>
                  <a:srgbClr val="262626"/>
                </a:solidFill>
                <a:latin typeface="+mn-lt"/>
                <a:ea typeface="Calibri"/>
                <a:cs typeface="Calibri"/>
                <a:sym typeface="Calibri"/>
              </a:rPr>
              <a:t>su</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bebida</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favorita</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Qué</a:t>
            </a:r>
            <a:r>
              <a:rPr lang="en-US" sz="1050" b="0" i="0" u="none" strike="noStrike" cap="none" dirty="0">
                <a:solidFill>
                  <a:srgbClr val="262626"/>
                </a:solidFill>
                <a:latin typeface="+mn-lt"/>
                <a:ea typeface="Calibri"/>
                <a:cs typeface="Calibri"/>
                <a:sym typeface="Calibri"/>
              </a:rPr>
              <a:t> color es? </a:t>
            </a:r>
            <a:endParaRPr lang="en-US" sz="1050" dirty="0">
              <a:latin typeface="+mn-lt"/>
            </a:endParaRPr>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mn-lt"/>
                <a:ea typeface="Calibri"/>
                <a:cs typeface="Calibri"/>
                <a:sym typeface="Calibri"/>
              </a:rPr>
              <a:t>¿</a:t>
            </a:r>
            <a:r>
              <a:rPr lang="en-US" sz="1050" b="0" i="0" u="none" strike="noStrike" cap="none" dirty="0" err="1">
                <a:solidFill>
                  <a:srgbClr val="262626"/>
                </a:solidFill>
                <a:latin typeface="+mn-lt"/>
                <a:ea typeface="Calibri"/>
                <a:cs typeface="Calibri"/>
                <a:sym typeface="Calibri"/>
              </a:rPr>
              <a:t>Dónde</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colocan</a:t>
            </a:r>
            <a:r>
              <a:rPr lang="en-US" sz="1050" b="0" i="0" u="none" strike="noStrike" cap="none" dirty="0">
                <a:solidFill>
                  <a:srgbClr val="262626"/>
                </a:solidFill>
                <a:latin typeface="+mn-lt"/>
                <a:ea typeface="Calibri"/>
                <a:cs typeface="Calibri"/>
                <a:sym typeface="Calibri"/>
              </a:rPr>
              <a:t> las </a:t>
            </a:r>
            <a:r>
              <a:rPr lang="en-US" sz="1050" b="0" i="0" u="none" strike="noStrike" cap="none" dirty="0" err="1">
                <a:solidFill>
                  <a:srgbClr val="262626"/>
                </a:solidFill>
                <a:latin typeface="+mn-lt"/>
                <a:ea typeface="Calibri"/>
                <a:cs typeface="Calibri"/>
                <a:sym typeface="Calibri"/>
              </a:rPr>
              <a:t>botellas</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una</a:t>
            </a:r>
            <a:r>
              <a:rPr lang="en-US" sz="1050" b="0" i="0" u="none" strike="noStrike" cap="none" dirty="0">
                <a:solidFill>
                  <a:srgbClr val="262626"/>
                </a:solidFill>
                <a:latin typeface="+mn-lt"/>
                <a:ea typeface="Calibri"/>
                <a:cs typeface="Calibri"/>
                <a:sym typeface="Calibri"/>
              </a:rPr>
              <a:t> </a:t>
            </a:r>
            <a:r>
              <a:rPr lang="en-US" sz="1050" b="0" i="0" u="none" strike="noStrike" cap="none" dirty="0" err="1">
                <a:solidFill>
                  <a:srgbClr val="262626"/>
                </a:solidFill>
                <a:latin typeface="+mn-lt"/>
                <a:ea typeface="Calibri"/>
                <a:cs typeface="Calibri"/>
                <a:sym typeface="Calibri"/>
              </a:rPr>
              <a:t>vez</a:t>
            </a:r>
            <a:r>
              <a:rPr lang="en-US" sz="1050" b="0" i="0" u="none" strike="noStrike" cap="none" dirty="0">
                <a:solidFill>
                  <a:srgbClr val="262626"/>
                </a:solidFill>
                <a:latin typeface="+mn-lt"/>
                <a:ea typeface="Calibri"/>
                <a:cs typeface="Calibri"/>
                <a:sym typeface="Calibri"/>
              </a:rPr>
              <a:t> que se </a:t>
            </a:r>
            <a:r>
              <a:rPr lang="en-US" sz="1050" b="0" i="0" u="none" strike="noStrike" cap="none" dirty="0" err="1">
                <a:solidFill>
                  <a:srgbClr val="262626"/>
                </a:solidFill>
                <a:latin typeface="+mn-lt"/>
                <a:ea typeface="Calibri"/>
                <a:cs typeface="Calibri"/>
                <a:sym typeface="Calibri"/>
              </a:rPr>
              <a:t>terminan</a:t>
            </a:r>
            <a:r>
              <a:rPr lang="en-US" sz="1050" b="0" i="0" u="none" strike="noStrike" cap="none" dirty="0">
                <a:solidFill>
                  <a:srgbClr val="262626"/>
                </a:solidFill>
                <a:latin typeface="+mn-lt"/>
                <a:ea typeface="Calibri"/>
                <a:cs typeface="Calibri"/>
                <a:sym typeface="Calibri"/>
              </a:rPr>
              <a:t> sus </a:t>
            </a:r>
            <a:r>
              <a:rPr lang="en-US" sz="1050" b="0" i="0" u="none" strike="noStrike" cap="none" dirty="0" err="1">
                <a:solidFill>
                  <a:srgbClr val="262626"/>
                </a:solidFill>
                <a:latin typeface="+mn-lt"/>
                <a:ea typeface="Calibri"/>
                <a:cs typeface="Calibri"/>
                <a:sym typeface="Calibri"/>
              </a:rPr>
              <a:t>bebidas</a:t>
            </a:r>
            <a:r>
              <a:rPr lang="en-US" sz="1050" b="0" i="0" u="none" strike="noStrike" cap="none" dirty="0">
                <a:solidFill>
                  <a:srgbClr val="262626"/>
                </a:solidFill>
                <a:latin typeface="+mn-lt"/>
                <a:ea typeface="Calibri"/>
                <a:cs typeface="Calibri"/>
                <a:sym typeface="Calibri"/>
              </a:rPr>
              <a:t>? </a:t>
            </a:r>
            <a:endParaRPr lang="en-US" sz="1050" dirty="0">
              <a:latin typeface="+mn-lt"/>
            </a:endParaRP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sz="1050" b="1" i="0" u="none" strike="noStrike" cap="none" dirty="0">
              <a:solidFill>
                <a:srgbClr val="262626"/>
              </a:solidFill>
              <a:latin typeface="+mn-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rgbClr val="262626"/>
              </a:buClr>
              <a:buSzPts val="2100"/>
              <a:buFontTx/>
              <a:buNone/>
              <a:tabLst/>
              <a:defRPr/>
            </a:pPr>
            <a:r>
              <a:rPr lang="es-ES" sz="1100" b="1" i="0" u="none" strike="noStrike" cap="none" dirty="0">
                <a:solidFill>
                  <a:srgbClr val="262626"/>
                </a:solidFill>
                <a:latin typeface="+mn-lt"/>
                <a:ea typeface="Calibri"/>
                <a:cs typeface="Calibri"/>
                <a:sym typeface="Calibri"/>
              </a:rPr>
              <a:t>Al final de la semana, cuente el total de botellas recolectadas como clase y premie a los estudiantes con una calcomanía de “Héroe de los Residuos”.</a:t>
            </a:r>
            <a:endParaRPr lang="en-US" dirty="0">
              <a:latin typeface="+mn-lt"/>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2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a:t>
            </a:r>
            <a:r>
              <a:rPr lang="en-US" sz="1200" b="0" i="0" kern="1200" dirty="0" err="1">
                <a:solidFill>
                  <a:schemeClr val="tx1"/>
                </a:solidFill>
                <a:effectLst/>
                <a:latin typeface="+mn-lt"/>
                <a:ea typeface="+mn-ea"/>
                <a:cs typeface="+mn-cs"/>
              </a:rPr>
              <a:t>aluminio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100" b="1" dirty="0" err="1">
                <a:latin typeface="+mj-lt"/>
              </a:rPr>
              <a:t>Duración</a:t>
            </a:r>
            <a:r>
              <a:rPr lang="en-US" sz="1100" b="1" dirty="0">
                <a:latin typeface="+mj-lt"/>
              </a:rPr>
              <a:t> de la </a:t>
            </a:r>
            <a:r>
              <a:rPr lang="en-US" sz="1100" b="1" dirty="0" err="1">
                <a:latin typeface="+mj-lt"/>
              </a:rPr>
              <a:t>diapositiva</a:t>
            </a:r>
            <a:r>
              <a:rPr lang="en-US" sz="1100" b="1" dirty="0">
                <a:latin typeface="+mj-lt"/>
              </a:rPr>
              <a:t>: 3-5 </a:t>
            </a:r>
            <a:r>
              <a:rPr lang="en-US" sz="1100" b="1" dirty="0" err="1">
                <a:latin typeface="+mj-lt"/>
              </a:rPr>
              <a:t>minutos</a:t>
            </a:r>
            <a:r>
              <a:rPr lang="en-US" sz="1100" b="1" dirty="0">
                <a:latin typeface="+mj-lt"/>
              </a:rPr>
              <a:t>)</a:t>
            </a: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ea typeface="Calibri"/>
                <a:cs typeface="Calibri"/>
                <a:sym typeface="Calibri"/>
              </a:rPr>
              <a:t>Muestre</a:t>
            </a:r>
            <a:r>
              <a:rPr lang="en-US" sz="1100" b="1" dirty="0">
                <a:solidFill>
                  <a:srgbClr val="262626"/>
                </a:solidFill>
                <a:latin typeface="+mj-lt"/>
                <a:ea typeface="Calibri"/>
                <a:cs typeface="Calibri"/>
                <a:sym typeface="Calibri"/>
              </a:rPr>
              <a:t> o </a:t>
            </a:r>
            <a:r>
              <a:rPr lang="en-US" sz="1100" b="1" dirty="0" err="1">
                <a:solidFill>
                  <a:srgbClr val="262626"/>
                </a:solidFill>
                <a:latin typeface="+mj-lt"/>
                <a:ea typeface="Calibri"/>
                <a:cs typeface="Calibri"/>
                <a:sym typeface="Calibri"/>
              </a:rPr>
              <a:t>proyecte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esta</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diapositiva</a:t>
            </a:r>
            <a:r>
              <a:rPr lang="en-US" sz="1100" b="1" dirty="0">
                <a:solidFill>
                  <a:srgbClr val="262626"/>
                </a:solidFill>
                <a:latin typeface="+mj-lt"/>
                <a:ea typeface="Calibri"/>
                <a:cs typeface="Calibri"/>
                <a:sym typeface="Calibri"/>
              </a:rPr>
              <a:t> – </a:t>
            </a:r>
            <a:r>
              <a:rPr lang="en-US" sz="1100" b="1" dirty="0" err="1">
                <a:solidFill>
                  <a:srgbClr val="262626"/>
                </a:solidFill>
                <a:latin typeface="+mj-lt"/>
                <a:ea typeface="Calibri"/>
                <a:cs typeface="Calibri"/>
                <a:sym typeface="Calibri"/>
              </a:rPr>
              <a:t>existe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una</a:t>
            </a:r>
            <a:r>
              <a:rPr lang="en-US" sz="1100" b="1" dirty="0">
                <a:solidFill>
                  <a:srgbClr val="262626"/>
                </a:solidFill>
                <a:latin typeface="+mj-lt"/>
                <a:ea typeface="Calibri"/>
                <a:cs typeface="Calibri"/>
                <a:sym typeface="Calibri"/>
              </a:rPr>
              <a:t> version </a:t>
            </a:r>
            <a:r>
              <a:rPr lang="en-US" sz="1100" b="1" dirty="0" err="1">
                <a:solidFill>
                  <a:srgbClr val="262626"/>
                </a:solidFill>
                <a:latin typeface="+mj-lt"/>
                <a:ea typeface="Calibri"/>
                <a:cs typeface="Calibri"/>
                <a:sym typeface="Calibri"/>
              </a:rPr>
              <a:t>en</a:t>
            </a:r>
            <a:r>
              <a:rPr lang="en-US" sz="1100" b="1" dirty="0">
                <a:solidFill>
                  <a:srgbClr val="262626"/>
                </a:solidFill>
                <a:latin typeface="+mj-lt"/>
                <a:ea typeface="Calibri"/>
                <a:cs typeface="Calibri"/>
                <a:sym typeface="Calibri"/>
              </a:rPr>
              <a:t> PDF que se </a:t>
            </a:r>
            <a:r>
              <a:rPr lang="en-US" sz="1100" b="1" dirty="0" err="1">
                <a:solidFill>
                  <a:srgbClr val="262626"/>
                </a:solidFill>
                <a:latin typeface="+mj-lt"/>
                <a:ea typeface="Calibri"/>
                <a:cs typeface="Calibri"/>
                <a:sym typeface="Calibri"/>
              </a:rPr>
              <a:t>puede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entregar</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endParaRPr lang="en-US" sz="1100"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err="1">
                <a:solidFill>
                  <a:srgbClr val="262626"/>
                </a:solidFill>
                <a:latin typeface="+mj-lt"/>
                <a:ea typeface="Calibri"/>
                <a:cs typeface="Calibri"/>
                <a:sym typeface="Calibri"/>
              </a:rPr>
              <a:t>Abre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una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discusión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comentando</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acerca</a:t>
            </a:r>
            <a:r>
              <a:rPr lang="en-US" sz="1100" dirty="0">
                <a:solidFill>
                  <a:srgbClr val="262626"/>
                </a:solidFill>
                <a:latin typeface="+mj-lt"/>
                <a:ea typeface="Calibri"/>
                <a:cs typeface="Calibri"/>
                <a:sym typeface="Calibri"/>
              </a:rPr>
              <a:t> de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colocamos</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basura</a:t>
            </a:r>
            <a:r>
              <a:rPr lang="en-US" sz="1100"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Qué</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hacen</a:t>
            </a:r>
            <a:r>
              <a:rPr lang="en-US" sz="1100" b="0" dirty="0">
                <a:solidFill>
                  <a:srgbClr val="262626"/>
                </a:solidFill>
                <a:latin typeface="+mj-lt"/>
                <a:ea typeface="Calibri"/>
                <a:cs typeface="Calibri"/>
                <a:sym typeface="Calibri"/>
              </a:rPr>
              <a:t> con la </a:t>
            </a:r>
            <a:r>
              <a:rPr lang="en-US" sz="1100" b="0" dirty="0" err="1">
                <a:solidFill>
                  <a:srgbClr val="262626"/>
                </a:solidFill>
                <a:latin typeface="+mj-lt"/>
                <a:ea typeface="Calibri"/>
                <a:cs typeface="Calibri"/>
                <a:sym typeface="Calibri"/>
              </a:rPr>
              <a:t>basura</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en</a:t>
            </a:r>
            <a:r>
              <a:rPr lang="en-US" sz="1100" b="0" dirty="0">
                <a:solidFill>
                  <a:srgbClr val="262626"/>
                </a:solidFill>
                <a:latin typeface="+mj-lt"/>
                <a:ea typeface="Calibri"/>
                <a:cs typeface="Calibri"/>
                <a:sym typeface="Calibri"/>
              </a:rPr>
              <a:t> casa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depositan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Todo</a:t>
            </a:r>
            <a:r>
              <a:rPr lang="en-US" sz="1100"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Dígale</a:t>
            </a:r>
            <a:r>
              <a:rPr lang="en-US" sz="1100" b="1" dirty="0">
                <a:solidFill>
                  <a:srgbClr val="262626"/>
                </a:solidFill>
                <a:latin typeface="+mj-lt"/>
                <a:cs typeface="Calibri"/>
                <a:sym typeface="Calibri"/>
              </a:rPr>
              <a:t> a </a:t>
            </a:r>
            <a:r>
              <a:rPr lang="en-US" sz="1100" b="1" dirty="0" err="1">
                <a:solidFill>
                  <a:srgbClr val="262626"/>
                </a:solidFill>
                <a:latin typeface="+mj-lt"/>
                <a:cs typeface="Calibri"/>
                <a:sym typeface="Calibri"/>
              </a:rPr>
              <a:t>los</a:t>
            </a:r>
            <a:r>
              <a:rPr lang="en-US" sz="1100" b="1" dirty="0">
                <a:solidFill>
                  <a:srgbClr val="262626"/>
                </a:solidFill>
                <a:latin typeface="+mj-lt"/>
                <a:cs typeface="Calibri"/>
                <a:sym typeface="Calibri"/>
              </a:rPr>
              <a:t> </a:t>
            </a:r>
            <a:r>
              <a:rPr lang="en-US" sz="1100" b="1" dirty="0" err="1">
                <a:solidFill>
                  <a:srgbClr val="262626"/>
                </a:solidFill>
                <a:latin typeface="+mj-lt"/>
                <a:cs typeface="Calibri"/>
                <a:sym typeface="Calibri"/>
              </a:rPr>
              <a:t>estudiantes</a:t>
            </a:r>
            <a:r>
              <a:rPr lang="en-US" sz="1100"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a:solidFill>
                  <a:srgbClr val="262626"/>
                </a:solidFill>
                <a:latin typeface="+mj-lt"/>
                <a:cs typeface="Calibri"/>
                <a:sym typeface="Calibri"/>
              </a:rPr>
              <a:t>No </a:t>
            </a:r>
            <a:r>
              <a:rPr lang="en-US" sz="1100" dirty="0" err="1">
                <a:solidFill>
                  <a:srgbClr val="262626"/>
                </a:solidFill>
                <a:latin typeface="+mj-lt"/>
                <a:cs typeface="Calibri"/>
                <a:sym typeface="Calibri"/>
              </a:rPr>
              <a:t>toda</a:t>
            </a:r>
            <a:r>
              <a:rPr lang="en-US" sz="1100" dirty="0">
                <a:solidFill>
                  <a:srgbClr val="262626"/>
                </a:solidFill>
                <a:latin typeface="+mj-lt"/>
                <a:cs typeface="Calibri"/>
                <a:sym typeface="Calibri"/>
              </a:rPr>
              <a:t> la </a:t>
            </a:r>
            <a:r>
              <a:rPr lang="en-US" sz="1100" dirty="0" err="1">
                <a:solidFill>
                  <a:srgbClr val="262626"/>
                </a:solidFill>
                <a:latin typeface="+mj-lt"/>
                <a:cs typeface="Calibri"/>
                <a:sym typeface="Calibri"/>
              </a:rPr>
              <a:t>basura</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deposita</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mismo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cestto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Algunos</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elementos</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deben</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colocar</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cesto</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reciclaje</a:t>
            </a:r>
            <a:r>
              <a:rPr lang="en-US" sz="1100" dirty="0">
                <a:solidFill>
                  <a:srgbClr val="262626"/>
                </a:solidFill>
                <a:latin typeface="+mj-lt"/>
                <a:cs typeface="Calibri"/>
                <a:sym typeface="Calibri"/>
              </a:rPr>
              <a:t>.</a:t>
            </a: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a:t>
            </a:r>
            <a:endParaRPr lang="en-US" sz="1100"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100"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100"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1: </a:t>
            </a:r>
            <a:r>
              <a:rPr lang="en-US" sz="1100" b="1" dirty="0" err="1">
                <a:solidFill>
                  <a:srgbClr val="262626"/>
                </a:solidFill>
                <a:latin typeface="+mj-lt"/>
                <a:cs typeface="Calibri"/>
                <a:sym typeface="Calibri"/>
              </a:rPr>
              <a:t>Envase</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vidrio</a:t>
            </a: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vidrio</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2: </a:t>
            </a:r>
            <a:r>
              <a:rPr lang="en-US" sz="1100" b="1" dirty="0" err="1">
                <a:solidFill>
                  <a:srgbClr val="262626"/>
                </a:solidFill>
                <a:latin typeface="+mj-lt"/>
                <a:cs typeface="Calibri"/>
                <a:sym typeface="Calibri"/>
              </a:rPr>
              <a:t>Botella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plástico</a:t>
            </a:r>
            <a:r>
              <a:rPr lang="en-US" sz="1100"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plástico</a:t>
            </a:r>
            <a:r>
              <a:rPr lang="en-US" sz="1100" b="0" dirty="0">
                <a:solidFill>
                  <a:srgbClr val="262626"/>
                </a:solidFill>
                <a:latin typeface="+mj-lt"/>
                <a:cs typeface="Calibri"/>
                <a:sym typeface="Calibri"/>
              </a:rPr>
              <a:t> PET,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3: </a:t>
            </a:r>
            <a:r>
              <a:rPr lang="en-US" sz="1100" b="1" dirty="0" err="1">
                <a:solidFill>
                  <a:srgbClr val="262626"/>
                </a:solidFill>
                <a:latin typeface="+mj-lt"/>
                <a:cs typeface="Calibri"/>
                <a:sym typeface="Calibri"/>
              </a:rPr>
              <a:t>Caja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cartón</a:t>
            </a:r>
            <a:endParaRPr lang="en-US" sz="1100"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hecho</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4: </a:t>
            </a:r>
            <a:r>
              <a:rPr lang="en-US" sz="1100" b="1" dirty="0" err="1">
                <a:solidFill>
                  <a:srgbClr val="262626"/>
                </a:solidFill>
                <a:latin typeface="+mj-lt"/>
                <a:cs typeface="Calibri"/>
                <a:sym typeface="Calibri"/>
              </a:rPr>
              <a:t>lata</a:t>
            </a:r>
            <a:r>
              <a:rPr lang="en-US" sz="1100"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chemeClr val="dk1"/>
              </a:solidFill>
              <a:latin typeface="+mj-lt"/>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Reciclar es tan fácil como los pasos 1, 2, 3; y todos pueden y deben hacerlo en casa y en la escuela.</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Alguien</a:t>
            </a:r>
            <a:r>
              <a:rPr lang="en-US" dirty="0"/>
              <a:t> </a:t>
            </a:r>
            <a:r>
              <a:rPr lang="en-US" dirty="0" err="1"/>
              <a:t>recuerda</a:t>
            </a:r>
            <a:r>
              <a:rPr lang="en-US" dirty="0"/>
              <a:t> </a:t>
            </a:r>
            <a:r>
              <a:rPr lang="en-US" dirty="0" err="1"/>
              <a:t>los</a:t>
            </a:r>
            <a:r>
              <a:rPr lang="en-US" dirty="0"/>
              <a:t> 3 pasos para </a:t>
            </a:r>
            <a:r>
              <a:rPr lang="en-US" dirty="0" err="1"/>
              <a:t>reciclar</a:t>
            </a:r>
            <a:r>
              <a:rPr lang="en-US" dirty="0"/>
              <a:t>?</a:t>
            </a:r>
          </a:p>
          <a:p>
            <a:pPr marL="228600" lvl="0" indent="-228600" algn="l" rtl="0">
              <a:spcBef>
                <a:spcPts val="0"/>
              </a:spcBef>
              <a:spcAft>
                <a:spcPts val="0"/>
              </a:spcAft>
              <a:buAutoNum type="arabicPeriod"/>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9079525" y="131625"/>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7.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7.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7.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B107C1F-2BC1-8044-B022-D91F5D254D16}"/>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76443B9-0FED-F727-EB91-3E58E7DC89DB}"/>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pic>
        <p:nvPicPr>
          <p:cNvPr id="4" name="Picture 3">
            <a:extLst>
              <a:ext uri="{FF2B5EF4-FFF2-40B4-BE49-F238E27FC236}">
                <a16:creationId xmlns:a16="http://schemas.microsoft.com/office/drawing/2014/main" id="{639A4EE4-FA03-4542-CF3A-425FAB75D1B2}"/>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nvGrpSpPr>
          <p:cNvPr id="8" name="Group 7">
            <a:extLst>
              <a:ext uri="{FF2B5EF4-FFF2-40B4-BE49-F238E27FC236}">
                <a16:creationId xmlns:a16="http://schemas.microsoft.com/office/drawing/2014/main" id="{4C6620C5-7DDF-8B7F-1EEB-2683260656DC}"/>
              </a:ext>
            </a:extLst>
          </p:cNvPr>
          <p:cNvGrpSpPr/>
          <p:nvPr/>
        </p:nvGrpSpPr>
        <p:grpSpPr>
          <a:xfrm>
            <a:off x="1606213" y="4133276"/>
            <a:ext cx="8715414" cy="2466240"/>
            <a:chOff x="1606213" y="4133276"/>
            <a:chExt cx="8715414" cy="2466240"/>
          </a:xfrm>
        </p:grpSpPr>
        <p:sp>
          <p:nvSpPr>
            <p:cNvPr id="3" name="TextBox 2">
              <a:extLst>
                <a:ext uri="{FF2B5EF4-FFF2-40B4-BE49-F238E27FC236}">
                  <a16:creationId xmlns:a16="http://schemas.microsoft.com/office/drawing/2014/main" id="{E1E62579-861F-B214-CC7B-CBE942C2ED0B}"/>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sp>
          <p:nvSpPr>
            <p:cNvPr id="6" name="TextBox 5">
              <a:extLst>
                <a:ext uri="{FF2B5EF4-FFF2-40B4-BE49-F238E27FC236}">
                  <a16:creationId xmlns:a16="http://schemas.microsoft.com/office/drawing/2014/main" id="{09370CD7-6C55-B858-F710-275F12807A72}"/>
                </a:ext>
              </a:extLst>
            </p:cNvPr>
            <p:cNvSpPr txBox="1"/>
            <p:nvPr/>
          </p:nvSpPr>
          <p:spPr>
            <a:xfrm>
              <a:off x="2284142" y="5306854"/>
              <a:ext cx="7906867" cy="830997"/>
            </a:xfrm>
            <a:prstGeom prst="rect">
              <a:avLst/>
            </a:prstGeom>
            <a:solidFill>
              <a:srgbClr val="F0F0F0"/>
            </a:solidFill>
          </p:spPr>
          <p:txBody>
            <a:bodyPr wrap="square" rtlCol="0">
              <a:spAutoFit/>
            </a:bodyPr>
            <a:lstStyle/>
            <a:p>
              <a:pPr algn="ctr"/>
              <a:r>
                <a:rPr lang="en-US" sz="4800" b="1" dirty="0" err="1"/>
                <a:t>Encuentrálo</a:t>
              </a:r>
              <a:r>
                <a:rPr lang="en-US" sz="4800" b="1" dirty="0"/>
                <a:t>, </a:t>
              </a:r>
              <a:r>
                <a:rPr lang="en-US" sz="4800" b="1" dirty="0" err="1"/>
                <a:t>Reciclalo</a:t>
              </a:r>
              <a:endParaRPr lang="es-MX" sz="4800" b="1" dirty="0"/>
            </a:p>
          </p:txBody>
        </p:sp>
        <p:sp>
          <p:nvSpPr>
            <p:cNvPr id="7" name="TextBox 6">
              <a:extLst>
                <a:ext uri="{FF2B5EF4-FFF2-40B4-BE49-F238E27FC236}">
                  <a16:creationId xmlns:a16="http://schemas.microsoft.com/office/drawing/2014/main" id="{D1ED3352-CAB4-32A1-9496-8BE7390C377C}"/>
                </a:ext>
              </a:extLst>
            </p:cNvPr>
            <p:cNvSpPr txBox="1"/>
            <p:nvPr/>
          </p:nvSpPr>
          <p:spPr>
            <a:xfrm>
              <a:off x="2414760" y="6137851"/>
              <a:ext cx="7906867" cy="461665"/>
            </a:xfrm>
            <a:prstGeom prst="rect">
              <a:avLst/>
            </a:prstGeom>
            <a:solidFill>
              <a:srgbClr val="F0F0F0"/>
            </a:solidFill>
          </p:spPr>
          <p:txBody>
            <a:bodyPr wrap="square" rtlCol="0">
              <a:spAutoFit/>
            </a:bodyPr>
            <a:lstStyle/>
            <a:p>
              <a:pPr algn="ctr"/>
              <a:r>
                <a:rPr lang="en-US" sz="2400" dirty="0"/>
                <a:t>Nivel 1: </a:t>
              </a:r>
              <a:r>
                <a:rPr lang="en-US" sz="2400" dirty="0" err="1"/>
                <a:t>Lección</a:t>
              </a:r>
              <a:r>
                <a:rPr lang="en-US" sz="2400"/>
                <a:t> para  </a:t>
              </a:r>
              <a:r>
                <a:rPr lang="en-US" sz="2400" dirty="0" err="1"/>
                <a:t>Avanzados</a:t>
              </a:r>
              <a:r>
                <a:rPr lang="en-US" sz="2400" dirty="0"/>
                <a:t> </a:t>
              </a:r>
              <a:endParaRPr lang="es-MX" sz="2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434444"/>
                </a:solidFill>
                <a:latin typeface="Calibri"/>
                <a:ea typeface="Calibri"/>
                <a:cs typeface="Calibri"/>
                <a:sym typeface="Calibri"/>
              </a:rPr>
              <a:t>Saber </a:t>
            </a:r>
            <a:r>
              <a:rPr lang="en-US" sz="4800" b="1" dirty="0" err="1">
                <a:solidFill>
                  <a:srgbClr val="434444"/>
                </a:solidFill>
                <a:latin typeface="Calibri"/>
                <a:ea typeface="Calibri"/>
                <a:cs typeface="Calibri"/>
                <a:sym typeface="Calibri"/>
              </a:rPr>
              <a:t>qué</a:t>
            </a:r>
            <a:r>
              <a:rPr lang="en-US" sz="4800" b="1" dirty="0">
                <a:solidFill>
                  <a:srgbClr val="434444"/>
                </a:solidFill>
                <a:latin typeface="Calibri"/>
                <a:ea typeface="Calibri"/>
                <a:cs typeface="Calibri"/>
                <a:sym typeface="Calibri"/>
              </a:rPr>
              <a:t> se </a:t>
            </a:r>
            <a:r>
              <a:rPr lang="en-US" sz="4800" b="1" dirty="0" err="1">
                <a:solidFill>
                  <a:srgbClr val="434444"/>
                </a:solidFill>
                <a:latin typeface="Calibri"/>
                <a:ea typeface="Calibri"/>
                <a:cs typeface="Calibri"/>
                <a:sym typeface="Calibri"/>
              </a:rPr>
              <a:t>puede</a:t>
            </a:r>
            <a:r>
              <a:rPr lang="en-US" sz="4800" b="1" dirty="0">
                <a:solidFill>
                  <a:srgbClr val="434444"/>
                </a:solidFill>
                <a:latin typeface="Calibri"/>
                <a:ea typeface="Calibri"/>
                <a:cs typeface="Calibri"/>
                <a:sym typeface="Calibri"/>
              </a:rPr>
              <a:t> </a:t>
            </a:r>
            <a:r>
              <a:rPr lang="en-US" sz="4800" b="1" dirty="0" err="1">
                <a:solidFill>
                  <a:srgbClr val="434444"/>
                </a:solidFill>
                <a:latin typeface="Calibri"/>
                <a:ea typeface="Calibri"/>
                <a:cs typeface="Calibri"/>
                <a:sym typeface="Calibri"/>
              </a:rPr>
              <a:t>reciclar</a:t>
            </a:r>
            <a:r>
              <a:rPr lang="en-US" sz="48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Envase</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vidrio</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Botella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Plástico</a:t>
            </a:r>
            <a:r>
              <a:rPr lang="en-US" sz="3200" b="1" dirty="0">
                <a:solidFill>
                  <a:srgbClr val="262626"/>
                </a:solidFill>
                <a:latin typeface="Calibri"/>
                <a:ea typeface="Calibri"/>
                <a:cs typeface="Calibri"/>
                <a:sym typeface="Calibri"/>
              </a:rPr>
              <a:t> 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Caja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cartón</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Lata de metal</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basura</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418369"/>
            <a:ext cx="921898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Pon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los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reciclables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la cesta </a:t>
            </a:r>
            <a:r>
              <a:rPr lang="en-US" sz="3600" b="1" dirty="0" err="1">
                <a:solidFill>
                  <a:srgbClr val="434444"/>
                </a:solidFill>
                <a:latin typeface="Calibri"/>
                <a:ea typeface="Calibri"/>
                <a:cs typeface="Calibri"/>
                <a:sym typeface="Calibri"/>
              </a:rPr>
              <a:t>correcta</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reciclaje</a:t>
            </a:r>
            <a:r>
              <a:rPr lang="en-US" sz="3600" b="1" dirty="0">
                <a:solidFill>
                  <a:srgbClr val="434444"/>
                </a:solidFill>
                <a:latin typeface="Calibri"/>
                <a:ea typeface="Calibri"/>
                <a:cs typeface="Calibri"/>
                <a:sym typeface="Calibri"/>
              </a:rPr>
              <a:t>.</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podemos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1444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115166"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67688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544346"/>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Tiradero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Vertedero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548477" y="1463155"/>
            <a:ext cx="6587429" cy="4272535"/>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394620" y="1484003"/>
            <a:ext cx="4682089" cy="4174541"/>
          </a:xfrm>
          <a:prstGeom prst="rect">
            <a:avLst/>
          </a:prstGeom>
        </p:spPr>
        <p:txBody>
          <a:bodyPr wrap="square">
            <a:spAutoFit/>
          </a:bodyPr>
          <a:lstStyle/>
          <a:p>
            <a:pPr>
              <a:lnSpc>
                <a:spcPct val="120000"/>
              </a:lnSpc>
            </a:pPr>
            <a:r>
              <a:rPr lang="es-ES" sz="3200" b="1" dirty="0">
                <a:solidFill>
                  <a:srgbClr val="262626"/>
                </a:solidFill>
              </a:rPr>
              <a:t>Cuando los materiales reciclables no se preparan y  clasifican correctamente para su reciclaje, terminan como basura que va a parar a un </a:t>
            </a:r>
            <a:r>
              <a:rPr lang="es-ES" sz="3200" b="1" dirty="0">
                <a:solidFill>
                  <a:srgbClr val="00B0F0"/>
                </a:solidFill>
              </a:rPr>
              <a:t>vertedero.</a:t>
            </a:r>
            <a:endParaRPr lang="en-TH" sz="3200" dirty="0">
              <a:solidFill>
                <a:srgbClr val="00B0F0"/>
              </a:solidFill>
            </a:endParaRPr>
          </a:p>
        </p:txBody>
      </p:sp>
      <p:sp>
        <p:nvSpPr>
          <p:cNvPr id="2" name="Slide Number Placeholder 1">
            <a:extLst>
              <a:ext uri="{FF2B5EF4-FFF2-40B4-BE49-F238E27FC236}">
                <a16:creationId xmlns:a16="http://schemas.microsoft.com/office/drawing/2014/main" id="{B71E10AB-6357-5A4D-8058-7A6D525C2705}"/>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29764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66377949-4F26-D24D-AA18-E247B86081DA}"/>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3487"/>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Cuánto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tarda</a:t>
            </a:r>
            <a:r>
              <a:rPr lang="en-US" sz="2800" b="1" dirty="0">
                <a:solidFill>
                  <a:schemeClr val="bg1"/>
                </a:solidFill>
                <a:latin typeface="Mali"/>
                <a:cs typeface="Mali"/>
                <a:sym typeface="Mali"/>
              </a:rPr>
              <a:t> en </a:t>
            </a:r>
            <a:r>
              <a:rPr lang="en-US" sz="2800" b="1" dirty="0" err="1">
                <a:solidFill>
                  <a:schemeClr val="bg1"/>
                </a:solidFill>
                <a:latin typeface="Mali"/>
                <a:cs typeface="Mali"/>
                <a:sym typeface="Mali"/>
              </a:rPr>
              <a:t>desaparacer</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el</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cartón</a:t>
            </a:r>
            <a:r>
              <a:rPr lang="en-US" sz="2800" b="1" dirty="0">
                <a:solidFill>
                  <a:schemeClr val="bg1"/>
                </a:solidFill>
                <a:latin typeface="Mali"/>
                <a:cs typeface="Mali"/>
                <a:sym typeface="Mali"/>
              </a:rPr>
              <a:t> en un </a:t>
            </a:r>
            <a:r>
              <a:rPr lang="en-US" sz="2800" b="1" dirty="0" err="1">
                <a:solidFill>
                  <a:schemeClr val="bg1"/>
                </a:solidFill>
                <a:latin typeface="Mali"/>
                <a:cs typeface="Mali"/>
                <a:sym typeface="Mali"/>
              </a:rPr>
              <a:t>vertedero</a:t>
            </a: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tiradero</a:t>
            </a:r>
            <a:r>
              <a:rPr lang="en-US" sz="2800" b="1" dirty="0">
                <a:solidFill>
                  <a:schemeClr val="bg1"/>
                </a:solidFill>
                <a:latin typeface="Mali"/>
                <a:cs typeface="Mali"/>
                <a:sym typeface="Mali"/>
              </a:rPr>
              <a:t>?</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3 meses</a:t>
            </a:r>
            <a:endParaRPr lang="en-US" sz="6000" dirty="0">
              <a:solidFill>
                <a:srgbClr val="39C79D"/>
              </a:solidFill>
            </a:endParaRPr>
          </a:p>
        </p:txBody>
      </p:sp>
      <p:pic>
        <p:nvPicPr>
          <p:cNvPr id="5" name="Picture 4">
            <a:extLst>
              <a:ext uri="{FF2B5EF4-FFF2-40B4-BE49-F238E27FC236}">
                <a16:creationId xmlns:a16="http://schemas.microsoft.com/office/drawing/2014/main" id="{DD7D9FCD-FDC3-0E4E-ABED-E03468EEBEAD}"/>
              </a:ext>
            </a:extLst>
          </p:cNvPr>
          <p:cNvPicPr>
            <a:picLocks noChangeAspect="1"/>
          </p:cNvPicPr>
          <p:nvPr/>
        </p:nvPicPr>
        <p:blipFill rotWithShape="1">
          <a:blip r:embed="rId6"/>
          <a:srcRect b="-4"/>
          <a:stretch/>
        </p:blipFill>
        <p:spPr>
          <a:xfrm>
            <a:off x="2461987" y="2335129"/>
            <a:ext cx="7020978" cy="3416049"/>
          </a:xfrm>
          <a:prstGeom prst="rect">
            <a:avLst/>
          </a:prstGeom>
        </p:spPr>
      </p:pic>
    </p:spTree>
    <p:extLst>
      <p:ext uri="{BB962C8B-B14F-4D97-AF65-F5344CB8AC3E}">
        <p14:creationId xmlns:p14="http://schemas.microsoft.com/office/powerpoint/2010/main" val="9805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 name="Picture 9" descr="A picture containing text, basketball, sport&#10;&#10;Description automatically generated">
            <a:extLst>
              <a:ext uri="{FF2B5EF4-FFF2-40B4-BE49-F238E27FC236}">
                <a16:creationId xmlns:a16="http://schemas.microsoft.com/office/drawing/2014/main" id="{53409842-52F4-5047-8A43-2649000CA1C4}"/>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Cuánto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tarda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desaparecer</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una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lata</a:t>
            </a:r>
            <a:r>
              <a:rPr lang="en-US" sz="2800" b="1" dirty="0">
                <a:solidFill>
                  <a:schemeClr val="bg1"/>
                </a:solidFill>
                <a:latin typeface="Mali"/>
                <a:cs typeface="Mali"/>
                <a:sym typeface="Mali"/>
              </a:rPr>
              <a:t> de metal de un </a:t>
            </a:r>
            <a:r>
              <a:rPr lang="en-US" sz="2800" b="1" dirty="0" err="1">
                <a:solidFill>
                  <a:schemeClr val="bg1"/>
                </a:solidFill>
                <a:latin typeface="Mali"/>
                <a:cs typeface="Mali"/>
                <a:sym typeface="Mali"/>
              </a:rPr>
              <a:t>tiradero</a:t>
            </a:r>
            <a:r>
              <a:rPr lang="en-US" sz="2800" b="1" dirty="0">
                <a:solidFill>
                  <a:schemeClr val="bg1"/>
                </a:solidFill>
                <a:latin typeface="Mali"/>
                <a:cs typeface="Mali"/>
                <a:sym typeface="Mali"/>
              </a:rPr>
              <a:t>?</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150 </a:t>
            </a:r>
            <a:r>
              <a:rPr lang="en-US" sz="6000" b="1" dirty="0" err="1">
                <a:solidFill>
                  <a:srgbClr val="39C79D"/>
                </a:solidFill>
                <a:latin typeface="Mali"/>
                <a:cs typeface="Mali"/>
                <a:sym typeface="Mali"/>
              </a:rPr>
              <a:t>años</a:t>
            </a:r>
            <a:endParaRPr lang="en-US" sz="6000" dirty="0">
              <a:solidFill>
                <a:srgbClr val="39C79D"/>
              </a:solidFill>
            </a:endParaRPr>
          </a:p>
        </p:txBody>
      </p:sp>
      <p:pic>
        <p:nvPicPr>
          <p:cNvPr id="4" name="Picture 3" descr="A picture containing old, dirty&#10;&#10;Description automatically generated">
            <a:extLst>
              <a:ext uri="{FF2B5EF4-FFF2-40B4-BE49-F238E27FC236}">
                <a16:creationId xmlns:a16="http://schemas.microsoft.com/office/drawing/2014/main" id="{C9B3176A-0C51-354F-A8C8-F4C393513440}"/>
              </a:ext>
            </a:extLst>
          </p:cNvPr>
          <p:cNvPicPr>
            <a:picLocks noChangeAspect="1"/>
          </p:cNvPicPr>
          <p:nvPr/>
        </p:nvPicPr>
        <p:blipFill>
          <a:blip r:embed="rId6"/>
          <a:stretch>
            <a:fillRect/>
          </a:stretch>
        </p:blipFill>
        <p:spPr>
          <a:xfrm>
            <a:off x="2935141" y="2238366"/>
            <a:ext cx="6094195" cy="3429000"/>
          </a:xfrm>
          <a:prstGeom prst="rect">
            <a:avLst/>
          </a:prstGeom>
        </p:spPr>
      </p:pic>
    </p:spTree>
    <p:extLst>
      <p:ext uri="{BB962C8B-B14F-4D97-AF65-F5344CB8AC3E}">
        <p14:creationId xmlns:p14="http://schemas.microsoft.com/office/powerpoint/2010/main" val="17892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207571" y="230046"/>
            <a:ext cx="7189016" cy="1323399"/>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600" b="1" dirty="0">
                <a:solidFill>
                  <a:schemeClr val="bg1"/>
                </a:solidFill>
                <a:latin typeface="Mali"/>
                <a:cs typeface="Mali"/>
                <a:sym typeface="Mali"/>
              </a:rPr>
              <a:t>¿</a:t>
            </a:r>
            <a:r>
              <a:rPr lang="en-US" sz="2600" b="1" dirty="0" err="1">
                <a:solidFill>
                  <a:schemeClr val="bg1"/>
                </a:solidFill>
                <a:latin typeface="Mali"/>
                <a:cs typeface="Mali"/>
                <a:sym typeface="Mali"/>
              </a:rPr>
              <a:t>Cuánto</a:t>
            </a:r>
            <a:r>
              <a:rPr lang="en-US" sz="2600" b="1" dirty="0">
                <a:solidFill>
                  <a:schemeClr val="bg1"/>
                </a:solidFill>
                <a:latin typeface="Mali"/>
                <a:cs typeface="Mali"/>
                <a:sym typeface="Mali"/>
              </a:rPr>
              <a:t> </a:t>
            </a:r>
            <a:r>
              <a:rPr lang="en-US" sz="2600" b="1" dirty="0" err="1">
                <a:solidFill>
                  <a:schemeClr val="bg1"/>
                </a:solidFill>
                <a:latin typeface="Mali"/>
                <a:cs typeface="Mali"/>
                <a:sym typeface="Mali"/>
              </a:rPr>
              <a:t>tarda</a:t>
            </a:r>
            <a:r>
              <a:rPr lang="en-US" sz="2600" b="1" dirty="0">
                <a:solidFill>
                  <a:schemeClr val="bg1"/>
                </a:solidFill>
                <a:latin typeface="Mali"/>
                <a:cs typeface="Mali"/>
                <a:sym typeface="Mali"/>
              </a:rPr>
              <a:t> </a:t>
            </a:r>
            <a:r>
              <a:rPr lang="en-US" sz="2600" b="1" dirty="0" err="1">
                <a:solidFill>
                  <a:schemeClr val="bg1"/>
                </a:solidFill>
                <a:latin typeface="Mali"/>
                <a:cs typeface="Mali"/>
                <a:sym typeface="Mali"/>
              </a:rPr>
              <a:t>en</a:t>
            </a:r>
            <a:r>
              <a:rPr lang="en-US" sz="2600" b="1" dirty="0">
                <a:solidFill>
                  <a:schemeClr val="bg1"/>
                </a:solidFill>
                <a:latin typeface="Mali"/>
                <a:cs typeface="Mali"/>
                <a:sym typeface="Mali"/>
              </a:rPr>
              <a:t> </a:t>
            </a:r>
            <a:r>
              <a:rPr lang="en-US" sz="2600" b="1" dirty="0" err="1">
                <a:solidFill>
                  <a:schemeClr val="bg1"/>
                </a:solidFill>
                <a:latin typeface="Mali"/>
                <a:cs typeface="Mali"/>
                <a:sym typeface="Mali"/>
              </a:rPr>
              <a:t>desaparecer</a:t>
            </a:r>
            <a:r>
              <a:rPr lang="en-US" sz="2600" b="1" dirty="0">
                <a:solidFill>
                  <a:schemeClr val="bg1"/>
                </a:solidFill>
                <a:latin typeface="Mali"/>
                <a:cs typeface="Mali"/>
                <a:sym typeface="Mali"/>
              </a:rPr>
              <a:t> </a:t>
            </a:r>
            <a:r>
              <a:rPr lang="en-US" sz="2600" b="1" dirty="0" err="1">
                <a:solidFill>
                  <a:schemeClr val="bg1"/>
                </a:solidFill>
                <a:latin typeface="Mali"/>
                <a:cs typeface="Mali"/>
                <a:sym typeface="Mali"/>
              </a:rPr>
              <a:t>una</a:t>
            </a:r>
            <a:r>
              <a:rPr lang="en-US" sz="2600" b="1" dirty="0">
                <a:solidFill>
                  <a:schemeClr val="bg1"/>
                </a:solidFill>
                <a:latin typeface="Mali"/>
                <a:cs typeface="Mali"/>
                <a:sym typeface="Mali"/>
              </a:rPr>
              <a:t> </a:t>
            </a:r>
            <a:r>
              <a:rPr lang="en-US" sz="2600" b="1" dirty="0" err="1">
                <a:solidFill>
                  <a:schemeClr val="bg1"/>
                </a:solidFill>
                <a:latin typeface="Mali"/>
                <a:cs typeface="Mali"/>
                <a:sym typeface="Mali"/>
              </a:rPr>
              <a:t>botella</a:t>
            </a:r>
            <a:r>
              <a:rPr lang="en-US" sz="2600" b="1" dirty="0">
                <a:solidFill>
                  <a:schemeClr val="bg1"/>
                </a:solidFill>
                <a:latin typeface="Mali"/>
                <a:cs typeface="Mali"/>
                <a:sym typeface="Mali"/>
              </a:rPr>
              <a:t> de </a:t>
            </a:r>
            <a:r>
              <a:rPr lang="en-US" sz="2600" b="1" dirty="0" err="1">
                <a:solidFill>
                  <a:schemeClr val="bg1"/>
                </a:solidFill>
                <a:latin typeface="Mali"/>
                <a:cs typeface="Mali"/>
                <a:sym typeface="Mali"/>
              </a:rPr>
              <a:t>plástico</a:t>
            </a:r>
            <a:r>
              <a:rPr lang="en-US" sz="2600" b="1" dirty="0">
                <a:solidFill>
                  <a:schemeClr val="bg1"/>
                </a:solidFill>
                <a:latin typeface="Mali"/>
                <a:cs typeface="Mali"/>
                <a:sym typeface="Mali"/>
              </a:rPr>
              <a:t> PET de un </a:t>
            </a:r>
            <a:r>
              <a:rPr lang="en-US" sz="2600" b="1" dirty="0" err="1">
                <a:solidFill>
                  <a:schemeClr val="bg1"/>
                </a:solidFill>
                <a:latin typeface="Mali"/>
                <a:cs typeface="Mali"/>
                <a:sym typeface="Mali"/>
              </a:rPr>
              <a:t>vertedero</a:t>
            </a:r>
            <a:r>
              <a:rPr lang="en-US" sz="2600" b="1" dirty="0">
                <a:solidFill>
                  <a:schemeClr val="bg1"/>
                </a:solidFill>
                <a:latin typeface="Mali"/>
                <a:cs typeface="Mali"/>
                <a:sym typeface="Mali"/>
              </a:rPr>
              <a:t>?</a:t>
            </a:r>
            <a:endParaRPr lang="en-US" sz="26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450 </a:t>
            </a:r>
            <a:r>
              <a:rPr lang="en-US" sz="6000" b="1" dirty="0" err="1">
                <a:solidFill>
                  <a:srgbClr val="39C79D"/>
                </a:solidFill>
                <a:latin typeface="Mali"/>
                <a:cs typeface="Mali"/>
                <a:sym typeface="Mali"/>
              </a:rPr>
              <a:t>años</a:t>
            </a:r>
            <a:endParaRPr lang="en-US" sz="6000" dirty="0">
              <a:solidFill>
                <a:srgbClr val="39C79D"/>
              </a:solidFill>
            </a:endParaRPr>
          </a:p>
        </p:txBody>
      </p:sp>
      <p:pic>
        <p:nvPicPr>
          <p:cNvPr id="8" name="Picture 7" descr="A large group of fish swimming in water&#10;&#10;Description automatically generated with low confidence">
            <a:extLst>
              <a:ext uri="{FF2B5EF4-FFF2-40B4-BE49-F238E27FC236}">
                <a16:creationId xmlns:a16="http://schemas.microsoft.com/office/drawing/2014/main" id="{48435910-D4E6-BA41-9BF1-133DE16D3BED}"/>
              </a:ext>
            </a:extLst>
          </p:cNvPr>
          <p:cNvPicPr>
            <a:picLocks noChangeAspect="1"/>
          </p:cNvPicPr>
          <p:nvPr/>
        </p:nvPicPr>
        <p:blipFill rotWithShape="1">
          <a:blip r:embed="rId6"/>
          <a:srcRect r="6" b="-12"/>
          <a:stretch/>
        </p:blipFill>
        <p:spPr>
          <a:xfrm>
            <a:off x="2504414" y="2385391"/>
            <a:ext cx="7189017" cy="3225185"/>
          </a:xfrm>
          <a:prstGeom prst="rect">
            <a:avLst/>
          </a:prstGeom>
        </p:spPr>
      </p:pic>
    </p:spTree>
    <p:extLst>
      <p:ext uri="{BB962C8B-B14F-4D97-AF65-F5344CB8AC3E}">
        <p14:creationId xmlns:p14="http://schemas.microsoft.com/office/powerpoint/2010/main" val="17526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Cuánto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tarda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desaparecer</a:t>
            </a:r>
            <a:r>
              <a:rPr lang="en-US" sz="2800" b="1" dirty="0">
                <a:solidFill>
                  <a:schemeClr val="bg1"/>
                </a:solidFill>
                <a:latin typeface="Mali"/>
                <a:cs typeface="Mali"/>
                <a:sym typeface="Mali"/>
              </a:rPr>
              <a:t> un </a:t>
            </a:r>
            <a:r>
              <a:rPr lang="en-US" sz="2800" b="1" dirty="0" err="1">
                <a:solidFill>
                  <a:schemeClr val="bg1"/>
                </a:solidFill>
                <a:latin typeface="Mali"/>
                <a:cs typeface="Mali"/>
                <a:sym typeface="Mali"/>
              </a:rPr>
              <a:t>envase</a:t>
            </a:r>
            <a:r>
              <a:rPr lang="en-US" sz="2800" b="1" dirty="0">
                <a:solidFill>
                  <a:schemeClr val="bg1"/>
                </a:solidFill>
                <a:latin typeface="Mali"/>
                <a:cs typeface="Mali"/>
                <a:sym typeface="Mali"/>
              </a:rPr>
              <a:t> de </a:t>
            </a:r>
            <a:r>
              <a:rPr lang="en-US" sz="2800" b="1" dirty="0" err="1">
                <a:solidFill>
                  <a:schemeClr val="bg1"/>
                </a:solidFill>
                <a:latin typeface="Mali"/>
                <a:cs typeface="Mali"/>
                <a:sym typeface="Mali"/>
              </a:rPr>
              <a:t>vidrio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un </a:t>
            </a:r>
            <a:r>
              <a:rPr lang="en-US" sz="2800" b="1" dirty="0" err="1">
                <a:solidFill>
                  <a:schemeClr val="bg1"/>
                </a:solidFill>
                <a:latin typeface="Mali"/>
                <a:cs typeface="Mali"/>
                <a:sym typeface="Mali"/>
              </a:rPr>
              <a:t>vertedero</a:t>
            </a:r>
            <a:r>
              <a:rPr lang="en-US" sz="2800" b="1" dirty="0">
                <a:solidFill>
                  <a:schemeClr val="bg1"/>
                </a:solidFill>
                <a:latin typeface="Mali"/>
                <a:cs typeface="Mali"/>
                <a:sym typeface="Mali"/>
              </a:rPr>
              <a:t>?</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4,000 </a:t>
            </a:r>
            <a:r>
              <a:rPr lang="en-US" sz="6000" b="1" dirty="0" err="1">
                <a:solidFill>
                  <a:srgbClr val="39C79D"/>
                </a:solidFill>
                <a:latin typeface="Mali"/>
                <a:cs typeface="Mali"/>
                <a:sym typeface="Mali"/>
              </a:rPr>
              <a:t>años</a:t>
            </a:r>
            <a:endParaRPr lang="en-US" sz="6000" dirty="0">
              <a:solidFill>
                <a:srgbClr val="39C79D"/>
              </a:solidFill>
            </a:endParaRPr>
          </a:p>
        </p:txBody>
      </p:sp>
      <p:pic>
        <p:nvPicPr>
          <p:cNvPr id="5" name="Picture 4" descr="A picture containing outdoor&#10;&#10;Description automatically generated">
            <a:extLst>
              <a:ext uri="{FF2B5EF4-FFF2-40B4-BE49-F238E27FC236}">
                <a16:creationId xmlns:a16="http://schemas.microsoft.com/office/drawing/2014/main" id="{6E8ED96B-8DA5-674B-9615-F3410CABCCCC}"/>
              </a:ext>
            </a:extLst>
          </p:cNvPr>
          <p:cNvPicPr>
            <a:picLocks noChangeAspect="1"/>
          </p:cNvPicPr>
          <p:nvPr/>
        </p:nvPicPr>
        <p:blipFill rotWithShape="1">
          <a:blip r:embed="rId6"/>
          <a:srcRect b="-16"/>
          <a:stretch/>
        </p:blipFill>
        <p:spPr>
          <a:xfrm>
            <a:off x="2897047" y="2331634"/>
            <a:ext cx="6397905" cy="3423238"/>
          </a:xfrm>
          <a:prstGeom prst="rect">
            <a:avLst/>
          </a:prstGeom>
        </p:spPr>
      </p:pic>
    </p:spTree>
    <p:extLst>
      <p:ext uri="{BB962C8B-B14F-4D97-AF65-F5344CB8AC3E}">
        <p14:creationId xmlns:p14="http://schemas.microsoft.com/office/powerpoint/2010/main" val="22679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A picture containing text, people&#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95" name="Google Shape;295;p11"/>
          <p:cNvSpPr txBox="1"/>
          <p:nvPr/>
        </p:nvSpPr>
        <p:spPr>
          <a:xfrm>
            <a:off x="2748496" y="131625"/>
            <a:ext cx="8690835"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262626"/>
                </a:solidFill>
                <a:latin typeface="Calibri"/>
                <a:cs typeface="Calibri"/>
                <a:sym typeface="Calibri"/>
              </a:rPr>
              <a:t>¿</a:t>
            </a:r>
            <a:r>
              <a:rPr lang="en-US" sz="4400" b="1" dirty="0" err="1">
                <a:solidFill>
                  <a:srgbClr val="262626"/>
                </a:solidFill>
                <a:latin typeface="Calibri"/>
                <a:cs typeface="Calibri"/>
                <a:sym typeface="Calibri"/>
              </a:rPr>
              <a:t>Puedes</a:t>
            </a:r>
            <a:r>
              <a:rPr lang="en-US" sz="4400" b="1" dirty="0">
                <a:solidFill>
                  <a:srgbClr val="262626"/>
                </a:solidFill>
                <a:latin typeface="Calibri"/>
                <a:cs typeface="Calibri"/>
                <a:sym typeface="Calibri"/>
              </a:rPr>
              <a:t> </a:t>
            </a:r>
            <a:r>
              <a:rPr lang="en-US" sz="4400" b="1" dirty="0" err="1">
                <a:solidFill>
                  <a:srgbClr val="262626"/>
                </a:solidFill>
                <a:latin typeface="Calibri"/>
                <a:cs typeface="Calibri"/>
                <a:sym typeface="Calibri"/>
              </a:rPr>
              <a:t>encontrar</a:t>
            </a:r>
            <a:r>
              <a:rPr lang="en-US" sz="4400" b="1" dirty="0">
                <a:solidFill>
                  <a:srgbClr val="262626"/>
                </a:solidFill>
                <a:latin typeface="Calibri"/>
                <a:cs typeface="Calibri"/>
                <a:sym typeface="Calibri"/>
              </a:rPr>
              <a:t> las </a:t>
            </a:r>
            <a:r>
              <a:rPr lang="en-US" sz="4400" b="1" dirty="0" err="1">
                <a:solidFill>
                  <a:srgbClr val="262626"/>
                </a:solidFill>
                <a:latin typeface="Calibri"/>
                <a:cs typeface="Calibri"/>
                <a:sym typeface="Calibri"/>
              </a:rPr>
              <a:t>botellas</a:t>
            </a:r>
            <a:r>
              <a:rPr lang="en-US" sz="4400" b="1" dirty="0">
                <a:solidFill>
                  <a:srgbClr val="262626"/>
                </a:solidFill>
                <a:latin typeface="Calibri"/>
                <a:cs typeface="Calibri"/>
                <a:sym typeface="Calibri"/>
              </a:rPr>
              <a:t> de </a:t>
            </a:r>
            <a:r>
              <a:rPr lang="en-US" sz="4400" b="1" dirty="0" err="1">
                <a:solidFill>
                  <a:srgbClr val="262626"/>
                </a:solidFill>
                <a:latin typeface="Calibri"/>
                <a:cs typeface="Calibri"/>
                <a:sym typeface="Calibri"/>
              </a:rPr>
              <a:t>plástico</a:t>
            </a:r>
            <a:r>
              <a:rPr lang="en-US" sz="4400" b="1" dirty="0">
                <a:solidFill>
                  <a:srgbClr val="262626"/>
                </a:solidFill>
                <a:latin typeface="Calibri"/>
                <a:cs typeface="Calibri"/>
                <a:sym typeface="Calibri"/>
              </a:rPr>
              <a:t> PET </a:t>
            </a:r>
            <a:r>
              <a:rPr lang="en-US" sz="4400" b="1" dirty="0" err="1">
                <a:solidFill>
                  <a:srgbClr val="262626"/>
                </a:solidFill>
                <a:latin typeface="Calibri"/>
                <a:cs typeface="Calibri"/>
                <a:sym typeface="Calibri"/>
              </a:rPr>
              <a:t>en</a:t>
            </a:r>
            <a:r>
              <a:rPr lang="en-US" sz="4400" b="1" dirty="0">
                <a:solidFill>
                  <a:srgbClr val="262626"/>
                </a:solidFill>
                <a:latin typeface="Calibri"/>
                <a:cs typeface="Calibri"/>
                <a:sym typeface="Calibri"/>
              </a:rPr>
              <a:t> </a:t>
            </a:r>
            <a:r>
              <a:rPr lang="en-US" sz="4400" b="1" dirty="0" err="1">
                <a:solidFill>
                  <a:srgbClr val="262626"/>
                </a:solidFill>
                <a:latin typeface="Calibri"/>
                <a:cs typeface="Calibri"/>
                <a:sym typeface="Calibri"/>
              </a:rPr>
              <a:t>este</a:t>
            </a:r>
            <a:r>
              <a:rPr lang="en-US" sz="4400" b="1" dirty="0">
                <a:solidFill>
                  <a:srgbClr val="262626"/>
                </a:solidFill>
                <a:latin typeface="Calibri"/>
                <a:cs typeface="Calibri"/>
                <a:sym typeface="Calibri"/>
              </a:rPr>
              <a:t> </a:t>
            </a:r>
            <a:r>
              <a:rPr lang="en-US" sz="4400" b="1" dirty="0" err="1">
                <a:solidFill>
                  <a:srgbClr val="262626"/>
                </a:solidFill>
                <a:latin typeface="Calibri"/>
                <a:cs typeface="Calibri"/>
                <a:sym typeface="Calibri"/>
              </a:rPr>
              <a:t>salón</a:t>
            </a:r>
            <a:r>
              <a:rPr lang="en-US" sz="4400" b="1" dirty="0">
                <a:solidFill>
                  <a:srgbClr val="262626"/>
                </a:solidFill>
                <a:latin typeface="Calibri"/>
                <a:cs typeface="Calibri"/>
                <a:sym typeface="Calibri"/>
              </a:rPr>
              <a:t>?</a:t>
            </a:r>
            <a:endParaRPr dirty="0"/>
          </a:p>
        </p:txBody>
      </p:sp>
      <p:sp>
        <p:nvSpPr>
          <p:cNvPr id="297" name="Google Shape;297;p11"/>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 name="Picture 2" descr="A picture containing floor, person, toilet&#10;&#10;Description automatically generated">
            <a:extLst>
              <a:ext uri="{FF2B5EF4-FFF2-40B4-BE49-F238E27FC236}">
                <a16:creationId xmlns:a16="http://schemas.microsoft.com/office/drawing/2014/main" id="{EF21C109-954D-0F49-8BF3-2FC27C11466B}"/>
              </a:ext>
            </a:extLst>
          </p:cNvPr>
          <p:cNvPicPr>
            <a:picLocks noChangeAspect="1"/>
          </p:cNvPicPr>
          <p:nvPr/>
        </p:nvPicPr>
        <p:blipFill>
          <a:blip r:embed="rId4"/>
          <a:stretch>
            <a:fillRect/>
          </a:stretch>
        </p:blipFill>
        <p:spPr>
          <a:xfrm>
            <a:off x="1257174" y="1605770"/>
            <a:ext cx="6485526" cy="4324099"/>
          </a:xfrm>
          <a:prstGeom prst="rect">
            <a:avLst/>
          </a:prstGeom>
        </p:spPr>
      </p:pic>
      <p:pic>
        <p:nvPicPr>
          <p:cNvPr id="5" name="Picture 4" descr="A picture containing person, indoor, wall&#10;&#10;Description automatically generated">
            <a:extLst>
              <a:ext uri="{FF2B5EF4-FFF2-40B4-BE49-F238E27FC236}">
                <a16:creationId xmlns:a16="http://schemas.microsoft.com/office/drawing/2014/main" id="{AD8751B0-4D0A-3440-BA99-5B4F17512C86}"/>
              </a:ext>
            </a:extLst>
          </p:cNvPr>
          <p:cNvPicPr>
            <a:picLocks noChangeAspect="1"/>
          </p:cNvPicPr>
          <p:nvPr/>
        </p:nvPicPr>
        <p:blipFill>
          <a:blip r:embed="rId5"/>
          <a:stretch>
            <a:fillRect/>
          </a:stretch>
        </p:blipFill>
        <p:spPr>
          <a:xfrm>
            <a:off x="8141704" y="1605770"/>
            <a:ext cx="2893473" cy="43402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
          <p:cNvSpPr/>
          <p:nvPr/>
        </p:nvSpPr>
        <p:spPr>
          <a:xfrm>
            <a:off x="313764" y="1305113"/>
            <a:ext cx="11371800" cy="1580700"/>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2"/>
          <p:cNvSpPr/>
          <p:nvPr/>
        </p:nvSpPr>
        <p:spPr>
          <a:xfrm>
            <a:off x="506436" y="1378280"/>
            <a:ext cx="1090716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Los estudiantes se apropiarán del reciclaje poniendo en práctica todo lo que han aprendido. Cada día de la semana, recogerán al menos una botella de plástico PET en la escuela o en casa, para reciclar. Se realizará un conteo diario para ver cuántas botellas ha recolectado la clase. La lección comenzará con una búsqueda de botellas dentro del aula, así como con colorear una página con la imagen de una botella de plástico PET; posteriormente se les pedirá que vean cuántas botellas pueden recolectar durante la semana y convertirse en  "Héroes de los Desechos".</a:t>
            </a:r>
            <a:endParaRPr sz="1600" b="1" i="0" u="none" strike="noStrike" cap="none" dirty="0">
              <a:solidFill>
                <a:srgbClr val="262626"/>
              </a:solidFill>
              <a:latin typeface="Calibri"/>
              <a:ea typeface="Calibri"/>
              <a:cs typeface="Calibri"/>
              <a:sym typeface="Calibri"/>
            </a:endParaRPr>
          </a:p>
        </p:txBody>
      </p:sp>
      <p:sp>
        <p:nvSpPr>
          <p:cNvPr id="92" name="Google Shape;92;p2"/>
          <p:cNvSpPr/>
          <p:nvPr/>
        </p:nvSpPr>
        <p:spPr>
          <a:xfrm>
            <a:off x="1181181" y="320323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3" name="Google Shape;93;p2"/>
          <p:cNvSpPr/>
          <p:nvPr/>
        </p:nvSpPr>
        <p:spPr>
          <a:xfrm>
            <a:off x="1127544" y="320323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4" name="Google Shape;94;p2"/>
          <p:cNvSpPr/>
          <p:nvPr/>
        </p:nvSpPr>
        <p:spPr>
          <a:xfrm>
            <a:off x="1172128" y="318318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95" name="Google Shape;95;p2"/>
          <p:cNvSpPr/>
          <p:nvPr/>
        </p:nvSpPr>
        <p:spPr>
          <a:xfrm>
            <a:off x="1678983" y="3245606"/>
            <a:ext cx="973468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Muestre o imprima el documento "SÍ/NO" y distribuya el </a:t>
            </a:r>
            <a:r>
              <a:rPr lang="es-ES" sz="1600" b="1" dirty="0">
                <a:solidFill>
                  <a:srgbClr val="262626"/>
                </a:solidFill>
                <a:latin typeface="Calibri"/>
                <a:ea typeface="Calibri"/>
                <a:cs typeface="Calibri"/>
                <a:sym typeface="Calibri"/>
              </a:rPr>
              <a:t>documento </a:t>
            </a:r>
            <a:r>
              <a:rPr lang="es-ES" sz="1600" b="1" i="0" u="none" strike="noStrike" cap="none" dirty="0">
                <a:solidFill>
                  <a:srgbClr val="262626"/>
                </a:solidFill>
                <a:latin typeface="Calibri"/>
                <a:ea typeface="Calibri"/>
                <a:cs typeface="Calibri"/>
                <a:sym typeface="Calibri"/>
              </a:rPr>
              <a:t>"Botella para Colorear" a la clase</a:t>
            </a:r>
            <a:r>
              <a:rPr lang="en-US" sz="1600" b="1" i="0" u="none" strike="noStrike" cap="none" dirty="0">
                <a:solidFill>
                  <a:srgbClr val="262626"/>
                </a:solidFill>
                <a:latin typeface="Calibri"/>
                <a:ea typeface="Calibri"/>
                <a:cs typeface="Calibri"/>
                <a:sym typeface="Calibri"/>
              </a:rPr>
              <a:t>. </a:t>
            </a:r>
            <a:endParaRPr sz="1600" i="0" u="none" strike="noStrike" cap="none" dirty="0">
              <a:solidFill>
                <a:srgbClr val="262626"/>
              </a:solidFill>
              <a:latin typeface="Calibri"/>
              <a:ea typeface="Calibri"/>
              <a:cs typeface="Calibri"/>
              <a:sym typeface="Calibri"/>
            </a:endParaRPr>
          </a:p>
        </p:txBody>
      </p:sp>
      <p:sp>
        <p:nvSpPr>
          <p:cNvPr id="96" name="Google Shape;96;p2"/>
          <p:cNvSpPr/>
          <p:nvPr/>
        </p:nvSpPr>
        <p:spPr>
          <a:xfrm rot="5400000">
            <a:off x="586952" y="314595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1678983" y="4037615"/>
            <a:ext cx="9734687"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Prepare un contenedor o papelera de reciclaje para el salón de clases</a:t>
            </a:r>
            <a:r>
              <a:rPr lang="es-ES" sz="1600" i="0" u="none" strike="noStrike" cap="none" dirty="0">
                <a:solidFill>
                  <a:srgbClr val="262626"/>
                </a:solidFill>
                <a:latin typeface="Calibri"/>
                <a:ea typeface="Calibri"/>
                <a:cs typeface="Calibri"/>
                <a:sym typeface="Calibri"/>
              </a:rPr>
              <a:t>. Algo lo suficientemente grande   para alojar lo que se recolecte de botellas de plástico PET en una semana. Recoja y prepare de 10 a 20 botellas de plástico PET. Es mejor que los estudiantes traigan botellas de la cafetería de la escuela o de casa.</a:t>
            </a:r>
            <a:endParaRPr dirty="0"/>
          </a:p>
        </p:txBody>
      </p:sp>
      <p:sp>
        <p:nvSpPr>
          <p:cNvPr id="98" name="Google Shape;98;p2"/>
          <p:cNvSpPr/>
          <p:nvPr/>
        </p:nvSpPr>
        <p:spPr>
          <a:xfrm>
            <a:off x="1177126" y="413453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p:nvPr/>
        </p:nvSpPr>
        <p:spPr>
          <a:xfrm>
            <a:off x="1123489" y="413453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168073" y="411448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sp>
        <p:nvSpPr>
          <p:cNvPr id="101" name="Google Shape;101;p2"/>
          <p:cNvSpPr/>
          <p:nvPr/>
        </p:nvSpPr>
        <p:spPr>
          <a:xfrm>
            <a:off x="1678983" y="5117306"/>
            <a:ext cx="10006513"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dirty="0">
                <a:solidFill>
                  <a:srgbClr val="262626"/>
                </a:solidFill>
                <a:latin typeface="Calibri"/>
                <a:ea typeface="Calibri"/>
                <a:cs typeface="Calibri"/>
                <a:sym typeface="Calibri"/>
              </a:rPr>
              <a:t>Imprima y pegue con cinta adhesiva el “Contador de botellas del aula”, </a:t>
            </a:r>
            <a:r>
              <a:rPr lang="es-ES" sz="1600" dirty="0">
                <a:solidFill>
                  <a:srgbClr val="262626"/>
                </a:solidFill>
                <a:latin typeface="Calibri"/>
                <a:ea typeface="Calibri"/>
                <a:cs typeface="Calibri"/>
                <a:sym typeface="Calibri"/>
              </a:rPr>
              <a:t>en algún lugar donde toda la clase pueda verlo</a:t>
            </a:r>
            <a:r>
              <a:rPr lang="en-US" sz="1600" i="0" u="none" strike="noStrike" cap="none" dirty="0">
                <a:solidFill>
                  <a:srgbClr val="262626"/>
                </a:solidFill>
                <a:latin typeface="Calibri"/>
                <a:ea typeface="Calibri"/>
                <a:cs typeface="Calibri"/>
                <a:sym typeface="Calibri"/>
              </a:rPr>
              <a:t>.</a:t>
            </a:r>
            <a:endParaRPr dirty="0"/>
          </a:p>
        </p:txBody>
      </p:sp>
      <p:sp>
        <p:nvSpPr>
          <p:cNvPr id="102" name="Google Shape;102;p2"/>
          <p:cNvSpPr/>
          <p:nvPr/>
        </p:nvSpPr>
        <p:spPr>
          <a:xfrm>
            <a:off x="1177126" y="508589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p:nvPr/>
        </p:nvSpPr>
        <p:spPr>
          <a:xfrm>
            <a:off x="1123489" y="508589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2"/>
          <p:cNvSpPr/>
          <p:nvPr/>
        </p:nvSpPr>
        <p:spPr>
          <a:xfrm>
            <a:off x="1168073" y="506584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3</a:t>
            </a:r>
            <a:endParaRPr dirty="0"/>
          </a:p>
        </p:txBody>
      </p:sp>
      <p:sp>
        <p:nvSpPr>
          <p:cNvPr id="105" name="Google Shape;105;p2"/>
          <p:cNvSpPr/>
          <p:nvPr/>
        </p:nvSpPr>
        <p:spPr>
          <a:xfrm>
            <a:off x="2606050" y="185125"/>
            <a:ext cx="6979800" cy="9678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dirty="0">
                <a:solidFill>
                  <a:schemeClr val="lt1"/>
                </a:solidFill>
                <a:latin typeface="Calibri"/>
                <a:ea typeface="Calibri"/>
                <a:cs typeface="Calibri"/>
                <a:sym typeface="Calibri"/>
              </a:rPr>
              <a:t>Lesson duration: 25 - 30 minutes</a:t>
            </a:r>
            <a:endParaRPr b="1" dirty="0">
              <a:solidFill>
                <a:schemeClr val="lt1"/>
              </a:solidFill>
              <a:latin typeface="Calibri"/>
              <a:ea typeface="Calibri"/>
              <a:cs typeface="Calibri"/>
              <a:sym typeface="Calibri"/>
            </a:endParaRPr>
          </a:p>
        </p:txBody>
      </p:sp>
      <p:sp>
        <p:nvSpPr>
          <p:cNvPr id="106" name="Google Shape;106;p2"/>
          <p:cNvSpPr/>
          <p:nvPr/>
        </p:nvSpPr>
        <p:spPr>
          <a:xfrm>
            <a:off x="1181182" y="185126"/>
            <a:ext cx="10232488"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7" name="Google Shape;107;p2"/>
          <p:cNvSpPr txBox="1"/>
          <p:nvPr/>
        </p:nvSpPr>
        <p:spPr>
          <a:xfrm>
            <a:off x="1181182" y="29410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108" name="Google Shape;108;p2"/>
          <p:cNvSpPr txBox="1"/>
          <p:nvPr/>
        </p:nvSpPr>
        <p:spPr>
          <a:xfrm>
            <a:off x="4713625" y="8203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Lección</a:t>
            </a:r>
            <a:r>
              <a:rPr lang="en-US" b="1" dirty="0">
                <a:solidFill>
                  <a:schemeClr val="lt1"/>
                </a:solidFill>
                <a:latin typeface="Calibri"/>
                <a:ea typeface="Calibri"/>
                <a:cs typeface="Calibri"/>
                <a:sym typeface="Calibri"/>
              </a:rPr>
              <a:t>: 30-35 </a:t>
            </a:r>
            <a:r>
              <a:rPr lang="en-US" b="1" dirty="0" err="1">
                <a:solidFill>
                  <a:schemeClr val="lt1"/>
                </a:solidFill>
                <a:latin typeface="Calibri"/>
                <a:ea typeface="Calibri"/>
                <a:cs typeface="Calibri"/>
                <a:sym typeface="Calibri"/>
              </a:rPr>
              <a:t>minutos</a:t>
            </a:r>
            <a:endParaRPr b="1" dirty="0">
              <a:solidFill>
                <a:schemeClr val="lt1"/>
              </a:solidFill>
              <a:latin typeface="Calibri"/>
              <a:ea typeface="Calibri"/>
              <a:cs typeface="Calibri"/>
              <a:sym typeface="Calibri"/>
            </a:endParaRPr>
          </a:p>
        </p:txBody>
      </p:sp>
      <p:sp>
        <p:nvSpPr>
          <p:cNvPr id="109" name="Google Shape;109;p2"/>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A picture containing text, people&#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95" name="Google Shape;295;p11"/>
          <p:cNvSpPr txBox="1"/>
          <p:nvPr/>
        </p:nvSpPr>
        <p:spPr>
          <a:xfrm>
            <a:off x="81405" y="206573"/>
            <a:ext cx="12029188"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262626"/>
                </a:solidFill>
                <a:latin typeface="Calibri"/>
                <a:cs typeface="Calibri"/>
                <a:sym typeface="Calibri"/>
              </a:rPr>
              <a:t>Reto</a:t>
            </a:r>
            <a:r>
              <a:rPr lang="en-US" sz="4400" b="1" dirty="0">
                <a:solidFill>
                  <a:srgbClr val="262626"/>
                </a:solidFill>
                <a:latin typeface="Calibri"/>
                <a:cs typeface="Calibri"/>
                <a:sym typeface="Calibri"/>
              </a:rPr>
              <a:t> de la </a:t>
            </a:r>
            <a:r>
              <a:rPr lang="en-US" sz="4400" b="1" dirty="0" err="1">
                <a:solidFill>
                  <a:srgbClr val="262626"/>
                </a:solidFill>
                <a:latin typeface="Calibri"/>
                <a:cs typeface="Calibri"/>
                <a:sym typeface="Calibri"/>
              </a:rPr>
              <a:t>Recolección</a:t>
            </a:r>
            <a:r>
              <a:rPr lang="en-US" sz="4400" b="1" dirty="0">
                <a:solidFill>
                  <a:srgbClr val="262626"/>
                </a:solidFill>
                <a:latin typeface="Calibri"/>
                <a:cs typeface="Calibri"/>
                <a:sym typeface="Calibri"/>
              </a:rPr>
              <a:t> de </a:t>
            </a:r>
            <a:r>
              <a:rPr lang="en-US" sz="4400" b="1" dirty="0" err="1">
                <a:solidFill>
                  <a:srgbClr val="262626"/>
                </a:solidFill>
                <a:latin typeface="Calibri"/>
                <a:cs typeface="Calibri"/>
                <a:sym typeface="Calibri"/>
              </a:rPr>
              <a:t>Botellas</a:t>
            </a:r>
            <a:r>
              <a:rPr lang="en-US" sz="4400" b="1" dirty="0">
                <a:solidFill>
                  <a:srgbClr val="262626"/>
                </a:solidFill>
                <a:latin typeface="Calibri"/>
                <a:cs typeface="Calibri"/>
                <a:sym typeface="Calibri"/>
              </a:rPr>
              <a:t> de </a:t>
            </a:r>
            <a:r>
              <a:rPr lang="en-US" sz="4400" b="1" dirty="0" err="1">
                <a:solidFill>
                  <a:srgbClr val="262626"/>
                </a:solidFill>
                <a:latin typeface="Calibri"/>
                <a:cs typeface="Calibri"/>
                <a:sym typeface="Calibri"/>
              </a:rPr>
              <a:t>Plástico</a:t>
            </a:r>
            <a:r>
              <a:rPr lang="en-US" sz="4400" b="1" dirty="0">
                <a:solidFill>
                  <a:srgbClr val="262626"/>
                </a:solidFill>
                <a:latin typeface="Calibri"/>
                <a:cs typeface="Calibri"/>
                <a:sym typeface="Calibri"/>
              </a:rPr>
              <a:t> PET</a:t>
            </a:r>
            <a:endParaRPr dirty="0"/>
          </a:p>
        </p:txBody>
      </p:sp>
      <p:pic>
        <p:nvPicPr>
          <p:cNvPr id="296" name="Google Shape;296;p11" descr="A picture containing person, outdoor, beverage&#10;&#10;Description automatically generated"/>
          <p:cNvPicPr preferRelativeResize="0"/>
          <p:nvPr/>
        </p:nvPicPr>
        <p:blipFill rotWithShape="1">
          <a:blip r:embed="rId4">
            <a:alphaModFix/>
          </a:blip>
          <a:srcRect/>
          <a:stretch/>
        </p:blipFill>
        <p:spPr>
          <a:xfrm>
            <a:off x="1138321" y="1162122"/>
            <a:ext cx="7093018" cy="4558713"/>
          </a:xfrm>
          <a:prstGeom prst="rect">
            <a:avLst/>
          </a:prstGeom>
          <a:noFill/>
          <a:ln>
            <a:noFill/>
          </a:ln>
        </p:spPr>
      </p:pic>
      <p:sp>
        <p:nvSpPr>
          <p:cNvPr id="297" name="Google Shape;297;p11"/>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14" name="Picture 13" descr="Diagram&#10;&#10;Description automatically generated">
            <a:extLst>
              <a:ext uri="{FF2B5EF4-FFF2-40B4-BE49-F238E27FC236}">
                <a16:creationId xmlns:a16="http://schemas.microsoft.com/office/drawing/2014/main" id="{D2A6CF5F-6BE5-8C45-8F23-9FBD3AE7CA9F}"/>
              </a:ext>
            </a:extLst>
          </p:cNvPr>
          <p:cNvPicPr>
            <a:picLocks noChangeAspect="1"/>
          </p:cNvPicPr>
          <p:nvPr/>
        </p:nvPicPr>
        <p:blipFill>
          <a:blip r:embed="rId5"/>
          <a:stretch>
            <a:fillRect/>
          </a:stretch>
        </p:blipFill>
        <p:spPr>
          <a:xfrm>
            <a:off x="8099430" y="975974"/>
            <a:ext cx="3563142" cy="5036306"/>
          </a:xfrm>
          <a:prstGeom prst="rect">
            <a:avLst/>
          </a:prstGeom>
        </p:spPr>
      </p:pic>
      <p:sp>
        <p:nvSpPr>
          <p:cNvPr id="15" name="TextBox 14">
            <a:extLst>
              <a:ext uri="{FF2B5EF4-FFF2-40B4-BE49-F238E27FC236}">
                <a16:creationId xmlns:a16="http://schemas.microsoft.com/office/drawing/2014/main" id="{0F54BC0C-3A08-164A-A9CB-385F73FFBD99}"/>
              </a:ext>
            </a:extLst>
          </p:cNvPr>
          <p:cNvSpPr txBox="1"/>
          <p:nvPr/>
        </p:nvSpPr>
        <p:spPr>
          <a:xfrm>
            <a:off x="9714379" y="2225488"/>
            <a:ext cx="448236" cy="307777"/>
          </a:xfrm>
          <a:prstGeom prst="rect">
            <a:avLst/>
          </a:prstGeom>
          <a:noFill/>
        </p:spPr>
        <p:txBody>
          <a:bodyPr wrap="square" rtlCol="0">
            <a:spAutoFit/>
          </a:bodyPr>
          <a:lstStyle/>
          <a:p>
            <a:r>
              <a:rPr lang="en-US" dirty="0"/>
              <a:t>41</a:t>
            </a:r>
          </a:p>
        </p:txBody>
      </p:sp>
      <p:sp>
        <p:nvSpPr>
          <p:cNvPr id="16" name="TextBox 15">
            <a:extLst>
              <a:ext uri="{FF2B5EF4-FFF2-40B4-BE49-F238E27FC236}">
                <a16:creationId xmlns:a16="http://schemas.microsoft.com/office/drawing/2014/main" id="{147254AC-B70D-7047-A5A8-CD9CB02CDF10}"/>
              </a:ext>
            </a:extLst>
          </p:cNvPr>
          <p:cNvSpPr txBox="1"/>
          <p:nvPr/>
        </p:nvSpPr>
        <p:spPr>
          <a:xfrm>
            <a:off x="9771529" y="2868706"/>
            <a:ext cx="304800" cy="307777"/>
          </a:xfrm>
          <a:prstGeom prst="rect">
            <a:avLst/>
          </a:prstGeom>
          <a:noFill/>
        </p:spPr>
        <p:txBody>
          <a:bodyPr wrap="square" rtlCol="0">
            <a:spAutoFit/>
          </a:bodyPr>
          <a:lstStyle/>
          <a:p>
            <a:r>
              <a:rPr lang="en-US" dirty="0"/>
              <a:t>9</a:t>
            </a:r>
          </a:p>
        </p:txBody>
      </p:sp>
      <p:sp>
        <p:nvSpPr>
          <p:cNvPr id="17" name="TextBox 16">
            <a:extLst>
              <a:ext uri="{FF2B5EF4-FFF2-40B4-BE49-F238E27FC236}">
                <a16:creationId xmlns:a16="http://schemas.microsoft.com/office/drawing/2014/main" id="{D034306E-CEFB-4E44-8369-02E20B0F1225}"/>
              </a:ext>
            </a:extLst>
          </p:cNvPr>
          <p:cNvSpPr txBox="1"/>
          <p:nvPr/>
        </p:nvSpPr>
        <p:spPr>
          <a:xfrm>
            <a:off x="9771529" y="3429000"/>
            <a:ext cx="304800" cy="307777"/>
          </a:xfrm>
          <a:prstGeom prst="rect">
            <a:avLst/>
          </a:prstGeom>
          <a:noFill/>
        </p:spPr>
        <p:txBody>
          <a:bodyPr wrap="square" rtlCol="0">
            <a:spAutoFit/>
          </a:bodyPr>
          <a:lstStyle/>
          <a:p>
            <a:r>
              <a:rPr lang="en-US" dirty="0"/>
              <a:t>6</a:t>
            </a:r>
          </a:p>
        </p:txBody>
      </p:sp>
      <p:sp>
        <p:nvSpPr>
          <p:cNvPr id="18" name="TextBox 17">
            <a:extLst>
              <a:ext uri="{FF2B5EF4-FFF2-40B4-BE49-F238E27FC236}">
                <a16:creationId xmlns:a16="http://schemas.microsoft.com/office/drawing/2014/main" id="{F7A4D419-AA40-7842-B6DC-E322BE6F2E5F}"/>
              </a:ext>
            </a:extLst>
          </p:cNvPr>
          <p:cNvSpPr txBox="1"/>
          <p:nvPr/>
        </p:nvSpPr>
        <p:spPr>
          <a:xfrm>
            <a:off x="9771529" y="3962400"/>
            <a:ext cx="304800" cy="307777"/>
          </a:xfrm>
          <a:prstGeom prst="rect">
            <a:avLst/>
          </a:prstGeom>
          <a:noFill/>
        </p:spPr>
        <p:txBody>
          <a:bodyPr wrap="square" rtlCol="0">
            <a:spAutoFit/>
          </a:bodyPr>
          <a:lstStyle/>
          <a:p>
            <a:r>
              <a:rPr lang="en-US" dirty="0"/>
              <a:t>9</a:t>
            </a:r>
          </a:p>
        </p:txBody>
      </p:sp>
      <p:sp>
        <p:nvSpPr>
          <p:cNvPr id="19" name="TextBox 18">
            <a:extLst>
              <a:ext uri="{FF2B5EF4-FFF2-40B4-BE49-F238E27FC236}">
                <a16:creationId xmlns:a16="http://schemas.microsoft.com/office/drawing/2014/main" id="{66808B07-12F1-4F49-A4C2-157F9C5B6321}"/>
              </a:ext>
            </a:extLst>
          </p:cNvPr>
          <p:cNvSpPr txBox="1"/>
          <p:nvPr/>
        </p:nvSpPr>
        <p:spPr>
          <a:xfrm>
            <a:off x="9714378" y="4607860"/>
            <a:ext cx="591671" cy="304800"/>
          </a:xfrm>
          <a:prstGeom prst="rect">
            <a:avLst/>
          </a:prstGeom>
          <a:noFill/>
        </p:spPr>
        <p:txBody>
          <a:bodyPr wrap="square" rtlCol="0">
            <a:spAutoFit/>
          </a:bodyPr>
          <a:lstStyle/>
          <a:p>
            <a:r>
              <a:rPr lang="en-US" dirty="0"/>
              <a:t>10</a:t>
            </a:r>
          </a:p>
        </p:txBody>
      </p:sp>
      <p:sp>
        <p:nvSpPr>
          <p:cNvPr id="20" name="TextBox 19">
            <a:extLst>
              <a:ext uri="{FF2B5EF4-FFF2-40B4-BE49-F238E27FC236}">
                <a16:creationId xmlns:a16="http://schemas.microsoft.com/office/drawing/2014/main" id="{96C6D368-AFF0-0341-9658-8A64BE1D7900}"/>
              </a:ext>
            </a:extLst>
          </p:cNvPr>
          <p:cNvSpPr txBox="1"/>
          <p:nvPr/>
        </p:nvSpPr>
        <p:spPr>
          <a:xfrm>
            <a:off x="9714378" y="5232026"/>
            <a:ext cx="448237" cy="307777"/>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208069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2" y="-119269"/>
            <a:ext cx="12191998" cy="6858002"/>
          </a:xfrm>
          <a:prstGeom prst="rect">
            <a:avLst/>
          </a:prstGeom>
          <a:noFill/>
          <a:ln>
            <a:noFill/>
          </a:ln>
        </p:spPr>
      </p:pic>
      <p:sp>
        <p:nvSpPr>
          <p:cNvPr id="133" name="Google Shape;133;p4"/>
          <p:cNvSpPr/>
          <p:nvPr/>
        </p:nvSpPr>
        <p:spPr>
          <a:xfrm>
            <a:off x="2606050" y="185125"/>
            <a:ext cx="6979800" cy="803574"/>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cs typeface="Calibri"/>
                <a:sym typeface="Calibri"/>
              </a:rPr>
              <a:t>Próximos</a:t>
            </a:r>
            <a:r>
              <a:rPr lang="en-US" sz="3200" b="1" dirty="0">
                <a:solidFill>
                  <a:schemeClr val="lt1"/>
                </a:solidFill>
                <a:latin typeface="Calibri"/>
                <a:cs typeface="Calibri"/>
                <a:sym typeface="Calibri"/>
              </a:rPr>
              <a:t> Pasos</a:t>
            </a:r>
            <a:endParaRPr dirty="0"/>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46" name="Google Shape;146;p4"/>
          <p:cNvSpPr/>
          <p:nvPr/>
        </p:nvSpPr>
        <p:spPr>
          <a:xfrm>
            <a:off x="420159" y="47647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4" name="Google Shape;148;p4">
            <a:extLst>
              <a:ext uri="{FF2B5EF4-FFF2-40B4-BE49-F238E27FC236}">
                <a16:creationId xmlns:a16="http://schemas.microsoft.com/office/drawing/2014/main" id="{AE674A5D-90ED-F246-880E-4B6F9E43BC52}"/>
              </a:ext>
            </a:extLst>
          </p:cNvPr>
          <p:cNvSpPr/>
          <p:nvPr/>
        </p:nvSpPr>
        <p:spPr>
          <a:xfrm rot="5400000">
            <a:off x="538407" y="2664118"/>
            <a:ext cx="930149" cy="279035"/>
          </a:xfrm>
          <a:prstGeom prst="bentUpArrow">
            <a:avLst>
              <a:gd name="adj1" fmla="val 25000"/>
              <a:gd name="adj2" fmla="val 23934"/>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4F16A6E2-8EBD-1049-A9AE-DC138164C052}"/>
              </a:ext>
            </a:extLst>
          </p:cNvPr>
          <p:cNvSpPr txBox="1"/>
          <p:nvPr/>
        </p:nvSpPr>
        <p:spPr>
          <a:xfrm>
            <a:off x="965365" y="1197623"/>
            <a:ext cx="10268692" cy="646331"/>
          </a:xfrm>
          <a:prstGeom prst="rect">
            <a:avLst/>
          </a:prstGeom>
          <a:noFill/>
        </p:spPr>
        <p:txBody>
          <a:bodyPr wrap="square">
            <a:spAutoFit/>
          </a:bodyPr>
          <a:lstStyle/>
          <a:p>
            <a:r>
              <a:rPr lang="es-ES" sz="1800" b="1" dirty="0">
                <a:solidFill>
                  <a:srgbClr val="262626"/>
                </a:solidFill>
                <a:latin typeface="Calibri"/>
                <a:ea typeface="Calibri"/>
                <a:cs typeface="Calibri"/>
                <a:sym typeface="Calibri"/>
              </a:rPr>
              <a:t>Imprima y distribuya el documento "Botella para Colorear" al final de la lección o envíelo a casa como tarea. La página para colorear está separada de la lección de PowerPoint y es un archivo </a:t>
            </a:r>
            <a:r>
              <a:rPr lang="es-ES" sz="1800" b="1" dirty="0" err="1">
                <a:solidFill>
                  <a:srgbClr val="262626"/>
                </a:solidFill>
                <a:latin typeface="Calibri"/>
                <a:ea typeface="Calibri"/>
                <a:cs typeface="Calibri"/>
                <a:sym typeface="Calibri"/>
              </a:rPr>
              <a:t>pdf</a:t>
            </a:r>
            <a:r>
              <a:rPr lang="es-ES" sz="1800" b="1" dirty="0">
                <a:solidFill>
                  <a:srgbClr val="262626"/>
                </a:solidFill>
                <a:latin typeface="Calibri"/>
                <a:ea typeface="Calibri"/>
                <a:cs typeface="Calibri"/>
                <a:sym typeface="Calibri"/>
              </a:rPr>
              <a:t> descargable.</a:t>
            </a:r>
            <a:endParaRPr lang="en-US" sz="1800" dirty="0">
              <a:solidFill>
                <a:srgbClr val="262626"/>
              </a:solidFill>
              <a:latin typeface="Calibri"/>
              <a:ea typeface="Calibri"/>
              <a:cs typeface="Calibri"/>
              <a:sym typeface="Calibri"/>
            </a:endParaRPr>
          </a:p>
        </p:txBody>
      </p:sp>
      <p:sp>
        <p:nvSpPr>
          <p:cNvPr id="15" name="Google Shape;136;p4">
            <a:extLst>
              <a:ext uri="{FF2B5EF4-FFF2-40B4-BE49-F238E27FC236}">
                <a16:creationId xmlns:a16="http://schemas.microsoft.com/office/drawing/2014/main" id="{2D9D11E7-A22D-4F4C-BD50-DF0F2B1CB51A}"/>
              </a:ext>
            </a:extLst>
          </p:cNvPr>
          <p:cNvSpPr/>
          <p:nvPr/>
        </p:nvSpPr>
        <p:spPr>
          <a:xfrm>
            <a:off x="5040557" y="351100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37;p4">
            <a:extLst>
              <a:ext uri="{FF2B5EF4-FFF2-40B4-BE49-F238E27FC236}">
                <a16:creationId xmlns:a16="http://schemas.microsoft.com/office/drawing/2014/main" id="{043C641A-D4F1-BF4A-B392-D6412D2EAD96}"/>
              </a:ext>
            </a:extLst>
          </p:cNvPr>
          <p:cNvSpPr/>
          <p:nvPr/>
        </p:nvSpPr>
        <p:spPr>
          <a:xfrm>
            <a:off x="4968301" y="351584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2</a:t>
            </a:r>
            <a:endParaRPr sz="1800" b="0"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5FDD866-FF36-BE42-B898-9DCFE6D33F0C}"/>
              </a:ext>
            </a:extLst>
          </p:cNvPr>
          <p:cNvSpPr txBox="1"/>
          <p:nvPr/>
        </p:nvSpPr>
        <p:spPr>
          <a:xfrm>
            <a:off x="5556956" y="3268710"/>
            <a:ext cx="6229019" cy="923330"/>
          </a:xfrm>
          <a:prstGeom prst="rect">
            <a:avLst/>
          </a:prstGeom>
          <a:noFill/>
        </p:spPr>
        <p:txBody>
          <a:bodyPr wrap="square" rtlCol="0">
            <a:spAutoFit/>
          </a:bodyPr>
          <a:lstStyle/>
          <a:p>
            <a:r>
              <a:rPr lang="es-ES" sz="1800" b="1" dirty="0">
                <a:latin typeface="Calibri" panose="020F0502020204030204" pitchFamily="34" charset="0"/>
                <a:cs typeface="Calibri" panose="020F0502020204030204" pitchFamily="34" charset="0"/>
              </a:rPr>
              <a:t>Al final de la semana, infórmeles a los estudiantes que ahora están certificados oficialmente como "Héroes de los Desechos" y que pueden enseñar a su familia a reciclar en casa.</a:t>
            </a:r>
            <a:endParaRPr lang="en-US" sz="1800" b="1" dirty="0">
              <a:latin typeface="Calibri" panose="020F0502020204030204" pitchFamily="34" charset="0"/>
              <a:cs typeface="Calibri" panose="020F050202020403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BCD62908-5C2D-C446-9DBA-FE0246112F60}"/>
              </a:ext>
            </a:extLst>
          </p:cNvPr>
          <p:cNvPicPr>
            <a:picLocks noChangeAspect="1"/>
          </p:cNvPicPr>
          <p:nvPr/>
        </p:nvPicPr>
        <p:blipFill>
          <a:blip r:embed="rId4"/>
          <a:stretch>
            <a:fillRect/>
          </a:stretch>
        </p:blipFill>
        <p:spPr>
          <a:xfrm>
            <a:off x="6399386" y="4028626"/>
            <a:ext cx="3533670" cy="2473569"/>
          </a:xfrm>
          <a:prstGeom prst="rect">
            <a:avLst/>
          </a:prstGeom>
        </p:spPr>
      </p:pic>
      <p:pic>
        <p:nvPicPr>
          <p:cNvPr id="18" name="Picture 17" descr="Shape, rectangle&#10;&#10;Description automatically generated">
            <a:extLst>
              <a:ext uri="{FF2B5EF4-FFF2-40B4-BE49-F238E27FC236}">
                <a16:creationId xmlns:a16="http://schemas.microsoft.com/office/drawing/2014/main" id="{87310200-0B13-672E-AB44-7D2B27E189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99311" y="2305038"/>
            <a:ext cx="2937357" cy="4197158"/>
          </a:xfrm>
          <a:prstGeom prst="rect">
            <a:avLst/>
          </a:prstGeom>
        </p:spPr>
      </p:pic>
      <p:sp>
        <p:nvSpPr>
          <p:cNvPr id="3" name="TextBox 2">
            <a:extLst>
              <a:ext uri="{FF2B5EF4-FFF2-40B4-BE49-F238E27FC236}">
                <a16:creationId xmlns:a16="http://schemas.microsoft.com/office/drawing/2014/main" id="{7313C123-8667-822F-D73E-2FF55073C0D9}"/>
              </a:ext>
            </a:extLst>
          </p:cNvPr>
          <p:cNvSpPr txBox="1"/>
          <p:nvPr/>
        </p:nvSpPr>
        <p:spPr>
          <a:xfrm flipH="1">
            <a:off x="4295534" y="2338561"/>
            <a:ext cx="2144986" cy="523220"/>
          </a:xfrm>
          <a:prstGeom prst="rect">
            <a:avLst/>
          </a:prstGeom>
          <a:noFill/>
        </p:spPr>
        <p:txBody>
          <a:bodyPr wrap="square" rtlCol="0">
            <a:spAutoFit/>
          </a:bodyPr>
          <a:lstStyle/>
          <a:p>
            <a:r>
              <a:rPr lang="en-US" dirty="0" err="1"/>
              <a:t>Botella</a:t>
            </a:r>
            <a:r>
              <a:rPr lang="en-US" dirty="0"/>
              <a:t> de </a:t>
            </a:r>
            <a:r>
              <a:rPr lang="en-US" dirty="0" err="1"/>
              <a:t>plástico</a:t>
            </a:r>
            <a:r>
              <a:rPr lang="en-US" dirty="0"/>
              <a:t> PET para </a:t>
            </a:r>
            <a:r>
              <a:rPr lang="en-US" dirty="0" err="1"/>
              <a:t>colorear</a:t>
            </a:r>
            <a:r>
              <a:rPr lang="en-US" dirty="0"/>
              <a:t> </a:t>
            </a:r>
            <a:endParaRPr lang="es-MX" dirty="0"/>
          </a:p>
        </p:txBody>
      </p:sp>
    </p:spTree>
    <p:extLst>
      <p:ext uri="{BB962C8B-B14F-4D97-AF65-F5344CB8AC3E}">
        <p14:creationId xmlns:p14="http://schemas.microsoft.com/office/powerpoint/2010/main" val="287307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0" y="-1006"/>
            <a:ext cx="12192000" cy="6858000"/>
          </a:xfrm>
          <a:prstGeom prst="rect">
            <a:avLst/>
          </a:prstGeom>
          <a:noFill/>
          <a:ln>
            <a:noFill/>
          </a:ln>
        </p:spPr>
      </p:pic>
      <p:sp>
        <p:nvSpPr>
          <p:cNvPr id="115" name="Google Shape;115;p3"/>
          <p:cNvSpPr/>
          <p:nvPr/>
        </p:nvSpPr>
        <p:spPr>
          <a:xfrm>
            <a:off x="323617" y="1464528"/>
            <a:ext cx="7081681" cy="47232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506503" y="1509408"/>
            <a:ext cx="7081681"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clave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alienación</a:t>
            </a:r>
            <a:r>
              <a:rPr lang="en-US" sz="1800" b="1" dirty="0">
                <a:solidFill>
                  <a:schemeClr val="lt1"/>
                </a:solidFill>
                <a:latin typeface="Calibri"/>
                <a:ea typeface="Calibri"/>
                <a:cs typeface="Calibri"/>
                <a:sym typeface="Calibri"/>
              </a:rPr>
              <a:t> de </a:t>
            </a:r>
            <a:r>
              <a:rPr lang="en-US" sz="1800"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pic>
        <p:nvPicPr>
          <p:cNvPr id="121" name="Google Shape;12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22" name="Google Shape;12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23" name="Google Shape;123;p3" descr="A picture containing icon&#10;&#10;Description automatically generated"/>
          <p:cNvPicPr preferRelativeResize="0"/>
          <p:nvPr/>
        </p:nvPicPr>
        <p:blipFill rotWithShape="1">
          <a:blip r:embed="rId6">
            <a:alphaModFix/>
          </a:blip>
          <a:srcRect/>
          <a:stretch/>
        </p:blipFill>
        <p:spPr>
          <a:xfrm>
            <a:off x="2729804" y="5360662"/>
            <a:ext cx="1149009" cy="1149009"/>
          </a:xfrm>
          <a:prstGeom prst="rect">
            <a:avLst/>
          </a:prstGeom>
          <a:noFill/>
          <a:ln>
            <a:noFill/>
          </a:ln>
        </p:spPr>
      </p:pic>
      <p:pic>
        <p:nvPicPr>
          <p:cNvPr id="124" name="Google Shape;124;p3" descr="Graphical user interface, application, icon&#10;&#10;Description automatically generated"/>
          <p:cNvPicPr preferRelativeResize="0"/>
          <p:nvPr/>
        </p:nvPicPr>
        <p:blipFill rotWithShape="1">
          <a:blip r:embed="rId7">
            <a:alphaModFix/>
          </a:blip>
          <a:srcRect/>
          <a:stretch/>
        </p:blipFill>
        <p:spPr>
          <a:xfrm>
            <a:off x="3878813" y="5360662"/>
            <a:ext cx="1149010" cy="1149010"/>
          </a:xfrm>
          <a:prstGeom prst="rect">
            <a:avLst/>
          </a:prstGeom>
          <a:noFill/>
          <a:ln>
            <a:noFill/>
          </a:ln>
        </p:spPr>
      </p:pic>
      <p:sp>
        <p:nvSpPr>
          <p:cNvPr id="125" name="Google Shape;125;p3"/>
          <p:cNvSpPr/>
          <p:nvPr/>
        </p:nvSpPr>
        <p:spPr>
          <a:xfrm>
            <a:off x="323618" y="4723242"/>
            <a:ext cx="3277998" cy="30777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506504" y="4664784"/>
            <a:ext cx="3003034"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con </a:t>
            </a:r>
            <a:r>
              <a:rPr lang="en-US" sz="1800" b="1" dirty="0" err="1">
                <a:solidFill>
                  <a:schemeClr val="lt1"/>
                </a:solidFill>
                <a:latin typeface="Calibri"/>
                <a:ea typeface="Calibri"/>
                <a:cs typeface="Calibri"/>
                <a:sym typeface="Calibri"/>
              </a:rPr>
              <a:t>los</a:t>
            </a:r>
            <a:r>
              <a:rPr lang="en-US" sz="1800" b="1" dirty="0">
                <a:solidFill>
                  <a:schemeClr val="lt1"/>
                </a:solidFill>
                <a:latin typeface="Calibri"/>
                <a:ea typeface="Calibri"/>
                <a:cs typeface="Calibri"/>
                <a:sym typeface="Calibri"/>
              </a:rPr>
              <a:t> ODS:</a:t>
            </a:r>
            <a:endParaRPr sz="1800" b="1" i="0" u="none" strike="noStrike" cap="none" dirty="0">
              <a:solidFill>
                <a:schemeClr val="lt1"/>
              </a:solidFill>
              <a:latin typeface="Calibri"/>
              <a:ea typeface="Calibri"/>
              <a:cs typeface="Calibri"/>
              <a:sym typeface="Calibri"/>
            </a:endParaRPr>
          </a:p>
        </p:txBody>
      </p:sp>
      <p:sp>
        <p:nvSpPr>
          <p:cNvPr id="127" name="Google Shape;127;p3"/>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 name="Group 15">
            <a:extLst>
              <a:ext uri="{FF2B5EF4-FFF2-40B4-BE49-F238E27FC236}">
                <a16:creationId xmlns:a16="http://schemas.microsoft.com/office/drawing/2014/main" id="{9C22D60B-0659-AC26-314C-95C6F7FEB863}"/>
              </a:ext>
            </a:extLst>
          </p:cNvPr>
          <p:cNvGrpSpPr/>
          <p:nvPr/>
        </p:nvGrpSpPr>
        <p:grpSpPr>
          <a:xfrm>
            <a:off x="5344271" y="4990879"/>
            <a:ext cx="6478454" cy="1681998"/>
            <a:chOff x="4790164" y="5162929"/>
            <a:chExt cx="6979920" cy="1734634"/>
          </a:xfrm>
        </p:grpSpPr>
        <p:sp>
          <p:nvSpPr>
            <p:cNvPr id="17" name="Rounded Rectangle 16">
              <a:extLst>
                <a:ext uri="{FF2B5EF4-FFF2-40B4-BE49-F238E27FC236}">
                  <a16:creationId xmlns:a16="http://schemas.microsoft.com/office/drawing/2014/main" id="{C3C0DB83-2B38-105D-7D67-0EF01DCBDCF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18" name="Rounded Rectangle 17">
              <a:extLst>
                <a:ext uri="{FF2B5EF4-FFF2-40B4-BE49-F238E27FC236}">
                  <a16:creationId xmlns:a16="http://schemas.microsoft.com/office/drawing/2014/main" id="{2F6F2848-780A-ECA7-DC28-EE9B876CE6F2}"/>
                </a:ext>
              </a:extLst>
            </p:cNvPr>
            <p:cNvSpPr/>
            <p:nvPr/>
          </p:nvSpPr>
          <p:spPr>
            <a:xfrm>
              <a:off x="4790164" y="5443839"/>
              <a:ext cx="6979920" cy="1453724"/>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grpSp>
      <p:sp>
        <p:nvSpPr>
          <p:cNvPr id="20" name="TextBox 19">
            <a:extLst>
              <a:ext uri="{FF2B5EF4-FFF2-40B4-BE49-F238E27FC236}">
                <a16:creationId xmlns:a16="http://schemas.microsoft.com/office/drawing/2014/main" id="{8413BB63-9F75-BF36-2E68-399F7819EDB7}"/>
              </a:ext>
            </a:extLst>
          </p:cNvPr>
          <p:cNvSpPr txBox="1"/>
          <p:nvPr/>
        </p:nvSpPr>
        <p:spPr>
          <a:xfrm>
            <a:off x="7405298" y="4995962"/>
            <a:ext cx="4280196" cy="307777"/>
          </a:xfrm>
          <a:prstGeom prst="rect">
            <a:avLst/>
          </a:prstGeom>
          <a:noFill/>
        </p:spPr>
        <p:txBody>
          <a:bodyPr wrap="square" rtlCol="0">
            <a:spAutoFit/>
          </a:bodyPr>
          <a:lstStyle/>
          <a:p>
            <a:r>
              <a:rPr lang="en-US" b="1" dirty="0" err="1">
                <a:solidFill>
                  <a:schemeClr val="bg1"/>
                </a:solidFill>
              </a:rPr>
              <a:t>Lecciones</a:t>
            </a:r>
            <a:r>
              <a:rPr lang="en-US" b="1" dirty="0">
                <a:solidFill>
                  <a:schemeClr val="bg1"/>
                </a:solidFill>
              </a:rPr>
              <a:t> Flexibles y </a:t>
            </a:r>
            <a:r>
              <a:rPr lang="en-US" b="1" dirty="0" err="1">
                <a:solidFill>
                  <a:schemeClr val="bg1"/>
                </a:solidFill>
              </a:rPr>
              <a:t>Adaptables</a:t>
            </a:r>
            <a:endParaRPr lang="en-US" b="1" dirty="0">
              <a:solidFill>
                <a:schemeClr val="bg1"/>
              </a:solidFill>
            </a:endParaRPr>
          </a:p>
        </p:txBody>
      </p:sp>
      <p:sp>
        <p:nvSpPr>
          <p:cNvPr id="23" name="Google Shape;120;p3">
            <a:extLst>
              <a:ext uri="{FF2B5EF4-FFF2-40B4-BE49-F238E27FC236}">
                <a16:creationId xmlns:a16="http://schemas.microsoft.com/office/drawing/2014/main" id="{B3C5CCE0-EC4C-CBA9-5657-0754F79D10C5}"/>
              </a:ext>
            </a:extLst>
          </p:cNvPr>
          <p:cNvSpPr/>
          <p:nvPr/>
        </p:nvSpPr>
        <p:spPr>
          <a:xfrm>
            <a:off x="304955" y="2067710"/>
            <a:ext cx="11361900"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Actividad</a:t>
            </a:r>
            <a:r>
              <a:rPr lang="en-US" sz="1600" b="1" i="0" u="none" strike="noStrike" cap="none" dirty="0">
                <a:solidFill>
                  <a:srgbClr val="262626"/>
                </a:solidFill>
                <a:latin typeface="Calibri"/>
                <a:ea typeface="Calibri"/>
                <a:cs typeface="Calibri"/>
                <a:sym typeface="Calibri"/>
              </a:rPr>
              <a:t> Humana: </a:t>
            </a:r>
            <a:r>
              <a:rPr lang="es-ES" sz="1600" b="0" i="0" u="none" strike="noStrike" cap="none" dirty="0">
                <a:solidFill>
                  <a:srgbClr val="262626"/>
                </a:solidFill>
                <a:latin typeface="Calibri"/>
                <a:ea typeface="Calibri"/>
                <a:cs typeface="Calibri"/>
                <a:sym typeface="Calibri"/>
              </a:rPr>
              <a:t>comunicar soluciones que reducirán el impacto de los seres humanos en la tierra, el agua, el aire y/u otros seres vivos en el entorno local.</a:t>
            </a:r>
            <a:endParaRPr lang="en-US" dirty="0"/>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Estudios</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Sociales</a:t>
            </a:r>
            <a:r>
              <a:rPr lang="en-US" sz="1600" b="1" i="0" u="none" strike="noStrike" cap="none" dirty="0">
                <a:solidFill>
                  <a:srgbClr val="262626"/>
                </a:solidFill>
                <a:latin typeface="Calibri"/>
                <a:ea typeface="Calibri"/>
                <a:cs typeface="Calibri"/>
                <a:sym typeface="Calibri"/>
              </a:rPr>
              <a:t> - Personas, </a:t>
            </a:r>
            <a:r>
              <a:rPr lang="en-US" sz="1600" b="1" i="0" u="none" strike="noStrike" cap="none" dirty="0" err="1">
                <a:solidFill>
                  <a:srgbClr val="262626"/>
                </a:solidFill>
                <a:latin typeface="Calibri"/>
                <a:ea typeface="Calibri"/>
                <a:cs typeface="Calibri"/>
                <a:sym typeface="Calibri"/>
              </a:rPr>
              <a:t>Lugares</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Entornos</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l</a:t>
            </a:r>
            <a:r>
              <a:rPr lang="es-ES" sz="1600" b="0" i="0" u="none" strike="noStrike" cap="none" dirty="0">
                <a:solidFill>
                  <a:srgbClr val="262626"/>
                </a:solidFill>
                <a:latin typeface="Calibri"/>
                <a:ea typeface="Calibri"/>
                <a:cs typeface="Calibri"/>
                <a:sym typeface="Calibri"/>
              </a:rPr>
              <a:t>os estudiantes estudian personas, lugares y entornos, y les permite comprender la relación entre las poblaciones humanas y el mundo físico.</a:t>
            </a:r>
            <a:endParaRPr lang="en-US" dirty="0"/>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El estudiante es c</a:t>
            </a:r>
            <a:r>
              <a:rPr lang="es-ES" sz="1600" b="0" i="0" u="none" strike="noStrike" cap="none" dirty="0">
                <a:solidFill>
                  <a:srgbClr val="262626"/>
                </a:solidFill>
                <a:latin typeface="Calibri"/>
                <a:ea typeface="Calibri"/>
                <a:cs typeface="Calibri"/>
                <a:sym typeface="Calibri"/>
              </a:rPr>
              <a:t>apaz de hacer y responder preguntas acerca de un texto y participa en conversaciones colaborativas con diversos socios sobre temas y textos. Sigue las reglas acordadas para las discusiones. Usa palabras y frases adquiridas a través de conversaciones.</a:t>
            </a:r>
            <a:endParaRPr dirty="0"/>
          </a:p>
        </p:txBody>
      </p:sp>
      <p:sp>
        <p:nvSpPr>
          <p:cNvPr id="24" name="Google Shape;105;p2">
            <a:extLst>
              <a:ext uri="{FF2B5EF4-FFF2-40B4-BE49-F238E27FC236}">
                <a16:creationId xmlns:a16="http://schemas.microsoft.com/office/drawing/2014/main" id="{1824DB9F-F137-5811-2D43-2C531DB658E6}"/>
              </a:ext>
            </a:extLst>
          </p:cNvPr>
          <p:cNvSpPr/>
          <p:nvPr/>
        </p:nvSpPr>
        <p:spPr>
          <a:xfrm>
            <a:off x="2758450" y="337525"/>
            <a:ext cx="6979800" cy="9678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25" name="Google Shape;106;p2">
            <a:extLst>
              <a:ext uri="{FF2B5EF4-FFF2-40B4-BE49-F238E27FC236}">
                <a16:creationId xmlns:a16="http://schemas.microsoft.com/office/drawing/2014/main" id="{ECA031C3-B4BF-7336-9818-4B9C27D22255}"/>
              </a:ext>
            </a:extLst>
          </p:cNvPr>
          <p:cNvSpPr/>
          <p:nvPr/>
        </p:nvSpPr>
        <p:spPr>
          <a:xfrm>
            <a:off x="1333582" y="337526"/>
            <a:ext cx="10232488"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107;p2">
            <a:extLst>
              <a:ext uri="{FF2B5EF4-FFF2-40B4-BE49-F238E27FC236}">
                <a16:creationId xmlns:a16="http://schemas.microsoft.com/office/drawing/2014/main" id="{A92F57A9-37F0-A0C2-ABD7-C2CE014C923E}"/>
              </a:ext>
            </a:extLst>
          </p:cNvPr>
          <p:cNvSpPr txBox="1"/>
          <p:nvPr/>
        </p:nvSpPr>
        <p:spPr>
          <a:xfrm>
            <a:off x="1333582" y="44650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8" name="Google Shape;109;p2">
            <a:extLst>
              <a:ext uri="{FF2B5EF4-FFF2-40B4-BE49-F238E27FC236}">
                <a16:creationId xmlns:a16="http://schemas.microsoft.com/office/drawing/2014/main" id="{53BFC729-9144-9854-4154-518F30D77BD9}"/>
              </a:ext>
            </a:extLst>
          </p:cNvPr>
          <p:cNvSpPr txBox="1">
            <a:spLocks/>
          </p:cNvSpPr>
          <p:nvPr/>
        </p:nvSpPr>
        <p:spPr>
          <a:xfrm>
            <a:off x="9231925" y="284025"/>
            <a:ext cx="27432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4"/>
            <a:ext cx="12191998" cy="6858002"/>
          </a:xfrm>
          <a:prstGeom prst="rect">
            <a:avLst/>
          </a:prstGeom>
          <a:noFill/>
          <a:ln>
            <a:noFill/>
          </a:ln>
        </p:spPr>
      </p:pic>
      <p:sp>
        <p:nvSpPr>
          <p:cNvPr id="133" name="Google Shape;133;p4"/>
          <p:cNvSpPr/>
          <p:nvPr/>
        </p:nvSpPr>
        <p:spPr>
          <a:xfrm>
            <a:off x="2606050" y="185125"/>
            <a:ext cx="6979800" cy="980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1303025" y="185126"/>
            <a:ext cx="9763081"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p:nvPr/>
        </p:nvSpPr>
        <p:spPr>
          <a:xfrm>
            <a:off x="413972" y="145574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45574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43569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9" name="Google Shape;139;p4"/>
          <p:cNvSpPr/>
          <p:nvPr/>
        </p:nvSpPr>
        <p:spPr>
          <a:xfrm>
            <a:off x="911773" y="1498114"/>
            <a:ext cx="10866255"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dirty="0">
                <a:solidFill>
                  <a:srgbClr val="262626"/>
                </a:solidFill>
                <a:latin typeface="Calibri"/>
                <a:ea typeface="Calibri"/>
                <a:cs typeface="Calibri"/>
                <a:sym typeface="Calibri"/>
              </a:rPr>
              <a:t>Antes de que </a:t>
            </a:r>
            <a:r>
              <a:rPr lang="en-US" sz="1600" dirty="0" err="1">
                <a:solidFill>
                  <a:srgbClr val="262626"/>
                </a:solidFill>
                <a:latin typeface="Calibri"/>
                <a:ea typeface="Calibri"/>
                <a:cs typeface="Calibri"/>
                <a:sym typeface="Calibri"/>
              </a:rPr>
              <a:t>los</a:t>
            </a:r>
            <a:r>
              <a:rPr lang="en-US" sz="1600" dirty="0">
                <a:solidFill>
                  <a:srgbClr val="262626"/>
                </a:solidFill>
                <a:latin typeface="Calibri"/>
                <a:ea typeface="Calibri"/>
                <a:cs typeface="Calibri"/>
                <a:sym typeface="Calibri"/>
              </a:rPr>
              <a:t> </a:t>
            </a:r>
            <a:r>
              <a:rPr lang="en-US" sz="1600" dirty="0" err="1">
                <a:solidFill>
                  <a:srgbClr val="262626"/>
                </a:solidFill>
                <a:latin typeface="Calibri"/>
                <a:ea typeface="Calibri"/>
                <a:cs typeface="Calibri"/>
                <a:sym typeface="Calibri"/>
              </a:rPr>
              <a:t>estudiantes</a:t>
            </a:r>
            <a:r>
              <a:rPr lang="en-US" sz="1600" dirty="0">
                <a:solidFill>
                  <a:srgbClr val="262626"/>
                </a:solidFill>
                <a:latin typeface="Calibri"/>
                <a:ea typeface="Calibri"/>
                <a:cs typeface="Calibri"/>
                <a:sym typeface="Calibri"/>
              </a:rPr>
              <a:t> </a:t>
            </a:r>
            <a:r>
              <a:rPr lang="en-US" sz="1600" dirty="0" err="1">
                <a:solidFill>
                  <a:srgbClr val="262626"/>
                </a:solidFill>
                <a:latin typeface="Calibri"/>
                <a:ea typeface="Calibri"/>
                <a:cs typeface="Calibri"/>
                <a:sym typeface="Calibri"/>
              </a:rPr>
              <a:t>lleguen</a:t>
            </a:r>
            <a:r>
              <a:rPr lang="en-US" sz="1600" dirty="0">
                <a:solidFill>
                  <a:srgbClr val="262626"/>
                </a:solidFill>
                <a:latin typeface="Calibri"/>
                <a:ea typeface="Calibri"/>
                <a:cs typeface="Calibri"/>
                <a:sym typeface="Calibri"/>
              </a:rPr>
              <a:t> a </a:t>
            </a:r>
            <a:r>
              <a:rPr lang="en-US" sz="1600" dirty="0" err="1">
                <a:solidFill>
                  <a:srgbClr val="262626"/>
                </a:solidFill>
                <a:latin typeface="Calibri"/>
                <a:ea typeface="Calibri"/>
                <a:cs typeface="Calibri"/>
                <a:sym typeface="Calibri"/>
              </a:rPr>
              <a:t>clase</a:t>
            </a:r>
            <a:r>
              <a:rPr lang="en-US" sz="1600" b="0"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cuidadosamente</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esconde</a:t>
            </a:r>
            <a:r>
              <a:rPr lang="en-US" sz="1600" b="1" i="0" u="none" strike="noStrike" cap="none" dirty="0">
                <a:solidFill>
                  <a:srgbClr val="262626"/>
                </a:solidFill>
                <a:latin typeface="Calibri"/>
                <a:ea typeface="Calibri"/>
                <a:cs typeface="Calibri"/>
                <a:sym typeface="Calibri"/>
              </a:rPr>
              <a:t> de 10 a 20 </a:t>
            </a:r>
            <a:r>
              <a:rPr lang="en-US" sz="1600" b="1" i="0" u="none" strike="noStrike" cap="none" dirty="0" err="1">
                <a:solidFill>
                  <a:srgbClr val="262626"/>
                </a:solidFill>
                <a:latin typeface="Calibri"/>
                <a:ea typeface="Calibri"/>
                <a:cs typeface="Calibri"/>
                <a:sym typeface="Calibri"/>
              </a:rPr>
              <a:t>botellas</a:t>
            </a:r>
            <a:r>
              <a:rPr lang="en-US" sz="1600" b="1" i="0" u="none" strike="noStrike" cap="none" dirty="0">
                <a:solidFill>
                  <a:srgbClr val="262626"/>
                </a:solidFill>
                <a:latin typeface="Calibri"/>
                <a:ea typeface="Calibri"/>
                <a:cs typeface="Calibri"/>
                <a:sym typeface="Calibri"/>
              </a:rPr>
              <a:t> de PET </a:t>
            </a:r>
            <a:r>
              <a:rPr lang="en-US" sz="1600" b="1" i="0" u="none" strike="noStrike" cap="none" dirty="0" err="1">
                <a:solidFill>
                  <a:srgbClr val="262626"/>
                </a:solidFill>
                <a:latin typeface="Calibri"/>
                <a:ea typeface="Calibri"/>
                <a:cs typeface="Calibri"/>
                <a:sym typeface="Calibri"/>
              </a:rPr>
              <a:t>en</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el</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salón</a:t>
            </a:r>
            <a:r>
              <a:rPr lang="en-US" sz="1600" b="1" i="0" u="none" strike="noStrike" cap="none" dirty="0">
                <a:solidFill>
                  <a:srgbClr val="262626"/>
                </a:solidFill>
                <a:latin typeface="Calibri"/>
                <a:ea typeface="Calibri"/>
                <a:cs typeface="Calibri"/>
                <a:sym typeface="Calibri"/>
              </a:rPr>
              <a:t> .</a:t>
            </a:r>
            <a:endParaRPr sz="1400" b="0" i="0" u="none" strike="noStrike" cap="none" dirty="0">
              <a:solidFill>
                <a:srgbClr val="262626"/>
              </a:solidFill>
              <a:latin typeface="Calibri"/>
              <a:ea typeface="Calibri"/>
              <a:cs typeface="Calibri"/>
              <a:sym typeface="Calibri"/>
            </a:endParaRPr>
          </a:p>
        </p:txBody>
      </p:sp>
      <p:sp>
        <p:nvSpPr>
          <p:cNvPr id="140" name="Google Shape;140;p4"/>
          <p:cNvSpPr/>
          <p:nvPr/>
        </p:nvSpPr>
        <p:spPr>
          <a:xfrm>
            <a:off x="413972" y="222577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4"/>
          <p:cNvSpPr/>
          <p:nvPr/>
        </p:nvSpPr>
        <p:spPr>
          <a:xfrm>
            <a:off x="360335" y="222577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p:nvPr/>
        </p:nvSpPr>
        <p:spPr>
          <a:xfrm>
            <a:off x="404919" y="2205718"/>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43" name="Google Shape;143;p4"/>
          <p:cNvSpPr/>
          <p:nvPr/>
        </p:nvSpPr>
        <p:spPr>
          <a:xfrm>
            <a:off x="911773" y="2191942"/>
            <a:ext cx="10866300" cy="142188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err="1">
                <a:solidFill>
                  <a:srgbClr val="262626"/>
                </a:solidFill>
                <a:latin typeface="Calibri"/>
                <a:ea typeface="Calibri"/>
                <a:cs typeface="Calibri"/>
                <a:sym typeface="Calibri"/>
              </a:rPr>
              <a:t>Distribuy</a:t>
            </a:r>
            <a:r>
              <a:rPr lang="en-US" sz="1600" b="1" dirty="0" err="1">
                <a:solidFill>
                  <a:srgbClr val="262626"/>
                </a:solidFill>
                <a:latin typeface="Calibri"/>
                <a:ea typeface="Calibri"/>
                <a:cs typeface="Calibri"/>
                <a:sym typeface="Calibri"/>
              </a:rPr>
              <a:t>e</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el</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Documento</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“YES/NO” </a:t>
            </a:r>
            <a:r>
              <a:rPr lang="en-US" sz="1600" b="1" dirty="0">
                <a:solidFill>
                  <a:srgbClr val="262626"/>
                </a:solidFill>
                <a:latin typeface="Calibri"/>
                <a:ea typeface="Calibri"/>
                <a:cs typeface="Calibri"/>
                <a:sym typeface="Calibri"/>
              </a:rPr>
              <a:t>y </a:t>
            </a:r>
            <a:r>
              <a:rPr lang="en-US" sz="1600" b="1" dirty="0" err="1">
                <a:solidFill>
                  <a:srgbClr val="262626"/>
                </a:solidFill>
                <a:latin typeface="Calibri"/>
                <a:ea typeface="Calibri"/>
                <a:cs typeface="Calibri"/>
                <a:sym typeface="Calibri"/>
              </a:rPr>
              <a:t>pregunta</a:t>
            </a:r>
            <a:r>
              <a:rPr lang="en-US" sz="1600" b="1" dirty="0">
                <a:solidFill>
                  <a:srgbClr val="262626"/>
                </a:solidFill>
                <a:latin typeface="Calibri"/>
                <a:ea typeface="Calibri"/>
                <a:cs typeface="Calibri"/>
                <a:sym typeface="Calibri"/>
              </a:rPr>
              <a:t> a la </a:t>
            </a:r>
            <a:r>
              <a:rPr lang="en-US" sz="1600" b="1" dirty="0" err="1">
                <a:solidFill>
                  <a:srgbClr val="262626"/>
                </a:solidFill>
                <a:latin typeface="Calibri"/>
                <a:ea typeface="Calibri"/>
                <a:cs typeface="Calibri"/>
                <a:sym typeface="Calibri"/>
              </a:rPr>
              <a:t>clase</a:t>
            </a:r>
            <a:r>
              <a:rPr lang="en-US" sz="1600" b="1" dirty="0">
                <a:solidFill>
                  <a:srgbClr val="262626"/>
                </a:solidFill>
                <a:latin typeface="Calibri"/>
                <a:ea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es lo que </a:t>
            </a:r>
            <a:r>
              <a:rPr lang="en-US" dirty="0" err="1">
                <a:solidFill>
                  <a:srgbClr val="262626"/>
                </a:solidFill>
                <a:latin typeface="Calibri"/>
                <a:cs typeface="Calibri"/>
                <a:sym typeface="Calibri"/>
              </a:rPr>
              <a:t>recuerdas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acerca</a:t>
            </a:r>
            <a:r>
              <a:rPr lang="en-US" dirty="0">
                <a:solidFill>
                  <a:srgbClr val="262626"/>
                </a:solidFill>
                <a:latin typeface="Calibri"/>
                <a:cs typeface="Calibri"/>
                <a:sym typeface="Calibri"/>
              </a:rPr>
              <a:t> del </a:t>
            </a:r>
            <a:r>
              <a:rPr lang="en-US" dirty="0" err="1">
                <a:solidFill>
                  <a:srgbClr val="262626"/>
                </a:solidFill>
                <a:latin typeface="Calibri"/>
                <a:cs typeface="Calibri"/>
                <a:sym typeface="Calibri"/>
              </a:rPr>
              <a:t>reciclaje</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ea typeface="Calibri"/>
                <a:cs typeface="Calibri"/>
                <a:sym typeface="Calibri"/>
              </a:rPr>
              <a:t>¿</a:t>
            </a:r>
            <a:r>
              <a:rPr lang="en-US" dirty="0" err="1">
                <a:solidFill>
                  <a:srgbClr val="262626"/>
                </a:solidFill>
                <a:latin typeface="Calibri"/>
                <a:ea typeface="Calibri"/>
                <a:cs typeface="Calibri"/>
                <a:sym typeface="Calibri"/>
              </a:rPr>
              <a:t>Qué</a:t>
            </a:r>
            <a:r>
              <a:rPr lang="en-US" dirty="0">
                <a:solidFill>
                  <a:srgbClr val="262626"/>
                </a:solidFill>
                <a:latin typeface="Calibri"/>
                <a:ea typeface="Calibri"/>
                <a:cs typeface="Calibri"/>
                <a:sym typeface="Calibri"/>
              </a:rPr>
              <a:t> es lo que </a:t>
            </a:r>
            <a:r>
              <a:rPr lang="en-US" dirty="0" err="1">
                <a:solidFill>
                  <a:srgbClr val="262626"/>
                </a:solidFill>
                <a:latin typeface="Calibri"/>
                <a:ea typeface="Calibri"/>
                <a:cs typeface="Calibri"/>
                <a:sym typeface="Calibri"/>
              </a:rPr>
              <a:t>puede</a:t>
            </a:r>
            <a:r>
              <a:rPr lang="en-US" dirty="0">
                <a:solidFill>
                  <a:srgbClr val="262626"/>
                </a:solidFill>
                <a:latin typeface="Calibri"/>
                <a:ea typeface="Calibri"/>
                <a:cs typeface="Calibri"/>
                <a:sym typeface="Calibri"/>
              </a:rPr>
              <a:t> ser </a:t>
            </a:r>
            <a:r>
              <a:rPr lang="en-US" dirty="0" err="1">
                <a:solidFill>
                  <a:srgbClr val="262626"/>
                </a:solidFill>
                <a:latin typeface="Calibri"/>
                <a:ea typeface="Calibri"/>
                <a:cs typeface="Calibri"/>
                <a:sym typeface="Calibri"/>
              </a:rPr>
              <a:t>reciclado</a:t>
            </a:r>
            <a:r>
              <a:rPr lang="en-US" dirty="0">
                <a:solidFill>
                  <a:srgbClr val="262626"/>
                </a:solidFill>
                <a:latin typeface="Calibri"/>
                <a:ea typeface="Calibri"/>
                <a:cs typeface="Calibri"/>
                <a:sym typeface="Calibri"/>
              </a:rPr>
              <a:t>?</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dirty="0" err="1">
                <a:solidFill>
                  <a:srgbClr val="262626"/>
                </a:solidFill>
                <a:latin typeface="Calibri"/>
                <a:ea typeface="Calibri"/>
                <a:cs typeface="Calibri"/>
                <a:sym typeface="Calibri"/>
              </a:rPr>
              <a:t>Levanta</a:t>
            </a:r>
            <a:r>
              <a:rPr lang="en-US" dirty="0">
                <a:solidFill>
                  <a:srgbClr val="262626"/>
                </a:solidFill>
                <a:latin typeface="Calibri"/>
                <a:ea typeface="Calibri"/>
                <a:cs typeface="Calibri"/>
                <a:sym typeface="Calibri"/>
              </a:rPr>
              <a:t> la mano y </a:t>
            </a:r>
            <a:r>
              <a:rPr lang="en-US" dirty="0" err="1">
                <a:solidFill>
                  <a:srgbClr val="262626"/>
                </a:solidFill>
                <a:latin typeface="Calibri"/>
                <a:ea typeface="Calibri"/>
                <a:cs typeface="Calibri"/>
                <a:sym typeface="Calibri"/>
              </a:rPr>
              <a:t>menciona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algún</a:t>
            </a:r>
            <a:r>
              <a:rPr lang="en-US" dirty="0">
                <a:solidFill>
                  <a:srgbClr val="262626"/>
                </a:solidFill>
                <a:latin typeface="Calibri"/>
                <a:ea typeface="Calibri"/>
                <a:cs typeface="Calibri"/>
                <a:sym typeface="Calibri"/>
              </a:rPr>
              <a:t> element del </a:t>
            </a:r>
            <a:r>
              <a:rPr lang="en-US" dirty="0" err="1">
                <a:solidFill>
                  <a:srgbClr val="262626"/>
                </a:solidFill>
                <a:latin typeface="Calibri"/>
                <a:ea typeface="Calibri"/>
                <a:cs typeface="Calibri"/>
                <a:sym typeface="Calibri"/>
              </a:rPr>
              <a:t>documento</a:t>
            </a:r>
            <a:r>
              <a:rPr lang="en-US" dirty="0">
                <a:solidFill>
                  <a:srgbClr val="262626"/>
                </a:solidFill>
                <a:latin typeface="Calibri"/>
                <a:ea typeface="Calibri"/>
                <a:cs typeface="Calibri"/>
                <a:sym typeface="Calibri"/>
              </a:rPr>
              <a:t> que </a:t>
            </a:r>
            <a:r>
              <a:rPr lang="en-US" dirty="0" err="1">
                <a:solidFill>
                  <a:srgbClr val="262626"/>
                </a:solidFill>
                <a:latin typeface="Calibri"/>
                <a:ea typeface="Calibri"/>
                <a:cs typeface="Calibri"/>
                <a:sym typeface="Calibri"/>
              </a:rPr>
              <a:t>pueda</a:t>
            </a:r>
            <a:r>
              <a:rPr lang="en-US" dirty="0">
                <a:solidFill>
                  <a:srgbClr val="262626"/>
                </a:solidFill>
                <a:latin typeface="Calibri"/>
                <a:ea typeface="Calibri"/>
                <a:cs typeface="Calibri"/>
                <a:sym typeface="Calibri"/>
              </a:rPr>
              <a:t> ser </a:t>
            </a:r>
            <a:r>
              <a:rPr lang="en-US" dirty="0" err="1">
                <a:solidFill>
                  <a:srgbClr val="262626"/>
                </a:solidFill>
                <a:latin typeface="Calibri"/>
                <a:ea typeface="Calibri"/>
                <a:cs typeface="Calibri"/>
                <a:sym typeface="Calibri"/>
              </a:rPr>
              <a:t>reciclado</a:t>
            </a:r>
            <a:r>
              <a:rPr lang="en-US" dirty="0">
                <a:solidFill>
                  <a:srgbClr val="262626"/>
                </a:solidFill>
                <a:latin typeface="Calibri"/>
                <a:ea typeface="Calibri"/>
                <a:cs typeface="Calibri"/>
                <a:sym typeface="Calibri"/>
              </a:rPr>
              <a:t>.</a:t>
            </a:r>
            <a:r>
              <a:rPr lang="en-US" sz="1400" b="0" i="0" u="none" strike="noStrike" cap="none" dirty="0">
                <a:solidFill>
                  <a:srgbClr val="262626"/>
                </a:solidFill>
                <a:latin typeface="Calibri"/>
                <a:ea typeface="Calibri"/>
                <a:cs typeface="Calibri"/>
                <a:sym typeface="Calibri"/>
              </a:rPr>
              <a:t> </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ea typeface="Calibri"/>
                <a:cs typeface="Calibri"/>
                <a:sym typeface="Calibri"/>
              </a:rPr>
              <a:t>¿</a:t>
            </a:r>
            <a:r>
              <a:rPr lang="en-US" dirty="0" err="1">
                <a:solidFill>
                  <a:srgbClr val="262626"/>
                </a:solidFill>
                <a:latin typeface="Calibri"/>
                <a:ea typeface="Calibri"/>
                <a:cs typeface="Calibri"/>
                <a:sym typeface="Calibri"/>
              </a:rPr>
              <a:t>Cuáles</a:t>
            </a:r>
            <a:r>
              <a:rPr lang="en-US" dirty="0">
                <a:solidFill>
                  <a:srgbClr val="262626"/>
                </a:solidFill>
                <a:latin typeface="Calibri"/>
                <a:ea typeface="Calibri"/>
                <a:cs typeface="Calibri"/>
                <a:sym typeface="Calibri"/>
              </a:rPr>
              <a:t> son </a:t>
            </a:r>
            <a:r>
              <a:rPr lang="en-US" dirty="0" err="1">
                <a:solidFill>
                  <a:srgbClr val="262626"/>
                </a:solidFill>
                <a:latin typeface="Calibri"/>
                <a:ea typeface="Calibri"/>
                <a:cs typeface="Calibri"/>
                <a:sym typeface="Calibri"/>
              </a:rPr>
              <a:t>los</a:t>
            </a:r>
            <a:r>
              <a:rPr lang="en-US" dirty="0">
                <a:solidFill>
                  <a:srgbClr val="262626"/>
                </a:solidFill>
                <a:latin typeface="Calibri"/>
                <a:ea typeface="Calibri"/>
                <a:cs typeface="Calibri"/>
                <a:sym typeface="Calibri"/>
              </a:rPr>
              <a:t> 1,2,3 pasos del </a:t>
            </a:r>
            <a:r>
              <a:rPr lang="en-US" dirty="0" err="1">
                <a:solidFill>
                  <a:srgbClr val="262626"/>
                </a:solidFill>
                <a:latin typeface="Calibri"/>
                <a:ea typeface="Calibri"/>
                <a:cs typeface="Calibri"/>
                <a:sym typeface="Calibri"/>
              </a:rPr>
              <a:t>reciclaje</a:t>
            </a:r>
            <a:r>
              <a:rPr lang="en-US" dirty="0">
                <a:solidFill>
                  <a:srgbClr val="262626"/>
                </a:solidFill>
                <a:latin typeface="Calibri"/>
                <a:ea typeface="Calibri"/>
                <a:cs typeface="Calibri"/>
                <a:sym typeface="Calibri"/>
              </a:rPr>
              <a:t>?</a:t>
            </a:r>
            <a:endParaRPr dirty="0">
              <a:solidFill>
                <a:srgbClr val="262626"/>
              </a:solidFill>
              <a:latin typeface="Calibri"/>
              <a:ea typeface="Calibri"/>
              <a:cs typeface="Calibri"/>
              <a:sym typeface="Calibri"/>
            </a:endParaRPr>
          </a:p>
        </p:txBody>
      </p:sp>
      <p:sp>
        <p:nvSpPr>
          <p:cNvPr id="144" name="Google Shape;144;p4"/>
          <p:cNvSpPr/>
          <p:nvPr/>
        </p:nvSpPr>
        <p:spPr>
          <a:xfrm>
            <a:off x="413972" y="396645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396645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04919" y="394640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47" name="Google Shape;147;p4"/>
          <p:cNvSpPr/>
          <p:nvPr/>
        </p:nvSpPr>
        <p:spPr>
          <a:xfrm>
            <a:off x="911773" y="3916896"/>
            <a:ext cx="10866300" cy="171735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err="1">
                <a:solidFill>
                  <a:srgbClr val="262626"/>
                </a:solidFill>
                <a:latin typeface="Calibri"/>
                <a:ea typeface="Calibri"/>
                <a:cs typeface="Calibri"/>
                <a:sym typeface="Calibri"/>
              </a:rPr>
              <a:t>Proyecte</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comente</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acerca</a:t>
            </a:r>
            <a:r>
              <a:rPr lang="en-US" sz="1600" b="1" dirty="0">
                <a:solidFill>
                  <a:srgbClr val="262626"/>
                </a:solidFill>
                <a:latin typeface="Calibri"/>
                <a:ea typeface="Calibri"/>
                <a:cs typeface="Calibri"/>
                <a:sym typeface="Calibri"/>
              </a:rPr>
              <a:t> de la diapositive </a:t>
            </a:r>
            <a:r>
              <a:rPr lang="en-US" sz="1600" b="1" dirty="0" err="1">
                <a:solidFill>
                  <a:srgbClr val="262626"/>
                </a:solidFill>
                <a:latin typeface="Calibri"/>
                <a:ea typeface="Calibri"/>
                <a:cs typeface="Calibri"/>
                <a:sym typeface="Calibri"/>
              </a:rPr>
              <a:t>relativa</a:t>
            </a:r>
            <a:r>
              <a:rPr lang="en-US" sz="1600" b="1" dirty="0">
                <a:solidFill>
                  <a:srgbClr val="262626"/>
                </a:solidFill>
                <a:latin typeface="Calibri"/>
                <a:ea typeface="Calibri"/>
                <a:cs typeface="Calibri"/>
                <a:sym typeface="Calibri"/>
              </a:rPr>
              <a:t> a </a:t>
            </a:r>
            <a:r>
              <a:rPr lang="en-US" sz="1600" b="1" dirty="0" err="1">
                <a:solidFill>
                  <a:srgbClr val="262626"/>
                </a:solidFill>
                <a:latin typeface="Calibri"/>
                <a:ea typeface="Calibri"/>
                <a:cs typeface="Calibri"/>
                <a:sym typeface="Calibri"/>
              </a:rPr>
              <a:t>los</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3 </a:t>
            </a:r>
            <a:r>
              <a:rPr lang="en-US" sz="1600" b="1" dirty="0">
                <a:solidFill>
                  <a:srgbClr val="262626"/>
                </a:solidFill>
                <a:latin typeface="Calibri"/>
                <a:ea typeface="Calibri"/>
                <a:cs typeface="Calibri"/>
                <a:sym typeface="Calibri"/>
              </a:rPr>
              <a:t>Pasos para </a:t>
            </a:r>
            <a:r>
              <a:rPr lang="en-US" sz="1600" b="1" dirty="0" err="1">
                <a:solidFill>
                  <a:srgbClr val="262626"/>
                </a:solidFill>
                <a:latin typeface="Calibri"/>
                <a:ea typeface="Calibri"/>
                <a:cs typeface="Calibri"/>
                <a:sym typeface="Calibri"/>
              </a:rPr>
              <a:t>Reciclar</a:t>
            </a:r>
            <a:r>
              <a:rPr lang="en-US" sz="1600" b="1" dirty="0">
                <a:solidFill>
                  <a:srgbClr val="262626"/>
                </a:solidFill>
                <a:latin typeface="Calibri"/>
                <a:ea typeface="Calibri"/>
                <a:cs typeface="Calibri"/>
                <a:sym typeface="Calibri"/>
              </a:rPr>
              <a:t>”</a:t>
            </a:r>
            <a:r>
              <a:rPr lang="es-ES" sz="1600" i="0" u="none" strike="noStrike" cap="none" dirty="0">
                <a:solidFill>
                  <a:srgbClr val="262626"/>
                </a:solidFill>
                <a:latin typeface="Calibri"/>
                <a:ea typeface="Calibri"/>
                <a:cs typeface="Calibri"/>
                <a:sym typeface="Calibri"/>
              </a:rPr>
              <a:t> y dígales a los estudiantes que recolectarán botellas de plástico PET durante una semana en la escuela y en casa, para convertirse en un “Héroe de los Desechos”.</a:t>
            </a:r>
            <a:endParaRPr sz="160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dirty="0" err="1">
                <a:solidFill>
                  <a:srgbClr val="262626"/>
                </a:solidFill>
                <a:latin typeface="Calibri"/>
                <a:ea typeface="Calibri"/>
                <a:cs typeface="Calibri"/>
                <a:sym typeface="Calibri"/>
              </a:rPr>
              <a:t>Implemente</a:t>
            </a:r>
            <a:r>
              <a:rPr lang="en-US" dirty="0">
                <a:solidFill>
                  <a:srgbClr val="262626"/>
                </a:solidFill>
                <a:latin typeface="Calibri"/>
                <a:ea typeface="Calibri"/>
                <a:cs typeface="Calibri"/>
                <a:sym typeface="Calibri"/>
              </a:rPr>
              <a:t> un </a:t>
            </a:r>
            <a:r>
              <a:rPr lang="en-US" dirty="0" err="1">
                <a:solidFill>
                  <a:srgbClr val="262626"/>
                </a:solidFill>
                <a:latin typeface="Calibri"/>
                <a:ea typeface="Calibri"/>
                <a:cs typeface="Calibri"/>
                <a:sym typeface="Calibri"/>
              </a:rPr>
              <a:t>contador</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diario</a:t>
            </a:r>
            <a:r>
              <a:rPr lang="en-US" dirty="0">
                <a:solidFill>
                  <a:srgbClr val="262626"/>
                </a:solidFill>
                <a:latin typeface="Calibri"/>
                <a:ea typeface="Calibri"/>
                <a:cs typeface="Calibri"/>
                <a:sym typeface="Calibri"/>
              </a:rPr>
              <a:t> de </a:t>
            </a:r>
            <a:r>
              <a:rPr lang="en-US" dirty="0" err="1">
                <a:solidFill>
                  <a:srgbClr val="262626"/>
                </a:solidFill>
                <a:latin typeface="Calibri"/>
                <a:ea typeface="Calibri"/>
                <a:cs typeface="Calibri"/>
                <a:sym typeface="Calibri"/>
              </a:rPr>
              <a:t>botellas</a:t>
            </a:r>
            <a:r>
              <a:rPr lang="en-US" dirty="0">
                <a:solidFill>
                  <a:srgbClr val="262626"/>
                </a:solidFill>
                <a:latin typeface="Calibri"/>
                <a:ea typeface="Calibri"/>
                <a:cs typeface="Calibri"/>
                <a:sym typeface="Calibri"/>
              </a:rPr>
              <a:t>, que </a:t>
            </a:r>
            <a:r>
              <a:rPr lang="en-US" dirty="0" err="1">
                <a:solidFill>
                  <a:srgbClr val="262626"/>
                </a:solidFill>
                <a:latin typeface="Calibri"/>
                <a:ea typeface="Calibri"/>
                <a:cs typeface="Calibri"/>
                <a:sym typeface="Calibri"/>
              </a:rPr>
              <a:t>permita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visualizar</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el</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progreso</a:t>
            </a:r>
            <a:r>
              <a:rPr lang="en-US" dirty="0">
                <a:solidFill>
                  <a:srgbClr val="262626"/>
                </a:solidFill>
                <a:latin typeface="Calibri"/>
                <a:ea typeface="Calibri"/>
                <a:cs typeface="Calibri"/>
                <a:sym typeface="Calibri"/>
              </a:rPr>
              <a:t>.</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dirty="0" err="1">
                <a:solidFill>
                  <a:srgbClr val="262626"/>
                </a:solidFill>
                <a:latin typeface="Calibri"/>
                <a:cs typeface="Calibri"/>
                <a:sym typeface="Calibri"/>
              </a:rPr>
              <a:t>Presente</a:t>
            </a:r>
            <a:r>
              <a:rPr lang="en-US" dirty="0">
                <a:solidFill>
                  <a:srgbClr val="262626"/>
                </a:solidFill>
                <a:latin typeface="Calibri"/>
                <a:cs typeface="Calibri"/>
                <a:sym typeface="Calibri"/>
              </a:rPr>
              <a:t> a </a:t>
            </a:r>
            <a:r>
              <a:rPr lang="en-US" dirty="0" err="1">
                <a:solidFill>
                  <a:srgbClr val="262626"/>
                </a:solidFill>
                <a:latin typeface="Calibri"/>
                <a:cs typeface="Calibri"/>
                <a:sym typeface="Calibri"/>
              </a:rPr>
              <a:t>los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estudiantes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el</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contenedor</a:t>
            </a:r>
            <a:r>
              <a:rPr lang="en-US" dirty="0">
                <a:solidFill>
                  <a:srgbClr val="262626"/>
                </a:solidFill>
                <a:latin typeface="Calibri"/>
                <a:cs typeface="Calibri"/>
                <a:sym typeface="Calibri"/>
              </a:rPr>
              <a:t> de </a:t>
            </a:r>
            <a:r>
              <a:rPr lang="en-US" dirty="0" err="1">
                <a:solidFill>
                  <a:srgbClr val="262626"/>
                </a:solidFill>
                <a:latin typeface="Calibri"/>
                <a:cs typeface="Calibri"/>
                <a:sym typeface="Calibri"/>
              </a:rPr>
              <a:t>reciclaje</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Lo </a:t>
            </a:r>
            <a:r>
              <a:rPr lang="en-US" dirty="0" err="1">
                <a:solidFill>
                  <a:srgbClr val="262626"/>
                </a:solidFill>
                <a:latin typeface="Calibri"/>
                <a:cs typeface="Calibri"/>
                <a:sym typeface="Calibri"/>
              </a:rPr>
              <a:t>mejor</a:t>
            </a:r>
            <a:r>
              <a:rPr lang="en-US" dirty="0">
                <a:solidFill>
                  <a:srgbClr val="262626"/>
                </a:solidFill>
                <a:latin typeface="Calibri"/>
                <a:cs typeface="Calibri"/>
                <a:sym typeface="Calibri"/>
              </a:rPr>
              <a:t> es que la </a:t>
            </a:r>
            <a:r>
              <a:rPr lang="en-US" dirty="0" err="1">
                <a:solidFill>
                  <a:srgbClr val="262626"/>
                </a:solidFill>
                <a:latin typeface="Calibri"/>
                <a:cs typeface="Calibri"/>
                <a:sym typeface="Calibri"/>
              </a:rPr>
              <a:t>recolección</a:t>
            </a:r>
            <a:r>
              <a:rPr lang="en-US" dirty="0">
                <a:solidFill>
                  <a:srgbClr val="262626"/>
                </a:solidFill>
                <a:latin typeface="Calibri"/>
                <a:cs typeface="Calibri"/>
                <a:sym typeface="Calibri"/>
              </a:rPr>
              <a:t> de las </a:t>
            </a:r>
            <a:r>
              <a:rPr lang="en-US" dirty="0" err="1">
                <a:solidFill>
                  <a:srgbClr val="262626"/>
                </a:solidFill>
                <a:latin typeface="Calibri"/>
                <a:cs typeface="Calibri"/>
                <a:sym typeface="Calibri"/>
              </a:rPr>
              <a:t>botellas</a:t>
            </a:r>
            <a:r>
              <a:rPr lang="en-US" dirty="0">
                <a:solidFill>
                  <a:srgbClr val="262626"/>
                </a:solidFill>
                <a:latin typeface="Calibri"/>
                <a:cs typeface="Calibri"/>
                <a:sym typeface="Calibri"/>
              </a:rPr>
              <a:t> se </a:t>
            </a:r>
            <a:r>
              <a:rPr lang="en-US" dirty="0" err="1">
                <a:solidFill>
                  <a:srgbClr val="262626"/>
                </a:solidFill>
                <a:latin typeface="Calibri"/>
                <a:cs typeface="Calibri"/>
                <a:sym typeface="Calibri"/>
              </a:rPr>
              <a:t>realice</a:t>
            </a:r>
            <a:r>
              <a:rPr lang="en-US" dirty="0">
                <a:solidFill>
                  <a:srgbClr val="262626"/>
                </a:solidFill>
                <a:latin typeface="Calibri"/>
                <a:cs typeface="Calibri"/>
                <a:sym typeface="Calibri"/>
              </a:rPr>
              <a:t> al interior de la </a:t>
            </a:r>
            <a:r>
              <a:rPr lang="en-US" dirty="0" err="1">
                <a:solidFill>
                  <a:srgbClr val="262626"/>
                </a:solidFill>
                <a:latin typeface="Calibri"/>
                <a:cs typeface="Calibri"/>
                <a:sym typeface="Calibri"/>
              </a:rPr>
              <a:t>escuela</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en</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caso</a:t>
            </a:r>
            <a:r>
              <a:rPr lang="en-US" dirty="0">
                <a:solidFill>
                  <a:srgbClr val="262626"/>
                </a:solidFill>
                <a:latin typeface="Calibri"/>
                <a:cs typeface="Calibri"/>
                <a:sym typeface="Calibri"/>
              </a:rPr>
              <a:t> de que </a:t>
            </a:r>
            <a:r>
              <a:rPr lang="en-US" dirty="0" err="1">
                <a:solidFill>
                  <a:srgbClr val="262626"/>
                </a:solidFill>
                <a:latin typeface="Calibri"/>
                <a:cs typeface="Calibri"/>
                <a:sym typeface="Calibri"/>
              </a:rPr>
              <a:t>los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alumnos</a:t>
            </a:r>
            <a:r>
              <a:rPr lang="en-US" dirty="0">
                <a:solidFill>
                  <a:srgbClr val="262626"/>
                </a:solidFill>
                <a:latin typeface="Calibri"/>
                <a:cs typeface="Calibri"/>
                <a:sym typeface="Calibri"/>
              </a:rPr>
              <a:t> no </a:t>
            </a:r>
            <a:r>
              <a:rPr lang="en-US" dirty="0" err="1">
                <a:solidFill>
                  <a:srgbClr val="262626"/>
                </a:solidFill>
                <a:latin typeface="Calibri"/>
                <a:cs typeface="Calibri"/>
                <a:sym typeface="Calibri"/>
              </a:rPr>
              <a:t>puedan</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traer</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botellas</a:t>
            </a:r>
            <a:r>
              <a:rPr lang="en-US" dirty="0">
                <a:solidFill>
                  <a:srgbClr val="262626"/>
                </a:solidFill>
                <a:latin typeface="Calibri"/>
                <a:cs typeface="Calibri"/>
                <a:sym typeface="Calibri"/>
              </a:rPr>
              <a:t> de </a:t>
            </a:r>
            <a:r>
              <a:rPr lang="en-US" dirty="0" err="1">
                <a:solidFill>
                  <a:srgbClr val="262626"/>
                </a:solidFill>
                <a:latin typeface="Calibri"/>
                <a:cs typeface="Calibri"/>
                <a:sym typeface="Calibri"/>
              </a:rPr>
              <a:t>su</a:t>
            </a:r>
            <a:r>
              <a:rPr lang="en-US" dirty="0">
                <a:solidFill>
                  <a:srgbClr val="262626"/>
                </a:solidFill>
                <a:latin typeface="Calibri"/>
                <a:cs typeface="Calibri"/>
                <a:sym typeface="Calibri"/>
              </a:rPr>
              <a:t> casa.</a:t>
            </a:r>
            <a:endParaRPr dirty="0"/>
          </a:p>
        </p:txBody>
      </p:sp>
      <p:sp>
        <p:nvSpPr>
          <p:cNvPr id="148" name="Google Shape;148;p4"/>
          <p:cNvSpPr/>
          <p:nvPr/>
        </p:nvSpPr>
        <p:spPr>
          <a:xfrm>
            <a:off x="413972" y="5964325"/>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360335" y="5964325"/>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
          <p:cNvSpPr/>
          <p:nvPr/>
        </p:nvSpPr>
        <p:spPr>
          <a:xfrm>
            <a:off x="457919" y="5957836"/>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4</a:t>
            </a:r>
            <a:endParaRPr/>
          </a:p>
        </p:txBody>
      </p:sp>
      <p:sp>
        <p:nvSpPr>
          <p:cNvPr id="151" name="Google Shape;151;p4"/>
          <p:cNvSpPr/>
          <p:nvPr/>
        </p:nvSpPr>
        <p:spPr>
          <a:xfrm>
            <a:off x="911773" y="5974613"/>
            <a:ext cx="10866300"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Dales a </a:t>
            </a:r>
            <a:r>
              <a:rPr lang="en-US" sz="1600" b="1" i="0" u="none" strike="noStrike" cap="none" dirty="0" err="1">
                <a:solidFill>
                  <a:srgbClr val="262626"/>
                </a:solidFill>
                <a:latin typeface="Calibri"/>
                <a:ea typeface="Calibri"/>
                <a:cs typeface="Calibri"/>
                <a:sym typeface="Calibri"/>
              </a:rPr>
              <a:t>los</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estudiantes</a:t>
            </a:r>
            <a:r>
              <a:rPr lang="en-US" sz="1600" b="1" i="0" u="none" strike="noStrike" cap="none" dirty="0">
                <a:solidFill>
                  <a:srgbClr val="262626"/>
                </a:solidFill>
                <a:latin typeface="Calibri"/>
                <a:ea typeface="Calibri"/>
                <a:cs typeface="Calibri"/>
                <a:sym typeface="Calibri"/>
              </a:rPr>
              <a:t> 5 </a:t>
            </a:r>
            <a:r>
              <a:rPr lang="en-US" sz="1600" b="1" i="0" u="none" strike="noStrike" cap="none" dirty="0" err="1">
                <a:solidFill>
                  <a:srgbClr val="262626"/>
                </a:solidFill>
                <a:latin typeface="Calibri"/>
                <a:ea typeface="Calibri"/>
                <a:cs typeface="Calibri"/>
                <a:sym typeface="Calibri"/>
              </a:rPr>
              <a:t>minutos</a:t>
            </a:r>
            <a:r>
              <a:rPr lang="en-US" sz="1600" b="1" i="0" u="none" strike="noStrike" cap="none" dirty="0">
                <a:solidFill>
                  <a:srgbClr val="262626"/>
                </a:solidFill>
                <a:latin typeface="Calibri"/>
                <a:ea typeface="Calibri"/>
                <a:cs typeface="Calibri"/>
                <a:sym typeface="Calibri"/>
              </a:rPr>
              <a:t> para </a:t>
            </a:r>
            <a:r>
              <a:rPr lang="en-US" sz="1600" b="1" i="0" u="none" strike="noStrike" cap="none" dirty="0" err="1">
                <a:solidFill>
                  <a:srgbClr val="262626"/>
                </a:solidFill>
                <a:latin typeface="Calibri"/>
                <a:ea typeface="Calibri"/>
                <a:cs typeface="Calibri"/>
                <a:sym typeface="Calibri"/>
              </a:rPr>
              <a:t>buscar</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encontrar</a:t>
            </a:r>
            <a:r>
              <a:rPr lang="en-US" sz="1600" b="1" i="0" u="none" strike="noStrike" cap="none" dirty="0">
                <a:solidFill>
                  <a:srgbClr val="262626"/>
                </a:solidFill>
                <a:latin typeface="Calibri"/>
                <a:ea typeface="Calibri"/>
                <a:cs typeface="Calibri"/>
                <a:sym typeface="Calibri"/>
              </a:rPr>
              <a:t> las </a:t>
            </a:r>
            <a:r>
              <a:rPr lang="en-US" sz="1600" b="1" i="0" u="none" strike="noStrike" cap="none" dirty="0" err="1">
                <a:solidFill>
                  <a:srgbClr val="262626"/>
                </a:solidFill>
                <a:latin typeface="Calibri"/>
                <a:ea typeface="Calibri"/>
                <a:cs typeface="Calibri"/>
                <a:sym typeface="Calibri"/>
              </a:rPr>
              <a:t>botellas</a:t>
            </a:r>
            <a:r>
              <a:rPr lang="en-US" sz="1600" b="1" i="0" u="none" strike="noStrike" cap="none" dirty="0">
                <a:solidFill>
                  <a:srgbClr val="262626"/>
                </a:solidFill>
                <a:latin typeface="Calibri"/>
                <a:ea typeface="Calibri"/>
                <a:cs typeface="Calibri"/>
                <a:sym typeface="Calibri"/>
              </a:rPr>
              <a:t> de PET </a:t>
            </a:r>
            <a:r>
              <a:rPr lang="en-US" sz="1600" b="1" i="0" u="none" strike="noStrike" cap="none" dirty="0" err="1">
                <a:solidFill>
                  <a:srgbClr val="262626"/>
                </a:solidFill>
                <a:latin typeface="Calibri"/>
                <a:ea typeface="Calibri"/>
                <a:cs typeface="Calibri"/>
                <a:sym typeface="Calibri"/>
              </a:rPr>
              <a:t>escondidas</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colocarlas</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en</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el</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cesto</a:t>
            </a:r>
            <a:r>
              <a:rPr lang="en-US" sz="1600" b="1" i="0" u="none" strike="noStrike" cap="none" dirty="0">
                <a:solidFill>
                  <a:srgbClr val="262626"/>
                </a:solidFill>
                <a:latin typeface="Calibri"/>
                <a:ea typeface="Calibri"/>
                <a:cs typeface="Calibri"/>
                <a:sym typeface="Calibri"/>
              </a:rPr>
              <a:t> de </a:t>
            </a:r>
            <a:r>
              <a:rPr lang="en-US" sz="1600" b="1" i="0" u="none" strike="noStrike" cap="none" dirty="0" err="1">
                <a:solidFill>
                  <a:srgbClr val="262626"/>
                </a:solidFill>
                <a:latin typeface="Calibri"/>
                <a:ea typeface="Calibri"/>
                <a:cs typeface="Calibri"/>
                <a:sym typeface="Calibri"/>
              </a:rPr>
              <a:t>reciclaje</a:t>
            </a:r>
            <a:r>
              <a:rPr lang="en-US" sz="1600" b="1" i="0" u="none" strike="noStrike" cap="none" dirty="0">
                <a:solidFill>
                  <a:srgbClr val="262626"/>
                </a:solidFill>
                <a:latin typeface="Calibri"/>
                <a:ea typeface="Calibri"/>
                <a:cs typeface="Calibri"/>
                <a:sym typeface="Calibri"/>
              </a:rPr>
              <a:t>.</a:t>
            </a:r>
            <a:endParaRPr sz="1400" b="1" i="0" u="none" strike="noStrike" cap="none" dirty="0">
              <a:solidFill>
                <a:srgbClr val="262626"/>
              </a:solidFill>
              <a:latin typeface="Calibri"/>
              <a:ea typeface="Calibri"/>
              <a:cs typeface="Calibri"/>
              <a:sym typeface="Calibri"/>
            </a:endParaRPr>
          </a:p>
        </p:txBody>
      </p:sp>
      <p:sp>
        <p:nvSpPr>
          <p:cNvPr id="152" name="Google Shape;152;p4"/>
          <p:cNvSpPr txBox="1"/>
          <p:nvPr/>
        </p:nvSpPr>
        <p:spPr>
          <a:xfrm>
            <a:off x="4776352" y="6418081"/>
            <a:ext cx="2130885"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Calibri"/>
                <a:ea typeface="Calibri"/>
                <a:cs typeface="Calibri"/>
                <a:sym typeface="Calibri"/>
              </a:rPr>
              <a:t>La </a:t>
            </a:r>
            <a:r>
              <a:rPr lang="en-US" dirty="0" err="1">
                <a:latin typeface="Calibri"/>
                <a:ea typeface="Calibri"/>
                <a:cs typeface="Calibri"/>
                <a:sym typeface="Calibri"/>
              </a:rPr>
              <a:t>lección</a:t>
            </a:r>
            <a:r>
              <a:rPr lang="en-US" dirty="0">
                <a:latin typeface="Calibri"/>
                <a:ea typeface="Calibri"/>
                <a:cs typeface="Calibri"/>
                <a:sym typeface="Calibri"/>
              </a:rPr>
              <a:t> continua</a:t>
            </a:r>
            <a:endParaRPr dirty="0">
              <a:latin typeface="Calibri"/>
              <a:ea typeface="Calibri"/>
              <a:cs typeface="Calibri"/>
              <a:sym typeface="Calibri"/>
            </a:endParaRPr>
          </a:p>
        </p:txBody>
      </p:sp>
      <p:sp>
        <p:nvSpPr>
          <p:cNvPr id="153" name="Google Shape;153;p4"/>
          <p:cNvSpPr txBox="1"/>
          <p:nvPr/>
        </p:nvSpPr>
        <p:spPr>
          <a:xfrm>
            <a:off x="4832249" y="808725"/>
            <a:ext cx="424727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b="1" dirty="0">
                <a:solidFill>
                  <a:schemeClr val="lt1"/>
                </a:solidFill>
                <a:latin typeface="Calibri"/>
                <a:ea typeface="Calibri"/>
                <a:cs typeface="Calibri"/>
                <a:sym typeface="Calibri"/>
              </a:rPr>
              <a:t>: 45 - 60 </a:t>
            </a:r>
            <a:r>
              <a:rPr lang="en-US" b="1" dirty="0" err="1">
                <a:solidFill>
                  <a:schemeClr val="lt1"/>
                </a:solidFill>
                <a:latin typeface="Calibri"/>
                <a:ea typeface="Calibri"/>
                <a:cs typeface="Calibri"/>
                <a:sym typeface="Calibri"/>
              </a:rPr>
              <a:t>minutos</a:t>
            </a:r>
            <a:endParaRPr dirty="0"/>
          </a:p>
        </p:txBody>
      </p:sp>
      <p:sp>
        <p:nvSpPr>
          <p:cNvPr id="154" name="Google Shape;154;p4"/>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25" name="Google Shape;107;p2">
            <a:extLst>
              <a:ext uri="{FF2B5EF4-FFF2-40B4-BE49-F238E27FC236}">
                <a16:creationId xmlns:a16="http://schemas.microsoft.com/office/drawing/2014/main" id="{60A7CEC6-3BCE-0956-06B8-CAC13AE7C6D8}"/>
              </a:ext>
            </a:extLst>
          </p:cNvPr>
          <p:cNvSpPr txBox="1"/>
          <p:nvPr/>
        </p:nvSpPr>
        <p:spPr>
          <a:xfrm>
            <a:off x="1303025" y="22165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pic>
        <p:nvPicPr>
          <p:cNvPr id="159" name="Google Shape;159;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60" name="Google Shape;160;p5"/>
          <p:cNvSpPr/>
          <p:nvPr/>
        </p:nvSpPr>
        <p:spPr>
          <a:xfrm>
            <a:off x="2606050" y="185125"/>
            <a:ext cx="6979800" cy="980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t>
            </a:r>
            <a:endParaRPr dirty="0"/>
          </a:p>
        </p:txBody>
      </p:sp>
      <p:sp>
        <p:nvSpPr>
          <p:cNvPr id="163" name="Google Shape;163;p5"/>
          <p:cNvSpPr/>
          <p:nvPr/>
        </p:nvSpPr>
        <p:spPr>
          <a:xfrm>
            <a:off x="413972" y="145574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p:nvPr/>
        </p:nvSpPr>
        <p:spPr>
          <a:xfrm>
            <a:off x="360335" y="145574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p:nvPr/>
        </p:nvSpPr>
        <p:spPr>
          <a:xfrm>
            <a:off x="404919" y="143569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5</a:t>
            </a:r>
            <a:endParaRPr/>
          </a:p>
        </p:txBody>
      </p:sp>
      <p:sp>
        <p:nvSpPr>
          <p:cNvPr id="166" name="Google Shape;166;p5"/>
          <p:cNvSpPr/>
          <p:nvPr/>
        </p:nvSpPr>
        <p:spPr>
          <a:xfrm>
            <a:off x="911773" y="1433946"/>
            <a:ext cx="10866255"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dirty="0">
                <a:solidFill>
                  <a:srgbClr val="262626"/>
                </a:solidFill>
                <a:latin typeface="Calibri"/>
                <a:ea typeface="Calibri"/>
                <a:cs typeface="Calibri"/>
                <a:sym typeface="Calibri"/>
              </a:rPr>
              <a:t>Diariamente cuente con la clase el número de botellas recolectadas y marque el total en el "Contador de botellas“.</a:t>
            </a:r>
            <a:endParaRPr sz="1400" b="1" i="0" u="none" strike="noStrike" cap="none" dirty="0">
              <a:solidFill>
                <a:srgbClr val="262626"/>
              </a:solidFill>
              <a:latin typeface="Calibri"/>
              <a:ea typeface="Calibri"/>
              <a:cs typeface="Calibri"/>
              <a:sym typeface="Calibri"/>
            </a:endParaRPr>
          </a:p>
        </p:txBody>
      </p:sp>
      <p:sp>
        <p:nvSpPr>
          <p:cNvPr id="167" name="Google Shape;167;p5"/>
          <p:cNvSpPr/>
          <p:nvPr/>
        </p:nvSpPr>
        <p:spPr>
          <a:xfrm>
            <a:off x="413972" y="222577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
          <p:cNvSpPr/>
          <p:nvPr/>
        </p:nvSpPr>
        <p:spPr>
          <a:xfrm>
            <a:off x="360335" y="222577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5"/>
          <p:cNvSpPr/>
          <p:nvPr/>
        </p:nvSpPr>
        <p:spPr>
          <a:xfrm>
            <a:off x="404919" y="2205718"/>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6</a:t>
            </a:r>
            <a:endParaRPr/>
          </a:p>
        </p:txBody>
      </p:sp>
      <p:sp>
        <p:nvSpPr>
          <p:cNvPr id="170" name="Google Shape;170;p5"/>
          <p:cNvSpPr/>
          <p:nvPr/>
        </p:nvSpPr>
        <p:spPr>
          <a:xfrm>
            <a:off x="911773" y="2268142"/>
            <a:ext cx="10866255"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err="1">
                <a:solidFill>
                  <a:srgbClr val="262626"/>
                </a:solidFill>
                <a:latin typeface="Calibri"/>
                <a:ea typeface="Calibri"/>
                <a:cs typeface="Calibri"/>
                <a:sym typeface="Calibri"/>
              </a:rPr>
              <a:t>Distribuya</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el</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documento</a:t>
            </a:r>
            <a:r>
              <a:rPr lang="en-US" sz="1600" b="1" i="0" u="none" strike="noStrike" cap="none" dirty="0">
                <a:solidFill>
                  <a:srgbClr val="262626"/>
                </a:solidFill>
                <a:latin typeface="Calibri"/>
                <a:ea typeface="Calibri"/>
                <a:cs typeface="Calibri"/>
                <a:sym typeface="Calibri"/>
              </a:rPr>
              <a:t> para </a:t>
            </a:r>
            <a:r>
              <a:rPr lang="en-US" sz="1600" b="1" i="0" u="none" strike="noStrike" cap="none" dirty="0" err="1">
                <a:solidFill>
                  <a:srgbClr val="262626"/>
                </a:solidFill>
                <a:latin typeface="Calibri"/>
                <a:ea typeface="Calibri"/>
                <a:cs typeface="Calibri"/>
                <a:sym typeface="Calibri"/>
              </a:rPr>
              <a:t>colorear</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en</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el</a:t>
            </a:r>
            <a:r>
              <a:rPr lang="en-US" sz="1600" b="1" i="0" u="none" strike="noStrike" cap="none" dirty="0">
                <a:solidFill>
                  <a:srgbClr val="262626"/>
                </a:solidFill>
                <a:latin typeface="Calibri"/>
                <a:ea typeface="Calibri"/>
                <a:cs typeface="Calibri"/>
                <a:sym typeface="Calibri"/>
              </a:rPr>
              <a:t> que </a:t>
            </a:r>
            <a:r>
              <a:rPr lang="en-US" sz="1600" b="1" i="0" u="none" strike="noStrike" cap="none" dirty="0" err="1">
                <a:solidFill>
                  <a:srgbClr val="262626"/>
                </a:solidFill>
                <a:latin typeface="Calibri"/>
                <a:ea typeface="Calibri"/>
                <a:cs typeface="Calibri"/>
                <a:sym typeface="Calibri"/>
              </a:rPr>
              <a:t>aparece</a:t>
            </a:r>
            <a:r>
              <a:rPr lang="en-US" sz="1600" b="1" i="0" u="none" strike="noStrike" cap="none" dirty="0">
                <a:solidFill>
                  <a:srgbClr val="262626"/>
                </a:solidFill>
                <a:latin typeface="Calibri"/>
                <a:ea typeface="Calibri"/>
                <a:cs typeface="Calibri"/>
                <a:sym typeface="Calibri"/>
              </a:rPr>
              <a:t> la imagen de la </a:t>
            </a:r>
            <a:r>
              <a:rPr lang="en-US" sz="1600" b="1" i="0" u="none" strike="noStrike" cap="none" dirty="0" err="1">
                <a:solidFill>
                  <a:srgbClr val="262626"/>
                </a:solidFill>
                <a:latin typeface="Calibri"/>
                <a:ea typeface="Calibri"/>
                <a:cs typeface="Calibri"/>
                <a:sym typeface="Calibri"/>
              </a:rPr>
              <a:t>botella</a:t>
            </a:r>
            <a:r>
              <a:rPr lang="en-US" sz="1600" b="0" i="0" u="none" strike="noStrike" cap="none" dirty="0">
                <a:solidFill>
                  <a:srgbClr val="262626"/>
                </a:solidFill>
                <a:latin typeface="Calibri"/>
                <a:ea typeface="Calibri"/>
                <a:cs typeface="Calibri"/>
                <a:sym typeface="Calibri"/>
              </a:rPr>
              <a:t>, y </a:t>
            </a:r>
            <a:r>
              <a:rPr lang="en-US" sz="1600" b="0" i="0" u="none" strike="noStrike" cap="none" dirty="0" err="1">
                <a:solidFill>
                  <a:srgbClr val="262626"/>
                </a:solidFill>
                <a:latin typeface="Calibri"/>
                <a:ea typeface="Calibri"/>
                <a:cs typeface="Calibri"/>
                <a:sym typeface="Calibri"/>
              </a:rPr>
              <a:t>haga</a:t>
            </a:r>
            <a:r>
              <a:rPr lang="en-US" sz="1600" b="0" i="0" u="none" strike="noStrike" cap="none" dirty="0">
                <a:solidFill>
                  <a:srgbClr val="262626"/>
                </a:solidFill>
                <a:latin typeface="Calibri"/>
                <a:ea typeface="Calibri"/>
                <a:cs typeface="Calibri"/>
                <a:sym typeface="Calibri"/>
              </a:rPr>
              <a:t> las </a:t>
            </a:r>
            <a:r>
              <a:rPr lang="en-US" sz="1600" b="0" i="0" u="none" strike="noStrike" cap="none" dirty="0" err="1">
                <a:solidFill>
                  <a:srgbClr val="262626"/>
                </a:solidFill>
                <a:latin typeface="Calibri"/>
                <a:ea typeface="Calibri"/>
                <a:cs typeface="Calibri"/>
                <a:sym typeface="Calibri"/>
              </a:rPr>
              <a:t>siguientes</a:t>
            </a:r>
            <a:r>
              <a:rPr lang="en-US" sz="1600" b="0" i="0" u="none" strike="noStrike" cap="none" dirty="0">
                <a:solidFill>
                  <a:srgbClr val="262626"/>
                </a:solidFill>
                <a:latin typeface="Calibri"/>
                <a:ea typeface="Calibri"/>
                <a:cs typeface="Calibri"/>
                <a:sym typeface="Calibri"/>
              </a:rPr>
              <a:t> </a:t>
            </a:r>
            <a:r>
              <a:rPr lang="en-US" sz="1600" b="0" i="0" u="none" strike="noStrike" cap="none" dirty="0" err="1">
                <a:solidFill>
                  <a:srgbClr val="262626"/>
                </a:solidFill>
                <a:latin typeface="Calibri"/>
                <a:ea typeface="Calibri"/>
                <a:cs typeface="Calibri"/>
                <a:sym typeface="Calibri"/>
              </a:rPr>
              <a:t>preguntas</a:t>
            </a:r>
            <a:r>
              <a:rPr lang="en-US" sz="1600" b="0" i="0" u="none" strike="noStrike" cap="none" dirty="0">
                <a:solidFill>
                  <a:srgbClr val="262626"/>
                </a:solidFill>
                <a:latin typeface="Calibri"/>
                <a:ea typeface="Calibri"/>
                <a:cs typeface="Calibri"/>
                <a:sym typeface="Calibri"/>
              </a:rPr>
              <a:t>:</a:t>
            </a:r>
            <a:r>
              <a:rPr lang="en-US" sz="1400" b="0" i="0" u="none" strike="noStrike" cap="none" dirty="0">
                <a:solidFill>
                  <a:srgbClr val="262626"/>
                </a:solidFill>
                <a:latin typeface="Calibri"/>
                <a:ea typeface="Calibri"/>
                <a:cs typeface="Calibri"/>
                <a:sym typeface="Calibri"/>
              </a:rPr>
              <a:t>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tipo</a:t>
            </a:r>
            <a:r>
              <a:rPr lang="en-US" dirty="0">
                <a:solidFill>
                  <a:srgbClr val="262626"/>
                </a:solidFill>
                <a:latin typeface="Calibri"/>
                <a:cs typeface="Calibri"/>
                <a:sym typeface="Calibri"/>
              </a:rPr>
              <a:t> de </a:t>
            </a:r>
            <a:r>
              <a:rPr lang="en-US" dirty="0" err="1">
                <a:solidFill>
                  <a:srgbClr val="262626"/>
                </a:solidFill>
                <a:latin typeface="Calibri"/>
                <a:cs typeface="Calibri"/>
                <a:sym typeface="Calibri"/>
              </a:rPr>
              <a:t>bebidas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están</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dentro</a:t>
            </a:r>
            <a:r>
              <a:rPr lang="en-US" dirty="0">
                <a:solidFill>
                  <a:srgbClr val="262626"/>
                </a:solidFill>
                <a:latin typeface="Calibri"/>
                <a:cs typeface="Calibri"/>
                <a:sym typeface="Calibri"/>
              </a:rPr>
              <a:t> de </a:t>
            </a:r>
            <a:r>
              <a:rPr lang="en-US" dirty="0" err="1">
                <a:solidFill>
                  <a:srgbClr val="262626"/>
                </a:solidFill>
                <a:latin typeface="Calibri"/>
                <a:cs typeface="Calibri"/>
                <a:sym typeface="Calibri"/>
              </a:rPr>
              <a:t>botellas</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ea typeface="Calibri"/>
                <a:cs typeface="Calibri"/>
                <a:sym typeface="Calibri"/>
              </a:rPr>
              <a:t>¿Tienen </a:t>
            </a:r>
            <a:r>
              <a:rPr lang="en-US" dirty="0" err="1">
                <a:solidFill>
                  <a:srgbClr val="262626"/>
                </a:solidFill>
                <a:latin typeface="Calibri"/>
                <a:ea typeface="Calibri"/>
                <a:cs typeface="Calibri"/>
                <a:sym typeface="Calibri"/>
              </a:rPr>
              <a:t>alguna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bebida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favorita</a:t>
            </a:r>
            <a:r>
              <a:rPr lang="en-US" dirty="0">
                <a:solidFill>
                  <a:srgbClr val="262626"/>
                </a:solidFill>
                <a:latin typeface="Calibri"/>
                <a:ea typeface="Calibri"/>
                <a:cs typeface="Calibri"/>
                <a:sym typeface="Calibri"/>
              </a:rPr>
              <a:t>?</a:t>
            </a:r>
            <a:r>
              <a:rPr lang="en-US" sz="1400" b="0" i="0" u="none" strike="noStrike" cap="none" dirty="0">
                <a:solidFill>
                  <a:srgbClr val="262626"/>
                </a:solidFill>
                <a:latin typeface="Calibri"/>
                <a:ea typeface="Calibri"/>
                <a:cs typeface="Calibri"/>
                <a:sym typeface="Calibri"/>
              </a:rPr>
              <a:t> </a:t>
            </a:r>
            <a:r>
              <a:rPr lang="en-US" dirty="0">
                <a:solidFill>
                  <a:srgbClr val="262626"/>
                </a:solidFill>
                <a:latin typeface="Calibri"/>
                <a:ea typeface="Calibri"/>
                <a:cs typeface="Calibri"/>
                <a:sym typeface="Calibri"/>
              </a:rPr>
              <a:t>¿</a:t>
            </a:r>
            <a:r>
              <a:rPr lang="en-US" dirty="0" err="1">
                <a:solidFill>
                  <a:srgbClr val="262626"/>
                </a:solidFill>
                <a:latin typeface="Calibri"/>
                <a:ea typeface="Calibri"/>
                <a:cs typeface="Calibri"/>
                <a:sym typeface="Calibri"/>
              </a:rPr>
              <a:t>Qué</a:t>
            </a:r>
            <a:r>
              <a:rPr lang="en-US" dirty="0">
                <a:solidFill>
                  <a:srgbClr val="262626"/>
                </a:solidFill>
                <a:latin typeface="Calibri"/>
                <a:ea typeface="Calibri"/>
                <a:cs typeface="Calibri"/>
                <a:sym typeface="Calibri"/>
              </a:rPr>
              <a:t> color es?</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hacen</a:t>
            </a:r>
            <a:r>
              <a:rPr lang="en-US" dirty="0">
                <a:solidFill>
                  <a:srgbClr val="262626"/>
                </a:solidFill>
                <a:latin typeface="Calibri"/>
                <a:cs typeface="Calibri"/>
                <a:sym typeface="Calibri"/>
              </a:rPr>
              <a:t> con las </a:t>
            </a:r>
            <a:r>
              <a:rPr lang="en-US" dirty="0" err="1">
                <a:solidFill>
                  <a:srgbClr val="262626"/>
                </a:solidFill>
                <a:latin typeface="Calibri"/>
                <a:cs typeface="Calibri"/>
                <a:sym typeface="Calibri"/>
              </a:rPr>
              <a:t>botellas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cuando</a:t>
            </a:r>
            <a:r>
              <a:rPr lang="en-US" dirty="0">
                <a:solidFill>
                  <a:srgbClr val="262626"/>
                </a:solidFill>
                <a:latin typeface="Calibri"/>
                <a:cs typeface="Calibri"/>
                <a:sym typeface="Calibri"/>
              </a:rPr>
              <a:t> se </a:t>
            </a:r>
            <a:r>
              <a:rPr lang="en-US" dirty="0" err="1">
                <a:solidFill>
                  <a:srgbClr val="262626"/>
                </a:solidFill>
                <a:latin typeface="Calibri"/>
                <a:cs typeface="Calibri"/>
                <a:sym typeface="Calibri"/>
              </a:rPr>
              <a:t>acaban</a:t>
            </a:r>
            <a:r>
              <a:rPr lang="en-US" dirty="0">
                <a:solidFill>
                  <a:srgbClr val="262626"/>
                </a:solidFill>
                <a:latin typeface="Calibri"/>
                <a:cs typeface="Calibri"/>
                <a:sym typeface="Calibri"/>
              </a:rPr>
              <a:t> sus </a:t>
            </a:r>
            <a:r>
              <a:rPr lang="en-US" dirty="0" err="1">
                <a:solidFill>
                  <a:srgbClr val="262626"/>
                </a:solidFill>
                <a:latin typeface="Calibri"/>
                <a:cs typeface="Calibri"/>
                <a:sym typeface="Calibri"/>
              </a:rPr>
              <a:t>bebidas</a:t>
            </a:r>
            <a:r>
              <a:rPr lang="en-US" dirty="0">
                <a:solidFill>
                  <a:srgbClr val="262626"/>
                </a:solidFill>
                <a:latin typeface="Calibri"/>
                <a:cs typeface="Calibri"/>
                <a:sym typeface="Calibri"/>
              </a:rPr>
              <a:t>?</a:t>
            </a:r>
            <a:endParaRPr dirty="0"/>
          </a:p>
        </p:txBody>
      </p:sp>
      <p:sp>
        <p:nvSpPr>
          <p:cNvPr id="171" name="Google Shape;171;p5"/>
          <p:cNvSpPr/>
          <p:nvPr/>
        </p:nvSpPr>
        <p:spPr>
          <a:xfrm>
            <a:off x="413972" y="364419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5"/>
          <p:cNvSpPr/>
          <p:nvPr/>
        </p:nvSpPr>
        <p:spPr>
          <a:xfrm>
            <a:off x="360335" y="364419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
          <p:cNvSpPr/>
          <p:nvPr/>
        </p:nvSpPr>
        <p:spPr>
          <a:xfrm>
            <a:off x="404919" y="362414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7</a:t>
            </a:r>
            <a:endParaRPr/>
          </a:p>
        </p:txBody>
      </p:sp>
      <p:sp>
        <p:nvSpPr>
          <p:cNvPr id="174" name="Google Shape;174;p5"/>
          <p:cNvSpPr/>
          <p:nvPr/>
        </p:nvSpPr>
        <p:spPr>
          <a:xfrm>
            <a:off x="911773" y="3686567"/>
            <a:ext cx="10866255"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i="0" u="none" strike="noStrike" cap="none" dirty="0">
                <a:solidFill>
                  <a:srgbClr val="262626"/>
                </a:solidFill>
                <a:latin typeface="Calibri"/>
                <a:ea typeface="Calibri"/>
                <a:cs typeface="Calibri"/>
                <a:sym typeface="Calibri"/>
              </a:rPr>
              <a:t>Al final de la semana, junto con la clase, cuente el total de botellas recolectadas  y </a:t>
            </a:r>
            <a:r>
              <a:rPr lang="es-ES" sz="1600" b="1" i="0" u="none" strike="noStrike" cap="none" dirty="0">
                <a:solidFill>
                  <a:srgbClr val="262626"/>
                </a:solidFill>
                <a:latin typeface="Calibri"/>
                <a:ea typeface="Calibri"/>
                <a:cs typeface="Calibri"/>
                <a:sym typeface="Calibri"/>
              </a:rPr>
              <a:t>premie a los estudiantes con una calcomanía de logro de “Héroes de los Desechos”.</a:t>
            </a:r>
            <a:endParaRPr sz="1600" b="1" i="0" u="none" strike="noStrike" cap="none" dirty="0">
              <a:solidFill>
                <a:srgbClr val="262626"/>
              </a:solidFill>
              <a:latin typeface="Calibri"/>
              <a:ea typeface="Calibri"/>
              <a:cs typeface="Calibri"/>
              <a:sym typeface="Calibri"/>
            </a:endParaRPr>
          </a:p>
        </p:txBody>
      </p:sp>
      <p:sp>
        <p:nvSpPr>
          <p:cNvPr id="175" name="Google Shape;175;p5"/>
          <p:cNvSpPr txBox="1"/>
          <p:nvPr/>
        </p:nvSpPr>
        <p:spPr>
          <a:xfrm>
            <a:off x="4794959" y="830300"/>
            <a:ext cx="368806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cs typeface="Calibri"/>
                <a:sym typeface="Calibri"/>
              </a:rPr>
              <a:t>Duración</a:t>
            </a:r>
            <a:r>
              <a:rPr lang="en-US" b="1" dirty="0">
                <a:solidFill>
                  <a:schemeClr val="lt1"/>
                </a:solidFill>
                <a:latin typeface="Calibri"/>
                <a:cs typeface="Calibri"/>
                <a:sym typeface="Calibri"/>
              </a:rPr>
              <a:t> de la </a:t>
            </a:r>
            <a:r>
              <a:rPr lang="en-US" b="1" dirty="0" err="1">
                <a:solidFill>
                  <a:schemeClr val="lt1"/>
                </a:solidFill>
                <a:latin typeface="Calibri"/>
                <a:cs typeface="Calibri"/>
                <a:sym typeface="Calibri"/>
              </a:rPr>
              <a:t>Lección</a:t>
            </a:r>
            <a:r>
              <a:rPr lang="en-US" b="1" dirty="0">
                <a:solidFill>
                  <a:schemeClr val="lt1"/>
                </a:solidFill>
                <a:latin typeface="Calibri"/>
                <a:cs typeface="Calibri"/>
                <a:sym typeface="Calibri"/>
              </a:rPr>
              <a:t> – 45 a 60 </a:t>
            </a:r>
            <a:r>
              <a:rPr lang="en-US" b="1" dirty="0" err="1">
                <a:solidFill>
                  <a:schemeClr val="lt1"/>
                </a:solidFill>
                <a:latin typeface="Calibri"/>
                <a:cs typeface="Calibri"/>
                <a:sym typeface="Calibri"/>
              </a:rPr>
              <a:t>minutos</a:t>
            </a:r>
            <a:endParaRPr dirty="0">
              <a:solidFill>
                <a:schemeClr val="dk1"/>
              </a:solidFill>
            </a:endParaRPr>
          </a:p>
        </p:txBody>
      </p:sp>
      <p:sp>
        <p:nvSpPr>
          <p:cNvPr id="176" name="Google Shape;176;p5"/>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19" y="356473"/>
            <a:ext cx="2056879" cy="1711574"/>
            <a:chOff x="3193048" y="4171116"/>
            <a:chExt cx="2056879" cy="1711574"/>
          </a:xfrm>
        </p:grpSpPr>
        <p:sp>
          <p:nvSpPr>
            <p:cNvPr id="203" name="Google Shape;203;p6"/>
            <p:cNvSpPr/>
            <p:nvPr/>
          </p:nvSpPr>
          <p:spPr>
            <a:xfrm>
              <a:off x="3193048" y="5421066"/>
              <a:ext cx="205687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a:t>
              </a:r>
              <a:r>
                <a:rPr lang="en-US" sz="2000" b="1" dirty="0" err="1">
                  <a:solidFill>
                    <a:srgbClr val="262626"/>
                  </a:solidFill>
                  <a:latin typeface="Calibri"/>
                  <a:ea typeface="Calibri"/>
                  <a:cs typeface="Calibri"/>
                  <a:sym typeface="Calibri"/>
                </a:rPr>
                <a:t>aluminio</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2025742"/>
            <a:chOff x="6420868" y="1760417"/>
            <a:chExt cx="1680673" cy="1593069"/>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6534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Cáscara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Plátano</a:t>
              </a:r>
              <a:endParaRPr sz="20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784800"/>
            <a:chOff x="8346482" y="1742833"/>
            <a:chExt cx="1680673" cy="1784800"/>
          </a:xfrm>
        </p:grpSpPr>
        <p:sp>
          <p:nvSpPr>
            <p:cNvPr id="211" name="Google Shape;211;p6"/>
            <p:cNvSpPr/>
            <p:nvPr/>
          </p:nvSpPr>
          <p:spPr>
            <a:xfrm>
              <a:off x="8346482" y="2696677"/>
              <a:ext cx="168067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Servilleta</a:t>
              </a:r>
              <a:r>
                <a:rPr lang="en-US" sz="2000" b="1" dirty="0">
                  <a:solidFill>
                    <a:srgbClr val="262626"/>
                  </a:solidFill>
                  <a:latin typeface="Calibri"/>
                  <a:ea typeface="Calibri"/>
                  <a:cs typeface="Calibri"/>
                  <a:sym typeface="Calibri"/>
                </a:rPr>
                <a:t> </a:t>
              </a:r>
              <a:r>
                <a:rPr lang="en-US" sz="2000" b="1" dirty="0" err="1">
                  <a:solidFill>
                    <a:srgbClr val="262626"/>
                  </a:solidFill>
                  <a:latin typeface="Calibri"/>
                  <a:ea typeface="Calibri"/>
                  <a:cs typeface="Calibri"/>
                  <a:sym typeface="Calibri"/>
                </a:rPr>
                <a:t>sucia</a:t>
              </a:r>
              <a:endParaRPr sz="20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7"/>
            <a:ext cx="2037700" cy="1638117"/>
            <a:chOff x="6377570" y="3189531"/>
            <a:chExt cx="1680673" cy="1246787"/>
          </a:xfrm>
        </p:grpSpPr>
        <p:sp>
          <p:nvSpPr>
            <p:cNvPr id="217" name="Google Shape;217;p6"/>
            <p:cNvSpPr/>
            <p:nvPr/>
          </p:nvSpPr>
          <p:spPr>
            <a:xfrm>
              <a:off x="6377570" y="4084971"/>
              <a:ext cx="1680673" cy="35134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Foco</a:t>
              </a:r>
              <a:endParaRPr sz="20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930529"/>
            <a:chOff x="8347377" y="3141253"/>
            <a:chExt cx="1680673" cy="1259677"/>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30121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Caja</a:t>
              </a:r>
              <a:r>
                <a:rPr lang="en-US" sz="2000" b="1" dirty="0">
                  <a:solidFill>
                    <a:srgbClr val="262626"/>
                  </a:solidFill>
                  <a:latin typeface="Calibri"/>
                  <a:ea typeface="Calibri"/>
                  <a:cs typeface="Calibri"/>
                  <a:sym typeface="Calibri"/>
                </a:rPr>
                <a:t> de jugo</a:t>
              </a:r>
              <a:endParaRPr sz="20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329432"/>
            <a:chOff x="6365330" y="4619518"/>
            <a:chExt cx="1680673" cy="1329432"/>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Juguetes</a:t>
              </a:r>
              <a:endParaRPr sz="20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771958"/>
            <a:chOff x="8327554" y="4546324"/>
            <a:chExt cx="1680673" cy="177195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Bolsa de </a:t>
              </a:r>
              <a:r>
                <a:rPr lang="en-US" sz="2000" b="1" dirty="0" err="1">
                  <a:solidFill>
                    <a:srgbClr val="262626"/>
                  </a:solidFill>
                  <a:latin typeface="Calibri"/>
                  <a:ea typeface="Calibri"/>
                  <a:cs typeface="Calibri"/>
                  <a:sym typeface="Calibri"/>
                </a:rPr>
                <a:t>Plástico</a:t>
              </a:r>
              <a:endParaRPr sz="20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107424" y="2813347"/>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626660"/>
            <a:chOff x="10256338" y="3269424"/>
            <a:chExt cx="1680673" cy="1159284"/>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289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Zapatos</a:t>
              </a:r>
              <a:endParaRPr sz="20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53770"/>
            <a:chOff x="10269241" y="1451979"/>
            <a:chExt cx="1680673" cy="1605583"/>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608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Manguera</a:t>
              </a:r>
              <a:endParaRPr sz="20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cxnSpLocks/>
            <a:endCxn id="191" idx="0"/>
          </p:cNvCxnSpPr>
          <p:nvPr/>
        </p:nvCxnSpPr>
        <p:spPr>
          <a:xfrm>
            <a:off x="1292087" y="2308469"/>
            <a:ext cx="1830932" cy="27283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2134796" y="2148691"/>
            <a:ext cx="1296928" cy="29345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p:cNvCxnSpPr>
          <p:nvPr/>
        </p:nvCxnSpPr>
        <p:spPr>
          <a:xfrm>
            <a:off x="5169809" y="203385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p:cNvCxnSpPr>
          <p:nvPr/>
        </p:nvCxnSpPr>
        <p:spPr>
          <a:xfrm flipH="1">
            <a:off x="4498934" y="2000642"/>
            <a:ext cx="1466161" cy="30563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p:cNvCxnSpPr>
          <p:nvPr/>
        </p:nvCxnSpPr>
        <p:spPr>
          <a:xfrm>
            <a:off x="8047102" y="2148691"/>
            <a:ext cx="21471" cy="28298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4143689"/>
            <a:ext cx="621565" cy="8841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37901"/>
            <a:ext cx="2811722" cy="17314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3489780" y="3749868"/>
            <a:ext cx="4116336" cy="16194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p:cNvCxnSpPr>
          <p:nvPr/>
        </p:nvCxnSpPr>
        <p:spPr>
          <a:xfrm>
            <a:off x="1499867" y="4080902"/>
            <a:ext cx="6126183" cy="14664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a:t>
            </a:r>
            <a:r>
              <a:rPr lang="en-US" sz="2000" b="1" dirty="0" err="1">
                <a:solidFill>
                  <a:srgbClr val="262626"/>
                </a:solidFill>
                <a:latin typeface="Calibri"/>
                <a:ea typeface="Calibri"/>
                <a:cs typeface="Calibri"/>
                <a:sym typeface="Calibri"/>
              </a:rPr>
              <a:t>aluminio</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dirty="0">
                <a:solidFill>
                  <a:srgbClr val="29C7F7"/>
                </a:solidFill>
                <a:latin typeface="Calibri"/>
                <a:ea typeface="Calibri"/>
                <a:cs typeface="Calibri"/>
                <a:sym typeface="Calibri"/>
              </a:rPr>
              <a:t>Pasos</a:t>
            </a:r>
            <a:r>
              <a:rPr lang="en-US" sz="11500" b="1" i="0" u="none" strike="noStrike" cap="none" dirty="0">
                <a:solidFill>
                  <a:srgbClr val="29C7F7"/>
                </a:solidFill>
                <a:latin typeface="Calibri"/>
                <a:ea typeface="Calibri"/>
                <a:cs typeface="Calibri"/>
                <a:sym typeface="Calibri"/>
              </a:rPr>
              <a:t> para </a:t>
            </a:r>
            <a:endParaRPr dirty="0"/>
          </a:p>
          <a:p>
            <a:pPr marL="0" marR="0" lvl="0" indent="0" algn="ctr" rtl="0">
              <a:spcBef>
                <a:spcPts val="0"/>
              </a:spcBef>
              <a:spcAft>
                <a:spcPts val="0"/>
              </a:spcAft>
              <a:buNone/>
            </a:pPr>
            <a:r>
              <a:rPr lang="en-US" sz="11500" b="1" i="0" u="none" strike="noStrike" cap="none" dirty="0" err="1">
                <a:solidFill>
                  <a:srgbClr val="29C7F7"/>
                </a:solidFill>
                <a:latin typeface="Calibri"/>
                <a:ea typeface="Calibri"/>
                <a:cs typeface="Calibri"/>
                <a:sym typeface="Calibri"/>
              </a:rPr>
              <a:t>Reciclar</a:t>
            </a:r>
            <a:endParaRPr dirty="0"/>
          </a:p>
        </p:txBody>
      </p:sp>
      <p:sp>
        <p:nvSpPr>
          <p:cNvPr id="236" name="Google Shape;236;p7"/>
          <p:cNvSpPr txBox="1"/>
          <p:nvPr/>
        </p:nvSpPr>
        <p:spPr>
          <a:xfrm>
            <a:off x="511427" y="682208"/>
            <a:ext cx="42822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rgbClr val="29C7F7"/>
                </a:solidFill>
                <a:latin typeface="Calibri"/>
                <a:cs typeface="Calibri"/>
                <a:sym typeface="Calibri"/>
              </a:rPr>
              <a:t>Los</a:t>
            </a:r>
            <a:endParaRPr dirty="0"/>
          </a:p>
        </p:txBody>
      </p:sp>
      <p:grpSp>
        <p:nvGrpSpPr>
          <p:cNvPr id="2" name="Group 1">
            <a:extLst>
              <a:ext uri="{FF2B5EF4-FFF2-40B4-BE49-F238E27FC236}">
                <a16:creationId xmlns:a16="http://schemas.microsoft.com/office/drawing/2014/main" id="{35D1D68C-0FEF-F1CE-F6CD-A3A986B04354}"/>
              </a:ext>
            </a:extLst>
          </p:cNvPr>
          <p:cNvGrpSpPr/>
          <p:nvPr/>
        </p:nvGrpSpPr>
        <p:grpSpPr>
          <a:xfrm>
            <a:off x="1911195" y="2122139"/>
            <a:ext cx="2273863" cy="2221116"/>
            <a:chOff x="1147292" y="2056645"/>
            <a:chExt cx="2273863" cy="2221116"/>
          </a:xfrm>
        </p:grpSpPr>
        <p:sp>
          <p:nvSpPr>
            <p:cNvPr id="235" name="Google Shape;235;p7"/>
            <p:cNvSpPr/>
            <p:nvPr/>
          </p:nvSpPr>
          <p:spPr>
            <a:xfrm>
              <a:off x="1352955" y="2056645"/>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7"/>
            <p:cNvSpPr/>
            <p:nvPr/>
          </p:nvSpPr>
          <p:spPr>
            <a:xfrm>
              <a:off x="1147292" y="2170730"/>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1684592" y="2292061"/>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dirty="0">
                  <a:solidFill>
                    <a:schemeClr val="lt1"/>
                  </a:solidFill>
                  <a:latin typeface="Calibri"/>
                  <a:ea typeface="Calibri"/>
                  <a:cs typeface="Calibri"/>
                  <a:sym typeface="Calibri"/>
                </a:rPr>
                <a:t>3</a:t>
              </a:r>
              <a:endParaRPr sz="13700" b="1" dirty="0">
                <a:solidFill>
                  <a:schemeClr val="lt1"/>
                </a:solidFill>
                <a:latin typeface="Calibri"/>
                <a:ea typeface="Calibri"/>
                <a:cs typeface="Calibri"/>
                <a:sym typeface="Calibri"/>
              </a:endParaRPr>
            </a:p>
          </p:txBody>
        </p:sp>
      </p:grpSp>
      <p:sp>
        <p:nvSpPr>
          <p:cNvPr id="239" name="Google Shape;239;p7"/>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12620</TotalTime>
  <Words>2920</Words>
  <Application>Microsoft Office PowerPoint</Application>
  <PresentationFormat>Widescreen</PresentationFormat>
  <Paragraphs>367</Paragraphs>
  <Slides>21</Slides>
  <Notes>21</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Yu Gothic UI Semilight</vt:lpstr>
      <vt:lpstr>72 Condensed</vt:lpstr>
      <vt:lpstr>Arial</vt:lpstr>
      <vt:lpstr>Calibri</vt:lpstr>
      <vt:lpstr>Mali</vt:lpstr>
      <vt:lpstr>Mali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99</cp:revision>
  <dcterms:created xsi:type="dcterms:W3CDTF">2022-01-20T09:13:45Z</dcterms:created>
  <dcterms:modified xsi:type="dcterms:W3CDTF">2022-11-10T23:23:07Z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5713902</vt:lpwstr>
  </property>
  <property fmtid="{D5CDD505-2E9C-101B-9397-08002B2CF9AE}" pid="3" name="NXPowerLiteSettings">
    <vt:lpwstr>F700052003A000</vt:lpwstr>
  </property>
  <property fmtid="{D5CDD505-2E9C-101B-9397-08002B2CF9AE}" pid="4" name="NXPowerLiteVersion">
    <vt:lpwstr>D9.1.2</vt:lpwstr>
  </property>
</Properties>
</file>