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81" r:id="rId2"/>
    <p:sldId id="257" r:id="rId3"/>
    <p:sldId id="258" r:id="rId4"/>
    <p:sldId id="278" r:id="rId5"/>
    <p:sldId id="266" r:id="rId6"/>
    <p:sldId id="280" r:id="rId7"/>
    <p:sldId id="259" r:id="rId8"/>
    <p:sldId id="260" r:id="rId9"/>
    <p:sldId id="269" r:id="rId10"/>
    <p:sldId id="261" r:id="rId11"/>
    <p:sldId id="270" r:id="rId12"/>
    <p:sldId id="271" r:id="rId13"/>
    <p:sldId id="262" r:id="rId14"/>
    <p:sldId id="263" r:id="rId15"/>
    <p:sldId id="264" r:id="rId16"/>
    <p:sldId id="272" r:id="rId17"/>
    <p:sldId id="268" r:id="rId18"/>
    <p:sldId id="276" r:id="rId19"/>
    <p:sldId id="279" r:id="rId20"/>
    <p:sldId id="265" r:id="rId21"/>
    <p:sldId id="267" r:id="rId22"/>
  </p:sldIdLst>
  <p:sldSz cx="12192000" cy="6858000"/>
  <p:notesSz cx="6858000" cy="9144000"/>
  <p:embeddedFontLst>
    <p:embeddedFont>
      <p:font typeface="72 Condensed" panose="020B0506030000000003" pitchFamily="34" charset="0"/>
      <p:regular r:id="rId24"/>
      <p:bold r:id="rId25"/>
    </p:embeddedFont>
    <p:embeddedFont>
      <p:font typeface="Calibri" panose="020F0502020204030204" pitchFamily="34" charset="0"/>
      <p:regular r:id="rId26"/>
      <p:bold r:id="rId27"/>
      <p:italic r:id="rId28"/>
      <p:boldItalic r:id="rId29"/>
    </p:embeddedFont>
    <p:embeddedFont>
      <p:font typeface="Mali" panose="020B0604020202020204" charset="-34"/>
      <p:regular r:id="rId30"/>
      <p:bold r:id="rId31"/>
      <p:italic r:id="rId32"/>
      <p:boldItalic r:id="rId33"/>
    </p:embeddedFont>
    <p:embeddedFont>
      <p:font typeface="Mali Medium" panose="020B0604020202020204" charset="-34"/>
      <p:regular r:id="rId34"/>
      <p:bold r:id="rId35"/>
      <p:italic r:id="rId36"/>
      <p:boldItalic r:id="rId37"/>
    </p:embeddedFont>
    <p:embeddedFont>
      <p:font typeface="Yu Gothic UI Semilight" panose="020B0400000000000000" pitchFamily="34" charset="-128"/>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uGIRAdF49qDCVcF6Zg4yA68Vo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21C5FF"/>
    <a:srgbClr val="1CA1E4"/>
    <a:srgbClr val="39C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1"/>
    <p:restoredTop sz="93290" autoAdjust="0"/>
  </p:normalViewPr>
  <p:slideViewPr>
    <p:cSldViewPr snapToGrid="0" snapToObjects="1">
      <p:cViewPr varScale="1">
        <p:scale>
          <a:sx n="54" d="100"/>
          <a:sy n="54"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37.811"/>
    </inkml:context>
    <inkml:brush xml:id="br0">
      <inkml:brushProperty name="width" value="0.05" units="cm"/>
      <inkml:brushProperty name="height" value="0.05" units="cm"/>
      <inkml:brushProperty name="color" value="#008C3A"/>
    </inkml:brush>
  </inkml:definitions>
  <inkml:trace contextRef="#ctx0" brushRef="#br0">683 1 24575,'-8'4'0,"0"0"0,-5 2 0,0-1 0,-1 1 0,1 0 0,-2 1 0,-6 6 0,-6 4 0,-1 2 0,5-4 0,6-4 0,3-2 0,2 0 0,0 0 0,-1 1 0,-3 1 0,-3 3 0,-1-1 0,-15 11 0,-5 5 0,-1 0 0,0 1 0,16-13 0,5-3 0,3 0 0,2 1 0,0 4 0,0 2 0,0 1 0,1-2 0,2-2 0,0 1 0,-1 3 0,0 7 0,0 6 0,5 0 0,4-3 0,2-6 0,-1-7 0,1 1 0,1-1 0,2 1 0,4 0 0,0-3 0,1-2 0,-1-2 0,0 0 0,3 2 0,1 2 0,1-1 0,0-3 0,3 0 0,5 1 0,3 3 0,3 2 0,2-1 0,1-1 0,0-2 0,4-1 0,4 4 0,12 5 0,2 3 0,-7-4 0,-9-6 0,-10-7 0,-3-2 0,9 4 0,12 8 0,8 6 0,1 4 0,-9 2 0,-12-1 0,-4 4 0,-4-2 0,-1-1 0,-4-6 0,-2-2 0,-2-1 0,-4 0 0,-2 1 0,-3-6 0,-2-3 0,-1-5 0,-1 6 0,-3 9 0,0 5 0,-1-3 0,2-10 0,1-7 0,0-4 0,-1 4 0,-5 6 0,-6 6 0,-2 5 0,-1-2 0,3-3 0,5-4 0,2-1 0,0 2 0,-3 5 0,-1 1 0,-1-1 0,-2-1 0,0 0 0,1-2 0,-1 1 0,4-4 0,2-1 0,3-5 0,1-1 0,-2 1 0,-3 10 0,-4 6 0,0 3 0,5-12 0,3-7 0,2-10 0,1 1 0,-1-1 0,2 0 0,1 0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3.111"/>
    </inkml:context>
    <inkml:brush xml:id="br0">
      <inkml:brushProperty name="width" value="0.05" units="cm"/>
      <inkml:brushProperty name="height" value="0.05" units="cm"/>
      <inkml:brushProperty name="color" value="#008C3A"/>
    </inkml:brush>
  </inkml:definitions>
  <inkml:trace contextRef="#ctx0" brushRef="#br0">27 0 24575,'0'7'0,"2"4"0,0 4 0,0-5 0,1 2 0,-2-8 0,0 0 0,2 1 0,-1-1 0,2 0 0,-1 1 0,1 2 0,2 0 0,0 1 0,2 1 0,-1-2 0,-2-1 0,0-1 0,1 2 0,4 5 0,2 1 0,4 3 0,-2-3 0,-4-4 0,-1 1 0,-4-4 0,2 4 0,3 3 0,1 1 0,3 4 0,-2-2 0,0 0 0,-2-3 0,2 0 0,0 1 0,-2-4 0,-1 1 0,0 0 0,6 10 0,-4-3 0,6 9 0,-12-18 0,2 3 0,-6-9 0,1 1 0,0 1 0,-1 2 0,0 5 0,-1 5 0,0 4 0,0-1 0,-1-7 0,-1 0 0,-1-3 0,-1 5 0,0 0 0,-2 2 0,-1-2 0,-1 2 0,-1-2 0,0-2 0,0 0 0,0-1 0,-1 0 0,1-1 0,0-1 0,-1 2 0,-2 2 0,-3 6 0,2 1 0,-1 1 0,2-2 0,5-9 0,-2 2 0,-2-1 0,-2 3 0,-5 8 0,0-1 0,1-1 0,-1 3 0,2-1 0,-2 3 0,2-1 0,4-2 0,4-5 0,4-5 0,2-3 0,2-4 0,0-1 0,0 3 0,1 3 0,1 4 0,2 3 0,2 0 0,0-1 0,-1-1 0,-2-7 0,2 1 0,-3-4 0,1 3 0,-1-2 0,2 1 0,0-1 0,3 4 0,0 2 0,1 0 0,0 0 0,0-3 0,-1-1 0,3 1 0,1 5 0,5 3 0,1 2 0,-1-1 0,-1-3 0,-3-1 0,-1-1 0,0 1 0,2 2 0,3 2 0,-1 0 0,-2-2 0,-3-3 0,-3-3 0,-1-1 0,1 0 0,1 3 0,1 1 0,0 0 0,-1-2 0,-2-1 0,-1-1 0,0 0 0,1 2 0,-1 0 0,-1 3 0,1 0 0,-2-1 0,0 0 0,0-2 0,0-1 0,-1-3 0,-2-3 0,1-1 0,-1-1 0,1-1 0,0 0 0,0 2 0,-1 0 0,1 3 0,1 1 0,0-3 0,0 0 0,-2-4 0,-2 0 0,-2-1 0,1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8.644"/>
    </inkml:context>
    <inkml:brush xml:id="br0">
      <inkml:brushProperty name="width" value="0.05" units="cm"/>
      <inkml:brushProperty name="height" value="0.05" units="cm"/>
      <inkml:brushProperty name="color" value="#008C3A"/>
    </inkml:brush>
  </inkml:definitions>
  <inkml:trace contextRef="#ctx0" brushRef="#br0">640 0 24575,'-12'9'0,"-5"4"0,3-3 0,-7 6 0,5-6 0,-3 2 0,3-3 0,6-3 0,6-2 0,1-1 0,-1 0 0,-2 2 0,-4 2 0,-1 0 0,-1 1 0,-1 0 0,-2 3 0,-3 3 0,-2 0 0,1 0 0,5-2 0,3-2 0,0 1 0,-3 1 0,-2 0 0,-1 0 0,2-2 0,4-3 0,2-2 0,-5 6 0,-15 15 0,10-9 0,-8 8 0,20-20 0,-4 5 0,-2 2 0,-4 6 0,-4 5 0,-1 2 0,0 1 0,4-5 0,5-1 0,3-2 0,2 2 0,3-9 0,1-2 0,3-7 0,0 0 0,1 3 0,0-2 0,0 2 0,0-2 0,1 2 0,1 2 0,3 1 0,2 3 0,1-1 0,-1 0 0,-1-4 0,-2-2 0,1 1 0,1 3 0,2 3 0,1 1 0,-1-2 0,-1-2 0,0-2 0,2 0 0,2 2 0,4 1 0,3 1 0,-1 0 0,-2-1 0,-1-2 0,-4-1 0,3 1 0,2-1 0,-1 0 0,1-1 0,-3 0 0,3 2 0,4 1 0,2 1 0,3 0 0,-1 1 0,2 0 0,0 1 0,-3-2 0,-2-2 0,-4-2 0,3 3 0,3 3 0,-1 0 0,-3-1 0,-6-2 0,0-1 0,1 2 0,2 1 0,-4 0 0,-2 0 0,-1 0 0,0-1 0,2 2 0,3 1 0,1 2 0,0 1 0,-2-2 0,-4-3 0,-4-4 0,-2-1 0,-1-1 0,2 1 0,1 0 0,0 0 0,0-1 0,-2 0 0,0 0 0,1 0 0,-1 0 0,-1-2 0,0 0 0,0-1 0,0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37.811"/>
    </inkml:context>
    <inkml:brush xml:id="br0">
      <inkml:brushProperty name="width" value="0.05" units="cm"/>
      <inkml:brushProperty name="height" value="0.05" units="cm"/>
      <inkml:brushProperty name="color" value="#008C3A"/>
    </inkml:brush>
  </inkml:definitions>
  <inkml:trace contextRef="#ctx0" brushRef="#br0">845 1 24575,'-10'5'0,"0"0"0,-6 2 0,0 0 0,-1 0 0,1 0 0,-3 2 0,-7 7 0,-7 5 0,-2 3 0,7-6 0,6-4 0,5-3 0,2 0 0,0 0 0,-1 2 0,-3 0 0,-5 5 0,-1-2 0,-18 13 0,-7 7 0,0 0 0,-1 1 0,20-16 0,6-3 0,4-1 0,3 2 0,-1 4 0,1 3 0,-1 1 0,2-2 0,2-3 0,0 2 0,-1 3 0,0 9 0,0 7 0,6 1 0,5-5 0,2-7 0,0-8 0,0 1 0,2-2 0,2 2 0,5 0 0,1-4 0,0-3 0,-1-2 0,0 0 0,4 3 0,1 2 0,2-1 0,-1-4 0,4 0 0,7 1 0,3 4 0,3 3 0,3-2 0,2-1 0,-1-2 0,6-2 0,4 5 0,15 7 0,3 3 0,-9-5 0,-11-7 0,-13-9 0,-3-2 0,11 4 0,14 11 0,11 7 0,1 5 0,-11 2 0,-15-1 0,-6 5 0,-4-2 0,-1-2 0,-5-7 0,-3-2 0,-2-2 0,-5 0 0,-3 2 0,-3-8 0,-3-4 0,-1-6 0,-1 8 0,-4 10 0,0 7 0,-1-4 0,2-12 0,2-9 0,-1-5 0,0 6 0,-7 6 0,-7 8 0,-3 6 0,-1-2 0,3-4 0,7-5 0,3-1 0,-1 2 0,-3 7 0,-2 0 0,-1 0 0,-2-2 0,-1 0 0,2-2 0,-1 1 0,5-5 0,2-1 0,4-7 0,1 0 0,-3 0 0,-3 13 0,-5 8 0,0 3 0,6-15 0,4-8 0,2-13 0,2 1 0,-2 0 0,3-1 0,1 0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3.111"/>
    </inkml:context>
    <inkml:brush xml:id="br0">
      <inkml:brushProperty name="width" value="0.05" units="cm"/>
      <inkml:brushProperty name="height" value="0.05" units="cm"/>
      <inkml:brushProperty name="color" value="#008C3A"/>
    </inkml:brush>
  </inkml:definitions>
  <inkml:trace contextRef="#ctx0" brushRef="#br0">51 0 24575,'0'13'0,"4"8"0,-1 8 0,1-10 0,2 4 0,-4-15 0,0-1 0,3 3 0,-1-2 0,4-1 0,-2 3 0,1 3 0,5 1 0,-1 1 0,5 2 0,-3-4 0,-4-1 0,1-3 0,1 5 0,9 9 0,3 2 0,7 5 0,-3-5 0,-8-8 0,-2 2 0,-7-7 0,3 7 0,6 6 0,2 2 0,6 7 0,-4-3 0,0-1 0,-4-5 0,4 0 0,0 2 0,-4-8 0,-2 2 0,0 0 0,12 19 0,-8-6 0,12 18 0,-24-35 0,4 6 0,-11-17 0,2 1 0,0 3 0,-2 3 0,0 10 0,-2 10 0,0 7 0,0-2 0,-2-13 0,-2 0 0,-2-6 0,-1 10 0,-1-1 0,-3 5 0,-3-5 0,-1 5 0,-2-4 0,0-5 0,-1 1 0,1-2 0,-2 0 0,2-2 0,0-2 0,-2 4 0,-4 4 0,-6 11 0,4 2 0,-2 2 0,4-3 0,10-18 0,-4 3 0,-4-1 0,-4 6 0,-9 15 0,-1-2 0,3-2 0,-3 6 0,5-2 0,-5 6 0,5-3 0,7-3 0,7-9 0,9-10 0,3-6 0,4-8 0,0-1 0,0 5 0,2 6 0,2 8 0,3 5 0,5 1 0,-1-3 0,-1-1 0,-4-14 0,3 2 0,-5-8 0,2 7 0,-2-5 0,3 2 0,1-1 0,5 7 0,1 3 0,1 1 0,0 0 0,0-6 0,-1-2 0,5 3 0,2 8 0,10 7 0,1 3 0,-1-2 0,-3-5 0,-5-3 0,-2-1 0,0 2 0,4 3 0,6 5 0,-3-1 0,-3-4 0,-6-5 0,-5-6 0,-3-2 0,3 0 0,1 6 0,2 2 0,0 0 0,-1-4 0,-5-2 0,-1-2 0,-1 0 0,3 4 0,-3 0 0,-1 6 0,1-1 0,-3-1 0,0 0 0,0-4 0,-1-2 0,-1-6 0,-4-5 0,2-3 0,-2-1 0,2-2 0,0 0 0,0 3 0,-2 1 0,2 5 0,1 3 0,1-7 0,0 1 0,-4-8 0,-4-1 0,-3-1 0,1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8.644"/>
    </inkml:context>
    <inkml:brush xml:id="br0">
      <inkml:brushProperty name="width" value="0.05" units="cm"/>
      <inkml:brushProperty name="height" value="0.05" units="cm"/>
      <inkml:brushProperty name="color" value="#008C3A"/>
    </inkml:brush>
  </inkml:definitions>
  <inkml:trace contextRef="#ctx0" brushRef="#br0">907 0 24575,'-17'13'0,"-8"5"0,6-4 0,-11 9 0,7-9 0,-4 3 0,5-4 0,7-5 0,10-2 0,1-2 0,-2 1 0,-3 2 0,-5 3 0,-1-1 0,-2 3 0,-2-1 0,-2 5 0,-4 4 0,-4-1 0,2 1 0,7-3 0,5-3 0,-1 2 0,-4 1 0,-2 0 0,-2 0 0,2-3 0,7-4 0,2-3 0,-7 9 0,-21 21 0,14-13 0,-11 11 0,28-28 0,-5 7 0,-4 3 0,-5 9 0,-6 6 0,-1 4 0,0 1 0,5-8 0,8 0 0,4-4 0,3 3 0,3-12 0,3-3 0,3-10 0,1-1 0,1 6 0,0-4 0,0 3 0,0-3 0,1 3 0,2 3 0,4 1 0,3 5 0,2-2 0,-3 0 0,0-5 0,-3-3 0,1 1 0,1 4 0,4 5 0,0 1 0,0-3 0,-2-3 0,-1-2 0,4-1 0,3 3 0,5 2 0,5 1 0,-2 0 0,-3-1 0,-1-3 0,-6-1 0,4 1 0,4-2 0,-3 1 0,3-2 0,-5 0 0,4 3 0,6 1 0,3 2 0,4-1 0,-2 3 0,4-1 0,-1 1 0,-4-2 0,-3-3 0,-5-3 0,4 4 0,4 5 0,-1 0 0,-5-2 0,-8-3 0,0-1 0,2 3 0,2 1 0,-5 0 0,-4 0 0,0 0 0,-1-1 0,3 3 0,5 1 0,0 3 0,1 1 0,-3-3 0,-5-4 0,-7-5 0,-2-2 0,-1-1 0,2 1 0,1 0 0,1 0 0,0-1 0,-3-1 0,-1 1 0,3 0 0,-2-1 0,-2-2 0,0 0 0,1-2 0,-1 1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2-4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a:t>
            </a:r>
            <a:r>
              <a:rPr lang="en-US" dirty="0" err="1"/>
              <a:t>Cómo</a:t>
            </a:r>
            <a:r>
              <a:rPr lang="en-US" dirty="0"/>
              <a:t> </a:t>
            </a:r>
            <a:r>
              <a:rPr lang="en-US" dirty="0" err="1"/>
              <a:t>huele</a:t>
            </a:r>
            <a:r>
              <a:rPr lang="en-US" dirty="0"/>
              <a:t> la </a:t>
            </a:r>
            <a:r>
              <a:rPr lang="en-US" dirty="0" err="1"/>
              <a:t>basura</a:t>
            </a:r>
            <a:r>
              <a:rPr lang="en-US" dirty="0"/>
              <a:t>?</a:t>
            </a:r>
          </a:p>
          <a:p>
            <a:pPr marL="228600" lvl="0" indent="-228600" algn="l" rtl="0">
              <a:spcBef>
                <a:spcPts val="0"/>
              </a:spcBef>
              <a:spcAft>
                <a:spcPts val="0"/>
              </a:spcAft>
              <a:buAutoNum type="arabicPeriod"/>
            </a:pPr>
            <a:r>
              <a:rPr lang="en-US" dirty="0"/>
              <a:t>¿</a:t>
            </a:r>
            <a:r>
              <a:rPr lang="en-US" dirty="0" err="1"/>
              <a:t>Qué</a:t>
            </a:r>
            <a:r>
              <a:rPr lang="en-US" dirty="0"/>
              <a:t> </a:t>
            </a:r>
            <a:r>
              <a:rPr lang="en-US" dirty="0" err="1"/>
              <a:t>piensas</a:t>
            </a:r>
            <a:r>
              <a:rPr lang="en-US" dirty="0"/>
              <a:t> que </a:t>
            </a:r>
            <a:r>
              <a:rPr lang="en-US" dirty="0" err="1"/>
              <a:t>vieron</a:t>
            </a:r>
            <a:r>
              <a:rPr lang="en-US" dirty="0"/>
              <a:t> </a:t>
            </a:r>
            <a:r>
              <a:rPr lang="en-US" dirty="0" err="1"/>
              <a:t>en</a:t>
            </a:r>
            <a:r>
              <a:rPr lang="en-US" dirty="0"/>
              <a:t> </a:t>
            </a:r>
            <a:r>
              <a:rPr lang="en-US" dirty="0" err="1"/>
              <a:t>el</a:t>
            </a:r>
            <a:r>
              <a:rPr lang="en-US" dirty="0"/>
              <a:t> </a:t>
            </a:r>
            <a:r>
              <a:rPr lang="en-US" dirty="0" err="1"/>
              <a:t>bote</a:t>
            </a:r>
            <a:r>
              <a:rPr lang="en-US" dirty="0"/>
              <a:t> de </a:t>
            </a:r>
            <a:r>
              <a:rPr lang="en-US" dirty="0" err="1"/>
              <a:t>basura</a:t>
            </a:r>
            <a:r>
              <a:rPr lang="en-US" dirty="0"/>
              <a:t>?</a:t>
            </a:r>
          </a:p>
          <a:p>
            <a:pPr marL="228600" lvl="0" indent="-228600" algn="l" rtl="0">
              <a:spcBef>
                <a:spcPts val="0"/>
              </a:spcBef>
              <a:spcAft>
                <a:spcPts val="0"/>
              </a:spcAft>
              <a:buAutoNum type="arabicPeriod"/>
            </a:pPr>
            <a:r>
              <a:rPr lang="en-US" dirty="0"/>
              <a:t>¿</a:t>
            </a:r>
            <a:r>
              <a:rPr lang="en-US" dirty="0" err="1"/>
              <a:t>Qué</a:t>
            </a:r>
            <a:r>
              <a:rPr lang="en-US" dirty="0"/>
              <a:t> error </a:t>
            </a:r>
            <a:r>
              <a:rPr lang="en-US" dirty="0" err="1"/>
              <a:t>cometió</a:t>
            </a:r>
            <a:r>
              <a:rPr lang="en-US" dirty="0"/>
              <a:t> Rachel?</a:t>
            </a:r>
          </a:p>
        </p:txBody>
      </p:sp>
      <p:sp>
        <p:nvSpPr>
          <p:cNvPr id="223" name="Google Shape;2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2-4 </a:t>
            </a:r>
            <a:r>
              <a:rPr lang="en-US" b="1" dirty="0" err="1"/>
              <a:t>minutos</a:t>
            </a:r>
            <a:r>
              <a:rPr lang="en-US" b="1" dirty="0"/>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r>
              <a:rPr lang="es-ES" dirty="0"/>
              <a:t>Haga clic para activar la animación cuando lea la última línea "Había una pila GIGANTE de basura maloliente y apestosa</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¿Han visto un </a:t>
            </a:r>
            <a:r>
              <a:rPr lang="en-US" dirty="0" err="1"/>
              <a:t>cúmulo</a:t>
            </a:r>
            <a:r>
              <a:rPr lang="en-US" dirty="0"/>
              <a:t> de </a:t>
            </a:r>
            <a:r>
              <a:rPr lang="en-US" dirty="0" err="1"/>
              <a:t>basura</a:t>
            </a:r>
            <a:r>
              <a:rPr lang="en-US" dirty="0"/>
              <a:t> </a:t>
            </a:r>
            <a:r>
              <a:rPr lang="en-US" dirty="0" err="1"/>
              <a:t>gigante</a:t>
            </a:r>
            <a:r>
              <a:rPr lang="en-US" dirty="0"/>
              <a:t>? </a:t>
            </a:r>
          </a:p>
          <a:p>
            <a:pPr marL="228600" lvl="0" indent="-228600" algn="l" rtl="0">
              <a:spcBef>
                <a:spcPts val="0"/>
              </a:spcBef>
              <a:spcAft>
                <a:spcPts val="0"/>
              </a:spcAft>
              <a:buAutoNum type="arabicPeriod"/>
            </a:pPr>
            <a:r>
              <a:rPr lang="en-US" dirty="0"/>
              <a:t>¿</a:t>
            </a:r>
            <a:r>
              <a:rPr lang="en-US" dirty="0" err="1"/>
              <a:t>Qué</a:t>
            </a:r>
            <a:r>
              <a:rPr lang="en-US" dirty="0"/>
              <a:t> </a:t>
            </a:r>
            <a:r>
              <a:rPr lang="en-US" dirty="0" err="1"/>
              <a:t>tipo</a:t>
            </a:r>
            <a:r>
              <a:rPr lang="en-US" dirty="0"/>
              <a:t> de </a:t>
            </a:r>
            <a:r>
              <a:rPr lang="en-US" dirty="0" err="1"/>
              <a:t>cosas</a:t>
            </a:r>
            <a:r>
              <a:rPr lang="en-US" dirty="0"/>
              <a:t> </a:t>
            </a:r>
            <a:r>
              <a:rPr lang="en-US" dirty="0" err="1"/>
              <a:t>había</a:t>
            </a:r>
            <a:r>
              <a:rPr lang="en-US" dirty="0"/>
              <a:t> </a:t>
            </a:r>
            <a:r>
              <a:rPr lang="en-US" dirty="0" err="1"/>
              <a:t>en</a:t>
            </a:r>
            <a:r>
              <a:rPr lang="en-US" dirty="0"/>
              <a:t> ese </a:t>
            </a:r>
            <a:r>
              <a:rPr lang="en-US" dirty="0" err="1"/>
              <a:t>cúmulo</a:t>
            </a:r>
            <a:r>
              <a:rPr lang="en-US" dirty="0"/>
              <a:t>? </a:t>
            </a:r>
          </a:p>
          <a:p>
            <a:pPr marL="228600" lvl="0" indent="-228600" algn="l" rtl="0">
              <a:spcBef>
                <a:spcPts val="0"/>
              </a:spcBef>
              <a:spcAft>
                <a:spcPts val="0"/>
              </a:spcAft>
              <a:buAutoNum type="arabicPeriod"/>
            </a:pPr>
            <a:r>
              <a:rPr lang="en-US" dirty="0"/>
              <a:t>¿</a:t>
            </a:r>
            <a:r>
              <a:rPr lang="en-US" dirty="0" err="1"/>
              <a:t>Qué</a:t>
            </a:r>
            <a:r>
              <a:rPr lang="en-US" dirty="0"/>
              <a:t> tan </a:t>
            </a:r>
            <a:r>
              <a:rPr lang="en-US" dirty="0" err="1"/>
              <a:t>grande</a:t>
            </a:r>
            <a:r>
              <a:rPr lang="en-US" dirty="0"/>
              <a:t> era?</a:t>
            </a:r>
          </a:p>
        </p:txBody>
      </p:sp>
      <p:sp>
        <p:nvSpPr>
          <p:cNvPr id="223" name="Google Shape;2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72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 </a:t>
            </a:r>
            <a:r>
              <a:rPr lang="en-US" b="0" dirty="0" err="1"/>
              <a:t>aparece</a:t>
            </a:r>
            <a:r>
              <a:rPr lang="en-US" b="0" dirty="0"/>
              <a:t> la </a:t>
            </a:r>
            <a:r>
              <a:rPr lang="en-US" b="0" dirty="0" err="1"/>
              <a:t>cáscara</a:t>
            </a:r>
            <a:r>
              <a:rPr lang="en-US" b="0" dirty="0"/>
              <a:t> de </a:t>
            </a:r>
            <a:r>
              <a:rPr lang="en-US" b="0" dirty="0" err="1"/>
              <a:t>plátano</a:t>
            </a:r>
            <a:r>
              <a:rPr lang="en-US" dirty="0"/>
              <a:t>, </a:t>
            </a:r>
            <a:r>
              <a:rPr lang="en-US" dirty="0" err="1"/>
              <a:t>dar</a:t>
            </a:r>
            <a:r>
              <a:rPr lang="en-US" dirty="0"/>
              <a:t> </a:t>
            </a:r>
            <a:r>
              <a:rPr lang="en-US" dirty="0" err="1"/>
              <a:t>clic</a:t>
            </a:r>
            <a:r>
              <a:rPr lang="en-US" dirty="0"/>
              <a:t> </a:t>
            </a:r>
            <a:r>
              <a:rPr lang="en-US" dirty="0" err="1"/>
              <a:t>cuando</a:t>
            </a:r>
            <a:r>
              <a:rPr lang="en-US" dirty="0"/>
              <a:t> lea la palabra “</a:t>
            </a:r>
            <a:r>
              <a:rPr lang="en-US" dirty="0" err="1"/>
              <a:t>plátano</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r>
              <a:rPr lang="en-US" dirty="0"/>
              <a:t>: </a:t>
            </a:r>
            <a:r>
              <a:rPr lang="en-US" dirty="0" err="1"/>
              <a:t>aparece</a:t>
            </a:r>
            <a:r>
              <a:rPr lang="en-US" dirty="0"/>
              <a:t> </a:t>
            </a:r>
            <a:r>
              <a:rPr lang="en-US" dirty="0" err="1"/>
              <a:t>botella</a:t>
            </a:r>
            <a:r>
              <a:rPr lang="en-US" dirty="0"/>
              <a:t> de </a:t>
            </a:r>
            <a:r>
              <a:rPr lang="en-US" dirty="0" err="1"/>
              <a:t>plástico</a:t>
            </a:r>
            <a:r>
              <a:rPr lang="en-US" dirty="0"/>
              <a:t> PET, </a:t>
            </a:r>
            <a:r>
              <a:rPr lang="en-US" dirty="0" err="1"/>
              <a:t>dar</a:t>
            </a:r>
            <a:r>
              <a:rPr lang="en-US" dirty="0"/>
              <a:t> </a:t>
            </a:r>
            <a:r>
              <a:rPr lang="en-US" dirty="0" err="1"/>
              <a:t>clic</a:t>
            </a:r>
            <a:r>
              <a:rPr lang="en-US" dirty="0"/>
              <a:t> </a:t>
            </a:r>
            <a:r>
              <a:rPr lang="en-US" dirty="0" err="1"/>
              <a:t>cuando</a:t>
            </a:r>
            <a:r>
              <a:rPr lang="en-US" dirty="0"/>
              <a:t> lea la palabra “</a:t>
            </a:r>
            <a:r>
              <a:rPr lang="en-US" dirty="0" err="1"/>
              <a:t>botella</a:t>
            </a:r>
            <a:r>
              <a:rPr lang="en-US" dirty="0"/>
              <a:t> de </a:t>
            </a:r>
            <a:r>
              <a:rPr lang="en-US" dirty="0" err="1"/>
              <a:t>plástico</a:t>
            </a:r>
            <a:r>
              <a:rPr lang="en-US" dirty="0"/>
              <a:t>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3</a:t>
            </a:r>
            <a:r>
              <a:rPr lang="en-US" dirty="0"/>
              <a:t>: </a:t>
            </a:r>
            <a:r>
              <a:rPr lang="en-US" dirty="0" err="1"/>
              <a:t>aparece</a:t>
            </a:r>
            <a:r>
              <a:rPr lang="en-US" dirty="0"/>
              <a:t> </a:t>
            </a:r>
            <a:r>
              <a:rPr lang="en-US" dirty="0" err="1"/>
              <a:t>caja</a:t>
            </a:r>
            <a:r>
              <a:rPr lang="en-US" dirty="0"/>
              <a:t> de pizza, </a:t>
            </a:r>
            <a:r>
              <a:rPr lang="en-US" dirty="0" err="1"/>
              <a:t>dar</a:t>
            </a:r>
            <a:r>
              <a:rPr lang="en-US" dirty="0"/>
              <a:t> </a:t>
            </a:r>
            <a:r>
              <a:rPr lang="en-US" dirty="0" err="1"/>
              <a:t>clic</a:t>
            </a:r>
            <a:r>
              <a:rPr lang="en-US" dirty="0"/>
              <a:t> </a:t>
            </a:r>
            <a:r>
              <a:rPr lang="en-US" dirty="0" err="1"/>
              <a:t>cuando</a:t>
            </a:r>
            <a:r>
              <a:rPr lang="en-US" dirty="0"/>
              <a:t> lea la palabra “</a:t>
            </a:r>
            <a:r>
              <a:rPr lang="en-US" dirty="0" err="1"/>
              <a:t>caja</a:t>
            </a:r>
            <a:r>
              <a:rPr lang="en-US" dirty="0"/>
              <a:t> de pizza”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4</a:t>
            </a:r>
            <a:r>
              <a:rPr lang="en-US" dirty="0"/>
              <a:t>: </a:t>
            </a:r>
            <a:r>
              <a:rPr lang="en-US" dirty="0" err="1"/>
              <a:t>aparecen</a:t>
            </a:r>
            <a:r>
              <a:rPr lang="en-US" dirty="0"/>
              <a:t> </a:t>
            </a:r>
            <a:r>
              <a:rPr lang="en-US" dirty="0" err="1"/>
              <a:t>juguetes</a:t>
            </a:r>
            <a:r>
              <a:rPr lang="en-US" dirty="0"/>
              <a:t> rotos, </a:t>
            </a:r>
            <a:r>
              <a:rPr lang="en-US" dirty="0" err="1"/>
              <a:t>dar</a:t>
            </a:r>
            <a:r>
              <a:rPr lang="en-US" dirty="0"/>
              <a:t> </a:t>
            </a:r>
            <a:r>
              <a:rPr lang="en-US" dirty="0" err="1"/>
              <a:t>clic</a:t>
            </a:r>
            <a:r>
              <a:rPr lang="en-US" dirty="0"/>
              <a:t> </a:t>
            </a:r>
            <a:r>
              <a:rPr lang="en-US" dirty="0" err="1"/>
              <a:t>cuando</a:t>
            </a:r>
            <a:r>
              <a:rPr lang="en-US" dirty="0"/>
              <a:t> lea la palabra “</a:t>
            </a:r>
            <a:r>
              <a:rPr lang="en-US" dirty="0" err="1"/>
              <a:t>juguetes</a:t>
            </a:r>
            <a:r>
              <a:rPr lang="en-US" dirty="0"/>
              <a:t> rotos”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5</a:t>
            </a:r>
            <a:r>
              <a:rPr lang="en-US" dirty="0"/>
              <a:t>: </a:t>
            </a:r>
            <a:r>
              <a:rPr lang="en-US" dirty="0" err="1"/>
              <a:t>aparece</a:t>
            </a:r>
            <a:r>
              <a:rPr lang="en-US" dirty="0"/>
              <a:t> </a:t>
            </a:r>
            <a:r>
              <a:rPr lang="en-US" dirty="0" err="1"/>
              <a:t>el</a:t>
            </a:r>
            <a:r>
              <a:rPr lang="en-US" dirty="0"/>
              <a:t> </a:t>
            </a:r>
            <a:r>
              <a:rPr lang="en-US" dirty="0" err="1"/>
              <a:t>envase</a:t>
            </a:r>
            <a:r>
              <a:rPr lang="en-US" dirty="0"/>
              <a:t> de </a:t>
            </a:r>
            <a:r>
              <a:rPr lang="en-US" dirty="0" err="1"/>
              <a:t>vidrio</a:t>
            </a:r>
            <a:r>
              <a:rPr lang="en-US" dirty="0"/>
              <a:t>, </a:t>
            </a:r>
            <a:r>
              <a:rPr lang="en-US" dirty="0" err="1"/>
              <a:t>dar</a:t>
            </a:r>
            <a:r>
              <a:rPr lang="en-US" dirty="0"/>
              <a:t> </a:t>
            </a:r>
            <a:r>
              <a:rPr lang="en-US" dirty="0" err="1"/>
              <a:t>clic</a:t>
            </a:r>
            <a:r>
              <a:rPr lang="en-US" dirty="0"/>
              <a:t> </a:t>
            </a:r>
            <a:r>
              <a:rPr lang="en-US" dirty="0" err="1"/>
              <a:t>cuando</a:t>
            </a:r>
            <a:r>
              <a:rPr lang="en-US" dirty="0"/>
              <a:t> </a:t>
            </a:r>
            <a:r>
              <a:rPr lang="en-US" dirty="0" err="1"/>
              <a:t>aparezca</a:t>
            </a:r>
            <a:r>
              <a:rPr lang="en-US" dirty="0"/>
              <a:t> la palabra “</a:t>
            </a:r>
            <a:r>
              <a:rPr lang="en-US" dirty="0" err="1"/>
              <a:t>envase</a:t>
            </a:r>
            <a:r>
              <a:rPr lang="en-US" dirty="0"/>
              <a:t> de </a:t>
            </a:r>
            <a:r>
              <a:rPr lang="en-US" dirty="0" err="1"/>
              <a:t>vidrio</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¿Podemos </a:t>
            </a:r>
            <a:r>
              <a:rPr lang="en-US" dirty="0" err="1"/>
              <a:t>reciclar</a:t>
            </a:r>
            <a:r>
              <a:rPr lang="en-US" dirty="0"/>
              <a:t> la cascara de </a:t>
            </a:r>
            <a:r>
              <a:rPr lang="en-US" dirty="0" err="1"/>
              <a:t>plátano</a:t>
            </a:r>
            <a:r>
              <a:rPr lang="en-US" dirty="0"/>
              <a:t>? No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¿Podemos </a:t>
            </a:r>
            <a:r>
              <a:rPr lang="en-US" dirty="0" err="1"/>
              <a:t>reciclar</a:t>
            </a:r>
            <a:r>
              <a:rPr lang="en-US" dirty="0"/>
              <a:t> las </a:t>
            </a:r>
            <a:r>
              <a:rPr lang="en-US" dirty="0" err="1"/>
              <a:t>botellas</a:t>
            </a:r>
            <a:r>
              <a:rPr lang="en-US" dirty="0"/>
              <a:t> de </a:t>
            </a:r>
            <a:r>
              <a:rPr lang="en-US" dirty="0" err="1"/>
              <a:t>plástico</a:t>
            </a:r>
            <a:r>
              <a:rPr lang="en-US" dirty="0"/>
              <a:t> PET? </a:t>
            </a:r>
            <a:r>
              <a:rPr lang="en-US" dirty="0" err="1"/>
              <a:t>Sí</a:t>
            </a: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36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2-4 </a:t>
            </a:r>
            <a:r>
              <a:rPr lang="en-US" b="1" dirty="0" err="1"/>
              <a:t>minutos</a:t>
            </a:r>
            <a:r>
              <a:rPr lang="en-US" b="1" dirty="0"/>
              <a: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s-ES" dirty="0"/>
              <a:t>Haga clic para activar la animación al leer la última línea "No hay problema Rachel, podemos limpiarlo reciclando</a:t>
            </a:r>
            <a:r>
              <a:rPr lang="en-US" sz="1100" dirty="0">
                <a:solidFill>
                  <a:srgbClr val="262626"/>
                </a:solidFill>
                <a:latin typeface="Mali"/>
                <a:ea typeface="Mali"/>
                <a:cs typeface="Mali"/>
                <a:sym typeface="Mali"/>
              </a:rPr>
              <a:t>.</a:t>
            </a:r>
            <a:r>
              <a:rPr lang="en-US" sz="1100" b="0" i="0" u="none" strike="noStrike" cap="none" dirty="0">
                <a:solidFill>
                  <a:srgbClr val="262626"/>
                </a:solidFill>
                <a:latin typeface="Mali"/>
                <a:ea typeface="Mali"/>
                <a:cs typeface="Mali"/>
                <a:sym typeface="Mali"/>
              </a:rPr>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endParaRPr lang="en-US" b="1"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¿Por </a:t>
            </a:r>
            <a:r>
              <a:rPr lang="en-US" dirty="0" err="1"/>
              <a:t>qué</a:t>
            </a:r>
            <a:r>
              <a:rPr lang="en-US" dirty="0"/>
              <a:t> </a:t>
            </a:r>
            <a:r>
              <a:rPr lang="en-US" dirty="0" err="1"/>
              <a:t>reciclar</a:t>
            </a:r>
            <a:r>
              <a:rPr lang="en-US" dirty="0"/>
              <a:t> es </a:t>
            </a:r>
            <a:r>
              <a:rPr lang="en-US" dirty="0" err="1"/>
              <a:t>importante</a:t>
            </a:r>
            <a:r>
              <a:rPr lang="en-US" dirty="0"/>
              <a: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err="1">
                <a:solidFill>
                  <a:schemeClr val="lt1"/>
                </a:solidFill>
                <a:latin typeface="Calibri"/>
                <a:cs typeface="Calibri"/>
                <a:sym typeface="Calibri"/>
              </a:rPr>
              <a:t>Podría</a:t>
            </a:r>
            <a:r>
              <a:rPr lang="en-US" sz="1100" b="1" i="0" u="sng" strike="noStrike" cap="none" dirty="0">
                <a:solidFill>
                  <a:schemeClr val="lt1"/>
                </a:solidFill>
                <a:latin typeface="Calibri"/>
                <a:cs typeface="Calibri"/>
                <a:sym typeface="Calibri"/>
              </a:rPr>
              <a:t> </a:t>
            </a:r>
            <a:r>
              <a:rPr lang="en-US" sz="1100" b="1" i="0" u="sng" strike="noStrike" cap="none" dirty="0" err="1">
                <a:solidFill>
                  <a:schemeClr val="lt1"/>
                </a:solidFill>
                <a:latin typeface="Calibri"/>
                <a:cs typeface="Calibri"/>
                <a:sym typeface="Calibri"/>
              </a:rPr>
              <a:t>sugerir</a:t>
            </a:r>
            <a:r>
              <a:rPr lang="en-US" sz="1100" b="1" i="0" u="sng" strike="noStrike" cap="none" dirty="0">
                <a:solidFill>
                  <a:schemeClr val="lt1"/>
                </a:solidFill>
                <a:latin typeface="Calibri"/>
                <a:cs typeface="Calibri"/>
                <a:sym typeface="Calibri"/>
              </a:rPr>
              <a:t> las </a:t>
            </a:r>
            <a:r>
              <a:rPr lang="en-US" sz="1100" b="1" i="0" u="sng" strike="noStrike" cap="none" dirty="0" err="1">
                <a:solidFill>
                  <a:schemeClr val="lt1"/>
                </a:solidFill>
                <a:latin typeface="Calibri"/>
                <a:cs typeface="Calibri"/>
                <a:sym typeface="Calibri"/>
              </a:rPr>
              <a:t>siguientes</a:t>
            </a:r>
            <a:r>
              <a:rPr lang="en-US" sz="1100" b="1" i="0" u="sng" strike="noStrike" cap="none" dirty="0">
                <a:solidFill>
                  <a:schemeClr val="lt1"/>
                </a:solidFill>
                <a:latin typeface="Calibri"/>
                <a:cs typeface="Calibri"/>
                <a:sym typeface="Calibri"/>
              </a:rPr>
              <a:t> </a:t>
            </a:r>
            <a:r>
              <a:rPr lang="en-US" sz="1100" b="1" i="0" u="sng" strike="noStrike" cap="none" dirty="0" err="1">
                <a:solidFill>
                  <a:schemeClr val="lt1"/>
                </a:solidFill>
                <a:latin typeface="Calibri"/>
                <a:cs typeface="Calibri"/>
                <a:sym typeface="Calibri"/>
              </a:rPr>
              <a:t>respuestas</a:t>
            </a:r>
            <a:r>
              <a:rPr lang="en-US" sz="1100" b="1" i="0" u="sng" strike="noStrike" cap="none" dirty="0">
                <a:solidFill>
                  <a:schemeClr val="lt1"/>
                </a:solidFill>
                <a:latin typeface="Calibri"/>
                <a:cs typeface="Calibri"/>
                <a:sym typeface="Calibri"/>
              </a:rPr>
              <a:t>:</a:t>
            </a:r>
            <a:endParaRPr lang="en-US" dirty="0"/>
          </a:p>
          <a:p>
            <a:pPr marL="0" lvl="0" indent="0" algn="l" rtl="0">
              <a:spcBef>
                <a:spcPts val="0"/>
              </a:spcBef>
              <a:spcAft>
                <a:spcPts val="0"/>
              </a:spcAft>
              <a:buNone/>
            </a:pPr>
            <a:r>
              <a:rPr lang="en-US" dirty="0" err="1"/>
              <a:t>Ayuda</a:t>
            </a:r>
            <a:r>
              <a:rPr lang="en-US" dirty="0"/>
              <a:t> a que la </a:t>
            </a:r>
            <a:r>
              <a:rPr lang="en-US" dirty="0" err="1"/>
              <a:t>basura</a:t>
            </a:r>
            <a:r>
              <a:rPr lang="en-US" dirty="0"/>
              <a:t> no </a:t>
            </a:r>
            <a:r>
              <a:rPr lang="en-US" dirty="0" err="1"/>
              <a:t>llegue</a:t>
            </a:r>
            <a:r>
              <a:rPr lang="en-US" dirty="0"/>
              <a:t> a la </a:t>
            </a:r>
            <a:r>
              <a:rPr lang="en-US" dirty="0" err="1"/>
              <a:t>naturaleza</a:t>
            </a:r>
            <a:r>
              <a:rPr lang="en-US" dirty="0"/>
              <a:t> y </a:t>
            </a:r>
            <a:r>
              <a:rPr lang="en-US" dirty="0" err="1"/>
              <a:t>además</a:t>
            </a:r>
            <a:r>
              <a:rPr lang="en-US" dirty="0"/>
              <a:t> protege a </a:t>
            </a:r>
            <a:r>
              <a:rPr lang="en-US" dirty="0" err="1"/>
              <a:t>los</a:t>
            </a:r>
            <a:r>
              <a:rPr lang="en-US" dirty="0"/>
              <a:t> </a:t>
            </a:r>
            <a:r>
              <a:rPr lang="en-US" dirty="0" err="1"/>
              <a:t>ánimales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b="1" dirty="0"/>
              <a:t>(</a:t>
            </a:r>
            <a:r>
              <a:rPr lang="en-US" b="1" dirty="0" err="1"/>
              <a:t>Duración</a:t>
            </a:r>
            <a:r>
              <a:rPr lang="en-US" b="1" dirty="0"/>
              <a:t> de la </a:t>
            </a:r>
            <a:r>
              <a:rPr lang="en-US" b="1" dirty="0" err="1"/>
              <a:t>diapositiva</a:t>
            </a:r>
            <a:r>
              <a:rPr lang="en-US" b="1" dirty="0"/>
              <a:t>: 2 </a:t>
            </a:r>
            <a:r>
              <a:rPr lang="en-US" b="1" dirty="0" err="1"/>
              <a:t>minutos</a:t>
            </a:r>
            <a:r>
              <a:rPr lang="en-US" b="1" dirty="0"/>
              <a:t>)</a:t>
            </a:r>
          </a:p>
          <a:p>
            <a:pPr marL="0" lvl="0" indent="0" algn="l" rtl="0">
              <a:spcBef>
                <a:spcPts val="0"/>
              </a:spcBef>
              <a:spcAft>
                <a:spcPts val="0"/>
              </a:spcAft>
              <a:buNone/>
            </a:pPr>
            <a:endParaRPr dirty="0"/>
          </a:p>
        </p:txBody>
      </p:sp>
      <p:sp>
        <p:nvSpPr>
          <p:cNvPr id="247" name="Google Shape;2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dirty="0">
              <a:solidFill>
                <a:srgbClr val="3AC69D"/>
              </a:solidFill>
              <a:latin typeface="Mali Medium"/>
              <a:ea typeface="Mali Medium"/>
              <a:cs typeface="Mali Medium"/>
              <a:sym typeface="Mali Medium"/>
            </a:endParaRPr>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¿Me </a:t>
            </a:r>
            <a:r>
              <a:rPr lang="en-US" b="0" dirty="0" err="1"/>
              <a:t>pueden</a:t>
            </a:r>
            <a:r>
              <a:rPr lang="en-US" b="0" dirty="0"/>
              <a:t> </a:t>
            </a:r>
            <a:r>
              <a:rPr lang="en-US" b="0" dirty="0" err="1"/>
              <a:t>dar</a:t>
            </a:r>
            <a:r>
              <a:rPr lang="en-US" b="0" dirty="0"/>
              <a:t> </a:t>
            </a:r>
            <a:r>
              <a:rPr lang="en-US" b="0" dirty="0" err="1"/>
              <a:t>ejemplos</a:t>
            </a:r>
            <a:r>
              <a:rPr lang="en-US" b="0" dirty="0"/>
              <a:t> de </a:t>
            </a:r>
            <a:r>
              <a:rPr lang="en-US" b="0" dirty="0" err="1"/>
              <a:t>objetos</a:t>
            </a:r>
            <a:r>
              <a:rPr lang="en-US" b="0" dirty="0"/>
              <a:t> que se </a:t>
            </a:r>
            <a:r>
              <a:rPr lang="en-US" b="0" dirty="0" err="1"/>
              <a:t>puedan</a:t>
            </a:r>
            <a:r>
              <a:rPr lang="en-US" b="0" dirty="0"/>
              <a:t> </a:t>
            </a:r>
            <a:r>
              <a:rPr lang="en-US" b="0" dirty="0" err="1"/>
              <a:t>reciclar</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 </a:t>
            </a:r>
            <a:r>
              <a:rPr lang="en-US" b="0" dirty="0" err="1"/>
              <a:t>aparece</a:t>
            </a:r>
            <a:r>
              <a:rPr lang="en-US" b="0" dirty="0"/>
              <a:t> la </a:t>
            </a:r>
            <a:r>
              <a:rPr lang="en-US" b="0" dirty="0" err="1"/>
              <a:t>caja</a:t>
            </a:r>
            <a:r>
              <a:rPr lang="en-US" b="0" dirty="0"/>
              <a:t> de carton.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r>
              <a:rPr lang="en-US" dirty="0"/>
              <a:t>: </a:t>
            </a:r>
            <a:r>
              <a:rPr lang="en-US" dirty="0" err="1"/>
              <a:t>aparece</a:t>
            </a:r>
            <a:r>
              <a:rPr lang="en-US" dirty="0"/>
              <a:t> </a:t>
            </a:r>
            <a:r>
              <a:rPr lang="en-US" dirty="0" err="1"/>
              <a:t>el</a:t>
            </a:r>
            <a:r>
              <a:rPr lang="en-US" dirty="0"/>
              <a:t> </a:t>
            </a:r>
            <a:r>
              <a:rPr lang="en-US" dirty="0" err="1"/>
              <a:t>envase</a:t>
            </a:r>
            <a:r>
              <a:rPr lang="en-US" dirty="0"/>
              <a:t> de </a:t>
            </a:r>
            <a:r>
              <a:rPr lang="en-US" dirty="0" err="1"/>
              <a:t>plástico</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3</a:t>
            </a:r>
            <a:r>
              <a:rPr lang="en-US" dirty="0"/>
              <a:t>: </a:t>
            </a:r>
            <a:r>
              <a:rPr lang="en-US" dirty="0" err="1"/>
              <a:t>aparece</a:t>
            </a:r>
            <a:r>
              <a:rPr lang="en-US" dirty="0"/>
              <a:t> la </a:t>
            </a:r>
            <a:r>
              <a:rPr lang="en-US" dirty="0" err="1"/>
              <a:t>botella</a:t>
            </a:r>
            <a:r>
              <a:rPr lang="en-US" dirty="0"/>
              <a:t> de </a:t>
            </a:r>
            <a:r>
              <a:rPr lang="en-US" dirty="0" err="1"/>
              <a:t>plástico</a:t>
            </a:r>
            <a:r>
              <a:rPr lang="en-US" dirty="0"/>
              <a:t>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4</a:t>
            </a:r>
            <a:r>
              <a:rPr lang="en-US" dirty="0"/>
              <a:t>: </a:t>
            </a:r>
            <a:r>
              <a:rPr lang="en-US" dirty="0" err="1"/>
              <a:t>aparece</a:t>
            </a:r>
            <a:r>
              <a:rPr lang="en-US" dirty="0"/>
              <a:t> la </a:t>
            </a:r>
            <a:r>
              <a:rPr lang="en-US" dirty="0" err="1"/>
              <a:t>lata</a:t>
            </a:r>
            <a:r>
              <a:rPr lang="en-US" dirty="0"/>
              <a:t> de metal.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5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 </a:t>
            </a:r>
            <a:r>
              <a:rPr lang="en-US" b="1" dirty="0" err="1"/>
              <a:t>minutos</a:t>
            </a:r>
            <a:r>
              <a:rPr lang="en-US" b="1" dirty="0"/>
              <a:t>)</a:t>
            </a: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rgbClr val="3AC69D"/>
                </a:solidFill>
                <a:latin typeface="Mali Medium"/>
                <a:cs typeface="Mali Medium"/>
                <a:sym typeface="Mali Medium"/>
              </a:rPr>
              <a:t>Pregunta</a:t>
            </a:r>
            <a:r>
              <a:rPr lang="en-US" sz="1100" b="1" i="0" u="none" strike="noStrike" cap="none" dirty="0">
                <a:solidFill>
                  <a:srgbClr val="3AC69D"/>
                </a:solidFill>
                <a:latin typeface="Mali Medium"/>
                <a:cs typeface="Mali Medium"/>
                <a:sym typeface="Mali Medium"/>
              </a:rPr>
              <a:t> a </a:t>
            </a:r>
            <a:r>
              <a:rPr lang="en-US" sz="1100" b="1" i="0" u="none" strike="noStrike" cap="none" dirty="0" err="1">
                <a:solidFill>
                  <a:srgbClr val="3AC69D"/>
                </a:solidFill>
                <a:latin typeface="Mali Medium"/>
                <a:cs typeface="Mali Medium"/>
                <a:sym typeface="Mali Medium"/>
              </a:rPr>
              <a:t>los</a:t>
            </a:r>
            <a:r>
              <a:rPr lang="en-US" sz="1100" b="1" i="0" u="none" strike="noStrike" cap="none" dirty="0">
                <a:solidFill>
                  <a:srgbClr val="3AC69D"/>
                </a:solidFill>
                <a:latin typeface="Mali Medium"/>
                <a:cs typeface="Mali Medium"/>
                <a:sym typeface="Mali Medium"/>
              </a:rPr>
              <a:t> </a:t>
            </a:r>
            <a:r>
              <a:rPr lang="en-US" sz="1100" b="1" i="0" u="none" strike="noStrike" cap="none" dirty="0" err="1">
                <a:solidFill>
                  <a:srgbClr val="3AC69D"/>
                </a:solidFill>
                <a:latin typeface="Mali Medium"/>
                <a:cs typeface="Mali Medium"/>
                <a:sym typeface="Mali Medium"/>
              </a:rPr>
              <a:t>estudiantes</a:t>
            </a:r>
            <a:r>
              <a:rPr lang="en-US" sz="1100" b="1" i="0" u="none" strike="noStrike" cap="none" dirty="0">
                <a:solidFill>
                  <a:srgbClr val="3AC69D"/>
                </a:solidFill>
                <a:latin typeface="Mali Medium"/>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1. ¿Por </a:t>
            </a:r>
            <a:r>
              <a:rPr lang="en-US" sz="1100" b="0" i="0" u="none" strike="noStrike" cap="none" dirty="0" err="1">
                <a:solidFill>
                  <a:srgbClr val="3AC69D"/>
                </a:solidFill>
                <a:latin typeface="Mali Medium"/>
                <a:cs typeface="Mali Medium"/>
                <a:sym typeface="Mali Medium"/>
              </a:rPr>
              <a:t>qué</a:t>
            </a:r>
            <a:r>
              <a:rPr lang="en-US" sz="1100" b="0" i="0" u="none" strike="noStrike" cap="none" dirty="0">
                <a:solidFill>
                  <a:srgbClr val="3AC69D"/>
                </a:solidFill>
                <a:latin typeface="Mali Medium"/>
                <a:cs typeface="Mali Medium"/>
                <a:sym typeface="Mali Medium"/>
              </a:rPr>
              <a:t> es </a:t>
            </a:r>
            <a:r>
              <a:rPr lang="en-US" sz="1100" b="0" i="0" u="none" strike="noStrike" cap="none" dirty="0" err="1">
                <a:solidFill>
                  <a:srgbClr val="3AC69D"/>
                </a:solidFill>
                <a:latin typeface="Mali Medium"/>
                <a:cs typeface="Mali Medium"/>
                <a:sym typeface="Mali Medium"/>
              </a:rPr>
              <a:t>importante</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limpiar</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los</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objetos</a:t>
            </a:r>
            <a:r>
              <a:rPr lang="en-US" sz="1100" b="0" i="0" u="none" strike="noStrike" cap="none" dirty="0">
                <a:solidFill>
                  <a:srgbClr val="3AC69D"/>
                </a:solidFill>
                <a:latin typeface="Mali Medium"/>
                <a:cs typeface="Mali Medium"/>
                <a:sym typeface="Mali Medium"/>
              </a:rPr>
              <a:t> antes de </a:t>
            </a:r>
            <a:r>
              <a:rPr lang="en-US" sz="1100" b="0" i="0" u="none" strike="noStrike" cap="none" dirty="0" err="1">
                <a:solidFill>
                  <a:srgbClr val="3AC69D"/>
                </a:solidFill>
                <a:latin typeface="Mali Medium"/>
                <a:cs typeface="Mali Medium"/>
                <a:sym typeface="Mali Medium"/>
              </a:rPr>
              <a:t>reciclar</a:t>
            </a:r>
            <a:r>
              <a:rPr lang="en-US" sz="1100" b="0" i="0" u="none" strike="noStrike" cap="none" dirty="0">
                <a:solidFill>
                  <a:srgbClr val="3AC69D"/>
                </a:solidFill>
                <a:latin typeface="Mali Medium"/>
                <a:cs typeface="Mali Medium"/>
                <a:sym typeface="Mali Medium"/>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2. ¿</a:t>
            </a:r>
            <a:r>
              <a:rPr lang="en-US" sz="1100" b="0" i="0" u="none" strike="noStrike" cap="none" dirty="0" err="1">
                <a:solidFill>
                  <a:srgbClr val="3AC69D"/>
                </a:solidFill>
                <a:latin typeface="Mali Medium"/>
                <a:cs typeface="Mali Medium"/>
                <a:sym typeface="Mali Medium"/>
              </a:rPr>
              <a:t>Qué</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pasa</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si</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tienen</a:t>
            </a:r>
            <a:r>
              <a:rPr lang="en-US" sz="1100" b="0" i="0" u="none" strike="noStrike" cap="none" dirty="0">
                <a:solidFill>
                  <a:srgbClr val="3AC69D"/>
                </a:solidFill>
                <a:latin typeface="Mali Medium"/>
                <a:cs typeface="Mali Medium"/>
                <a:sym typeface="Mali Medium"/>
              </a:rPr>
              <a:t> </a:t>
            </a:r>
            <a:r>
              <a:rPr lang="en-US" sz="1100" b="0" i="0" u="none" strike="noStrike" cap="none" dirty="0" err="1">
                <a:solidFill>
                  <a:srgbClr val="3AC69D"/>
                </a:solidFill>
                <a:latin typeface="Mali Medium"/>
                <a:cs typeface="Mali Medium"/>
                <a:sym typeface="Mali Medium"/>
              </a:rPr>
              <a:t>restos</a:t>
            </a:r>
            <a:r>
              <a:rPr lang="en-US" sz="1100" b="0" i="0" u="none" strike="noStrike" cap="none" dirty="0">
                <a:solidFill>
                  <a:srgbClr val="3AC69D"/>
                </a:solidFill>
                <a:latin typeface="Mali Medium"/>
                <a:cs typeface="Mali Medium"/>
                <a:sym typeface="Mali Medium"/>
              </a:rPr>
              <a:t> de comida o </a:t>
            </a:r>
            <a:r>
              <a:rPr lang="en-US" sz="1100" b="0" i="0" u="none" strike="noStrike" cap="none" dirty="0" err="1">
                <a:solidFill>
                  <a:srgbClr val="3AC69D"/>
                </a:solidFill>
                <a:latin typeface="Mali Medium"/>
                <a:cs typeface="Mali Medium"/>
                <a:sym typeface="Mali Medium"/>
              </a:rPr>
              <a:t>liquido</a:t>
            </a:r>
            <a:r>
              <a:rPr lang="en-US" sz="1100" b="0" i="0" u="none" strike="noStrike" cap="none" dirty="0">
                <a:solidFill>
                  <a:srgbClr val="3AC69D"/>
                </a:solidFill>
                <a:latin typeface="Mali Medium"/>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ali Medium"/>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err="1">
                <a:solidFill>
                  <a:schemeClr val="lt1"/>
                </a:solidFill>
                <a:latin typeface="Calibri"/>
                <a:ea typeface="Calibri"/>
                <a:cs typeface="Calibri"/>
                <a:sym typeface="Calibri"/>
              </a:rPr>
              <a:t>Puedes</a:t>
            </a:r>
            <a:r>
              <a:rPr lang="en-US" sz="1100" b="1" i="0" u="sng" strike="noStrike" cap="none" dirty="0">
                <a:solidFill>
                  <a:schemeClr val="lt1"/>
                </a:solidFill>
                <a:latin typeface="Calibri"/>
                <a:ea typeface="Calibri"/>
                <a:cs typeface="Calibri"/>
                <a:sym typeface="Calibri"/>
              </a:rPr>
              <a:t> </a:t>
            </a:r>
            <a:r>
              <a:rPr lang="en-US" sz="1100" b="1" i="0" u="sng" strike="noStrike" cap="none" dirty="0" err="1">
                <a:solidFill>
                  <a:schemeClr val="lt1"/>
                </a:solidFill>
                <a:latin typeface="Calibri"/>
                <a:ea typeface="Calibri"/>
                <a:cs typeface="Calibri"/>
                <a:sym typeface="Calibri"/>
              </a:rPr>
              <a:t>sugerir</a:t>
            </a:r>
            <a:r>
              <a:rPr lang="en-US" sz="1100" b="1" i="0" u="sng" strike="noStrike" cap="none" dirty="0">
                <a:solidFill>
                  <a:schemeClr val="lt1"/>
                </a:solidFill>
                <a:latin typeface="Calibri"/>
                <a:ea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Los </a:t>
            </a:r>
            <a:r>
              <a:rPr lang="en-US" dirty="0" err="1"/>
              <a:t>objetos</a:t>
            </a:r>
            <a:r>
              <a:rPr lang="en-US" dirty="0"/>
              <a:t> </a:t>
            </a:r>
            <a:r>
              <a:rPr lang="en-US" dirty="0" err="1"/>
              <a:t>sucios</a:t>
            </a:r>
            <a:r>
              <a:rPr lang="en-US" dirty="0"/>
              <a:t> no se </a:t>
            </a:r>
            <a:r>
              <a:rPr lang="en-US" dirty="0" err="1"/>
              <a:t>pueden</a:t>
            </a:r>
            <a:r>
              <a:rPr lang="en-US" dirty="0"/>
              <a:t> </a:t>
            </a:r>
            <a:r>
              <a:rPr lang="en-US" dirty="0" err="1"/>
              <a:t>reciclar</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Los </a:t>
            </a:r>
            <a:r>
              <a:rPr lang="en-US" dirty="0" err="1"/>
              <a:t>objetos</a:t>
            </a:r>
            <a:r>
              <a:rPr lang="en-US" dirty="0"/>
              <a:t> </a:t>
            </a:r>
            <a:r>
              <a:rPr lang="en-US" dirty="0" err="1"/>
              <a:t>sucios</a:t>
            </a:r>
            <a:r>
              <a:rPr lang="en-US" dirty="0"/>
              <a:t> o </a:t>
            </a:r>
            <a:r>
              <a:rPr lang="en-US" dirty="0" err="1"/>
              <a:t>mojados</a:t>
            </a:r>
            <a:r>
              <a:rPr lang="en-US" dirty="0"/>
              <a:t> </a:t>
            </a:r>
            <a:r>
              <a:rPr lang="en-US" dirty="0" err="1"/>
              <a:t>pueden</a:t>
            </a:r>
            <a:r>
              <a:rPr lang="en-US" dirty="0"/>
              <a:t> </a:t>
            </a:r>
            <a:r>
              <a:rPr lang="en-US" dirty="0" err="1"/>
              <a:t>contaminar</a:t>
            </a:r>
            <a:r>
              <a:rPr lang="en-US" dirty="0"/>
              <a:t> </a:t>
            </a:r>
            <a:r>
              <a:rPr lang="en-US" dirty="0" err="1"/>
              <a:t>el</a:t>
            </a:r>
            <a:r>
              <a:rPr lang="en-US" dirty="0"/>
              <a:t> resto de </a:t>
            </a:r>
            <a:r>
              <a:rPr lang="en-US" dirty="0" err="1"/>
              <a:t>los</a:t>
            </a:r>
            <a:r>
              <a:rPr lang="en-US" dirty="0"/>
              <a:t> </a:t>
            </a:r>
            <a:r>
              <a:rPr lang="en-US" dirty="0" err="1"/>
              <a:t>objetos</a:t>
            </a:r>
            <a:r>
              <a:rPr lang="en-US" dirty="0"/>
              <a:t>, </a:t>
            </a:r>
            <a:r>
              <a:rPr lang="en-US" dirty="0" err="1"/>
              <a:t>incluso</a:t>
            </a:r>
            <a:r>
              <a:rPr lang="en-US" dirty="0"/>
              <a:t> </a:t>
            </a:r>
            <a:r>
              <a:rPr lang="en-US" dirty="0" err="1"/>
              <a:t>ensuciar</a:t>
            </a:r>
            <a:r>
              <a:rPr lang="en-US" dirty="0"/>
              <a:t> </a:t>
            </a:r>
            <a:r>
              <a:rPr lang="en-US" dirty="0" err="1"/>
              <a:t>todo</a:t>
            </a:r>
            <a:r>
              <a:rPr lang="en-US" dirty="0"/>
              <a:t> </a:t>
            </a:r>
            <a:r>
              <a:rPr lang="en-US" dirty="0" err="1"/>
              <a:t>el</a:t>
            </a:r>
            <a:r>
              <a:rPr lang="en-US" dirty="0"/>
              <a:t> </a:t>
            </a:r>
            <a:r>
              <a:rPr lang="en-US" dirty="0" err="1"/>
              <a:t>basurero</a:t>
            </a:r>
            <a:r>
              <a:rPr lang="en-US" dirty="0"/>
              <a:t>.</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2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 </a:t>
            </a:r>
            <a:r>
              <a:rPr lang="en-US" b="0" dirty="0" err="1"/>
              <a:t>Aparece</a:t>
            </a:r>
            <a:r>
              <a:rPr lang="en-US" b="0" dirty="0"/>
              <a:t> </a:t>
            </a:r>
            <a:r>
              <a:rPr lang="en-US" b="0" dirty="0" err="1"/>
              <a:t>el</a:t>
            </a:r>
            <a:r>
              <a:rPr lang="en-US" b="0" dirty="0"/>
              <a:t> </a:t>
            </a:r>
            <a:r>
              <a:rPr lang="en-US" b="0" dirty="0" err="1"/>
              <a:t>símbolo</a:t>
            </a:r>
            <a:r>
              <a:rPr lang="en-US" b="0" dirty="0"/>
              <a:t> de </a:t>
            </a:r>
            <a:r>
              <a:rPr lang="en-US" b="0" dirty="0" err="1"/>
              <a:t>reciclaje</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Dónde</a:t>
            </a:r>
            <a:r>
              <a:rPr lang="en-US" b="0" dirty="0"/>
              <a:t> </a:t>
            </a:r>
            <a:r>
              <a:rPr lang="en-US" b="0" dirty="0" err="1"/>
              <a:t>debemos</a:t>
            </a:r>
            <a:r>
              <a:rPr lang="en-US" b="0" dirty="0"/>
              <a:t> </a:t>
            </a:r>
            <a:r>
              <a:rPr lang="en-US" b="0" dirty="0" err="1"/>
              <a:t>colocar</a:t>
            </a:r>
            <a:r>
              <a:rPr lang="en-US" b="0" dirty="0"/>
              <a:t> las </a:t>
            </a:r>
            <a:r>
              <a:rPr lang="en-US" b="0" dirty="0" err="1"/>
              <a:t>botellas</a:t>
            </a:r>
            <a:r>
              <a:rPr lang="en-US" b="0" dirty="0"/>
              <a:t> de plastic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r>
              <a:rPr lang="en-US" dirty="0"/>
              <a:t>: </a:t>
            </a:r>
            <a:r>
              <a:rPr lang="en-US" dirty="0" err="1"/>
              <a:t>Flecha</a:t>
            </a:r>
            <a:r>
              <a:rPr lang="en-US" dirty="0"/>
              <a:t> que </a:t>
            </a:r>
            <a:r>
              <a:rPr lang="en-US" dirty="0" err="1"/>
              <a:t>señala</a:t>
            </a:r>
            <a:r>
              <a:rPr lang="en-US" dirty="0"/>
              <a:t> </a:t>
            </a:r>
            <a:r>
              <a:rPr lang="en-US" dirty="0" err="1"/>
              <a:t>el</a:t>
            </a:r>
            <a:r>
              <a:rPr lang="en-US" dirty="0"/>
              <a:t> </a:t>
            </a:r>
            <a:r>
              <a:rPr lang="en-US" dirty="0" err="1"/>
              <a:t>cesto</a:t>
            </a:r>
            <a:r>
              <a:rPr lang="en-US" dirty="0"/>
              <a:t> de </a:t>
            </a:r>
            <a:r>
              <a:rPr lang="en-US" dirty="0" err="1"/>
              <a:t>reciclaje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Respuesta</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En</a:t>
            </a:r>
            <a:r>
              <a:rPr lang="en-US" b="0" dirty="0"/>
              <a:t> </a:t>
            </a:r>
            <a:r>
              <a:rPr lang="en-US" b="0" dirty="0" err="1"/>
              <a:t>el</a:t>
            </a:r>
            <a:r>
              <a:rPr lang="en-US" b="0" dirty="0"/>
              <a:t> </a:t>
            </a:r>
            <a:r>
              <a:rPr lang="en-US" b="0" dirty="0" err="1"/>
              <a:t>cesto</a:t>
            </a:r>
            <a:r>
              <a:rPr lang="en-US" b="0" dirty="0"/>
              <a:t> de </a:t>
            </a:r>
            <a:r>
              <a:rPr lang="en-US" b="0" dirty="0" err="1"/>
              <a:t>reciclaje</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62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2-4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Dígale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Cuando</a:t>
            </a:r>
            <a:r>
              <a:rPr lang="en-US" b="0" dirty="0"/>
              <a:t> </a:t>
            </a:r>
            <a:r>
              <a:rPr lang="en-US" b="0" dirty="0" err="1"/>
              <a:t>seguimos</a:t>
            </a:r>
            <a:r>
              <a:rPr lang="en-US" b="0" dirty="0"/>
              <a:t> </a:t>
            </a:r>
            <a:r>
              <a:rPr lang="en-US" b="0" dirty="0" err="1"/>
              <a:t>los</a:t>
            </a:r>
            <a:r>
              <a:rPr lang="en-US" b="0" dirty="0"/>
              <a:t> 3 pasos del </a:t>
            </a:r>
            <a:r>
              <a:rPr lang="en-US" b="0" dirty="0" err="1"/>
              <a:t>reciclaje</a:t>
            </a:r>
            <a:r>
              <a:rPr lang="en-US" b="0" dirty="0"/>
              <a:t>, </a:t>
            </a:r>
            <a:r>
              <a:rPr lang="en-US" b="0" dirty="0" err="1"/>
              <a:t>podemos</a:t>
            </a:r>
            <a:r>
              <a:rPr lang="en-US" b="0" dirty="0"/>
              <a:t> </a:t>
            </a:r>
            <a:r>
              <a:rPr lang="en-US" b="0" dirty="0" err="1"/>
              <a:t>recilar</a:t>
            </a:r>
            <a:r>
              <a:rPr lang="en-US" b="0" dirty="0"/>
              <a:t> </a:t>
            </a:r>
            <a:r>
              <a:rPr lang="en-US" b="0" dirty="0" err="1"/>
              <a:t>nuestras</a:t>
            </a:r>
            <a:r>
              <a:rPr lang="en-US" b="0" dirty="0"/>
              <a:t> </a:t>
            </a:r>
            <a:r>
              <a:rPr lang="en-US" b="0" dirty="0" err="1"/>
              <a:t>cosas</a:t>
            </a:r>
            <a:r>
              <a:rPr lang="en-US" b="0" dirty="0"/>
              <a:t> y </a:t>
            </a:r>
            <a:r>
              <a:rPr lang="en-US" b="0" dirty="0" err="1"/>
              <a:t>crear</a:t>
            </a:r>
            <a:r>
              <a:rPr lang="en-US" b="0" dirty="0"/>
              <a:t> </a:t>
            </a:r>
            <a:r>
              <a:rPr lang="en-US" b="0" dirty="0" err="1"/>
              <a:t>cosas</a:t>
            </a:r>
            <a:r>
              <a:rPr lang="en-US" b="0" dirty="0"/>
              <a:t> </a:t>
            </a:r>
            <a:r>
              <a:rPr lang="en-US" b="0" dirty="0" err="1"/>
              <a:t>nuevas</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Ejemplo</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PET se </a:t>
            </a:r>
            <a:r>
              <a:rPr lang="en-US" b="0" dirty="0" err="1"/>
              <a:t>pueden</a:t>
            </a:r>
            <a:r>
              <a:rPr lang="en-US" b="0" dirty="0"/>
              <a:t> </a:t>
            </a:r>
            <a:r>
              <a:rPr lang="en-US" b="0" dirty="0" err="1"/>
              <a:t>reciclar</a:t>
            </a:r>
            <a:r>
              <a:rPr lang="en-US" b="0" dirty="0"/>
              <a:t> y </a:t>
            </a:r>
            <a:r>
              <a:rPr lang="en-US" b="0" dirty="0" err="1"/>
              <a:t>crear</a:t>
            </a:r>
            <a:r>
              <a:rPr lang="en-US" b="0" dirty="0"/>
              <a:t> </a:t>
            </a:r>
            <a:r>
              <a:rPr lang="en-US" b="0" dirty="0" err="1"/>
              <a:t>nuevas</a:t>
            </a:r>
            <a:r>
              <a:rPr lang="en-US" b="0" dirty="0"/>
              <a:t> </a:t>
            </a:r>
            <a:r>
              <a:rPr lang="en-US" b="0" dirty="0" err="1"/>
              <a:t>botellas</a:t>
            </a:r>
            <a:r>
              <a:rPr lang="en-US" b="0" dirty="0"/>
              <a:t> de </a:t>
            </a:r>
            <a:r>
              <a:rPr lang="en-US" b="0" dirty="0" err="1"/>
              <a:t>pástico</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PET se </a:t>
            </a:r>
            <a:r>
              <a:rPr lang="en-US" b="0" dirty="0" err="1"/>
              <a:t>pueden</a:t>
            </a:r>
            <a:r>
              <a:rPr lang="en-US" b="0" dirty="0"/>
              <a:t> </a:t>
            </a:r>
            <a:r>
              <a:rPr lang="en-US" b="0" dirty="0" err="1"/>
              <a:t>convertir</a:t>
            </a:r>
            <a:r>
              <a:rPr lang="en-US" b="0" dirty="0"/>
              <a:t> </a:t>
            </a:r>
            <a:r>
              <a:rPr lang="en-US" b="0" dirty="0" err="1"/>
              <a:t>en</a:t>
            </a:r>
            <a:r>
              <a:rPr lang="en-US" b="0" dirty="0"/>
              <a:t> </a:t>
            </a:r>
            <a:r>
              <a:rPr lang="en-US" b="0" dirty="0" err="1"/>
              <a:t>hilos</a:t>
            </a:r>
            <a:r>
              <a:rPr lang="en-US" b="0" dirty="0"/>
              <a:t> para </a:t>
            </a:r>
            <a:r>
              <a:rPr lang="en-US" b="0" dirty="0" err="1"/>
              <a:t>crear</a:t>
            </a:r>
            <a:r>
              <a:rPr lang="en-US" b="0" dirty="0"/>
              <a:t> textiles.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2-4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Pregunta</a:t>
            </a:r>
            <a:r>
              <a:rPr lang="en-US" b="1" dirty="0"/>
              <a:t> a </a:t>
            </a:r>
            <a:r>
              <a:rPr lang="en-US" b="1" dirty="0" err="1"/>
              <a:t>los</a:t>
            </a:r>
            <a:r>
              <a:rPr lang="en-US" b="1" dirty="0"/>
              <a:t> </a:t>
            </a:r>
            <a:r>
              <a:rPr lang="en-US" b="1" dirty="0" err="1"/>
              <a:t>estudiantes</a:t>
            </a:r>
            <a:r>
              <a:rPr lang="en-US" b="1" dirty="0"/>
              <a:t>:</a:t>
            </a:r>
            <a:endParaRPr lang="en-US"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rgbClr val="262626"/>
                </a:solidFill>
                <a:latin typeface="Calibri"/>
                <a:ea typeface="Calibri"/>
                <a:cs typeface="Calibri"/>
                <a:sym typeface="Calibri"/>
              </a:rPr>
              <a:t>¿</a:t>
            </a:r>
            <a:r>
              <a:rPr lang="en-US" sz="1100" b="0" i="0" u="none" strike="noStrike" cap="none" dirty="0" err="1">
                <a:solidFill>
                  <a:srgbClr val="262626"/>
                </a:solidFill>
                <a:latin typeface="Calibri"/>
                <a:ea typeface="Calibri"/>
                <a:cs typeface="Calibri"/>
                <a:sym typeface="Calibri"/>
              </a:rPr>
              <a:t>Qué</a:t>
            </a:r>
            <a:r>
              <a:rPr lang="en-US" sz="1100" b="0" i="0" u="none" strike="noStrike" cap="none" dirty="0">
                <a:solidFill>
                  <a:srgbClr val="262626"/>
                </a:solidFill>
                <a:latin typeface="Calibri"/>
                <a:ea typeface="Calibri"/>
                <a:cs typeface="Calibri"/>
                <a:sym typeface="Calibri"/>
              </a:rPr>
              <a:t> </a:t>
            </a:r>
            <a:r>
              <a:rPr lang="en-US" sz="1100" b="0" i="0" u="none" strike="noStrike" cap="none" dirty="0" err="1">
                <a:solidFill>
                  <a:srgbClr val="262626"/>
                </a:solidFill>
                <a:latin typeface="Calibri"/>
                <a:ea typeface="Calibri"/>
                <a:cs typeface="Calibri"/>
                <a:sym typeface="Calibri"/>
              </a:rPr>
              <a:t>errores</a:t>
            </a:r>
            <a:r>
              <a:rPr lang="en-US" sz="1100" b="0" i="0" u="none" strike="noStrike" cap="none" dirty="0">
                <a:solidFill>
                  <a:srgbClr val="262626"/>
                </a:solidFill>
                <a:latin typeface="Calibri"/>
                <a:ea typeface="Calibri"/>
                <a:cs typeface="Calibri"/>
                <a:sym typeface="Calibri"/>
              </a:rPr>
              <a:t> </a:t>
            </a:r>
            <a:r>
              <a:rPr lang="en-US" sz="1100" b="0" i="0" u="none" strike="noStrike" cap="none" dirty="0" err="1">
                <a:solidFill>
                  <a:srgbClr val="262626"/>
                </a:solidFill>
                <a:latin typeface="Calibri"/>
                <a:ea typeface="Calibri"/>
                <a:cs typeface="Calibri"/>
                <a:sym typeface="Calibri"/>
              </a:rPr>
              <a:t>cometió</a:t>
            </a:r>
            <a:r>
              <a:rPr lang="en-US" sz="1100" b="0" i="0" u="none" strike="noStrike" cap="none" dirty="0">
                <a:solidFill>
                  <a:srgbClr val="262626"/>
                </a:solidFill>
                <a:latin typeface="Calibri"/>
                <a:ea typeface="Calibri"/>
                <a:cs typeface="Calibri"/>
                <a:sym typeface="Calibri"/>
              </a:rPr>
              <a:t> Rachel? </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rgbClr val="262626"/>
                </a:solidFill>
                <a:latin typeface="Calibri"/>
                <a:ea typeface="Calibri"/>
                <a:cs typeface="Calibri"/>
                <a:sym typeface="Calibri"/>
              </a:rPr>
              <a:t>¿Por </a:t>
            </a:r>
            <a:r>
              <a:rPr lang="en-US" sz="1100" b="0" i="0" u="none" strike="noStrike" cap="none" dirty="0" err="1">
                <a:solidFill>
                  <a:srgbClr val="262626"/>
                </a:solidFill>
                <a:latin typeface="Calibri"/>
                <a:ea typeface="Calibri"/>
                <a:cs typeface="Calibri"/>
                <a:sym typeface="Calibri"/>
              </a:rPr>
              <a:t>qué</a:t>
            </a:r>
            <a:r>
              <a:rPr lang="en-US" sz="1100" b="0" i="0" u="none" strike="noStrike" cap="none" dirty="0">
                <a:solidFill>
                  <a:srgbClr val="262626"/>
                </a:solidFill>
                <a:latin typeface="Calibri"/>
                <a:ea typeface="Calibri"/>
                <a:cs typeface="Calibri"/>
                <a:sym typeface="Calibri"/>
              </a:rPr>
              <a:t> </a:t>
            </a:r>
            <a:r>
              <a:rPr lang="en-US" sz="1100" b="0" i="0" u="none" strike="noStrike" cap="none" dirty="0" err="1">
                <a:solidFill>
                  <a:srgbClr val="262626"/>
                </a:solidFill>
                <a:latin typeface="Calibri"/>
                <a:ea typeface="Calibri"/>
                <a:cs typeface="Calibri"/>
                <a:sym typeface="Calibri"/>
              </a:rPr>
              <a:t>reciclar</a:t>
            </a:r>
            <a:r>
              <a:rPr lang="en-US" sz="1100" b="0" i="0" u="none" strike="noStrike" cap="none" dirty="0">
                <a:solidFill>
                  <a:srgbClr val="262626"/>
                </a:solidFill>
                <a:latin typeface="Calibri"/>
                <a:ea typeface="Calibri"/>
                <a:cs typeface="Calibri"/>
                <a:sym typeface="Calibri"/>
              </a:rPr>
              <a:t> es </a:t>
            </a:r>
            <a:r>
              <a:rPr lang="en-US" sz="1100" b="0" i="0" u="none" strike="noStrike" cap="none" dirty="0" err="1">
                <a:solidFill>
                  <a:srgbClr val="262626"/>
                </a:solidFill>
                <a:latin typeface="Calibri"/>
                <a:ea typeface="Calibri"/>
                <a:cs typeface="Calibri"/>
                <a:sym typeface="Calibri"/>
              </a:rPr>
              <a:t>importante</a:t>
            </a:r>
            <a:r>
              <a:rPr lang="en-US" sz="1100" b="0" i="0" u="none" strike="noStrike" cap="none" dirty="0">
                <a:solidFill>
                  <a:srgbClr val="262626"/>
                </a:solidFill>
                <a:latin typeface="Calibri"/>
                <a:ea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sz="1100" b="0" i="0" u="none" strike="noStrike" cap="none"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None/>
            </a:pPr>
            <a:r>
              <a:rPr lang="en-US" sz="1100" b="1" i="0" u="none" strike="noStrike" cap="none" dirty="0" err="1">
                <a:solidFill>
                  <a:schemeClr val="lt1"/>
                </a:solidFill>
                <a:latin typeface="Calibri"/>
                <a:cs typeface="Calibri"/>
                <a:sym typeface="Calibri"/>
              </a:rPr>
              <a:t>Respuestas</a:t>
            </a:r>
            <a:r>
              <a:rPr lang="en-US" sz="1100" b="1" i="0" u="none" strike="noStrike" cap="none" dirty="0">
                <a:solidFill>
                  <a:schemeClr val="lt1"/>
                </a:solidFill>
                <a:latin typeface="Calibri"/>
                <a:cs typeface="Calibri"/>
                <a:sym typeface="Calibri"/>
              </a:rPr>
              <a:t>:</a:t>
            </a:r>
            <a:endParaRPr lang="en-US" u="none" dirty="0"/>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Rachel </a:t>
            </a:r>
            <a:r>
              <a:rPr lang="en-US" sz="1100" b="0" i="0" u="none" strike="noStrike" cap="none" dirty="0" err="1">
                <a:solidFill>
                  <a:schemeClr val="lt1"/>
                </a:solidFill>
                <a:latin typeface="Calibri"/>
                <a:ea typeface="Calibri"/>
                <a:cs typeface="Calibri"/>
                <a:sym typeface="Calibri"/>
              </a:rPr>
              <a:t>puso</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toda</a:t>
            </a:r>
            <a:r>
              <a:rPr lang="en-US" sz="1100" b="0" i="0" u="none" strike="noStrike" cap="none" dirty="0">
                <a:solidFill>
                  <a:schemeClr val="lt1"/>
                </a:solidFill>
                <a:latin typeface="Calibri"/>
                <a:ea typeface="Calibri"/>
                <a:cs typeface="Calibri"/>
                <a:sym typeface="Calibri"/>
              </a:rPr>
              <a:t> la </a:t>
            </a:r>
            <a:r>
              <a:rPr lang="en-US" sz="1100" b="0" i="0" u="none" strike="noStrike" cap="none" dirty="0" err="1">
                <a:solidFill>
                  <a:schemeClr val="lt1"/>
                </a:solidFill>
                <a:latin typeface="Calibri"/>
                <a:ea typeface="Calibri"/>
                <a:cs typeface="Calibri"/>
                <a:sym typeface="Calibri"/>
              </a:rPr>
              <a:t>basura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en</a:t>
            </a:r>
            <a:r>
              <a:rPr lang="en-US" sz="1100" b="0" i="0" u="none" strike="noStrike" cap="none" dirty="0">
                <a:solidFill>
                  <a:schemeClr val="lt1"/>
                </a:solidFill>
                <a:latin typeface="Calibri"/>
                <a:ea typeface="Calibri"/>
                <a:cs typeface="Calibri"/>
                <a:sym typeface="Calibri"/>
              </a:rPr>
              <a:t> un </a:t>
            </a:r>
            <a:r>
              <a:rPr lang="en-US" sz="1100" b="0" i="0" u="none" strike="noStrike" cap="none" dirty="0" err="1">
                <a:solidFill>
                  <a:schemeClr val="lt1"/>
                </a:solidFill>
                <a:latin typeface="Calibri"/>
                <a:ea typeface="Calibri"/>
                <a:cs typeface="Calibri"/>
                <a:sym typeface="Calibri"/>
              </a:rPr>
              <a:t>mismo</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cesto</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debió</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haber</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separado</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los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elementos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reciclables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colocarlos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en</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el</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cesto</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reciclaje</a:t>
            </a:r>
            <a:r>
              <a:rPr lang="en-US" sz="1100" b="0" i="0" u="none" strike="noStrike" cap="none" dirty="0">
                <a:solidFill>
                  <a:schemeClr val="lt1"/>
                </a:solidFill>
                <a:latin typeface="Calibri"/>
                <a:ea typeface="Calibri"/>
                <a:cs typeface="Calibri"/>
                <a:sym typeface="Calibri"/>
              </a:rPr>
              <a:t>.</a:t>
            </a:r>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La </a:t>
            </a:r>
            <a:r>
              <a:rPr lang="en-US" sz="1100" b="0" i="0" u="none" strike="noStrike" cap="none" dirty="0" err="1">
                <a:solidFill>
                  <a:schemeClr val="lt1"/>
                </a:solidFill>
                <a:latin typeface="Calibri"/>
                <a:ea typeface="Calibri"/>
                <a:cs typeface="Calibri"/>
                <a:sym typeface="Calibri"/>
              </a:rPr>
              <a:t>basura</a:t>
            </a:r>
            <a:r>
              <a:rPr lang="en-US" sz="1100" b="0" i="0" u="none" strike="noStrike" cap="none" dirty="0">
                <a:solidFill>
                  <a:schemeClr val="lt1"/>
                </a:solidFill>
                <a:latin typeface="Calibri"/>
                <a:ea typeface="Calibri"/>
                <a:cs typeface="Calibri"/>
                <a:sym typeface="Calibri"/>
              </a:rPr>
              <a:t> es </a:t>
            </a:r>
            <a:r>
              <a:rPr lang="en-US" sz="1100" b="0" i="0" u="none" strike="noStrike" cap="none" dirty="0" err="1">
                <a:solidFill>
                  <a:schemeClr val="lt1"/>
                </a:solidFill>
                <a:latin typeface="Calibri"/>
                <a:ea typeface="Calibri"/>
                <a:cs typeface="Calibri"/>
                <a:sym typeface="Calibri"/>
              </a:rPr>
              <a:t>dañina</a:t>
            </a:r>
            <a:r>
              <a:rPr lang="en-US" sz="1100" b="0" i="0" u="none" strike="noStrike" cap="none" dirty="0">
                <a:solidFill>
                  <a:schemeClr val="lt1"/>
                </a:solidFill>
                <a:latin typeface="Calibri"/>
                <a:ea typeface="Calibri"/>
                <a:cs typeface="Calibri"/>
                <a:sym typeface="Calibri"/>
              </a:rPr>
              <a:t> para </a:t>
            </a:r>
            <a:r>
              <a:rPr lang="en-US" sz="1100" b="0" i="0" u="none" strike="noStrike" cap="none" dirty="0" err="1">
                <a:solidFill>
                  <a:schemeClr val="lt1"/>
                </a:solidFill>
                <a:latin typeface="Calibri"/>
                <a:ea typeface="Calibri"/>
                <a:cs typeface="Calibri"/>
                <a:sym typeface="Calibri"/>
              </a:rPr>
              <a:t>el</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aire</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el</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agua</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puede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dañar</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los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ánimales</a:t>
            </a:r>
            <a:r>
              <a:rPr lang="en-US" sz="1100" b="0" i="0" u="none" strike="noStrike" cap="none" dirty="0">
                <a:solidFill>
                  <a:schemeClr val="lt1"/>
                </a:solidFill>
                <a:latin typeface="Calibri"/>
                <a:ea typeface="Calibri"/>
                <a:cs typeface="Calibri"/>
                <a:sym typeface="Calibri"/>
              </a:rPr>
              <a:t> y a </a:t>
            </a:r>
            <a:r>
              <a:rPr lang="en-US" sz="1100" b="0" i="0" u="none" strike="noStrike" cap="none" dirty="0" err="1">
                <a:solidFill>
                  <a:schemeClr val="lt1"/>
                </a:solidFill>
                <a:latin typeface="Calibri"/>
                <a:ea typeface="Calibri"/>
                <a:cs typeface="Calibri"/>
                <a:sym typeface="Calibri"/>
              </a:rPr>
              <a:t>los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peces</a:t>
            </a:r>
            <a:r>
              <a:rPr lang="en-US" sz="1100" b="0" i="0" u="none" strike="noStrike" cap="none" dirty="0">
                <a:solidFill>
                  <a:schemeClr val="lt1"/>
                </a:solidFill>
                <a:latin typeface="Calibri"/>
                <a:ea typeface="Calibri"/>
                <a:cs typeface="Calibri"/>
                <a:sym typeface="Calibri"/>
              </a:rPr>
              <a:t>.</a:t>
            </a:r>
            <a:endParaRPr lang="en-US" dirty="0"/>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Al usar </a:t>
            </a:r>
            <a:r>
              <a:rPr lang="en-US" sz="1100" b="0" i="0" u="none" strike="noStrike" cap="none" dirty="0" err="1">
                <a:solidFill>
                  <a:schemeClr val="lt1"/>
                </a:solidFill>
                <a:latin typeface="Calibri"/>
                <a:ea typeface="Calibri"/>
                <a:cs typeface="Calibri"/>
                <a:sym typeface="Calibri"/>
              </a:rPr>
              <a:t>menos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papel</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salvamos</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los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árboles</a:t>
            </a:r>
            <a:r>
              <a:rPr lang="en-US" sz="1100" b="0" i="0" u="none" strike="noStrike" cap="none" dirty="0">
                <a:solidFill>
                  <a:schemeClr val="lt1"/>
                </a:solidFill>
                <a:latin typeface="Calibri"/>
                <a:ea typeface="Calibri"/>
                <a:cs typeface="Calibri"/>
                <a:sym typeface="Calibri"/>
              </a:rPr>
              <a:t> y a </a:t>
            </a:r>
            <a:r>
              <a:rPr lang="en-US" sz="1100" b="0" i="0" u="none" strike="noStrike" cap="none" dirty="0" err="1">
                <a:solidFill>
                  <a:schemeClr val="lt1"/>
                </a:solidFill>
                <a:latin typeface="Calibri"/>
                <a:ea typeface="Calibri"/>
                <a:cs typeface="Calibri"/>
                <a:sym typeface="Calibri"/>
              </a:rPr>
              <a:t>los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ánimales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en</a:t>
            </a:r>
            <a:r>
              <a:rPr lang="en-US" sz="1100" b="0" i="0" u="none" strike="noStrike" cap="none" dirty="0">
                <a:solidFill>
                  <a:schemeClr val="lt1"/>
                </a:solidFill>
                <a:latin typeface="Calibri"/>
                <a:ea typeface="Calibri"/>
                <a:cs typeface="Calibri"/>
                <a:sym typeface="Calibri"/>
              </a:rPr>
              <a:t> la selva.</a:t>
            </a:r>
            <a:endParaRPr lang="en-US" dirty="0"/>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err="1">
                <a:solidFill>
                  <a:schemeClr val="lt1"/>
                </a:solidFill>
                <a:latin typeface="Calibri"/>
                <a:cs typeface="Calibri"/>
                <a:sym typeface="Calibri"/>
              </a:rPr>
              <a:t>Cuando</a:t>
            </a:r>
            <a:r>
              <a:rPr lang="en-US" sz="1100" b="0" i="0" u="none" strike="noStrike" cap="none" dirty="0">
                <a:solidFill>
                  <a:schemeClr val="lt1"/>
                </a:solidFill>
                <a:latin typeface="Calibri"/>
                <a:cs typeface="Calibri"/>
                <a:sym typeface="Calibri"/>
              </a:rPr>
              <a:t> </a:t>
            </a:r>
            <a:r>
              <a:rPr lang="en-US" sz="1100" b="0" i="0" u="none" strike="noStrike" cap="none" dirty="0" err="1">
                <a:solidFill>
                  <a:schemeClr val="lt1"/>
                </a:solidFill>
                <a:latin typeface="Calibri"/>
                <a:cs typeface="Calibri"/>
                <a:sym typeface="Calibri"/>
              </a:rPr>
              <a:t>reciclamos</a:t>
            </a:r>
            <a:r>
              <a:rPr lang="en-US" sz="1100" b="0" i="0" u="none" strike="noStrike" cap="none" dirty="0">
                <a:solidFill>
                  <a:schemeClr val="lt1"/>
                </a:solidFill>
                <a:latin typeface="Calibri"/>
                <a:cs typeface="Calibri"/>
                <a:sym typeface="Calibri"/>
              </a:rPr>
              <a:t> </a:t>
            </a:r>
            <a:r>
              <a:rPr lang="en-US" sz="1100" b="0" i="0" u="none" strike="noStrike" cap="none" dirty="0" err="1">
                <a:solidFill>
                  <a:schemeClr val="lt1"/>
                </a:solidFill>
                <a:latin typeface="Calibri"/>
                <a:cs typeface="Calibri"/>
                <a:sym typeface="Calibri"/>
              </a:rPr>
              <a:t>generamos</a:t>
            </a:r>
            <a:r>
              <a:rPr lang="en-US" sz="1100" b="0" i="0" u="none" strike="noStrike" cap="none" dirty="0">
                <a:solidFill>
                  <a:schemeClr val="lt1"/>
                </a:solidFill>
                <a:latin typeface="Calibri"/>
                <a:cs typeface="Calibri"/>
                <a:sym typeface="Calibri"/>
              </a:rPr>
              <a:t> </a:t>
            </a:r>
            <a:r>
              <a:rPr lang="en-US" sz="1100" b="0" i="0" u="none" strike="noStrike" cap="none" dirty="0" err="1">
                <a:solidFill>
                  <a:schemeClr val="lt1"/>
                </a:solidFill>
                <a:latin typeface="Calibri"/>
                <a:cs typeface="Calibri"/>
                <a:sym typeface="Calibri"/>
              </a:rPr>
              <a:t>menos</a:t>
            </a:r>
            <a:r>
              <a:rPr lang="en-US" sz="1100" b="0" i="0" u="none" strike="noStrike" cap="none" dirty="0">
                <a:solidFill>
                  <a:schemeClr val="lt1"/>
                </a:solidFill>
                <a:latin typeface="Calibri"/>
                <a:cs typeface="Calibri"/>
                <a:sym typeface="Calibri"/>
              </a:rPr>
              <a:t> </a:t>
            </a:r>
            <a:r>
              <a:rPr lang="en-US" sz="1100" b="0" i="0" u="none" strike="noStrike" cap="none" dirty="0" err="1">
                <a:solidFill>
                  <a:schemeClr val="lt1"/>
                </a:solidFill>
                <a:latin typeface="Calibri"/>
                <a:cs typeface="Calibri"/>
                <a:sym typeface="Calibri"/>
              </a:rPr>
              <a:t>basura</a:t>
            </a:r>
            <a:r>
              <a:rPr lang="en-US" sz="1100" b="0" i="0" u="none" strike="noStrike" cap="none" dirty="0">
                <a:solidFill>
                  <a:schemeClr val="lt1"/>
                </a:solidFill>
                <a:latin typeface="Calibri"/>
                <a:cs typeface="Calibri"/>
                <a:sym typeface="Calibri"/>
              </a:rPr>
              <a:t>.</a:t>
            </a:r>
            <a:endParaRPr lang="en-US"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dirty="0"/>
          </a:p>
          <a:p>
            <a:pPr marL="0" lvl="0" indent="0" algn="l" rtl="0">
              <a:spcBef>
                <a:spcPts val="0"/>
              </a:spcBef>
              <a:spcAft>
                <a:spcPts val="0"/>
              </a:spcAft>
              <a:buNone/>
            </a:pPr>
            <a:endParaRPr dirty="0"/>
          </a:p>
        </p:txBody>
      </p:sp>
      <p:sp>
        <p:nvSpPr>
          <p:cNvPr id="280" name="Google Shape;2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29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a:t>
            </a:r>
            <a:r>
              <a:rPr lang="en-US" dirty="0"/>
              <a:t>: </a:t>
            </a:r>
            <a:r>
              <a:rPr lang="en-US" dirty="0" err="1"/>
              <a:t>Aparece</a:t>
            </a:r>
            <a:r>
              <a:rPr lang="en-US" dirty="0"/>
              <a:t> </a:t>
            </a:r>
            <a:r>
              <a:rPr lang="en-US" dirty="0" err="1"/>
              <a:t>el</a:t>
            </a:r>
            <a:r>
              <a:rPr lang="en-US" dirty="0"/>
              <a:t> </a:t>
            </a:r>
            <a:r>
              <a:rPr lang="en-US" dirty="0" err="1"/>
              <a:t>símbolo</a:t>
            </a:r>
            <a:r>
              <a:rPr lang="en-US" dirty="0"/>
              <a:t> de </a:t>
            </a:r>
            <a:r>
              <a:rPr lang="en-US" dirty="0" err="1"/>
              <a:t>reciclaje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¿Has visto </a:t>
            </a:r>
            <a:r>
              <a:rPr lang="en-US" dirty="0" err="1"/>
              <a:t>este</a:t>
            </a:r>
            <a:r>
              <a:rPr lang="en-US" dirty="0"/>
              <a:t> </a:t>
            </a:r>
            <a:r>
              <a:rPr lang="en-US" dirty="0" err="1"/>
              <a:t>símbolo</a:t>
            </a:r>
            <a:r>
              <a:rPr lang="en-US" dirty="0"/>
              <a:t> antes? ¿</a:t>
            </a:r>
            <a:r>
              <a:rPr lang="en-US" dirty="0" err="1"/>
              <a:t>Dónde</a:t>
            </a:r>
            <a:r>
              <a:rPr lang="en-US" dirty="0"/>
              <a:t> lo </a:t>
            </a:r>
            <a:r>
              <a:rPr lang="en-US" dirty="0" err="1"/>
              <a:t>viste</a:t>
            </a:r>
            <a:r>
              <a:rPr lang="en-US" dirty="0"/>
              <a:t>? ¿Me </a:t>
            </a:r>
            <a:r>
              <a:rPr lang="en-US" dirty="0" err="1"/>
              <a:t>puede</a:t>
            </a:r>
            <a:r>
              <a:rPr lang="en-US" dirty="0"/>
              <a:t> </a:t>
            </a:r>
            <a:r>
              <a:rPr lang="en-US" dirty="0" err="1"/>
              <a:t>decir</a:t>
            </a:r>
            <a:r>
              <a:rPr lang="en-US" dirty="0"/>
              <a:t> </a:t>
            </a:r>
            <a:r>
              <a:rPr lang="en-US" dirty="0" err="1"/>
              <a:t>alguien</a:t>
            </a:r>
            <a:r>
              <a:rPr lang="en-US" dirty="0"/>
              <a:t> lo que </a:t>
            </a:r>
            <a:r>
              <a:rPr lang="en-US" dirty="0" err="1"/>
              <a:t>significa</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El </a:t>
            </a:r>
            <a:r>
              <a:rPr lang="en-US" dirty="0" err="1"/>
              <a:t>símbolo</a:t>
            </a:r>
            <a:r>
              <a:rPr lang="en-US" dirty="0"/>
              <a:t> </a:t>
            </a:r>
            <a:r>
              <a:rPr lang="en-US" dirty="0" err="1"/>
              <a:t>significa</a:t>
            </a:r>
            <a:r>
              <a:rPr lang="en-US" dirty="0"/>
              <a:t> “</a:t>
            </a:r>
            <a:r>
              <a:rPr lang="en-US" dirty="0" err="1"/>
              <a:t>reciclaje</a:t>
            </a:r>
            <a:r>
              <a:rPr lang="en-US" dirty="0"/>
              <a:t>”. ¿</a:t>
            </a:r>
            <a:r>
              <a:rPr lang="en-US" dirty="0" err="1"/>
              <a:t>Qué</a:t>
            </a:r>
            <a:r>
              <a:rPr lang="en-US" dirty="0"/>
              <a:t> es </a:t>
            </a:r>
            <a:r>
              <a:rPr lang="en-US" dirty="0" err="1"/>
              <a:t>reciclaje</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Clic</a:t>
            </a:r>
            <a:r>
              <a:rPr lang="en-US" b="1" dirty="0"/>
              <a:t> 2: </a:t>
            </a:r>
            <a:r>
              <a:rPr lang="en-US" b="0" dirty="0" err="1"/>
              <a:t>Aparece</a:t>
            </a:r>
            <a:r>
              <a:rPr lang="en-US" b="0" dirty="0"/>
              <a:t> </a:t>
            </a:r>
            <a:r>
              <a:rPr lang="en-US" b="0" dirty="0" err="1"/>
              <a:t>botella</a:t>
            </a:r>
            <a:r>
              <a:rPr lang="en-US" b="0" dirty="0"/>
              <a:t> de </a:t>
            </a:r>
            <a:r>
              <a:rPr lang="en-US" b="0" dirty="0" err="1"/>
              <a:t>plástico</a:t>
            </a:r>
            <a:r>
              <a:rPr lang="en-US" b="0" dirty="0"/>
              <a:t> PET</a:t>
            </a:r>
            <a:r>
              <a:rPr lang="en-US" dirty="0"/>
              <a:t> </a:t>
            </a:r>
            <a:r>
              <a:rPr lang="en-US" b="1" dirty="0"/>
              <a:t>Click 3: </a:t>
            </a:r>
            <a:r>
              <a:rPr lang="en-US" b="0" dirty="0" err="1"/>
              <a:t>Aparece</a:t>
            </a:r>
            <a:r>
              <a:rPr lang="en-US" b="0" dirty="0"/>
              <a:t> </a:t>
            </a:r>
            <a:r>
              <a:rPr lang="en-US" b="0" dirty="0" err="1"/>
              <a:t>el</a:t>
            </a:r>
            <a:r>
              <a:rPr lang="en-US" b="0" dirty="0"/>
              <a:t> </a:t>
            </a:r>
            <a:r>
              <a:rPr lang="en-US" b="0" dirty="0" err="1"/>
              <a:t>cesto</a:t>
            </a:r>
            <a:r>
              <a:rPr lang="en-US" b="0" dirty="0"/>
              <a:t> de </a:t>
            </a:r>
            <a:r>
              <a:rPr lang="en-US" b="0" dirty="0" err="1"/>
              <a:t>reciclaje</a:t>
            </a:r>
            <a:r>
              <a:rPr lang="en-US" b="0" dirty="0"/>
              <a:t> </a:t>
            </a:r>
            <a:r>
              <a:rPr lang="en-US" b="1" dirty="0"/>
              <a:t>Click 4: </a:t>
            </a:r>
            <a:r>
              <a:rPr lang="en-US" b="0" dirty="0" err="1"/>
              <a:t>Aparece</a:t>
            </a:r>
            <a:r>
              <a:rPr lang="en-US" b="0" dirty="0"/>
              <a:t> </a:t>
            </a:r>
            <a:r>
              <a:rPr lang="en-US" b="0" dirty="0" err="1"/>
              <a:t>otra</a:t>
            </a:r>
            <a:r>
              <a:rPr lang="en-US" b="0" dirty="0"/>
              <a:t> </a:t>
            </a:r>
            <a:r>
              <a:rPr lang="en-US" b="0" dirty="0" err="1"/>
              <a:t>botella</a:t>
            </a:r>
            <a:r>
              <a:rPr lang="en-US" b="0" dirty="0"/>
              <a:t> de </a:t>
            </a:r>
            <a:r>
              <a:rPr lang="en-US" b="0" dirty="0" err="1"/>
              <a:t>plástico</a:t>
            </a:r>
            <a:r>
              <a:rPr lang="en-US" b="0" dirty="0"/>
              <a:t> PET.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MX" dirty="0"/>
              <a:t>El reciclaje es el proceso de tomar un producto como una botella de plástico PET y convertirlo en otra botella</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a:t>
            </a:r>
            <a:r>
              <a:rPr lang="en-US" dirty="0" err="1"/>
              <a:t>Reciclar</a:t>
            </a:r>
            <a:r>
              <a:rPr lang="en-US" dirty="0"/>
              <a:t> es bueno o </a:t>
            </a:r>
            <a:r>
              <a:rPr lang="en-US" dirty="0" err="1"/>
              <a:t>malo</a:t>
            </a:r>
            <a:r>
              <a:rPr lang="en-US" dirty="0"/>
              <a:t>? ¿Por </a:t>
            </a:r>
            <a:r>
              <a:rPr lang="en-US" dirty="0" err="1"/>
              <a:t>qué</a:t>
            </a:r>
            <a:r>
              <a:rPr lang="en-US" dirty="0"/>
              <a:t>?</a:t>
            </a:r>
          </a:p>
          <a:p>
            <a:pPr marL="0" lvl="0" indent="0" algn="l" rtl="0">
              <a:spcBef>
                <a:spcPts val="0"/>
              </a:spcBef>
              <a:spcAft>
                <a:spcPts val="0"/>
              </a:spcAft>
              <a:buNone/>
            </a:pPr>
            <a:r>
              <a:rPr lang="en-US" dirty="0"/>
              <a:t>¿</a:t>
            </a:r>
            <a:r>
              <a:rPr lang="en-US" dirty="0" err="1"/>
              <a:t>Ustedes</a:t>
            </a:r>
            <a:r>
              <a:rPr lang="en-US" dirty="0"/>
              <a:t> </a:t>
            </a:r>
            <a:r>
              <a:rPr lang="en-US" dirty="0" err="1"/>
              <a:t>reciclan</a:t>
            </a:r>
            <a:r>
              <a:rPr lang="en-US" dirty="0"/>
              <a:t>? Por favor </a:t>
            </a:r>
            <a:r>
              <a:rPr lang="en-US" dirty="0" err="1"/>
              <a:t>compartan</a:t>
            </a:r>
            <a:r>
              <a:rPr lang="en-US" dirty="0"/>
              <a:t>….</a:t>
            </a: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9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Ejercicio</a:t>
            </a:r>
            <a:r>
              <a:rPr lang="en-US" b="1" dirty="0"/>
              <a:t> </a:t>
            </a:r>
            <a:r>
              <a:rPr lang="en-US" b="1" dirty="0" err="1"/>
              <a:t>introductorio</a:t>
            </a: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 </a:t>
            </a:r>
            <a:r>
              <a:rPr lang="en-US" dirty="0" err="1"/>
              <a:t>escuchado</a:t>
            </a:r>
            <a:r>
              <a:rPr lang="en-US" dirty="0"/>
              <a:t> </a:t>
            </a:r>
            <a:r>
              <a:rPr lang="en-US" dirty="0" err="1"/>
              <a:t>alguien</a:t>
            </a:r>
            <a:r>
              <a:rPr lang="en-US" dirty="0"/>
              <a:t> </a:t>
            </a:r>
            <a:r>
              <a:rPr lang="en-US" dirty="0" err="1"/>
              <a:t>acerca</a:t>
            </a:r>
            <a:r>
              <a:rPr lang="en-US" dirty="0"/>
              <a:t> del </a:t>
            </a:r>
            <a:r>
              <a:rPr lang="en-US" dirty="0" err="1"/>
              <a:t>reciclaje</a:t>
            </a:r>
            <a:r>
              <a:rPr lang="en-US" dirty="0"/>
              <a:t>? </a:t>
            </a:r>
            <a:r>
              <a:rPr lang="en-US" dirty="0" err="1"/>
              <a:t>Sí</a:t>
            </a:r>
            <a:r>
              <a:rPr lang="en-US" dirty="0"/>
              <a:t> es </a:t>
            </a:r>
            <a:r>
              <a:rPr lang="en-US" dirty="0" err="1"/>
              <a:t>así</a:t>
            </a:r>
            <a:r>
              <a:rPr lang="en-US" dirty="0"/>
              <a:t>, </a:t>
            </a:r>
            <a:r>
              <a:rPr lang="en-US" dirty="0" err="1"/>
              <a:t>por</a:t>
            </a:r>
            <a:r>
              <a:rPr lang="en-US" dirty="0"/>
              <a:t> favor </a:t>
            </a:r>
            <a:r>
              <a:rPr lang="en-US" dirty="0" err="1"/>
              <a:t>compártanlo</a:t>
            </a:r>
            <a:r>
              <a:rPr lang="en-US" dirty="0"/>
              <a:t> con la </a:t>
            </a:r>
            <a:r>
              <a:rPr lang="en-US" dirty="0" err="1"/>
              <a:t>clase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s-ES" sz="2000" dirty="0"/>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s-ES" sz="2000" dirty="0"/>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El </a:t>
            </a:r>
            <a:r>
              <a:rPr lang="en-US" sz="1200" b="0" i="0" kern="1200" dirty="0" err="1">
                <a:solidFill>
                  <a:schemeClr val="tx1"/>
                </a:solidFill>
                <a:effectLst/>
                <a:latin typeface="+mn-lt"/>
                <a:ea typeface="+mn-ea"/>
                <a:cs typeface="+mn-cs"/>
              </a:rPr>
              <a:t>orden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elementos</a:t>
            </a:r>
            <a:r>
              <a:rPr lang="en-US" sz="1200" b="0" i="0" kern="1200" dirty="0">
                <a:solidFill>
                  <a:schemeClr val="tx1"/>
                </a:solidFill>
                <a:effectLst/>
                <a:latin typeface="+mn-lt"/>
                <a:ea typeface="+mn-ea"/>
                <a:cs typeface="+mn-cs"/>
              </a:rPr>
              <a:t> es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siguiente</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Envase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vidrio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Botella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plástico</a:t>
            </a:r>
            <a:r>
              <a:rPr lang="en-US" sz="1200" b="0" i="0" kern="1200" dirty="0">
                <a:solidFill>
                  <a:schemeClr val="tx1"/>
                </a:solidFill>
                <a:effectLst/>
                <a:latin typeface="+mn-lt"/>
                <a:ea typeface="+mn-ea"/>
                <a:cs typeface="+mn-cs"/>
              </a:rPr>
              <a:t> PET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Zapatos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4: Lata de metal</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Foco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6: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jugo</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7: </a:t>
            </a:r>
            <a:r>
              <a:rPr lang="en-US" sz="1200" b="0" i="0" kern="1200" dirty="0" err="1">
                <a:solidFill>
                  <a:schemeClr val="tx1"/>
                </a:solidFill>
                <a:effectLst/>
                <a:latin typeface="+mn-lt"/>
                <a:ea typeface="+mn-ea"/>
                <a:cs typeface="+mn-cs"/>
              </a:rPr>
              <a:t>Servilleta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sucia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8: </a:t>
            </a:r>
            <a:r>
              <a:rPr lang="en-US" sz="1200" b="0" i="0" kern="1200" dirty="0" err="1">
                <a:solidFill>
                  <a:schemeClr val="tx1"/>
                </a:solidFill>
                <a:effectLst/>
                <a:latin typeface="+mn-lt"/>
                <a:ea typeface="+mn-ea"/>
                <a:cs typeface="+mn-cs"/>
              </a:rPr>
              <a:t>Lápiz</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9: Bolsa de </a:t>
            </a:r>
            <a:r>
              <a:rPr lang="en-US" sz="1200" b="0" i="0" kern="1200" dirty="0" err="1">
                <a:solidFill>
                  <a:schemeClr val="tx1"/>
                </a:solidFill>
                <a:effectLst/>
                <a:latin typeface="+mn-lt"/>
                <a:ea typeface="+mn-ea"/>
                <a:cs typeface="+mn-cs"/>
              </a:rPr>
              <a:t>plástico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Juguetes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11: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cartón</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6</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en-US" sz="1400" b="1" dirty="0" err="1"/>
              <a:t>Duración</a:t>
            </a:r>
            <a:r>
              <a:rPr lang="en-US" sz="1400" b="1" dirty="0"/>
              <a:t> de la </a:t>
            </a:r>
            <a:r>
              <a:rPr lang="en-US" sz="1400" b="1" dirty="0" err="1"/>
              <a:t>diapositiva</a:t>
            </a:r>
            <a:r>
              <a:rPr lang="en-US" sz="1400" b="1" dirty="0"/>
              <a:t>: 3-5 </a:t>
            </a:r>
            <a:r>
              <a:rPr lang="en-US" sz="1400" b="1" dirty="0" err="1"/>
              <a:t>minutos</a:t>
            </a:r>
            <a:r>
              <a:rPr lang="en-US" sz="1400" b="1" dirty="0"/>
              <a:t>)</a:t>
            </a: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err="1">
                <a:solidFill>
                  <a:srgbClr val="262626"/>
                </a:solidFill>
                <a:latin typeface="Calibri"/>
                <a:ea typeface="Calibri"/>
                <a:cs typeface="Calibri"/>
                <a:sym typeface="Calibri"/>
              </a:rPr>
              <a:t>Muestre</a:t>
            </a:r>
            <a:r>
              <a:rPr lang="en-US" sz="1400" b="1" dirty="0">
                <a:solidFill>
                  <a:srgbClr val="262626"/>
                </a:solidFill>
                <a:latin typeface="Calibri"/>
                <a:ea typeface="Calibri"/>
                <a:cs typeface="Calibri"/>
                <a:sym typeface="Calibri"/>
              </a:rPr>
              <a:t> o </a:t>
            </a:r>
            <a:r>
              <a:rPr lang="en-US" sz="1400" b="1" dirty="0" err="1">
                <a:solidFill>
                  <a:srgbClr val="262626"/>
                </a:solidFill>
                <a:latin typeface="Calibri"/>
                <a:ea typeface="Calibri"/>
                <a:cs typeface="Calibri"/>
                <a:sym typeface="Calibri"/>
              </a:rPr>
              <a:t>proyecte</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esta</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diapositiva</a:t>
            </a:r>
            <a:r>
              <a:rPr lang="en-US" sz="1400" b="1" dirty="0">
                <a:solidFill>
                  <a:srgbClr val="262626"/>
                </a:solidFill>
                <a:latin typeface="Calibri"/>
                <a:ea typeface="Calibri"/>
                <a:cs typeface="Calibri"/>
                <a:sym typeface="Calibri"/>
              </a:rPr>
              <a:t> – </a:t>
            </a:r>
            <a:r>
              <a:rPr lang="en-US" sz="1400" b="1" dirty="0" err="1">
                <a:solidFill>
                  <a:srgbClr val="262626"/>
                </a:solidFill>
                <a:latin typeface="Calibri"/>
                <a:ea typeface="Calibri"/>
                <a:cs typeface="Calibri"/>
                <a:sym typeface="Calibri"/>
              </a:rPr>
              <a:t>existe</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una</a:t>
            </a:r>
            <a:r>
              <a:rPr lang="en-US" sz="1400" b="1" dirty="0">
                <a:solidFill>
                  <a:srgbClr val="262626"/>
                </a:solidFill>
                <a:latin typeface="Calibri"/>
                <a:ea typeface="Calibri"/>
                <a:cs typeface="Calibri"/>
                <a:sym typeface="Calibri"/>
              </a:rPr>
              <a:t> version </a:t>
            </a:r>
            <a:r>
              <a:rPr lang="en-US" sz="1400" b="1" dirty="0" err="1">
                <a:solidFill>
                  <a:srgbClr val="262626"/>
                </a:solidFill>
                <a:latin typeface="Calibri"/>
                <a:ea typeface="Calibri"/>
                <a:cs typeface="Calibri"/>
                <a:sym typeface="Calibri"/>
              </a:rPr>
              <a:t>en</a:t>
            </a:r>
            <a:r>
              <a:rPr lang="en-US" sz="1400" b="1" dirty="0">
                <a:solidFill>
                  <a:srgbClr val="262626"/>
                </a:solidFill>
                <a:latin typeface="Calibri"/>
                <a:ea typeface="Calibri"/>
                <a:cs typeface="Calibri"/>
                <a:sym typeface="Calibri"/>
              </a:rPr>
              <a:t> PDF que se </a:t>
            </a:r>
            <a:r>
              <a:rPr lang="en-US" sz="1400" b="1" dirty="0" err="1">
                <a:solidFill>
                  <a:srgbClr val="262626"/>
                </a:solidFill>
                <a:latin typeface="Calibri"/>
                <a:ea typeface="Calibri"/>
                <a:cs typeface="Calibri"/>
                <a:sym typeface="Calibri"/>
              </a:rPr>
              <a:t>puede</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entregar</a:t>
            </a:r>
            <a:r>
              <a:rPr lang="en-US" sz="1400" b="1" dirty="0">
                <a:solidFill>
                  <a:srgbClr val="262626"/>
                </a:solidFill>
                <a:latin typeface="Calibri"/>
                <a:ea typeface="Calibri"/>
                <a:cs typeface="Calibri"/>
                <a:sym typeface="Calibri"/>
              </a:rPr>
              <a:t> a </a:t>
            </a:r>
            <a:r>
              <a:rPr lang="en-US" sz="1400" b="1" dirty="0" err="1">
                <a:solidFill>
                  <a:srgbClr val="262626"/>
                </a:solidFill>
                <a:latin typeface="Calibri"/>
                <a:ea typeface="Calibri"/>
                <a:cs typeface="Calibri"/>
                <a:sym typeface="Calibri"/>
              </a:rPr>
              <a:t>los</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estudiantes</a:t>
            </a:r>
            <a:endParaRPr lang="en-US" sz="1400" b="1"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dirty="0" err="1">
                <a:solidFill>
                  <a:srgbClr val="262626"/>
                </a:solidFill>
                <a:latin typeface="Calibri"/>
                <a:ea typeface="Calibri"/>
                <a:cs typeface="Calibri"/>
                <a:sym typeface="Calibri"/>
              </a:rPr>
              <a:t>Abre</a:t>
            </a:r>
            <a:r>
              <a:rPr lang="en-US" sz="1400" dirty="0">
                <a:solidFill>
                  <a:srgbClr val="262626"/>
                </a:solidFill>
                <a:latin typeface="Calibri"/>
                <a:ea typeface="Calibri"/>
                <a:cs typeface="Calibri"/>
                <a:sym typeface="Calibri"/>
              </a:rPr>
              <a:t> </a:t>
            </a:r>
            <a:r>
              <a:rPr lang="en-US" sz="1400" dirty="0" err="1">
                <a:solidFill>
                  <a:srgbClr val="262626"/>
                </a:solidFill>
                <a:latin typeface="Calibri"/>
                <a:ea typeface="Calibri"/>
                <a:cs typeface="Calibri"/>
                <a:sym typeface="Calibri"/>
              </a:rPr>
              <a:t>una</a:t>
            </a:r>
            <a:r>
              <a:rPr lang="en-US" sz="1400" dirty="0">
                <a:solidFill>
                  <a:srgbClr val="262626"/>
                </a:solidFill>
                <a:latin typeface="Calibri"/>
                <a:ea typeface="Calibri"/>
                <a:cs typeface="Calibri"/>
                <a:sym typeface="Calibri"/>
              </a:rPr>
              <a:t> </a:t>
            </a:r>
            <a:r>
              <a:rPr lang="en-US" sz="1400" dirty="0" err="1">
                <a:solidFill>
                  <a:srgbClr val="262626"/>
                </a:solidFill>
                <a:latin typeface="Calibri"/>
                <a:ea typeface="Calibri"/>
                <a:cs typeface="Calibri"/>
                <a:sym typeface="Calibri"/>
              </a:rPr>
              <a:t>discusión</a:t>
            </a:r>
            <a:r>
              <a:rPr lang="en-US" sz="1400" dirty="0">
                <a:solidFill>
                  <a:srgbClr val="262626"/>
                </a:solidFill>
                <a:latin typeface="Calibri"/>
                <a:ea typeface="Calibri"/>
                <a:cs typeface="Calibri"/>
                <a:sym typeface="Calibri"/>
              </a:rPr>
              <a:t> </a:t>
            </a:r>
            <a:r>
              <a:rPr lang="en-US" sz="1400" dirty="0" err="1">
                <a:solidFill>
                  <a:srgbClr val="262626"/>
                </a:solidFill>
                <a:latin typeface="Calibri"/>
                <a:ea typeface="Calibri"/>
                <a:cs typeface="Calibri"/>
                <a:sym typeface="Calibri"/>
              </a:rPr>
              <a:t>comentando</a:t>
            </a:r>
            <a:r>
              <a:rPr lang="en-US" sz="1400" dirty="0">
                <a:solidFill>
                  <a:srgbClr val="262626"/>
                </a:solidFill>
                <a:latin typeface="Calibri"/>
                <a:ea typeface="Calibri"/>
                <a:cs typeface="Calibri"/>
                <a:sym typeface="Calibri"/>
              </a:rPr>
              <a:t> </a:t>
            </a:r>
            <a:r>
              <a:rPr lang="en-US" sz="1400" dirty="0" err="1">
                <a:solidFill>
                  <a:srgbClr val="262626"/>
                </a:solidFill>
                <a:latin typeface="Calibri"/>
                <a:ea typeface="Calibri"/>
                <a:cs typeface="Calibri"/>
                <a:sym typeface="Calibri"/>
              </a:rPr>
              <a:t>acerca</a:t>
            </a:r>
            <a:r>
              <a:rPr lang="en-US" sz="1400" dirty="0">
                <a:solidFill>
                  <a:srgbClr val="262626"/>
                </a:solidFill>
                <a:latin typeface="Calibri"/>
                <a:ea typeface="Calibri"/>
                <a:cs typeface="Calibri"/>
                <a:sym typeface="Calibri"/>
              </a:rPr>
              <a:t> de </a:t>
            </a:r>
            <a:r>
              <a:rPr lang="en-US" sz="1400" dirty="0" err="1">
                <a:solidFill>
                  <a:srgbClr val="262626"/>
                </a:solidFill>
                <a:latin typeface="Calibri"/>
                <a:ea typeface="Calibri"/>
                <a:cs typeface="Calibri"/>
                <a:sym typeface="Calibri"/>
              </a:rPr>
              <a:t>dónde</a:t>
            </a:r>
            <a:r>
              <a:rPr lang="en-US" sz="1400" dirty="0">
                <a:solidFill>
                  <a:srgbClr val="262626"/>
                </a:solidFill>
                <a:latin typeface="Calibri"/>
                <a:ea typeface="Calibri"/>
                <a:cs typeface="Calibri"/>
                <a:sym typeface="Calibri"/>
              </a:rPr>
              <a:t> </a:t>
            </a:r>
            <a:r>
              <a:rPr lang="en-US" sz="1400" dirty="0" err="1">
                <a:solidFill>
                  <a:srgbClr val="262626"/>
                </a:solidFill>
                <a:latin typeface="Calibri"/>
                <a:ea typeface="Calibri"/>
                <a:cs typeface="Calibri"/>
                <a:sym typeface="Calibri"/>
              </a:rPr>
              <a:t>colocamos</a:t>
            </a:r>
            <a:r>
              <a:rPr lang="en-US" sz="1400" dirty="0">
                <a:solidFill>
                  <a:srgbClr val="262626"/>
                </a:solidFill>
                <a:latin typeface="Calibri"/>
                <a:ea typeface="Calibri"/>
                <a:cs typeface="Calibri"/>
                <a:sym typeface="Calibri"/>
              </a:rPr>
              <a:t> la </a:t>
            </a:r>
            <a:r>
              <a:rPr lang="en-US" sz="1400" dirty="0" err="1">
                <a:solidFill>
                  <a:srgbClr val="262626"/>
                </a:solidFill>
                <a:latin typeface="Calibri"/>
                <a:ea typeface="Calibri"/>
                <a:cs typeface="Calibri"/>
                <a:sym typeface="Calibri"/>
              </a:rPr>
              <a:t>basura</a:t>
            </a:r>
            <a:r>
              <a:rPr lang="en-US" sz="1400" dirty="0">
                <a:solidFill>
                  <a:srgbClr val="262626"/>
                </a:solidFill>
                <a:latin typeface="Calibri"/>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err="1">
                <a:solidFill>
                  <a:srgbClr val="262626"/>
                </a:solidFill>
                <a:latin typeface="Calibri"/>
                <a:ea typeface="Calibri"/>
                <a:cs typeface="Calibri"/>
                <a:sym typeface="Calibri"/>
              </a:rPr>
              <a:t>Pregunte</a:t>
            </a:r>
            <a:r>
              <a:rPr lang="en-US" sz="1400" b="1" dirty="0">
                <a:solidFill>
                  <a:srgbClr val="262626"/>
                </a:solidFill>
                <a:latin typeface="Calibri"/>
                <a:ea typeface="Calibri"/>
                <a:cs typeface="Calibri"/>
                <a:sym typeface="Calibri"/>
              </a:rPr>
              <a:t> a </a:t>
            </a:r>
            <a:r>
              <a:rPr lang="en-US" sz="1400" b="1" dirty="0" err="1">
                <a:solidFill>
                  <a:srgbClr val="262626"/>
                </a:solidFill>
                <a:latin typeface="Calibri"/>
                <a:ea typeface="Calibri"/>
                <a:cs typeface="Calibri"/>
                <a:sym typeface="Calibri"/>
              </a:rPr>
              <a:t>los</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estudiantes</a:t>
            </a:r>
            <a:r>
              <a:rPr lang="en-US" sz="1400" b="1" dirty="0">
                <a:solidFill>
                  <a:srgbClr val="262626"/>
                </a:solidFill>
                <a:latin typeface="Calibri"/>
                <a:ea typeface="Calibri"/>
                <a:cs typeface="Calibri"/>
                <a:sym typeface="Calibri"/>
              </a:rPr>
              <a:t>: ¿</a:t>
            </a:r>
            <a:r>
              <a:rPr lang="en-US" sz="1400" b="0" dirty="0" err="1">
                <a:solidFill>
                  <a:srgbClr val="262626"/>
                </a:solidFill>
                <a:latin typeface="Calibri"/>
                <a:ea typeface="Calibri"/>
                <a:cs typeface="Calibri"/>
                <a:sym typeface="Calibri"/>
              </a:rPr>
              <a:t>Qué</a:t>
            </a:r>
            <a:r>
              <a:rPr lang="en-US" sz="1400" b="0" dirty="0">
                <a:solidFill>
                  <a:srgbClr val="262626"/>
                </a:solidFill>
                <a:latin typeface="Calibri"/>
                <a:ea typeface="Calibri"/>
                <a:cs typeface="Calibri"/>
                <a:sym typeface="Calibri"/>
              </a:rPr>
              <a:t> </a:t>
            </a:r>
            <a:r>
              <a:rPr lang="en-US" sz="1400" b="0" dirty="0" err="1">
                <a:solidFill>
                  <a:srgbClr val="262626"/>
                </a:solidFill>
                <a:latin typeface="Calibri"/>
                <a:ea typeface="Calibri"/>
                <a:cs typeface="Calibri"/>
                <a:sym typeface="Calibri"/>
              </a:rPr>
              <a:t>hacen</a:t>
            </a:r>
            <a:r>
              <a:rPr lang="en-US" sz="1400" b="0" dirty="0">
                <a:solidFill>
                  <a:srgbClr val="262626"/>
                </a:solidFill>
                <a:latin typeface="Calibri"/>
                <a:ea typeface="Calibri"/>
                <a:cs typeface="Calibri"/>
                <a:sym typeface="Calibri"/>
              </a:rPr>
              <a:t> con la </a:t>
            </a:r>
            <a:r>
              <a:rPr lang="en-US" sz="1400" b="0" dirty="0" err="1">
                <a:solidFill>
                  <a:srgbClr val="262626"/>
                </a:solidFill>
                <a:latin typeface="Calibri"/>
                <a:ea typeface="Calibri"/>
                <a:cs typeface="Calibri"/>
                <a:sym typeface="Calibri"/>
              </a:rPr>
              <a:t>basura</a:t>
            </a:r>
            <a:r>
              <a:rPr lang="en-US" sz="1400" b="0" dirty="0">
                <a:solidFill>
                  <a:srgbClr val="262626"/>
                </a:solidFill>
                <a:latin typeface="Calibri"/>
                <a:ea typeface="Calibri"/>
                <a:cs typeface="Calibri"/>
                <a:sym typeface="Calibri"/>
              </a:rPr>
              <a:t> </a:t>
            </a:r>
            <a:r>
              <a:rPr lang="en-US" sz="1400" b="0" dirty="0" err="1">
                <a:solidFill>
                  <a:srgbClr val="262626"/>
                </a:solidFill>
                <a:latin typeface="Calibri"/>
                <a:ea typeface="Calibri"/>
                <a:cs typeface="Calibri"/>
                <a:sym typeface="Calibri"/>
              </a:rPr>
              <a:t>en</a:t>
            </a:r>
            <a:r>
              <a:rPr lang="en-US" sz="1400" b="0" dirty="0">
                <a:solidFill>
                  <a:srgbClr val="262626"/>
                </a:solidFill>
                <a:latin typeface="Calibri"/>
                <a:ea typeface="Calibri"/>
                <a:cs typeface="Calibri"/>
                <a:sym typeface="Calibri"/>
              </a:rPr>
              <a:t> casa</a:t>
            </a:r>
            <a:r>
              <a:rPr lang="en-US" sz="1400" dirty="0">
                <a:solidFill>
                  <a:srgbClr val="262626"/>
                </a:solidFill>
                <a:latin typeface="Calibri"/>
                <a:ea typeface="Calibri"/>
                <a:cs typeface="Calibri"/>
                <a:sym typeface="Calibri"/>
              </a:rPr>
              <a:t>? ¿</a:t>
            </a:r>
            <a:r>
              <a:rPr lang="en-US" sz="1600" dirty="0" err="1">
                <a:solidFill>
                  <a:srgbClr val="262626"/>
                </a:solidFill>
                <a:latin typeface="Calibri"/>
                <a:ea typeface="Calibri"/>
                <a:cs typeface="Calibri"/>
                <a:sym typeface="Calibri"/>
              </a:rPr>
              <a:t>Dónde</a:t>
            </a:r>
            <a:r>
              <a:rPr lang="en-US" sz="1600" dirty="0">
                <a:solidFill>
                  <a:srgbClr val="262626"/>
                </a:solidFill>
                <a:latin typeface="Calibri"/>
                <a:ea typeface="Calibri"/>
                <a:cs typeface="Calibri"/>
                <a:sym typeface="Calibri"/>
              </a:rPr>
              <a:t> la </a:t>
            </a:r>
            <a:r>
              <a:rPr lang="en-US" sz="1600" dirty="0" err="1">
                <a:solidFill>
                  <a:srgbClr val="262626"/>
                </a:solidFill>
                <a:latin typeface="Calibri"/>
                <a:ea typeface="Calibri"/>
                <a:cs typeface="Calibri"/>
                <a:sym typeface="Calibri"/>
              </a:rPr>
              <a:t>depositan</a:t>
            </a:r>
            <a:r>
              <a:rPr lang="en-US" sz="1600" dirty="0">
                <a:solidFill>
                  <a:srgbClr val="262626"/>
                </a:solidFill>
                <a:latin typeface="Calibri"/>
                <a:ea typeface="Calibri"/>
                <a:cs typeface="Calibri"/>
                <a:sym typeface="Calibri"/>
              </a:rPr>
              <a:t>? </a:t>
            </a:r>
            <a:r>
              <a:rPr lang="en-US" sz="1600" dirty="0" err="1">
                <a:solidFill>
                  <a:srgbClr val="262626"/>
                </a:solidFill>
                <a:latin typeface="Calibri"/>
                <a:ea typeface="Calibri"/>
                <a:cs typeface="Calibri"/>
                <a:sym typeface="Calibri"/>
              </a:rPr>
              <a:t>Todo</a:t>
            </a:r>
            <a:r>
              <a:rPr lang="en-US" sz="1600" dirty="0">
                <a:solidFill>
                  <a:srgbClr val="262626"/>
                </a:solidFill>
                <a:latin typeface="Calibri"/>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60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b="1" dirty="0" err="1">
                <a:solidFill>
                  <a:srgbClr val="262626"/>
                </a:solidFill>
                <a:latin typeface="Calibri"/>
                <a:cs typeface="Calibri"/>
                <a:sym typeface="Calibri"/>
              </a:rPr>
              <a:t>Dígale</a:t>
            </a:r>
            <a:r>
              <a:rPr lang="en-US" sz="1600" b="1" dirty="0">
                <a:solidFill>
                  <a:srgbClr val="262626"/>
                </a:solidFill>
                <a:latin typeface="Calibri"/>
                <a:cs typeface="Calibri"/>
                <a:sym typeface="Calibri"/>
              </a:rPr>
              <a:t> a </a:t>
            </a:r>
            <a:r>
              <a:rPr lang="en-US" sz="1600" b="1" dirty="0" err="1">
                <a:solidFill>
                  <a:srgbClr val="262626"/>
                </a:solidFill>
                <a:latin typeface="Calibri"/>
                <a:cs typeface="Calibri"/>
                <a:sym typeface="Calibri"/>
              </a:rPr>
              <a:t>los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estudiantes</a:t>
            </a:r>
            <a:r>
              <a:rPr lang="en-US" sz="1600" b="1" dirty="0">
                <a:solidFill>
                  <a:srgbClr val="262626"/>
                </a:solidFill>
                <a:latin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dirty="0">
                <a:solidFill>
                  <a:srgbClr val="262626"/>
                </a:solidFill>
                <a:latin typeface="Calibri"/>
                <a:cs typeface="Calibri"/>
                <a:sym typeface="Calibri"/>
              </a:rPr>
              <a:t>No </a:t>
            </a:r>
            <a:r>
              <a:rPr lang="en-US" sz="1600" dirty="0" err="1">
                <a:solidFill>
                  <a:srgbClr val="262626"/>
                </a:solidFill>
                <a:latin typeface="Calibri"/>
                <a:cs typeface="Calibri"/>
                <a:sym typeface="Calibri"/>
              </a:rPr>
              <a:t>toda</a:t>
            </a:r>
            <a:r>
              <a:rPr lang="en-US" sz="1600" dirty="0">
                <a:solidFill>
                  <a:srgbClr val="262626"/>
                </a:solidFill>
                <a:latin typeface="Calibri"/>
                <a:cs typeface="Calibri"/>
                <a:sym typeface="Calibri"/>
              </a:rPr>
              <a:t> la </a:t>
            </a:r>
            <a:r>
              <a:rPr lang="en-US" sz="1600" dirty="0" err="1">
                <a:solidFill>
                  <a:srgbClr val="262626"/>
                </a:solidFill>
                <a:latin typeface="Calibri"/>
                <a:cs typeface="Calibri"/>
                <a:sym typeface="Calibri"/>
              </a:rPr>
              <a:t>basura</a:t>
            </a:r>
            <a:r>
              <a:rPr lang="en-US" sz="1600" dirty="0">
                <a:solidFill>
                  <a:srgbClr val="262626"/>
                </a:solidFill>
                <a:latin typeface="Calibri"/>
                <a:cs typeface="Calibri"/>
                <a:sym typeface="Calibri"/>
              </a:rPr>
              <a:t> se </a:t>
            </a:r>
            <a:r>
              <a:rPr lang="en-US" sz="1600" dirty="0" err="1">
                <a:solidFill>
                  <a:srgbClr val="262626"/>
                </a:solidFill>
                <a:latin typeface="Calibri"/>
                <a:cs typeface="Calibri"/>
                <a:sym typeface="Calibri"/>
              </a:rPr>
              <a:t>deposita</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en</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el</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mismo</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cestto</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Algunos</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elementos</a:t>
            </a:r>
            <a:r>
              <a:rPr lang="en-US" sz="1600" dirty="0">
                <a:solidFill>
                  <a:srgbClr val="262626"/>
                </a:solidFill>
                <a:latin typeface="Calibri"/>
                <a:cs typeface="Calibri"/>
                <a:sym typeface="Calibri"/>
              </a:rPr>
              <a:t> se </a:t>
            </a:r>
            <a:r>
              <a:rPr lang="en-US" sz="1600" dirty="0" err="1">
                <a:solidFill>
                  <a:srgbClr val="262626"/>
                </a:solidFill>
                <a:latin typeface="Calibri"/>
                <a:cs typeface="Calibri"/>
                <a:sym typeface="Calibri"/>
              </a:rPr>
              <a:t>deben</a:t>
            </a:r>
            <a:r>
              <a:rPr lang="en-US" sz="1600" dirty="0">
                <a:solidFill>
                  <a:srgbClr val="262626"/>
                </a:solidFill>
                <a:latin typeface="Calibri"/>
                <a:cs typeface="Calibri"/>
                <a:sym typeface="Calibri"/>
              </a:rPr>
              <a:t> de </a:t>
            </a:r>
            <a:r>
              <a:rPr lang="en-US" sz="1600" dirty="0" err="1">
                <a:solidFill>
                  <a:srgbClr val="262626"/>
                </a:solidFill>
                <a:latin typeface="Calibri"/>
                <a:cs typeface="Calibri"/>
                <a:sym typeface="Calibri"/>
              </a:rPr>
              <a:t>colocar</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en</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el</a:t>
            </a:r>
            <a:r>
              <a:rPr lang="en-US" sz="1600" dirty="0">
                <a:solidFill>
                  <a:srgbClr val="262626"/>
                </a:solidFill>
                <a:latin typeface="Calibri"/>
                <a:cs typeface="Calibri"/>
                <a:sym typeface="Calibri"/>
              </a:rPr>
              <a:t> </a:t>
            </a:r>
            <a:r>
              <a:rPr lang="en-US" sz="1600" dirty="0" err="1">
                <a:solidFill>
                  <a:srgbClr val="262626"/>
                </a:solidFill>
                <a:latin typeface="Calibri"/>
                <a:cs typeface="Calibri"/>
                <a:sym typeface="Calibri"/>
              </a:rPr>
              <a:t>cesto</a:t>
            </a:r>
            <a:r>
              <a:rPr lang="en-US" sz="1600" dirty="0">
                <a:solidFill>
                  <a:srgbClr val="262626"/>
                </a:solidFill>
                <a:latin typeface="Calibri"/>
                <a:cs typeface="Calibri"/>
                <a:sym typeface="Calibri"/>
              </a:rPr>
              <a:t> de </a:t>
            </a:r>
            <a:r>
              <a:rPr lang="en-US" sz="1600" dirty="0" err="1">
                <a:solidFill>
                  <a:srgbClr val="262626"/>
                </a:solidFill>
                <a:latin typeface="Calibri"/>
                <a:cs typeface="Calibri"/>
                <a:sym typeface="Calibri"/>
              </a:rPr>
              <a:t>reciclaje</a:t>
            </a:r>
            <a:r>
              <a:rPr lang="en-US" sz="1600" dirty="0">
                <a:solidFill>
                  <a:srgbClr val="262626"/>
                </a:solidFill>
                <a:latin typeface="Calibri"/>
                <a:cs typeface="Calibri"/>
                <a:sym typeface="Calibri"/>
              </a:rPr>
              <a:t>.</a:t>
            </a: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err="1">
                <a:solidFill>
                  <a:srgbClr val="262626"/>
                </a:solidFill>
                <a:latin typeface="Calibri"/>
                <a:ea typeface="Calibri"/>
                <a:cs typeface="Calibri"/>
                <a:sym typeface="Calibri"/>
              </a:rPr>
              <a:t>Pregunte</a:t>
            </a:r>
            <a:r>
              <a:rPr lang="en-US" sz="1400" b="1" dirty="0">
                <a:solidFill>
                  <a:srgbClr val="262626"/>
                </a:solidFill>
                <a:latin typeface="Calibri"/>
                <a:ea typeface="Calibri"/>
                <a:cs typeface="Calibri"/>
                <a:sym typeface="Calibri"/>
              </a:rPr>
              <a:t> a </a:t>
            </a:r>
            <a:r>
              <a:rPr lang="en-US" sz="1400" b="1" dirty="0" err="1">
                <a:solidFill>
                  <a:srgbClr val="262626"/>
                </a:solidFill>
                <a:latin typeface="Calibri"/>
                <a:ea typeface="Calibri"/>
                <a:cs typeface="Calibri"/>
                <a:sym typeface="Calibri"/>
              </a:rPr>
              <a:t>los</a:t>
            </a:r>
            <a:r>
              <a:rPr lang="en-US" sz="1400" b="1" dirty="0">
                <a:solidFill>
                  <a:srgbClr val="262626"/>
                </a:solidFill>
                <a:latin typeface="Calibri"/>
                <a:ea typeface="Calibri"/>
                <a:cs typeface="Calibri"/>
                <a:sym typeface="Calibri"/>
              </a:rPr>
              <a:t> </a:t>
            </a:r>
            <a:r>
              <a:rPr lang="en-US" sz="1400" b="1" dirty="0" err="1">
                <a:solidFill>
                  <a:srgbClr val="262626"/>
                </a:solidFill>
                <a:latin typeface="Calibri"/>
                <a:ea typeface="Calibri"/>
                <a:cs typeface="Calibri"/>
                <a:sym typeface="Calibri"/>
              </a:rPr>
              <a:t>estudiantes</a:t>
            </a:r>
            <a:r>
              <a:rPr lang="en-US" sz="1400" b="1" dirty="0">
                <a:solidFill>
                  <a:srgbClr val="262626"/>
                </a:solidFill>
                <a:latin typeface="Calibri"/>
                <a:ea typeface="Calibri"/>
                <a:cs typeface="Calibri"/>
                <a:sym typeface="Calibri"/>
              </a:rPr>
              <a:t>:</a:t>
            </a:r>
            <a:endParaRPr lang="en-US" sz="1400" b="1" dirty="0">
              <a:solidFill>
                <a:srgbClr val="262626"/>
              </a:solidFill>
              <a:effectLst/>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err="1">
                <a:solidFill>
                  <a:srgbClr val="262626"/>
                </a:solidFill>
                <a:latin typeface="Calibri"/>
                <a:cs typeface="Calibri"/>
                <a:sym typeface="Calibri"/>
              </a:rPr>
              <a:t>Clic</a:t>
            </a:r>
            <a:r>
              <a:rPr lang="en-US" sz="1400" b="1" dirty="0">
                <a:solidFill>
                  <a:srgbClr val="262626"/>
                </a:solidFill>
                <a:latin typeface="Calibri"/>
                <a:cs typeface="Calibri"/>
                <a:sym typeface="Calibri"/>
              </a:rPr>
              <a:t> 1: </a:t>
            </a:r>
            <a:r>
              <a:rPr lang="en-US" sz="1400" b="1" dirty="0" err="1">
                <a:solidFill>
                  <a:srgbClr val="262626"/>
                </a:solidFill>
                <a:latin typeface="Calibri"/>
                <a:cs typeface="Calibri"/>
                <a:sym typeface="Calibri"/>
              </a:rPr>
              <a:t>Envase</a:t>
            </a:r>
            <a:r>
              <a:rPr lang="en-US" sz="1400" b="1" dirty="0">
                <a:solidFill>
                  <a:srgbClr val="262626"/>
                </a:solidFill>
                <a:latin typeface="Calibri"/>
                <a:cs typeface="Calibri"/>
                <a:sym typeface="Calibri"/>
              </a:rPr>
              <a:t> de </a:t>
            </a:r>
            <a:r>
              <a:rPr lang="en-US" sz="1400" b="1" dirty="0" err="1">
                <a:solidFill>
                  <a:srgbClr val="262626"/>
                </a:solidFill>
                <a:latin typeface="Calibri"/>
                <a:cs typeface="Calibri"/>
                <a:sym typeface="Calibri"/>
              </a:rPr>
              <a:t>vidrio</a:t>
            </a: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¿De </a:t>
            </a:r>
            <a:r>
              <a:rPr lang="en-US" sz="1400" b="0" dirty="0" err="1">
                <a:solidFill>
                  <a:srgbClr val="262626"/>
                </a:solidFill>
                <a:latin typeface="Calibri"/>
                <a:cs typeface="Calibri"/>
                <a:sym typeface="Calibri"/>
              </a:rPr>
              <a:t>qué</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está</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hecha</a:t>
            </a:r>
            <a:r>
              <a:rPr lang="en-US" sz="1400" b="0" dirty="0">
                <a:solidFill>
                  <a:srgbClr val="262626"/>
                </a:solidFill>
                <a:latin typeface="Calibri"/>
                <a:cs typeface="Calibri"/>
                <a:sym typeface="Calibri"/>
              </a:rPr>
              <a:t>? ¿Se </a:t>
            </a:r>
            <a:r>
              <a:rPr lang="en-US" sz="1400" b="0" dirty="0" err="1">
                <a:solidFill>
                  <a:srgbClr val="262626"/>
                </a:solidFill>
                <a:latin typeface="Calibri"/>
                <a:cs typeface="Calibri"/>
                <a:sym typeface="Calibri"/>
              </a:rPr>
              <a:t>puede</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reciclar</a:t>
            </a:r>
            <a:r>
              <a:rPr lang="en-US" sz="1400" b="0" dirty="0">
                <a:solidFill>
                  <a:srgbClr val="262626"/>
                </a:solidFill>
                <a:latin typeface="Calibri"/>
                <a:cs typeface="Calibri"/>
                <a:sym typeface="Calibri"/>
              </a:rPr>
              <a:t>?</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Respuesta: </a:t>
            </a:r>
            <a:r>
              <a:rPr lang="en-US" sz="1400" b="0" dirty="0" err="1">
                <a:solidFill>
                  <a:srgbClr val="262626"/>
                </a:solidFill>
                <a:latin typeface="Calibri"/>
                <a:cs typeface="Calibri"/>
                <a:sym typeface="Calibri"/>
              </a:rPr>
              <a:t>vidrio</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sí</a:t>
            </a: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err="1">
                <a:solidFill>
                  <a:srgbClr val="262626"/>
                </a:solidFill>
                <a:latin typeface="Calibri"/>
                <a:cs typeface="Calibri"/>
                <a:sym typeface="Calibri"/>
              </a:rPr>
              <a:t>Clic</a:t>
            </a:r>
            <a:r>
              <a:rPr lang="en-US" sz="1400" b="1" dirty="0">
                <a:solidFill>
                  <a:srgbClr val="262626"/>
                </a:solidFill>
                <a:latin typeface="Calibri"/>
                <a:cs typeface="Calibri"/>
                <a:sym typeface="Calibri"/>
              </a:rPr>
              <a:t> 2: </a:t>
            </a:r>
            <a:r>
              <a:rPr lang="en-US" sz="1400" b="1" dirty="0" err="1">
                <a:solidFill>
                  <a:srgbClr val="262626"/>
                </a:solidFill>
                <a:latin typeface="Calibri"/>
                <a:cs typeface="Calibri"/>
                <a:sym typeface="Calibri"/>
              </a:rPr>
              <a:t>Botella</a:t>
            </a:r>
            <a:r>
              <a:rPr lang="en-US" sz="1400" b="1" dirty="0">
                <a:solidFill>
                  <a:srgbClr val="262626"/>
                </a:solidFill>
                <a:latin typeface="Calibri"/>
                <a:cs typeface="Calibri"/>
                <a:sym typeface="Calibri"/>
              </a:rPr>
              <a:t> de </a:t>
            </a:r>
            <a:r>
              <a:rPr lang="en-US" sz="1400" b="1" dirty="0" err="1">
                <a:solidFill>
                  <a:srgbClr val="262626"/>
                </a:solidFill>
                <a:latin typeface="Calibri"/>
                <a:cs typeface="Calibri"/>
                <a:sym typeface="Calibri"/>
              </a:rPr>
              <a:t>plástico</a:t>
            </a:r>
            <a:r>
              <a:rPr lang="en-US" sz="1400" b="1" dirty="0">
                <a:solidFill>
                  <a:srgbClr val="262626"/>
                </a:solidFill>
                <a:latin typeface="Calibri"/>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¿De </a:t>
            </a:r>
            <a:r>
              <a:rPr lang="en-US" sz="1400" b="0" dirty="0" err="1">
                <a:solidFill>
                  <a:srgbClr val="262626"/>
                </a:solidFill>
                <a:latin typeface="Calibri"/>
                <a:cs typeface="Calibri"/>
                <a:sym typeface="Calibri"/>
              </a:rPr>
              <a:t>qué</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está</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hecha</a:t>
            </a:r>
            <a:r>
              <a:rPr lang="en-US" sz="1400" b="0" dirty="0">
                <a:solidFill>
                  <a:srgbClr val="262626"/>
                </a:solidFill>
                <a:latin typeface="Calibri"/>
                <a:cs typeface="Calibri"/>
                <a:sym typeface="Calibri"/>
              </a:rPr>
              <a:t>? ¿Se </a:t>
            </a:r>
            <a:r>
              <a:rPr lang="en-US" sz="1400" b="0" dirty="0" err="1">
                <a:solidFill>
                  <a:srgbClr val="262626"/>
                </a:solidFill>
                <a:latin typeface="Calibri"/>
                <a:cs typeface="Calibri"/>
                <a:sym typeface="Calibri"/>
              </a:rPr>
              <a:t>puede</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reciclar</a:t>
            </a:r>
            <a:r>
              <a:rPr lang="en-US" sz="1400" b="0" dirty="0">
                <a:solidFill>
                  <a:srgbClr val="262626"/>
                </a:solidFill>
                <a:latin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Respuesta: </a:t>
            </a:r>
            <a:r>
              <a:rPr lang="en-US" sz="1400" b="0" dirty="0" err="1">
                <a:solidFill>
                  <a:srgbClr val="262626"/>
                </a:solidFill>
                <a:latin typeface="Calibri"/>
                <a:cs typeface="Calibri"/>
                <a:sym typeface="Calibri"/>
              </a:rPr>
              <a:t>plástico</a:t>
            </a:r>
            <a:r>
              <a:rPr lang="en-US" sz="1400" b="0" dirty="0">
                <a:solidFill>
                  <a:srgbClr val="262626"/>
                </a:solidFill>
                <a:latin typeface="Calibri"/>
                <a:cs typeface="Calibri"/>
                <a:sym typeface="Calibri"/>
              </a:rPr>
              <a:t> PET, </a:t>
            </a:r>
            <a:r>
              <a:rPr lang="en-US" sz="1400" b="0" dirty="0" err="1">
                <a:solidFill>
                  <a:srgbClr val="262626"/>
                </a:solidFill>
                <a:latin typeface="Calibri"/>
                <a:cs typeface="Calibri"/>
                <a:sym typeface="Calibri"/>
              </a:rPr>
              <a:t>sí</a:t>
            </a: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err="1">
                <a:solidFill>
                  <a:srgbClr val="262626"/>
                </a:solidFill>
                <a:latin typeface="Calibri"/>
                <a:cs typeface="Calibri"/>
                <a:sym typeface="Calibri"/>
              </a:rPr>
              <a:t>Clic</a:t>
            </a:r>
            <a:r>
              <a:rPr lang="en-US" sz="1400" b="1" dirty="0">
                <a:solidFill>
                  <a:srgbClr val="262626"/>
                </a:solidFill>
                <a:latin typeface="Calibri"/>
                <a:cs typeface="Calibri"/>
                <a:sym typeface="Calibri"/>
              </a:rPr>
              <a:t> 3: </a:t>
            </a:r>
            <a:r>
              <a:rPr lang="en-US" sz="1400" b="1" dirty="0" err="1">
                <a:solidFill>
                  <a:srgbClr val="262626"/>
                </a:solidFill>
                <a:latin typeface="Calibri"/>
                <a:cs typeface="Calibri"/>
                <a:sym typeface="Calibri"/>
              </a:rPr>
              <a:t>Caja</a:t>
            </a:r>
            <a:r>
              <a:rPr lang="en-US" sz="1400" b="1" dirty="0">
                <a:solidFill>
                  <a:srgbClr val="262626"/>
                </a:solidFill>
                <a:latin typeface="Calibri"/>
                <a:cs typeface="Calibri"/>
                <a:sym typeface="Calibri"/>
              </a:rPr>
              <a:t> de </a:t>
            </a:r>
            <a:r>
              <a:rPr lang="en-US" sz="1400" b="1" dirty="0" err="1">
                <a:solidFill>
                  <a:srgbClr val="262626"/>
                </a:solidFill>
                <a:latin typeface="Calibri"/>
                <a:cs typeface="Calibri"/>
                <a:sym typeface="Calibri"/>
              </a:rPr>
              <a:t>cartón</a:t>
            </a:r>
            <a:endParaRPr lang="en-US" sz="1400" b="1"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¿De </a:t>
            </a:r>
            <a:r>
              <a:rPr lang="en-US" sz="1400" b="0" dirty="0" err="1">
                <a:solidFill>
                  <a:srgbClr val="262626"/>
                </a:solidFill>
                <a:latin typeface="Calibri"/>
                <a:cs typeface="Calibri"/>
                <a:sym typeface="Calibri"/>
              </a:rPr>
              <a:t>qué</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está</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hecho</a:t>
            </a:r>
            <a:r>
              <a:rPr lang="en-US" sz="1400" b="0" dirty="0">
                <a:solidFill>
                  <a:srgbClr val="262626"/>
                </a:solidFill>
                <a:latin typeface="Calibri"/>
                <a:cs typeface="Calibri"/>
                <a:sym typeface="Calibri"/>
              </a:rPr>
              <a:t>? Se </a:t>
            </a:r>
            <a:r>
              <a:rPr lang="en-US" sz="1400" b="0" dirty="0" err="1">
                <a:solidFill>
                  <a:srgbClr val="262626"/>
                </a:solidFill>
                <a:latin typeface="Calibri"/>
                <a:cs typeface="Calibri"/>
                <a:sym typeface="Calibri"/>
              </a:rPr>
              <a:t>puede</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reciclar</a:t>
            </a:r>
            <a:r>
              <a:rPr lang="en-US" sz="1400" b="0" dirty="0">
                <a:solidFill>
                  <a:srgbClr val="262626"/>
                </a:solidFill>
                <a:latin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Respuesta: </a:t>
            </a:r>
            <a:r>
              <a:rPr lang="en-US" sz="1400" b="0" dirty="0" err="1">
                <a:solidFill>
                  <a:srgbClr val="262626"/>
                </a:solidFill>
                <a:latin typeface="Calibri"/>
                <a:cs typeface="Calibri"/>
                <a:sym typeface="Calibri"/>
              </a:rPr>
              <a:t>papel</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sí</a:t>
            </a: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err="1">
                <a:solidFill>
                  <a:srgbClr val="262626"/>
                </a:solidFill>
                <a:latin typeface="Calibri"/>
                <a:cs typeface="Calibri"/>
                <a:sym typeface="Calibri"/>
              </a:rPr>
              <a:t>Clic</a:t>
            </a:r>
            <a:r>
              <a:rPr lang="en-US" sz="1400" b="1" dirty="0">
                <a:solidFill>
                  <a:srgbClr val="262626"/>
                </a:solidFill>
                <a:latin typeface="Calibri"/>
                <a:cs typeface="Calibri"/>
                <a:sym typeface="Calibri"/>
              </a:rPr>
              <a:t> 4: </a:t>
            </a:r>
            <a:r>
              <a:rPr lang="en-US" sz="1400" b="1" dirty="0" err="1">
                <a:solidFill>
                  <a:srgbClr val="262626"/>
                </a:solidFill>
                <a:latin typeface="Calibri"/>
                <a:cs typeface="Calibri"/>
                <a:sym typeface="Calibri"/>
              </a:rPr>
              <a:t>lata</a:t>
            </a:r>
            <a:r>
              <a:rPr lang="en-US" sz="1400" b="1" dirty="0">
                <a:solidFill>
                  <a:srgbClr val="262626"/>
                </a:solidFill>
                <a:latin typeface="Calibri"/>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¿De </a:t>
            </a:r>
            <a:r>
              <a:rPr lang="en-US" sz="1400" b="0" dirty="0" err="1">
                <a:solidFill>
                  <a:srgbClr val="262626"/>
                </a:solidFill>
                <a:latin typeface="Calibri"/>
                <a:cs typeface="Calibri"/>
                <a:sym typeface="Calibri"/>
              </a:rPr>
              <a:t>qué</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está</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hecha</a:t>
            </a:r>
            <a:r>
              <a:rPr lang="en-US" sz="1400" b="0" dirty="0">
                <a:solidFill>
                  <a:srgbClr val="262626"/>
                </a:solidFill>
                <a:latin typeface="Calibri"/>
                <a:cs typeface="Calibri"/>
                <a:sym typeface="Calibri"/>
              </a:rPr>
              <a:t>? Se </a:t>
            </a:r>
            <a:r>
              <a:rPr lang="en-US" sz="1400" b="0" dirty="0" err="1">
                <a:solidFill>
                  <a:srgbClr val="262626"/>
                </a:solidFill>
                <a:latin typeface="Calibri"/>
                <a:cs typeface="Calibri"/>
                <a:sym typeface="Calibri"/>
              </a:rPr>
              <a:t>puede</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reciclar</a:t>
            </a:r>
            <a:r>
              <a:rPr lang="en-US" sz="1400" b="0" dirty="0">
                <a:solidFill>
                  <a:srgbClr val="262626"/>
                </a:solidFill>
                <a:latin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Respuesta: </a:t>
            </a:r>
            <a:r>
              <a:rPr lang="en-US" sz="1400" b="0" dirty="0" err="1">
                <a:solidFill>
                  <a:srgbClr val="262626"/>
                </a:solidFill>
                <a:latin typeface="Calibri"/>
                <a:cs typeface="Calibri"/>
                <a:sym typeface="Calibri"/>
              </a:rPr>
              <a:t>papel</a:t>
            </a:r>
            <a:r>
              <a:rPr lang="en-US" sz="1400" b="0" dirty="0">
                <a:solidFill>
                  <a:srgbClr val="262626"/>
                </a:solidFill>
                <a:latin typeface="Calibri"/>
                <a:cs typeface="Calibri"/>
                <a:sym typeface="Calibri"/>
              </a:rPr>
              <a:t>, </a:t>
            </a:r>
            <a:r>
              <a:rPr lang="en-US" sz="1400" b="0" dirty="0" err="1">
                <a:solidFill>
                  <a:srgbClr val="262626"/>
                </a:solidFill>
                <a:latin typeface="Calibri"/>
                <a:cs typeface="Calibri"/>
                <a:sym typeface="Calibri"/>
              </a:rPr>
              <a:t>sí</a:t>
            </a: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2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a:t>
            </a:r>
            <a:r>
              <a:rPr lang="en-US" dirty="0" err="1"/>
              <a:t>Cuál</a:t>
            </a:r>
            <a:r>
              <a:rPr lang="en-US" dirty="0"/>
              <a:t> </a:t>
            </a:r>
            <a:r>
              <a:rPr lang="en-US" dirty="0" err="1"/>
              <a:t>conejo</a:t>
            </a:r>
            <a:r>
              <a:rPr lang="en-US" dirty="0"/>
              <a:t> es Ray y </a:t>
            </a:r>
            <a:r>
              <a:rPr lang="en-US" dirty="0" err="1"/>
              <a:t>cuál</a:t>
            </a:r>
            <a:r>
              <a:rPr lang="en-US" dirty="0"/>
              <a:t> es Rachel?</a:t>
            </a:r>
            <a:endParaRPr dirty="0"/>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2 </a:t>
            </a:r>
            <a:r>
              <a:rPr lang="en-US" b="1" dirty="0" err="1"/>
              <a:t>minutos</a:t>
            </a:r>
            <a:r>
              <a:rPr lang="en-US" b="1" dirty="0"/>
              <a:t>)</a:t>
            </a:r>
          </a:p>
          <a:p>
            <a:pPr marL="0" lvl="0" indent="0" algn="l" rtl="0">
              <a:spcBef>
                <a:spcPts val="0"/>
              </a:spcBef>
              <a:spcAft>
                <a:spcPts val="0"/>
              </a:spcAft>
              <a:buNone/>
            </a:pPr>
            <a:endParaRPr dirty="0"/>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18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9116300" y="948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jpeg"/><Relationship Id="rId7" Type="http://schemas.openxmlformats.org/officeDocument/2006/relationships/image" Target="../media/image30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320.png"/><Relationship Id="rId5" Type="http://schemas.openxmlformats.org/officeDocument/2006/relationships/image" Target="../media/image33.png"/><Relationship Id="rId10" Type="http://schemas.openxmlformats.org/officeDocument/2006/relationships/customXml" Target="../ink/ink3.xml"/><Relationship Id="rId4" Type="http://schemas.openxmlformats.org/officeDocument/2006/relationships/image" Target="../media/image31.png"/><Relationship Id="rId9" Type="http://schemas.openxmlformats.org/officeDocument/2006/relationships/image" Target="../media/image310.png"/></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6.png"/><Relationship Id="rId3" Type="http://schemas.openxmlformats.org/officeDocument/2006/relationships/audio" Target="../media/audio5.wav"/><Relationship Id="rId7" Type="http://schemas.openxmlformats.org/officeDocument/2006/relationships/image" Target="../media/image34.png"/><Relationship Id="rId12"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customXml" Target="../ink/ink5.xml"/><Relationship Id="rId4" Type="http://schemas.openxmlformats.org/officeDocument/2006/relationships/image" Target="../media/image3.jpeg"/><Relationship Id="rId9" Type="http://schemas.openxmlformats.org/officeDocument/2006/relationships/image" Target="../media/image34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6.wav"/><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38.png"/><Relationship Id="rId5" Type="http://schemas.openxmlformats.org/officeDocument/2006/relationships/image" Target="../media/image31.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0.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jpe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7.wav"/><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1.wav"/><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jpe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1.pn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grpSp>
        <p:nvGrpSpPr>
          <p:cNvPr id="11" name="Group 10">
            <a:extLst>
              <a:ext uri="{FF2B5EF4-FFF2-40B4-BE49-F238E27FC236}">
                <a16:creationId xmlns:a16="http://schemas.microsoft.com/office/drawing/2014/main" id="{DE1F3245-3A44-C215-1E20-16AA623FB441}"/>
              </a:ext>
            </a:extLst>
          </p:cNvPr>
          <p:cNvGrpSpPr/>
          <p:nvPr/>
        </p:nvGrpSpPr>
        <p:grpSpPr>
          <a:xfrm>
            <a:off x="2133608" y="5145741"/>
            <a:ext cx="8037485" cy="1333096"/>
            <a:chOff x="2133608" y="5145741"/>
            <a:chExt cx="8037485" cy="1333096"/>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9" name="TextBox 8">
              <a:extLst>
                <a:ext uri="{FF2B5EF4-FFF2-40B4-BE49-F238E27FC236}">
                  <a16:creationId xmlns:a16="http://schemas.microsoft.com/office/drawing/2014/main" id="{D683A8DA-135E-D8F4-18CF-10FBEB1C63CD}"/>
                </a:ext>
              </a:extLst>
            </p:cNvPr>
            <p:cNvSpPr txBox="1"/>
            <p:nvPr/>
          </p:nvSpPr>
          <p:spPr>
            <a:xfrm>
              <a:off x="2133608" y="5145741"/>
              <a:ext cx="7906867" cy="830997"/>
            </a:xfrm>
            <a:prstGeom prst="rect">
              <a:avLst/>
            </a:prstGeom>
            <a:solidFill>
              <a:srgbClr val="F0F0F0"/>
            </a:solidFill>
          </p:spPr>
          <p:txBody>
            <a:bodyPr wrap="square" rtlCol="0">
              <a:spAutoFit/>
            </a:bodyPr>
            <a:lstStyle/>
            <a:p>
              <a:pPr algn="ctr"/>
              <a:r>
                <a:rPr lang="en-US" sz="4800" b="1" dirty="0" err="1"/>
                <a:t>Introduccion</a:t>
              </a:r>
              <a:r>
                <a:rPr lang="en-US" sz="4800" b="1" dirty="0"/>
                <a:t> al </a:t>
              </a:r>
              <a:r>
                <a:rPr lang="en-US" sz="4800" b="1" dirty="0" err="1"/>
                <a:t>Reciclaje</a:t>
              </a:r>
              <a:endParaRPr lang="es-MX" sz="48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1: </a:t>
              </a:r>
              <a:r>
                <a:rPr lang="en-US" sz="2400" dirty="0" err="1"/>
                <a:t>Lección</a:t>
              </a:r>
              <a:r>
                <a:rPr lang="en-US" sz="2400" dirty="0"/>
                <a:t> para </a:t>
              </a:r>
              <a:r>
                <a:rPr lang="en-US" sz="2400" dirty="0" err="1"/>
                <a:t>Principiantes</a:t>
              </a:r>
              <a:r>
                <a:rPr lang="en-US" sz="2400" dirty="0"/>
                <a:t> </a:t>
              </a:r>
              <a:endParaRPr lang="es-MX" sz="2400" dirty="0"/>
            </a:p>
          </p:txBody>
        </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6" name="Google Shape;226;p6"/>
          <p:cNvSpPr txBox="1"/>
          <p:nvPr/>
        </p:nvSpPr>
        <p:spPr>
          <a:xfrm>
            <a:off x="204603" y="2227834"/>
            <a:ext cx="554028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500" b="0" i="0" u="none" strike="noStrike" cap="none" dirty="0">
                <a:solidFill>
                  <a:srgbClr val="262626"/>
                </a:solidFill>
                <a:latin typeface="Mali"/>
                <a:ea typeface="Mali"/>
                <a:cs typeface="Mali"/>
                <a:sym typeface="Mali"/>
              </a:rPr>
              <a:t>Ray lavó los platos y limpió el piso de la cocina. Pero Rachel tomó la basura y el reciclado y los puso todo junto un bote de basura. Ella no pensó en las cosas que no se pueden reciclar.</a:t>
            </a:r>
            <a:endParaRPr sz="2500" dirty="0"/>
          </a:p>
        </p:txBody>
      </p:sp>
      <p:pic>
        <p:nvPicPr>
          <p:cNvPr id="227" name="Google Shape;227;p6"/>
          <p:cNvPicPr preferRelativeResize="0"/>
          <p:nvPr/>
        </p:nvPicPr>
        <p:blipFill rotWithShape="1">
          <a:blip r:embed="rId4">
            <a:alphaModFix/>
          </a:blip>
          <a:srcRect r="22" b="-29"/>
          <a:stretch/>
        </p:blipFill>
        <p:spPr>
          <a:xfrm>
            <a:off x="1255510" y="829027"/>
            <a:ext cx="9291874" cy="790621"/>
          </a:xfrm>
          <a:prstGeom prst="rect">
            <a:avLst/>
          </a:prstGeom>
          <a:noFill/>
          <a:ln>
            <a:noFill/>
          </a:ln>
        </p:spPr>
      </p:pic>
      <p:pic>
        <p:nvPicPr>
          <p:cNvPr id="229" name="Google Shape;229;p6" descr="Icon&#10;&#10;Description automatically generated with medium confidence"/>
          <p:cNvPicPr preferRelativeResize="0"/>
          <p:nvPr/>
        </p:nvPicPr>
        <p:blipFill rotWithShape="1">
          <a:blip r:embed="rId5">
            <a:alphaModFix/>
          </a:blip>
          <a:srcRect/>
          <a:stretch/>
        </p:blipFill>
        <p:spPr>
          <a:xfrm>
            <a:off x="5573486" y="1159698"/>
            <a:ext cx="6413911" cy="6275769"/>
          </a:xfrm>
          <a:prstGeom prst="rect">
            <a:avLst/>
          </a:prstGeom>
          <a:noFill/>
          <a:ln>
            <a:noFill/>
          </a:ln>
        </p:spPr>
      </p:pic>
      <p:sp>
        <p:nvSpPr>
          <p:cNvPr id="232" name="Google Shape;232;p6"/>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2FB96FF-3BCF-6A40-86A0-1B5FC159D484}"/>
                  </a:ext>
                </a:extLst>
              </p14:cNvPr>
              <p14:cNvContentPartPr/>
              <p14:nvPr/>
            </p14:nvContentPartPr>
            <p14:xfrm>
              <a:off x="10541972" y="2886775"/>
              <a:ext cx="311760" cy="772200"/>
            </p14:xfrm>
          </p:contentPart>
        </mc:Choice>
        <mc:Fallback xmlns="">
          <p:pic>
            <p:nvPicPr>
              <p:cNvPr id="11" name="Ink 10">
                <a:extLst>
                  <a:ext uri="{FF2B5EF4-FFF2-40B4-BE49-F238E27FC236}">
                    <a16:creationId xmlns:a16="http://schemas.microsoft.com/office/drawing/2014/main" id="{62FB96FF-3BCF-6A40-86A0-1B5FC159D484}"/>
                  </a:ext>
                </a:extLst>
              </p:cNvPr>
              <p:cNvPicPr/>
              <p:nvPr/>
            </p:nvPicPr>
            <p:blipFill>
              <a:blip r:embed="rId7"/>
              <a:stretch>
                <a:fillRect/>
              </a:stretch>
            </p:blipFill>
            <p:spPr>
              <a:xfrm>
                <a:off x="10533332" y="2878135"/>
                <a:ext cx="329400" cy="78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77DC15BF-7BE9-B946-86F7-6D1808FCDB14}"/>
                  </a:ext>
                </a:extLst>
              </p14:cNvPr>
              <p14:cNvContentPartPr/>
              <p14:nvPr/>
            </p14:nvContentPartPr>
            <p14:xfrm>
              <a:off x="9759890" y="2958679"/>
              <a:ext cx="141840" cy="679320"/>
            </p14:xfrm>
          </p:contentPart>
        </mc:Choice>
        <mc:Fallback xmlns="">
          <p:pic>
            <p:nvPicPr>
              <p:cNvPr id="12" name="Ink 11">
                <a:extLst>
                  <a:ext uri="{FF2B5EF4-FFF2-40B4-BE49-F238E27FC236}">
                    <a16:creationId xmlns:a16="http://schemas.microsoft.com/office/drawing/2014/main" id="{77DC15BF-7BE9-B946-86F7-6D1808FCDB14}"/>
                  </a:ext>
                </a:extLst>
              </p:cNvPr>
              <p:cNvPicPr/>
              <p:nvPr/>
            </p:nvPicPr>
            <p:blipFill>
              <a:blip r:embed="rId9"/>
              <a:stretch>
                <a:fillRect/>
              </a:stretch>
            </p:blipFill>
            <p:spPr>
              <a:xfrm>
                <a:off x="9751250" y="2949679"/>
                <a:ext cx="15948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A2BABBC-E92A-814C-90A4-16477A10C265}"/>
                  </a:ext>
                </a:extLst>
              </p14:cNvPr>
              <p14:cNvContentPartPr/>
              <p14:nvPr/>
            </p14:nvContentPartPr>
            <p14:xfrm>
              <a:off x="10094393" y="3093859"/>
              <a:ext cx="271080" cy="408960"/>
            </p14:xfrm>
          </p:contentPart>
        </mc:Choice>
        <mc:Fallback xmlns="">
          <p:pic>
            <p:nvPicPr>
              <p:cNvPr id="13" name="Ink 12">
                <a:extLst>
                  <a:ext uri="{FF2B5EF4-FFF2-40B4-BE49-F238E27FC236}">
                    <a16:creationId xmlns:a16="http://schemas.microsoft.com/office/drawing/2014/main" id="{7A2BABBC-E92A-814C-90A4-16477A10C265}"/>
                  </a:ext>
                </a:extLst>
              </p:cNvPr>
              <p:cNvPicPr/>
              <p:nvPr/>
            </p:nvPicPr>
            <p:blipFill>
              <a:blip r:embed="rId11"/>
              <a:stretch>
                <a:fillRect/>
              </a:stretch>
            </p:blipFill>
            <p:spPr>
              <a:xfrm>
                <a:off x="10085393" y="3084859"/>
                <a:ext cx="288720" cy="426600"/>
              </a:xfrm>
              <a:prstGeom prst="rect">
                <a:avLst/>
              </a:prstGeom>
            </p:spPr>
          </p:pic>
        </mc:Fallback>
      </mc:AlternateContent>
      <p:sp>
        <p:nvSpPr>
          <p:cNvPr id="14" name="Google Shape;219;p5">
            <a:extLst>
              <a:ext uri="{FF2B5EF4-FFF2-40B4-BE49-F238E27FC236}">
                <a16:creationId xmlns:a16="http://schemas.microsoft.com/office/drawing/2014/main" id="{8690BF02-B119-EBBF-E358-3F93F6A0DF40}"/>
              </a:ext>
            </a:extLst>
          </p:cNvPr>
          <p:cNvSpPr txBox="1"/>
          <p:nvPr/>
        </p:nvSpPr>
        <p:spPr>
          <a:xfrm>
            <a:off x="548477" y="251560"/>
            <a:ext cx="11095045" cy="70784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 descr="A picture containing white&#10;&#10;Description automatically generated"/>
          <p:cNvPicPr preferRelativeResize="0"/>
          <p:nvPr/>
        </p:nvPicPr>
        <p:blipFill rotWithShape="1">
          <a:blip r:embed="rId4">
            <a:alphaModFix/>
          </a:blip>
          <a:srcRect/>
          <a:stretch/>
        </p:blipFill>
        <p:spPr>
          <a:xfrm>
            <a:off x="-1" y="8389"/>
            <a:ext cx="12192000" cy="6858000"/>
          </a:xfrm>
          <a:prstGeom prst="rect">
            <a:avLst/>
          </a:prstGeom>
          <a:noFill/>
          <a:ln>
            <a:noFill/>
          </a:ln>
        </p:spPr>
      </p:pic>
      <p:pic>
        <p:nvPicPr>
          <p:cNvPr id="227" name="Google Shape;227;p6"/>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pic>
        <p:nvPicPr>
          <p:cNvPr id="229" name="Google Shape;229;p6" descr="Icon&#10;&#10;Description automatically generated with medium confidence"/>
          <p:cNvPicPr preferRelativeResize="0"/>
          <p:nvPr/>
        </p:nvPicPr>
        <p:blipFill rotWithShape="1">
          <a:blip r:embed="rId6">
            <a:alphaModFix/>
          </a:blip>
          <a:srcRect/>
          <a:stretch/>
        </p:blipFill>
        <p:spPr>
          <a:xfrm>
            <a:off x="6003526" y="1314494"/>
            <a:ext cx="4737101" cy="4737101"/>
          </a:xfrm>
          <a:prstGeom prst="rect">
            <a:avLst/>
          </a:prstGeom>
          <a:noFill/>
          <a:ln>
            <a:noFill/>
          </a:ln>
        </p:spPr>
      </p:pic>
      <p:sp>
        <p:nvSpPr>
          <p:cNvPr id="230" name="Google Shape;230;p6"/>
          <p:cNvSpPr txBox="1"/>
          <p:nvPr/>
        </p:nvSpPr>
        <p:spPr>
          <a:xfrm>
            <a:off x="268008" y="1835902"/>
            <a:ext cx="5540284" cy="41180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500" b="0" i="0" u="none" strike="noStrike" cap="none" dirty="0">
                <a:solidFill>
                  <a:srgbClr val="262626"/>
                </a:solidFill>
                <a:latin typeface="Mali"/>
                <a:ea typeface="Mali"/>
                <a:cs typeface="Mali"/>
                <a:sym typeface="Mali"/>
              </a:rPr>
              <a:t>Un día, mamá preguntó: "¿Qué es ese olor apestoso?" Salió para encontrar el olor horrible. “Oh, no”, dijo mamá. “¡El olor viene de la basura!” Todos salieron - ¿y sabes lo que vieron? </a:t>
            </a:r>
            <a:r>
              <a:rPr lang="es-ES" sz="2500" b="0" i="0" u="none" strike="noStrike" cap="none" dirty="0">
                <a:solidFill>
                  <a:srgbClr val="39C79D"/>
                </a:solidFill>
                <a:latin typeface="Mali"/>
                <a:ea typeface="Mali"/>
                <a:cs typeface="Mali"/>
                <a:sym typeface="Mali"/>
              </a:rPr>
              <a:t>¡Había un cúmulo GIGANTE de basura apestosa!</a:t>
            </a:r>
            <a:br>
              <a:rPr lang="en-US" sz="1800" b="0" i="0" u="none" strike="noStrike" cap="none" dirty="0">
                <a:solidFill>
                  <a:srgbClr val="39C79D"/>
                </a:solidFill>
                <a:latin typeface="Mali"/>
                <a:ea typeface="Mali"/>
                <a:cs typeface="Mali"/>
                <a:sym typeface="Mali"/>
              </a:rPr>
            </a:br>
            <a:endParaRPr sz="1800" b="0" i="0" u="none" strike="noStrike" cap="none" dirty="0">
              <a:solidFill>
                <a:srgbClr val="39C79D"/>
              </a:solidFill>
              <a:latin typeface="Mali"/>
              <a:ea typeface="Mali"/>
              <a:cs typeface="Mali"/>
              <a:sym typeface="Mali"/>
            </a:endParaRPr>
          </a:p>
        </p:txBody>
      </p:sp>
      <p:pic>
        <p:nvPicPr>
          <p:cNvPr id="231" name="Google Shape;231;p6" descr="Icon&#10;&#10;Description automatically generated"/>
          <p:cNvPicPr preferRelativeResize="0"/>
          <p:nvPr/>
        </p:nvPicPr>
        <p:blipFill rotWithShape="1">
          <a:blip r:embed="rId7">
            <a:alphaModFix/>
          </a:blip>
          <a:srcRect/>
          <a:stretch/>
        </p:blipFill>
        <p:spPr>
          <a:xfrm>
            <a:off x="8763001" y="3383046"/>
            <a:ext cx="3353823" cy="3353823"/>
          </a:xfrm>
          <a:prstGeom prst="rect">
            <a:avLst/>
          </a:prstGeom>
          <a:noFill/>
          <a:ln>
            <a:noFill/>
          </a:ln>
        </p:spPr>
      </p:pic>
      <p:sp>
        <p:nvSpPr>
          <p:cNvPr id="232" name="Google Shape;232;p6"/>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2FB96FF-3BCF-6A40-86A0-1B5FC159D484}"/>
                  </a:ext>
                </a:extLst>
              </p14:cNvPr>
              <p14:cNvContentPartPr/>
              <p14:nvPr/>
            </p14:nvContentPartPr>
            <p14:xfrm>
              <a:off x="8814262" y="2330434"/>
              <a:ext cx="385804" cy="955600"/>
            </p14:xfrm>
          </p:contentPart>
        </mc:Choice>
        <mc:Fallback xmlns="">
          <p:pic>
            <p:nvPicPr>
              <p:cNvPr id="11" name="Ink 10">
                <a:extLst>
                  <a:ext uri="{FF2B5EF4-FFF2-40B4-BE49-F238E27FC236}">
                    <a16:creationId xmlns:a16="http://schemas.microsoft.com/office/drawing/2014/main" id="{62FB96FF-3BCF-6A40-86A0-1B5FC159D484}"/>
                  </a:ext>
                </a:extLst>
              </p:cNvPr>
              <p:cNvPicPr/>
              <p:nvPr/>
            </p:nvPicPr>
            <p:blipFill>
              <a:blip r:embed="rId9"/>
              <a:stretch>
                <a:fillRect/>
              </a:stretch>
            </p:blipFill>
            <p:spPr>
              <a:xfrm>
                <a:off x="8805256" y="2321432"/>
                <a:ext cx="403455" cy="9732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77DC15BF-7BE9-B946-86F7-6D1808FCDB14}"/>
                  </a:ext>
                </a:extLst>
              </p14:cNvPr>
              <p14:cNvContentPartPr/>
              <p14:nvPr/>
            </p14:nvContentPartPr>
            <p14:xfrm>
              <a:off x="9389541" y="1859200"/>
              <a:ext cx="271079" cy="1298290"/>
            </p14:xfrm>
          </p:contentPart>
        </mc:Choice>
        <mc:Fallback xmlns="">
          <p:pic>
            <p:nvPicPr>
              <p:cNvPr id="12" name="Ink 11">
                <a:extLst>
                  <a:ext uri="{FF2B5EF4-FFF2-40B4-BE49-F238E27FC236}">
                    <a16:creationId xmlns:a16="http://schemas.microsoft.com/office/drawing/2014/main" id="{77DC15BF-7BE9-B946-86F7-6D1808FCDB14}"/>
                  </a:ext>
                </a:extLst>
              </p:cNvPr>
              <p:cNvPicPr/>
              <p:nvPr/>
            </p:nvPicPr>
            <p:blipFill>
              <a:blip r:embed="rId11"/>
              <a:stretch>
                <a:fillRect/>
              </a:stretch>
            </p:blipFill>
            <p:spPr>
              <a:xfrm>
                <a:off x="9380529" y="1850197"/>
                <a:ext cx="288742" cy="13159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A2BABBC-E92A-814C-90A4-16477A10C265}"/>
                  </a:ext>
                </a:extLst>
              </p14:cNvPr>
              <p14:cNvContentPartPr/>
              <p14:nvPr/>
            </p14:nvContentPartPr>
            <p14:xfrm>
              <a:off x="9675394" y="2589525"/>
              <a:ext cx="383980" cy="579285"/>
            </p14:xfrm>
          </p:contentPart>
        </mc:Choice>
        <mc:Fallback xmlns="">
          <p:pic>
            <p:nvPicPr>
              <p:cNvPr id="13" name="Ink 12">
                <a:extLst>
                  <a:ext uri="{FF2B5EF4-FFF2-40B4-BE49-F238E27FC236}">
                    <a16:creationId xmlns:a16="http://schemas.microsoft.com/office/drawing/2014/main" id="{7A2BABBC-E92A-814C-90A4-16477A10C265}"/>
                  </a:ext>
                </a:extLst>
              </p:cNvPr>
              <p:cNvPicPr/>
              <p:nvPr/>
            </p:nvPicPr>
            <p:blipFill>
              <a:blip r:embed="rId13"/>
              <a:stretch>
                <a:fillRect/>
              </a:stretch>
            </p:blipFill>
            <p:spPr>
              <a:xfrm>
                <a:off x="9666389" y="2580530"/>
                <a:ext cx="401630" cy="596915"/>
              </a:xfrm>
              <a:prstGeom prst="rect">
                <a:avLst/>
              </a:prstGeom>
            </p:spPr>
          </p:pic>
        </mc:Fallback>
      </mc:AlternateContent>
      <p:sp>
        <p:nvSpPr>
          <p:cNvPr id="14" name="Google Shape;219;p5">
            <a:extLst>
              <a:ext uri="{FF2B5EF4-FFF2-40B4-BE49-F238E27FC236}">
                <a16:creationId xmlns:a16="http://schemas.microsoft.com/office/drawing/2014/main" id="{C11EB57E-8573-572C-9A6E-A803C86DE223}"/>
              </a:ext>
            </a:extLst>
          </p:cNvPr>
          <p:cNvSpPr txBox="1"/>
          <p:nvPr/>
        </p:nvSpPr>
        <p:spPr>
          <a:xfrm>
            <a:off x="548477" y="251560"/>
            <a:ext cx="11095045" cy="70784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spTree>
    <p:extLst>
      <p:ext uri="{BB962C8B-B14F-4D97-AF65-F5344CB8AC3E}">
        <p14:creationId xmlns:p14="http://schemas.microsoft.com/office/powerpoint/2010/main" val="9926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fill="hold"/>
                                        <p:tgtEl>
                                          <p:spTgt spid="231"/>
                                        </p:tgtEl>
                                        <p:attrNameLst>
                                          <p:attrName>ppt_x</p:attrName>
                                        </p:attrNameLst>
                                      </p:cBhvr>
                                      <p:tavLst>
                                        <p:tav tm="0">
                                          <p:val>
                                            <p:strVal val="#ppt_x"/>
                                          </p:val>
                                        </p:tav>
                                        <p:tav tm="100000">
                                          <p:val>
                                            <p:strVal val="#ppt_x"/>
                                          </p:val>
                                        </p:tav>
                                      </p:tavLst>
                                    </p:anim>
                                    <p:anim calcmode="lin" valueType="num">
                                      <p:cBhvr additive="base">
                                        <p:cTn id="8" dur="500" fill="hold"/>
                                        <p:tgtEl>
                                          <p:spTgt spid="2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1" y="0"/>
            <a:ext cx="12192000" cy="6858000"/>
          </a:xfrm>
          <a:prstGeom prst="rect">
            <a:avLst/>
          </a:prstGeom>
          <a:noFill/>
          <a:ln>
            <a:noFill/>
          </a:ln>
        </p:spPr>
      </p:pic>
      <p:pic>
        <p:nvPicPr>
          <p:cNvPr id="238" name="Google Shape;238;p7"/>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43" name="Google Shape;243;p7"/>
          <p:cNvSpPr txBox="1"/>
          <p:nvPr/>
        </p:nvSpPr>
        <p:spPr>
          <a:xfrm>
            <a:off x="244377" y="2242752"/>
            <a:ext cx="5540400" cy="332394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500" b="0" i="0" u="none" strike="noStrike" cap="none" dirty="0">
                <a:solidFill>
                  <a:srgbClr val="262626"/>
                </a:solidFill>
                <a:latin typeface="Mali"/>
                <a:ea typeface="Mali"/>
                <a:cs typeface="Mali"/>
                <a:sym typeface="Mali"/>
              </a:rPr>
              <a:t>Había comida vieja, botellas de plástico PET, una caja de pizza con juguetes rotos y un gran frasco de vidrio. </a:t>
            </a:r>
            <a:r>
              <a:rPr lang="es-ES" sz="2500" b="0" i="0" u="none" strike="noStrike" cap="none" dirty="0">
                <a:solidFill>
                  <a:srgbClr val="39C79D"/>
                </a:solidFill>
                <a:latin typeface="Mali"/>
                <a:ea typeface="Mali"/>
                <a:cs typeface="Mali"/>
                <a:sym typeface="Mali"/>
              </a:rPr>
              <a:t>¿Qué más crees que había en la pila?</a:t>
            </a:r>
            <a:r>
              <a:rPr lang="es-ES" sz="2500" b="0" i="0" u="none" strike="noStrike" cap="none" dirty="0">
                <a:solidFill>
                  <a:srgbClr val="262626"/>
                </a:solidFill>
                <a:latin typeface="Mali"/>
                <a:ea typeface="Mali"/>
                <a:cs typeface="Mali"/>
                <a:sym typeface="Mali"/>
              </a:rPr>
              <a:t> “Oh, no”, dijo mamá. “¿Qué vamos a hacer con este lío</a:t>
            </a:r>
            <a:endParaRPr lang="en-US" sz="2500" b="0" i="0" u="none" strike="noStrike" cap="none" dirty="0">
              <a:solidFill>
                <a:srgbClr val="262626"/>
              </a:solidFill>
              <a:latin typeface="Mali"/>
              <a:ea typeface="Mali"/>
              <a:cs typeface="Mali"/>
              <a:sym typeface="Mali"/>
            </a:endParaRPr>
          </a:p>
        </p:txBody>
      </p:sp>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0" name="Google Shape;182;p4" descr="A picture containing banana, indoor, yellow, half&#10;&#10;Description automatically generated">
            <a:extLst>
              <a:ext uri="{FF2B5EF4-FFF2-40B4-BE49-F238E27FC236}">
                <a16:creationId xmlns:a16="http://schemas.microsoft.com/office/drawing/2014/main" id="{23825CAC-576D-DA44-AECE-494F15DE5117}"/>
              </a:ext>
            </a:extLst>
          </p:cNvPr>
          <p:cNvPicPr preferRelativeResize="0"/>
          <p:nvPr/>
        </p:nvPicPr>
        <p:blipFill rotWithShape="1">
          <a:blip r:embed="rId6">
            <a:alphaModFix/>
          </a:blip>
          <a:srcRect/>
          <a:stretch/>
        </p:blipFill>
        <p:spPr>
          <a:xfrm>
            <a:off x="5534742" y="1442245"/>
            <a:ext cx="3116146" cy="3058326"/>
          </a:xfrm>
          <a:prstGeom prst="rect">
            <a:avLst/>
          </a:prstGeom>
          <a:noFill/>
          <a:ln>
            <a:noFill/>
          </a:ln>
        </p:spPr>
      </p:pic>
      <p:pic>
        <p:nvPicPr>
          <p:cNvPr id="11" name="Google Shape;189;p4">
            <a:extLst>
              <a:ext uri="{FF2B5EF4-FFF2-40B4-BE49-F238E27FC236}">
                <a16:creationId xmlns:a16="http://schemas.microsoft.com/office/drawing/2014/main" id="{C46EC75E-E0FE-C947-A9BD-859C513C897E}"/>
              </a:ext>
            </a:extLst>
          </p:cNvPr>
          <p:cNvPicPr preferRelativeResize="0"/>
          <p:nvPr/>
        </p:nvPicPr>
        <p:blipFill rotWithShape="1">
          <a:blip r:embed="rId7">
            <a:alphaModFix/>
          </a:blip>
          <a:srcRect/>
          <a:stretch/>
        </p:blipFill>
        <p:spPr>
          <a:xfrm rot="19084187">
            <a:off x="8963361" y="1531662"/>
            <a:ext cx="2004066" cy="3491767"/>
          </a:xfrm>
          <a:prstGeom prst="rect">
            <a:avLst/>
          </a:prstGeom>
          <a:noFill/>
          <a:ln>
            <a:noFill/>
          </a:ln>
        </p:spPr>
      </p:pic>
      <p:pic>
        <p:nvPicPr>
          <p:cNvPr id="12" name="Google Shape;170;p4" descr="A picture containing plastic, vessel, jar&#10;&#10;Description automatically generated">
            <a:extLst>
              <a:ext uri="{FF2B5EF4-FFF2-40B4-BE49-F238E27FC236}">
                <a16:creationId xmlns:a16="http://schemas.microsoft.com/office/drawing/2014/main" id="{41777CB4-33A9-C74C-AEA8-9DFD613978A1}"/>
              </a:ext>
            </a:extLst>
          </p:cNvPr>
          <p:cNvPicPr preferRelativeResize="0"/>
          <p:nvPr/>
        </p:nvPicPr>
        <p:blipFill rotWithShape="1">
          <a:blip r:embed="rId8">
            <a:alphaModFix/>
          </a:blip>
          <a:srcRect/>
          <a:stretch/>
        </p:blipFill>
        <p:spPr>
          <a:xfrm>
            <a:off x="7811210" y="4614363"/>
            <a:ext cx="2154185" cy="2183971"/>
          </a:xfrm>
          <a:prstGeom prst="rect">
            <a:avLst/>
          </a:prstGeom>
          <a:noFill/>
          <a:ln>
            <a:noFill/>
          </a:ln>
        </p:spPr>
      </p:pic>
      <p:pic>
        <p:nvPicPr>
          <p:cNvPr id="13" name="Google Shape;197;p4" descr="A picture containing toy&#10;&#10;Description automatically generated">
            <a:extLst>
              <a:ext uri="{FF2B5EF4-FFF2-40B4-BE49-F238E27FC236}">
                <a16:creationId xmlns:a16="http://schemas.microsoft.com/office/drawing/2014/main" id="{B11B73AD-B2E7-F844-ACBA-9B26B2290C15}"/>
              </a:ext>
            </a:extLst>
          </p:cNvPr>
          <p:cNvPicPr preferRelativeResize="0"/>
          <p:nvPr/>
        </p:nvPicPr>
        <p:blipFill rotWithShape="1">
          <a:blip r:embed="rId9">
            <a:alphaModFix/>
          </a:blip>
          <a:srcRect/>
          <a:stretch/>
        </p:blipFill>
        <p:spPr>
          <a:xfrm>
            <a:off x="4772568" y="4551608"/>
            <a:ext cx="2966224" cy="2267177"/>
          </a:xfrm>
          <a:prstGeom prst="rect">
            <a:avLst/>
          </a:prstGeom>
          <a:noFill/>
          <a:ln>
            <a:noFill/>
          </a:ln>
        </p:spPr>
      </p:pic>
      <p:pic>
        <p:nvPicPr>
          <p:cNvPr id="14" name="Google Shape;174;p4" descr="A bottle of water&#10;&#10;Description automatically generated with low confidence">
            <a:extLst>
              <a:ext uri="{FF2B5EF4-FFF2-40B4-BE49-F238E27FC236}">
                <a16:creationId xmlns:a16="http://schemas.microsoft.com/office/drawing/2014/main" id="{8AFCC754-344D-314D-8095-BD59F91318B7}"/>
              </a:ext>
            </a:extLst>
          </p:cNvPr>
          <p:cNvPicPr preferRelativeResize="0"/>
          <p:nvPr/>
        </p:nvPicPr>
        <p:blipFill rotWithShape="1">
          <a:blip r:embed="rId10">
            <a:alphaModFix/>
          </a:blip>
          <a:srcRect/>
          <a:stretch/>
        </p:blipFill>
        <p:spPr>
          <a:xfrm>
            <a:off x="10420224" y="4891314"/>
            <a:ext cx="1614530" cy="1927471"/>
          </a:xfrm>
          <a:prstGeom prst="rect">
            <a:avLst/>
          </a:prstGeom>
          <a:noFill/>
          <a:ln>
            <a:noFill/>
          </a:ln>
        </p:spPr>
      </p:pic>
      <p:pic>
        <p:nvPicPr>
          <p:cNvPr id="2" name="Picture 1">
            <a:extLst>
              <a:ext uri="{FF2B5EF4-FFF2-40B4-BE49-F238E27FC236}">
                <a16:creationId xmlns:a16="http://schemas.microsoft.com/office/drawing/2014/main" id="{29E9CB63-9CBD-9164-5FE0-A6BA842F3242}"/>
              </a:ext>
            </a:extLst>
          </p:cNvPr>
          <p:cNvPicPr>
            <a:picLocks noChangeAspect="1"/>
          </p:cNvPicPr>
          <p:nvPr/>
        </p:nvPicPr>
        <p:blipFill>
          <a:blip r:embed="rId11"/>
          <a:stretch>
            <a:fillRect/>
          </a:stretch>
        </p:blipFill>
        <p:spPr>
          <a:xfrm>
            <a:off x="707839" y="94850"/>
            <a:ext cx="11095682" cy="1072989"/>
          </a:xfrm>
          <a:prstGeom prst="rect">
            <a:avLst/>
          </a:prstGeom>
        </p:spPr>
      </p:pic>
    </p:spTree>
    <p:extLst>
      <p:ext uri="{BB962C8B-B14F-4D97-AF65-F5344CB8AC3E}">
        <p14:creationId xmlns:p14="http://schemas.microsoft.com/office/powerpoint/2010/main" val="33941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238" name="Google Shape;238;p7"/>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pic>
        <p:nvPicPr>
          <p:cNvPr id="241" name="Google Shape;241;p7" descr="Icon&#10;&#10;Description automatically generated"/>
          <p:cNvPicPr preferRelativeResize="0"/>
          <p:nvPr/>
        </p:nvPicPr>
        <p:blipFill rotWithShape="1">
          <a:blip r:embed="rId6">
            <a:alphaModFix/>
          </a:blip>
          <a:srcRect/>
          <a:stretch/>
        </p:blipFill>
        <p:spPr>
          <a:xfrm>
            <a:off x="5901447" y="1116156"/>
            <a:ext cx="6290551" cy="5993404"/>
          </a:xfrm>
          <a:prstGeom prst="rect">
            <a:avLst/>
          </a:prstGeom>
          <a:noFill/>
          <a:ln>
            <a:noFill/>
          </a:ln>
        </p:spPr>
      </p:pic>
      <p:sp>
        <p:nvSpPr>
          <p:cNvPr id="242" name="Google Shape;242;p7"/>
          <p:cNvSpPr txBox="1"/>
          <p:nvPr/>
        </p:nvSpPr>
        <p:spPr>
          <a:xfrm>
            <a:off x="361047" y="2427418"/>
            <a:ext cx="55404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000" b="0" i="0" u="none" strike="noStrike" cap="none" dirty="0">
                <a:solidFill>
                  <a:srgbClr val="262626"/>
                </a:solidFill>
                <a:latin typeface="Mali"/>
                <a:ea typeface="Mali"/>
                <a:cs typeface="Mali"/>
                <a:sym typeface="Mali"/>
              </a:rPr>
              <a:t>Rachel se sintió triste porque hizo un gran desastre. “Lo siento, mami”, dijo. “No hay problema Rachel, podemos limpiarlo reciclando”. dijo Ray. “</a:t>
            </a:r>
            <a:r>
              <a:rPr lang="es-ES" sz="2000" b="0" i="0" u="none" strike="noStrike" cap="none" dirty="0">
                <a:solidFill>
                  <a:srgbClr val="39C79D"/>
                </a:solidFill>
                <a:latin typeface="Mali"/>
                <a:ea typeface="Mali"/>
                <a:cs typeface="Mali"/>
                <a:sym typeface="Mali"/>
              </a:rPr>
              <a:t>Aprendí en la escuela que reciclar es importante. Ayuda a la Tierra y a todas las personas y animales a mantenerse saludables</a:t>
            </a:r>
            <a:r>
              <a:rPr lang="es-ES" sz="2000" b="0" i="0" u="none" strike="noStrike" cap="none" dirty="0">
                <a:solidFill>
                  <a:srgbClr val="262626"/>
                </a:solidFill>
                <a:latin typeface="Mali"/>
                <a:ea typeface="Mali"/>
                <a:cs typeface="Mali"/>
                <a:sym typeface="Mali"/>
              </a:rPr>
              <a:t>”. Ray le mostró a Rachel y a mamá cómo hacerlo.</a:t>
            </a:r>
            <a:endParaRPr lang="en-US" sz="2000" dirty="0"/>
          </a:p>
        </p:txBody>
      </p:sp>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8" name="Picture 7">
            <a:extLst>
              <a:ext uri="{FF2B5EF4-FFF2-40B4-BE49-F238E27FC236}">
                <a16:creationId xmlns:a16="http://schemas.microsoft.com/office/drawing/2014/main" id="{A6DB23D7-F35C-E2BB-7590-B33F63FEA4E5}"/>
              </a:ext>
            </a:extLst>
          </p:cNvPr>
          <p:cNvPicPr>
            <a:picLocks noChangeAspect="1"/>
          </p:cNvPicPr>
          <p:nvPr/>
        </p:nvPicPr>
        <p:blipFill>
          <a:blip r:embed="rId7"/>
          <a:stretch>
            <a:fillRect/>
          </a:stretch>
        </p:blipFill>
        <p:spPr>
          <a:xfrm>
            <a:off x="707839" y="94850"/>
            <a:ext cx="11095682" cy="107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fill="hold"/>
                                        <p:tgtEl>
                                          <p:spTgt spid="241"/>
                                        </p:tgtEl>
                                        <p:attrNameLst>
                                          <p:attrName>ppt_x</p:attrName>
                                        </p:attrNameLst>
                                      </p:cBhvr>
                                      <p:tavLst>
                                        <p:tav tm="0">
                                          <p:val>
                                            <p:strVal val="#ppt_x"/>
                                          </p:val>
                                        </p:tav>
                                        <p:tav tm="100000">
                                          <p:val>
                                            <p:strVal val="#ppt_x"/>
                                          </p:val>
                                        </p:tav>
                                      </p:tavLst>
                                    </p:anim>
                                    <p:anim calcmode="lin" valueType="num">
                                      <p:cBhvr additive="base">
                                        <p:cTn id="8" dur="500" fill="hold"/>
                                        <p:tgtEl>
                                          <p:spTgt spid="2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8"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8"/>
          <p:cNvSpPr txBox="1"/>
          <p:nvPr/>
        </p:nvSpPr>
        <p:spPr>
          <a:xfrm>
            <a:off x="274237" y="5244163"/>
            <a:ext cx="1164352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000" b="0" i="1" u="none" strike="noStrike" cap="none" dirty="0">
                <a:solidFill>
                  <a:srgbClr val="3AC69D"/>
                </a:solidFill>
                <a:latin typeface="Mali Medium"/>
                <a:ea typeface="Mali Medium"/>
                <a:cs typeface="Mali Medium"/>
                <a:sym typeface="Mali Medium"/>
              </a:rPr>
              <a:t>“Todo lo que reciclamos debe limpiarse y secarse”, </a:t>
            </a:r>
            <a:r>
              <a:rPr lang="es-ES" sz="2000" b="0" i="1" u="none" strike="noStrike" cap="none" dirty="0">
                <a:solidFill>
                  <a:schemeClr val="tx1"/>
                </a:solidFill>
                <a:latin typeface="Mali Medium"/>
                <a:ea typeface="Mali Medium"/>
                <a:cs typeface="Mali Medium"/>
                <a:sym typeface="Mali Medium"/>
              </a:rPr>
              <a:t>dijo Ray. “porque si no lo hacemos, no se puede reciclar”. Ray lavó las botellas y las dejó a un lado para que se secaran. Rachel amontonó todo el cartón limpio, los cuadernos y las cajas de cereales. Mamá tira las cosas que no puedes reciclar en el basurero.</a:t>
            </a:r>
            <a:endParaRPr lang="en-US" sz="2000" dirty="0">
              <a:solidFill>
                <a:schemeClr val="tx1"/>
              </a:solidFill>
            </a:endParaRPr>
          </a:p>
        </p:txBody>
      </p:sp>
      <p:pic>
        <p:nvPicPr>
          <p:cNvPr id="251" name="Google Shape;251;p8"/>
          <p:cNvPicPr preferRelativeResize="0"/>
          <p:nvPr/>
        </p:nvPicPr>
        <p:blipFill rotWithShape="1">
          <a:blip r:embed="rId4">
            <a:alphaModFix/>
          </a:blip>
          <a:srcRect r="22" b="-29"/>
          <a:stretch/>
        </p:blipFill>
        <p:spPr>
          <a:xfrm>
            <a:off x="1255510" y="829027"/>
            <a:ext cx="9291874" cy="923940"/>
          </a:xfrm>
          <a:prstGeom prst="rect">
            <a:avLst/>
          </a:prstGeom>
          <a:noFill/>
          <a:ln>
            <a:noFill/>
          </a:ln>
        </p:spPr>
      </p:pic>
      <p:pic>
        <p:nvPicPr>
          <p:cNvPr id="253" name="Google Shape;253;p8" descr="Graphical user interface, website&#10;&#10;Description automatically generated"/>
          <p:cNvPicPr preferRelativeResize="0"/>
          <p:nvPr/>
        </p:nvPicPr>
        <p:blipFill rotWithShape="1">
          <a:blip r:embed="rId5">
            <a:alphaModFix/>
          </a:blip>
          <a:srcRect b="31"/>
          <a:stretch/>
        </p:blipFill>
        <p:spPr>
          <a:xfrm>
            <a:off x="1476368" y="-939250"/>
            <a:ext cx="9011532" cy="5384434"/>
          </a:xfrm>
          <a:prstGeom prst="rect">
            <a:avLst/>
          </a:prstGeom>
          <a:noFill/>
          <a:ln>
            <a:noFill/>
          </a:ln>
        </p:spPr>
      </p:pic>
      <p:sp>
        <p:nvSpPr>
          <p:cNvPr id="254" name="Google Shape;254;p8"/>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5" name="Picture 4" descr="Icon&#10;&#10;Description automatically generated">
            <a:extLst>
              <a:ext uri="{FF2B5EF4-FFF2-40B4-BE49-F238E27FC236}">
                <a16:creationId xmlns:a16="http://schemas.microsoft.com/office/drawing/2014/main" id="{A03CB9B0-C168-F44A-B5E2-9F67578086F0}"/>
              </a:ext>
            </a:extLst>
          </p:cNvPr>
          <p:cNvPicPr>
            <a:picLocks noChangeAspect="1"/>
          </p:cNvPicPr>
          <p:nvPr/>
        </p:nvPicPr>
        <p:blipFill>
          <a:blip r:embed="rId6"/>
          <a:stretch>
            <a:fillRect/>
          </a:stretch>
        </p:blipFill>
        <p:spPr>
          <a:xfrm>
            <a:off x="-239950" y="765565"/>
            <a:ext cx="3546064" cy="3546064"/>
          </a:xfrm>
          <a:prstGeom prst="rect">
            <a:avLst/>
          </a:prstGeom>
        </p:spPr>
      </p:pic>
      <p:pic>
        <p:nvPicPr>
          <p:cNvPr id="15" name="Picture 14" descr="Icon&#10;&#10;Description automatically generated">
            <a:extLst>
              <a:ext uri="{FF2B5EF4-FFF2-40B4-BE49-F238E27FC236}">
                <a16:creationId xmlns:a16="http://schemas.microsoft.com/office/drawing/2014/main" id="{2B2146DF-450C-094B-916E-0F6D2C8CE846}"/>
              </a:ext>
            </a:extLst>
          </p:cNvPr>
          <p:cNvPicPr>
            <a:picLocks noChangeAspect="1"/>
          </p:cNvPicPr>
          <p:nvPr/>
        </p:nvPicPr>
        <p:blipFill>
          <a:blip r:embed="rId6"/>
          <a:stretch>
            <a:fillRect/>
          </a:stretch>
        </p:blipFill>
        <p:spPr>
          <a:xfrm>
            <a:off x="8988497" y="705648"/>
            <a:ext cx="3546064" cy="3546064"/>
          </a:xfrm>
          <a:prstGeom prst="rect">
            <a:avLst/>
          </a:prstGeom>
        </p:spPr>
      </p:pic>
      <p:sp>
        <p:nvSpPr>
          <p:cNvPr id="10" name="Google Shape;272;p9">
            <a:extLst>
              <a:ext uri="{FF2B5EF4-FFF2-40B4-BE49-F238E27FC236}">
                <a16:creationId xmlns:a16="http://schemas.microsoft.com/office/drawing/2014/main" id="{91134BD0-09FC-0E9B-A009-B175A6428D65}"/>
              </a:ext>
            </a:extLst>
          </p:cNvPr>
          <p:cNvSpPr txBox="1"/>
          <p:nvPr/>
        </p:nvSpPr>
        <p:spPr>
          <a:xfrm>
            <a:off x="353924" y="200857"/>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106" y="94850"/>
            <a:ext cx="12192000" cy="6858000"/>
          </a:xfrm>
          <a:prstGeom prst="rect">
            <a:avLst/>
          </a:prstGeom>
          <a:noFill/>
          <a:ln>
            <a:noFill/>
          </a:ln>
        </p:spPr>
      </p:pic>
      <p:sp>
        <p:nvSpPr>
          <p:cNvPr id="260" name="Google Shape;260;p9"/>
          <p:cNvSpPr txBox="1"/>
          <p:nvPr/>
        </p:nvSpPr>
        <p:spPr>
          <a:xfrm>
            <a:off x="359594" y="1702432"/>
            <a:ext cx="11832300" cy="14218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1800" b="0" i="0" u="none" strike="noStrike" cap="none" dirty="0">
                <a:solidFill>
                  <a:srgbClr val="262626"/>
                </a:solidFill>
                <a:latin typeface="Mali"/>
                <a:ea typeface="Mali"/>
                <a:cs typeface="Mali"/>
                <a:sym typeface="Mali"/>
              </a:rPr>
              <a:t>Cuando terminaron de clasificar el reciclaje, todos se sintieron felices. Toda la basura fue al basurero. Todos los artículos de reciclaje vacíos, limpios y secos fueron a parar a la papelera de reciclaje. “Ray”, dijo Rachel, “quiero aprender todo sobre el reciclaje”. “Genial, es tan simple como uno, dos, tres”, dijo Ray.</a:t>
            </a:r>
          </a:p>
        </p:txBody>
      </p:sp>
      <p:pic>
        <p:nvPicPr>
          <p:cNvPr id="271" name="Google Shape;271;p9"/>
          <p:cNvPicPr preferRelativeResize="0"/>
          <p:nvPr/>
        </p:nvPicPr>
        <p:blipFill rotWithShape="1">
          <a:blip r:embed="rId4">
            <a:alphaModFix/>
          </a:blip>
          <a:srcRect r="22" b="-29"/>
          <a:stretch/>
        </p:blipFill>
        <p:spPr>
          <a:xfrm>
            <a:off x="1255510" y="829027"/>
            <a:ext cx="9291874" cy="923940"/>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pic>
        <p:nvPicPr>
          <p:cNvPr id="273" name="Google Shape;273;p9" descr="Icon&#10;&#10;Description automatically generated"/>
          <p:cNvPicPr preferRelativeResize="0"/>
          <p:nvPr/>
        </p:nvPicPr>
        <p:blipFill rotWithShape="1">
          <a:blip r:embed="rId5">
            <a:alphaModFix/>
          </a:blip>
          <a:srcRect/>
          <a:stretch/>
        </p:blipFill>
        <p:spPr>
          <a:xfrm>
            <a:off x="6775125" y="2205105"/>
            <a:ext cx="5300152" cy="4997493"/>
          </a:xfrm>
          <a:prstGeom prst="rect">
            <a:avLst/>
          </a:prstGeom>
          <a:noFill/>
          <a:ln>
            <a:noFill/>
          </a:ln>
        </p:spPr>
      </p:pic>
      <p:pic>
        <p:nvPicPr>
          <p:cNvPr id="274" name="Google Shape;274;p9" descr="Icon&#10;&#10;Description automatically generated"/>
          <p:cNvPicPr preferRelativeResize="0"/>
          <p:nvPr/>
        </p:nvPicPr>
        <p:blipFill rotWithShape="1">
          <a:blip r:embed="rId6">
            <a:alphaModFix/>
          </a:blip>
          <a:srcRect/>
          <a:stretch/>
        </p:blipFill>
        <p:spPr>
          <a:xfrm>
            <a:off x="4310796" y="2742692"/>
            <a:ext cx="2814180" cy="2251343"/>
          </a:xfrm>
          <a:prstGeom prst="rect">
            <a:avLst/>
          </a:prstGeom>
          <a:noFill/>
          <a:ln>
            <a:noFill/>
          </a:ln>
        </p:spPr>
      </p:pic>
      <p:pic>
        <p:nvPicPr>
          <p:cNvPr id="275" name="Google Shape;275;p9" descr="Icon&#10;&#10;Description automatically generated"/>
          <p:cNvPicPr preferRelativeResize="0"/>
          <p:nvPr/>
        </p:nvPicPr>
        <p:blipFill rotWithShape="1">
          <a:blip r:embed="rId7">
            <a:alphaModFix/>
          </a:blip>
          <a:srcRect/>
          <a:stretch/>
        </p:blipFill>
        <p:spPr>
          <a:xfrm>
            <a:off x="2076670" y="2798403"/>
            <a:ext cx="3524599" cy="2979094"/>
          </a:xfrm>
          <a:prstGeom prst="rect">
            <a:avLst/>
          </a:prstGeom>
          <a:noFill/>
          <a:ln>
            <a:noFill/>
          </a:ln>
        </p:spPr>
      </p:pic>
      <p:pic>
        <p:nvPicPr>
          <p:cNvPr id="276" name="Google Shape;276;p9" descr="Icon&#10;&#10;Description automatically generated"/>
          <p:cNvPicPr preferRelativeResize="0"/>
          <p:nvPr/>
        </p:nvPicPr>
        <p:blipFill rotWithShape="1">
          <a:blip r:embed="rId8">
            <a:alphaModFix/>
          </a:blip>
          <a:srcRect/>
          <a:stretch/>
        </p:blipFill>
        <p:spPr>
          <a:xfrm>
            <a:off x="-883543" y="3207566"/>
            <a:ext cx="5194339" cy="3572937"/>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anim calcmode="lin" valueType="num">
                                      <p:cBhvr>
                                        <p:cTn id="8" dur="500" fill="hold"/>
                                        <p:tgtEl>
                                          <p:spTgt spid="276"/>
                                        </p:tgtEl>
                                        <p:attrNameLst>
                                          <p:attrName>ppt_w</p:attrName>
                                        </p:attrNameLst>
                                      </p:cBhvr>
                                      <p:tavLst>
                                        <p:tav tm="0" fmla="#ppt_w*sin(2.5*pi*$)">
                                          <p:val>
                                            <p:fltVal val="0"/>
                                          </p:val>
                                        </p:tav>
                                        <p:tav tm="100000">
                                          <p:val>
                                            <p:fltVal val="1"/>
                                          </p:val>
                                        </p:tav>
                                      </p:tavLst>
                                    </p:anim>
                                    <p:anim calcmode="lin" valueType="num">
                                      <p:cBhvr>
                                        <p:cTn id="9" dur="500" fill="hold"/>
                                        <p:tgtEl>
                                          <p:spTgt spid="27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75"/>
                                        </p:tgtEl>
                                        <p:attrNameLst>
                                          <p:attrName>style.visibility</p:attrName>
                                        </p:attrNameLst>
                                      </p:cBhvr>
                                      <p:to>
                                        <p:strVal val="visible"/>
                                      </p:to>
                                    </p:set>
                                    <p:animEffect transition="in" filter="fade">
                                      <p:cBhvr>
                                        <p:cTn id="14" dur="500"/>
                                        <p:tgtEl>
                                          <p:spTgt spid="275"/>
                                        </p:tgtEl>
                                      </p:cBhvr>
                                    </p:animEffect>
                                    <p:anim calcmode="lin" valueType="num">
                                      <p:cBhvr>
                                        <p:cTn id="15" dur="500" fill="hold"/>
                                        <p:tgtEl>
                                          <p:spTgt spid="275"/>
                                        </p:tgtEl>
                                        <p:attrNameLst>
                                          <p:attrName>ppt_w</p:attrName>
                                        </p:attrNameLst>
                                      </p:cBhvr>
                                      <p:tavLst>
                                        <p:tav tm="0" fmla="#ppt_w*sin(2.5*pi*$)">
                                          <p:val>
                                            <p:fltVal val="0"/>
                                          </p:val>
                                        </p:tav>
                                        <p:tav tm="100000">
                                          <p:val>
                                            <p:fltVal val="1"/>
                                          </p:val>
                                        </p:tav>
                                      </p:tavLst>
                                    </p:anim>
                                    <p:anim calcmode="lin" valueType="num">
                                      <p:cBhvr>
                                        <p:cTn id="16" dur="500" fill="hold"/>
                                        <p:tgtEl>
                                          <p:spTgt spid="27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74"/>
                                        </p:tgtEl>
                                        <p:attrNameLst>
                                          <p:attrName>style.visibility</p:attrName>
                                        </p:attrNameLst>
                                      </p:cBhvr>
                                      <p:to>
                                        <p:strVal val="visible"/>
                                      </p:to>
                                    </p:set>
                                    <p:animEffect transition="in" filter="fade">
                                      <p:cBhvr>
                                        <p:cTn id="21" dur="500"/>
                                        <p:tgtEl>
                                          <p:spTgt spid="274"/>
                                        </p:tgtEl>
                                      </p:cBhvr>
                                    </p:animEffect>
                                    <p:anim calcmode="lin" valueType="num">
                                      <p:cBhvr>
                                        <p:cTn id="22" dur="500" fill="hold"/>
                                        <p:tgtEl>
                                          <p:spTgt spid="274"/>
                                        </p:tgtEl>
                                        <p:attrNameLst>
                                          <p:attrName>ppt_w</p:attrName>
                                        </p:attrNameLst>
                                      </p:cBhvr>
                                      <p:tavLst>
                                        <p:tav tm="0" fmla="#ppt_w*sin(2.5*pi*$)">
                                          <p:val>
                                            <p:fltVal val="0"/>
                                          </p:val>
                                        </p:tav>
                                        <p:tav tm="100000">
                                          <p:val>
                                            <p:fltVal val="1"/>
                                          </p:val>
                                        </p:tav>
                                      </p:tavLst>
                                    </p:anim>
                                    <p:anim calcmode="lin" valueType="num">
                                      <p:cBhvr>
                                        <p:cTn id="23" dur="500" fill="hold"/>
                                        <p:tgtEl>
                                          <p:spTgt spid="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2" name="Google Shape;262;p9"/>
          <p:cNvSpPr/>
          <p:nvPr/>
        </p:nvSpPr>
        <p:spPr>
          <a:xfrm>
            <a:off x="665385" y="2417079"/>
            <a:ext cx="1161857" cy="1147556"/>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4" name="Google Shape;264;p9"/>
          <p:cNvSpPr txBox="1"/>
          <p:nvPr/>
        </p:nvSpPr>
        <p:spPr>
          <a:xfrm>
            <a:off x="2010116" y="2327885"/>
            <a:ext cx="9516499" cy="138495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500" b="1" i="0" u="none" strike="noStrike" cap="none" dirty="0" err="1">
                <a:solidFill>
                  <a:srgbClr val="262626"/>
                </a:solidFill>
                <a:latin typeface="Mali Medium"/>
                <a:ea typeface="Mali Medium"/>
                <a:cs typeface="Mali Medium"/>
                <a:sym typeface="Mali Medium"/>
              </a:rPr>
              <a:t>Conocer</a:t>
            </a:r>
            <a:r>
              <a:rPr lang="en-US" sz="3500" b="1" i="0" u="none" strike="noStrike" cap="none" dirty="0">
                <a:solidFill>
                  <a:srgbClr val="262626"/>
                </a:solidFill>
                <a:latin typeface="Mali Medium"/>
                <a:ea typeface="Mali Medium"/>
                <a:cs typeface="Mali Medium"/>
                <a:sym typeface="Mali Medium"/>
              </a:rPr>
              <a:t> </a:t>
            </a:r>
            <a:r>
              <a:rPr lang="en-US" sz="3500" b="1" i="0" u="none" strike="noStrike" cap="none" dirty="0" err="1">
                <a:solidFill>
                  <a:srgbClr val="262626"/>
                </a:solidFill>
                <a:latin typeface="Mali Medium"/>
                <a:ea typeface="Mali Medium"/>
                <a:cs typeface="Mali Medium"/>
                <a:sym typeface="Mali Medium"/>
              </a:rPr>
              <a:t>qué</a:t>
            </a:r>
            <a:r>
              <a:rPr lang="en-US" sz="3500" b="1" i="0" u="none" strike="noStrike" cap="none" dirty="0">
                <a:solidFill>
                  <a:srgbClr val="262626"/>
                </a:solidFill>
                <a:latin typeface="Mali Medium"/>
                <a:ea typeface="Mali Medium"/>
                <a:cs typeface="Mali Medium"/>
                <a:sym typeface="Mali Medium"/>
              </a:rPr>
              <a:t> se </a:t>
            </a:r>
            <a:r>
              <a:rPr lang="en-US" sz="3500" b="1" i="0" u="none" strike="noStrike" cap="none" dirty="0" err="1">
                <a:solidFill>
                  <a:srgbClr val="262626"/>
                </a:solidFill>
                <a:latin typeface="Mali Medium"/>
                <a:ea typeface="Mali Medium"/>
                <a:cs typeface="Mali Medium"/>
                <a:sym typeface="Mali Medium"/>
              </a:rPr>
              <a:t>puede</a:t>
            </a:r>
            <a:r>
              <a:rPr lang="en-US" sz="3500" b="1" i="0" u="none" strike="noStrike" cap="none" dirty="0">
                <a:solidFill>
                  <a:srgbClr val="262626"/>
                </a:solidFill>
                <a:latin typeface="Mali Medium"/>
                <a:ea typeface="Mali Medium"/>
                <a:cs typeface="Mali Medium"/>
                <a:sym typeface="Mali Medium"/>
              </a:rPr>
              <a:t> </a:t>
            </a:r>
            <a:r>
              <a:rPr lang="en-US" sz="3500" b="1" i="0" u="none" strike="noStrike" cap="none" dirty="0" err="1">
                <a:solidFill>
                  <a:srgbClr val="262626"/>
                </a:solidFill>
                <a:latin typeface="Mali Medium"/>
                <a:ea typeface="Mali Medium"/>
                <a:cs typeface="Mali Medium"/>
                <a:sym typeface="Mali Medium"/>
              </a:rPr>
              <a:t>reciclar</a:t>
            </a:r>
            <a:r>
              <a:rPr lang="en-US" sz="3500" b="1" i="0" u="none" strike="noStrike" cap="none" dirty="0">
                <a:solidFill>
                  <a:srgbClr val="262626"/>
                </a:solidFill>
                <a:latin typeface="Mali Medium"/>
                <a:ea typeface="Mali Medium"/>
                <a:cs typeface="Mali Medium"/>
                <a:sym typeface="Mali Medium"/>
              </a:rPr>
              <a:t> y que no se </a:t>
            </a:r>
            <a:r>
              <a:rPr lang="en-US" sz="3500" b="1" i="0" u="none" strike="noStrike" cap="none" dirty="0" err="1">
                <a:solidFill>
                  <a:srgbClr val="262626"/>
                </a:solidFill>
                <a:latin typeface="Mali Medium"/>
                <a:ea typeface="Mali Medium"/>
                <a:cs typeface="Mali Medium"/>
                <a:sym typeface="Mali Medium"/>
              </a:rPr>
              <a:t>puede</a:t>
            </a:r>
            <a:r>
              <a:rPr lang="en-US" sz="3500" b="1" i="0" u="none" strike="noStrike" cap="none" dirty="0">
                <a:solidFill>
                  <a:srgbClr val="262626"/>
                </a:solidFill>
                <a:latin typeface="Mali Medium"/>
                <a:ea typeface="Mali Medium"/>
                <a:cs typeface="Mali Medium"/>
                <a:sym typeface="Mali Medium"/>
              </a:rPr>
              <a:t> </a:t>
            </a:r>
            <a:r>
              <a:rPr lang="en-US" sz="3500" b="1" i="0" u="none" strike="noStrike" cap="none" dirty="0" err="1">
                <a:solidFill>
                  <a:srgbClr val="262626"/>
                </a:solidFill>
                <a:latin typeface="Mali Medium"/>
                <a:ea typeface="Mali Medium"/>
                <a:cs typeface="Mali Medium"/>
                <a:sym typeface="Mali Medium"/>
              </a:rPr>
              <a:t>reciclar</a:t>
            </a:r>
            <a:r>
              <a:rPr lang="en-US" sz="3500" b="1" i="0" u="none" strike="noStrike" cap="none" dirty="0">
                <a:solidFill>
                  <a:srgbClr val="262626"/>
                </a:solidFill>
                <a:latin typeface="Mali Medium"/>
                <a:ea typeface="Mali Medium"/>
                <a:cs typeface="Mali Medium"/>
                <a:sym typeface="Mali Medium"/>
              </a:rPr>
              <a:t>.</a:t>
            </a:r>
            <a:endParaRPr sz="3500" b="1" dirty="0"/>
          </a:p>
        </p:txBody>
      </p:sp>
      <p:pic>
        <p:nvPicPr>
          <p:cNvPr id="271" name="Google Shape;271;p9"/>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pic>
        <p:nvPicPr>
          <p:cNvPr id="273" name="Google Shape;273;p9" descr="Icon&#10;&#10;Description automatically generated"/>
          <p:cNvPicPr preferRelativeResize="0"/>
          <p:nvPr/>
        </p:nvPicPr>
        <p:blipFill rotWithShape="1">
          <a:blip r:embed="rId6">
            <a:alphaModFix/>
          </a:blip>
          <a:srcRect/>
          <a:stretch/>
        </p:blipFill>
        <p:spPr>
          <a:xfrm>
            <a:off x="8737600" y="3429000"/>
            <a:ext cx="3878027" cy="4025741"/>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 name="TextBox 1">
            <a:extLst>
              <a:ext uri="{FF2B5EF4-FFF2-40B4-BE49-F238E27FC236}">
                <a16:creationId xmlns:a16="http://schemas.microsoft.com/office/drawing/2014/main" id="{22DCE141-6A91-714A-A071-90F70210F4A8}"/>
              </a:ext>
            </a:extLst>
          </p:cNvPr>
          <p:cNvSpPr txBox="1"/>
          <p:nvPr/>
        </p:nvSpPr>
        <p:spPr>
          <a:xfrm>
            <a:off x="797149" y="2541898"/>
            <a:ext cx="1464384" cy="861774"/>
          </a:xfrm>
          <a:prstGeom prst="rect">
            <a:avLst/>
          </a:prstGeom>
          <a:noFill/>
        </p:spPr>
        <p:txBody>
          <a:bodyPr wrap="square" rtlCol="0">
            <a:spAutoFit/>
          </a:bodyPr>
          <a:lstStyle/>
          <a:p>
            <a:r>
              <a:rPr lang="en-US" sz="5000" b="1" dirty="0">
                <a:solidFill>
                  <a:schemeClr val="bg1"/>
                </a:solidFill>
                <a:latin typeface="+mj-lt"/>
              </a:rPr>
              <a:t>#1</a:t>
            </a:r>
          </a:p>
        </p:txBody>
      </p:sp>
      <p:pic>
        <p:nvPicPr>
          <p:cNvPr id="22" name="Google Shape;170;p4" descr="A picture containing plastic, vessel, jar&#10;&#10;Description automatically generated">
            <a:extLst>
              <a:ext uri="{FF2B5EF4-FFF2-40B4-BE49-F238E27FC236}">
                <a16:creationId xmlns:a16="http://schemas.microsoft.com/office/drawing/2014/main" id="{6143BE49-CD4E-764E-B68B-558108450DBA}"/>
              </a:ext>
            </a:extLst>
          </p:cNvPr>
          <p:cNvPicPr preferRelativeResize="0"/>
          <p:nvPr/>
        </p:nvPicPr>
        <p:blipFill rotWithShape="1">
          <a:blip r:embed="rId7">
            <a:alphaModFix/>
          </a:blip>
          <a:srcRect/>
          <a:stretch/>
        </p:blipFill>
        <p:spPr>
          <a:xfrm>
            <a:off x="3242790" y="4673304"/>
            <a:ext cx="2068062" cy="2184696"/>
          </a:xfrm>
          <a:prstGeom prst="rect">
            <a:avLst/>
          </a:prstGeom>
          <a:noFill/>
          <a:ln>
            <a:noFill/>
          </a:ln>
        </p:spPr>
      </p:pic>
      <p:pic>
        <p:nvPicPr>
          <p:cNvPr id="23" name="Google Shape;174;p4" descr="A bottle of water&#10;&#10;Description automatically generated with low confidence">
            <a:extLst>
              <a:ext uri="{FF2B5EF4-FFF2-40B4-BE49-F238E27FC236}">
                <a16:creationId xmlns:a16="http://schemas.microsoft.com/office/drawing/2014/main" id="{58EB92A4-9122-1041-82C5-E23EBA734854}"/>
              </a:ext>
            </a:extLst>
          </p:cNvPr>
          <p:cNvPicPr preferRelativeResize="0"/>
          <p:nvPr/>
        </p:nvPicPr>
        <p:blipFill rotWithShape="1">
          <a:blip r:embed="rId8">
            <a:alphaModFix/>
          </a:blip>
          <a:srcRect/>
          <a:stretch/>
        </p:blipFill>
        <p:spPr>
          <a:xfrm>
            <a:off x="4881110" y="3712839"/>
            <a:ext cx="2502799" cy="3136557"/>
          </a:xfrm>
          <a:prstGeom prst="rect">
            <a:avLst/>
          </a:prstGeom>
          <a:noFill/>
          <a:ln>
            <a:noFill/>
          </a:ln>
        </p:spPr>
      </p:pic>
      <p:pic>
        <p:nvPicPr>
          <p:cNvPr id="24" name="Google Shape;179;p4" descr="A close up of a roll of tape&#10;&#10;Description automatically generated with low confidence">
            <a:extLst>
              <a:ext uri="{FF2B5EF4-FFF2-40B4-BE49-F238E27FC236}">
                <a16:creationId xmlns:a16="http://schemas.microsoft.com/office/drawing/2014/main" id="{FC560901-BE61-E44D-ADB3-4B7A6D73C1A6}"/>
              </a:ext>
            </a:extLst>
          </p:cNvPr>
          <p:cNvPicPr preferRelativeResize="0"/>
          <p:nvPr/>
        </p:nvPicPr>
        <p:blipFill rotWithShape="1">
          <a:blip r:embed="rId9">
            <a:alphaModFix/>
          </a:blip>
          <a:srcRect/>
          <a:stretch/>
        </p:blipFill>
        <p:spPr>
          <a:xfrm>
            <a:off x="7329713" y="4826017"/>
            <a:ext cx="1203303" cy="2031983"/>
          </a:xfrm>
          <a:prstGeom prst="rect">
            <a:avLst/>
          </a:prstGeom>
          <a:noFill/>
          <a:ln>
            <a:noFill/>
          </a:ln>
        </p:spPr>
      </p:pic>
      <p:pic>
        <p:nvPicPr>
          <p:cNvPr id="25" name="Google Shape;180;p4" descr="A picture containing box, stationary, container, envelope&#10;&#10;Description automatically generated">
            <a:extLst>
              <a:ext uri="{FF2B5EF4-FFF2-40B4-BE49-F238E27FC236}">
                <a16:creationId xmlns:a16="http://schemas.microsoft.com/office/drawing/2014/main" id="{035A9E5B-A54B-914E-9D9B-72864280FCC7}"/>
              </a:ext>
            </a:extLst>
          </p:cNvPr>
          <p:cNvPicPr preferRelativeResize="0"/>
          <p:nvPr/>
        </p:nvPicPr>
        <p:blipFill rotWithShape="1">
          <a:blip r:embed="rId10">
            <a:alphaModFix/>
          </a:blip>
          <a:srcRect/>
          <a:stretch/>
        </p:blipFill>
        <p:spPr>
          <a:xfrm>
            <a:off x="208991" y="4252686"/>
            <a:ext cx="2990256" cy="2402365"/>
          </a:xfrm>
          <a:prstGeom prst="rect">
            <a:avLst/>
          </a:prstGeom>
          <a:noFill/>
          <a:ln>
            <a:noFill/>
          </a:ln>
        </p:spPr>
      </p:pic>
      <p:sp>
        <p:nvSpPr>
          <p:cNvPr id="14" name="Google Shape;286;p10">
            <a:extLst>
              <a:ext uri="{FF2B5EF4-FFF2-40B4-BE49-F238E27FC236}">
                <a16:creationId xmlns:a16="http://schemas.microsoft.com/office/drawing/2014/main" id="{1A7DEBA9-FF70-C7C4-94FF-E3D69E265344}"/>
              </a:ext>
            </a:extLst>
          </p:cNvPr>
          <p:cNvSpPr txBox="1"/>
          <p:nvPr/>
        </p:nvSpPr>
        <p:spPr>
          <a:xfrm>
            <a:off x="584986" y="224668"/>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spTree>
    <p:extLst>
      <p:ext uri="{BB962C8B-B14F-4D97-AF65-F5344CB8AC3E}">
        <p14:creationId xmlns:p14="http://schemas.microsoft.com/office/powerpoint/2010/main" val="263459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Vacía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limpia</a:t>
            </a:r>
            <a:r>
              <a:rPr lang="en-US" sz="3600" b="1" dirty="0">
                <a:solidFill>
                  <a:srgbClr val="434444"/>
                </a:solidFill>
                <a:latin typeface="Calibri"/>
                <a:ea typeface="Calibri"/>
                <a:cs typeface="Calibri"/>
                <a:sym typeface="Calibri"/>
              </a:rPr>
              <a:t> y </a:t>
            </a:r>
            <a:r>
              <a:rPr lang="en-US" sz="3600" b="1" dirty="0" err="1">
                <a:solidFill>
                  <a:srgbClr val="434444"/>
                </a:solidFill>
                <a:latin typeface="Calibri"/>
                <a:ea typeface="Calibri"/>
                <a:cs typeface="Calibri"/>
                <a:sym typeface="Calibri"/>
              </a:rPr>
              <a:t>seca</a:t>
            </a:r>
            <a:r>
              <a:rPr lang="en-US" sz="3600" b="1" dirty="0">
                <a:solidFill>
                  <a:srgbClr val="434444"/>
                </a:solidFill>
                <a:latin typeface="Calibri"/>
                <a:ea typeface="Calibri"/>
                <a:cs typeface="Calibri"/>
                <a:sym typeface="Calibri"/>
              </a:rPr>
              <a:t> antes de </a:t>
            </a:r>
            <a:r>
              <a:rPr lang="en-US" sz="3600" b="1" dirty="0" err="1">
                <a:solidFill>
                  <a:srgbClr val="434444"/>
                </a:solidFill>
                <a:latin typeface="Calibri"/>
                <a:ea typeface="Calibri"/>
                <a:cs typeface="Calibri"/>
                <a:sym typeface="Calibri"/>
              </a:rPr>
              <a:t>colocar</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basura</a:t>
            </a:r>
            <a:r>
              <a:rPr lang="en-US" sz="36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3600" b="1" dirty="0">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2" name="Google Shape;262;p9"/>
          <p:cNvSpPr/>
          <p:nvPr/>
        </p:nvSpPr>
        <p:spPr>
          <a:xfrm>
            <a:off x="573374" y="1717122"/>
            <a:ext cx="1161857" cy="1147556"/>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4" name="Google Shape;264;p9"/>
          <p:cNvSpPr txBox="1"/>
          <p:nvPr/>
        </p:nvSpPr>
        <p:spPr>
          <a:xfrm>
            <a:off x="1981674" y="1540072"/>
            <a:ext cx="9516499"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cs typeface="Mali Medium"/>
                <a:sym typeface="Mali Medium"/>
              </a:rPr>
              <a:t>Coloque</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cada</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artículo</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reciclable</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en</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el</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contenedor</a:t>
            </a:r>
            <a:r>
              <a:rPr lang="en-US" sz="3600" b="1" dirty="0">
                <a:solidFill>
                  <a:srgbClr val="262626"/>
                </a:solidFill>
                <a:latin typeface="Mali Medium"/>
                <a:cs typeface="Mali Medium"/>
                <a:sym typeface="Mali Medium"/>
              </a:rPr>
              <a:t> de </a:t>
            </a:r>
            <a:r>
              <a:rPr lang="en-US" sz="3600" b="1" dirty="0" err="1">
                <a:solidFill>
                  <a:srgbClr val="262626"/>
                </a:solidFill>
                <a:latin typeface="Mali Medium"/>
                <a:cs typeface="Mali Medium"/>
                <a:sym typeface="Mali Medium"/>
              </a:rPr>
              <a:t>reciclaje</a:t>
            </a:r>
            <a:r>
              <a:rPr lang="en-US" sz="3600" b="1" dirty="0">
                <a:solidFill>
                  <a:srgbClr val="262626"/>
                </a:solidFill>
                <a:latin typeface="Mali Medium"/>
                <a:cs typeface="Mali Medium"/>
                <a:sym typeface="Mali Medium"/>
              </a:rPr>
              <a:t> </a:t>
            </a:r>
            <a:r>
              <a:rPr lang="en-US" sz="3600" b="1" dirty="0" err="1">
                <a:solidFill>
                  <a:srgbClr val="262626"/>
                </a:solidFill>
                <a:latin typeface="Mali Medium"/>
                <a:cs typeface="Mali Medium"/>
                <a:sym typeface="Mali Medium"/>
              </a:rPr>
              <a:t>correcto</a:t>
            </a:r>
            <a:r>
              <a:rPr lang="en-US" sz="3600" b="1" dirty="0">
                <a:solidFill>
                  <a:srgbClr val="262626"/>
                </a:solidFill>
                <a:latin typeface="Mali Medium"/>
                <a:cs typeface="Mali Medium"/>
                <a:sym typeface="Mali Medium"/>
              </a:rPr>
              <a:t>.</a:t>
            </a:r>
            <a:endParaRPr lang="en-US" sz="3600" b="1" dirty="0"/>
          </a:p>
        </p:txBody>
      </p:sp>
      <p:pic>
        <p:nvPicPr>
          <p:cNvPr id="271" name="Google Shape;271;p9"/>
          <p:cNvPicPr preferRelativeResize="0"/>
          <p:nvPr/>
        </p:nvPicPr>
        <p:blipFill rotWithShape="1">
          <a:blip r:embed="rId5">
            <a:alphaModFix/>
          </a:blip>
          <a:srcRect r="22" b="-29"/>
          <a:stretch/>
        </p:blipFill>
        <p:spPr>
          <a:xfrm>
            <a:off x="1255510" y="829027"/>
            <a:ext cx="9291874" cy="643934"/>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pic>
        <p:nvPicPr>
          <p:cNvPr id="273" name="Google Shape;273;p9" descr="Icon&#10;&#10;Description automatically generated"/>
          <p:cNvPicPr preferRelativeResize="0"/>
          <p:nvPr/>
        </p:nvPicPr>
        <p:blipFill rotWithShape="1">
          <a:blip r:embed="rId6">
            <a:alphaModFix/>
          </a:blip>
          <a:srcRect/>
          <a:stretch/>
        </p:blipFill>
        <p:spPr>
          <a:xfrm>
            <a:off x="8488338" y="2839626"/>
            <a:ext cx="3950105" cy="4210665"/>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 name="TextBox 1">
            <a:extLst>
              <a:ext uri="{FF2B5EF4-FFF2-40B4-BE49-F238E27FC236}">
                <a16:creationId xmlns:a16="http://schemas.microsoft.com/office/drawing/2014/main" id="{22DCE141-6A91-714A-A071-90F70210F4A8}"/>
              </a:ext>
            </a:extLst>
          </p:cNvPr>
          <p:cNvSpPr txBox="1"/>
          <p:nvPr/>
        </p:nvSpPr>
        <p:spPr>
          <a:xfrm>
            <a:off x="718231" y="1830115"/>
            <a:ext cx="1464384" cy="861774"/>
          </a:xfrm>
          <a:prstGeom prst="rect">
            <a:avLst/>
          </a:prstGeom>
          <a:noFill/>
        </p:spPr>
        <p:txBody>
          <a:bodyPr wrap="square" rtlCol="0">
            <a:spAutoFit/>
          </a:bodyPr>
          <a:lstStyle/>
          <a:p>
            <a:r>
              <a:rPr lang="en-US" sz="5000" b="1" dirty="0">
                <a:solidFill>
                  <a:schemeClr val="bg1"/>
                </a:solidFill>
                <a:latin typeface="+mj-lt"/>
              </a:rPr>
              <a:t>#3</a:t>
            </a:r>
          </a:p>
        </p:txBody>
      </p:sp>
      <p:pic>
        <p:nvPicPr>
          <p:cNvPr id="13" name="Google Shape;288;p10" descr="A picture containing wall, indoor, person, cluttered&#10;&#10;Description automatically generated">
            <a:extLst>
              <a:ext uri="{FF2B5EF4-FFF2-40B4-BE49-F238E27FC236}">
                <a16:creationId xmlns:a16="http://schemas.microsoft.com/office/drawing/2014/main" id="{8467D9F3-B6EB-9A47-B021-6655EE38484F}"/>
              </a:ext>
            </a:extLst>
          </p:cNvPr>
          <p:cNvPicPr preferRelativeResize="0"/>
          <p:nvPr/>
        </p:nvPicPr>
        <p:blipFill rotWithShape="1">
          <a:blip r:embed="rId7">
            <a:alphaModFix/>
          </a:blip>
          <a:srcRect r="-10" b="-34"/>
          <a:stretch/>
        </p:blipFill>
        <p:spPr>
          <a:xfrm>
            <a:off x="2182615" y="2963584"/>
            <a:ext cx="6214225" cy="3622721"/>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44D043A4-ADED-5D41-907F-378FF5B19A77}"/>
              </a:ext>
            </a:extLst>
          </p:cNvPr>
          <p:cNvPicPr>
            <a:picLocks noChangeAspect="1"/>
          </p:cNvPicPr>
          <p:nvPr/>
        </p:nvPicPr>
        <p:blipFill>
          <a:blip r:embed="rId8">
            <a:extLst>
              <a:ext uri="{BEBA8EAE-BF5A-486C-A8C5-ECC9F3942E4B}">
                <a14:imgProps xmlns:a14="http://schemas.microsoft.com/office/drawing/2010/main">
                  <a14:imgLayer r:embed="rId9">
                    <a14:imgEffect>
                      <a14:saturation sat="300000"/>
                    </a14:imgEffect>
                    <a14:imgEffect>
                      <a14:brightnessContrast bright="40000" contrast="-40000"/>
                    </a14:imgEffect>
                  </a14:imgLayer>
                </a14:imgProps>
              </a:ext>
            </a:extLst>
          </a:blip>
          <a:stretch>
            <a:fillRect/>
          </a:stretch>
        </p:blipFill>
        <p:spPr>
          <a:xfrm>
            <a:off x="6449030" y="4084576"/>
            <a:ext cx="1205080" cy="1205080"/>
          </a:xfrm>
          <a:prstGeom prst="rect">
            <a:avLst/>
          </a:prstGeom>
        </p:spPr>
      </p:pic>
      <p:sp>
        <p:nvSpPr>
          <p:cNvPr id="5" name="Circular Arrow 4">
            <a:extLst>
              <a:ext uri="{FF2B5EF4-FFF2-40B4-BE49-F238E27FC236}">
                <a16:creationId xmlns:a16="http://schemas.microsoft.com/office/drawing/2014/main" id="{4A7BB25F-0D82-FC4E-BE85-A9E874A9DB57}"/>
              </a:ext>
            </a:extLst>
          </p:cNvPr>
          <p:cNvSpPr/>
          <p:nvPr/>
        </p:nvSpPr>
        <p:spPr>
          <a:xfrm rot="1448921">
            <a:off x="6310505" y="3475915"/>
            <a:ext cx="1192300" cy="1117600"/>
          </a:xfrm>
          <a:prstGeom prst="circularArrow">
            <a:avLst/>
          </a:prstGeom>
          <a:solidFill>
            <a:srgbClr val="39C7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C79D"/>
              </a:solidFill>
              <a:highlight>
                <a:srgbClr val="39C79D"/>
              </a:highlight>
            </a:endParaRPr>
          </a:p>
        </p:txBody>
      </p:sp>
    </p:spTree>
    <p:extLst>
      <p:ext uri="{BB962C8B-B14F-4D97-AF65-F5344CB8AC3E}">
        <p14:creationId xmlns:p14="http://schemas.microsoft.com/office/powerpoint/2010/main" val="18354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21738" y="1519135"/>
            <a:ext cx="9870439"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ea typeface="Mali Medium"/>
                <a:cs typeface="Mali Medium"/>
                <a:sym typeface="Mali Medium"/>
              </a:rPr>
              <a:t>Cuando</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limpiamos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secamos</a:t>
            </a:r>
            <a:r>
              <a:rPr lang="en-US" sz="3600" b="1" dirty="0">
                <a:solidFill>
                  <a:srgbClr val="262626"/>
                </a:solidFill>
                <a:latin typeface="Mali Medium"/>
                <a:ea typeface="Mali Medium"/>
                <a:cs typeface="Mali Medium"/>
                <a:sym typeface="Mali Medium"/>
              </a:rPr>
              <a:t> y </a:t>
            </a:r>
            <a:r>
              <a:rPr lang="en-US" sz="3600" b="1" dirty="0" err="1">
                <a:solidFill>
                  <a:srgbClr val="262626"/>
                </a:solidFill>
                <a:latin typeface="Mali Medium"/>
                <a:ea typeface="Mali Medium"/>
                <a:cs typeface="Mali Medium"/>
                <a:sym typeface="Mali Medium"/>
              </a:rPr>
              <a:t>reciclamos</a:t>
            </a:r>
            <a:r>
              <a:rPr lang="en-US" sz="3600" b="1" dirty="0">
                <a:solidFill>
                  <a:srgbClr val="262626"/>
                </a:solidFill>
                <a:latin typeface="Mali Medium"/>
                <a:ea typeface="Mali Medium"/>
                <a:cs typeface="Mali Medium"/>
                <a:sym typeface="Mali Medium"/>
              </a:rPr>
              <a:t>, Podemos </a:t>
            </a:r>
            <a:r>
              <a:rPr lang="en-US" sz="3600" b="1" dirty="0" err="1">
                <a:solidFill>
                  <a:srgbClr val="262626"/>
                </a:solidFill>
                <a:latin typeface="Mali Medium"/>
                <a:ea typeface="Mali Medium"/>
                <a:cs typeface="Mali Medium"/>
                <a:sym typeface="Mali Medium"/>
              </a:rPr>
              <a:t>crear</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cosas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nuevas</a:t>
            </a:r>
            <a:r>
              <a:rPr lang="en-US" sz="3600" b="1" dirty="0">
                <a:solidFill>
                  <a:srgbClr val="262626"/>
                </a:solidFill>
                <a:latin typeface="Mali Medium"/>
                <a:ea typeface="Mali Medium"/>
                <a:cs typeface="Mali Medium"/>
                <a:sym typeface="Mali Medium"/>
              </a:rPr>
              <a:t>.</a:t>
            </a:r>
            <a:endParaRPr lang="en-US" sz="3600" b="1" dirty="0"/>
          </a:p>
        </p:txBody>
      </p:sp>
      <p:pic>
        <p:nvPicPr>
          <p:cNvPr id="271" name="Google Shape;271;p9"/>
          <p:cNvPicPr preferRelativeResize="0"/>
          <p:nvPr/>
        </p:nvPicPr>
        <p:blipFill rotWithShape="1">
          <a:blip r:embed="rId4">
            <a:alphaModFix/>
          </a:blip>
          <a:srcRect r="22" b="-29"/>
          <a:stretch/>
        </p:blipFill>
        <p:spPr>
          <a:xfrm>
            <a:off x="1255510" y="829027"/>
            <a:ext cx="9291874" cy="643934"/>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pic>
        <p:nvPicPr>
          <p:cNvPr id="273" name="Google Shape;273;p9" descr="Icon&#10;&#10;Description automatically generated"/>
          <p:cNvPicPr preferRelativeResize="0"/>
          <p:nvPr/>
        </p:nvPicPr>
        <p:blipFill rotWithShape="1">
          <a:blip r:embed="rId5">
            <a:alphaModFix/>
          </a:blip>
          <a:srcRect/>
          <a:stretch/>
        </p:blipFill>
        <p:spPr>
          <a:xfrm>
            <a:off x="9337306" y="3393154"/>
            <a:ext cx="3144541" cy="3133312"/>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6">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20893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534143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7"/>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8"/>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9"/>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6">
            <a:alphaModFix/>
          </a:blip>
          <a:srcRect/>
          <a:stretch/>
        </p:blipFill>
        <p:spPr>
          <a:xfrm>
            <a:off x="343069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360827"/>
            <a:ext cx="12191998" cy="6858002"/>
          </a:xfrm>
          <a:prstGeom prst="rect">
            <a:avLst/>
          </a:prstGeom>
          <a:noFill/>
          <a:ln>
            <a:noFill/>
          </a:ln>
        </p:spPr>
      </p:pic>
      <p:sp>
        <p:nvSpPr>
          <p:cNvPr id="90" name="Google Shape;90;p2"/>
          <p:cNvSpPr/>
          <p:nvPr/>
        </p:nvSpPr>
        <p:spPr>
          <a:xfrm>
            <a:off x="313764" y="1184091"/>
            <a:ext cx="11371800" cy="1082100"/>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506503" y="1306877"/>
            <a:ext cx="10907167" cy="88642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MX" dirty="0">
                <a:effectLst/>
                <a:latin typeface="Calibri" panose="020F0502020204030204" pitchFamily="34" charset="0"/>
                <a:ea typeface="Calibri" panose="020F0502020204030204" pitchFamily="34" charset="0"/>
                <a:cs typeface="Times New Roman" panose="02020603050405020304" pitchFamily="18" charset="0"/>
              </a:rPr>
              <a:t>Los estudiantes aprenderán los conceptos básicos de reciclaje, así como su importancia y cómo hacerlo. Escucharán y comentarán una historia acerca de una familia que aprende a reciclar en casa y practicarán habilidades de pensamiento crítico; posteriormente, escribirán o harán un dibujo en relación con el impacto del reciclaje en el mundo, y recibirán un folleto para indicar qué se puede y qué no se puede reciclar.</a:t>
            </a:r>
          </a:p>
        </p:txBody>
      </p:sp>
      <p:sp>
        <p:nvSpPr>
          <p:cNvPr id="92" name="Google Shape;92;p2"/>
          <p:cNvSpPr/>
          <p:nvPr/>
        </p:nvSpPr>
        <p:spPr>
          <a:xfrm>
            <a:off x="1181181" y="250932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a:off x="1127544" y="250932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1172128" y="248926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95" name="Google Shape;95;p2"/>
          <p:cNvSpPr/>
          <p:nvPr/>
        </p:nvSpPr>
        <p:spPr>
          <a:xfrm>
            <a:off x="1678976" y="2514122"/>
            <a:ext cx="9170700" cy="3508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err="1">
                <a:solidFill>
                  <a:srgbClr val="262626"/>
                </a:solidFill>
                <a:latin typeface="Calibri"/>
                <a:ea typeface="Calibri"/>
                <a:cs typeface="Calibri"/>
                <a:sym typeface="Calibri"/>
              </a:rPr>
              <a:t>Proyecta</a:t>
            </a:r>
            <a:r>
              <a:rPr lang="en-US" b="1" dirty="0">
                <a:solidFill>
                  <a:srgbClr val="262626"/>
                </a:solidFill>
                <a:latin typeface="Calibri"/>
                <a:ea typeface="Calibri"/>
                <a:cs typeface="Calibri"/>
                <a:sym typeface="Calibri"/>
              </a:rPr>
              <a:t> o </a:t>
            </a:r>
            <a:r>
              <a:rPr lang="en-US" b="1" dirty="0" err="1">
                <a:solidFill>
                  <a:srgbClr val="262626"/>
                </a:solidFill>
                <a:latin typeface="Calibri"/>
                <a:ea typeface="Calibri"/>
                <a:cs typeface="Calibri"/>
                <a:sym typeface="Calibri"/>
              </a:rPr>
              <a:t>imprime</a:t>
            </a:r>
            <a:r>
              <a:rPr lang="en-US" b="1" dirty="0">
                <a:solidFill>
                  <a:srgbClr val="262626"/>
                </a:solidFill>
                <a:latin typeface="Calibri"/>
                <a:ea typeface="Calibri"/>
                <a:cs typeface="Calibri"/>
                <a:sym typeface="Calibri"/>
              </a:rPr>
              <a:t> la diapositive “SÍ/NO” para </a:t>
            </a:r>
            <a:r>
              <a:rPr lang="en-US" b="1" dirty="0" err="1">
                <a:solidFill>
                  <a:srgbClr val="262626"/>
                </a:solidFill>
                <a:latin typeface="Calibri"/>
                <a:ea typeface="Calibri"/>
                <a:cs typeface="Calibri"/>
                <a:sym typeface="Calibri"/>
              </a:rPr>
              <a:t>incitar</a:t>
            </a:r>
            <a:r>
              <a:rPr lang="en-US" b="1" dirty="0">
                <a:solidFill>
                  <a:srgbClr val="262626"/>
                </a:solidFill>
                <a:latin typeface="Calibri"/>
                <a:ea typeface="Calibri"/>
                <a:cs typeface="Calibri"/>
                <a:sym typeface="Calibri"/>
              </a:rPr>
              <a:t> la </a:t>
            </a:r>
            <a:r>
              <a:rPr lang="en-US" b="1" dirty="0" err="1">
                <a:solidFill>
                  <a:srgbClr val="262626"/>
                </a:solidFill>
                <a:latin typeface="Calibri"/>
                <a:ea typeface="Calibri"/>
                <a:cs typeface="Calibri"/>
                <a:sym typeface="Calibri"/>
              </a:rPr>
              <a:t>discusión</a:t>
            </a:r>
            <a:r>
              <a:rPr lang="en-US" b="1" dirty="0">
                <a:solidFill>
                  <a:srgbClr val="262626"/>
                </a:solidFill>
                <a:latin typeface="Calibri"/>
                <a:ea typeface="Calibri"/>
                <a:cs typeface="Calibri"/>
                <a:sym typeface="Calibri"/>
              </a:rPr>
              <a:t> </a:t>
            </a:r>
            <a:r>
              <a:rPr lang="en-US" b="1" dirty="0" err="1">
                <a:solidFill>
                  <a:srgbClr val="262626"/>
                </a:solidFill>
                <a:latin typeface="Calibri"/>
                <a:ea typeface="Calibri"/>
                <a:cs typeface="Calibri"/>
                <a:sym typeface="Calibri"/>
              </a:rPr>
              <a:t>en</a:t>
            </a:r>
            <a:r>
              <a:rPr lang="en-US" b="1" dirty="0">
                <a:solidFill>
                  <a:srgbClr val="262626"/>
                </a:solidFill>
                <a:latin typeface="Calibri"/>
                <a:ea typeface="Calibri"/>
                <a:cs typeface="Calibri"/>
                <a:sym typeface="Calibri"/>
              </a:rPr>
              <a:t> </a:t>
            </a:r>
            <a:r>
              <a:rPr lang="en-US" b="1" dirty="0" err="1">
                <a:solidFill>
                  <a:srgbClr val="262626"/>
                </a:solidFill>
                <a:latin typeface="Calibri"/>
                <a:ea typeface="Calibri"/>
                <a:cs typeface="Calibri"/>
                <a:sym typeface="Calibri"/>
              </a:rPr>
              <a:t>clase</a:t>
            </a:r>
            <a:r>
              <a:rPr lang="en-US" dirty="0">
                <a:solidFill>
                  <a:srgbClr val="262626"/>
                </a:solidFill>
                <a:latin typeface="Calibri"/>
                <a:ea typeface="Calibri"/>
                <a:cs typeface="Calibri"/>
                <a:sym typeface="Calibri"/>
              </a:rPr>
              <a:t> – la </a:t>
            </a:r>
            <a:r>
              <a:rPr lang="en-US" dirty="0" err="1">
                <a:solidFill>
                  <a:srgbClr val="262626"/>
                </a:solidFill>
                <a:latin typeface="Calibri"/>
                <a:ea typeface="Calibri"/>
                <a:cs typeface="Calibri"/>
                <a:sym typeface="Calibri"/>
              </a:rPr>
              <a:t>historia</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comienza</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en</a:t>
            </a:r>
            <a:r>
              <a:rPr lang="en-US" dirty="0">
                <a:solidFill>
                  <a:srgbClr val="262626"/>
                </a:solidFill>
                <a:latin typeface="Calibri"/>
                <a:ea typeface="Calibri"/>
                <a:cs typeface="Calibri"/>
                <a:sym typeface="Calibri"/>
              </a:rPr>
              <a:t> la </a:t>
            </a:r>
            <a:r>
              <a:rPr lang="en-US" dirty="0" err="1">
                <a:solidFill>
                  <a:srgbClr val="262626"/>
                </a:solidFill>
                <a:latin typeface="Calibri"/>
                <a:ea typeface="Calibri"/>
                <a:cs typeface="Calibri"/>
                <a:sym typeface="Calibri"/>
              </a:rPr>
              <a:t>diapositiva</a:t>
            </a:r>
            <a:r>
              <a:rPr lang="en-US" dirty="0">
                <a:solidFill>
                  <a:srgbClr val="262626"/>
                </a:solidFill>
                <a:latin typeface="Calibri"/>
                <a:ea typeface="Calibri"/>
                <a:cs typeface="Calibri"/>
                <a:sym typeface="Calibri"/>
              </a:rPr>
              <a:t> #8.</a:t>
            </a:r>
            <a:endParaRPr sz="1400" b="0" i="0" u="none" strike="noStrike" cap="none" dirty="0">
              <a:solidFill>
                <a:srgbClr val="262626"/>
              </a:solidFill>
              <a:latin typeface="Calibri"/>
              <a:ea typeface="Calibri"/>
              <a:cs typeface="Calibri"/>
              <a:sym typeface="Calibri"/>
            </a:endParaRPr>
          </a:p>
        </p:txBody>
      </p:sp>
      <p:sp>
        <p:nvSpPr>
          <p:cNvPr id="96" name="Google Shape;96;p2"/>
          <p:cNvSpPr/>
          <p:nvPr/>
        </p:nvSpPr>
        <p:spPr>
          <a:xfrm rot="5400000">
            <a:off x="586952" y="2452040"/>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1678983" y="2959966"/>
            <a:ext cx="10006500" cy="88642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MX" b="1" dirty="0">
                <a:effectLst/>
                <a:latin typeface="Calibri" panose="020F0502020204030204" pitchFamily="34" charset="0"/>
                <a:ea typeface="Calibri" panose="020F0502020204030204" pitchFamily="34" charset="0"/>
                <a:cs typeface="Times New Roman" panose="02020603050405020304" pitchFamily="18" charset="0"/>
              </a:rPr>
              <a:t>Imprima el documento “SÍ/NO”, el documento “Marque con una X”, así como el folleto de la página para colorear. </a:t>
            </a:r>
            <a:r>
              <a:rPr lang="es-MX" dirty="0">
                <a:effectLst/>
                <a:latin typeface="Calibri" panose="020F0502020204030204" pitchFamily="34" charset="0"/>
                <a:ea typeface="Calibri" panose="020F0502020204030204" pitchFamily="34" charset="0"/>
                <a:cs typeface="Times New Roman" panose="02020603050405020304" pitchFamily="18" charset="0"/>
              </a:rPr>
              <a:t>Distribuya el folleto SÍ/NO antes de la historia para hablar sobre los materiales reciclables, y distribuya el documento “Marque con una X” al final de la historia. Distribuya la página para colorear después del documento “Marque con una X” o envíela a casa como tarea.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2"/>
          <p:cNvSpPr/>
          <p:nvPr/>
        </p:nvSpPr>
        <p:spPr>
          <a:xfrm>
            <a:off x="1177126" y="312803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1123489" y="312803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1168073" y="310798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01" name="Google Shape;101;p2"/>
          <p:cNvSpPr/>
          <p:nvPr/>
        </p:nvSpPr>
        <p:spPr>
          <a:xfrm>
            <a:off x="1678983" y="3751997"/>
            <a:ext cx="10006513" cy="65590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MX" b="1" dirty="0">
                <a:effectLst/>
                <a:latin typeface="Calibri" panose="020F0502020204030204" pitchFamily="34" charset="0"/>
                <a:ea typeface="Calibri" panose="020F0502020204030204" pitchFamily="34" charset="0"/>
                <a:cs typeface="Times New Roman" panose="02020603050405020304" pitchFamily="18" charset="0"/>
              </a:rPr>
              <a:t>Traiga materiales de apoyo opcionales</a:t>
            </a:r>
            <a:r>
              <a:rPr lang="es-MX" dirty="0">
                <a:effectLst/>
                <a:latin typeface="Calibri" panose="020F0502020204030204" pitchFamily="34" charset="0"/>
                <a:ea typeface="Calibri" panose="020F0502020204030204" pitchFamily="34" charset="0"/>
                <a:cs typeface="Times New Roman" panose="02020603050405020304" pitchFamily="18" charset="0"/>
              </a:rPr>
              <a:t>: botella de plástico PET, botella de vidrio, caja de cartón, lata de metal y elementos que no se puedan reciclar, como cajas de jugo o servilletas sucias del almuerzo.</a:t>
            </a:r>
          </a:p>
        </p:txBody>
      </p:sp>
      <p:sp>
        <p:nvSpPr>
          <p:cNvPr id="102" name="Google Shape;102;p2"/>
          <p:cNvSpPr/>
          <p:nvPr/>
        </p:nvSpPr>
        <p:spPr>
          <a:xfrm>
            <a:off x="1177126" y="380826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123489" y="380826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8073" y="3700531"/>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3</a:t>
            </a:r>
            <a:endParaRPr dirty="0"/>
          </a:p>
        </p:txBody>
      </p:sp>
      <p:sp>
        <p:nvSpPr>
          <p:cNvPr id="105" name="Google Shape;105;p2"/>
          <p:cNvSpPr/>
          <p:nvPr/>
        </p:nvSpPr>
        <p:spPr>
          <a:xfrm>
            <a:off x="323617" y="4387616"/>
            <a:ext cx="4444503" cy="333553"/>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313764" y="4320739"/>
            <a:ext cx="4585234" cy="3508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err="1">
                <a:solidFill>
                  <a:schemeClr val="lt1"/>
                </a:solidFill>
                <a:latin typeface="Calibri"/>
                <a:ea typeface="Calibri"/>
                <a:cs typeface="Calibri"/>
                <a:sym typeface="Calibri"/>
              </a:rPr>
              <a:t>Resultados</a:t>
            </a:r>
            <a:r>
              <a:rPr lang="en-US" b="1" dirty="0">
                <a:solidFill>
                  <a:schemeClr val="lt1"/>
                </a:solidFill>
                <a:latin typeface="Calibri"/>
                <a:ea typeface="Calibri"/>
                <a:cs typeface="Calibri"/>
                <a:sym typeface="Calibri"/>
              </a:rPr>
              <a:t> clave de </a:t>
            </a:r>
            <a:r>
              <a:rPr lang="en-US" b="1" dirty="0" err="1">
                <a:solidFill>
                  <a:schemeClr val="lt1"/>
                </a:solidFill>
                <a:latin typeface="Calibri"/>
                <a:ea typeface="Calibri"/>
                <a:cs typeface="Calibri"/>
                <a:sym typeface="Calibri"/>
              </a:rPr>
              <a:t>aprendizaje</a:t>
            </a:r>
            <a:r>
              <a:rPr lang="en-US" b="1" dirty="0">
                <a:solidFill>
                  <a:schemeClr val="lt1"/>
                </a:solidFill>
                <a:latin typeface="Calibri"/>
                <a:ea typeface="Calibri"/>
                <a:cs typeface="Calibri"/>
                <a:sym typeface="Calibri"/>
              </a:rPr>
              <a:t> y </a:t>
            </a:r>
            <a:r>
              <a:rPr lang="en-US" b="1" dirty="0" err="1">
                <a:solidFill>
                  <a:schemeClr val="lt1"/>
                </a:solidFill>
                <a:latin typeface="Calibri"/>
                <a:ea typeface="Calibri"/>
                <a:cs typeface="Calibri"/>
                <a:sym typeface="Calibri"/>
              </a:rPr>
              <a:t>alineación</a:t>
            </a:r>
            <a:r>
              <a:rPr lang="en-US" b="1" dirty="0">
                <a:solidFill>
                  <a:schemeClr val="lt1"/>
                </a:solidFill>
                <a:latin typeface="Calibri"/>
                <a:ea typeface="Calibri"/>
                <a:cs typeface="Calibri"/>
                <a:sym typeface="Calibri"/>
              </a:rPr>
              <a:t> al </a:t>
            </a:r>
            <a:r>
              <a:rPr lang="en-US" b="1" dirty="0" err="1">
                <a:solidFill>
                  <a:schemeClr val="lt1"/>
                </a:solidFill>
                <a:latin typeface="Calibri"/>
                <a:ea typeface="Calibri"/>
                <a:cs typeface="Calibri"/>
                <a:sym typeface="Calibri"/>
              </a:rPr>
              <a:t>currícula</a:t>
            </a:r>
            <a:r>
              <a:rPr lang="en-US" b="1" dirty="0">
                <a:solidFill>
                  <a:schemeClr val="lt1"/>
                </a:solidFill>
                <a:latin typeface="Calibri"/>
                <a:ea typeface="Calibri"/>
                <a:cs typeface="Calibri"/>
                <a:sym typeface="Calibri"/>
              </a:rPr>
              <a:t>:</a:t>
            </a:r>
            <a:endParaRPr sz="1400" b="1" i="0" u="none" strike="noStrike" cap="none" dirty="0">
              <a:solidFill>
                <a:schemeClr val="lt1"/>
              </a:solidFill>
              <a:latin typeface="Calibri"/>
              <a:ea typeface="Calibri"/>
              <a:cs typeface="Calibri"/>
              <a:sym typeface="Calibri"/>
            </a:endParaRPr>
          </a:p>
        </p:txBody>
      </p:sp>
      <p:sp>
        <p:nvSpPr>
          <p:cNvPr id="107" name="Google Shape;107;p2"/>
          <p:cNvSpPr/>
          <p:nvPr/>
        </p:nvSpPr>
        <p:spPr>
          <a:xfrm>
            <a:off x="2606050" y="185125"/>
            <a:ext cx="6979800" cy="9060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2606040" y="108926"/>
            <a:ext cx="6979800" cy="7353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txBox="1"/>
          <p:nvPr/>
        </p:nvSpPr>
        <p:spPr>
          <a:xfrm>
            <a:off x="2698314" y="194988"/>
            <a:ext cx="66027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err="1">
                <a:solidFill>
                  <a:schemeClr val="lt1"/>
                </a:solidFill>
                <a:latin typeface="Calibri"/>
                <a:ea typeface="Calibri"/>
                <a:cs typeface="Calibri"/>
                <a:sym typeface="Calibri"/>
              </a:rPr>
              <a:t>Preparación</a:t>
            </a:r>
            <a:r>
              <a:rPr lang="en-US" sz="2400" b="1" dirty="0">
                <a:solidFill>
                  <a:schemeClr val="lt1"/>
                </a:solidFill>
                <a:latin typeface="Calibri"/>
                <a:ea typeface="Calibri"/>
                <a:cs typeface="Calibri"/>
                <a:sym typeface="Calibri"/>
              </a:rPr>
              <a:t> de </a:t>
            </a:r>
            <a:r>
              <a:rPr lang="en-US" sz="2400" b="1" dirty="0" err="1">
                <a:solidFill>
                  <a:schemeClr val="lt1"/>
                </a:solidFill>
                <a:latin typeface="Calibri"/>
                <a:ea typeface="Calibri"/>
                <a:cs typeface="Calibri"/>
                <a:sym typeface="Calibri"/>
              </a:rPr>
              <a:t>Lección</a:t>
            </a:r>
            <a:r>
              <a:rPr lang="en-US" sz="2400" b="1" i="0" u="none" strike="noStrike" cap="none" dirty="0">
                <a:solidFill>
                  <a:schemeClr val="lt1"/>
                </a:solidFill>
                <a:latin typeface="Calibri"/>
                <a:ea typeface="Calibri"/>
                <a:cs typeface="Calibri"/>
                <a:sym typeface="Calibri"/>
              </a:rPr>
              <a:t> &amp; </a:t>
            </a:r>
            <a:r>
              <a:rPr lang="en-US" sz="2400" b="1" dirty="0" err="1">
                <a:solidFill>
                  <a:schemeClr val="lt1"/>
                </a:solidFill>
                <a:latin typeface="Calibri"/>
                <a:ea typeface="Calibri"/>
                <a:cs typeface="Calibri"/>
                <a:sym typeface="Calibri"/>
              </a:rPr>
              <a:t>Alineación</a:t>
            </a:r>
            <a:r>
              <a:rPr lang="en-US" sz="2400" b="1" dirty="0">
                <a:solidFill>
                  <a:schemeClr val="lt1"/>
                </a:solidFill>
                <a:latin typeface="Calibri"/>
                <a:ea typeface="Calibri"/>
                <a:cs typeface="Calibri"/>
                <a:sym typeface="Calibri"/>
              </a:rPr>
              <a:t> de </a:t>
            </a:r>
            <a:r>
              <a:rPr lang="en-US" sz="2400" b="1" dirty="0" err="1">
                <a:solidFill>
                  <a:schemeClr val="lt1"/>
                </a:solidFill>
                <a:latin typeface="Calibri"/>
                <a:ea typeface="Calibri"/>
                <a:cs typeface="Calibri"/>
                <a:sym typeface="Calibri"/>
              </a:rPr>
              <a:t>Currícula</a:t>
            </a:r>
            <a:endParaRPr sz="2400" dirty="0"/>
          </a:p>
        </p:txBody>
      </p:sp>
      <p:sp>
        <p:nvSpPr>
          <p:cNvPr id="110" name="Google Shape;110;p2"/>
          <p:cNvSpPr/>
          <p:nvPr/>
        </p:nvSpPr>
        <p:spPr>
          <a:xfrm>
            <a:off x="8342682" y="4442795"/>
            <a:ext cx="3342814" cy="325912"/>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9042960" y="4395389"/>
            <a:ext cx="2471064" cy="3508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err="1">
                <a:solidFill>
                  <a:schemeClr val="lt1"/>
                </a:solidFill>
                <a:latin typeface="Calibri"/>
                <a:ea typeface="Calibri"/>
                <a:cs typeface="Calibri"/>
                <a:sym typeface="Calibri"/>
              </a:rPr>
              <a:t>Alineación</a:t>
            </a:r>
            <a:r>
              <a:rPr lang="en-US" b="1" dirty="0">
                <a:solidFill>
                  <a:schemeClr val="lt1"/>
                </a:solidFill>
                <a:latin typeface="Calibri"/>
                <a:ea typeface="Calibri"/>
                <a:cs typeface="Calibri"/>
                <a:sym typeface="Calibri"/>
              </a:rPr>
              <a:t> con </a:t>
            </a:r>
            <a:r>
              <a:rPr lang="en-US" b="1" dirty="0" err="1">
                <a:solidFill>
                  <a:schemeClr val="lt1"/>
                </a:solidFill>
                <a:latin typeface="Calibri"/>
                <a:ea typeface="Calibri"/>
                <a:cs typeface="Calibri"/>
                <a:sym typeface="Calibri"/>
              </a:rPr>
              <a:t>los</a:t>
            </a:r>
            <a:r>
              <a:rPr lang="en-US" b="1" dirty="0">
                <a:solidFill>
                  <a:schemeClr val="lt1"/>
                </a:solidFill>
                <a:latin typeface="Calibri"/>
                <a:ea typeface="Calibri"/>
                <a:cs typeface="Calibri"/>
                <a:sym typeface="Calibri"/>
              </a:rPr>
              <a:t> ODS:</a:t>
            </a:r>
            <a:endParaRPr sz="1400" b="1" i="0" u="none" strike="noStrike" cap="none" dirty="0">
              <a:solidFill>
                <a:schemeClr val="lt1"/>
              </a:solidFill>
              <a:latin typeface="Calibri"/>
              <a:ea typeface="Calibri"/>
              <a:cs typeface="Calibri"/>
              <a:sym typeface="Calibri"/>
            </a:endParaRPr>
          </a:p>
        </p:txBody>
      </p:sp>
      <p:sp>
        <p:nvSpPr>
          <p:cNvPr id="112" name="Google Shape;112;p2"/>
          <p:cNvSpPr/>
          <p:nvPr/>
        </p:nvSpPr>
        <p:spPr>
          <a:xfrm>
            <a:off x="286058" y="4827590"/>
            <a:ext cx="8019046" cy="201365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-C</a:t>
            </a:r>
            <a:r>
              <a:rPr lang="es-ES" b="1" dirty="0">
                <a:latin typeface="Calibri" panose="020F0502020204030204" pitchFamily="34" charset="0"/>
                <a:ea typeface="Calibri" panose="020F0502020204030204" pitchFamily="34" charset="0"/>
                <a:cs typeface="Times New Roman" panose="02020603050405020304" pitchFamily="18" charset="0"/>
              </a:rPr>
              <a:t>iencia, Tierra y Actividad Humana</a:t>
            </a:r>
            <a:r>
              <a:rPr lang="es-ES" dirty="0">
                <a:effectLst/>
                <a:latin typeface="Calibri" panose="020F0502020204030204" pitchFamily="34" charset="0"/>
                <a:ea typeface="Calibri" panose="020F0502020204030204" pitchFamily="34" charset="0"/>
                <a:cs typeface="Times New Roman" panose="02020603050405020304" pitchFamily="18" charset="0"/>
              </a:rPr>
              <a:t>: comunicar soluciones que reducirán el impacto de los seres humanos en la tierra, el agua, el aire y/u otros seres vivos en el entorno local.</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-Estudios sociales - Personas, Lugares y Entornos:</a:t>
            </a:r>
            <a:r>
              <a:rPr lang="es-ES" dirty="0">
                <a:effectLst/>
                <a:latin typeface="Calibri" panose="020F0502020204030204" pitchFamily="34" charset="0"/>
                <a:ea typeface="Calibri" panose="020F0502020204030204" pitchFamily="34" charset="0"/>
                <a:cs typeface="Times New Roman" panose="02020603050405020304" pitchFamily="18" charset="0"/>
              </a:rPr>
              <a:t> los estudiantes analizan personas, lugares y entornos, que les permiten comprender la relación entre las poblaciones humanas y el mundo físico.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-Idioma Español, Arte y Alfabetización</a:t>
            </a:r>
            <a:r>
              <a:rPr lang="es-ES" dirty="0">
                <a:effectLst/>
                <a:latin typeface="Calibri" panose="020F0502020204030204" pitchFamily="34" charset="0"/>
                <a:ea typeface="Calibri" panose="020F0502020204030204" pitchFamily="34" charset="0"/>
                <a:cs typeface="Times New Roman" panose="02020603050405020304" pitchFamily="18" charset="0"/>
              </a:rPr>
              <a:t>: el estudiante es capaz de cuestionar y responder preguntas acerca de un texto literario. Agregue dibujos u otras presentaciones visuales a las descripciones para aclarar ideas, pensamientos y sentimientos.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Google Shape;113;p2" descr="A picture containing table&#10;&#10;Description automatically generated"/>
          <p:cNvPicPr preferRelativeResize="0"/>
          <p:nvPr/>
        </p:nvPicPr>
        <p:blipFill rotWithShape="1">
          <a:blip r:embed="rId4">
            <a:alphaModFix/>
          </a:blip>
          <a:srcRect/>
          <a:stretch/>
        </p:blipFill>
        <p:spPr>
          <a:xfrm>
            <a:off x="8342682" y="4814150"/>
            <a:ext cx="835702" cy="835703"/>
          </a:xfrm>
          <a:prstGeom prst="rect">
            <a:avLst/>
          </a:prstGeom>
          <a:noFill/>
          <a:ln>
            <a:noFill/>
          </a:ln>
        </p:spPr>
      </p:pic>
      <p:pic>
        <p:nvPicPr>
          <p:cNvPr id="114" name="Google Shape;114;p2" descr="A picture containing icon&#10;&#10;Description automatically generated"/>
          <p:cNvPicPr preferRelativeResize="0"/>
          <p:nvPr/>
        </p:nvPicPr>
        <p:blipFill rotWithShape="1">
          <a:blip r:embed="rId5">
            <a:alphaModFix/>
          </a:blip>
          <a:srcRect/>
          <a:stretch/>
        </p:blipFill>
        <p:spPr>
          <a:xfrm>
            <a:off x="9178386" y="4814149"/>
            <a:ext cx="835702" cy="835703"/>
          </a:xfrm>
          <a:prstGeom prst="rect">
            <a:avLst/>
          </a:prstGeom>
          <a:noFill/>
          <a:ln>
            <a:noFill/>
          </a:ln>
        </p:spPr>
      </p:pic>
      <p:pic>
        <p:nvPicPr>
          <p:cNvPr id="115" name="Google Shape;115;p2" descr="A picture containing icon&#10;&#10;Description automatically generated"/>
          <p:cNvPicPr preferRelativeResize="0"/>
          <p:nvPr/>
        </p:nvPicPr>
        <p:blipFill rotWithShape="1">
          <a:blip r:embed="rId6">
            <a:alphaModFix/>
          </a:blip>
          <a:srcRect/>
          <a:stretch/>
        </p:blipFill>
        <p:spPr>
          <a:xfrm>
            <a:off x="10014089" y="4814148"/>
            <a:ext cx="835702" cy="835703"/>
          </a:xfrm>
          <a:prstGeom prst="rect">
            <a:avLst/>
          </a:prstGeom>
          <a:noFill/>
          <a:ln>
            <a:noFill/>
          </a:ln>
        </p:spPr>
      </p:pic>
      <p:pic>
        <p:nvPicPr>
          <p:cNvPr id="116" name="Google Shape;116;p2" descr="Graphical user interface, application, icon&#10;&#10;Description automatically generated"/>
          <p:cNvPicPr preferRelativeResize="0"/>
          <p:nvPr/>
        </p:nvPicPr>
        <p:blipFill rotWithShape="1">
          <a:blip r:embed="rId7">
            <a:alphaModFix/>
          </a:blip>
          <a:srcRect/>
          <a:stretch/>
        </p:blipFill>
        <p:spPr>
          <a:xfrm>
            <a:off x="10849792" y="4814148"/>
            <a:ext cx="835702" cy="835703"/>
          </a:xfrm>
          <a:prstGeom prst="rect">
            <a:avLst/>
          </a:prstGeom>
          <a:noFill/>
          <a:ln>
            <a:noFill/>
          </a:ln>
        </p:spPr>
      </p:pic>
      <p:pic>
        <p:nvPicPr>
          <p:cNvPr id="117" name="Google Shape;117;p2"/>
          <p:cNvPicPr preferRelativeResize="0"/>
          <p:nvPr/>
        </p:nvPicPr>
        <p:blipFill>
          <a:blip r:embed="rId8">
            <a:alphaModFix/>
          </a:blip>
          <a:stretch>
            <a:fillRect/>
          </a:stretch>
        </p:blipFill>
        <p:spPr>
          <a:xfrm>
            <a:off x="8342675" y="5674245"/>
            <a:ext cx="835699" cy="782400"/>
          </a:xfrm>
          <a:prstGeom prst="rect">
            <a:avLst/>
          </a:prstGeom>
          <a:noFill/>
          <a:ln>
            <a:noFill/>
          </a:ln>
        </p:spPr>
      </p:pic>
      <p:sp>
        <p:nvSpPr>
          <p:cNvPr id="119" name="Google Shape;119;p2"/>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 name="TextBox 1">
            <a:extLst>
              <a:ext uri="{FF2B5EF4-FFF2-40B4-BE49-F238E27FC236}">
                <a16:creationId xmlns:a16="http://schemas.microsoft.com/office/drawing/2014/main" id="{E4F27041-77D9-56AA-8120-835C0EBD5942}"/>
              </a:ext>
            </a:extLst>
          </p:cNvPr>
          <p:cNvSpPr txBox="1"/>
          <p:nvPr/>
        </p:nvSpPr>
        <p:spPr>
          <a:xfrm flipH="1">
            <a:off x="4417452" y="796758"/>
            <a:ext cx="3356975" cy="307777"/>
          </a:xfrm>
          <a:prstGeom prst="rect">
            <a:avLst/>
          </a:prstGeom>
          <a:noFill/>
        </p:spPr>
        <p:txBody>
          <a:bodyPr wrap="square" rtlCol="0">
            <a:spAutoFit/>
          </a:bodyPr>
          <a:lstStyle/>
          <a:p>
            <a:r>
              <a:rPr lang="en-US" dirty="0" err="1"/>
              <a:t>Tiempo</a:t>
            </a:r>
            <a:r>
              <a:rPr lang="en-US" dirty="0"/>
              <a:t> de </a:t>
            </a:r>
            <a:r>
              <a:rPr lang="en-US" dirty="0" err="1"/>
              <a:t>Preparación</a:t>
            </a:r>
            <a:r>
              <a:rPr lang="en-US" dirty="0"/>
              <a:t>: 10 -15 </a:t>
            </a:r>
            <a:r>
              <a:rPr lang="en-US" dirty="0" err="1"/>
              <a:t>minutos</a:t>
            </a:r>
            <a:r>
              <a:rPr lang="en-US" dirty="0"/>
              <a:t> </a:t>
            </a:r>
            <a:endParaRPr lang="es-MX"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0" descr="A picture containing text, wall&#10;&#10;Description automatically generated"/>
          <p:cNvPicPr preferRelativeResize="0"/>
          <p:nvPr/>
        </p:nvPicPr>
        <p:blipFill rotWithShape="1">
          <a:blip r:embed="rId4">
            <a:alphaModFix/>
          </a:blip>
          <a:srcRect/>
          <a:stretch/>
        </p:blipFill>
        <p:spPr>
          <a:xfrm>
            <a:off x="0" y="-318052"/>
            <a:ext cx="12192000" cy="6858000"/>
          </a:xfrm>
          <a:prstGeom prst="rect">
            <a:avLst/>
          </a:prstGeom>
          <a:solidFill>
            <a:srgbClr val="3AC69D"/>
          </a:solidFill>
          <a:ln>
            <a:noFill/>
          </a:ln>
        </p:spPr>
      </p:pic>
      <p:sp>
        <p:nvSpPr>
          <p:cNvPr id="283" name="Google Shape;283;p10"/>
          <p:cNvSpPr txBox="1"/>
          <p:nvPr/>
        </p:nvSpPr>
        <p:spPr>
          <a:xfrm>
            <a:off x="6292317" y="1724810"/>
            <a:ext cx="5567183" cy="4616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dirty="0" err="1">
                <a:solidFill>
                  <a:srgbClr val="262626"/>
                </a:solidFill>
                <a:latin typeface="Mali"/>
                <a:cs typeface="Mali"/>
                <a:sym typeface="Mali"/>
              </a:rPr>
              <a:t>Desde</a:t>
            </a:r>
            <a:r>
              <a:rPr lang="en-US" sz="2000" dirty="0">
                <a:solidFill>
                  <a:srgbClr val="262626"/>
                </a:solidFill>
                <a:latin typeface="Mali"/>
                <a:cs typeface="Mali"/>
                <a:sym typeface="Mali"/>
              </a:rPr>
              <a:t> ese día Rachel se </a:t>
            </a:r>
            <a:r>
              <a:rPr lang="en-US" sz="2000" dirty="0" err="1">
                <a:solidFill>
                  <a:srgbClr val="262626"/>
                </a:solidFill>
                <a:latin typeface="Mali"/>
                <a:cs typeface="Mali"/>
                <a:sym typeface="Mali"/>
              </a:rPr>
              <a:t>convirtió</a:t>
            </a:r>
            <a:r>
              <a:rPr lang="en-US" sz="2000" dirty="0">
                <a:solidFill>
                  <a:srgbClr val="262626"/>
                </a:solidFill>
                <a:latin typeface="Mali"/>
                <a:cs typeface="Mali"/>
                <a:sym typeface="Mali"/>
              </a:rPr>
              <a:t> </a:t>
            </a:r>
            <a:r>
              <a:rPr lang="en-US" sz="2000" dirty="0" err="1">
                <a:solidFill>
                  <a:srgbClr val="262626"/>
                </a:solidFill>
                <a:latin typeface="Mali"/>
                <a:cs typeface="Mali"/>
                <a:sym typeface="Mali"/>
              </a:rPr>
              <a:t>en</a:t>
            </a:r>
            <a:r>
              <a:rPr lang="en-US" sz="2000" dirty="0">
                <a:solidFill>
                  <a:srgbClr val="262626"/>
                </a:solidFill>
                <a:latin typeface="Mali"/>
                <a:cs typeface="Mali"/>
                <a:sym typeface="Mali"/>
              </a:rPr>
              <a:t>:</a:t>
            </a:r>
            <a:endParaRPr sz="2000" dirty="0"/>
          </a:p>
        </p:txBody>
      </p:sp>
      <p:sp>
        <p:nvSpPr>
          <p:cNvPr id="284" name="Google Shape;284;p10"/>
          <p:cNvSpPr txBox="1"/>
          <p:nvPr/>
        </p:nvSpPr>
        <p:spPr>
          <a:xfrm>
            <a:off x="6291602" y="4969568"/>
            <a:ext cx="5567183"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dirty="0">
                <a:solidFill>
                  <a:srgbClr val="262626"/>
                </a:solidFill>
                <a:latin typeface="Mali"/>
                <a:cs typeface="Mali"/>
                <a:sym typeface="Mali"/>
              </a:rPr>
              <a:t>De </a:t>
            </a:r>
            <a:r>
              <a:rPr lang="en-US" sz="1800" dirty="0" err="1">
                <a:solidFill>
                  <a:srgbClr val="262626"/>
                </a:solidFill>
                <a:latin typeface="Mali"/>
                <a:cs typeface="Mali"/>
                <a:sym typeface="Mali"/>
              </a:rPr>
              <a:t>hecho</a:t>
            </a:r>
            <a:r>
              <a:rPr lang="en-US" sz="1800" dirty="0">
                <a:solidFill>
                  <a:srgbClr val="262626"/>
                </a:solidFill>
                <a:latin typeface="Mali"/>
                <a:cs typeface="Mali"/>
                <a:sym typeface="Mali"/>
              </a:rPr>
              <a:t> </a:t>
            </a:r>
            <a:r>
              <a:rPr lang="en-US" sz="1800" dirty="0" err="1">
                <a:solidFill>
                  <a:srgbClr val="262626"/>
                </a:solidFill>
                <a:latin typeface="Mali"/>
                <a:cs typeface="Mali"/>
                <a:sym typeface="Mali"/>
              </a:rPr>
              <a:t>empezó</a:t>
            </a:r>
            <a:r>
              <a:rPr lang="en-US" sz="1800" dirty="0">
                <a:solidFill>
                  <a:srgbClr val="262626"/>
                </a:solidFill>
                <a:latin typeface="Mali"/>
                <a:cs typeface="Mali"/>
                <a:sym typeface="Mali"/>
              </a:rPr>
              <a:t> a </a:t>
            </a:r>
            <a:r>
              <a:rPr lang="en-US" sz="1800" dirty="0" err="1">
                <a:solidFill>
                  <a:srgbClr val="262626"/>
                </a:solidFill>
                <a:latin typeface="Mali"/>
                <a:cs typeface="Mali"/>
                <a:sym typeface="Mali"/>
              </a:rPr>
              <a:t>limpiar</a:t>
            </a:r>
            <a:r>
              <a:rPr lang="en-US" sz="1800" dirty="0">
                <a:solidFill>
                  <a:srgbClr val="262626"/>
                </a:solidFill>
                <a:latin typeface="Mali"/>
                <a:cs typeface="Mali"/>
                <a:sym typeface="Mali"/>
              </a:rPr>
              <a:t> sus </a:t>
            </a:r>
            <a:r>
              <a:rPr lang="en-US" sz="1800" dirty="0" err="1">
                <a:solidFill>
                  <a:srgbClr val="262626"/>
                </a:solidFill>
                <a:latin typeface="Mali"/>
                <a:cs typeface="Mali"/>
                <a:sym typeface="Mali"/>
              </a:rPr>
              <a:t>juguetes</a:t>
            </a:r>
            <a:r>
              <a:rPr lang="en-US" sz="1800" dirty="0">
                <a:solidFill>
                  <a:srgbClr val="262626"/>
                </a:solidFill>
                <a:latin typeface="Mali"/>
                <a:cs typeface="Mali"/>
                <a:sym typeface="Mali"/>
              </a:rPr>
              <a:t>!</a:t>
            </a:r>
            <a:endParaRPr dirty="0"/>
          </a:p>
        </p:txBody>
      </p:sp>
      <p:pic>
        <p:nvPicPr>
          <p:cNvPr id="285" name="Google Shape;285;p10"/>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86" name="Google Shape;286;p10"/>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pic>
        <p:nvPicPr>
          <p:cNvPr id="287" name="Google Shape;287;p10" descr="A picture containing text, plate, tableware, dishware&#10;&#10;Description automatically generated"/>
          <p:cNvPicPr preferRelativeResize="0"/>
          <p:nvPr/>
        </p:nvPicPr>
        <p:blipFill rotWithShape="1">
          <a:blip r:embed="rId6">
            <a:alphaModFix/>
          </a:blip>
          <a:srcRect/>
          <a:stretch/>
        </p:blipFill>
        <p:spPr>
          <a:xfrm>
            <a:off x="6291603" y="2989364"/>
            <a:ext cx="3151718" cy="1935566"/>
          </a:xfrm>
          <a:prstGeom prst="rect">
            <a:avLst/>
          </a:prstGeom>
          <a:noFill/>
          <a:ln>
            <a:noFill/>
          </a:ln>
        </p:spPr>
      </p:pic>
      <p:sp>
        <p:nvSpPr>
          <p:cNvPr id="288" name="Google Shape;288;p10"/>
          <p:cNvSpPr txBox="1"/>
          <p:nvPr/>
        </p:nvSpPr>
        <p:spPr>
          <a:xfrm>
            <a:off x="6291601" y="2359127"/>
            <a:ext cx="3151719" cy="6832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200" b="1" i="0" u="none" strike="noStrike" cap="none" dirty="0">
                <a:solidFill>
                  <a:srgbClr val="3AC69D"/>
                </a:solidFill>
                <a:latin typeface="Mali"/>
                <a:ea typeface="Mali"/>
                <a:cs typeface="Mali"/>
                <a:sym typeface="Mali"/>
              </a:rPr>
              <a:t>Recycling</a:t>
            </a:r>
            <a:endParaRPr dirty="0"/>
          </a:p>
        </p:txBody>
      </p:sp>
      <p:pic>
        <p:nvPicPr>
          <p:cNvPr id="289" name="Google Shape;289;p10" descr="Graphical user interface&#10;&#10;Description automatically generated"/>
          <p:cNvPicPr preferRelativeResize="0"/>
          <p:nvPr/>
        </p:nvPicPr>
        <p:blipFill rotWithShape="1">
          <a:blip r:embed="rId7">
            <a:alphaModFix/>
          </a:blip>
          <a:srcRect/>
          <a:stretch/>
        </p:blipFill>
        <p:spPr>
          <a:xfrm>
            <a:off x="548477" y="1211006"/>
            <a:ext cx="5158159" cy="5158159"/>
          </a:xfrm>
          <a:prstGeom prst="rect">
            <a:avLst/>
          </a:prstGeom>
          <a:noFill/>
          <a:ln>
            <a:noFill/>
          </a:ln>
        </p:spPr>
      </p:pic>
      <p:sp>
        <p:nvSpPr>
          <p:cNvPr id="290" name="Google Shape;290;p10"/>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 name="TextBox 1">
            <a:extLst>
              <a:ext uri="{FF2B5EF4-FFF2-40B4-BE49-F238E27FC236}">
                <a16:creationId xmlns:a16="http://schemas.microsoft.com/office/drawing/2014/main" id="{F0488462-621C-6ABF-5BC5-6C7D53F08CCC}"/>
              </a:ext>
            </a:extLst>
          </p:cNvPr>
          <p:cNvSpPr txBox="1"/>
          <p:nvPr/>
        </p:nvSpPr>
        <p:spPr>
          <a:xfrm>
            <a:off x="6095999" y="2168801"/>
            <a:ext cx="4916558" cy="2800767"/>
          </a:xfrm>
          <a:prstGeom prst="rect">
            <a:avLst/>
          </a:prstGeom>
          <a:solidFill>
            <a:schemeClr val="bg1">
              <a:lumMod val="95000"/>
            </a:schemeClr>
          </a:solidFill>
        </p:spPr>
        <p:txBody>
          <a:bodyPr wrap="square" rtlCol="0">
            <a:spAutoFit/>
          </a:bodyPr>
          <a:lstStyle/>
          <a:p>
            <a:r>
              <a:rPr lang="en-US" sz="6000" b="1" dirty="0" err="1">
                <a:solidFill>
                  <a:srgbClr val="21C5FF"/>
                </a:solidFill>
              </a:rPr>
              <a:t>Héroe</a:t>
            </a:r>
            <a:r>
              <a:rPr lang="en-US" sz="6000" b="1" dirty="0">
                <a:solidFill>
                  <a:srgbClr val="21C5FF"/>
                </a:solidFill>
              </a:rPr>
              <a:t> </a:t>
            </a:r>
          </a:p>
          <a:p>
            <a:r>
              <a:rPr lang="en-US" sz="2800" b="1" dirty="0">
                <a:solidFill>
                  <a:srgbClr val="39C79D"/>
                </a:solidFill>
              </a:rPr>
              <a:t>del </a:t>
            </a:r>
            <a:r>
              <a:rPr lang="en-US" sz="2800" b="1" dirty="0" err="1">
                <a:solidFill>
                  <a:srgbClr val="39C79D"/>
                </a:solidFill>
              </a:rPr>
              <a:t>Reciclaje</a:t>
            </a:r>
            <a:r>
              <a:rPr lang="en-US" sz="2800" b="1" dirty="0">
                <a:solidFill>
                  <a:srgbClr val="39C79D"/>
                </a:solidFill>
              </a:rPr>
              <a:t> de </a:t>
            </a:r>
            <a:r>
              <a:rPr lang="en-US" sz="2800" b="1" dirty="0" err="1">
                <a:solidFill>
                  <a:srgbClr val="39C79D"/>
                </a:solidFill>
              </a:rPr>
              <a:t>los</a:t>
            </a:r>
            <a:r>
              <a:rPr lang="en-US" sz="2800" b="1" dirty="0">
                <a:solidFill>
                  <a:srgbClr val="39C79D"/>
                </a:solidFill>
              </a:rPr>
              <a:t> </a:t>
            </a:r>
          </a:p>
          <a:p>
            <a:r>
              <a:rPr lang="en-US" sz="6000" dirty="0" err="1">
                <a:solidFill>
                  <a:srgbClr val="00B0F0"/>
                </a:solidFill>
              </a:rPr>
              <a:t>Residuos</a:t>
            </a:r>
            <a:r>
              <a:rPr lang="en-US" sz="6000" dirty="0">
                <a:solidFill>
                  <a:srgbClr val="00B0F0"/>
                </a:solidFill>
              </a:rPr>
              <a:t> </a:t>
            </a:r>
          </a:p>
          <a:p>
            <a:endParaRPr lang="en-US" dirty="0"/>
          </a:p>
          <a:p>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580">
                                          <p:stCondLst>
                                            <p:cond delay="0"/>
                                          </p:stCondLst>
                                        </p:cTn>
                                        <p:tgtEl>
                                          <p:spTgt spid="287"/>
                                        </p:tgtEl>
                                      </p:cBhvr>
                                    </p:animEffect>
                                    <p:anim calcmode="lin" valueType="num">
                                      <p:cBhvr>
                                        <p:cTn id="8" dur="1822" tmFilter="0,0; 0.14,0.36; 0.43,0.73; 0.71,0.91; 1.0,1.0">
                                          <p:stCondLst>
                                            <p:cond delay="0"/>
                                          </p:stCondLst>
                                        </p:cTn>
                                        <p:tgtEl>
                                          <p:spTgt spid="2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7"/>
                                        </p:tgtEl>
                                        <p:attrNameLst>
                                          <p:attrName>ppt_y</p:attrName>
                                        </p:attrNameLst>
                                      </p:cBhvr>
                                      <p:tavLst>
                                        <p:tav tm="0" fmla="#ppt_y-sin(pi*$)/81">
                                          <p:val>
                                            <p:fltVal val="0"/>
                                          </p:val>
                                        </p:tav>
                                        <p:tav tm="100000">
                                          <p:val>
                                            <p:fltVal val="1"/>
                                          </p:val>
                                        </p:tav>
                                      </p:tavLst>
                                    </p:anim>
                                    <p:animScale>
                                      <p:cBhvr>
                                        <p:cTn id="13" dur="26">
                                          <p:stCondLst>
                                            <p:cond delay="650"/>
                                          </p:stCondLst>
                                        </p:cTn>
                                        <p:tgtEl>
                                          <p:spTgt spid="287"/>
                                        </p:tgtEl>
                                      </p:cBhvr>
                                      <p:to x="100000" y="60000"/>
                                    </p:animScale>
                                    <p:animScale>
                                      <p:cBhvr>
                                        <p:cTn id="14" dur="166" decel="50000">
                                          <p:stCondLst>
                                            <p:cond delay="676"/>
                                          </p:stCondLst>
                                        </p:cTn>
                                        <p:tgtEl>
                                          <p:spTgt spid="287"/>
                                        </p:tgtEl>
                                      </p:cBhvr>
                                      <p:to x="100000" y="100000"/>
                                    </p:animScale>
                                    <p:animScale>
                                      <p:cBhvr>
                                        <p:cTn id="15" dur="26">
                                          <p:stCondLst>
                                            <p:cond delay="1312"/>
                                          </p:stCondLst>
                                        </p:cTn>
                                        <p:tgtEl>
                                          <p:spTgt spid="287"/>
                                        </p:tgtEl>
                                      </p:cBhvr>
                                      <p:to x="100000" y="80000"/>
                                    </p:animScale>
                                    <p:animScale>
                                      <p:cBhvr>
                                        <p:cTn id="16" dur="166" decel="50000">
                                          <p:stCondLst>
                                            <p:cond delay="1338"/>
                                          </p:stCondLst>
                                        </p:cTn>
                                        <p:tgtEl>
                                          <p:spTgt spid="287"/>
                                        </p:tgtEl>
                                      </p:cBhvr>
                                      <p:to x="100000" y="100000"/>
                                    </p:animScale>
                                    <p:animScale>
                                      <p:cBhvr>
                                        <p:cTn id="17" dur="26">
                                          <p:stCondLst>
                                            <p:cond delay="1642"/>
                                          </p:stCondLst>
                                        </p:cTn>
                                        <p:tgtEl>
                                          <p:spTgt spid="287"/>
                                        </p:tgtEl>
                                      </p:cBhvr>
                                      <p:to x="100000" y="90000"/>
                                    </p:animScale>
                                    <p:animScale>
                                      <p:cBhvr>
                                        <p:cTn id="18" dur="166" decel="50000">
                                          <p:stCondLst>
                                            <p:cond delay="1668"/>
                                          </p:stCondLst>
                                        </p:cTn>
                                        <p:tgtEl>
                                          <p:spTgt spid="287"/>
                                        </p:tgtEl>
                                      </p:cBhvr>
                                      <p:to x="100000" y="100000"/>
                                    </p:animScale>
                                    <p:animScale>
                                      <p:cBhvr>
                                        <p:cTn id="19" dur="26">
                                          <p:stCondLst>
                                            <p:cond delay="1808"/>
                                          </p:stCondLst>
                                        </p:cTn>
                                        <p:tgtEl>
                                          <p:spTgt spid="287"/>
                                        </p:tgtEl>
                                      </p:cBhvr>
                                      <p:to x="100000" y="95000"/>
                                    </p:animScale>
                                    <p:animScale>
                                      <p:cBhvr>
                                        <p:cTn id="20" dur="166" decel="50000">
                                          <p:stCondLst>
                                            <p:cond delay="1834"/>
                                          </p:stCondLst>
                                        </p:cTn>
                                        <p:tgtEl>
                                          <p:spTgt spid="28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2" y="-374327"/>
            <a:ext cx="12191998" cy="6858002"/>
          </a:xfrm>
          <a:prstGeom prst="rect">
            <a:avLst/>
          </a:prstGeom>
          <a:noFill/>
          <a:ln>
            <a:noFill/>
          </a:ln>
        </p:spPr>
      </p:pic>
      <p:sp>
        <p:nvSpPr>
          <p:cNvPr id="125" name="Google Shape;125;p3"/>
          <p:cNvSpPr/>
          <p:nvPr/>
        </p:nvSpPr>
        <p:spPr>
          <a:xfrm>
            <a:off x="2606050" y="108925"/>
            <a:ext cx="6979800" cy="818043"/>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2606050" y="1089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p:nvPr/>
        </p:nvSpPr>
        <p:spPr>
          <a:xfrm>
            <a:off x="2983322" y="141706"/>
            <a:ext cx="62253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cs typeface="Calibri"/>
                <a:sym typeface="Calibri"/>
              </a:rPr>
              <a:t>Próximos</a:t>
            </a:r>
            <a:r>
              <a:rPr lang="en-US" sz="3200" b="1" dirty="0">
                <a:solidFill>
                  <a:schemeClr val="lt1"/>
                </a:solidFill>
                <a:latin typeface="Calibri"/>
                <a:cs typeface="Calibri"/>
                <a:sym typeface="Calibri"/>
              </a:rPr>
              <a:t> Pasos</a:t>
            </a:r>
            <a:endParaRPr dirty="0"/>
          </a:p>
        </p:txBody>
      </p:sp>
      <p:sp>
        <p:nvSpPr>
          <p:cNvPr id="128" name="Google Shape;128;p3"/>
          <p:cNvSpPr/>
          <p:nvPr/>
        </p:nvSpPr>
        <p:spPr>
          <a:xfrm>
            <a:off x="420598" y="1491070"/>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386426" y="1476189"/>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448235" y="1454580"/>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grpSp>
        <p:nvGrpSpPr>
          <p:cNvPr id="7" name="Group 6">
            <a:extLst>
              <a:ext uri="{FF2B5EF4-FFF2-40B4-BE49-F238E27FC236}">
                <a16:creationId xmlns:a16="http://schemas.microsoft.com/office/drawing/2014/main" id="{8F2F9D08-1067-D1D9-AF81-3668B3126354}"/>
              </a:ext>
            </a:extLst>
          </p:cNvPr>
          <p:cNvGrpSpPr/>
          <p:nvPr/>
        </p:nvGrpSpPr>
        <p:grpSpPr>
          <a:xfrm>
            <a:off x="404059" y="4616321"/>
            <a:ext cx="433424" cy="439256"/>
            <a:chOff x="360335" y="5009174"/>
            <a:chExt cx="433424" cy="439256"/>
          </a:xfrm>
        </p:grpSpPr>
        <p:sp>
          <p:nvSpPr>
            <p:cNvPr id="136" name="Google Shape;136;p3"/>
            <p:cNvSpPr/>
            <p:nvPr/>
          </p:nvSpPr>
          <p:spPr>
            <a:xfrm>
              <a:off x="404059" y="5055577"/>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p:nvPr/>
          </p:nvSpPr>
          <p:spPr>
            <a:xfrm>
              <a:off x="360335" y="5058730"/>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419667" y="5009174"/>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3</a:t>
              </a:r>
              <a:endParaRPr dirty="0"/>
            </a:p>
          </p:txBody>
        </p:sp>
      </p:grpSp>
      <p:cxnSp>
        <p:nvCxnSpPr>
          <p:cNvPr id="143" name="Google Shape;143;p3"/>
          <p:cNvCxnSpPr/>
          <p:nvPr/>
        </p:nvCxnSpPr>
        <p:spPr>
          <a:xfrm>
            <a:off x="6213987" y="1344781"/>
            <a:ext cx="0" cy="5156620"/>
          </a:xfrm>
          <a:prstGeom prst="straightConnector1">
            <a:avLst/>
          </a:prstGeom>
          <a:noFill/>
          <a:ln w="25400" cap="flat" cmpd="sng">
            <a:solidFill>
              <a:srgbClr val="3AC69D"/>
            </a:solidFill>
            <a:prstDash val="dot"/>
            <a:miter lim="800000"/>
            <a:headEnd type="none" w="sm" len="sm"/>
            <a:tailEnd type="none" w="sm" len="sm"/>
          </a:ln>
        </p:spPr>
      </p:cxnSp>
      <p:sp>
        <p:nvSpPr>
          <p:cNvPr id="147" name="Google Shape;147;p3"/>
          <p:cNvSpPr/>
          <p:nvPr/>
        </p:nvSpPr>
        <p:spPr>
          <a:xfrm>
            <a:off x="1162551" y="1407174"/>
            <a:ext cx="4804500" cy="114495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err="1">
                <a:solidFill>
                  <a:srgbClr val="262626"/>
                </a:solidFill>
                <a:latin typeface="Calibri"/>
                <a:ea typeface="Calibri"/>
                <a:cs typeface="Calibri"/>
                <a:sym typeface="Calibri"/>
              </a:rPr>
              <a:t>Distribuya</a:t>
            </a:r>
            <a:r>
              <a:rPr lang="en-US" sz="1400" b="1" i="0" u="none" strike="noStrike" cap="none" dirty="0">
                <a:solidFill>
                  <a:srgbClr val="262626"/>
                </a:solidFill>
                <a:latin typeface="Calibri"/>
                <a:ea typeface="Calibri"/>
                <a:cs typeface="Calibri"/>
                <a:sym typeface="Calibri"/>
              </a:rPr>
              <a:t> </a:t>
            </a:r>
            <a:r>
              <a:rPr lang="en-US" sz="1400" b="1" i="0" u="none" strike="noStrike" cap="none" dirty="0" err="1">
                <a:solidFill>
                  <a:srgbClr val="262626"/>
                </a:solidFill>
                <a:latin typeface="Calibri"/>
                <a:ea typeface="Calibri"/>
                <a:cs typeface="Calibri"/>
                <a:sym typeface="Calibri"/>
              </a:rPr>
              <a:t>el</a:t>
            </a:r>
            <a:r>
              <a:rPr lang="en-US" sz="1400" b="1" i="0" u="none" strike="noStrike" cap="none" dirty="0">
                <a:solidFill>
                  <a:srgbClr val="262626"/>
                </a:solidFill>
                <a:latin typeface="Calibri"/>
                <a:ea typeface="Calibri"/>
                <a:cs typeface="Calibri"/>
                <a:sym typeface="Calibri"/>
              </a:rPr>
              <a:t> </a:t>
            </a:r>
            <a:r>
              <a:rPr lang="en-US" sz="1400" b="1" i="0" u="none" strike="noStrike" cap="none" dirty="0" err="1">
                <a:solidFill>
                  <a:srgbClr val="262626"/>
                </a:solidFill>
                <a:latin typeface="Calibri"/>
                <a:ea typeface="Calibri"/>
                <a:cs typeface="Calibri"/>
                <a:sym typeface="Calibri"/>
              </a:rPr>
              <a:t>formato</a:t>
            </a:r>
            <a:r>
              <a:rPr lang="en-US" sz="1400" b="1" i="0" u="none" strike="noStrike" cap="none" dirty="0">
                <a:solidFill>
                  <a:srgbClr val="262626"/>
                </a:solidFill>
                <a:latin typeface="Calibri"/>
                <a:ea typeface="Calibri"/>
                <a:cs typeface="Calibri"/>
                <a:sym typeface="Calibri"/>
              </a:rPr>
              <a:t> “Marque </a:t>
            </a:r>
            <a:r>
              <a:rPr lang="en-US" sz="1400" b="1" i="0" u="none" strike="noStrike" cap="none" dirty="0" err="1">
                <a:solidFill>
                  <a:srgbClr val="262626"/>
                </a:solidFill>
                <a:latin typeface="Calibri"/>
                <a:ea typeface="Calibri"/>
                <a:cs typeface="Calibri"/>
                <a:sym typeface="Calibri"/>
              </a:rPr>
              <a:t>una</a:t>
            </a:r>
            <a:r>
              <a:rPr lang="en-US" sz="1400" b="1" i="0" u="none" strike="noStrike" cap="none" dirty="0">
                <a:solidFill>
                  <a:srgbClr val="262626"/>
                </a:solidFill>
                <a:latin typeface="Calibri"/>
                <a:ea typeface="Calibri"/>
                <a:cs typeface="Calibri"/>
                <a:sym typeface="Calibri"/>
              </a:rPr>
              <a:t> X”</a:t>
            </a:r>
            <a:endParaRPr dirty="0"/>
          </a:p>
          <a:p>
            <a:pPr>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Pida a los estudiantes que miren las imágenes y marquen una X en las cosas que no se pueden reciclar. ¿Cuáles de estos artículos deben enjuagarse y secarse antes de reciclarlos?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Google Shape;149;p3"/>
          <p:cNvSpPr/>
          <p:nvPr/>
        </p:nvSpPr>
        <p:spPr>
          <a:xfrm>
            <a:off x="1006680" y="2523989"/>
            <a:ext cx="4804500" cy="1954500"/>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3"/>
          <p:cNvSpPr/>
          <p:nvPr/>
        </p:nvSpPr>
        <p:spPr>
          <a:xfrm>
            <a:off x="1234882" y="2556632"/>
            <a:ext cx="4420200" cy="190201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b="1" u="sng" dirty="0">
                <a:solidFill>
                  <a:schemeClr val="lt1"/>
                </a:solidFill>
                <a:latin typeface="Calibri"/>
                <a:ea typeface="Calibri"/>
                <a:cs typeface="Calibri"/>
                <a:sym typeface="Calibri"/>
              </a:rPr>
              <a:t>Los </a:t>
            </a:r>
            <a:r>
              <a:rPr lang="en-US" sz="1200" b="1" u="sng" dirty="0" err="1">
                <a:solidFill>
                  <a:schemeClr val="lt1"/>
                </a:solidFill>
                <a:latin typeface="Calibri"/>
                <a:ea typeface="Calibri"/>
                <a:cs typeface="Calibri"/>
                <a:sym typeface="Calibri"/>
              </a:rPr>
              <a:t>siguientes</a:t>
            </a:r>
            <a:r>
              <a:rPr lang="en-US" sz="1200" b="1" u="sng" dirty="0">
                <a:solidFill>
                  <a:schemeClr val="lt1"/>
                </a:solidFill>
                <a:latin typeface="Calibri"/>
                <a:ea typeface="Calibri"/>
                <a:cs typeface="Calibri"/>
                <a:sym typeface="Calibri"/>
              </a:rPr>
              <a:t> </a:t>
            </a:r>
            <a:r>
              <a:rPr lang="en-US" sz="1200" b="1" u="sng" dirty="0" err="1">
                <a:solidFill>
                  <a:schemeClr val="lt1"/>
                </a:solidFill>
                <a:latin typeface="Calibri"/>
                <a:ea typeface="Calibri"/>
                <a:cs typeface="Calibri"/>
                <a:sym typeface="Calibri"/>
              </a:rPr>
              <a:t>elementos</a:t>
            </a:r>
            <a:r>
              <a:rPr lang="en-US" sz="1200" b="1" u="sng" dirty="0">
                <a:solidFill>
                  <a:schemeClr val="lt1"/>
                </a:solidFill>
                <a:latin typeface="Calibri"/>
                <a:ea typeface="Calibri"/>
                <a:cs typeface="Calibri"/>
                <a:sym typeface="Calibri"/>
              </a:rPr>
              <a:t> </a:t>
            </a:r>
            <a:r>
              <a:rPr lang="en-US" sz="1200" b="1" u="sng" dirty="0" err="1">
                <a:solidFill>
                  <a:schemeClr val="lt1"/>
                </a:solidFill>
                <a:latin typeface="Calibri"/>
                <a:ea typeface="Calibri"/>
                <a:cs typeface="Calibri"/>
                <a:sym typeface="Calibri"/>
              </a:rPr>
              <a:t>deben</a:t>
            </a:r>
            <a:r>
              <a:rPr lang="en-US" sz="1200" b="1" u="sng" dirty="0">
                <a:solidFill>
                  <a:schemeClr val="lt1"/>
                </a:solidFill>
                <a:latin typeface="Calibri"/>
                <a:ea typeface="Calibri"/>
                <a:cs typeface="Calibri"/>
                <a:sym typeface="Calibri"/>
              </a:rPr>
              <a:t> ser </a:t>
            </a:r>
            <a:r>
              <a:rPr lang="en-US" sz="1200" b="1" u="sng" dirty="0" err="1">
                <a:solidFill>
                  <a:schemeClr val="lt1"/>
                </a:solidFill>
                <a:latin typeface="Calibri"/>
                <a:ea typeface="Calibri"/>
                <a:cs typeface="Calibri"/>
                <a:sym typeface="Calibri"/>
              </a:rPr>
              <a:t>marcados</a:t>
            </a:r>
            <a:r>
              <a:rPr lang="en-US" sz="1200" b="1" u="sng" dirty="0">
                <a:solidFill>
                  <a:schemeClr val="lt1"/>
                </a:solidFill>
                <a:latin typeface="Calibri"/>
                <a:ea typeface="Calibri"/>
                <a:cs typeface="Calibri"/>
                <a:sym typeface="Calibri"/>
              </a:rPr>
              <a:t> </a:t>
            </a:r>
            <a:r>
              <a:rPr lang="en-US" sz="1200" b="1" u="sng" dirty="0" err="1">
                <a:solidFill>
                  <a:schemeClr val="lt1"/>
                </a:solidFill>
                <a:latin typeface="Calibri"/>
                <a:ea typeface="Calibri"/>
                <a:cs typeface="Calibri"/>
                <a:sym typeface="Calibri"/>
              </a:rPr>
              <a:t>en</a:t>
            </a:r>
            <a:r>
              <a:rPr lang="en-US" sz="1200" b="1" u="sng" dirty="0">
                <a:solidFill>
                  <a:schemeClr val="lt1"/>
                </a:solidFill>
                <a:latin typeface="Calibri"/>
                <a:ea typeface="Calibri"/>
                <a:cs typeface="Calibri"/>
                <a:sym typeface="Calibri"/>
              </a:rPr>
              <a:t> la hoja de </a:t>
            </a:r>
            <a:r>
              <a:rPr lang="en-US" sz="1200" b="1" u="sng" dirty="0" err="1">
                <a:solidFill>
                  <a:schemeClr val="lt1"/>
                </a:solidFill>
                <a:latin typeface="Calibri"/>
                <a:ea typeface="Calibri"/>
                <a:cs typeface="Calibri"/>
                <a:sym typeface="Calibri"/>
              </a:rPr>
              <a:t>trabajo</a:t>
            </a:r>
            <a:r>
              <a:rPr lang="en-US" sz="1200" b="1" i="0" u="sng" strike="noStrike" cap="none" dirty="0">
                <a:solidFill>
                  <a:schemeClr val="lt1"/>
                </a:solidFill>
                <a:latin typeface="Calibri"/>
                <a:ea typeface="Calibri"/>
                <a:cs typeface="Calibri"/>
                <a:sym typeface="Calibri"/>
              </a:rPr>
              <a:t>:</a:t>
            </a:r>
          </a:p>
          <a:p>
            <a:pPr marL="0" marR="0" lvl="0" indent="0" algn="just" rtl="0">
              <a:lnSpc>
                <a:spcPct val="120000"/>
              </a:lnSpc>
              <a:spcBef>
                <a:spcPts val="0"/>
              </a:spcBef>
              <a:spcAft>
                <a:spcPts val="0"/>
              </a:spcAft>
              <a:buNone/>
            </a:pPr>
            <a:endParaRPr dirty="0"/>
          </a:p>
          <a:p>
            <a:pPr marL="171450" marR="0" lvl="0" indent="-171450" algn="just"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panose="020F0502020204030204" pitchFamily="34" charset="0"/>
                <a:ea typeface="Calibri"/>
                <a:cs typeface="Calibri" panose="020F0502020204030204" pitchFamily="34" charset="0"/>
                <a:sym typeface="Calibri"/>
              </a:rPr>
              <a:t>Caja</a:t>
            </a:r>
            <a:r>
              <a:rPr lang="en-US" sz="1200" dirty="0">
                <a:solidFill>
                  <a:schemeClr val="lt1"/>
                </a:solidFill>
                <a:latin typeface="Calibri" panose="020F0502020204030204" pitchFamily="34" charset="0"/>
                <a:ea typeface="Calibri"/>
                <a:cs typeface="Calibri" panose="020F0502020204030204" pitchFamily="34" charset="0"/>
                <a:sym typeface="Calibri"/>
              </a:rPr>
              <a:t> de jugo</a:t>
            </a:r>
            <a:r>
              <a:rPr lang="en-US" sz="1200" b="0" i="0"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200" dirty="0">
              <a:latin typeface="Calibri" panose="020F0502020204030204" pitchFamily="34" charset="0"/>
              <a:cs typeface="Calibri" panose="020F0502020204030204" pitchFamily="34" charset="0"/>
            </a:endParaRPr>
          </a:p>
          <a:p>
            <a:pPr marL="171450" marR="0" lvl="0" indent="-171450" algn="just" rtl="0">
              <a:lnSpc>
                <a:spcPct val="150000"/>
              </a:lnSpc>
              <a:spcBef>
                <a:spcPts val="0"/>
              </a:spcBef>
              <a:spcAft>
                <a:spcPts val="0"/>
              </a:spcAft>
              <a:buClr>
                <a:schemeClr val="lt1"/>
              </a:buClr>
              <a:buSzPts val="1800"/>
              <a:buFont typeface="Arial" panose="020B0604020202020204" pitchFamily="34" charset="0"/>
              <a:buChar char="•"/>
            </a:pPr>
            <a:r>
              <a:rPr lang="en-US" sz="1200" dirty="0">
                <a:solidFill>
                  <a:schemeClr val="lt1"/>
                </a:solidFill>
                <a:latin typeface="Calibri" panose="020F0502020204030204" pitchFamily="34" charset="0"/>
                <a:ea typeface="Calibri"/>
                <a:cs typeface="Calibri" panose="020F0502020204030204" pitchFamily="34" charset="0"/>
                <a:sym typeface="Calibri"/>
              </a:rPr>
              <a:t>Cascara de </a:t>
            </a:r>
            <a:r>
              <a:rPr lang="en-US" sz="1200" dirty="0" err="1">
                <a:solidFill>
                  <a:schemeClr val="lt1"/>
                </a:solidFill>
                <a:latin typeface="Calibri" panose="020F0502020204030204" pitchFamily="34" charset="0"/>
                <a:ea typeface="Calibri"/>
                <a:cs typeface="Calibri" panose="020F0502020204030204" pitchFamily="34" charset="0"/>
                <a:sym typeface="Calibri"/>
              </a:rPr>
              <a:t>plátano</a:t>
            </a:r>
            <a:r>
              <a:rPr lang="en-US" sz="1200" b="0" i="0"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200" dirty="0">
              <a:latin typeface="Calibri" panose="020F0502020204030204" pitchFamily="34" charset="0"/>
              <a:cs typeface="Calibri" panose="020F0502020204030204" pitchFamily="34" charset="0"/>
            </a:endParaRPr>
          </a:p>
          <a:p>
            <a:pPr marL="171450" marR="0" lvl="0" indent="-171450" algn="just"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panose="020F0502020204030204" pitchFamily="34" charset="0"/>
                <a:ea typeface="Calibri"/>
                <a:cs typeface="Calibri" panose="020F0502020204030204" pitchFamily="34" charset="0"/>
                <a:sym typeface="Calibri"/>
              </a:rPr>
              <a:t>Juguetes</a:t>
            </a:r>
            <a:r>
              <a:rPr lang="en-US" sz="1200" b="0" i="0"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200" dirty="0">
              <a:latin typeface="Calibri" panose="020F0502020204030204" pitchFamily="34" charset="0"/>
              <a:cs typeface="Calibri" panose="020F0502020204030204" pitchFamily="34" charset="0"/>
            </a:endParaRPr>
          </a:p>
          <a:p>
            <a:pPr marL="171450" marR="0" lvl="0" indent="-171450" algn="just"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panose="020F0502020204030204" pitchFamily="34" charset="0"/>
                <a:cs typeface="Calibri" panose="020F0502020204030204" pitchFamily="34" charset="0"/>
                <a:sym typeface="Calibri"/>
              </a:rPr>
              <a:t>Lápiz</a:t>
            </a:r>
            <a:endParaRPr sz="1200" b="0" i="0" u="none" strike="noStrike" cap="none" dirty="0">
              <a:solidFill>
                <a:schemeClr val="lt1"/>
              </a:solidFill>
              <a:latin typeface="Calibri"/>
              <a:ea typeface="Calibri"/>
              <a:cs typeface="Calibri"/>
              <a:sym typeface="Calibri"/>
            </a:endParaRPr>
          </a:p>
        </p:txBody>
      </p:sp>
      <p:sp>
        <p:nvSpPr>
          <p:cNvPr id="154" name="Google Shape;154;p3"/>
          <p:cNvSpPr/>
          <p:nvPr/>
        </p:nvSpPr>
        <p:spPr>
          <a:xfrm>
            <a:off x="1101642" y="4633830"/>
            <a:ext cx="4804461" cy="180975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Distribuya la página para colorear y pida a los estudiantes que dibujen o escriban en el reverso de la hoja de trabajo, de qué manera el reciclaje puede ayudar al mundo.</a:t>
            </a:r>
            <a:endParaRPr lang="es-MX"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rtl="0">
              <a:lnSpc>
                <a:spcPct val="120000"/>
              </a:lnSpc>
              <a:spcBef>
                <a:spcPts val="0"/>
              </a:spcBef>
              <a:spcAft>
                <a:spcPts val="0"/>
              </a:spcAft>
              <a:buClr>
                <a:srgbClr val="262626"/>
              </a:buClr>
              <a:buSzPts val="1800"/>
              <a:buFont typeface="Arial"/>
              <a:buChar char="•"/>
            </a:pPr>
            <a:r>
              <a:rPr lang="en-US" sz="1200" b="1" dirty="0">
                <a:solidFill>
                  <a:srgbClr val="262626"/>
                </a:solidFill>
                <a:latin typeface="Calibri"/>
                <a:ea typeface="Calibri"/>
                <a:cs typeface="Calibri"/>
                <a:sym typeface="Calibri"/>
              </a:rPr>
              <a:t>Las </a:t>
            </a:r>
            <a:r>
              <a:rPr lang="en-US" sz="1200" b="1" dirty="0" err="1">
                <a:solidFill>
                  <a:srgbClr val="262626"/>
                </a:solidFill>
                <a:latin typeface="Calibri"/>
                <a:ea typeface="Calibri"/>
                <a:cs typeface="Calibri"/>
                <a:sym typeface="Calibri"/>
              </a:rPr>
              <a:t>posibles</a:t>
            </a:r>
            <a:r>
              <a:rPr lang="en-US" sz="1200" b="1" dirty="0">
                <a:solidFill>
                  <a:srgbClr val="262626"/>
                </a:solidFill>
                <a:latin typeface="Calibri"/>
                <a:ea typeface="Calibri"/>
                <a:cs typeface="Calibri"/>
                <a:sym typeface="Calibri"/>
              </a:rPr>
              <a:t> </a:t>
            </a:r>
            <a:r>
              <a:rPr lang="en-US" sz="1200" b="1" dirty="0" err="1">
                <a:solidFill>
                  <a:srgbClr val="262626"/>
                </a:solidFill>
                <a:latin typeface="Calibri"/>
                <a:ea typeface="Calibri"/>
                <a:cs typeface="Calibri"/>
                <a:sym typeface="Calibri"/>
              </a:rPr>
              <a:t>respuestas</a:t>
            </a:r>
            <a:r>
              <a:rPr lang="en-US" sz="1200" b="1" dirty="0">
                <a:solidFill>
                  <a:srgbClr val="262626"/>
                </a:solidFill>
                <a:latin typeface="Calibri"/>
                <a:ea typeface="Calibri"/>
                <a:cs typeface="Calibri"/>
                <a:sym typeface="Calibri"/>
              </a:rPr>
              <a:t> son:</a:t>
            </a:r>
            <a:r>
              <a:rPr lang="en-US" sz="1200" b="0" i="0" u="none" strike="noStrike" cap="none" dirty="0">
                <a:solidFill>
                  <a:srgbClr val="262626"/>
                </a:solidFill>
                <a:latin typeface="Calibri"/>
                <a:ea typeface="Calibri"/>
                <a:cs typeface="Calibri"/>
                <a:sym typeface="Calibri"/>
              </a:rPr>
              <a: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err="1">
                <a:solidFill>
                  <a:srgbClr val="262626"/>
                </a:solidFill>
                <a:latin typeface="Calibri"/>
                <a:ea typeface="Calibri"/>
                <a:cs typeface="Calibri"/>
                <a:sym typeface="Calibri"/>
              </a:rPr>
              <a:t>Salvar</a:t>
            </a:r>
            <a:r>
              <a:rPr lang="en-US" sz="1200" b="0" i="0" u="none" strike="noStrike" cap="none" dirty="0">
                <a:solidFill>
                  <a:srgbClr val="262626"/>
                </a:solidFill>
                <a:latin typeface="Calibri"/>
                <a:ea typeface="Calibri"/>
                <a:cs typeface="Calibri"/>
                <a:sym typeface="Calibri"/>
              </a:rPr>
              <a:t> </a:t>
            </a:r>
            <a:r>
              <a:rPr lang="en-US" sz="1200" b="0" i="0" u="none" strike="noStrike" cap="none" dirty="0" err="1">
                <a:solidFill>
                  <a:srgbClr val="262626"/>
                </a:solidFill>
                <a:latin typeface="Calibri"/>
                <a:ea typeface="Calibri"/>
                <a:cs typeface="Calibri"/>
                <a:sym typeface="Calibri"/>
              </a:rPr>
              <a:t>animales</a:t>
            </a:r>
            <a:r>
              <a:rPr lang="en-US" sz="1200" b="0" i="0" u="none" strike="noStrike" cap="none" dirty="0">
                <a:solidFill>
                  <a:srgbClr val="262626"/>
                </a:solidFill>
                <a:latin typeface="Calibri"/>
                <a:ea typeface="Calibri"/>
                <a:cs typeface="Calibri"/>
                <a:sym typeface="Calibri"/>
              </a:rPr>
              <a:t> de ser </a:t>
            </a:r>
            <a:r>
              <a:rPr lang="en-US" sz="1200" b="0" i="0" u="none" strike="noStrike" cap="none" dirty="0" err="1">
                <a:solidFill>
                  <a:srgbClr val="262626"/>
                </a:solidFill>
                <a:latin typeface="Calibri"/>
                <a:ea typeface="Calibri"/>
                <a:cs typeface="Calibri"/>
                <a:sym typeface="Calibri"/>
              </a:rPr>
              <a:t>dañados</a:t>
            </a:r>
            <a:r>
              <a:rPr lang="en-US" sz="1200" b="0" i="0" u="none" strike="noStrike" cap="none" dirty="0">
                <a:solidFill>
                  <a:srgbClr val="262626"/>
                </a:solidFill>
                <a:latin typeface="Calibri"/>
                <a:ea typeface="Calibri"/>
                <a:cs typeface="Calibri"/>
                <a:sym typeface="Calibri"/>
              </a:rPr>
              <a:t>.</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dirty="0" err="1">
                <a:solidFill>
                  <a:srgbClr val="262626"/>
                </a:solidFill>
                <a:latin typeface="Calibri"/>
                <a:cs typeface="Calibri"/>
                <a:sym typeface="Calibri"/>
              </a:rPr>
              <a:t>Menos</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básura</a:t>
            </a:r>
            <a:r>
              <a:rPr lang="en-US" sz="1200" dirty="0">
                <a:solidFill>
                  <a:srgbClr val="262626"/>
                </a:solidFill>
                <a:latin typeface="Calibri"/>
                <a:cs typeface="Calibri"/>
                <a:sym typeface="Calibri"/>
              </a:rPr>
              <a:t> en </a:t>
            </a:r>
            <a:r>
              <a:rPr lang="en-US" sz="1200" dirty="0" err="1">
                <a:solidFill>
                  <a:srgbClr val="262626"/>
                </a:solidFill>
                <a:latin typeface="Calibri"/>
                <a:cs typeface="Calibri"/>
                <a:sym typeface="Calibri"/>
              </a:rPr>
              <a:t>los</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océanos</a:t>
            </a:r>
            <a:r>
              <a:rPr lang="en-US" sz="1200" dirty="0">
                <a:solidFill>
                  <a:srgbClr val="262626"/>
                </a:solidFill>
                <a:latin typeface="Calibri"/>
                <a:cs typeface="Calibri"/>
                <a:sym typeface="Calibri"/>
              </a:rPr>
              <a:t>.</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dirty="0">
                <a:solidFill>
                  <a:srgbClr val="262626"/>
                </a:solidFill>
                <a:latin typeface="Calibri"/>
                <a:cs typeface="Calibri"/>
                <a:sym typeface="Calibri"/>
              </a:rPr>
              <a:t>El </a:t>
            </a:r>
            <a:r>
              <a:rPr lang="en-US" sz="1200" dirty="0" err="1">
                <a:solidFill>
                  <a:srgbClr val="262626"/>
                </a:solidFill>
                <a:latin typeface="Calibri"/>
                <a:cs typeface="Calibri"/>
                <a:sym typeface="Calibri"/>
              </a:rPr>
              <a:t>reciclaje</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mantiene</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limpios</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el</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agua</a:t>
            </a:r>
            <a:r>
              <a:rPr lang="en-US" sz="1200" dirty="0">
                <a:solidFill>
                  <a:srgbClr val="262626"/>
                </a:solidFill>
                <a:latin typeface="Calibri"/>
                <a:cs typeface="Calibri"/>
                <a:sym typeface="Calibri"/>
              </a:rPr>
              <a:t> y </a:t>
            </a:r>
            <a:r>
              <a:rPr lang="en-US" sz="1200" dirty="0" err="1">
                <a:solidFill>
                  <a:srgbClr val="262626"/>
                </a:solidFill>
                <a:latin typeface="Calibri"/>
                <a:cs typeface="Calibri"/>
                <a:sym typeface="Calibri"/>
              </a:rPr>
              <a:t>el</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aire</a:t>
            </a:r>
            <a:r>
              <a:rPr lang="en-US" sz="1200" dirty="0">
                <a:solidFill>
                  <a:srgbClr val="262626"/>
                </a:solidFill>
                <a:latin typeface="Calibri"/>
                <a:cs typeface="Calibri"/>
                <a:sym typeface="Calibri"/>
              </a:rPr>
              <a:t>.</a:t>
            </a:r>
            <a:endParaRPr dirty="0"/>
          </a:p>
        </p:txBody>
      </p:sp>
      <p:sp>
        <p:nvSpPr>
          <p:cNvPr id="155" name="Google Shape;155;p3"/>
          <p:cNvSpPr/>
          <p:nvPr/>
        </p:nvSpPr>
        <p:spPr>
          <a:xfrm>
            <a:off x="2983322" y="3205197"/>
            <a:ext cx="2089516" cy="120028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a:ea typeface="Calibri"/>
                <a:cs typeface="Calibri"/>
                <a:sym typeface="Calibri"/>
              </a:rPr>
              <a:t>Zapatos</a:t>
            </a:r>
            <a:endParaRPr lang="en-US" sz="1200" dirty="0">
              <a:solidFill>
                <a:schemeClr val="lt1"/>
              </a:solidFill>
              <a:latin typeface="Calibri"/>
              <a:ea typeface="Calibri"/>
              <a:cs typeface="Calibri"/>
              <a:sym typeface="Calibri"/>
            </a:endParaRPr>
          </a:p>
          <a:p>
            <a:pPr marL="171450" indent="-171450">
              <a:lnSpc>
                <a:spcPct val="150000"/>
              </a:lnSpc>
              <a:buClr>
                <a:schemeClr val="lt1"/>
              </a:buClr>
              <a:buSzPts val="1800"/>
              <a:buFont typeface="Arial" panose="020B0604020202020204" pitchFamily="34" charset="0"/>
              <a:buChar char="•"/>
            </a:pPr>
            <a:r>
              <a:rPr lang="en-US" sz="1200" dirty="0">
                <a:solidFill>
                  <a:schemeClr val="lt1"/>
                </a:solidFill>
                <a:latin typeface="Calibri"/>
                <a:ea typeface="Calibri"/>
                <a:cs typeface="Calibri"/>
                <a:sym typeface="Calibri"/>
              </a:rPr>
              <a:t>Bolsa de </a:t>
            </a:r>
            <a:r>
              <a:rPr lang="en-US" sz="1200" dirty="0" err="1">
                <a:solidFill>
                  <a:schemeClr val="lt1"/>
                </a:solidFill>
                <a:latin typeface="Calibri"/>
                <a:ea typeface="Calibri"/>
                <a:cs typeface="Calibri"/>
                <a:sym typeface="Calibri"/>
              </a:rPr>
              <a:t>plástico</a:t>
            </a:r>
            <a:endParaRPr lang="en-US" sz="1200" dirty="0">
              <a:solidFill>
                <a:schemeClr val="lt1"/>
              </a:solidFill>
              <a:latin typeface="Calibri"/>
              <a:ea typeface="Calibri"/>
              <a:cs typeface="Calibri"/>
              <a:sym typeface="Calibri"/>
            </a:endParaRPr>
          </a:p>
          <a:p>
            <a:pPr marL="209550" marR="0" lvl="0" indent="-171450" algn="l" rtl="0">
              <a:lnSpc>
                <a:spcPct val="150000"/>
              </a:lnSpc>
              <a:spcBef>
                <a:spcPts val="0"/>
              </a:spcBef>
              <a:spcAft>
                <a:spcPts val="0"/>
              </a:spcAft>
              <a:buClr>
                <a:schemeClr val="lt1"/>
              </a:buClr>
              <a:buSzPts val="1200"/>
              <a:buFont typeface="Arial" panose="020B0604020202020204" pitchFamily="34" charset="0"/>
              <a:buChar char="•"/>
            </a:pPr>
            <a:r>
              <a:rPr lang="en-US" sz="1200" dirty="0">
                <a:solidFill>
                  <a:schemeClr val="lt1"/>
                </a:solidFill>
                <a:latin typeface="Calibri"/>
                <a:ea typeface="Calibri"/>
                <a:cs typeface="Calibri"/>
                <a:sym typeface="Calibri"/>
              </a:rPr>
              <a:t>Caja de pizza</a:t>
            </a:r>
            <a:endParaRPr sz="1200" dirty="0">
              <a:solidFill>
                <a:schemeClr val="lt1"/>
              </a:solidFill>
              <a:latin typeface="Calibri"/>
              <a:ea typeface="Calibri"/>
              <a:cs typeface="Calibri"/>
              <a:sym typeface="Calibri"/>
            </a:endParaRPr>
          </a:p>
          <a:p>
            <a:pPr marL="171450" marR="0" lvl="0" indent="-171450" algn="l"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a:ea typeface="Calibri"/>
                <a:cs typeface="Calibri"/>
                <a:sym typeface="Calibri"/>
              </a:rPr>
              <a:t>Foco</a:t>
            </a:r>
            <a:endParaRPr sz="1200" b="0" i="0" u="none" strike="noStrike" cap="none" dirty="0">
              <a:solidFill>
                <a:schemeClr val="dk1"/>
              </a:solidFill>
              <a:latin typeface="Calibri"/>
              <a:ea typeface="Calibri"/>
              <a:cs typeface="Calibri"/>
              <a:sym typeface="Calibri"/>
            </a:endParaRPr>
          </a:p>
        </p:txBody>
      </p:sp>
      <p:sp>
        <p:nvSpPr>
          <p:cNvPr id="157" name="Google Shape;157;p3"/>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4" name="Picture 3">
            <a:extLst>
              <a:ext uri="{FF2B5EF4-FFF2-40B4-BE49-F238E27FC236}">
                <a16:creationId xmlns:a16="http://schemas.microsoft.com/office/drawing/2014/main" id="{4F585639-9AC6-A379-BBCF-5EAA13FDB850}"/>
              </a:ext>
            </a:extLst>
          </p:cNvPr>
          <p:cNvPicPr>
            <a:picLocks noChangeAspect="1"/>
          </p:cNvPicPr>
          <p:nvPr/>
        </p:nvPicPr>
        <p:blipFill rotWithShape="1">
          <a:blip r:embed="rId4"/>
          <a:srcRect r="20" b="35"/>
          <a:stretch/>
        </p:blipFill>
        <p:spPr>
          <a:xfrm>
            <a:off x="7019602" y="1476189"/>
            <a:ext cx="3225634" cy="2265966"/>
          </a:xfrm>
          <a:prstGeom prst="rect">
            <a:avLst/>
          </a:prstGeom>
        </p:spPr>
      </p:pic>
      <p:pic>
        <p:nvPicPr>
          <p:cNvPr id="3" name="Picture 2">
            <a:extLst>
              <a:ext uri="{FF2B5EF4-FFF2-40B4-BE49-F238E27FC236}">
                <a16:creationId xmlns:a16="http://schemas.microsoft.com/office/drawing/2014/main" id="{DF6556AE-F07D-FF69-9DC0-6BC77F3B5F91}"/>
              </a:ext>
            </a:extLst>
          </p:cNvPr>
          <p:cNvPicPr>
            <a:picLocks noChangeAspect="1"/>
          </p:cNvPicPr>
          <p:nvPr/>
        </p:nvPicPr>
        <p:blipFill>
          <a:blip r:embed="rId5"/>
          <a:stretch>
            <a:fillRect/>
          </a:stretch>
        </p:blipFill>
        <p:spPr>
          <a:xfrm>
            <a:off x="6983606" y="3997389"/>
            <a:ext cx="3720032" cy="2462556"/>
          </a:xfrm>
          <a:prstGeom prst="rect">
            <a:avLst/>
          </a:prstGeom>
        </p:spPr>
      </p:pic>
    </p:spTree>
    <p:extLst>
      <p:ext uri="{BB962C8B-B14F-4D97-AF65-F5344CB8AC3E}">
        <p14:creationId xmlns:p14="http://schemas.microsoft.com/office/powerpoint/2010/main" val="39653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2" y="-2"/>
            <a:ext cx="12191998" cy="6858002"/>
          </a:xfrm>
          <a:prstGeom prst="rect">
            <a:avLst/>
          </a:prstGeom>
          <a:noFill/>
          <a:ln>
            <a:noFill/>
          </a:ln>
        </p:spPr>
      </p:pic>
      <p:sp>
        <p:nvSpPr>
          <p:cNvPr id="125" name="Google Shape;125;p3"/>
          <p:cNvSpPr/>
          <p:nvPr/>
        </p:nvSpPr>
        <p:spPr>
          <a:xfrm>
            <a:off x="2606050" y="108925"/>
            <a:ext cx="6979800" cy="9576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2606050" y="1089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p:nvPr/>
        </p:nvSpPr>
        <p:spPr>
          <a:xfrm>
            <a:off x="2983322" y="141706"/>
            <a:ext cx="62253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libri"/>
                <a:cs typeface="Calibri"/>
                <a:sym typeface="Calibri"/>
              </a:rPr>
              <a:t>La </a:t>
            </a:r>
            <a:r>
              <a:rPr lang="en-US" sz="3200" b="1" dirty="0" err="1">
                <a:solidFill>
                  <a:schemeClr val="lt1"/>
                </a:solidFill>
                <a:latin typeface="Calibri"/>
                <a:cs typeface="Calibri"/>
                <a:sym typeface="Calibri"/>
              </a:rPr>
              <a:t>Lección</a:t>
            </a:r>
            <a:endParaRPr dirty="0"/>
          </a:p>
        </p:txBody>
      </p:sp>
      <p:sp>
        <p:nvSpPr>
          <p:cNvPr id="128" name="Google Shape;128;p3"/>
          <p:cNvSpPr/>
          <p:nvPr/>
        </p:nvSpPr>
        <p:spPr>
          <a:xfrm>
            <a:off x="413972" y="1066625"/>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360335" y="1066625"/>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404919" y="1046573"/>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31" name="Google Shape;131;p3"/>
          <p:cNvSpPr/>
          <p:nvPr/>
        </p:nvSpPr>
        <p:spPr>
          <a:xfrm>
            <a:off x="911773" y="1108997"/>
            <a:ext cx="4804500" cy="102581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Inicie la lección con una pregunta.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¿Quién sabe lo que significa "reciclar"?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¿Alguien ha visto este símbolo antes, y sabe qué significa?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2" name="Google Shape;132;p3"/>
          <p:cNvSpPr/>
          <p:nvPr/>
        </p:nvSpPr>
        <p:spPr>
          <a:xfrm>
            <a:off x="413972" y="1978657"/>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3"/>
          <p:cNvSpPr/>
          <p:nvPr/>
        </p:nvSpPr>
        <p:spPr>
          <a:xfrm>
            <a:off x="360335" y="1978657"/>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p:cNvSpPr/>
          <p:nvPr/>
        </p:nvSpPr>
        <p:spPr>
          <a:xfrm>
            <a:off x="404919" y="1958605"/>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35" name="Google Shape;135;p3"/>
          <p:cNvSpPr/>
          <p:nvPr/>
        </p:nvSpPr>
        <p:spPr>
          <a:xfrm>
            <a:off x="899897" y="2021029"/>
            <a:ext cx="4836723" cy="268383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Reparta o proyecte el folleto SÍ/NO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Discuta lo que podemos y no podemos reciclar según los elementos del folleto. Hay una versión imprimible en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pdf</a:t>
            </a:r>
            <a:r>
              <a:rPr lang="es-ES" sz="1200" dirty="0">
                <a:effectLst/>
                <a:latin typeface="Calibri" panose="020F0502020204030204" pitchFamily="34" charset="0"/>
                <a:ea typeface="Calibri" panose="020F0502020204030204" pitchFamily="34" charset="0"/>
                <a:cs typeface="Times New Roman" panose="02020603050405020304" pitchFamily="18" charset="0"/>
              </a:rPr>
              <a:t> y también se incluye en la presentación de diapositivas para mostrar.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¿Qué haces con la basura en casa?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¿A dónde va?</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Si pones la basura de todos en una gran pila, ¿cuánto sería? ¿Sería demasiado?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6" name="Google Shape;136;p3"/>
          <p:cNvSpPr/>
          <p:nvPr/>
        </p:nvSpPr>
        <p:spPr>
          <a:xfrm>
            <a:off x="413972" y="4262316"/>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p:nvPr/>
        </p:nvSpPr>
        <p:spPr>
          <a:xfrm>
            <a:off x="360335" y="4262316"/>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404919" y="4242264"/>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39" name="Google Shape;139;p3"/>
          <p:cNvSpPr/>
          <p:nvPr/>
        </p:nvSpPr>
        <p:spPr>
          <a:xfrm>
            <a:off x="923080" y="4220588"/>
            <a:ext cx="4804500" cy="79402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a:solidFill>
                  <a:srgbClr val="262626"/>
                </a:solidFill>
                <a:latin typeface="Calibri"/>
                <a:ea typeface="Calibri"/>
                <a:cs typeface="Calibri"/>
                <a:sym typeface="Calibri"/>
              </a:rPr>
              <a:t>Lee </a:t>
            </a:r>
            <a:r>
              <a:rPr lang="en-US" b="1" dirty="0" err="1">
                <a:solidFill>
                  <a:srgbClr val="262626"/>
                </a:solidFill>
                <a:latin typeface="Calibri"/>
                <a:ea typeface="Calibri"/>
                <a:cs typeface="Calibri"/>
                <a:sym typeface="Calibri"/>
              </a:rPr>
              <a:t>en</a:t>
            </a:r>
            <a:r>
              <a:rPr lang="en-US" b="1" dirty="0">
                <a:solidFill>
                  <a:srgbClr val="262626"/>
                </a:solidFill>
                <a:latin typeface="Calibri"/>
                <a:ea typeface="Calibri"/>
                <a:cs typeface="Calibri"/>
                <a:sym typeface="Calibri"/>
              </a:rPr>
              <a:t> </a:t>
            </a:r>
            <a:r>
              <a:rPr lang="en-US" b="1" dirty="0" err="1">
                <a:solidFill>
                  <a:srgbClr val="262626"/>
                </a:solidFill>
                <a:latin typeface="Calibri"/>
                <a:ea typeface="Calibri"/>
                <a:cs typeface="Calibri"/>
                <a:sym typeface="Calibri"/>
              </a:rPr>
              <a:t>voz</a:t>
            </a:r>
            <a:r>
              <a:rPr lang="en-US" b="1" dirty="0">
                <a:solidFill>
                  <a:srgbClr val="262626"/>
                </a:solidFill>
                <a:latin typeface="Calibri"/>
                <a:ea typeface="Calibri"/>
                <a:cs typeface="Calibri"/>
                <a:sym typeface="Calibri"/>
              </a:rPr>
              <a:t> </a:t>
            </a:r>
            <a:r>
              <a:rPr lang="en-US" b="1" dirty="0" err="1">
                <a:solidFill>
                  <a:srgbClr val="262626"/>
                </a:solidFill>
                <a:latin typeface="Calibri"/>
                <a:ea typeface="Calibri"/>
                <a:cs typeface="Calibri"/>
                <a:sym typeface="Calibri"/>
              </a:rPr>
              <a:t>alta</a:t>
            </a:r>
            <a:r>
              <a:rPr lang="en-US" b="1" dirty="0">
                <a:solidFill>
                  <a:srgbClr val="262626"/>
                </a:solidFill>
                <a:latin typeface="Calibri"/>
                <a:ea typeface="Calibri"/>
                <a:cs typeface="Calibri"/>
                <a:sym typeface="Calibri"/>
              </a:rPr>
              <a:t> </a:t>
            </a:r>
            <a:r>
              <a:rPr lang="en-US" sz="1400" b="1" i="0" u="none" strike="noStrike" cap="none" dirty="0">
                <a:solidFill>
                  <a:srgbClr val="262626"/>
                </a:solidFill>
                <a:latin typeface="Calibri"/>
                <a:ea typeface="Calibri"/>
                <a:cs typeface="Calibri"/>
                <a:sym typeface="Calibri"/>
              </a:rPr>
              <a:t>“La </a:t>
            </a:r>
            <a:r>
              <a:rPr lang="en-US" sz="1400" b="1" i="0" u="none" strike="noStrike" cap="none" dirty="0" err="1">
                <a:solidFill>
                  <a:srgbClr val="262626"/>
                </a:solidFill>
                <a:latin typeface="Calibri"/>
                <a:ea typeface="Calibri"/>
                <a:cs typeface="Calibri"/>
                <a:sym typeface="Calibri"/>
              </a:rPr>
              <a:t>Coneja</a:t>
            </a:r>
            <a:r>
              <a:rPr lang="en-US" sz="1400" b="1" i="0" u="none" strike="noStrike" cap="none" dirty="0">
                <a:solidFill>
                  <a:srgbClr val="262626"/>
                </a:solidFill>
                <a:latin typeface="Calibri"/>
                <a:ea typeface="Calibri"/>
                <a:cs typeface="Calibri"/>
                <a:sym typeface="Calibri"/>
              </a:rPr>
              <a:t> Raquel </a:t>
            </a:r>
            <a:r>
              <a:rPr lang="en-US" sz="1400" b="1" i="0" u="none" strike="noStrike" cap="none" dirty="0" err="1">
                <a:solidFill>
                  <a:srgbClr val="262626"/>
                </a:solidFill>
                <a:latin typeface="Calibri"/>
                <a:ea typeface="Calibri"/>
                <a:cs typeface="Calibri"/>
                <a:sym typeface="Calibri"/>
              </a:rPr>
              <a:t>Aprende</a:t>
            </a:r>
            <a:r>
              <a:rPr lang="en-US" sz="1400" b="1" i="0" u="none" strike="noStrike" cap="none" dirty="0">
                <a:solidFill>
                  <a:srgbClr val="262626"/>
                </a:solidFill>
                <a:latin typeface="Calibri"/>
                <a:ea typeface="Calibri"/>
                <a:cs typeface="Calibri"/>
                <a:sym typeface="Calibri"/>
              </a:rPr>
              <a:t> a </a:t>
            </a:r>
            <a:r>
              <a:rPr lang="en-US" sz="1400" b="1" i="0" u="none" strike="noStrike" cap="none" dirty="0" err="1">
                <a:solidFill>
                  <a:srgbClr val="262626"/>
                </a:solidFill>
                <a:latin typeface="Calibri"/>
                <a:ea typeface="Calibri"/>
                <a:cs typeface="Calibri"/>
                <a:sym typeface="Calibri"/>
              </a:rPr>
              <a:t>Reciclar</a:t>
            </a:r>
            <a:r>
              <a:rPr lang="en-US" sz="1400" b="1" i="0" u="none" strike="noStrike" cap="none" dirty="0">
                <a:solidFill>
                  <a:srgbClr val="262626"/>
                </a:solidFill>
                <a:latin typeface="Calibri"/>
                <a:ea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dirty="0" err="1">
                <a:solidFill>
                  <a:srgbClr val="262626"/>
                </a:solidFill>
                <a:latin typeface="Calibri"/>
                <a:ea typeface="Calibri"/>
                <a:cs typeface="Calibri"/>
                <a:sym typeface="Calibri"/>
              </a:rPr>
              <a:t>Incita</a:t>
            </a:r>
            <a:r>
              <a:rPr lang="en-US" sz="1200" dirty="0">
                <a:solidFill>
                  <a:srgbClr val="262626"/>
                </a:solidFill>
                <a:latin typeface="Calibri"/>
                <a:ea typeface="Calibri"/>
                <a:cs typeface="Calibri"/>
                <a:sym typeface="Calibri"/>
              </a:rPr>
              <a:t> a </a:t>
            </a:r>
            <a:r>
              <a:rPr lang="en-US" sz="1200" dirty="0" err="1">
                <a:solidFill>
                  <a:srgbClr val="262626"/>
                </a:solidFill>
                <a:latin typeface="Calibri"/>
                <a:ea typeface="Calibri"/>
                <a:cs typeface="Calibri"/>
                <a:sym typeface="Calibri"/>
              </a:rPr>
              <a:t>los</a:t>
            </a:r>
            <a:r>
              <a:rPr lang="en-US" sz="1200" dirty="0">
                <a:solidFill>
                  <a:srgbClr val="262626"/>
                </a:solidFill>
                <a:latin typeface="Calibri"/>
                <a:ea typeface="Calibri"/>
                <a:cs typeface="Calibri"/>
                <a:sym typeface="Calibri"/>
              </a:rPr>
              <a:t> </a:t>
            </a:r>
            <a:r>
              <a:rPr lang="en-US" sz="1200" dirty="0" err="1">
                <a:solidFill>
                  <a:srgbClr val="262626"/>
                </a:solidFill>
                <a:latin typeface="Calibri"/>
                <a:ea typeface="Calibri"/>
                <a:cs typeface="Calibri"/>
                <a:sym typeface="Calibri"/>
              </a:rPr>
              <a:t>estudiantes</a:t>
            </a:r>
            <a:r>
              <a:rPr lang="en-US" sz="1200" dirty="0">
                <a:solidFill>
                  <a:srgbClr val="262626"/>
                </a:solidFill>
                <a:latin typeface="Calibri"/>
                <a:ea typeface="Calibri"/>
                <a:cs typeface="Calibri"/>
                <a:sym typeface="Calibri"/>
              </a:rPr>
              <a:t> a </a:t>
            </a:r>
            <a:r>
              <a:rPr lang="en-US" sz="1200" dirty="0" err="1">
                <a:solidFill>
                  <a:srgbClr val="262626"/>
                </a:solidFill>
                <a:latin typeface="Calibri"/>
                <a:ea typeface="Calibri"/>
                <a:cs typeface="Calibri"/>
                <a:sym typeface="Calibri"/>
              </a:rPr>
              <a:t>comentar</a:t>
            </a:r>
            <a:r>
              <a:rPr lang="en-US" sz="1200" dirty="0">
                <a:solidFill>
                  <a:srgbClr val="262626"/>
                </a:solidFill>
                <a:latin typeface="Calibri"/>
                <a:ea typeface="Calibri"/>
                <a:cs typeface="Calibri"/>
                <a:sym typeface="Calibri"/>
              </a:rPr>
              <a:t> </a:t>
            </a:r>
            <a:r>
              <a:rPr lang="en-US" sz="1200" dirty="0" err="1">
                <a:solidFill>
                  <a:srgbClr val="262626"/>
                </a:solidFill>
                <a:latin typeface="Calibri"/>
                <a:ea typeface="Calibri"/>
                <a:cs typeface="Calibri"/>
                <a:sym typeface="Calibri"/>
              </a:rPr>
              <a:t>acerca</a:t>
            </a:r>
            <a:r>
              <a:rPr lang="en-US" sz="1200" dirty="0">
                <a:solidFill>
                  <a:srgbClr val="262626"/>
                </a:solidFill>
                <a:latin typeface="Calibri"/>
                <a:ea typeface="Calibri"/>
                <a:cs typeface="Calibri"/>
                <a:sym typeface="Calibri"/>
              </a:rPr>
              <a:t> de la </a:t>
            </a:r>
            <a:r>
              <a:rPr lang="en-US" sz="1200" dirty="0" err="1">
                <a:solidFill>
                  <a:srgbClr val="262626"/>
                </a:solidFill>
                <a:latin typeface="Calibri"/>
                <a:ea typeface="Calibri"/>
                <a:cs typeface="Calibri"/>
                <a:sym typeface="Calibri"/>
              </a:rPr>
              <a:t>historia</a:t>
            </a:r>
            <a:r>
              <a:rPr lang="en-US" sz="1200" dirty="0">
                <a:solidFill>
                  <a:srgbClr val="262626"/>
                </a:solidFill>
                <a:latin typeface="Calibri"/>
                <a:ea typeface="Calibri"/>
                <a:cs typeface="Calibri"/>
                <a:sym typeface="Calibri"/>
              </a:rPr>
              <a:t>.</a:t>
            </a:r>
            <a:r>
              <a:rPr lang="en-US" sz="1200" b="0" i="0" u="none" strike="noStrike" cap="none" dirty="0">
                <a:solidFill>
                  <a:srgbClr val="262626"/>
                </a:solidFill>
                <a:latin typeface="Calibri"/>
                <a:ea typeface="Calibri"/>
                <a:cs typeface="Calibri"/>
                <a:sym typeface="Calibri"/>
              </a:rPr>
              <a:t> </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dirty="0" err="1">
                <a:solidFill>
                  <a:srgbClr val="262626"/>
                </a:solidFill>
                <a:latin typeface="Calibri"/>
                <a:ea typeface="Calibri"/>
                <a:cs typeface="Calibri"/>
                <a:sym typeface="Calibri"/>
              </a:rPr>
              <a:t>Qué</a:t>
            </a:r>
            <a:r>
              <a:rPr lang="en-US" sz="1200" dirty="0">
                <a:solidFill>
                  <a:srgbClr val="262626"/>
                </a:solidFill>
                <a:latin typeface="Calibri"/>
                <a:ea typeface="Calibri"/>
                <a:cs typeface="Calibri"/>
                <a:sym typeface="Calibri"/>
              </a:rPr>
              <a:t> </a:t>
            </a:r>
            <a:r>
              <a:rPr lang="en-US" sz="1200" dirty="0" err="1">
                <a:solidFill>
                  <a:srgbClr val="262626"/>
                </a:solidFill>
                <a:latin typeface="Calibri"/>
                <a:ea typeface="Calibri"/>
                <a:cs typeface="Calibri"/>
                <a:sym typeface="Calibri"/>
              </a:rPr>
              <a:t>errores</a:t>
            </a:r>
            <a:r>
              <a:rPr lang="en-US" sz="1200" dirty="0">
                <a:solidFill>
                  <a:srgbClr val="262626"/>
                </a:solidFill>
                <a:latin typeface="Calibri"/>
                <a:ea typeface="Calibri"/>
                <a:cs typeface="Calibri"/>
                <a:sym typeface="Calibri"/>
              </a:rPr>
              <a:t> </a:t>
            </a:r>
            <a:r>
              <a:rPr lang="en-US" sz="1200" dirty="0" err="1">
                <a:solidFill>
                  <a:srgbClr val="262626"/>
                </a:solidFill>
                <a:latin typeface="Calibri"/>
                <a:ea typeface="Calibri"/>
                <a:cs typeface="Calibri"/>
                <a:sym typeface="Calibri"/>
              </a:rPr>
              <a:t>cometió</a:t>
            </a:r>
            <a:r>
              <a:rPr lang="en-US" sz="1200" dirty="0">
                <a:solidFill>
                  <a:srgbClr val="262626"/>
                </a:solidFill>
                <a:latin typeface="Calibri"/>
                <a:ea typeface="Calibri"/>
                <a:cs typeface="Calibri"/>
                <a:sym typeface="Calibri"/>
              </a:rPr>
              <a:t> Raquel</a:t>
            </a:r>
            <a:r>
              <a:rPr lang="en-US" sz="1200" b="0" i="0" u="none" strike="noStrike" cap="none" dirty="0">
                <a:solidFill>
                  <a:srgbClr val="262626"/>
                </a:solidFill>
                <a:latin typeface="Calibri"/>
                <a:ea typeface="Calibri"/>
                <a:cs typeface="Calibri"/>
                <a:sym typeface="Calibri"/>
              </a:rPr>
              <a:t>? </a:t>
            </a:r>
            <a:r>
              <a:rPr lang="en-US" sz="1200" dirty="0">
                <a:solidFill>
                  <a:srgbClr val="262626"/>
                </a:solidFill>
                <a:latin typeface="Calibri"/>
                <a:ea typeface="Calibri"/>
                <a:cs typeface="Calibri"/>
                <a:sym typeface="Calibri"/>
              </a:rPr>
              <a:t>Por </a:t>
            </a:r>
            <a:r>
              <a:rPr lang="en-US" sz="1200" dirty="0" err="1">
                <a:solidFill>
                  <a:srgbClr val="262626"/>
                </a:solidFill>
                <a:latin typeface="Calibri"/>
                <a:ea typeface="Calibri"/>
                <a:cs typeface="Calibri"/>
                <a:sym typeface="Calibri"/>
              </a:rPr>
              <a:t>qué</a:t>
            </a:r>
            <a:r>
              <a:rPr lang="en-US" sz="1200" dirty="0">
                <a:solidFill>
                  <a:srgbClr val="262626"/>
                </a:solidFill>
                <a:latin typeface="Calibri"/>
                <a:ea typeface="Calibri"/>
                <a:cs typeface="Calibri"/>
                <a:sym typeface="Calibri"/>
              </a:rPr>
              <a:t> </a:t>
            </a:r>
            <a:r>
              <a:rPr lang="en-US" sz="1200" dirty="0" err="1">
                <a:solidFill>
                  <a:srgbClr val="262626"/>
                </a:solidFill>
                <a:latin typeface="Calibri"/>
                <a:ea typeface="Calibri"/>
                <a:cs typeface="Calibri"/>
                <a:sym typeface="Calibri"/>
              </a:rPr>
              <a:t>reciclar</a:t>
            </a:r>
            <a:r>
              <a:rPr lang="en-US" sz="1200" dirty="0">
                <a:solidFill>
                  <a:srgbClr val="262626"/>
                </a:solidFill>
                <a:latin typeface="Calibri"/>
                <a:ea typeface="Calibri"/>
                <a:cs typeface="Calibri"/>
                <a:sym typeface="Calibri"/>
              </a:rPr>
              <a:t> es </a:t>
            </a:r>
            <a:r>
              <a:rPr lang="en-US" sz="1200" dirty="0" err="1">
                <a:solidFill>
                  <a:srgbClr val="262626"/>
                </a:solidFill>
                <a:latin typeface="Calibri"/>
                <a:ea typeface="Calibri"/>
                <a:cs typeface="Calibri"/>
                <a:sym typeface="Calibri"/>
              </a:rPr>
              <a:t>importante</a:t>
            </a:r>
            <a:r>
              <a:rPr lang="en-US" sz="1200" b="0" i="0" u="none" strike="noStrike" cap="none" dirty="0">
                <a:solidFill>
                  <a:srgbClr val="262626"/>
                </a:solidFill>
                <a:latin typeface="Calibri"/>
                <a:ea typeface="Calibri"/>
                <a:cs typeface="Calibri"/>
                <a:sym typeface="Calibri"/>
              </a:rPr>
              <a:t>?</a:t>
            </a:r>
            <a:endParaRPr dirty="0"/>
          </a:p>
        </p:txBody>
      </p:sp>
      <p:sp>
        <p:nvSpPr>
          <p:cNvPr id="140" name="Google Shape;140;p3"/>
          <p:cNvSpPr/>
          <p:nvPr/>
        </p:nvSpPr>
        <p:spPr>
          <a:xfrm>
            <a:off x="800580" y="5070403"/>
            <a:ext cx="4804500" cy="1801672"/>
          </a:xfrm>
          <a:prstGeom prst="roundRect">
            <a:avLst>
              <a:gd name="adj" fmla="val 16667"/>
            </a:avLst>
          </a:prstGeom>
          <a:solidFill>
            <a:srgbClr val="29C7F7"/>
          </a:solidFill>
          <a:ln w="190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3"/>
          <p:cNvSpPr/>
          <p:nvPr/>
        </p:nvSpPr>
        <p:spPr>
          <a:xfrm rot="5400000">
            <a:off x="160081" y="5134010"/>
            <a:ext cx="897825"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3"/>
          <p:cNvSpPr/>
          <p:nvPr/>
        </p:nvSpPr>
        <p:spPr>
          <a:xfrm>
            <a:off x="976717" y="5095481"/>
            <a:ext cx="4420200" cy="18313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u="sng" dirty="0" err="1">
                <a:solidFill>
                  <a:schemeClr val="lt1"/>
                </a:solidFill>
                <a:latin typeface="Calibri"/>
                <a:cs typeface="Calibri"/>
                <a:sym typeface="Calibri"/>
              </a:rPr>
              <a:t>Puedes</a:t>
            </a:r>
            <a:r>
              <a:rPr lang="en-US" sz="1200" u="sng" dirty="0">
                <a:solidFill>
                  <a:schemeClr val="lt1"/>
                </a:solidFill>
                <a:latin typeface="Calibri"/>
                <a:cs typeface="Calibri"/>
                <a:sym typeface="Calibri"/>
              </a:rPr>
              <a:t> </a:t>
            </a:r>
            <a:r>
              <a:rPr lang="en-US" sz="1200" u="sng" dirty="0" err="1">
                <a:solidFill>
                  <a:schemeClr val="lt1"/>
                </a:solidFill>
                <a:latin typeface="Calibri"/>
                <a:cs typeface="Calibri"/>
                <a:sym typeface="Calibri"/>
              </a:rPr>
              <a:t>sugerir</a:t>
            </a:r>
            <a:r>
              <a:rPr lang="en-US" sz="1200" u="sng" dirty="0">
                <a:solidFill>
                  <a:schemeClr val="lt1"/>
                </a:solidFill>
                <a:latin typeface="Calibri"/>
                <a:cs typeface="Calibri"/>
                <a:sym typeface="Calibri"/>
              </a:rPr>
              <a:t> las </a:t>
            </a:r>
            <a:r>
              <a:rPr lang="en-US" sz="1200" u="sng" dirty="0" err="1">
                <a:solidFill>
                  <a:schemeClr val="lt1"/>
                </a:solidFill>
                <a:latin typeface="Calibri"/>
                <a:cs typeface="Calibri"/>
                <a:sym typeface="Calibri"/>
              </a:rPr>
              <a:t>siguientes</a:t>
            </a:r>
            <a:r>
              <a:rPr lang="en-US" sz="1200" u="sng" dirty="0">
                <a:solidFill>
                  <a:schemeClr val="lt1"/>
                </a:solidFill>
                <a:latin typeface="Calibri"/>
                <a:cs typeface="Calibri"/>
                <a:sym typeface="Calibri"/>
              </a:rPr>
              <a:t> </a:t>
            </a:r>
            <a:r>
              <a:rPr lang="en-US" sz="1200" u="sng" dirty="0" err="1">
                <a:solidFill>
                  <a:schemeClr val="lt1"/>
                </a:solidFill>
                <a:latin typeface="Calibri"/>
                <a:cs typeface="Calibri"/>
                <a:sym typeface="Calibri"/>
              </a:rPr>
              <a:t>razones</a:t>
            </a:r>
            <a:r>
              <a:rPr lang="en-US" sz="1200" u="sng" dirty="0">
                <a:solidFill>
                  <a:schemeClr val="lt1"/>
                </a:solidFill>
                <a:latin typeface="Calibri"/>
                <a:cs typeface="Calibri"/>
                <a:sym typeface="Calibri"/>
              </a:rPr>
              <a:t> </a:t>
            </a:r>
            <a:r>
              <a:rPr lang="en-US" sz="1200" u="sng" dirty="0" err="1">
                <a:solidFill>
                  <a:schemeClr val="lt1"/>
                </a:solidFill>
                <a:latin typeface="Calibri"/>
                <a:cs typeface="Calibri"/>
                <a:sym typeface="Calibri"/>
              </a:rPr>
              <a:t>acerca</a:t>
            </a:r>
            <a:r>
              <a:rPr lang="en-US" sz="1200" u="sng" dirty="0">
                <a:solidFill>
                  <a:schemeClr val="lt1"/>
                </a:solidFill>
                <a:latin typeface="Calibri"/>
                <a:cs typeface="Calibri"/>
                <a:sym typeface="Calibri"/>
              </a:rPr>
              <a:t> de la </a:t>
            </a:r>
            <a:r>
              <a:rPr lang="en-US" sz="1200" u="sng" dirty="0" err="1">
                <a:solidFill>
                  <a:schemeClr val="lt1"/>
                </a:solidFill>
                <a:latin typeface="Calibri"/>
                <a:cs typeface="Calibri"/>
                <a:sym typeface="Calibri"/>
              </a:rPr>
              <a:t>importancia</a:t>
            </a:r>
            <a:r>
              <a:rPr lang="en-US" sz="1200" u="sng" dirty="0">
                <a:solidFill>
                  <a:schemeClr val="lt1"/>
                </a:solidFill>
                <a:latin typeface="Calibri"/>
                <a:cs typeface="Calibri"/>
                <a:sym typeface="Calibri"/>
              </a:rPr>
              <a:t> de </a:t>
            </a:r>
            <a:r>
              <a:rPr lang="en-US" sz="1200" u="sng" dirty="0" err="1">
                <a:solidFill>
                  <a:schemeClr val="lt1"/>
                </a:solidFill>
                <a:latin typeface="Calibri"/>
                <a:cs typeface="Calibri"/>
                <a:sym typeface="Calibri"/>
              </a:rPr>
              <a:t>reciclar</a:t>
            </a:r>
            <a:r>
              <a:rPr lang="en-US" sz="1200" u="sng" dirty="0">
                <a:solidFill>
                  <a:schemeClr val="lt1"/>
                </a:solidFill>
                <a:latin typeface="Calibri"/>
                <a:cs typeface="Calibri"/>
                <a:sym typeface="Calibri"/>
              </a:rPr>
              <a:t>:</a:t>
            </a:r>
            <a:endParaRPr dirty="0"/>
          </a:p>
          <a:p>
            <a:pPr>
              <a:lnSpc>
                <a:spcPct val="107000"/>
              </a:lnSpc>
              <a:spcAft>
                <a:spcPts val="800"/>
              </a:spcAft>
            </a:pPr>
            <a:r>
              <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basura puede ser dañina para el aire y agua, y puede dañar a los animales y peces.</a:t>
            </a:r>
          </a:p>
          <a:p>
            <a:pPr>
              <a:lnSpc>
                <a:spcPct val="107000"/>
              </a:lnSpc>
              <a:spcAft>
                <a:spcPts val="800"/>
              </a:spcAft>
            </a:pPr>
            <a:r>
              <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-Cuando usamos menos papel, salvamos árboles y animales en el bosque.</a:t>
            </a:r>
          </a:p>
          <a:p>
            <a:pPr>
              <a:lnSpc>
                <a:spcPct val="107000"/>
              </a:lnSpc>
              <a:spcAft>
                <a:spcPts val="800"/>
              </a:spcAft>
            </a:pPr>
            <a:r>
              <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-Cuando reciclamos, generamos menos basura.</a:t>
            </a:r>
          </a:p>
        </p:txBody>
      </p:sp>
      <p:cxnSp>
        <p:nvCxnSpPr>
          <p:cNvPr id="143" name="Google Shape;143;p3"/>
          <p:cNvCxnSpPr/>
          <p:nvPr/>
        </p:nvCxnSpPr>
        <p:spPr>
          <a:xfrm>
            <a:off x="6159855" y="1337597"/>
            <a:ext cx="0" cy="5156620"/>
          </a:xfrm>
          <a:prstGeom prst="straightConnector1">
            <a:avLst/>
          </a:prstGeom>
          <a:noFill/>
          <a:ln w="25400" cap="flat" cmpd="sng">
            <a:solidFill>
              <a:srgbClr val="3AC69D"/>
            </a:solidFill>
            <a:prstDash val="dot"/>
            <a:miter lim="800000"/>
            <a:headEnd type="none" w="sm" len="sm"/>
            <a:tailEnd type="none" w="sm" len="sm"/>
          </a:ln>
        </p:spPr>
      </p:cxnSp>
      <p:sp>
        <p:nvSpPr>
          <p:cNvPr id="144" name="Google Shape;144;p3"/>
          <p:cNvSpPr/>
          <p:nvPr/>
        </p:nvSpPr>
        <p:spPr>
          <a:xfrm>
            <a:off x="6610977" y="1216969"/>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3"/>
          <p:cNvSpPr/>
          <p:nvPr/>
        </p:nvSpPr>
        <p:spPr>
          <a:xfrm>
            <a:off x="6557340" y="1159793"/>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a:off x="6601924" y="1196917"/>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4</a:t>
            </a:r>
            <a:endParaRPr/>
          </a:p>
        </p:txBody>
      </p:sp>
      <p:sp>
        <p:nvSpPr>
          <p:cNvPr id="147" name="Google Shape;147;p3"/>
          <p:cNvSpPr/>
          <p:nvPr/>
        </p:nvSpPr>
        <p:spPr>
          <a:xfrm>
            <a:off x="7097135" y="1186564"/>
            <a:ext cx="4804500" cy="164348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err="1">
                <a:solidFill>
                  <a:srgbClr val="262626"/>
                </a:solidFill>
                <a:latin typeface="Calibri"/>
                <a:ea typeface="Calibri"/>
                <a:cs typeface="Calibri"/>
                <a:sym typeface="Calibri"/>
              </a:rPr>
              <a:t>Distribuye</a:t>
            </a:r>
            <a:r>
              <a:rPr lang="en-US" sz="1400" b="1" i="0" u="none" strike="noStrike" cap="none" dirty="0">
                <a:solidFill>
                  <a:srgbClr val="262626"/>
                </a:solidFill>
                <a:latin typeface="Calibri"/>
                <a:ea typeface="Calibri"/>
                <a:cs typeface="Calibri"/>
                <a:sym typeface="Calibri"/>
              </a:rPr>
              <a:t> </a:t>
            </a:r>
            <a:r>
              <a:rPr lang="en-US" sz="1400" b="1" i="0" u="none" strike="noStrike" cap="none" dirty="0" err="1">
                <a:solidFill>
                  <a:srgbClr val="262626"/>
                </a:solidFill>
                <a:latin typeface="Calibri"/>
                <a:ea typeface="Calibri"/>
                <a:cs typeface="Calibri"/>
                <a:sym typeface="Calibri"/>
              </a:rPr>
              <a:t>el</a:t>
            </a:r>
            <a:r>
              <a:rPr lang="en-US" sz="1400" b="1" i="0" u="none" strike="noStrike" cap="none" dirty="0">
                <a:solidFill>
                  <a:srgbClr val="262626"/>
                </a:solidFill>
                <a:latin typeface="Calibri"/>
                <a:ea typeface="Calibri"/>
                <a:cs typeface="Calibri"/>
                <a:sym typeface="Calibri"/>
              </a:rPr>
              <a:t> </a:t>
            </a:r>
            <a:r>
              <a:rPr lang="en-US" sz="1400" b="1" i="0" u="none" strike="noStrike" cap="none" dirty="0" err="1">
                <a:solidFill>
                  <a:srgbClr val="262626"/>
                </a:solidFill>
                <a:latin typeface="Calibri"/>
                <a:ea typeface="Calibri"/>
                <a:cs typeface="Calibri"/>
                <a:sym typeface="Calibri"/>
              </a:rPr>
              <a:t>folleto</a:t>
            </a:r>
            <a:r>
              <a:rPr lang="en-US" sz="1400" b="1" i="0" u="none" strike="noStrike" cap="none" dirty="0">
                <a:solidFill>
                  <a:srgbClr val="262626"/>
                </a:solidFill>
                <a:latin typeface="Calibri"/>
                <a:ea typeface="Calibri"/>
                <a:cs typeface="Calibri"/>
                <a:sym typeface="Calibri"/>
              </a:rPr>
              <a:t> “Marca con </a:t>
            </a:r>
            <a:r>
              <a:rPr lang="en-US" sz="1400" b="1" i="0" u="none" strike="noStrike" cap="none" dirty="0" err="1">
                <a:solidFill>
                  <a:srgbClr val="262626"/>
                </a:solidFill>
                <a:latin typeface="Calibri"/>
                <a:ea typeface="Calibri"/>
                <a:cs typeface="Calibri"/>
                <a:sym typeface="Calibri"/>
              </a:rPr>
              <a:t>una</a:t>
            </a:r>
            <a:r>
              <a:rPr lang="en-US" sz="1400" b="1" i="0" u="none" strike="noStrike" cap="none" dirty="0">
                <a:solidFill>
                  <a:srgbClr val="262626"/>
                </a:solidFill>
                <a:latin typeface="Calibri"/>
                <a:ea typeface="Calibri"/>
                <a:cs typeface="Calibri"/>
                <a:sym typeface="Calibri"/>
              </a:rPr>
              <a:t> X" </a:t>
            </a:r>
            <a:endParaRPr dirty="0"/>
          </a:p>
          <a:p>
            <a:pPr marL="285750" indent="-285750" algn="just">
              <a:lnSpc>
                <a:spcPct val="120000"/>
              </a:lnSpc>
              <a:buClr>
                <a:srgbClr val="262626"/>
              </a:buClr>
              <a:buSzPts val="2100"/>
              <a:buFont typeface="Arial"/>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Pida a los estudiantes que observen las imágenes y dibujen una X sobre las cosas que no deben reciclarse. ¿Cuál de estos artículos necesitaba ser enjuagado y secado antes de reciclar?</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rtl="0">
              <a:lnSpc>
                <a:spcPct val="120000"/>
              </a:lnSpc>
              <a:spcBef>
                <a:spcPts val="0"/>
              </a:spcBef>
              <a:spcAft>
                <a:spcPts val="0"/>
              </a:spcAft>
              <a:buClr>
                <a:srgbClr val="262626"/>
              </a:buClr>
              <a:buSzPts val="2100"/>
              <a:buFont typeface="Arial"/>
              <a:buChar char="•"/>
            </a:pPr>
            <a:endParaRPr dirty="0"/>
          </a:p>
        </p:txBody>
      </p:sp>
      <p:sp>
        <p:nvSpPr>
          <p:cNvPr id="148" name="Google Shape;148;p3"/>
          <p:cNvSpPr/>
          <p:nvPr/>
        </p:nvSpPr>
        <p:spPr>
          <a:xfrm rot="5400000">
            <a:off x="6286463" y="2183427"/>
            <a:ext cx="1109100" cy="211800"/>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3"/>
          <p:cNvSpPr/>
          <p:nvPr/>
        </p:nvSpPr>
        <p:spPr>
          <a:xfrm>
            <a:off x="7108788" y="2555747"/>
            <a:ext cx="4804500" cy="1954500"/>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3"/>
          <p:cNvSpPr/>
          <p:nvPr/>
        </p:nvSpPr>
        <p:spPr>
          <a:xfrm>
            <a:off x="7217025" y="2628499"/>
            <a:ext cx="44202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u="sng" dirty="0">
                <a:solidFill>
                  <a:schemeClr val="lt1"/>
                </a:solidFill>
                <a:latin typeface="Calibri"/>
                <a:ea typeface="Calibri"/>
                <a:cs typeface="Calibri"/>
                <a:sym typeface="Calibri"/>
              </a:rPr>
              <a:t>Los </a:t>
            </a:r>
            <a:r>
              <a:rPr lang="en-US" sz="1200" u="sng" dirty="0" err="1">
                <a:solidFill>
                  <a:schemeClr val="lt1"/>
                </a:solidFill>
                <a:latin typeface="Calibri"/>
                <a:ea typeface="Calibri"/>
                <a:cs typeface="Calibri"/>
                <a:sym typeface="Calibri"/>
              </a:rPr>
              <a:t>siguientes</a:t>
            </a:r>
            <a:r>
              <a:rPr lang="en-US" sz="1200" u="sng" dirty="0">
                <a:solidFill>
                  <a:schemeClr val="lt1"/>
                </a:solidFill>
                <a:latin typeface="Calibri"/>
                <a:ea typeface="Calibri"/>
                <a:cs typeface="Calibri"/>
                <a:sym typeface="Calibri"/>
              </a:rPr>
              <a:t> </a:t>
            </a:r>
            <a:r>
              <a:rPr lang="en-US" sz="1200" u="sng" dirty="0" err="1">
                <a:solidFill>
                  <a:schemeClr val="lt1"/>
                </a:solidFill>
                <a:latin typeface="Calibri"/>
                <a:ea typeface="Calibri"/>
                <a:cs typeface="Calibri"/>
                <a:sym typeface="Calibri"/>
              </a:rPr>
              <a:t>elementos</a:t>
            </a:r>
            <a:r>
              <a:rPr lang="en-US" sz="1200" u="sng" dirty="0">
                <a:solidFill>
                  <a:schemeClr val="lt1"/>
                </a:solidFill>
                <a:latin typeface="Calibri"/>
                <a:ea typeface="Calibri"/>
                <a:cs typeface="Calibri"/>
                <a:sym typeface="Calibri"/>
              </a:rPr>
              <a:t> </a:t>
            </a:r>
            <a:r>
              <a:rPr lang="en-US" sz="1200" u="sng" dirty="0" err="1">
                <a:solidFill>
                  <a:schemeClr val="lt1"/>
                </a:solidFill>
                <a:latin typeface="Calibri"/>
                <a:ea typeface="Calibri"/>
                <a:cs typeface="Calibri"/>
                <a:sym typeface="Calibri"/>
              </a:rPr>
              <a:t>deben</a:t>
            </a:r>
            <a:r>
              <a:rPr lang="en-US" sz="1200" u="sng" dirty="0">
                <a:solidFill>
                  <a:schemeClr val="lt1"/>
                </a:solidFill>
                <a:latin typeface="Calibri"/>
                <a:ea typeface="Calibri"/>
                <a:cs typeface="Calibri"/>
                <a:sym typeface="Calibri"/>
              </a:rPr>
              <a:t> ser </a:t>
            </a:r>
            <a:r>
              <a:rPr lang="en-US" sz="1200" u="sng" dirty="0" err="1">
                <a:solidFill>
                  <a:schemeClr val="lt1"/>
                </a:solidFill>
                <a:latin typeface="Calibri"/>
                <a:ea typeface="Calibri"/>
                <a:cs typeface="Calibri"/>
                <a:sym typeface="Calibri"/>
              </a:rPr>
              <a:t>tachados</a:t>
            </a:r>
            <a:r>
              <a:rPr lang="en-US" sz="1200" u="sng" dirty="0">
                <a:solidFill>
                  <a:schemeClr val="lt1"/>
                </a:solidFill>
                <a:latin typeface="Calibri"/>
                <a:ea typeface="Calibri"/>
                <a:cs typeface="Calibri"/>
                <a:sym typeface="Calibri"/>
              </a:rPr>
              <a:t> </a:t>
            </a:r>
            <a:r>
              <a:rPr lang="en-US" sz="1200" u="sng" dirty="0" err="1">
                <a:solidFill>
                  <a:schemeClr val="lt1"/>
                </a:solidFill>
                <a:latin typeface="Calibri"/>
                <a:ea typeface="Calibri"/>
                <a:cs typeface="Calibri"/>
                <a:sym typeface="Calibri"/>
              </a:rPr>
              <a:t>en</a:t>
            </a:r>
            <a:r>
              <a:rPr lang="en-US" sz="1200" u="sng" dirty="0">
                <a:solidFill>
                  <a:schemeClr val="lt1"/>
                </a:solidFill>
                <a:latin typeface="Calibri"/>
                <a:ea typeface="Calibri"/>
                <a:cs typeface="Calibri"/>
                <a:sym typeface="Calibri"/>
              </a:rPr>
              <a:t> la hoja de </a:t>
            </a:r>
            <a:r>
              <a:rPr lang="en-US" sz="1200" u="sng" dirty="0" err="1">
                <a:solidFill>
                  <a:schemeClr val="lt1"/>
                </a:solidFill>
                <a:latin typeface="Calibri"/>
                <a:ea typeface="Calibri"/>
                <a:cs typeface="Calibri"/>
                <a:sym typeface="Calibri"/>
              </a:rPr>
              <a:t>trabajo</a:t>
            </a:r>
            <a:r>
              <a:rPr lang="en-US" sz="1200" i="0" u="sng" strike="noStrike" cap="none" dirty="0">
                <a:solidFill>
                  <a:schemeClr val="lt1"/>
                </a:solidFill>
                <a:latin typeface="Calibri"/>
                <a:ea typeface="Calibri"/>
                <a:cs typeface="Calibri"/>
                <a:sym typeface="Calibri"/>
              </a:rPr>
              <a:t>:</a:t>
            </a:r>
          </a:p>
          <a:p>
            <a:pPr marL="0" marR="0" lvl="0" indent="0" algn="just" rtl="0">
              <a:lnSpc>
                <a:spcPct val="120000"/>
              </a:lnSpc>
              <a:spcBef>
                <a:spcPts val="0"/>
              </a:spcBef>
              <a:spcAft>
                <a:spcPts val="0"/>
              </a:spcAft>
              <a:buNone/>
            </a:pPr>
            <a:endParaRPr sz="1200" dirty="0"/>
          </a:p>
          <a:p>
            <a:pPr marL="171450" marR="0" lvl="0" indent="-171450" algn="just" rtl="0">
              <a:lnSpc>
                <a:spcPct val="120000"/>
              </a:lnSpc>
              <a:spcBef>
                <a:spcPts val="0"/>
              </a:spcBef>
              <a:spcAft>
                <a:spcPts val="0"/>
              </a:spcAft>
              <a:buClr>
                <a:schemeClr val="lt1"/>
              </a:buClr>
              <a:buSzPts val="1800"/>
              <a:buFont typeface="Arial"/>
              <a:buChar char="•"/>
            </a:pPr>
            <a:r>
              <a:rPr lang="en-US" sz="1200" dirty="0" err="1">
                <a:solidFill>
                  <a:schemeClr val="lt1"/>
                </a:solidFill>
                <a:latin typeface="Calibri"/>
                <a:ea typeface="Calibri"/>
                <a:cs typeface="Calibri"/>
                <a:sym typeface="Calibri"/>
              </a:rPr>
              <a:t>Caja</a:t>
            </a:r>
            <a:r>
              <a:rPr lang="en-US" sz="1200" dirty="0">
                <a:solidFill>
                  <a:schemeClr val="lt1"/>
                </a:solidFill>
                <a:latin typeface="Calibri"/>
                <a:ea typeface="Calibri"/>
                <a:cs typeface="Calibri"/>
                <a:sym typeface="Calibri"/>
              </a:rPr>
              <a:t> de jugo.</a:t>
            </a:r>
            <a:r>
              <a:rPr lang="en-US" sz="1200" i="0" u="none" strike="noStrike" cap="none" dirty="0">
                <a:solidFill>
                  <a:schemeClr val="lt1"/>
                </a:solidFill>
                <a:latin typeface="Calibri"/>
                <a:ea typeface="Calibri"/>
                <a:cs typeface="Calibri"/>
                <a:sym typeface="Calibri"/>
              </a:rPr>
              <a:t>		</a:t>
            </a:r>
            <a:endParaRPr sz="1200" dirty="0"/>
          </a:p>
          <a:p>
            <a:pPr marL="171450" marR="0" lvl="0" indent="-171450" algn="just" rtl="0">
              <a:lnSpc>
                <a:spcPct val="120000"/>
              </a:lnSpc>
              <a:spcBef>
                <a:spcPts val="0"/>
              </a:spcBef>
              <a:spcAft>
                <a:spcPts val="0"/>
              </a:spcAft>
              <a:buClr>
                <a:schemeClr val="lt1"/>
              </a:buClr>
              <a:buSzPts val="1800"/>
              <a:buFont typeface="Arial" panose="020B0604020202020204" pitchFamily="34" charset="0"/>
              <a:buChar char="•"/>
            </a:pPr>
            <a:r>
              <a:rPr lang="en-US" sz="1200" dirty="0">
                <a:solidFill>
                  <a:schemeClr val="lt1"/>
                </a:solidFill>
                <a:latin typeface="Calibri"/>
                <a:ea typeface="Calibri"/>
                <a:cs typeface="Calibri"/>
                <a:sym typeface="Calibri"/>
              </a:rPr>
              <a:t>Cascara de </a:t>
            </a:r>
            <a:r>
              <a:rPr lang="en-US" sz="1200" dirty="0" err="1">
                <a:solidFill>
                  <a:schemeClr val="lt1"/>
                </a:solidFill>
                <a:latin typeface="Calibri"/>
                <a:ea typeface="Calibri"/>
                <a:cs typeface="Calibri"/>
                <a:sym typeface="Calibri"/>
              </a:rPr>
              <a:t>plátano</a:t>
            </a:r>
            <a:r>
              <a:rPr lang="en-US" sz="1200" i="0" u="none" strike="noStrike" cap="none" dirty="0">
                <a:solidFill>
                  <a:schemeClr val="lt1"/>
                </a:solidFill>
                <a:latin typeface="Calibri"/>
                <a:ea typeface="Calibri"/>
                <a:cs typeface="Calibri"/>
                <a:sym typeface="Calibri"/>
              </a:rPr>
              <a:t> </a:t>
            </a:r>
            <a:endParaRPr sz="1200" dirty="0"/>
          </a:p>
          <a:p>
            <a:pPr marL="171450" marR="0" lvl="0" indent="-171450" algn="just" rtl="0">
              <a:lnSpc>
                <a:spcPct val="12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a:cs typeface="Calibri"/>
                <a:sym typeface="Calibri"/>
              </a:rPr>
              <a:t>Juguetes</a:t>
            </a:r>
            <a:endParaRPr sz="1200" dirty="0"/>
          </a:p>
          <a:p>
            <a:pPr marL="171450" marR="0" lvl="0" indent="-171450" algn="just" rtl="0">
              <a:lnSpc>
                <a:spcPct val="12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a:cs typeface="Calibri"/>
                <a:sym typeface="Calibri"/>
              </a:rPr>
              <a:t>Lápiz</a:t>
            </a:r>
            <a:endParaRPr sz="1200" dirty="0"/>
          </a:p>
          <a:p>
            <a:pPr marL="457200" marR="0" lvl="0" indent="0" algn="just" rtl="0">
              <a:lnSpc>
                <a:spcPct val="120000"/>
              </a:lnSpc>
              <a:spcBef>
                <a:spcPts val="0"/>
              </a:spcBef>
              <a:spcAft>
                <a:spcPts val="0"/>
              </a:spcAft>
              <a:buNone/>
            </a:pPr>
            <a:endParaRPr dirty="0"/>
          </a:p>
          <a:p>
            <a:pPr marL="0" marR="0" lvl="0" indent="0" algn="just" rtl="0">
              <a:lnSpc>
                <a:spcPct val="120000"/>
              </a:lnSpc>
              <a:spcBef>
                <a:spcPts val="0"/>
              </a:spcBef>
              <a:spcAft>
                <a:spcPts val="0"/>
              </a:spcAft>
              <a:buNone/>
            </a:pPr>
            <a:endParaRPr sz="1200" b="0" i="0" u="none" strike="noStrike" cap="none" dirty="0">
              <a:solidFill>
                <a:schemeClr val="lt1"/>
              </a:solidFill>
              <a:latin typeface="Calibri"/>
              <a:ea typeface="Calibri"/>
              <a:cs typeface="Calibri"/>
              <a:sym typeface="Calibri"/>
            </a:endParaRPr>
          </a:p>
        </p:txBody>
      </p:sp>
      <p:sp>
        <p:nvSpPr>
          <p:cNvPr id="151" name="Google Shape;151;p3"/>
          <p:cNvSpPr/>
          <p:nvPr/>
        </p:nvSpPr>
        <p:spPr>
          <a:xfrm>
            <a:off x="6610977" y="474195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3"/>
          <p:cNvSpPr/>
          <p:nvPr/>
        </p:nvSpPr>
        <p:spPr>
          <a:xfrm>
            <a:off x="6557340" y="474195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3"/>
          <p:cNvSpPr/>
          <p:nvPr/>
        </p:nvSpPr>
        <p:spPr>
          <a:xfrm>
            <a:off x="6601924" y="472189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5</a:t>
            </a:r>
            <a:endParaRPr/>
          </a:p>
        </p:txBody>
      </p:sp>
      <p:sp>
        <p:nvSpPr>
          <p:cNvPr id="154" name="Google Shape;154;p3"/>
          <p:cNvSpPr/>
          <p:nvPr/>
        </p:nvSpPr>
        <p:spPr>
          <a:xfrm>
            <a:off x="7108778" y="4784323"/>
            <a:ext cx="4804461" cy="180975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Distribuya la página para colorear y pida a los estudiantes que dibujen o escriban en el reverso de la hoja de trabajo de qué manera el reciclaje puede ayudar al mundo</a:t>
            </a:r>
            <a:endParaRPr lang="es-MX"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rtl="0">
              <a:lnSpc>
                <a:spcPct val="120000"/>
              </a:lnSpc>
              <a:spcBef>
                <a:spcPts val="0"/>
              </a:spcBef>
              <a:spcAft>
                <a:spcPts val="0"/>
              </a:spcAft>
              <a:buClr>
                <a:srgbClr val="262626"/>
              </a:buClr>
              <a:buSzPts val="1800"/>
              <a:buFont typeface="Arial"/>
              <a:buChar char="•"/>
            </a:pPr>
            <a:r>
              <a:rPr lang="en-US" sz="1200" b="1" dirty="0">
                <a:solidFill>
                  <a:srgbClr val="262626"/>
                </a:solidFill>
                <a:latin typeface="Calibri"/>
                <a:ea typeface="Calibri"/>
                <a:cs typeface="Calibri"/>
                <a:sym typeface="Calibri"/>
              </a:rPr>
              <a:t>Las </a:t>
            </a:r>
            <a:r>
              <a:rPr lang="en-US" sz="1200" b="1" dirty="0" err="1">
                <a:solidFill>
                  <a:srgbClr val="262626"/>
                </a:solidFill>
                <a:latin typeface="Calibri"/>
                <a:ea typeface="Calibri"/>
                <a:cs typeface="Calibri"/>
                <a:sym typeface="Calibri"/>
              </a:rPr>
              <a:t>posibles</a:t>
            </a:r>
            <a:r>
              <a:rPr lang="en-US" sz="1200" b="1" dirty="0">
                <a:solidFill>
                  <a:srgbClr val="262626"/>
                </a:solidFill>
                <a:latin typeface="Calibri"/>
                <a:ea typeface="Calibri"/>
                <a:cs typeface="Calibri"/>
                <a:sym typeface="Calibri"/>
              </a:rPr>
              <a:t> </a:t>
            </a:r>
            <a:r>
              <a:rPr lang="en-US" sz="1200" b="1" dirty="0" err="1">
                <a:solidFill>
                  <a:srgbClr val="262626"/>
                </a:solidFill>
                <a:latin typeface="Calibri"/>
                <a:ea typeface="Calibri"/>
                <a:cs typeface="Calibri"/>
                <a:sym typeface="Calibri"/>
              </a:rPr>
              <a:t>respuestas</a:t>
            </a:r>
            <a:r>
              <a:rPr lang="en-US" sz="1200" b="1" dirty="0">
                <a:solidFill>
                  <a:srgbClr val="262626"/>
                </a:solidFill>
                <a:latin typeface="Calibri"/>
                <a:ea typeface="Calibri"/>
                <a:cs typeface="Calibri"/>
                <a:sym typeface="Calibri"/>
              </a:rPr>
              <a:t> </a:t>
            </a:r>
            <a:r>
              <a:rPr lang="en-US" sz="1200" b="1" dirty="0" err="1">
                <a:solidFill>
                  <a:srgbClr val="262626"/>
                </a:solidFill>
                <a:latin typeface="Calibri"/>
                <a:ea typeface="Calibri"/>
                <a:cs typeface="Calibri"/>
                <a:sym typeface="Calibri"/>
              </a:rPr>
              <a:t>pueden</a:t>
            </a:r>
            <a:r>
              <a:rPr lang="en-US" sz="1200" b="1" dirty="0">
                <a:solidFill>
                  <a:srgbClr val="262626"/>
                </a:solidFill>
                <a:latin typeface="Calibri"/>
                <a:ea typeface="Calibri"/>
                <a:cs typeface="Calibri"/>
                <a:sym typeface="Calibri"/>
              </a:rPr>
              <a:t> ser:</a:t>
            </a:r>
            <a:r>
              <a:rPr lang="en-US" sz="1200" b="0" i="0" u="none" strike="noStrike" cap="none" dirty="0">
                <a:solidFill>
                  <a:srgbClr val="262626"/>
                </a:solidFill>
                <a:latin typeface="Calibri"/>
                <a:ea typeface="Calibri"/>
                <a:cs typeface="Calibri"/>
                <a:sym typeface="Calibri"/>
              </a:rPr>
              <a: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err="1">
                <a:solidFill>
                  <a:srgbClr val="262626"/>
                </a:solidFill>
                <a:latin typeface="Calibri"/>
                <a:ea typeface="Calibri"/>
                <a:cs typeface="Calibri"/>
                <a:sym typeface="Calibri"/>
              </a:rPr>
              <a:t>Salvar</a:t>
            </a:r>
            <a:r>
              <a:rPr lang="en-US" sz="1200" b="0" i="0" u="none" strike="noStrike" cap="none" dirty="0">
                <a:solidFill>
                  <a:srgbClr val="262626"/>
                </a:solidFill>
                <a:latin typeface="Calibri"/>
                <a:ea typeface="Calibri"/>
                <a:cs typeface="Calibri"/>
                <a:sym typeface="Calibri"/>
              </a:rPr>
              <a:t> </a:t>
            </a:r>
            <a:r>
              <a:rPr lang="en-US" sz="1200" b="0" i="0" u="none" strike="noStrike" cap="none" dirty="0" err="1">
                <a:solidFill>
                  <a:srgbClr val="262626"/>
                </a:solidFill>
                <a:latin typeface="Calibri"/>
                <a:ea typeface="Calibri"/>
                <a:cs typeface="Calibri"/>
                <a:sym typeface="Calibri"/>
              </a:rPr>
              <a:t>aninales</a:t>
            </a:r>
            <a:r>
              <a:rPr lang="en-US" sz="1200" b="0" i="0" u="none" strike="noStrike" cap="none" dirty="0">
                <a:solidFill>
                  <a:srgbClr val="262626"/>
                </a:solidFill>
                <a:latin typeface="Calibri"/>
                <a:ea typeface="Calibri"/>
                <a:cs typeface="Calibri"/>
                <a:sym typeface="Calibri"/>
              </a:rPr>
              <a:t> de ser </a:t>
            </a:r>
            <a:r>
              <a:rPr lang="en-US" sz="1200" b="0" i="0" u="none" strike="noStrike" cap="none" dirty="0" err="1">
                <a:solidFill>
                  <a:srgbClr val="262626"/>
                </a:solidFill>
                <a:latin typeface="Calibri"/>
                <a:ea typeface="Calibri"/>
                <a:cs typeface="Calibri"/>
                <a:sym typeface="Calibri"/>
              </a:rPr>
              <a:t>dañados</a:t>
            </a:r>
            <a:r>
              <a:rPr lang="en-US" sz="1200" b="0" i="0" u="none" strike="noStrike" cap="none" dirty="0">
                <a:solidFill>
                  <a:srgbClr val="262626"/>
                </a:solidFill>
                <a:latin typeface="Calibri"/>
                <a:ea typeface="Calibri"/>
                <a:cs typeface="Calibri"/>
                <a:sym typeface="Calibri"/>
              </a:rPr>
              <a: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dirty="0" err="1">
                <a:solidFill>
                  <a:srgbClr val="262626"/>
                </a:solidFill>
                <a:latin typeface="Calibri"/>
                <a:cs typeface="Calibri"/>
                <a:sym typeface="Calibri"/>
              </a:rPr>
              <a:t>Menos</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basura</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en</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los</a:t>
            </a:r>
            <a:r>
              <a:rPr lang="en-US" sz="1200" dirty="0">
                <a:solidFill>
                  <a:srgbClr val="262626"/>
                </a:solidFill>
                <a:latin typeface="Calibri"/>
                <a:cs typeface="Calibri"/>
                <a:sym typeface="Calibri"/>
              </a:rPr>
              <a:t> </a:t>
            </a:r>
            <a:r>
              <a:rPr lang="en-US" sz="1200" dirty="0" err="1">
                <a:solidFill>
                  <a:srgbClr val="262626"/>
                </a:solidFill>
                <a:latin typeface="Calibri"/>
                <a:cs typeface="Calibri"/>
                <a:sym typeface="Calibri"/>
              </a:rPr>
              <a:t>océanos</a:t>
            </a:r>
            <a:r>
              <a:rPr lang="en-US" sz="1200" dirty="0">
                <a:solidFill>
                  <a:srgbClr val="262626"/>
                </a:solidFill>
                <a:latin typeface="Calibri"/>
                <a:cs typeface="Calibri"/>
                <a:sym typeface="Calibri"/>
              </a:rPr>
              <a:t>.</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err="1">
                <a:solidFill>
                  <a:srgbClr val="262626"/>
                </a:solidFill>
                <a:latin typeface="Calibri"/>
                <a:ea typeface="Calibri"/>
                <a:cs typeface="Calibri"/>
                <a:sym typeface="Calibri"/>
              </a:rPr>
              <a:t>Reciclar</a:t>
            </a:r>
            <a:r>
              <a:rPr lang="en-US" sz="1200" b="0" i="0" u="none" strike="noStrike" cap="none" dirty="0">
                <a:solidFill>
                  <a:srgbClr val="262626"/>
                </a:solidFill>
                <a:latin typeface="Calibri"/>
                <a:ea typeface="Calibri"/>
                <a:cs typeface="Calibri"/>
                <a:sym typeface="Calibri"/>
              </a:rPr>
              <a:t> </a:t>
            </a:r>
            <a:r>
              <a:rPr lang="en-US" sz="1200" b="0" i="0" u="none" strike="noStrike" cap="none" dirty="0" err="1">
                <a:solidFill>
                  <a:srgbClr val="262626"/>
                </a:solidFill>
                <a:latin typeface="Calibri"/>
                <a:ea typeface="Calibri"/>
                <a:cs typeface="Calibri"/>
                <a:sym typeface="Calibri"/>
              </a:rPr>
              <a:t>mantiene</a:t>
            </a:r>
            <a:r>
              <a:rPr lang="en-US" sz="1200" b="0" i="0" u="none" strike="noStrike" cap="none" dirty="0">
                <a:solidFill>
                  <a:srgbClr val="262626"/>
                </a:solidFill>
                <a:latin typeface="Calibri"/>
                <a:ea typeface="Calibri"/>
                <a:cs typeface="Calibri"/>
                <a:sym typeface="Calibri"/>
              </a:rPr>
              <a:t> </a:t>
            </a:r>
            <a:r>
              <a:rPr lang="en-US" sz="1200" b="0" i="0" u="none" strike="noStrike" cap="none" dirty="0" err="1">
                <a:solidFill>
                  <a:srgbClr val="262626"/>
                </a:solidFill>
                <a:latin typeface="Calibri"/>
                <a:ea typeface="Calibri"/>
                <a:cs typeface="Calibri"/>
                <a:sym typeface="Calibri"/>
              </a:rPr>
              <a:t>el</a:t>
            </a:r>
            <a:r>
              <a:rPr lang="en-US" sz="1200" b="0" i="0" u="none" strike="noStrike" cap="none" dirty="0">
                <a:solidFill>
                  <a:srgbClr val="262626"/>
                </a:solidFill>
                <a:latin typeface="Calibri"/>
                <a:ea typeface="Calibri"/>
                <a:cs typeface="Calibri"/>
                <a:sym typeface="Calibri"/>
              </a:rPr>
              <a:t> </a:t>
            </a:r>
            <a:r>
              <a:rPr lang="en-US" sz="1200" b="0" i="0" u="none" strike="noStrike" cap="none" dirty="0" err="1">
                <a:solidFill>
                  <a:srgbClr val="262626"/>
                </a:solidFill>
                <a:latin typeface="Calibri"/>
                <a:ea typeface="Calibri"/>
                <a:cs typeface="Calibri"/>
                <a:sym typeface="Calibri"/>
              </a:rPr>
              <a:t>agua</a:t>
            </a:r>
            <a:r>
              <a:rPr lang="en-US" sz="1200" b="0" i="0" u="none" strike="noStrike" cap="none" dirty="0">
                <a:solidFill>
                  <a:srgbClr val="262626"/>
                </a:solidFill>
                <a:latin typeface="Calibri"/>
                <a:ea typeface="Calibri"/>
                <a:cs typeface="Calibri"/>
                <a:sym typeface="Calibri"/>
              </a:rPr>
              <a:t> y </a:t>
            </a:r>
            <a:r>
              <a:rPr lang="en-US" sz="1200" b="0" i="0" u="none" strike="noStrike" cap="none" dirty="0" err="1">
                <a:solidFill>
                  <a:srgbClr val="262626"/>
                </a:solidFill>
                <a:latin typeface="Calibri"/>
                <a:ea typeface="Calibri"/>
                <a:cs typeface="Calibri"/>
                <a:sym typeface="Calibri"/>
              </a:rPr>
              <a:t>aire</a:t>
            </a:r>
            <a:r>
              <a:rPr lang="en-US" sz="1200" b="0" i="0" u="none" strike="noStrike" cap="none" dirty="0">
                <a:solidFill>
                  <a:srgbClr val="262626"/>
                </a:solidFill>
                <a:latin typeface="Calibri"/>
                <a:ea typeface="Calibri"/>
                <a:cs typeface="Calibri"/>
                <a:sym typeface="Calibri"/>
              </a:rPr>
              <a:t> </a:t>
            </a:r>
            <a:r>
              <a:rPr lang="en-US" sz="1200" b="0" i="0" u="none" strike="noStrike" cap="none" dirty="0" err="1">
                <a:solidFill>
                  <a:srgbClr val="262626"/>
                </a:solidFill>
                <a:latin typeface="Calibri"/>
                <a:ea typeface="Calibri"/>
                <a:cs typeface="Calibri"/>
                <a:sym typeface="Calibri"/>
              </a:rPr>
              <a:t>limpios</a:t>
            </a:r>
            <a:r>
              <a:rPr lang="en-US" sz="1200" b="0" i="0" u="none" strike="noStrike" cap="none" dirty="0">
                <a:solidFill>
                  <a:srgbClr val="262626"/>
                </a:solidFill>
                <a:latin typeface="Calibri"/>
                <a:ea typeface="Calibri"/>
                <a:cs typeface="Calibri"/>
                <a:sym typeface="Calibri"/>
              </a:rPr>
              <a:t>.</a:t>
            </a:r>
            <a:endParaRPr dirty="0"/>
          </a:p>
        </p:txBody>
      </p:sp>
      <p:sp>
        <p:nvSpPr>
          <p:cNvPr id="155" name="Google Shape;155;p3"/>
          <p:cNvSpPr/>
          <p:nvPr/>
        </p:nvSpPr>
        <p:spPr>
          <a:xfrm>
            <a:off x="8782927" y="2998945"/>
            <a:ext cx="1945543" cy="120028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a:ea typeface="Calibri"/>
                <a:cs typeface="Calibri"/>
                <a:sym typeface="Calibri"/>
              </a:rPr>
              <a:t>Zapatos</a:t>
            </a:r>
            <a:endParaRPr lang="en-US" sz="1200" dirty="0">
              <a:solidFill>
                <a:schemeClr val="lt1"/>
              </a:solidFill>
              <a:latin typeface="Calibri"/>
              <a:ea typeface="Calibri"/>
              <a:cs typeface="Calibri"/>
              <a:sym typeface="Calibri"/>
            </a:endParaRPr>
          </a:p>
          <a:p>
            <a:pPr marL="171450" marR="0" lvl="0" indent="-171450" algn="l" rtl="0">
              <a:lnSpc>
                <a:spcPct val="150000"/>
              </a:lnSpc>
              <a:spcBef>
                <a:spcPts val="0"/>
              </a:spcBef>
              <a:spcAft>
                <a:spcPts val="0"/>
              </a:spcAft>
              <a:buClr>
                <a:schemeClr val="lt1"/>
              </a:buClr>
              <a:buSzPts val="1800"/>
              <a:buFont typeface="Arial" panose="020B0604020202020204" pitchFamily="34" charset="0"/>
              <a:buChar char="•"/>
            </a:pPr>
            <a:r>
              <a:rPr lang="en-US" sz="1200" dirty="0">
                <a:solidFill>
                  <a:schemeClr val="lt1"/>
                </a:solidFill>
                <a:latin typeface="Calibri"/>
                <a:ea typeface="Calibri"/>
                <a:cs typeface="Calibri"/>
                <a:sym typeface="Calibri"/>
              </a:rPr>
              <a:t>Bolsa de </a:t>
            </a:r>
            <a:r>
              <a:rPr lang="en-US" sz="1200" dirty="0" err="1">
                <a:solidFill>
                  <a:schemeClr val="lt1"/>
                </a:solidFill>
                <a:latin typeface="Calibri"/>
                <a:ea typeface="Calibri"/>
                <a:cs typeface="Calibri"/>
                <a:sym typeface="Calibri"/>
              </a:rPr>
              <a:t>plástico</a:t>
            </a:r>
            <a:endParaRPr lang="en-US" sz="1200" dirty="0">
              <a:solidFill>
                <a:schemeClr val="lt1"/>
              </a:solidFill>
              <a:latin typeface="Calibri"/>
              <a:ea typeface="Calibri"/>
              <a:cs typeface="Calibri"/>
              <a:sym typeface="Calibri"/>
            </a:endParaRPr>
          </a:p>
          <a:p>
            <a:pPr marL="171450" marR="0" lvl="0" indent="-171450" algn="l" rtl="0">
              <a:lnSpc>
                <a:spcPct val="150000"/>
              </a:lnSpc>
              <a:spcBef>
                <a:spcPts val="0"/>
              </a:spcBef>
              <a:spcAft>
                <a:spcPts val="0"/>
              </a:spcAft>
              <a:buClr>
                <a:schemeClr val="lt1"/>
              </a:buClr>
              <a:buSzPts val="1800"/>
              <a:buFont typeface="Arial" panose="020B0604020202020204" pitchFamily="34" charset="0"/>
              <a:buChar char="•"/>
            </a:pPr>
            <a:r>
              <a:rPr lang="en-US" sz="1200" dirty="0">
                <a:solidFill>
                  <a:schemeClr val="lt1"/>
                </a:solidFill>
                <a:latin typeface="Calibri"/>
                <a:ea typeface="Calibri"/>
                <a:cs typeface="Calibri"/>
                <a:sym typeface="Calibri"/>
              </a:rPr>
              <a:t>Caja de pizza</a:t>
            </a:r>
            <a:endParaRPr sz="1200" dirty="0">
              <a:solidFill>
                <a:schemeClr val="lt1"/>
              </a:solidFill>
              <a:latin typeface="Calibri"/>
              <a:ea typeface="Calibri"/>
              <a:cs typeface="Calibri"/>
              <a:sym typeface="Calibri"/>
            </a:endParaRPr>
          </a:p>
          <a:p>
            <a:pPr marL="171450" marR="0" lvl="0" indent="-171450" algn="l" rtl="0">
              <a:lnSpc>
                <a:spcPct val="150000"/>
              </a:lnSpc>
              <a:spcBef>
                <a:spcPts val="0"/>
              </a:spcBef>
              <a:spcAft>
                <a:spcPts val="0"/>
              </a:spcAft>
              <a:buClr>
                <a:schemeClr val="lt1"/>
              </a:buClr>
              <a:buSzPts val="1800"/>
              <a:buFont typeface="Arial" panose="020B0604020202020204" pitchFamily="34" charset="0"/>
              <a:buChar char="•"/>
            </a:pPr>
            <a:r>
              <a:rPr lang="en-US" sz="1200" dirty="0" err="1">
                <a:solidFill>
                  <a:schemeClr val="lt1"/>
                </a:solidFill>
                <a:latin typeface="Calibri"/>
                <a:ea typeface="Calibri"/>
                <a:cs typeface="Calibri"/>
                <a:sym typeface="Calibri"/>
              </a:rPr>
              <a:t>Foco</a:t>
            </a:r>
            <a:endParaRPr sz="1200" b="0" i="0" u="none" strike="noStrike" cap="none" dirty="0">
              <a:solidFill>
                <a:schemeClr val="dk1"/>
              </a:solidFill>
              <a:latin typeface="Calibri"/>
              <a:ea typeface="Calibri"/>
              <a:cs typeface="Calibri"/>
              <a:sym typeface="Calibri"/>
            </a:endParaRPr>
          </a:p>
        </p:txBody>
      </p:sp>
      <p:sp>
        <p:nvSpPr>
          <p:cNvPr id="156" name="Google Shape;156;p3"/>
          <p:cNvSpPr txBox="1"/>
          <p:nvPr/>
        </p:nvSpPr>
        <p:spPr>
          <a:xfrm>
            <a:off x="4764324" y="708800"/>
            <a:ext cx="355799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b="1" dirty="0">
                <a:solidFill>
                  <a:schemeClr val="lt1"/>
                </a:solidFill>
                <a:latin typeface="Calibri"/>
                <a:ea typeface="Calibri"/>
                <a:cs typeface="Calibri"/>
                <a:sym typeface="Calibri"/>
              </a:rPr>
              <a:t>: 45 - 60 minutes</a:t>
            </a:r>
            <a:endParaRPr b="1" dirty="0">
              <a:solidFill>
                <a:schemeClr val="lt1"/>
              </a:solidFill>
              <a:latin typeface="Calibri"/>
              <a:ea typeface="Calibri"/>
              <a:cs typeface="Calibri"/>
              <a:sym typeface="Calibri"/>
            </a:endParaRPr>
          </a:p>
        </p:txBody>
      </p:sp>
      <p:sp>
        <p:nvSpPr>
          <p:cNvPr id="157" name="Google Shape;157;p3"/>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0F82AD04-3FBD-C4CC-07E3-8DA745D79C82}"/>
              </a:ext>
            </a:extLst>
          </p:cNvPr>
          <p:cNvGrpSpPr/>
          <p:nvPr/>
        </p:nvGrpSpPr>
        <p:grpSpPr>
          <a:xfrm>
            <a:off x="908295" y="4827442"/>
            <a:ext cx="5346212" cy="1845432"/>
            <a:chOff x="4790164" y="5144469"/>
            <a:chExt cx="6979920" cy="1277411"/>
          </a:xfrm>
        </p:grpSpPr>
        <p:sp>
          <p:nvSpPr>
            <p:cNvPr id="25" name="Rounded Rectangle 24">
              <a:extLst>
                <a:ext uri="{FF2B5EF4-FFF2-40B4-BE49-F238E27FC236}">
                  <a16:creationId xmlns:a16="http://schemas.microsoft.com/office/drawing/2014/main" id="{847C55BC-B4BB-49DA-C4B7-A5AD5ACA7B9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6" name="Rounded Rectangle 25">
              <a:extLst>
                <a:ext uri="{FF2B5EF4-FFF2-40B4-BE49-F238E27FC236}">
                  <a16:creationId xmlns:a16="http://schemas.microsoft.com/office/drawing/2014/main" id="{3B869F95-CB7F-A28E-A53A-8FCA98029232}"/>
                </a:ext>
              </a:extLst>
            </p:cNvPr>
            <p:cNvSpPr/>
            <p:nvPr/>
          </p:nvSpPr>
          <p:spPr>
            <a:xfrm>
              <a:off x="4790164" y="5395052"/>
              <a:ext cx="6979920" cy="102682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r>
                <a:rPr lang="es-MX" dirty="0">
                  <a:effectLst/>
                  <a:latin typeface="Calibri" panose="020F0502020204030204" pitchFamily="34" charset="0"/>
                  <a:ea typeface="Calibri" panose="020F0502020204030204" pitchFamily="34" charset="0"/>
                  <a:cs typeface="Times New Roman" panose="02020603050405020304" pitchFamily="18" charset="0"/>
                </a:rPr>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endParaRPr lang="en-US" sz="1200" b="1" dirty="0"/>
            </a:p>
            <a:p>
              <a:pPr algn="ctr"/>
              <a:endParaRPr lang="en-TH" dirty="0"/>
            </a:p>
          </p:txBody>
        </p:sp>
        <p:sp>
          <p:nvSpPr>
            <p:cNvPr id="27" name="TextBox 26">
              <a:extLst>
                <a:ext uri="{FF2B5EF4-FFF2-40B4-BE49-F238E27FC236}">
                  <a16:creationId xmlns:a16="http://schemas.microsoft.com/office/drawing/2014/main" id="{01C31B22-B6D1-9508-6720-85A50E1CEDF8}"/>
                </a:ext>
              </a:extLst>
            </p:cNvPr>
            <p:cNvSpPr txBox="1"/>
            <p:nvPr/>
          </p:nvSpPr>
          <p:spPr>
            <a:xfrm>
              <a:off x="6938075" y="5144469"/>
              <a:ext cx="4280196" cy="299370"/>
            </a:xfrm>
            <a:prstGeom prst="rect">
              <a:avLst/>
            </a:prstGeom>
            <a:noFill/>
          </p:spPr>
          <p:txBody>
            <a:bodyPr wrap="square" rtlCol="0">
              <a:spAutoFit/>
            </a:bodyPr>
            <a:lstStyle/>
            <a:p>
              <a:r>
                <a:rPr lang="en-US" sz="1200" b="1" dirty="0" err="1">
                  <a:solidFill>
                    <a:schemeClr val="bg1"/>
                  </a:solidFill>
                </a:rPr>
                <a:t>Lección</a:t>
              </a:r>
              <a:r>
                <a:rPr lang="en-US" sz="1200" b="1" dirty="0">
                  <a:solidFill>
                    <a:schemeClr val="bg1"/>
                  </a:solidFill>
                </a:rPr>
                <a:t> flexible y adaptable</a:t>
              </a:r>
            </a:p>
          </p:txBody>
        </p:sp>
      </p:grpSp>
    </p:spTree>
    <p:extLst>
      <p:ext uri="{BB962C8B-B14F-4D97-AF65-F5344CB8AC3E}">
        <p14:creationId xmlns:p14="http://schemas.microsoft.com/office/powerpoint/2010/main" val="15286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 descr="A picture containing white&#10;&#10;Description automatically generated"/>
          <p:cNvPicPr preferRelativeResize="0"/>
          <p:nvPr/>
        </p:nvPicPr>
        <p:blipFill rotWithShape="1">
          <a:blip r:embed="rId7">
            <a:alphaModFix/>
          </a:blip>
          <a:srcRect/>
          <a:stretch/>
        </p:blipFill>
        <p:spPr>
          <a:xfrm>
            <a:off x="0" y="0"/>
            <a:ext cx="12192000" cy="6858000"/>
          </a:xfrm>
          <a:prstGeom prst="rect">
            <a:avLst/>
          </a:prstGeom>
          <a:noFill/>
          <a:ln>
            <a:noFill/>
          </a:ln>
        </p:spPr>
      </p:pic>
      <p:sp>
        <p:nvSpPr>
          <p:cNvPr id="220" name="Google Shape;220;p5"/>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0" name="TextBox 9">
            <a:extLst>
              <a:ext uri="{FF2B5EF4-FFF2-40B4-BE49-F238E27FC236}">
                <a16:creationId xmlns:a16="http://schemas.microsoft.com/office/drawing/2014/main" id="{DACFAF23-9503-2D47-BCD4-A6A7A43F2815}"/>
              </a:ext>
            </a:extLst>
          </p:cNvPr>
          <p:cNvSpPr txBox="1"/>
          <p:nvPr/>
        </p:nvSpPr>
        <p:spPr>
          <a:xfrm>
            <a:off x="1431084" y="293296"/>
            <a:ext cx="9505406" cy="707886"/>
          </a:xfrm>
          <a:prstGeom prst="rect">
            <a:avLst/>
          </a:prstGeom>
          <a:noFill/>
        </p:spPr>
        <p:txBody>
          <a:bodyPr wrap="square">
            <a:spAutoFit/>
          </a:bodyPr>
          <a:lstStyle/>
          <a:p>
            <a:pPr marL="0" marR="0" lvl="0" indent="0" algn="ctr" rtl="0">
              <a:spcBef>
                <a:spcPts val="0"/>
              </a:spcBef>
              <a:spcAft>
                <a:spcPts val="0"/>
              </a:spcAft>
              <a:buNone/>
            </a:pPr>
            <a:r>
              <a:rPr lang="en-US" sz="4000" b="1" dirty="0">
                <a:solidFill>
                  <a:srgbClr val="262626"/>
                </a:solidFill>
                <a:latin typeface="Mali"/>
                <a:cs typeface="Mali"/>
                <a:sym typeface="Mali"/>
              </a:rPr>
              <a:t>Have you seen this symbol before?</a:t>
            </a:r>
            <a:endParaRPr lang="en-US" sz="4000" dirty="0"/>
          </a:p>
        </p:txBody>
      </p:sp>
      <p:pic>
        <p:nvPicPr>
          <p:cNvPr id="4" name="Picture 3" descr="Icon&#10;&#10;Description automatically generated">
            <a:extLst>
              <a:ext uri="{FF2B5EF4-FFF2-40B4-BE49-F238E27FC236}">
                <a16:creationId xmlns:a16="http://schemas.microsoft.com/office/drawing/2014/main" id="{0C65A5A4-E96A-4348-80FD-73DC9272C008}"/>
              </a:ext>
            </a:extLst>
          </p:cNvPr>
          <p:cNvPicPr>
            <a:picLocks noChangeAspect="1"/>
          </p:cNvPicPr>
          <p:nvPr/>
        </p:nvPicPr>
        <p:blipFill>
          <a:blip r:embed="rId8"/>
          <a:stretch>
            <a:fillRect/>
          </a:stretch>
        </p:blipFill>
        <p:spPr>
          <a:xfrm>
            <a:off x="1102519" y="-1265272"/>
            <a:ext cx="9986962" cy="9683463"/>
          </a:xfrm>
          <a:prstGeom prst="rect">
            <a:avLst/>
          </a:prstGeom>
        </p:spPr>
      </p:pic>
      <p:pic>
        <p:nvPicPr>
          <p:cNvPr id="13" name="Google Shape;174;p4" descr="A bottle of water&#10;&#10;Description automatically generated with low confidence">
            <a:extLst>
              <a:ext uri="{FF2B5EF4-FFF2-40B4-BE49-F238E27FC236}">
                <a16:creationId xmlns:a16="http://schemas.microsoft.com/office/drawing/2014/main" id="{BA5028EB-54D7-B64F-8068-9D6BB18046A7}"/>
              </a:ext>
            </a:extLst>
          </p:cNvPr>
          <p:cNvPicPr preferRelativeResize="0"/>
          <p:nvPr/>
        </p:nvPicPr>
        <p:blipFill rotWithShape="1">
          <a:blip r:embed="rId9">
            <a:alphaModFix/>
          </a:blip>
          <a:srcRect/>
          <a:stretch/>
        </p:blipFill>
        <p:spPr>
          <a:xfrm rot="20717842">
            <a:off x="-174738" y="2392274"/>
            <a:ext cx="2554514" cy="3016264"/>
          </a:xfrm>
          <a:prstGeom prst="rect">
            <a:avLst/>
          </a:prstGeom>
          <a:noFill/>
          <a:ln>
            <a:noFill/>
          </a:ln>
        </p:spPr>
      </p:pic>
      <p:pic>
        <p:nvPicPr>
          <p:cNvPr id="14" name="Google Shape;274;p9" descr="Icon&#10;&#10;Description automatically generated">
            <a:extLst>
              <a:ext uri="{FF2B5EF4-FFF2-40B4-BE49-F238E27FC236}">
                <a16:creationId xmlns:a16="http://schemas.microsoft.com/office/drawing/2014/main" id="{BB962F8F-B17F-B049-AC01-FB34BBD53A18}"/>
              </a:ext>
            </a:extLst>
          </p:cNvPr>
          <p:cNvPicPr preferRelativeResize="0"/>
          <p:nvPr/>
        </p:nvPicPr>
        <p:blipFill rotWithShape="1">
          <a:blip r:embed="rId10">
            <a:alphaModFix/>
          </a:blip>
          <a:srcRect/>
          <a:stretch/>
        </p:blipFill>
        <p:spPr>
          <a:xfrm>
            <a:off x="550977" y="3181263"/>
            <a:ext cx="4520340" cy="4011349"/>
          </a:xfrm>
          <a:prstGeom prst="rect">
            <a:avLst/>
          </a:prstGeom>
          <a:noFill/>
          <a:ln>
            <a:noFill/>
          </a:ln>
        </p:spPr>
      </p:pic>
      <p:pic>
        <p:nvPicPr>
          <p:cNvPr id="15" name="Google Shape;174;p4" descr="A bottle of water&#10;&#10;Description automatically generated with low confidence">
            <a:extLst>
              <a:ext uri="{FF2B5EF4-FFF2-40B4-BE49-F238E27FC236}">
                <a16:creationId xmlns:a16="http://schemas.microsoft.com/office/drawing/2014/main" id="{1D407812-74BB-524C-9CEF-660EE8FDAF43}"/>
              </a:ext>
            </a:extLst>
          </p:cNvPr>
          <p:cNvPicPr preferRelativeResize="0"/>
          <p:nvPr/>
        </p:nvPicPr>
        <p:blipFill rotWithShape="1">
          <a:blip r:embed="rId9">
            <a:alphaModFix/>
          </a:blip>
          <a:srcRect/>
          <a:stretch/>
        </p:blipFill>
        <p:spPr>
          <a:xfrm>
            <a:off x="8055429" y="1814286"/>
            <a:ext cx="4000014" cy="5138564"/>
          </a:xfrm>
          <a:prstGeom prst="rect">
            <a:avLst/>
          </a:prstGeom>
          <a:noFill/>
          <a:ln>
            <a:noFill/>
          </a:ln>
        </p:spPr>
      </p:pic>
      <p:pic>
        <p:nvPicPr>
          <p:cNvPr id="16" name="Picture 15" descr="Logo&#10;&#10;Description automatically generated">
            <a:extLst>
              <a:ext uri="{FF2B5EF4-FFF2-40B4-BE49-F238E27FC236}">
                <a16:creationId xmlns:a16="http://schemas.microsoft.com/office/drawing/2014/main" id="{8EA703AB-B6DD-0F4B-BE03-DF4256566CA9}"/>
              </a:ext>
            </a:extLst>
          </p:cNvPr>
          <p:cNvPicPr>
            <a:picLocks noChangeAspect="1"/>
          </p:cNvPicPr>
          <p:nvPr/>
        </p:nvPicPr>
        <p:blipFill>
          <a:blip r:embed="rId11"/>
          <a:stretch>
            <a:fillRect/>
          </a:stretch>
        </p:blipFill>
        <p:spPr>
          <a:xfrm>
            <a:off x="4303374" y="2048830"/>
            <a:ext cx="3330380" cy="3055257"/>
          </a:xfrm>
          <a:prstGeom prst="rect">
            <a:avLst/>
          </a:prstGeom>
        </p:spPr>
      </p:pic>
      <p:sp>
        <p:nvSpPr>
          <p:cNvPr id="2" name="TextBox 1">
            <a:extLst>
              <a:ext uri="{FF2B5EF4-FFF2-40B4-BE49-F238E27FC236}">
                <a16:creationId xmlns:a16="http://schemas.microsoft.com/office/drawing/2014/main" id="{86BFF314-8E6F-5606-F2D3-93F6A91E78E2}"/>
              </a:ext>
            </a:extLst>
          </p:cNvPr>
          <p:cNvSpPr txBox="1"/>
          <p:nvPr/>
        </p:nvSpPr>
        <p:spPr>
          <a:xfrm>
            <a:off x="459908" y="347225"/>
            <a:ext cx="10487395" cy="677108"/>
          </a:xfrm>
          <a:prstGeom prst="rect">
            <a:avLst/>
          </a:prstGeom>
          <a:solidFill>
            <a:schemeClr val="bg1">
              <a:lumMod val="95000"/>
            </a:schemeClr>
          </a:solidFill>
        </p:spPr>
        <p:txBody>
          <a:bodyPr wrap="square" rtlCol="0">
            <a:spAutoFit/>
          </a:bodyPr>
          <a:lstStyle/>
          <a:p>
            <a:pPr algn="ctr"/>
            <a:r>
              <a:rPr lang="es-ES" sz="3200" dirty="0"/>
              <a:t>¿Has visto este símbolo antes?</a:t>
            </a:r>
          </a:p>
          <a:p>
            <a:pPr algn="ctr"/>
            <a:endParaRPr lang="es-MX" sz="600" dirty="0"/>
          </a:p>
        </p:txBody>
      </p:sp>
    </p:spTree>
    <p:extLst>
      <p:ext uri="{BB962C8B-B14F-4D97-AF65-F5344CB8AC3E}">
        <p14:creationId xmlns:p14="http://schemas.microsoft.com/office/powerpoint/2010/main" val="22523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ppt_y</p:attrName>
                                        </p:attrNameLst>
                                      </p:cBhvr>
                                      <p:tavLst>
                                        <p:tav tm="0">
                                          <p:val>
                                            <p:strVal val="#ppt_y+#ppt_h*1.125000"/>
                                          </p:val>
                                        </p:tav>
                                        <p:tav tm="100000">
                                          <p:val>
                                            <p:strVal val="#ppt_y"/>
                                          </p:val>
                                        </p:tav>
                                      </p:tavLst>
                                    </p:anim>
                                    <p:animEffect transition="in" filter="wipe(up)">
                                      <p:cBhvr>
                                        <p:cTn id="13" dur="10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951876"/>
            <a:chOff x="6420868" y="1760417"/>
            <a:chExt cx="1680673" cy="1534980"/>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78535"/>
            <a:chOff x="8346482" y="1742833"/>
            <a:chExt cx="1680673" cy="1378535"/>
          </a:xfrm>
        </p:grpSpPr>
        <p:sp>
          <p:nvSpPr>
            <p:cNvPr id="211" name="Google Shape;211;p6"/>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317582"/>
            <a:ext cx="1680673" cy="1698092"/>
            <a:chOff x="8327554" y="4546324"/>
            <a:chExt cx="1680673" cy="169809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5"/>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Google Shape;215;p5"/>
          <p:cNvSpPr txBox="1"/>
          <p:nvPr/>
        </p:nvSpPr>
        <p:spPr>
          <a:xfrm>
            <a:off x="6651793" y="2153573"/>
            <a:ext cx="5482151" cy="378561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500" b="0" i="1" u="none" strike="noStrike" cap="none" dirty="0">
                <a:solidFill>
                  <a:srgbClr val="3AC69D"/>
                </a:solidFill>
                <a:latin typeface="Mali Medium"/>
                <a:ea typeface="Mali Medium"/>
                <a:cs typeface="Mali Medium"/>
                <a:sym typeface="Mali Medium"/>
              </a:rPr>
              <a:t>Había una vez dos conejitos, un hermano y una hermana llamados Ray y Rachel </a:t>
            </a:r>
            <a:r>
              <a:rPr lang="es-ES" sz="2500" b="0" i="1" u="none" strike="noStrike" cap="none" dirty="0" err="1">
                <a:solidFill>
                  <a:srgbClr val="3AC69D"/>
                </a:solidFill>
                <a:latin typeface="Mali Medium"/>
                <a:ea typeface="Mali Medium"/>
                <a:cs typeface="Mali Medium"/>
                <a:sym typeface="Mali Medium"/>
              </a:rPr>
              <a:t>Rabbit</a:t>
            </a:r>
            <a:r>
              <a:rPr lang="es-ES" sz="2500" b="0" i="1" u="none" strike="noStrike" cap="none" dirty="0">
                <a:solidFill>
                  <a:srgbClr val="3AC69D"/>
                </a:solidFill>
                <a:latin typeface="Mali Medium"/>
                <a:ea typeface="Mali Medium"/>
                <a:cs typeface="Mali Medium"/>
                <a:sym typeface="Mali Medium"/>
              </a:rPr>
              <a:t>. </a:t>
            </a:r>
            <a:r>
              <a:rPr lang="es-ES" sz="2500" b="0" i="1" u="none" strike="noStrike" cap="none" dirty="0">
                <a:solidFill>
                  <a:schemeClr val="tx1">
                    <a:lumMod val="85000"/>
                    <a:lumOff val="15000"/>
                  </a:schemeClr>
                </a:solidFill>
                <a:latin typeface="Mali Medium"/>
                <a:ea typeface="Mali Medium"/>
                <a:cs typeface="Mali Medium"/>
                <a:sym typeface="Mali Medium"/>
              </a:rPr>
              <a:t>Ray </a:t>
            </a:r>
            <a:r>
              <a:rPr lang="es-ES" sz="2500" b="0" i="1" u="none" strike="noStrike" cap="none" dirty="0" err="1">
                <a:solidFill>
                  <a:schemeClr val="tx1">
                    <a:lumMod val="85000"/>
                    <a:lumOff val="15000"/>
                  </a:schemeClr>
                </a:solidFill>
                <a:latin typeface="Mali Medium"/>
                <a:ea typeface="Mali Medium"/>
                <a:cs typeface="Mali Medium"/>
                <a:sym typeface="Mali Medium"/>
              </a:rPr>
              <a:t>Rabbit</a:t>
            </a:r>
            <a:r>
              <a:rPr lang="es-ES" sz="2500" b="0" i="1" u="none" strike="noStrike" cap="none" dirty="0">
                <a:solidFill>
                  <a:schemeClr val="tx1">
                    <a:lumMod val="85000"/>
                    <a:lumOff val="15000"/>
                  </a:schemeClr>
                </a:solidFill>
                <a:latin typeface="Mali Medium"/>
                <a:ea typeface="Mali Medium"/>
                <a:cs typeface="Mali Medium"/>
                <a:sym typeface="Mali Medium"/>
              </a:rPr>
              <a:t> era muy bueno limpiando sus juguetes después de jugar. Pero Rachel </a:t>
            </a:r>
            <a:r>
              <a:rPr lang="es-ES" sz="2500" b="0" i="1" u="none" strike="noStrike" cap="none" dirty="0" err="1">
                <a:solidFill>
                  <a:schemeClr val="tx1">
                    <a:lumMod val="85000"/>
                    <a:lumOff val="15000"/>
                  </a:schemeClr>
                </a:solidFill>
                <a:latin typeface="Mali Medium"/>
                <a:ea typeface="Mali Medium"/>
                <a:cs typeface="Mali Medium"/>
                <a:sym typeface="Mali Medium"/>
              </a:rPr>
              <a:t>Rabbit</a:t>
            </a:r>
            <a:r>
              <a:rPr lang="es-ES" sz="2500" b="0" i="1" u="none" strike="noStrike" cap="none" dirty="0">
                <a:solidFill>
                  <a:schemeClr val="tx1">
                    <a:lumMod val="85000"/>
                    <a:lumOff val="15000"/>
                  </a:schemeClr>
                </a:solidFill>
                <a:latin typeface="Mali Medium"/>
                <a:ea typeface="Mali Medium"/>
                <a:cs typeface="Mali Medium"/>
                <a:sym typeface="Mali Medium"/>
              </a:rPr>
              <a:t> era muy desordenada y dejaba sus juguetes por toda la casa.</a:t>
            </a:r>
            <a:endParaRPr sz="2500" dirty="0">
              <a:solidFill>
                <a:schemeClr val="tx1">
                  <a:lumMod val="85000"/>
                  <a:lumOff val="15000"/>
                </a:schemeClr>
              </a:solidFill>
            </a:endParaRPr>
          </a:p>
        </p:txBody>
      </p:sp>
      <p:pic>
        <p:nvPicPr>
          <p:cNvPr id="217" name="Google Shape;217;p5" descr="Graphical user interface&#10;&#10;Description automatically generated"/>
          <p:cNvPicPr preferRelativeResize="0"/>
          <p:nvPr/>
        </p:nvPicPr>
        <p:blipFill rotWithShape="1">
          <a:blip r:embed="rId4">
            <a:alphaModFix/>
          </a:blip>
          <a:srcRect/>
          <a:stretch/>
        </p:blipFill>
        <p:spPr>
          <a:xfrm>
            <a:off x="58056" y="959446"/>
            <a:ext cx="6622765" cy="5898554"/>
          </a:xfrm>
          <a:prstGeom prst="rect">
            <a:avLst/>
          </a:prstGeom>
          <a:noFill/>
          <a:ln>
            <a:noFill/>
          </a:ln>
        </p:spPr>
      </p:pic>
      <p:pic>
        <p:nvPicPr>
          <p:cNvPr id="218" name="Google Shape;218;p5"/>
          <p:cNvPicPr preferRelativeResize="0"/>
          <p:nvPr/>
        </p:nvPicPr>
        <p:blipFill rotWithShape="1">
          <a:blip r:embed="rId5">
            <a:alphaModFix/>
          </a:blip>
          <a:srcRect r="22" b="-29"/>
          <a:stretch/>
        </p:blipFill>
        <p:spPr>
          <a:xfrm>
            <a:off x="1255510" y="829027"/>
            <a:ext cx="9291874" cy="747079"/>
          </a:xfrm>
          <a:prstGeom prst="rect">
            <a:avLst/>
          </a:prstGeom>
          <a:noFill/>
          <a:ln>
            <a:noFill/>
          </a:ln>
        </p:spPr>
      </p:pic>
      <p:sp>
        <p:nvSpPr>
          <p:cNvPr id="219" name="Google Shape;219;p5"/>
          <p:cNvSpPr txBox="1"/>
          <p:nvPr/>
        </p:nvSpPr>
        <p:spPr>
          <a:xfrm>
            <a:off x="548477" y="251560"/>
            <a:ext cx="11095045" cy="70784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sp>
        <p:nvSpPr>
          <p:cNvPr id="220" name="Google Shape;220;p5"/>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6" name="Google Shape;216;p5"/>
          <p:cNvSpPr txBox="1"/>
          <p:nvPr/>
        </p:nvSpPr>
        <p:spPr>
          <a:xfrm>
            <a:off x="343475" y="2704417"/>
            <a:ext cx="483812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2500" dirty="0">
                <a:solidFill>
                  <a:srgbClr val="262626"/>
                </a:solidFill>
                <a:latin typeface="Mali"/>
                <a:ea typeface="Mali"/>
                <a:cs typeface="Mali"/>
                <a:sym typeface="Mali"/>
              </a:rPr>
              <a:t>Cada mañana antes de la escuela, la mamá de Ray y Rachel le pide a Ray que limpie la cocina. También le dice a Rachel que saque la basura y el reciclaje</a:t>
            </a:r>
            <a:endParaRPr sz="2500" dirty="0"/>
          </a:p>
        </p:txBody>
      </p:sp>
      <p:pic>
        <p:nvPicPr>
          <p:cNvPr id="218" name="Google Shape;218;p5"/>
          <p:cNvPicPr preferRelativeResize="0"/>
          <p:nvPr/>
        </p:nvPicPr>
        <p:blipFill rotWithShape="1">
          <a:blip r:embed="rId4">
            <a:alphaModFix/>
          </a:blip>
          <a:srcRect r="22" b="-29"/>
          <a:stretch/>
        </p:blipFill>
        <p:spPr>
          <a:xfrm>
            <a:off x="1255510" y="829027"/>
            <a:ext cx="9291874" cy="923940"/>
          </a:xfrm>
          <a:prstGeom prst="rect">
            <a:avLst/>
          </a:prstGeom>
          <a:noFill/>
          <a:ln>
            <a:noFill/>
          </a:ln>
        </p:spPr>
      </p:pic>
      <p:sp>
        <p:nvSpPr>
          <p:cNvPr id="220" name="Google Shape;220;p5"/>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7" name="Picture 6" descr="Diagram&#10;&#10;Description automatically generated with low confidence">
            <a:extLst>
              <a:ext uri="{FF2B5EF4-FFF2-40B4-BE49-F238E27FC236}">
                <a16:creationId xmlns:a16="http://schemas.microsoft.com/office/drawing/2014/main" id="{75CA04F0-215E-C142-8425-3D9538DE975F}"/>
              </a:ext>
            </a:extLst>
          </p:cNvPr>
          <p:cNvPicPr>
            <a:picLocks noChangeAspect="1"/>
          </p:cNvPicPr>
          <p:nvPr/>
        </p:nvPicPr>
        <p:blipFill>
          <a:blip r:embed="rId5"/>
          <a:stretch>
            <a:fillRect/>
          </a:stretch>
        </p:blipFill>
        <p:spPr>
          <a:xfrm>
            <a:off x="5364492" y="853096"/>
            <a:ext cx="6438402" cy="5151808"/>
          </a:xfrm>
          <a:prstGeom prst="rect">
            <a:avLst/>
          </a:prstGeom>
        </p:spPr>
      </p:pic>
      <p:sp>
        <p:nvSpPr>
          <p:cNvPr id="8" name="Google Shape;219;p5">
            <a:extLst>
              <a:ext uri="{FF2B5EF4-FFF2-40B4-BE49-F238E27FC236}">
                <a16:creationId xmlns:a16="http://schemas.microsoft.com/office/drawing/2014/main" id="{14A63838-6511-C054-7A45-CD4755E93965}"/>
              </a:ext>
            </a:extLst>
          </p:cNvPr>
          <p:cNvSpPr txBox="1"/>
          <p:nvPr/>
        </p:nvSpPr>
        <p:spPr>
          <a:xfrm>
            <a:off x="548477" y="251560"/>
            <a:ext cx="11095045" cy="70784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La </a:t>
            </a:r>
            <a:r>
              <a:rPr lang="en-US" sz="4000" b="1" dirty="0" err="1">
                <a:solidFill>
                  <a:srgbClr val="262626"/>
                </a:solidFill>
                <a:latin typeface="Mali"/>
                <a:ea typeface="Mali"/>
                <a:cs typeface="Mali"/>
                <a:sym typeface="Mali"/>
              </a:rPr>
              <a:t>Coneja</a:t>
            </a:r>
            <a:r>
              <a:rPr lang="en-US" sz="4000" b="1" dirty="0">
                <a:solidFill>
                  <a:srgbClr val="262626"/>
                </a:solidFill>
                <a:latin typeface="Mali"/>
                <a:ea typeface="Mali"/>
                <a:cs typeface="Mali"/>
                <a:sym typeface="Mali"/>
              </a:rPr>
              <a:t> Rachel </a:t>
            </a:r>
            <a:r>
              <a:rPr lang="en-US" sz="4000" b="1" dirty="0" err="1">
                <a:solidFill>
                  <a:srgbClr val="262626"/>
                </a:solidFill>
                <a:latin typeface="Mali"/>
                <a:ea typeface="Mali"/>
                <a:cs typeface="Mali"/>
                <a:sym typeface="Mali"/>
              </a:rPr>
              <a:t>Aprende</a:t>
            </a:r>
            <a:r>
              <a:rPr lang="en-US" sz="4000" b="1" dirty="0">
                <a:solidFill>
                  <a:srgbClr val="262626"/>
                </a:solidFill>
                <a:latin typeface="Mali"/>
                <a:ea typeface="Mali"/>
                <a:cs typeface="Mali"/>
                <a:sym typeface="Mali"/>
              </a:rPr>
              <a:t> a </a:t>
            </a:r>
            <a:r>
              <a:rPr lang="en-US" sz="4000" b="1" dirty="0" err="1">
                <a:solidFill>
                  <a:srgbClr val="262626"/>
                </a:solidFill>
                <a:latin typeface="Mali"/>
                <a:ea typeface="Mali"/>
                <a:cs typeface="Mali"/>
                <a:sym typeface="Mali"/>
              </a:rPr>
              <a:t>Reciclar</a:t>
            </a:r>
            <a:endParaRPr lang="en-US" sz="4000" dirty="0"/>
          </a:p>
        </p:txBody>
      </p:sp>
    </p:spTree>
    <p:extLst>
      <p:ext uri="{BB962C8B-B14F-4D97-AF65-F5344CB8AC3E}">
        <p14:creationId xmlns:p14="http://schemas.microsoft.com/office/powerpoint/2010/main" val="32439551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12744</TotalTime>
  <Words>2954</Words>
  <Application>Microsoft Office PowerPoint</Application>
  <PresentationFormat>Widescreen</PresentationFormat>
  <Paragraphs>343</Paragraphs>
  <Slides>21</Slides>
  <Notes>21</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Mali</vt:lpstr>
      <vt:lpstr>Arial</vt:lpstr>
      <vt:lpstr>Mali Medium</vt:lpstr>
      <vt:lpstr>Courier New</vt:lpstr>
      <vt:lpstr>Yu Gothic UI Semilight</vt:lpstr>
      <vt:lpstr>72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125</cp:revision>
  <dcterms:created xsi:type="dcterms:W3CDTF">2022-01-20T09:13:45Z</dcterms:created>
  <dcterms:modified xsi:type="dcterms:W3CDTF">2022-10-17T03:19:08Z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8300680</vt:lpwstr>
  </property>
  <property fmtid="{D5CDD505-2E9C-101B-9397-08002B2CF9AE}" pid="3" name="NXPowerLiteSettings">
    <vt:lpwstr>F700052003A000</vt:lpwstr>
  </property>
  <property fmtid="{D5CDD505-2E9C-101B-9397-08002B2CF9AE}" pid="4" name="NXPowerLiteVersion">
    <vt:lpwstr>D9.1.2</vt:lpwstr>
  </property>
</Properties>
</file>