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78" r:id="rId7"/>
    <p:sldId id="284" r:id="rId8"/>
    <p:sldId id="285" r:id="rId9"/>
    <p:sldId id="262" r:id="rId10"/>
    <p:sldId id="263" r:id="rId11"/>
    <p:sldId id="266" r:id="rId12"/>
    <p:sldId id="267" r:id="rId13"/>
    <p:sldId id="268" r:id="rId14"/>
    <p:sldId id="269" r:id="rId15"/>
    <p:sldId id="279" r:id="rId16"/>
    <p:sldId id="264"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tym8Epd+KT8RfhjEEtkrr3FZU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3319" autoAdjust="0"/>
  </p:normalViewPr>
  <p:slideViewPr>
    <p:cSldViewPr snapToGrid="0" snapToObjects="1">
      <p:cViewPr varScale="1">
        <p:scale>
          <a:sx n="58" d="100"/>
          <a:sy n="58" d="100"/>
        </p:scale>
        <p:origin x="87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98" d="100"/>
          <a:sy n="98" d="100"/>
        </p:scale>
        <p:origin x="1854" y="-20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mj-lt"/>
              </a:rPr>
              <a:t>(</a:t>
            </a:r>
            <a:r>
              <a:rPr lang="en-US" b="1" dirty="0" err="1">
                <a:latin typeface="+mj-lt"/>
              </a:rPr>
              <a:t>Duración</a:t>
            </a:r>
            <a:r>
              <a:rPr lang="en-US" b="1" dirty="0">
                <a:latin typeface="+mj-lt"/>
              </a:rPr>
              <a:t> de la </a:t>
            </a:r>
            <a:r>
              <a:rPr lang="en-US" b="1" dirty="0" err="1">
                <a:latin typeface="+mj-lt"/>
              </a:rPr>
              <a:t>diapositiva</a:t>
            </a:r>
            <a:r>
              <a:rPr lang="en-US" b="1" dirty="0">
                <a:latin typeface="+mj-lt"/>
              </a:rPr>
              <a:t>: 3 </a:t>
            </a:r>
            <a:r>
              <a:rPr lang="en-US" b="1" dirty="0" err="1">
                <a:latin typeface="+mj-lt"/>
              </a:rPr>
              <a:t>minutos</a:t>
            </a:r>
            <a:r>
              <a:rPr lang="en-US" b="1" dirty="0">
                <a:latin typeface="+mj-l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chemeClr val="lt1"/>
              </a:solidFill>
              <a:latin typeface="+mj-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lt1"/>
                </a:solidFill>
                <a:latin typeface="+mj-lt"/>
                <a:ea typeface="Calibri"/>
                <a:cs typeface="Calibri"/>
                <a:sym typeface="Calibri"/>
              </a:rPr>
              <a:t>A(</a:t>
            </a:r>
            <a:endParaRPr lang="en-US" sz="1100" b="1" i="0" u="none" strike="noStrike" cap="none" dirty="0">
              <a:solidFill>
                <a:schemeClr val="tx1"/>
              </a:solidFill>
              <a:latin typeface="+mj-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a:solidFill>
                  <a:schemeClr val="tx1"/>
                </a:solidFill>
                <a:latin typeface="+mj-lt"/>
                <a:ea typeface="Calibri"/>
                <a:cs typeface="Calibri"/>
                <a:sym typeface="Calibri"/>
              </a:rPr>
              <a:t>Pregunte</a:t>
            </a:r>
            <a:r>
              <a:rPr lang="en-US" sz="1100" b="1" i="0" u="none" strike="noStrike" cap="none" dirty="0">
                <a:solidFill>
                  <a:schemeClr val="tx1"/>
                </a:solidFill>
                <a:latin typeface="+mj-lt"/>
                <a:ea typeface="Calibri"/>
                <a:cs typeface="Calibri"/>
                <a:sym typeface="Calibri"/>
              </a:rPr>
              <a:t> a </a:t>
            </a:r>
            <a:r>
              <a:rPr lang="en-US" sz="1100" b="1" i="0" u="none" strike="noStrike" cap="none" dirty="0" err="1">
                <a:solidFill>
                  <a:schemeClr val="tx1"/>
                </a:solidFill>
                <a:latin typeface="+mj-lt"/>
                <a:ea typeface="Calibri"/>
                <a:cs typeface="Calibri"/>
                <a:sym typeface="Calibri"/>
              </a:rPr>
              <a:t>los</a:t>
            </a:r>
            <a:r>
              <a:rPr lang="en-US" sz="1100" b="1" i="0" u="none" strike="noStrike" cap="none" dirty="0">
                <a:solidFill>
                  <a:schemeClr val="tx1"/>
                </a:solidFill>
                <a:latin typeface="+mj-lt"/>
                <a:ea typeface="Calibri"/>
                <a:cs typeface="Calibri"/>
                <a:sym typeface="Calibri"/>
              </a:rPr>
              <a:t> </a:t>
            </a:r>
            <a:r>
              <a:rPr lang="en-US" sz="1100" b="1" i="0" u="none" strike="noStrike" cap="none" dirty="0" err="1">
                <a:solidFill>
                  <a:schemeClr val="tx1"/>
                </a:solidFill>
                <a:latin typeface="+mj-lt"/>
                <a:ea typeface="Calibri"/>
                <a:cs typeface="Calibri"/>
                <a:sym typeface="Calibri"/>
              </a:rPr>
              <a:t>estudiantes</a:t>
            </a:r>
            <a:r>
              <a:rPr lang="en-US" sz="1100" b="1" i="0" u="none" strike="noStrike" cap="none" dirty="0">
                <a:solidFill>
                  <a:schemeClr val="tx1"/>
                </a:solidFill>
                <a:latin typeface="+mj-lt"/>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tx1"/>
                </a:solidFill>
                <a:latin typeface="+mj-lt"/>
                <a:ea typeface="Calibri"/>
                <a:cs typeface="Calibri"/>
                <a:sym typeface="Calibri"/>
              </a:rPr>
              <a:t>¿</a:t>
            </a:r>
            <a:r>
              <a:rPr lang="en-US" dirty="0" err="1">
                <a:solidFill>
                  <a:schemeClr val="tx1"/>
                </a:solidFill>
                <a:latin typeface="+mj-lt"/>
                <a:ea typeface="Calibri"/>
                <a:cs typeface="Calibri"/>
                <a:sym typeface="Calibri"/>
              </a:rPr>
              <a:t>Qué</a:t>
            </a:r>
            <a:r>
              <a:rPr lang="en-US" dirty="0">
                <a:solidFill>
                  <a:schemeClr val="tx1"/>
                </a:solidFill>
                <a:latin typeface="+mj-lt"/>
                <a:ea typeface="Calibri"/>
                <a:cs typeface="Calibri"/>
                <a:sym typeface="Calibri"/>
              </a:rPr>
              <a:t> </a:t>
            </a:r>
            <a:r>
              <a:rPr lang="en-US" dirty="0" err="1">
                <a:solidFill>
                  <a:schemeClr val="tx1"/>
                </a:solidFill>
                <a:latin typeface="+mj-lt"/>
                <a:ea typeface="Calibri"/>
                <a:cs typeface="Calibri"/>
                <a:sym typeface="Calibri"/>
              </a:rPr>
              <a:t>tiene</a:t>
            </a:r>
            <a:r>
              <a:rPr lang="en-US" dirty="0">
                <a:solidFill>
                  <a:schemeClr val="tx1"/>
                </a:solidFill>
                <a:latin typeface="+mj-lt"/>
                <a:ea typeface="Calibri"/>
                <a:cs typeface="Calibri"/>
                <a:sym typeface="Calibri"/>
              </a:rPr>
              <a:t> de </a:t>
            </a:r>
            <a:r>
              <a:rPr lang="en-US" dirty="0" err="1">
                <a:solidFill>
                  <a:schemeClr val="tx1"/>
                </a:solidFill>
                <a:latin typeface="+mj-lt"/>
                <a:ea typeface="Calibri"/>
                <a:cs typeface="Calibri"/>
                <a:sym typeface="Calibri"/>
              </a:rPr>
              <a:t>malo</a:t>
            </a:r>
            <a:r>
              <a:rPr lang="en-US" dirty="0">
                <a:solidFill>
                  <a:schemeClr val="tx1"/>
                </a:solidFill>
                <a:latin typeface="+mj-lt"/>
                <a:ea typeface="Calibri"/>
                <a:cs typeface="Calibri"/>
                <a:sym typeface="Calibri"/>
              </a:rPr>
              <a:t> </a:t>
            </a:r>
            <a:r>
              <a:rPr lang="en-US" dirty="0" err="1">
                <a:solidFill>
                  <a:schemeClr val="tx1"/>
                </a:solidFill>
                <a:latin typeface="+mj-lt"/>
                <a:ea typeface="Calibri"/>
                <a:cs typeface="Calibri"/>
                <a:sym typeface="Calibri"/>
              </a:rPr>
              <a:t>este</a:t>
            </a:r>
            <a:r>
              <a:rPr lang="en-US" dirty="0">
                <a:solidFill>
                  <a:schemeClr val="tx1"/>
                </a:solidFill>
                <a:latin typeface="+mj-lt"/>
                <a:ea typeface="Calibri"/>
                <a:cs typeface="Calibri"/>
                <a:sym typeface="Calibri"/>
              </a:rPr>
              <a:t> </a:t>
            </a:r>
            <a:r>
              <a:rPr lang="en-US" dirty="0" err="1">
                <a:solidFill>
                  <a:schemeClr val="tx1"/>
                </a:solidFill>
                <a:latin typeface="+mj-lt"/>
                <a:ea typeface="Calibri"/>
                <a:cs typeface="Calibri"/>
                <a:sym typeface="Calibri"/>
              </a:rPr>
              <a:t>contenedor</a:t>
            </a:r>
            <a:r>
              <a:rPr lang="en-US" dirty="0">
                <a:solidFill>
                  <a:schemeClr val="tx1"/>
                </a:solidFill>
                <a:latin typeface="+mj-lt"/>
                <a:ea typeface="Calibri"/>
                <a:cs typeface="Calibri"/>
                <a:sym typeface="Calibri"/>
              </a:rPr>
              <a:t> de </a:t>
            </a:r>
            <a:r>
              <a:rPr lang="en-US" dirty="0" err="1">
                <a:solidFill>
                  <a:schemeClr val="tx1"/>
                </a:solidFill>
                <a:latin typeface="+mj-lt"/>
                <a:ea typeface="Calibri"/>
                <a:cs typeface="Calibri"/>
                <a:sym typeface="Calibri"/>
              </a:rPr>
              <a:t>reciclaje</a:t>
            </a:r>
            <a:r>
              <a:rPr lang="en-US" dirty="0">
                <a:solidFill>
                  <a:schemeClr val="tx1"/>
                </a:solidFill>
                <a:latin typeface="+mj-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i="0" u="none" strike="noStrike" cap="none" dirty="0">
              <a:solidFill>
                <a:schemeClr val="tx1"/>
              </a:solidFill>
              <a:latin typeface="+mj-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u="none" strike="noStrike" cap="none" dirty="0">
                <a:solidFill>
                  <a:schemeClr val="tx1"/>
                </a:solidFill>
                <a:latin typeface="+mj-lt"/>
                <a:ea typeface="Calibri"/>
                <a:cs typeface="Calibri"/>
                <a:sym typeface="Calibri"/>
              </a:rPr>
              <a:t>*</a:t>
            </a:r>
            <a:r>
              <a:rPr lang="es-ES" sz="1100" i="0" u="none" strike="noStrike" cap="none" dirty="0">
                <a:solidFill>
                  <a:schemeClr val="tx1"/>
                </a:solidFill>
                <a:latin typeface="+mj-lt"/>
                <a:ea typeface="Calibri"/>
                <a:cs typeface="Calibri"/>
                <a:sym typeface="Calibri"/>
              </a:rPr>
              <a:t>Permítales observar e identificar las razones de cada imagen en función de su hoja de SÍ/NO.</a:t>
            </a:r>
            <a:endParaRPr lang="en-US" sz="1100" i="0" u="none" strike="noStrike" cap="none" dirty="0">
              <a:solidFill>
                <a:schemeClr val="tx1"/>
              </a:solidFill>
              <a:latin typeface="+mj-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chemeClr val="tx1"/>
              </a:solidFill>
              <a:latin typeface="+mj-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i="0" u="none" strike="noStrike" cap="none" dirty="0">
                <a:solidFill>
                  <a:schemeClr val="tx1"/>
                </a:solidFill>
                <a:latin typeface="+mj-lt"/>
                <a:ea typeface="Calibri"/>
                <a:cs typeface="Calibri"/>
                <a:sym typeface="Calibri"/>
              </a:rPr>
              <a:t>Los profesores deberán hacer clic 6 veces para revelar la imagen y las 5 respuestas.</a:t>
            </a:r>
            <a:endParaRPr lang="en-US" sz="1100" i="0" u="none" strike="noStrike" cap="none" dirty="0">
              <a:solidFill>
                <a:schemeClr val="tx1"/>
              </a:solidFill>
              <a:latin typeface="+mj-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mj-lt"/>
                <a:ea typeface="Calibri"/>
                <a:cs typeface="Calibri"/>
                <a:sym typeface="Calibri"/>
              </a:rPr>
              <a:t>Teachers will need to click 6 times to reveal the image and the 5 answers.</a:t>
            </a:r>
            <a:endParaRPr lang="en-US" dirty="0">
              <a:latin typeface="+mj-lt"/>
            </a:endParaRPr>
          </a:p>
          <a:p>
            <a:pPr marL="0" lvl="0" indent="0" algn="l" rtl="0">
              <a:spcBef>
                <a:spcPts val="0"/>
              </a:spcBef>
              <a:spcAft>
                <a:spcPts val="0"/>
              </a:spcAft>
              <a:buNone/>
            </a:pPr>
            <a:r>
              <a:rPr lang="en-US" b="1" dirty="0" err="1">
                <a:latin typeface="+mj-lt"/>
              </a:rPr>
              <a:t>Respuestas</a:t>
            </a:r>
            <a:r>
              <a:rPr lang="en-US" dirty="0">
                <a:latin typeface="+mj-lt"/>
              </a:rPr>
              <a:t>:</a:t>
            </a:r>
          </a:p>
          <a:p>
            <a:pPr marL="228600" lvl="0" indent="-228600" algn="l" rtl="0">
              <a:spcBef>
                <a:spcPts val="0"/>
              </a:spcBef>
              <a:spcAft>
                <a:spcPts val="0"/>
              </a:spcAft>
              <a:buAutoNum type="arabicPeriod"/>
            </a:pPr>
            <a:r>
              <a:rPr lang="en-US" dirty="0">
                <a:latin typeface="+mj-lt"/>
              </a:rPr>
              <a:t>Comida</a:t>
            </a:r>
          </a:p>
          <a:p>
            <a:pPr marL="228600" lvl="0" indent="-228600" algn="l" rtl="0">
              <a:spcBef>
                <a:spcPts val="0"/>
              </a:spcBef>
              <a:spcAft>
                <a:spcPts val="0"/>
              </a:spcAft>
              <a:buAutoNum type="arabicPeriod"/>
            </a:pPr>
            <a:r>
              <a:rPr lang="en-US" dirty="0" err="1">
                <a:latin typeface="+mj-lt"/>
              </a:rPr>
              <a:t>Papel</a:t>
            </a:r>
            <a:r>
              <a:rPr lang="en-US" dirty="0">
                <a:latin typeface="+mj-lt"/>
              </a:rPr>
              <a:t> o carton </a:t>
            </a:r>
            <a:r>
              <a:rPr lang="en-US" dirty="0" err="1">
                <a:latin typeface="+mj-lt"/>
              </a:rPr>
              <a:t>sucio</a:t>
            </a:r>
            <a:r>
              <a:rPr lang="en-US" dirty="0">
                <a:latin typeface="+mj-lt"/>
              </a:rPr>
              <a:t> o </a:t>
            </a:r>
            <a:r>
              <a:rPr lang="en-US" dirty="0" err="1">
                <a:latin typeface="+mj-lt"/>
              </a:rPr>
              <a:t>mojado</a:t>
            </a:r>
            <a:endParaRPr lang="en-US" dirty="0">
              <a:latin typeface="+mj-lt"/>
            </a:endParaRPr>
          </a:p>
          <a:p>
            <a:pPr marL="228600" lvl="0" indent="-228600" algn="l" rtl="0">
              <a:spcBef>
                <a:spcPts val="0"/>
              </a:spcBef>
              <a:spcAft>
                <a:spcPts val="0"/>
              </a:spcAft>
              <a:buAutoNum type="arabicPeriod"/>
            </a:pPr>
            <a:r>
              <a:rPr lang="en-US" dirty="0" err="1">
                <a:latin typeface="+mj-lt"/>
              </a:rPr>
              <a:t>Liquido</a:t>
            </a:r>
            <a:r>
              <a:rPr lang="en-US" dirty="0">
                <a:latin typeface="+mj-lt"/>
              </a:rPr>
              <a:t> </a:t>
            </a:r>
            <a:r>
              <a:rPr lang="en-US" dirty="0" err="1">
                <a:latin typeface="+mj-lt"/>
              </a:rPr>
              <a:t>en</a:t>
            </a:r>
            <a:r>
              <a:rPr lang="en-US" dirty="0">
                <a:latin typeface="+mj-lt"/>
              </a:rPr>
              <a:t> </a:t>
            </a:r>
            <a:r>
              <a:rPr lang="en-US" dirty="0" err="1">
                <a:latin typeface="+mj-lt"/>
              </a:rPr>
              <a:t>botellas</a:t>
            </a:r>
            <a:endParaRPr lang="en-US" dirty="0">
              <a:latin typeface="+mj-lt"/>
            </a:endParaRPr>
          </a:p>
          <a:p>
            <a:pPr marL="228600" lvl="0" indent="-228600" algn="l" rtl="0">
              <a:spcBef>
                <a:spcPts val="0"/>
              </a:spcBef>
              <a:spcAft>
                <a:spcPts val="0"/>
              </a:spcAft>
              <a:buAutoNum type="arabicPeriod"/>
            </a:pPr>
            <a:r>
              <a:rPr lang="en-US" dirty="0" err="1">
                <a:latin typeface="+mj-lt"/>
              </a:rPr>
              <a:t>Vasos</a:t>
            </a:r>
            <a:r>
              <a:rPr lang="en-US" dirty="0">
                <a:latin typeface="+mj-lt"/>
              </a:rPr>
              <a:t> </a:t>
            </a:r>
            <a:r>
              <a:rPr lang="en-US" dirty="0" err="1">
                <a:latin typeface="+mj-lt"/>
              </a:rPr>
              <a:t>sucios</a:t>
            </a:r>
            <a:endParaRPr lang="en-US" dirty="0">
              <a:latin typeface="+mj-lt"/>
            </a:endParaRPr>
          </a:p>
          <a:p>
            <a:pPr marL="228600" lvl="0" indent="-228600" algn="l" rtl="0">
              <a:spcBef>
                <a:spcPts val="0"/>
              </a:spcBef>
              <a:spcAft>
                <a:spcPts val="0"/>
              </a:spcAft>
              <a:buAutoNum type="arabicPeriod"/>
            </a:pPr>
            <a:r>
              <a:rPr lang="en-US" dirty="0" err="1">
                <a:latin typeface="+mj-lt"/>
              </a:rPr>
              <a:t>Bolsas</a:t>
            </a:r>
            <a:r>
              <a:rPr lang="en-US" dirty="0">
                <a:latin typeface="+mj-lt"/>
              </a:rPr>
              <a:t> de </a:t>
            </a:r>
            <a:r>
              <a:rPr lang="en-US" dirty="0" err="1">
                <a:latin typeface="+mj-lt"/>
              </a:rPr>
              <a:t>plástico</a:t>
            </a:r>
            <a:endParaRPr dirty="0">
              <a:latin typeface="+mj-lt"/>
            </a:endParaRPr>
          </a:p>
        </p:txBody>
      </p:sp>
      <p:sp>
        <p:nvSpPr>
          <p:cNvPr id="257" name="Google Shape;2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2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s-ES" dirty="0"/>
              <a:t>Reciclar es tan fácil como los pasos 1, 2, 3, y todos pueden y deben hacerlo en casa y en la escuela.</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endParaRPr lang="en-US" b="1" dirty="0"/>
          </a:p>
          <a:p>
            <a:pPr marL="228600" lvl="0" indent="-228600" algn="l" rtl="0">
              <a:spcBef>
                <a:spcPts val="0"/>
              </a:spcBef>
              <a:spcAft>
                <a:spcPts val="0"/>
              </a:spcAft>
              <a:buAutoNum type="arabicPeriod"/>
            </a:pPr>
            <a:r>
              <a:rPr lang="en-US" dirty="0"/>
              <a:t>¿</a:t>
            </a:r>
            <a:r>
              <a:rPr lang="en-US" dirty="0" err="1"/>
              <a:t>Alguien</a:t>
            </a:r>
            <a:r>
              <a:rPr lang="en-US" dirty="0"/>
              <a:t> </a:t>
            </a:r>
            <a:r>
              <a:rPr lang="en-US" dirty="0" err="1"/>
              <a:t>recuerda</a:t>
            </a:r>
            <a:r>
              <a:rPr lang="en-US" dirty="0"/>
              <a:t> </a:t>
            </a:r>
            <a:r>
              <a:rPr lang="en-US" dirty="0" err="1"/>
              <a:t>los</a:t>
            </a:r>
            <a:r>
              <a:rPr lang="en-US" dirty="0"/>
              <a:t> 3 pasos del </a:t>
            </a:r>
            <a:r>
              <a:rPr lang="en-US" dirty="0" err="1"/>
              <a:t>reciclaje</a:t>
            </a:r>
            <a:r>
              <a:rPr lang="en-US" dirty="0"/>
              <a:t>?</a:t>
            </a:r>
          </a:p>
          <a:p>
            <a:pPr marL="228600" lvl="0" indent="-228600" algn="l" rtl="0">
              <a:spcBef>
                <a:spcPts val="0"/>
              </a:spcBef>
              <a:spcAft>
                <a:spcPts val="0"/>
              </a:spcAft>
              <a:buAutoNum type="arabicPeriod"/>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s-ES" b="1" dirty="0"/>
              <a:t>Duración de diapositiva: 3-5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Incita a que los estudiantes a que adivinen cuáles son los </a:t>
            </a:r>
            <a:r>
              <a:rPr lang="es-ES" dirty="0" err="1"/>
              <a:t>principals</a:t>
            </a:r>
            <a:r>
              <a:rPr lang="es-ES" dirty="0"/>
              <a:t> objetos que se pueden reciclar.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Clic 1: </a:t>
            </a:r>
            <a:r>
              <a:rPr lang="es-ES" dirty="0"/>
              <a:t>Envase de vidrio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Clic 2: </a:t>
            </a:r>
            <a:r>
              <a:rPr lang="es-ES" dirty="0"/>
              <a:t>Botella de plástico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Clic 3: </a:t>
            </a:r>
            <a:r>
              <a:rPr lang="es-ES" dirty="0"/>
              <a:t>Caja de cartón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Clic 4: </a:t>
            </a:r>
            <a:r>
              <a:rPr lang="es-ES" dirty="0"/>
              <a:t>Lata de metal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¿Me pueden dar un ejemplo de algún objeto que se pueda reciclar?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¿Qué objetos no se pueden reciclar?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Dato curioso: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Las botellas de plástico PET son las más recicladas en el mundo y son totalmente reciclables.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Realice las siguientes preguntas: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¿Has visto el #1 en la parte de abajo de una botella de agua?, sí lo ves, esa botella se puede reciclar por complete.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¿Me pueden dar algún otro ejemplo de objetos que se puedan reciclar?</a:t>
            </a:r>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(Duración de diapositiva: 3-5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Pregunta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1. ¿Por qué es importante limpiar los objetos antes de reciclar?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2. ¿Qué pasa si tienen líquidos o restos de comida?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Podría sugerir las siguientes respuestas: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Los objetos sucios no pueden ser reciclados.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Los objetos mojados o sucios pueden ensuciar otros objetos, así como ensuciar todo el cesto de basura.</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(Duración de diapositiva: 3-5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Los elementos que se reciclan deben separarse en los contenedores de reciclaje adecuados. Haga clic para revelar el símbolo de reciclaje y hágales saber que este símbolo indica dónde colocar su reciclaje.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¿Dónde has visto este símbolo verde 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¿Qué significa este símbolo?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¿Dónde podemos colocar las botellas de plástico PET?</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(Duración de </a:t>
            </a:r>
            <a:r>
              <a:rPr lang="es-ES" b="1" dirty="0" err="1"/>
              <a:t>diapostivia</a:t>
            </a:r>
            <a:r>
              <a:rPr lang="es-ES" b="1" dirty="0"/>
              <a:t>: 2-4 minutos)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Dígale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Cuando se siguen los 3 pasos del reciclaje, podemos reciclar nuestros desechos y convertirlos en cosas nuevas.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Ejemplo: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Clic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Las botellas de plástico PET pueden ser convertidas en nuevas botellas de plástico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Clic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Las botellas de plástico PET se pueden convertir en hilos para fabricar textiles</a:t>
            </a:r>
            <a:r>
              <a:rPr lang="es-E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120000"/>
              </a:lnSpc>
              <a:spcBef>
                <a:spcPts val="0"/>
              </a:spcBef>
              <a:spcAft>
                <a:spcPts val="0"/>
              </a:spcAft>
              <a:buNone/>
            </a:pPr>
            <a:r>
              <a:rPr lang="es-ES" b="1" i="0" u="none" strike="noStrike" cap="none" dirty="0">
                <a:solidFill>
                  <a:srgbClr val="262626"/>
                </a:solidFill>
                <a:latin typeface="Calibri"/>
                <a:ea typeface="Calibri"/>
                <a:cs typeface="Calibri"/>
                <a:sym typeface="Calibri"/>
              </a:rPr>
              <a:t>Actividad para toda la clase “Elija el contenedor correcto”.</a:t>
            </a:r>
          </a:p>
          <a:p>
            <a:pPr marL="171450" marR="0" lvl="0" indent="-171450" algn="just" rtl="0">
              <a:lnSpc>
                <a:spcPct val="120000"/>
              </a:lnSpc>
              <a:spcBef>
                <a:spcPts val="0"/>
              </a:spcBef>
              <a:spcAft>
                <a:spcPts val="0"/>
              </a:spcAft>
              <a:buFont typeface="Arial" panose="020B0604020202020204" pitchFamily="34" charset="0"/>
              <a:buChar char="•"/>
            </a:pPr>
            <a:r>
              <a:rPr lang="es-ES" i="0" u="none" strike="noStrike" cap="none" dirty="0">
                <a:solidFill>
                  <a:srgbClr val="262626"/>
                </a:solidFill>
                <a:latin typeface="Calibri"/>
                <a:ea typeface="Calibri"/>
                <a:cs typeface="Calibri"/>
                <a:sym typeface="Calibri"/>
              </a:rPr>
              <a:t>Revise las tarjetas en la caja de reciclaje de cada grupo.</a:t>
            </a:r>
          </a:p>
          <a:p>
            <a:pPr marL="171450" marR="0" lvl="0" indent="-171450" algn="just" rtl="0">
              <a:lnSpc>
                <a:spcPct val="120000"/>
              </a:lnSpc>
              <a:spcBef>
                <a:spcPts val="0"/>
              </a:spcBef>
              <a:spcAft>
                <a:spcPts val="0"/>
              </a:spcAft>
              <a:buFont typeface="Arial" panose="020B0604020202020204" pitchFamily="34" charset="0"/>
              <a:buChar char="•"/>
            </a:pPr>
            <a:r>
              <a:rPr lang="es-ES" i="0" u="none" strike="noStrike" cap="none" dirty="0">
                <a:solidFill>
                  <a:srgbClr val="262626"/>
                </a:solidFill>
                <a:latin typeface="Calibri"/>
                <a:ea typeface="Calibri"/>
                <a:cs typeface="Calibri"/>
                <a:sym typeface="Calibri"/>
              </a:rPr>
              <a:t>Si algún artículo se identificó incorrectamente como reciclable, explique por qué, o pregunte si algún estudiante sabe por qué y pídale que lo explique. También puede ser más fácil escribir las respuestas correctas en la pizarra y hacer que los grupos las verifiquen por sí mismos.</a:t>
            </a:r>
          </a:p>
          <a:p>
            <a:pPr marL="171450" marR="0" lvl="0" indent="-171450" algn="just" rtl="0">
              <a:lnSpc>
                <a:spcPct val="120000"/>
              </a:lnSpc>
              <a:spcBef>
                <a:spcPts val="0"/>
              </a:spcBef>
              <a:spcAft>
                <a:spcPts val="0"/>
              </a:spcAft>
              <a:buFont typeface="Arial" panose="020B0604020202020204" pitchFamily="34" charset="0"/>
              <a:buChar char="•"/>
            </a:pPr>
            <a:r>
              <a:rPr lang="es-ES" i="0" u="none" strike="noStrike" cap="none" dirty="0">
                <a:solidFill>
                  <a:srgbClr val="262626"/>
                </a:solidFill>
                <a:latin typeface="Calibri"/>
                <a:ea typeface="Calibri"/>
                <a:cs typeface="Calibri"/>
                <a:sym typeface="Calibri"/>
              </a:rPr>
              <a:t>Confirme que los estudiantes entienden por qué un artículo es reciclable o no reciclable. Vea a continuación una versión alternativa del juego de clasificación de reciclaje.</a:t>
            </a:r>
            <a:r>
              <a:rPr lang="en-US" dirty="0">
                <a:solidFill>
                  <a:schemeClr val="lt1"/>
                </a:solidFill>
                <a:latin typeface="Calibri"/>
                <a:ea typeface="Calibri"/>
                <a:cs typeface="Calibri"/>
                <a:sym typeface="Calibri"/>
              </a:rPr>
              <a:t>When groups are done sorting their cards, they should put the ones showing recyclable items </a:t>
            </a:r>
            <a:r>
              <a:rPr lang="en-US" dirty="0" err="1">
                <a:solidFill>
                  <a:schemeClr val="lt1"/>
                </a:solidFill>
                <a:latin typeface="Calibri"/>
                <a:ea typeface="Calibri"/>
                <a:cs typeface="Calibri"/>
                <a:sym typeface="Calibri"/>
              </a:rPr>
              <a:t>i</a:t>
            </a:r>
            <a:endParaRPr lang="en-US" b="0" dirty="0">
              <a:solidFill>
                <a:schemeClr val="lt1"/>
              </a:solidFill>
              <a:latin typeface="Calibri"/>
              <a:cs typeface="Calibri"/>
              <a:sym typeface="Calibri"/>
            </a:endParaRPr>
          </a:p>
          <a:p>
            <a:pPr marL="0" marR="0" lvl="0" indent="0" algn="just" rtl="0">
              <a:lnSpc>
                <a:spcPct val="120000"/>
              </a:lnSpc>
              <a:spcBef>
                <a:spcPts val="0"/>
              </a:spcBef>
              <a:spcAft>
                <a:spcPts val="0"/>
              </a:spcAft>
              <a:buNone/>
            </a:pPr>
            <a:r>
              <a:rPr lang="en-US" b="1" dirty="0" err="1">
                <a:solidFill>
                  <a:srgbClr val="262626"/>
                </a:solidFill>
                <a:latin typeface="Calibri"/>
                <a:ea typeface="Calibri"/>
                <a:cs typeface="Calibri"/>
                <a:sym typeface="Calibri"/>
              </a:rPr>
              <a:t>Versión</a:t>
            </a:r>
            <a:r>
              <a:rPr lang="en-US" b="1" dirty="0">
                <a:solidFill>
                  <a:srgbClr val="262626"/>
                </a:solidFill>
                <a:latin typeface="Calibri"/>
                <a:ea typeface="Calibri"/>
                <a:cs typeface="Calibri"/>
                <a:sym typeface="Calibri"/>
              </a:rPr>
              <a:t> Alternativa</a:t>
            </a:r>
            <a:r>
              <a:rPr lang="en-US" sz="1100" b="1" i="0" u="none" strike="noStrike" cap="none" dirty="0">
                <a:solidFill>
                  <a:srgbClr val="262626"/>
                </a:solidFill>
                <a:latin typeface="Calibri"/>
                <a:ea typeface="Calibri"/>
                <a:cs typeface="Calibri"/>
                <a:sym typeface="Calibri"/>
              </a:rPr>
              <a:t> – “</a:t>
            </a:r>
            <a:r>
              <a:rPr lang="en-US" b="1" dirty="0" err="1">
                <a:solidFill>
                  <a:srgbClr val="262626"/>
                </a:solidFill>
                <a:latin typeface="Calibri"/>
                <a:ea typeface="Calibri"/>
                <a:cs typeface="Calibri"/>
                <a:sym typeface="Calibri"/>
              </a:rPr>
              <a:t>Competencia</a:t>
            </a:r>
            <a:r>
              <a:rPr lang="en-US" b="1" dirty="0">
                <a:solidFill>
                  <a:srgbClr val="262626"/>
                </a:solidFill>
                <a:latin typeface="Calibri"/>
                <a:ea typeface="Calibri"/>
                <a:cs typeface="Calibri"/>
                <a:sym typeface="Calibri"/>
              </a:rPr>
              <a:t> de </a:t>
            </a:r>
            <a:r>
              <a:rPr lang="en-US" b="1" dirty="0" err="1">
                <a:solidFill>
                  <a:srgbClr val="262626"/>
                </a:solidFill>
                <a:latin typeface="Calibri"/>
                <a:ea typeface="Calibri"/>
                <a:cs typeface="Calibri"/>
                <a:sym typeface="Calibri"/>
              </a:rPr>
              <a:t>Relevos</a:t>
            </a:r>
            <a:r>
              <a:rPr lang="en-US" sz="1100" b="1" i="0" u="none" strike="noStrike" cap="none" dirty="0">
                <a:solidFill>
                  <a:srgbClr val="262626"/>
                </a:solidFill>
                <a:latin typeface="Calibri"/>
                <a:ea typeface="Calibri"/>
                <a:cs typeface="Calibri"/>
                <a:sym typeface="Calibri"/>
              </a:rPr>
              <a:t>”</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es-ES" sz="1100" b="0" i="0" u="none" strike="noStrike" cap="none" dirty="0">
                <a:solidFill>
                  <a:srgbClr val="262626"/>
                </a:solidFill>
                <a:latin typeface="Calibri"/>
                <a:ea typeface="Calibri"/>
                <a:cs typeface="Calibri"/>
                <a:sym typeface="Calibri"/>
              </a:rPr>
              <a:t>Divida a sus alumnos en 2 o 3 equipos de relevos y haga que los miembros del equipo se alineen uno detrás del otro.</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es-ES" sz="1100" b="0" i="0" u="none" strike="noStrike" cap="none" dirty="0">
                <a:solidFill>
                  <a:srgbClr val="262626"/>
                </a:solidFill>
                <a:latin typeface="Calibri"/>
                <a:ea typeface="Calibri"/>
                <a:cs typeface="Calibri"/>
                <a:sym typeface="Calibri"/>
              </a:rPr>
              <a:t>Distribuya un bloque de cartas barajeadas por equipo de manera uniforme entre los miembros del equipo.</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es-ES" sz="1100" b="0" i="0" u="none" strike="noStrike" cap="none" dirty="0">
                <a:solidFill>
                  <a:srgbClr val="262626"/>
                </a:solidFill>
                <a:latin typeface="Calibri"/>
                <a:ea typeface="Calibri"/>
                <a:cs typeface="Calibri"/>
                <a:sym typeface="Calibri"/>
              </a:rPr>
              <a:t>Explique cómo funciona un relevo y que cuando sea su turno, cada estudiante del equipo debe cruzar la habitación y colocar una tarjeta en el contenedor ("reciclable" o "no reciclable") que creen que pertenece y regresar a su equipo lo más rápido posible para que el próximo miembro del equipo tome su turno.</a:t>
            </a:r>
          </a:p>
          <a:p>
            <a:pPr marL="171450" indent="-171450" algn="just">
              <a:lnSpc>
                <a:spcPct val="120000"/>
              </a:lnSpc>
              <a:buClr>
                <a:srgbClr val="262626"/>
              </a:buClr>
              <a:buSzPts val="2100"/>
              <a:buFont typeface="Arial" panose="020B0604020202020204" pitchFamily="34" charset="0"/>
              <a:buChar char="•"/>
              <a:defRPr/>
            </a:pPr>
            <a:r>
              <a:rPr lang="es-ES" sz="1100" b="0" i="0" u="none" strike="noStrike" cap="none" dirty="0">
                <a:solidFill>
                  <a:srgbClr val="262626"/>
                </a:solidFill>
                <a:latin typeface="Calibri"/>
                <a:ea typeface="Calibri"/>
                <a:cs typeface="Calibri"/>
                <a:sym typeface="Calibri"/>
              </a:rPr>
              <a:t>Cuando se acabe el tiempo designado o el primer equipo haya terminado, ganará el equipo con la mayor cantidad de cartas identificadas correctamente.</a:t>
            </a:r>
            <a:endParaRPr lang="en-US" dirty="0"/>
          </a:p>
          <a:p>
            <a:pPr marL="0" marR="0" lvl="0" indent="0" algn="just" defTabSz="914400" rtl="0" eaLnBrk="1" fontAlgn="auto" latinLnBrk="0" hangingPunct="1">
              <a:lnSpc>
                <a:spcPct val="120000"/>
              </a:lnSpc>
              <a:spcBef>
                <a:spcPts val="0"/>
              </a:spcBef>
              <a:spcAft>
                <a:spcPts val="0"/>
              </a:spcAft>
              <a:buClr>
                <a:srgbClr val="262626"/>
              </a:buClr>
              <a:buSzPts val="2100"/>
              <a:buNone/>
              <a:tabLst/>
              <a:defRPr/>
            </a:pPr>
            <a:r>
              <a:rPr lang="en-US" sz="1100" b="0" i="0" u="none" strike="noStrike" cap="none" dirty="0">
                <a:solidFill>
                  <a:schemeClr val="lt1"/>
                </a:solidFill>
                <a:latin typeface="Calibri"/>
                <a:ea typeface="Calibri"/>
                <a:cs typeface="Calibri"/>
                <a:sym typeface="Calibri"/>
              </a:rPr>
              <a:t>ay want to put a twist on it – and keep things safe – by telling students they must hop or skip across the room rather than running.</a:t>
            </a:r>
          </a:p>
          <a:p>
            <a:pPr marL="285750" marR="0" lvl="0" indent="-285750" algn="just" rtl="0">
              <a:lnSpc>
                <a:spcPct val="120000"/>
              </a:lnSpc>
              <a:spcBef>
                <a:spcPts val="0"/>
              </a:spcBef>
              <a:spcAft>
                <a:spcPts val="0"/>
              </a:spcAft>
              <a:buClr>
                <a:srgbClr val="262626"/>
              </a:buClr>
              <a:buSzPts val="2100"/>
              <a:buFont typeface="Arial"/>
              <a:buChar char="•"/>
            </a:pPr>
            <a:endParaRPr lang="en-US" dirty="0"/>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b="0" dirty="0"/>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b="1" dirty="0"/>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26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mj-lt"/>
              </a:rPr>
              <a:t>(</a:t>
            </a:r>
            <a:r>
              <a:rPr lang="en-US" b="1" dirty="0" err="1">
                <a:latin typeface="+mj-lt"/>
              </a:rPr>
              <a:t>Duración</a:t>
            </a:r>
            <a:r>
              <a:rPr lang="en-US" b="1" dirty="0">
                <a:latin typeface="+mj-lt"/>
              </a:rPr>
              <a:t> de la </a:t>
            </a:r>
            <a:r>
              <a:rPr lang="en-US" b="1" dirty="0" err="1">
                <a:latin typeface="+mj-lt"/>
              </a:rPr>
              <a:t>diapositiva</a:t>
            </a:r>
            <a:r>
              <a:rPr lang="en-US" b="1" dirty="0">
                <a:latin typeface="+mj-lt"/>
              </a:rPr>
              <a:t>: 3-5 </a:t>
            </a:r>
            <a:r>
              <a:rPr lang="en-US" b="1" dirty="0" err="1">
                <a:latin typeface="+mj-lt"/>
              </a:rPr>
              <a:t>minutos</a:t>
            </a:r>
            <a:r>
              <a:rPr lang="en-US" b="1" dirty="0">
                <a:latin typeface="+mj-lt"/>
              </a:rPr>
              <a:t>)</a:t>
            </a:r>
          </a:p>
          <a:p>
            <a:pPr marL="0" lvl="0" indent="0" algn="l" rtl="0">
              <a:spcBef>
                <a:spcPts val="0"/>
              </a:spcBef>
              <a:spcAft>
                <a:spcPts val="0"/>
              </a:spcAft>
              <a:buNone/>
            </a:pPr>
            <a:endParaRPr lang="en-US" b="1" dirty="0">
              <a:latin typeface="+mj-lt"/>
            </a:endParaRPr>
          </a:p>
          <a:p>
            <a:pPr marL="0" lvl="0" indent="0" algn="l" rtl="0">
              <a:spcBef>
                <a:spcPts val="0"/>
              </a:spcBef>
              <a:spcAft>
                <a:spcPts val="0"/>
              </a:spcAft>
              <a:buNone/>
            </a:pPr>
            <a:r>
              <a:rPr lang="en-US" b="1" dirty="0" err="1">
                <a:latin typeface="+mj-lt"/>
              </a:rPr>
              <a:t>Ejercicio</a:t>
            </a:r>
            <a:r>
              <a:rPr lang="en-US" b="1" dirty="0">
                <a:latin typeface="+mj-lt"/>
              </a:rPr>
              <a:t> </a:t>
            </a:r>
            <a:r>
              <a:rPr lang="en-US" b="1" dirty="0" err="1">
                <a:latin typeface="+mj-lt"/>
              </a:rPr>
              <a:t>introductorio</a:t>
            </a:r>
            <a:endParaRPr lang="en-US" b="1" dirty="0">
              <a:latin typeface="+mj-lt"/>
            </a:endParaRPr>
          </a:p>
          <a:p>
            <a:pPr marL="0" lvl="0" indent="0" algn="l" rtl="0">
              <a:spcBef>
                <a:spcPts val="0"/>
              </a:spcBef>
              <a:spcAft>
                <a:spcPts val="0"/>
              </a:spcAft>
              <a:buNone/>
            </a:pPr>
            <a:r>
              <a:rPr lang="en-US" b="1" dirty="0" err="1">
                <a:latin typeface="+mj-lt"/>
              </a:rPr>
              <a:t>Pregunte</a:t>
            </a:r>
            <a:r>
              <a:rPr lang="en-US" b="1" dirty="0">
                <a:latin typeface="+mj-lt"/>
              </a:rPr>
              <a:t> a </a:t>
            </a:r>
            <a:r>
              <a:rPr lang="en-US" b="1" dirty="0" err="1">
                <a:latin typeface="+mj-lt"/>
              </a:rPr>
              <a:t>los</a:t>
            </a:r>
            <a:r>
              <a:rPr lang="en-US" b="1" dirty="0">
                <a:latin typeface="+mj-lt"/>
              </a:rPr>
              <a:t> </a:t>
            </a:r>
            <a:r>
              <a:rPr lang="en-US" b="1" dirty="0" err="1">
                <a:latin typeface="+mj-lt"/>
              </a:rPr>
              <a:t>estudiantes</a:t>
            </a:r>
            <a:r>
              <a:rPr lang="en-US" b="1" dirty="0">
                <a:latin typeface="+mj-lt"/>
              </a:rPr>
              <a:t>:</a:t>
            </a:r>
          </a:p>
          <a:p>
            <a:pPr marL="0" lvl="0" indent="0" algn="l" rtl="0">
              <a:spcBef>
                <a:spcPts val="0"/>
              </a:spcBef>
              <a:spcAft>
                <a:spcPts val="0"/>
              </a:spcAft>
              <a:buNone/>
            </a:pPr>
            <a:r>
              <a:rPr lang="en-US" dirty="0">
                <a:latin typeface="+mj-lt"/>
              </a:rPr>
              <a:t>Ha </a:t>
            </a:r>
            <a:r>
              <a:rPr lang="en-US" dirty="0" err="1">
                <a:latin typeface="+mj-lt"/>
              </a:rPr>
              <a:t>escuchado</a:t>
            </a:r>
            <a:r>
              <a:rPr lang="en-US" dirty="0">
                <a:latin typeface="+mj-lt"/>
              </a:rPr>
              <a:t> </a:t>
            </a:r>
            <a:r>
              <a:rPr lang="en-US" dirty="0" err="1">
                <a:latin typeface="+mj-lt"/>
              </a:rPr>
              <a:t>alguien</a:t>
            </a:r>
            <a:r>
              <a:rPr lang="en-US" dirty="0">
                <a:latin typeface="+mj-lt"/>
              </a:rPr>
              <a:t> </a:t>
            </a:r>
            <a:r>
              <a:rPr lang="en-US" dirty="0" err="1">
                <a:latin typeface="+mj-lt"/>
              </a:rPr>
              <a:t>acerca</a:t>
            </a:r>
            <a:r>
              <a:rPr lang="en-US" dirty="0">
                <a:latin typeface="+mj-lt"/>
              </a:rPr>
              <a:t> del </a:t>
            </a:r>
            <a:r>
              <a:rPr lang="en-US" dirty="0" err="1">
                <a:latin typeface="+mj-lt"/>
              </a:rPr>
              <a:t>reciclaje</a:t>
            </a:r>
            <a:r>
              <a:rPr lang="en-US" dirty="0">
                <a:latin typeface="+mj-lt"/>
              </a:rPr>
              <a:t>? </a:t>
            </a:r>
            <a:r>
              <a:rPr lang="en-US" dirty="0" err="1">
                <a:latin typeface="+mj-lt"/>
              </a:rPr>
              <a:t>Sí</a:t>
            </a:r>
            <a:r>
              <a:rPr lang="en-US" dirty="0">
                <a:latin typeface="+mj-lt"/>
              </a:rPr>
              <a:t> es </a:t>
            </a:r>
            <a:r>
              <a:rPr lang="en-US" dirty="0" err="1">
                <a:latin typeface="+mj-lt"/>
              </a:rPr>
              <a:t>así</a:t>
            </a:r>
            <a:r>
              <a:rPr lang="en-US" dirty="0">
                <a:latin typeface="+mj-lt"/>
              </a:rPr>
              <a:t>, </a:t>
            </a:r>
            <a:r>
              <a:rPr lang="en-US" dirty="0" err="1">
                <a:latin typeface="+mj-lt"/>
              </a:rPr>
              <a:t>por</a:t>
            </a:r>
            <a:r>
              <a:rPr lang="en-US" dirty="0">
                <a:latin typeface="+mj-lt"/>
              </a:rPr>
              <a:t> favor </a:t>
            </a:r>
            <a:r>
              <a:rPr lang="en-US" dirty="0" err="1">
                <a:latin typeface="+mj-lt"/>
              </a:rPr>
              <a:t>compártanlo</a:t>
            </a:r>
            <a:r>
              <a:rPr lang="en-US" dirty="0">
                <a:latin typeface="+mj-lt"/>
              </a:rPr>
              <a:t> con la </a:t>
            </a:r>
            <a:r>
              <a:rPr lang="en-US" dirty="0" err="1">
                <a:latin typeface="+mj-lt"/>
              </a:rPr>
              <a:t>clase</a:t>
            </a:r>
            <a:r>
              <a:rPr lang="en-US" dirty="0">
                <a:latin typeface="+mj-lt"/>
              </a:rPr>
              <a:t>.</a:t>
            </a:r>
          </a:p>
          <a:p>
            <a:pPr marL="0" lvl="0" indent="0" algn="l" rtl="0">
              <a:spcBef>
                <a:spcPts val="0"/>
              </a:spcBef>
              <a:spcAft>
                <a:spcPts val="0"/>
              </a:spcAft>
              <a:buNone/>
            </a:pPr>
            <a:endParaRPr lang="en-US" dirty="0">
              <a:latin typeface="+mj-lt"/>
            </a:endParaRPr>
          </a:p>
          <a:p>
            <a:pPr marL="0" lvl="0" indent="0" algn="l" rtl="0">
              <a:spcBef>
                <a:spcPts val="0"/>
              </a:spcBef>
              <a:spcAft>
                <a:spcPts val="0"/>
              </a:spcAft>
              <a:buNone/>
            </a:pPr>
            <a:r>
              <a:rPr lang="en-US" b="1" dirty="0" err="1">
                <a:latin typeface="+mj-lt"/>
              </a:rPr>
              <a:t>Dígale</a:t>
            </a:r>
            <a:r>
              <a:rPr lang="en-US" b="1" dirty="0">
                <a:latin typeface="+mj-lt"/>
              </a:rPr>
              <a:t> a </a:t>
            </a:r>
            <a:r>
              <a:rPr lang="en-US" b="1" dirty="0" err="1">
                <a:latin typeface="+mj-lt"/>
              </a:rPr>
              <a:t>los</a:t>
            </a:r>
            <a:r>
              <a:rPr lang="en-US" b="1" dirty="0">
                <a:latin typeface="+mj-lt"/>
              </a:rPr>
              <a:t> </a:t>
            </a:r>
            <a:r>
              <a:rPr lang="en-US" b="1" dirty="0" err="1">
                <a:latin typeface="+mj-lt"/>
              </a:rPr>
              <a:t>estudiantes</a:t>
            </a:r>
            <a:r>
              <a:rPr lang="en-US" b="1" dirty="0">
                <a:latin typeface="+mj-lt"/>
              </a:rPr>
              <a:t>:</a:t>
            </a:r>
          </a:p>
          <a:p>
            <a:pPr marL="0" lvl="0" indent="0" algn="l" rtl="0">
              <a:spcBef>
                <a:spcPts val="0"/>
              </a:spcBef>
              <a:spcAft>
                <a:spcPts val="0"/>
              </a:spcAft>
              <a:buNone/>
            </a:pPr>
            <a:r>
              <a:rPr lang="es-ES" dirty="0">
                <a:latin typeface="+mj-lt"/>
              </a:rPr>
              <a:t>El reciclaje es el proceso de recolectar y procesar materiales y convertirlos en nuevos productos, de otro modo serían solo basura. Reciclar puede beneficiar a la comunidad y al medio ambiente.</a:t>
            </a:r>
          </a:p>
          <a:p>
            <a:pPr marL="0" lvl="0" indent="0" algn="l" rtl="0">
              <a:spcBef>
                <a:spcPts val="0"/>
              </a:spcBef>
              <a:spcAft>
                <a:spcPts val="0"/>
              </a:spcAft>
              <a:buNone/>
            </a:pP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s-ES" dirty="0">
                <a:latin typeface="+mj-lt"/>
              </a:rPr>
              <a:t>Ahora lea las imágenes de izquierda a derecha comenzando por la fila superior, para probar su conocimiento sobre qué elementos  de los que se muestran pueden y no pueden reciclarse. Pregúnteles si cada artículo se puede reciclar antes de hacer clic para mostrarles la respuesta.</a:t>
            </a:r>
          </a:p>
          <a:p>
            <a:pPr marL="0" lvl="0" indent="0" algn="l" rtl="0">
              <a:spcBef>
                <a:spcPts val="0"/>
              </a:spcBef>
              <a:spcAft>
                <a:spcPts val="0"/>
              </a:spcAft>
              <a:buNone/>
            </a:pP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n-US" b="0" i="0" kern="1200" dirty="0">
                <a:solidFill>
                  <a:schemeClr val="tx1"/>
                </a:solidFill>
                <a:effectLst/>
                <a:latin typeface="+mj-lt"/>
                <a:ea typeface="+mn-ea"/>
                <a:cs typeface="+mn-cs"/>
              </a:rPr>
              <a:t>El </a:t>
            </a:r>
            <a:r>
              <a:rPr lang="en-US" b="0" i="0" kern="1200" dirty="0" err="1">
                <a:solidFill>
                  <a:schemeClr val="tx1"/>
                </a:solidFill>
                <a:effectLst/>
                <a:latin typeface="+mj-lt"/>
                <a:ea typeface="+mn-ea"/>
                <a:cs typeface="+mn-cs"/>
              </a:rPr>
              <a:t>orden</a:t>
            </a:r>
            <a:r>
              <a:rPr lang="en-US" b="0" i="0" kern="1200" dirty="0">
                <a:solidFill>
                  <a:schemeClr val="tx1"/>
                </a:solidFill>
                <a:effectLst/>
                <a:latin typeface="+mj-lt"/>
                <a:ea typeface="+mn-ea"/>
                <a:cs typeface="+mn-cs"/>
              </a:rPr>
              <a:t> de </a:t>
            </a:r>
            <a:r>
              <a:rPr lang="en-US" b="0" i="0" kern="1200" dirty="0" err="1">
                <a:solidFill>
                  <a:schemeClr val="tx1"/>
                </a:solidFill>
                <a:effectLst/>
                <a:latin typeface="+mj-lt"/>
                <a:ea typeface="+mn-ea"/>
                <a:cs typeface="+mn-cs"/>
              </a:rPr>
              <a:t>los</a:t>
            </a:r>
            <a:r>
              <a:rPr lang="en-US" b="0" i="0" kern="1200" dirty="0">
                <a:solidFill>
                  <a:schemeClr val="tx1"/>
                </a:solidFill>
                <a:effectLst/>
                <a:latin typeface="+mj-lt"/>
                <a:ea typeface="+mn-ea"/>
                <a:cs typeface="+mn-cs"/>
              </a:rPr>
              <a:t> </a:t>
            </a:r>
            <a:r>
              <a:rPr lang="en-US" b="0" i="0" kern="1200" dirty="0" err="1">
                <a:solidFill>
                  <a:schemeClr val="tx1"/>
                </a:solidFill>
                <a:effectLst/>
                <a:latin typeface="+mj-lt"/>
                <a:ea typeface="+mn-ea"/>
                <a:cs typeface="+mn-cs"/>
              </a:rPr>
              <a:t>elementos</a:t>
            </a:r>
            <a:r>
              <a:rPr lang="en-US" b="0" i="0" kern="1200" dirty="0">
                <a:solidFill>
                  <a:schemeClr val="tx1"/>
                </a:solidFill>
                <a:effectLst/>
                <a:latin typeface="+mj-lt"/>
                <a:ea typeface="+mn-ea"/>
                <a:cs typeface="+mn-cs"/>
              </a:rPr>
              <a:t> es </a:t>
            </a:r>
            <a:r>
              <a:rPr lang="en-US" b="0" i="0" kern="1200" dirty="0" err="1">
                <a:solidFill>
                  <a:schemeClr val="tx1"/>
                </a:solidFill>
                <a:effectLst/>
                <a:latin typeface="+mj-lt"/>
                <a:ea typeface="+mn-ea"/>
                <a:cs typeface="+mn-cs"/>
              </a:rPr>
              <a:t>el</a:t>
            </a:r>
            <a:r>
              <a:rPr lang="en-US" b="0" i="0" kern="1200" dirty="0">
                <a:solidFill>
                  <a:schemeClr val="tx1"/>
                </a:solidFill>
                <a:effectLst/>
                <a:latin typeface="+mj-lt"/>
                <a:ea typeface="+mn-ea"/>
                <a:cs typeface="+mn-cs"/>
              </a:rPr>
              <a:t> </a:t>
            </a:r>
            <a:r>
              <a:rPr lang="en-US" b="0" i="0" kern="1200" dirty="0" err="1">
                <a:solidFill>
                  <a:schemeClr val="tx1"/>
                </a:solidFill>
                <a:effectLst/>
                <a:latin typeface="+mj-lt"/>
                <a:ea typeface="+mn-ea"/>
                <a:cs typeface="+mn-cs"/>
              </a:rPr>
              <a:t>siguiente</a:t>
            </a:r>
            <a:r>
              <a:rPr lang="en-US" b="0" i="0" kern="1200" dirty="0">
                <a:solidFill>
                  <a:schemeClr val="tx1"/>
                </a:solidFill>
                <a:effectLst/>
                <a:latin typeface="+mj-lt"/>
                <a:ea typeface="+mn-ea"/>
                <a:cs typeface="+mn-cs"/>
              </a:rPr>
              <a:t>:</a:t>
            </a: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1: </a:t>
            </a:r>
            <a:r>
              <a:rPr lang="en-US" b="0" i="0" kern="1200" dirty="0" err="1">
                <a:solidFill>
                  <a:schemeClr val="tx1"/>
                </a:solidFill>
                <a:effectLst/>
                <a:latin typeface="+mj-lt"/>
                <a:ea typeface="+mn-ea"/>
                <a:cs typeface="+mn-cs"/>
              </a:rPr>
              <a:t>Envase</a:t>
            </a:r>
            <a:r>
              <a:rPr lang="en-US" b="0" i="0" kern="1200" dirty="0">
                <a:solidFill>
                  <a:schemeClr val="tx1"/>
                </a:solidFill>
                <a:effectLst/>
                <a:latin typeface="+mj-lt"/>
                <a:ea typeface="+mn-ea"/>
                <a:cs typeface="+mn-cs"/>
              </a:rPr>
              <a:t> de </a:t>
            </a:r>
            <a:r>
              <a:rPr lang="en-US" b="0" i="0" kern="1200" dirty="0" err="1">
                <a:solidFill>
                  <a:schemeClr val="tx1"/>
                </a:solidFill>
                <a:effectLst/>
                <a:latin typeface="+mj-lt"/>
                <a:ea typeface="+mn-ea"/>
                <a:cs typeface="+mn-cs"/>
              </a:rPr>
              <a:t>vidrio</a:t>
            </a: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2: </a:t>
            </a:r>
            <a:r>
              <a:rPr lang="en-US" b="0" i="0" kern="1200" dirty="0" err="1">
                <a:solidFill>
                  <a:schemeClr val="tx1"/>
                </a:solidFill>
                <a:effectLst/>
                <a:latin typeface="+mj-lt"/>
                <a:ea typeface="+mn-ea"/>
                <a:cs typeface="+mn-cs"/>
              </a:rPr>
              <a:t>Botella</a:t>
            </a:r>
            <a:r>
              <a:rPr lang="en-US" b="0" i="0" kern="1200" dirty="0">
                <a:solidFill>
                  <a:schemeClr val="tx1"/>
                </a:solidFill>
                <a:effectLst/>
                <a:latin typeface="+mj-lt"/>
                <a:ea typeface="+mn-ea"/>
                <a:cs typeface="+mn-cs"/>
              </a:rPr>
              <a:t> de </a:t>
            </a:r>
            <a:r>
              <a:rPr lang="en-US" b="0" i="0" kern="1200" dirty="0" err="1">
                <a:solidFill>
                  <a:schemeClr val="tx1"/>
                </a:solidFill>
                <a:effectLst/>
                <a:latin typeface="+mj-lt"/>
                <a:ea typeface="+mn-ea"/>
                <a:cs typeface="+mn-cs"/>
              </a:rPr>
              <a:t>plástico</a:t>
            </a:r>
            <a:r>
              <a:rPr lang="en-US" b="0" i="0" kern="1200" dirty="0">
                <a:solidFill>
                  <a:schemeClr val="tx1"/>
                </a:solidFill>
                <a:effectLst/>
                <a:latin typeface="+mj-lt"/>
                <a:ea typeface="+mn-ea"/>
                <a:cs typeface="+mn-cs"/>
              </a:rPr>
              <a:t> PET</a:t>
            </a: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3: </a:t>
            </a:r>
            <a:r>
              <a:rPr lang="en-US" b="0" i="0" kern="1200" dirty="0" err="1">
                <a:solidFill>
                  <a:schemeClr val="tx1"/>
                </a:solidFill>
                <a:effectLst/>
                <a:latin typeface="+mj-lt"/>
                <a:ea typeface="+mn-ea"/>
                <a:cs typeface="+mn-cs"/>
              </a:rPr>
              <a:t>Zapatos</a:t>
            </a: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4: Lata de metal</a:t>
            </a: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5: </a:t>
            </a:r>
            <a:r>
              <a:rPr lang="en-US" b="0" i="0" kern="1200" dirty="0" err="1">
                <a:solidFill>
                  <a:schemeClr val="tx1"/>
                </a:solidFill>
                <a:effectLst/>
                <a:latin typeface="+mj-lt"/>
                <a:ea typeface="+mn-ea"/>
                <a:cs typeface="+mn-cs"/>
              </a:rPr>
              <a:t>Foco</a:t>
            </a: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6: </a:t>
            </a:r>
            <a:r>
              <a:rPr lang="en-US" b="0" i="0" kern="1200" dirty="0" err="1">
                <a:solidFill>
                  <a:schemeClr val="tx1"/>
                </a:solidFill>
                <a:effectLst/>
                <a:latin typeface="+mj-lt"/>
                <a:ea typeface="+mn-ea"/>
                <a:cs typeface="+mn-cs"/>
              </a:rPr>
              <a:t>Caja</a:t>
            </a:r>
            <a:r>
              <a:rPr lang="en-US" b="0" i="0" kern="1200" dirty="0">
                <a:solidFill>
                  <a:schemeClr val="tx1"/>
                </a:solidFill>
                <a:effectLst/>
                <a:latin typeface="+mj-lt"/>
                <a:ea typeface="+mn-ea"/>
                <a:cs typeface="+mn-cs"/>
              </a:rPr>
              <a:t> de jugo</a:t>
            </a: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7: </a:t>
            </a:r>
            <a:r>
              <a:rPr lang="en-US" b="0" i="0" kern="1200" dirty="0" err="1">
                <a:solidFill>
                  <a:schemeClr val="tx1"/>
                </a:solidFill>
                <a:effectLst/>
                <a:latin typeface="+mj-lt"/>
                <a:ea typeface="+mn-ea"/>
                <a:cs typeface="+mn-cs"/>
              </a:rPr>
              <a:t>Servilleta</a:t>
            </a:r>
            <a:r>
              <a:rPr lang="en-US" b="0" i="0" kern="1200" dirty="0">
                <a:solidFill>
                  <a:schemeClr val="tx1"/>
                </a:solidFill>
                <a:effectLst/>
                <a:latin typeface="+mj-lt"/>
                <a:ea typeface="+mn-ea"/>
                <a:cs typeface="+mn-cs"/>
              </a:rPr>
              <a:t> </a:t>
            </a:r>
            <a:r>
              <a:rPr lang="en-US" b="0" i="0" kern="1200" dirty="0" err="1">
                <a:solidFill>
                  <a:schemeClr val="tx1"/>
                </a:solidFill>
                <a:effectLst/>
                <a:latin typeface="+mj-lt"/>
                <a:ea typeface="+mn-ea"/>
                <a:cs typeface="+mn-cs"/>
              </a:rPr>
              <a:t>sucia</a:t>
            </a: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8: </a:t>
            </a:r>
            <a:r>
              <a:rPr lang="en-US" b="0" i="0" kern="1200" dirty="0" err="1">
                <a:solidFill>
                  <a:schemeClr val="tx1"/>
                </a:solidFill>
                <a:effectLst/>
                <a:latin typeface="+mj-lt"/>
                <a:ea typeface="+mn-ea"/>
                <a:cs typeface="+mn-cs"/>
              </a:rPr>
              <a:t>Lápiz</a:t>
            </a: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9: Bolsa de </a:t>
            </a:r>
            <a:r>
              <a:rPr lang="en-US" b="0" i="0" kern="1200" dirty="0" err="1">
                <a:solidFill>
                  <a:schemeClr val="tx1"/>
                </a:solidFill>
                <a:effectLst/>
                <a:latin typeface="+mj-lt"/>
                <a:ea typeface="+mn-ea"/>
                <a:cs typeface="+mn-cs"/>
              </a:rPr>
              <a:t>plástico</a:t>
            </a: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10: </a:t>
            </a:r>
            <a:r>
              <a:rPr lang="en-US" b="0" i="0" kern="1200" dirty="0" err="1">
                <a:solidFill>
                  <a:schemeClr val="tx1"/>
                </a:solidFill>
                <a:effectLst/>
                <a:latin typeface="+mj-lt"/>
                <a:ea typeface="+mn-ea"/>
                <a:cs typeface="+mn-cs"/>
              </a:rPr>
              <a:t>Juguetes</a:t>
            </a: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n-US" b="0" i="0" kern="1200" dirty="0" err="1">
                <a:solidFill>
                  <a:schemeClr val="tx1"/>
                </a:solidFill>
                <a:effectLst/>
                <a:latin typeface="+mj-lt"/>
                <a:ea typeface="+mn-ea"/>
                <a:cs typeface="+mn-cs"/>
              </a:rPr>
              <a:t>Clic</a:t>
            </a:r>
            <a:r>
              <a:rPr lang="en-US" b="0" i="0" kern="1200" dirty="0">
                <a:solidFill>
                  <a:schemeClr val="tx1"/>
                </a:solidFill>
                <a:effectLst/>
                <a:latin typeface="+mj-lt"/>
                <a:ea typeface="+mn-ea"/>
                <a:cs typeface="+mn-cs"/>
              </a:rPr>
              <a:t> 11: </a:t>
            </a:r>
            <a:r>
              <a:rPr lang="en-US" b="0" i="0" kern="1200" dirty="0" err="1">
                <a:solidFill>
                  <a:schemeClr val="tx1"/>
                </a:solidFill>
                <a:effectLst/>
                <a:latin typeface="+mj-lt"/>
                <a:ea typeface="+mn-ea"/>
                <a:cs typeface="+mn-cs"/>
              </a:rPr>
              <a:t>Caja</a:t>
            </a:r>
            <a:r>
              <a:rPr lang="en-US" b="0" i="0" kern="1200" dirty="0">
                <a:solidFill>
                  <a:schemeClr val="tx1"/>
                </a:solidFill>
                <a:effectLst/>
                <a:latin typeface="+mj-lt"/>
                <a:ea typeface="+mn-ea"/>
                <a:cs typeface="+mn-cs"/>
              </a:rPr>
              <a:t> de </a:t>
            </a:r>
            <a:r>
              <a:rPr lang="en-US" b="0" i="0" kern="1200" dirty="0" err="1">
                <a:solidFill>
                  <a:schemeClr val="tx1"/>
                </a:solidFill>
                <a:effectLst/>
                <a:latin typeface="+mj-lt"/>
                <a:ea typeface="+mn-ea"/>
                <a:cs typeface="+mn-cs"/>
              </a:rPr>
              <a:t>cartón</a:t>
            </a:r>
            <a:endParaRPr lang="en-US" b="0" i="0" kern="1200" dirty="0">
              <a:solidFill>
                <a:schemeClr val="tx1"/>
              </a:solidFill>
              <a:effectLst/>
              <a:latin typeface="+mj-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12: </a:t>
            </a:r>
            <a:r>
              <a:rPr lang="en-US" sz="1200" b="0" i="0" kern="1200" dirty="0" err="1">
                <a:solidFill>
                  <a:schemeClr val="tx1"/>
                </a:solidFill>
                <a:effectLst/>
                <a:latin typeface="+mn-lt"/>
                <a:ea typeface="+mn-ea"/>
                <a:cs typeface="+mn-cs"/>
              </a:rPr>
              <a:t>Manguera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13: </a:t>
            </a:r>
            <a:r>
              <a:rPr lang="en-US" sz="1200" b="0" i="0" kern="1200" dirty="0" err="1">
                <a:solidFill>
                  <a:schemeClr val="tx1"/>
                </a:solidFill>
                <a:effectLst/>
                <a:latin typeface="+mn-lt"/>
                <a:ea typeface="+mn-ea"/>
                <a:cs typeface="+mn-cs"/>
              </a:rPr>
              <a:t>Cáscara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plátano</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7</a:t>
            </a:fld>
            <a:endParaRPr lang="en-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1" dirty="0">
                <a:latin typeface="+mj-lt"/>
              </a:rPr>
              <a:t>(</a:t>
            </a:r>
            <a:r>
              <a:rPr lang="en-US" b="1" dirty="0" err="1">
                <a:latin typeface="+mj-lt"/>
              </a:rPr>
              <a:t>Duración</a:t>
            </a:r>
            <a:r>
              <a:rPr lang="en-US" b="1" dirty="0">
                <a:latin typeface="+mj-lt"/>
              </a:rPr>
              <a:t> de la </a:t>
            </a:r>
            <a:r>
              <a:rPr lang="en-US" b="1" dirty="0" err="1">
                <a:latin typeface="+mj-lt"/>
              </a:rPr>
              <a:t>diapositiva</a:t>
            </a:r>
            <a:r>
              <a:rPr lang="en-US" b="1" dirty="0">
                <a:latin typeface="+mj-lt"/>
              </a:rPr>
              <a:t>: 3-5 </a:t>
            </a:r>
            <a:r>
              <a:rPr lang="en-US" b="1" dirty="0" err="1">
                <a:latin typeface="+mj-lt"/>
              </a:rPr>
              <a:t>minutos</a:t>
            </a:r>
            <a:r>
              <a:rPr lang="en-US" b="1" dirty="0">
                <a:latin typeface="+mj-lt"/>
              </a:rPr>
              <a:t>)</a:t>
            </a:r>
            <a:endParaRPr lang="en-US"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b="1" dirty="0" err="1">
                <a:solidFill>
                  <a:srgbClr val="262626"/>
                </a:solidFill>
                <a:latin typeface="+mj-lt"/>
                <a:ea typeface="Calibri"/>
                <a:cs typeface="Calibri"/>
                <a:sym typeface="Calibri"/>
              </a:rPr>
              <a:t>Muestre</a:t>
            </a:r>
            <a:r>
              <a:rPr lang="en-US" b="1" dirty="0">
                <a:solidFill>
                  <a:srgbClr val="262626"/>
                </a:solidFill>
                <a:latin typeface="+mj-lt"/>
                <a:ea typeface="Calibri"/>
                <a:cs typeface="Calibri"/>
                <a:sym typeface="Calibri"/>
              </a:rPr>
              <a:t> o </a:t>
            </a:r>
            <a:r>
              <a:rPr lang="en-US" b="1" dirty="0" err="1">
                <a:solidFill>
                  <a:srgbClr val="262626"/>
                </a:solidFill>
                <a:latin typeface="+mj-lt"/>
                <a:ea typeface="Calibri"/>
                <a:cs typeface="Calibri"/>
                <a:sym typeface="Calibri"/>
              </a:rPr>
              <a:t>proyecte</a:t>
            </a:r>
            <a:r>
              <a:rPr lang="en-US" b="1" dirty="0">
                <a:solidFill>
                  <a:srgbClr val="262626"/>
                </a:solidFill>
                <a:latin typeface="+mj-lt"/>
                <a:ea typeface="Calibri"/>
                <a:cs typeface="Calibri"/>
                <a:sym typeface="Calibri"/>
              </a:rPr>
              <a:t> </a:t>
            </a:r>
            <a:r>
              <a:rPr lang="en-US" b="1" dirty="0" err="1">
                <a:solidFill>
                  <a:srgbClr val="262626"/>
                </a:solidFill>
                <a:latin typeface="+mj-lt"/>
                <a:ea typeface="Calibri"/>
                <a:cs typeface="Calibri"/>
                <a:sym typeface="Calibri"/>
              </a:rPr>
              <a:t>esta</a:t>
            </a:r>
            <a:r>
              <a:rPr lang="en-US" b="1" dirty="0">
                <a:solidFill>
                  <a:srgbClr val="262626"/>
                </a:solidFill>
                <a:latin typeface="+mj-lt"/>
                <a:ea typeface="Calibri"/>
                <a:cs typeface="Calibri"/>
                <a:sym typeface="Calibri"/>
              </a:rPr>
              <a:t> </a:t>
            </a:r>
            <a:r>
              <a:rPr lang="en-US" b="1" dirty="0" err="1">
                <a:solidFill>
                  <a:srgbClr val="262626"/>
                </a:solidFill>
                <a:latin typeface="+mj-lt"/>
                <a:ea typeface="Calibri"/>
                <a:cs typeface="Calibri"/>
                <a:sym typeface="Calibri"/>
              </a:rPr>
              <a:t>diapositiva</a:t>
            </a:r>
            <a:r>
              <a:rPr lang="en-US" b="1" dirty="0">
                <a:solidFill>
                  <a:srgbClr val="262626"/>
                </a:solidFill>
                <a:latin typeface="+mj-lt"/>
                <a:ea typeface="Calibri"/>
                <a:cs typeface="Calibri"/>
                <a:sym typeface="Calibri"/>
              </a:rPr>
              <a:t> – </a:t>
            </a:r>
            <a:r>
              <a:rPr lang="en-US" b="1" dirty="0" err="1">
                <a:solidFill>
                  <a:srgbClr val="262626"/>
                </a:solidFill>
                <a:latin typeface="+mj-lt"/>
                <a:ea typeface="Calibri"/>
                <a:cs typeface="Calibri"/>
                <a:sym typeface="Calibri"/>
              </a:rPr>
              <a:t>existe</a:t>
            </a:r>
            <a:r>
              <a:rPr lang="en-US" b="1" dirty="0">
                <a:solidFill>
                  <a:srgbClr val="262626"/>
                </a:solidFill>
                <a:latin typeface="+mj-lt"/>
                <a:ea typeface="Calibri"/>
                <a:cs typeface="Calibri"/>
                <a:sym typeface="Calibri"/>
              </a:rPr>
              <a:t> </a:t>
            </a:r>
            <a:r>
              <a:rPr lang="en-US" b="1" dirty="0" err="1">
                <a:solidFill>
                  <a:srgbClr val="262626"/>
                </a:solidFill>
                <a:latin typeface="+mj-lt"/>
                <a:ea typeface="Calibri"/>
                <a:cs typeface="Calibri"/>
                <a:sym typeface="Calibri"/>
              </a:rPr>
              <a:t>una</a:t>
            </a:r>
            <a:r>
              <a:rPr lang="en-US" b="1" dirty="0">
                <a:solidFill>
                  <a:srgbClr val="262626"/>
                </a:solidFill>
                <a:latin typeface="+mj-lt"/>
                <a:ea typeface="Calibri"/>
                <a:cs typeface="Calibri"/>
                <a:sym typeface="Calibri"/>
              </a:rPr>
              <a:t> version </a:t>
            </a:r>
            <a:r>
              <a:rPr lang="en-US" b="1" dirty="0" err="1">
                <a:solidFill>
                  <a:srgbClr val="262626"/>
                </a:solidFill>
                <a:latin typeface="+mj-lt"/>
                <a:ea typeface="Calibri"/>
                <a:cs typeface="Calibri"/>
                <a:sym typeface="Calibri"/>
              </a:rPr>
              <a:t>en</a:t>
            </a:r>
            <a:r>
              <a:rPr lang="en-US" b="1" dirty="0">
                <a:solidFill>
                  <a:srgbClr val="262626"/>
                </a:solidFill>
                <a:latin typeface="+mj-lt"/>
                <a:ea typeface="Calibri"/>
                <a:cs typeface="Calibri"/>
                <a:sym typeface="Calibri"/>
              </a:rPr>
              <a:t> PDF que se </a:t>
            </a:r>
            <a:r>
              <a:rPr lang="en-US" b="1" dirty="0" err="1">
                <a:solidFill>
                  <a:srgbClr val="262626"/>
                </a:solidFill>
                <a:latin typeface="+mj-lt"/>
                <a:ea typeface="Calibri"/>
                <a:cs typeface="Calibri"/>
                <a:sym typeface="Calibri"/>
              </a:rPr>
              <a:t>puede</a:t>
            </a:r>
            <a:r>
              <a:rPr lang="en-US" b="1" dirty="0">
                <a:solidFill>
                  <a:srgbClr val="262626"/>
                </a:solidFill>
                <a:latin typeface="+mj-lt"/>
                <a:ea typeface="Calibri"/>
                <a:cs typeface="Calibri"/>
                <a:sym typeface="Calibri"/>
              </a:rPr>
              <a:t> </a:t>
            </a:r>
            <a:r>
              <a:rPr lang="en-US" b="1" dirty="0" err="1">
                <a:solidFill>
                  <a:srgbClr val="262626"/>
                </a:solidFill>
                <a:latin typeface="+mj-lt"/>
                <a:ea typeface="Calibri"/>
                <a:cs typeface="Calibri"/>
                <a:sym typeface="Calibri"/>
              </a:rPr>
              <a:t>entregar</a:t>
            </a:r>
            <a:r>
              <a:rPr lang="en-US" b="1" dirty="0">
                <a:solidFill>
                  <a:srgbClr val="262626"/>
                </a:solidFill>
                <a:latin typeface="+mj-lt"/>
                <a:ea typeface="Calibri"/>
                <a:cs typeface="Calibri"/>
                <a:sym typeface="Calibri"/>
              </a:rPr>
              <a:t> a </a:t>
            </a:r>
            <a:r>
              <a:rPr lang="en-US" b="1" dirty="0" err="1">
                <a:solidFill>
                  <a:srgbClr val="262626"/>
                </a:solidFill>
                <a:latin typeface="+mj-lt"/>
                <a:ea typeface="Calibri"/>
                <a:cs typeface="Calibri"/>
                <a:sym typeface="Calibri"/>
              </a:rPr>
              <a:t>los</a:t>
            </a:r>
            <a:r>
              <a:rPr lang="en-US" b="1" dirty="0">
                <a:solidFill>
                  <a:srgbClr val="262626"/>
                </a:solidFill>
                <a:latin typeface="+mj-lt"/>
                <a:ea typeface="Calibri"/>
                <a:cs typeface="Calibri"/>
                <a:sym typeface="Calibri"/>
              </a:rPr>
              <a:t> </a:t>
            </a:r>
            <a:r>
              <a:rPr lang="en-US" b="1" dirty="0" err="1">
                <a:solidFill>
                  <a:srgbClr val="262626"/>
                </a:solidFill>
                <a:latin typeface="+mj-lt"/>
                <a:ea typeface="Calibri"/>
                <a:cs typeface="Calibri"/>
                <a:sym typeface="Calibri"/>
              </a:rPr>
              <a:t>estudiantes</a:t>
            </a:r>
            <a:endParaRPr lang="en-US" b="1"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dirty="0" err="1">
                <a:solidFill>
                  <a:srgbClr val="262626"/>
                </a:solidFill>
                <a:latin typeface="+mj-lt"/>
                <a:ea typeface="Calibri"/>
                <a:cs typeface="Calibri"/>
                <a:sym typeface="Calibri"/>
              </a:rPr>
              <a:t>Abre</a:t>
            </a:r>
            <a:r>
              <a:rPr lang="en-US" dirty="0">
                <a:solidFill>
                  <a:srgbClr val="262626"/>
                </a:solidFill>
                <a:latin typeface="+mj-lt"/>
                <a:ea typeface="Calibri"/>
                <a:cs typeface="Calibri"/>
                <a:sym typeface="Calibri"/>
              </a:rPr>
              <a:t> </a:t>
            </a:r>
            <a:r>
              <a:rPr lang="en-US" dirty="0" err="1">
                <a:solidFill>
                  <a:srgbClr val="262626"/>
                </a:solidFill>
                <a:latin typeface="+mj-lt"/>
                <a:ea typeface="Calibri"/>
                <a:cs typeface="Calibri"/>
                <a:sym typeface="Calibri"/>
              </a:rPr>
              <a:t>una</a:t>
            </a:r>
            <a:r>
              <a:rPr lang="en-US" dirty="0">
                <a:solidFill>
                  <a:srgbClr val="262626"/>
                </a:solidFill>
                <a:latin typeface="+mj-lt"/>
                <a:ea typeface="Calibri"/>
                <a:cs typeface="Calibri"/>
                <a:sym typeface="Calibri"/>
              </a:rPr>
              <a:t> </a:t>
            </a:r>
            <a:r>
              <a:rPr lang="en-US" dirty="0" err="1">
                <a:solidFill>
                  <a:srgbClr val="262626"/>
                </a:solidFill>
                <a:latin typeface="+mj-lt"/>
                <a:ea typeface="Calibri"/>
                <a:cs typeface="Calibri"/>
                <a:sym typeface="Calibri"/>
              </a:rPr>
              <a:t>discusión</a:t>
            </a:r>
            <a:r>
              <a:rPr lang="en-US" dirty="0">
                <a:solidFill>
                  <a:srgbClr val="262626"/>
                </a:solidFill>
                <a:latin typeface="+mj-lt"/>
                <a:ea typeface="Calibri"/>
                <a:cs typeface="Calibri"/>
                <a:sym typeface="Calibri"/>
              </a:rPr>
              <a:t> </a:t>
            </a:r>
            <a:r>
              <a:rPr lang="en-US" dirty="0" err="1">
                <a:solidFill>
                  <a:srgbClr val="262626"/>
                </a:solidFill>
                <a:latin typeface="+mj-lt"/>
                <a:ea typeface="Calibri"/>
                <a:cs typeface="Calibri"/>
                <a:sym typeface="Calibri"/>
              </a:rPr>
              <a:t>comentando</a:t>
            </a:r>
            <a:r>
              <a:rPr lang="en-US" dirty="0">
                <a:solidFill>
                  <a:srgbClr val="262626"/>
                </a:solidFill>
                <a:latin typeface="+mj-lt"/>
                <a:ea typeface="Calibri"/>
                <a:cs typeface="Calibri"/>
                <a:sym typeface="Calibri"/>
              </a:rPr>
              <a:t> </a:t>
            </a:r>
            <a:r>
              <a:rPr lang="en-US" dirty="0" err="1">
                <a:solidFill>
                  <a:srgbClr val="262626"/>
                </a:solidFill>
                <a:latin typeface="+mj-lt"/>
                <a:ea typeface="Calibri"/>
                <a:cs typeface="Calibri"/>
                <a:sym typeface="Calibri"/>
              </a:rPr>
              <a:t>acerca</a:t>
            </a:r>
            <a:r>
              <a:rPr lang="en-US" dirty="0">
                <a:solidFill>
                  <a:srgbClr val="262626"/>
                </a:solidFill>
                <a:latin typeface="+mj-lt"/>
                <a:ea typeface="Calibri"/>
                <a:cs typeface="Calibri"/>
                <a:sym typeface="Calibri"/>
              </a:rPr>
              <a:t> de </a:t>
            </a:r>
            <a:r>
              <a:rPr lang="en-US" dirty="0" err="1">
                <a:solidFill>
                  <a:srgbClr val="262626"/>
                </a:solidFill>
                <a:latin typeface="+mj-lt"/>
                <a:ea typeface="Calibri"/>
                <a:cs typeface="Calibri"/>
                <a:sym typeface="Calibri"/>
              </a:rPr>
              <a:t>dónde</a:t>
            </a:r>
            <a:r>
              <a:rPr lang="en-US" dirty="0">
                <a:solidFill>
                  <a:srgbClr val="262626"/>
                </a:solidFill>
                <a:latin typeface="+mj-lt"/>
                <a:ea typeface="Calibri"/>
                <a:cs typeface="Calibri"/>
                <a:sym typeface="Calibri"/>
              </a:rPr>
              <a:t> </a:t>
            </a:r>
            <a:r>
              <a:rPr lang="en-US" dirty="0" err="1">
                <a:solidFill>
                  <a:srgbClr val="262626"/>
                </a:solidFill>
                <a:latin typeface="+mj-lt"/>
                <a:ea typeface="Calibri"/>
                <a:cs typeface="Calibri"/>
                <a:sym typeface="Calibri"/>
              </a:rPr>
              <a:t>colocamos</a:t>
            </a:r>
            <a:r>
              <a:rPr lang="en-US" dirty="0">
                <a:solidFill>
                  <a:srgbClr val="262626"/>
                </a:solidFill>
                <a:latin typeface="+mj-lt"/>
                <a:ea typeface="Calibri"/>
                <a:cs typeface="Calibri"/>
                <a:sym typeface="Calibri"/>
              </a:rPr>
              <a:t> la </a:t>
            </a:r>
            <a:r>
              <a:rPr lang="en-US" dirty="0" err="1">
                <a:solidFill>
                  <a:srgbClr val="262626"/>
                </a:solidFill>
                <a:latin typeface="+mj-lt"/>
                <a:ea typeface="Calibri"/>
                <a:cs typeface="Calibri"/>
                <a:sym typeface="Calibri"/>
              </a:rPr>
              <a:t>basura</a:t>
            </a:r>
            <a:r>
              <a:rPr lang="en-US" dirty="0">
                <a:solidFill>
                  <a:srgbClr val="262626"/>
                </a:solidFill>
                <a:latin typeface="+mj-lt"/>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1" dirty="0" err="1">
                <a:solidFill>
                  <a:srgbClr val="262626"/>
                </a:solidFill>
                <a:latin typeface="+mj-lt"/>
                <a:ea typeface="Calibri"/>
                <a:cs typeface="Calibri"/>
                <a:sym typeface="Calibri"/>
              </a:rPr>
              <a:t>Pregunte</a:t>
            </a:r>
            <a:r>
              <a:rPr lang="en-US" b="1" dirty="0">
                <a:solidFill>
                  <a:srgbClr val="262626"/>
                </a:solidFill>
                <a:latin typeface="+mj-lt"/>
                <a:ea typeface="Calibri"/>
                <a:cs typeface="Calibri"/>
                <a:sym typeface="Calibri"/>
              </a:rPr>
              <a:t> a </a:t>
            </a:r>
            <a:r>
              <a:rPr lang="en-US" b="1" dirty="0" err="1">
                <a:solidFill>
                  <a:srgbClr val="262626"/>
                </a:solidFill>
                <a:latin typeface="+mj-lt"/>
                <a:ea typeface="Calibri"/>
                <a:cs typeface="Calibri"/>
                <a:sym typeface="Calibri"/>
              </a:rPr>
              <a:t>los</a:t>
            </a:r>
            <a:r>
              <a:rPr lang="en-US" b="1" dirty="0">
                <a:solidFill>
                  <a:srgbClr val="262626"/>
                </a:solidFill>
                <a:latin typeface="+mj-lt"/>
                <a:ea typeface="Calibri"/>
                <a:cs typeface="Calibri"/>
                <a:sym typeface="Calibri"/>
              </a:rPr>
              <a:t> </a:t>
            </a:r>
            <a:r>
              <a:rPr lang="en-US" b="1" dirty="0" err="1">
                <a:solidFill>
                  <a:srgbClr val="262626"/>
                </a:solidFill>
                <a:latin typeface="+mj-lt"/>
                <a:ea typeface="Calibri"/>
                <a:cs typeface="Calibri"/>
                <a:sym typeface="Calibri"/>
              </a:rPr>
              <a:t>estudiantes</a:t>
            </a:r>
            <a:r>
              <a:rPr lang="en-US" b="1" dirty="0">
                <a:solidFill>
                  <a:srgbClr val="262626"/>
                </a:solidFill>
                <a:latin typeface="+mj-lt"/>
                <a:ea typeface="Calibri"/>
                <a:cs typeface="Calibri"/>
                <a:sym typeface="Calibri"/>
              </a:rPr>
              <a:t>: ¿</a:t>
            </a:r>
            <a:r>
              <a:rPr lang="en-US" b="0" dirty="0" err="1">
                <a:solidFill>
                  <a:srgbClr val="262626"/>
                </a:solidFill>
                <a:latin typeface="+mj-lt"/>
                <a:ea typeface="Calibri"/>
                <a:cs typeface="Calibri"/>
                <a:sym typeface="Calibri"/>
              </a:rPr>
              <a:t>Qué</a:t>
            </a:r>
            <a:r>
              <a:rPr lang="en-US" b="0" dirty="0">
                <a:solidFill>
                  <a:srgbClr val="262626"/>
                </a:solidFill>
                <a:latin typeface="+mj-lt"/>
                <a:ea typeface="Calibri"/>
                <a:cs typeface="Calibri"/>
                <a:sym typeface="Calibri"/>
              </a:rPr>
              <a:t> </a:t>
            </a:r>
            <a:r>
              <a:rPr lang="en-US" b="0" dirty="0" err="1">
                <a:solidFill>
                  <a:srgbClr val="262626"/>
                </a:solidFill>
                <a:latin typeface="+mj-lt"/>
                <a:ea typeface="Calibri"/>
                <a:cs typeface="Calibri"/>
                <a:sym typeface="Calibri"/>
              </a:rPr>
              <a:t>hacen</a:t>
            </a:r>
            <a:r>
              <a:rPr lang="en-US" b="0" dirty="0">
                <a:solidFill>
                  <a:srgbClr val="262626"/>
                </a:solidFill>
                <a:latin typeface="+mj-lt"/>
                <a:ea typeface="Calibri"/>
                <a:cs typeface="Calibri"/>
                <a:sym typeface="Calibri"/>
              </a:rPr>
              <a:t> con la </a:t>
            </a:r>
            <a:r>
              <a:rPr lang="en-US" b="0" dirty="0" err="1">
                <a:solidFill>
                  <a:srgbClr val="262626"/>
                </a:solidFill>
                <a:latin typeface="+mj-lt"/>
                <a:ea typeface="Calibri"/>
                <a:cs typeface="Calibri"/>
                <a:sym typeface="Calibri"/>
              </a:rPr>
              <a:t>basura</a:t>
            </a:r>
            <a:r>
              <a:rPr lang="en-US" b="0" dirty="0">
                <a:solidFill>
                  <a:srgbClr val="262626"/>
                </a:solidFill>
                <a:latin typeface="+mj-lt"/>
                <a:ea typeface="Calibri"/>
                <a:cs typeface="Calibri"/>
                <a:sym typeface="Calibri"/>
              </a:rPr>
              <a:t> </a:t>
            </a:r>
            <a:r>
              <a:rPr lang="en-US" b="0" dirty="0" err="1">
                <a:solidFill>
                  <a:srgbClr val="262626"/>
                </a:solidFill>
                <a:latin typeface="+mj-lt"/>
                <a:ea typeface="Calibri"/>
                <a:cs typeface="Calibri"/>
                <a:sym typeface="Calibri"/>
              </a:rPr>
              <a:t>en</a:t>
            </a:r>
            <a:r>
              <a:rPr lang="en-US" b="0" dirty="0">
                <a:solidFill>
                  <a:srgbClr val="262626"/>
                </a:solidFill>
                <a:latin typeface="+mj-lt"/>
                <a:ea typeface="Calibri"/>
                <a:cs typeface="Calibri"/>
                <a:sym typeface="Calibri"/>
              </a:rPr>
              <a:t> casa</a:t>
            </a:r>
            <a:r>
              <a:rPr lang="en-US" dirty="0">
                <a:solidFill>
                  <a:srgbClr val="262626"/>
                </a:solidFill>
                <a:latin typeface="+mj-lt"/>
                <a:ea typeface="Calibri"/>
                <a:cs typeface="Calibri"/>
                <a:sym typeface="Calibri"/>
              </a:rPr>
              <a:t>? ¿</a:t>
            </a:r>
            <a:r>
              <a:rPr lang="en-US" dirty="0" err="1">
                <a:solidFill>
                  <a:srgbClr val="262626"/>
                </a:solidFill>
                <a:latin typeface="+mj-lt"/>
                <a:ea typeface="Calibri"/>
                <a:cs typeface="Calibri"/>
                <a:sym typeface="Calibri"/>
              </a:rPr>
              <a:t>Dónde</a:t>
            </a:r>
            <a:r>
              <a:rPr lang="en-US" dirty="0">
                <a:solidFill>
                  <a:srgbClr val="262626"/>
                </a:solidFill>
                <a:latin typeface="+mj-lt"/>
                <a:ea typeface="Calibri"/>
                <a:cs typeface="Calibri"/>
                <a:sym typeface="Calibri"/>
              </a:rPr>
              <a:t> la </a:t>
            </a:r>
            <a:r>
              <a:rPr lang="en-US" dirty="0" err="1">
                <a:solidFill>
                  <a:srgbClr val="262626"/>
                </a:solidFill>
                <a:latin typeface="+mj-lt"/>
                <a:ea typeface="Calibri"/>
                <a:cs typeface="Calibri"/>
                <a:sym typeface="Calibri"/>
              </a:rPr>
              <a:t>depositan</a:t>
            </a:r>
            <a:r>
              <a:rPr lang="en-US" dirty="0">
                <a:solidFill>
                  <a:srgbClr val="262626"/>
                </a:solidFill>
                <a:latin typeface="+mj-lt"/>
                <a:ea typeface="Calibri"/>
                <a:cs typeface="Calibri"/>
                <a:sym typeface="Calibri"/>
              </a:rPr>
              <a:t>? </a:t>
            </a:r>
            <a:r>
              <a:rPr lang="en-US" dirty="0" err="1">
                <a:solidFill>
                  <a:srgbClr val="262626"/>
                </a:solidFill>
                <a:latin typeface="+mj-lt"/>
                <a:ea typeface="Calibri"/>
                <a:cs typeface="Calibri"/>
                <a:sym typeface="Calibri"/>
              </a:rPr>
              <a:t>Todo</a:t>
            </a:r>
            <a:r>
              <a:rPr lang="en-US" dirty="0">
                <a:solidFill>
                  <a:srgbClr val="262626"/>
                </a:solidFill>
                <a:latin typeface="+mj-lt"/>
                <a:ea typeface="Calibri"/>
                <a:cs typeface="Calibri"/>
                <a:sym typeface="Calibri"/>
              </a:rPr>
              <a:t> se de?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1" dirty="0" err="1">
                <a:solidFill>
                  <a:srgbClr val="262626"/>
                </a:solidFill>
                <a:latin typeface="+mj-lt"/>
                <a:cs typeface="Calibri"/>
                <a:sym typeface="Calibri"/>
              </a:rPr>
              <a:t>Dígale</a:t>
            </a:r>
            <a:r>
              <a:rPr lang="en-US" b="1" dirty="0">
                <a:solidFill>
                  <a:srgbClr val="262626"/>
                </a:solidFill>
                <a:latin typeface="+mj-lt"/>
                <a:cs typeface="Calibri"/>
                <a:sym typeface="Calibri"/>
              </a:rPr>
              <a:t> a </a:t>
            </a:r>
            <a:r>
              <a:rPr lang="en-US" b="1" dirty="0" err="1">
                <a:solidFill>
                  <a:srgbClr val="262626"/>
                </a:solidFill>
                <a:latin typeface="+mj-lt"/>
                <a:cs typeface="Calibri"/>
                <a:sym typeface="Calibri"/>
              </a:rPr>
              <a:t>los</a:t>
            </a:r>
            <a:r>
              <a:rPr lang="en-US" b="1" dirty="0">
                <a:solidFill>
                  <a:srgbClr val="262626"/>
                </a:solidFill>
                <a:latin typeface="+mj-lt"/>
                <a:cs typeface="Calibri"/>
                <a:sym typeface="Calibri"/>
              </a:rPr>
              <a:t> </a:t>
            </a:r>
            <a:r>
              <a:rPr lang="en-US" b="1" dirty="0" err="1">
                <a:solidFill>
                  <a:srgbClr val="262626"/>
                </a:solidFill>
                <a:latin typeface="+mj-lt"/>
                <a:cs typeface="Calibri"/>
                <a:sym typeface="Calibri"/>
              </a:rPr>
              <a:t>estudiantes</a:t>
            </a:r>
            <a:r>
              <a:rPr lang="en-US" b="1"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dirty="0">
                <a:solidFill>
                  <a:srgbClr val="262626"/>
                </a:solidFill>
                <a:latin typeface="+mj-lt"/>
                <a:cs typeface="Calibri"/>
                <a:sym typeface="Calibri"/>
              </a:rPr>
              <a:t>No </a:t>
            </a:r>
            <a:r>
              <a:rPr lang="en-US" dirty="0" err="1">
                <a:solidFill>
                  <a:srgbClr val="262626"/>
                </a:solidFill>
                <a:latin typeface="+mj-lt"/>
                <a:cs typeface="Calibri"/>
                <a:sym typeface="Calibri"/>
              </a:rPr>
              <a:t>toda</a:t>
            </a:r>
            <a:r>
              <a:rPr lang="en-US" dirty="0">
                <a:solidFill>
                  <a:srgbClr val="262626"/>
                </a:solidFill>
                <a:latin typeface="+mj-lt"/>
                <a:cs typeface="Calibri"/>
                <a:sym typeface="Calibri"/>
              </a:rPr>
              <a:t> la </a:t>
            </a:r>
            <a:r>
              <a:rPr lang="en-US" dirty="0" err="1">
                <a:solidFill>
                  <a:srgbClr val="262626"/>
                </a:solidFill>
                <a:latin typeface="+mj-lt"/>
                <a:cs typeface="Calibri"/>
                <a:sym typeface="Calibri"/>
              </a:rPr>
              <a:t>basura</a:t>
            </a:r>
            <a:r>
              <a:rPr lang="en-US" dirty="0">
                <a:solidFill>
                  <a:srgbClr val="262626"/>
                </a:solidFill>
                <a:latin typeface="+mj-lt"/>
                <a:cs typeface="Calibri"/>
                <a:sym typeface="Calibri"/>
              </a:rPr>
              <a:t> se </a:t>
            </a:r>
            <a:r>
              <a:rPr lang="en-US" dirty="0" err="1">
                <a:solidFill>
                  <a:srgbClr val="262626"/>
                </a:solidFill>
                <a:latin typeface="+mj-lt"/>
                <a:cs typeface="Calibri"/>
                <a:sym typeface="Calibri"/>
              </a:rPr>
              <a:t>deposita</a:t>
            </a:r>
            <a:r>
              <a:rPr lang="en-US" dirty="0">
                <a:solidFill>
                  <a:srgbClr val="262626"/>
                </a:solidFill>
                <a:latin typeface="+mj-lt"/>
                <a:cs typeface="Calibri"/>
                <a:sym typeface="Calibri"/>
              </a:rPr>
              <a:t> </a:t>
            </a:r>
            <a:r>
              <a:rPr lang="en-US" dirty="0" err="1">
                <a:solidFill>
                  <a:srgbClr val="262626"/>
                </a:solidFill>
                <a:latin typeface="+mj-lt"/>
                <a:cs typeface="Calibri"/>
                <a:sym typeface="Calibri"/>
              </a:rPr>
              <a:t>en</a:t>
            </a:r>
            <a:r>
              <a:rPr lang="en-US" dirty="0">
                <a:solidFill>
                  <a:srgbClr val="262626"/>
                </a:solidFill>
                <a:latin typeface="+mj-lt"/>
                <a:cs typeface="Calibri"/>
                <a:sym typeface="Calibri"/>
              </a:rPr>
              <a:t> </a:t>
            </a:r>
            <a:r>
              <a:rPr lang="en-US" dirty="0" err="1">
                <a:solidFill>
                  <a:srgbClr val="262626"/>
                </a:solidFill>
                <a:latin typeface="+mj-lt"/>
                <a:cs typeface="Calibri"/>
                <a:sym typeface="Calibri"/>
              </a:rPr>
              <a:t>el</a:t>
            </a:r>
            <a:r>
              <a:rPr lang="en-US" dirty="0">
                <a:solidFill>
                  <a:srgbClr val="262626"/>
                </a:solidFill>
                <a:latin typeface="+mj-lt"/>
                <a:cs typeface="Calibri"/>
                <a:sym typeface="Calibri"/>
              </a:rPr>
              <a:t> </a:t>
            </a:r>
            <a:r>
              <a:rPr lang="en-US" dirty="0" err="1">
                <a:solidFill>
                  <a:srgbClr val="262626"/>
                </a:solidFill>
                <a:latin typeface="+mj-lt"/>
                <a:cs typeface="Calibri"/>
                <a:sym typeface="Calibri"/>
              </a:rPr>
              <a:t>mismo</a:t>
            </a:r>
            <a:r>
              <a:rPr lang="en-US" dirty="0">
                <a:solidFill>
                  <a:srgbClr val="262626"/>
                </a:solidFill>
                <a:latin typeface="+mj-lt"/>
                <a:cs typeface="Calibri"/>
                <a:sym typeface="Calibri"/>
              </a:rPr>
              <a:t> </a:t>
            </a:r>
            <a:r>
              <a:rPr lang="en-US" dirty="0" err="1">
                <a:solidFill>
                  <a:srgbClr val="262626"/>
                </a:solidFill>
                <a:latin typeface="+mj-lt"/>
                <a:cs typeface="Calibri"/>
                <a:sym typeface="Calibri"/>
              </a:rPr>
              <a:t>cestto</a:t>
            </a:r>
            <a:r>
              <a:rPr lang="en-US" dirty="0">
                <a:solidFill>
                  <a:srgbClr val="262626"/>
                </a:solidFill>
                <a:latin typeface="+mj-lt"/>
                <a:cs typeface="Calibri"/>
                <a:sym typeface="Calibri"/>
              </a:rPr>
              <a:t>. </a:t>
            </a:r>
            <a:r>
              <a:rPr lang="en-US" dirty="0" err="1">
                <a:solidFill>
                  <a:srgbClr val="262626"/>
                </a:solidFill>
                <a:latin typeface="+mj-lt"/>
                <a:cs typeface="Calibri"/>
                <a:sym typeface="Calibri"/>
              </a:rPr>
              <a:t>Algunos</a:t>
            </a:r>
            <a:r>
              <a:rPr lang="en-US" dirty="0">
                <a:solidFill>
                  <a:srgbClr val="262626"/>
                </a:solidFill>
                <a:latin typeface="+mj-lt"/>
                <a:cs typeface="Calibri"/>
                <a:sym typeface="Calibri"/>
              </a:rPr>
              <a:t> </a:t>
            </a:r>
            <a:r>
              <a:rPr lang="en-US" dirty="0" err="1">
                <a:solidFill>
                  <a:srgbClr val="262626"/>
                </a:solidFill>
                <a:latin typeface="+mj-lt"/>
                <a:cs typeface="Calibri"/>
                <a:sym typeface="Calibri"/>
              </a:rPr>
              <a:t>elementos</a:t>
            </a:r>
            <a:r>
              <a:rPr lang="en-US" dirty="0">
                <a:solidFill>
                  <a:srgbClr val="262626"/>
                </a:solidFill>
                <a:latin typeface="+mj-lt"/>
                <a:cs typeface="Calibri"/>
                <a:sym typeface="Calibri"/>
              </a:rPr>
              <a:t> se </a:t>
            </a:r>
            <a:r>
              <a:rPr lang="en-US" dirty="0" err="1">
                <a:solidFill>
                  <a:srgbClr val="262626"/>
                </a:solidFill>
                <a:latin typeface="+mj-lt"/>
                <a:cs typeface="Calibri"/>
                <a:sym typeface="Calibri"/>
              </a:rPr>
              <a:t>deben</a:t>
            </a:r>
            <a:r>
              <a:rPr lang="en-US" dirty="0">
                <a:solidFill>
                  <a:srgbClr val="262626"/>
                </a:solidFill>
                <a:latin typeface="+mj-lt"/>
                <a:cs typeface="Calibri"/>
                <a:sym typeface="Calibri"/>
              </a:rPr>
              <a:t> de </a:t>
            </a:r>
            <a:r>
              <a:rPr lang="en-US" dirty="0" err="1">
                <a:solidFill>
                  <a:srgbClr val="262626"/>
                </a:solidFill>
                <a:latin typeface="+mj-lt"/>
                <a:cs typeface="Calibri"/>
                <a:sym typeface="Calibri"/>
              </a:rPr>
              <a:t>colocar</a:t>
            </a:r>
            <a:r>
              <a:rPr lang="en-US" dirty="0">
                <a:solidFill>
                  <a:srgbClr val="262626"/>
                </a:solidFill>
                <a:latin typeface="+mj-lt"/>
                <a:cs typeface="Calibri"/>
                <a:sym typeface="Calibri"/>
              </a:rPr>
              <a:t> </a:t>
            </a:r>
            <a:r>
              <a:rPr lang="en-US" dirty="0" err="1">
                <a:solidFill>
                  <a:srgbClr val="262626"/>
                </a:solidFill>
                <a:latin typeface="+mj-lt"/>
                <a:cs typeface="Calibri"/>
                <a:sym typeface="Calibri"/>
              </a:rPr>
              <a:t>en</a:t>
            </a:r>
            <a:r>
              <a:rPr lang="en-US" dirty="0">
                <a:solidFill>
                  <a:srgbClr val="262626"/>
                </a:solidFill>
                <a:latin typeface="+mj-lt"/>
                <a:cs typeface="Calibri"/>
                <a:sym typeface="Calibri"/>
              </a:rPr>
              <a:t> </a:t>
            </a:r>
            <a:r>
              <a:rPr lang="en-US" dirty="0" err="1">
                <a:solidFill>
                  <a:srgbClr val="262626"/>
                </a:solidFill>
                <a:latin typeface="+mj-lt"/>
                <a:cs typeface="Calibri"/>
                <a:sym typeface="Calibri"/>
              </a:rPr>
              <a:t>el</a:t>
            </a:r>
            <a:r>
              <a:rPr lang="en-US" dirty="0">
                <a:solidFill>
                  <a:srgbClr val="262626"/>
                </a:solidFill>
                <a:latin typeface="+mj-lt"/>
                <a:cs typeface="Calibri"/>
                <a:sym typeface="Calibri"/>
              </a:rPr>
              <a:t> </a:t>
            </a:r>
            <a:r>
              <a:rPr lang="en-US" dirty="0" err="1">
                <a:solidFill>
                  <a:srgbClr val="262626"/>
                </a:solidFill>
                <a:latin typeface="+mj-lt"/>
                <a:cs typeface="Calibri"/>
                <a:sym typeface="Calibri"/>
              </a:rPr>
              <a:t>cesto</a:t>
            </a:r>
            <a:r>
              <a:rPr lang="en-US" dirty="0">
                <a:solidFill>
                  <a:srgbClr val="262626"/>
                </a:solidFill>
                <a:latin typeface="+mj-lt"/>
                <a:cs typeface="Calibri"/>
                <a:sym typeface="Calibri"/>
              </a:rPr>
              <a:t> de </a:t>
            </a:r>
            <a:r>
              <a:rPr lang="en-US" dirty="0" err="1">
                <a:solidFill>
                  <a:srgbClr val="262626"/>
                </a:solidFill>
                <a:latin typeface="+mj-lt"/>
                <a:cs typeface="Calibri"/>
                <a:sym typeface="Calibri"/>
              </a:rPr>
              <a:t>reciclaje</a:t>
            </a:r>
            <a:r>
              <a:rPr lang="en-US" dirty="0">
                <a:solidFill>
                  <a:srgbClr val="262626"/>
                </a:solidFill>
                <a:latin typeface="+mj-lt"/>
                <a:cs typeface="Calibri"/>
                <a:sym typeface="Calibri"/>
              </a:rPr>
              <a:t>.</a:t>
            </a:r>
            <a:endParaRPr lang="en-US"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b="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1" dirty="0" err="1">
                <a:solidFill>
                  <a:srgbClr val="262626"/>
                </a:solidFill>
                <a:latin typeface="+mj-lt"/>
                <a:ea typeface="Calibri"/>
                <a:cs typeface="Calibri"/>
                <a:sym typeface="Calibri"/>
              </a:rPr>
              <a:t>Pregunte</a:t>
            </a:r>
            <a:r>
              <a:rPr lang="en-US" b="1" dirty="0">
                <a:solidFill>
                  <a:srgbClr val="262626"/>
                </a:solidFill>
                <a:latin typeface="+mj-lt"/>
                <a:ea typeface="Calibri"/>
                <a:cs typeface="Calibri"/>
                <a:sym typeface="Calibri"/>
              </a:rPr>
              <a:t> a </a:t>
            </a:r>
            <a:r>
              <a:rPr lang="en-US" b="1" dirty="0" err="1">
                <a:solidFill>
                  <a:srgbClr val="262626"/>
                </a:solidFill>
                <a:latin typeface="+mj-lt"/>
                <a:ea typeface="Calibri"/>
                <a:cs typeface="Calibri"/>
                <a:sym typeface="Calibri"/>
              </a:rPr>
              <a:t>los</a:t>
            </a:r>
            <a:r>
              <a:rPr lang="en-US" b="1" dirty="0">
                <a:solidFill>
                  <a:srgbClr val="262626"/>
                </a:solidFill>
                <a:latin typeface="+mj-lt"/>
                <a:ea typeface="Calibri"/>
                <a:cs typeface="Calibri"/>
                <a:sym typeface="Calibri"/>
              </a:rPr>
              <a:t> </a:t>
            </a:r>
            <a:r>
              <a:rPr lang="en-US" b="1" dirty="0" err="1">
                <a:solidFill>
                  <a:srgbClr val="262626"/>
                </a:solidFill>
                <a:latin typeface="+mj-lt"/>
                <a:ea typeface="Calibri"/>
                <a:cs typeface="Calibri"/>
                <a:sym typeface="Calibri"/>
              </a:rPr>
              <a:t>estudiantes</a:t>
            </a:r>
            <a:r>
              <a:rPr lang="en-US" b="1" dirty="0">
                <a:solidFill>
                  <a:srgbClr val="262626"/>
                </a:solidFill>
                <a:latin typeface="+mj-lt"/>
                <a:ea typeface="Calibri"/>
                <a:cs typeface="Calibri"/>
                <a:sym typeface="Calibri"/>
              </a:rPr>
              <a:t>:</a:t>
            </a:r>
            <a:endParaRPr lang="en-US" b="1" dirty="0">
              <a:solidFill>
                <a:srgbClr val="262626"/>
              </a:solidFill>
              <a:effectLst/>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s-MX" dirty="0">
                <a:effectLst/>
                <a:latin typeface="+mj-lt"/>
                <a:ea typeface="Calibri" panose="020F0502020204030204" pitchFamily="34" charset="0"/>
                <a:cs typeface="Times New Roman" panose="02020603050405020304" pitchFamily="18" charset="0"/>
              </a:rPr>
              <a:t>Los elementos del lado izquierdo de la página se pueden reciclar, ¿cuáles son esos elementos? ¿Cuál es la primera imagen que ves?</a:t>
            </a:r>
          </a:p>
          <a:p>
            <a:pPr marL="158750" indent="0">
              <a:lnSpc>
                <a:spcPct val="107000"/>
              </a:lnSpc>
              <a:spcAft>
                <a:spcPts val="800"/>
              </a:spcAft>
              <a:buNone/>
            </a:pPr>
            <a:r>
              <a:rPr lang="es-MX" dirty="0">
                <a:effectLst/>
                <a:latin typeface="+mj-lt"/>
                <a:ea typeface="Calibri" panose="020F0502020204030204" pitchFamily="34" charset="0"/>
                <a:cs typeface="Times New Roman" panose="02020603050405020304" pitchFamily="18" charset="0"/>
              </a:rPr>
              <a:t>*consultar en este orden (envase de vidrio, botella de plástico PET, caja de cartón, lata de metal)</a:t>
            </a:r>
          </a:p>
          <a:p>
            <a:pPr marL="0" lvl="0" indent="0" algn="just" rtl="0">
              <a:lnSpc>
                <a:spcPct val="120000"/>
              </a:lnSpc>
              <a:spcBef>
                <a:spcPts val="0"/>
              </a:spcBef>
              <a:spcAft>
                <a:spcPts val="0"/>
              </a:spcAft>
              <a:buClr>
                <a:schemeClr val="dk1"/>
              </a:buClr>
              <a:buFont typeface="Arial"/>
              <a:buNone/>
            </a:pPr>
            <a:endParaRPr lang="en-US"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b="1" dirty="0" err="1">
                <a:solidFill>
                  <a:srgbClr val="262626"/>
                </a:solidFill>
                <a:latin typeface="+mj-lt"/>
                <a:cs typeface="Calibri"/>
                <a:sym typeface="Calibri"/>
              </a:rPr>
              <a:t>Clic</a:t>
            </a:r>
            <a:r>
              <a:rPr lang="en-US" b="1" dirty="0">
                <a:solidFill>
                  <a:srgbClr val="262626"/>
                </a:solidFill>
                <a:latin typeface="+mj-lt"/>
                <a:cs typeface="Calibri"/>
                <a:sym typeface="Calibri"/>
              </a:rPr>
              <a:t> 1: </a:t>
            </a:r>
            <a:r>
              <a:rPr lang="en-US" b="1" dirty="0" err="1">
                <a:solidFill>
                  <a:srgbClr val="262626"/>
                </a:solidFill>
                <a:latin typeface="+mj-lt"/>
                <a:cs typeface="Calibri"/>
                <a:sym typeface="Calibri"/>
              </a:rPr>
              <a:t>Envase</a:t>
            </a:r>
            <a:r>
              <a:rPr lang="en-US" b="1" dirty="0">
                <a:solidFill>
                  <a:srgbClr val="262626"/>
                </a:solidFill>
                <a:latin typeface="+mj-lt"/>
                <a:cs typeface="Calibri"/>
                <a:sym typeface="Calibri"/>
              </a:rPr>
              <a:t> de </a:t>
            </a:r>
            <a:r>
              <a:rPr lang="en-US" b="1" dirty="0" err="1">
                <a:solidFill>
                  <a:srgbClr val="262626"/>
                </a:solidFill>
                <a:latin typeface="+mj-lt"/>
                <a:cs typeface="Calibri"/>
                <a:sym typeface="Calibri"/>
              </a:rPr>
              <a:t>vidrio</a:t>
            </a:r>
            <a:endParaRPr lang="en-US"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b="0" dirty="0">
                <a:solidFill>
                  <a:srgbClr val="262626"/>
                </a:solidFill>
                <a:latin typeface="+mj-lt"/>
                <a:cs typeface="Calibri"/>
                <a:sym typeface="Calibri"/>
              </a:rPr>
              <a:t>¿De </a:t>
            </a:r>
            <a:r>
              <a:rPr lang="en-US" b="0" dirty="0" err="1">
                <a:solidFill>
                  <a:srgbClr val="262626"/>
                </a:solidFill>
                <a:latin typeface="+mj-lt"/>
                <a:cs typeface="Calibri"/>
                <a:sym typeface="Calibri"/>
              </a:rPr>
              <a:t>qué</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está</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hecha</a:t>
            </a:r>
            <a:r>
              <a:rPr lang="en-US" b="0" dirty="0">
                <a:solidFill>
                  <a:srgbClr val="262626"/>
                </a:solidFill>
                <a:latin typeface="+mj-lt"/>
                <a:cs typeface="Calibri"/>
                <a:sym typeface="Calibri"/>
              </a:rPr>
              <a:t>? ¿Se </a:t>
            </a:r>
            <a:r>
              <a:rPr lang="en-US" b="0" dirty="0" err="1">
                <a:solidFill>
                  <a:srgbClr val="262626"/>
                </a:solidFill>
                <a:latin typeface="+mj-lt"/>
                <a:cs typeface="Calibri"/>
                <a:sym typeface="Calibri"/>
              </a:rPr>
              <a:t>puede</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reciclar</a:t>
            </a:r>
            <a:r>
              <a:rPr lang="en-US" b="0" dirty="0">
                <a:solidFill>
                  <a:srgbClr val="262626"/>
                </a:solidFill>
                <a:latin typeface="+mj-lt"/>
                <a:cs typeface="Calibri"/>
                <a:sym typeface="Calibri"/>
              </a:rPr>
              <a:t>?</a:t>
            </a:r>
          </a:p>
          <a:p>
            <a:pPr marL="0" lvl="0" indent="0" algn="just" rtl="0">
              <a:lnSpc>
                <a:spcPct val="120000"/>
              </a:lnSpc>
              <a:spcBef>
                <a:spcPts val="0"/>
              </a:spcBef>
              <a:spcAft>
                <a:spcPts val="0"/>
              </a:spcAft>
              <a:buClr>
                <a:schemeClr val="dk1"/>
              </a:buClr>
              <a:buFont typeface="Arial"/>
              <a:buNone/>
            </a:pPr>
            <a:r>
              <a:rPr lang="en-US" b="0" dirty="0">
                <a:solidFill>
                  <a:srgbClr val="262626"/>
                </a:solidFill>
                <a:latin typeface="+mj-lt"/>
                <a:cs typeface="Calibri"/>
                <a:sym typeface="Calibri"/>
              </a:rPr>
              <a:t>Respuesta: </a:t>
            </a:r>
            <a:r>
              <a:rPr lang="en-US" b="0" dirty="0" err="1">
                <a:solidFill>
                  <a:srgbClr val="262626"/>
                </a:solidFill>
                <a:latin typeface="+mj-lt"/>
                <a:cs typeface="Calibri"/>
                <a:sym typeface="Calibri"/>
              </a:rPr>
              <a:t>vidrio</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sí</a:t>
            </a:r>
            <a:endParaRPr lang="en-US"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b="1" dirty="0" err="1">
                <a:solidFill>
                  <a:srgbClr val="262626"/>
                </a:solidFill>
                <a:latin typeface="+mj-lt"/>
                <a:cs typeface="Calibri"/>
                <a:sym typeface="Calibri"/>
              </a:rPr>
              <a:t>Clic</a:t>
            </a:r>
            <a:r>
              <a:rPr lang="en-US" b="1" dirty="0">
                <a:solidFill>
                  <a:srgbClr val="262626"/>
                </a:solidFill>
                <a:latin typeface="+mj-lt"/>
                <a:cs typeface="Calibri"/>
                <a:sym typeface="Calibri"/>
              </a:rPr>
              <a:t> 2: </a:t>
            </a:r>
            <a:r>
              <a:rPr lang="en-US" b="1" dirty="0" err="1">
                <a:solidFill>
                  <a:srgbClr val="262626"/>
                </a:solidFill>
                <a:latin typeface="+mj-lt"/>
                <a:cs typeface="Calibri"/>
                <a:sym typeface="Calibri"/>
              </a:rPr>
              <a:t>Botella</a:t>
            </a:r>
            <a:r>
              <a:rPr lang="en-US" b="1" dirty="0">
                <a:solidFill>
                  <a:srgbClr val="262626"/>
                </a:solidFill>
                <a:latin typeface="+mj-lt"/>
                <a:cs typeface="Calibri"/>
                <a:sym typeface="Calibri"/>
              </a:rPr>
              <a:t> de </a:t>
            </a:r>
            <a:r>
              <a:rPr lang="en-US" b="1" dirty="0" err="1">
                <a:solidFill>
                  <a:srgbClr val="262626"/>
                </a:solidFill>
                <a:latin typeface="+mj-lt"/>
                <a:cs typeface="Calibri"/>
                <a:sym typeface="Calibri"/>
              </a:rPr>
              <a:t>plástico</a:t>
            </a:r>
            <a:r>
              <a:rPr lang="en-US" b="1" dirty="0">
                <a:solidFill>
                  <a:srgbClr val="262626"/>
                </a:solidFill>
                <a:latin typeface="+mj-lt"/>
                <a:cs typeface="Calibri"/>
                <a:sym typeface="Calibri"/>
              </a:rPr>
              <a:t> PET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0" dirty="0">
                <a:solidFill>
                  <a:srgbClr val="262626"/>
                </a:solidFill>
                <a:latin typeface="+mj-lt"/>
                <a:cs typeface="Calibri"/>
                <a:sym typeface="Calibri"/>
              </a:rPr>
              <a:t>¿De </a:t>
            </a:r>
            <a:r>
              <a:rPr lang="en-US" b="0" dirty="0" err="1">
                <a:solidFill>
                  <a:srgbClr val="262626"/>
                </a:solidFill>
                <a:latin typeface="+mj-lt"/>
                <a:cs typeface="Calibri"/>
                <a:sym typeface="Calibri"/>
              </a:rPr>
              <a:t>qué</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está</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hecha</a:t>
            </a:r>
            <a:r>
              <a:rPr lang="en-US" b="0" dirty="0">
                <a:solidFill>
                  <a:srgbClr val="262626"/>
                </a:solidFill>
                <a:latin typeface="+mj-lt"/>
                <a:cs typeface="Calibri"/>
                <a:sym typeface="Calibri"/>
              </a:rPr>
              <a:t>? ¿Se </a:t>
            </a:r>
            <a:r>
              <a:rPr lang="en-US" b="0" dirty="0" err="1">
                <a:solidFill>
                  <a:srgbClr val="262626"/>
                </a:solidFill>
                <a:latin typeface="+mj-lt"/>
                <a:cs typeface="Calibri"/>
                <a:sym typeface="Calibri"/>
              </a:rPr>
              <a:t>puede</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reciclar</a:t>
            </a:r>
            <a:r>
              <a:rPr lang="en-US"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0" dirty="0">
                <a:solidFill>
                  <a:srgbClr val="262626"/>
                </a:solidFill>
                <a:latin typeface="+mj-lt"/>
                <a:cs typeface="Calibri"/>
                <a:sym typeface="Calibri"/>
              </a:rPr>
              <a:t>Respuesta: </a:t>
            </a:r>
            <a:r>
              <a:rPr lang="en-US" b="0" dirty="0" err="1">
                <a:solidFill>
                  <a:srgbClr val="262626"/>
                </a:solidFill>
                <a:latin typeface="+mj-lt"/>
                <a:cs typeface="Calibri"/>
                <a:sym typeface="Calibri"/>
              </a:rPr>
              <a:t>plástico</a:t>
            </a:r>
            <a:r>
              <a:rPr lang="en-US" b="0" dirty="0">
                <a:solidFill>
                  <a:srgbClr val="262626"/>
                </a:solidFill>
                <a:latin typeface="+mj-lt"/>
                <a:cs typeface="Calibri"/>
                <a:sym typeface="Calibri"/>
              </a:rPr>
              <a:t> PET, </a:t>
            </a:r>
            <a:r>
              <a:rPr lang="en-US" b="0" dirty="0" err="1">
                <a:solidFill>
                  <a:srgbClr val="262626"/>
                </a:solidFill>
                <a:latin typeface="+mj-lt"/>
                <a:cs typeface="Calibri"/>
                <a:sym typeface="Calibri"/>
              </a:rPr>
              <a:t>sí</a:t>
            </a:r>
            <a:endParaRPr lang="en-US"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1" dirty="0" err="1">
                <a:solidFill>
                  <a:srgbClr val="262626"/>
                </a:solidFill>
                <a:latin typeface="+mj-lt"/>
                <a:cs typeface="Calibri"/>
                <a:sym typeface="Calibri"/>
              </a:rPr>
              <a:t>Clic</a:t>
            </a:r>
            <a:r>
              <a:rPr lang="en-US" b="1" dirty="0">
                <a:solidFill>
                  <a:srgbClr val="262626"/>
                </a:solidFill>
                <a:latin typeface="+mj-lt"/>
                <a:cs typeface="Calibri"/>
                <a:sym typeface="Calibri"/>
              </a:rPr>
              <a:t> 3: </a:t>
            </a:r>
            <a:r>
              <a:rPr lang="en-US" b="1" dirty="0" err="1">
                <a:solidFill>
                  <a:srgbClr val="262626"/>
                </a:solidFill>
                <a:latin typeface="+mj-lt"/>
                <a:cs typeface="Calibri"/>
                <a:sym typeface="Calibri"/>
              </a:rPr>
              <a:t>Caja</a:t>
            </a:r>
            <a:r>
              <a:rPr lang="en-US" b="1" dirty="0">
                <a:solidFill>
                  <a:srgbClr val="262626"/>
                </a:solidFill>
                <a:latin typeface="+mj-lt"/>
                <a:cs typeface="Calibri"/>
                <a:sym typeface="Calibri"/>
              </a:rPr>
              <a:t> de </a:t>
            </a:r>
            <a:r>
              <a:rPr lang="en-US" b="1" dirty="0" err="1">
                <a:solidFill>
                  <a:srgbClr val="262626"/>
                </a:solidFill>
                <a:latin typeface="+mj-lt"/>
                <a:cs typeface="Calibri"/>
                <a:sym typeface="Calibri"/>
              </a:rPr>
              <a:t>cartón</a:t>
            </a:r>
            <a:endParaRPr lang="en-US" b="1"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0" dirty="0">
                <a:solidFill>
                  <a:srgbClr val="262626"/>
                </a:solidFill>
                <a:latin typeface="+mj-lt"/>
                <a:cs typeface="Calibri"/>
                <a:sym typeface="Calibri"/>
              </a:rPr>
              <a:t>¿De </a:t>
            </a:r>
            <a:r>
              <a:rPr lang="en-US" b="0" dirty="0" err="1">
                <a:solidFill>
                  <a:srgbClr val="262626"/>
                </a:solidFill>
                <a:latin typeface="+mj-lt"/>
                <a:cs typeface="Calibri"/>
                <a:sym typeface="Calibri"/>
              </a:rPr>
              <a:t>qué</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está</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hecho</a:t>
            </a:r>
            <a:r>
              <a:rPr lang="en-US" b="0" dirty="0">
                <a:solidFill>
                  <a:srgbClr val="262626"/>
                </a:solidFill>
                <a:latin typeface="+mj-lt"/>
                <a:cs typeface="Calibri"/>
                <a:sym typeface="Calibri"/>
              </a:rPr>
              <a:t>? Se </a:t>
            </a:r>
            <a:r>
              <a:rPr lang="en-US" b="0" dirty="0" err="1">
                <a:solidFill>
                  <a:srgbClr val="262626"/>
                </a:solidFill>
                <a:latin typeface="+mj-lt"/>
                <a:cs typeface="Calibri"/>
                <a:sym typeface="Calibri"/>
              </a:rPr>
              <a:t>puede</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reciclar</a:t>
            </a:r>
            <a:r>
              <a:rPr lang="en-US"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0" dirty="0">
                <a:solidFill>
                  <a:srgbClr val="262626"/>
                </a:solidFill>
                <a:latin typeface="+mj-lt"/>
                <a:cs typeface="Calibri"/>
                <a:sym typeface="Calibri"/>
              </a:rPr>
              <a:t>Respuesta: </a:t>
            </a:r>
            <a:r>
              <a:rPr lang="en-US" b="0" dirty="0" err="1">
                <a:solidFill>
                  <a:srgbClr val="262626"/>
                </a:solidFill>
                <a:latin typeface="+mj-lt"/>
                <a:cs typeface="Calibri"/>
                <a:sym typeface="Calibri"/>
              </a:rPr>
              <a:t>papel</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sí</a:t>
            </a:r>
            <a:endParaRPr lang="en-US"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1" dirty="0" err="1">
                <a:solidFill>
                  <a:srgbClr val="262626"/>
                </a:solidFill>
                <a:latin typeface="+mj-lt"/>
                <a:cs typeface="Calibri"/>
                <a:sym typeface="Calibri"/>
              </a:rPr>
              <a:t>Clic</a:t>
            </a:r>
            <a:r>
              <a:rPr lang="en-US" b="1" dirty="0">
                <a:solidFill>
                  <a:srgbClr val="262626"/>
                </a:solidFill>
                <a:latin typeface="+mj-lt"/>
                <a:cs typeface="Calibri"/>
                <a:sym typeface="Calibri"/>
              </a:rPr>
              <a:t> 4: </a:t>
            </a:r>
            <a:r>
              <a:rPr lang="en-US" b="1" dirty="0" err="1">
                <a:solidFill>
                  <a:srgbClr val="262626"/>
                </a:solidFill>
                <a:latin typeface="+mj-lt"/>
                <a:cs typeface="Calibri"/>
                <a:sym typeface="Calibri"/>
              </a:rPr>
              <a:t>lata</a:t>
            </a:r>
            <a:r>
              <a:rPr lang="en-US" b="1" dirty="0">
                <a:solidFill>
                  <a:srgbClr val="262626"/>
                </a:solidFill>
                <a:latin typeface="+mj-lt"/>
                <a:cs typeface="Calibri"/>
                <a:sym typeface="Calibri"/>
              </a:rPr>
              <a:t> de metal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0" dirty="0">
                <a:solidFill>
                  <a:srgbClr val="262626"/>
                </a:solidFill>
                <a:latin typeface="+mj-lt"/>
                <a:cs typeface="Calibri"/>
                <a:sym typeface="Calibri"/>
              </a:rPr>
              <a:t>¿De </a:t>
            </a:r>
            <a:r>
              <a:rPr lang="en-US" b="0" dirty="0" err="1">
                <a:solidFill>
                  <a:srgbClr val="262626"/>
                </a:solidFill>
                <a:latin typeface="+mj-lt"/>
                <a:cs typeface="Calibri"/>
                <a:sym typeface="Calibri"/>
              </a:rPr>
              <a:t>qué</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está</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hecha</a:t>
            </a:r>
            <a:r>
              <a:rPr lang="en-US" b="0" dirty="0">
                <a:solidFill>
                  <a:srgbClr val="262626"/>
                </a:solidFill>
                <a:latin typeface="+mj-lt"/>
                <a:cs typeface="Calibri"/>
                <a:sym typeface="Calibri"/>
              </a:rPr>
              <a:t>? Se </a:t>
            </a:r>
            <a:r>
              <a:rPr lang="en-US" b="0" dirty="0" err="1">
                <a:solidFill>
                  <a:srgbClr val="262626"/>
                </a:solidFill>
                <a:latin typeface="+mj-lt"/>
                <a:cs typeface="Calibri"/>
                <a:sym typeface="Calibri"/>
              </a:rPr>
              <a:t>puede</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reciclar</a:t>
            </a:r>
            <a:r>
              <a:rPr lang="en-US"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0" dirty="0">
                <a:solidFill>
                  <a:srgbClr val="262626"/>
                </a:solidFill>
                <a:latin typeface="+mj-lt"/>
                <a:cs typeface="Calibri"/>
                <a:sym typeface="Calibri"/>
              </a:rPr>
              <a:t>Respuesta: </a:t>
            </a:r>
            <a:r>
              <a:rPr lang="en-US" b="0" dirty="0" err="1">
                <a:solidFill>
                  <a:srgbClr val="262626"/>
                </a:solidFill>
                <a:latin typeface="+mj-lt"/>
                <a:cs typeface="Calibri"/>
                <a:sym typeface="Calibri"/>
              </a:rPr>
              <a:t>papel</a:t>
            </a:r>
            <a:r>
              <a:rPr lang="en-US" b="0" dirty="0">
                <a:solidFill>
                  <a:srgbClr val="262626"/>
                </a:solidFill>
                <a:latin typeface="+mj-lt"/>
                <a:cs typeface="Calibri"/>
                <a:sym typeface="Calibri"/>
              </a:rPr>
              <a:t>, </a:t>
            </a:r>
            <a:r>
              <a:rPr lang="en-US" b="0" dirty="0" err="1">
                <a:solidFill>
                  <a:srgbClr val="262626"/>
                </a:solidFill>
                <a:latin typeface="+mj-lt"/>
                <a:cs typeface="Calibri"/>
                <a:sym typeface="Calibri"/>
              </a:rPr>
              <a:t>sí</a:t>
            </a:r>
            <a:endParaRPr lang="en-US"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chemeClr val="dk1"/>
              </a:solidFill>
              <a:latin typeface="Arial"/>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lt1"/>
                </a:solidFill>
                <a:latin typeface="Calibri"/>
                <a:ea typeface="Calibri"/>
                <a:cs typeface="Calibri"/>
                <a:sym typeface="Calibri"/>
              </a:rPr>
              <a:t>Ask students: </a:t>
            </a:r>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¿Por </a:t>
            </a:r>
            <a:r>
              <a:rPr lang="en-US" dirty="0" err="1"/>
              <a:t>qué</a:t>
            </a:r>
            <a:r>
              <a:rPr lang="en-US" dirty="0"/>
              <a:t> es bueno </a:t>
            </a:r>
            <a:r>
              <a:rPr lang="en-US" dirty="0" err="1"/>
              <a:t>tener</a:t>
            </a:r>
            <a:r>
              <a:rPr lang="en-US" dirty="0"/>
              <a:t> un </a:t>
            </a:r>
            <a:r>
              <a:rPr lang="en-US" dirty="0" err="1"/>
              <a:t>contenedor</a:t>
            </a:r>
            <a:r>
              <a:rPr lang="en-US" dirty="0"/>
              <a:t> de </a:t>
            </a:r>
            <a:r>
              <a:rPr lang="en-US" dirty="0" err="1"/>
              <a:t>reciclaje</a:t>
            </a:r>
            <a:r>
              <a:rPr lang="en-US" dirty="0"/>
              <a:t>?</a:t>
            </a:r>
          </a:p>
          <a:p>
            <a:pPr marL="0" lvl="0" indent="0" algn="l" rtl="0">
              <a:spcBef>
                <a:spcPts val="0"/>
              </a:spcBef>
              <a:spcAft>
                <a:spcPts val="0"/>
              </a:spcAft>
              <a:buNone/>
            </a:pPr>
            <a:r>
              <a:rPr lang="en-US" dirty="0"/>
              <a:t>*</a:t>
            </a:r>
            <a:r>
              <a:rPr lang="es-ES" dirty="0"/>
              <a:t>Permítales observar e identificar las razones de cada imagen en función del documento de SÍ/NO.</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Los profesores deberán hacer clic 6 veces para revelar la imagen y las 5 respuestas.</a:t>
            </a:r>
          </a:p>
          <a:p>
            <a:pPr marL="0" lvl="0" indent="0" algn="l" rtl="0">
              <a:spcBef>
                <a:spcPts val="0"/>
              </a:spcBef>
              <a:spcAft>
                <a:spcPts val="0"/>
              </a:spcAft>
              <a:buNone/>
            </a:pPr>
            <a:endParaRPr lang="es-ES" dirty="0"/>
          </a:p>
          <a:p>
            <a:pPr marL="0" lvl="0" indent="0" algn="l" rtl="0">
              <a:spcBef>
                <a:spcPts val="0"/>
              </a:spcBef>
              <a:spcAft>
                <a:spcPts val="0"/>
              </a:spcAft>
              <a:buNone/>
            </a:pPr>
            <a:r>
              <a:rPr lang="es-ES" b="1" dirty="0"/>
              <a:t>Respuestas</a:t>
            </a:r>
            <a:r>
              <a:rPr lang="es-ES" dirty="0"/>
              <a:t>:</a:t>
            </a:r>
          </a:p>
          <a:p>
            <a:pPr marL="0" lvl="0" indent="0" algn="l" rtl="0">
              <a:spcBef>
                <a:spcPts val="0"/>
              </a:spcBef>
              <a:spcAft>
                <a:spcPts val="0"/>
              </a:spcAft>
              <a:buNone/>
            </a:pPr>
            <a:r>
              <a:rPr lang="es-ES" dirty="0"/>
              <a:t>Limpio</a:t>
            </a:r>
          </a:p>
          <a:p>
            <a:pPr marL="0" lvl="0" indent="0" algn="l" rtl="0">
              <a:spcBef>
                <a:spcPts val="0"/>
              </a:spcBef>
              <a:spcAft>
                <a:spcPts val="0"/>
              </a:spcAft>
              <a:buNone/>
            </a:pPr>
            <a:r>
              <a:rPr lang="es-ES" dirty="0"/>
              <a:t>Seco</a:t>
            </a:r>
          </a:p>
          <a:p>
            <a:pPr marL="0" lvl="0" indent="0" algn="l" rtl="0">
              <a:spcBef>
                <a:spcPts val="0"/>
              </a:spcBef>
              <a:spcAft>
                <a:spcPts val="0"/>
              </a:spcAft>
              <a:buNone/>
            </a:pPr>
            <a:r>
              <a:rPr lang="es-ES" dirty="0"/>
              <a:t>Sin olor</a:t>
            </a:r>
          </a:p>
          <a:p>
            <a:pPr marL="0" lvl="0" indent="0" algn="l" rtl="0">
              <a:spcBef>
                <a:spcPts val="0"/>
              </a:spcBef>
              <a:spcAft>
                <a:spcPts val="0"/>
              </a:spcAft>
              <a:buNone/>
            </a:pPr>
            <a:r>
              <a:rPr lang="es-ES" dirty="0"/>
              <a:t>Sin bolsas de plástico</a:t>
            </a:r>
          </a:p>
          <a:p>
            <a:pPr marL="0" lvl="0" indent="0" algn="l" rtl="0">
              <a:spcBef>
                <a:spcPts val="0"/>
              </a:spcBef>
              <a:spcAft>
                <a:spcPts val="0"/>
              </a:spcAft>
              <a:buNone/>
            </a:pPr>
            <a:r>
              <a:rPr lang="es-ES" dirty="0"/>
              <a:t>No </a:t>
            </a:r>
            <a:r>
              <a:rPr lang="es-ES" dirty="0" err="1"/>
              <a:t>no</a:t>
            </a:r>
            <a:r>
              <a:rPr lang="es-ES" dirty="0"/>
              <a:t> reciclables</a:t>
            </a:r>
            <a:endParaRPr dirty="0"/>
          </a:p>
        </p:txBody>
      </p:sp>
      <p:sp>
        <p:nvSpPr>
          <p:cNvPr id="238" name="Google Shape;2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9042775" y="122425"/>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8.jpe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image" Target="../media/image12.jpeg"/><Relationship Id="rId9" Type="http://schemas.openxmlformats.org/officeDocument/2006/relationships/image" Target="../media/image16.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8.jpe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a:blip r:embed="rId3">
            <a:alphaModFix/>
          </a:blip>
          <a:stretch>
            <a:fillRect/>
          </a:stretch>
        </p:blipFill>
        <p:spPr>
          <a:xfrm>
            <a:off x="0" y="0"/>
            <a:ext cx="12192000" cy="6858006"/>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23D62750-0486-D64C-8CED-B3AA457BE04B}"/>
              </a:ext>
            </a:extLst>
          </p:cNvPr>
          <p:cNvPicPr>
            <a:picLocks noChangeAspect="1"/>
          </p:cNvPicPr>
          <p:nvPr/>
        </p:nvPicPr>
        <p:blipFill>
          <a:blip r:embed="rId4"/>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AC001A8D-15D2-D2D7-937F-B834E992326B}"/>
              </a:ext>
            </a:extLst>
          </p:cNvPr>
          <p:cNvGrpSpPr/>
          <p:nvPr/>
        </p:nvGrpSpPr>
        <p:grpSpPr>
          <a:xfrm>
            <a:off x="1461187" y="366273"/>
            <a:ext cx="8709906" cy="6112564"/>
            <a:chOff x="1461187" y="366273"/>
            <a:chExt cx="8709906" cy="6112564"/>
          </a:xfrm>
        </p:grpSpPr>
        <p:pic>
          <p:nvPicPr>
            <p:cNvPr id="4" name="Picture 3">
              <a:extLst>
                <a:ext uri="{FF2B5EF4-FFF2-40B4-BE49-F238E27FC236}">
                  <a16:creationId xmlns:a16="http://schemas.microsoft.com/office/drawing/2014/main" id="{6EF1C058-F860-C6B9-D94C-D9EBE9E8C782}"/>
                </a:ext>
              </a:extLst>
            </p:cNvPr>
            <p:cNvPicPr>
              <a:picLocks noChangeAspect="1"/>
            </p:cNvPicPr>
            <p:nvPr/>
          </p:nvPicPr>
          <p:blipFill>
            <a:blip r:embed="rId5"/>
            <a:stretch>
              <a:fillRect/>
            </a:stretch>
          </p:blipFill>
          <p:spPr>
            <a:xfrm>
              <a:off x="1465729" y="4000229"/>
              <a:ext cx="4630271" cy="875997"/>
            </a:xfrm>
            <a:prstGeom prst="rect">
              <a:avLst/>
            </a:prstGeom>
          </p:spPr>
        </p:pic>
        <p:sp>
          <p:nvSpPr>
            <p:cNvPr id="9" name="TextBox 8">
              <a:extLst>
                <a:ext uri="{FF2B5EF4-FFF2-40B4-BE49-F238E27FC236}">
                  <a16:creationId xmlns:a16="http://schemas.microsoft.com/office/drawing/2014/main" id="{9A55A5FF-FBD4-2751-B863-A40143D0DA00}"/>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pic>
          <p:nvPicPr>
            <p:cNvPr id="10" name="Picture 9">
              <a:extLst>
                <a:ext uri="{FF2B5EF4-FFF2-40B4-BE49-F238E27FC236}">
                  <a16:creationId xmlns:a16="http://schemas.microsoft.com/office/drawing/2014/main" id="{845E497D-82DF-AA38-9BC8-CC28D51C1701}"/>
                </a:ext>
              </a:extLst>
            </p:cNvPr>
            <p:cNvPicPr>
              <a:picLocks noChangeAspect="1"/>
            </p:cNvPicPr>
            <p:nvPr/>
          </p:nvPicPr>
          <p:blipFill>
            <a:blip r:embed="rId6"/>
            <a:stretch>
              <a:fillRect/>
            </a:stretch>
          </p:blipFill>
          <p:spPr>
            <a:xfrm>
              <a:off x="1680610" y="4008421"/>
              <a:ext cx="4200508" cy="859611"/>
            </a:xfrm>
            <a:prstGeom prst="rect">
              <a:avLst/>
            </a:prstGeom>
          </p:spPr>
        </p:pic>
        <p:pic>
          <p:nvPicPr>
            <p:cNvPr id="11" name="Picture 10">
              <a:extLst>
                <a:ext uri="{FF2B5EF4-FFF2-40B4-BE49-F238E27FC236}">
                  <a16:creationId xmlns:a16="http://schemas.microsoft.com/office/drawing/2014/main" id="{C9455B8A-3984-765C-11CE-E7C1B378312C}"/>
                </a:ext>
              </a:extLst>
            </p:cNvPr>
            <p:cNvPicPr>
              <a:picLocks noChangeAspect="1"/>
            </p:cNvPicPr>
            <p:nvPr/>
          </p:nvPicPr>
          <p:blipFill>
            <a:blip r:embed="rId7"/>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sp>
          <p:nvSpPr>
            <p:cNvPr id="12" name="TextBox 11">
              <a:extLst>
                <a:ext uri="{FF2B5EF4-FFF2-40B4-BE49-F238E27FC236}">
                  <a16:creationId xmlns:a16="http://schemas.microsoft.com/office/drawing/2014/main" id="{55D58834-AFEB-4899-A4CF-29B0608D93EB}"/>
                </a:ext>
              </a:extLst>
            </p:cNvPr>
            <p:cNvSpPr txBox="1"/>
            <p:nvPr/>
          </p:nvSpPr>
          <p:spPr>
            <a:xfrm>
              <a:off x="2133608" y="5145741"/>
              <a:ext cx="7906867" cy="830997"/>
            </a:xfrm>
            <a:prstGeom prst="rect">
              <a:avLst/>
            </a:prstGeom>
            <a:solidFill>
              <a:srgbClr val="F0F0F0"/>
            </a:solidFill>
          </p:spPr>
          <p:txBody>
            <a:bodyPr wrap="square" rtlCol="0">
              <a:spAutoFit/>
            </a:bodyPr>
            <a:lstStyle/>
            <a:p>
              <a:pPr algn="ctr"/>
              <a:r>
                <a:rPr lang="en-US" sz="4800" b="1"/>
                <a:t>¿Qué</a:t>
              </a:r>
              <a:r>
                <a:rPr lang="en-US" sz="4800" b="1" dirty="0"/>
                <a:t> </a:t>
              </a:r>
              <a:r>
                <a:rPr lang="en-US" sz="4800" b="1" dirty="0" err="1"/>
                <a:t>Puedes</a:t>
              </a:r>
              <a:r>
                <a:rPr lang="en-US" sz="4800" b="1" dirty="0"/>
                <a:t> </a:t>
              </a:r>
              <a:r>
                <a:rPr lang="en-US" sz="4800" b="1" dirty="0" err="1"/>
                <a:t>Reciclar</a:t>
              </a:r>
              <a:r>
                <a:rPr lang="en-US" sz="4800" b="1" dirty="0"/>
                <a:t>?</a:t>
              </a:r>
              <a:endParaRPr lang="es-MX" sz="4800" b="1" dirty="0"/>
            </a:p>
          </p:txBody>
        </p:sp>
        <p:sp>
          <p:nvSpPr>
            <p:cNvPr id="13" name="TextBox 12">
              <a:extLst>
                <a:ext uri="{FF2B5EF4-FFF2-40B4-BE49-F238E27FC236}">
                  <a16:creationId xmlns:a16="http://schemas.microsoft.com/office/drawing/2014/main" id="{768932F5-8759-3827-5EDB-CBC41DDC7566}"/>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1: </a:t>
              </a:r>
              <a:r>
                <a:rPr lang="en-US" sz="2400" dirty="0" err="1"/>
                <a:t>Lección</a:t>
              </a:r>
              <a:r>
                <a:rPr lang="en-US" sz="2400" dirty="0"/>
                <a:t> para </a:t>
              </a:r>
              <a:r>
                <a:rPr lang="en-US" sz="2400" dirty="0" err="1"/>
                <a:t>Intermedios</a:t>
              </a:r>
              <a:r>
                <a:rPr lang="en-US" sz="2400" dirty="0"/>
                <a:t> </a:t>
              </a:r>
              <a:endParaRPr lang="es-MX" sz="24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8" descr="A picture containing text, wall&#10;&#10;Description automatically generated"/>
          <p:cNvPicPr preferRelativeResize="0"/>
          <p:nvPr/>
        </p:nvPicPr>
        <p:blipFill rotWithShape="1">
          <a:blip r:embed="rId5">
            <a:alphaModFix/>
          </a:blip>
          <a:srcRect/>
          <a:stretch/>
        </p:blipFill>
        <p:spPr>
          <a:xfrm>
            <a:off x="0" y="0"/>
            <a:ext cx="12192000" cy="6858000"/>
          </a:xfrm>
          <a:prstGeom prst="rect">
            <a:avLst/>
          </a:prstGeom>
          <a:solidFill>
            <a:srgbClr val="3AC69D"/>
          </a:solidFill>
          <a:ln>
            <a:noFill/>
          </a:ln>
        </p:spPr>
      </p:pic>
      <p:sp>
        <p:nvSpPr>
          <p:cNvPr id="260" name="Google Shape;260;p8"/>
          <p:cNvSpPr/>
          <p:nvPr/>
        </p:nvSpPr>
        <p:spPr>
          <a:xfrm>
            <a:off x="1252937" y="331226"/>
            <a:ext cx="9686126" cy="103174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p8"/>
          <p:cNvSpPr txBox="1"/>
          <p:nvPr/>
        </p:nvSpPr>
        <p:spPr>
          <a:xfrm>
            <a:off x="3695903" y="400870"/>
            <a:ext cx="649796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Calibri"/>
                <a:cs typeface="Calibri"/>
                <a:sym typeface="Calibri"/>
              </a:rPr>
              <a:t>Cesta de No-</a:t>
            </a:r>
            <a:r>
              <a:rPr lang="en-US" sz="4800" b="1" dirty="0" err="1">
                <a:solidFill>
                  <a:schemeClr val="lt1"/>
                </a:solidFill>
                <a:latin typeface="Calibri"/>
                <a:cs typeface="Calibri"/>
                <a:sym typeface="Calibri"/>
              </a:rPr>
              <a:t>Reciclaje</a:t>
            </a:r>
            <a:endParaRPr dirty="0"/>
          </a:p>
        </p:txBody>
      </p:sp>
      <p:sp>
        <p:nvSpPr>
          <p:cNvPr id="262" name="Google Shape;262;p8"/>
          <p:cNvSpPr/>
          <p:nvPr/>
        </p:nvSpPr>
        <p:spPr>
          <a:xfrm>
            <a:off x="7139727" y="1677916"/>
            <a:ext cx="1431166"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a:solidFill>
                  <a:srgbClr val="262626"/>
                </a:solidFill>
                <a:latin typeface="Calibri"/>
                <a:ea typeface="Calibri"/>
                <a:cs typeface="Calibri"/>
                <a:sym typeface="Calibri"/>
              </a:rPr>
              <a:t>Comida</a:t>
            </a:r>
            <a:endParaRPr sz="2600" b="0" i="0" u="none" strike="noStrike" cap="none" dirty="0">
              <a:solidFill>
                <a:srgbClr val="262626"/>
              </a:solidFill>
              <a:latin typeface="Calibri"/>
              <a:ea typeface="Calibri"/>
              <a:cs typeface="Calibri"/>
              <a:sym typeface="Calibri"/>
            </a:endParaRPr>
          </a:p>
        </p:txBody>
      </p:sp>
      <p:sp>
        <p:nvSpPr>
          <p:cNvPr id="263" name="Google Shape;263;p8"/>
          <p:cNvSpPr/>
          <p:nvPr/>
        </p:nvSpPr>
        <p:spPr>
          <a:xfrm>
            <a:off x="7139726" y="2424478"/>
            <a:ext cx="5052274"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 </a:t>
            </a:r>
            <a:r>
              <a:rPr lang="en-US" sz="2600" b="1" i="0" u="none" strike="noStrike" cap="none" dirty="0" err="1">
                <a:solidFill>
                  <a:srgbClr val="262626"/>
                </a:solidFill>
                <a:latin typeface="Calibri"/>
                <a:ea typeface="Calibri"/>
                <a:cs typeface="Calibri"/>
                <a:sym typeface="Calibri"/>
              </a:rPr>
              <a:t>Papel</a:t>
            </a:r>
            <a:r>
              <a:rPr lang="en-US" sz="2600" b="1" i="0" u="none" strike="noStrike" cap="none" dirty="0">
                <a:solidFill>
                  <a:srgbClr val="262626"/>
                </a:solidFill>
                <a:latin typeface="Calibri"/>
                <a:ea typeface="Calibri"/>
                <a:cs typeface="Calibri"/>
                <a:sym typeface="Calibri"/>
              </a:rPr>
              <a:t> o </a:t>
            </a:r>
            <a:r>
              <a:rPr lang="en-US" sz="2600" b="1" i="0" u="none" strike="noStrike" cap="none" dirty="0" err="1">
                <a:solidFill>
                  <a:srgbClr val="262626"/>
                </a:solidFill>
                <a:latin typeface="Calibri"/>
                <a:ea typeface="Calibri"/>
                <a:cs typeface="Calibri"/>
                <a:sym typeface="Calibri"/>
              </a:rPr>
              <a:t>cartón</a:t>
            </a:r>
            <a:r>
              <a:rPr lang="en-US" sz="2600" b="1" i="0" u="none" strike="noStrike" cap="none" dirty="0">
                <a:solidFill>
                  <a:srgbClr val="262626"/>
                </a:solidFill>
                <a:latin typeface="Calibri"/>
                <a:ea typeface="Calibri"/>
                <a:cs typeface="Calibri"/>
                <a:sym typeface="Calibri"/>
              </a:rPr>
              <a:t> </a:t>
            </a:r>
            <a:r>
              <a:rPr lang="en-US" sz="2600" b="1" i="0" u="none" strike="noStrike" cap="none" dirty="0" err="1">
                <a:solidFill>
                  <a:srgbClr val="262626"/>
                </a:solidFill>
                <a:latin typeface="Calibri"/>
                <a:ea typeface="Calibri"/>
                <a:cs typeface="Calibri"/>
                <a:sym typeface="Calibri"/>
              </a:rPr>
              <a:t>sucio</a:t>
            </a:r>
            <a:r>
              <a:rPr lang="en-US" sz="2600" b="1" i="0" u="none" strike="noStrike" cap="none" dirty="0">
                <a:solidFill>
                  <a:srgbClr val="262626"/>
                </a:solidFill>
                <a:latin typeface="Calibri"/>
                <a:ea typeface="Calibri"/>
                <a:cs typeface="Calibri"/>
                <a:sym typeface="Calibri"/>
              </a:rPr>
              <a:t> o </a:t>
            </a:r>
            <a:r>
              <a:rPr lang="en-US" sz="2600" b="1" i="0" u="none" strike="noStrike" cap="none" dirty="0" err="1">
                <a:solidFill>
                  <a:srgbClr val="262626"/>
                </a:solidFill>
                <a:latin typeface="Calibri"/>
                <a:ea typeface="Calibri"/>
                <a:cs typeface="Calibri"/>
                <a:sym typeface="Calibri"/>
              </a:rPr>
              <a:t>mojado</a:t>
            </a:r>
            <a:endParaRPr sz="2600" b="0" i="0" u="none" strike="noStrike" cap="none" dirty="0">
              <a:solidFill>
                <a:srgbClr val="262626"/>
              </a:solidFill>
              <a:latin typeface="Calibri"/>
              <a:ea typeface="Calibri"/>
              <a:cs typeface="Calibri"/>
              <a:sym typeface="Calibri"/>
            </a:endParaRPr>
          </a:p>
        </p:txBody>
      </p:sp>
      <p:sp>
        <p:nvSpPr>
          <p:cNvPr id="264" name="Google Shape;264;p8"/>
          <p:cNvSpPr/>
          <p:nvPr/>
        </p:nvSpPr>
        <p:spPr>
          <a:xfrm>
            <a:off x="7186214" y="3196098"/>
            <a:ext cx="3350488"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err="1">
                <a:solidFill>
                  <a:srgbClr val="262626"/>
                </a:solidFill>
                <a:latin typeface="Calibri"/>
                <a:ea typeface="Calibri"/>
                <a:cs typeface="Calibri"/>
                <a:sym typeface="Calibri"/>
              </a:rPr>
              <a:t>Botellas</a:t>
            </a:r>
            <a:r>
              <a:rPr lang="en-US" sz="2600" b="1" dirty="0">
                <a:solidFill>
                  <a:srgbClr val="262626"/>
                </a:solidFill>
                <a:latin typeface="Calibri"/>
                <a:ea typeface="Calibri"/>
                <a:cs typeface="Calibri"/>
                <a:sym typeface="Calibri"/>
              </a:rPr>
              <a:t> con </a:t>
            </a:r>
            <a:r>
              <a:rPr lang="en-US" sz="2600" b="1" dirty="0" err="1">
                <a:solidFill>
                  <a:srgbClr val="262626"/>
                </a:solidFill>
                <a:latin typeface="Calibri"/>
                <a:ea typeface="Calibri"/>
                <a:cs typeface="Calibri"/>
                <a:sym typeface="Calibri"/>
              </a:rPr>
              <a:t>líquido</a:t>
            </a:r>
            <a:r>
              <a:rPr lang="en-US" sz="2600" b="1" dirty="0">
                <a:solidFill>
                  <a:srgbClr val="262626"/>
                </a:solidFill>
                <a:latin typeface="Calibri"/>
                <a:ea typeface="Calibri"/>
                <a:cs typeface="Calibri"/>
                <a:sym typeface="Calibri"/>
              </a:rPr>
              <a:t> </a:t>
            </a:r>
            <a:endParaRPr sz="2600" b="0" i="0" u="none" strike="noStrike" cap="none" dirty="0">
              <a:solidFill>
                <a:srgbClr val="262626"/>
              </a:solidFill>
              <a:latin typeface="Calibri"/>
              <a:ea typeface="Calibri"/>
              <a:cs typeface="Calibri"/>
              <a:sym typeface="Calibri"/>
            </a:endParaRPr>
          </a:p>
        </p:txBody>
      </p:sp>
      <p:sp>
        <p:nvSpPr>
          <p:cNvPr id="265" name="Google Shape;265;p8"/>
          <p:cNvSpPr/>
          <p:nvPr/>
        </p:nvSpPr>
        <p:spPr>
          <a:xfrm>
            <a:off x="7186214" y="3967718"/>
            <a:ext cx="2789104"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err="1">
                <a:solidFill>
                  <a:srgbClr val="262626"/>
                </a:solidFill>
                <a:latin typeface="Calibri"/>
                <a:ea typeface="Calibri"/>
                <a:cs typeface="Calibri"/>
                <a:sym typeface="Calibri"/>
              </a:rPr>
              <a:t>Vasos</a:t>
            </a:r>
            <a:r>
              <a:rPr lang="en-US" sz="2600" b="1" dirty="0">
                <a:solidFill>
                  <a:srgbClr val="262626"/>
                </a:solidFill>
                <a:latin typeface="Calibri"/>
                <a:ea typeface="Calibri"/>
                <a:cs typeface="Calibri"/>
                <a:sym typeface="Calibri"/>
              </a:rPr>
              <a:t> </a:t>
            </a:r>
            <a:r>
              <a:rPr lang="en-US" sz="2600" b="1" dirty="0" err="1">
                <a:solidFill>
                  <a:srgbClr val="262626"/>
                </a:solidFill>
                <a:latin typeface="Calibri"/>
                <a:ea typeface="Calibri"/>
                <a:cs typeface="Calibri"/>
                <a:sym typeface="Calibri"/>
              </a:rPr>
              <a:t>sucios</a:t>
            </a:r>
            <a:endParaRPr sz="2600" b="0" i="0" u="none" strike="noStrike" cap="none" dirty="0">
              <a:solidFill>
                <a:srgbClr val="262626"/>
              </a:solidFill>
              <a:latin typeface="Calibri"/>
              <a:ea typeface="Calibri"/>
              <a:cs typeface="Calibri"/>
              <a:sym typeface="Calibri"/>
            </a:endParaRPr>
          </a:p>
        </p:txBody>
      </p:sp>
      <p:sp>
        <p:nvSpPr>
          <p:cNvPr id="266" name="Google Shape;266;p8"/>
          <p:cNvSpPr/>
          <p:nvPr/>
        </p:nvSpPr>
        <p:spPr>
          <a:xfrm>
            <a:off x="7186214" y="4741483"/>
            <a:ext cx="3007652"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err="1">
                <a:solidFill>
                  <a:srgbClr val="262626"/>
                </a:solidFill>
                <a:latin typeface="Calibri"/>
                <a:ea typeface="Calibri"/>
                <a:cs typeface="Calibri"/>
                <a:sym typeface="Calibri"/>
              </a:rPr>
              <a:t>Bolsas</a:t>
            </a:r>
            <a:r>
              <a:rPr lang="en-US" sz="2600" b="1" dirty="0">
                <a:solidFill>
                  <a:srgbClr val="262626"/>
                </a:solidFill>
                <a:latin typeface="Calibri"/>
                <a:ea typeface="Calibri"/>
                <a:cs typeface="Calibri"/>
                <a:sym typeface="Calibri"/>
              </a:rPr>
              <a:t> de </a:t>
            </a:r>
            <a:r>
              <a:rPr lang="en-US" sz="2600" b="1" dirty="0" err="1">
                <a:solidFill>
                  <a:srgbClr val="262626"/>
                </a:solidFill>
                <a:latin typeface="Calibri"/>
                <a:ea typeface="Calibri"/>
                <a:cs typeface="Calibri"/>
                <a:sym typeface="Calibri"/>
              </a:rPr>
              <a:t>plástico</a:t>
            </a:r>
            <a:endParaRPr sz="2600" b="0" i="0" u="none" strike="noStrike" cap="none" dirty="0">
              <a:solidFill>
                <a:srgbClr val="262626"/>
              </a:solidFill>
              <a:latin typeface="Calibri"/>
              <a:ea typeface="Calibri"/>
              <a:cs typeface="Calibri"/>
              <a:sym typeface="Calibri"/>
            </a:endParaRPr>
          </a:p>
        </p:txBody>
      </p:sp>
      <p:pic>
        <p:nvPicPr>
          <p:cNvPr id="267" name="Google Shape;267;p8" descr="Icon&#10;&#10;Description automatically generated"/>
          <p:cNvPicPr preferRelativeResize="0"/>
          <p:nvPr/>
        </p:nvPicPr>
        <p:blipFill rotWithShape="1">
          <a:blip r:embed="rId6">
            <a:alphaModFix/>
          </a:blip>
          <a:srcRect r="23" b="33"/>
          <a:stretch/>
        </p:blipFill>
        <p:spPr>
          <a:xfrm>
            <a:off x="6342611" y="1652645"/>
            <a:ext cx="646459" cy="626351"/>
          </a:xfrm>
          <a:prstGeom prst="rect">
            <a:avLst/>
          </a:prstGeom>
          <a:noFill/>
          <a:ln>
            <a:noFill/>
          </a:ln>
        </p:spPr>
      </p:pic>
      <p:pic>
        <p:nvPicPr>
          <p:cNvPr id="268" name="Google Shape;268;p8" descr="Icon&#10;&#10;Description automatically generated"/>
          <p:cNvPicPr preferRelativeResize="0"/>
          <p:nvPr/>
        </p:nvPicPr>
        <p:blipFill rotWithShape="1">
          <a:blip r:embed="rId6">
            <a:alphaModFix/>
          </a:blip>
          <a:srcRect r="23" b="33"/>
          <a:stretch/>
        </p:blipFill>
        <p:spPr>
          <a:xfrm>
            <a:off x="6342611" y="2410410"/>
            <a:ext cx="646459" cy="626351"/>
          </a:xfrm>
          <a:prstGeom prst="rect">
            <a:avLst/>
          </a:prstGeom>
          <a:noFill/>
          <a:ln>
            <a:noFill/>
          </a:ln>
        </p:spPr>
      </p:pic>
      <p:pic>
        <p:nvPicPr>
          <p:cNvPr id="269" name="Google Shape;269;p8" descr="Icon&#10;&#10;Description automatically generated"/>
          <p:cNvPicPr preferRelativeResize="0"/>
          <p:nvPr/>
        </p:nvPicPr>
        <p:blipFill rotWithShape="1">
          <a:blip r:embed="rId6">
            <a:alphaModFix/>
          </a:blip>
          <a:srcRect r="23" b="33"/>
          <a:stretch/>
        </p:blipFill>
        <p:spPr>
          <a:xfrm>
            <a:off x="6359423" y="3167962"/>
            <a:ext cx="646459" cy="626351"/>
          </a:xfrm>
          <a:prstGeom prst="rect">
            <a:avLst/>
          </a:prstGeom>
          <a:noFill/>
          <a:ln>
            <a:noFill/>
          </a:ln>
        </p:spPr>
      </p:pic>
      <p:pic>
        <p:nvPicPr>
          <p:cNvPr id="270" name="Google Shape;270;p8" descr="Icon&#10;&#10;Description automatically generated"/>
          <p:cNvPicPr preferRelativeResize="0"/>
          <p:nvPr/>
        </p:nvPicPr>
        <p:blipFill rotWithShape="1">
          <a:blip r:embed="rId6">
            <a:alphaModFix/>
          </a:blip>
          <a:srcRect r="23" b="33"/>
          <a:stretch/>
        </p:blipFill>
        <p:spPr>
          <a:xfrm>
            <a:off x="6359423" y="3925514"/>
            <a:ext cx="646459" cy="626351"/>
          </a:xfrm>
          <a:prstGeom prst="rect">
            <a:avLst/>
          </a:prstGeom>
          <a:noFill/>
          <a:ln>
            <a:noFill/>
          </a:ln>
        </p:spPr>
      </p:pic>
      <p:pic>
        <p:nvPicPr>
          <p:cNvPr id="271" name="Google Shape;271;p8" descr="Icon&#10;&#10;Description automatically generated"/>
          <p:cNvPicPr preferRelativeResize="0"/>
          <p:nvPr/>
        </p:nvPicPr>
        <p:blipFill rotWithShape="1">
          <a:blip r:embed="rId6">
            <a:alphaModFix/>
          </a:blip>
          <a:srcRect r="23" b="33"/>
          <a:stretch/>
        </p:blipFill>
        <p:spPr>
          <a:xfrm>
            <a:off x="6359423" y="4738829"/>
            <a:ext cx="646459" cy="626351"/>
          </a:xfrm>
          <a:prstGeom prst="rect">
            <a:avLst/>
          </a:prstGeom>
          <a:noFill/>
          <a:ln>
            <a:noFill/>
          </a:ln>
        </p:spPr>
      </p:pic>
      <p:pic>
        <p:nvPicPr>
          <p:cNvPr id="272" name="Google Shape;272;p8" descr="A picture containing orange&#10;&#10;Description automatically generated"/>
          <p:cNvPicPr preferRelativeResize="0"/>
          <p:nvPr/>
        </p:nvPicPr>
        <p:blipFill rotWithShape="1">
          <a:blip r:embed="rId7">
            <a:alphaModFix/>
          </a:blip>
          <a:srcRect r="9" b="-40"/>
          <a:stretch/>
        </p:blipFill>
        <p:spPr>
          <a:xfrm>
            <a:off x="1295540" y="1536917"/>
            <a:ext cx="4446157" cy="3901224"/>
          </a:xfrm>
          <a:prstGeom prst="rect">
            <a:avLst/>
          </a:prstGeom>
          <a:noFill/>
          <a:ln>
            <a:noFill/>
          </a:ln>
        </p:spPr>
      </p:pic>
      <p:sp>
        <p:nvSpPr>
          <p:cNvPr id="273" name="Google Shape;273;p8"/>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2000"/>
                                        <p:tgtEl>
                                          <p:spTgt spid="272"/>
                                        </p:tgtEl>
                                      </p:cBhvr>
                                    </p:animEffect>
                                    <p:anim calcmode="lin" valueType="num">
                                      <p:cBhvr>
                                        <p:cTn id="8" dur="2000" fill="hold"/>
                                        <p:tgtEl>
                                          <p:spTgt spid="272"/>
                                        </p:tgtEl>
                                        <p:attrNameLst>
                                          <p:attrName>ppt_w</p:attrName>
                                        </p:attrNameLst>
                                      </p:cBhvr>
                                      <p:tavLst>
                                        <p:tav tm="0" fmla="#ppt_w*sin(2.5*pi*$)">
                                          <p:val>
                                            <p:fltVal val="0"/>
                                          </p:val>
                                        </p:tav>
                                        <p:tav tm="100000">
                                          <p:val>
                                            <p:fltVal val="1"/>
                                          </p:val>
                                        </p:tav>
                                      </p:tavLst>
                                    </p:anim>
                                    <p:anim calcmode="lin" valueType="num">
                                      <p:cBhvr>
                                        <p:cTn id="9" dur="2000" fill="hold"/>
                                        <p:tgtEl>
                                          <p:spTgt spid="2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62"/>
                                        </p:tgtEl>
                                        <p:attrNameLst>
                                          <p:attrName>style.visibility</p:attrName>
                                        </p:attrNameLst>
                                      </p:cBhvr>
                                      <p:to>
                                        <p:strVal val="visible"/>
                                      </p:to>
                                    </p:set>
                                    <p:anim calcmode="lin" valueType="num">
                                      <p:cBhvr>
                                        <p:cTn id="14" dur="500" decel="50000" fill="hold">
                                          <p:stCondLst>
                                            <p:cond delay="0"/>
                                          </p:stCondLst>
                                        </p:cTn>
                                        <p:tgtEl>
                                          <p:spTgt spid="26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6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62"/>
                                        </p:tgtEl>
                                        <p:attrNameLst>
                                          <p:attrName>ppt_w</p:attrName>
                                        </p:attrNameLst>
                                      </p:cBhvr>
                                      <p:tavLst>
                                        <p:tav tm="0">
                                          <p:val>
                                            <p:strVal val="#ppt_w*.05"/>
                                          </p:val>
                                        </p:tav>
                                        <p:tav tm="100000">
                                          <p:val>
                                            <p:strVal val="#ppt_w"/>
                                          </p:val>
                                        </p:tav>
                                      </p:tavLst>
                                    </p:anim>
                                    <p:anim calcmode="lin" valueType="num">
                                      <p:cBhvr>
                                        <p:cTn id="17" dur="1000" fill="hold"/>
                                        <p:tgtEl>
                                          <p:spTgt spid="26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6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6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6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62"/>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263"/>
                                        </p:tgtEl>
                                        <p:attrNameLst>
                                          <p:attrName>style.visibility</p:attrName>
                                        </p:attrNameLst>
                                      </p:cBhvr>
                                      <p:to>
                                        <p:strVal val="visible"/>
                                      </p:to>
                                    </p:set>
                                    <p:anim calcmode="lin" valueType="num">
                                      <p:cBhvr>
                                        <p:cTn id="26" dur="500" decel="50000" fill="hold">
                                          <p:stCondLst>
                                            <p:cond delay="0"/>
                                          </p:stCondLst>
                                        </p:cTn>
                                        <p:tgtEl>
                                          <p:spTgt spid="26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6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63"/>
                                        </p:tgtEl>
                                        <p:attrNameLst>
                                          <p:attrName>ppt_w</p:attrName>
                                        </p:attrNameLst>
                                      </p:cBhvr>
                                      <p:tavLst>
                                        <p:tav tm="0">
                                          <p:val>
                                            <p:strVal val="#ppt_w*.05"/>
                                          </p:val>
                                        </p:tav>
                                        <p:tav tm="100000">
                                          <p:val>
                                            <p:strVal val="#ppt_w"/>
                                          </p:val>
                                        </p:tav>
                                      </p:tavLst>
                                    </p:anim>
                                    <p:anim calcmode="lin" valueType="num">
                                      <p:cBhvr>
                                        <p:cTn id="29" dur="1000" fill="hold"/>
                                        <p:tgtEl>
                                          <p:spTgt spid="26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6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6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6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63"/>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64"/>
                                        </p:tgtEl>
                                        <p:attrNameLst>
                                          <p:attrName>style.visibility</p:attrName>
                                        </p:attrNameLst>
                                      </p:cBhvr>
                                      <p:to>
                                        <p:strVal val="visible"/>
                                      </p:to>
                                    </p:set>
                                    <p:anim calcmode="lin" valueType="num">
                                      <p:cBhvr>
                                        <p:cTn id="38" dur="500" decel="50000" fill="hold">
                                          <p:stCondLst>
                                            <p:cond delay="0"/>
                                          </p:stCondLst>
                                        </p:cTn>
                                        <p:tgtEl>
                                          <p:spTgt spid="26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6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64"/>
                                        </p:tgtEl>
                                        <p:attrNameLst>
                                          <p:attrName>ppt_w</p:attrName>
                                        </p:attrNameLst>
                                      </p:cBhvr>
                                      <p:tavLst>
                                        <p:tav tm="0">
                                          <p:val>
                                            <p:strVal val="#ppt_w*.05"/>
                                          </p:val>
                                        </p:tav>
                                        <p:tav tm="100000">
                                          <p:val>
                                            <p:strVal val="#ppt_w"/>
                                          </p:val>
                                        </p:tav>
                                      </p:tavLst>
                                    </p:anim>
                                    <p:anim calcmode="lin" valueType="num">
                                      <p:cBhvr>
                                        <p:cTn id="41" dur="1000" fill="hold"/>
                                        <p:tgtEl>
                                          <p:spTgt spid="26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6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6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6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64"/>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265"/>
                                        </p:tgtEl>
                                        <p:attrNameLst>
                                          <p:attrName>style.visibility</p:attrName>
                                        </p:attrNameLst>
                                      </p:cBhvr>
                                      <p:to>
                                        <p:strVal val="visible"/>
                                      </p:to>
                                    </p:set>
                                    <p:anim calcmode="lin" valueType="num">
                                      <p:cBhvr>
                                        <p:cTn id="50" dur="500" decel="50000" fill="hold">
                                          <p:stCondLst>
                                            <p:cond delay="0"/>
                                          </p:stCondLst>
                                        </p:cTn>
                                        <p:tgtEl>
                                          <p:spTgt spid="26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6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65"/>
                                        </p:tgtEl>
                                        <p:attrNameLst>
                                          <p:attrName>ppt_w</p:attrName>
                                        </p:attrNameLst>
                                      </p:cBhvr>
                                      <p:tavLst>
                                        <p:tav tm="0">
                                          <p:val>
                                            <p:strVal val="#ppt_w*.05"/>
                                          </p:val>
                                        </p:tav>
                                        <p:tav tm="100000">
                                          <p:val>
                                            <p:strVal val="#ppt_w"/>
                                          </p:val>
                                        </p:tav>
                                      </p:tavLst>
                                    </p:anim>
                                    <p:anim calcmode="lin" valueType="num">
                                      <p:cBhvr>
                                        <p:cTn id="53" dur="1000" fill="hold"/>
                                        <p:tgtEl>
                                          <p:spTgt spid="26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6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6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6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65"/>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266"/>
                                        </p:tgtEl>
                                        <p:attrNameLst>
                                          <p:attrName>style.visibility</p:attrName>
                                        </p:attrNameLst>
                                      </p:cBhvr>
                                      <p:to>
                                        <p:strVal val="visible"/>
                                      </p:to>
                                    </p:set>
                                    <p:anim calcmode="lin" valueType="num">
                                      <p:cBhvr>
                                        <p:cTn id="62" dur="500" decel="50000" fill="hold">
                                          <p:stCondLst>
                                            <p:cond delay="0"/>
                                          </p:stCondLst>
                                        </p:cTn>
                                        <p:tgtEl>
                                          <p:spTgt spid="266"/>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66"/>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66"/>
                                        </p:tgtEl>
                                        <p:attrNameLst>
                                          <p:attrName>ppt_w</p:attrName>
                                        </p:attrNameLst>
                                      </p:cBhvr>
                                      <p:tavLst>
                                        <p:tav tm="0">
                                          <p:val>
                                            <p:strVal val="#ppt_w*.05"/>
                                          </p:val>
                                        </p:tav>
                                        <p:tav tm="100000">
                                          <p:val>
                                            <p:strVal val="#ppt_w"/>
                                          </p:val>
                                        </p:tav>
                                      </p:tavLst>
                                    </p:anim>
                                    <p:anim calcmode="lin" valueType="num">
                                      <p:cBhvr>
                                        <p:cTn id="65" dur="1000" fill="hold"/>
                                        <p:tgtEl>
                                          <p:spTgt spid="266"/>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66"/>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66"/>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66"/>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66"/>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3" grpId="0"/>
      <p:bldP spid="264" grpId="0"/>
      <p:bldP spid="265" grpId="0"/>
      <p:bldP spid="2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34" name="Google Shape;234;p7"/>
          <p:cNvSpPr txBox="1"/>
          <p:nvPr/>
        </p:nvSpPr>
        <p:spPr>
          <a:xfrm>
            <a:off x="4279946" y="1661825"/>
            <a:ext cx="7414030"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dirty="0">
                <a:solidFill>
                  <a:srgbClr val="29C7F7"/>
                </a:solidFill>
                <a:latin typeface="Calibri"/>
                <a:ea typeface="Calibri"/>
                <a:cs typeface="Calibri"/>
                <a:sym typeface="Calibri"/>
              </a:rPr>
              <a:t>Pasos</a:t>
            </a:r>
            <a:r>
              <a:rPr lang="en-US" sz="11500" b="1" i="0" u="none" strike="noStrike" cap="none" dirty="0">
                <a:solidFill>
                  <a:srgbClr val="29C7F7"/>
                </a:solidFill>
                <a:latin typeface="Calibri"/>
                <a:ea typeface="Calibri"/>
                <a:cs typeface="Calibri"/>
                <a:sym typeface="Calibri"/>
              </a:rPr>
              <a:t> para</a:t>
            </a:r>
            <a:endParaRPr dirty="0"/>
          </a:p>
          <a:p>
            <a:pPr marL="0" marR="0" lvl="0" indent="0" algn="ctr" rtl="0">
              <a:spcBef>
                <a:spcPts val="0"/>
              </a:spcBef>
              <a:spcAft>
                <a:spcPts val="0"/>
              </a:spcAft>
              <a:buNone/>
            </a:pPr>
            <a:r>
              <a:rPr lang="en-US" sz="11500" b="1" i="0" u="none" strike="noStrike" cap="none" dirty="0" err="1">
                <a:solidFill>
                  <a:srgbClr val="29C7F7"/>
                </a:solidFill>
                <a:latin typeface="Calibri"/>
                <a:ea typeface="Calibri"/>
                <a:cs typeface="Calibri"/>
                <a:sym typeface="Calibri"/>
              </a:rPr>
              <a:t>Reciclar</a:t>
            </a:r>
            <a:endParaRPr dirty="0"/>
          </a:p>
        </p:txBody>
      </p:sp>
      <p:sp>
        <p:nvSpPr>
          <p:cNvPr id="235" name="Google Shape;235;p7"/>
          <p:cNvSpPr/>
          <p:nvPr/>
        </p:nvSpPr>
        <p:spPr>
          <a:xfrm>
            <a:off x="2005964" y="1929577"/>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7"/>
          <p:cNvSpPr txBox="1"/>
          <p:nvPr/>
        </p:nvSpPr>
        <p:spPr>
          <a:xfrm>
            <a:off x="511427" y="682208"/>
            <a:ext cx="428220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dirty="0">
                <a:solidFill>
                  <a:srgbClr val="29C7F7"/>
                </a:solidFill>
                <a:latin typeface="Calibri"/>
                <a:cs typeface="Calibri"/>
                <a:sym typeface="Calibri"/>
              </a:rPr>
              <a:t>Los</a:t>
            </a:r>
            <a:endParaRPr dirty="0"/>
          </a:p>
        </p:txBody>
      </p:sp>
      <p:sp>
        <p:nvSpPr>
          <p:cNvPr id="237" name="Google Shape;237;p7"/>
          <p:cNvSpPr/>
          <p:nvPr/>
        </p:nvSpPr>
        <p:spPr>
          <a:xfrm>
            <a:off x="2019469" y="2185620"/>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7"/>
          <p:cNvSpPr txBox="1"/>
          <p:nvPr/>
        </p:nvSpPr>
        <p:spPr>
          <a:xfrm>
            <a:off x="2604022" y="1913162"/>
            <a:ext cx="9936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700" b="1" dirty="0">
                <a:solidFill>
                  <a:schemeClr val="lt1"/>
                </a:solidFill>
                <a:latin typeface="Calibri"/>
                <a:ea typeface="Calibri"/>
                <a:cs typeface="Calibri"/>
                <a:sym typeface="Calibri"/>
              </a:rPr>
              <a:t>3</a:t>
            </a:r>
            <a:endParaRPr sz="13700" b="1" dirty="0">
              <a:solidFill>
                <a:schemeClr val="lt1"/>
              </a:solidFill>
              <a:latin typeface="Calibri"/>
              <a:ea typeface="Calibri"/>
              <a:cs typeface="Calibri"/>
              <a:sym typeface="Calibri"/>
            </a:endParaRPr>
          </a:p>
        </p:txBody>
      </p:sp>
      <p:sp>
        <p:nvSpPr>
          <p:cNvPr id="239" name="Google Shape;239;p7"/>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 calcmode="lin" valueType="num">
                                      <p:cBhvr additive="base">
                                        <p:cTn id="7" dur="1000" fill="hold"/>
                                        <p:tgtEl>
                                          <p:spTgt spid="238"/>
                                        </p:tgtEl>
                                        <p:attrNameLst>
                                          <p:attrName>ppt_x</p:attrName>
                                        </p:attrNameLst>
                                      </p:cBhvr>
                                      <p:tavLst>
                                        <p:tav tm="0">
                                          <p:val>
                                            <p:strVal val="#ppt_x"/>
                                          </p:val>
                                        </p:tav>
                                        <p:tav tm="100000">
                                          <p:val>
                                            <p:strVal val="#ppt_x"/>
                                          </p:val>
                                        </p:tav>
                                      </p:tavLst>
                                    </p:anim>
                                    <p:anim calcmode="lin" valueType="num">
                                      <p:cBhvr additive="base">
                                        <p:cTn id="8" dur="1000" fill="hold"/>
                                        <p:tgtEl>
                                          <p:spTgt spid="2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err="1">
                <a:solidFill>
                  <a:srgbClr val="434444"/>
                </a:solidFill>
                <a:latin typeface="Calibri"/>
                <a:cs typeface="Calibri"/>
                <a:sym typeface="Calibri"/>
              </a:rPr>
              <a:t>Conoce</a:t>
            </a:r>
            <a:r>
              <a:rPr lang="en-US" sz="4800" b="1" dirty="0">
                <a:solidFill>
                  <a:srgbClr val="434444"/>
                </a:solidFill>
                <a:latin typeface="Calibri"/>
                <a:cs typeface="Calibri"/>
                <a:sym typeface="Calibri"/>
              </a:rPr>
              <a:t> </a:t>
            </a:r>
            <a:r>
              <a:rPr lang="en-US" sz="4800" b="1" dirty="0" err="1">
                <a:solidFill>
                  <a:srgbClr val="434444"/>
                </a:solidFill>
                <a:latin typeface="Calibri"/>
                <a:cs typeface="Calibri"/>
                <a:sym typeface="Calibri"/>
              </a:rPr>
              <a:t>qué</a:t>
            </a:r>
            <a:r>
              <a:rPr lang="en-US" sz="4800" b="1" dirty="0">
                <a:solidFill>
                  <a:srgbClr val="434444"/>
                </a:solidFill>
                <a:latin typeface="Calibri"/>
                <a:cs typeface="Calibri"/>
                <a:sym typeface="Calibri"/>
              </a:rPr>
              <a:t> </a:t>
            </a:r>
            <a:r>
              <a:rPr lang="en-US" sz="4800" b="1" dirty="0" err="1">
                <a:solidFill>
                  <a:srgbClr val="434444"/>
                </a:solidFill>
                <a:latin typeface="Calibri"/>
                <a:cs typeface="Calibri"/>
                <a:sym typeface="Calibri"/>
              </a:rPr>
              <a:t>sí</a:t>
            </a:r>
            <a:r>
              <a:rPr lang="en-US" sz="4800" b="1" dirty="0">
                <a:solidFill>
                  <a:srgbClr val="434444"/>
                </a:solidFill>
                <a:latin typeface="Calibri"/>
                <a:cs typeface="Calibri"/>
                <a:sym typeface="Calibri"/>
              </a:rPr>
              <a:t> se </a:t>
            </a:r>
            <a:r>
              <a:rPr lang="en-US" sz="4800" b="1" dirty="0" err="1">
                <a:solidFill>
                  <a:srgbClr val="434444"/>
                </a:solidFill>
                <a:latin typeface="Calibri"/>
                <a:cs typeface="Calibri"/>
                <a:sym typeface="Calibri"/>
              </a:rPr>
              <a:t>puede</a:t>
            </a:r>
            <a:r>
              <a:rPr lang="en-US" sz="4800" b="1" dirty="0">
                <a:solidFill>
                  <a:srgbClr val="434444"/>
                </a:solidFill>
                <a:latin typeface="Calibri"/>
                <a:cs typeface="Calibri"/>
                <a:sym typeface="Calibri"/>
              </a:rPr>
              <a:t> </a:t>
            </a:r>
            <a:r>
              <a:rPr lang="en-US" sz="4800" b="1" dirty="0" err="1">
                <a:solidFill>
                  <a:srgbClr val="434444"/>
                </a:solidFill>
                <a:latin typeface="Calibri"/>
                <a:cs typeface="Calibri"/>
                <a:sym typeface="Calibri"/>
              </a:rPr>
              <a:t>reciclar</a:t>
            </a:r>
            <a:endParaRPr dirty="0"/>
          </a:p>
          <a:p>
            <a:pPr marL="0" marR="0" lvl="0" indent="0" algn="l" rtl="0">
              <a:spcBef>
                <a:spcPts val="0"/>
              </a:spcBef>
              <a:spcAft>
                <a:spcPts val="0"/>
              </a:spcAft>
              <a:buNone/>
            </a:pPr>
            <a:endParaRPr sz="4800" b="1" dirty="0">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Envase</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vidrio</a:t>
            </a:r>
            <a:endParaRPr sz="3200" dirty="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Botella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plástico</a:t>
            </a:r>
            <a:r>
              <a:rPr lang="en-US" sz="3200" b="1" dirty="0">
                <a:solidFill>
                  <a:srgbClr val="262626"/>
                </a:solidFill>
                <a:latin typeface="Calibri"/>
                <a:ea typeface="Calibri"/>
                <a:cs typeface="Calibri"/>
                <a:sym typeface="Calibri"/>
              </a:rPr>
              <a:t> PET</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Caja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cartón</a:t>
            </a:r>
            <a:endParaRPr sz="3200" dirty="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Lata de metal</a:t>
            </a:r>
            <a:endParaRPr sz="3200" dirty="0">
              <a:solidFill>
                <a:srgbClr val="262626"/>
              </a:solidFill>
              <a:latin typeface="Calibri"/>
              <a:ea typeface="Calibri"/>
              <a:cs typeface="Calibri"/>
              <a:sym typeface="Calibri"/>
            </a:endParaRPr>
          </a:p>
        </p:txBody>
      </p:sp>
      <p:sp>
        <p:nvSpPr>
          <p:cNvPr id="262" name="Google Shape;262;p8"/>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Vacía</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limpia</a:t>
            </a:r>
            <a:r>
              <a:rPr lang="en-US" sz="3600" b="1" dirty="0">
                <a:solidFill>
                  <a:srgbClr val="434444"/>
                </a:solidFill>
                <a:latin typeface="Calibri"/>
                <a:ea typeface="Calibri"/>
                <a:cs typeface="Calibri"/>
                <a:sym typeface="Calibri"/>
              </a:rPr>
              <a:t> y </a:t>
            </a:r>
            <a:r>
              <a:rPr lang="en-US" sz="3600" b="1" dirty="0" err="1">
                <a:solidFill>
                  <a:srgbClr val="434444"/>
                </a:solidFill>
                <a:latin typeface="Calibri"/>
                <a:ea typeface="Calibri"/>
                <a:cs typeface="Calibri"/>
                <a:sym typeface="Calibri"/>
              </a:rPr>
              <a:t>seca</a:t>
            </a:r>
            <a:r>
              <a:rPr lang="en-US" sz="3600" b="1" dirty="0">
                <a:solidFill>
                  <a:srgbClr val="434444"/>
                </a:solidFill>
                <a:latin typeface="Calibri"/>
                <a:ea typeface="Calibri"/>
                <a:cs typeface="Calibri"/>
                <a:sym typeface="Calibri"/>
              </a:rPr>
              <a:t>, antes de </a:t>
            </a:r>
            <a:r>
              <a:rPr lang="en-US" sz="3600" b="1" dirty="0" err="1">
                <a:solidFill>
                  <a:srgbClr val="434444"/>
                </a:solidFill>
                <a:latin typeface="Calibri"/>
                <a:ea typeface="Calibri"/>
                <a:cs typeface="Calibri"/>
                <a:sym typeface="Calibri"/>
              </a:rPr>
              <a:t>colocar</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el</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cesto</a:t>
            </a:r>
            <a:r>
              <a:rPr lang="en-US" sz="36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3600" b="1" dirty="0">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518299"/>
            <a:ext cx="870702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Pon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los</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elementos</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reciclables</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el</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cesto</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correcto</a:t>
            </a:r>
            <a:r>
              <a:rPr lang="en-US" sz="3600" b="1" dirty="0">
                <a:solidFill>
                  <a:srgbClr val="434444"/>
                </a:solidFill>
                <a:latin typeface="Calibri"/>
                <a:ea typeface="Calibri"/>
                <a:cs typeface="Calibri"/>
                <a:sym typeface="Calibri"/>
              </a:rPr>
              <a:t>.</a:t>
            </a:r>
            <a:endParaRPr dirty="0"/>
          </a:p>
        </p:txBody>
      </p:sp>
      <p:grpSp>
        <p:nvGrpSpPr>
          <p:cNvPr id="286" name="Google Shape;286;p10"/>
          <p:cNvGrpSpPr/>
          <p:nvPr/>
        </p:nvGrpSpPr>
        <p:grpSpPr>
          <a:xfrm>
            <a:off x="989733" y="1625785"/>
            <a:ext cx="10223538" cy="4013759"/>
            <a:chOff x="989733" y="1625785"/>
            <a:chExt cx="10223538" cy="4013759"/>
          </a:xfrm>
        </p:grpSpPr>
        <p:pic>
          <p:nvPicPr>
            <p:cNvPr id="287" name="Google Shape;287;p10"/>
            <p:cNvPicPr preferRelativeResize="0"/>
            <p:nvPr/>
          </p:nvPicPr>
          <p:blipFill rotWithShape="1">
            <a:blip r:embed="rId5">
              <a:alphaModFix/>
            </a:blip>
            <a:srcRect b="-6"/>
            <a:stretch/>
          </p:blipFill>
          <p:spPr>
            <a:xfrm>
              <a:off x="989733" y="1625785"/>
              <a:ext cx="3237743" cy="4013759"/>
            </a:xfrm>
            <a:prstGeom prst="rect">
              <a:avLst/>
            </a:prstGeom>
            <a:noFill/>
            <a:ln>
              <a:noFill/>
            </a:ln>
          </p:spPr>
        </p:pic>
        <p:pic>
          <p:nvPicPr>
            <p:cNvPr id="288" name="Google Shape;288;p10" descr="A picture containing wall, indoor, person, cluttered&#10;&#10;Description automatically generated"/>
            <p:cNvPicPr preferRelativeResize="0"/>
            <p:nvPr/>
          </p:nvPicPr>
          <p:blipFill rotWithShape="1">
            <a:blip r:embed="rId6">
              <a:alphaModFix/>
            </a:blip>
            <a:srcRect r="-10" b="-34"/>
            <a:stretch/>
          </p:blipFill>
          <p:spPr>
            <a:xfrm>
              <a:off x="4227476" y="1625785"/>
              <a:ext cx="6985795" cy="4013759"/>
            </a:xfrm>
            <a:prstGeom prst="rect">
              <a:avLst/>
            </a:prstGeom>
            <a:noFill/>
            <a:ln>
              <a:noFill/>
            </a:ln>
          </p:spPr>
        </p:pic>
      </p:grpSp>
      <p:sp>
        <p:nvSpPr>
          <p:cNvPr id="289" name="Google Shape;289;p10"/>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3" name="Picture 2" descr="Icon&#10;&#10;Description automatically generated">
            <a:extLst>
              <a:ext uri="{FF2B5EF4-FFF2-40B4-BE49-F238E27FC236}">
                <a16:creationId xmlns:a16="http://schemas.microsoft.com/office/drawing/2014/main" id="{0C9B4EE1-F1D8-5D4E-919C-80552492FE70}"/>
              </a:ext>
            </a:extLst>
          </p:cNvPr>
          <p:cNvPicPr>
            <a:picLocks noChangeAspect="1"/>
          </p:cNvPicPr>
          <p:nvPr/>
        </p:nvPicPr>
        <p:blipFill>
          <a:blip r:embed="rId7"/>
          <a:stretch>
            <a:fillRect/>
          </a:stretch>
        </p:blipFill>
        <p:spPr>
          <a:xfrm>
            <a:off x="8888140" y="2676292"/>
            <a:ext cx="1697087" cy="1697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err="1">
                <a:solidFill>
                  <a:srgbClr val="262626"/>
                </a:solidFill>
                <a:latin typeface="Mali Medium"/>
                <a:ea typeface="Mali Medium"/>
                <a:cs typeface="Mali Medium"/>
                <a:sym typeface="Mali Medium"/>
              </a:rPr>
              <a:t>Cuando</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limpiamos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secamos</a:t>
            </a:r>
            <a:r>
              <a:rPr lang="en-US" sz="3600" b="1" dirty="0">
                <a:solidFill>
                  <a:srgbClr val="262626"/>
                </a:solidFill>
                <a:latin typeface="Mali Medium"/>
                <a:ea typeface="Mali Medium"/>
                <a:cs typeface="Mali Medium"/>
                <a:sym typeface="Mali Medium"/>
              </a:rPr>
              <a:t>, y </a:t>
            </a:r>
            <a:r>
              <a:rPr lang="en-US" sz="3600" b="1" dirty="0" err="1">
                <a:solidFill>
                  <a:srgbClr val="262626"/>
                </a:solidFill>
                <a:latin typeface="Mali Medium"/>
                <a:ea typeface="Mali Medium"/>
                <a:cs typeface="Mali Medium"/>
                <a:sym typeface="Mali Medium"/>
              </a:rPr>
              <a:t>reciclamos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podemos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crear</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cosas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nuevas</a:t>
            </a:r>
            <a:r>
              <a:rPr lang="en-US" sz="3600" b="1" dirty="0">
                <a:solidFill>
                  <a:srgbClr val="262626"/>
                </a:solidFill>
                <a:latin typeface="Mali Medium"/>
                <a:ea typeface="Mali Medium"/>
                <a:cs typeface="Mali Medium"/>
                <a:sym typeface="Mali Medium"/>
              </a:rPr>
              <a:t>.</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36133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6057714"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705019" y="3429000"/>
            <a:ext cx="2127442" cy="3133311"/>
          </a:xfrm>
          <a:prstGeom prst="rect">
            <a:avLst/>
          </a:prstGeom>
          <a:noFill/>
          <a:ln>
            <a:noFill/>
          </a:ln>
        </p:spPr>
      </p:pic>
    </p:spTree>
    <p:extLst>
      <p:ext uri="{BB962C8B-B14F-4D97-AF65-F5344CB8AC3E}">
        <p14:creationId xmlns:p14="http://schemas.microsoft.com/office/powerpoint/2010/main" val="10357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49" y="0"/>
            <a:ext cx="12191998" cy="6858002"/>
          </a:xfrm>
          <a:prstGeom prst="rect">
            <a:avLst/>
          </a:prstGeom>
          <a:noFill/>
          <a:ln>
            <a:noFill/>
          </a:ln>
        </p:spPr>
      </p:pic>
      <p:sp>
        <p:nvSpPr>
          <p:cNvPr id="133" name="Google Shape;133;p4"/>
          <p:cNvSpPr/>
          <p:nvPr/>
        </p:nvSpPr>
        <p:spPr>
          <a:xfrm>
            <a:off x="2606050" y="185125"/>
            <a:ext cx="6979800" cy="803574"/>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134" name="Google Shape;134;p4"/>
          <p:cNvSpPr/>
          <p:nvPr/>
        </p:nvSpPr>
        <p:spPr>
          <a:xfrm>
            <a:off x="2606050" y="1851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4"/>
          <p:cNvSpPr txBox="1"/>
          <p:nvPr/>
        </p:nvSpPr>
        <p:spPr>
          <a:xfrm>
            <a:off x="2983322" y="294106"/>
            <a:ext cx="622535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cs typeface="Calibri"/>
                <a:sym typeface="Calibri"/>
              </a:rPr>
              <a:t>Próximos</a:t>
            </a:r>
            <a:r>
              <a:rPr lang="en-US" sz="3200" b="1" dirty="0">
                <a:solidFill>
                  <a:schemeClr val="lt1"/>
                </a:solidFill>
                <a:latin typeface="Calibri"/>
                <a:cs typeface="Calibri"/>
                <a:sym typeface="Calibri"/>
              </a:rPr>
              <a:t> Pasos</a:t>
            </a:r>
            <a:endParaRPr dirty="0"/>
          </a:p>
        </p:txBody>
      </p:sp>
      <p:sp>
        <p:nvSpPr>
          <p:cNvPr id="136" name="Google Shape;136;p4"/>
          <p:cNvSpPr/>
          <p:nvPr/>
        </p:nvSpPr>
        <p:spPr>
          <a:xfrm>
            <a:off x="413972" y="129522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4"/>
          <p:cNvSpPr/>
          <p:nvPr/>
        </p:nvSpPr>
        <p:spPr>
          <a:xfrm>
            <a:off x="360335" y="129522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4"/>
          <p:cNvSpPr/>
          <p:nvPr/>
        </p:nvSpPr>
        <p:spPr>
          <a:xfrm>
            <a:off x="404919" y="127517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44" name="Google Shape;144;p4"/>
          <p:cNvSpPr/>
          <p:nvPr/>
        </p:nvSpPr>
        <p:spPr>
          <a:xfrm>
            <a:off x="413972" y="4815313"/>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360335" y="4815313"/>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4"/>
          <p:cNvSpPr/>
          <p:nvPr/>
        </p:nvSpPr>
        <p:spPr>
          <a:xfrm>
            <a:off x="420159" y="476478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sp>
        <p:nvSpPr>
          <p:cNvPr id="157" name="Google Shape;157;p4"/>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9" name="Google Shape;147;p4">
            <a:extLst>
              <a:ext uri="{FF2B5EF4-FFF2-40B4-BE49-F238E27FC236}">
                <a16:creationId xmlns:a16="http://schemas.microsoft.com/office/drawing/2014/main" id="{27F89C66-0D95-3749-B975-0B6C98FF9FFC}"/>
              </a:ext>
            </a:extLst>
          </p:cNvPr>
          <p:cNvSpPr/>
          <p:nvPr/>
        </p:nvSpPr>
        <p:spPr>
          <a:xfrm>
            <a:off x="965365" y="1295225"/>
            <a:ext cx="10866300" cy="160655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Dígales a sus alumnos que van a jugar un juego de clasificación de reciclaje "Llene el contenedor correcto“</a:t>
            </a:r>
          </a:p>
          <a:p>
            <a:pPr marL="285750" marR="0" lvl="0" indent="-285750" algn="just" rtl="0">
              <a:lnSpc>
                <a:spcPct val="120000"/>
              </a:lnSpc>
              <a:spcBef>
                <a:spcPts val="0"/>
              </a:spcBef>
              <a:spcAft>
                <a:spcPts val="0"/>
              </a:spcAft>
              <a:buFont typeface="Arial" panose="020B0604020202020204" pitchFamily="34" charset="0"/>
              <a:buChar char="•"/>
            </a:pPr>
            <a:r>
              <a:rPr lang="es-ES" sz="1400" b="0" i="0" u="none" strike="noStrike" cap="none" dirty="0">
                <a:solidFill>
                  <a:srgbClr val="262626"/>
                </a:solidFill>
                <a:latin typeface="Calibri"/>
                <a:ea typeface="Calibri"/>
                <a:cs typeface="Calibri"/>
                <a:sym typeface="Calibri"/>
              </a:rPr>
              <a:t>Divídalos en grupos y entregue a cada grupo una "caja de reciclaje" (una caja de zapatos podría funcionar) y una "caja de basura" y distribuya </a:t>
            </a:r>
            <a:r>
              <a:rPr lang="es-ES" dirty="0">
                <a:solidFill>
                  <a:srgbClr val="262626"/>
                </a:solidFill>
                <a:latin typeface="Calibri"/>
                <a:ea typeface="Calibri"/>
                <a:cs typeface="Calibri"/>
                <a:sym typeface="Calibri"/>
              </a:rPr>
              <a:t>los documentos con</a:t>
            </a:r>
            <a:r>
              <a:rPr lang="es-ES" sz="1400" b="0" i="0" u="none" strike="noStrike" cap="none" dirty="0">
                <a:solidFill>
                  <a:srgbClr val="262626"/>
                </a:solidFill>
                <a:latin typeface="Calibri"/>
                <a:ea typeface="Calibri"/>
                <a:cs typeface="Calibri"/>
                <a:sym typeface="Calibri"/>
              </a:rPr>
              <a:t> tarjetas que contienen imágenes de artículos comunes reciclables y no reciclables, para que los recorten.</a:t>
            </a:r>
          </a:p>
          <a:p>
            <a:pPr marR="0" lvl="0" algn="just" rtl="0">
              <a:lnSpc>
                <a:spcPct val="120000"/>
              </a:lnSpc>
              <a:spcBef>
                <a:spcPts val="0"/>
              </a:spcBef>
              <a:spcAft>
                <a:spcPts val="0"/>
              </a:spcAft>
            </a:pPr>
            <a:endParaRPr lang="en-US" sz="800" dirty="0">
              <a:solidFill>
                <a:srgbClr val="262626"/>
              </a:solidFill>
              <a:latin typeface="Calibri"/>
              <a:ea typeface="Calibri"/>
              <a:cs typeface="Calibri"/>
              <a:sym typeface="Calibri"/>
            </a:endParaRPr>
          </a:p>
          <a:p>
            <a:pPr algn="just">
              <a:lnSpc>
                <a:spcPct val="120000"/>
              </a:lnSpc>
              <a:buClr>
                <a:srgbClr val="262626"/>
              </a:buClr>
              <a:buSzPts val="2100"/>
            </a:pPr>
            <a:r>
              <a:rPr lang="en-US" sz="1600" b="1" dirty="0" err="1">
                <a:solidFill>
                  <a:srgbClr val="262626"/>
                </a:solidFill>
                <a:latin typeface="Calibri"/>
                <a:ea typeface="Calibri"/>
                <a:cs typeface="Calibri"/>
                <a:sym typeface="Calibri"/>
              </a:rPr>
              <a:t>Pídale</a:t>
            </a:r>
            <a:r>
              <a:rPr lang="en-US" sz="1600" b="1" dirty="0">
                <a:solidFill>
                  <a:srgbClr val="262626"/>
                </a:solidFill>
                <a:latin typeface="Calibri"/>
                <a:ea typeface="Calibri"/>
                <a:cs typeface="Calibri"/>
                <a:sym typeface="Calibri"/>
              </a:rPr>
              <a:t> a sus </a:t>
            </a:r>
            <a:r>
              <a:rPr lang="en-US" sz="1600" b="1" dirty="0" err="1">
                <a:solidFill>
                  <a:srgbClr val="262626"/>
                </a:solidFill>
                <a:latin typeface="Calibri"/>
                <a:ea typeface="Calibri"/>
                <a:cs typeface="Calibri"/>
                <a:sym typeface="Calibri"/>
              </a:rPr>
              <a:t>estudiantes</a:t>
            </a:r>
            <a:r>
              <a:rPr lang="en-US" sz="1600" b="1" dirty="0">
                <a:solidFill>
                  <a:srgbClr val="262626"/>
                </a:solidFill>
                <a:latin typeface="Calibri"/>
                <a:ea typeface="Calibri"/>
                <a:cs typeface="Calibri"/>
                <a:sym typeface="Calibri"/>
              </a:rPr>
              <a:t> que </a:t>
            </a:r>
            <a:r>
              <a:rPr lang="en-US" sz="1600" b="1" dirty="0" err="1">
                <a:solidFill>
                  <a:srgbClr val="262626"/>
                </a:solidFill>
                <a:latin typeface="Calibri"/>
                <a:ea typeface="Calibri"/>
                <a:cs typeface="Calibri"/>
                <a:sym typeface="Calibri"/>
              </a:rPr>
              <a:t>recorten</a:t>
            </a:r>
            <a:r>
              <a:rPr lang="en-US" sz="1600" b="1" dirty="0">
                <a:solidFill>
                  <a:srgbClr val="262626"/>
                </a:solidFill>
                <a:latin typeface="Calibri"/>
                <a:ea typeface="Calibri"/>
                <a:cs typeface="Calibri"/>
                <a:sym typeface="Calibri"/>
              </a:rPr>
              <a:t> las cartas </a:t>
            </a:r>
            <a:r>
              <a:rPr lang="en-US" sz="1600" b="1" dirty="0" err="1">
                <a:solidFill>
                  <a:srgbClr val="262626"/>
                </a:solidFill>
                <a:latin typeface="Calibri"/>
                <a:ea typeface="Calibri"/>
                <a:cs typeface="Calibri"/>
                <a:sym typeface="Calibri"/>
              </a:rPr>
              <a:t>en</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cada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grupo</a:t>
            </a:r>
            <a:r>
              <a:rPr lang="en-US" sz="1600" b="1" dirty="0">
                <a:solidFill>
                  <a:srgbClr val="262626"/>
                </a:solidFill>
                <a:latin typeface="Calibri"/>
                <a:ea typeface="Calibri"/>
                <a:cs typeface="Calibri"/>
                <a:sym typeface="Calibri"/>
              </a:rPr>
              <a:t>.</a:t>
            </a: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Pida a sus alumnos que trabajen en grupo para decidir qué artículos son reciclables y cuáles no.</a:t>
            </a:r>
            <a:endParaRPr dirty="0"/>
          </a:p>
        </p:txBody>
      </p:sp>
      <p:sp>
        <p:nvSpPr>
          <p:cNvPr id="34" name="Google Shape;148;p4">
            <a:extLst>
              <a:ext uri="{FF2B5EF4-FFF2-40B4-BE49-F238E27FC236}">
                <a16:creationId xmlns:a16="http://schemas.microsoft.com/office/drawing/2014/main" id="{AE674A5D-90ED-F246-880E-4B6F9E43BC52}"/>
              </a:ext>
            </a:extLst>
          </p:cNvPr>
          <p:cNvSpPr/>
          <p:nvPr/>
        </p:nvSpPr>
        <p:spPr>
          <a:xfrm rot="5400000">
            <a:off x="538407" y="2664118"/>
            <a:ext cx="930149" cy="279035"/>
          </a:xfrm>
          <a:prstGeom prst="bentUpArrow">
            <a:avLst>
              <a:gd name="adj1" fmla="val 25000"/>
              <a:gd name="adj2" fmla="val 23934"/>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6" name="Picture 5" descr="A picture containing text, screenshot&#10;&#10;Description automatically generated">
            <a:extLst>
              <a:ext uri="{FF2B5EF4-FFF2-40B4-BE49-F238E27FC236}">
                <a16:creationId xmlns:a16="http://schemas.microsoft.com/office/drawing/2014/main" id="{D1226D25-1609-8B42-B613-10A29C1DF2C0}"/>
              </a:ext>
            </a:extLst>
          </p:cNvPr>
          <p:cNvPicPr>
            <a:picLocks noChangeAspect="1"/>
          </p:cNvPicPr>
          <p:nvPr/>
        </p:nvPicPr>
        <p:blipFill>
          <a:blip r:embed="rId4"/>
          <a:stretch>
            <a:fillRect/>
          </a:stretch>
        </p:blipFill>
        <p:spPr>
          <a:xfrm>
            <a:off x="3912905" y="2882792"/>
            <a:ext cx="2329213" cy="1619531"/>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E9CFE5BF-C9CA-7C45-B174-DE0C53635006}"/>
              </a:ext>
            </a:extLst>
          </p:cNvPr>
          <p:cNvPicPr>
            <a:picLocks noChangeAspect="1"/>
          </p:cNvPicPr>
          <p:nvPr/>
        </p:nvPicPr>
        <p:blipFill>
          <a:blip r:embed="rId5"/>
          <a:stretch>
            <a:fillRect/>
          </a:stretch>
        </p:blipFill>
        <p:spPr>
          <a:xfrm>
            <a:off x="6489213" y="2864595"/>
            <a:ext cx="2332340" cy="1637728"/>
          </a:xfrm>
          <a:prstGeom prst="rect">
            <a:avLst/>
          </a:prstGeom>
        </p:spPr>
      </p:pic>
      <p:pic>
        <p:nvPicPr>
          <p:cNvPr id="10" name="Picture 9" descr="Shape&#10;&#10;Description automatically generated">
            <a:extLst>
              <a:ext uri="{FF2B5EF4-FFF2-40B4-BE49-F238E27FC236}">
                <a16:creationId xmlns:a16="http://schemas.microsoft.com/office/drawing/2014/main" id="{884B8187-3A1D-BF4C-8967-FD3379D63F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065521" y="4277897"/>
            <a:ext cx="1705965" cy="2425189"/>
          </a:xfrm>
          <a:prstGeom prst="rect">
            <a:avLst/>
          </a:prstGeom>
        </p:spPr>
      </p:pic>
      <p:sp>
        <p:nvSpPr>
          <p:cNvPr id="47" name="TextBox 46">
            <a:extLst>
              <a:ext uri="{FF2B5EF4-FFF2-40B4-BE49-F238E27FC236}">
                <a16:creationId xmlns:a16="http://schemas.microsoft.com/office/drawing/2014/main" id="{4F16A6E2-8EBD-1049-A9AE-DC138164C052}"/>
              </a:ext>
            </a:extLst>
          </p:cNvPr>
          <p:cNvSpPr txBox="1"/>
          <p:nvPr/>
        </p:nvSpPr>
        <p:spPr>
          <a:xfrm>
            <a:off x="906410" y="4701730"/>
            <a:ext cx="8187173" cy="1077218"/>
          </a:xfrm>
          <a:prstGeom prst="rect">
            <a:avLst/>
          </a:prstGeom>
          <a:noFill/>
        </p:spPr>
        <p:txBody>
          <a:bodyPr wrap="square">
            <a:spAutoFit/>
          </a:bodyPr>
          <a:lstStyle/>
          <a:p>
            <a:endParaRPr lang="es-ES" sz="1600" b="1" dirty="0">
              <a:solidFill>
                <a:srgbClr val="262626"/>
              </a:solidFill>
              <a:latin typeface="Calibri"/>
              <a:ea typeface="Calibri"/>
              <a:cs typeface="Calibri"/>
              <a:sym typeface="Calibri"/>
            </a:endParaRPr>
          </a:p>
          <a:p>
            <a:r>
              <a:rPr lang="es-ES" sz="1600" b="1" dirty="0">
                <a:solidFill>
                  <a:srgbClr val="262626"/>
                </a:solidFill>
                <a:latin typeface="Calibri"/>
                <a:ea typeface="Calibri"/>
                <a:cs typeface="Calibri"/>
                <a:sym typeface="Calibri"/>
              </a:rPr>
              <a:t>Imprima y distribuya la "Página para Colorear" al final de la lección o envíela a casa como tarea. </a:t>
            </a:r>
            <a:r>
              <a:rPr lang="es-ES" sz="1600" dirty="0">
                <a:solidFill>
                  <a:srgbClr val="262626"/>
                </a:solidFill>
                <a:latin typeface="Calibri"/>
                <a:ea typeface="Calibri"/>
                <a:cs typeface="Calibri"/>
                <a:sym typeface="Calibri"/>
              </a:rPr>
              <a:t>La página para colorear está separada de la lección de PowerPoint y es un archivo </a:t>
            </a:r>
            <a:r>
              <a:rPr lang="es-ES" sz="1600" dirty="0" err="1">
                <a:solidFill>
                  <a:srgbClr val="262626"/>
                </a:solidFill>
                <a:latin typeface="Calibri"/>
                <a:ea typeface="Calibri"/>
                <a:cs typeface="Calibri"/>
                <a:sym typeface="Calibri"/>
              </a:rPr>
              <a:t>pdf</a:t>
            </a:r>
            <a:r>
              <a:rPr lang="es-ES" sz="1600" dirty="0">
                <a:solidFill>
                  <a:srgbClr val="262626"/>
                </a:solidFill>
                <a:latin typeface="Calibri"/>
                <a:ea typeface="Calibri"/>
                <a:cs typeface="Calibri"/>
                <a:sym typeface="Calibri"/>
              </a:rPr>
              <a:t> descargable.</a:t>
            </a:r>
            <a:endParaRPr lang="en-US" sz="1600" dirty="0">
              <a:solidFill>
                <a:srgbClr val="262626"/>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157F954-0B3B-5494-DC56-0CA71595EFB9}"/>
              </a:ext>
            </a:extLst>
          </p:cNvPr>
          <p:cNvPicPr>
            <a:picLocks noChangeAspect="1"/>
          </p:cNvPicPr>
          <p:nvPr/>
        </p:nvPicPr>
        <p:blipFill rotWithShape="1">
          <a:blip r:embed="rId7"/>
          <a:srcRect r="9" b="46"/>
          <a:stretch/>
        </p:blipFill>
        <p:spPr>
          <a:xfrm>
            <a:off x="1499480" y="2878515"/>
            <a:ext cx="2332340" cy="1632856"/>
          </a:xfrm>
          <a:prstGeom prst="rect">
            <a:avLst/>
          </a:prstGeom>
        </p:spPr>
      </p:pic>
    </p:spTree>
    <p:extLst>
      <p:ext uri="{BB962C8B-B14F-4D97-AF65-F5344CB8AC3E}">
        <p14:creationId xmlns:p14="http://schemas.microsoft.com/office/powerpoint/2010/main" val="287307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2"/>
          <p:cNvSpPr/>
          <p:nvPr/>
        </p:nvSpPr>
        <p:spPr>
          <a:xfrm>
            <a:off x="313764" y="1305113"/>
            <a:ext cx="11371732" cy="1261827"/>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2"/>
          <p:cNvSpPr/>
          <p:nvPr/>
        </p:nvSpPr>
        <p:spPr>
          <a:xfrm>
            <a:off x="393580" y="1315415"/>
            <a:ext cx="10907167" cy="12741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Los estudiantes aprenderán qué tipo de artículos son y no son reciclables. En una actividad práctica, trabajarán en pequeños grupos para clasificar tarjetas con imágenes de artículos comunes en reciclables y no reciclables, practicando sus habilidades de pensamiento crítico y colaborativo. Recibirán un folleto para compartir lo que han aprendido con su familia y fomentar el reciclaje en casa.</a:t>
            </a:r>
            <a:endParaRPr sz="1600" b="1" i="0" u="none" strike="noStrike" cap="none" dirty="0">
              <a:solidFill>
                <a:srgbClr val="262626"/>
              </a:solidFill>
              <a:latin typeface="Calibri"/>
              <a:ea typeface="Calibri"/>
              <a:cs typeface="Calibri"/>
              <a:sym typeface="Calibri"/>
            </a:endParaRPr>
          </a:p>
        </p:txBody>
      </p:sp>
      <p:sp>
        <p:nvSpPr>
          <p:cNvPr id="92" name="Google Shape;92;p2"/>
          <p:cNvSpPr/>
          <p:nvPr/>
        </p:nvSpPr>
        <p:spPr>
          <a:xfrm>
            <a:off x="1181181" y="280996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p:nvPr/>
        </p:nvSpPr>
        <p:spPr>
          <a:xfrm>
            <a:off x="1127544" y="280996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a:off x="1172128" y="278990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95" name="Google Shape;95;p2"/>
          <p:cNvSpPr/>
          <p:nvPr/>
        </p:nvSpPr>
        <p:spPr>
          <a:xfrm>
            <a:off x="1678970" y="2742071"/>
            <a:ext cx="9734700" cy="1569620"/>
          </a:xfrm>
          <a:prstGeom prst="rect">
            <a:avLst/>
          </a:prstGeom>
          <a:noFill/>
          <a:ln>
            <a:noFill/>
          </a:ln>
        </p:spPr>
        <p:txBody>
          <a:bodyPr spcFirstLastPara="1" wrap="square" lIns="91425" tIns="45700" rIns="91425" bIns="45700" anchor="t" anchorCtr="0">
            <a:spAutoFit/>
          </a:bodyPr>
          <a:lstStyle/>
          <a:p>
            <a:pPr algn="just">
              <a:lnSpc>
                <a:spcPct val="120000"/>
              </a:lnSpc>
            </a:pPr>
            <a:r>
              <a:rPr lang="es-ES" sz="1600" b="1" dirty="0">
                <a:solidFill>
                  <a:srgbClr val="262626"/>
                </a:solidFill>
                <a:latin typeface="Calibri"/>
                <a:ea typeface="Calibri"/>
                <a:cs typeface="Calibri"/>
                <a:sym typeface="Calibri"/>
              </a:rPr>
              <a:t>Proyecte o imprima el folleto SÍ/NO </a:t>
            </a:r>
            <a:r>
              <a:rPr lang="es-ES" sz="1600" dirty="0">
                <a:solidFill>
                  <a:srgbClr val="262626"/>
                </a:solidFill>
                <a:latin typeface="Calibri"/>
                <a:ea typeface="Calibri"/>
                <a:cs typeface="Calibri"/>
                <a:sym typeface="Calibri"/>
              </a:rPr>
              <a:t>para crear una discusión en clase sobre los artículos que pueden y no pueden reciclarse. Imprima 1 bloque de tarjetas de clasificación por número de grupos: antes de la lección, puede hacer que los estudiantes recorten las tarjetas ellos mismos. Imprima y distribuya la "Página para colorear" al final de la lección o envíela a casa como tarea</a:t>
            </a:r>
            <a:r>
              <a:rPr lang="es-ES" sz="1600" b="1" dirty="0">
                <a:solidFill>
                  <a:srgbClr val="262626"/>
                </a:solidFill>
                <a:latin typeface="Calibri"/>
                <a:ea typeface="Calibri"/>
                <a:cs typeface="Calibri"/>
                <a:sym typeface="Calibri"/>
              </a:rPr>
              <a:t>.</a:t>
            </a:r>
            <a:endParaRPr sz="1600"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None/>
            </a:pPr>
            <a:endParaRPr sz="1600" dirty="0">
              <a:solidFill>
                <a:srgbClr val="262626"/>
              </a:solidFill>
              <a:latin typeface="Calibri"/>
              <a:ea typeface="Calibri"/>
              <a:cs typeface="Calibri"/>
              <a:sym typeface="Calibri"/>
            </a:endParaRPr>
          </a:p>
        </p:txBody>
      </p:sp>
      <p:sp>
        <p:nvSpPr>
          <p:cNvPr id="96" name="Google Shape;96;p2"/>
          <p:cNvSpPr/>
          <p:nvPr/>
        </p:nvSpPr>
        <p:spPr>
          <a:xfrm rot="5400000">
            <a:off x="586952" y="2752680"/>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a:off x="1678983" y="4030290"/>
            <a:ext cx="9734700"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dirty="0">
                <a:solidFill>
                  <a:srgbClr val="262626"/>
                </a:solidFill>
                <a:latin typeface="Calibri"/>
                <a:ea typeface="Calibri"/>
                <a:cs typeface="Calibri"/>
                <a:sym typeface="Calibri"/>
              </a:rPr>
              <a:t>Prepare 2 pequeñas cajas </a:t>
            </a:r>
            <a:r>
              <a:rPr lang="es-ES" sz="1600" dirty="0">
                <a:solidFill>
                  <a:srgbClr val="262626"/>
                </a:solidFill>
                <a:latin typeface="Calibri"/>
                <a:ea typeface="Calibri"/>
                <a:cs typeface="Calibri"/>
                <a:sym typeface="Calibri"/>
              </a:rPr>
              <a:t>vacías con una abertura en la parte superior para crear un contenedor de basura y  un contenedor de reciclaje para la actividad 1 juego de "contenedores" por grupo.</a:t>
            </a:r>
            <a:endParaRPr dirty="0"/>
          </a:p>
        </p:txBody>
      </p:sp>
      <p:sp>
        <p:nvSpPr>
          <p:cNvPr id="98" name="Google Shape;98;p2"/>
          <p:cNvSpPr/>
          <p:nvPr/>
        </p:nvSpPr>
        <p:spPr>
          <a:xfrm>
            <a:off x="1177126" y="406535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1123489" y="406535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1168073" y="4045304"/>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01" name="Google Shape;101;p2"/>
          <p:cNvSpPr/>
          <p:nvPr/>
        </p:nvSpPr>
        <p:spPr>
          <a:xfrm>
            <a:off x="1678983" y="4889307"/>
            <a:ext cx="10006513"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dirty="0">
                <a:solidFill>
                  <a:srgbClr val="262626"/>
                </a:solidFill>
                <a:latin typeface="Calibri"/>
                <a:ea typeface="Calibri"/>
                <a:cs typeface="Calibri"/>
                <a:sym typeface="Calibri"/>
              </a:rPr>
              <a:t>Muestre las diapositivas papelera de reciclaje/papelera que no es de reciclaje </a:t>
            </a:r>
            <a:r>
              <a:rPr lang="es-ES" sz="1600" dirty="0">
                <a:solidFill>
                  <a:srgbClr val="262626"/>
                </a:solidFill>
                <a:latin typeface="Calibri"/>
                <a:ea typeface="Calibri"/>
                <a:cs typeface="Calibri"/>
                <a:sym typeface="Calibri"/>
              </a:rPr>
              <a:t>para obtener más información sobre por qué una papelera es correcta y la otra no.</a:t>
            </a:r>
            <a:endParaRPr dirty="0"/>
          </a:p>
        </p:txBody>
      </p:sp>
      <p:sp>
        <p:nvSpPr>
          <p:cNvPr id="102" name="Google Shape;102;p2"/>
          <p:cNvSpPr/>
          <p:nvPr/>
        </p:nvSpPr>
        <p:spPr>
          <a:xfrm>
            <a:off x="1177126" y="4857893"/>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1123489" y="4857893"/>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168073" y="483784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05" name="Google Shape;105;p2"/>
          <p:cNvSpPr/>
          <p:nvPr/>
        </p:nvSpPr>
        <p:spPr>
          <a:xfrm>
            <a:off x="2606050" y="185125"/>
            <a:ext cx="6979800" cy="9591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2606040" y="102187"/>
            <a:ext cx="6979920" cy="818259"/>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p:nvPr/>
        </p:nvSpPr>
        <p:spPr>
          <a:xfrm>
            <a:off x="1985569" y="167589"/>
            <a:ext cx="8028122"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err="1">
                <a:solidFill>
                  <a:schemeClr val="lt1"/>
                </a:solidFill>
                <a:latin typeface="Calibri"/>
                <a:ea typeface="Calibri"/>
                <a:cs typeface="Calibri"/>
                <a:sym typeface="Calibri"/>
              </a:rPr>
              <a:t>Lección</a:t>
            </a:r>
            <a:r>
              <a:rPr lang="en-US" sz="2600" b="1" i="0" u="none" strike="noStrike" cap="none" dirty="0">
                <a:solidFill>
                  <a:schemeClr val="lt1"/>
                </a:solidFill>
                <a:latin typeface="Calibri"/>
                <a:ea typeface="Calibri"/>
                <a:cs typeface="Calibri"/>
                <a:sym typeface="Calibri"/>
              </a:rPr>
              <a:t> </a:t>
            </a:r>
            <a:r>
              <a:rPr lang="en-US" sz="2600" b="1" i="0" u="none" strike="noStrike" cap="none" dirty="0" err="1">
                <a:solidFill>
                  <a:schemeClr val="lt1"/>
                </a:solidFill>
                <a:latin typeface="Calibri"/>
                <a:ea typeface="Calibri"/>
                <a:cs typeface="Calibri"/>
                <a:sym typeface="Calibri"/>
              </a:rPr>
              <a:t>Preparatoria</a:t>
            </a:r>
            <a:r>
              <a:rPr lang="en-US" sz="2600" b="1" i="0" u="none" strike="noStrike" cap="none" dirty="0">
                <a:solidFill>
                  <a:schemeClr val="lt1"/>
                </a:solidFill>
                <a:latin typeface="Calibri"/>
                <a:ea typeface="Calibri"/>
                <a:cs typeface="Calibri"/>
                <a:sym typeface="Calibri"/>
              </a:rPr>
              <a:t>  &amp; </a:t>
            </a:r>
            <a:r>
              <a:rPr lang="en-US" sz="2600" b="1" i="0" u="none" strike="noStrike" cap="none" dirty="0" err="1">
                <a:solidFill>
                  <a:schemeClr val="lt1"/>
                </a:solidFill>
                <a:latin typeface="Calibri"/>
                <a:ea typeface="Calibri"/>
                <a:cs typeface="Calibri"/>
                <a:sym typeface="Calibri"/>
              </a:rPr>
              <a:t>Alineación</a:t>
            </a:r>
            <a:r>
              <a:rPr lang="en-US" sz="2600" b="1" i="0" u="none" strike="noStrike" cap="none" dirty="0">
                <a:solidFill>
                  <a:schemeClr val="lt1"/>
                </a:solidFill>
                <a:latin typeface="Calibri"/>
                <a:ea typeface="Calibri"/>
                <a:cs typeface="Calibri"/>
                <a:sym typeface="Calibri"/>
              </a:rPr>
              <a:t> de </a:t>
            </a:r>
            <a:r>
              <a:rPr lang="en-US" sz="2600" b="1" i="0" u="none" strike="noStrike" cap="none" dirty="0" err="1">
                <a:solidFill>
                  <a:schemeClr val="lt1"/>
                </a:solidFill>
                <a:latin typeface="Calibri"/>
                <a:ea typeface="Calibri"/>
                <a:cs typeface="Calibri"/>
                <a:sym typeface="Calibri"/>
              </a:rPr>
              <a:t>Currícula</a:t>
            </a:r>
            <a:endParaRPr sz="2600" dirty="0"/>
          </a:p>
        </p:txBody>
      </p:sp>
      <p:sp>
        <p:nvSpPr>
          <p:cNvPr id="108" name="Google Shape;108;p2"/>
          <p:cNvSpPr txBox="1"/>
          <p:nvPr/>
        </p:nvSpPr>
        <p:spPr>
          <a:xfrm>
            <a:off x="4347203" y="807972"/>
            <a:ext cx="439823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b="1" dirty="0" err="1">
                <a:solidFill>
                  <a:schemeClr val="lt1"/>
                </a:solidFill>
                <a:latin typeface="Calibri"/>
                <a:cs typeface="Calibri"/>
                <a:sym typeface="Calibri"/>
              </a:rPr>
              <a:t>Tiempo</a:t>
            </a:r>
            <a:r>
              <a:rPr lang="en-US" b="1" dirty="0">
                <a:solidFill>
                  <a:schemeClr val="lt1"/>
                </a:solidFill>
                <a:latin typeface="Calibri"/>
                <a:cs typeface="Calibri"/>
                <a:sym typeface="Calibri"/>
              </a:rPr>
              <a:t> de </a:t>
            </a:r>
            <a:r>
              <a:rPr lang="en-US" b="1" dirty="0" err="1">
                <a:solidFill>
                  <a:schemeClr val="lt1"/>
                </a:solidFill>
                <a:latin typeface="Calibri"/>
                <a:cs typeface="Calibri"/>
                <a:sym typeface="Calibri"/>
              </a:rPr>
              <a:t>Preparación</a:t>
            </a:r>
            <a:r>
              <a:rPr lang="en-US" b="1" dirty="0">
                <a:solidFill>
                  <a:schemeClr val="lt1"/>
                </a:solidFill>
                <a:latin typeface="Calibri"/>
                <a:cs typeface="Calibri"/>
                <a:sym typeface="Calibri"/>
              </a:rPr>
              <a:t> – 10 a 15 mins.</a:t>
            </a:r>
            <a:endParaRPr dirty="0"/>
          </a:p>
        </p:txBody>
      </p:sp>
      <p:sp>
        <p:nvSpPr>
          <p:cNvPr id="109" name="Google Shape;109;p2"/>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0" y="-253024"/>
            <a:ext cx="12192000" cy="7276987"/>
          </a:xfrm>
          <a:prstGeom prst="rect">
            <a:avLst/>
          </a:prstGeom>
          <a:noFill/>
          <a:ln>
            <a:noFill/>
          </a:ln>
        </p:spPr>
      </p:pic>
      <p:sp>
        <p:nvSpPr>
          <p:cNvPr id="115" name="Google Shape;115;p3"/>
          <p:cNvSpPr/>
          <p:nvPr/>
        </p:nvSpPr>
        <p:spPr>
          <a:xfrm>
            <a:off x="323618" y="1464528"/>
            <a:ext cx="6247664"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3"/>
          <p:cNvSpPr/>
          <p:nvPr/>
        </p:nvSpPr>
        <p:spPr>
          <a:xfrm>
            <a:off x="412171" y="1446683"/>
            <a:ext cx="7491965"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dirty="0" err="1">
                <a:solidFill>
                  <a:schemeClr val="lt1"/>
                </a:solidFill>
                <a:latin typeface="Calibri"/>
                <a:ea typeface="Calibri"/>
                <a:cs typeface="Calibri"/>
                <a:sym typeface="Calibri"/>
              </a:rPr>
              <a:t>Resultados</a:t>
            </a:r>
            <a:r>
              <a:rPr lang="en-US" sz="1800" b="1" dirty="0">
                <a:solidFill>
                  <a:schemeClr val="lt1"/>
                </a:solidFill>
                <a:latin typeface="Calibri"/>
                <a:ea typeface="Calibri"/>
                <a:cs typeface="Calibri"/>
                <a:sym typeface="Calibri"/>
              </a:rPr>
              <a:t> clave de </a:t>
            </a:r>
            <a:r>
              <a:rPr lang="en-US" sz="1800" b="1" dirty="0" err="1">
                <a:solidFill>
                  <a:schemeClr val="lt1"/>
                </a:solidFill>
                <a:latin typeface="Calibri"/>
                <a:ea typeface="Calibri"/>
                <a:cs typeface="Calibri"/>
                <a:sym typeface="Calibri"/>
              </a:rPr>
              <a:t>aprendizaje</a:t>
            </a:r>
            <a:r>
              <a:rPr lang="en-US" sz="1800" b="1" dirty="0">
                <a:solidFill>
                  <a:schemeClr val="lt1"/>
                </a:solidFill>
                <a:latin typeface="Calibri"/>
                <a:ea typeface="Calibri"/>
                <a:cs typeface="Calibri"/>
                <a:sym typeface="Calibri"/>
              </a:rPr>
              <a:t> y </a:t>
            </a:r>
            <a:r>
              <a:rPr lang="en-US" sz="1800" b="1" dirty="0" err="1">
                <a:solidFill>
                  <a:schemeClr val="lt1"/>
                </a:solidFill>
                <a:latin typeface="Calibri"/>
                <a:ea typeface="Calibri"/>
                <a:cs typeface="Calibri"/>
                <a:sym typeface="Calibri"/>
              </a:rPr>
              <a:t>alineación</a:t>
            </a:r>
            <a:r>
              <a:rPr lang="en-US" sz="1800" b="1" dirty="0">
                <a:solidFill>
                  <a:schemeClr val="lt1"/>
                </a:solidFill>
                <a:latin typeface="Calibri"/>
                <a:ea typeface="Calibri"/>
                <a:cs typeface="Calibri"/>
                <a:sym typeface="Calibri"/>
              </a:rPr>
              <a:t> a la </a:t>
            </a:r>
            <a:r>
              <a:rPr lang="en-US" sz="1800" b="1" dirty="0" err="1">
                <a:solidFill>
                  <a:schemeClr val="lt1"/>
                </a:solidFill>
                <a:latin typeface="Calibri"/>
                <a:ea typeface="Calibri"/>
                <a:cs typeface="Calibri"/>
                <a:sym typeface="Calibri"/>
              </a:rPr>
              <a:t>currícula</a:t>
            </a:r>
            <a:endParaRPr sz="1800" b="1" i="0" u="none" strike="noStrike" cap="none" dirty="0">
              <a:solidFill>
                <a:schemeClr val="lt1"/>
              </a:solidFill>
              <a:latin typeface="Calibri"/>
              <a:ea typeface="Calibri"/>
              <a:cs typeface="Calibri"/>
              <a:sym typeface="Calibri"/>
            </a:endParaRPr>
          </a:p>
        </p:txBody>
      </p:sp>
      <p:sp>
        <p:nvSpPr>
          <p:cNvPr id="117" name="Google Shape;117;p3"/>
          <p:cNvSpPr/>
          <p:nvPr/>
        </p:nvSpPr>
        <p:spPr>
          <a:xfrm>
            <a:off x="2606050" y="185125"/>
            <a:ext cx="6979800" cy="9477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118" name="Google Shape;118;p3"/>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3"/>
          <p:cNvSpPr txBox="1"/>
          <p:nvPr/>
        </p:nvSpPr>
        <p:spPr>
          <a:xfrm>
            <a:off x="2433872" y="324104"/>
            <a:ext cx="7324155"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err="1">
                <a:solidFill>
                  <a:schemeClr val="lt1"/>
                </a:solidFill>
                <a:latin typeface="Calibri"/>
                <a:ea typeface="Calibri"/>
                <a:cs typeface="Calibri"/>
                <a:sym typeface="Calibri"/>
              </a:rPr>
              <a:t>Preparación</a:t>
            </a:r>
            <a:r>
              <a:rPr lang="en-US" sz="2600" b="1" dirty="0">
                <a:solidFill>
                  <a:schemeClr val="lt1"/>
                </a:solidFill>
                <a:latin typeface="Calibri"/>
                <a:ea typeface="Calibri"/>
                <a:cs typeface="Calibri"/>
                <a:sym typeface="Calibri"/>
              </a:rPr>
              <a:t> de </a:t>
            </a:r>
            <a:r>
              <a:rPr lang="en-US" sz="2600" b="1" dirty="0" err="1">
                <a:solidFill>
                  <a:schemeClr val="lt1"/>
                </a:solidFill>
                <a:latin typeface="Calibri"/>
                <a:ea typeface="Calibri"/>
                <a:cs typeface="Calibri"/>
                <a:sym typeface="Calibri"/>
              </a:rPr>
              <a:t>Lección</a:t>
            </a:r>
            <a:r>
              <a:rPr lang="en-US" sz="2600" b="1" i="0" u="none" strike="noStrike" cap="none" dirty="0">
                <a:solidFill>
                  <a:schemeClr val="lt1"/>
                </a:solidFill>
                <a:latin typeface="Calibri"/>
                <a:ea typeface="Calibri"/>
                <a:cs typeface="Calibri"/>
                <a:sym typeface="Calibri"/>
              </a:rPr>
              <a:t> &amp; </a:t>
            </a:r>
            <a:r>
              <a:rPr lang="en-US" sz="2600" b="1" i="0" u="none" strike="noStrike" cap="none" dirty="0" err="1">
                <a:solidFill>
                  <a:schemeClr val="lt1"/>
                </a:solidFill>
                <a:latin typeface="Calibri"/>
                <a:ea typeface="Calibri"/>
                <a:cs typeface="Calibri"/>
                <a:sym typeface="Calibri"/>
              </a:rPr>
              <a:t>Alineación</a:t>
            </a:r>
            <a:r>
              <a:rPr lang="en-US" sz="2600" b="1" dirty="0">
                <a:solidFill>
                  <a:schemeClr val="lt1"/>
                </a:solidFill>
                <a:latin typeface="Calibri"/>
                <a:ea typeface="Calibri"/>
                <a:cs typeface="Calibri"/>
                <a:sym typeface="Calibri"/>
              </a:rPr>
              <a:t> </a:t>
            </a:r>
            <a:r>
              <a:rPr lang="en-US" sz="2600" b="1" i="0" u="none" strike="noStrike" cap="none" dirty="0">
                <a:solidFill>
                  <a:schemeClr val="lt1"/>
                </a:solidFill>
                <a:latin typeface="Calibri"/>
                <a:ea typeface="Calibri"/>
                <a:cs typeface="Calibri"/>
                <a:sym typeface="Calibri"/>
              </a:rPr>
              <a:t>a la </a:t>
            </a:r>
            <a:r>
              <a:rPr lang="en-US" sz="2600" b="1" i="0" u="none" strike="noStrike" cap="none" dirty="0" err="1">
                <a:solidFill>
                  <a:schemeClr val="lt1"/>
                </a:solidFill>
                <a:latin typeface="Calibri"/>
                <a:ea typeface="Calibri"/>
                <a:cs typeface="Calibri"/>
                <a:sym typeface="Calibri"/>
              </a:rPr>
              <a:t>Currícula</a:t>
            </a:r>
            <a:endParaRPr sz="2600" dirty="0"/>
          </a:p>
        </p:txBody>
      </p:sp>
      <p:sp>
        <p:nvSpPr>
          <p:cNvPr id="120" name="Google Shape;120;p3"/>
          <p:cNvSpPr/>
          <p:nvPr/>
        </p:nvSpPr>
        <p:spPr>
          <a:xfrm>
            <a:off x="323617" y="1973434"/>
            <a:ext cx="11361900"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Actividad</a:t>
            </a:r>
            <a:r>
              <a:rPr lang="en-US" sz="1600" b="1" i="0" u="none" strike="noStrike" cap="none" dirty="0">
                <a:solidFill>
                  <a:srgbClr val="262626"/>
                </a:solidFill>
                <a:latin typeface="Calibri"/>
                <a:ea typeface="Calibri"/>
                <a:cs typeface="Calibri"/>
                <a:sym typeface="Calibri"/>
              </a:rPr>
              <a:t> Humana: </a:t>
            </a:r>
            <a:r>
              <a:rPr lang="es-ES" sz="1600" b="0" i="0" u="none" strike="noStrike" cap="none" dirty="0">
                <a:solidFill>
                  <a:srgbClr val="262626"/>
                </a:solidFill>
                <a:latin typeface="Calibri"/>
                <a:ea typeface="Calibri"/>
                <a:cs typeface="Calibri"/>
                <a:sym typeface="Calibri"/>
              </a:rPr>
              <a:t>comunicar soluciones que reducirán el impacto de los seres humanos en la tierra, el agua, el aire y/u otros seres vivos en el entorno local.</a:t>
            </a:r>
            <a:endParaRPr lang="en-US" dirty="0"/>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Estudios</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Sociales</a:t>
            </a:r>
            <a:r>
              <a:rPr lang="en-US" sz="1600" b="1" i="0" u="none" strike="noStrike" cap="none" dirty="0">
                <a:solidFill>
                  <a:srgbClr val="262626"/>
                </a:solidFill>
                <a:latin typeface="Calibri"/>
                <a:ea typeface="Calibri"/>
                <a:cs typeface="Calibri"/>
                <a:sym typeface="Calibri"/>
              </a:rPr>
              <a:t> - Personas, </a:t>
            </a:r>
            <a:r>
              <a:rPr lang="en-US" sz="1600" b="1" i="0" u="none" strike="noStrike" cap="none" dirty="0" err="1">
                <a:solidFill>
                  <a:srgbClr val="262626"/>
                </a:solidFill>
                <a:latin typeface="Calibri"/>
                <a:ea typeface="Calibri"/>
                <a:cs typeface="Calibri"/>
                <a:sym typeface="Calibri"/>
              </a:rPr>
              <a:t>Lugares</a:t>
            </a:r>
            <a:r>
              <a:rPr lang="en-US" sz="1600" b="1" dirty="0">
                <a:solidFill>
                  <a:srgbClr val="262626"/>
                </a:solidFill>
                <a:latin typeface="Calibri"/>
                <a:ea typeface="Calibri"/>
                <a:cs typeface="Calibri"/>
                <a:sym typeface="Calibri"/>
              </a:rPr>
              <a:t> y </a:t>
            </a:r>
            <a:r>
              <a:rPr lang="en-US" sz="1600" b="1" dirty="0" err="1">
                <a:solidFill>
                  <a:srgbClr val="262626"/>
                </a:solidFill>
                <a:latin typeface="Calibri"/>
                <a:ea typeface="Calibri"/>
                <a:cs typeface="Calibri"/>
                <a:sym typeface="Calibri"/>
              </a:rPr>
              <a:t>Entornos</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l</a:t>
            </a:r>
            <a:r>
              <a:rPr lang="es-ES" sz="1600" b="0" i="0" u="none" strike="noStrike" cap="none" dirty="0">
                <a:solidFill>
                  <a:srgbClr val="262626"/>
                </a:solidFill>
                <a:latin typeface="Calibri"/>
                <a:ea typeface="Calibri"/>
                <a:cs typeface="Calibri"/>
                <a:sym typeface="Calibri"/>
              </a:rPr>
              <a:t>os estudiantes estudian personas, lugares y entornos, y les permite comprender la relación entre las poblaciones humanas y el mundo físico.</a:t>
            </a:r>
            <a:endParaRPr lang="en-US" dirty="0"/>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El estudiante es c</a:t>
            </a:r>
            <a:r>
              <a:rPr lang="es-ES" sz="1600" b="0" i="0" u="none" strike="noStrike" cap="none" dirty="0">
                <a:solidFill>
                  <a:srgbClr val="262626"/>
                </a:solidFill>
                <a:latin typeface="Calibri"/>
                <a:ea typeface="Calibri"/>
                <a:cs typeface="Calibri"/>
                <a:sym typeface="Calibri"/>
              </a:rPr>
              <a:t>apaz de hacer y responder preguntas acerca de un texto y participa en conversaciones colaborativas con diversos compañeros sobre temas y textos. Sigue las reglas acordadas para las discusiones. Usa palabras y frases adquiridas a través de conversaciones.</a:t>
            </a:r>
            <a:endParaRPr dirty="0"/>
          </a:p>
        </p:txBody>
      </p:sp>
      <p:pic>
        <p:nvPicPr>
          <p:cNvPr id="121" name="Google Shape;121;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22" name="Google Shape;122;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pic>
        <p:nvPicPr>
          <p:cNvPr id="123" name="Google Shape;123;p3" descr="Graphical user interface, application, icon&#10;&#10;Description automatically generated"/>
          <p:cNvPicPr preferRelativeResize="0"/>
          <p:nvPr/>
        </p:nvPicPr>
        <p:blipFill rotWithShape="1">
          <a:blip r:embed="rId6">
            <a:alphaModFix/>
          </a:blip>
          <a:srcRect/>
          <a:stretch/>
        </p:blipFill>
        <p:spPr>
          <a:xfrm>
            <a:off x="2735813" y="5360662"/>
            <a:ext cx="1149011" cy="1149011"/>
          </a:xfrm>
          <a:prstGeom prst="rect">
            <a:avLst/>
          </a:prstGeom>
          <a:noFill/>
          <a:ln>
            <a:noFill/>
          </a:ln>
        </p:spPr>
      </p:pic>
      <p:sp>
        <p:nvSpPr>
          <p:cNvPr id="124" name="Google Shape;124;p3"/>
          <p:cNvSpPr/>
          <p:nvPr/>
        </p:nvSpPr>
        <p:spPr>
          <a:xfrm>
            <a:off x="323617" y="4799442"/>
            <a:ext cx="3923341" cy="4170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3"/>
          <p:cNvSpPr/>
          <p:nvPr/>
        </p:nvSpPr>
        <p:spPr>
          <a:xfrm>
            <a:off x="506503" y="4791911"/>
            <a:ext cx="3308669"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dirty="0" err="1">
                <a:solidFill>
                  <a:schemeClr val="lt1"/>
                </a:solidFill>
                <a:latin typeface="Calibri"/>
                <a:ea typeface="Calibri"/>
                <a:cs typeface="Calibri"/>
                <a:sym typeface="Calibri"/>
              </a:rPr>
              <a:t>Alineación</a:t>
            </a:r>
            <a:r>
              <a:rPr lang="en-US" sz="1800" b="1" dirty="0">
                <a:solidFill>
                  <a:schemeClr val="lt1"/>
                </a:solidFill>
                <a:latin typeface="Calibri"/>
                <a:ea typeface="Calibri"/>
                <a:cs typeface="Calibri"/>
                <a:sym typeface="Calibri"/>
              </a:rPr>
              <a:t> con </a:t>
            </a:r>
            <a:r>
              <a:rPr lang="en-US" sz="1800" b="1" dirty="0" err="1">
                <a:solidFill>
                  <a:schemeClr val="lt1"/>
                </a:solidFill>
                <a:latin typeface="Calibri"/>
                <a:ea typeface="Calibri"/>
                <a:cs typeface="Calibri"/>
                <a:sym typeface="Calibri"/>
              </a:rPr>
              <a:t>los</a:t>
            </a:r>
            <a:r>
              <a:rPr lang="en-US" sz="1800" b="1" dirty="0">
                <a:solidFill>
                  <a:schemeClr val="lt1"/>
                </a:solidFill>
                <a:latin typeface="Calibri"/>
                <a:ea typeface="Calibri"/>
                <a:cs typeface="Calibri"/>
                <a:sym typeface="Calibri"/>
              </a:rPr>
              <a:t> ODS:</a:t>
            </a:r>
            <a:endParaRPr sz="1800" b="1" i="0" u="none" strike="noStrike" cap="none" dirty="0">
              <a:solidFill>
                <a:schemeClr val="lt1"/>
              </a:solidFill>
              <a:latin typeface="Calibri"/>
              <a:ea typeface="Calibri"/>
              <a:cs typeface="Calibri"/>
              <a:sym typeface="Calibri"/>
            </a:endParaRPr>
          </a:p>
        </p:txBody>
      </p:sp>
      <p:sp>
        <p:nvSpPr>
          <p:cNvPr id="127" name="Google Shape;127;p3"/>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grpSp>
        <p:nvGrpSpPr>
          <p:cNvPr id="16" name="Group 15">
            <a:extLst>
              <a:ext uri="{FF2B5EF4-FFF2-40B4-BE49-F238E27FC236}">
                <a16:creationId xmlns:a16="http://schemas.microsoft.com/office/drawing/2014/main" id="{36258ABE-C037-7A46-B846-57EE65301335}"/>
              </a:ext>
            </a:extLst>
          </p:cNvPr>
          <p:cNvGrpSpPr/>
          <p:nvPr/>
        </p:nvGrpSpPr>
        <p:grpSpPr>
          <a:xfrm>
            <a:off x="4780294" y="4948407"/>
            <a:ext cx="6979920" cy="1734760"/>
            <a:chOff x="4790164" y="5162929"/>
            <a:chExt cx="6979920" cy="1429919"/>
          </a:xfrm>
        </p:grpSpPr>
        <p:sp>
          <p:nvSpPr>
            <p:cNvPr id="17" name="Rounded Rectangle 16">
              <a:extLst>
                <a:ext uri="{FF2B5EF4-FFF2-40B4-BE49-F238E27FC236}">
                  <a16:creationId xmlns:a16="http://schemas.microsoft.com/office/drawing/2014/main" id="{329AC937-E8DD-335D-668E-985F3EB2D329}"/>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18" name="Rounded Rectangle 17">
              <a:extLst>
                <a:ext uri="{FF2B5EF4-FFF2-40B4-BE49-F238E27FC236}">
                  <a16:creationId xmlns:a16="http://schemas.microsoft.com/office/drawing/2014/main" id="{CFA9E59E-0493-9D7C-7CB7-D294324E5186}"/>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sp>
          <p:nvSpPr>
            <p:cNvPr id="19" name="TextBox 18">
              <a:extLst>
                <a:ext uri="{FF2B5EF4-FFF2-40B4-BE49-F238E27FC236}">
                  <a16:creationId xmlns:a16="http://schemas.microsoft.com/office/drawing/2014/main" id="{326452F1-2852-5F93-987D-6EECD5D462D7}"/>
                </a:ext>
              </a:extLst>
            </p:cNvPr>
            <p:cNvSpPr txBox="1"/>
            <p:nvPr/>
          </p:nvSpPr>
          <p:spPr>
            <a:xfrm>
              <a:off x="6912547" y="5163405"/>
              <a:ext cx="4280196" cy="253693"/>
            </a:xfrm>
            <a:prstGeom prst="rect">
              <a:avLst/>
            </a:prstGeom>
            <a:noFill/>
          </p:spPr>
          <p:txBody>
            <a:bodyPr wrap="square" rtlCol="0">
              <a:spAutoFit/>
            </a:bodyPr>
            <a:lstStyle/>
            <a:p>
              <a:r>
                <a:rPr lang="en-US" b="1" dirty="0" err="1">
                  <a:solidFill>
                    <a:schemeClr val="bg1"/>
                  </a:solidFill>
                </a:rPr>
                <a:t>Lecciones</a:t>
              </a:r>
              <a:r>
                <a:rPr lang="en-US" b="1" dirty="0">
                  <a:solidFill>
                    <a:schemeClr val="bg1"/>
                  </a:solidFill>
                </a:rPr>
                <a:t> Flexibles y </a:t>
              </a:r>
              <a:r>
                <a:rPr lang="en-US" b="1" dirty="0" err="1">
                  <a:solidFill>
                    <a:schemeClr val="bg1"/>
                  </a:solidFill>
                </a:rPr>
                <a:t>Adaptables</a:t>
              </a:r>
              <a:endParaRPr lang="en-US" b="1" dirty="0">
                <a:solidFill>
                  <a:schemeClr val="bg1"/>
                </a:solidFill>
              </a:endParaRPr>
            </a:p>
          </p:txBody>
        </p:sp>
      </p:grpSp>
      <p:sp>
        <p:nvSpPr>
          <p:cNvPr id="2" name="Google Shape;108;p2">
            <a:extLst>
              <a:ext uri="{FF2B5EF4-FFF2-40B4-BE49-F238E27FC236}">
                <a16:creationId xmlns:a16="http://schemas.microsoft.com/office/drawing/2014/main" id="{7EC65F3D-DC6A-CAFC-CA92-158652A4B442}"/>
              </a:ext>
            </a:extLst>
          </p:cNvPr>
          <p:cNvSpPr txBox="1"/>
          <p:nvPr/>
        </p:nvSpPr>
        <p:spPr>
          <a:xfrm>
            <a:off x="4347203" y="807972"/>
            <a:ext cx="439823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b="1" dirty="0" err="1">
                <a:solidFill>
                  <a:schemeClr val="lt1"/>
                </a:solidFill>
                <a:latin typeface="Calibri"/>
                <a:cs typeface="Calibri"/>
                <a:sym typeface="Calibri"/>
              </a:rPr>
              <a:t>Tiempo</a:t>
            </a:r>
            <a:r>
              <a:rPr lang="en-US" b="1" dirty="0">
                <a:solidFill>
                  <a:schemeClr val="lt1"/>
                </a:solidFill>
                <a:latin typeface="Calibri"/>
                <a:cs typeface="Calibri"/>
                <a:sym typeface="Calibri"/>
              </a:rPr>
              <a:t> de </a:t>
            </a:r>
            <a:r>
              <a:rPr lang="en-US" b="1" dirty="0" err="1">
                <a:solidFill>
                  <a:schemeClr val="lt1"/>
                </a:solidFill>
                <a:latin typeface="Calibri"/>
                <a:cs typeface="Calibri"/>
                <a:sym typeface="Calibri"/>
              </a:rPr>
              <a:t>Preparación</a:t>
            </a:r>
            <a:r>
              <a:rPr lang="en-US" b="1" dirty="0">
                <a:solidFill>
                  <a:schemeClr val="lt1"/>
                </a:solidFill>
                <a:latin typeface="Calibri"/>
                <a:cs typeface="Calibri"/>
                <a:sym typeface="Calibri"/>
              </a:rPr>
              <a:t> – 10 a 15 mins.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0" y="72004"/>
            <a:ext cx="12191998" cy="6858002"/>
          </a:xfrm>
          <a:prstGeom prst="rect">
            <a:avLst/>
          </a:prstGeom>
          <a:noFill/>
          <a:ln>
            <a:noFill/>
          </a:ln>
        </p:spPr>
      </p:pic>
      <p:sp>
        <p:nvSpPr>
          <p:cNvPr id="133" name="Google Shape;133;p4"/>
          <p:cNvSpPr/>
          <p:nvPr/>
        </p:nvSpPr>
        <p:spPr>
          <a:xfrm>
            <a:off x="2606050" y="185125"/>
            <a:ext cx="6979800" cy="9282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134" name="Google Shape;134;p4"/>
          <p:cNvSpPr/>
          <p:nvPr/>
        </p:nvSpPr>
        <p:spPr>
          <a:xfrm>
            <a:off x="2606050" y="1851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Calibri"/>
                <a:ea typeface="Calibri"/>
                <a:cs typeface="Calibri"/>
                <a:sym typeface="Calibri"/>
              </a:rPr>
              <a:t>La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t>
            </a:r>
            <a:endParaRPr dirty="0"/>
          </a:p>
        </p:txBody>
      </p:sp>
      <p:sp>
        <p:nvSpPr>
          <p:cNvPr id="136" name="Google Shape;136;p4"/>
          <p:cNvSpPr/>
          <p:nvPr/>
        </p:nvSpPr>
        <p:spPr>
          <a:xfrm>
            <a:off x="413972" y="129522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4"/>
          <p:cNvSpPr/>
          <p:nvPr/>
        </p:nvSpPr>
        <p:spPr>
          <a:xfrm>
            <a:off x="360335" y="129522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4"/>
          <p:cNvSpPr/>
          <p:nvPr/>
        </p:nvSpPr>
        <p:spPr>
          <a:xfrm>
            <a:off x="404919" y="127517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39" name="Google Shape;139;p4"/>
          <p:cNvSpPr/>
          <p:nvPr/>
        </p:nvSpPr>
        <p:spPr>
          <a:xfrm>
            <a:off x="911773" y="1185197"/>
            <a:ext cx="10729372" cy="112642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b="1" dirty="0">
                <a:solidFill>
                  <a:srgbClr val="262626"/>
                </a:solidFill>
                <a:latin typeface="Calibri"/>
                <a:ea typeface="Calibri"/>
                <a:cs typeface="Calibri"/>
                <a:sym typeface="Calibri"/>
              </a:rPr>
              <a:t>Comience</a:t>
            </a:r>
            <a:r>
              <a:rPr lang="es-ES" b="1" i="0" u="none" strike="noStrike" cap="none" dirty="0">
                <a:solidFill>
                  <a:srgbClr val="262626"/>
                </a:solidFill>
                <a:latin typeface="Calibri"/>
                <a:ea typeface="Calibri"/>
                <a:cs typeface="Calibri"/>
                <a:sym typeface="Calibri"/>
              </a:rPr>
              <a:t> la lección </a:t>
            </a:r>
            <a:r>
              <a:rPr lang="es-ES" i="0" u="none" strike="noStrike" cap="none" dirty="0">
                <a:solidFill>
                  <a:srgbClr val="262626"/>
                </a:solidFill>
                <a:latin typeface="Calibri"/>
                <a:ea typeface="Calibri"/>
                <a:cs typeface="Calibri"/>
                <a:sym typeface="Calibri"/>
              </a:rPr>
              <a:t>con una discusión acerca de lo que los estudiantes ya saben sobre el reciclaje</a:t>
            </a:r>
            <a:r>
              <a:rPr lang="es-ES" b="1" i="0" u="none" strike="noStrike" cap="none" dirty="0">
                <a:solidFill>
                  <a:srgbClr val="262626"/>
                </a:solidFill>
                <a:latin typeface="Calibri"/>
                <a:ea typeface="Calibri"/>
                <a:cs typeface="Calibri"/>
                <a:sym typeface="Calibri"/>
              </a:rPr>
              <a:t>. Imprima o muestre el documento SÍ/NO</a:t>
            </a:r>
            <a:r>
              <a:rPr lang="en-US" b="1" dirty="0">
                <a:solidFill>
                  <a:srgbClr val="262626"/>
                </a:solidFill>
                <a:latin typeface="Calibri"/>
                <a:ea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cs typeface="Calibri"/>
                <a:sym typeface="Calibri"/>
              </a:rPr>
              <a:t>¿</a:t>
            </a:r>
            <a:r>
              <a:rPr lang="en-US" dirty="0" err="1">
                <a:solidFill>
                  <a:srgbClr val="262626"/>
                </a:solidFill>
                <a:latin typeface="Calibri"/>
                <a:cs typeface="Calibri"/>
                <a:sym typeface="Calibri"/>
              </a:rPr>
              <a:t>Qué</a:t>
            </a:r>
            <a:r>
              <a:rPr lang="en-US" dirty="0">
                <a:solidFill>
                  <a:srgbClr val="262626"/>
                </a:solidFill>
                <a:latin typeface="Calibri"/>
                <a:cs typeface="Calibri"/>
                <a:sym typeface="Calibri"/>
              </a:rPr>
              <a:t> es </a:t>
            </a:r>
            <a:r>
              <a:rPr lang="en-US" dirty="0" err="1">
                <a:solidFill>
                  <a:srgbClr val="262626"/>
                </a:solidFill>
                <a:latin typeface="Calibri"/>
                <a:cs typeface="Calibri"/>
                <a:sym typeface="Calibri"/>
              </a:rPr>
              <a:t>reciclar</a:t>
            </a:r>
            <a:r>
              <a:rPr lang="en-US" dirty="0">
                <a:solidFill>
                  <a:srgbClr val="262626"/>
                </a:solidFill>
                <a:latin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cs typeface="Calibri"/>
                <a:sym typeface="Calibri"/>
              </a:rPr>
              <a:t>¿Por </a:t>
            </a:r>
            <a:r>
              <a:rPr lang="en-US" dirty="0" err="1">
                <a:solidFill>
                  <a:srgbClr val="262626"/>
                </a:solidFill>
                <a:latin typeface="Calibri"/>
                <a:cs typeface="Calibri"/>
                <a:sym typeface="Calibri"/>
              </a:rPr>
              <a:t>qué</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reciclamos</a:t>
            </a:r>
            <a:r>
              <a:rPr lang="en-US" dirty="0">
                <a:solidFill>
                  <a:srgbClr val="262626"/>
                </a:solidFill>
                <a:latin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cs typeface="Calibri"/>
                <a:sym typeface="Calibri"/>
              </a:rPr>
              <a:t>¿</a:t>
            </a:r>
            <a:r>
              <a:rPr lang="en-US" dirty="0" err="1">
                <a:solidFill>
                  <a:srgbClr val="262626"/>
                </a:solidFill>
                <a:latin typeface="Calibri"/>
                <a:cs typeface="Calibri"/>
                <a:sym typeface="Calibri"/>
              </a:rPr>
              <a:t>Qué</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tipo</a:t>
            </a:r>
            <a:r>
              <a:rPr lang="en-US" dirty="0">
                <a:solidFill>
                  <a:srgbClr val="262626"/>
                </a:solidFill>
                <a:latin typeface="Calibri"/>
                <a:cs typeface="Calibri"/>
                <a:sym typeface="Calibri"/>
              </a:rPr>
              <a:t> de </a:t>
            </a:r>
            <a:r>
              <a:rPr lang="en-US" dirty="0" err="1">
                <a:solidFill>
                  <a:srgbClr val="262626"/>
                </a:solidFill>
                <a:latin typeface="Calibri"/>
                <a:cs typeface="Calibri"/>
                <a:sym typeface="Calibri"/>
              </a:rPr>
              <a:t>cosas</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piensas</a:t>
            </a:r>
            <a:r>
              <a:rPr lang="en-US" dirty="0">
                <a:solidFill>
                  <a:srgbClr val="262626"/>
                </a:solidFill>
                <a:latin typeface="Calibri"/>
                <a:cs typeface="Calibri"/>
                <a:sym typeface="Calibri"/>
              </a:rPr>
              <a:t> que se </a:t>
            </a:r>
            <a:r>
              <a:rPr lang="en-US" dirty="0" err="1">
                <a:solidFill>
                  <a:srgbClr val="262626"/>
                </a:solidFill>
                <a:latin typeface="Calibri"/>
                <a:cs typeface="Calibri"/>
                <a:sym typeface="Calibri"/>
              </a:rPr>
              <a:t>pueden</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reciclar</a:t>
            </a:r>
            <a:r>
              <a:rPr lang="en-US" dirty="0">
                <a:solidFill>
                  <a:srgbClr val="262626"/>
                </a:solidFill>
                <a:latin typeface="Calibri"/>
                <a:cs typeface="Calibri"/>
                <a:sym typeface="Calibri"/>
              </a:rPr>
              <a:t>?</a:t>
            </a:r>
            <a:endParaRPr dirty="0"/>
          </a:p>
        </p:txBody>
      </p:sp>
      <p:sp>
        <p:nvSpPr>
          <p:cNvPr id="140" name="Google Shape;140;p4"/>
          <p:cNvSpPr/>
          <p:nvPr/>
        </p:nvSpPr>
        <p:spPr>
          <a:xfrm>
            <a:off x="5306843" y="1474648"/>
            <a:ext cx="6096000" cy="86789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cs typeface="Calibri"/>
                <a:sym typeface="Calibri"/>
              </a:rPr>
              <a:t>¿</a:t>
            </a:r>
            <a:r>
              <a:rPr lang="en-US" dirty="0" err="1">
                <a:solidFill>
                  <a:srgbClr val="262626"/>
                </a:solidFill>
                <a:latin typeface="Calibri"/>
                <a:cs typeface="Calibri"/>
                <a:sym typeface="Calibri"/>
              </a:rPr>
              <a:t>Existen</a:t>
            </a:r>
            <a:r>
              <a:rPr lang="en-US" dirty="0">
                <a:solidFill>
                  <a:srgbClr val="262626"/>
                </a:solidFill>
                <a:latin typeface="Calibri"/>
                <a:cs typeface="Calibri"/>
                <a:sym typeface="Calibri"/>
              </a:rPr>
              <a:t> </a:t>
            </a:r>
            <a:r>
              <a:rPr lang="en-US" dirty="0" err="1">
                <a:solidFill>
                  <a:srgbClr val="262626"/>
                </a:solidFill>
                <a:latin typeface="Calibri"/>
                <a:cs typeface="Calibri"/>
                <a:sym typeface="Calibri"/>
              </a:rPr>
              <a:t>objetos</a:t>
            </a:r>
            <a:r>
              <a:rPr lang="en-US" dirty="0">
                <a:solidFill>
                  <a:srgbClr val="262626"/>
                </a:solidFill>
                <a:latin typeface="Calibri"/>
                <a:cs typeface="Calibri"/>
                <a:sym typeface="Calibri"/>
              </a:rPr>
              <a:t> que no </a:t>
            </a:r>
            <a:r>
              <a:rPr lang="en-US" dirty="0" err="1">
                <a:solidFill>
                  <a:srgbClr val="262626"/>
                </a:solidFill>
                <a:latin typeface="Calibri"/>
                <a:cs typeface="Calibri"/>
                <a:sym typeface="Calibri"/>
              </a:rPr>
              <a:t>puedan</a:t>
            </a:r>
            <a:r>
              <a:rPr lang="en-US" dirty="0">
                <a:solidFill>
                  <a:srgbClr val="262626"/>
                </a:solidFill>
                <a:latin typeface="Calibri"/>
                <a:cs typeface="Calibri"/>
                <a:sym typeface="Calibri"/>
              </a:rPr>
              <a:t> ser </a:t>
            </a:r>
            <a:r>
              <a:rPr lang="en-US" dirty="0" err="1">
                <a:solidFill>
                  <a:srgbClr val="262626"/>
                </a:solidFill>
                <a:latin typeface="Calibri"/>
                <a:cs typeface="Calibri"/>
                <a:sym typeface="Calibri"/>
              </a:rPr>
              <a:t>reciclados</a:t>
            </a:r>
            <a:r>
              <a:rPr lang="en-US" dirty="0">
                <a:solidFill>
                  <a:srgbClr val="262626"/>
                </a:solidFill>
                <a:latin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err="1">
                <a:solidFill>
                  <a:srgbClr val="262626"/>
                </a:solidFill>
                <a:latin typeface="Calibri"/>
                <a:ea typeface="Calibri"/>
                <a:cs typeface="Calibri"/>
                <a:sym typeface="Calibri"/>
              </a:rPr>
              <a:t>Qué</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elementos</a:t>
            </a:r>
            <a:r>
              <a:rPr lang="en-US" dirty="0">
                <a:solidFill>
                  <a:srgbClr val="262626"/>
                </a:solidFill>
                <a:latin typeface="Calibri"/>
                <a:ea typeface="Calibri"/>
                <a:cs typeface="Calibri"/>
                <a:sym typeface="Calibri"/>
              </a:rPr>
              <a:t> no se </a:t>
            </a:r>
            <a:r>
              <a:rPr lang="en-US" dirty="0" err="1">
                <a:solidFill>
                  <a:srgbClr val="262626"/>
                </a:solidFill>
                <a:latin typeface="Calibri"/>
                <a:ea typeface="Calibri"/>
                <a:cs typeface="Calibri"/>
                <a:sym typeface="Calibri"/>
              </a:rPr>
              <a:t>pueden</a:t>
            </a:r>
            <a:r>
              <a:rPr lang="en-US" dirty="0">
                <a:solidFill>
                  <a:srgbClr val="262626"/>
                </a:solidFill>
                <a:latin typeface="Calibri"/>
                <a:ea typeface="Calibri"/>
                <a:cs typeface="Calibri"/>
                <a:sym typeface="Calibri"/>
              </a:rPr>
              <a:t> </a:t>
            </a:r>
            <a:r>
              <a:rPr lang="en-US" dirty="0" err="1">
                <a:solidFill>
                  <a:srgbClr val="262626"/>
                </a:solidFill>
                <a:latin typeface="Calibri"/>
                <a:ea typeface="Calibri"/>
                <a:cs typeface="Calibri"/>
                <a:sym typeface="Calibri"/>
              </a:rPr>
              <a:t>arrojar</a:t>
            </a:r>
            <a:r>
              <a:rPr lang="en-US" dirty="0">
                <a:solidFill>
                  <a:srgbClr val="262626"/>
                </a:solidFill>
                <a:latin typeface="Calibri"/>
                <a:ea typeface="Calibri"/>
                <a:cs typeface="Calibri"/>
                <a:sym typeface="Calibri"/>
              </a:rPr>
              <a:t> a un </a:t>
            </a:r>
            <a:r>
              <a:rPr lang="en-US" dirty="0" err="1">
                <a:solidFill>
                  <a:srgbClr val="262626"/>
                </a:solidFill>
                <a:latin typeface="Calibri"/>
                <a:ea typeface="Calibri"/>
                <a:cs typeface="Calibri"/>
                <a:sym typeface="Calibri"/>
              </a:rPr>
              <a:t>contenedor</a:t>
            </a:r>
            <a:r>
              <a:rPr lang="en-US" dirty="0">
                <a:solidFill>
                  <a:srgbClr val="262626"/>
                </a:solidFill>
                <a:latin typeface="Calibri"/>
                <a:ea typeface="Calibri"/>
                <a:cs typeface="Calibri"/>
                <a:sym typeface="Calibri"/>
              </a:rPr>
              <a:t> de </a:t>
            </a:r>
            <a:r>
              <a:rPr lang="en-US" dirty="0" err="1">
                <a:solidFill>
                  <a:srgbClr val="262626"/>
                </a:solidFill>
                <a:latin typeface="Calibri"/>
                <a:ea typeface="Calibri"/>
                <a:cs typeface="Calibri"/>
                <a:sym typeface="Calibri"/>
              </a:rPr>
              <a:t>reciclaje</a:t>
            </a:r>
            <a:r>
              <a:rPr lang="en-US" sz="1400" b="0" i="0" u="none" strike="noStrike" cap="none" dirty="0">
                <a:solidFill>
                  <a:srgbClr val="262626"/>
                </a:solidFill>
                <a:latin typeface="Calibri"/>
                <a:ea typeface="Calibri"/>
                <a:cs typeface="Calibri"/>
                <a:sym typeface="Calibri"/>
              </a:rPr>
              <a:t>?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dirty="0">
                <a:solidFill>
                  <a:srgbClr val="262626"/>
                </a:solidFill>
                <a:latin typeface="Calibri"/>
                <a:ea typeface="Calibri"/>
                <a:cs typeface="Calibri"/>
                <a:sym typeface="Calibri"/>
              </a:rPr>
              <a:t>¿</a:t>
            </a:r>
            <a:r>
              <a:rPr lang="en-US" dirty="0" err="1">
                <a:solidFill>
                  <a:srgbClr val="262626"/>
                </a:solidFill>
                <a:latin typeface="Calibri"/>
                <a:ea typeface="Calibri"/>
                <a:cs typeface="Calibri"/>
                <a:sym typeface="Calibri"/>
              </a:rPr>
              <a:t>Qué</a:t>
            </a:r>
            <a:r>
              <a:rPr lang="en-US" dirty="0">
                <a:solidFill>
                  <a:srgbClr val="262626"/>
                </a:solidFill>
                <a:latin typeface="Calibri"/>
                <a:ea typeface="Calibri"/>
                <a:cs typeface="Calibri"/>
                <a:sym typeface="Calibri"/>
              </a:rPr>
              <a:t> son las</a:t>
            </a:r>
            <a:r>
              <a:rPr lang="en-US" sz="1400" b="0" i="0" u="none" strike="noStrike" cap="none" dirty="0">
                <a:solidFill>
                  <a:srgbClr val="262626"/>
                </a:solidFill>
                <a:latin typeface="Calibri"/>
                <a:ea typeface="Calibri"/>
                <a:cs typeface="Calibri"/>
                <a:sym typeface="Calibri"/>
              </a:rPr>
              <a:t> “1-2-3’s” </a:t>
            </a:r>
            <a:r>
              <a:rPr lang="en-US" dirty="0">
                <a:solidFill>
                  <a:srgbClr val="262626"/>
                </a:solidFill>
                <a:latin typeface="Calibri"/>
                <a:ea typeface="Calibri"/>
                <a:cs typeface="Calibri"/>
                <a:sym typeface="Calibri"/>
              </a:rPr>
              <a:t>del </a:t>
            </a:r>
            <a:r>
              <a:rPr lang="en-US" dirty="0" err="1">
                <a:solidFill>
                  <a:srgbClr val="262626"/>
                </a:solidFill>
                <a:latin typeface="Calibri"/>
                <a:ea typeface="Calibri"/>
                <a:cs typeface="Calibri"/>
                <a:sym typeface="Calibri"/>
              </a:rPr>
              <a:t>reciclaje</a:t>
            </a:r>
            <a:r>
              <a:rPr lang="en-US" sz="1400" b="0" i="0" u="none" strike="noStrike" cap="none" dirty="0">
                <a:solidFill>
                  <a:srgbClr val="262626"/>
                </a:solidFill>
                <a:latin typeface="Calibri"/>
                <a:ea typeface="Calibri"/>
                <a:cs typeface="Calibri"/>
                <a:sym typeface="Calibri"/>
              </a:rPr>
              <a:t>? </a:t>
            </a:r>
            <a:endParaRPr dirty="0"/>
          </a:p>
        </p:txBody>
      </p:sp>
      <p:sp>
        <p:nvSpPr>
          <p:cNvPr id="141" name="Google Shape;141;p4"/>
          <p:cNvSpPr/>
          <p:nvPr/>
        </p:nvSpPr>
        <p:spPr>
          <a:xfrm rot="5400000">
            <a:off x="203384" y="2200346"/>
            <a:ext cx="897825" cy="195222"/>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4"/>
          <p:cNvSpPr/>
          <p:nvPr/>
        </p:nvSpPr>
        <p:spPr>
          <a:xfrm>
            <a:off x="911775" y="2699374"/>
            <a:ext cx="10725600" cy="1034100"/>
          </a:xfrm>
          <a:prstGeom prst="roundRect">
            <a:avLst>
              <a:gd name="adj" fmla="val 16667"/>
            </a:avLst>
          </a:prstGeom>
          <a:solidFill>
            <a:srgbClr val="29C7F7"/>
          </a:solidFill>
          <a:ln w="190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4"/>
          <p:cNvSpPr/>
          <p:nvPr/>
        </p:nvSpPr>
        <p:spPr>
          <a:xfrm>
            <a:off x="1048940" y="2762676"/>
            <a:ext cx="10479000" cy="86789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chemeClr val="lt1"/>
              </a:buClr>
              <a:buSzPts val="2100"/>
              <a:buFont typeface="Arial" panose="020B0604020202020204" pitchFamily="34" charset="0"/>
              <a:buChar char="•"/>
            </a:pPr>
            <a:r>
              <a:rPr lang="en-US" dirty="0" err="1">
                <a:solidFill>
                  <a:schemeClr val="lt1"/>
                </a:solidFill>
                <a:latin typeface="Calibri" panose="020F0502020204030204" pitchFamily="34" charset="0"/>
                <a:ea typeface="Calibri"/>
                <a:cs typeface="Calibri" panose="020F0502020204030204" pitchFamily="34" charset="0"/>
                <a:sym typeface="Calibri"/>
              </a:rPr>
              <a:t>Solicita</a:t>
            </a:r>
            <a:r>
              <a:rPr lang="en-US" dirty="0">
                <a:solidFill>
                  <a:schemeClr val="lt1"/>
                </a:solidFill>
                <a:latin typeface="Calibri" panose="020F0502020204030204" pitchFamily="34" charset="0"/>
                <a:ea typeface="Calibri"/>
                <a:cs typeface="Calibri" panose="020F0502020204030204" pitchFamily="34" charset="0"/>
                <a:sym typeface="Calibri"/>
              </a:rPr>
              <a:t> a </a:t>
            </a:r>
            <a:r>
              <a:rPr lang="en-US" dirty="0" err="1">
                <a:solidFill>
                  <a:schemeClr val="lt1"/>
                </a:solidFill>
                <a:latin typeface="Calibri" panose="020F0502020204030204" pitchFamily="34" charset="0"/>
                <a:ea typeface="Calibri"/>
                <a:cs typeface="Calibri" panose="020F0502020204030204" pitchFamily="34" charset="0"/>
                <a:sym typeface="Calibri"/>
              </a:rPr>
              <a:t>los</a:t>
            </a:r>
            <a:r>
              <a:rPr lang="en-US" dirty="0">
                <a:solidFill>
                  <a:schemeClr val="lt1"/>
                </a:solidFill>
                <a:latin typeface="Calibri" panose="020F0502020204030204" pitchFamily="34" charset="0"/>
                <a:ea typeface="Calibri"/>
                <a:cs typeface="Calibri" panose="020F0502020204030204" pitchFamily="34" charset="0"/>
                <a:sym typeface="Calibri"/>
              </a:rPr>
              <a:t> </a:t>
            </a:r>
            <a:r>
              <a:rPr lang="en-US" dirty="0" err="1">
                <a:solidFill>
                  <a:schemeClr val="lt1"/>
                </a:solidFill>
                <a:latin typeface="Calibri" panose="020F0502020204030204" pitchFamily="34" charset="0"/>
                <a:ea typeface="Calibri"/>
                <a:cs typeface="Calibri" panose="020F0502020204030204" pitchFamily="34" charset="0"/>
                <a:sym typeface="Calibri"/>
              </a:rPr>
              <a:t>estudiantes</a:t>
            </a:r>
            <a:r>
              <a:rPr lang="en-US" dirty="0">
                <a:solidFill>
                  <a:schemeClr val="lt1"/>
                </a:solidFill>
                <a:latin typeface="Calibri" panose="020F0502020204030204" pitchFamily="34" charset="0"/>
                <a:ea typeface="Calibri"/>
                <a:cs typeface="Calibri" panose="020F0502020204030204" pitchFamily="34" charset="0"/>
                <a:sym typeface="Calibri"/>
              </a:rPr>
              <a:t> </a:t>
            </a:r>
            <a:r>
              <a:rPr lang="en-US" dirty="0" err="1">
                <a:solidFill>
                  <a:schemeClr val="lt1"/>
                </a:solidFill>
                <a:latin typeface="Calibri" panose="020F0502020204030204" pitchFamily="34" charset="0"/>
                <a:ea typeface="Calibri"/>
                <a:cs typeface="Calibri" panose="020F0502020204030204" pitchFamily="34" charset="0"/>
                <a:sym typeface="Calibri"/>
              </a:rPr>
              <a:t>el</a:t>
            </a:r>
            <a:r>
              <a:rPr lang="en-US" dirty="0">
                <a:solidFill>
                  <a:schemeClr val="lt1"/>
                </a:solidFill>
                <a:latin typeface="Calibri" panose="020F0502020204030204" pitchFamily="34" charset="0"/>
                <a:ea typeface="Calibri"/>
                <a:cs typeface="Calibri" panose="020F0502020204030204" pitchFamily="34" charset="0"/>
                <a:sym typeface="Calibri"/>
              </a:rPr>
              <a:t> </a:t>
            </a:r>
            <a:r>
              <a:rPr lang="en-US" dirty="0" err="1">
                <a:solidFill>
                  <a:schemeClr val="lt1"/>
                </a:solidFill>
                <a:latin typeface="Calibri" panose="020F0502020204030204" pitchFamily="34" charset="0"/>
                <a:ea typeface="Calibri"/>
                <a:cs typeface="Calibri" panose="020F0502020204030204" pitchFamily="34" charset="0"/>
                <a:sym typeface="Calibri"/>
              </a:rPr>
              <a:t>sacar</a:t>
            </a:r>
            <a:r>
              <a:rPr lang="en-US" dirty="0">
                <a:solidFill>
                  <a:schemeClr val="lt1"/>
                </a:solidFill>
                <a:latin typeface="Calibri" panose="020F0502020204030204" pitchFamily="34" charset="0"/>
                <a:ea typeface="Calibri"/>
                <a:cs typeface="Calibri" panose="020F0502020204030204" pitchFamily="34" charset="0"/>
                <a:sym typeface="Calibri"/>
              </a:rPr>
              <a:t> </a:t>
            </a:r>
            <a:r>
              <a:rPr lang="en-US" dirty="0" err="1">
                <a:solidFill>
                  <a:schemeClr val="lt1"/>
                </a:solidFill>
                <a:latin typeface="Calibri" panose="020F0502020204030204" pitchFamily="34" charset="0"/>
                <a:ea typeface="Calibri"/>
                <a:cs typeface="Calibri" panose="020F0502020204030204" pitchFamily="34" charset="0"/>
                <a:sym typeface="Calibri"/>
              </a:rPr>
              <a:t>el</a:t>
            </a:r>
            <a:r>
              <a:rPr lang="en-US" dirty="0">
                <a:solidFill>
                  <a:schemeClr val="lt1"/>
                </a:solidFill>
                <a:latin typeface="Calibri" panose="020F0502020204030204" pitchFamily="34" charset="0"/>
                <a:ea typeface="Calibri"/>
                <a:cs typeface="Calibri" panose="020F0502020204030204" pitchFamily="34" charset="0"/>
                <a:sym typeface="Calibri"/>
              </a:rPr>
              <a:t> document “SÍ/NO”.</a:t>
            </a:r>
            <a:endParaRPr dirty="0">
              <a:latin typeface="Calibri" panose="020F0502020204030204" pitchFamily="34" charset="0"/>
              <a:cs typeface="Calibri" panose="020F0502020204030204" pitchFamily="34" charset="0"/>
            </a:endParaRPr>
          </a:p>
          <a:p>
            <a:pPr marL="285750" marR="0" lvl="0" indent="-285750" algn="just" rtl="0">
              <a:lnSpc>
                <a:spcPct val="120000"/>
              </a:lnSpc>
              <a:spcBef>
                <a:spcPts val="0"/>
              </a:spcBef>
              <a:spcAft>
                <a:spcPts val="0"/>
              </a:spcAft>
              <a:buClr>
                <a:schemeClr val="lt1"/>
              </a:buClr>
              <a:buSzPts val="2100"/>
              <a:buFont typeface="Arial" panose="020B0604020202020204" pitchFamily="34" charset="0"/>
              <a:buChar char="•"/>
            </a:pPr>
            <a:r>
              <a:rPr lang="es-ES" sz="1400" i="0" u="none" strike="noStrike" cap="none" dirty="0">
                <a:solidFill>
                  <a:schemeClr val="lt1"/>
                </a:solidFill>
                <a:latin typeface="Calibri" panose="020F0502020204030204" pitchFamily="34" charset="0"/>
                <a:ea typeface="Calibri"/>
                <a:cs typeface="Calibri" panose="020F0502020204030204" pitchFamily="34" charset="0"/>
                <a:sym typeface="Calibri"/>
              </a:rPr>
              <a:t>Muestre las diapositivas Papelera de reciclaje / Papelera que no es de reciclaje y pregunte por qué una es mala y la otra buena. Permítales mirar e identificar las razones de cada imagen en función del documento de SÍ/NO.</a:t>
            </a:r>
            <a:endParaRPr dirty="0">
              <a:latin typeface="Calibri" panose="020F0502020204030204" pitchFamily="34" charset="0"/>
              <a:cs typeface="Calibri" panose="020F0502020204030204" pitchFamily="34" charset="0"/>
            </a:endParaRPr>
          </a:p>
        </p:txBody>
      </p:sp>
      <p:sp>
        <p:nvSpPr>
          <p:cNvPr id="144" name="Google Shape;144;p4"/>
          <p:cNvSpPr/>
          <p:nvPr/>
        </p:nvSpPr>
        <p:spPr>
          <a:xfrm>
            <a:off x="413972" y="3733273"/>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360335" y="3733273"/>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4"/>
          <p:cNvSpPr/>
          <p:nvPr/>
        </p:nvSpPr>
        <p:spPr>
          <a:xfrm>
            <a:off x="404919" y="371322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47" name="Google Shape;147;p4"/>
          <p:cNvSpPr/>
          <p:nvPr/>
        </p:nvSpPr>
        <p:spPr>
          <a:xfrm>
            <a:off x="911773" y="3809533"/>
            <a:ext cx="10866300" cy="11633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Dígales a sus alumnos que van a jugar el juego de clasificación de reciclaje "Llene el contenedor correcto".</a:t>
            </a:r>
          </a:p>
          <a:p>
            <a:pPr marL="285750" marR="0" lvl="0" indent="-285750" algn="just" rtl="0">
              <a:lnSpc>
                <a:spcPct val="120000"/>
              </a:lnSpc>
              <a:spcBef>
                <a:spcPts val="0"/>
              </a:spcBef>
              <a:spcAft>
                <a:spcPts val="0"/>
              </a:spcAft>
              <a:buFont typeface="Arial" panose="020B0604020202020204" pitchFamily="34" charset="0"/>
              <a:buChar char="•"/>
            </a:pPr>
            <a:r>
              <a:rPr lang="es-ES" sz="1400" b="0" i="0" u="none" strike="noStrike" cap="none" dirty="0">
                <a:solidFill>
                  <a:srgbClr val="262626"/>
                </a:solidFill>
                <a:latin typeface="Calibri"/>
                <a:ea typeface="Calibri"/>
                <a:cs typeface="Calibri"/>
                <a:sym typeface="Calibri"/>
              </a:rPr>
              <a:t>Divídalos en grupos y entregue a cada grupo una caja de reciclaje y una caja de desechos, así como una baraja de cartas mezclada que contenga imágenes de artículos comunes reciclables y no reciclables. Pida a sus alumnos que trabajen en grupo para decidir qué artículos son reciclables y cuáles no.</a:t>
            </a:r>
            <a:endParaRPr dirty="0"/>
          </a:p>
        </p:txBody>
      </p:sp>
      <p:sp>
        <p:nvSpPr>
          <p:cNvPr id="148" name="Google Shape;148;p4"/>
          <p:cNvSpPr/>
          <p:nvPr/>
        </p:nvSpPr>
        <p:spPr>
          <a:xfrm rot="5400000">
            <a:off x="360660" y="4585236"/>
            <a:ext cx="583274" cy="195222"/>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4"/>
          <p:cNvSpPr/>
          <p:nvPr/>
        </p:nvSpPr>
        <p:spPr>
          <a:xfrm>
            <a:off x="915545" y="4904648"/>
            <a:ext cx="10725600" cy="441300"/>
          </a:xfrm>
          <a:prstGeom prst="roundRect">
            <a:avLst>
              <a:gd name="adj" fmla="val 16667"/>
            </a:avLst>
          </a:prstGeom>
          <a:solidFill>
            <a:srgbClr val="3AC69D"/>
          </a:solidFill>
          <a:ln w="19050" cap="flat" cmpd="sng">
            <a:solidFill>
              <a:srgbClr val="3AC69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ES" b="0" i="0" u="none" strike="noStrike" cap="none" dirty="0">
                <a:solidFill>
                  <a:schemeClr val="lt1"/>
                </a:solidFill>
                <a:latin typeface="Calibri"/>
                <a:ea typeface="Calibri"/>
                <a:cs typeface="Calibri"/>
                <a:sym typeface="Calibri"/>
              </a:rPr>
              <a:t>Cuando los grupos terminen de clasificar las tarjetas, deben poner las que muestran artículos reciclables en su caja de reciclaje.</a:t>
            </a:r>
            <a:endParaRPr b="0" i="0" u="none" strike="noStrike" cap="none" dirty="0">
              <a:solidFill>
                <a:schemeClr val="lt1"/>
              </a:solidFill>
              <a:latin typeface="Calibri"/>
              <a:ea typeface="Calibri"/>
              <a:cs typeface="Calibri"/>
              <a:sym typeface="Calibri"/>
            </a:endParaRPr>
          </a:p>
        </p:txBody>
      </p:sp>
      <p:sp>
        <p:nvSpPr>
          <p:cNvPr id="151" name="Google Shape;151;p4"/>
          <p:cNvSpPr/>
          <p:nvPr/>
        </p:nvSpPr>
        <p:spPr>
          <a:xfrm>
            <a:off x="413972" y="537243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4"/>
          <p:cNvSpPr/>
          <p:nvPr/>
        </p:nvSpPr>
        <p:spPr>
          <a:xfrm>
            <a:off x="360335" y="537243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4"/>
          <p:cNvSpPr/>
          <p:nvPr/>
        </p:nvSpPr>
        <p:spPr>
          <a:xfrm>
            <a:off x="404919" y="535238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54" name="Google Shape;154;p4"/>
          <p:cNvSpPr/>
          <p:nvPr/>
        </p:nvSpPr>
        <p:spPr>
          <a:xfrm>
            <a:off x="911775" y="5334950"/>
            <a:ext cx="10866300" cy="142188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dirty="0">
                <a:solidFill>
                  <a:srgbClr val="262626"/>
                </a:solidFill>
                <a:latin typeface="Calibri"/>
                <a:cs typeface="Calibri"/>
                <a:sym typeface="Calibri"/>
              </a:rPr>
              <a:t>Una </a:t>
            </a:r>
            <a:r>
              <a:rPr lang="en-US" sz="1600" b="1" dirty="0" err="1">
                <a:solidFill>
                  <a:srgbClr val="262626"/>
                </a:solidFill>
                <a:latin typeface="Calibri"/>
                <a:cs typeface="Calibri"/>
                <a:sym typeface="Calibri"/>
              </a:rPr>
              <a:t>actividad</a:t>
            </a:r>
            <a:r>
              <a:rPr lang="en-US" sz="1600" b="1" dirty="0">
                <a:solidFill>
                  <a:srgbClr val="262626"/>
                </a:solidFill>
                <a:latin typeface="Calibri"/>
                <a:cs typeface="Calibri"/>
                <a:sym typeface="Calibri"/>
              </a:rPr>
              <a:t> de </a:t>
            </a:r>
            <a:r>
              <a:rPr lang="en-US" sz="1600" b="1" dirty="0" err="1">
                <a:solidFill>
                  <a:srgbClr val="262626"/>
                </a:solidFill>
                <a:latin typeface="Calibri"/>
                <a:cs typeface="Calibri"/>
                <a:sym typeface="Calibri"/>
              </a:rPr>
              <a:t>toda</a:t>
            </a:r>
            <a:r>
              <a:rPr lang="en-US" sz="1600" b="1" dirty="0">
                <a:solidFill>
                  <a:srgbClr val="262626"/>
                </a:solidFill>
                <a:latin typeface="Calibri"/>
                <a:cs typeface="Calibri"/>
                <a:sym typeface="Calibri"/>
              </a:rPr>
              <a:t> la </a:t>
            </a:r>
            <a:r>
              <a:rPr lang="en-US" sz="1600" b="1" dirty="0" err="1">
                <a:solidFill>
                  <a:srgbClr val="262626"/>
                </a:solidFill>
                <a:latin typeface="Calibri"/>
                <a:cs typeface="Calibri"/>
                <a:sym typeface="Calibri"/>
              </a:rPr>
              <a:t>clase</a:t>
            </a:r>
            <a:endParaRPr dirty="0"/>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Revise las tarjetas de la caja de reciclaje de cada grupo. Si algún artículo se identificó incorrectamente como reciclable, explique por qué, o pregunte si algún estudiante sabe por qué y pídale que lo explique. También puede ser más fácil escribir las respuestas correctas en la pizarra y hacer que los grupos las verifiquen por sí mismos. Confirme que los estudiantes entienden por qué un artículo es reciclable o no reciclable. Consulte la página siguiente para ver una versión alternativa del juego de clasificación de reciclaje.</a:t>
            </a:r>
            <a:endParaRPr dirty="0"/>
          </a:p>
        </p:txBody>
      </p:sp>
      <p:sp>
        <p:nvSpPr>
          <p:cNvPr id="155" name="Google Shape;155;p4"/>
          <p:cNvSpPr txBox="1"/>
          <p:nvPr/>
        </p:nvSpPr>
        <p:spPr>
          <a:xfrm>
            <a:off x="8591642" y="6503396"/>
            <a:ext cx="3348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dirty="0">
                <a:solidFill>
                  <a:schemeClr val="dk1"/>
                </a:solidFill>
                <a:latin typeface="Calibri"/>
                <a:ea typeface="Calibri"/>
                <a:cs typeface="Calibri"/>
                <a:sym typeface="Calibri"/>
              </a:rPr>
              <a:t> </a:t>
            </a:r>
            <a:r>
              <a:rPr lang="en-US" sz="1300" dirty="0" err="1">
                <a:solidFill>
                  <a:schemeClr val="dk1"/>
                </a:solidFill>
                <a:latin typeface="Calibri"/>
                <a:ea typeface="Calibri"/>
                <a:cs typeface="Calibri"/>
                <a:sym typeface="Calibri"/>
              </a:rPr>
              <a:t>Versión</a:t>
            </a:r>
            <a:r>
              <a:rPr lang="en-US" sz="1300" dirty="0">
                <a:solidFill>
                  <a:schemeClr val="dk1"/>
                </a:solidFill>
                <a:latin typeface="Calibri"/>
                <a:ea typeface="Calibri"/>
                <a:cs typeface="Calibri"/>
                <a:sym typeface="Calibri"/>
              </a:rPr>
              <a:t> </a:t>
            </a:r>
            <a:r>
              <a:rPr lang="en-US" sz="1300" dirty="0" err="1">
                <a:solidFill>
                  <a:schemeClr val="dk1"/>
                </a:solidFill>
                <a:latin typeface="Calibri"/>
                <a:ea typeface="Calibri"/>
                <a:cs typeface="Calibri"/>
                <a:sym typeface="Calibri"/>
              </a:rPr>
              <a:t>alternativa</a:t>
            </a:r>
            <a:r>
              <a:rPr lang="en-US" sz="1300" dirty="0">
                <a:solidFill>
                  <a:schemeClr val="dk1"/>
                </a:solidFill>
                <a:latin typeface="Calibri"/>
                <a:ea typeface="Calibri"/>
                <a:cs typeface="Calibri"/>
                <a:sym typeface="Calibri"/>
              </a:rPr>
              <a:t> </a:t>
            </a:r>
            <a:r>
              <a:rPr lang="en-US" sz="1300" dirty="0" err="1">
                <a:solidFill>
                  <a:schemeClr val="dk1"/>
                </a:solidFill>
                <a:latin typeface="Calibri"/>
                <a:ea typeface="Calibri"/>
                <a:cs typeface="Calibri"/>
                <a:sym typeface="Calibri"/>
              </a:rPr>
              <a:t>en</a:t>
            </a:r>
            <a:r>
              <a:rPr lang="en-US" sz="1300" dirty="0">
                <a:solidFill>
                  <a:schemeClr val="dk1"/>
                </a:solidFill>
                <a:latin typeface="Calibri"/>
                <a:ea typeface="Calibri"/>
                <a:cs typeface="Calibri"/>
                <a:sym typeface="Calibri"/>
              </a:rPr>
              <a:t> la </a:t>
            </a:r>
            <a:r>
              <a:rPr lang="en-US" sz="1300" dirty="0" err="1">
                <a:solidFill>
                  <a:schemeClr val="dk1"/>
                </a:solidFill>
                <a:latin typeface="Calibri"/>
                <a:ea typeface="Calibri"/>
                <a:cs typeface="Calibri"/>
                <a:sym typeface="Calibri"/>
              </a:rPr>
              <a:t>siguiente</a:t>
            </a:r>
            <a:r>
              <a:rPr lang="en-US" sz="1300" dirty="0">
                <a:solidFill>
                  <a:schemeClr val="dk1"/>
                </a:solidFill>
                <a:latin typeface="Calibri"/>
                <a:ea typeface="Calibri"/>
                <a:cs typeface="Calibri"/>
                <a:sym typeface="Calibri"/>
              </a:rPr>
              <a:t> </a:t>
            </a:r>
            <a:r>
              <a:rPr lang="en-US" sz="1300" dirty="0" err="1">
                <a:solidFill>
                  <a:schemeClr val="dk1"/>
                </a:solidFill>
                <a:latin typeface="Calibri"/>
                <a:ea typeface="Calibri"/>
                <a:cs typeface="Calibri"/>
                <a:sym typeface="Calibri"/>
              </a:rPr>
              <a:t>diapositiva</a:t>
            </a:r>
            <a:r>
              <a:rPr lang="en-US" sz="1300" b="1" dirty="0">
                <a:solidFill>
                  <a:schemeClr val="dk1"/>
                </a:solidFill>
                <a:latin typeface="Calibri"/>
                <a:ea typeface="Calibri"/>
                <a:cs typeface="Calibri"/>
                <a:sym typeface="Calibri"/>
              </a:rPr>
              <a:t> </a:t>
            </a:r>
            <a:endParaRPr sz="1100" b="1" dirty="0">
              <a:solidFill>
                <a:schemeClr val="dk1"/>
              </a:solidFill>
              <a:latin typeface="Calibri"/>
              <a:ea typeface="Calibri"/>
              <a:cs typeface="Calibri"/>
              <a:sym typeface="Calibri"/>
            </a:endParaRPr>
          </a:p>
        </p:txBody>
      </p:sp>
      <p:sp>
        <p:nvSpPr>
          <p:cNvPr id="156" name="Google Shape;156;p4"/>
          <p:cNvSpPr txBox="1"/>
          <p:nvPr/>
        </p:nvSpPr>
        <p:spPr>
          <a:xfrm>
            <a:off x="4864649" y="789325"/>
            <a:ext cx="379890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chemeClr val="lt1"/>
                </a:solidFill>
                <a:latin typeface="Calibri"/>
                <a:ea typeface="Calibri"/>
                <a:cs typeface="Calibri"/>
                <a:sym typeface="Calibri"/>
              </a:rPr>
              <a:t>Duración</a:t>
            </a:r>
            <a:r>
              <a:rPr lang="en-US" b="1" dirty="0">
                <a:solidFill>
                  <a:schemeClr val="lt1"/>
                </a:solidFill>
                <a:latin typeface="Calibri"/>
                <a:ea typeface="Calibri"/>
                <a:cs typeface="Calibri"/>
                <a:sym typeface="Calibri"/>
              </a:rPr>
              <a:t> de la </a:t>
            </a:r>
            <a:r>
              <a:rPr lang="en-US" b="1" dirty="0" err="1">
                <a:solidFill>
                  <a:schemeClr val="lt1"/>
                </a:solidFill>
                <a:latin typeface="Calibri"/>
                <a:ea typeface="Calibri"/>
                <a:cs typeface="Calibri"/>
                <a:sym typeface="Calibri"/>
              </a:rPr>
              <a:t>Lección</a:t>
            </a:r>
            <a:r>
              <a:rPr lang="en-US" b="1" dirty="0">
                <a:solidFill>
                  <a:schemeClr val="lt1"/>
                </a:solidFill>
                <a:latin typeface="Calibri"/>
                <a:ea typeface="Calibri"/>
                <a:cs typeface="Calibri"/>
                <a:sym typeface="Calibri"/>
              </a:rPr>
              <a:t>: 45 - 60 </a:t>
            </a:r>
            <a:r>
              <a:rPr lang="en-US" b="1" dirty="0" err="1">
                <a:solidFill>
                  <a:schemeClr val="lt1"/>
                </a:solidFill>
                <a:latin typeface="Calibri"/>
                <a:ea typeface="Calibri"/>
                <a:cs typeface="Calibri"/>
                <a:sym typeface="Calibri"/>
              </a:rPr>
              <a:t>minutos</a:t>
            </a:r>
            <a:endParaRPr b="1" dirty="0">
              <a:solidFill>
                <a:schemeClr val="lt1"/>
              </a:solidFill>
              <a:latin typeface="Calibri"/>
              <a:ea typeface="Calibri"/>
              <a:cs typeface="Calibri"/>
              <a:sym typeface="Calibri"/>
            </a:endParaRPr>
          </a:p>
        </p:txBody>
      </p:sp>
      <p:sp>
        <p:nvSpPr>
          <p:cNvPr id="157" name="Google Shape;157;p4"/>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61"/>
        <p:cNvGrpSpPr/>
        <p:nvPr/>
      </p:nvGrpSpPr>
      <p:grpSpPr>
        <a:xfrm>
          <a:off x="0" y="0"/>
          <a:ext cx="0" cy="0"/>
          <a:chOff x="0" y="0"/>
          <a:chExt cx="0" cy="0"/>
        </a:xfrm>
      </p:grpSpPr>
      <p:pic>
        <p:nvPicPr>
          <p:cNvPr id="162" name="Google Shape;162;p5"/>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63" name="Google Shape;163;p5"/>
          <p:cNvSpPr/>
          <p:nvPr/>
        </p:nvSpPr>
        <p:spPr>
          <a:xfrm>
            <a:off x="2606050" y="185125"/>
            <a:ext cx="6979800" cy="9279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5"/>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5"/>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Calibri"/>
                <a:ea typeface="Calibri"/>
                <a:cs typeface="Calibri"/>
                <a:sym typeface="Calibri"/>
              </a:rPr>
              <a:t>La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t>
            </a:r>
            <a:endParaRPr dirty="0"/>
          </a:p>
        </p:txBody>
      </p:sp>
      <p:sp>
        <p:nvSpPr>
          <p:cNvPr id="166" name="Google Shape;166;p5"/>
          <p:cNvSpPr/>
          <p:nvPr/>
        </p:nvSpPr>
        <p:spPr>
          <a:xfrm>
            <a:off x="4817345" y="1131437"/>
            <a:ext cx="3830709" cy="5354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u="sng" dirty="0">
                <a:solidFill>
                  <a:srgbClr val="262626"/>
                </a:solidFill>
                <a:latin typeface="Calibri"/>
                <a:cs typeface="Calibri"/>
                <a:sym typeface="Calibri"/>
              </a:rPr>
              <a:t>VERSIÓN ALTERNATIVA</a:t>
            </a:r>
            <a:endParaRPr dirty="0"/>
          </a:p>
        </p:txBody>
      </p:sp>
      <p:sp>
        <p:nvSpPr>
          <p:cNvPr id="167" name="Google Shape;167;p5"/>
          <p:cNvSpPr/>
          <p:nvPr/>
        </p:nvSpPr>
        <p:spPr>
          <a:xfrm>
            <a:off x="413972" y="1885233"/>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5"/>
          <p:cNvSpPr/>
          <p:nvPr/>
        </p:nvSpPr>
        <p:spPr>
          <a:xfrm>
            <a:off x="360335" y="1885233"/>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5"/>
          <p:cNvSpPr/>
          <p:nvPr/>
        </p:nvSpPr>
        <p:spPr>
          <a:xfrm>
            <a:off x="404919" y="186518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70" name="Google Shape;170;p5"/>
          <p:cNvSpPr/>
          <p:nvPr/>
        </p:nvSpPr>
        <p:spPr>
          <a:xfrm>
            <a:off x="911773" y="1927605"/>
            <a:ext cx="10866255"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Divida a sus alumnos en 2 o 3 equipos de relevos y haga que los miembros de cada equipo se alineen uno detrás del otro</a:t>
            </a:r>
            <a:r>
              <a:rPr lang="en-US" sz="1600" b="1" i="0" u="none" strike="noStrike" cap="none" dirty="0">
                <a:solidFill>
                  <a:srgbClr val="262626"/>
                </a:solidFill>
                <a:latin typeface="Calibri"/>
                <a:ea typeface="Calibri"/>
                <a:cs typeface="Calibri"/>
                <a:sym typeface="Calibri"/>
              </a:rPr>
              <a:t>.</a:t>
            </a:r>
            <a:endParaRPr dirty="0"/>
          </a:p>
          <a:p>
            <a:pPr marL="285750" marR="0" lvl="0" indent="-285750" algn="just" rtl="0">
              <a:lnSpc>
                <a:spcPct val="120000"/>
              </a:lnSpc>
              <a:spcBef>
                <a:spcPts val="0"/>
              </a:spcBef>
              <a:spcAft>
                <a:spcPts val="0"/>
              </a:spcAft>
              <a:buClr>
                <a:srgbClr val="262626"/>
              </a:buClr>
              <a:buSzPts val="2100"/>
              <a:buFont typeface="Arial" panose="020B0604020202020204" pitchFamily="34" charset="0"/>
              <a:buChar char="•"/>
            </a:pPr>
            <a:r>
              <a:rPr lang="en-US" sz="1400" b="0" i="0" u="none" strike="noStrike" cap="none" dirty="0" err="1">
                <a:solidFill>
                  <a:srgbClr val="262626"/>
                </a:solidFill>
                <a:latin typeface="Calibri"/>
                <a:ea typeface="Calibri"/>
                <a:cs typeface="Calibri"/>
                <a:sym typeface="Calibri"/>
              </a:rPr>
              <a:t>En</a:t>
            </a:r>
            <a:r>
              <a:rPr lang="en-US" sz="1400" b="0" i="0" u="none" strike="noStrike" cap="none" dirty="0">
                <a:solidFill>
                  <a:srgbClr val="262626"/>
                </a:solidFill>
                <a:latin typeface="Calibri"/>
                <a:ea typeface="Calibri"/>
                <a:cs typeface="Calibri"/>
                <a:sym typeface="Calibri"/>
              </a:rPr>
              <a:t> la </a:t>
            </a:r>
            <a:r>
              <a:rPr lang="en-US" sz="1400" b="0" i="0" u="none" strike="noStrike" cap="none" dirty="0" err="1">
                <a:solidFill>
                  <a:srgbClr val="262626"/>
                </a:solidFill>
                <a:latin typeface="Calibri"/>
                <a:ea typeface="Calibri"/>
                <a:cs typeface="Calibri"/>
                <a:sym typeface="Calibri"/>
              </a:rPr>
              <a:t>parte</a:t>
            </a:r>
            <a:r>
              <a:rPr lang="en-US" sz="1400" b="0" i="0" u="none" strike="noStrike" cap="none" dirty="0">
                <a:solidFill>
                  <a:srgbClr val="262626"/>
                </a:solidFill>
                <a:latin typeface="Calibri"/>
                <a:ea typeface="Calibri"/>
                <a:cs typeface="Calibri"/>
                <a:sym typeface="Calibri"/>
              </a:rPr>
              <a:t> </a:t>
            </a:r>
            <a:r>
              <a:rPr lang="en-US" sz="1400" b="0" i="0" u="none" strike="noStrike" cap="none" dirty="0" err="1">
                <a:solidFill>
                  <a:srgbClr val="262626"/>
                </a:solidFill>
                <a:latin typeface="Calibri"/>
                <a:ea typeface="Calibri"/>
                <a:cs typeface="Calibri"/>
                <a:sym typeface="Calibri"/>
              </a:rPr>
              <a:t>opuesta</a:t>
            </a:r>
            <a:r>
              <a:rPr lang="en-US" sz="1400" b="0" i="0" u="none" strike="noStrike" cap="none" dirty="0">
                <a:solidFill>
                  <a:srgbClr val="262626"/>
                </a:solidFill>
                <a:latin typeface="Calibri"/>
                <a:ea typeface="Calibri"/>
                <a:cs typeface="Calibri"/>
                <a:sym typeface="Calibri"/>
              </a:rPr>
              <a:t> al </a:t>
            </a:r>
            <a:r>
              <a:rPr lang="en-US" sz="1400" b="0" i="0" u="none" strike="noStrike" cap="none" dirty="0" err="1">
                <a:solidFill>
                  <a:srgbClr val="262626"/>
                </a:solidFill>
                <a:latin typeface="Calibri"/>
                <a:ea typeface="Calibri"/>
                <a:cs typeface="Calibri"/>
                <a:sym typeface="Calibri"/>
              </a:rPr>
              <a:t>salón</a:t>
            </a:r>
            <a:r>
              <a:rPr lang="en-US" sz="1400" b="0" i="0" u="none" strike="noStrike" cap="none" dirty="0">
                <a:solidFill>
                  <a:srgbClr val="262626"/>
                </a:solidFill>
                <a:latin typeface="Calibri"/>
                <a:ea typeface="Calibri"/>
                <a:cs typeface="Calibri"/>
                <a:sym typeface="Calibri"/>
              </a:rPr>
              <a:t>, </a:t>
            </a:r>
            <a:r>
              <a:rPr lang="en-US" sz="1400" b="0" i="0" u="none" strike="noStrike" cap="none" dirty="0" err="1">
                <a:solidFill>
                  <a:srgbClr val="262626"/>
                </a:solidFill>
                <a:latin typeface="Calibri"/>
                <a:ea typeface="Calibri"/>
                <a:cs typeface="Calibri"/>
                <a:sym typeface="Calibri"/>
              </a:rPr>
              <a:t>coloque</a:t>
            </a:r>
            <a:r>
              <a:rPr lang="en-US" sz="1400" b="0" i="0" u="none" strike="noStrike" cap="none" dirty="0">
                <a:solidFill>
                  <a:srgbClr val="262626"/>
                </a:solidFill>
                <a:latin typeface="Calibri"/>
                <a:ea typeface="Calibri"/>
                <a:cs typeface="Calibri"/>
                <a:sym typeface="Calibri"/>
              </a:rPr>
              <a:t> un </a:t>
            </a:r>
            <a:r>
              <a:rPr lang="en-US" sz="1400" b="0" i="0" u="none" strike="noStrike" cap="none" dirty="0" err="1">
                <a:solidFill>
                  <a:srgbClr val="262626"/>
                </a:solidFill>
                <a:latin typeface="Calibri"/>
                <a:ea typeface="Calibri"/>
                <a:cs typeface="Calibri"/>
                <a:sym typeface="Calibri"/>
              </a:rPr>
              <a:t>cesto</a:t>
            </a:r>
            <a:r>
              <a:rPr lang="en-US" sz="1400" b="0" i="0" u="none" strike="noStrike" cap="none" dirty="0">
                <a:solidFill>
                  <a:srgbClr val="262626"/>
                </a:solidFill>
                <a:latin typeface="Calibri"/>
                <a:ea typeface="Calibri"/>
                <a:cs typeface="Calibri"/>
                <a:sym typeface="Calibri"/>
              </a:rPr>
              <a:t> de </a:t>
            </a:r>
            <a:r>
              <a:rPr lang="en-US" sz="1400" b="0" i="0" u="none" strike="noStrike" cap="none" dirty="0" err="1">
                <a:solidFill>
                  <a:srgbClr val="262626"/>
                </a:solidFill>
                <a:latin typeface="Calibri"/>
                <a:ea typeface="Calibri"/>
                <a:cs typeface="Calibri"/>
                <a:sym typeface="Calibri"/>
              </a:rPr>
              <a:t>reciclaje</a:t>
            </a:r>
            <a:r>
              <a:rPr lang="en-US" sz="1400" b="0" i="0" u="none" strike="noStrike" cap="none" dirty="0">
                <a:solidFill>
                  <a:srgbClr val="262626"/>
                </a:solidFill>
                <a:latin typeface="Calibri"/>
                <a:ea typeface="Calibri"/>
                <a:cs typeface="Calibri"/>
                <a:sym typeface="Calibri"/>
              </a:rPr>
              <a:t> y un </a:t>
            </a:r>
            <a:r>
              <a:rPr lang="en-US" sz="1400" b="0" i="0" u="none" strike="noStrike" cap="none" dirty="0" err="1">
                <a:solidFill>
                  <a:srgbClr val="262626"/>
                </a:solidFill>
                <a:latin typeface="Calibri"/>
                <a:ea typeface="Calibri"/>
                <a:cs typeface="Calibri"/>
                <a:sym typeface="Calibri"/>
              </a:rPr>
              <a:t>cesto</a:t>
            </a:r>
            <a:r>
              <a:rPr lang="en-US" sz="1400" b="0" i="0" u="none" strike="noStrike" cap="none" dirty="0">
                <a:solidFill>
                  <a:srgbClr val="262626"/>
                </a:solidFill>
                <a:latin typeface="Calibri"/>
                <a:ea typeface="Calibri"/>
                <a:cs typeface="Calibri"/>
                <a:sym typeface="Calibri"/>
              </a:rPr>
              <a:t> de no </a:t>
            </a:r>
            <a:r>
              <a:rPr lang="en-US" sz="1400" b="0" i="0" u="none" strike="noStrike" cap="none" dirty="0" err="1">
                <a:solidFill>
                  <a:srgbClr val="262626"/>
                </a:solidFill>
                <a:latin typeface="Calibri"/>
                <a:ea typeface="Calibri"/>
                <a:cs typeface="Calibri"/>
                <a:sym typeface="Calibri"/>
              </a:rPr>
              <a:t>reciclaje</a:t>
            </a:r>
            <a:r>
              <a:rPr lang="en-US" sz="1400" b="0" i="0" u="none" strike="noStrike" cap="none" dirty="0">
                <a:solidFill>
                  <a:srgbClr val="262626"/>
                </a:solidFill>
                <a:latin typeface="Calibri"/>
                <a:ea typeface="Calibri"/>
                <a:cs typeface="Calibri"/>
                <a:sym typeface="Calibri"/>
              </a:rPr>
              <a:t> para </a:t>
            </a:r>
            <a:r>
              <a:rPr lang="en-US" sz="1400" b="0" i="0" u="none" strike="noStrike" cap="none" dirty="0" err="1">
                <a:solidFill>
                  <a:srgbClr val="262626"/>
                </a:solidFill>
                <a:latin typeface="Calibri"/>
                <a:ea typeface="Calibri"/>
                <a:cs typeface="Calibri"/>
                <a:sym typeface="Calibri"/>
              </a:rPr>
              <a:t>cada</a:t>
            </a:r>
            <a:r>
              <a:rPr lang="en-US" sz="1400" b="0" i="0" u="none" strike="noStrike" cap="none" dirty="0">
                <a:solidFill>
                  <a:srgbClr val="262626"/>
                </a:solidFill>
                <a:latin typeface="Calibri"/>
                <a:ea typeface="Calibri"/>
                <a:cs typeface="Calibri"/>
                <a:sym typeface="Calibri"/>
              </a:rPr>
              <a:t> </a:t>
            </a:r>
            <a:r>
              <a:rPr lang="en-US" sz="1400" b="0" i="0" u="none" strike="noStrike" cap="none" dirty="0" err="1">
                <a:solidFill>
                  <a:srgbClr val="262626"/>
                </a:solidFill>
                <a:latin typeface="Calibri"/>
                <a:ea typeface="Calibri"/>
                <a:cs typeface="Calibri"/>
                <a:sym typeface="Calibri"/>
              </a:rPr>
              <a:t>equipo</a:t>
            </a:r>
            <a:r>
              <a:rPr lang="en-US" sz="1400" b="0" i="0" u="none" strike="noStrike" cap="none" dirty="0">
                <a:solidFill>
                  <a:srgbClr val="262626"/>
                </a:solidFill>
                <a:latin typeface="Calibri"/>
                <a:ea typeface="Calibri"/>
                <a:cs typeface="Calibri"/>
                <a:sym typeface="Calibri"/>
              </a:rPr>
              <a:t>.</a:t>
            </a:r>
            <a:endParaRPr dirty="0"/>
          </a:p>
        </p:txBody>
      </p:sp>
      <p:sp>
        <p:nvSpPr>
          <p:cNvPr id="171" name="Google Shape;171;p5"/>
          <p:cNvSpPr/>
          <p:nvPr/>
        </p:nvSpPr>
        <p:spPr>
          <a:xfrm>
            <a:off x="413972" y="293351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5"/>
          <p:cNvSpPr/>
          <p:nvPr/>
        </p:nvSpPr>
        <p:spPr>
          <a:xfrm>
            <a:off x="360335" y="293351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5"/>
          <p:cNvSpPr/>
          <p:nvPr/>
        </p:nvSpPr>
        <p:spPr>
          <a:xfrm>
            <a:off x="404919" y="291346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74" name="Google Shape;174;p5"/>
          <p:cNvSpPr/>
          <p:nvPr/>
        </p:nvSpPr>
        <p:spPr>
          <a:xfrm>
            <a:off x="911773" y="2861591"/>
            <a:ext cx="10866255" cy="11633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Distribuya una baraja de cartas por equipo de manera uniforme entre los miembros del equipo.</a:t>
            </a:r>
          </a:p>
          <a:p>
            <a:pPr marL="285750" marR="0" lvl="0" indent="-285750" algn="just" rtl="0">
              <a:lnSpc>
                <a:spcPct val="120000"/>
              </a:lnSpc>
              <a:spcBef>
                <a:spcPts val="0"/>
              </a:spcBef>
              <a:spcAft>
                <a:spcPts val="0"/>
              </a:spcAft>
              <a:buFont typeface="Arial" panose="020B0604020202020204" pitchFamily="34" charset="0"/>
              <a:buChar char="•"/>
            </a:pPr>
            <a:r>
              <a:rPr lang="es-ES" sz="1400" b="0" i="0" u="none" strike="noStrike" cap="none" dirty="0">
                <a:solidFill>
                  <a:srgbClr val="262626"/>
                </a:solidFill>
                <a:latin typeface="Calibri"/>
                <a:ea typeface="Calibri"/>
                <a:cs typeface="Calibri"/>
                <a:sym typeface="Calibri"/>
              </a:rPr>
              <a:t>Explique cómo funciona un relevo y que cuando sea su turno, cada estudiante del equipo debe cruzar la habitación y colocar una tarjeta en el espacio ("reciclable" o "no reciclable") de acuerdo a donde consideren que pertenece, y regresar a su equipo lo más rápido posible para que el próximo miembro del equipo tome su turno.</a:t>
            </a:r>
            <a:endParaRPr dirty="0"/>
          </a:p>
        </p:txBody>
      </p:sp>
      <p:sp>
        <p:nvSpPr>
          <p:cNvPr id="175" name="Google Shape;175;p5"/>
          <p:cNvSpPr/>
          <p:nvPr/>
        </p:nvSpPr>
        <p:spPr>
          <a:xfrm rot="5400000">
            <a:off x="188361" y="3845334"/>
            <a:ext cx="927871" cy="195222"/>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5"/>
          <p:cNvSpPr/>
          <p:nvPr/>
        </p:nvSpPr>
        <p:spPr>
          <a:xfrm>
            <a:off x="915545" y="4090431"/>
            <a:ext cx="10725542" cy="450812"/>
          </a:xfrm>
          <a:prstGeom prst="roundRect">
            <a:avLst>
              <a:gd name="adj" fmla="val 16667"/>
            </a:avLst>
          </a:prstGeom>
          <a:solidFill>
            <a:srgbClr val="3AC69D"/>
          </a:solidFill>
          <a:ln w="19050" cap="flat" cmpd="sng">
            <a:solidFill>
              <a:srgbClr val="3AC69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5"/>
          <p:cNvSpPr/>
          <p:nvPr/>
        </p:nvSpPr>
        <p:spPr>
          <a:xfrm>
            <a:off x="915545" y="4059806"/>
            <a:ext cx="10473960"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s-ES" sz="1300" b="0" i="0" u="none" strike="noStrike" cap="none" dirty="0">
                <a:solidFill>
                  <a:schemeClr val="lt1"/>
                </a:solidFill>
                <a:latin typeface="Calibri"/>
                <a:ea typeface="Calibri"/>
                <a:cs typeface="Calibri"/>
                <a:sym typeface="Calibri"/>
              </a:rPr>
              <a:t>Es posible que desee darle un giro y mantener segura la actividad, diciéndoles a los estudiantes que deben saltar o saltar por la habitación en lugar de correr.</a:t>
            </a:r>
            <a:endParaRPr sz="1300" dirty="0"/>
          </a:p>
        </p:txBody>
      </p:sp>
      <p:sp>
        <p:nvSpPr>
          <p:cNvPr id="178" name="Google Shape;178;p5"/>
          <p:cNvSpPr/>
          <p:nvPr/>
        </p:nvSpPr>
        <p:spPr>
          <a:xfrm>
            <a:off x="413972" y="509950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5"/>
          <p:cNvSpPr/>
          <p:nvPr/>
        </p:nvSpPr>
        <p:spPr>
          <a:xfrm>
            <a:off x="360335" y="509950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5"/>
          <p:cNvSpPr/>
          <p:nvPr/>
        </p:nvSpPr>
        <p:spPr>
          <a:xfrm>
            <a:off x="404919" y="5079454"/>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81" name="Google Shape;181;p5"/>
          <p:cNvSpPr/>
          <p:nvPr/>
        </p:nvSpPr>
        <p:spPr>
          <a:xfrm>
            <a:off x="911773" y="5141878"/>
            <a:ext cx="10866255"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Cuando se acaba el tiempo designado o el primer equipo haya terminado, ganará el equipo con la mayor cantidad de cartas asignadas correctamente.</a:t>
            </a:r>
            <a:endParaRPr dirty="0"/>
          </a:p>
        </p:txBody>
      </p:sp>
      <p:sp>
        <p:nvSpPr>
          <p:cNvPr id="182" name="Google Shape;182;p5"/>
          <p:cNvSpPr txBox="1"/>
          <p:nvPr/>
        </p:nvSpPr>
        <p:spPr>
          <a:xfrm>
            <a:off x="4836950" y="807425"/>
            <a:ext cx="357863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chemeClr val="lt1"/>
                </a:solidFill>
                <a:latin typeface="Calibri"/>
                <a:ea typeface="Calibri"/>
                <a:cs typeface="Calibri"/>
                <a:sym typeface="Calibri"/>
              </a:rPr>
              <a:t>Duración</a:t>
            </a:r>
            <a:r>
              <a:rPr lang="en-US" b="1" dirty="0">
                <a:solidFill>
                  <a:schemeClr val="lt1"/>
                </a:solidFill>
                <a:latin typeface="Calibri"/>
                <a:ea typeface="Calibri"/>
                <a:cs typeface="Calibri"/>
                <a:sym typeface="Calibri"/>
              </a:rPr>
              <a:t> de la </a:t>
            </a:r>
            <a:r>
              <a:rPr lang="en-US" b="1" dirty="0" err="1">
                <a:solidFill>
                  <a:schemeClr val="lt1"/>
                </a:solidFill>
                <a:latin typeface="Calibri"/>
                <a:ea typeface="Calibri"/>
                <a:cs typeface="Calibri"/>
                <a:sym typeface="Calibri"/>
              </a:rPr>
              <a:t>Lección</a:t>
            </a:r>
            <a:r>
              <a:rPr lang="en-US" b="1" dirty="0">
                <a:solidFill>
                  <a:schemeClr val="lt1"/>
                </a:solidFill>
                <a:latin typeface="Calibri"/>
                <a:ea typeface="Calibri"/>
                <a:cs typeface="Calibri"/>
                <a:sym typeface="Calibri"/>
              </a:rPr>
              <a:t> : 45 - 60 </a:t>
            </a:r>
            <a:r>
              <a:rPr lang="en-US" b="1" dirty="0" err="1">
                <a:solidFill>
                  <a:schemeClr val="lt1"/>
                </a:solidFill>
                <a:latin typeface="Calibri"/>
                <a:ea typeface="Calibri"/>
                <a:cs typeface="Calibri"/>
                <a:sym typeface="Calibri"/>
              </a:rPr>
              <a:t>minutos</a:t>
            </a:r>
            <a:endParaRPr b="1" dirty="0">
              <a:solidFill>
                <a:schemeClr val="lt1"/>
              </a:solidFill>
              <a:latin typeface="Calibri"/>
              <a:ea typeface="Calibri"/>
              <a:cs typeface="Calibri"/>
              <a:sym typeface="Calibri"/>
            </a:endParaRPr>
          </a:p>
        </p:txBody>
      </p:sp>
      <p:sp>
        <p:nvSpPr>
          <p:cNvPr id="183" name="Google Shape;183;p5"/>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86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24765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140440" y="81404"/>
            <a:ext cx="1431166" cy="2271820"/>
            <a:chOff x="843523" y="1746170"/>
            <a:chExt cx="1431166" cy="2271820"/>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843523" y="318703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2317792"/>
            <a:chOff x="2948176" y="1768789"/>
            <a:chExt cx="2347800" cy="2317792"/>
          </a:xfrm>
        </p:grpSpPr>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Botella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Plástico</a:t>
              </a:r>
              <a:r>
                <a:rPr lang="en-US" sz="2000" b="1" i="0" u="none" strike="noStrike" cap="none" dirty="0">
                  <a:solidFill>
                    <a:srgbClr val="262626"/>
                  </a:solidFill>
                  <a:latin typeface="Calibri"/>
                  <a:ea typeface="Calibri"/>
                  <a:cs typeface="Calibri"/>
                  <a:sym typeface="Calibri"/>
                </a:rPr>
                <a:t> PET</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817702"/>
            <a:chOff x="488426" y="4064988"/>
            <a:chExt cx="1958555" cy="1817702"/>
          </a:xfrm>
        </p:grpSpPr>
        <p:sp>
          <p:nvSpPr>
            <p:cNvPr id="202" name="Google Shape;202;p6"/>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951876"/>
            <a:chOff x="6420868" y="1760417"/>
            <a:chExt cx="1680673" cy="1534980"/>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59538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78535"/>
            <a:chOff x="8346482" y="1742833"/>
            <a:chExt cx="1680673" cy="1378535"/>
          </a:xfrm>
        </p:grpSpPr>
        <p:sp>
          <p:nvSpPr>
            <p:cNvPr id="211" name="Google Shape;211;p6"/>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601183"/>
            <a:chOff x="6377570" y="3189531"/>
            <a:chExt cx="1680673" cy="1218676"/>
          </a:xfrm>
        </p:grpSpPr>
        <p:sp>
          <p:nvSpPr>
            <p:cNvPr id="217" name="Google Shape;217;p6"/>
            <p:cNvSpPr/>
            <p:nvPr/>
          </p:nvSpPr>
          <p:spPr>
            <a:xfrm>
              <a:off x="6377570" y="4084971"/>
              <a:ext cx="1680673" cy="32323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1893596"/>
            <a:chOff x="8347377" y="3141253"/>
            <a:chExt cx="1680673" cy="1235578"/>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2771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92499"/>
            <a:chOff x="6365330" y="4619518"/>
            <a:chExt cx="1680673" cy="1292499"/>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80516" y="2317582"/>
            <a:ext cx="1680673" cy="1686662"/>
            <a:chOff x="8281834" y="4546324"/>
            <a:chExt cx="1680673" cy="1686662"/>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281834" y="547589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445457"/>
            <a:chOff x="10237173" y="4701929"/>
            <a:chExt cx="1680673" cy="1147076"/>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3370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682331" y="479085"/>
            <a:ext cx="2249385" cy="1566867"/>
            <a:chOff x="10213638" y="3269424"/>
            <a:chExt cx="1680673" cy="1116671"/>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13638" y="4083427"/>
              <a:ext cx="1680673" cy="30266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016837"/>
            <a:chOff x="10269241" y="1451979"/>
            <a:chExt cx="1680673" cy="1576710"/>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3320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cxnSpLocks/>
            <a:endCxn id="191" idx="0"/>
          </p:cNvCxnSpPr>
          <p:nvPr/>
        </p:nvCxnSpPr>
        <p:spPr>
          <a:xfrm>
            <a:off x="1371599" y="1988083"/>
            <a:ext cx="1751420" cy="30487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159637" y="1643029"/>
            <a:ext cx="2446479" cy="372630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p:cNvCxnSpPr>
          <p:nvPr/>
        </p:nvCxnSpPr>
        <p:spPr>
          <a:xfrm flipH="1">
            <a:off x="4498934" y="1940081"/>
            <a:ext cx="1731267" cy="31169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p:cNvCxnSpPr>
          <p:nvPr/>
        </p:nvCxnSpPr>
        <p:spPr>
          <a:xfrm>
            <a:off x="8036923" y="2089139"/>
            <a:ext cx="31650" cy="28893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846250"/>
            <a:ext cx="558211" cy="118161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p:cNvCxnSpPr>
          <p:nvPr/>
        </p:nvCxnSpPr>
        <p:spPr>
          <a:xfrm>
            <a:off x="898725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600968"/>
            <a:ext cx="2811722" cy="17683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3423122" y="3713188"/>
            <a:ext cx="4182994" cy="16561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dirty="0" err="1">
                <a:solidFill>
                  <a:srgbClr val="29C7F7"/>
                </a:solidFill>
                <a:latin typeface="Calibri"/>
                <a:ea typeface="Calibri"/>
                <a:cs typeface="Calibri"/>
                <a:sym typeface="Calibri"/>
              </a:rPr>
              <a:t>Siempre</a:t>
            </a:r>
            <a:r>
              <a:rPr lang="en-US" sz="2400" b="1" dirty="0">
                <a:solidFill>
                  <a:srgbClr val="29C7F7"/>
                </a:solidFill>
                <a:latin typeface="Calibri"/>
                <a:ea typeface="Calibri"/>
                <a:cs typeface="Calibri"/>
                <a:sym typeface="Calibri"/>
              </a:rPr>
              <a:t> se </a:t>
            </a:r>
            <a:r>
              <a:rPr lang="en-US" sz="2400" b="1" dirty="0" err="1">
                <a:solidFill>
                  <a:srgbClr val="29C7F7"/>
                </a:solidFill>
                <a:latin typeface="Calibri"/>
                <a:ea typeface="Calibri"/>
                <a:cs typeface="Calibri"/>
                <a:sym typeface="Calibri"/>
              </a:rPr>
              <a:t>recicla</a:t>
            </a:r>
            <a:r>
              <a:rPr lang="en-US" sz="2400" b="0" i="0" u="none" strike="noStrike" cap="none" dirty="0">
                <a:solidFill>
                  <a:srgbClr val="29C7F7"/>
                </a:solidFill>
                <a:latin typeface="Calibri"/>
                <a:ea typeface="Calibri"/>
                <a:cs typeface="Calibri"/>
                <a:sym typeface="Calibri"/>
              </a:rPr>
              <a:t>:</a:t>
            </a:r>
            <a:endParaRPr sz="2400" b="0" i="0" u="none" strike="noStrike" cap="none" dirty="0">
              <a:solidFill>
                <a:srgbClr val="29C7F7"/>
              </a:solidFill>
              <a:latin typeface="Calibri"/>
              <a:ea typeface="Calibri"/>
              <a:cs typeface="Calibri"/>
              <a:sym typeface="Calibri"/>
            </a:endParaRPr>
          </a:p>
        </p:txBody>
      </p:sp>
      <p:sp>
        <p:nvSpPr>
          <p:cNvPr id="169" name="Google Shape;169;p4"/>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err="1">
                <a:solidFill>
                  <a:srgbClr val="3AC69D"/>
                </a:solidFill>
                <a:latin typeface="Calibri"/>
                <a:ea typeface="Calibri"/>
                <a:cs typeface="Calibri"/>
                <a:sym typeface="Calibri"/>
              </a:rPr>
              <a:t>Nunca</a:t>
            </a:r>
            <a:r>
              <a:rPr lang="en-US" sz="2400" b="1" i="0" u="none" strike="noStrike" cap="none" dirty="0">
                <a:solidFill>
                  <a:srgbClr val="3AC69D"/>
                </a:solidFill>
                <a:latin typeface="Calibri"/>
                <a:ea typeface="Calibri"/>
                <a:cs typeface="Calibri"/>
                <a:sym typeface="Calibri"/>
              </a:rPr>
              <a:t> se </a:t>
            </a:r>
            <a:r>
              <a:rPr lang="en-US" sz="2400" b="1" i="0" u="none" strike="noStrike" cap="none" dirty="0" err="1">
                <a:solidFill>
                  <a:srgbClr val="3AC69D"/>
                </a:solidFill>
                <a:latin typeface="Calibri"/>
                <a:ea typeface="Calibri"/>
                <a:cs typeface="Calibri"/>
                <a:sym typeface="Calibri"/>
              </a:rPr>
              <a:t>recicla</a:t>
            </a:r>
            <a:r>
              <a:rPr lang="en-US" sz="2400" b="0" i="0" u="none" strike="noStrike" cap="none" dirty="0">
                <a:solidFill>
                  <a:srgbClr val="3AC69D"/>
                </a:solidFill>
                <a:latin typeface="Calibri"/>
                <a:ea typeface="Calibri"/>
                <a:cs typeface="Calibri"/>
                <a:sym typeface="Calibri"/>
              </a:rPr>
              <a:t>:</a:t>
            </a:r>
            <a:endParaRPr sz="2400" b="0" i="0" u="none" strike="noStrike" cap="none" dirty="0">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Botella</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plástico</a:t>
            </a:r>
            <a:r>
              <a:rPr lang="en-US" sz="2000" b="1" dirty="0">
                <a:solidFill>
                  <a:srgbClr val="262626"/>
                </a:solidFill>
                <a:latin typeface="Calibri"/>
                <a:ea typeface="Calibri"/>
                <a:cs typeface="Calibri"/>
                <a:sym typeface="Calibri"/>
              </a:rPr>
              <a:t> PET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627416"/>
            <a:ext cx="1477076" cy="1052629"/>
          </a:xfrm>
          <a:prstGeom prst="rect">
            <a:avLst/>
          </a:prstGeom>
          <a:noFill/>
          <a:ln>
            <a:noFill/>
          </a:ln>
        </p:spPr>
      </p:pic>
      <p:sp>
        <p:nvSpPr>
          <p:cNvPr id="183" name="Google Shape;183;p4"/>
          <p:cNvSpPr/>
          <p:nvPr/>
        </p:nvSpPr>
        <p:spPr>
          <a:xfrm>
            <a:off x="6391771" y="2511432"/>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7" descr="A picture containing text, wall&#10;&#10;Description automatically generated"/>
          <p:cNvPicPr preferRelativeResize="0"/>
          <p:nvPr/>
        </p:nvPicPr>
        <p:blipFill rotWithShape="1">
          <a:blip r:embed="rId5">
            <a:alphaModFix/>
          </a:blip>
          <a:srcRect/>
          <a:stretch/>
        </p:blipFill>
        <p:spPr>
          <a:xfrm>
            <a:off x="0" y="0"/>
            <a:ext cx="12192000" cy="6858000"/>
          </a:xfrm>
          <a:prstGeom prst="rect">
            <a:avLst/>
          </a:prstGeom>
          <a:solidFill>
            <a:srgbClr val="3AC69D"/>
          </a:solidFill>
          <a:ln>
            <a:noFill/>
          </a:ln>
        </p:spPr>
      </p:pic>
      <p:sp>
        <p:nvSpPr>
          <p:cNvPr id="241" name="Google Shape;241;p7"/>
          <p:cNvSpPr/>
          <p:nvPr/>
        </p:nvSpPr>
        <p:spPr>
          <a:xfrm>
            <a:off x="1252937" y="331226"/>
            <a:ext cx="9686126" cy="103174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7"/>
          <p:cNvSpPr txBox="1"/>
          <p:nvPr/>
        </p:nvSpPr>
        <p:spPr>
          <a:xfrm>
            <a:off x="3419256" y="403041"/>
            <a:ext cx="529352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chemeClr val="lt1"/>
                </a:solidFill>
                <a:latin typeface="Calibri"/>
                <a:cs typeface="Calibri"/>
                <a:sym typeface="Calibri"/>
              </a:rPr>
              <a:t>Cesto</a:t>
            </a:r>
            <a:r>
              <a:rPr lang="en-US" sz="4800" b="1" dirty="0">
                <a:solidFill>
                  <a:schemeClr val="lt1"/>
                </a:solidFill>
                <a:latin typeface="Calibri"/>
                <a:cs typeface="Calibri"/>
                <a:sym typeface="Calibri"/>
              </a:rPr>
              <a:t> de </a:t>
            </a:r>
            <a:r>
              <a:rPr lang="en-US" sz="4800" b="1" dirty="0" err="1">
                <a:solidFill>
                  <a:schemeClr val="lt1"/>
                </a:solidFill>
                <a:latin typeface="Calibri"/>
                <a:cs typeface="Calibri"/>
                <a:sym typeface="Calibri"/>
              </a:rPr>
              <a:t>Reciclaje</a:t>
            </a:r>
            <a:endParaRPr dirty="0"/>
          </a:p>
        </p:txBody>
      </p:sp>
      <p:pic>
        <p:nvPicPr>
          <p:cNvPr id="243" name="Google Shape;243;p7" descr="Icon&#10;&#10;Description automatically generated"/>
          <p:cNvPicPr preferRelativeResize="0"/>
          <p:nvPr/>
        </p:nvPicPr>
        <p:blipFill rotWithShape="1">
          <a:blip r:embed="rId6">
            <a:alphaModFix/>
          </a:blip>
          <a:srcRect r="14" b="29"/>
          <a:stretch/>
        </p:blipFill>
        <p:spPr>
          <a:xfrm>
            <a:off x="1252937" y="1653777"/>
            <a:ext cx="699677" cy="626351"/>
          </a:xfrm>
          <a:prstGeom prst="rect">
            <a:avLst/>
          </a:prstGeom>
          <a:noFill/>
          <a:ln>
            <a:noFill/>
          </a:ln>
        </p:spPr>
      </p:pic>
      <p:sp>
        <p:nvSpPr>
          <p:cNvPr id="244" name="Google Shape;244;p7"/>
          <p:cNvSpPr/>
          <p:nvPr/>
        </p:nvSpPr>
        <p:spPr>
          <a:xfrm>
            <a:off x="2076661" y="1677916"/>
            <a:ext cx="1431166"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err="1">
                <a:solidFill>
                  <a:srgbClr val="262626"/>
                </a:solidFill>
                <a:latin typeface="Calibri"/>
                <a:ea typeface="Calibri"/>
                <a:cs typeface="Calibri"/>
                <a:sym typeface="Calibri"/>
              </a:rPr>
              <a:t>Limpio</a:t>
            </a:r>
            <a:endParaRPr sz="2600" b="0" i="0" u="none" strike="noStrike" cap="none" dirty="0">
              <a:solidFill>
                <a:srgbClr val="262626"/>
              </a:solidFill>
              <a:latin typeface="Calibri"/>
              <a:ea typeface="Calibri"/>
              <a:cs typeface="Calibri"/>
              <a:sym typeface="Calibri"/>
            </a:endParaRPr>
          </a:p>
        </p:txBody>
      </p:sp>
      <p:pic>
        <p:nvPicPr>
          <p:cNvPr id="245" name="Google Shape;245;p7" descr="Icon&#10;&#10;Description automatically generated"/>
          <p:cNvPicPr preferRelativeResize="0"/>
          <p:nvPr/>
        </p:nvPicPr>
        <p:blipFill rotWithShape="1">
          <a:blip r:embed="rId6">
            <a:alphaModFix/>
          </a:blip>
          <a:srcRect r="14" b="29"/>
          <a:stretch/>
        </p:blipFill>
        <p:spPr>
          <a:xfrm>
            <a:off x="1252937" y="2400339"/>
            <a:ext cx="699677" cy="626351"/>
          </a:xfrm>
          <a:prstGeom prst="rect">
            <a:avLst/>
          </a:prstGeom>
          <a:noFill/>
          <a:ln>
            <a:noFill/>
          </a:ln>
        </p:spPr>
      </p:pic>
      <p:sp>
        <p:nvSpPr>
          <p:cNvPr id="246" name="Google Shape;246;p7"/>
          <p:cNvSpPr/>
          <p:nvPr/>
        </p:nvSpPr>
        <p:spPr>
          <a:xfrm>
            <a:off x="2076661" y="2424478"/>
            <a:ext cx="1431166"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a:solidFill>
                  <a:srgbClr val="262626"/>
                </a:solidFill>
                <a:latin typeface="Calibri"/>
                <a:ea typeface="Calibri"/>
                <a:cs typeface="Calibri"/>
                <a:sym typeface="Calibri"/>
              </a:rPr>
              <a:t>Seco</a:t>
            </a:r>
            <a:endParaRPr sz="2600" b="0" i="0" u="none" strike="noStrike" cap="none" dirty="0">
              <a:solidFill>
                <a:srgbClr val="262626"/>
              </a:solidFill>
              <a:latin typeface="Calibri"/>
              <a:ea typeface="Calibri"/>
              <a:cs typeface="Calibri"/>
              <a:sym typeface="Calibri"/>
            </a:endParaRPr>
          </a:p>
        </p:txBody>
      </p:sp>
      <p:pic>
        <p:nvPicPr>
          <p:cNvPr id="247" name="Google Shape;247;p7" descr="Icon&#10;&#10;Description automatically generated"/>
          <p:cNvPicPr preferRelativeResize="0"/>
          <p:nvPr/>
        </p:nvPicPr>
        <p:blipFill rotWithShape="1">
          <a:blip r:embed="rId6">
            <a:alphaModFix/>
          </a:blip>
          <a:srcRect r="14" b="29"/>
          <a:stretch/>
        </p:blipFill>
        <p:spPr>
          <a:xfrm>
            <a:off x="1252937" y="3171959"/>
            <a:ext cx="699677" cy="626351"/>
          </a:xfrm>
          <a:prstGeom prst="rect">
            <a:avLst/>
          </a:prstGeom>
          <a:noFill/>
          <a:ln>
            <a:noFill/>
          </a:ln>
        </p:spPr>
      </p:pic>
      <p:sp>
        <p:nvSpPr>
          <p:cNvPr id="248" name="Google Shape;248;p7"/>
          <p:cNvSpPr/>
          <p:nvPr/>
        </p:nvSpPr>
        <p:spPr>
          <a:xfrm>
            <a:off x="2123148" y="3196098"/>
            <a:ext cx="1660724"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a:solidFill>
                  <a:srgbClr val="262626"/>
                </a:solidFill>
                <a:latin typeface="Calibri"/>
                <a:ea typeface="Calibri"/>
                <a:cs typeface="Calibri"/>
                <a:sym typeface="Calibri"/>
              </a:rPr>
              <a:t>Sin </a:t>
            </a:r>
            <a:r>
              <a:rPr lang="en-US" sz="2600" b="1" dirty="0" err="1">
                <a:solidFill>
                  <a:srgbClr val="262626"/>
                </a:solidFill>
                <a:latin typeface="Calibri"/>
                <a:ea typeface="Calibri"/>
                <a:cs typeface="Calibri"/>
                <a:sym typeface="Calibri"/>
              </a:rPr>
              <a:t>olor</a:t>
            </a:r>
            <a:endParaRPr sz="2600" b="0" i="0" u="none" strike="noStrike" cap="none" dirty="0">
              <a:solidFill>
                <a:srgbClr val="262626"/>
              </a:solidFill>
              <a:latin typeface="Calibri"/>
              <a:ea typeface="Calibri"/>
              <a:cs typeface="Calibri"/>
              <a:sym typeface="Calibri"/>
            </a:endParaRPr>
          </a:p>
        </p:txBody>
      </p:sp>
      <p:pic>
        <p:nvPicPr>
          <p:cNvPr id="249" name="Google Shape;249;p7" descr="Icon&#10;&#10;Description automatically generated"/>
          <p:cNvPicPr preferRelativeResize="0"/>
          <p:nvPr/>
        </p:nvPicPr>
        <p:blipFill rotWithShape="1">
          <a:blip r:embed="rId6">
            <a:alphaModFix/>
          </a:blip>
          <a:srcRect r="14" b="29"/>
          <a:stretch/>
        </p:blipFill>
        <p:spPr>
          <a:xfrm>
            <a:off x="1252937" y="3943579"/>
            <a:ext cx="699677" cy="626351"/>
          </a:xfrm>
          <a:prstGeom prst="rect">
            <a:avLst/>
          </a:prstGeom>
          <a:noFill/>
          <a:ln>
            <a:noFill/>
          </a:ln>
        </p:spPr>
      </p:pic>
      <p:sp>
        <p:nvSpPr>
          <p:cNvPr id="250" name="Google Shape;250;p7"/>
          <p:cNvSpPr/>
          <p:nvPr/>
        </p:nvSpPr>
        <p:spPr>
          <a:xfrm>
            <a:off x="2123148" y="3967718"/>
            <a:ext cx="3485172"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dirty="0">
                <a:solidFill>
                  <a:srgbClr val="262626"/>
                </a:solidFill>
                <a:latin typeface="Calibri"/>
                <a:ea typeface="Calibri"/>
                <a:cs typeface="Calibri"/>
                <a:sym typeface="Calibri"/>
              </a:rPr>
              <a:t>Sin </a:t>
            </a:r>
            <a:r>
              <a:rPr lang="en-US" sz="2600" b="1" dirty="0" err="1">
                <a:solidFill>
                  <a:srgbClr val="262626"/>
                </a:solidFill>
                <a:latin typeface="Calibri"/>
                <a:ea typeface="Calibri"/>
                <a:cs typeface="Calibri"/>
                <a:sym typeface="Calibri"/>
              </a:rPr>
              <a:t>bolsa</a:t>
            </a:r>
            <a:r>
              <a:rPr lang="en-US" sz="2600" b="1" dirty="0">
                <a:solidFill>
                  <a:srgbClr val="262626"/>
                </a:solidFill>
                <a:latin typeface="Calibri"/>
                <a:ea typeface="Calibri"/>
                <a:cs typeface="Calibri"/>
                <a:sym typeface="Calibri"/>
              </a:rPr>
              <a:t> de </a:t>
            </a:r>
            <a:r>
              <a:rPr lang="en-US" sz="2600" b="1" dirty="0" err="1">
                <a:solidFill>
                  <a:srgbClr val="262626"/>
                </a:solidFill>
                <a:latin typeface="Calibri"/>
                <a:ea typeface="Calibri"/>
                <a:cs typeface="Calibri"/>
                <a:sym typeface="Calibri"/>
              </a:rPr>
              <a:t>plástico</a:t>
            </a:r>
            <a:endParaRPr sz="2600" b="0" i="0" u="none" strike="noStrike" cap="none" dirty="0">
              <a:solidFill>
                <a:srgbClr val="262626"/>
              </a:solidFill>
              <a:latin typeface="Calibri"/>
              <a:ea typeface="Calibri"/>
              <a:cs typeface="Calibri"/>
              <a:sym typeface="Calibri"/>
            </a:endParaRPr>
          </a:p>
        </p:txBody>
      </p:sp>
      <p:pic>
        <p:nvPicPr>
          <p:cNvPr id="251" name="Google Shape;251;p7" descr="Icon&#10;&#10;Description automatically generated"/>
          <p:cNvPicPr preferRelativeResize="0"/>
          <p:nvPr/>
        </p:nvPicPr>
        <p:blipFill rotWithShape="1">
          <a:blip r:embed="rId6">
            <a:alphaModFix/>
          </a:blip>
          <a:srcRect r="14" b="29"/>
          <a:stretch/>
        </p:blipFill>
        <p:spPr>
          <a:xfrm>
            <a:off x="1252937" y="4717344"/>
            <a:ext cx="699677" cy="626351"/>
          </a:xfrm>
          <a:prstGeom prst="rect">
            <a:avLst/>
          </a:prstGeom>
          <a:noFill/>
          <a:ln>
            <a:noFill/>
          </a:ln>
        </p:spPr>
      </p:pic>
      <p:sp>
        <p:nvSpPr>
          <p:cNvPr id="252" name="Google Shape;252;p7"/>
          <p:cNvSpPr/>
          <p:nvPr/>
        </p:nvSpPr>
        <p:spPr>
          <a:xfrm>
            <a:off x="2123147" y="4741483"/>
            <a:ext cx="4959577" cy="5724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No </a:t>
            </a:r>
            <a:r>
              <a:rPr lang="en-US" sz="2600" b="1" dirty="0">
                <a:solidFill>
                  <a:srgbClr val="262626"/>
                </a:solidFill>
                <a:latin typeface="Calibri"/>
                <a:ea typeface="Calibri"/>
                <a:cs typeface="Calibri"/>
                <a:sym typeface="Calibri"/>
              </a:rPr>
              <a:t>a </a:t>
            </a:r>
            <a:r>
              <a:rPr lang="en-US" sz="2600" b="1" dirty="0" err="1">
                <a:solidFill>
                  <a:srgbClr val="262626"/>
                </a:solidFill>
                <a:latin typeface="Calibri"/>
                <a:ea typeface="Calibri"/>
                <a:cs typeface="Calibri"/>
                <a:sym typeface="Calibri"/>
              </a:rPr>
              <a:t>los</a:t>
            </a:r>
            <a:r>
              <a:rPr lang="en-US" sz="2600" b="1" dirty="0">
                <a:solidFill>
                  <a:srgbClr val="262626"/>
                </a:solidFill>
                <a:latin typeface="Calibri"/>
                <a:ea typeface="Calibri"/>
                <a:cs typeface="Calibri"/>
                <a:sym typeface="Calibri"/>
              </a:rPr>
              <a:t> </a:t>
            </a:r>
            <a:r>
              <a:rPr lang="en-US" sz="2600" b="1" dirty="0" err="1">
                <a:solidFill>
                  <a:srgbClr val="262626"/>
                </a:solidFill>
                <a:latin typeface="Calibri"/>
                <a:ea typeface="Calibri"/>
                <a:cs typeface="Calibri"/>
                <a:sym typeface="Calibri"/>
              </a:rPr>
              <a:t>objetos</a:t>
            </a:r>
            <a:r>
              <a:rPr lang="en-US" sz="2600" b="1" dirty="0">
                <a:solidFill>
                  <a:srgbClr val="262626"/>
                </a:solidFill>
                <a:latin typeface="Calibri"/>
                <a:ea typeface="Calibri"/>
                <a:cs typeface="Calibri"/>
                <a:sym typeface="Calibri"/>
              </a:rPr>
              <a:t> no-</a:t>
            </a:r>
            <a:r>
              <a:rPr lang="en-US" sz="2600" b="1" dirty="0" err="1">
                <a:solidFill>
                  <a:srgbClr val="262626"/>
                </a:solidFill>
                <a:latin typeface="Calibri"/>
                <a:ea typeface="Calibri"/>
                <a:cs typeface="Calibri"/>
                <a:sym typeface="Calibri"/>
              </a:rPr>
              <a:t>reciclables</a:t>
            </a:r>
            <a:endParaRPr sz="2600" b="0" i="0" u="none" strike="noStrike" cap="none" dirty="0">
              <a:solidFill>
                <a:srgbClr val="262626"/>
              </a:solidFill>
              <a:latin typeface="Calibri"/>
              <a:ea typeface="Calibri"/>
              <a:cs typeface="Calibri"/>
              <a:sym typeface="Calibri"/>
            </a:endParaRPr>
          </a:p>
        </p:txBody>
      </p:sp>
      <p:pic>
        <p:nvPicPr>
          <p:cNvPr id="253" name="Google Shape;253;p7" descr="A trash can outside&#10;&#10;Description automatically generated with low confidence"/>
          <p:cNvPicPr preferRelativeResize="0"/>
          <p:nvPr/>
        </p:nvPicPr>
        <p:blipFill rotWithShape="1">
          <a:blip r:embed="rId7">
            <a:alphaModFix/>
          </a:blip>
          <a:srcRect r="-23" b="4"/>
          <a:stretch/>
        </p:blipFill>
        <p:spPr>
          <a:xfrm>
            <a:off x="6583681" y="1588515"/>
            <a:ext cx="4291798" cy="3611438"/>
          </a:xfrm>
          <a:prstGeom prst="rect">
            <a:avLst/>
          </a:prstGeom>
          <a:noFill/>
          <a:ln>
            <a:noFill/>
          </a:ln>
        </p:spPr>
      </p:pic>
      <p:sp>
        <p:nvSpPr>
          <p:cNvPr id="254" name="Google Shape;254;p7"/>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2000"/>
                                        <p:tgtEl>
                                          <p:spTgt spid="253"/>
                                        </p:tgtEl>
                                      </p:cBhvr>
                                    </p:animEffect>
                                    <p:anim calcmode="lin" valueType="num">
                                      <p:cBhvr>
                                        <p:cTn id="8" dur="2000" fill="hold"/>
                                        <p:tgtEl>
                                          <p:spTgt spid="253"/>
                                        </p:tgtEl>
                                        <p:attrNameLst>
                                          <p:attrName>ppt_w</p:attrName>
                                        </p:attrNameLst>
                                      </p:cBhvr>
                                      <p:tavLst>
                                        <p:tav tm="0" fmla="#ppt_w*sin(2.5*pi*$)">
                                          <p:val>
                                            <p:fltVal val="0"/>
                                          </p:val>
                                        </p:tav>
                                        <p:tav tm="100000">
                                          <p:val>
                                            <p:fltVal val="1"/>
                                          </p:val>
                                        </p:tav>
                                      </p:tavLst>
                                    </p:anim>
                                    <p:anim calcmode="lin" valueType="num">
                                      <p:cBhvr>
                                        <p:cTn id="9" dur="2000" fill="hold"/>
                                        <p:tgtEl>
                                          <p:spTgt spid="25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44"/>
                                        </p:tgtEl>
                                        <p:attrNameLst>
                                          <p:attrName>style.visibility</p:attrName>
                                        </p:attrNameLst>
                                      </p:cBhvr>
                                      <p:to>
                                        <p:strVal val="visible"/>
                                      </p:to>
                                    </p:set>
                                    <p:anim calcmode="lin" valueType="num">
                                      <p:cBhvr>
                                        <p:cTn id="14" dur="500" decel="50000" fill="hold">
                                          <p:stCondLst>
                                            <p:cond delay="0"/>
                                          </p:stCondLst>
                                        </p:cTn>
                                        <p:tgtEl>
                                          <p:spTgt spid="24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4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44"/>
                                        </p:tgtEl>
                                        <p:attrNameLst>
                                          <p:attrName>ppt_w</p:attrName>
                                        </p:attrNameLst>
                                      </p:cBhvr>
                                      <p:tavLst>
                                        <p:tav tm="0">
                                          <p:val>
                                            <p:strVal val="#ppt_w*.05"/>
                                          </p:val>
                                        </p:tav>
                                        <p:tav tm="100000">
                                          <p:val>
                                            <p:strVal val="#ppt_w"/>
                                          </p:val>
                                        </p:tav>
                                      </p:tavLst>
                                    </p:anim>
                                    <p:anim calcmode="lin" valueType="num">
                                      <p:cBhvr>
                                        <p:cTn id="17" dur="1000" fill="hold"/>
                                        <p:tgtEl>
                                          <p:spTgt spid="24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4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4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4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44"/>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246"/>
                                        </p:tgtEl>
                                        <p:attrNameLst>
                                          <p:attrName>style.visibility</p:attrName>
                                        </p:attrNameLst>
                                      </p:cBhvr>
                                      <p:to>
                                        <p:strVal val="visible"/>
                                      </p:to>
                                    </p:set>
                                    <p:anim calcmode="lin" valueType="num">
                                      <p:cBhvr>
                                        <p:cTn id="26" dur="500" decel="50000" fill="hold">
                                          <p:stCondLst>
                                            <p:cond delay="0"/>
                                          </p:stCondLst>
                                        </p:cTn>
                                        <p:tgtEl>
                                          <p:spTgt spid="24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4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46"/>
                                        </p:tgtEl>
                                        <p:attrNameLst>
                                          <p:attrName>ppt_w</p:attrName>
                                        </p:attrNameLst>
                                      </p:cBhvr>
                                      <p:tavLst>
                                        <p:tav tm="0">
                                          <p:val>
                                            <p:strVal val="#ppt_w*.05"/>
                                          </p:val>
                                        </p:tav>
                                        <p:tav tm="100000">
                                          <p:val>
                                            <p:strVal val="#ppt_w"/>
                                          </p:val>
                                        </p:tav>
                                      </p:tavLst>
                                    </p:anim>
                                    <p:anim calcmode="lin" valueType="num">
                                      <p:cBhvr>
                                        <p:cTn id="29" dur="1000" fill="hold"/>
                                        <p:tgtEl>
                                          <p:spTgt spid="24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4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4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4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46"/>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48"/>
                                        </p:tgtEl>
                                        <p:attrNameLst>
                                          <p:attrName>style.visibility</p:attrName>
                                        </p:attrNameLst>
                                      </p:cBhvr>
                                      <p:to>
                                        <p:strVal val="visible"/>
                                      </p:to>
                                    </p:set>
                                    <p:anim calcmode="lin" valueType="num">
                                      <p:cBhvr>
                                        <p:cTn id="38" dur="500" decel="50000" fill="hold">
                                          <p:stCondLst>
                                            <p:cond delay="0"/>
                                          </p:stCondLst>
                                        </p:cTn>
                                        <p:tgtEl>
                                          <p:spTgt spid="24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4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48"/>
                                        </p:tgtEl>
                                        <p:attrNameLst>
                                          <p:attrName>ppt_w</p:attrName>
                                        </p:attrNameLst>
                                      </p:cBhvr>
                                      <p:tavLst>
                                        <p:tav tm="0">
                                          <p:val>
                                            <p:strVal val="#ppt_w*.05"/>
                                          </p:val>
                                        </p:tav>
                                        <p:tav tm="100000">
                                          <p:val>
                                            <p:strVal val="#ppt_w"/>
                                          </p:val>
                                        </p:tav>
                                      </p:tavLst>
                                    </p:anim>
                                    <p:anim calcmode="lin" valueType="num">
                                      <p:cBhvr>
                                        <p:cTn id="41" dur="1000" fill="hold"/>
                                        <p:tgtEl>
                                          <p:spTgt spid="24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4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4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4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48"/>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250"/>
                                        </p:tgtEl>
                                        <p:attrNameLst>
                                          <p:attrName>style.visibility</p:attrName>
                                        </p:attrNameLst>
                                      </p:cBhvr>
                                      <p:to>
                                        <p:strVal val="visible"/>
                                      </p:to>
                                    </p:set>
                                    <p:anim calcmode="lin" valueType="num">
                                      <p:cBhvr>
                                        <p:cTn id="50" dur="500" decel="50000" fill="hold">
                                          <p:stCondLst>
                                            <p:cond delay="0"/>
                                          </p:stCondLst>
                                        </p:cTn>
                                        <p:tgtEl>
                                          <p:spTgt spid="25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5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50"/>
                                        </p:tgtEl>
                                        <p:attrNameLst>
                                          <p:attrName>ppt_w</p:attrName>
                                        </p:attrNameLst>
                                      </p:cBhvr>
                                      <p:tavLst>
                                        <p:tav tm="0">
                                          <p:val>
                                            <p:strVal val="#ppt_w*.05"/>
                                          </p:val>
                                        </p:tav>
                                        <p:tav tm="100000">
                                          <p:val>
                                            <p:strVal val="#ppt_w"/>
                                          </p:val>
                                        </p:tav>
                                      </p:tavLst>
                                    </p:anim>
                                    <p:anim calcmode="lin" valueType="num">
                                      <p:cBhvr>
                                        <p:cTn id="53" dur="1000" fill="hold"/>
                                        <p:tgtEl>
                                          <p:spTgt spid="25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5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5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5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50"/>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252">
                                            <p:txEl>
                                              <p:pRg st="0" end="0"/>
                                            </p:txEl>
                                          </p:spTgt>
                                        </p:tgtEl>
                                        <p:attrNameLst>
                                          <p:attrName>style.visibility</p:attrName>
                                        </p:attrNameLst>
                                      </p:cBhvr>
                                      <p:to>
                                        <p:strVal val="visible"/>
                                      </p:to>
                                    </p:set>
                                    <p:anim calcmode="lin" valueType="num">
                                      <p:cBhvr>
                                        <p:cTn id="62" dur="500" decel="50000" fill="hold">
                                          <p:stCondLst>
                                            <p:cond delay="0"/>
                                          </p:stCondLst>
                                        </p:cTn>
                                        <p:tgtEl>
                                          <p:spTgt spid="252">
                                            <p:txEl>
                                              <p:pRg st="0" end="0"/>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52">
                                            <p:txEl>
                                              <p:pRg st="0" end="0"/>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52">
                                            <p:txEl>
                                              <p:pRg st="0" end="0"/>
                                            </p:txEl>
                                          </p:spTgt>
                                        </p:tgtEl>
                                        <p:attrNameLst>
                                          <p:attrName>ppt_w</p:attrName>
                                        </p:attrNameLst>
                                      </p:cBhvr>
                                      <p:tavLst>
                                        <p:tav tm="0">
                                          <p:val>
                                            <p:strVal val="#ppt_w*.05"/>
                                          </p:val>
                                        </p:tav>
                                        <p:tav tm="100000">
                                          <p:val>
                                            <p:strVal val="#ppt_w"/>
                                          </p:val>
                                        </p:tav>
                                      </p:tavLst>
                                    </p:anim>
                                    <p:anim calcmode="lin" valueType="num">
                                      <p:cBhvr>
                                        <p:cTn id="65" dur="1000" fill="hold"/>
                                        <p:tgtEl>
                                          <p:spTgt spid="252">
                                            <p:txEl>
                                              <p:pRg st="0" end="0"/>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52">
                                            <p:txEl>
                                              <p:pRg st="0" end="0"/>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52">
                                            <p:txEl>
                                              <p:pRg st="0" end="0"/>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52">
                                            <p:txEl>
                                              <p:pRg st="0" end="0"/>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52">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6" grpId="0"/>
      <p:bldP spid="248" grpId="0"/>
      <p:bldP spid="250"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22082</TotalTime>
  <Words>2752</Words>
  <Application>Microsoft Office PowerPoint</Application>
  <PresentationFormat>Widescreen</PresentationFormat>
  <Paragraphs>303</Paragraphs>
  <Slides>16</Slides>
  <Notes>16</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Yu Gothic UI Semilight</vt:lpstr>
      <vt:lpstr>72 Condensed</vt:lpstr>
      <vt:lpstr>Arial</vt:lpstr>
      <vt:lpstr>Calibri</vt:lpstr>
      <vt:lpstr>Mali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81</cp:revision>
  <dcterms:created xsi:type="dcterms:W3CDTF">2022-01-20T09:13:45Z</dcterms:created>
  <dcterms:modified xsi:type="dcterms:W3CDTF">2022-10-17T03:20:19Z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6249299</vt:lpwstr>
  </property>
  <property fmtid="{D5CDD505-2E9C-101B-9397-08002B2CF9AE}" pid="3" name="NXPowerLiteSettings">
    <vt:lpwstr>F700052003A000</vt:lpwstr>
  </property>
  <property fmtid="{D5CDD505-2E9C-101B-9397-08002B2CF9AE}" pid="4" name="NXPowerLiteVersion">
    <vt:lpwstr>D9.1.2</vt:lpwstr>
  </property>
</Properties>
</file>