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4"/>
  </p:sldMasterIdLst>
  <p:notesMasterIdLst>
    <p:notesMasterId r:id="rId27"/>
  </p:notesMasterIdLst>
  <p:sldIdLst>
    <p:sldId id="256" r:id="rId5"/>
    <p:sldId id="257" r:id="rId6"/>
    <p:sldId id="258" r:id="rId7"/>
    <p:sldId id="259" r:id="rId8"/>
    <p:sldId id="260" r:id="rId9"/>
    <p:sldId id="306" r:id="rId10"/>
    <p:sldId id="307" r:id="rId11"/>
    <p:sldId id="308" r:id="rId12"/>
    <p:sldId id="262" r:id="rId13"/>
    <p:sldId id="263" r:id="rId14"/>
    <p:sldId id="309" r:id="rId15"/>
    <p:sldId id="310" r:id="rId16"/>
    <p:sldId id="312" r:id="rId17"/>
    <p:sldId id="313" r:id="rId18"/>
    <p:sldId id="297" r:id="rId19"/>
    <p:sldId id="299" r:id="rId20"/>
    <p:sldId id="301" r:id="rId21"/>
    <p:sldId id="302" r:id="rId22"/>
    <p:sldId id="303" r:id="rId23"/>
    <p:sldId id="266" r:id="rId24"/>
    <p:sldId id="267" r:id="rId25"/>
    <p:sldId id="268" r:id="rId2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hqvotizl6KsxhP/JrdWK/FGxuT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1" autoAdjust="0"/>
    <p:restoredTop sz="70882" autoAdjust="0"/>
  </p:normalViewPr>
  <p:slideViewPr>
    <p:cSldViewPr snapToGrid="0" snapToObjects="1">
      <p:cViewPr varScale="1">
        <p:scale>
          <a:sx n="47" d="100"/>
          <a:sy n="47" d="100"/>
        </p:scale>
        <p:origin x="136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customschemas.google.com/relationships/presentationmetadata" Target="meta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15804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Znajdź i </a:t>
            </a:r>
            <a:r>
              <a:rPr lang="pl-PL" dirty="0" err="1"/>
              <a:t>zrecyklinguj</a:t>
            </a:r>
            <a:endParaRPr lang="pl-PL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Poziom 1 Lekcja dla zaawansowanych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(Czas wyświetlania slajdu: 2 minuty)</a:t>
            </a:r>
            <a:endParaRPr lang="en-US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Recykling</a:t>
            </a:r>
            <a:r>
              <a:rPr lang="pl-PL" baseline="0" dirty="0"/>
              <a:t> jest prosty jak ABC i każdy może i powinien go stosować w domu i w szkole</a:t>
            </a:r>
            <a:r>
              <a:rPr lang="en-US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/>
              <a:t>Zapytaj uczniów</a:t>
            </a:r>
            <a:r>
              <a:rPr lang="en-US" b="1" dirty="0"/>
              <a:t>: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l-PL" dirty="0"/>
              <a:t>Czy</a:t>
            </a:r>
            <a:r>
              <a:rPr lang="pl-PL" baseline="0" dirty="0"/>
              <a:t> ktoś pamięta, jakie są 2</a:t>
            </a:r>
            <a:r>
              <a:rPr lang="en-US" dirty="0"/>
              <a:t> </a:t>
            </a:r>
            <a:r>
              <a:rPr lang="pl-PL" dirty="0"/>
              <a:t>kroki w recyklingu</a:t>
            </a:r>
            <a:r>
              <a:rPr lang="en-US" dirty="0"/>
              <a:t>?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dirty="0"/>
          </a:p>
        </p:txBody>
      </p:sp>
      <p:sp>
        <p:nvSpPr>
          <p:cNvPr id="231" name="Google Shape;2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="1" dirty="0"/>
              <a:t>(</a:t>
            </a:r>
            <a:r>
              <a:rPr lang="pl-PL" b="1" dirty="0"/>
              <a:t>Czas wyświetlania</a:t>
            </a:r>
            <a:r>
              <a:rPr lang="pl-PL" b="1" baseline="0" dirty="0"/>
              <a:t> slajdu</a:t>
            </a:r>
            <a:r>
              <a:rPr lang="en-US" b="1" dirty="0"/>
              <a:t>: 3-5 </a:t>
            </a:r>
            <a:r>
              <a:rPr lang="en-US" b="1" dirty="0" err="1"/>
              <a:t>minut</a:t>
            </a:r>
            <a:r>
              <a:rPr lang="en-US" b="1" dirty="0"/>
              <a:t>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Niech uczniowie odgadną</a:t>
            </a:r>
            <a:r>
              <a:rPr lang="pl-PL" baseline="0" dirty="0"/>
              <a:t> cztery podstawowe przedmioty, które możemy </a:t>
            </a:r>
            <a:r>
              <a:rPr lang="pl-PL" baseline="0" dirty="0" err="1"/>
              <a:t>recyklingować</a:t>
            </a:r>
            <a:r>
              <a:rPr lang="en-US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/>
              <a:t>Klik </a:t>
            </a:r>
            <a:r>
              <a:rPr lang="en-US" b="1" dirty="0"/>
              <a:t>1</a:t>
            </a:r>
            <a:r>
              <a:rPr lang="en-US" dirty="0"/>
              <a:t>: </a:t>
            </a:r>
            <a:r>
              <a:rPr lang="pl-PL" dirty="0"/>
              <a:t>Słoik szklany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/>
              <a:t>Klik </a:t>
            </a:r>
            <a:r>
              <a:rPr lang="en-US" b="1" dirty="0"/>
              <a:t>2</a:t>
            </a:r>
            <a:r>
              <a:rPr lang="en-US" dirty="0"/>
              <a:t>: </a:t>
            </a:r>
            <a:r>
              <a:rPr lang="pl-PL" dirty="0"/>
              <a:t>Butelka z tworzywa </a:t>
            </a:r>
            <a:r>
              <a:rPr lang="en-US" dirty="0"/>
              <a:t>PET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/>
              <a:t>Klik </a:t>
            </a:r>
            <a:r>
              <a:rPr lang="en-US" b="1" dirty="0"/>
              <a:t>3</a:t>
            </a:r>
            <a:r>
              <a:rPr lang="en-US" dirty="0"/>
              <a:t>: </a:t>
            </a:r>
            <a:r>
              <a:rPr lang="pl-PL" dirty="0"/>
              <a:t>Pudełko z tektury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/>
              <a:t>Klik </a:t>
            </a:r>
            <a:r>
              <a:rPr lang="en-US" b="1" dirty="0"/>
              <a:t>4</a:t>
            </a:r>
            <a:r>
              <a:rPr lang="en-US" dirty="0"/>
              <a:t>: </a:t>
            </a:r>
            <a:r>
              <a:rPr lang="pl-PL" dirty="0"/>
              <a:t>Puszka metalowa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Zapytaj uczniów</a:t>
            </a:r>
            <a:r>
              <a:rPr lang="en-US" b="1" dirty="0"/>
              <a:t>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  <a:tabLst/>
              <a:defRPr/>
            </a:pPr>
            <a:r>
              <a:rPr lang="pl-PL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Czy możecie podać mi przykład czegoś, co możemy </a:t>
            </a:r>
            <a:r>
              <a:rPr lang="pl-PL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recyklingować</a:t>
            </a:r>
            <a:r>
              <a:rPr lang="en-US" dirty="0"/>
              <a:t>?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  <a:tabLst/>
              <a:defRPr/>
            </a:pPr>
            <a:r>
              <a:rPr lang="pl-PL" b="0" dirty="0"/>
              <a:t>A czego nigdy nie powinniśmy </a:t>
            </a:r>
            <a:r>
              <a:rPr lang="pl-PL" b="0" dirty="0" err="1"/>
              <a:t>recyklingować</a:t>
            </a:r>
            <a:r>
              <a:rPr lang="en-US" b="0" dirty="0"/>
              <a:t>?</a:t>
            </a:r>
            <a:endParaRPr lang="pl-PL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/>
              <a:t>Ciekawostka</a:t>
            </a:r>
            <a:r>
              <a:rPr lang="en-US" b="1" dirty="0"/>
              <a:t>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Butelki z </a:t>
            </a:r>
            <a:r>
              <a:rPr lang="en-US" dirty="0"/>
              <a:t>PET </a:t>
            </a:r>
            <a:r>
              <a:rPr lang="pl-PL" dirty="0"/>
              <a:t>są najczęściej </a:t>
            </a:r>
            <a:r>
              <a:rPr lang="pl-PL" dirty="0" err="1"/>
              <a:t>recyklingowanym</a:t>
            </a:r>
            <a:r>
              <a:rPr lang="pl-PL" dirty="0"/>
              <a:t> tworzywem na świecie i w pełni nadają</a:t>
            </a:r>
            <a:r>
              <a:rPr lang="pl-PL" baseline="0" dirty="0"/>
              <a:t> się do recyklingu</a:t>
            </a:r>
            <a:r>
              <a:rPr lang="en-US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/>
              <a:t>Pytania dodatkowe</a:t>
            </a:r>
            <a:r>
              <a:rPr lang="en-US" b="1" dirty="0"/>
              <a:t>: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l-PL" dirty="0"/>
              <a:t>Czy widzieliście</a:t>
            </a:r>
            <a:r>
              <a:rPr lang="pl-PL" baseline="0" dirty="0"/>
              <a:t> kiedyś znak „</a:t>
            </a:r>
            <a:r>
              <a:rPr lang="en-US" dirty="0"/>
              <a:t>#1</a:t>
            </a:r>
            <a:r>
              <a:rPr lang="pl-PL" dirty="0"/>
              <a:t>”</a:t>
            </a:r>
            <a:r>
              <a:rPr lang="en-US" dirty="0"/>
              <a:t> </a:t>
            </a:r>
            <a:r>
              <a:rPr lang="pl-PL" dirty="0"/>
              <a:t>na dnie</a:t>
            </a:r>
            <a:r>
              <a:rPr lang="pl-PL" baseline="0" dirty="0"/>
              <a:t> butelki po wodzie</a:t>
            </a:r>
            <a:r>
              <a:rPr lang="en-US" dirty="0"/>
              <a:t>? </a:t>
            </a:r>
            <a:r>
              <a:rPr lang="pl-PL" dirty="0"/>
              <a:t>Jeśli</a:t>
            </a:r>
            <a:r>
              <a:rPr lang="pl-PL" baseline="0" dirty="0"/>
              <a:t> go widzicie, to butelka w pełni nadaje się do recyklingu</a:t>
            </a:r>
            <a:r>
              <a:rPr lang="en-US" dirty="0"/>
              <a:t>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l-PL" dirty="0"/>
              <a:t>Czy możecie podać jeszcze jakiś przykład rzeczy,</a:t>
            </a:r>
            <a:r>
              <a:rPr lang="pl-PL" baseline="0" dirty="0"/>
              <a:t> która nadaje się do recyklingu</a:t>
            </a:r>
            <a:r>
              <a:rPr lang="en-US" dirty="0"/>
              <a:t>?</a:t>
            </a:r>
            <a:endParaRPr dirty="0"/>
          </a:p>
        </p:txBody>
      </p:sp>
      <p:sp>
        <p:nvSpPr>
          <p:cNvPr id="242" name="Google Shape;24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(Czas wyświetlania slajdu: 3-5 minut)</a:t>
            </a:r>
            <a:endParaRPr lang="en-US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Rzeczy przeznaczone do recyklingu należy umieścić</a:t>
            </a:r>
            <a:r>
              <a:rPr lang="pl-PL" baseline="0" dirty="0"/>
              <a:t> w odpowiednich pojemnikach do </a:t>
            </a:r>
            <a:r>
              <a:rPr lang="pl-PL" dirty="0"/>
              <a:t>recyklingu</a:t>
            </a:r>
            <a:r>
              <a:rPr lang="en-US" dirty="0"/>
              <a:t>. </a:t>
            </a:r>
            <a:r>
              <a:rPr lang="pl-PL" dirty="0"/>
              <a:t>Kliknij, aby wyświetlić </a:t>
            </a:r>
            <a:r>
              <a:rPr lang="en-US" dirty="0"/>
              <a:t>symbol</a:t>
            </a:r>
            <a:r>
              <a:rPr lang="pl-PL" dirty="0"/>
              <a:t> recyklingu</a:t>
            </a:r>
            <a:r>
              <a:rPr lang="en-US" dirty="0"/>
              <a:t>. </a:t>
            </a:r>
            <a:r>
              <a:rPr lang="pl-PL" dirty="0"/>
              <a:t>Wyjaśnij</a:t>
            </a:r>
            <a:r>
              <a:rPr lang="pl-PL" baseline="0" dirty="0"/>
              <a:t> uczniom, że ten symbol wskazuje, gdzie należy wrzucić rzeczy </a:t>
            </a:r>
            <a:r>
              <a:rPr lang="pl-PL" dirty="0"/>
              <a:t>przeznaczone do recyklingu</a:t>
            </a:r>
            <a:r>
              <a:rPr lang="en-US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/>
              <a:t>Zapytaj uczniów</a:t>
            </a:r>
            <a:r>
              <a:rPr lang="en-US" dirty="0"/>
              <a:t>: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l-PL" dirty="0"/>
              <a:t>Gdzie już </a:t>
            </a:r>
            <a:r>
              <a:rPr lang="pl-PL"/>
              <a:t>widzieliście ten </a:t>
            </a:r>
            <a:r>
              <a:rPr lang="en-US" dirty="0"/>
              <a:t>symbol?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l-PL" dirty="0"/>
              <a:t>Co ten</a:t>
            </a:r>
            <a:r>
              <a:rPr lang="pl-PL" baseline="0" dirty="0"/>
              <a:t> </a:t>
            </a:r>
            <a:r>
              <a:rPr lang="en-US" dirty="0"/>
              <a:t>symbol </a:t>
            </a:r>
            <a:r>
              <a:rPr lang="pl-PL" dirty="0"/>
              <a:t>oznacza</a:t>
            </a:r>
            <a:r>
              <a:rPr lang="en-US" dirty="0"/>
              <a:t>? 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l-PL" dirty="0"/>
              <a:t>Gdzie na przykład wrzucamy</a:t>
            </a:r>
            <a:r>
              <a:rPr lang="pl-PL" baseline="0" dirty="0"/>
              <a:t> butelki z tworzywa </a:t>
            </a:r>
            <a:r>
              <a:rPr lang="en-US" dirty="0"/>
              <a:t>PET?</a:t>
            </a:r>
          </a:p>
        </p:txBody>
      </p:sp>
      <p:sp>
        <p:nvSpPr>
          <p:cNvPr id="278" name="Google Shape;27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b="1" dirty="0"/>
              <a:t>(Czas wyświetlania slajdu: 2-4 minuty)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pl-PL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b="1" dirty="0"/>
              <a:t>Powiedz uczniom: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b="0" dirty="0"/>
              <a:t>Kiedy przestrzegamy 3 kroków w recyklingu, możemy przetwarzać swoje śmieci i produkować z nich nowe rzeczy.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pl-PL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b="1" dirty="0"/>
              <a:t>Przykład: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b="1" dirty="0"/>
              <a:t>Klik 1: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b="0" dirty="0"/>
              <a:t>Butelki z tworzywa PET można przetwarzać z powrotem na nowe butelki z PET.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pl-PL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b="1" dirty="0"/>
              <a:t>Klik 2: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b="0" dirty="0"/>
              <a:t>Butelki z tworzywa PET można też przerabiać na włókna, z których produkuje się tkaniny.</a:t>
            </a:r>
          </a:p>
        </p:txBody>
      </p:sp>
      <p:sp>
        <p:nvSpPr>
          <p:cNvPr id="257" name="Google Shape;25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52679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lang="pl-PL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(Czas wyświetlania slajdu: 3-5 minut)</a:t>
            </a:r>
            <a:endParaRPr lang="en-US" b="1" dirty="0"/>
          </a:p>
          <a:p>
            <a:endParaRPr lang="en-US" b="1" dirty="0"/>
          </a:p>
          <a:p>
            <a:r>
              <a:rPr lang="pl-PL" b="1" dirty="0"/>
              <a:t>Zapytaj uczniów</a:t>
            </a:r>
            <a:r>
              <a:rPr lang="en-US" b="1" dirty="0"/>
              <a:t>:</a:t>
            </a:r>
          </a:p>
          <a:p>
            <a:r>
              <a:rPr lang="pl-PL" b="0" dirty="0"/>
              <a:t>Co to jest składowisko</a:t>
            </a:r>
            <a:r>
              <a:rPr lang="en-US" b="0" dirty="0"/>
              <a:t>?</a:t>
            </a:r>
          </a:p>
          <a:p>
            <a:r>
              <a:rPr lang="pl-PL" b="0" dirty="0"/>
              <a:t>Czy to jest odpowiedni</a:t>
            </a:r>
            <a:r>
              <a:rPr lang="pl-PL" b="0" baseline="0" dirty="0"/>
              <a:t>e miejsce dla przedmiotów nadających się do recyklingu</a:t>
            </a:r>
            <a:r>
              <a:rPr lang="en-US" b="0" dirty="0"/>
              <a:t>? </a:t>
            </a:r>
            <a:r>
              <a:rPr lang="pl-PL" b="0" dirty="0"/>
              <a:t>Dlaczego</a:t>
            </a:r>
            <a:r>
              <a:rPr lang="en-US" b="0" dirty="0"/>
              <a:t>?</a:t>
            </a:r>
          </a:p>
          <a:p>
            <a:r>
              <a:rPr lang="pl-PL" b="0" dirty="0"/>
              <a:t>Co powinno tu</a:t>
            </a:r>
            <a:r>
              <a:rPr lang="pl-PL" b="0" baseline="0" dirty="0"/>
              <a:t> </a:t>
            </a:r>
            <a:r>
              <a:rPr lang="pl-PL" b="0" dirty="0"/>
              <a:t>trafiać</a:t>
            </a:r>
            <a:r>
              <a:rPr lang="en-US" b="0" dirty="0"/>
              <a:t>?</a:t>
            </a:r>
          </a:p>
          <a:p>
            <a:endParaRPr lang="en-US" b="0" dirty="0"/>
          </a:p>
          <a:p>
            <a:r>
              <a:rPr lang="pl-PL" b="1" dirty="0"/>
              <a:t>Odpowiedzi</a:t>
            </a:r>
            <a:r>
              <a:rPr lang="en-US" b="1" dirty="0"/>
              <a:t>: </a:t>
            </a:r>
          </a:p>
          <a:p>
            <a:r>
              <a:rPr lang="pl-PL" b="0" dirty="0"/>
              <a:t>Składowisko</a:t>
            </a:r>
            <a:r>
              <a:rPr lang="pl-PL" b="0" baseline="0" dirty="0"/>
              <a:t> to miejsce, gdzie ludzie składują odpady ogólne w ziemi albo na ogromnej stercie</a:t>
            </a:r>
            <a:r>
              <a:rPr lang="en-US" b="0" dirty="0"/>
              <a:t>. </a:t>
            </a:r>
          </a:p>
          <a:p>
            <a:r>
              <a:rPr lang="pl-PL" b="0" dirty="0"/>
              <a:t>Nie, to nie jest odpowiednie miejsce dla przedmiotów nadających</a:t>
            </a:r>
            <a:r>
              <a:rPr lang="pl-PL" b="0" baseline="0" dirty="0"/>
              <a:t> się do recyklingu. Na składowisko powinny trafiać tylko rzeczy, które nie nadają się do recyklingu</a:t>
            </a:r>
            <a:r>
              <a:rPr lang="en-US" b="0" dirty="0"/>
              <a:t>. </a:t>
            </a:r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36C94-7932-4F42-B085-F387E238C945}" type="slidenum">
              <a:rPr lang="x-none" smtClean="0"/>
              <a:t>15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683385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b="1" dirty="0"/>
              <a:t>(</a:t>
            </a:r>
            <a:r>
              <a:rPr lang="pl-PL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Czas wyświetlania slajdu</a:t>
            </a:r>
            <a:r>
              <a:rPr lang="en-US" b="1" dirty="0"/>
              <a:t>: 3 </a:t>
            </a:r>
            <a:r>
              <a:rPr lang="en-US" b="1" dirty="0" err="1"/>
              <a:t>minut</a:t>
            </a:r>
            <a:r>
              <a:rPr lang="pl-PL" b="1" dirty="0"/>
              <a:t>y</a:t>
            </a:r>
            <a:r>
              <a:rPr lang="en-US" b="1" dirty="0"/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b="1" dirty="0"/>
              <a:t>Zapytaj</a:t>
            </a:r>
            <a:r>
              <a:rPr lang="pl-PL" b="1" baseline="0" dirty="0"/>
              <a:t> uczniów</a:t>
            </a:r>
            <a:r>
              <a:rPr lang="en-US" b="1" dirty="0"/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sz="1100" b="0" i="0" u="none" strike="noStrike" cap="none" dirty="0">
                <a:solidFill>
                  <a:srgbClr val="262626"/>
                </a:solidFill>
                <a:latin typeface="Mali"/>
                <a:ea typeface="Mali"/>
                <a:cs typeface="Mali"/>
                <a:sym typeface="Mali"/>
              </a:rPr>
              <a:t>Czy wiecie, ile czasu spędzi na składowisku</a:t>
            </a:r>
            <a:r>
              <a:rPr lang="pl-PL" sz="1100" b="0" i="0" u="none" strike="noStrike" cap="none" baseline="0" dirty="0">
                <a:solidFill>
                  <a:srgbClr val="262626"/>
                </a:solidFill>
                <a:latin typeface="Mali"/>
                <a:ea typeface="Mali"/>
                <a:cs typeface="Mali"/>
                <a:sym typeface="Mali"/>
              </a:rPr>
              <a:t> pudełko z tektury, zanim zniknie</a:t>
            </a:r>
            <a:r>
              <a:rPr lang="en-US" sz="1100" b="0" i="0" u="none" strike="noStrike" cap="none" dirty="0">
                <a:solidFill>
                  <a:srgbClr val="262626"/>
                </a:solidFill>
                <a:latin typeface="Mali"/>
                <a:ea typeface="Mali"/>
                <a:cs typeface="Mali"/>
                <a:sym typeface="Mali"/>
              </a:rPr>
              <a:t>?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*</a:t>
            </a:r>
            <a:r>
              <a:rPr lang="pl-PL" b="1" dirty="0"/>
              <a:t>Po </a:t>
            </a:r>
            <a:r>
              <a:rPr lang="pl-PL" b="0" dirty="0"/>
              <a:t>zadaniu</a:t>
            </a:r>
            <a:r>
              <a:rPr lang="pl-PL" b="0" baseline="0" dirty="0"/>
              <a:t> pytania k</a:t>
            </a:r>
            <a:r>
              <a:rPr lang="pl-PL" dirty="0"/>
              <a:t>liknij, żeby włączyć animację</a:t>
            </a:r>
            <a:endParaRPr lang="en-US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/>
              <a:t>Odpowiedź</a:t>
            </a:r>
            <a:r>
              <a:rPr lang="en-US" dirty="0"/>
              <a:t>: 3 </a:t>
            </a:r>
            <a:r>
              <a:rPr lang="pl-PL" dirty="0"/>
              <a:t>miesiące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/>
              <a:t>Zapytaj</a:t>
            </a:r>
            <a:r>
              <a:rPr lang="pl-PL" b="1" baseline="0" dirty="0"/>
              <a:t> uczniów</a:t>
            </a:r>
            <a:r>
              <a:rPr lang="en-US" b="1" dirty="0"/>
              <a:t>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Czy możemy</a:t>
            </a:r>
            <a:r>
              <a:rPr lang="pl-PL" baseline="0" dirty="0"/>
              <a:t> </a:t>
            </a:r>
            <a:r>
              <a:rPr lang="pl-PL" baseline="0" dirty="0" err="1"/>
              <a:t>recyklingować</a:t>
            </a:r>
            <a:r>
              <a:rPr lang="pl-PL" baseline="0" dirty="0"/>
              <a:t> tekturę</a:t>
            </a:r>
            <a:r>
              <a:rPr lang="en-US" dirty="0"/>
              <a:t>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/>
              <a:t>Odpowiedzi</a:t>
            </a:r>
            <a:r>
              <a:rPr lang="en-US" dirty="0"/>
              <a:t>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Tak, tektura</a:t>
            </a:r>
            <a:r>
              <a:rPr lang="pl-PL" baseline="0" dirty="0"/>
              <a:t> w pełni nadaje się do recyklingu</a:t>
            </a:r>
            <a:r>
              <a:rPr lang="en-US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5" name="Google Shape;2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99286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(Czas wyświetlania slajdu: 3 minuty)</a:t>
            </a: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b="1" dirty="0"/>
              <a:t>Zapytaj</a:t>
            </a:r>
            <a:r>
              <a:rPr lang="pl-PL" b="1" baseline="0" dirty="0"/>
              <a:t> uczniów</a:t>
            </a:r>
            <a:r>
              <a:rPr lang="en-US" b="1" dirty="0"/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sz="1100" b="0" i="0" u="none" strike="noStrike" cap="none" dirty="0">
                <a:solidFill>
                  <a:srgbClr val="262626"/>
                </a:solidFill>
                <a:latin typeface="Mali"/>
                <a:ea typeface="Mali"/>
                <a:cs typeface="Mali"/>
                <a:sym typeface="Mali"/>
              </a:rPr>
              <a:t>Czy wiecie, ile czasu spędzi na składowisku metalowa puszka, zanim zniknie?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pl-PL" sz="1100" b="0" i="0" u="none" strike="noStrike" cap="none" dirty="0">
              <a:solidFill>
                <a:srgbClr val="262626"/>
              </a:solidFill>
              <a:latin typeface="Mali"/>
              <a:ea typeface="Mali"/>
              <a:cs typeface="Mali"/>
              <a:sym typeface="Mal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sz="1100" b="0" i="0" u="none" strike="noStrike" cap="none" dirty="0">
                <a:solidFill>
                  <a:srgbClr val="262626"/>
                </a:solidFill>
                <a:latin typeface="Mali"/>
                <a:ea typeface="Mali"/>
                <a:cs typeface="Mali"/>
                <a:sym typeface="Mali"/>
              </a:rPr>
              <a:t>*</a:t>
            </a:r>
            <a:r>
              <a:rPr lang="pl-PL" sz="1100" b="1" i="0" u="none" strike="noStrike" cap="none" dirty="0">
                <a:solidFill>
                  <a:srgbClr val="262626"/>
                </a:solidFill>
                <a:latin typeface="Mali"/>
                <a:ea typeface="Mali"/>
                <a:cs typeface="Mali"/>
                <a:sym typeface="Mali"/>
              </a:rPr>
              <a:t>Po </a:t>
            </a:r>
            <a:r>
              <a:rPr lang="pl-PL" sz="1100" b="0" i="0" u="none" strike="noStrike" cap="none" dirty="0">
                <a:solidFill>
                  <a:srgbClr val="262626"/>
                </a:solidFill>
                <a:latin typeface="Mali"/>
                <a:ea typeface="Mali"/>
                <a:cs typeface="Mali"/>
                <a:sym typeface="Mali"/>
              </a:rPr>
              <a:t>zadaniu pytania kliknij, żeby włączyć animację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sz="1100" b="1" i="0" u="none" strike="noStrike" cap="none" dirty="0">
                <a:solidFill>
                  <a:srgbClr val="262626"/>
                </a:solidFill>
                <a:latin typeface="Mali"/>
                <a:ea typeface="Mali"/>
                <a:cs typeface="Mali"/>
                <a:sym typeface="Mali"/>
              </a:rPr>
              <a:t>Odpowiedź</a:t>
            </a:r>
            <a:r>
              <a:rPr lang="pl-PL" sz="1100" b="0" i="0" u="none" strike="noStrike" cap="none" dirty="0">
                <a:solidFill>
                  <a:srgbClr val="262626"/>
                </a:solidFill>
                <a:latin typeface="Mali"/>
                <a:ea typeface="Mali"/>
                <a:cs typeface="Mali"/>
                <a:sym typeface="Mali"/>
              </a:rPr>
              <a:t>: </a:t>
            </a:r>
            <a:r>
              <a:rPr lang="en-US" dirty="0"/>
              <a:t>150 </a:t>
            </a:r>
            <a:r>
              <a:rPr lang="pl-PL" dirty="0"/>
              <a:t>lat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/>
              <a:t>Zapytaj uczniów: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0" dirty="0"/>
              <a:t>Czy możemy </a:t>
            </a:r>
            <a:r>
              <a:rPr lang="pl-PL" b="0" dirty="0" err="1"/>
              <a:t>recyklingować</a:t>
            </a:r>
            <a:r>
              <a:rPr lang="pl-PL" b="0" dirty="0"/>
              <a:t> metalowe puszki?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/>
              <a:t>Odpowiedzi</a:t>
            </a:r>
            <a:r>
              <a:rPr lang="en-US" dirty="0"/>
              <a:t>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Tak, </a:t>
            </a:r>
            <a:r>
              <a:rPr lang="pl-PL" b="0" dirty="0"/>
              <a:t>metalowe puszki</a:t>
            </a:r>
            <a:r>
              <a:rPr lang="pl-PL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w pełni nadają się do recyklingu</a:t>
            </a:r>
            <a:r>
              <a:rPr lang="en-US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5" name="Google Shape;2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5435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(Czas wyświetlania slajdu: 3 minuty)</a:t>
            </a: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b="1" dirty="0"/>
              <a:t>Zapytaj uczniów: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b="0" dirty="0"/>
              <a:t>Czy wiecie, ile czasu spędzi na składowisku butelka z tworzywa PET, zanim zniknie?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pl-PL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b="1" dirty="0"/>
              <a:t>*Po </a:t>
            </a:r>
            <a:r>
              <a:rPr lang="pl-PL" b="0" dirty="0"/>
              <a:t>zadaniu pytania kliknij, żeby włączyć animację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b="1" dirty="0"/>
              <a:t>Odpowiedź: </a:t>
            </a:r>
            <a:r>
              <a:rPr lang="pl-PL" b="0" dirty="0"/>
              <a:t>450 lat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pl-PL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/>
              <a:t>Zapytaj uczniów</a:t>
            </a:r>
            <a:r>
              <a:rPr lang="en-US" b="1" dirty="0"/>
              <a:t>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Czy możemy </a:t>
            </a:r>
            <a:r>
              <a:rPr lang="pl-PL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recyklingować</a:t>
            </a:r>
            <a:r>
              <a:rPr lang="pl-PL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butelki z </a:t>
            </a:r>
            <a:r>
              <a:rPr lang="en-US" dirty="0"/>
              <a:t>PET?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/>
              <a:t>Odpowiedzi</a:t>
            </a:r>
            <a:r>
              <a:rPr lang="en-US" dirty="0"/>
              <a:t>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Tak</a:t>
            </a:r>
            <a:r>
              <a:rPr lang="en-US" dirty="0"/>
              <a:t>, </a:t>
            </a:r>
            <a:r>
              <a:rPr lang="pl-PL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butelki z </a:t>
            </a:r>
            <a:r>
              <a:rPr lang="en-US" dirty="0"/>
              <a:t>PET</a:t>
            </a:r>
            <a:r>
              <a:rPr lang="pl-PL" dirty="0"/>
              <a:t> </a:t>
            </a:r>
            <a:r>
              <a:rPr lang="pl-PL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 pełni nadają się do recyklingu</a:t>
            </a:r>
            <a:r>
              <a:rPr lang="en-US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5" name="Google Shape;2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08040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(Czas wyświetlania slajdu: 3 minuty)</a:t>
            </a: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sz="1100" b="1" i="0" u="none" strike="noStrike" cap="none" dirty="0">
                <a:solidFill>
                  <a:srgbClr val="262626"/>
                </a:solidFill>
                <a:latin typeface="Mali"/>
                <a:ea typeface="Mali"/>
                <a:cs typeface="Mali"/>
                <a:sym typeface="Mali"/>
              </a:rPr>
              <a:t>Zapytaj uczniów: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sz="1100" b="0" i="0" u="none" strike="noStrike" cap="none" dirty="0">
                <a:solidFill>
                  <a:srgbClr val="262626"/>
                </a:solidFill>
                <a:latin typeface="Mali"/>
                <a:ea typeface="Mali"/>
                <a:cs typeface="Mali"/>
                <a:sym typeface="Mali"/>
              </a:rPr>
              <a:t>Czy wiecie, ile czasu spędzi na składowisku szklany słoik, zanim zniknie?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pl-PL" sz="1100" b="1" i="0" u="none" strike="noStrike" cap="none" dirty="0">
              <a:solidFill>
                <a:srgbClr val="262626"/>
              </a:solidFill>
              <a:latin typeface="Mali"/>
              <a:ea typeface="Mali"/>
              <a:cs typeface="Mali"/>
              <a:sym typeface="Mal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sz="1100" b="1" i="0" u="none" strike="noStrike" cap="none" dirty="0">
                <a:solidFill>
                  <a:srgbClr val="262626"/>
                </a:solidFill>
                <a:latin typeface="Mali"/>
                <a:ea typeface="Mali"/>
                <a:cs typeface="Mali"/>
                <a:sym typeface="Mali"/>
              </a:rPr>
              <a:t>*Po </a:t>
            </a:r>
            <a:r>
              <a:rPr lang="pl-PL" sz="1100" b="0" i="0" u="none" strike="noStrike" cap="none" dirty="0">
                <a:solidFill>
                  <a:srgbClr val="262626"/>
                </a:solidFill>
                <a:latin typeface="Mali"/>
                <a:ea typeface="Mali"/>
                <a:cs typeface="Mali"/>
                <a:sym typeface="Mali"/>
              </a:rPr>
              <a:t>zadaniu pytania kliknij, żeby włączyć animację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sz="1100" b="1" i="0" u="none" strike="noStrike" cap="none" dirty="0">
                <a:solidFill>
                  <a:srgbClr val="262626"/>
                </a:solidFill>
                <a:latin typeface="Mali"/>
                <a:ea typeface="Mali"/>
                <a:cs typeface="Mali"/>
                <a:sym typeface="Mali"/>
              </a:rPr>
              <a:t>Odpowiedź: </a:t>
            </a:r>
            <a:r>
              <a:rPr lang="pl-PL" sz="1100" b="0" i="0" u="none" strike="noStrike" cap="none" dirty="0">
                <a:solidFill>
                  <a:srgbClr val="262626"/>
                </a:solidFill>
                <a:latin typeface="Mali"/>
                <a:ea typeface="Mali"/>
                <a:cs typeface="Mali"/>
                <a:sym typeface="Mali"/>
              </a:rPr>
              <a:t>4000 lat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pl-PL" sz="1100" b="1" i="0" u="none" strike="noStrike" cap="none" dirty="0">
              <a:solidFill>
                <a:srgbClr val="262626"/>
              </a:solidFill>
              <a:latin typeface="Mali"/>
              <a:ea typeface="Mali"/>
              <a:cs typeface="Mali"/>
              <a:sym typeface="Ma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100" b="1" i="0" u="none" strike="noStrike" cap="none" dirty="0">
                <a:solidFill>
                  <a:srgbClr val="262626"/>
                </a:solidFill>
                <a:latin typeface="Mali"/>
                <a:ea typeface="Mali"/>
                <a:cs typeface="Mali"/>
                <a:sym typeface="Mali"/>
              </a:rPr>
              <a:t>Zapytaj uczniów</a:t>
            </a:r>
            <a:r>
              <a:rPr lang="en-US" b="1" dirty="0"/>
              <a:t>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Czy możemy </a:t>
            </a:r>
            <a:r>
              <a:rPr lang="pl-PL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recyklingować</a:t>
            </a:r>
            <a:r>
              <a:rPr lang="pl-PL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szklane słoiki</a:t>
            </a:r>
            <a:r>
              <a:rPr lang="en-US" dirty="0"/>
              <a:t>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/>
              <a:t>Odpowiedzi</a:t>
            </a:r>
            <a:r>
              <a:rPr lang="en-US" dirty="0"/>
              <a:t>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Tak, szklane słoiki w pełni nadają się do recyklingu</a:t>
            </a:r>
            <a:r>
              <a:rPr lang="en-US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5" name="Google Shape;2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6402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lang="pl-PL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(Czas wyświetlania slajdu: 3-5 minut)</a:t>
            </a:r>
            <a:endParaRPr lang="en-US" b="1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US" sz="1100" b="1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pl-PL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Przygotuj kontener albo pojemnik do recyklingu do umieszczenia w sali lekcyjnej</a:t>
            </a:r>
            <a:r>
              <a:rPr lang="en-US" sz="11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pl-PL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Musi on być dostatecznie duży, żeby pomieścić butelki z PET z całego tygodnia</a:t>
            </a:r>
            <a:r>
              <a:rPr lang="en-US" sz="11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pl-PL" sz="11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Zbierz i ukryj </a:t>
            </a:r>
            <a:r>
              <a:rPr lang="en-US" sz="11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10 </a:t>
            </a:r>
            <a:r>
              <a:rPr lang="pl-PL" sz="11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butelek z </a:t>
            </a:r>
            <a:r>
              <a:rPr lang="en-US" sz="11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PET. </a:t>
            </a:r>
            <a:r>
              <a:rPr lang="pl-PL" sz="11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Jeśli masz wątpliwości, sprawdź, czy na dnie butelki znajduje się symbol</a:t>
            </a:r>
            <a:r>
              <a:rPr lang="pl-PL" sz="1100" b="0" i="0" u="none" strike="noStrike" cap="none" baseline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#1.</a:t>
            </a:r>
            <a:endParaRPr lang="en-US" sz="1100" b="1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r>
              <a:rPr lang="pl-PL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Daj uczniom 5 minut na poszukiwanie ukrytych w sali butelek z PET</a:t>
            </a:r>
            <a:r>
              <a:rPr lang="en-US" sz="11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r>
              <a:rPr lang="pl-PL" sz="11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Po zebraniu butelek</a:t>
            </a:r>
            <a:r>
              <a:rPr lang="pl-PL" sz="1100" b="0" i="0" u="none" strike="noStrike" cap="none" baseline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niech uczniowie usiądą w kółku, podawaj im butelki i poproś, żeby znaleźli na ich dnie symbol </a:t>
            </a:r>
            <a:r>
              <a:rPr lang="en-US" sz="11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#1.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pl-PL" sz="105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Każ uczniom umieścić butelki w przeznaczonym do tego</a:t>
            </a:r>
            <a:r>
              <a:rPr lang="pl-PL" sz="1050" b="0" i="0" u="none" strike="noStrike" cap="none" baseline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05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pojemniku</a:t>
            </a:r>
            <a:r>
              <a:rPr lang="en-US" sz="105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pl-PL" sz="105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Zaprezentuj</a:t>
            </a:r>
            <a:r>
              <a:rPr lang="pl-PL" sz="1050" b="0" i="0" u="none" strike="noStrike" cap="none" baseline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05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wydruk z licznikiem butelek i powieś go w miejscu widocznym dla wszystkich</a:t>
            </a:r>
            <a:r>
              <a:rPr lang="en-US" sz="105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n-US" sz="1050" b="0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endParaRPr lang="en-US" sz="105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sz="11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Ciekawostka</a:t>
            </a:r>
            <a:r>
              <a:rPr lang="en-US" sz="11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sz="11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Butelki z </a:t>
            </a:r>
            <a:r>
              <a:rPr lang="en-US" sz="11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PET </a:t>
            </a:r>
            <a:r>
              <a:rPr lang="pl-PL" sz="11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są najczęściej stosowanymi</a:t>
            </a:r>
            <a:r>
              <a:rPr lang="pl-PL" sz="1100" b="0" i="0" u="none" strike="noStrike" cap="none" baseline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1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butelkami do zimnych napojów, zatem udaj się do stołówki i</a:t>
            </a:r>
            <a:r>
              <a:rPr lang="pl-PL" sz="1100" b="0" i="0" u="none" strike="noStrike" cap="none" baseline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zbierz kilka butelek na potrzeby tego ćwiczenia</a:t>
            </a:r>
            <a:r>
              <a:rPr lang="en-US" sz="11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Butelki z PET są najczęściej </a:t>
            </a:r>
            <a:r>
              <a:rPr lang="pl-PL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recyklingowanym</a:t>
            </a:r>
            <a:r>
              <a:rPr lang="pl-PL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tworzywem na świecie i w pełni nadają się do recyklingu</a:t>
            </a:r>
            <a:r>
              <a:rPr lang="en-US" sz="11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2" name="Google Shape;29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b="0" dirty="0"/>
              <a:t>UWAGA: W</a:t>
            </a:r>
            <a:r>
              <a:rPr lang="pl-PL" b="0" baseline="0" dirty="0"/>
              <a:t> nagłówku jest: „</a:t>
            </a:r>
            <a:r>
              <a:rPr lang="pl-PL" b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Czas trwania lekcji 30-35 minut”,</a:t>
            </a:r>
            <a:r>
              <a:rPr lang="pl-PL" b="0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powinno być: „Czas przygotowania”</a:t>
            </a:r>
            <a:endParaRPr lang="pl-PL" b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(Czas wyświetlania slajdu: 3 minuty)</a:t>
            </a:r>
            <a:endParaRPr lang="en-US" sz="1200" b="1"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Przedstaw </a:t>
            </a:r>
            <a:r>
              <a:rPr lang="pl-PL" sz="12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wyzwanie polegające na zbiórce</a:t>
            </a:r>
            <a:r>
              <a:rPr lang="pl-PL" sz="1200" b="1" i="0" u="none" strike="noStrike" cap="none" baseline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butelek z </a:t>
            </a:r>
            <a:r>
              <a:rPr lang="en-US" sz="12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PET </a:t>
            </a:r>
            <a:r>
              <a:rPr lang="pl-PL" sz="12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pl-PL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powiedz uczniom, że będą zbierać butelki z PET przez tydzień w szkole i w domu, aby zostać „bohaterem recyklingu”.</a:t>
            </a:r>
            <a:endParaRPr lang="en-US" sz="120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</a:pPr>
            <a:r>
              <a:rPr lang="pl-PL" sz="11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Jako pierwsze umieść na liczniku </a:t>
            </a:r>
            <a:r>
              <a:rPr lang="pl-PL" sz="1100" b="0" i="0" u="none" strike="noStrike" cap="none" baseline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butelki zebrane podczas przeszukiwania sali lekcyjnej – przeliczcie je razem z klasą</a:t>
            </a:r>
            <a:r>
              <a:rPr lang="en-US" sz="11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</a:pPr>
            <a:r>
              <a:rPr lang="pl-PL" sz="11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Pokaż pojemnik do recyklingu dostatecznie duży, żeby pomieścić butelki z całego tygodnia</a:t>
            </a:r>
            <a:r>
              <a:rPr lang="en-US" sz="11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n-US" dirty="0"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</a:pPr>
            <a:r>
              <a:rPr lang="pl-PL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Najlepiej jest starać się zbierać butelki w szkole, bo niektóre dzieci mogą nie móc ich przynosić z domu</a:t>
            </a:r>
            <a:r>
              <a:rPr lang="en-US" sz="11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</a:pPr>
            <a:r>
              <a:rPr lang="pl-PL" sz="1100" b="0" i="0" u="none" strike="noStrike" cap="none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Powiedz</a:t>
            </a:r>
            <a:r>
              <a:rPr lang="pl-PL" sz="1100" b="0" i="0" u="none" strike="noStrike" cap="none" baseline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 uczniom, żeby przynosili do klasy butelki umyte i wysuszone</a:t>
            </a:r>
            <a:r>
              <a:rPr lang="en-US" sz="1100" b="0" i="0" u="none" strike="noStrike" cap="none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.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/>
              <a:t>Zapytaj uczniów</a:t>
            </a:r>
            <a:r>
              <a:rPr lang="en-US" b="1" dirty="0"/>
              <a:t>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1. </a:t>
            </a:r>
            <a:r>
              <a:rPr lang="pl-PL" dirty="0"/>
              <a:t>Jak</a:t>
            </a:r>
            <a:r>
              <a:rPr lang="pl-PL" baseline="0" dirty="0"/>
              <a:t> sądzicie, ile butelek uda się nam wszystkim zebrać przez tydzień</a:t>
            </a:r>
            <a:r>
              <a:rPr lang="en-US" dirty="0"/>
              <a:t>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2" name="Google Shape;29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02481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Tx/>
              <a:buNone/>
              <a:tabLst/>
              <a:defRPr/>
            </a:pPr>
            <a:r>
              <a:rPr lang="pl-PL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Każdego dnia „wyzwania butelkowego” zliczajcie z klasą zebrane butelki i zaznaczajcie ich sumę na klasowym liczniku butelek</a:t>
            </a:r>
            <a:r>
              <a:rPr lang="en-US" sz="11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  <a:tabLst/>
              <a:defRPr/>
            </a:pPr>
            <a:endParaRPr lang="en-US" sz="1100" b="1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Rozdaj kolorowankę z butelką z PET i </a:t>
            </a:r>
            <a:r>
              <a:rPr lang="pl-PL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zadawaj pytania takie jak:</a:t>
            </a:r>
            <a:r>
              <a:rPr lang="en-US" sz="105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1050" dirty="0"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</a:pPr>
            <a:r>
              <a:rPr lang="pl-PL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Jakiego rodzaju napoje spotyka się w takich butelkach</a:t>
            </a:r>
            <a:r>
              <a:rPr lang="en-US" sz="105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lang="en-US" sz="1050" dirty="0"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</a:pPr>
            <a:r>
              <a:rPr lang="pl-PL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Czy macie swój ulubiony napój? Jakiego jest koloru</a:t>
            </a:r>
            <a:r>
              <a:rPr lang="en-US" sz="105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lang="en-US" sz="1050" dirty="0"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</a:pPr>
            <a:r>
              <a:rPr lang="pl-PL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Gdzie wyrzuca się te butelki po wypiciu napoju</a:t>
            </a:r>
            <a:r>
              <a:rPr lang="en-US" sz="105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lang="en-US" sz="1050" dirty="0"/>
          </a:p>
          <a:p>
            <a:pPr marL="285750"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  <a:tabLst/>
              <a:defRPr/>
            </a:pPr>
            <a:endParaRPr lang="en-US" sz="1050" b="1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Tx/>
              <a:buNone/>
              <a:tabLst/>
              <a:defRPr/>
            </a:pPr>
            <a:r>
              <a:rPr lang="pl-PL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Na koniec tygodnia policzcie wszystkie butelki zebrane przez klasę i wręcz uczniom odznakę - naklejkę „bohater recyklingu”.</a:t>
            </a:r>
            <a:endParaRPr lang="en-US" sz="1100" b="1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  <a:tabLst/>
              <a:defRPr/>
            </a:pPr>
            <a:endParaRPr lang="en-US" dirty="0"/>
          </a:p>
        </p:txBody>
      </p:sp>
      <p:sp>
        <p:nvSpPr>
          <p:cNvPr id="130" name="Google Shape;13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4260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7" name="Google Shape;15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="1" dirty="0"/>
              <a:t>(</a:t>
            </a:r>
            <a:r>
              <a:rPr lang="pl-PL" b="1" dirty="0"/>
              <a:t>Czas wyświetlania slajdu</a:t>
            </a:r>
            <a:r>
              <a:rPr lang="en-US" b="1" dirty="0"/>
              <a:t>: 3-5 </a:t>
            </a:r>
            <a:r>
              <a:rPr lang="en-US" b="1" dirty="0" err="1"/>
              <a:t>minut</a:t>
            </a:r>
            <a:r>
              <a:rPr lang="en-US" b="1" dirty="0"/>
              <a:t>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/>
              <a:t>Ćwiczenie</a:t>
            </a:r>
            <a:r>
              <a:rPr lang="pl-PL" b="1" baseline="0" dirty="0"/>
              <a:t> na przełamanie lodów przed lekcją</a:t>
            </a:r>
            <a:endParaRPr lang="en-US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/>
              <a:t>Zapytaj</a:t>
            </a:r>
            <a:r>
              <a:rPr lang="pl-PL" b="1" baseline="0" dirty="0"/>
              <a:t> uczniów</a:t>
            </a:r>
            <a:r>
              <a:rPr lang="en-US" b="1" dirty="0"/>
              <a:t>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Czy ktoś z was słyszał o recyklingu</a:t>
            </a:r>
            <a:r>
              <a:rPr lang="en-US" dirty="0"/>
              <a:t>? </a:t>
            </a:r>
            <a:r>
              <a:rPr lang="pl-PL" dirty="0"/>
              <a:t>Jeżeli tak, to proszę, podzielcie</a:t>
            </a:r>
            <a:r>
              <a:rPr lang="pl-PL" baseline="0" dirty="0"/>
              <a:t> się z nami swoją wiedzą</a:t>
            </a:r>
            <a:r>
              <a:rPr lang="en-US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/>
              <a:t>Powiedz</a:t>
            </a:r>
            <a:r>
              <a:rPr lang="pl-PL" b="1" baseline="0" dirty="0"/>
              <a:t> uczniom</a:t>
            </a:r>
            <a:r>
              <a:rPr lang="en-US" b="1" dirty="0"/>
              <a:t>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Recykling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proces, w którym zbiera się i przetwarza materiały, które w innej sytuacji zostałyby wyrzucone jako śmieci, i robi się z nich nowe produkty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Recykling</a:t>
            </a:r>
            <a:r>
              <a:rPr lang="pl-PL" sz="1200" b="0" i="0" u="none" strike="noStrike" kern="1200" cap="none" baseline="0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 może przynosić korzyści dla społeczeństwa i środowiska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Teraz odczytuj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podpisy pod obrazkami od lewej do prawej, zaczynając od górnego wiersza, aby sprawdzić wiedzę uczniów o tym, które z przedstawionych rzeczy można, a których nie można </a:t>
            </a:r>
            <a:r>
              <a:rPr lang="pl-PL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recyklingować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Kolejność obrazków,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które będą się pojawiać po każdym kliknięciu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Klik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1: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Słoik szklany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Klik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2: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Butelka z tworzywa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Klik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3: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Buty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Klik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4: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Puszka metalowa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Klik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5: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Żarówka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Klik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6: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Karton po soku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Klik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7: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Brudna serwetka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Klik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8: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Ołówek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Klik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9: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Torba plastikowa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Klik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10: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Zabawki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Klik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11: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Pudełko z tektury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Klik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12: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Wąż ogrodowy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Klik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13: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Skórka od banana</a:t>
            </a:r>
            <a:endParaRPr b="1" dirty="0"/>
          </a:p>
        </p:txBody>
      </p:sp>
      <p:sp>
        <p:nvSpPr>
          <p:cNvPr id="186" name="Google Shape;1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CA4CE2-F9A6-884F-A1D1-D579E70FCB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F836C94-7932-4F42-B085-F387E238C945}" type="slidenum">
              <a:rPr lang="x-none" smtClean="0"/>
              <a:t>7</a:t>
            </a:fld>
            <a:endParaRPr lang="x-non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US" sz="1400" b="1" dirty="0"/>
              <a:t>(</a:t>
            </a:r>
            <a:r>
              <a:rPr lang="pl-PL" sz="1400" b="1" dirty="0"/>
              <a:t>Czas wyświetlania slajdu</a:t>
            </a:r>
            <a:r>
              <a:rPr lang="en-US" sz="1400" b="1" dirty="0"/>
              <a:t>: 3-5 </a:t>
            </a:r>
            <a:r>
              <a:rPr lang="en-US" sz="1400" b="1" dirty="0" err="1"/>
              <a:t>minut</a:t>
            </a:r>
            <a:r>
              <a:rPr lang="en-US" sz="1400" b="1" dirty="0"/>
              <a:t>)</a:t>
            </a:r>
            <a:endParaRPr lang="en-US" sz="1400" b="1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 sz="1400" b="1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l-PL" sz="14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Rozdaj</a:t>
            </a:r>
            <a:r>
              <a:rPr lang="pl-PL" sz="1400" b="1" baseline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materiały albo wyświetl ten slajd TAK/NIE </a:t>
            </a:r>
            <a:r>
              <a:rPr lang="en-US" sz="14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pl-PL" sz="14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dostępny jest materiał w postaci pdf do</a:t>
            </a:r>
            <a:r>
              <a:rPr lang="pl-PL" sz="1400" b="1" baseline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4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wydrukowania</a:t>
            </a:r>
            <a:r>
              <a:rPr lang="pl-PL" sz="1400" b="1" baseline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dla uczniów</a:t>
            </a:r>
            <a:endParaRPr lang="en-US" sz="1400" b="1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pl-PL" sz="140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Nawiąż rozmowę o tym, gdzie umieszczamy swoje</a:t>
            </a:r>
            <a:r>
              <a:rPr lang="pl-PL" sz="1400" baseline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śmieci</a:t>
            </a:r>
            <a:r>
              <a:rPr lang="en-US" sz="140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lang="en-US" sz="1400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pl-PL" sz="14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Zapytaj</a:t>
            </a:r>
            <a:r>
              <a:rPr lang="pl-PL" sz="1400" b="1" baseline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uczniów</a:t>
            </a:r>
            <a:r>
              <a:rPr lang="en-US" sz="14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pl-PL" sz="1400" b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Co</a:t>
            </a:r>
            <a:r>
              <a:rPr lang="pl-PL" sz="1400" b="0" baseline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robicie ze śmieciami w domu</a:t>
            </a:r>
            <a:r>
              <a:rPr lang="en-US" sz="140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r>
              <a:rPr lang="pl-PL" sz="140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Dokąd one trafiają</a:t>
            </a:r>
            <a:r>
              <a:rPr lang="en-US" sz="160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r>
              <a:rPr lang="pl-PL" sz="160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Czy wszystkie śmieci wrzuca się do 1 pojemnika</a:t>
            </a:r>
            <a:r>
              <a:rPr lang="en-US" sz="160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lang="en-US" sz="1600" dirty="0">
              <a:solidFill>
                <a:srgbClr val="262626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pl-PL" sz="1600" b="1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Powiedz  uczniom</a:t>
            </a:r>
            <a:r>
              <a:rPr lang="en-US" sz="1600" b="1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pl-PL" sz="160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Nie wszystkie śmieci wrzuca się do tego samego pojemnika</a:t>
            </a:r>
            <a:r>
              <a:rPr lang="en-US" sz="160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. </a:t>
            </a:r>
            <a:r>
              <a:rPr lang="pl-PL" sz="160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Niektóre</a:t>
            </a:r>
            <a:r>
              <a:rPr lang="pl-PL" sz="1600" baseline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 rzeczy muszą trafić do pojemnika do recyklingu</a:t>
            </a:r>
            <a:r>
              <a:rPr lang="en-US" sz="160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.</a:t>
            </a:r>
            <a:endParaRPr lang="en-US" sz="1400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lang="en-US" sz="1400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pl-PL" sz="14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Zapytaj</a:t>
            </a:r>
            <a:r>
              <a:rPr lang="pl-PL" sz="1400" b="1" baseline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uczniów</a:t>
            </a:r>
            <a:r>
              <a:rPr lang="en-US" sz="14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pl-PL" sz="1400" b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Rzeczy po lewej stronie nadają</a:t>
            </a:r>
            <a:r>
              <a:rPr lang="pl-PL" sz="1400" b="0" baseline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się do recyklingu, co to są za rzeczy</a:t>
            </a:r>
            <a:r>
              <a:rPr lang="en-US" sz="1400" b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r>
              <a:rPr lang="pl-PL" sz="1400" b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Co widzicie na pierwszym obrazku</a:t>
            </a:r>
            <a:r>
              <a:rPr lang="en-US" sz="1400" b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400" b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pl-PL" sz="1400" b="0" i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pytaj</a:t>
            </a:r>
            <a:r>
              <a:rPr lang="pl-PL" sz="1400" b="0" i="1" baseline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w tej kolejności</a:t>
            </a:r>
            <a:r>
              <a:rPr lang="en-US" sz="1400" b="0" i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pl-PL" sz="1400" b="0" i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słoik szklany</a:t>
            </a:r>
            <a:r>
              <a:rPr lang="en-US" sz="1400" b="0" i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pl-PL" sz="1400" b="0" i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butelka z</a:t>
            </a:r>
            <a:r>
              <a:rPr lang="pl-PL" sz="1400" b="0" i="1" baseline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tworzywa </a:t>
            </a:r>
            <a:r>
              <a:rPr lang="en-US" sz="1400" b="0" i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PET, </a:t>
            </a:r>
            <a:r>
              <a:rPr lang="pl-PL" sz="1400" b="0" i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pudełko z tektury</a:t>
            </a:r>
            <a:r>
              <a:rPr lang="en-US" sz="1400" b="0" i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pl-PL" sz="1400" b="0" i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puszka metalowa</a:t>
            </a:r>
            <a:r>
              <a:rPr lang="en-US" sz="1400" b="0" i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 sz="1400" b="1" dirty="0">
              <a:solidFill>
                <a:srgbClr val="262626"/>
              </a:solidFill>
              <a:latin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l-PL" sz="1400" b="1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Klik </a:t>
            </a:r>
            <a:r>
              <a:rPr lang="en-US" sz="1400" b="1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1: </a:t>
            </a:r>
            <a:r>
              <a:rPr lang="pl-PL" sz="1400" b="1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Słoik szklany</a:t>
            </a:r>
            <a:endParaRPr lang="en-US" sz="1400" b="1" dirty="0">
              <a:solidFill>
                <a:srgbClr val="262626"/>
              </a:solidFill>
              <a:latin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l-PL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Z czego</a:t>
            </a:r>
            <a:r>
              <a:rPr lang="pl-PL" sz="1400" b="0" baseline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 jest zrobiony</a:t>
            </a:r>
            <a:r>
              <a:rPr lang="en-US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? </a:t>
            </a:r>
            <a:r>
              <a:rPr lang="pl-PL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Czy nadaje się do recyklingu</a:t>
            </a:r>
            <a:r>
              <a:rPr lang="en-US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?</a:t>
            </a: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l-PL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Odpowiedź</a:t>
            </a:r>
            <a:r>
              <a:rPr lang="en-US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: </a:t>
            </a:r>
            <a:r>
              <a:rPr lang="pl-PL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ze szkła</a:t>
            </a:r>
            <a:r>
              <a:rPr lang="en-US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, </a:t>
            </a:r>
            <a:r>
              <a:rPr lang="pl-PL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tak</a:t>
            </a:r>
            <a:endParaRPr lang="en-US" sz="1400" b="0" dirty="0">
              <a:solidFill>
                <a:srgbClr val="262626"/>
              </a:solidFill>
              <a:latin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 sz="1400" b="1" dirty="0">
              <a:solidFill>
                <a:srgbClr val="262626"/>
              </a:solidFill>
              <a:latin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l-PL" sz="1400" b="1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Klik </a:t>
            </a:r>
            <a:r>
              <a:rPr lang="en-US" sz="1400" b="1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2: </a:t>
            </a:r>
            <a:r>
              <a:rPr lang="pl-PL" sz="1400" b="1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Butelka z tworzywa</a:t>
            </a:r>
            <a:r>
              <a:rPr lang="pl-PL" sz="1400" b="1" baseline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sz="1400" b="1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PET</a:t>
            </a: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l-PL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Z czego</a:t>
            </a:r>
            <a:r>
              <a:rPr lang="pl-PL" sz="1400" b="0" baseline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 jest zrobiona</a:t>
            </a:r>
            <a:r>
              <a:rPr lang="en-US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? </a:t>
            </a:r>
            <a:r>
              <a:rPr lang="pl-PL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Czy nadaje się do recyklingu</a:t>
            </a:r>
            <a:r>
              <a:rPr lang="en-US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?</a:t>
            </a: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l-PL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Odpowiedź</a:t>
            </a:r>
            <a:r>
              <a:rPr lang="en-US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: </a:t>
            </a:r>
            <a:r>
              <a:rPr lang="pl-PL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z</a:t>
            </a:r>
            <a:r>
              <a:rPr lang="pl-PL" sz="1400" b="0" baseline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 tworzywa</a:t>
            </a:r>
            <a:r>
              <a:rPr lang="en-US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, </a:t>
            </a:r>
            <a:r>
              <a:rPr lang="pl-PL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tak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lang="en-US" sz="1400" b="0" dirty="0">
              <a:solidFill>
                <a:srgbClr val="262626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pl-PL" sz="1400" b="1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Klik </a:t>
            </a:r>
            <a:r>
              <a:rPr lang="en-US" sz="1400" b="1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3: </a:t>
            </a:r>
            <a:r>
              <a:rPr lang="pl-PL" sz="1400" b="1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Pudełko z tektury</a:t>
            </a:r>
            <a:endParaRPr lang="en-US" sz="1400" b="1" dirty="0">
              <a:solidFill>
                <a:srgbClr val="262626"/>
              </a:solidFill>
              <a:latin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l-PL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Z czego</a:t>
            </a:r>
            <a:r>
              <a:rPr lang="pl-PL" sz="1400" b="0" baseline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 jest zrobione</a:t>
            </a:r>
            <a:r>
              <a:rPr lang="en-US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? </a:t>
            </a:r>
            <a:r>
              <a:rPr lang="pl-PL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Czy nadaje się do recyklingu</a:t>
            </a:r>
            <a:r>
              <a:rPr lang="en-US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?</a:t>
            </a: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l-PL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Odpowiedź</a:t>
            </a:r>
            <a:r>
              <a:rPr lang="en-US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: </a:t>
            </a:r>
            <a:r>
              <a:rPr lang="pl-PL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z papieru</a:t>
            </a:r>
            <a:r>
              <a:rPr lang="en-US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, </a:t>
            </a:r>
            <a:r>
              <a:rPr lang="pl-PL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tak</a:t>
            </a:r>
            <a:endParaRPr lang="en-US" sz="1400" b="0" dirty="0">
              <a:solidFill>
                <a:srgbClr val="262626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lang="en-US" sz="1400" b="0" dirty="0">
              <a:solidFill>
                <a:srgbClr val="262626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pl-PL" sz="1400" b="1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Klik </a:t>
            </a:r>
            <a:r>
              <a:rPr lang="en-US" sz="1400" b="1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4: </a:t>
            </a:r>
            <a:r>
              <a:rPr lang="pl-PL" sz="1400" b="1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Puszka metalowa</a:t>
            </a:r>
            <a:endParaRPr lang="en-US" sz="1400" b="1" dirty="0">
              <a:solidFill>
                <a:srgbClr val="262626"/>
              </a:solidFill>
              <a:latin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l-PL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Z czego</a:t>
            </a:r>
            <a:r>
              <a:rPr lang="pl-PL" sz="1400" b="0" baseline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 jest zrobiona</a:t>
            </a:r>
            <a:r>
              <a:rPr lang="en-US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? </a:t>
            </a:r>
            <a:r>
              <a:rPr lang="pl-PL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Czy nadaje się do recyklingu</a:t>
            </a:r>
            <a:r>
              <a:rPr lang="en-US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?</a:t>
            </a: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l-PL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Odpowiedź</a:t>
            </a:r>
            <a:r>
              <a:rPr lang="en-US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: </a:t>
            </a:r>
            <a:r>
              <a:rPr lang="pl-PL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z</a:t>
            </a:r>
            <a:r>
              <a:rPr lang="pl-PL" sz="1400" b="0" baseline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 metalu</a:t>
            </a:r>
            <a:r>
              <a:rPr lang="en-US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, </a:t>
            </a:r>
            <a:r>
              <a:rPr lang="pl-PL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tak</a:t>
            </a:r>
            <a:endParaRPr lang="en-US" sz="1400" b="0" dirty="0">
              <a:solidFill>
                <a:srgbClr val="262626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lang="en-US" sz="1400" b="0" dirty="0">
              <a:solidFill>
                <a:srgbClr val="262626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lang="en-US" sz="1400" b="0" dirty="0">
              <a:solidFill>
                <a:srgbClr val="262626"/>
              </a:solidFill>
              <a:latin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 sz="1400" b="1" dirty="0">
              <a:solidFill>
                <a:srgbClr val="262626"/>
              </a:solidFill>
              <a:latin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 sz="1400" b="1" dirty="0">
              <a:solidFill>
                <a:schemeClr val="dk1"/>
              </a:solidFill>
              <a:latin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 sz="1200" dirty="0">
              <a:solidFill>
                <a:srgbClr val="262626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60" name="Google Shape;16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="1" dirty="0"/>
              <a:t>(</a:t>
            </a:r>
            <a:r>
              <a:rPr lang="pl-PL" b="1" dirty="0"/>
              <a:t>Czas wyświetlania slajdu: 3 minuty</a:t>
            </a:r>
            <a:r>
              <a:rPr lang="en-US" b="1" dirty="0"/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sz="11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sz="11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Zapytaj uczniów</a:t>
            </a:r>
            <a:r>
              <a:rPr lang="en-US" sz="11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lang="pl-PL" sz="11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sz="11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Ile rozróżniamy pojemników do sortowania odpadów?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pl-PL" sz="11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pl-PL" sz="11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Nauczyciel będzie musiał kliknąć 10 razy, żeby wyświetlić poszczególne pojemniki i opisy.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sz="11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1. Papier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sz="11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2. Szkło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sz="11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3. Metal i tworzywa sztuczne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sz="11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pl-PL" sz="110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Bio</a:t>
            </a:r>
            <a:endParaRPr lang="pl-PL" sz="11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sz="11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5. Zmieszane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pl-PL" sz="11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="1" dirty="0"/>
              <a:t>(</a:t>
            </a:r>
            <a:r>
              <a:rPr lang="pl-PL" b="1" dirty="0"/>
              <a:t>Czas wyświetlania slajdu: 3 minuty</a:t>
            </a:r>
            <a:r>
              <a:rPr lang="en-US" b="1" dirty="0"/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sz="11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Macie może pomysł, co wyrzucamy do pojemnika oznaczonego jako „ odpady zmieszane”?</a:t>
            </a:r>
            <a:endParaRPr lang="en-US" sz="11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sz="11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Nauczyciel będzie musiał kliknąć 6 razy, żeby wyświetlić obrazek i 5 odpowiedzi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/>
              <a:t>Odpowiedzi</a:t>
            </a:r>
            <a:r>
              <a:rPr lang="en-US" dirty="0"/>
              <a:t>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1. Opakowanie po dezodorancie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2.Brudny lub mokry papier i tektura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3. Rozbity talerz ceramiczny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4. Zużyte obuwie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5. Produkty higieniczne</a:t>
            </a:r>
          </a:p>
        </p:txBody>
      </p:sp>
      <p:sp>
        <p:nvSpPr>
          <p:cNvPr id="257" name="Google Shape;2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9079525" y="1316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18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6" r:id="rId5"/>
    <p:sldLayoutId id="2147483657" r:id="rId6"/>
    <p:sldLayoutId id="2147483658" r:id="rId7"/>
    <p:sldLayoutId id="2147483659" r:id="rId8"/>
    <p:sldLayoutId id="2147483660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26.pn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3.pn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5" Type="http://schemas.openxmlformats.org/officeDocument/2006/relationships/image" Target="../media/image43.pn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5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0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26.png"/><Relationship Id="rId5" Type="http://schemas.openxmlformats.org/officeDocument/2006/relationships/image" Target="../media/image12.png"/><Relationship Id="rId15" Type="http://schemas.openxmlformats.org/officeDocument/2006/relationships/image" Target="../media/image23.pn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5.png"/><Relationship Id="rId1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FB107C1F-2BC1-8044-B022-D91F5D254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058E53C2-D929-19A4-FCAD-6DC394774F89}"/>
              </a:ext>
            </a:extLst>
          </p:cNvPr>
          <p:cNvSpPr txBox="1"/>
          <p:nvPr/>
        </p:nvSpPr>
        <p:spPr>
          <a:xfrm>
            <a:off x="2077694" y="5258245"/>
            <a:ext cx="8036612" cy="1184940"/>
          </a:xfrm>
          <a:prstGeom prst="rect">
            <a:avLst/>
          </a:prstGeom>
          <a:solidFill>
            <a:srgbClr val="F2EFEA"/>
          </a:solidFill>
        </p:spPr>
        <p:txBody>
          <a:bodyPr wrap="square" rtlCol="0">
            <a:spAutoFit/>
          </a:bodyPr>
          <a:lstStyle/>
          <a:p>
            <a:r>
              <a:rPr lang="pl-PL" sz="3600" dirty="0">
                <a:latin typeface="Arial Black" panose="020B0A04020102020204" pitchFamily="34" charset="0"/>
              </a:rPr>
              <a:t>Znajdź i </a:t>
            </a:r>
            <a:r>
              <a:rPr lang="pl-PL" sz="3600" dirty="0" err="1">
                <a:latin typeface="Arial Black" panose="020B0A04020102020204" pitchFamily="34" charset="0"/>
              </a:rPr>
              <a:t>zrecyklinguj</a:t>
            </a:r>
            <a:endParaRPr lang="pl-PL" sz="3600" dirty="0">
              <a:latin typeface="Arial Black" panose="020B0A04020102020204" pitchFamily="34" charset="0"/>
            </a:endParaRPr>
          </a:p>
          <a:p>
            <a:endParaRPr lang="pl-PL" sz="1100" dirty="0">
              <a:latin typeface="Arial Black" panose="020B0A04020102020204" pitchFamily="34" charset="0"/>
            </a:endParaRPr>
          </a:p>
          <a:p>
            <a:r>
              <a:rPr lang="pl-PL" sz="2400" dirty="0">
                <a:latin typeface="Arial Black" panose="020B0A04020102020204" pitchFamily="34" charset="0"/>
              </a:rPr>
              <a:t>Poziom 1 Lekcja dla zaawansowanych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8" descr="A picture containing text, wall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9201" y="13398"/>
            <a:ext cx="12192000" cy="6858000"/>
          </a:xfrm>
          <a:prstGeom prst="rect">
            <a:avLst/>
          </a:prstGeom>
          <a:solidFill>
            <a:srgbClr val="3AC69D"/>
          </a:solidFill>
          <a:ln>
            <a:noFill/>
          </a:ln>
        </p:spPr>
      </p:pic>
      <p:sp>
        <p:nvSpPr>
          <p:cNvPr id="260" name="Google Shape;260;p8"/>
          <p:cNvSpPr/>
          <p:nvPr/>
        </p:nvSpPr>
        <p:spPr>
          <a:xfrm>
            <a:off x="1252937" y="331226"/>
            <a:ext cx="9686126" cy="1031747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8"/>
          <p:cNvSpPr txBox="1"/>
          <p:nvPr/>
        </p:nvSpPr>
        <p:spPr>
          <a:xfrm>
            <a:off x="1295540" y="400870"/>
            <a:ext cx="9999231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Pojemnik na odpady zmieszane</a:t>
            </a:r>
            <a:endParaRPr dirty="0"/>
          </a:p>
        </p:txBody>
      </p:sp>
      <p:sp>
        <p:nvSpPr>
          <p:cNvPr id="263" name="Google Shape;263;p8"/>
          <p:cNvSpPr/>
          <p:nvPr/>
        </p:nvSpPr>
        <p:spPr>
          <a:xfrm>
            <a:off x="7139726" y="2424478"/>
            <a:ext cx="5052274" cy="572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6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Brudny lub mokry papier i tekturę</a:t>
            </a:r>
            <a:endParaRPr sz="26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7" name="Google Shape;267;p8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r="23" b="33"/>
          <a:stretch/>
        </p:blipFill>
        <p:spPr>
          <a:xfrm>
            <a:off x="6342611" y="1652645"/>
            <a:ext cx="646459" cy="626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8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r="23" b="33"/>
          <a:stretch/>
        </p:blipFill>
        <p:spPr>
          <a:xfrm>
            <a:off x="6342611" y="2410410"/>
            <a:ext cx="646459" cy="626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8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r="23" b="33"/>
          <a:stretch/>
        </p:blipFill>
        <p:spPr>
          <a:xfrm>
            <a:off x="6359423" y="3167962"/>
            <a:ext cx="646459" cy="626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8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r="23" b="33"/>
          <a:stretch/>
        </p:blipFill>
        <p:spPr>
          <a:xfrm>
            <a:off x="6359423" y="3925514"/>
            <a:ext cx="646459" cy="626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8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r="23" b="33"/>
          <a:stretch/>
        </p:blipFill>
        <p:spPr>
          <a:xfrm>
            <a:off x="6359423" y="4738829"/>
            <a:ext cx="646459" cy="626351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8"/>
          <p:cNvSpPr txBox="1">
            <a:spLocks noGrp="1"/>
          </p:cNvSpPr>
          <p:nvPr>
            <p:ph type="sldNum" idx="12"/>
          </p:nvPr>
        </p:nvSpPr>
        <p:spPr>
          <a:xfrm>
            <a:off x="9042775" y="122425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3D83FD57-E889-4E21-9AEE-F3CC0D0A30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9368" y="1535521"/>
            <a:ext cx="2834300" cy="4173584"/>
          </a:xfrm>
          <a:prstGeom prst="rect">
            <a:avLst/>
          </a:prstGeom>
        </p:spPr>
      </p:pic>
      <p:sp>
        <p:nvSpPr>
          <p:cNvPr id="21" name="Google Shape;263;p8">
            <a:extLst>
              <a:ext uri="{FF2B5EF4-FFF2-40B4-BE49-F238E27FC236}">
                <a16:creationId xmlns:a16="http://schemas.microsoft.com/office/drawing/2014/main" id="{412644C1-F1FE-4453-8739-0C50750929C4}"/>
              </a:ext>
            </a:extLst>
          </p:cNvPr>
          <p:cNvSpPr/>
          <p:nvPr/>
        </p:nvSpPr>
        <p:spPr>
          <a:xfrm>
            <a:off x="7072804" y="3156186"/>
            <a:ext cx="5052274" cy="572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6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Rozbity talerz ceramiczny</a:t>
            </a:r>
            <a:endParaRPr sz="26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63;p8">
            <a:extLst>
              <a:ext uri="{FF2B5EF4-FFF2-40B4-BE49-F238E27FC236}">
                <a16:creationId xmlns:a16="http://schemas.microsoft.com/office/drawing/2014/main" id="{5A2DF23C-7864-4682-AD14-42736ADE67DB}"/>
              </a:ext>
            </a:extLst>
          </p:cNvPr>
          <p:cNvSpPr/>
          <p:nvPr/>
        </p:nvSpPr>
        <p:spPr>
          <a:xfrm>
            <a:off x="7072804" y="3860852"/>
            <a:ext cx="5052274" cy="572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6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Zużyte obuwie</a:t>
            </a:r>
            <a:endParaRPr sz="26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63;p8">
            <a:extLst>
              <a:ext uri="{FF2B5EF4-FFF2-40B4-BE49-F238E27FC236}">
                <a16:creationId xmlns:a16="http://schemas.microsoft.com/office/drawing/2014/main" id="{387CC404-9535-4CA1-9E91-6459866033E5}"/>
              </a:ext>
            </a:extLst>
          </p:cNvPr>
          <p:cNvSpPr/>
          <p:nvPr/>
        </p:nvSpPr>
        <p:spPr>
          <a:xfrm>
            <a:off x="7072804" y="4765792"/>
            <a:ext cx="5119196" cy="572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6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Produkty higieniczne ( np. pieluchy)</a:t>
            </a:r>
            <a:endParaRPr sz="26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63;p8">
            <a:extLst>
              <a:ext uri="{FF2B5EF4-FFF2-40B4-BE49-F238E27FC236}">
                <a16:creationId xmlns:a16="http://schemas.microsoft.com/office/drawing/2014/main" id="{C4D23BD6-0B3D-4A66-977E-BD485169B14C}"/>
              </a:ext>
            </a:extLst>
          </p:cNvPr>
          <p:cNvSpPr/>
          <p:nvPr/>
        </p:nvSpPr>
        <p:spPr>
          <a:xfrm>
            <a:off x="7072804" y="1607513"/>
            <a:ext cx="5052274" cy="572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6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Opakowanie po dezodorancie </a:t>
            </a:r>
            <a:endParaRPr sz="26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" grpId="0"/>
      <p:bldP spid="21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7" descr="A picture containing text, peopl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7"/>
          <p:cNvSpPr txBox="1"/>
          <p:nvPr/>
        </p:nvSpPr>
        <p:spPr>
          <a:xfrm>
            <a:off x="4279946" y="1661825"/>
            <a:ext cx="7414030" cy="3631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1500" b="1" i="0" u="none" strike="noStrike" cap="none" dirty="0">
                <a:solidFill>
                  <a:srgbClr val="29C7F7"/>
                </a:solidFill>
                <a:latin typeface="Calibri"/>
                <a:ea typeface="Calibri"/>
                <a:cs typeface="Calibri"/>
                <a:sym typeface="Calibri"/>
              </a:rPr>
              <a:t>kroki w recyklingu</a:t>
            </a:r>
            <a:endParaRPr dirty="0"/>
          </a:p>
        </p:txBody>
      </p:sp>
      <p:sp>
        <p:nvSpPr>
          <p:cNvPr id="235" name="Google Shape;235;p7"/>
          <p:cNvSpPr/>
          <p:nvPr/>
        </p:nvSpPr>
        <p:spPr>
          <a:xfrm>
            <a:off x="2945858" y="1619861"/>
            <a:ext cx="2068200" cy="2068200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7"/>
          <p:cNvSpPr txBox="1"/>
          <p:nvPr/>
        </p:nvSpPr>
        <p:spPr>
          <a:xfrm>
            <a:off x="511427" y="682208"/>
            <a:ext cx="428220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7" name="Google Shape;237;p7"/>
          <p:cNvSpPr/>
          <p:nvPr/>
        </p:nvSpPr>
        <p:spPr>
          <a:xfrm>
            <a:off x="2871633" y="1619861"/>
            <a:ext cx="2068200" cy="2068200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7"/>
          <p:cNvSpPr txBox="1"/>
          <p:nvPr/>
        </p:nvSpPr>
        <p:spPr>
          <a:xfrm>
            <a:off x="3485125" y="1661100"/>
            <a:ext cx="993600" cy="19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17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37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7"/>
          <p:cNvSpPr txBox="1">
            <a:spLocks noGrp="1"/>
          </p:cNvSpPr>
          <p:nvPr>
            <p:ph type="sldNum" idx="12"/>
          </p:nvPr>
        </p:nvSpPr>
        <p:spPr>
          <a:xfrm>
            <a:off x="9079525" y="131625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956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8" descr="A picture containing text, peopl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8"/>
          <p:cNvSpPr/>
          <p:nvPr/>
        </p:nvSpPr>
        <p:spPr>
          <a:xfrm>
            <a:off x="2087374" y="512618"/>
            <a:ext cx="725099" cy="724375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8"/>
          <p:cNvSpPr txBox="1"/>
          <p:nvPr/>
        </p:nvSpPr>
        <p:spPr>
          <a:xfrm>
            <a:off x="695432" y="401874"/>
            <a:ext cx="168814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800" b="1" dirty="0">
                <a:solidFill>
                  <a:srgbClr val="29C7F7"/>
                </a:solidFill>
                <a:latin typeface="Calibri"/>
                <a:ea typeface="Calibri"/>
                <a:cs typeface="Calibri"/>
                <a:sym typeface="Calibri"/>
              </a:rPr>
              <a:t>Krok</a:t>
            </a:r>
            <a:endParaRPr dirty="0"/>
          </a:p>
        </p:txBody>
      </p:sp>
      <p:sp>
        <p:nvSpPr>
          <p:cNvPr id="247" name="Google Shape;247;p8"/>
          <p:cNvSpPr txBox="1"/>
          <p:nvPr/>
        </p:nvSpPr>
        <p:spPr>
          <a:xfrm>
            <a:off x="2199862" y="442098"/>
            <a:ext cx="168814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dirty="0"/>
          </a:p>
        </p:txBody>
      </p:sp>
      <p:sp>
        <p:nvSpPr>
          <p:cNvPr id="248" name="Google Shape;248;p8"/>
          <p:cNvSpPr txBox="1"/>
          <p:nvPr/>
        </p:nvSpPr>
        <p:spPr>
          <a:xfrm>
            <a:off x="3155459" y="439353"/>
            <a:ext cx="839323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pl-PL" sz="4000" b="1" dirty="0">
                <a:solidFill>
                  <a:srgbClr val="434444"/>
                </a:solidFill>
                <a:latin typeface="Calibri"/>
                <a:ea typeface="Calibri"/>
                <a:cs typeface="Calibri"/>
                <a:sym typeface="Calibri"/>
              </a:rPr>
              <a:t>Dowiedz się, co można </a:t>
            </a:r>
            <a:r>
              <a:rPr lang="pl-PL" sz="4000" b="1" dirty="0" err="1">
                <a:solidFill>
                  <a:srgbClr val="434444"/>
                </a:solidFill>
                <a:latin typeface="Calibri"/>
                <a:ea typeface="Calibri"/>
                <a:cs typeface="Calibri"/>
                <a:sym typeface="Calibri"/>
              </a:rPr>
              <a:t>recyklingować</a:t>
            </a:r>
            <a:endParaRPr sz="4000" b="1" dirty="0">
              <a:solidFill>
                <a:srgbClr val="43444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9" name="Google Shape;249;p8" descr="A picture containing plastic, vessel, jar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8995" y="1821215"/>
            <a:ext cx="2223739" cy="266256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8"/>
          <p:cNvSpPr/>
          <p:nvPr/>
        </p:nvSpPr>
        <p:spPr>
          <a:xfrm>
            <a:off x="154161" y="4496569"/>
            <a:ext cx="2384489" cy="683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2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Słoik szklany</a:t>
            </a:r>
            <a:endParaRPr sz="3200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Google Shape;251;p8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r="14" b="29"/>
          <a:stretch/>
        </p:blipFill>
        <p:spPr>
          <a:xfrm>
            <a:off x="2059005" y="1667280"/>
            <a:ext cx="953323" cy="853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8" descr="A bottle of water&#10;&#10;Description automatically generated with low confidenc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29829" y="1830359"/>
            <a:ext cx="2248754" cy="2857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8" descr="A close up of a roll of tape&#10;&#10;Description automatically generated with low confidenc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990385" y="2221823"/>
            <a:ext cx="1128502" cy="2134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8" descr="A picture containing box, stationary, container, envelope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935678" y="1987705"/>
            <a:ext cx="3116495" cy="232958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8"/>
          <p:cNvSpPr/>
          <p:nvPr/>
        </p:nvSpPr>
        <p:spPr>
          <a:xfrm>
            <a:off x="2372734" y="4496569"/>
            <a:ext cx="3618110" cy="1274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2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Butelka z tworzywa </a:t>
            </a:r>
            <a:r>
              <a:rPr lang="en-US" sz="32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PET</a:t>
            </a:r>
            <a:endParaRPr sz="3200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7" name="Google Shape;257;p8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r="14" b="29"/>
          <a:stretch/>
        </p:blipFill>
        <p:spPr>
          <a:xfrm>
            <a:off x="4682545" y="1667280"/>
            <a:ext cx="953323" cy="853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8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r="14" b="29"/>
          <a:stretch/>
        </p:blipFill>
        <p:spPr>
          <a:xfrm>
            <a:off x="8437272" y="1667279"/>
            <a:ext cx="953323" cy="853415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8"/>
          <p:cNvSpPr/>
          <p:nvPr/>
        </p:nvSpPr>
        <p:spPr>
          <a:xfrm>
            <a:off x="6096268" y="4496569"/>
            <a:ext cx="2709065" cy="1274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2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Pudełko z tektury</a:t>
            </a:r>
            <a:endParaRPr sz="3200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0" name="Google Shape;260;p8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r="14" b="29"/>
          <a:stretch/>
        </p:blipFill>
        <p:spPr>
          <a:xfrm>
            <a:off x="10911921" y="1647873"/>
            <a:ext cx="953323" cy="853415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8"/>
          <p:cNvSpPr/>
          <p:nvPr/>
        </p:nvSpPr>
        <p:spPr>
          <a:xfrm>
            <a:off x="9200103" y="4496569"/>
            <a:ext cx="2709065" cy="1274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2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Puszka metalowa</a:t>
            </a:r>
            <a:endParaRPr sz="3200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8"/>
          <p:cNvSpPr txBox="1">
            <a:spLocks noGrp="1"/>
          </p:cNvSpPr>
          <p:nvPr>
            <p:ph type="sldNum" idx="12"/>
          </p:nvPr>
        </p:nvSpPr>
        <p:spPr>
          <a:xfrm>
            <a:off x="9079525" y="131625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02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10" descr="A picture containing text, peopl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10"/>
          <p:cNvSpPr/>
          <p:nvPr/>
        </p:nvSpPr>
        <p:spPr>
          <a:xfrm>
            <a:off x="2087375" y="518299"/>
            <a:ext cx="711243" cy="646331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0"/>
          <p:cNvSpPr txBox="1"/>
          <p:nvPr/>
        </p:nvSpPr>
        <p:spPr>
          <a:xfrm>
            <a:off x="754853" y="371671"/>
            <a:ext cx="168814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800" b="1" dirty="0">
                <a:solidFill>
                  <a:srgbClr val="29C7F7"/>
                </a:solidFill>
                <a:latin typeface="Calibri"/>
                <a:ea typeface="Calibri"/>
                <a:cs typeface="Calibri"/>
                <a:sym typeface="Calibri"/>
              </a:rPr>
              <a:t>Krok</a:t>
            </a:r>
            <a:endParaRPr dirty="0"/>
          </a:p>
        </p:txBody>
      </p:sp>
      <p:sp>
        <p:nvSpPr>
          <p:cNvPr id="283" name="Google Shape;283;p10"/>
          <p:cNvSpPr txBox="1"/>
          <p:nvPr/>
        </p:nvSpPr>
        <p:spPr>
          <a:xfrm>
            <a:off x="2200110" y="425965"/>
            <a:ext cx="168814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dirty="0"/>
          </a:p>
        </p:txBody>
      </p:sp>
      <p:sp>
        <p:nvSpPr>
          <p:cNvPr id="284" name="Google Shape;284;p10"/>
          <p:cNvSpPr txBox="1"/>
          <p:nvPr/>
        </p:nvSpPr>
        <p:spPr>
          <a:xfrm>
            <a:off x="3085747" y="518299"/>
            <a:ext cx="8707021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pl-PL" sz="3600" b="1" dirty="0">
                <a:solidFill>
                  <a:srgbClr val="434444"/>
                </a:solidFill>
                <a:latin typeface="Calibri"/>
                <a:ea typeface="Calibri"/>
                <a:cs typeface="Calibri"/>
                <a:sym typeface="Calibri"/>
              </a:rPr>
              <a:t>Umieść rzeczy, które nadają się do recyklingu, w odpowiednim pojemniku</a:t>
            </a:r>
            <a:r>
              <a:rPr lang="en-US" sz="3600" b="1" dirty="0">
                <a:solidFill>
                  <a:srgbClr val="434444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pic>
        <p:nvPicPr>
          <p:cNvPr id="288" name="Google Shape;288;p10" descr="A picture containing wall, indoor, person, cluttered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r="-10" b="-34"/>
          <a:stretch/>
        </p:blipFill>
        <p:spPr>
          <a:xfrm>
            <a:off x="4227476" y="1718587"/>
            <a:ext cx="6985795" cy="4013759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10"/>
          <p:cNvSpPr txBox="1">
            <a:spLocks noGrp="1"/>
          </p:cNvSpPr>
          <p:nvPr>
            <p:ph type="sldNum" idx="12"/>
          </p:nvPr>
        </p:nvSpPr>
        <p:spPr>
          <a:xfrm>
            <a:off x="9079525" y="131625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36EC3D24-BD09-40BF-95E6-0D719510A5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7027" y="1720883"/>
            <a:ext cx="2474483" cy="4124137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3DD23551-3D67-4676-AC9B-474B8AB153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99505" y="3455626"/>
            <a:ext cx="874805" cy="60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81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9" descr="A picture containing whit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9"/>
          <p:cNvSpPr txBox="1"/>
          <p:nvPr/>
        </p:nvSpPr>
        <p:spPr>
          <a:xfrm>
            <a:off x="1565329" y="1194361"/>
            <a:ext cx="9618051" cy="142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pl-PL" sz="3600" b="1" dirty="0">
                <a:solidFill>
                  <a:srgbClr val="262626"/>
                </a:solidFill>
                <a:latin typeface="Mali Medium"/>
                <a:ea typeface="Mali Medium"/>
                <a:cs typeface="Mali Medium"/>
                <a:sym typeface="Mali Medium"/>
              </a:rPr>
              <a:t>Kiedy odpowiednio </a:t>
            </a:r>
            <a:r>
              <a:rPr lang="pl-PL" sz="3600" b="1" dirty="0" err="1">
                <a:solidFill>
                  <a:srgbClr val="262626"/>
                </a:solidFill>
                <a:latin typeface="Mali Medium"/>
                <a:ea typeface="Mali Medium"/>
                <a:cs typeface="Mali Medium"/>
                <a:sym typeface="Mali Medium"/>
              </a:rPr>
              <a:t>recyklingujemy</a:t>
            </a:r>
            <a:r>
              <a:rPr lang="pl-PL" sz="3600" b="1" dirty="0">
                <a:solidFill>
                  <a:srgbClr val="262626"/>
                </a:solidFill>
                <a:latin typeface="Mali Medium"/>
                <a:ea typeface="Mali Medium"/>
                <a:cs typeface="Mali Medium"/>
                <a:sym typeface="Mali Medium"/>
              </a:rPr>
              <a:t>, możemy produkować nowe rzeczy</a:t>
            </a:r>
            <a:r>
              <a:rPr lang="en-US" sz="3600" b="1" dirty="0">
                <a:solidFill>
                  <a:srgbClr val="262626"/>
                </a:solidFill>
                <a:latin typeface="Mali Medium"/>
                <a:ea typeface="Mali Medium"/>
                <a:cs typeface="Mali Medium"/>
                <a:sym typeface="Mali Medium"/>
              </a:rPr>
              <a:t>.</a:t>
            </a:r>
            <a:endParaRPr lang="en-US" sz="3600" b="1" dirty="0"/>
          </a:p>
        </p:txBody>
      </p:sp>
      <p:sp>
        <p:nvSpPr>
          <p:cNvPr id="277" name="Google Shape;277;p9"/>
          <p:cNvSpPr txBox="1">
            <a:spLocks noGrp="1"/>
          </p:cNvSpPr>
          <p:nvPr>
            <p:ph type="sldNum" idx="12"/>
          </p:nvPr>
        </p:nvSpPr>
        <p:spPr>
          <a:xfrm>
            <a:off x="9116300" y="948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pic>
        <p:nvPicPr>
          <p:cNvPr id="8" name="Google Shape;200;p6" descr="A bottle of water&#10;&#10;Description automatically generated with low confidence">
            <a:extLst>
              <a:ext uri="{FF2B5EF4-FFF2-40B4-BE49-F238E27FC236}">
                <a16:creationId xmlns:a16="http://schemas.microsoft.com/office/drawing/2014/main" id="{4C9513C1-3F5C-9341-89E7-D18F8147C57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572" y="3457885"/>
            <a:ext cx="2127442" cy="313331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ight Arrow 8">
            <a:extLst>
              <a:ext uri="{FF2B5EF4-FFF2-40B4-BE49-F238E27FC236}">
                <a16:creationId xmlns:a16="http://schemas.microsoft.com/office/drawing/2014/main" id="{68F760BE-E505-A54D-AEBF-45049CF3636F}"/>
              </a:ext>
            </a:extLst>
          </p:cNvPr>
          <p:cNvSpPr/>
          <p:nvPr/>
        </p:nvSpPr>
        <p:spPr>
          <a:xfrm>
            <a:off x="2361333" y="4163410"/>
            <a:ext cx="1293677" cy="922501"/>
          </a:xfrm>
          <a:prstGeom prst="rightArrow">
            <a:avLst/>
          </a:prstGeom>
          <a:solidFill>
            <a:srgbClr val="29C7F7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0F8E75A-D093-E04E-8B5A-50E30A40B8CC}"/>
              </a:ext>
            </a:extLst>
          </p:cNvPr>
          <p:cNvGrpSpPr/>
          <p:nvPr/>
        </p:nvGrpSpPr>
        <p:grpSpPr>
          <a:xfrm>
            <a:off x="6057714" y="3791412"/>
            <a:ext cx="5021681" cy="2494753"/>
            <a:chOff x="6761923" y="2934206"/>
            <a:chExt cx="5500031" cy="2370392"/>
          </a:xfrm>
        </p:grpSpPr>
        <p:pic>
          <p:nvPicPr>
            <p:cNvPr id="11" name="Picture 10" descr="A picture containing accessory, luggage, suitcase, bag&#10;&#10;Description automatically generated">
              <a:extLst>
                <a:ext uri="{FF2B5EF4-FFF2-40B4-BE49-F238E27FC236}">
                  <a16:creationId xmlns:a16="http://schemas.microsoft.com/office/drawing/2014/main" id="{59E3223E-3490-AB44-9C43-DD676B9923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61923" y="3069019"/>
              <a:ext cx="2172770" cy="2172770"/>
            </a:xfrm>
            <a:prstGeom prst="rect">
              <a:avLst/>
            </a:prstGeom>
          </p:spPr>
        </p:pic>
        <p:pic>
          <p:nvPicPr>
            <p:cNvPr id="12" name="Picture 11" descr="A picture containing chocolate&#10;&#10;Description automatically generated">
              <a:extLst>
                <a:ext uri="{FF2B5EF4-FFF2-40B4-BE49-F238E27FC236}">
                  <a16:creationId xmlns:a16="http://schemas.microsoft.com/office/drawing/2014/main" id="{19F79286-B333-3B48-91D4-B7CA040F1E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864740" y="3968941"/>
              <a:ext cx="3397214" cy="1335657"/>
            </a:xfrm>
            <a:prstGeom prst="rect">
              <a:avLst/>
            </a:prstGeom>
          </p:spPr>
        </p:pic>
        <p:pic>
          <p:nvPicPr>
            <p:cNvPr id="13" name="Picture 12" descr="A close up of a shirt&#10;&#10;Description automatically generated with low confidence">
              <a:extLst>
                <a:ext uri="{FF2B5EF4-FFF2-40B4-BE49-F238E27FC236}">
                  <a16:creationId xmlns:a16="http://schemas.microsoft.com/office/drawing/2014/main" id="{0B29682E-5F67-EA47-82A1-338362CA2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04121" y="2934206"/>
              <a:ext cx="2027212" cy="2289998"/>
            </a:xfrm>
            <a:prstGeom prst="rect">
              <a:avLst/>
            </a:prstGeom>
          </p:spPr>
        </p:pic>
      </p:grpSp>
      <p:pic>
        <p:nvPicPr>
          <p:cNvPr id="16" name="Google Shape;200;p6" descr="A bottle of water&#10;&#10;Description automatically generated with low confidence">
            <a:extLst>
              <a:ext uri="{FF2B5EF4-FFF2-40B4-BE49-F238E27FC236}">
                <a16:creationId xmlns:a16="http://schemas.microsoft.com/office/drawing/2014/main" id="{E2D83CA0-BBAE-7663-42B3-A696F5ABD2C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05019" y="3429000"/>
            <a:ext cx="2127442" cy="31333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562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people&#10;&#10;Description automatically generated">
            <a:extLst>
              <a:ext uri="{FF2B5EF4-FFF2-40B4-BE49-F238E27FC236}">
                <a16:creationId xmlns:a16="http://schemas.microsoft.com/office/drawing/2014/main" id="{A904F6A8-8037-4D4A-A062-5112F713C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31625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43B758-C8CE-0747-A0BD-01B054076A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" b="25"/>
          <a:stretch/>
        </p:blipFill>
        <p:spPr>
          <a:xfrm>
            <a:off x="1255510" y="718191"/>
            <a:ext cx="9291874" cy="5443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61F021-734D-6843-96C8-D75D6EF74CB6}"/>
              </a:ext>
            </a:extLst>
          </p:cNvPr>
          <p:cNvSpPr txBox="1"/>
          <p:nvPr/>
        </p:nvSpPr>
        <p:spPr>
          <a:xfrm>
            <a:off x="548477" y="168433"/>
            <a:ext cx="11095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solidFill>
                  <a:srgbClr val="262626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Składowisko</a:t>
            </a:r>
            <a:endParaRPr lang="en-US" sz="4000" b="1" dirty="0">
              <a:solidFill>
                <a:srgbClr val="262626"/>
              </a:solidFill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3" name="Picture 2" descr="A picture containing sky, outdoor, grass, hill&#10;&#10;Description automatically generated">
            <a:extLst>
              <a:ext uri="{FF2B5EF4-FFF2-40B4-BE49-F238E27FC236}">
                <a16:creationId xmlns:a16="http://schemas.microsoft.com/office/drawing/2014/main" id="{CED906E5-19EB-C24B-B3AF-4CCF236D42E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-10"/>
          <a:stretch/>
        </p:blipFill>
        <p:spPr>
          <a:xfrm>
            <a:off x="548477" y="1463155"/>
            <a:ext cx="6587429" cy="4272535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A5AA3E8-E0AD-DD42-8907-4D2A801013FD}"/>
              </a:ext>
            </a:extLst>
          </p:cNvPr>
          <p:cNvSpPr/>
          <p:nvPr/>
        </p:nvSpPr>
        <p:spPr>
          <a:xfrm>
            <a:off x="7509911" y="1463155"/>
            <a:ext cx="4312814" cy="4181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l-PL" sz="2800" b="1" dirty="0">
                <a:solidFill>
                  <a:srgbClr val="262626"/>
                </a:solidFill>
              </a:rPr>
              <a:t>Kiedy przedmioty nadające się do recyklingu nie zostaną prawidłowo posortowane do recyklingu</a:t>
            </a:r>
            <a:r>
              <a:rPr lang="en-US" sz="2800" b="1" dirty="0">
                <a:solidFill>
                  <a:srgbClr val="262626"/>
                </a:solidFill>
              </a:rPr>
              <a:t>, </a:t>
            </a:r>
            <a:r>
              <a:rPr lang="pl-PL" sz="2800" dirty="0">
                <a:solidFill>
                  <a:srgbClr val="262626"/>
                </a:solidFill>
              </a:rPr>
              <a:t>kończą jako śmieci, które trafiają na</a:t>
            </a:r>
            <a:r>
              <a:rPr lang="en-US" sz="2800" dirty="0">
                <a:solidFill>
                  <a:srgbClr val="262626"/>
                </a:solidFill>
              </a:rPr>
              <a:t> </a:t>
            </a:r>
            <a:r>
              <a:rPr lang="pl-PL" sz="2800" b="1" dirty="0">
                <a:solidFill>
                  <a:srgbClr val="29C7F7"/>
                </a:solidFill>
              </a:rPr>
              <a:t>składowisko</a:t>
            </a:r>
            <a:r>
              <a:rPr lang="en-US" sz="2800" b="1" dirty="0">
                <a:solidFill>
                  <a:srgbClr val="29C7F7"/>
                </a:solidFill>
              </a:rPr>
              <a:t>.</a:t>
            </a:r>
            <a:endParaRPr lang="x-none" sz="2800" dirty="0">
              <a:solidFill>
                <a:srgbClr val="29C7F7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1E10AB-6357-5A4D-8058-7A6D525C2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FEDE7-8061-9B4D-88A1-7EA83A94C31B}" type="slidenum">
              <a:rPr lang="x-none" smtClean="0"/>
              <a:t>15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76414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7" descr="A picture containing whit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A picture containing text, basketball, sport&#10;&#10;Description automatically generated">
            <a:extLst>
              <a:ext uri="{FF2B5EF4-FFF2-40B4-BE49-F238E27FC236}">
                <a16:creationId xmlns:a16="http://schemas.microsoft.com/office/drawing/2014/main" id="{66377949-4F26-D24D-AA18-E247B86081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317" y="94850"/>
            <a:ext cx="10411445" cy="2566889"/>
          </a:xfrm>
          <a:prstGeom prst="rect">
            <a:avLst/>
          </a:prstGeom>
        </p:spPr>
      </p:pic>
      <p:sp>
        <p:nvSpPr>
          <p:cNvPr id="244" name="Google Shape;244;p7"/>
          <p:cNvSpPr txBox="1">
            <a:spLocks noGrp="1"/>
          </p:cNvSpPr>
          <p:nvPr>
            <p:ph type="sldNum" idx="12"/>
          </p:nvPr>
        </p:nvSpPr>
        <p:spPr>
          <a:xfrm>
            <a:off x="9116300" y="948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12" name="Google Shape;239;p7">
            <a:extLst>
              <a:ext uri="{FF2B5EF4-FFF2-40B4-BE49-F238E27FC236}">
                <a16:creationId xmlns:a16="http://schemas.microsoft.com/office/drawing/2014/main" id="{E71060CF-FD2E-ED45-854D-821A79291AC0}"/>
              </a:ext>
            </a:extLst>
          </p:cNvPr>
          <p:cNvSpPr txBox="1"/>
          <p:nvPr/>
        </p:nvSpPr>
        <p:spPr>
          <a:xfrm>
            <a:off x="2649779" y="277400"/>
            <a:ext cx="6833186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endParaRPr lang="en-US" sz="2800" b="1" i="1" dirty="0">
              <a:solidFill>
                <a:schemeClr val="bg1"/>
              </a:solidFill>
              <a:latin typeface="Mali"/>
              <a:cs typeface="Mali"/>
              <a:sym typeface="Mali"/>
            </a:endParaRPr>
          </a:p>
          <a:p>
            <a:pPr lvl="0" algn="ctr"/>
            <a:r>
              <a:rPr lang="pl-PL" sz="2800" b="1" dirty="0">
                <a:solidFill>
                  <a:schemeClr val="bg1"/>
                </a:solidFill>
                <a:latin typeface="Mali"/>
                <a:cs typeface="Mali"/>
                <a:sym typeface="Mali"/>
              </a:rPr>
              <a:t>Ile czasu spędzi na składowisku pudełko z tektury, zanim zniknie</a:t>
            </a:r>
            <a:r>
              <a:rPr lang="en-US" sz="2800" b="1" dirty="0">
                <a:solidFill>
                  <a:schemeClr val="bg1"/>
                </a:solidFill>
                <a:latin typeface="Mali"/>
                <a:cs typeface="Mali"/>
                <a:sym typeface="Mali"/>
              </a:rPr>
              <a:t>?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Google Shape;239;p7">
            <a:extLst>
              <a:ext uri="{FF2B5EF4-FFF2-40B4-BE49-F238E27FC236}">
                <a16:creationId xmlns:a16="http://schemas.microsoft.com/office/drawing/2014/main" id="{13AD9E32-7793-C248-A9C5-49E65BD4E11F}"/>
              </a:ext>
            </a:extLst>
          </p:cNvPr>
          <p:cNvSpPr txBox="1"/>
          <p:nvPr/>
        </p:nvSpPr>
        <p:spPr>
          <a:xfrm>
            <a:off x="3330145" y="5754872"/>
            <a:ext cx="553171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6000" b="1" dirty="0">
                <a:solidFill>
                  <a:srgbClr val="39C79D"/>
                </a:solidFill>
                <a:latin typeface="Mali"/>
                <a:cs typeface="Mali"/>
                <a:sym typeface="Mali"/>
              </a:rPr>
              <a:t>3 </a:t>
            </a:r>
            <a:r>
              <a:rPr lang="pl-PL" sz="6000" b="1" dirty="0">
                <a:solidFill>
                  <a:srgbClr val="39C79D"/>
                </a:solidFill>
                <a:latin typeface="Mali"/>
                <a:cs typeface="Mali"/>
                <a:sym typeface="Mali"/>
              </a:rPr>
              <a:t>miesiące</a:t>
            </a:r>
            <a:endParaRPr lang="en-US" sz="6000" dirty="0">
              <a:solidFill>
                <a:srgbClr val="39C79D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7D9FCD-FDC3-0E4E-ABED-E03468EEBEA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-4"/>
          <a:stretch/>
        </p:blipFill>
        <p:spPr>
          <a:xfrm>
            <a:off x="2461987" y="2335129"/>
            <a:ext cx="7020978" cy="341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4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7" descr="A picture containing whit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A picture containing text, basketball, sport&#10;&#10;Description automatically generated">
            <a:extLst>
              <a:ext uri="{FF2B5EF4-FFF2-40B4-BE49-F238E27FC236}">
                <a16:creationId xmlns:a16="http://schemas.microsoft.com/office/drawing/2014/main" id="{53409842-52F4-5047-8A43-2649000CA1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317" y="94850"/>
            <a:ext cx="10411445" cy="2566889"/>
          </a:xfrm>
          <a:prstGeom prst="rect">
            <a:avLst/>
          </a:prstGeom>
        </p:spPr>
      </p:pic>
      <p:sp>
        <p:nvSpPr>
          <p:cNvPr id="244" name="Google Shape;244;p7"/>
          <p:cNvSpPr txBox="1">
            <a:spLocks noGrp="1"/>
          </p:cNvSpPr>
          <p:nvPr>
            <p:ph type="sldNum" idx="12"/>
          </p:nvPr>
        </p:nvSpPr>
        <p:spPr>
          <a:xfrm>
            <a:off x="9116300" y="948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12" name="Google Shape;239;p7">
            <a:extLst>
              <a:ext uri="{FF2B5EF4-FFF2-40B4-BE49-F238E27FC236}">
                <a16:creationId xmlns:a16="http://schemas.microsoft.com/office/drawing/2014/main" id="{E71060CF-FD2E-ED45-854D-821A79291AC0}"/>
              </a:ext>
            </a:extLst>
          </p:cNvPr>
          <p:cNvSpPr txBox="1"/>
          <p:nvPr/>
        </p:nvSpPr>
        <p:spPr>
          <a:xfrm>
            <a:off x="2649779" y="277400"/>
            <a:ext cx="6833186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endParaRPr lang="en-US" sz="2800" b="1" i="1" dirty="0">
              <a:solidFill>
                <a:schemeClr val="bg1"/>
              </a:solidFill>
              <a:latin typeface="Mali"/>
              <a:cs typeface="Mali"/>
              <a:sym typeface="Mali"/>
            </a:endParaRPr>
          </a:p>
          <a:p>
            <a:pPr lvl="0" algn="ctr"/>
            <a:r>
              <a:rPr lang="pl-PL" sz="2800" b="1" dirty="0">
                <a:solidFill>
                  <a:schemeClr val="bg1"/>
                </a:solidFill>
                <a:latin typeface="Mali"/>
                <a:cs typeface="Mali"/>
                <a:sym typeface="Mali"/>
              </a:rPr>
              <a:t>Ile czasu spędzi na składowisku metalowa puszka, zanim zniknie</a:t>
            </a:r>
            <a:r>
              <a:rPr lang="en-US" sz="2800" b="1" dirty="0">
                <a:solidFill>
                  <a:schemeClr val="bg1"/>
                </a:solidFill>
                <a:latin typeface="Mali"/>
                <a:cs typeface="Mali"/>
                <a:sym typeface="Mali"/>
              </a:rPr>
              <a:t>?</a:t>
            </a:r>
          </a:p>
        </p:txBody>
      </p:sp>
      <p:sp>
        <p:nvSpPr>
          <p:cNvPr id="11" name="Google Shape;239;p7">
            <a:extLst>
              <a:ext uri="{FF2B5EF4-FFF2-40B4-BE49-F238E27FC236}">
                <a16:creationId xmlns:a16="http://schemas.microsoft.com/office/drawing/2014/main" id="{13AD9E32-7793-C248-A9C5-49E65BD4E11F}"/>
              </a:ext>
            </a:extLst>
          </p:cNvPr>
          <p:cNvSpPr txBox="1"/>
          <p:nvPr/>
        </p:nvSpPr>
        <p:spPr>
          <a:xfrm>
            <a:off x="3330145" y="5754872"/>
            <a:ext cx="553171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6000" b="1" dirty="0">
                <a:solidFill>
                  <a:srgbClr val="39C79D"/>
                </a:solidFill>
                <a:latin typeface="Mali"/>
                <a:cs typeface="Mali"/>
                <a:sym typeface="Mali"/>
              </a:rPr>
              <a:t>150 </a:t>
            </a:r>
            <a:r>
              <a:rPr lang="pl-PL" sz="6000" b="1" dirty="0">
                <a:solidFill>
                  <a:srgbClr val="39C79D"/>
                </a:solidFill>
                <a:latin typeface="Mali"/>
                <a:cs typeface="Mali"/>
                <a:sym typeface="Mali"/>
              </a:rPr>
              <a:t>lat</a:t>
            </a:r>
            <a:endParaRPr lang="en-US" sz="6000" dirty="0">
              <a:solidFill>
                <a:srgbClr val="39C79D"/>
              </a:solidFill>
            </a:endParaRPr>
          </a:p>
        </p:txBody>
      </p:sp>
      <p:pic>
        <p:nvPicPr>
          <p:cNvPr id="4" name="Picture 3" descr="A picture containing old, dirty&#10;&#10;Description automatically generated">
            <a:extLst>
              <a:ext uri="{FF2B5EF4-FFF2-40B4-BE49-F238E27FC236}">
                <a16:creationId xmlns:a16="http://schemas.microsoft.com/office/drawing/2014/main" id="{C9B3176A-0C51-354F-A8C8-F4C3935134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5141" y="2238366"/>
            <a:ext cx="609419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8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7" descr="A picture containing whit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7"/>
          <p:cNvSpPr txBox="1">
            <a:spLocks noGrp="1"/>
          </p:cNvSpPr>
          <p:nvPr>
            <p:ph type="sldNum" idx="12"/>
          </p:nvPr>
        </p:nvSpPr>
        <p:spPr>
          <a:xfrm>
            <a:off x="9116300" y="948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pic>
        <p:nvPicPr>
          <p:cNvPr id="9" name="Picture 8" descr="A picture containing text, basketball, sport&#10;&#10;Description automatically generated">
            <a:extLst>
              <a:ext uri="{FF2B5EF4-FFF2-40B4-BE49-F238E27FC236}">
                <a16:creationId xmlns:a16="http://schemas.microsoft.com/office/drawing/2014/main" id="{42194D08-E908-E444-9085-51F683BAF9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317" y="94850"/>
            <a:ext cx="10411445" cy="2566889"/>
          </a:xfrm>
          <a:prstGeom prst="rect">
            <a:avLst/>
          </a:prstGeom>
        </p:spPr>
      </p:pic>
      <p:sp>
        <p:nvSpPr>
          <p:cNvPr id="12" name="Google Shape;239;p7">
            <a:extLst>
              <a:ext uri="{FF2B5EF4-FFF2-40B4-BE49-F238E27FC236}">
                <a16:creationId xmlns:a16="http://schemas.microsoft.com/office/drawing/2014/main" id="{E71060CF-FD2E-ED45-854D-821A79291AC0}"/>
              </a:ext>
            </a:extLst>
          </p:cNvPr>
          <p:cNvSpPr txBox="1"/>
          <p:nvPr/>
        </p:nvSpPr>
        <p:spPr>
          <a:xfrm>
            <a:off x="2649779" y="0"/>
            <a:ext cx="6833186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endParaRPr lang="en-US" sz="2800" b="1" i="1" dirty="0">
              <a:solidFill>
                <a:schemeClr val="bg1"/>
              </a:solidFill>
              <a:latin typeface="Mali"/>
              <a:cs typeface="Mali"/>
              <a:sym typeface="Mali"/>
            </a:endParaRPr>
          </a:p>
          <a:p>
            <a:pPr lvl="0" algn="ctr"/>
            <a:r>
              <a:rPr lang="pl-PL" sz="2800" b="1" dirty="0">
                <a:solidFill>
                  <a:schemeClr val="bg1"/>
                </a:solidFill>
                <a:latin typeface="Mali"/>
                <a:cs typeface="Mali"/>
                <a:sym typeface="Mali"/>
              </a:rPr>
              <a:t>Ile czasu spędzi na składowisku butelka z tworzywa </a:t>
            </a:r>
            <a:r>
              <a:rPr lang="en-US" sz="2800" b="1" dirty="0">
                <a:solidFill>
                  <a:schemeClr val="bg1"/>
                </a:solidFill>
                <a:latin typeface="Mali"/>
                <a:cs typeface="Mali"/>
                <a:sym typeface="Mali"/>
              </a:rPr>
              <a:t>PET</a:t>
            </a:r>
            <a:r>
              <a:rPr lang="pl-PL" sz="2800" b="1" dirty="0">
                <a:solidFill>
                  <a:schemeClr val="bg1"/>
                </a:solidFill>
                <a:latin typeface="Mali"/>
                <a:cs typeface="Mali"/>
                <a:sym typeface="Mali"/>
              </a:rPr>
              <a:t>, zanim zniknie</a:t>
            </a:r>
            <a:r>
              <a:rPr lang="en-US" sz="2800" b="1" dirty="0">
                <a:solidFill>
                  <a:schemeClr val="bg1"/>
                </a:solidFill>
                <a:latin typeface="Mali"/>
                <a:cs typeface="Mali"/>
                <a:sym typeface="Mali"/>
              </a:rPr>
              <a:t>?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Google Shape;239;p7">
            <a:extLst>
              <a:ext uri="{FF2B5EF4-FFF2-40B4-BE49-F238E27FC236}">
                <a16:creationId xmlns:a16="http://schemas.microsoft.com/office/drawing/2014/main" id="{13AD9E32-7793-C248-A9C5-49E65BD4E11F}"/>
              </a:ext>
            </a:extLst>
          </p:cNvPr>
          <p:cNvSpPr txBox="1"/>
          <p:nvPr/>
        </p:nvSpPr>
        <p:spPr>
          <a:xfrm>
            <a:off x="3330145" y="5754872"/>
            <a:ext cx="553171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6000" b="1" dirty="0">
                <a:solidFill>
                  <a:srgbClr val="39C79D"/>
                </a:solidFill>
                <a:latin typeface="Mali"/>
                <a:cs typeface="Mali"/>
                <a:sym typeface="Mali"/>
              </a:rPr>
              <a:t>450 </a:t>
            </a:r>
            <a:r>
              <a:rPr lang="pl-PL" sz="6000" b="1" dirty="0">
                <a:solidFill>
                  <a:srgbClr val="39C79D"/>
                </a:solidFill>
                <a:latin typeface="Mali"/>
                <a:cs typeface="Mali"/>
                <a:sym typeface="Mali"/>
              </a:rPr>
              <a:t>lat</a:t>
            </a:r>
            <a:endParaRPr lang="en-US" sz="6000" dirty="0">
              <a:solidFill>
                <a:srgbClr val="39C79D"/>
              </a:solidFill>
            </a:endParaRPr>
          </a:p>
        </p:txBody>
      </p:sp>
      <p:pic>
        <p:nvPicPr>
          <p:cNvPr id="8" name="Picture 7" descr="A large group of fish swimming in water&#10;&#10;Description automatically generated with low confidence">
            <a:extLst>
              <a:ext uri="{FF2B5EF4-FFF2-40B4-BE49-F238E27FC236}">
                <a16:creationId xmlns:a16="http://schemas.microsoft.com/office/drawing/2014/main" id="{48435910-D4E6-BA41-9BF1-133DE16D3BE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6" b="-12"/>
          <a:stretch/>
        </p:blipFill>
        <p:spPr>
          <a:xfrm>
            <a:off x="2504414" y="2385391"/>
            <a:ext cx="7189017" cy="322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68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7" descr="A picture containing whit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7"/>
          <p:cNvSpPr txBox="1">
            <a:spLocks noGrp="1"/>
          </p:cNvSpPr>
          <p:nvPr>
            <p:ph type="sldNum" idx="12"/>
          </p:nvPr>
        </p:nvSpPr>
        <p:spPr>
          <a:xfrm>
            <a:off x="9116300" y="948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pic>
        <p:nvPicPr>
          <p:cNvPr id="9" name="Picture 8" descr="A picture containing text, basketball, sport&#10;&#10;Description automatically generated">
            <a:extLst>
              <a:ext uri="{FF2B5EF4-FFF2-40B4-BE49-F238E27FC236}">
                <a16:creationId xmlns:a16="http://schemas.microsoft.com/office/drawing/2014/main" id="{42194D08-E908-E444-9085-51F683BAF9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317" y="94850"/>
            <a:ext cx="10411445" cy="2566889"/>
          </a:xfrm>
          <a:prstGeom prst="rect">
            <a:avLst/>
          </a:prstGeom>
        </p:spPr>
      </p:pic>
      <p:sp>
        <p:nvSpPr>
          <p:cNvPr id="12" name="Google Shape;239;p7">
            <a:extLst>
              <a:ext uri="{FF2B5EF4-FFF2-40B4-BE49-F238E27FC236}">
                <a16:creationId xmlns:a16="http://schemas.microsoft.com/office/drawing/2014/main" id="{E71060CF-FD2E-ED45-854D-821A79291AC0}"/>
              </a:ext>
            </a:extLst>
          </p:cNvPr>
          <p:cNvSpPr txBox="1"/>
          <p:nvPr/>
        </p:nvSpPr>
        <p:spPr>
          <a:xfrm>
            <a:off x="2649779" y="277400"/>
            <a:ext cx="6833186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endParaRPr lang="en-US" sz="2800" b="1" i="1" dirty="0">
              <a:solidFill>
                <a:schemeClr val="bg1"/>
              </a:solidFill>
              <a:latin typeface="Mali"/>
              <a:cs typeface="Mali"/>
              <a:sym typeface="Mali"/>
            </a:endParaRPr>
          </a:p>
          <a:p>
            <a:pPr lvl="0" algn="ctr"/>
            <a:r>
              <a:rPr lang="pl-PL" sz="2800" b="1" dirty="0">
                <a:solidFill>
                  <a:schemeClr val="bg1"/>
                </a:solidFill>
                <a:latin typeface="Mali"/>
                <a:cs typeface="Mali"/>
                <a:sym typeface="Mali"/>
              </a:rPr>
              <a:t>Ile czasu spędzi na składowisku szklany słoik, zanim zniknie</a:t>
            </a:r>
            <a:r>
              <a:rPr lang="en-US" sz="2800" b="1" dirty="0">
                <a:solidFill>
                  <a:schemeClr val="bg1"/>
                </a:solidFill>
                <a:latin typeface="Mali"/>
                <a:cs typeface="Mali"/>
                <a:sym typeface="Mali"/>
              </a:rPr>
              <a:t>?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Google Shape;239;p7">
            <a:extLst>
              <a:ext uri="{FF2B5EF4-FFF2-40B4-BE49-F238E27FC236}">
                <a16:creationId xmlns:a16="http://schemas.microsoft.com/office/drawing/2014/main" id="{13AD9E32-7793-C248-A9C5-49E65BD4E11F}"/>
              </a:ext>
            </a:extLst>
          </p:cNvPr>
          <p:cNvSpPr txBox="1"/>
          <p:nvPr/>
        </p:nvSpPr>
        <p:spPr>
          <a:xfrm>
            <a:off x="3330145" y="5754872"/>
            <a:ext cx="553171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6000" b="1" dirty="0">
                <a:solidFill>
                  <a:srgbClr val="39C79D"/>
                </a:solidFill>
                <a:latin typeface="Mali"/>
                <a:cs typeface="Mali"/>
                <a:sym typeface="Mali"/>
              </a:rPr>
              <a:t>4000 </a:t>
            </a:r>
            <a:r>
              <a:rPr lang="pl-PL" sz="6000" b="1" dirty="0">
                <a:solidFill>
                  <a:srgbClr val="39C79D"/>
                </a:solidFill>
                <a:latin typeface="Mali"/>
                <a:cs typeface="Mali"/>
                <a:sym typeface="Mali"/>
              </a:rPr>
              <a:t>lat</a:t>
            </a:r>
            <a:endParaRPr lang="en-US" sz="6000" dirty="0">
              <a:solidFill>
                <a:srgbClr val="39C79D"/>
              </a:solidFill>
            </a:endParaRPr>
          </a:p>
        </p:txBody>
      </p:sp>
      <p:pic>
        <p:nvPicPr>
          <p:cNvPr id="5" name="Picture 4" descr="A picture containing outdoor&#10;&#10;Description automatically generated">
            <a:extLst>
              <a:ext uri="{FF2B5EF4-FFF2-40B4-BE49-F238E27FC236}">
                <a16:creationId xmlns:a16="http://schemas.microsoft.com/office/drawing/2014/main" id="{6E8ED96B-8DA5-674B-9615-F3410CABCCC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-16"/>
          <a:stretch/>
        </p:blipFill>
        <p:spPr>
          <a:xfrm>
            <a:off x="2897047" y="2331634"/>
            <a:ext cx="6397905" cy="342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90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5498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2"/>
          <p:cNvSpPr/>
          <p:nvPr/>
        </p:nvSpPr>
        <p:spPr>
          <a:xfrm>
            <a:off x="313764" y="1305113"/>
            <a:ext cx="11371800" cy="1580700"/>
          </a:xfrm>
          <a:prstGeom prst="roundRect">
            <a:avLst>
              <a:gd name="adj" fmla="val 16667"/>
            </a:avLst>
          </a:prstGeom>
          <a:noFill/>
          <a:ln w="31750" cap="flat" cmpd="sng">
            <a:solidFill>
              <a:srgbClr val="29C7F7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2"/>
          <p:cNvSpPr/>
          <p:nvPr/>
        </p:nvSpPr>
        <p:spPr>
          <a:xfrm>
            <a:off x="506503" y="1310653"/>
            <a:ext cx="10907167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pl-PL" sz="16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Uczniowie podejmą się odpowiedzialności za recykling, stosując całą zdobytą wiedzę w praktyce</a:t>
            </a:r>
            <a:r>
              <a:rPr lang="en-US" sz="16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pl-PL" sz="16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Codziennie, przez </a:t>
            </a:r>
            <a:r>
              <a:rPr lang="pl-PL" sz="16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tydzień pozyskają w szkole lub w domu co </a:t>
            </a:r>
            <a:r>
              <a:rPr lang="pl-PL" sz="16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najmniej jedną butelkę z tworzywa PET do recyklingu</a:t>
            </a:r>
            <a:r>
              <a:rPr lang="en-US" sz="16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pl-PL" sz="16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Butelki będą codziennie zliczane, żeby sprawdzić, ile klasa ich zebrała</a:t>
            </a:r>
            <a:r>
              <a:rPr lang="en-US" sz="16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pl-PL" sz="16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Lekcja rozpoczyna się od poszukiwania butelek w sali lekcyjnej i od kolorowanki z butelką z </a:t>
            </a:r>
            <a:r>
              <a:rPr lang="en-US" sz="16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PET, </a:t>
            </a:r>
            <a:r>
              <a:rPr lang="pl-PL" sz="16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a następnie uczniowie mają sprawdzić, ile butelek uda im się zebrać przez cały tydzień, aby zostać „bohaterem recyklingu”</a:t>
            </a:r>
            <a:r>
              <a:rPr lang="en-US" sz="16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 b="1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2"/>
          <p:cNvSpPr/>
          <p:nvPr/>
        </p:nvSpPr>
        <p:spPr>
          <a:xfrm>
            <a:off x="1181181" y="3203234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2"/>
          <p:cNvSpPr/>
          <p:nvPr/>
        </p:nvSpPr>
        <p:spPr>
          <a:xfrm>
            <a:off x="1127544" y="3203234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/>
          <p:nvPr/>
        </p:nvSpPr>
        <p:spPr>
          <a:xfrm>
            <a:off x="1172128" y="3183182"/>
            <a:ext cx="301686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95" name="Google Shape;95;p2"/>
          <p:cNvSpPr/>
          <p:nvPr/>
        </p:nvSpPr>
        <p:spPr>
          <a:xfrm>
            <a:off x="1678983" y="3245606"/>
            <a:ext cx="9734687" cy="387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Wyświetl albo wydrukuj materiały „TAK/NIE” i rozdaj w klasie kolorowankę z butelką</a:t>
            </a:r>
            <a:r>
              <a:rPr lang="en-US" sz="16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/>
          <p:nvPr/>
        </p:nvSpPr>
        <p:spPr>
          <a:xfrm rot="5400000">
            <a:off x="586952" y="3145953"/>
            <a:ext cx="402546" cy="301686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1678983" y="4037615"/>
            <a:ext cx="9734687" cy="978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Przygotuj duży kontener albo pojemnik do recyklingu do umieszczenia w sali lekcyjnej</a:t>
            </a:r>
            <a:r>
              <a:rPr lang="en-US" sz="16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pl-PL" sz="160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Musi on być dostatecznie duży, żeby pomieścić butelki z PET z całego tygodnia</a:t>
            </a:r>
            <a:r>
              <a:rPr lang="en-US" sz="16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pl-PL" sz="16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Zbierz i przygotuj </a:t>
            </a:r>
            <a:r>
              <a:rPr lang="en-US" sz="16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10-20 </a:t>
            </a:r>
            <a:r>
              <a:rPr lang="pl-PL" sz="16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butelek z </a:t>
            </a:r>
            <a:r>
              <a:rPr lang="en-US" sz="16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PET. </a:t>
            </a:r>
            <a:r>
              <a:rPr lang="pl-PL" sz="160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Najlepiej, żeby uczniowie przynosili butelki ze stołówki szkolnej albo z domu</a:t>
            </a:r>
            <a:r>
              <a:rPr lang="en-US" sz="160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98" name="Google Shape;98;p2"/>
          <p:cNvSpPr/>
          <p:nvPr/>
        </p:nvSpPr>
        <p:spPr>
          <a:xfrm>
            <a:off x="1177126" y="4134537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1123489" y="4134537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1168073" y="4114485"/>
            <a:ext cx="301686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01" name="Google Shape;101;p2"/>
          <p:cNvSpPr/>
          <p:nvPr/>
        </p:nvSpPr>
        <p:spPr>
          <a:xfrm>
            <a:off x="1678983" y="5117306"/>
            <a:ext cx="10006513" cy="387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pl-PL" sz="16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Przygotuj „klasowy licznik butelek” i naklej go</a:t>
            </a:r>
            <a:r>
              <a:rPr lang="en-US" sz="16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60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na tablicy albo w innym miejscu widocznym dla całej klasy</a:t>
            </a:r>
            <a:r>
              <a:rPr lang="en-US" sz="16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102" name="Google Shape;102;p2"/>
          <p:cNvSpPr/>
          <p:nvPr/>
        </p:nvSpPr>
        <p:spPr>
          <a:xfrm>
            <a:off x="1177126" y="5085892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1123489" y="5085892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1168073" y="5065840"/>
            <a:ext cx="301686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05" name="Google Shape;105;p2"/>
          <p:cNvSpPr/>
          <p:nvPr/>
        </p:nvSpPr>
        <p:spPr>
          <a:xfrm>
            <a:off x="2606050" y="185125"/>
            <a:ext cx="6979800" cy="96780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duration: 25 - 30 minutes</a:t>
            </a:r>
            <a:endParaRPr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2606040" y="185126"/>
            <a:ext cx="6979920" cy="73532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2794680" y="294106"/>
            <a:ext cx="679127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pl-PL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Przygotowanie do lekcji i powiązanie z programem nauczania</a:t>
            </a:r>
            <a:endParaRPr sz="2000" dirty="0"/>
          </a:p>
        </p:txBody>
      </p:sp>
      <p:sp>
        <p:nvSpPr>
          <p:cNvPr id="108" name="Google Shape;108;p2"/>
          <p:cNvSpPr txBox="1"/>
          <p:nvPr/>
        </p:nvSpPr>
        <p:spPr>
          <a:xfrm>
            <a:off x="4713625" y="820325"/>
            <a:ext cx="30000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Czas trwania lekcji</a:t>
            </a:r>
            <a:r>
              <a:rPr lang="en-US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30-35 </a:t>
            </a:r>
            <a:r>
              <a:rPr lang="en-US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minut</a:t>
            </a:r>
            <a:endParaRPr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"/>
          <p:cNvSpPr txBox="1">
            <a:spLocks noGrp="1"/>
          </p:cNvSpPr>
          <p:nvPr>
            <p:ph type="sldNum" idx="12"/>
          </p:nvPr>
        </p:nvSpPr>
        <p:spPr>
          <a:xfrm>
            <a:off x="9079525" y="131625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11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11"/>
          <p:cNvSpPr txBox="1"/>
          <p:nvPr/>
        </p:nvSpPr>
        <p:spPr>
          <a:xfrm>
            <a:off x="2748496" y="131625"/>
            <a:ext cx="6695005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400" b="1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Czy znajdziecie w tej klasie butelki z </a:t>
            </a:r>
            <a:r>
              <a:rPr lang="en-US" sz="4400" b="1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PET?</a:t>
            </a:r>
            <a:endParaRPr dirty="0"/>
          </a:p>
        </p:txBody>
      </p:sp>
      <p:sp>
        <p:nvSpPr>
          <p:cNvPr id="297" name="Google Shape;297;p11"/>
          <p:cNvSpPr txBox="1">
            <a:spLocks noGrp="1"/>
          </p:cNvSpPr>
          <p:nvPr>
            <p:ph type="sldNum" idx="12"/>
          </p:nvPr>
        </p:nvSpPr>
        <p:spPr>
          <a:xfrm>
            <a:off x="9079525" y="131625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pic>
        <p:nvPicPr>
          <p:cNvPr id="3" name="Picture 2" descr="A picture containing floor, person, toilet&#10;&#10;Description automatically generated">
            <a:extLst>
              <a:ext uri="{FF2B5EF4-FFF2-40B4-BE49-F238E27FC236}">
                <a16:creationId xmlns:a16="http://schemas.microsoft.com/office/drawing/2014/main" id="{EF21C109-954D-0F49-8BF3-2FC27C1146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174" y="1605770"/>
            <a:ext cx="6485526" cy="4324099"/>
          </a:xfrm>
          <a:prstGeom prst="rect">
            <a:avLst/>
          </a:prstGeom>
        </p:spPr>
      </p:pic>
      <p:pic>
        <p:nvPicPr>
          <p:cNvPr id="5" name="Picture 4" descr="A picture containing person, indoor, wall&#10;&#10;Description automatically generated">
            <a:extLst>
              <a:ext uri="{FF2B5EF4-FFF2-40B4-BE49-F238E27FC236}">
                <a16:creationId xmlns:a16="http://schemas.microsoft.com/office/drawing/2014/main" id="{AD8751B0-4D0A-3440-BA99-5B4F17512C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1704" y="1605770"/>
            <a:ext cx="2893473" cy="434020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11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11"/>
          <p:cNvSpPr txBox="1"/>
          <p:nvPr/>
        </p:nvSpPr>
        <p:spPr>
          <a:xfrm>
            <a:off x="548477" y="168433"/>
            <a:ext cx="11095045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4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Klasowe wyzwanie – zbiórka butelek z </a:t>
            </a:r>
            <a:r>
              <a:rPr lang="en-US" sz="44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PET</a:t>
            </a:r>
            <a:endParaRPr dirty="0"/>
          </a:p>
        </p:txBody>
      </p:sp>
      <p:pic>
        <p:nvPicPr>
          <p:cNvPr id="296" name="Google Shape;296;p11" descr="A picture containing person, outdoor, beverag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8321" y="1162122"/>
            <a:ext cx="7093018" cy="4558713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1"/>
          <p:cNvSpPr txBox="1">
            <a:spLocks noGrp="1"/>
          </p:cNvSpPr>
          <p:nvPr>
            <p:ph type="sldNum" idx="12"/>
          </p:nvPr>
        </p:nvSpPr>
        <p:spPr>
          <a:xfrm>
            <a:off x="9079525" y="131625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D2A6CF5F-6BE5-8C45-8F23-9FBD3AE7CA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0380" y="975974"/>
            <a:ext cx="3563142" cy="503630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F54BC0C-3A08-164A-A9CB-385F73FFBD99}"/>
              </a:ext>
            </a:extLst>
          </p:cNvPr>
          <p:cNvSpPr txBox="1"/>
          <p:nvPr/>
        </p:nvSpPr>
        <p:spPr>
          <a:xfrm>
            <a:off x="9714379" y="2225488"/>
            <a:ext cx="4482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7254AC-B70D-7047-A5A8-CD9CB02CDF10}"/>
              </a:ext>
            </a:extLst>
          </p:cNvPr>
          <p:cNvSpPr txBox="1"/>
          <p:nvPr/>
        </p:nvSpPr>
        <p:spPr>
          <a:xfrm>
            <a:off x="9771529" y="2868706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34306E-CEFB-4E44-8369-02E20B0F1225}"/>
              </a:ext>
            </a:extLst>
          </p:cNvPr>
          <p:cNvSpPr txBox="1"/>
          <p:nvPr/>
        </p:nvSpPr>
        <p:spPr>
          <a:xfrm>
            <a:off x="9771529" y="342900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A4D419-AA40-7842-B6DC-E322BE6F2E5F}"/>
              </a:ext>
            </a:extLst>
          </p:cNvPr>
          <p:cNvSpPr txBox="1"/>
          <p:nvPr/>
        </p:nvSpPr>
        <p:spPr>
          <a:xfrm>
            <a:off x="9771529" y="396240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6808B07-12F1-4F49-A4C2-157F9C5B6321}"/>
              </a:ext>
            </a:extLst>
          </p:cNvPr>
          <p:cNvSpPr txBox="1"/>
          <p:nvPr/>
        </p:nvSpPr>
        <p:spPr>
          <a:xfrm>
            <a:off x="9714378" y="4607860"/>
            <a:ext cx="591671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C6D368-AFF0-0341-9658-8A64BE1D7900}"/>
              </a:ext>
            </a:extLst>
          </p:cNvPr>
          <p:cNvSpPr txBox="1"/>
          <p:nvPr/>
        </p:nvSpPr>
        <p:spPr>
          <a:xfrm>
            <a:off x="9714378" y="5232026"/>
            <a:ext cx="448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A4F0D980-8E95-B915-4F15-01DEF19B6218}"/>
              </a:ext>
            </a:extLst>
          </p:cNvPr>
          <p:cNvSpPr txBox="1"/>
          <p:nvPr/>
        </p:nvSpPr>
        <p:spPr>
          <a:xfrm>
            <a:off x="9450391" y="5066050"/>
            <a:ext cx="93638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000" dirty="0"/>
              <a:t>Poniedziałek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CD9F1A9D-7BDE-9D2E-8FEC-A5DEE151EBBB}"/>
              </a:ext>
            </a:extLst>
          </p:cNvPr>
          <p:cNvSpPr txBox="1"/>
          <p:nvPr/>
        </p:nvSpPr>
        <p:spPr>
          <a:xfrm>
            <a:off x="9542019" y="4423567"/>
            <a:ext cx="93638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000" dirty="0"/>
              <a:t>Wtorek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8BE31B4-A0F7-6DFC-6D73-DD7B876CD909}"/>
              </a:ext>
            </a:extLst>
          </p:cNvPr>
          <p:cNvSpPr txBox="1"/>
          <p:nvPr/>
        </p:nvSpPr>
        <p:spPr>
          <a:xfrm>
            <a:off x="9589157" y="3817908"/>
            <a:ext cx="75491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000" dirty="0"/>
              <a:t>Środa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A3BDC89F-847F-F4E6-1D03-AEEA39DEC27E}"/>
              </a:ext>
            </a:extLst>
          </p:cNvPr>
          <p:cNvSpPr txBox="1"/>
          <p:nvPr/>
        </p:nvSpPr>
        <p:spPr>
          <a:xfrm>
            <a:off x="9551139" y="3269773"/>
            <a:ext cx="75491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000" dirty="0"/>
              <a:t>Czwartek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1730168A-34B7-B81D-D409-A62F7D6278BE}"/>
              </a:ext>
            </a:extLst>
          </p:cNvPr>
          <p:cNvSpPr txBox="1"/>
          <p:nvPr/>
        </p:nvSpPr>
        <p:spPr>
          <a:xfrm>
            <a:off x="9631869" y="2698951"/>
            <a:ext cx="75491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000" dirty="0"/>
              <a:t>Piątek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5A8E0CA3-5E59-1697-2F0E-41D5B66B8838}"/>
              </a:ext>
            </a:extLst>
          </p:cNvPr>
          <p:cNvSpPr txBox="1"/>
          <p:nvPr/>
        </p:nvSpPr>
        <p:spPr>
          <a:xfrm>
            <a:off x="9369661" y="2030144"/>
            <a:ext cx="106531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000" dirty="0"/>
              <a:t>Całkowita ilość </a:t>
            </a:r>
          </a:p>
        </p:txBody>
      </p:sp>
    </p:spTree>
    <p:extLst>
      <p:ext uri="{BB962C8B-B14F-4D97-AF65-F5344CB8AC3E}">
        <p14:creationId xmlns:p14="http://schemas.microsoft.com/office/powerpoint/2010/main" val="20806966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0"/>
            <a:ext cx="12191998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4"/>
          <p:cNvSpPr/>
          <p:nvPr/>
        </p:nvSpPr>
        <p:spPr>
          <a:xfrm>
            <a:off x="2606050" y="185125"/>
            <a:ext cx="6979800" cy="803574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duration: 25 - 30 minutes</a:t>
            </a:r>
            <a:endParaRPr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2606050" y="185125"/>
            <a:ext cx="6979800" cy="69390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"/>
          <p:cNvSpPr txBox="1"/>
          <p:nvPr/>
        </p:nvSpPr>
        <p:spPr>
          <a:xfrm>
            <a:off x="2983322" y="294106"/>
            <a:ext cx="622535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Kolejne kroki</a:t>
            </a:r>
            <a:endParaRPr dirty="0"/>
          </a:p>
        </p:txBody>
      </p:sp>
      <p:sp>
        <p:nvSpPr>
          <p:cNvPr id="136" name="Google Shape;136;p4"/>
          <p:cNvSpPr/>
          <p:nvPr/>
        </p:nvSpPr>
        <p:spPr>
          <a:xfrm>
            <a:off x="413972" y="1295225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4"/>
          <p:cNvSpPr/>
          <p:nvPr/>
        </p:nvSpPr>
        <p:spPr>
          <a:xfrm>
            <a:off x="360335" y="1295225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4"/>
          <p:cNvSpPr/>
          <p:nvPr/>
        </p:nvSpPr>
        <p:spPr>
          <a:xfrm>
            <a:off x="404919" y="1275173"/>
            <a:ext cx="301686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146" name="Google Shape;146;p4"/>
          <p:cNvSpPr/>
          <p:nvPr/>
        </p:nvSpPr>
        <p:spPr>
          <a:xfrm>
            <a:off x="420159" y="4764781"/>
            <a:ext cx="301686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dirty="0"/>
          </a:p>
        </p:txBody>
      </p:sp>
      <p:sp>
        <p:nvSpPr>
          <p:cNvPr id="157" name="Google Shape;157;p4"/>
          <p:cNvSpPr txBox="1">
            <a:spLocks noGrp="1"/>
          </p:cNvSpPr>
          <p:nvPr>
            <p:ph type="sldNum" idx="12"/>
          </p:nvPr>
        </p:nvSpPr>
        <p:spPr>
          <a:xfrm>
            <a:off x="9042775" y="122425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34" name="Google Shape;148;p4">
            <a:extLst>
              <a:ext uri="{FF2B5EF4-FFF2-40B4-BE49-F238E27FC236}">
                <a16:creationId xmlns:a16="http://schemas.microsoft.com/office/drawing/2014/main" id="{AE674A5D-90ED-F246-880E-4B6F9E43BC52}"/>
              </a:ext>
            </a:extLst>
          </p:cNvPr>
          <p:cNvSpPr/>
          <p:nvPr/>
        </p:nvSpPr>
        <p:spPr>
          <a:xfrm rot="5400000">
            <a:off x="538407" y="2664118"/>
            <a:ext cx="930149" cy="279035"/>
          </a:xfrm>
          <a:prstGeom prst="bentUpArrow">
            <a:avLst>
              <a:gd name="adj1" fmla="val 25000"/>
              <a:gd name="adj2" fmla="val 23934"/>
              <a:gd name="adj3" fmla="val 25000"/>
            </a:avLst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F16A6E2-8EBD-1049-A9AE-DC138164C052}"/>
              </a:ext>
            </a:extLst>
          </p:cNvPr>
          <p:cNvSpPr txBox="1"/>
          <p:nvPr/>
        </p:nvSpPr>
        <p:spPr>
          <a:xfrm>
            <a:off x="965365" y="1197623"/>
            <a:ext cx="807741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Wydrukuj „kolorowankę” i rozdaj ją </a:t>
            </a:r>
            <a:r>
              <a:rPr lang="pl-PL" sz="180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pod koniec lekcji albo wyślij jako pracę domową. Kolorowanka nie jest częścią prezentacji PowerPoint i można ją pobrać jako plik pdf.</a:t>
            </a:r>
            <a:endParaRPr lang="en-US" sz="1800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36;p4">
            <a:extLst>
              <a:ext uri="{FF2B5EF4-FFF2-40B4-BE49-F238E27FC236}">
                <a16:creationId xmlns:a16="http://schemas.microsoft.com/office/drawing/2014/main" id="{2D9D11E7-A22D-4F4C-BD50-DF0F2B1CB51A}"/>
              </a:ext>
            </a:extLst>
          </p:cNvPr>
          <p:cNvSpPr/>
          <p:nvPr/>
        </p:nvSpPr>
        <p:spPr>
          <a:xfrm>
            <a:off x="5040557" y="3511001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37;p4">
            <a:extLst>
              <a:ext uri="{FF2B5EF4-FFF2-40B4-BE49-F238E27FC236}">
                <a16:creationId xmlns:a16="http://schemas.microsoft.com/office/drawing/2014/main" id="{043C641A-D4F1-BF4A-B392-D6412D2EAD96}"/>
              </a:ext>
            </a:extLst>
          </p:cNvPr>
          <p:cNvSpPr/>
          <p:nvPr/>
        </p:nvSpPr>
        <p:spPr>
          <a:xfrm>
            <a:off x="4968301" y="3515848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FDD866-FF36-BE42-B898-9DCFE6D33F0C}"/>
              </a:ext>
            </a:extLst>
          </p:cNvPr>
          <p:cNvSpPr txBox="1"/>
          <p:nvPr/>
        </p:nvSpPr>
        <p:spPr>
          <a:xfrm>
            <a:off x="5635957" y="3429000"/>
            <a:ext cx="60899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Na koniec tygodnia powiedz uczniom, że otrzymują oficjalną odznakę „bohatera recyklingu” i mogą uczyć swoje rodziny, jak </a:t>
            </a:r>
            <a:r>
              <a:rPr lang="pl-PL" dirty="0" err="1"/>
              <a:t>recyklingować</a:t>
            </a:r>
            <a:r>
              <a:rPr lang="pl-PL" dirty="0"/>
              <a:t> odpady w domu</a:t>
            </a:r>
            <a:r>
              <a:rPr lang="en-US" dirty="0"/>
              <a:t>.</a:t>
            </a:r>
          </a:p>
        </p:txBody>
      </p:sp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CD62908-5C2D-C446-9DBA-FE0246112F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9386" y="4028626"/>
            <a:ext cx="3533670" cy="2473569"/>
          </a:xfrm>
          <a:prstGeom prst="rect">
            <a:avLst/>
          </a:prstGeom>
        </p:spPr>
      </p:pic>
      <p:pic>
        <p:nvPicPr>
          <p:cNvPr id="18" name="Picture 17" descr="Shape, rectangle&#10;&#10;Description automatically generated">
            <a:extLst>
              <a:ext uri="{FF2B5EF4-FFF2-40B4-BE49-F238E27FC236}">
                <a16:creationId xmlns:a16="http://schemas.microsoft.com/office/drawing/2014/main" id="{87310200-0B13-672E-AB44-7D2B27E189E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99311" y="2305038"/>
            <a:ext cx="2937357" cy="419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070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/>
          <p:nvPr/>
        </p:nvSpPr>
        <p:spPr>
          <a:xfrm>
            <a:off x="323617" y="1464528"/>
            <a:ext cx="5410203" cy="417055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506503" y="1456997"/>
            <a:ext cx="5410203" cy="35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pl-PL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Najważniejsze efekty nauczania i powiązanie z programem nauczania</a:t>
            </a:r>
            <a:r>
              <a:rPr lang="en-US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2606050" y="185125"/>
            <a:ext cx="6979800" cy="84810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3"/>
          <p:cNvSpPr/>
          <p:nvPr/>
        </p:nvSpPr>
        <p:spPr>
          <a:xfrm>
            <a:off x="2606040" y="185126"/>
            <a:ext cx="6979920" cy="73532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3"/>
          <p:cNvSpPr txBox="1"/>
          <p:nvPr/>
        </p:nvSpPr>
        <p:spPr>
          <a:xfrm>
            <a:off x="2794680" y="294106"/>
            <a:ext cx="679116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pl-PL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Przygotowanie do lekcji i powiązanie z programem nauczania</a:t>
            </a:r>
            <a:endParaRPr lang="pl-PL" sz="2000" dirty="0"/>
          </a:p>
        </p:txBody>
      </p:sp>
      <p:sp>
        <p:nvSpPr>
          <p:cNvPr id="120" name="Google Shape;120;p3"/>
          <p:cNvSpPr/>
          <p:nvPr/>
        </p:nvSpPr>
        <p:spPr>
          <a:xfrm>
            <a:off x="323617" y="2049634"/>
            <a:ext cx="11361877" cy="2751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lvl="0" indent="-171450" algn="just">
              <a:lnSpc>
                <a:spcPct val="120000"/>
              </a:lnSpc>
              <a:buClr>
                <a:srgbClr val="3AC69D"/>
              </a:buClr>
              <a:buSzPts val="2400"/>
              <a:buFont typeface="Arial"/>
              <a:buChar char="•"/>
            </a:pPr>
            <a:r>
              <a:rPr lang="pl-PL" sz="16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Przyroda – Ziemia i działalność człowieka: </a:t>
            </a:r>
            <a:r>
              <a:rPr lang="pl-PL" sz="160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Informowanie o rozwiązaniach, które zmniejszają wpływ wywierany przez człowieka na glebę, wodę, powietrze i/lub inne organizmy żywe w środowisku lokalnym. Czynności wykonywane przez ludzi mogą wpływać na otaczający ich świat. Ludzie mogą jednak dokonywać wyborów, które zmniejszają ich wpływ na glebę, wodę, powietrze i inne organizmy żywe.</a:t>
            </a:r>
          </a:p>
          <a:p>
            <a:pPr marL="171450" lvl="0" indent="-171450" algn="just">
              <a:lnSpc>
                <a:spcPct val="120000"/>
              </a:lnSpc>
              <a:buClr>
                <a:srgbClr val="3AC69D"/>
              </a:buClr>
              <a:buSzPts val="2400"/>
              <a:buFont typeface="Arial"/>
              <a:buChar char="•"/>
            </a:pPr>
            <a:r>
              <a:rPr lang="pl-PL" sz="16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Umiejętności i biegłość w zakresie języka angielskiego: </a:t>
            </a:r>
            <a:r>
              <a:rPr lang="pl-PL" sz="160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Udział w rozmowach dotyczących zagadnień i tekstów we współpracy z różnymi partnerami. Przestrzeganie ustalonych reguł w rozmowach. Stosowanie słów i zwrotów poznanych podczas rozmów, czytania, słuchania i reagowania na teksty.</a:t>
            </a:r>
            <a:endParaRPr dirty="0"/>
          </a:p>
          <a:p>
            <a:pPr marL="171450" marR="0" lvl="0" indent="-1714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AC69D"/>
              </a:buClr>
              <a:buSzPts val="2400"/>
              <a:buFont typeface="Arial"/>
              <a:buChar char="•"/>
            </a:pPr>
            <a:r>
              <a:rPr lang="pl-PL" sz="16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Matematyka</a:t>
            </a:r>
            <a:r>
              <a:rPr lang="en-US" sz="16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pl-PL" sz="160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Przypisywanie przedmiotów do danych kategorii, zliczanie przedmiotów w poszczególnych kategoriach i sortowanie kategorii według liczebności</a:t>
            </a:r>
            <a:r>
              <a:rPr lang="en-US" sz="16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125" name="Google Shape;125;p3"/>
          <p:cNvSpPr/>
          <p:nvPr/>
        </p:nvSpPr>
        <p:spPr>
          <a:xfrm>
            <a:off x="92129" y="4941139"/>
            <a:ext cx="4658001" cy="417055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3"/>
          <p:cNvSpPr/>
          <p:nvPr/>
        </p:nvSpPr>
        <p:spPr>
          <a:xfrm>
            <a:off x="115916" y="4899176"/>
            <a:ext cx="4658000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Powiązanie z </a:t>
            </a:r>
            <a:r>
              <a:rPr lang="pl-PL" sz="1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Celami zrównoważonego rozwoju</a:t>
            </a:r>
            <a:endParaRPr sz="18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3"/>
          <p:cNvSpPr txBox="1">
            <a:spLocks noGrp="1"/>
          </p:cNvSpPr>
          <p:nvPr>
            <p:ph type="sldNum" idx="12"/>
          </p:nvPr>
        </p:nvSpPr>
        <p:spPr>
          <a:xfrm>
            <a:off x="9079525" y="131625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grpSp>
        <p:nvGrpSpPr>
          <p:cNvPr id="20" name="Group 15">
            <a:extLst>
              <a:ext uri="{FF2B5EF4-FFF2-40B4-BE49-F238E27FC236}">
                <a16:creationId xmlns:a16="http://schemas.microsoft.com/office/drawing/2014/main" id="{7E8A3822-2967-4E63-ACFE-240753DBE154}"/>
              </a:ext>
            </a:extLst>
          </p:cNvPr>
          <p:cNvGrpSpPr/>
          <p:nvPr/>
        </p:nvGrpSpPr>
        <p:grpSpPr>
          <a:xfrm>
            <a:off x="5119951" y="4676438"/>
            <a:ext cx="6979920" cy="1490877"/>
            <a:chOff x="4790164" y="5101971"/>
            <a:chExt cx="6979920" cy="1490877"/>
          </a:xfrm>
        </p:grpSpPr>
        <p:sp>
          <p:nvSpPr>
            <p:cNvPr id="21" name="Rounded Rectangle 16">
              <a:extLst>
                <a:ext uri="{FF2B5EF4-FFF2-40B4-BE49-F238E27FC236}">
                  <a16:creationId xmlns:a16="http://schemas.microsoft.com/office/drawing/2014/main" id="{51C8BC24-9227-4D65-969A-3C4ADC24B720}"/>
                </a:ext>
              </a:extLst>
            </p:cNvPr>
            <p:cNvSpPr/>
            <p:nvPr/>
          </p:nvSpPr>
          <p:spPr>
            <a:xfrm>
              <a:off x="4790164" y="5162929"/>
              <a:ext cx="6979920" cy="1069167"/>
            </a:xfrm>
            <a:prstGeom prst="roundRect">
              <a:avLst/>
            </a:prstGeom>
            <a:solidFill>
              <a:srgbClr val="29C7F7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29C7F7"/>
                </a:solidFill>
                <a:highlight>
                  <a:srgbClr val="29C7F7"/>
                </a:highlight>
              </a:endParaRPr>
            </a:p>
            <a:p>
              <a:pPr algn="ctr"/>
              <a:endParaRPr lang="x-none">
                <a:solidFill>
                  <a:srgbClr val="29C7F7"/>
                </a:solidFill>
                <a:highlight>
                  <a:srgbClr val="29C7F7"/>
                </a:highlight>
              </a:endParaRPr>
            </a:p>
          </p:txBody>
        </p:sp>
        <p:sp>
          <p:nvSpPr>
            <p:cNvPr id="22" name="Rounded Rectangle 17">
              <a:extLst>
                <a:ext uri="{FF2B5EF4-FFF2-40B4-BE49-F238E27FC236}">
                  <a16:creationId xmlns:a16="http://schemas.microsoft.com/office/drawing/2014/main" id="{AADD5EC5-D40F-4110-9E46-DE2A20F91A34}"/>
                </a:ext>
              </a:extLst>
            </p:cNvPr>
            <p:cNvSpPr/>
            <p:nvPr/>
          </p:nvSpPr>
          <p:spPr>
            <a:xfrm>
              <a:off x="4790164" y="5443839"/>
              <a:ext cx="6979920" cy="1149009"/>
            </a:xfrm>
            <a:prstGeom prst="roundRect">
              <a:avLst/>
            </a:prstGeom>
            <a:solidFill>
              <a:srgbClr val="3AC69D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/>
            </a:p>
            <a:p>
              <a:r>
                <a:rPr lang="pl-PL" b="1" dirty="0"/>
                <a:t>Konspekty są tak pomyślane, aby były elastyczne i pozwalały reagować na potrzeby, ewoluując podczas lekcji. Lekcje można edytować i dostosowywać do różnych indywidualnych kontekstów związanych z uczniami i środowiskiem lekcyjnym. Dostępna do pobrania jest wersja PowerPoint z instrukcjami dla nauczyciela oraz lekcja w formacie PDF do wydruku</a:t>
              </a:r>
              <a:r>
                <a:rPr lang="en-US" b="1" dirty="0"/>
                <a:t>. </a:t>
              </a:r>
            </a:p>
            <a:p>
              <a:pPr algn="ctr"/>
              <a:endParaRPr lang="x-none" dirty="0"/>
            </a:p>
          </p:txBody>
        </p:sp>
        <p:sp>
          <p:nvSpPr>
            <p:cNvPr id="23" name="TextBox 18">
              <a:extLst>
                <a:ext uri="{FF2B5EF4-FFF2-40B4-BE49-F238E27FC236}">
                  <a16:creationId xmlns:a16="http://schemas.microsoft.com/office/drawing/2014/main" id="{3D9B88F9-2200-40FA-AF0A-31E2A41BEE1B}"/>
                </a:ext>
              </a:extLst>
            </p:cNvPr>
            <p:cNvSpPr txBox="1"/>
            <p:nvPr/>
          </p:nvSpPr>
          <p:spPr>
            <a:xfrm>
              <a:off x="6956553" y="5101971"/>
              <a:ext cx="42801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dirty="0">
                  <a:solidFill>
                    <a:schemeClr val="bg1"/>
                  </a:solidFill>
                </a:rPr>
                <a:t>Lekcja elastyczna, z możliwością dostosowania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4" name="Obraz 23">
            <a:extLst>
              <a:ext uri="{FF2B5EF4-FFF2-40B4-BE49-F238E27FC236}">
                <a16:creationId xmlns:a16="http://schemas.microsoft.com/office/drawing/2014/main" id="{1B6F5858-A5CE-410B-8F1E-5147192A0E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954" y="5480593"/>
            <a:ext cx="1032011" cy="1032011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C4651999-32E8-473D-93AE-C07EFCD55D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9280" y="5486811"/>
            <a:ext cx="1032011" cy="1025793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1E36FEB8-A20D-4E80-BFAD-FA1AC82966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6893" y="5478962"/>
            <a:ext cx="1045024" cy="1018398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F7164D65-4936-4D95-849E-29938EBF6D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8278" y="5486811"/>
            <a:ext cx="1023326" cy="103355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"/>
            <a:ext cx="12191998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4"/>
          <p:cNvSpPr/>
          <p:nvPr/>
        </p:nvSpPr>
        <p:spPr>
          <a:xfrm>
            <a:off x="2606050" y="185125"/>
            <a:ext cx="6979800" cy="98010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2606040" y="185126"/>
            <a:ext cx="6979920" cy="73532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"/>
          <p:cNvSpPr txBox="1"/>
          <p:nvPr/>
        </p:nvSpPr>
        <p:spPr>
          <a:xfrm>
            <a:off x="2983322" y="294106"/>
            <a:ext cx="622535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Lekcja</a:t>
            </a:r>
            <a:endParaRPr dirty="0"/>
          </a:p>
        </p:txBody>
      </p:sp>
      <p:sp>
        <p:nvSpPr>
          <p:cNvPr id="136" name="Google Shape;136;p4"/>
          <p:cNvSpPr/>
          <p:nvPr/>
        </p:nvSpPr>
        <p:spPr>
          <a:xfrm>
            <a:off x="413972" y="1455742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4"/>
          <p:cNvSpPr/>
          <p:nvPr/>
        </p:nvSpPr>
        <p:spPr>
          <a:xfrm>
            <a:off x="360335" y="1455742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4"/>
          <p:cNvSpPr/>
          <p:nvPr/>
        </p:nvSpPr>
        <p:spPr>
          <a:xfrm>
            <a:off x="404919" y="1435690"/>
            <a:ext cx="301686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139" name="Google Shape;139;p4"/>
          <p:cNvSpPr/>
          <p:nvPr/>
        </p:nvSpPr>
        <p:spPr>
          <a:xfrm>
            <a:off x="911773" y="1498114"/>
            <a:ext cx="10866255" cy="387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Zanim uczniowie wejdą do sali, </a:t>
            </a:r>
            <a:r>
              <a:rPr lang="pl-PL" sz="16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starannie ukryj w sali </a:t>
            </a:r>
            <a:r>
              <a:rPr lang="en-US" sz="16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10-20 </a:t>
            </a:r>
            <a:r>
              <a:rPr lang="pl-PL" sz="16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butelek z </a:t>
            </a:r>
            <a:r>
              <a:rPr lang="en-US" sz="16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PET.</a:t>
            </a:r>
            <a:endParaRPr sz="14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"/>
          <p:cNvSpPr/>
          <p:nvPr/>
        </p:nvSpPr>
        <p:spPr>
          <a:xfrm>
            <a:off x="413972" y="2225770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360335" y="2225770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404919" y="2205718"/>
            <a:ext cx="301686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43" name="Google Shape;143;p4"/>
          <p:cNvSpPr/>
          <p:nvPr/>
        </p:nvSpPr>
        <p:spPr>
          <a:xfrm>
            <a:off x="911773" y="2191942"/>
            <a:ext cx="10866300" cy="142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Rozdaj materiały „TAK/NIE” </a:t>
            </a:r>
            <a:r>
              <a:rPr lang="pl-PL" sz="160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i zapytaj uczniów:</a:t>
            </a:r>
            <a:endParaRPr dirty="0"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</a:pPr>
            <a:r>
              <a:rPr lang="pl-PL" sz="14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Co pamiętacie o recyklingu</a:t>
            </a:r>
            <a:r>
              <a:rPr lang="en-US" sz="14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dirty="0"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</a:pPr>
            <a:r>
              <a:rPr lang="pl-PL" sz="14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Co nadaje się do recyklingu</a:t>
            </a:r>
            <a:r>
              <a:rPr lang="en-US" sz="14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sz="14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</a:pPr>
            <a:r>
              <a:rPr lang="pl-PL" sz="14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Podnieści</a:t>
            </a:r>
            <a:r>
              <a:rPr lang="pl-PL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e ręce i wskażcie mi na rozdanych kartkach coś, co nadaje się do recyklingu</a:t>
            </a:r>
            <a:r>
              <a:rPr lang="en-US" sz="14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sz="14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</a:pPr>
            <a:r>
              <a:rPr lang="pl-PL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Jak brzmi ABC recyklingu</a:t>
            </a:r>
            <a:r>
              <a:rPr lang="en-US" sz="14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4"/>
          <p:cNvSpPr/>
          <p:nvPr/>
        </p:nvSpPr>
        <p:spPr>
          <a:xfrm>
            <a:off x="413972" y="3966459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4"/>
          <p:cNvSpPr/>
          <p:nvPr/>
        </p:nvSpPr>
        <p:spPr>
          <a:xfrm>
            <a:off x="360335" y="3966459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4"/>
          <p:cNvSpPr/>
          <p:nvPr/>
        </p:nvSpPr>
        <p:spPr>
          <a:xfrm>
            <a:off x="404919" y="3946407"/>
            <a:ext cx="301686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47" name="Google Shape;147;p4"/>
          <p:cNvSpPr/>
          <p:nvPr/>
        </p:nvSpPr>
        <p:spPr>
          <a:xfrm>
            <a:off x="911773" y="3916896"/>
            <a:ext cx="10866300" cy="1458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pl-PL" sz="16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Wyświetl i omów slajdy „2 kroki w recyklingu”</a:t>
            </a:r>
            <a:r>
              <a:rPr lang="en-US" sz="16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pl-PL" sz="160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następnie przedstaw </a:t>
            </a:r>
            <a:r>
              <a:rPr lang="pl-PL" sz="16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ostatni slajd o wyzwaniu polegającym na zbiórce butelek z PET i powiedz uczniom, że będą zbierać butelki z PET </a:t>
            </a:r>
            <a:r>
              <a:rPr lang="pl-PL" sz="160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przez tydzień w szkole i w domu, aby zostać „bohaterem recyklingu”</a:t>
            </a:r>
            <a:r>
              <a:rPr lang="en-US" sz="160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</a:pPr>
            <a:r>
              <a:rPr lang="pl-PL" sz="14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Korzystaj z </a:t>
            </a:r>
            <a:r>
              <a:rPr lang="pl-PL" sz="14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„licznika butelek” </a:t>
            </a:r>
            <a:r>
              <a:rPr lang="pl-PL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na tablicy, żeby śledzić codzienne postępy</a:t>
            </a:r>
            <a:r>
              <a:rPr lang="en-US" sz="14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</a:pPr>
            <a:r>
              <a:rPr lang="pl-PL" sz="14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Pokaż pojemnik do recyklingu</a:t>
            </a:r>
            <a:r>
              <a:rPr lang="en-US" sz="14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285750" lvl="0" indent="-285750" algn="just">
              <a:lnSpc>
                <a:spcPct val="120000"/>
              </a:lnSpc>
              <a:buClr>
                <a:srgbClr val="262626"/>
              </a:buClr>
              <a:buSzPts val="2100"/>
              <a:buFont typeface="Arial"/>
              <a:buChar char="•"/>
            </a:pPr>
            <a:r>
              <a:rPr lang="pl-PL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Najlepiej jest starać się zbierać butelki w szkole, bo niektóre dzieci mogą nie móc ich przynosić z domu</a:t>
            </a:r>
            <a:r>
              <a:rPr lang="en-US" sz="14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148" name="Google Shape;148;p4"/>
          <p:cNvSpPr/>
          <p:nvPr/>
        </p:nvSpPr>
        <p:spPr>
          <a:xfrm>
            <a:off x="413972" y="5964325"/>
            <a:ext cx="389700" cy="389700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4"/>
          <p:cNvSpPr/>
          <p:nvPr/>
        </p:nvSpPr>
        <p:spPr>
          <a:xfrm>
            <a:off x="360335" y="5964325"/>
            <a:ext cx="389700" cy="389700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4"/>
          <p:cNvSpPr/>
          <p:nvPr/>
        </p:nvSpPr>
        <p:spPr>
          <a:xfrm>
            <a:off x="457919" y="5957836"/>
            <a:ext cx="3018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151" name="Google Shape;151;p4"/>
          <p:cNvSpPr/>
          <p:nvPr/>
        </p:nvSpPr>
        <p:spPr>
          <a:xfrm>
            <a:off x="911773" y="5974613"/>
            <a:ext cx="10866300" cy="683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Daj uczniom </a:t>
            </a:r>
            <a:r>
              <a:rPr lang="en-US" sz="16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-US" sz="16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minut</a:t>
            </a:r>
            <a:r>
              <a:rPr lang="pl-PL" sz="16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na poszukiwanie ukrytych w sali butelek z </a:t>
            </a:r>
            <a:r>
              <a:rPr lang="en-US" sz="16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PET</a:t>
            </a:r>
            <a:r>
              <a:rPr lang="pl-PL" sz="16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, które zostaną umieszczone w nowym pojemniku i zacznie się zliczanie</a:t>
            </a:r>
            <a:r>
              <a:rPr lang="en-US" sz="16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1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4"/>
          <p:cNvSpPr txBox="1"/>
          <p:nvPr/>
        </p:nvSpPr>
        <p:spPr>
          <a:xfrm>
            <a:off x="5104525" y="6457800"/>
            <a:ext cx="15663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>
                <a:latin typeface="Calibri"/>
                <a:ea typeface="Calibri"/>
                <a:cs typeface="Calibri"/>
                <a:sym typeface="Calibri"/>
              </a:rPr>
              <a:t>cdn.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4"/>
          <p:cNvSpPr txBox="1"/>
          <p:nvPr/>
        </p:nvSpPr>
        <p:spPr>
          <a:xfrm>
            <a:off x="4832250" y="808725"/>
            <a:ext cx="30000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l-PL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Czas trwania lekcji: 45 - 60 minut</a:t>
            </a:r>
            <a:endParaRPr dirty="0"/>
          </a:p>
        </p:txBody>
      </p:sp>
      <p:sp>
        <p:nvSpPr>
          <p:cNvPr id="154" name="Google Shape;154;p4"/>
          <p:cNvSpPr txBox="1">
            <a:spLocks noGrp="1"/>
          </p:cNvSpPr>
          <p:nvPr>
            <p:ph type="sldNum" idx="12"/>
          </p:nvPr>
        </p:nvSpPr>
        <p:spPr>
          <a:xfrm>
            <a:off x="9079525" y="131625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429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5"/>
          <p:cNvSpPr/>
          <p:nvPr/>
        </p:nvSpPr>
        <p:spPr>
          <a:xfrm>
            <a:off x="2606050" y="185125"/>
            <a:ext cx="6979800" cy="98010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5"/>
          <p:cNvSpPr/>
          <p:nvPr/>
        </p:nvSpPr>
        <p:spPr>
          <a:xfrm>
            <a:off x="2606040" y="185126"/>
            <a:ext cx="6979920" cy="73532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5"/>
          <p:cNvSpPr txBox="1"/>
          <p:nvPr/>
        </p:nvSpPr>
        <p:spPr>
          <a:xfrm>
            <a:off x="2983322" y="294106"/>
            <a:ext cx="622535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Lekcja</a:t>
            </a:r>
            <a:endParaRPr dirty="0"/>
          </a:p>
        </p:txBody>
      </p:sp>
      <p:sp>
        <p:nvSpPr>
          <p:cNvPr id="163" name="Google Shape;163;p5"/>
          <p:cNvSpPr/>
          <p:nvPr/>
        </p:nvSpPr>
        <p:spPr>
          <a:xfrm>
            <a:off x="413972" y="1455742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5"/>
          <p:cNvSpPr/>
          <p:nvPr/>
        </p:nvSpPr>
        <p:spPr>
          <a:xfrm>
            <a:off x="360335" y="1455742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5"/>
          <p:cNvSpPr/>
          <p:nvPr/>
        </p:nvSpPr>
        <p:spPr>
          <a:xfrm>
            <a:off x="404919" y="1435690"/>
            <a:ext cx="301686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166" name="Google Shape;166;p5"/>
          <p:cNvSpPr/>
          <p:nvPr/>
        </p:nvSpPr>
        <p:spPr>
          <a:xfrm>
            <a:off x="911773" y="1433946"/>
            <a:ext cx="10866255" cy="387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Każdego dnia „wyzwania butelkowego” zliczajcie z klasą zebrane butelki i zaznaczajcie ich sumę na klasowym liczniku butelek</a:t>
            </a:r>
            <a:r>
              <a:rPr lang="en-US" sz="16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1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5"/>
          <p:cNvSpPr/>
          <p:nvPr/>
        </p:nvSpPr>
        <p:spPr>
          <a:xfrm>
            <a:off x="413972" y="2225770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5"/>
          <p:cNvSpPr/>
          <p:nvPr/>
        </p:nvSpPr>
        <p:spPr>
          <a:xfrm>
            <a:off x="360335" y="2225770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5"/>
          <p:cNvSpPr/>
          <p:nvPr/>
        </p:nvSpPr>
        <p:spPr>
          <a:xfrm>
            <a:off x="404919" y="2205718"/>
            <a:ext cx="301686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</p:txBody>
      </p:sp>
      <p:sp>
        <p:nvSpPr>
          <p:cNvPr id="170" name="Google Shape;170;p5"/>
          <p:cNvSpPr/>
          <p:nvPr/>
        </p:nvSpPr>
        <p:spPr>
          <a:xfrm>
            <a:off x="911773" y="2268142"/>
            <a:ext cx="10866255" cy="1163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Rozdaj kolorowankę z butelką z </a:t>
            </a:r>
            <a:r>
              <a:rPr lang="en-US" sz="16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PET </a:t>
            </a:r>
            <a:r>
              <a:rPr lang="pl-PL" sz="160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i zadawaj pytania takie jak:</a:t>
            </a:r>
            <a:r>
              <a:rPr lang="en-US" sz="14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</a:pPr>
            <a:r>
              <a:rPr lang="pl-PL" sz="14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Jakiego rodzaju napoje spotyka się w takich butelkach</a:t>
            </a:r>
            <a:r>
              <a:rPr lang="en-US" sz="14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dirty="0"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</a:pPr>
            <a:r>
              <a:rPr lang="pl-PL" sz="14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Czy macie swój ulubiony napój? Jakiego jest koloru</a:t>
            </a:r>
            <a:r>
              <a:rPr lang="en-US" sz="14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dirty="0"/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</a:pPr>
            <a:r>
              <a:rPr lang="pl-PL" sz="14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Gdzie wyrzuca się te butelki po wypiciu napoju</a:t>
            </a:r>
            <a:r>
              <a:rPr lang="en-US" sz="14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dirty="0"/>
          </a:p>
        </p:txBody>
      </p:sp>
      <p:sp>
        <p:nvSpPr>
          <p:cNvPr id="171" name="Google Shape;171;p5"/>
          <p:cNvSpPr/>
          <p:nvPr/>
        </p:nvSpPr>
        <p:spPr>
          <a:xfrm>
            <a:off x="413972" y="3644195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5"/>
          <p:cNvSpPr/>
          <p:nvPr/>
        </p:nvSpPr>
        <p:spPr>
          <a:xfrm>
            <a:off x="360335" y="3644195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5"/>
          <p:cNvSpPr/>
          <p:nvPr/>
        </p:nvSpPr>
        <p:spPr>
          <a:xfrm>
            <a:off x="404919" y="3624143"/>
            <a:ext cx="301686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/>
          </a:p>
        </p:txBody>
      </p:sp>
      <p:sp>
        <p:nvSpPr>
          <p:cNvPr id="174" name="Google Shape;174;p5"/>
          <p:cNvSpPr/>
          <p:nvPr/>
        </p:nvSpPr>
        <p:spPr>
          <a:xfrm>
            <a:off x="911773" y="3686567"/>
            <a:ext cx="10866255" cy="387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pl-PL" sz="16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Na koniec tygodnia policzcie wszystkie butelki zebrane przez klasę i wręcz uczniom odznakę - naklejkę „bohater recyklingu”</a:t>
            </a:r>
            <a:r>
              <a:rPr lang="en-US" sz="16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 b="1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5"/>
          <p:cNvSpPr txBox="1"/>
          <p:nvPr/>
        </p:nvSpPr>
        <p:spPr>
          <a:xfrm>
            <a:off x="4821450" y="830300"/>
            <a:ext cx="30000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l-PL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Czas trwania lekcji: 45 - 60 minut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76" name="Google Shape;176;p5"/>
          <p:cNvSpPr txBox="1">
            <a:spLocks noGrp="1"/>
          </p:cNvSpPr>
          <p:nvPr>
            <p:ph type="sldNum" idx="12"/>
          </p:nvPr>
        </p:nvSpPr>
        <p:spPr>
          <a:xfrm>
            <a:off x="9079525" y="131625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2835E1B-68F1-2B46-95E2-12FDF3CFA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429"/>
            <a:ext cx="12192000" cy="6858000"/>
          </a:xfrm>
          <a:prstGeom prst="rect">
            <a:avLst/>
          </a:prstGeom>
        </p:spPr>
      </p:pic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203DDFB3-6D59-A14A-BE61-EA5F497B703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1C58300-AB33-2949-B2B1-1F1E1662997D}"/>
              </a:ext>
            </a:extLst>
          </p:cNvPr>
          <p:cNvSpPr/>
          <p:nvPr/>
        </p:nvSpPr>
        <p:spPr>
          <a:xfrm>
            <a:off x="2606040" y="185126"/>
            <a:ext cx="6979920" cy="874017"/>
          </a:xfrm>
          <a:prstGeom prst="roundRect">
            <a:avLst/>
          </a:prstGeom>
          <a:solidFill>
            <a:srgbClr val="3AC69D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23EAF2D-430A-3647-BA71-366646E5D4E6}"/>
              </a:ext>
            </a:extLst>
          </p:cNvPr>
          <p:cNvSpPr/>
          <p:nvPr/>
        </p:nvSpPr>
        <p:spPr>
          <a:xfrm>
            <a:off x="2606040" y="185126"/>
            <a:ext cx="6979920" cy="735320"/>
          </a:xfrm>
          <a:prstGeom prst="roundRect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0BB800-226F-CD4A-815D-DCCCEFEF61E4}"/>
              </a:ext>
            </a:extLst>
          </p:cNvPr>
          <p:cNvSpPr txBox="1"/>
          <p:nvPr/>
        </p:nvSpPr>
        <p:spPr>
          <a:xfrm>
            <a:off x="2357461" y="294106"/>
            <a:ext cx="7477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Przygotuj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prezentację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PowerPoint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AE55B15-8C0F-384C-8C19-E0135F5D0E05}"/>
              </a:ext>
            </a:extLst>
          </p:cNvPr>
          <p:cNvSpPr/>
          <p:nvPr/>
        </p:nvSpPr>
        <p:spPr>
          <a:xfrm>
            <a:off x="323616" y="3978315"/>
            <a:ext cx="60926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20000"/>
              </a:lnSpc>
              <a:buClr>
                <a:srgbClr val="3AC69D"/>
              </a:buClr>
              <a:buSzPct val="150000"/>
            </a:pPr>
            <a:r>
              <a:rPr lang="pl-PL" sz="2000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Notatki wyświetlają się w okienku po prawej stronie. Tekst powinien się zawijać automatycznie, a w razie potrzeby wyświetla się pionowy pasek przewijania. Można też zmienić rozmiar tekstu w okienku notatek, używając dwóch przycisków w lewym dolnym rogu tego okienka</a:t>
            </a:r>
            <a:r>
              <a:rPr lang="en-US" sz="2000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2000" b="1" dirty="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9">
            <a:extLst>
              <a:ext uri="{FF2B5EF4-FFF2-40B4-BE49-F238E27FC236}">
                <a16:creationId xmlns:a16="http://schemas.microsoft.com/office/drawing/2014/main" id="{036F6C82-3718-4D75-B780-C7BD3FA0CE12}"/>
              </a:ext>
            </a:extLst>
          </p:cNvPr>
          <p:cNvSpPr/>
          <p:nvPr/>
        </p:nvSpPr>
        <p:spPr>
          <a:xfrm>
            <a:off x="323616" y="1157454"/>
            <a:ext cx="11361877" cy="2396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20000"/>
              </a:lnSpc>
              <a:buClr>
                <a:srgbClr val="3AC69D"/>
              </a:buClr>
              <a:buSzPct val="150000"/>
            </a:pPr>
            <a:r>
              <a:rPr lang="pl-PL" sz="1800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Gdy jesteś gotowy(a), aby zaprezentować lekcje uczniom, kliknij </a:t>
            </a:r>
            <a:r>
              <a:rPr lang="pl-PL" sz="18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pokaz slajdów </a:t>
            </a:r>
            <a:r>
              <a:rPr lang="pl-PL" sz="1800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 góry paska menu, a następnie wybierz </a:t>
            </a:r>
            <a:r>
              <a:rPr lang="pl-PL" sz="18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„Od początku”. </a:t>
            </a:r>
          </a:p>
          <a:p>
            <a:pPr algn="thaiDist">
              <a:lnSpc>
                <a:spcPct val="120000"/>
              </a:lnSpc>
              <a:buClr>
                <a:srgbClr val="3AC69D"/>
              </a:buClr>
              <a:buSzPct val="150000"/>
            </a:pPr>
            <a:endParaRPr lang="pl-PL" sz="1800" b="1" dirty="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thaiDist">
              <a:lnSpc>
                <a:spcPct val="120000"/>
              </a:lnSpc>
              <a:buClr>
                <a:srgbClr val="3AC69D"/>
              </a:buClr>
              <a:buSzPct val="150000"/>
            </a:pPr>
            <a:endParaRPr lang="pl-PL" sz="1800" b="1" dirty="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thaiDist">
              <a:lnSpc>
                <a:spcPct val="120000"/>
              </a:lnSpc>
              <a:buClr>
                <a:srgbClr val="3AC69D"/>
              </a:buClr>
              <a:buSzPct val="150000"/>
            </a:pPr>
            <a:r>
              <a:rPr lang="pl-PL" sz="1800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Następnie naprowadź kursor „myszy” na lewy, dolny róg prezentacji. </a:t>
            </a:r>
          </a:p>
          <a:p>
            <a:pPr algn="thaiDist">
              <a:lnSpc>
                <a:spcPct val="120000"/>
              </a:lnSpc>
              <a:buClr>
                <a:srgbClr val="3AC69D"/>
              </a:buClr>
              <a:buSzPct val="150000"/>
            </a:pPr>
            <a:r>
              <a:rPr lang="pl-PL" sz="1800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 rozwinięciu opcji zaznaczonej w zielonym kółku wybierz „Pokaż widok prezentera”. W widoku prezentera podczas prezentacji widzisz swoje notatki, a odbiorcy widzą tylko prezentację</a:t>
            </a:r>
            <a:r>
              <a:rPr lang="en-US" sz="1800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b="1" dirty="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5094ABEF-98D2-4848-9C64-D3872A6E0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714" y="1857727"/>
            <a:ext cx="6223183" cy="607262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3D00B948-70CB-4949-9AAD-FE2052D1F3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6513" y="1857727"/>
            <a:ext cx="2838450" cy="6096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9D2653AE-F430-4F13-B9B5-CCC7B56B6E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0252" y="3612193"/>
            <a:ext cx="5408132" cy="295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154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6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FEE5F5A-25FD-5F82-8489-0C37073A4BEF}"/>
              </a:ext>
            </a:extLst>
          </p:cNvPr>
          <p:cNvGrpSpPr/>
          <p:nvPr/>
        </p:nvGrpSpPr>
        <p:grpSpPr>
          <a:xfrm>
            <a:off x="1480707" y="5036833"/>
            <a:ext cx="3105179" cy="740506"/>
            <a:chOff x="1058928" y="327691"/>
            <a:chExt cx="3105179" cy="740506"/>
          </a:xfrm>
        </p:grpSpPr>
        <p:sp>
          <p:nvSpPr>
            <p:cNvPr id="189" name="Google Shape;189;p6"/>
            <p:cNvSpPr/>
            <p:nvPr/>
          </p:nvSpPr>
          <p:spPr>
            <a:xfrm>
              <a:off x="1058928" y="332877"/>
              <a:ext cx="3105179" cy="735320"/>
            </a:xfrm>
            <a:prstGeom prst="roundRect">
              <a:avLst>
                <a:gd name="adj" fmla="val 16667"/>
              </a:avLst>
            </a:prstGeom>
            <a:solidFill>
              <a:srgbClr val="29C7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6"/>
            <p:cNvSpPr txBox="1"/>
            <p:nvPr/>
          </p:nvSpPr>
          <p:spPr>
            <a:xfrm>
              <a:off x="1527338" y="327691"/>
              <a:ext cx="2347803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40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TAK</a:t>
              </a:r>
              <a:endParaRPr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992DF71-B608-D792-F5D7-801C52743482}"/>
              </a:ext>
            </a:extLst>
          </p:cNvPr>
          <p:cNvGrpSpPr/>
          <p:nvPr/>
        </p:nvGrpSpPr>
        <p:grpSpPr>
          <a:xfrm>
            <a:off x="7606116" y="5001675"/>
            <a:ext cx="3105179" cy="736434"/>
            <a:chOff x="7983908" y="313974"/>
            <a:chExt cx="3105179" cy="736434"/>
          </a:xfrm>
        </p:grpSpPr>
        <p:sp>
          <p:nvSpPr>
            <p:cNvPr id="190" name="Google Shape;190;p6"/>
            <p:cNvSpPr/>
            <p:nvPr/>
          </p:nvSpPr>
          <p:spPr>
            <a:xfrm>
              <a:off x="7983908" y="313974"/>
              <a:ext cx="3105179" cy="735320"/>
            </a:xfrm>
            <a:prstGeom prst="roundRect">
              <a:avLst>
                <a:gd name="adj" fmla="val 16667"/>
              </a:avLst>
            </a:prstGeom>
            <a:solidFill>
              <a:srgbClr val="3AC6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6"/>
            <p:cNvSpPr txBox="1"/>
            <p:nvPr/>
          </p:nvSpPr>
          <p:spPr>
            <a:xfrm>
              <a:off x="8362595" y="342522"/>
              <a:ext cx="2347803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40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NIE</a:t>
              </a:r>
              <a:endParaRPr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00C4D9E-9C72-04B3-A9C1-23B668CD9C93}"/>
              </a:ext>
            </a:extLst>
          </p:cNvPr>
          <p:cNvGrpSpPr/>
          <p:nvPr/>
        </p:nvGrpSpPr>
        <p:grpSpPr>
          <a:xfrm>
            <a:off x="220450" y="81404"/>
            <a:ext cx="1431166" cy="2340400"/>
            <a:chOff x="923533" y="1746170"/>
            <a:chExt cx="1431166" cy="2340400"/>
          </a:xfrm>
        </p:grpSpPr>
        <p:pic>
          <p:nvPicPr>
            <p:cNvPr id="196" name="Google Shape;196;p6" descr="A picture containing plastic, vessel, jar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23533" y="1746170"/>
              <a:ext cx="1260257" cy="15089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7" name="Google Shape;197;p6"/>
            <p:cNvSpPr/>
            <p:nvPr/>
          </p:nvSpPr>
          <p:spPr>
            <a:xfrm>
              <a:off x="923533" y="3255614"/>
              <a:ext cx="1431166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2000" b="1" i="0" u="none" strike="noStrike" cap="none" dirty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Słoik szklany</a:t>
              </a:r>
              <a:endParaRPr sz="20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230F1C6-350D-5301-9B5E-02F5DE044A9F}"/>
              </a:ext>
            </a:extLst>
          </p:cNvPr>
          <p:cNvGrpSpPr/>
          <p:nvPr/>
        </p:nvGrpSpPr>
        <p:grpSpPr>
          <a:xfrm>
            <a:off x="1526254" y="119530"/>
            <a:ext cx="2347800" cy="2317792"/>
            <a:chOff x="2948176" y="1768789"/>
            <a:chExt cx="2347800" cy="2317792"/>
          </a:xfrm>
        </p:grpSpPr>
        <p:sp>
          <p:nvSpPr>
            <p:cNvPr id="199" name="Google Shape;199;p6"/>
            <p:cNvSpPr/>
            <p:nvPr/>
          </p:nvSpPr>
          <p:spPr>
            <a:xfrm>
              <a:off x="2948176" y="3255625"/>
              <a:ext cx="2347800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2000" b="1" dirty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Butelka z tworzywa </a:t>
              </a:r>
              <a:r>
                <a:rPr lang="en-US" sz="2000" b="1" dirty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PET</a:t>
              </a:r>
              <a:endParaRPr sz="20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0" name="Google Shape;200;p6" descr="A bottle of water&#10;&#10;Description automatically generated with low confidenc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355827" y="1768789"/>
              <a:ext cx="1341942" cy="170538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966CE7C-D288-247E-F77A-AC2123BC3BC4}"/>
              </a:ext>
            </a:extLst>
          </p:cNvPr>
          <p:cNvGrpSpPr/>
          <p:nvPr/>
        </p:nvGrpSpPr>
        <p:grpSpPr>
          <a:xfrm>
            <a:off x="4473626" y="356473"/>
            <a:ext cx="1934828" cy="2080906"/>
            <a:chOff x="3193049" y="4171116"/>
            <a:chExt cx="1934828" cy="2080906"/>
          </a:xfrm>
        </p:grpSpPr>
        <p:sp>
          <p:nvSpPr>
            <p:cNvPr id="203" name="Google Shape;203;p6"/>
            <p:cNvSpPr/>
            <p:nvPr/>
          </p:nvSpPr>
          <p:spPr>
            <a:xfrm>
              <a:off x="3193049" y="5421066"/>
              <a:ext cx="1934828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2000" b="1" i="0" u="none" strike="noStrike" cap="none" dirty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Puszka metalowa</a:t>
              </a:r>
              <a:endParaRPr sz="20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5" name="Google Shape;205;p6" descr="A close up of a roll of tape&#10;&#10;Description automatically generated with low confidence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775065" y="4171116"/>
              <a:ext cx="648663" cy="122713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48E839F-74AD-D950-1C64-135F2AB78FAC}"/>
              </a:ext>
            </a:extLst>
          </p:cNvPr>
          <p:cNvGrpSpPr/>
          <p:nvPr/>
        </p:nvGrpSpPr>
        <p:grpSpPr>
          <a:xfrm>
            <a:off x="4710254" y="2486739"/>
            <a:ext cx="1958555" cy="2187034"/>
            <a:chOff x="488426" y="4064988"/>
            <a:chExt cx="1958555" cy="2187034"/>
          </a:xfrm>
        </p:grpSpPr>
        <p:sp>
          <p:nvSpPr>
            <p:cNvPr id="202" name="Google Shape;202;p6"/>
            <p:cNvSpPr/>
            <p:nvPr/>
          </p:nvSpPr>
          <p:spPr>
            <a:xfrm>
              <a:off x="671401" y="5421066"/>
              <a:ext cx="1775580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2000" b="1" i="0" u="none" strike="noStrike" cap="none" dirty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Pudełko z tektury</a:t>
              </a:r>
              <a:endParaRPr dirty="0"/>
            </a:p>
          </p:txBody>
        </p:sp>
        <p:pic>
          <p:nvPicPr>
            <p:cNvPr id="206" name="Google Shape;206;p6" descr="A picture containing box, stationary, container, envelope&#10;&#10;Description automatically generated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88426" y="4064988"/>
              <a:ext cx="1839065" cy="13747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893B0B7-8AF8-C2DF-010F-C20754765E40}"/>
              </a:ext>
            </a:extLst>
          </p:cNvPr>
          <p:cNvGrpSpPr/>
          <p:nvPr/>
        </p:nvGrpSpPr>
        <p:grpSpPr>
          <a:xfrm>
            <a:off x="5788968" y="4090100"/>
            <a:ext cx="1766616" cy="1951876"/>
            <a:chOff x="6420868" y="1760417"/>
            <a:chExt cx="1680673" cy="1534980"/>
          </a:xfrm>
        </p:grpSpPr>
        <p:pic>
          <p:nvPicPr>
            <p:cNvPr id="208" name="Google Shape;208;p6" descr="A picture containing banana, indoor, yellow, half&#10;&#10;Description automatically generated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506825" y="1760417"/>
              <a:ext cx="1477076" cy="10526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9" name="Google Shape;209;p6"/>
            <p:cNvSpPr/>
            <p:nvPr/>
          </p:nvSpPr>
          <p:spPr>
            <a:xfrm>
              <a:off x="6420868" y="2700012"/>
              <a:ext cx="1680673" cy="5953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800" b="1" i="0" u="none" strike="noStrike" cap="none" dirty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Skórka od banana</a:t>
              </a:r>
              <a:endParaRPr sz="18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AC472EA-9BBB-E027-1EC6-466FC77F9AEB}"/>
              </a:ext>
            </a:extLst>
          </p:cNvPr>
          <p:cNvGrpSpPr/>
          <p:nvPr/>
        </p:nvGrpSpPr>
        <p:grpSpPr>
          <a:xfrm>
            <a:off x="10192079" y="582212"/>
            <a:ext cx="1680673" cy="1710934"/>
            <a:chOff x="8346482" y="1742833"/>
            <a:chExt cx="1680673" cy="1710934"/>
          </a:xfrm>
        </p:grpSpPr>
        <p:sp>
          <p:nvSpPr>
            <p:cNvPr id="211" name="Google Shape;211;p6"/>
            <p:cNvSpPr/>
            <p:nvPr/>
          </p:nvSpPr>
          <p:spPr>
            <a:xfrm>
              <a:off x="8346482" y="2696677"/>
              <a:ext cx="1680673" cy="7570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800" b="1" i="0" u="none" strike="noStrike" cap="none" dirty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Brudna serwetka</a:t>
              </a:r>
              <a:endParaRPr sz="18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12" name="Google Shape;212;p6" descr="A picture containing cloth, paper, indoor, bed&#10;&#10;Description automatically generated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8616966" y="1742833"/>
              <a:ext cx="1057548" cy="105262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D0B8B0A-67B6-3E05-21B6-0E977C8A77E3}"/>
              </a:ext>
            </a:extLst>
          </p:cNvPr>
          <p:cNvGrpSpPr/>
          <p:nvPr/>
        </p:nvGrpSpPr>
        <p:grpSpPr>
          <a:xfrm>
            <a:off x="7004304" y="448738"/>
            <a:ext cx="2037700" cy="1601183"/>
            <a:chOff x="6377570" y="3189531"/>
            <a:chExt cx="1680673" cy="1218676"/>
          </a:xfrm>
        </p:grpSpPr>
        <p:sp>
          <p:nvSpPr>
            <p:cNvPr id="217" name="Google Shape;217;p6"/>
            <p:cNvSpPr/>
            <p:nvPr/>
          </p:nvSpPr>
          <p:spPr>
            <a:xfrm>
              <a:off x="6377570" y="4084971"/>
              <a:ext cx="1680673" cy="3232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800" b="1" i="0" u="none" strike="noStrike" cap="none" dirty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Żarówka</a:t>
              </a:r>
              <a:endParaRPr sz="18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18" name="Google Shape;218;p6" descr="A picture containing cup, light, glass&#10;&#10;Description automatically generated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6914029" y="3189531"/>
              <a:ext cx="529129" cy="8791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4DC5EA0-C72D-0140-9EE2-A3E9249CE56A}"/>
              </a:ext>
            </a:extLst>
          </p:cNvPr>
          <p:cNvGrpSpPr/>
          <p:nvPr/>
        </p:nvGrpSpPr>
        <p:grpSpPr>
          <a:xfrm>
            <a:off x="3255313" y="472175"/>
            <a:ext cx="2249386" cy="1893596"/>
            <a:chOff x="8347377" y="3141253"/>
            <a:chExt cx="1680673" cy="1235578"/>
          </a:xfrm>
        </p:grpSpPr>
        <p:pic>
          <p:nvPicPr>
            <p:cNvPr id="220" name="Google Shape;220;p6" descr="Calendar&#10;&#10;Description automatically generated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 rot="-419615">
              <a:off x="8449667" y="3141253"/>
              <a:ext cx="1381506" cy="10873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1" name="Google Shape;221;p6"/>
            <p:cNvSpPr/>
            <p:nvPr/>
          </p:nvSpPr>
          <p:spPr>
            <a:xfrm>
              <a:off x="8347377" y="4099719"/>
              <a:ext cx="1680673" cy="2771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800" b="1" i="0" u="none" strike="noStrike" cap="none" dirty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Karton po soku</a:t>
              </a:r>
              <a:endParaRPr sz="18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F46FF9F-94B0-2AEA-0BCA-E78E1E44E41D}"/>
              </a:ext>
            </a:extLst>
          </p:cNvPr>
          <p:cNvGrpSpPr/>
          <p:nvPr/>
        </p:nvGrpSpPr>
        <p:grpSpPr>
          <a:xfrm>
            <a:off x="8455804" y="530105"/>
            <a:ext cx="1680673" cy="1292499"/>
            <a:chOff x="6365330" y="4619518"/>
            <a:chExt cx="1680673" cy="1292499"/>
          </a:xfrm>
        </p:grpSpPr>
        <p:pic>
          <p:nvPicPr>
            <p:cNvPr id="223" name="Google Shape;223;p6" descr="A picture containing toy&#10;&#10;Description automatically generated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6613205" y="4619518"/>
              <a:ext cx="1125056" cy="9133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4" name="Google Shape;224;p6"/>
            <p:cNvSpPr/>
            <p:nvPr/>
          </p:nvSpPr>
          <p:spPr>
            <a:xfrm>
              <a:off x="6365330" y="5487326"/>
              <a:ext cx="1680673" cy="4246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800" b="1" i="0" u="none" strike="noStrike" cap="none" dirty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Zabawki</a:t>
              </a:r>
              <a:endParaRPr sz="18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24E11D5-1FD4-C214-0EBD-302694DFD614}"/>
              </a:ext>
            </a:extLst>
          </p:cNvPr>
          <p:cNvGrpSpPr/>
          <p:nvPr/>
        </p:nvGrpSpPr>
        <p:grpSpPr>
          <a:xfrm>
            <a:off x="2134796" y="2157928"/>
            <a:ext cx="1680673" cy="1698092"/>
            <a:chOff x="8327554" y="4546324"/>
            <a:chExt cx="1680673" cy="1698092"/>
          </a:xfrm>
        </p:grpSpPr>
        <p:pic>
          <p:nvPicPr>
            <p:cNvPr id="226" name="Google Shape;226;p6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8622992" y="4546324"/>
              <a:ext cx="898830" cy="9998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7" name="Google Shape;227;p6"/>
            <p:cNvSpPr/>
            <p:nvPr/>
          </p:nvSpPr>
          <p:spPr>
            <a:xfrm>
              <a:off x="8327554" y="5487326"/>
              <a:ext cx="1680673" cy="7570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800" b="1" i="0" u="none" strike="noStrike" cap="none" dirty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Torba plastikowa</a:t>
              </a:r>
              <a:endParaRPr sz="18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C8FE6E0-7712-DD18-3415-CD204ED997F4}"/>
              </a:ext>
            </a:extLst>
          </p:cNvPr>
          <p:cNvGrpSpPr/>
          <p:nvPr/>
        </p:nvGrpSpPr>
        <p:grpSpPr>
          <a:xfrm>
            <a:off x="5674467" y="831377"/>
            <a:ext cx="1942002" cy="1445457"/>
            <a:chOff x="10237173" y="4701929"/>
            <a:chExt cx="1680673" cy="1147076"/>
          </a:xfrm>
        </p:grpSpPr>
        <p:pic>
          <p:nvPicPr>
            <p:cNvPr id="229" name="Google Shape;229;p6" descr="A close-up of a sword&#10;&#10;Description automatically generated with low confidence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 rot="-996009" flipH="1">
              <a:off x="10454559" y="4701929"/>
              <a:ext cx="1025960" cy="7750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0" name="Google Shape;230;p6"/>
            <p:cNvSpPr/>
            <p:nvPr/>
          </p:nvSpPr>
          <p:spPr>
            <a:xfrm>
              <a:off x="10237173" y="5511982"/>
              <a:ext cx="1680673" cy="3370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800" b="1" i="0" u="none" strike="noStrike" cap="none" dirty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Ołówek</a:t>
              </a:r>
              <a:endParaRPr sz="18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8F2DFB0-355E-C9BE-0F5C-3332CCAA6048}"/>
              </a:ext>
            </a:extLst>
          </p:cNvPr>
          <p:cNvGrpSpPr/>
          <p:nvPr/>
        </p:nvGrpSpPr>
        <p:grpSpPr>
          <a:xfrm>
            <a:off x="7670156" y="2240203"/>
            <a:ext cx="2249385" cy="1589727"/>
            <a:chOff x="10256338" y="3269424"/>
            <a:chExt cx="1680673" cy="1132963"/>
          </a:xfrm>
        </p:grpSpPr>
        <p:pic>
          <p:nvPicPr>
            <p:cNvPr id="232" name="Google Shape;232;p6" descr="A pair of shoes&#10;&#10;Description automatically generated with low confidence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0510259" y="3269424"/>
              <a:ext cx="1272277" cy="8066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3" name="Google Shape;233;p6"/>
            <p:cNvSpPr/>
            <p:nvPr/>
          </p:nvSpPr>
          <p:spPr>
            <a:xfrm>
              <a:off x="10256338" y="4099719"/>
              <a:ext cx="1680673" cy="3026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800" b="1" i="0" u="none" strike="noStrike" cap="none" dirty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Buty</a:t>
              </a:r>
              <a:endParaRPr sz="18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5" name="Google Shape;235;p6"/>
          <p:cNvSpPr txBox="1">
            <a:spLocks noGrp="1"/>
          </p:cNvSpPr>
          <p:nvPr>
            <p:ph type="sldNum" idx="12"/>
          </p:nvPr>
        </p:nvSpPr>
        <p:spPr>
          <a:xfrm>
            <a:off x="9042775" y="122425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1D67DB0-D495-B2B5-7AE3-E85F1ACDF64A}"/>
              </a:ext>
            </a:extLst>
          </p:cNvPr>
          <p:cNvGrpSpPr/>
          <p:nvPr/>
        </p:nvGrpSpPr>
        <p:grpSpPr>
          <a:xfrm>
            <a:off x="-417854" y="2640354"/>
            <a:ext cx="2154046" cy="2016837"/>
            <a:chOff x="10269241" y="1451979"/>
            <a:chExt cx="1680673" cy="1576710"/>
          </a:xfrm>
        </p:grpSpPr>
        <p:sp>
          <p:nvSpPr>
            <p:cNvPr id="50" name="Google Shape;188;p4">
              <a:extLst>
                <a:ext uri="{FF2B5EF4-FFF2-40B4-BE49-F238E27FC236}">
                  <a16:creationId xmlns:a16="http://schemas.microsoft.com/office/drawing/2014/main" id="{DA4964E3-8233-7F4C-9152-5806C7DCC220}"/>
                </a:ext>
              </a:extLst>
            </p:cNvPr>
            <p:cNvSpPr/>
            <p:nvPr/>
          </p:nvSpPr>
          <p:spPr>
            <a:xfrm>
              <a:off x="10269241" y="2696677"/>
              <a:ext cx="1680673" cy="3320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800" b="1" i="0" u="none" strike="noStrike" cap="none" dirty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Wąż ogrodowy</a:t>
              </a:r>
              <a:endParaRPr sz="18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1" name="Picture 50" descr="A picture containing cable, connector&#10;&#10;Description automatically generated">
              <a:extLst>
                <a:ext uri="{FF2B5EF4-FFF2-40B4-BE49-F238E27FC236}">
                  <a16:creationId xmlns:a16="http://schemas.microsoft.com/office/drawing/2014/main" id="{CC1B5C77-3E33-E34B-A12A-B6CCADC882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/>
            <a:srcRect r="3" b="-51"/>
            <a:stretch/>
          </p:blipFill>
          <p:spPr>
            <a:xfrm>
              <a:off x="10402520" y="1451979"/>
              <a:ext cx="1233132" cy="1334224"/>
            </a:xfrm>
            <a:prstGeom prst="rect">
              <a:avLst/>
            </a:prstGeom>
          </p:spPr>
        </p:pic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2AECF63-3EC9-1630-2215-F38BEAD39127}"/>
              </a:ext>
            </a:extLst>
          </p:cNvPr>
          <p:cNvCxnSpPr>
            <a:cxnSpLocks/>
            <a:stCxn id="197" idx="0"/>
          </p:cNvCxnSpPr>
          <p:nvPr/>
        </p:nvCxnSpPr>
        <p:spPr>
          <a:xfrm>
            <a:off x="936033" y="1590848"/>
            <a:ext cx="940937" cy="340971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9B4BF6E-576F-9C9F-CF2A-15D5622B738F}"/>
              </a:ext>
            </a:extLst>
          </p:cNvPr>
          <p:cNvCxnSpPr>
            <a:cxnSpLocks/>
          </p:cNvCxnSpPr>
          <p:nvPr/>
        </p:nvCxnSpPr>
        <p:spPr>
          <a:xfrm>
            <a:off x="1685978" y="1824916"/>
            <a:ext cx="601482" cy="313098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D8A94CA-6471-CF03-6331-2558498EBF19}"/>
              </a:ext>
            </a:extLst>
          </p:cNvPr>
          <p:cNvCxnSpPr>
            <a:cxnSpLocks/>
          </p:cNvCxnSpPr>
          <p:nvPr/>
        </p:nvCxnSpPr>
        <p:spPr>
          <a:xfrm>
            <a:off x="8797925" y="3899841"/>
            <a:ext cx="244079" cy="102156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606B969-57C3-B68B-4B68-2DE1B97ECC06}"/>
              </a:ext>
            </a:extLst>
          </p:cNvPr>
          <p:cNvCxnSpPr>
            <a:cxnSpLocks/>
            <a:stCxn id="203" idx="0"/>
          </p:cNvCxnSpPr>
          <p:nvPr/>
        </p:nvCxnSpPr>
        <p:spPr>
          <a:xfrm flipH="1">
            <a:off x="3403340" y="1606423"/>
            <a:ext cx="2037700" cy="345059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0014661-FEE0-E480-B333-C7B6C44CFD43}"/>
              </a:ext>
            </a:extLst>
          </p:cNvPr>
          <p:cNvCxnSpPr>
            <a:cxnSpLocks/>
            <a:stCxn id="217" idx="0"/>
          </p:cNvCxnSpPr>
          <p:nvPr/>
        </p:nvCxnSpPr>
        <p:spPr>
          <a:xfrm>
            <a:off x="8023154" y="1625231"/>
            <a:ext cx="45419" cy="335326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CBB3022C-9A25-C78F-DF0B-B8564F25436E}"/>
              </a:ext>
            </a:extLst>
          </p:cNvPr>
          <p:cNvCxnSpPr>
            <a:cxnSpLocks/>
          </p:cNvCxnSpPr>
          <p:nvPr/>
        </p:nvCxnSpPr>
        <p:spPr>
          <a:xfrm flipH="1">
            <a:off x="3456184" y="2365771"/>
            <a:ext cx="543323" cy="259013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2080FB93-0CC9-5581-65FE-22AC6F978E4F}"/>
              </a:ext>
            </a:extLst>
          </p:cNvPr>
          <p:cNvCxnSpPr>
            <a:cxnSpLocks/>
          </p:cNvCxnSpPr>
          <p:nvPr/>
        </p:nvCxnSpPr>
        <p:spPr>
          <a:xfrm flipH="1">
            <a:off x="9932883" y="1824916"/>
            <a:ext cx="470655" cy="318212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24EDFFA5-F892-81FF-18C4-17607C1A43E8}"/>
              </a:ext>
            </a:extLst>
          </p:cNvPr>
          <p:cNvCxnSpPr>
            <a:cxnSpLocks/>
          </p:cNvCxnSpPr>
          <p:nvPr/>
        </p:nvCxnSpPr>
        <p:spPr>
          <a:xfrm flipH="1">
            <a:off x="4671563" y="5151987"/>
            <a:ext cx="1453846" cy="23878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219F4F4C-B22D-417B-9B76-04A1F10B9204}"/>
              </a:ext>
            </a:extLst>
          </p:cNvPr>
          <p:cNvCxnSpPr>
            <a:cxnSpLocks/>
          </p:cNvCxnSpPr>
          <p:nvPr/>
        </p:nvCxnSpPr>
        <p:spPr>
          <a:xfrm>
            <a:off x="914429" y="4230965"/>
            <a:ext cx="651142" cy="76959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3D3E00F-907E-F87A-505F-39030A516D0E}"/>
              </a:ext>
            </a:extLst>
          </p:cNvPr>
          <p:cNvCxnSpPr>
            <a:cxnSpLocks/>
          </p:cNvCxnSpPr>
          <p:nvPr/>
        </p:nvCxnSpPr>
        <p:spPr>
          <a:xfrm flipH="1">
            <a:off x="4519246" y="3755199"/>
            <a:ext cx="618191" cy="130917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B1F74E43-7E1E-0A66-456F-30AF17D5FBF4}"/>
              </a:ext>
            </a:extLst>
          </p:cNvPr>
          <p:cNvCxnSpPr>
            <a:cxnSpLocks/>
            <a:stCxn id="224" idx="2"/>
          </p:cNvCxnSpPr>
          <p:nvPr/>
        </p:nvCxnSpPr>
        <p:spPr>
          <a:xfrm>
            <a:off x="9296141" y="1822604"/>
            <a:ext cx="358220" cy="323441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1FAAE419-834A-77B2-DE59-74929E98B7DF}"/>
              </a:ext>
            </a:extLst>
          </p:cNvPr>
          <p:cNvCxnSpPr>
            <a:cxnSpLocks/>
          </p:cNvCxnSpPr>
          <p:nvPr/>
        </p:nvCxnSpPr>
        <p:spPr>
          <a:xfrm flipH="1">
            <a:off x="2690618" y="3484363"/>
            <a:ext cx="276038" cy="147154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5CF5CC32-AAEB-B4A5-4B55-4A8FEEBDD6B1}"/>
              </a:ext>
            </a:extLst>
          </p:cNvPr>
          <p:cNvCxnSpPr>
            <a:cxnSpLocks/>
          </p:cNvCxnSpPr>
          <p:nvPr/>
        </p:nvCxnSpPr>
        <p:spPr>
          <a:xfrm>
            <a:off x="6910801" y="2202728"/>
            <a:ext cx="816154" cy="266395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31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4" descr="A picture containing text, peopl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55" y="9485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4"/>
          <p:cNvSpPr/>
          <p:nvPr/>
        </p:nvSpPr>
        <p:spPr>
          <a:xfrm>
            <a:off x="1148651" y="313974"/>
            <a:ext cx="3105179" cy="73532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4"/>
          <p:cNvSpPr/>
          <p:nvPr/>
        </p:nvSpPr>
        <p:spPr>
          <a:xfrm>
            <a:off x="7983908" y="313974"/>
            <a:ext cx="3105179" cy="73532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4"/>
          <p:cNvSpPr txBox="1"/>
          <p:nvPr/>
        </p:nvSpPr>
        <p:spPr>
          <a:xfrm>
            <a:off x="1527338" y="327691"/>
            <a:ext cx="234780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TAK</a:t>
            </a:r>
            <a:endParaRPr dirty="0"/>
          </a:p>
        </p:txBody>
      </p:sp>
      <p:sp>
        <p:nvSpPr>
          <p:cNvPr id="166" name="Google Shape;166;p4"/>
          <p:cNvSpPr txBox="1"/>
          <p:nvPr/>
        </p:nvSpPr>
        <p:spPr>
          <a:xfrm>
            <a:off x="8362597" y="327691"/>
            <a:ext cx="234780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NIE</a:t>
            </a:r>
            <a:endParaRPr dirty="0"/>
          </a:p>
        </p:txBody>
      </p:sp>
      <p:cxnSp>
        <p:nvCxnSpPr>
          <p:cNvPr id="167" name="Google Shape;167;p4"/>
          <p:cNvCxnSpPr/>
          <p:nvPr/>
        </p:nvCxnSpPr>
        <p:spPr>
          <a:xfrm>
            <a:off x="6159855" y="482968"/>
            <a:ext cx="0" cy="5205631"/>
          </a:xfrm>
          <a:prstGeom prst="straightConnector1">
            <a:avLst/>
          </a:prstGeom>
          <a:noFill/>
          <a:ln w="34925" cap="flat" cmpd="sng">
            <a:solidFill>
              <a:srgbClr val="262626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168" name="Google Shape;168;p4"/>
          <p:cNvSpPr/>
          <p:nvPr/>
        </p:nvSpPr>
        <p:spPr>
          <a:xfrm>
            <a:off x="556348" y="1144746"/>
            <a:ext cx="4289781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b="1" dirty="0">
                <a:solidFill>
                  <a:srgbClr val="29C7F7"/>
                </a:solidFill>
                <a:latin typeface="Calibri"/>
                <a:ea typeface="Calibri"/>
                <a:cs typeface="Calibri"/>
                <a:sym typeface="Calibri"/>
              </a:rPr>
              <a:t>Zawsze </a:t>
            </a:r>
            <a:r>
              <a:rPr lang="pl-PL" sz="2400" b="1" dirty="0" err="1">
                <a:solidFill>
                  <a:srgbClr val="29C7F7"/>
                </a:solidFill>
                <a:latin typeface="Calibri"/>
                <a:ea typeface="Calibri"/>
                <a:cs typeface="Calibri"/>
                <a:sym typeface="Calibri"/>
              </a:rPr>
              <a:t>recyklinguj</a:t>
            </a:r>
            <a:r>
              <a:rPr lang="en-US" sz="2400" b="0" i="0" u="none" strike="noStrike" cap="none" dirty="0">
                <a:solidFill>
                  <a:srgbClr val="29C7F7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400" b="0" i="0" u="none" strike="noStrike" cap="none" dirty="0">
              <a:solidFill>
                <a:srgbClr val="29C7F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4"/>
          <p:cNvSpPr/>
          <p:nvPr/>
        </p:nvSpPr>
        <p:spPr>
          <a:xfrm>
            <a:off x="7302314" y="1144745"/>
            <a:ext cx="4289781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b="1" i="0" u="none" strike="noStrike" cap="none" dirty="0">
                <a:solidFill>
                  <a:srgbClr val="3AC69D"/>
                </a:solidFill>
                <a:latin typeface="Calibri"/>
                <a:ea typeface="Calibri"/>
                <a:cs typeface="Calibri"/>
                <a:sym typeface="Calibri"/>
              </a:rPr>
              <a:t>Nigdy nie </a:t>
            </a:r>
            <a:r>
              <a:rPr lang="pl-PL" sz="2400" b="1" i="0" u="none" strike="noStrike" cap="none" dirty="0" err="1">
                <a:solidFill>
                  <a:srgbClr val="3AC69D"/>
                </a:solidFill>
                <a:latin typeface="Calibri"/>
                <a:ea typeface="Calibri"/>
                <a:cs typeface="Calibri"/>
                <a:sym typeface="Calibri"/>
              </a:rPr>
              <a:t>recyklinguj</a:t>
            </a:r>
            <a:r>
              <a:rPr lang="en-US" sz="2400" b="0" i="0" u="none" strike="noStrike" cap="none" dirty="0">
                <a:solidFill>
                  <a:srgbClr val="3AC69D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400" b="0" i="0" u="none" strike="noStrike" cap="none" dirty="0">
              <a:solidFill>
                <a:srgbClr val="3AC69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p4" descr="A picture containing plastic, vessel, jar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3533" y="1746170"/>
            <a:ext cx="1260257" cy="1508949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4"/>
          <p:cNvSpPr/>
          <p:nvPr/>
        </p:nvSpPr>
        <p:spPr>
          <a:xfrm>
            <a:off x="923533" y="3255614"/>
            <a:ext cx="143116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Słoik szklany</a:t>
            </a:r>
            <a:endParaRPr sz="20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p4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r="14" b="29"/>
          <a:stretch/>
        </p:blipFill>
        <p:spPr>
          <a:xfrm>
            <a:off x="2132992" y="1824169"/>
            <a:ext cx="795697" cy="712308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4"/>
          <p:cNvSpPr/>
          <p:nvPr/>
        </p:nvSpPr>
        <p:spPr>
          <a:xfrm>
            <a:off x="2948175" y="3255625"/>
            <a:ext cx="24276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Butelka z tworzywa </a:t>
            </a:r>
            <a:r>
              <a:rPr lang="en-US" sz="20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PET</a:t>
            </a:r>
            <a:endParaRPr sz="2000" b="1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p4" descr="A bottle of water&#10;&#10;Description automatically generated with low confidenc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418844" y="1768751"/>
            <a:ext cx="1341942" cy="1705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4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r="14" b="29"/>
          <a:stretch/>
        </p:blipFill>
        <p:spPr>
          <a:xfrm>
            <a:off x="4516479" y="1824169"/>
            <a:ext cx="795697" cy="712308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4"/>
          <p:cNvSpPr/>
          <p:nvPr/>
        </p:nvSpPr>
        <p:spPr>
          <a:xfrm>
            <a:off x="671401" y="5421066"/>
            <a:ext cx="177558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Pudełko z tektury</a:t>
            </a:r>
            <a:endParaRPr dirty="0"/>
          </a:p>
        </p:txBody>
      </p:sp>
      <p:sp>
        <p:nvSpPr>
          <p:cNvPr id="177" name="Google Shape;177;p4"/>
          <p:cNvSpPr/>
          <p:nvPr/>
        </p:nvSpPr>
        <p:spPr>
          <a:xfrm>
            <a:off x="3193049" y="5421066"/>
            <a:ext cx="1934828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Puszka metalowa</a:t>
            </a:r>
            <a:endParaRPr sz="20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p4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r="14" b="29"/>
          <a:stretch/>
        </p:blipFill>
        <p:spPr>
          <a:xfrm>
            <a:off x="4516479" y="3989621"/>
            <a:ext cx="795697" cy="712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4" descr="A close up of a roll of tape&#10;&#10;Description automatically generated with low confidenc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775065" y="4171116"/>
            <a:ext cx="648663" cy="1227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4" descr="A picture containing box, stationary, container, envelope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88426" y="4064988"/>
            <a:ext cx="1839065" cy="1374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4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r="14" b="29"/>
          <a:stretch/>
        </p:blipFill>
        <p:spPr>
          <a:xfrm>
            <a:off x="2132992" y="3989621"/>
            <a:ext cx="795697" cy="712308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4"/>
          <p:cNvSpPr/>
          <p:nvPr/>
        </p:nvSpPr>
        <p:spPr>
          <a:xfrm>
            <a:off x="6410741" y="2728641"/>
            <a:ext cx="1680673" cy="757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Brudna serwetka</a:t>
            </a:r>
            <a:endParaRPr sz="18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p4" descr="A picture containing cloth, paper, indoor, bed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693521" y="1898608"/>
            <a:ext cx="1057548" cy="1052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4" descr="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 r="23" b="33"/>
          <a:stretch/>
        </p:blipFill>
        <p:spPr>
          <a:xfrm>
            <a:off x="7783787" y="1695246"/>
            <a:ext cx="583834" cy="565674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4"/>
          <p:cNvSpPr/>
          <p:nvPr/>
        </p:nvSpPr>
        <p:spPr>
          <a:xfrm>
            <a:off x="8237508" y="4318649"/>
            <a:ext cx="1680673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Żarówka</a:t>
            </a:r>
            <a:endParaRPr sz="18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Google Shape;192;p4" descr="A picture containing cup, light, glass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813279" y="3485731"/>
            <a:ext cx="529129" cy="879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4" descr="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 r="23" b="33"/>
          <a:stretch/>
        </p:blipFill>
        <p:spPr>
          <a:xfrm>
            <a:off x="9244580" y="3191299"/>
            <a:ext cx="583834" cy="56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4" descr="A picture containing toy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613205" y="4619518"/>
            <a:ext cx="1125056" cy="913373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"/>
          <p:cNvSpPr/>
          <p:nvPr/>
        </p:nvSpPr>
        <p:spPr>
          <a:xfrm>
            <a:off x="6365330" y="5487326"/>
            <a:ext cx="1680673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Zabawki</a:t>
            </a:r>
            <a:endParaRPr sz="18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4" descr="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 r="23" b="33"/>
          <a:stretch/>
        </p:blipFill>
        <p:spPr>
          <a:xfrm>
            <a:off x="7447593" y="4547731"/>
            <a:ext cx="583834" cy="56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4" descr="A close-up of a sword&#10;&#10;Description automatically generated with low confidence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rot="-996009" flipH="1">
            <a:off x="10320900" y="4678133"/>
            <a:ext cx="1025960" cy="77503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4"/>
          <p:cNvSpPr/>
          <p:nvPr/>
        </p:nvSpPr>
        <p:spPr>
          <a:xfrm>
            <a:off x="10026650" y="5588786"/>
            <a:ext cx="1680673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Ołówek</a:t>
            </a:r>
            <a:endParaRPr sz="18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p4" descr="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 r="23" b="33"/>
          <a:stretch/>
        </p:blipFill>
        <p:spPr>
          <a:xfrm>
            <a:off x="11281618" y="4270758"/>
            <a:ext cx="583834" cy="56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4" descr="A pair of shoes&#10;&#10;Description automatically generated with low confidence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0074261" y="1961719"/>
            <a:ext cx="1272277" cy="806624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4"/>
          <p:cNvSpPr/>
          <p:nvPr/>
        </p:nvSpPr>
        <p:spPr>
          <a:xfrm>
            <a:off x="9928292" y="2758195"/>
            <a:ext cx="1680673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Buty</a:t>
            </a:r>
            <a:endParaRPr sz="18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p4" descr="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 r="23" b="33"/>
          <a:stretch/>
        </p:blipFill>
        <p:spPr>
          <a:xfrm>
            <a:off x="11268467" y="2021956"/>
            <a:ext cx="583834" cy="565674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4"/>
          <p:cNvSpPr txBox="1">
            <a:spLocks noGrp="1"/>
          </p:cNvSpPr>
          <p:nvPr>
            <p:ph type="sldNum" idx="12"/>
          </p:nvPr>
        </p:nvSpPr>
        <p:spPr>
          <a:xfrm>
            <a:off x="9116300" y="948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366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/>
      <p:bldP spid="173" grpId="0"/>
      <p:bldP spid="176" grpId="0"/>
      <p:bldP spid="17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7" descr="A picture containing text, wall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2980" y="0"/>
            <a:ext cx="12192000" cy="6858000"/>
          </a:xfrm>
          <a:prstGeom prst="rect">
            <a:avLst/>
          </a:prstGeom>
          <a:solidFill>
            <a:srgbClr val="3AC69D"/>
          </a:solidFill>
          <a:ln>
            <a:noFill/>
          </a:ln>
        </p:spPr>
      </p:pic>
      <p:sp>
        <p:nvSpPr>
          <p:cNvPr id="241" name="Google Shape;241;p7"/>
          <p:cNvSpPr/>
          <p:nvPr/>
        </p:nvSpPr>
        <p:spPr>
          <a:xfrm>
            <a:off x="1252937" y="331226"/>
            <a:ext cx="9686126" cy="1031747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7"/>
          <p:cNvSpPr txBox="1"/>
          <p:nvPr/>
        </p:nvSpPr>
        <p:spPr>
          <a:xfrm>
            <a:off x="2859753" y="360780"/>
            <a:ext cx="663914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Pojemniki do sortowania</a:t>
            </a:r>
            <a:endParaRPr dirty="0"/>
          </a:p>
        </p:txBody>
      </p:sp>
      <p:pic>
        <p:nvPicPr>
          <p:cNvPr id="243" name="Google Shape;243;p7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r="14" b="29"/>
          <a:stretch/>
        </p:blipFill>
        <p:spPr>
          <a:xfrm>
            <a:off x="377174" y="1653777"/>
            <a:ext cx="699677" cy="626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7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r="14" b="29"/>
          <a:stretch/>
        </p:blipFill>
        <p:spPr>
          <a:xfrm>
            <a:off x="377173" y="2400339"/>
            <a:ext cx="699677" cy="626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7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r="14" b="29"/>
          <a:stretch/>
        </p:blipFill>
        <p:spPr>
          <a:xfrm>
            <a:off x="377172" y="3171959"/>
            <a:ext cx="699677" cy="626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7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r="14" b="29"/>
          <a:stretch/>
        </p:blipFill>
        <p:spPr>
          <a:xfrm>
            <a:off x="377171" y="3951522"/>
            <a:ext cx="699677" cy="626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7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r="14" b="29"/>
          <a:stretch/>
        </p:blipFill>
        <p:spPr>
          <a:xfrm>
            <a:off x="361897" y="4741483"/>
            <a:ext cx="699677" cy="626351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7"/>
          <p:cNvSpPr txBox="1">
            <a:spLocks noGrp="1"/>
          </p:cNvSpPr>
          <p:nvPr>
            <p:ph type="sldNum" idx="12"/>
          </p:nvPr>
        </p:nvSpPr>
        <p:spPr>
          <a:xfrm>
            <a:off x="9042775" y="122425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C43412A-6A4E-45D6-8117-55DFCBB303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0130" y="1564176"/>
            <a:ext cx="1171739" cy="196242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032166C4-E26E-417E-8F6C-715AEBA1B583}"/>
              </a:ext>
            </a:extLst>
          </p:cNvPr>
          <p:cNvSpPr txBox="1"/>
          <p:nvPr/>
        </p:nvSpPr>
        <p:spPr>
          <a:xfrm>
            <a:off x="1128929" y="1766514"/>
            <a:ext cx="3692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Comic Sans MS" panose="030F0702030302020204" pitchFamily="66" charset="0"/>
              </a:rPr>
              <a:t>Papier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645518CA-27C8-4416-8BB6-9B29BB158426}"/>
              </a:ext>
            </a:extLst>
          </p:cNvPr>
          <p:cNvSpPr txBox="1"/>
          <p:nvPr/>
        </p:nvSpPr>
        <p:spPr>
          <a:xfrm>
            <a:off x="1094628" y="2526634"/>
            <a:ext cx="3692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Comic Sans MS" panose="030F0702030302020204" pitchFamily="66" charset="0"/>
              </a:rPr>
              <a:t>Szkło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6250C014-88B7-48D5-AF22-05E460A880B6}"/>
              </a:ext>
            </a:extLst>
          </p:cNvPr>
          <p:cNvSpPr txBox="1"/>
          <p:nvPr/>
        </p:nvSpPr>
        <p:spPr>
          <a:xfrm>
            <a:off x="1035095" y="3237428"/>
            <a:ext cx="4130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Comic Sans MS" panose="030F0702030302020204" pitchFamily="66" charset="0"/>
              </a:rPr>
              <a:t>Metal i tworzywa sztuczne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36DE5508-9BB1-4A4D-8D67-7626AAF40322}"/>
              </a:ext>
            </a:extLst>
          </p:cNvPr>
          <p:cNvSpPr txBox="1"/>
          <p:nvPr/>
        </p:nvSpPr>
        <p:spPr>
          <a:xfrm>
            <a:off x="1128929" y="4050902"/>
            <a:ext cx="4130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err="1">
                <a:latin typeface="Comic Sans MS" panose="030F0702030302020204" pitchFamily="66" charset="0"/>
              </a:rPr>
              <a:t>Bio</a:t>
            </a:r>
            <a:endParaRPr lang="pl-PL" sz="2400" dirty="0">
              <a:latin typeface="Comic Sans MS" panose="030F0702030302020204" pitchFamily="66" charset="0"/>
            </a:endParaRP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614A13B4-C35C-4E76-93ED-6D5ACB10423D}"/>
              </a:ext>
            </a:extLst>
          </p:cNvPr>
          <p:cNvSpPr txBox="1"/>
          <p:nvPr/>
        </p:nvSpPr>
        <p:spPr>
          <a:xfrm>
            <a:off x="1076851" y="4866489"/>
            <a:ext cx="4130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Comic Sans MS" panose="030F0702030302020204" pitchFamily="66" charset="0"/>
              </a:rPr>
              <a:t>Zmieszane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5963C509-B646-4F54-BFA9-027AD938CC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4040" y="1564176"/>
            <a:ext cx="1152686" cy="1943371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E1A44E65-36B1-4742-BA33-4844FEA72E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98897" y="1571774"/>
            <a:ext cx="1114581" cy="1857634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B128475F-3F38-4510-B725-D428F1853D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19446" y="3743808"/>
            <a:ext cx="1162212" cy="1838582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13477950-E62A-4186-8C0B-37BC0F8E5D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66726" y="3743808"/>
            <a:ext cx="1152686" cy="18385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dd40845-5173-4435-b647-193b811b2a3e" xsi:nil="true"/>
    <lcf76f155ced4ddcb4097134ff3c332f xmlns="b3cf53fe-5709-4881-86bb-a98b574c97a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13E1A2706926046992B4250558F01A5" ma:contentTypeVersion="12" ma:contentTypeDescription="Utwórz nowy dokument." ma:contentTypeScope="" ma:versionID="91f25869a802c7903a1cbabcce24e90d">
  <xsd:schema xmlns:xsd="http://www.w3.org/2001/XMLSchema" xmlns:xs="http://www.w3.org/2001/XMLSchema" xmlns:p="http://schemas.microsoft.com/office/2006/metadata/properties" xmlns:ns2="b3cf53fe-5709-4881-86bb-a98b574c97a7" xmlns:ns3="add40845-5173-4435-b647-193b811b2a3e" targetNamespace="http://schemas.microsoft.com/office/2006/metadata/properties" ma:root="true" ma:fieldsID="9fcf2155dfd89c352a8bdf69f3c9d1cd" ns2:_="" ns3:_="">
    <xsd:import namespace="b3cf53fe-5709-4881-86bb-a98b574c97a7"/>
    <xsd:import namespace="add40845-5173-4435-b647-193b811b2a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cf53fe-5709-4881-86bb-a98b574c97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Tagi obrazów" ma:readOnly="false" ma:fieldId="{5cf76f15-5ced-4ddc-b409-7134ff3c332f}" ma:taxonomyMulti="true" ma:sspId="43890b14-0df8-462d-827d-ee3b8107f1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d40845-5173-4435-b647-193b811b2a3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77e61f1-a9ac-4268-885e-d44bdb337131}" ma:internalName="TaxCatchAll" ma:showField="CatchAllData" ma:web="add40845-5173-4435-b647-193b811b2a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F2068F-3EB5-49BF-A424-EE80368A47C7}">
  <ds:schemaRefs>
    <ds:schemaRef ds:uri="http://schemas.microsoft.com/office/2006/metadata/properties"/>
    <ds:schemaRef ds:uri="http://schemas.microsoft.com/office/infopath/2007/PartnerControls"/>
    <ds:schemaRef ds:uri="add40845-5173-4435-b647-193b811b2a3e"/>
    <ds:schemaRef ds:uri="b3cf53fe-5709-4881-86bb-a98b574c97a7"/>
  </ds:schemaRefs>
</ds:datastoreItem>
</file>

<file path=customXml/itemProps2.xml><?xml version="1.0" encoding="utf-8"?>
<ds:datastoreItem xmlns:ds="http://schemas.openxmlformats.org/officeDocument/2006/customXml" ds:itemID="{2ABED196-6E60-4515-953D-936CEEA48A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BAAB735-D299-493B-B344-7D5290E229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cf53fe-5709-4881-86bb-a98b574c97a7"/>
    <ds:schemaRef ds:uri="add40845-5173-4435-b647-193b811b2a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13033</TotalTime>
  <Words>2677</Words>
  <Application>Microsoft Office PowerPoint</Application>
  <PresentationFormat>Widescreen</PresentationFormat>
  <Paragraphs>392</Paragraphs>
  <Slides>22</Slides>
  <Notes>21</Notes>
  <HiddenSlides>6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Arial Black</vt:lpstr>
      <vt:lpstr>Calibri</vt:lpstr>
      <vt:lpstr>Comic Sans MS</vt:lpstr>
      <vt:lpstr>Mali</vt:lpstr>
      <vt:lpstr>Mali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Supamith PONGPIPAT</dc:creator>
  <cp:lastModifiedBy>Panchica Koonchaimang</cp:lastModifiedBy>
  <cp:revision>101</cp:revision>
  <dcterms:created xsi:type="dcterms:W3CDTF">2022-01-20T09:13:45Z</dcterms:created>
  <dcterms:modified xsi:type="dcterms:W3CDTF">2023-05-02T00:15:14Z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5713902</vt:lpwstr>
  </property>
  <property fmtid="{D5CDD505-2E9C-101B-9397-08002B2CF9AE}" pid="3" name="NXPowerLiteSettings">
    <vt:lpwstr>F700052003A000</vt:lpwstr>
  </property>
  <property fmtid="{D5CDD505-2E9C-101B-9397-08002B2CF9AE}" pid="4" name="NXPowerLiteVersion">
    <vt:lpwstr>D9.1.2</vt:lpwstr>
  </property>
  <property fmtid="{D5CDD505-2E9C-101B-9397-08002B2CF9AE}" pid="5" name="ContentTypeId">
    <vt:lpwstr>0x010100B13E1A2706926046992B4250558F01A5</vt:lpwstr>
  </property>
</Properties>
</file>