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wav" ContentType="audio/x-wav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5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6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8" r:id="rId5"/>
    <p:sldId id="266" r:id="rId6"/>
    <p:sldId id="280" r:id="rId7"/>
    <p:sldId id="259" r:id="rId8"/>
    <p:sldId id="260" r:id="rId9"/>
    <p:sldId id="269" r:id="rId10"/>
    <p:sldId id="261" r:id="rId11"/>
    <p:sldId id="270" r:id="rId12"/>
    <p:sldId id="271" r:id="rId13"/>
    <p:sldId id="262" r:id="rId14"/>
    <p:sldId id="263" r:id="rId15"/>
    <p:sldId id="264" r:id="rId16"/>
    <p:sldId id="272" r:id="rId17"/>
    <p:sldId id="276" r:id="rId18"/>
    <p:sldId id="279" r:id="rId19"/>
    <p:sldId id="265" r:id="rId20"/>
    <p:sldId id="267" r:id="rId21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ali" panose="020B0604020202020204" charset="-34"/>
      <p:regular r:id="rId28"/>
      <p:bold r:id="rId29"/>
      <p:italic r:id="rId30"/>
      <p:boldItalic r:id="rId31"/>
    </p:embeddedFont>
    <p:embeddedFont>
      <p:font typeface="Mali Medium" panose="020B0604020202020204" charset="-34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uGIRAdF49qDCVcF6Zg4yA68Vo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EA"/>
    <a:srgbClr val="39C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75558" autoAdjust="0"/>
  </p:normalViewPr>
  <p:slideViewPr>
    <p:cSldViewPr snapToGrid="0" snapToObjects="1">
      <p:cViewPr varScale="1">
        <p:scale>
          <a:sx n="86" d="100"/>
          <a:sy n="86" d="100"/>
        </p:scale>
        <p:origin x="146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4:30:37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683 1 24575,'-8'4'0,"0"0"0,-5 2 0,0-1 0,-1 1 0,1 0 0,-2 1 0,-6 6 0,-6 4 0,-1 2 0,5-4 0,6-4 0,3-2 0,2 0 0,0 0 0,-1 1 0,-3 1 0,-3 3 0,-1-1 0,-15 11 0,-5 5 0,-1 0 0,0 1 0,16-13 0,5-3 0,3 0 0,2 1 0,0 4 0,0 2 0,0 1 0,1-2 0,2-2 0,0 1 0,-1 3 0,0 7 0,0 6 0,5 0 0,4-3 0,2-6 0,-1-7 0,1 1 0,1-1 0,2 1 0,4 0 0,0-3 0,1-2 0,-1-2 0,0 0 0,3 2 0,1 2 0,1-1 0,0-3 0,3 0 0,5 1 0,3 3 0,3 2 0,2-1 0,1-1 0,0-2 0,4-1 0,4 4 0,12 5 0,2 3 0,-7-4 0,-9-6 0,-10-7 0,-3-2 0,9 4 0,12 8 0,8 6 0,1 4 0,-9 2 0,-12-1 0,-4 4 0,-4-2 0,-1-1 0,-4-6 0,-2-2 0,-2-1 0,-4 0 0,-2 1 0,-3-6 0,-2-3 0,-1-5 0,-1 6 0,-3 9 0,0 5 0,-1-3 0,2-10 0,1-7 0,0-4 0,-1 4 0,-5 6 0,-6 6 0,-2 5 0,-1-2 0,3-3 0,5-4 0,2-1 0,0 2 0,-3 5 0,-1 1 0,-1-1 0,-2-1 0,0 0 0,1-2 0,-1 1 0,4-4 0,2-1 0,3-5 0,1-1 0,-2 1 0,-3 10 0,-4 6 0,0 3 0,5-12 0,3-7 0,2-10 0,1 1 0,-1-1 0,2 0 0,1 0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4:30:43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24575,'0'7'0,"2"4"0,0 4 0,0-5 0,1 2 0,-2-8 0,0 0 0,2 1 0,-1-1 0,2 0 0,-1 1 0,1 2 0,2 0 0,0 1 0,2 1 0,-1-2 0,-2-1 0,0-1 0,1 2 0,4 5 0,2 1 0,4 3 0,-2-3 0,-4-4 0,-1 1 0,-4-4 0,2 4 0,3 3 0,1 1 0,3 4 0,-2-2 0,0 0 0,-2-3 0,2 0 0,0 1 0,-2-4 0,-1 1 0,0 0 0,6 10 0,-4-3 0,6 9 0,-12-18 0,2 3 0,-6-9 0,1 1 0,0 1 0,-1 2 0,0 5 0,-1 5 0,0 4 0,0-1 0,-1-7 0,-1 0 0,-1-3 0,-1 5 0,0 0 0,-2 2 0,-1-2 0,-1 2 0,-1-2 0,0-2 0,0 0 0,0-1 0,-1 0 0,1-1 0,0-1 0,-1 2 0,-2 2 0,-3 6 0,2 1 0,-1 1 0,2-2 0,5-9 0,-2 2 0,-2-1 0,-2 3 0,-5 8 0,0-1 0,1-1 0,-1 3 0,2-1 0,-2 3 0,2-1 0,4-2 0,4-5 0,4-5 0,2-3 0,2-4 0,0-1 0,0 3 0,1 3 0,1 4 0,2 3 0,2 0 0,0-1 0,-1-1 0,-2-7 0,2 1 0,-3-4 0,1 3 0,-1-2 0,2 1 0,0-1 0,3 4 0,0 2 0,1 0 0,0 0 0,0-3 0,-1-1 0,3 1 0,1 5 0,5 3 0,1 2 0,-1-1 0,-1-3 0,-3-1 0,-1-1 0,0 1 0,2 2 0,3 2 0,-1 0 0,-2-2 0,-3-3 0,-3-3 0,-1-1 0,1 0 0,1 3 0,1 1 0,0 0 0,-1-2 0,-2-1 0,-1-1 0,0 0 0,1 2 0,-1 0 0,-1 3 0,1 0 0,-2-1 0,0 0 0,0-2 0,0-1 0,-1-3 0,-2-3 0,1-1 0,-1-1 0,1-1 0,0 0 0,0 2 0,-1 0 0,1 3 0,1 1 0,0-3 0,0 0 0,-2-4 0,-2 0 0,-2-1 0,1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4:30:48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640 0 24575,'-12'9'0,"-5"4"0,3-3 0,-7 6 0,5-6 0,-3 2 0,3-3 0,6-3 0,6-2 0,1-1 0,-1 0 0,-2 2 0,-4 2 0,-1 0 0,-1 1 0,-1 0 0,-2 3 0,-3 3 0,-2 0 0,1 0 0,5-2 0,3-2 0,0 1 0,-3 1 0,-2 0 0,-1 0 0,2-2 0,4-3 0,2-2 0,-5 6 0,-15 15 0,10-9 0,-8 8 0,20-20 0,-4 5 0,-2 2 0,-4 6 0,-4 5 0,-1 2 0,0 1 0,4-5 0,5-1 0,3-2 0,2 2 0,3-9 0,1-2 0,3-7 0,0 0 0,1 3 0,0-2 0,0 2 0,0-2 0,1 2 0,1 2 0,3 1 0,2 3 0,1-1 0,-1 0 0,-1-4 0,-2-2 0,1 1 0,1 3 0,2 3 0,1 1 0,-1-2 0,-1-2 0,0-2 0,2 0 0,2 2 0,4 1 0,3 1 0,-1 0 0,-2-1 0,-1-2 0,-4-1 0,3 1 0,2-1 0,-1 0 0,1-1 0,-3 0 0,3 2 0,4 1 0,2 1 0,3 0 0,-1 1 0,2 0 0,0 1 0,-3-2 0,-2-2 0,-4-2 0,3 3 0,3 3 0,-1 0 0,-3-1 0,-6-2 0,0-1 0,1 2 0,2 1 0,-4 0 0,-2 0 0,-1 0 0,0-1 0,2 2 0,3 1 0,1 2 0,0 1 0,-2-2 0,-4-3 0,-4-4 0,-2-1 0,-1-1 0,2 1 0,1 0 0,0 0 0,0-1 0,-2 0 0,0 0 0,1 0 0,-1 0 0,-1-2 0,0 0 0,0-1 0,0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4:30:37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845 1 24575,'-10'5'0,"0"0"0,-6 2 0,0 0 0,-1 0 0,1 0 0,-3 2 0,-7 7 0,-7 5 0,-2 3 0,7-6 0,6-4 0,5-3 0,2 0 0,0 0 0,-1 2 0,-3 0 0,-5 5 0,-1-2 0,-18 13 0,-7 7 0,0 0 0,-1 1 0,20-16 0,6-3 0,4-1 0,3 2 0,-1 4 0,1 3 0,-1 1 0,2-2 0,2-3 0,0 2 0,-1 3 0,0 9 0,0 7 0,6 1 0,5-5 0,2-7 0,0-8 0,0 1 0,2-2 0,2 2 0,5 0 0,1-4 0,0-3 0,-1-2 0,0 0 0,4 3 0,1 2 0,2-1 0,-1-4 0,4 0 0,7 1 0,3 4 0,3 3 0,3-2 0,2-1 0,-1-2 0,6-2 0,4 5 0,15 7 0,3 3 0,-9-5 0,-11-7 0,-13-9 0,-3-2 0,11 4 0,14 11 0,11 7 0,1 5 0,-11 2 0,-15-1 0,-6 5 0,-4-2 0,-1-2 0,-5-7 0,-3-2 0,-2-2 0,-5 0 0,-3 2 0,-3-8 0,-3-4 0,-1-6 0,-1 8 0,-4 10 0,0 7 0,-1-4 0,2-12 0,2-9 0,-1-5 0,0 6 0,-7 6 0,-7 8 0,-3 6 0,-1-2 0,3-4 0,7-5 0,3-1 0,-1 2 0,-3 7 0,-2 0 0,-1 0 0,-2-2 0,-1 0 0,2-2 0,-1 1 0,5-5 0,2-1 0,4-7 0,1 0 0,-3 0 0,-3 13 0,-5 8 0,0 3 0,6-15 0,4-8 0,2-13 0,2 1 0,-2 0 0,3-1 0,1 0 0,-2-1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4:30:43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0 24575,'0'13'0,"4"8"0,-1 8 0,1-10 0,2 4 0,-4-15 0,0-1 0,3 3 0,-1-2 0,4-1 0,-2 3 0,1 3 0,5 1 0,-1 1 0,5 2 0,-3-4 0,-4-1 0,1-3 0,1 5 0,9 9 0,3 2 0,7 5 0,-3-5 0,-8-8 0,-2 2 0,-7-7 0,3 7 0,6 6 0,3 2 0,5 7 0,-4-3 0,0-1 0,-4-5 0,4 0 0,0 2 0,-4-8 0,-2 2 0,0 0 0,12 19 0,-8-6 0,12 18 0,-24-35 0,4 6 0,-11-17 0,2 1 0,0 3 0,-2 3 0,0 10 0,-2 10 0,0 7 0,0-2 0,-2-13 0,-2 0 0,-2-6 0,-1 10 0,-1-1 0,-3 5 0,-3-5 0,-1 5 0,-2-4 0,0-5 0,-1 1 0,1-2 0,-2 0 0,2-2 0,0-2 0,-2 4 0,-4 4 0,-6 11 0,4 2 0,-2 2 0,3-3 0,11-18 0,-4 3 0,-4-1 0,-4 6 0,-9 15 0,-1-1 0,3-3 0,-3 6 0,5-2 0,-5 6 0,5-3 0,7-3 0,7-9 0,9-10 0,3-6 0,4-8 0,0-1 0,0 5 0,2 6 0,2 8 0,3 5 0,5 1 0,-1-3 0,-1-1 0,-4-14 0,3 2 0,-5-8 0,2 7 0,-2-5 0,3 2 0,1-1 0,5 7 0,1 3 0,1 1 0,0 0 0,0-6 0,-1-2 0,5 3 0,2 8 0,10 7 0,1 3 0,-1-2 0,-3-5 0,-5-3 0,-1-1 0,-1 2 0,4 3 0,6 5 0,-3-1 0,-3-4 0,-6-5 0,-5-6 0,-3-2 0,3 0 0,1 6 0,2 2 0,0 0 0,-1-4 0,-5-2 0,-1-2 0,-1 0 0,3 4 0,-3 0 0,-1 6 0,1-1 0,-3-1 0,0 0 0,0-4 0,-1-2 0,-1-6 0,-4-5 0,2-3 0,-2-1 0,2-2 0,0 0 0,0 3 0,-2 1 0,2 5 0,1 3 0,1-7 0,0 1 0,-4-8 0,-4-1 0,-3-1 0,1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7T04:30:48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907 0 24575,'-17'13'0,"-8"5"0,6-4 0,-11 9 0,7-9 0,-4 3 0,5-4 0,7-5 0,10-2 0,1-2 0,-2 1 0,-3 2 0,-5 3 0,-1-1 0,-2 3 0,-2-1 0,-2 5 0,-4 4 0,-4-1 0,2 1 0,7-3 0,5-3 0,-1 2 0,-4 1 0,-2 0 0,-2 0 0,2-3 0,7-4 0,2-3 0,-7 9 0,-21 21 0,14-13 0,-11 11 0,28-28 0,-5 7 0,-4 3 0,-5 9 0,-6 6 0,-1 4 0,0 1 0,5-8 0,8 0 0,4-4 0,3 3 0,3-12 0,3-3 0,3-10 0,1-1 0,1 6 0,0-4 0,0 3 0,0-3 0,1 3 0,2 3 0,4 1 0,3 5 0,2-2 0,-3 0 0,0-5 0,-3-3 0,1 1 0,1 4 0,4 5 0,0 1 0,0-3 0,-2-3 0,-1-2 0,4-1 0,3 3 0,5 2 0,5 1 0,-2 0 0,-3-1 0,-1-3 0,-6-1 0,4 1 0,4-2 0,-3 1 0,3-2 0,-5 0 0,4 3 0,6 1 0,3 2 0,4-1 0,-2 3 0,4-1 0,-1 1 0,-4-2 0,-3-3 0,-5-3 0,4 4 0,4 5 0,-1 0 0,-5-2 0,-8-3 0,0-1 0,2 3 0,2 1 0,-5 0 0,-4 0 0,0 0 0,-1-1 0,3 3 0,5 1 0,0 3 0,1 1 0,-3-3 0,-5-4 0,-7-5 0,-2-2 0,-1-1 0,2 1 0,1 0 0,1 0 0,0-1 0,-3-1 0,-1 1 0,3 0 0,-2-1 0,-2-2 0,0 0 0,1-2 0,-1 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680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ZMIEŃ SIĘ W BOHATERA</a:t>
            </a:r>
          </a:p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ZREDUKUJ DO ZERA</a:t>
            </a:r>
          </a:p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Wprowadzenie do recyklingu</a:t>
            </a:r>
          </a:p>
          <a:p>
            <a:pPr marL="158750" indent="0"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Poziom 1 Lekcja dla początkujących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2-4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Jak pachną śmieci</a:t>
            </a:r>
            <a:r>
              <a:rPr lang="en-US" dirty="0"/>
              <a:t>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Jak</a:t>
            </a:r>
            <a:r>
              <a:rPr lang="pl-PL" baseline="0" dirty="0"/>
              <a:t> sądzicie, co znaleźli w tym pojemniku na śmieci</a:t>
            </a:r>
            <a:r>
              <a:rPr lang="en-US" dirty="0"/>
              <a:t>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Jaki błąd popełniła Kasia</a:t>
            </a:r>
            <a:r>
              <a:rPr lang="en-US" dirty="0"/>
              <a:t>?</a:t>
            </a:r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2-4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*</a:t>
            </a:r>
            <a:r>
              <a:rPr lang="pl-PL" dirty="0"/>
              <a:t>Czytając ostatnie zdanie „Był tam</a:t>
            </a:r>
            <a:r>
              <a:rPr lang="pl-PL" baseline="0" dirty="0"/>
              <a:t> </a:t>
            </a:r>
            <a:r>
              <a:rPr lang="pl-PL" sz="1100" dirty="0">
                <a:solidFill>
                  <a:srgbClr val="68CDDA"/>
                </a:solidFill>
                <a:latin typeface="Mali Medium"/>
                <a:ea typeface="Mali"/>
                <a:cs typeface="Mali Medium"/>
                <a:sym typeface="Mali Medium"/>
              </a:rPr>
              <a:t>OGROMNY stos zmieszanych odpadów</a:t>
            </a:r>
            <a:r>
              <a:rPr lang="pl-PL" sz="1100" b="0" i="0" u="none" strike="noStrike" cap="none" dirty="0">
                <a:solidFill>
                  <a:srgbClr val="68CDDA"/>
                </a:solidFill>
                <a:latin typeface="Mali Medium"/>
                <a:ea typeface="Mali Medium"/>
                <a:cs typeface="Mali Medium"/>
                <a:sym typeface="Mali Medium"/>
              </a:rPr>
              <a:t>!</a:t>
            </a:r>
            <a:endParaRPr lang="pl-P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aseline="0" dirty="0"/>
              <a:t>” kliknij, aby włączyć animację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 widzieliście kiedyś</a:t>
            </a:r>
            <a:r>
              <a:rPr lang="pl-PL" baseline="0" dirty="0"/>
              <a:t> ogromny stos śmieci</a:t>
            </a:r>
            <a:r>
              <a:rPr lang="en-US" dirty="0"/>
              <a:t>?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Jakiego rodzaju rzeczy były w tym stosie</a:t>
            </a:r>
            <a:r>
              <a:rPr lang="en-US" dirty="0"/>
              <a:t>?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Jaki duży był ten stos</a:t>
            </a:r>
            <a:r>
              <a:rPr lang="en-US" dirty="0"/>
              <a:t>?</a:t>
            </a:r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72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1: </a:t>
            </a:r>
            <a:r>
              <a:rPr lang="pl-PL" b="0" dirty="0"/>
              <a:t>pojawia</a:t>
            </a:r>
            <a:r>
              <a:rPr lang="pl-PL" b="0" baseline="0" dirty="0"/>
              <a:t> się skórka od banana</a:t>
            </a:r>
            <a:r>
              <a:rPr lang="en-US" dirty="0"/>
              <a:t>, </a:t>
            </a:r>
            <a:r>
              <a:rPr lang="pl-PL" dirty="0"/>
              <a:t>kliknij</a:t>
            </a:r>
            <a:r>
              <a:rPr lang="pl-PL" baseline="0" dirty="0"/>
              <a:t> czytając słowo „banan”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2</a:t>
            </a:r>
            <a:r>
              <a:rPr lang="en-US" dirty="0"/>
              <a:t>: </a:t>
            </a:r>
            <a:r>
              <a:rPr lang="pl-PL" b="0" dirty="0"/>
              <a:t>pojawia</a:t>
            </a:r>
            <a:r>
              <a:rPr lang="pl-PL" b="0" baseline="0" dirty="0"/>
              <a:t> się butelka z tworzywa </a:t>
            </a:r>
            <a:r>
              <a:rPr lang="en-US" dirty="0"/>
              <a:t>PET, </a:t>
            </a:r>
            <a:r>
              <a:rPr lang="pl-PL" dirty="0"/>
              <a:t>kliknij</a:t>
            </a:r>
            <a:r>
              <a:rPr lang="pl-PL" baseline="0" dirty="0"/>
              <a:t> czytając słowa „</a:t>
            </a:r>
            <a:r>
              <a:rPr lang="pl-PL" b="0" baseline="0" dirty="0"/>
              <a:t>butelka z tworzywa </a:t>
            </a:r>
            <a:r>
              <a:rPr lang="en-US" dirty="0"/>
              <a:t>PET</a:t>
            </a:r>
            <a:r>
              <a:rPr lang="pl-PL" dirty="0"/>
              <a:t>”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3</a:t>
            </a:r>
            <a:r>
              <a:rPr lang="en-US" dirty="0"/>
              <a:t>: </a:t>
            </a:r>
            <a:r>
              <a:rPr lang="pl-PL" b="0" dirty="0"/>
              <a:t>pojawia</a:t>
            </a:r>
            <a:r>
              <a:rPr lang="pl-PL" b="0" baseline="0" dirty="0"/>
              <a:t> się karton po pizzy</a:t>
            </a:r>
            <a:r>
              <a:rPr lang="en-US" dirty="0"/>
              <a:t>, </a:t>
            </a:r>
            <a:r>
              <a:rPr lang="pl-PL" dirty="0"/>
              <a:t>kliknij</a:t>
            </a:r>
            <a:r>
              <a:rPr lang="pl-PL" baseline="0" dirty="0"/>
              <a:t> czytając słowa „</a:t>
            </a:r>
            <a:r>
              <a:rPr lang="pl-PL" b="0" baseline="0" dirty="0"/>
              <a:t>karton po pizzy</a:t>
            </a:r>
            <a:r>
              <a:rPr lang="en-US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4</a:t>
            </a:r>
            <a:r>
              <a:rPr lang="en-US" dirty="0"/>
              <a:t>: </a:t>
            </a:r>
            <a:r>
              <a:rPr lang="pl-PL" b="0" dirty="0"/>
              <a:t>pojawiają</a:t>
            </a:r>
            <a:r>
              <a:rPr lang="pl-PL" b="0" baseline="0" dirty="0"/>
              <a:t> się zepsute zabawki</a:t>
            </a:r>
            <a:r>
              <a:rPr lang="en-US" dirty="0"/>
              <a:t>, </a:t>
            </a:r>
            <a:r>
              <a:rPr lang="pl-PL" dirty="0"/>
              <a:t>kliknij</a:t>
            </a:r>
            <a:r>
              <a:rPr lang="pl-PL" baseline="0" dirty="0"/>
              <a:t> czytając słowa „</a:t>
            </a:r>
            <a:r>
              <a:rPr lang="pl-PL" b="0" baseline="0" dirty="0"/>
              <a:t>zepsute zabawki</a:t>
            </a:r>
            <a:r>
              <a:rPr lang="en-US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5</a:t>
            </a:r>
            <a:r>
              <a:rPr lang="en-US" dirty="0"/>
              <a:t>: </a:t>
            </a:r>
            <a:r>
              <a:rPr lang="pl-PL" b="0" dirty="0"/>
              <a:t>pojawia</a:t>
            </a:r>
            <a:r>
              <a:rPr lang="pl-PL" b="0" baseline="0" dirty="0"/>
              <a:t> się szklany słoik</a:t>
            </a:r>
            <a:r>
              <a:rPr lang="en-US" dirty="0"/>
              <a:t>, </a:t>
            </a:r>
            <a:r>
              <a:rPr lang="pl-PL" dirty="0"/>
              <a:t>kliknij</a:t>
            </a:r>
            <a:r>
              <a:rPr lang="pl-PL" baseline="0" dirty="0"/>
              <a:t> czytając słowa „</a:t>
            </a:r>
            <a:r>
              <a:rPr lang="pl-PL" b="0" baseline="0" dirty="0"/>
              <a:t>szklany słoik</a:t>
            </a:r>
            <a:r>
              <a:rPr lang="en-US" dirty="0"/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dirty="0"/>
              <a:t>Czy możemy </a:t>
            </a:r>
            <a:r>
              <a:rPr lang="pl-PL" dirty="0" err="1"/>
              <a:t>zrecyklingować</a:t>
            </a:r>
            <a:r>
              <a:rPr lang="pl-PL" dirty="0"/>
              <a:t> karton po pizzy</a:t>
            </a:r>
            <a:r>
              <a:rPr lang="en-US" dirty="0"/>
              <a:t>? </a:t>
            </a:r>
            <a:r>
              <a:rPr lang="pl-PL" dirty="0"/>
              <a:t>Nie (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Najczęściej </a:t>
            </a:r>
            <a:r>
              <a:rPr lang="pl-P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pizzowe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pudełka są zatłuszczone oliwą, serem, sosami i innymi pysznymi dodatkami, więc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nie mogą być poddane recyklingowi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.)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dirty="0"/>
              <a:t>Czy możemy </a:t>
            </a:r>
            <a:r>
              <a:rPr lang="pl-PL" dirty="0" err="1"/>
              <a:t>zrecyklingować</a:t>
            </a:r>
            <a:r>
              <a:rPr lang="pl-PL" dirty="0"/>
              <a:t> butelkę z tworzywa </a:t>
            </a:r>
            <a:r>
              <a:rPr lang="en-US" dirty="0"/>
              <a:t>PET? </a:t>
            </a:r>
            <a:r>
              <a:rPr lang="pl-PL" dirty="0"/>
              <a:t>Tak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36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2-4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*</a:t>
            </a:r>
            <a:r>
              <a:rPr lang="pl-PL" dirty="0"/>
              <a:t>Czytając ostatnie zdanie „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Nie ma problemu, Kasiu, możemy to posprzątać dzięki recyklingowi</a:t>
            </a:r>
            <a:r>
              <a:rPr lang="pl-PL" baseline="0" dirty="0"/>
              <a:t>” kliknij, aby włączyć animację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dirty="0"/>
              <a:t>Dlaczego recykling jest ważny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Możesz zaproponować następujące uzasadnienie, dlaczego recykling jest ważny</a:t>
            </a:r>
            <a:r>
              <a:rPr lang="en-US" sz="11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Dzięki</a:t>
            </a:r>
            <a:r>
              <a:rPr lang="pl-PL" baseline="0" dirty="0"/>
              <a:t> niemu śmieci nie przedostają się do środowiska naturalnego,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przez co</a:t>
            </a:r>
            <a:r>
              <a:rPr lang="pl-PL" baseline="0" dirty="0"/>
              <a:t> zwierzęta są bezpieczne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</a:t>
            </a: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1" u="none" strike="noStrike" cap="none" dirty="0">
              <a:solidFill>
                <a:srgbClr val="3AC69D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dirty="0"/>
              <a:t>Czy możecie podać mi przykład czegoś, co możemy </a:t>
            </a:r>
            <a:r>
              <a:rPr lang="pl-PL" dirty="0" err="1"/>
              <a:t>recyklingować</a:t>
            </a:r>
            <a:r>
              <a:rPr lang="en-US" dirty="0"/>
              <a:t>?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1: </a:t>
            </a:r>
            <a:r>
              <a:rPr lang="pl-PL" b="0" dirty="0"/>
              <a:t>pojawia</a:t>
            </a:r>
            <a:r>
              <a:rPr lang="pl-PL" b="0" baseline="0" dirty="0"/>
              <a:t> się pudełko z tektury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2</a:t>
            </a:r>
            <a:r>
              <a:rPr lang="en-US" dirty="0"/>
              <a:t>: </a:t>
            </a:r>
            <a:r>
              <a:rPr lang="pl-PL" b="0" dirty="0"/>
              <a:t>pojawia</a:t>
            </a:r>
            <a:r>
              <a:rPr lang="pl-PL" b="0" baseline="0" dirty="0"/>
              <a:t> się szklany słoik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3</a:t>
            </a:r>
            <a:r>
              <a:rPr lang="en-US" dirty="0"/>
              <a:t>: </a:t>
            </a:r>
            <a:r>
              <a:rPr lang="pl-PL" b="0" dirty="0"/>
              <a:t>pojawia</a:t>
            </a:r>
            <a:r>
              <a:rPr lang="pl-PL" b="0" baseline="0" dirty="0"/>
              <a:t> się butelka z tworzywa </a:t>
            </a:r>
            <a:r>
              <a:rPr lang="en-US" dirty="0"/>
              <a:t>PET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4</a:t>
            </a:r>
            <a:r>
              <a:rPr lang="en-US" dirty="0"/>
              <a:t>: </a:t>
            </a:r>
            <a:r>
              <a:rPr lang="pl-PL" b="0" dirty="0"/>
              <a:t>pojawia</a:t>
            </a:r>
            <a:r>
              <a:rPr lang="pl-PL" b="0" baseline="0" dirty="0"/>
              <a:t> się metalowa puszka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55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1: </a:t>
            </a:r>
            <a:r>
              <a:rPr lang="pl-PL" b="0" dirty="0"/>
              <a:t>Pojawia</a:t>
            </a:r>
            <a:r>
              <a:rPr lang="pl-PL" b="0" baseline="0" dirty="0"/>
              <a:t> się </a:t>
            </a:r>
            <a:r>
              <a:rPr lang="en-US" b="0" dirty="0"/>
              <a:t>symbol </a:t>
            </a:r>
            <a:r>
              <a:rPr lang="pl-PL" b="0" dirty="0"/>
              <a:t>recyklingu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Gdzie</a:t>
            </a:r>
            <a:r>
              <a:rPr lang="pl-PL" b="0" baseline="0" dirty="0"/>
              <a:t> powinniśmy wyrzucać butelki z tworzywa </a:t>
            </a:r>
            <a:r>
              <a:rPr lang="en-US" b="0" dirty="0"/>
              <a:t>PET?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2</a:t>
            </a:r>
            <a:r>
              <a:rPr lang="en-US" dirty="0"/>
              <a:t>: </a:t>
            </a:r>
            <a:r>
              <a:rPr lang="pl-PL" dirty="0"/>
              <a:t>Strzałka</a:t>
            </a:r>
            <a:r>
              <a:rPr lang="pl-PL" baseline="0" dirty="0"/>
              <a:t> wskazująca na pojemnik do recyklingu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W pojemniku do recyklingu</a:t>
            </a:r>
            <a:r>
              <a:rPr lang="en-US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627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2-4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Powiedz uczniom</a:t>
            </a:r>
            <a:r>
              <a:rPr lang="en-US" b="1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Kiedy przestrzegamy zasad </a:t>
            </a:r>
            <a:r>
              <a:rPr lang="pl-PL" b="0" baseline="0" dirty="0"/>
              <a:t>recyklingu, możemy przetwarzać swoje śmieci i produkować z nich nowe rzeczy</a:t>
            </a:r>
            <a:r>
              <a:rPr lang="en-US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Przykład</a:t>
            </a:r>
            <a:r>
              <a:rPr lang="en-US" b="1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</a:t>
            </a:r>
            <a:r>
              <a:rPr lang="pl-PL" b="1" baseline="0" dirty="0"/>
              <a:t> </a:t>
            </a:r>
            <a:r>
              <a:rPr lang="en-US" b="1" dirty="0"/>
              <a:t>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</a:t>
            </a:r>
            <a:r>
              <a:rPr lang="en-US" b="0" dirty="0"/>
              <a:t>PET </a:t>
            </a:r>
            <a:r>
              <a:rPr lang="pl-PL" b="0" dirty="0"/>
              <a:t>można przetwarzać z powrotem na nowe butelki z </a:t>
            </a:r>
            <a:r>
              <a:rPr lang="en-US" b="0" dirty="0"/>
              <a:t>PET.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</a:t>
            </a:r>
            <a:r>
              <a:rPr lang="en-US" b="0" dirty="0"/>
              <a:t>PET </a:t>
            </a:r>
            <a:r>
              <a:rPr lang="pl-PL" b="0" dirty="0"/>
              <a:t>można też</a:t>
            </a:r>
            <a:r>
              <a:rPr lang="pl-PL" b="0" baseline="0" dirty="0"/>
              <a:t> przerabiać na włókna, z których produkuje się tkaniny</a:t>
            </a:r>
            <a:r>
              <a:rPr lang="en-US" b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267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2-4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Zapytaj uczniów</a:t>
            </a:r>
            <a:r>
              <a:rPr lang="en-US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Jakie błędy popełniła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Kasia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Dlaczego recykling jest ważny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US" sz="11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Odpowiedzi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</a:t>
            </a:r>
            <a:endParaRPr lang="en-US" u="none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Kasia</a:t>
            </a:r>
            <a:r>
              <a:rPr lang="pl-PL" sz="11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wyrzuciła wszystkie śmieci do jednego pojemnika, rzeczy nadające się do recyklingu powinna wyrzucić do odpowiednich pojemników.</a:t>
            </a: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Śmieci mogą być szkodliwe dla powietrza i wody, mogą szkodzić zwierzętom i rybom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Gdy zużywamy mniej papieru, chronimy drzewa i zwierzęta w lesie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Gdy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recyklingujemy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produkujemy mniej śmieci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29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</a:t>
            </a:r>
            <a:r>
              <a:rPr lang="en-US" b="1" dirty="0"/>
              <a:t>1</a:t>
            </a:r>
            <a:r>
              <a:rPr lang="en-US" dirty="0"/>
              <a:t>: </a:t>
            </a:r>
            <a:r>
              <a:rPr lang="pl-PL" dirty="0"/>
              <a:t>Pojawia się symbol recyklingu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widzieliście już ten symbol</a:t>
            </a:r>
            <a:r>
              <a:rPr lang="en-US" dirty="0"/>
              <a:t>? </a:t>
            </a:r>
            <a:r>
              <a:rPr lang="pl-PL" dirty="0"/>
              <a:t>Gdzie go</a:t>
            </a:r>
            <a:r>
              <a:rPr lang="pl-PL" baseline="0" dirty="0"/>
              <a:t> widzieliście</a:t>
            </a:r>
            <a:r>
              <a:rPr lang="en-US" dirty="0"/>
              <a:t>? </a:t>
            </a:r>
            <a:r>
              <a:rPr lang="pl-PL" dirty="0"/>
              <a:t>Czy ktoś może mi powiedzieć, co on oznacza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Ten </a:t>
            </a:r>
            <a:r>
              <a:rPr lang="en-US" dirty="0"/>
              <a:t>symbol </a:t>
            </a:r>
            <a:r>
              <a:rPr lang="pl-PL" dirty="0"/>
              <a:t>oznacza</a:t>
            </a:r>
            <a:r>
              <a:rPr lang="pl-PL" baseline="0" dirty="0"/>
              <a:t> „recykling”. Co to jest recykling</a:t>
            </a:r>
            <a:r>
              <a:rPr lang="en-US" dirty="0"/>
              <a:t>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2: </a:t>
            </a:r>
            <a:r>
              <a:rPr lang="pl-PL" b="0" dirty="0"/>
              <a:t>Pojawia</a:t>
            </a:r>
            <a:r>
              <a:rPr lang="pl-PL" b="0" baseline="0" dirty="0"/>
              <a:t> się butelka z tworzywa PET</a:t>
            </a:r>
            <a:r>
              <a:rPr lang="en-US" dirty="0"/>
              <a:t> </a:t>
            </a:r>
            <a:r>
              <a:rPr lang="pl-PL" b="1" dirty="0"/>
              <a:t>Klik</a:t>
            </a:r>
            <a:r>
              <a:rPr lang="pl-PL" b="1" baseline="0" dirty="0"/>
              <a:t> </a:t>
            </a:r>
            <a:r>
              <a:rPr lang="en-US" b="1" dirty="0"/>
              <a:t>3: </a:t>
            </a:r>
            <a:r>
              <a:rPr lang="pl-PL" b="0" dirty="0"/>
              <a:t>pojawia</a:t>
            </a:r>
            <a:r>
              <a:rPr lang="pl-PL" b="0" baseline="0" dirty="0"/>
              <a:t> się pojemnik do recyklingu</a:t>
            </a:r>
            <a:r>
              <a:rPr lang="en-US" dirty="0"/>
              <a:t> </a:t>
            </a:r>
            <a:r>
              <a:rPr lang="pl-PL" b="1" dirty="0"/>
              <a:t>Klik</a:t>
            </a:r>
            <a:r>
              <a:rPr lang="pl-PL" b="1" baseline="0" dirty="0"/>
              <a:t> </a:t>
            </a:r>
            <a:r>
              <a:rPr lang="en-US" b="1" dirty="0"/>
              <a:t>4: </a:t>
            </a:r>
            <a:r>
              <a:rPr lang="pl-PL" b="0" dirty="0"/>
              <a:t>pojawia</a:t>
            </a:r>
            <a:r>
              <a:rPr lang="pl-PL" b="0" baseline="0" dirty="0"/>
              <a:t> się następna butelka z tworzywa </a:t>
            </a:r>
            <a:r>
              <a:rPr lang="en-US" dirty="0"/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 uczniom</a:t>
            </a:r>
            <a:r>
              <a:rPr lang="en-US" b="1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dirty="0"/>
              <a:t>Recykling to proces, w którym bierze się jeden produkt, taki jak butelka z tworzywa PET, i przetwarza się go na kolejną</a:t>
            </a:r>
            <a:r>
              <a:rPr lang="pl-PL" baseline="0" dirty="0"/>
              <a:t> butelkę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</a:t>
            </a:r>
            <a:r>
              <a:rPr lang="pl-PL" baseline="0" dirty="0"/>
              <a:t> recykling jest dobry, czy zły</a:t>
            </a:r>
            <a:r>
              <a:rPr lang="en-US" dirty="0"/>
              <a:t>? </a:t>
            </a:r>
            <a:r>
              <a:rPr lang="pl-PL" dirty="0"/>
              <a:t>Dlaczego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stosujecie recykling</a:t>
            </a:r>
            <a:r>
              <a:rPr lang="en-US" dirty="0"/>
              <a:t>? </a:t>
            </a:r>
            <a:r>
              <a:rPr lang="pl-PL" dirty="0"/>
              <a:t>Proszę, opowiedzcie</a:t>
            </a:r>
            <a:r>
              <a:rPr lang="en-US" dirty="0"/>
              <a:t>…</a:t>
            </a:r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95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Ćwiczenie</a:t>
            </a:r>
            <a:r>
              <a:rPr lang="pl-PL" b="1" baseline="0" dirty="0"/>
              <a:t> na przełamanie lodów przed lekcją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ktoś z was słyszał o recyklingu</a:t>
            </a:r>
            <a:r>
              <a:rPr lang="en-US" dirty="0"/>
              <a:t>? </a:t>
            </a:r>
            <a:r>
              <a:rPr lang="pl-PL" dirty="0"/>
              <a:t>Jeżeli tak, to proszę, podzielcie</a:t>
            </a:r>
            <a:r>
              <a:rPr lang="pl-PL" baseline="0" dirty="0"/>
              <a:t> się z nami swoją wiedzą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proces, w którym zbiera się i przetwarza materiały, które w innej sytuacji zostałyby wyrzucone jako śmieci, i robi się z nich nowe produkty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</a:t>
            </a:r>
            <a:r>
              <a:rPr lang="pl-PL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może przynosić korzyści dla społeczeństwa i środowiska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Teraz odczytuj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podpisy pod obrazkami od lewej do prawej, zaczynając od górnego wiersza, aby sprawdzić wiedzę uczniów o tym, które z przedstawionych rzeczy można, a których nie można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recyklingować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kliknięciem i ujawnieniem odpowiedzi, zapytaj uczniów, czy dana rzecz nadaje się do recyklingu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Kolejność obrazków,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będą się pojawiać po każdym kliknięciu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Słoik szklany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Butelka z tworzywa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Puszka metalowa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Żarówka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Karton po soku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Brudna serwetka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Ołówek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Torba plastikowa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Zabawki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Pudełko z tektury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Wąż ogrodowy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 Skórka od banana</a:t>
            </a:r>
            <a:endParaRPr lang="pl-PL" sz="1200" b="1"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A4CE2-F9A6-884F-A1D1-D579E70FC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6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b="1" dirty="0"/>
              <a:t>(</a:t>
            </a:r>
            <a:r>
              <a:rPr lang="pl-PL" sz="1400" b="1" dirty="0"/>
              <a:t>Czas wyświetlania slajdu</a:t>
            </a:r>
            <a:r>
              <a:rPr lang="en-US" sz="1400" b="1" dirty="0"/>
              <a:t>: 3-5 </a:t>
            </a:r>
            <a:r>
              <a:rPr lang="en-US" sz="1400" b="1" dirty="0" err="1"/>
              <a:t>minut</a:t>
            </a:r>
            <a:r>
              <a:rPr lang="en-US" sz="1400" b="1" dirty="0"/>
              <a:t>)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materiały albo wyświetl ten slajd TAK/NIE 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dostępny jest materiał w postaci pdf do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wydrukowania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dla uczniów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Nawiąż rozmowę o tym, gdzie umieszczamy swoje</a:t>
            </a:r>
            <a:r>
              <a:rPr lang="pl-PL" sz="140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śmieci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robicie ze śmieciami w domu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Dokąd one trafiają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wszystkie śmieci wrzuca się do jego pojemnika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6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Powiedz  uczniom</a:t>
            </a:r>
            <a:r>
              <a:rPr lang="en-US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 wszystkie śmieci wrzuca się do tego samego pojemnika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Niektóre</a:t>
            </a:r>
            <a:r>
              <a:rPr lang="pl-PL" sz="160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rzeczy muszą trafić do pojemnika do recyklingu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</a:t>
            </a: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Rzeczy po lewej stronie nadają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się do recyklingu, co to są za rzeczy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widzicie na pierwszym obrazku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pytaj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w tej kolejności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tworzywa 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1: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Słoik szklany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zrobiony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ze szkła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2: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Butelka z tworzywa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PET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tworzywa PET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3: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Pudełko z tektury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zrobione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papieru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4: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Puszka metalowa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metalu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2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Który króliczek to Kazio, a który to Kasia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sz="1100" b="1" dirty="0"/>
              <a:t>Czas wyświetlania slajdu</a:t>
            </a:r>
            <a:r>
              <a:rPr lang="en-US" b="1" dirty="0"/>
              <a:t>: 2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18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jpe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320.png"/><Relationship Id="rId5" Type="http://schemas.openxmlformats.org/officeDocument/2006/relationships/image" Target="../media/image34.png"/><Relationship Id="rId10" Type="http://schemas.openxmlformats.org/officeDocument/2006/relationships/customXml" Target="../ink/ink3.xml"/><Relationship Id="rId4" Type="http://schemas.openxmlformats.org/officeDocument/2006/relationships/image" Target="../media/image31.png"/><Relationship Id="rId9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6.png"/><Relationship Id="rId3" Type="http://schemas.openxmlformats.org/officeDocument/2006/relationships/audio" Target="../media/audio5.wav"/><Relationship Id="rId7" Type="http://schemas.openxmlformats.org/officeDocument/2006/relationships/image" Target="../media/image35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50.png"/><Relationship Id="rId5" Type="http://schemas.openxmlformats.org/officeDocument/2006/relationships/image" Target="../media/image31.png"/><Relationship Id="rId10" Type="http://schemas.openxmlformats.org/officeDocument/2006/relationships/customXml" Target="../ink/ink5.xml"/><Relationship Id="rId4" Type="http://schemas.openxmlformats.org/officeDocument/2006/relationships/image" Target="../media/image2.jpeg"/><Relationship Id="rId9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6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7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6716C24-835F-734E-8637-233514F1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8622686-CC63-7666-1A59-44887E3D784F}"/>
              </a:ext>
            </a:extLst>
          </p:cNvPr>
          <p:cNvSpPr txBox="1"/>
          <p:nvPr/>
        </p:nvSpPr>
        <p:spPr>
          <a:xfrm>
            <a:off x="2213517" y="5258245"/>
            <a:ext cx="7764965" cy="1200329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Arial Black" panose="020B0A04020102020204" pitchFamily="34" charset="0"/>
              </a:rPr>
              <a:t>Wprowadzenie do recyklingu </a:t>
            </a: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1 Lekcja dla początkujących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204603" y="2227834"/>
            <a:ext cx="5540284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Kazio pozmywał naczynia i zamiótł podłogę w kuchni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Ale Kasia wyniosła śmieci i rzeczy do recyklingu. Wszystko wrzuciła do tego samego pojemnika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Nie pomyślała o rzeczach, które nadają się do recyklingu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endParaRPr sz="2500" dirty="0"/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79062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pic>
        <p:nvPicPr>
          <p:cNvPr id="229" name="Google Shape;229;p6" descr="Icon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3486" y="1159698"/>
            <a:ext cx="6413911" cy="627576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FB96FF-3BCF-6A40-86A0-1B5FC159D484}"/>
                  </a:ext>
                </a:extLst>
              </p14:cNvPr>
              <p14:cNvContentPartPr/>
              <p14:nvPr/>
            </p14:nvContentPartPr>
            <p14:xfrm>
              <a:off x="10541972" y="2886775"/>
              <a:ext cx="311760" cy="772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FB96FF-3BCF-6A40-86A0-1B5FC159D4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33332" y="2878135"/>
                <a:ext cx="32940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DC15BF-7BE9-B946-86F7-6D1808FCDB14}"/>
                  </a:ext>
                </a:extLst>
              </p14:cNvPr>
              <p14:cNvContentPartPr/>
              <p14:nvPr/>
            </p14:nvContentPartPr>
            <p14:xfrm>
              <a:off x="9759890" y="2958679"/>
              <a:ext cx="141840" cy="679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DC15BF-7BE9-B946-86F7-6D1808FCDB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51250" y="2949679"/>
                <a:ext cx="15948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2BABBC-E92A-814C-90A4-16477A10C265}"/>
                  </a:ext>
                </a:extLst>
              </p14:cNvPr>
              <p14:cNvContentPartPr/>
              <p14:nvPr/>
            </p14:nvContentPartPr>
            <p14:xfrm>
              <a:off x="10094393" y="3093859"/>
              <a:ext cx="271080" cy="408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2BABBC-E92A-814C-90A4-16477A10C2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85393" y="3084859"/>
                <a:ext cx="288720" cy="42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838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pic>
        <p:nvPicPr>
          <p:cNvPr id="229" name="Google Shape;229;p6" descr="Ico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3526" y="1314494"/>
            <a:ext cx="4737101" cy="473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268008" y="1835902"/>
            <a:ext cx="5540284" cy="537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Któregoś dnia mama zapytała – Co tak brzydko pachnie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 – Wyszła z domu, a tam zobaczyła stos śmieci– O, nie – powiedziała mama. – To śmieci tak brzydko pachną!– Wszyscy wyszli z domu i wiecie, co zobaczyli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 </a:t>
            </a:r>
            <a:endParaRPr lang="pl-PL" sz="2500" b="0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500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solidFill>
                  <a:srgbClr val="68CDDA"/>
                </a:solidFill>
                <a:latin typeface="Mali Medium"/>
                <a:ea typeface="Mali"/>
                <a:cs typeface="Mali Medium"/>
                <a:sym typeface="Mali Medium"/>
              </a:rPr>
              <a:t>Był tam OGROMNY stos zmieszanych odpadów</a:t>
            </a:r>
            <a:r>
              <a:rPr lang="en-US" sz="2500" b="0" i="0" u="none" strike="noStrike" cap="none" dirty="0">
                <a:solidFill>
                  <a:srgbClr val="68CDDA"/>
                </a:solidFill>
                <a:latin typeface="Mali Medium"/>
                <a:ea typeface="Mali Medium"/>
                <a:cs typeface="Mali Medium"/>
                <a:sym typeface="Mali Medium"/>
              </a:rPr>
              <a:t>!</a:t>
            </a:r>
            <a:endParaRPr sz="25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</a:br>
            <a:endParaRPr sz="1800" b="0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</p:txBody>
      </p:sp>
      <p:pic>
        <p:nvPicPr>
          <p:cNvPr id="231" name="Google Shape;231;p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1" y="3383046"/>
            <a:ext cx="3353823" cy="335382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FB96FF-3BCF-6A40-86A0-1B5FC159D484}"/>
                  </a:ext>
                </a:extLst>
              </p14:cNvPr>
              <p14:cNvContentPartPr/>
              <p14:nvPr/>
            </p14:nvContentPartPr>
            <p14:xfrm>
              <a:off x="8814262" y="2330434"/>
              <a:ext cx="385804" cy="955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FB96FF-3BCF-6A40-86A0-1B5FC159D4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05256" y="2321432"/>
                <a:ext cx="403455" cy="973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DC15BF-7BE9-B946-86F7-6D1808FCDB14}"/>
                  </a:ext>
                </a:extLst>
              </p14:cNvPr>
              <p14:cNvContentPartPr/>
              <p14:nvPr/>
            </p14:nvContentPartPr>
            <p14:xfrm>
              <a:off x="9389541" y="1859200"/>
              <a:ext cx="271079" cy="129829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DC15BF-7BE9-B946-86F7-6D1808FCD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0529" y="1850197"/>
                <a:ext cx="288742" cy="1315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2BABBC-E92A-814C-90A4-16477A10C265}"/>
                  </a:ext>
                </a:extLst>
              </p14:cNvPr>
              <p14:cNvContentPartPr/>
              <p14:nvPr/>
            </p14:nvContentPartPr>
            <p14:xfrm>
              <a:off x="9675394" y="2589525"/>
              <a:ext cx="383980" cy="57928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2BABBC-E92A-814C-90A4-16477A10C2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6389" y="2580530"/>
                <a:ext cx="401630" cy="5969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6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"/>
          <p:cNvPicPr preferRelativeResize="0"/>
          <p:nvPr/>
        </p:nvPicPr>
        <p:blipFill rotWithShape="1">
          <a:blip r:embed="rId5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sp>
        <p:nvSpPr>
          <p:cNvPr id="243" name="Google Shape;243;p7"/>
          <p:cNvSpPr txBox="1"/>
          <p:nvPr/>
        </p:nvSpPr>
        <p:spPr>
          <a:xfrm>
            <a:off x="244377" y="2242752"/>
            <a:ext cx="55404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Było tam stare jedzenie, butelki z tworzywa 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PET, </a:t>
            </a: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karton po pizzy razem z zepsutymi zabawkami i dużym szklanym słojem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500" i="1" dirty="0">
                <a:solidFill>
                  <a:srgbClr val="39C79D"/>
                </a:solidFill>
                <a:latin typeface="Mali"/>
                <a:ea typeface="Mali"/>
                <a:cs typeface="Mali"/>
                <a:sym typeface="Mali"/>
              </a:rPr>
              <a:t>Jak sądzicie, co jeszcze było w tym stosie</a:t>
            </a:r>
            <a:r>
              <a:rPr lang="en-US" sz="2500" i="1" u="none" strike="noStrike" cap="none" dirty="0">
                <a:solidFill>
                  <a:srgbClr val="39C79D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r>
              <a:rPr lang="en-US" sz="2500" b="0" i="0" u="none" strike="noStrike" cap="none" dirty="0">
                <a:solidFill>
                  <a:srgbClr val="39C79D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pl-PL" sz="2500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– O, nie – powiedziała mama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– Co zrobimy z tym bałaganem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endParaRPr sz="2500" b="0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" name="Google Shape;182;p4" descr="A picture containing banana, indoor, yellow, half&#10;&#10;Description automatically generated">
            <a:extLst>
              <a:ext uri="{FF2B5EF4-FFF2-40B4-BE49-F238E27FC236}">
                <a16:creationId xmlns:a16="http://schemas.microsoft.com/office/drawing/2014/main" id="{23825CAC-576D-DA44-AECE-494F15DE51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4742" y="1442245"/>
            <a:ext cx="3116146" cy="305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9;p4">
            <a:extLst>
              <a:ext uri="{FF2B5EF4-FFF2-40B4-BE49-F238E27FC236}">
                <a16:creationId xmlns:a16="http://schemas.microsoft.com/office/drawing/2014/main" id="{C46EC75E-E0FE-C947-A9BD-859C513C897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084187">
            <a:off x="8963361" y="1531662"/>
            <a:ext cx="2004066" cy="349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0;p4" descr="A picture containing plastic, vessel, jar&#10;&#10;Description automatically generated">
            <a:extLst>
              <a:ext uri="{FF2B5EF4-FFF2-40B4-BE49-F238E27FC236}">
                <a16:creationId xmlns:a16="http://schemas.microsoft.com/office/drawing/2014/main" id="{41777CB4-33A9-C74C-AEA8-9DFD613978A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11210" y="4614363"/>
            <a:ext cx="2154185" cy="218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7;p4" descr="A picture containing toy&#10;&#10;Description automatically generated">
            <a:extLst>
              <a:ext uri="{FF2B5EF4-FFF2-40B4-BE49-F238E27FC236}">
                <a16:creationId xmlns:a16="http://schemas.microsoft.com/office/drawing/2014/main" id="{B11B73AD-B2E7-F844-ACBA-9B26B2290C1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72568" y="4551608"/>
            <a:ext cx="2966224" cy="226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4;p4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8AFCC754-344D-314D-8095-BD59F91318B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20224" y="4891314"/>
            <a:ext cx="1614530" cy="1927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1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"/>
          <p:cNvPicPr preferRelativeResize="0"/>
          <p:nvPr/>
        </p:nvPicPr>
        <p:blipFill rotWithShape="1">
          <a:blip r:embed="rId5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pic>
        <p:nvPicPr>
          <p:cNvPr id="241" name="Google Shape;241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1447" y="1116156"/>
            <a:ext cx="6290551" cy="599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 txBox="1"/>
          <p:nvPr/>
        </p:nvSpPr>
        <p:spPr>
          <a:xfrm>
            <a:off x="361047" y="2427418"/>
            <a:ext cx="55404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Kasi zrobiło się przykro, że narobiła tyle bałaganu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– Przepraszam, mamusiu - powiedziała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– Nie ma problemu, Kasiu, możemy to posprzątać dzięki recyklingowi – powiedział Kazio</a:t>
            </a:r>
            <a:r>
              <a:rPr lang="en-US" sz="2000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pl-PL" sz="2000" i="1" dirty="0">
                <a:solidFill>
                  <a:srgbClr val="3AC69D"/>
                </a:solidFill>
                <a:latin typeface="Mali"/>
                <a:ea typeface="Mali"/>
                <a:cs typeface="Mali"/>
                <a:sym typeface="Mali"/>
              </a:rPr>
              <a:t>„W szkole dowiedziałem się, że recykling jest ważny. Pomaga Ziemi oraz wszystkim ludziom i zwierzętom zachować zdrowie</a:t>
            </a:r>
            <a:r>
              <a:rPr lang="en-US" sz="2000" b="0" i="1" u="none" strike="noStrike" cap="none" dirty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.” </a:t>
            </a:r>
            <a:r>
              <a:rPr lang="pl-PL" sz="2000" dirty="0">
                <a:solidFill>
                  <a:srgbClr val="262626"/>
                </a:solidFill>
                <a:latin typeface="Mali"/>
                <a:ea typeface="Mali Medium"/>
                <a:cs typeface="Mali"/>
                <a:sym typeface="Mali"/>
              </a:rPr>
              <a:t>Kazio pokazał Kasi i mamie, jak to się robi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</a:t>
            </a:r>
            <a:endParaRPr sz="2000" dirty="0"/>
          </a:p>
        </p:txBody>
      </p:sp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 txBox="1"/>
          <p:nvPr/>
        </p:nvSpPr>
        <p:spPr>
          <a:xfrm>
            <a:off x="173437" y="4667488"/>
            <a:ext cx="1147008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1" u="none" strike="noStrike" cap="none" dirty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- Wszystko, co </a:t>
            </a:r>
            <a:r>
              <a:rPr lang="pl-PL" sz="2000" b="0" i="1" u="none" strike="noStrike" cap="none" dirty="0" err="1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recyklingujemy</a:t>
            </a:r>
            <a:r>
              <a:rPr lang="pl-PL" sz="2000" b="0" i="1" u="none" strike="noStrike" cap="none" dirty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, trzeba odpowiednio posegregować– </a:t>
            </a:r>
            <a:r>
              <a:rPr lang="pl-PL" sz="2000" dirty="0">
                <a:solidFill>
                  <a:srgbClr val="262626"/>
                </a:solidFill>
                <a:latin typeface="Mali"/>
                <a:ea typeface="Mali Medium"/>
                <a:cs typeface="Mali"/>
                <a:sym typeface="Mali"/>
              </a:rPr>
              <a:t>powiedział Kazio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– Bo jeśli tego nie zrobimy, recykling nie będzie możliwy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</a:t>
            </a:r>
            <a:r>
              <a:rPr lang="pl-PL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 – Kazio </a:t>
            </a:r>
            <a:r>
              <a:rPr lang="pl-PL" sz="2000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posegregował butelki, na butelki szklane i butelki z tworzywa PET. </a:t>
            </a:r>
            <a:r>
              <a:rPr lang="pl-PL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Kasia złożyła na stertę wszystkie czyste kartony, zeszyty i pudełka po płatkach śniadaniowych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Mama wyrzuciła do pojemnika na śmieci wszystko, co nie nadaje się do recyklingu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</a:t>
            </a:r>
            <a:endParaRPr sz="2000" dirty="0"/>
          </a:p>
        </p:txBody>
      </p:sp>
      <p:pic>
        <p:nvPicPr>
          <p:cNvPr id="251" name="Google Shape;251;p8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 descr="Graphical user interface, webs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31"/>
          <a:stretch/>
        </p:blipFill>
        <p:spPr>
          <a:xfrm>
            <a:off x="1395681" y="-690881"/>
            <a:ext cx="9011532" cy="538443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03CB9B0-C168-F44A-B5E2-9F6757808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9950" y="765565"/>
            <a:ext cx="3546064" cy="35460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B2146DF-450C-094B-916E-0F6D2C8CE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8497" y="705648"/>
            <a:ext cx="3546064" cy="3546064"/>
          </a:xfrm>
          <a:prstGeom prst="rect">
            <a:avLst/>
          </a:prstGeom>
        </p:spPr>
      </p:pic>
      <p:sp>
        <p:nvSpPr>
          <p:cNvPr id="252" name="Google Shape;252;p8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" y="948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 txBox="1"/>
          <p:nvPr/>
        </p:nvSpPr>
        <p:spPr>
          <a:xfrm>
            <a:off x="359700" y="1619490"/>
            <a:ext cx="118323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Kiedy skończyli sortować rzeczy do recyklingu, wszyscy byli zadowoleni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Wszystkie śmieci trafiły do pojemnika na śmieci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Wszystkie rzeczy przeznaczone do recyklingu, znalazły się w odpowiednich pojemnikach– Kaziu, – powiedziała Kasia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, </a:t>
            </a:r>
            <a:r>
              <a:rPr lang="pl-PL" sz="1800" i="1" dirty="0">
                <a:solidFill>
                  <a:srgbClr val="68CDDA"/>
                </a:solidFill>
                <a:latin typeface="Mali Medium"/>
                <a:ea typeface="Mali"/>
                <a:cs typeface="Mali Medium"/>
                <a:sym typeface="Mali Medium"/>
              </a:rPr>
              <a:t>- chcę się nauczyć wszystkiego o recyklingu. – </a:t>
            </a:r>
            <a:r>
              <a:rPr lang="pl-PL" sz="1800" i="1" dirty="0">
                <a:solidFill>
                  <a:srgbClr val="3AC69D"/>
                </a:solidFill>
                <a:latin typeface="Mali Medium"/>
                <a:ea typeface="Mali"/>
                <a:cs typeface="Mali Medium"/>
                <a:sym typeface="Mali Medium"/>
              </a:rPr>
              <a:t>Świetnie, to proste jak ABC – </a:t>
            </a:r>
            <a:r>
              <a:rPr lang="pl-PL" sz="1800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powiedział Kazio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endParaRPr dirty="0"/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pic>
        <p:nvPicPr>
          <p:cNvPr id="273" name="Google Shape;273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5125" y="2205105"/>
            <a:ext cx="5300152" cy="499749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50EE2F9-F3F3-4AD8-A5E1-CC4403E81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941" l="2948" r="93878">
                        <a14:foregroundMark x1="31519" y1="40000" x2="31519" y2="40000"/>
                        <a14:foregroundMark x1="14059" y1="42941" x2="14059" y2="42941"/>
                        <a14:foregroundMark x1="16780" y1="87059" x2="16780" y2="87059"/>
                        <a14:foregroundMark x1="7256" y1="90000" x2="7256" y2="90000"/>
                        <a14:foregroundMark x1="4535" y1="85294" x2="4535" y2="85294"/>
                        <a14:foregroundMark x1="5442" y1="17647" x2="5442" y2="17647"/>
                        <a14:foregroundMark x1="10658" y1="32941" x2="10658" y2="32941"/>
                        <a14:foregroundMark x1="11111" y1="12941" x2="11111" y2="12941"/>
                        <a14:foregroundMark x1="31973" y1="91176" x2="31973" y2="91176"/>
                        <a14:foregroundMark x1="28345" y1="87647" x2="28345" y2="87647"/>
                        <a14:foregroundMark x1="28118" y1="91176" x2="28118" y2="91176"/>
                        <a14:foregroundMark x1="22676" y1="91765" x2="22676" y2="91765"/>
                        <a14:foregroundMark x1="22449" y1="89412" x2="22449" y2="89412"/>
                        <a14:foregroundMark x1="36735" y1="87647" x2="36735" y2="87647"/>
                        <a14:foregroundMark x1="36508" y1="92353" x2="36508" y2="92353"/>
                        <a14:foregroundMark x1="21995" y1="88235" x2="21995" y2="88235"/>
                        <a14:foregroundMark x1="10431" y1="87647" x2="10431" y2="87647"/>
                        <a14:foregroundMark x1="9297" y1="91765" x2="9297" y2="91765"/>
                        <a14:foregroundMark x1="2948" y1="90000" x2="2948" y2="90000"/>
                        <a14:foregroundMark x1="17914" y1="90588" x2="17914" y2="90588"/>
                        <a14:foregroundMark x1="46485" y1="27647" x2="46485" y2="27647"/>
                        <a14:foregroundMark x1="30612" y1="31765" x2="31066" y2="43529"/>
                        <a14:foregroundMark x1="45805" y1="33529" x2="48299" y2="64118"/>
                        <a14:foregroundMark x1="65079" y1="28824" x2="67800" y2="65294"/>
                        <a14:foregroundMark x1="85261" y1="30588" x2="87302" y2="73529"/>
                        <a14:foregroundMark x1="90023" y1="19412" x2="74603" y2="17647"/>
                        <a14:foregroundMark x1="89796" y1="31765" x2="90476" y2="35294"/>
                        <a14:foregroundMark x1="89342" y1="15294" x2="90930" y2="22353"/>
                        <a14:foregroundMark x1="87755" y1="12353" x2="87755" y2="12353"/>
                        <a14:foregroundMark x1="91837" y1="15294" x2="91837" y2="15294"/>
                        <a14:foregroundMark x1="33107" y1="41765" x2="33107" y2="41765"/>
                        <a14:foregroundMark x1="14059" y1="42941" x2="14059" y2="42941"/>
                        <a14:foregroundMark x1="10431" y1="17647" x2="10884" y2="40588"/>
                        <a14:foregroundMark x1="30159" y1="22941" x2="31519" y2="55882"/>
                        <a14:foregroundMark x1="72562" y1="90588" x2="72562" y2="90588"/>
                        <a14:foregroundMark x1="72562" y1="90588" x2="64172" y2="90000"/>
                        <a14:foregroundMark x1="65306" y1="91176" x2="59184" y2="90000"/>
                        <a14:foregroundMark x1="73016" y1="91765" x2="75510" y2="89412"/>
                        <a14:foregroundMark x1="82766" y1="92353" x2="93197" y2="87647"/>
                        <a14:foregroundMark x1="94104" y1="88824" x2="89796" y2="91176"/>
                        <a14:foregroundMark x1="80499" y1="88824" x2="81859" y2="90000"/>
                        <a14:foregroundMark x1="84580" y1="28824" x2="86168" y2="49412"/>
                        <a14:foregroundMark x1="81633" y1="40588" x2="84354" y2="44706"/>
                        <a14:foregroundMark x1="83447" y1="15294" x2="83447" y2="15294"/>
                        <a14:foregroundMark x1="83447" y1="14118" x2="83447" y2="14118"/>
                        <a14:foregroundMark x1="66893" y1="12353" x2="66893" y2="12353"/>
                        <a14:foregroundMark x1="24036" y1="90588" x2="24036" y2="90588"/>
                        <a14:foregroundMark x1="43537" y1="87647" x2="49887" y2="88235"/>
                        <a14:foregroundMark x1="49660" y1="92941" x2="45805" y2="90000"/>
                        <a14:foregroundMark x1="51474" y1="88235" x2="43537" y2="90000"/>
                        <a14:foregroundMark x1="43311" y1="90588" x2="41723" y2="88235"/>
                        <a14:foregroundMark x1="50567" y1="88824" x2="58050" y2="85882"/>
                        <a14:foregroundMark x1="45351" y1="90000" x2="39456" y2="87059"/>
                        <a14:backgroundMark x1="41723" y1="1176" x2="41723" y2="1176"/>
                        <a14:backgroundMark x1="41270" y1="4706" x2="41270" y2="4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477" y="3429000"/>
            <a:ext cx="6446429" cy="24850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9"/>
          <p:cNvSpPr/>
          <p:nvPr/>
        </p:nvSpPr>
        <p:spPr>
          <a:xfrm>
            <a:off x="763802" y="2028008"/>
            <a:ext cx="1161857" cy="1147556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2010116" y="1861043"/>
            <a:ext cx="951649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35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Dowiedz się, co można, a czego nie można </a:t>
            </a:r>
            <a:r>
              <a:rPr lang="pl-PL" sz="3500" b="1" dirty="0" err="1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recyklingować</a:t>
            </a:r>
            <a:r>
              <a:rPr lang="en-US" sz="3500" b="1" i="0" u="none" strike="noStrike" cap="none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.</a:t>
            </a:r>
            <a:endParaRPr sz="3500" b="1" dirty="0"/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5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pic>
        <p:nvPicPr>
          <p:cNvPr id="273" name="Google Shape;273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85116" y="2972785"/>
            <a:ext cx="3878027" cy="402574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CE141-6A91-714A-A071-90F70210F4A8}"/>
              </a:ext>
            </a:extLst>
          </p:cNvPr>
          <p:cNvSpPr txBox="1"/>
          <p:nvPr/>
        </p:nvSpPr>
        <p:spPr>
          <a:xfrm>
            <a:off x="906781" y="2175159"/>
            <a:ext cx="1464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+mj-lt"/>
              </a:rPr>
              <a:t>#1</a:t>
            </a:r>
          </a:p>
        </p:txBody>
      </p:sp>
      <p:pic>
        <p:nvPicPr>
          <p:cNvPr id="22" name="Google Shape;170;p4" descr="A picture containing plastic, vessel, jar&#10;&#10;Description automatically generated">
            <a:extLst>
              <a:ext uri="{FF2B5EF4-FFF2-40B4-BE49-F238E27FC236}">
                <a16:creationId xmlns:a16="http://schemas.microsoft.com/office/drawing/2014/main" id="{6143BE49-CD4E-764E-B68B-558108450DB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08527" y="4564639"/>
            <a:ext cx="2068062" cy="218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4;p4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58EB92A4-9122-1041-82C5-E23EBA73485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0634" y="3518494"/>
            <a:ext cx="2502799" cy="313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9;p4" descr="A close up of a roll of tape&#10;&#10;Description automatically generated with low confidence">
            <a:extLst>
              <a:ext uri="{FF2B5EF4-FFF2-40B4-BE49-F238E27FC236}">
                <a16:creationId xmlns:a16="http://schemas.microsoft.com/office/drawing/2014/main" id="{FC560901-BE61-E44D-ADB3-4B7A6D73C1A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7623" y="4484954"/>
            <a:ext cx="1203303" cy="203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0;p4" descr="A picture containing box, stationary, container, envelope&#10;&#10;Description automatically generated">
            <a:extLst>
              <a:ext uri="{FF2B5EF4-FFF2-40B4-BE49-F238E27FC236}">
                <a16:creationId xmlns:a16="http://schemas.microsoft.com/office/drawing/2014/main" id="{035A9E5B-A54B-914E-9D9B-72864280FCC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8991" y="4252686"/>
            <a:ext cx="2990256" cy="2402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5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9"/>
          <p:cNvSpPr/>
          <p:nvPr/>
        </p:nvSpPr>
        <p:spPr>
          <a:xfrm>
            <a:off x="573374" y="1717122"/>
            <a:ext cx="1161857" cy="1147556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1880088" y="1053489"/>
            <a:ext cx="9516499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Umieść każdą rzecz, która nadaje się do recyklingu, w odpowiednim pojemniku</a:t>
            </a:r>
            <a:r>
              <a:rPr lang="en-US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.</a:t>
            </a:r>
            <a:endParaRPr lang="en-US" sz="3600" b="1" dirty="0"/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64393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en-US" sz="4000" dirty="0"/>
          </a:p>
        </p:txBody>
      </p:sp>
      <p:pic>
        <p:nvPicPr>
          <p:cNvPr id="273" name="Google Shape;273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88338" y="2839626"/>
            <a:ext cx="3950105" cy="421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CE141-6A91-714A-A071-90F70210F4A8}"/>
              </a:ext>
            </a:extLst>
          </p:cNvPr>
          <p:cNvSpPr txBox="1"/>
          <p:nvPr/>
        </p:nvSpPr>
        <p:spPr>
          <a:xfrm>
            <a:off x="718231" y="1830115"/>
            <a:ext cx="1464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+mj-lt"/>
              </a:rPr>
              <a:t>#</a:t>
            </a:r>
            <a:r>
              <a:rPr lang="pl-PL" sz="5000" b="1" dirty="0">
                <a:solidFill>
                  <a:schemeClr val="bg1"/>
                </a:solidFill>
                <a:latin typeface="+mj-lt"/>
              </a:rPr>
              <a:t>2</a:t>
            </a:r>
            <a:endParaRPr lang="en-US" sz="5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8768A5B-A334-42B1-A68E-E7F0CCEE3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941" l="2948" r="93878">
                        <a14:foregroundMark x1="31519" y1="40000" x2="31519" y2="40000"/>
                        <a14:foregroundMark x1="14059" y1="42941" x2="14059" y2="42941"/>
                        <a14:foregroundMark x1="16780" y1="87059" x2="16780" y2="87059"/>
                        <a14:foregroundMark x1="7256" y1="90000" x2="7256" y2="90000"/>
                        <a14:foregroundMark x1="4535" y1="85294" x2="4535" y2="85294"/>
                        <a14:foregroundMark x1="5442" y1="17647" x2="5442" y2="17647"/>
                        <a14:foregroundMark x1="10658" y1="32941" x2="10658" y2="32941"/>
                        <a14:foregroundMark x1="11111" y1="12941" x2="11111" y2="12941"/>
                        <a14:foregroundMark x1="31973" y1="91176" x2="31973" y2="91176"/>
                        <a14:foregroundMark x1="28345" y1="87647" x2="28345" y2="87647"/>
                        <a14:foregroundMark x1="28118" y1="91176" x2="28118" y2="91176"/>
                        <a14:foregroundMark x1="22676" y1="91765" x2="22676" y2="91765"/>
                        <a14:foregroundMark x1="22449" y1="89412" x2="22449" y2="89412"/>
                        <a14:foregroundMark x1="36735" y1="87647" x2="36735" y2="87647"/>
                        <a14:foregroundMark x1="36508" y1="92353" x2="36508" y2="92353"/>
                        <a14:foregroundMark x1="21995" y1="88235" x2="21995" y2="88235"/>
                        <a14:foregroundMark x1="10431" y1="87647" x2="10431" y2="87647"/>
                        <a14:foregroundMark x1="9297" y1="91765" x2="9297" y2="91765"/>
                        <a14:foregroundMark x1="2948" y1="90000" x2="2948" y2="90000"/>
                        <a14:foregroundMark x1="17914" y1="90588" x2="17914" y2="90588"/>
                        <a14:foregroundMark x1="46485" y1="27647" x2="46485" y2="27647"/>
                        <a14:foregroundMark x1="30612" y1="31765" x2="31066" y2="43529"/>
                        <a14:foregroundMark x1="45805" y1="33529" x2="48299" y2="64118"/>
                        <a14:foregroundMark x1="65079" y1="28824" x2="67800" y2="65294"/>
                        <a14:foregroundMark x1="85261" y1="30588" x2="87302" y2="73529"/>
                        <a14:foregroundMark x1="90023" y1="19412" x2="74603" y2="17647"/>
                        <a14:foregroundMark x1="89796" y1="31765" x2="90476" y2="35294"/>
                        <a14:foregroundMark x1="89342" y1="15294" x2="90930" y2="22353"/>
                        <a14:foregroundMark x1="87755" y1="12353" x2="87755" y2="12353"/>
                        <a14:foregroundMark x1="91837" y1="15294" x2="91837" y2="15294"/>
                        <a14:foregroundMark x1="33107" y1="41765" x2="33107" y2="41765"/>
                        <a14:foregroundMark x1="14059" y1="42941" x2="14059" y2="42941"/>
                        <a14:foregroundMark x1="10431" y1="17647" x2="10884" y2="40588"/>
                        <a14:foregroundMark x1="30159" y1="22941" x2="31519" y2="55882"/>
                        <a14:foregroundMark x1="72562" y1="90588" x2="72562" y2="90588"/>
                        <a14:foregroundMark x1="72562" y1="90588" x2="64172" y2="90000"/>
                        <a14:foregroundMark x1="65306" y1="91176" x2="59184" y2="90000"/>
                        <a14:foregroundMark x1="73016" y1="91765" x2="75510" y2="89412"/>
                        <a14:foregroundMark x1="82766" y1="92353" x2="93197" y2="87647"/>
                        <a14:foregroundMark x1="94104" y1="88824" x2="89796" y2="91176"/>
                        <a14:foregroundMark x1="80499" y1="88824" x2="81859" y2="90000"/>
                        <a14:foregroundMark x1="84580" y1="28824" x2="86168" y2="49412"/>
                        <a14:foregroundMark x1="81633" y1="40588" x2="84354" y2="44706"/>
                        <a14:foregroundMark x1="83447" y1="15294" x2="83447" y2="15294"/>
                        <a14:foregroundMark x1="83447" y1="14118" x2="83447" y2="14118"/>
                        <a14:foregroundMark x1="66893" y1="12353" x2="66893" y2="12353"/>
                        <a14:foregroundMark x1="24036" y1="90588" x2="24036" y2="90588"/>
                        <a14:foregroundMark x1="43537" y1="87647" x2="49887" y2="88235"/>
                        <a14:foregroundMark x1="49660" y1="92941" x2="45805" y2="90000"/>
                        <a14:foregroundMark x1="51474" y1="88235" x2="43537" y2="90000"/>
                        <a14:foregroundMark x1="43311" y1="90588" x2="41723" y2="88235"/>
                        <a14:foregroundMark x1="50567" y1="88824" x2="58050" y2="85882"/>
                        <a14:foregroundMark x1="45351" y1="90000" x2="39456" y2="87059"/>
                        <a14:backgroundMark x1="41723" y1="1176" x2="41723" y2="1176"/>
                        <a14:backgroundMark x1="41270" y1="4706" x2="41270" y2="4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88" y="3019099"/>
            <a:ext cx="6446429" cy="24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666881" y="1519135"/>
            <a:ext cx="9516499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Z rzeczy, które poddamy recyklingowi można produkować nowe rzeczy</a:t>
            </a:r>
            <a:r>
              <a:rPr lang="en-US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.</a:t>
            </a:r>
            <a:endParaRPr lang="en-US" sz="3600" b="1" dirty="0"/>
          </a:p>
        </p:txBody>
      </p:sp>
      <p:pic>
        <p:nvPicPr>
          <p:cNvPr id="271" name="Google Shape;271;p9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64393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pic>
        <p:nvPicPr>
          <p:cNvPr id="273" name="Google Shape;273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7306" y="3393154"/>
            <a:ext cx="3144541" cy="313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8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4C9513C1-3F5C-9341-89E7-D18F8147C57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53" y="2882650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8F760BE-E505-A54D-AEBF-45049CF3636F}"/>
              </a:ext>
            </a:extLst>
          </p:cNvPr>
          <p:cNvSpPr/>
          <p:nvPr/>
        </p:nvSpPr>
        <p:spPr>
          <a:xfrm>
            <a:off x="2044701" y="3916979"/>
            <a:ext cx="1293677" cy="922501"/>
          </a:xfrm>
          <a:prstGeom prst="right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8E75A-D093-E04E-8B5A-50E30A40B8CC}"/>
              </a:ext>
            </a:extLst>
          </p:cNvPr>
          <p:cNvGrpSpPr/>
          <p:nvPr/>
        </p:nvGrpSpPr>
        <p:grpSpPr>
          <a:xfrm>
            <a:off x="5163789" y="3231115"/>
            <a:ext cx="5021681" cy="2494753"/>
            <a:chOff x="6761923" y="2934206"/>
            <a:chExt cx="5500031" cy="2370392"/>
          </a:xfrm>
        </p:grpSpPr>
        <p:pic>
          <p:nvPicPr>
            <p:cNvPr id="11" name="Picture 10" descr="A picture containing accessory, luggage, suitcase, bag&#10;&#10;Description automatically generated">
              <a:extLst>
                <a:ext uri="{FF2B5EF4-FFF2-40B4-BE49-F238E27FC236}">
                  <a16:creationId xmlns:a16="http://schemas.microsoft.com/office/drawing/2014/main" id="{59E3223E-3490-AB44-9C43-DD676B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</p:spPr>
        </p:pic>
        <p:pic>
          <p:nvPicPr>
            <p:cNvPr id="12" name="Picture 11" descr="A picture containing chocolate&#10;&#10;Description automatically generated">
              <a:extLst>
                <a:ext uri="{FF2B5EF4-FFF2-40B4-BE49-F238E27FC236}">
                  <a16:creationId xmlns:a16="http://schemas.microsoft.com/office/drawing/2014/main" id="{19F79286-B333-3B48-91D4-B7CA040F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</p:spPr>
        </p:pic>
        <p:pic>
          <p:nvPicPr>
            <p:cNvPr id="13" name="Picture 12" descr="A close up of a shirt&#10;&#10;Description automatically generated with low confidence">
              <a:extLst>
                <a:ext uri="{FF2B5EF4-FFF2-40B4-BE49-F238E27FC236}">
                  <a16:creationId xmlns:a16="http://schemas.microsoft.com/office/drawing/2014/main" id="{0B29682E-5F67-EA47-82A1-338362CA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</p:spPr>
        </p:pic>
      </p:grpSp>
      <p:pic>
        <p:nvPicPr>
          <p:cNvPr id="16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2D83CA0-BBAE-7663-42B3-A696F5ABD2C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94464" y="2869529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0" descr="A picture containing text, wa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6338249" y="1998385"/>
            <a:ext cx="556718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Od tego dnia Kasia została</a:t>
            </a:r>
            <a:endParaRPr dirty="0"/>
          </a:p>
        </p:txBody>
      </p:sp>
      <p:sp>
        <p:nvSpPr>
          <p:cNvPr id="284" name="Google Shape;284;p10"/>
          <p:cNvSpPr txBox="1"/>
          <p:nvPr/>
        </p:nvSpPr>
        <p:spPr>
          <a:xfrm>
            <a:off x="6291602" y="4969568"/>
            <a:ext cx="556718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Zaczęła nawet sprzątać swoje zabawki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!</a:t>
            </a:r>
            <a:endParaRPr dirty="0"/>
          </a:p>
        </p:txBody>
      </p:sp>
      <p:pic>
        <p:nvPicPr>
          <p:cNvPr id="285" name="Google Shape;285;p10"/>
          <p:cNvPicPr preferRelativeResize="0"/>
          <p:nvPr/>
        </p:nvPicPr>
        <p:blipFill rotWithShape="1">
          <a:blip r:embed="rId5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0"/>
          <p:cNvSpPr txBox="1"/>
          <p:nvPr/>
        </p:nvSpPr>
        <p:spPr>
          <a:xfrm>
            <a:off x="548477" y="251560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pic>
        <p:nvPicPr>
          <p:cNvPr id="287" name="Google Shape;287;p10" descr="A picture containing text, plate, tableware, dishwar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5366" y="3078353"/>
            <a:ext cx="3151718" cy="193556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0"/>
          <p:cNvSpPr txBox="1"/>
          <p:nvPr/>
        </p:nvSpPr>
        <p:spPr>
          <a:xfrm>
            <a:off x="6095999" y="2395129"/>
            <a:ext cx="4775201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3200" b="1" dirty="0">
                <a:solidFill>
                  <a:srgbClr val="3AC69D"/>
                </a:solidFill>
                <a:latin typeface="Mali"/>
                <a:ea typeface="Mali"/>
                <a:cs typeface="Mali"/>
                <a:sym typeface="Mali"/>
              </a:rPr>
              <a:t>bohaterką recyklingu</a:t>
            </a:r>
            <a:endParaRPr dirty="0"/>
          </a:p>
        </p:txBody>
      </p:sp>
      <p:pic>
        <p:nvPicPr>
          <p:cNvPr id="289" name="Google Shape;289;p10" descr="Graphical user interfac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795" y="1116156"/>
            <a:ext cx="5158159" cy="51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342" y="-22625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313764" y="1184091"/>
            <a:ext cx="11371800" cy="10821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06436" y="1170642"/>
            <a:ext cx="10907167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Uczniowie poznają podstawy recyklingu, dowiedzą się, dlaczego jest on ważny i jak go realizować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  </a:t>
            </a: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Słuchają bajki o rodzinie, która uczy się recyklingu w domu, komentują ją i ćwiczą umiejętności w zakresie krytycznego myślenia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Stworzą wypowiedź pisemną albo narysują obrazek </a:t>
            </a:r>
            <a:b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 tym, jak ich zdaniem recykling może pomagać światu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Dostaną materiały pomocnicze wskazujące, co można, a czego nie można poddać recyklingowi.</a:t>
            </a:r>
            <a:endParaRPr sz="14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181181" y="250932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27544" y="250932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72128" y="248926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678976" y="2551700"/>
            <a:ext cx="9170700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Wyświetl albo wydrukuj slajd TAK/NIE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aby wywiązała się dyskusja – bajka zaczyna się na slajdzie nr </a:t>
            </a:r>
            <a:r>
              <a:rPr lang="en-US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586952" y="2452040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78983" y="3110278"/>
            <a:ext cx="100065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materiały „TAK/NIE”, „Zaznacz krzyżykiem” i kolorowankę</a:t>
            </a:r>
            <a:r>
              <a:rPr lang="en-US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Materiały „TAK/NIE” rozdaj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przed bajką, żeby omówić, co się nadaje do recyklingu, a materiały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„Zaznacz krzyżykiem”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na koniec historyjki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Kolorowankę rozdaj na końcu lekcji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albo zadaj jako pracę domową</a:t>
            </a:r>
            <a:r>
              <a:rPr lang="en-US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77126" y="312803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3489" y="312803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68073" y="310798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678983" y="3927361"/>
            <a:ext cx="10006513" cy="60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Przynieś opcjonalne dodatkowe pomoce naukowe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butelkę z tworzywa </a:t>
            </a:r>
            <a:r>
              <a:rPr lang="en-US" sz="14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butelkę szklaną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puszkę metalową             i rzeczy, które nie nadają się do recyklingu, takie jak kartony po sokach, talerz/kubek ceramiczny lub żarówkę</a:t>
            </a:r>
            <a:endParaRPr dirty="0"/>
          </a:p>
        </p:txBody>
      </p:sp>
      <p:sp>
        <p:nvSpPr>
          <p:cNvPr id="102" name="Google Shape;102;p2"/>
          <p:cNvSpPr/>
          <p:nvPr/>
        </p:nvSpPr>
        <p:spPr>
          <a:xfrm>
            <a:off x="1177126" y="389594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3489" y="389594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68073" y="387589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323617" y="4693315"/>
            <a:ext cx="4444503" cy="333553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19101" y="4703244"/>
            <a:ext cx="4531906" cy="2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Najważniejsze efekty nauczania i powiązanie z programem nauczania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2606050" y="185125"/>
            <a:ext cx="6979800" cy="906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2606040" y="108926"/>
            <a:ext cx="69798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794681" y="217906"/>
            <a:ext cx="660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Przygotowanie do lekcji i powiązanie z programem nauczania</a:t>
            </a:r>
            <a:endParaRPr sz="1800" dirty="0"/>
          </a:p>
        </p:txBody>
      </p:sp>
      <p:sp>
        <p:nvSpPr>
          <p:cNvPr id="110" name="Google Shape;110;p2"/>
          <p:cNvSpPr/>
          <p:nvPr/>
        </p:nvSpPr>
        <p:spPr>
          <a:xfrm>
            <a:off x="8342682" y="4693315"/>
            <a:ext cx="3342814" cy="32591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8275089" y="4693316"/>
            <a:ext cx="3888567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Powiązane celami zrównoważonego rozwoju 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23617" y="5153189"/>
            <a:ext cx="723542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1800"/>
              <a:buFont typeface="Arial"/>
              <a:buChar char="•"/>
            </a:pP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Przyroda – Ziemia i działalność człowieka</a:t>
            </a:r>
            <a:r>
              <a:rPr lang="en-US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Informowanie o rozwiązaniach, które zmniejszają wpływ wywierany przez człowieka na glebę, wodę, powietrze i/lub inne organizmy żywe w środowisku lokalnym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1800"/>
              <a:buFont typeface="Arial"/>
              <a:buChar char="•"/>
            </a:pP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Nauki społeczne </a:t>
            </a:r>
            <a:r>
              <a:rPr lang="en-US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ludzie, miejsca i środowiska</a:t>
            </a:r>
            <a:r>
              <a:rPr lang="en-US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Uczniowie uczą się o ludziach, miejscach i środowiskach, co umożliwia im zrozumienie relacji pomiędzy populacjami ludzkimi a światem fizycznym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1800"/>
              <a:buFont typeface="Arial"/>
              <a:buChar char="•"/>
            </a:pP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Umiejętności i biegłość w zakresie języka angielskiego</a:t>
            </a:r>
            <a:r>
              <a:rPr lang="en-US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Umiejętność zadawania pytań dotyczących szczegółów zawartych w tekście literackim i odpowiadania na nie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Dodawanie rysunków lub innych materiałów wizualnych do opisów w celu precyzowania idei, myśli i odczuć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18" name="Google Shape;118;p2"/>
          <p:cNvSpPr txBox="1"/>
          <p:nvPr/>
        </p:nvSpPr>
        <p:spPr>
          <a:xfrm>
            <a:off x="4765875" y="767125"/>
            <a:ext cx="2982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przygotowania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10 - 15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F7F445-48A1-4CA3-B005-673F26DE0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307" y="5133951"/>
            <a:ext cx="806353" cy="8162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8958EB4-6494-4C2F-80EA-F58FB69BB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4735" y="5126780"/>
            <a:ext cx="848170" cy="8265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6AFD1BD-1274-4929-B784-D1B3828FD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737" y="5126780"/>
            <a:ext cx="831570" cy="8265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85D1457-6699-493D-A6DC-65533476A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383" y="5959951"/>
            <a:ext cx="828580" cy="848914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2F21D809-0717-42F5-8F84-88E5DB04BB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2682" y="5126780"/>
            <a:ext cx="828581" cy="8285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2606050" y="108925"/>
            <a:ext cx="6979800" cy="818043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606050" y="1089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983322" y="141706"/>
            <a:ext cx="6225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Kolejne kroki</a:t>
            </a:r>
            <a:endParaRPr dirty="0"/>
          </a:p>
        </p:txBody>
      </p:sp>
      <p:sp>
        <p:nvSpPr>
          <p:cNvPr id="128" name="Google Shape;128;p3"/>
          <p:cNvSpPr/>
          <p:nvPr/>
        </p:nvSpPr>
        <p:spPr>
          <a:xfrm>
            <a:off x="420598" y="1491070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86426" y="1476189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448235" y="1454580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136" name="Google Shape;136;p3"/>
          <p:cNvSpPr/>
          <p:nvPr/>
        </p:nvSpPr>
        <p:spPr>
          <a:xfrm>
            <a:off x="404059" y="505557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60335" y="5058730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19667" y="5009174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cxnSp>
        <p:nvCxnSpPr>
          <p:cNvPr id="143" name="Google Shape;143;p3"/>
          <p:cNvCxnSpPr/>
          <p:nvPr/>
        </p:nvCxnSpPr>
        <p:spPr>
          <a:xfrm>
            <a:off x="6213987" y="1344781"/>
            <a:ext cx="0" cy="5156620"/>
          </a:xfrm>
          <a:prstGeom prst="straightConnector1">
            <a:avLst/>
          </a:prstGeom>
          <a:noFill/>
          <a:ln w="2540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3"/>
          <p:cNvSpPr/>
          <p:nvPr/>
        </p:nvSpPr>
        <p:spPr>
          <a:xfrm>
            <a:off x="1162551" y="1407174"/>
            <a:ext cx="48045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materiały „Zaznacz krzyżykiem”</a:t>
            </a:r>
            <a:endParaRPr dirty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Poproś uczniów, aby przyjrzeli się obrazkom i zaznaczyli krzyżykiem rzeczy, które nie nadają się do recyklingu.</a:t>
            </a:r>
            <a:endParaRPr dirty="0"/>
          </a:p>
        </p:txBody>
      </p:sp>
      <p:sp>
        <p:nvSpPr>
          <p:cNvPr id="149" name="Google Shape;149;p3"/>
          <p:cNvSpPr/>
          <p:nvPr/>
        </p:nvSpPr>
        <p:spPr>
          <a:xfrm>
            <a:off x="1020768" y="2618574"/>
            <a:ext cx="4804500" cy="19545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271042" y="2705856"/>
            <a:ext cx="4420200" cy="145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 kartce należy wykreślić następujące rzeczy</a:t>
            </a:r>
            <a:r>
              <a:rPr lang="en-US" sz="12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Zabawki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Ołówek</a:t>
            </a:r>
            <a:endParaRPr dirty="0"/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162590" y="4953149"/>
            <a:ext cx="48044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kolorowankę i poproś uczniów, aby na jej odwrocie narysowali albo napisali, w jaki sposób recykling może pomóc światu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Możliwe odpowiedzi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42950" lvl="1" indent="-285750">
              <a:lnSpc>
                <a:spcPct val="120000"/>
              </a:lnSpc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Chronić zwierzęta, żeby nie </a:t>
            </a:r>
            <a:r>
              <a:rPr lang="pl-PL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działa im się krzywda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Mniej śmieci w oceanach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74295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Dzięki recyklingowi nasze powietrze i woda są czyste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5" name="Google Shape;155;p3"/>
          <p:cNvSpPr/>
          <p:nvPr/>
        </p:nvSpPr>
        <p:spPr>
          <a:xfrm>
            <a:off x="3600081" y="2898377"/>
            <a:ext cx="1496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Buty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</a:pPr>
            <a:r>
              <a:rPr lang="pl-PL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Karton po pizzy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Żarówka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3A5AF-81DE-6345-A73D-49CB35195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987" y="4129102"/>
            <a:ext cx="3750520" cy="265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585639-9AC6-A379-BBCF-5EAA13FDB8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" b="35"/>
          <a:stretch/>
        </p:blipFill>
        <p:spPr>
          <a:xfrm>
            <a:off x="7019602" y="1476189"/>
            <a:ext cx="3225634" cy="22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5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/>
          <p:nvPr/>
        </p:nvSpPr>
        <p:spPr>
          <a:xfrm>
            <a:off x="2606050" y="108926"/>
            <a:ext cx="6747494" cy="99995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606050" y="108925"/>
            <a:ext cx="6747494" cy="629234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983350" y="160212"/>
            <a:ext cx="622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Lekcja</a:t>
            </a:r>
            <a:endParaRPr dirty="0"/>
          </a:p>
        </p:txBody>
      </p:sp>
      <p:sp>
        <p:nvSpPr>
          <p:cNvPr id="128" name="Google Shape;128;p3"/>
          <p:cNvSpPr/>
          <p:nvPr/>
        </p:nvSpPr>
        <p:spPr>
          <a:xfrm>
            <a:off x="413972" y="1066625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60335" y="1066625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404919" y="1046573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911773" y="1108997"/>
            <a:ext cx="4804500" cy="79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Wprowad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ź uczniów w lekcję pytaniem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Kto wie, co znaczy słowo „recykling”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ktoś widział już kiedyś ten </a:t>
            </a:r>
            <a:r>
              <a:rPr lang="en-US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symbol </a:t>
            </a:r>
            <a:r>
              <a:rPr lang="pl-PL" sz="1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wie, co on oznacza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413972" y="197865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360335" y="197865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04919" y="1958605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899898" y="2021029"/>
            <a:ext cx="48045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albo wyświetl materiał „TAK/NIE”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Omów, co możemy, a czego nie możemy poddać recyklingowi, na podstawie rzeczy przedstawionych w materiale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 pakiecie znajduje się wersja 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pdf </a:t>
            </a: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 wydruku, materiał ten można wyświetlić w pokazie slajdów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robicie ze śmieciami w domu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Dokąd one trafiają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Gdyby śmieci wszystkich ludzi ułożyć na wielką stertę, ile by ich było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byłoby za dużo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36" name="Google Shape;136;p3"/>
          <p:cNvSpPr/>
          <p:nvPr/>
        </p:nvSpPr>
        <p:spPr>
          <a:xfrm>
            <a:off x="413972" y="4262316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60335" y="4262316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404919" y="4242264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911773" y="4304688"/>
            <a:ext cx="4804500" cy="79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Przeczytaj głośno „Króliczka Kasia uczy się recyklingu”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Zachęć uczniów, aby skomentowali historyjkę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Jakie błędy popełniała Kasia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Dlaczego recykling jest ważny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140" name="Google Shape;140;p3"/>
          <p:cNvSpPr/>
          <p:nvPr/>
        </p:nvSpPr>
        <p:spPr>
          <a:xfrm>
            <a:off x="803550" y="5284776"/>
            <a:ext cx="4804500" cy="14811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 w="190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 rot="5400000">
            <a:off x="160081" y="5134010"/>
            <a:ext cx="897825" cy="19522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911772" y="5327159"/>
            <a:ext cx="4696277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Możesz zaproponować następujące uzasadnienie, dlaczego recykling jest ważny</a:t>
            </a:r>
            <a:r>
              <a:rPr lang="en-US" sz="12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Śmieci mogą być szkodliwe dla powietrza i wody, mogą szkodzić zwierzętom i rybom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Gdy zużywamy mniej papieru, chronimy drzewa i zwierzęta w lesie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Gdy stosujemy recykling, produkujemy mniej śmieci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1450" marR="0" lvl="0" indent="-571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1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3"/>
          <p:cNvCxnSpPr/>
          <p:nvPr/>
        </p:nvCxnSpPr>
        <p:spPr>
          <a:xfrm>
            <a:off x="6159855" y="1337597"/>
            <a:ext cx="0" cy="5156620"/>
          </a:xfrm>
          <a:prstGeom prst="straightConnector1">
            <a:avLst/>
          </a:prstGeom>
          <a:noFill/>
          <a:ln w="2540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3"/>
          <p:cNvSpPr/>
          <p:nvPr/>
        </p:nvSpPr>
        <p:spPr>
          <a:xfrm>
            <a:off x="6610977" y="1216969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6557340" y="1216969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6601924" y="1196917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7108778" y="1259341"/>
            <a:ext cx="4804500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materiały „Zaznacz krzyżykiem”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Poproś uczniów, aby przyjrzeli się obrazkom i zaznaczyli krzyżykiem rzeczy, których nie należy </a:t>
            </a:r>
            <a:r>
              <a:rPr lang="pl-PL" sz="14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48" name="Google Shape;148;p3"/>
          <p:cNvSpPr/>
          <p:nvPr/>
        </p:nvSpPr>
        <p:spPr>
          <a:xfrm rot="5400000">
            <a:off x="6286463" y="2183427"/>
            <a:ext cx="1109100" cy="211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7055875" y="2322389"/>
            <a:ext cx="4804500" cy="19545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 w="190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7192792" y="2380254"/>
            <a:ext cx="4420200" cy="145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 kartce należy wykreślić następujące rzeczy</a:t>
            </a:r>
            <a:r>
              <a:rPr lang="en-US" sz="12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R="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Zabawki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Ołówek</a:t>
            </a:r>
            <a:endParaRPr dirty="0"/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6666302" y="458969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6601924" y="459983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6628046" y="458686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7085804" y="4551038"/>
            <a:ext cx="48044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kolorowankę i poproś uczniów, aby na jej odwrocie narysowali albo napisali, w jaki sposób recykling może pomóc światu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Możliwe odpowiedzi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4295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Chronić zwierzęta, żeby nie działa im się krzywda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74295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Mniej śmieci w oceanach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74295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ourier New"/>
              <a:buChar char="o"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Dzięki recyklingowi nasze powietrze i woda są czyste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5" name="Google Shape;155;p3"/>
          <p:cNvSpPr/>
          <p:nvPr/>
        </p:nvSpPr>
        <p:spPr>
          <a:xfrm>
            <a:off x="8605344" y="2560995"/>
            <a:ext cx="1496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Buty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•"/>
            </a:pPr>
            <a:r>
              <a:rPr lang="pl-PL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Karton po pizzy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pl-P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Żarówka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4764325" y="708800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45 - 60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-41497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 prezentację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228366" y="3551539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2AD04-3FBD-C4CC-07E3-8DA745D79C82}"/>
              </a:ext>
            </a:extLst>
          </p:cNvPr>
          <p:cNvGrpSpPr/>
          <p:nvPr/>
        </p:nvGrpSpPr>
        <p:grpSpPr>
          <a:xfrm>
            <a:off x="838200" y="5248204"/>
            <a:ext cx="5346212" cy="1467026"/>
            <a:chOff x="4790164" y="5144469"/>
            <a:chExt cx="6979920" cy="148764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47C55BC-B4BB-49DA-C4B7-A5AD5ACA7B9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869F95-CB7F-A28E-A53A-8FCA98029232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31B22-B6D1-9508-6720-85A50E1CEDF8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7B2CCEDC-823D-46D5-9DAE-A33BC218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6A55A91-37B5-4991-B27D-B497D638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775798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8879D7-84F0-46C0-A943-38A9CCA4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96" y="356562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" descr="A picture containing whit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FAF23-9503-2D47-BCD4-A6A7A43F2815}"/>
              </a:ext>
            </a:extLst>
          </p:cNvPr>
          <p:cNvSpPr txBox="1"/>
          <p:nvPr/>
        </p:nvSpPr>
        <p:spPr>
          <a:xfrm>
            <a:off x="161925" y="293296"/>
            <a:ext cx="11191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rgbClr val="262626"/>
                </a:solidFill>
                <a:latin typeface="Mali"/>
                <a:cs typeface="Mali"/>
                <a:sym typeface="Mali"/>
              </a:rPr>
              <a:t>Czy kiedykolwiek widzieliście ten symbol</a:t>
            </a:r>
            <a:r>
              <a:rPr lang="en-US" sz="4000" b="1" dirty="0">
                <a:solidFill>
                  <a:srgbClr val="262626"/>
                </a:solidFill>
                <a:latin typeface="Mali"/>
                <a:cs typeface="Mali"/>
                <a:sym typeface="Mali"/>
              </a:rPr>
              <a:t>?</a:t>
            </a:r>
            <a:endParaRPr lang="en-US" sz="40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C65A5A4-E96A-4348-80FD-73DC9272C0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50"/>
          <a:stretch/>
        </p:blipFill>
        <p:spPr>
          <a:xfrm>
            <a:off x="1102519" y="1024882"/>
            <a:ext cx="9986962" cy="7393309"/>
          </a:xfrm>
          <a:prstGeom prst="rect">
            <a:avLst/>
          </a:prstGeom>
        </p:spPr>
      </p:pic>
      <p:pic>
        <p:nvPicPr>
          <p:cNvPr id="13" name="Google Shape;174;p4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BA5028EB-54D7-B64F-8068-9D6BB18046A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993351">
            <a:off x="299038" y="925092"/>
            <a:ext cx="2554514" cy="301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4;p4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1D407812-74BB-524C-9CEF-660EE8FDAF4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55429" y="4086224"/>
            <a:ext cx="2555421" cy="28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8EA703AB-B6DD-0F4B-BE03-DF4256566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871" y="1136356"/>
            <a:ext cx="2926849" cy="277935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903D382-35F1-48E2-BBD8-57C81B8BA3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16" l="4317" r="94245">
                        <a14:foregroundMark x1="51079" y1="20792" x2="51079" y2="20792"/>
                        <a14:foregroundMark x1="44424" y1="5347" x2="45144" y2="4752"/>
                        <a14:foregroundMark x1="42446" y1="1782" x2="46403" y2="4752"/>
                        <a14:foregroundMark x1="56655" y1="22574" x2="56655" y2="22574"/>
                        <a14:foregroundMark x1="37770" y1="23960" x2="37770" y2="23960"/>
                        <a14:foregroundMark x1="29317" y1="27327" x2="29317" y2="27327"/>
                        <a14:foregroundMark x1="28777" y1="25941" x2="27338" y2="34257"/>
                        <a14:foregroundMark x1="28058" y1="37228" x2="26259" y2="40792"/>
                        <a14:foregroundMark x1="44604" y1="45545" x2="56115" y2="50891"/>
                        <a14:foregroundMark x1="55755" y1="53663" x2="52338" y2="54653"/>
                        <a14:foregroundMark x1="23921" y1="74257" x2="16906" y2="79406"/>
                        <a14:foregroundMark x1="16007" y1="74059" x2="12950" y2="90099"/>
                        <a14:foregroundMark x1="9892" y1="79406" x2="12770" y2="96238"/>
                        <a14:foregroundMark x1="16906" y1="74851" x2="23022" y2="92673"/>
                        <a14:foregroundMark x1="23022" y1="92673" x2="26978" y2="88119"/>
                        <a14:foregroundMark x1="25719" y1="82178" x2="6475" y2="83564"/>
                        <a14:foregroundMark x1="6475" y1="83564" x2="19424" y2="89307"/>
                        <a14:foregroundMark x1="19424" y1="89307" x2="16367" y2="81782"/>
                        <a14:foregroundMark x1="30396" y1="77426" x2="28597" y2="90495"/>
                        <a14:foregroundMark x1="25000" y1="88119" x2="30396" y2="88515"/>
                        <a14:foregroundMark x1="28417" y1="76832" x2="27338" y2="85743"/>
                        <a14:foregroundMark x1="29137" y1="93663" x2="10612" y2="95446"/>
                        <a14:foregroundMark x1="10612" y1="95446" x2="7914" y2="92475"/>
                        <a14:foregroundMark x1="9712" y1="92871" x2="22122" y2="97426"/>
                        <a14:foregroundMark x1="22122" y1="97426" x2="12410" y2="92475"/>
                        <a14:foregroundMark x1="17266" y1="75050" x2="5576" y2="87129"/>
                        <a14:foregroundMark x1="5576" y1="87129" x2="29137" y2="91485"/>
                        <a14:foregroundMark x1="8453" y1="87525" x2="8453" y2="87525"/>
                        <a14:foregroundMark x1="9712" y1="79406" x2="9712" y2="79406"/>
                        <a14:foregroundMark x1="11151" y1="78020" x2="11151" y2="78020"/>
                        <a14:foregroundMark x1="14209" y1="76436" x2="14209" y2="76436"/>
                        <a14:foregroundMark x1="6295" y1="95644" x2="6295" y2="95644"/>
                        <a14:foregroundMark x1="6295" y1="90297" x2="6295" y2="90297"/>
                        <a14:foregroundMark x1="6295" y1="90297" x2="10791" y2="92079"/>
                        <a14:foregroundMark x1="8453" y1="95842" x2="4496" y2="94257"/>
                        <a14:foregroundMark x1="6295" y1="95050" x2="11511" y2="96238"/>
                        <a14:foregroundMark x1="8633" y1="95842" x2="10432" y2="97426"/>
                        <a14:foregroundMark x1="14209" y1="96832" x2="32734" y2="97624"/>
                        <a14:foregroundMark x1="48201" y1="2178" x2="48201" y2="2178"/>
                        <a14:foregroundMark x1="49281" y1="1980" x2="49281" y2="1980"/>
                        <a14:foregroundMark x1="50000" y1="4554" x2="50000" y2="4554"/>
                        <a14:foregroundMark x1="81655" y1="61980" x2="81655" y2="61980"/>
                        <a14:foregroundMark x1="83273" y1="56832" x2="83273" y2="56832"/>
                        <a14:foregroundMark x1="83993" y1="56832" x2="83993" y2="56832"/>
                        <a14:foregroundMark x1="78597" y1="43366" x2="78597" y2="43366"/>
                        <a14:foregroundMark x1="78597" y1="44752" x2="78597" y2="44752"/>
                        <a14:foregroundMark x1="77878" y1="47327" x2="77878" y2="47327"/>
                        <a14:foregroundMark x1="78957" y1="48911" x2="78957" y2="48911"/>
                        <a14:foregroundMark x1="79496" y1="50099" x2="79496" y2="50099"/>
                        <a14:foregroundMark x1="81475" y1="45941" x2="80755" y2="44752"/>
                        <a14:foregroundMark x1="77878" y1="44356" x2="80216" y2="46337"/>
                        <a14:foregroundMark x1="79137" y1="45545" x2="79137" y2="45545"/>
                        <a14:foregroundMark x1="78597" y1="45941" x2="78417" y2="48317"/>
                        <a14:foregroundMark x1="78417" y1="49307" x2="77698" y2="50297"/>
                        <a14:foregroundMark x1="77698" y1="50297" x2="77698" y2="50297"/>
                        <a14:foregroundMark x1="75899" y1="38218" x2="75899" y2="38218"/>
                        <a14:foregroundMark x1="78957" y1="38020" x2="79856" y2="37624"/>
                        <a14:foregroundMark x1="82734" y1="37228" x2="83453" y2="36634"/>
                        <a14:foregroundMark x1="83453" y1="36238" x2="84353" y2="35446"/>
                        <a14:foregroundMark x1="84532" y1="35248" x2="86331" y2="34653"/>
                        <a14:foregroundMark x1="86511" y1="34257" x2="86511" y2="34257"/>
                        <a14:foregroundMark x1="87050" y1="32871" x2="92626" y2="28713"/>
                        <a14:foregroundMark x1="94245" y1="27327" x2="94245" y2="27327"/>
                        <a14:foregroundMark x1="91007" y1="28515" x2="91007" y2="28515"/>
                        <a14:foregroundMark x1="90647" y1="25545" x2="90647" y2="25545"/>
                        <a14:foregroundMark x1="92446" y1="28713" x2="92626" y2="35248"/>
                        <a14:foregroundMark x1="89568" y1="29505" x2="91007" y2="28911"/>
                        <a14:foregroundMark x1="91367" y1="24752" x2="88129" y2="26733"/>
                        <a14:foregroundMark x1="88129" y1="26733" x2="88129" y2="26733"/>
                        <a14:foregroundMark x1="86151" y1="30099" x2="86151" y2="30099"/>
                        <a14:foregroundMark x1="85791" y1="30693" x2="85791" y2="30693"/>
                        <a14:foregroundMark x1="84532" y1="34059" x2="80755" y2="36238"/>
                        <a14:foregroundMark x1="77698" y1="41980" x2="72842" y2="44356"/>
                        <a14:foregroundMark x1="70144" y1="48713" x2="69424" y2="51287"/>
                        <a14:foregroundMark x1="70683" y1="97030" x2="71583" y2="97030"/>
                        <a14:foregroundMark x1="75899" y1="97624" x2="72302" y2="95050"/>
                        <a14:foregroundMark x1="78237" y1="95644" x2="78237" y2="95644"/>
                        <a14:foregroundMark x1="75000" y1="97030" x2="75000" y2="97030"/>
                        <a14:foregroundMark x1="77698" y1="98416" x2="81655" y2="97426"/>
                        <a14:foregroundMark x1="82194" y1="97426" x2="85612" y2="96832"/>
                        <a14:foregroundMark x1="86151" y1="96832" x2="77878" y2="97030"/>
                        <a14:foregroundMark x1="47482" y1="85743" x2="47482" y2="85743"/>
                        <a14:foregroundMark x1="47482" y1="86733" x2="47662" y2="89703"/>
                      </a14:backgroundRemoval>
                    </a14:imgEffect>
                  </a14:imgLayer>
                </a14:imgProps>
              </a:ext>
            </a:extLst>
          </a:blip>
          <a:srcRect r="7461"/>
          <a:stretch/>
        </p:blipFill>
        <p:spPr>
          <a:xfrm>
            <a:off x="65984" y="3509094"/>
            <a:ext cx="3030332" cy="29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EE5F5A-25FD-5F82-8489-0C37073A4BEF}"/>
              </a:ext>
            </a:extLst>
          </p:cNvPr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9" name="Google Shape;189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2DF71-B608-D792-F5D7-801C52743482}"/>
              </a:ext>
            </a:extLst>
          </p:cNvPr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0" name="Google Shape;190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NIE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C4D9E-9C72-04B3-A9C1-23B668CD9C93}"/>
              </a:ext>
            </a:extLst>
          </p:cNvPr>
          <p:cNvGrpSpPr/>
          <p:nvPr/>
        </p:nvGrpSpPr>
        <p:grpSpPr>
          <a:xfrm>
            <a:off x="220450" y="81404"/>
            <a:ext cx="1431166" cy="2340400"/>
            <a:chOff x="923533" y="1746170"/>
            <a:chExt cx="1431166" cy="2340400"/>
          </a:xfrm>
        </p:grpSpPr>
        <p:pic>
          <p:nvPicPr>
            <p:cNvPr id="196" name="Google Shape;196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923533" y="3255614"/>
              <a:ext cx="143116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Słoik szklany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30F1C6-350D-5301-9B5E-02F5DE044A9F}"/>
              </a:ext>
            </a:extLst>
          </p:cNvPr>
          <p:cNvGrpSpPr/>
          <p:nvPr/>
        </p:nvGrpSpPr>
        <p:grpSpPr>
          <a:xfrm>
            <a:off x="1526254" y="119530"/>
            <a:ext cx="2347800" cy="2317792"/>
            <a:chOff x="2948176" y="1768789"/>
            <a:chExt cx="2347800" cy="2317792"/>
          </a:xfrm>
        </p:grpSpPr>
        <p:sp>
          <p:nvSpPr>
            <p:cNvPr id="199" name="Google Shape;199;p6"/>
            <p:cNvSpPr/>
            <p:nvPr/>
          </p:nvSpPr>
          <p:spPr>
            <a:xfrm>
              <a:off x="2948176" y="3255625"/>
              <a:ext cx="23478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Butelka z tworzywa </a:t>
              </a:r>
              <a:r>
                <a:rPr lang="en-US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PET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66CE7C-D288-247E-F77A-AC2123BC3BC4}"/>
              </a:ext>
            </a:extLst>
          </p:cNvPr>
          <p:cNvGrpSpPr/>
          <p:nvPr/>
        </p:nvGrpSpPr>
        <p:grpSpPr>
          <a:xfrm>
            <a:off x="3129603" y="177033"/>
            <a:ext cx="1934828" cy="2080906"/>
            <a:chOff x="3193049" y="4171116"/>
            <a:chExt cx="1934828" cy="2080906"/>
          </a:xfrm>
        </p:grpSpPr>
        <p:sp>
          <p:nvSpPr>
            <p:cNvPr id="203" name="Google Shape;203;p6"/>
            <p:cNvSpPr/>
            <p:nvPr/>
          </p:nvSpPr>
          <p:spPr>
            <a:xfrm>
              <a:off x="3193049" y="5421066"/>
              <a:ext cx="193482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Puszka metalowa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E839F-74AD-D950-1C64-135F2AB78FAC}"/>
              </a:ext>
            </a:extLst>
          </p:cNvPr>
          <p:cNvGrpSpPr/>
          <p:nvPr/>
        </p:nvGrpSpPr>
        <p:grpSpPr>
          <a:xfrm>
            <a:off x="4527554" y="297220"/>
            <a:ext cx="1921824" cy="1985984"/>
            <a:chOff x="405667" y="4064988"/>
            <a:chExt cx="1921824" cy="1985984"/>
          </a:xfrm>
        </p:grpSpPr>
        <p:sp>
          <p:nvSpPr>
            <p:cNvPr id="202" name="Google Shape;202;p6"/>
            <p:cNvSpPr/>
            <p:nvPr/>
          </p:nvSpPr>
          <p:spPr>
            <a:xfrm>
              <a:off x="405667" y="5220016"/>
              <a:ext cx="177558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Pudełko z tektury</a:t>
              </a:r>
              <a:endParaRPr dirty="0"/>
            </a:p>
          </p:txBody>
        </p:sp>
        <p:pic>
          <p:nvPicPr>
            <p:cNvPr id="206" name="Google Shape;206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C472EA-9BBB-E027-1EC6-466FC77F9AEB}"/>
              </a:ext>
            </a:extLst>
          </p:cNvPr>
          <p:cNvGrpSpPr/>
          <p:nvPr/>
        </p:nvGrpSpPr>
        <p:grpSpPr>
          <a:xfrm>
            <a:off x="10192079" y="582212"/>
            <a:ext cx="1680673" cy="1710934"/>
            <a:chOff x="8346482" y="1742833"/>
            <a:chExt cx="1680673" cy="1710934"/>
          </a:xfrm>
        </p:grpSpPr>
        <p:sp>
          <p:nvSpPr>
            <p:cNvPr id="211" name="Google Shape;211;p6"/>
            <p:cNvSpPr/>
            <p:nvPr/>
          </p:nvSpPr>
          <p:spPr>
            <a:xfrm>
              <a:off x="8346482" y="2696677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Brudna serwetka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6" descr="A picture containing cloth, paper, indoor, bed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B8B0A-67B6-3E05-21B6-0E977C8A77E3}"/>
              </a:ext>
            </a:extLst>
          </p:cNvPr>
          <p:cNvGrpSpPr/>
          <p:nvPr/>
        </p:nvGrpSpPr>
        <p:grpSpPr>
          <a:xfrm>
            <a:off x="7004304" y="448738"/>
            <a:ext cx="2037700" cy="1601183"/>
            <a:chOff x="6377570" y="3189531"/>
            <a:chExt cx="1680673" cy="1218676"/>
          </a:xfrm>
        </p:grpSpPr>
        <p:sp>
          <p:nvSpPr>
            <p:cNvPr id="217" name="Google Shape;217;p6"/>
            <p:cNvSpPr/>
            <p:nvPr/>
          </p:nvSpPr>
          <p:spPr>
            <a:xfrm>
              <a:off x="6377570" y="4084971"/>
              <a:ext cx="1680673" cy="32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Żarówka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6" descr="A picture containing cup, light, glass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C5EA0-C72D-0140-9EE2-A3E9249CE56A}"/>
              </a:ext>
            </a:extLst>
          </p:cNvPr>
          <p:cNvGrpSpPr/>
          <p:nvPr/>
        </p:nvGrpSpPr>
        <p:grpSpPr>
          <a:xfrm>
            <a:off x="-188796" y="3196196"/>
            <a:ext cx="1621365" cy="1464027"/>
            <a:chOff x="8347377" y="3141253"/>
            <a:chExt cx="1680673" cy="1235578"/>
          </a:xfrm>
        </p:grpSpPr>
        <p:pic>
          <p:nvPicPr>
            <p:cNvPr id="220" name="Google Shape;220;p6" descr="Calendar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6"/>
            <p:cNvSpPr/>
            <p:nvPr/>
          </p:nvSpPr>
          <p:spPr>
            <a:xfrm>
              <a:off x="8347377" y="4099719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Karton po soku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6FF9F-94B0-2AEA-0BCA-E78E1E44E41D}"/>
              </a:ext>
            </a:extLst>
          </p:cNvPr>
          <p:cNvGrpSpPr/>
          <p:nvPr/>
        </p:nvGrpSpPr>
        <p:grpSpPr>
          <a:xfrm>
            <a:off x="8900635" y="2339469"/>
            <a:ext cx="1680673" cy="1292499"/>
            <a:chOff x="6365330" y="4619518"/>
            <a:chExt cx="1680673" cy="1292499"/>
          </a:xfrm>
        </p:grpSpPr>
        <p:pic>
          <p:nvPicPr>
            <p:cNvPr id="223" name="Google Shape;223;p6" descr="A picture containing toy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6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Zabawki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E11D5-1FD4-C214-0EBD-302694DFD614}"/>
              </a:ext>
            </a:extLst>
          </p:cNvPr>
          <p:cNvGrpSpPr/>
          <p:nvPr/>
        </p:nvGrpSpPr>
        <p:grpSpPr>
          <a:xfrm>
            <a:off x="2314525" y="2265762"/>
            <a:ext cx="1680673" cy="1698092"/>
            <a:chOff x="8327554" y="4546324"/>
            <a:chExt cx="1680673" cy="1698092"/>
          </a:xfrm>
        </p:grpSpPr>
        <p:pic>
          <p:nvPicPr>
            <p:cNvPr id="226" name="Google Shape;226;p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/>
            <p:nvPr/>
          </p:nvSpPr>
          <p:spPr>
            <a:xfrm>
              <a:off x="8327554" y="5487326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Torba plastikowa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8FE6E0-7712-DD18-3415-CD204ED997F4}"/>
              </a:ext>
            </a:extLst>
          </p:cNvPr>
          <p:cNvGrpSpPr/>
          <p:nvPr/>
        </p:nvGrpSpPr>
        <p:grpSpPr>
          <a:xfrm>
            <a:off x="8678264" y="612874"/>
            <a:ext cx="1507104" cy="1074364"/>
            <a:chOff x="10237173" y="4701929"/>
            <a:chExt cx="1680673" cy="1147076"/>
          </a:xfrm>
        </p:grpSpPr>
        <p:pic>
          <p:nvPicPr>
            <p:cNvPr id="229" name="Google Shape;229;p6" descr="A close-up of a sword&#10;&#10;Description automatically generated with low confidence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10237173" y="5511982"/>
              <a:ext cx="1680673" cy="33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Ołówek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2DFB0-355E-C9BE-0F5C-3332CCAA6048}"/>
              </a:ext>
            </a:extLst>
          </p:cNvPr>
          <p:cNvGrpSpPr/>
          <p:nvPr/>
        </p:nvGrpSpPr>
        <p:grpSpPr>
          <a:xfrm>
            <a:off x="5726105" y="467804"/>
            <a:ext cx="2249385" cy="1589727"/>
            <a:chOff x="10256338" y="3269424"/>
            <a:chExt cx="1680673" cy="1132963"/>
          </a:xfrm>
        </p:grpSpPr>
        <p:pic>
          <p:nvPicPr>
            <p:cNvPr id="232" name="Google Shape;232;p6" descr="A pair of shoes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6"/>
            <p:cNvSpPr/>
            <p:nvPr/>
          </p:nvSpPr>
          <p:spPr>
            <a:xfrm>
              <a:off x="10256338" y="4099719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67DB0-D495-B2B5-7AE3-E85F1ACDF64A}"/>
              </a:ext>
            </a:extLst>
          </p:cNvPr>
          <p:cNvGrpSpPr/>
          <p:nvPr/>
        </p:nvGrpSpPr>
        <p:grpSpPr>
          <a:xfrm>
            <a:off x="4307193" y="2461497"/>
            <a:ext cx="2154046" cy="2016837"/>
            <a:chOff x="10269241" y="1451979"/>
            <a:chExt cx="1680673" cy="1576710"/>
          </a:xfrm>
        </p:grpSpPr>
        <p:sp>
          <p:nvSpPr>
            <p:cNvPr id="50" name="Google Shape;188;p4">
              <a:extLst>
                <a:ext uri="{FF2B5EF4-FFF2-40B4-BE49-F238E27FC236}">
                  <a16:creationId xmlns:a16="http://schemas.microsoft.com/office/drawing/2014/main" id="{DA4964E3-8233-7F4C-9152-5806C7DCC220}"/>
                </a:ext>
              </a:extLst>
            </p:cNvPr>
            <p:cNvSpPr/>
            <p:nvPr/>
          </p:nvSpPr>
          <p:spPr>
            <a:xfrm>
              <a:off x="10269241" y="2696677"/>
              <a:ext cx="1680673" cy="332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Wąż ogrodowy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 descr="A picture containing cable, connector&#10;&#10;Description automatically generated">
              <a:extLst>
                <a:ext uri="{FF2B5EF4-FFF2-40B4-BE49-F238E27FC236}">
                  <a16:creationId xmlns:a16="http://schemas.microsoft.com/office/drawing/2014/main" id="{CC1B5C77-3E33-E34B-A12A-B6CCADC88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r="3" b="-51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AECF63-3EC9-1630-2215-F38BEAD39127}"/>
              </a:ext>
            </a:extLst>
          </p:cNvPr>
          <p:cNvCxnSpPr>
            <a:cxnSpLocks/>
          </p:cNvCxnSpPr>
          <p:nvPr/>
        </p:nvCxnSpPr>
        <p:spPr>
          <a:xfrm>
            <a:off x="901041" y="2421804"/>
            <a:ext cx="880804" cy="253127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B4BF6E-576F-9C9F-CF2A-15D5622B738F}"/>
              </a:ext>
            </a:extLst>
          </p:cNvPr>
          <p:cNvCxnSpPr>
            <a:cxnSpLocks/>
          </p:cNvCxnSpPr>
          <p:nvPr/>
        </p:nvCxnSpPr>
        <p:spPr>
          <a:xfrm flipH="1">
            <a:off x="2084563" y="2293146"/>
            <a:ext cx="545053" cy="27085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8A94CA-6471-CF03-6331-2558498EBF19}"/>
              </a:ext>
            </a:extLst>
          </p:cNvPr>
          <p:cNvCxnSpPr>
            <a:cxnSpLocks/>
          </p:cNvCxnSpPr>
          <p:nvPr/>
        </p:nvCxnSpPr>
        <p:spPr>
          <a:xfrm>
            <a:off x="7238563" y="1913329"/>
            <a:ext cx="813309" cy="30397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06B969-57C3-B68B-4B68-2DE1B97ECC06}"/>
              </a:ext>
            </a:extLst>
          </p:cNvPr>
          <p:cNvCxnSpPr>
            <a:cxnSpLocks/>
            <a:stCxn id="203" idx="0"/>
          </p:cNvCxnSpPr>
          <p:nvPr/>
        </p:nvCxnSpPr>
        <p:spPr>
          <a:xfrm flipH="1">
            <a:off x="3245177" y="1426983"/>
            <a:ext cx="851840" cy="36228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014661-FEE0-E480-B333-C7B6C44CFD43}"/>
              </a:ext>
            </a:extLst>
          </p:cNvPr>
          <p:cNvCxnSpPr>
            <a:cxnSpLocks/>
            <a:stCxn id="217" idx="0"/>
          </p:cNvCxnSpPr>
          <p:nvPr/>
        </p:nvCxnSpPr>
        <p:spPr>
          <a:xfrm>
            <a:off x="8023154" y="1625231"/>
            <a:ext cx="453467" cy="33278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B3022C-9A25-C78F-DF0B-B8564F25436E}"/>
              </a:ext>
            </a:extLst>
          </p:cNvPr>
          <p:cNvCxnSpPr>
            <a:cxnSpLocks/>
          </p:cNvCxnSpPr>
          <p:nvPr/>
        </p:nvCxnSpPr>
        <p:spPr>
          <a:xfrm>
            <a:off x="750569" y="4708433"/>
            <a:ext cx="610325" cy="6219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80FB93-0CC9-5581-65FE-22AC6F978E4F}"/>
              </a:ext>
            </a:extLst>
          </p:cNvPr>
          <p:cNvCxnSpPr>
            <a:cxnSpLocks/>
          </p:cNvCxnSpPr>
          <p:nvPr/>
        </p:nvCxnSpPr>
        <p:spPr>
          <a:xfrm flipH="1">
            <a:off x="9932883" y="2293146"/>
            <a:ext cx="992292" cy="27138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19F4F4C-B22D-417B-9B76-04A1F10B9204}"/>
              </a:ext>
            </a:extLst>
          </p:cNvPr>
          <p:cNvCxnSpPr>
            <a:cxnSpLocks/>
          </p:cNvCxnSpPr>
          <p:nvPr/>
        </p:nvCxnSpPr>
        <p:spPr>
          <a:xfrm flipH="1">
            <a:off x="3757637" y="4082912"/>
            <a:ext cx="1186311" cy="9314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D3E00F-907E-F87A-505F-39030A516D0E}"/>
              </a:ext>
            </a:extLst>
          </p:cNvPr>
          <p:cNvCxnSpPr>
            <a:cxnSpLocks/>
          </p:cNvCxnSpPr>
          <p:nvPr/>
        </p:nvCxnSpPr>
        <p:spPr>
          <a:xfrm flipH="1">
            <a:off x="3468502" y="2251127"/>
            <a:ext cx="1761843" cy="27635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F74E43-7E1E-0A66-456F-30AF17D5FBF4}"/>
              </a:ext>
            </a:extLst>
          </p:cNvPr>
          <p:cNvCxnSpPr>
            <a:cxnSpLocks/>
            <a:stCxn id="224" idx="2"/>
          </p:cNvCxnSpPr>
          <p:nvPr/>
        </p:nvCxnSpPr>
        <p:spPr>
          <a:xfrm flipH="1">
            <a:off x="9554194" y="3631968"/>
            <a:ext cx="186778" cy="13679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AAE419-834A-77B2-DE59-74929E98B7DF}"/>
              </a:ext>
            </a:extLst>
          </p:cNvPr>
          <p:cNvCxnSpPr>
            <a:cxnSpLocks/>
          </p:cNvCxnSpPr>
          <p:nvPr/>
        </p:nvCxnSpPr>
        <p:spPr>
          <a:xfrm flipH="1">
            <a:off x="4588653" y="5180797"/>
            <a:ext cx="1047137" cy="169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CF5CC32-AAEB-B4A5-4B55-4A8FEEBDD6B1}"/>
              </a:ext>
            </a:extLst>
          </p:cNvPr>
          <p:cNvCxnSpPr>
            <a:cxnSpLocks/>
          </p:cNvCxnSpPr>
          <p:nvPr/>
        </p:nvCxnSpPr>
        <p:spPr>
          <a:xfrm flipH="1">
            <a:off x="8880974" y="1650269"/>
            <a:ext cx="696156" cy="33299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7">
            <a:extLst>
              <a:ext uri="{FF2B5EF4-FFF2-40B4-BE49-F238E27FC236}">
                <a16:creationId xmlns:a16="http://schemas.microsoft.com/office/drawing/2014/main" id="{6A04606D-0675-4C29-975E-9E05D15EBE7A}"/>
              </a:ext>
            </a:extLst>
          </p:cNvPr>
          <p:cNvGrpSpPr/>
          <p:nvPr/>
        </p:nvGrpSpPr>
        <p:grpSpPr>
          <a:xfrm>
            <a:off x="5422256" y="3932271"/>
            <a:ext cx="1766616" cy="1951876"/>
            <a:chOff x="6420868" y="1760417"/>
            <a:chExt cx="1680673" cy="1534980"/>
          </a:xfrm>
        </p:grpSpPr>
        <p:pic>
          <p:nvPicPr>
            <p:cNvPr id="59" name="Google Shape;208;p6" descr="A picture containing banana, indoor, yellow, half&#10;&#10;Description automatically generated">
              <a:extLst>
                <a:ext uri="{FF2B5EF4-FFF2-40B4-BE49-F238E27FC236}">
                  <a16:creationId xmlns:a16="http://schemas.microsoft.com/office/drawing/2014/main" id="{D2EF9BC5-ED45-4313-B92E-92A58E5E0487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209;p6">
              <a:extLst>
                <a:ext uri="{FF2B5EF4-FFF2-40B4-BE49-F238E27FC236}">
                  <a16:creationId xmlns:a16="http://schemas.microsoft.com/office/drawing/2014/main" id="{FC54E330-DB34-44A7-AE4D-7052A24CD8D4}"/>
                </a:ext>
              </a:extLst>
            </p:cNvPr>
            <p:cNvSpPr/>
            <p:nvPr/>
          </p:nvSpPr>
          <p:spPr>
            <a:xfrm>
              <a:off x="6420868" y="2700012"/>
              <a:ext cx="1680673" cy="595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Skórka od banana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" name="Straight Connector 103">
            <a:extLst>
              <a:ext uri="{FF2B5EF4-FFF2-40B4-BE49-F238E27FC236}">
                <a16:creationId xmlns:a16="http://schemas.microsoft.com/office/drawing/2014/main" id="{D2C55C83-CFE4-4700-8C19-D61E47DEE0E3}"/>
              </a:ext>
            </a:extLst>
          </p:cNvPr>
          <p:cNvCxnSpPr>
            <a:cxnSpLocks/>
          </p:cNvCxnSpPr>
          <p:nvPr/>
        </p:nvCxnSpPr>
        <p:spPr>
          <a:xfrm flipH="1">
            <a:off x="3015586" y="3863530"/>
            <a:ext cx="72751" cy="11666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78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endParaRPr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endParaRPr dirty="0"/>
          </a:p>
        </p:txBody>
      </p:sp>
      <p:cxnSp>
        <p:nvCxnSpPr>
          <p:cNvPr id="167" name="Google Shape;167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Nadaje się do recyklingu</a:t>
            </a:r>
            <a:r>
              <a:rPr lang="en-US" sz="2400" b="0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Nigdy nie </a:t>
            </a:r>
            <a:r>
              <a:rPr lang="pl-PL" sz="2400" b="1" i="0" u="none" strike="noStrike" cap="none" dirty="0" err="1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923533" y="3255614"/>
            <a:ext cx="14311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2948175" y="3255625"/>
            <a:ext cx="2427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20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671401" y="5421066"/>
            <a:ext cx="17755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dirty="0"/>
          </a:p>
        </p:txBody>
      </p:sp>
      <p:sp>
        <p:nvSpPr>
          <p:cNvPr id="177" name="Google Shape;177;p4"/>
          <p:cNvSpPr/>
          <p:nvPr/>
        </p:nvSpPr>
        <p:spPr>
          <a:xfrm>
            <a:off x="3193049" y="5421066"/>
            <a:ext cx="19348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6626124" y="2755138"/>
            <a:ext cx="168067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Brudna serwetka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 descr="A picture containing cloth, paper, indoor, be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04754" y="1765014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827259" y="1636591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6523954" y="496591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Żarówka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75235" y="3985103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620793" y="3817802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A picture containing toy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46534" y="3383943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8568725" y="4443728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Zabawki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552087" y="2985994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A close-up of a sword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996009" flipH="1">
            <a:off x="10476804" y="4578402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9971590" y="5259868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Ołówek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08213" y="4509662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air of shoes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284502" y="2496376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10161029" y="3268831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Buty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065912" y="2072215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6" grpId="0"/>
      <p:bldP spid="1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8056" y="-989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/>
        </p:nvSpPr>
        <p:spPr>
          <a:xfrm>
            <a:off x="6651793" y="2153573"/>
            <a:ext cx="548215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b="0" i="1" u="none" strike="noStrike" cap="none" dirty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Pewnego razu były sobie dwa króliczki, brat i siostra, nazywały się Króliczek Kazio i Króliczka Kasia</a:t>
            </a:r>
            <a:r>
              <a:rPr lang="en-US" sz="2500" b="0" i="1" u="none" strike="noStrike" cap="none" dirty="0">
                <a:solidFill>
                  <a:srgbClr val="3AC69D"/>
                </a:solidFill>
                <a:latin typeface="Mali Medium"/>
                <a:ea typeface="Mali Medium"/>
                <a:cs typeface="Mali Medium"/>
                <a:sym typeface="Mali Medium"/>
              </a:rPr>
              <a:t>. </a:t>
            </a:r>
            <a:r>
              <a:rPr lang="pl-PL" sz="2500" dirty="0">
                <a:solidFill>
                  <a:srgbClr val="262626"/>
                </a:solidFill>
                <a:latin typeface="Mali"/>
                <a:ea typeface="Mali Medium"/>
                <a:cs typeface="Mali"/>
                <a:sym typeface="Mali"/>
              </a:rPr>
              <a:t>Króliczek Kazio bardzo ładnie porządkował zabawki po zabawie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r>
              <a:rPr lang="pl-PL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Ale Króliczka Kasia bałaganiła i zostawiała zabawki rozrzucone w całym domu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</a:t>
            </a:r>
            <a:endParaRPr sz="2500" dirty="0"/>
          </a:p>
        </p:txBody>
      </p:sp>
      <p:pic>
        <p:nvPicPr>
          <p:cNvPr id="218" name="Google Shape;218;p5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74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dirty="0"/>
          </a:p>
        </p:txBody>
      </p:sp>
      <p:sp>
        <p:nvSpPr>
          <p:cNvPr id="220" name="Google Shape;220;p5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F7AD5AF-7BFE-48DB-9E33-B89338043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36873"/>
            <a:ext cx="6477000" cy="5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"/>
          <p:cNvSpPr txBox="1"/>
          <p:nvPr/>
        </p:nvSpPr>
        <p:spPr>
          <a:xfrm>
            <a:off x="526366" y="2080098"/>
            <a:ext cx="483812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Każdego ranka przed wyjściem do szkoły mama Kazia i Kasi prosi Kazia, żeby sprzątnął kuchnię. Każe też Kasi wynieść śmieci i rzeczy do recyklingu</a:t>
            </a:r>
            <a:r>
              <a:rPr lang="en-US" sz="25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. </a:t>
            </a:r>
            <a:endParaRPr sz="2500" dirty="0"/>
          </a:p>
        </p:txBody>
      </p:sp>
      <p:pic>
        <p:nvPicPr>
          <p:cNvPr id="218" name="Google Shape;218;p5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8290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"/>
          <p:cNvSpPr txBox="1"/>
          <p:nvPr/>
        </p:nvSpPr>
        <p:spPr>
          <a:xfrm>
            <a:off x="548477" y="251560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Króliczka Kasia uczy się recyklingu</a:t>
            </a:r>
            <a:endParaRPr lang="pl-PL" sz="4000" dirty="0"/>
          </a:p>
        </p:txBody>
      </p:sp>
      <p:sp>
        <p:nvSpPr>
          <p:cNvPr id="220" name="Google Shape;220;p5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75CA04F0-215E-C142-8425-3D9538DE9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92" y="853096"/>
            <a:ext cx="6438402" cy="51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98B39-3CD3-45A9-AAF1-03837BAC57ED}"/>
</file>

<file path=customXml/itemProps2.xml><?xml version="1.0" encoding="utf-8"?>
<ds:datastoreItem xmlns:ds="http://schemas.openxmlformats.org/officeDocument/2006/customXml" ds:itemID="{6542BE64-CFD8-4A82-94A1-EAADBABB10D9}"/>
</file>

<file path=customXml/itemProps3.xml><?xml version="1.0" encoding="utf-8"?>
<ds:datastoreItem xmlns:ds="http://schemas.openxmlformats.org/officeDocument/2006/customXml" ds:itemID="{330A7DA4-2146-4EBC-91BA-8D1C67017F21}"/>
</file>

<file path=docProps/app.xml><?xml version="1.0" encoding="utf-8"?>
<Properties xmlns="http://schemas.openxmlformats.org/officeDocument/2006/extended-properties" xmlns:vt="http://schemas.openxmlformats.org/officeDocument/2006/docPropsVTypes">
  <TotalTime>13018</TotalTime>
  <Words>2606</Words>
  <Application>Microsoft Office PowerPoint</Application>
  <PresentationFormat>Panoramiczny</PresentationFormat>
  <Paragraphs>322</Paragraphs>
  <Slides>20</Slides>
  <Notes>20</Notes>
  <HiddenSlides>4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Calibri</vt:lpstr>
      <vt:lpstr>Arial</vt:lpstr>
      <vt:lpstr>Arial Black</vt:lpstr>
      <vt:lpstr>Courier New</vt:lpstr>
      <vt:lpstr>Mali</vt:lpstr>
      <vt:lpstr>Mali Medium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Katarzyna Godyń-Zakrzewska</cp:lastModifiedBy>
  <cp:revision>116</cp:revision>
  <dcterms:created xsi:type="dcterms:W3CDTF">2022-01-20T09:13:45Z</dcterms:created>
  <dcterms:modified xsi:type="dcterms:W3CDTF">2023-03-31T12:34:10Z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8300680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