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80" r:id="rId10"/>
    <p:sldId id="284" r:id="rId11"/>
    <p:sldId id="285" r:id="rId12"/>
    <p:sldId id="262" r:id="rId13"/>
    <p:sldId id="263" r:id="rId14"/>
    <p:sldId id="266" r:id="rId15"/>
    <p:sldId id="267" r:id="rId16"/>
    <p:sldId id="269" r:id="rId17"/>
    <p:sldId id="279" r:id="rId18"/>
    <p:sldId id="264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tym8Epd+KT8RfhjEEtkrr3FZU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DEF252-59A5-C0D8-21F7-0CC5C43893FF}" v="21" dt="2023-05-01T09:11:40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65347" autoAdjust="0"/>
  </p:normalViewPr>
  <p:slideViewPr>
    <p:cSldViewPr snapToGrid="0" snapToObjects="1">
      <p:cViewPr varScale="1">
        <p:scale>
          <a:sx n="43" d="100"/>
          <a:sy n="43" d="100"/>
        </p:scale>
        <p:origin x="139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chica Koonchaimang" userId="S::panchica.k@indorama.net::013565c1-16ef-41bb-98d4-f724bc1deb12" providerId="AD" clId="Web-{2FDEF252-59A5-C0D8-21F7-0CC5C43893FF}"/>
    <pc:docChg chg="modSld">
      <pc:chgData name="Panchica Koonchaimang" userId="S::panchica.k@indorama.net::013565c1-16ef-41bb-98d4-f724bc1deb12" providerId="AD" clId="Web-{2FDEF252-59A5-C0D8-21F7-0CC5C43893FF}" dt="2023-05-01T09:11:40.114" v="20" actId="14100"/>
      <pc:docMkLst>
        <pc:docMk/>
      </pc:docMkLst>
      <pc:sldChg chg="modSp">
        <pc:chgData name="Panchica Koonchaimang" userId="S::panchica.k@indorama.net::013565c1-16ef-41bb-98d4-f724bc1deb12" providerId="AD" clId="Web-{2FDEF252-59A5-C0D8-21F7-0CC5C43893FF}" dt="2023-05-01T09:09:40.080" v="5" actId="14100"/>
        <pc:sldMkLst>
          <pc:docMk/>
          <pc:sldMk cId="2873070332" sldId="264"/>
        </pc:sldMkLst>
        <pc:picChg chg="mod">
          <ac:chgData name="Panchica Koonchaimang" userId="S::panchica.k@indorama.net::013565c1-16ef-41bb-98d4-f724bc1deb12" providerId="AD" clId="Web-{2FDEF252-59A5-C0D8-21F7-0CC5C43893FF}" dt="2023-05-01T09:09:40.080" v="3" actId="14100"/>
          <ac:picMkLst>
            <pc:docMk/>
            <pc:sldMk cId="2873070332" sldId="264"/>
            <ac:picMk id="3" creationId="{1157F954-0B3B-5494-DC56-0CA71595EFB9}"/>
          </ac:picMkLst>
        </pc:picChg>
        <pc:picChg chg="mod">
          <ac:chgData name="Panchica Koonchaimang" userId="S::panchica.k@indorama.net::013565c1-16ef-41bb-98d4-f724bc1deb12" providerId="AD" clId="Web-{2FDEF252-59A5-C0D8-21F7-0CC5C43893FF}" dt="2023-05-01T09:09:40.080" v="5" actId="14100"/>
          <ac:picMkLst>
            <pc:docMk/>
            <pc:sldMk cId="2873070332" sldId="264"/>
            <ac:picMk id="6" creationId="{D1226D25-1609-8B42-B613-10A29C1DF2C0}"/>
          </ac:picMkLst>
        </pc:picChg>
        <pc:picChg chg="mod">
          <ac:chgData name="Panchica Koonchaimang" userId="S::panchica.k@indorama.net::013565c1-16ef-41bb-98d4-f724bc1deb12" providerId="AD" clId="Web-{2FDEF252-59A5-C0D8-21F7-0CC5C43893FF}" dt="2023-05-01T09:09:40.080" v="4" actId="14100"/>
          <ac:picMkLst>
            <pc:docMk/>
            <pc:sldMk cId="2873070332" sldId="264"/>
            <ac:picMk id="8" creationId="{E9CFE5BF-C9CA-7C45-B174-DE0C53635006}"/>
          </ac:picMkLst>
        </pc:picChg>
      </pc:sldChg>
      <pc:sldChg chg="modSp">
        <pc:chgData name="Panchica Koonchaimang" userId="S::panchica.k@indorama.net::013565c1-16ef-41bb-98d4-f724bc1deb12" providerId="AD" clId="Web-{2FDEF252-59A5-C0D8-21F7-0CC5C43893FF}" dt="2023-05-01T09:11:23.426" v="17" actId="1076"/>
        <pc:sldMkLst>
          <pc:docMk/>
          <pc:sldMk cId="1866623012" sldId="284"/>
        </pc:sldMkLst>
        <pc:spChg chg="mod">
          <ac:chgData name="Panchica Koonchaimang" userId="S::panchica.k@indorama.net::013565c1-16ef-41bb-98d4-f724bc1deb12" providerId="AD" clId="Web-{2FDEF252-59A5-C0D8-21F7-0CC5C43893FF}" dt="2023-05-01T09:11:23.426" v="17" actId="1076"/>
          <ac:spMkLst>
            <pc:docMk/>
            <pc:sldMk cId="1866623012" sldId="284"/>
            <ac:spMk id="191" creationId="{00000000-0000-0000-0000-000000000000}"/>
          </ac:spMkLst>
        </pc:spChg>
        <pc:spChg chg="mod">
          <ac:chgData name="Panchica Koonchaimang" userId="S::panchica.k@indorama.net::013565c1-16ef-41bb-98d4-f724bc1deb12" providerId="AD" clId="Web-{2FDEF252-59A5-C0D8-21F7-0CC5C43893FF}" dt="2023-05-01T09:10:46.660" v="12" actId="1076"/>
          <ac:spMkLst>
            <pc:docMk/>
            <pc:sldMk cId="1866623012" sldId="284"/>
            <ac:spMk id="230" creationId="{00000000-0000-0000-0000-000000000000}"/>
          </ac:spMkLst>
        </pc:spChg>
        <pc:grpChg chg="mod">
          <ac:chgData name="Panchica Koonchaimang" userId="S::panchica.k@indorama.net::013565c1-16ef-41bb-98d4-f724bc1deb12" providerId="AD" clId="Web-{2FDEF252-59A5-C0D8-21F7-0CC5C43893FF}" dt="2023-05-01T09:10:35.862" v="10" actId="1076"/>
          <ac:grpSpMkLst>
            <pc:docMk/>
            <pc:sldMk cId="1866623012" sldId="284"/>
            <ac:grpSpMk id="7" creationId="{A966CE7C-D288-247E-F77A-AC2123BC3BC4}"/>
          </ac:grpSpMkLst>
        </pc:grpChg>
        <pc:grpChg chg="mod">
          <ac:chgData name="Panchica Koonchaimang" userId="S::panchica.k@indorama.net::013565c1-16ef-41bb-98d4-f724bc1deb12" providerId="AD" clId="Web-{2FDEF252-59A5-C0D8-21F7-0CC5C43893FF}" dt="2023-05-01T09:10:19.831" v="6" actId="1076"/>
          <ac:grpSpMkLst>
            <pc:docMk/>
            <pc:sldMk cId="1866623012" sldId="284"/>
            <ac:grpSpMk id="8" creationId="{3893B0B7-8AF8-C2DF-010F-C20754765E40}"/>
          </ac:grpSpMkLst>
        </pc:grpChg>
        <pc:grpChg chg="mod">
          <ac:chgData name="Panchica Koonchaimang" userId="S::panchica.k@indorama.net::013565c1-16ef-41bb-98d4-f724bc1deb12" providerId="AD" clId="Web-{2FDEF252-59A5-C0D8-21F7-0CC5C43893FF}" dt="2023-05-01T09:11:17.660" v="16" actId="1076"/>
          <ac:grpSpMkLst>
            <pc:docMk/>
            <pc:sldMk cId="1866623012" sldId="284"/>
            <ac:grpSpMk id="12" creationId="{84DC5EA0-C72D-0140-9EE2-A3E9249CE56A}"/>
          </ac:grpSpMkLst>
        </pc:grpChg>
        <pc:cxnChg chg="mod">
          <ac:chgData name="Panchica Koonchaimang" userId="S::panchica.k@indorama.net::013565c1-16ef-41bb-98d4-f724bc1deb12" providerId="AD" clId="Web-{2FDEF252-59A5-C0D8-21F7-0CC5C43893FF}" dt="2023-05-01T09:10:28.018" v="8" actId="14100"/>
          <ac:cxnSpMkLst>
            <pc:docMk/>
            <pc:sldMk cId="1866623012" sldId="284"/>
            <ac:cxnSpMk id="18" creationId="{72AECF63-3EC9-1630-2215-F38BEAD39127}"/>
          </ac:cxnSpMkLst>
        </pc:cxnChg>
        <pc:cxnChg chg="mod">
          <ac:chgData name="Panchica Koonchaimang" userId="S::panchica.k@indorama.net::013565c1-16ef-41bb-98d4-f724bc1deb12" providerId="AD" clId="Web-{2FDEF252-59A5-C0D8-21F7-0CC5C43893FF}" dt="2023-05-01T09:10:55.894" v="13" actId="14100"/>
          <ac:cxnSpMkLst>
            <pc:docMk/>
            <pc:sldMk cId="1866623012" sldId="284"/>
            <ac:cxnSpMk id="73" creationId="{D606B969-57C3-B68B-4B68-2DE1B97ECC06}"/>
          </ac:cxnSpMkLst>
        </pc:cxnChg>
        <pc:cxnChg chg="mod">
          <ac:chgData name="Panchica Koonchaimang" userId="S::panchica.k@indorama.net::013565c1-16ef-41bb-98d4-f724bc1deb12" providerId="AD" clId="Web-{2FDEF252-59A5-C0D8-21F7-0CC5C43893FF}" dt="2023-05-01T09:10:42.722" v="11" actId="14100"/>
          <ac:cxnSpMkLst>
            <pc:docMk/>
            <pc:sldMk cId="1866623012" sldId="284"/>
            <ac:cxnSpMk id="77" creationId="{60014661-FEE0-E480-B333-C7B6C44CFD43}"/>
          </ac:cxnSpMkLst>
        </pc:cxnChg>
        <pc:cxnChg chg="mod">
          <ac:chgData name="Panchica Koonchaimang" userId="S::panchica.k@indorama.net::013565c1-16ef-41bb-98d4-f724bc1deb12" providerId="AD" clId="Web-{2FDEF252-59A5-C0D8-21F7-0CC5C43893FF}" dt="2023-05-01T09:10:21.987" v="7" actId="1076"/>
          <ac:cxnSpMkLst>
            <pc:docMk/>
            <pc:sldMk cId="1866623012" sldId="284"/>
            <ac:cxnSpMk id="87" creationId="{24EDFFA5-F892-81FF-18C4-17607C1A43E8}"/>
          </ac:cxnSpMkLst>
        </pc:cxnChg>
      </pc:sldChg>
      <pc:sldChg chg="modSp">
        <pc:chgData name="Panchica Koonchaimang" userId="S::panchica.k@indorama.net::013565c1-16ef-41bb-98d4-f724bc1deb12" providerId="AD" clId="Web-{2FDEF252-59A5-C0D8-21F7-0CC5C43893FF}" dt="2023-05-01T09:11:40.114" v="20" actId="14100"/>
        <pc:sldMkLst>
          <pc:docMk/>
          <pc:sldMk cId="1407584371" sldId="285"/>
        </pc:sldMkLst>
        <pc:spChg chg="mod">
          <ac:chgData name="Panchica Koonchaimang" userId="S::panchica.k@indorama.net::013565c1-16ef-41bb-98d4-f724bc1deb12" providerId="AD" clId="Web-{2FDEF252-59A5-C0D8-21F7-0CC5C43893FF}" dt="2023-05-01T09:11:40.114" v="20" actId="14100"/>
          <ac:spMkLst>
            <pc:docMk/>
            <pc:sldMk cId="1407584371" sldId="285"/>
            <ac:spMk id="171" creationId="{00000000-0000-0000-0000-000000000000}"/>
          </ac:spMkLst>
        </pc:spChg>
        <pc:spChg chg="mod">
          <ac:chgData name="Panchica Koonchaimang" userId="S::panchica.k@indorama.net::013565c1-16ef-41bb-98d4-f724bc1deb12" providerId="AD" clId="Web-{2FDEF252-59A5-C0D8-21F7-0CC5C43893FF}" dt="2023-05-01T09:11:38.083" v="19" actId="1076"/>
          <ac:spMkLst>
            <pc:docMk/>
            <pc:sldMk cId="1407584371" sldId="285"/>
            <ac:spMk id="17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1148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ZMIEŃ SIĘ W BOHATERA</a:t>
            </a:r>
          </a:p>
          <a:p>
            <a:pPr marL="158750" indent="0"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ZREDUKUJ DO ZERA</a:t>
            </a:r>
          </a:p>
          <a:p>
            <a:pPr marL="158750" indent="0"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 nadaje się do recyklingu?</a:t>
            </a:r>
          </a:p>
          <a:p>
            <a:pPr marL="158750" indent="0"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Poziom 1 Lekcja dla średnio zaawansowanych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(Czas wyświetlania slajdu: 2 minuty)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Recykling</a:t>
            </a:r>
            <a:r>
              <a:rPr lang="pl-PL" baseline="0" dirty="0"/>
              <a:t> jest prosty jak ABC i każdy może i powinien go stosować w domu i w szkole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Czy</a:t>
            </a:r>
            <a:r>
              <a:rPr lang="pl-PL" baseline="0" dirty="0"/>
              <a:t> ktoś pamięta, jakie są 2</a:t>
            </a:r>
            <a:r>
              <a:rPr lang="en-US" dirty="0"/>
              <a:t> </a:t>
            </a:r>
            <a:r>
              <a:rPr lang="pl-PL" dirty="0"/>
              <a:t>kroki w recyklingu</a:t>
            </a:r>
            <a:r>
              <a:rPr lang="en-US" dirty="0"/>
              <a:t>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dirty="0"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b="1" dirty="0"/>
              <a:t>Czas wyświetlania</a:t>
            </a:r>
            <a:r>
              <a:rPr lang="pl-PL" b="1" baseline="0" dirty="0"/>
              <a:t> slajdu</a:t>
            </a:r>
            <a:r>
              <a:rPr lang="en-US" b="1" dirty="0"/>
              <a:t>: 3-5 </a:t>
            </a:r>
            <a:r>
              <a:rPr lang="en-US" b="1" dirty="0" err="1"/>
              <a:t>minut</a:t>
            </a:r>
            <a:r>
              <a:rPr lang="en-US" b="1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Niech uczniowie odgadną</a:t>
            </a:r>
            <a:r>
              <a:rPr lang="pl-PL" baseline="0" dirty="0"/>
              <a:t> cztery podstawowe przedmioty, które możemy </a:t>
            </a:r>
            <a:r>
              <a:rPr lang="pl-PL" baseline="0" dirty="0" err="1"/>
              <a:t>recyklingować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1</a:t>
            </a:r>
            <a:r>
              <a:rPr lang="en-US" dirty="0"/>
              <a:t>: </a:t>
            </a:r>
            <a:r>
              <a:rPr lang="pl-PL" dirty="0"/>
              <a:t>Słoik szklany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2</a:t>
            </a:r>
            <a:r>
              <a:rPr lang="en-US" dirty="0"/>
              <a:t>: </a:t>
            </a:r>
            <a:r>
              <a:rPr lang="pl-PL" dirty="0"/>
              <a:t>Butelka z tworzywa </a:t>
            </a:r>
            <a:r>
              <a:rPr lang="en-US" dirty="0"/>
              <a:t>PET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3</a:t>
            </a:r>
            <a:r>
              <a:rPr lang="en-US" dirty="0"/>
              <a:t>: </a:t>
            </a:r>
            <a:r>
              <a:rPr lang="pl-PL" dirty="0"/>
              <a:t>Pudełko z tektury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4</a:t>
            </a:r>
            <a:r>
              <a:rPr lang="en-US" dirty="0"/>
              <a:t>: </a:t>
            </a:r>
            <a:r>
              <a:rPr lang="pl-PL" dirty="0"/>
              <a:t>Puszka metalowa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Zapytaj uczniów</a:t>
            </a:r>
            <a:r>
              <a:rPr lang="en-US" b="1" dirty="0"/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Czy możecie podać mi przykład czegoś, co możemy </a:t>
            </a:r>
            <a:r>
              <a:rPr lang="pl-PL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recyklingować</a:t>
            </a:r>
            <a:r>
              <a:rPr lang="en-US" dirty="0"/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l-PL" b="0" dirty="0"/>
              <a:t>A czego nigdy nie powinniśmy </a:t>
            </a:r>
            <a:r>
              <a:rPr lang="pl-PL" b="0" dirty="0" err="1"/>
              <a:t>recyklingować</a:t>
            </a:r>
            <a:r>
              <a:rPr lang="en-US" b="0" dirty="0"/>
              <a:t>?</a:t>
            </a:r>
            <a:endParaRPr lang="pl-P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Ciekawostka</a:t>
            </a:r>
            <a:r>
              <a:rPr lang="en-US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Butelki z </a:t>
            </a:r>
            <a:r>
              <a:rPr lang="en-US" dirty="0"/>
              <a:t>PET </a:t>
            </a:r>
            <a:r>
              <a:rPr lang="pl-PL" dirty="0"/>
              <a:t>są najczęściej </a:t>
            </a:r>
            <a:r>
              <a:rPr lang="pl-PL" dirty="0" err="1"/>
              <a:t>recyklingowanym</a:t>
            </a:r>
            <a:r>
              <a:rPr lang="pl-PL" dirty="0"/>
              <a:t> tworzywem na świecie i w pełni nadają</a:t>
            </a:r>
            <a:r>
              <a:rPr lang="pl-PL" baseline="0" dirty="0"/>
              <a:t> się do recyklingu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Pytania dodatkowe</a:t>
            </a:r>
            <a:r>
              <a:rPr lang="en-US" b="1" dirty="0"/>
              <a:t>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Czy widzieliście</a:t>
            </a:r>
            <a:r>
              <a:rPr lang="pl-PL" baseline="0" dirty="0"/>
              <a:t> kiedyś znak „</a:t>
            </a:r>
            <a:r>
              <a:rPr lang="en-US" dirty="0"/>
              <a:t>#1</a:t>
            </a:r>
            <a:r>
              <a:rPr lang="pl-PL" dirty="0"/>
              <a:t>”</a:t>
            </a:r>
            <a:r>
              <a:rPr lang="en-US" dirty="0"/>
              <a:t> </a:t>
            </a:r>
            <a:r>
              <a:rPr lang="pl-PL" dirty="0"/>
              <a:t>na dnie</a:t>
            </a:r>
            <a:r>
              <a:rPr lang="pl-PL" baseline="0" dirty="0"/>
              <a:t> butelki po wodzie</a:t>
            </a:r>
            <a:r>
              <a:rPr lang="en-US" dirty="0"/>
              <a:t>? </a:t>
            </a:r>
            <a:r>
              <a:rPr lang="pl-PL" dirty="0"/>
              <a:t>Jeśli</a:t>
            </a:r>
            <a:r>
              <a:rPr lang="pl-PL" baseline="0" dirty="0"/>
              <a:t> go widzicie, to butelka w pełni nadaje się do recyklingu</a:t>
            </a:r>
            <a:r>
              <a:rPr lang="en-US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Czy możecie podać jeszcze jakiś przykład rzeczy,</a:t>
            </a:r>
            <a:r>
              <a:rPr lang="pl-PL" baseline="0" dirty="0"/>
              <a:t> która nadaje się do recyklingu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(Czas wyświetlania slajdu: 3-5 minut)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Rzeczy przeznaczone do recyklingu należy umieścić</a:t>
            </a:r>
            <a:r>
              <a:rPr lang="pl-PL" baseline="0" dirty="0"/>
              <a:t> w odpowiednich pojemnikach do </a:t>
            </a:r>
            <a:r>
              <a:rPr lang="pl-PL" dirty="0"/>
              <a:t>recyklingu</a:t>
            </a:r>
            <a:r>
              <a:rPr lang="en-US" dirty="0"/>
              <a:t>. </a:t>
            </a:r>
            <a:r>
              <a:rPr lang="pl-PL" dirty="0"/>
              <a:t>Kliknij, aby wyświetlić </a:t>
            </a:r>
            <a:r>
              <a:rPr lang="en-US" dirty="0"/>
              <a:t>symbol</a:t>
            </a:r>
            <a:r>
              <a:rPr lang="pl-PL" dirty="0"/>
              <a:t> recyklingu</a:t>
            </a:r>
            <a:r>
              <a:rPr lang="en-US" dirty="0"/>
              <a:t>. </a:t>
            </a:r>
            <a:r>
              <a:rPr lang="pl-PL" dirty="0"/>
              <a:t>Wyjaśnij</a:t>
            </a:r>
            <a:r>
              <a:rPr lang="pl-PL" baseline="0" dirty="0"/>
              <a:t> uczniom, że ten symbol wskazuje, gdzie należy wrzucić rzeczy </a:t>
            </a:r>
            <a:r>
              <a:rPr lang="pl-PL" dirty="0"/>
              <a:t>przeznaczone do recyklingu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Zapytaj uczniów</a:t>
            </a:r>
            <a:r>
              <a:rPr lang="en-US" dirty="0"/>
              <a:t>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Gdzie już widzieliście ten </a:t>
            </a:r>
            <a:r>
              <a:rPr lang="en-US" dirty="0"/>
              <a:t>symbol?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Co ten</a:t>
            </a:r>
            <a:r>
              <a:rPr lang="pl-PL" baseline="0" dirty="0"/>
              <a:t> </a:t>
            </a:r>
            <a:r>
              <a:rPr lang="en-US" dirty="0"/>
              <a:t>symbol </a:t>
            </a:r>
            <a:r>
              <a:rPr lang="pl-PL" dirty="0"/>
              <a:t>oznacza</a:t>
            </a:r>
            <a:r>
              <a:rPr lang="en-US" dirty="0"/>
              <a:t>?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Gdzie na przykład wrzucamy</a:t>
            </a:r>
            <a:r>
              <a:rPr lang="pl-PL" baseline="0" dirty="0"/>
              <a:t> butelki z tworzywa </a:t>
            </a:r>
            <a:r>
              <a:rPr lang="en-US" dirty="0"/>
              <a:t>PET?</a:t>
            </a:r>
          </a:p>
        </p:txBody>
      </p:sp>
      <p:sp>
        <p:nvSpPr>
          <p:cNvPr id="278" name="Google Shape;2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(Czas wyświetlania slajdu: 2-4 minuty)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Powiedz uczniom: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0" dirty="0"/>
              <a:t>Kiedy przestrzegamy 2 kroków w recyklingu, możemy przetwarzać swoje śmieci i produkować z nich nowe rzeczy.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Przykład: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0" dirty="0"/>
              <a:t>Butelki z tworzywa PET można przetwarzać z powrotem na nowe butelki z PET.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0" dirty="0"/>
              <a:t>Butelki z tworzywa PET można też przerabiać na włókna, z których produkuje się tkaniny.</a:t>
            </a:r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5267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„Wrzuć do właściwego pojemnika” – ćwiczenie dla całej klasy</a:t>
            </a:r>
            <a:r>
              <a:rPr lang="en-US" sz="12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Sprawdź karty umieszczone w pudełkach do recyklingu przez wszystkie grupy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Jeżeli jakieś przedmioty zostały nieprawidłowo zakwalifikowane jako nadające się do recyklingu, wyjaśnij dlaczego albo zapytaj, czy któryś z uczniów wie dlaczego, i poproś o wyjaśnienie. Ułatwieniem może tu być także napisanie prawidłowych odpowiedzi na tablicy i samodzielne ich sprawdzenie przez grupy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Upewnij się, że uczniowie rozumieją, dlaczego jakiś przedmiot nadaje się albo nie nadaje się do recyklingu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Zapoznaj się z inną wersją gry w sortowanie – poniżej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 posortowaniu kart grupy umieszczają karty przedstawiające rzeczy nadające się do recyklingu w pudełku do recyklingu</a:t>
            </a: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endParaRPr lang="en-US" b="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Druga wersja – „sztafeta”</a:t>
            </a:r>
            <a:endParaRPr lang="en-US" sz="11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Podziel uczniów na 2 albo 3 drużyny sztafetowe i ustaw członków każdej z drużyn w rzędzie jeden za drugim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Każdej z drużyn rozdaj zestaw potasowanych kart, po równo dla każdego członka drużyny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2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Wyjaśnij, na czym polega sztafeta i że kiedy przychodzi kolej, każdy uczeń powinien przebiec na drugą stronę sali i umieścić kartę w pojemniku, który uzna za właściwy („do recyklingu” albo „zbiorczy”), a następnie jak najszybciej wrócić do swojej drużyny, żeby wyruszyła kolejna</a:t>
            </a:r>
            <a:r>
              <a:rPr lang="pl-PL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osoba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Ze względów bezpieczeństwa można tu wprowadzić modyfikację i kazać uczniom przemieścić się na drugą stronę sali skokami, a nie biegiem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Kiedy upłynie wyznaczony czas albo kiedy skończy pierwsza drużyna, wygrywa drużyna, która prawidłowo umieściła największą liczbę kart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b="0" dirty="0"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26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b="1" dirty="0"/>
              <a:t>Czas wyświetlania slajdu</a:t>
            </a:r>
            <a:r>
              <a:rPr lang="en-US" b="1" dirty="0"/>
              <a:t>: 3-5 </a:t>
            </a:r>
            <a:r>
              <a:rPr lang="en-US" b="1" dirty="0" err="1"/>
              <a:t>minut</a:t>
            </a:r>
            <a:r>
              <a:rPr lang="en-US" b="1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Ćwiczenie</a:t>
            </a:r>
            <a:r>
              <a:rPr lang="pl-PL" b="1" baseline="0" dirty="0"/>
              <a:t> na przełamanie lodów przed lekcją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Zapytaj</a:t>
            </a:r>
            <a:r>
              <a:rPr lang="pl-PL" b="1" baseline="0" dirty="0"/>
              <a:t> uczniów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Czy ktoś z was słyszał o recyklingu</a:t>
            </a:r>
            <a:r>
              <a:rPr lang="en-US" dirty="0"/>
              <a:t>? </a:t>
            </a:r>
            <a:r>
              <a:rPr lang="pl-PL" dirty="0"/>
              <a:t>Jeżeli tak, to proszę, podzielcie</a:t>
            </a:r>
            <a:r>
              <a:rPr lang="pl-PL" baseline="0" dirty="0"/>
              <a:t> się z nami swoją wiedzą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Powiedz</a:t>
            </a:r>
            <a:r>
              <a:rPr lang="pl-PL" b="1" baseline="0" dirty="0"/>
              <a:t> uczniom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Recykling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proces, w którym zbiera się i przetwarza materiały, które w innej sytuacji zostałyby wyrzucone jako śmieci, i robi się z nich nowe produkty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Recykling</a:t>
            </a:r>
            <a:r>
              <a:rPr lang="pl-PL" sz="12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może przynosić korzyści dla społeczeństwa i środowiska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Teraz odczytuj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podpisy pod obrazkami od lewej do prawej, zaczynając od górnego wiersza, aby sprawdzić wiedzę uczniów o tym, które z przedstawionych rzeczy można, a których nie można </a:t>
            </a:r>
            <a:r>
              <a:rPr lang="pl-PL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recyklingować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Kolejność obrazków,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które będą się pojawiać po każdym kliknięciu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Słoik szklany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Butelka z tworzywa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Puszka metalowa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Żarówka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Karton po soku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Brudna serwetka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Ołówek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Torba plastikowa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Zabawki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Pudełko z tektury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Wąż ogrodowy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Skórka od banana</a:t>
            </a:r>
            <a:endParaRPr b="1" dirty="0"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CA4CE2-F9A6-884F-A1D1-D579E70FC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F836C94-7932-4F42-B085-F387E238C945}" type="slidenum">
              <a:rPr lang="x-none" smtClean="0"/>
              <a:t>7</a:t>
            </a:fld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400" b="1" dirty="0"/>
              <a:t>(</a:t>
            </a:r>
            <a:r>
              <a:rPr lang="pl-PL" sz="1400" b="1" dirty="0"/>
              <a:t>Czas wyświetlania slajdu</a:t>
            </a:r>
            <a:r>
              <a:rPr lang="en-US" sz="1400" b="1" dirty="0"/>
              <a:t>: 3-5 </a:t>
            </a:r>
            <a:r>
              <a:rPr lang="en-US" sz="1400" b="1" dirty="0" err="1"/>
              <a:t>minut</a:t>
            </a:r>
            <a:r>
              <a:rPr lang="en-US" sz="1400" b="1" dirty="0"/>
              <a:t>)</a:t>
            </a: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Rozdaj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materiały albo wyświetl ten slajd TAK/NIE </a:t>
            </a:r>
            <a:r>
              <a:rPr lang="en-US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dostępny jest materiał w postaci pdf do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wydrukowania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dla uczniów</a:t>
            </a: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Nawiąż rozmowę o tym, gdzie umieszczamy swoje</a:t>
            </a:r>
            <a:r>
              <a:rPr lang="pl-PL" sz="1400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śmieci</a:t>
            </a:r>
            <a:r>
              <a:rPr lang="en-US" sz="1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Zapytaj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uczniów</a:t>
            </a:r>
            <a:r>
              <a:rPr lang="en-US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robicie ze śmieciami w domu</a:t>
            </a:r>
            <a:r>
              <a:rPr lang="en-US" sz="1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pl-PL" sz="1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Dokąd one trafiają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Czy wszystkie śmieci wrzuca się do jego pojemnika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60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6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Powiedz  uczniom</a:t>
            </a:r>
            <a:r>
              <a:rPr lang="en-US" sz="16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60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Nie wszystkie śmieci wrzuca się do tego samego pojemnika</a:t>
            </a:r>
            <a:r>
              <a:rPr lang="en-US" sz="160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pl-PL" sz="160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Niektóre</a:t>
            </a:r>
            <a:r>
              <a:rPr lang="pl-PL" sz="160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rzeczy muszą trafić do pojemnika do recyklingu</a:t>
            </a:r>
            <a:r>
              <a:rPr lang="en-US" sz="160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.</a:t>
            </a:r>
            <a:endParaRPr lang="en-US"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Zapytaj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uczniów</a:t>
            </a:r>
            <a:r>
              <a:rPr lang="en-US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Rzeczy po lewej stronie nadają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się do recyklingu, co to są za rzeczy</a:t>
            </a:r>
            <a:r>
              <a:rPr lang="en-US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widzicie na pierwszym obrazku</a:t>
            </a:r>
            <a:r>
              <a:rPr lang="en-US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pytaj</a:t>
            </a:r>
            <a:r>
              <a:rPr lang="pl-PL" sz="1400" b="0" i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w tej kolejności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słoik szklany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butelka z</a:t>
            </a:r>
            <a:r>
              <a:rPr lang="pl-PL" sz="1400" b="0" i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tworzywa 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PET, 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pudełko z tektury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puszka metalowa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Klik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1: </a:t>
            </a: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Słoik szklany</a:t>
            </a: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czego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jest zrobiony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Czy nadaje się do recyklingu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Odpowiedź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ze szkła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tak</a:t>
            </a: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Klik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2: </a:t>
            </a: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Butelka z tworzywa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PET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czego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jest zrobiona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Czy nadaje się do recyklingu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Odpowiedź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tworzywa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tak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Klik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3: </a:t>
            </a: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Pudełko z tektury</a:t>
            </a: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czego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jest zrobione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Czy nadaje się do recyklingu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Odpowiedź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papieru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tak</a:t>
            </a: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Klik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4: </a:t>
            </a: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Puszka metalowa</a:t>
            </a: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czego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jest zrobiona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Czy nadaje się do recyklingu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Odpowiedź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metalu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tak</a:t>
            </a: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20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b="1" dirty="0"/>
              <a:t>Czas wyświetlania slajdu: 3 minuty</a:t>
            </a:r>
            <a:r>
              <a:rPr lang="en-US" b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Zapytaj uczniów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Ile rozróżniamy pojemników do sortowania odpadów?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Nauczyciel będzie musiał kliknąć 10 razy, żeby wyświetlić poszczególne pojemniki i opisy.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Papier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Szkło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Metal i tworzywa sztuczne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pl-PL" sz="11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</a:t>
            </a: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Zmieszane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b="1" dirty="0"/>
              <a:t>Czas wyświetlania slajdu: 3 minuty</a:t>
            </a:r>
            <a:r>
              <a:rPr lang="en-US" b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Macie może pomysł, co wyrzucamy do pojemnika oznaczonego jako „ odpady zmieszane”?</a:t>
            </a:r>
            <a:endParaRPr lang="en-US"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Nauczyciel będzie musiał kliknąć 6 razy, żeby wyświetlić obrazek i 5 odpowiedzi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Odpowiedzi</a:t>
            </a:r>
            <a:r>
              <a:rPr lang="en-US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1. Opakowanie po dezodorancie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2.Brudny lub mokry papier i tektura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3. Rozbity talerz ceramiczny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4. Zużyte obuwie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5. Produkty higieniczne</a:t>
            </a:r>
          </a:p>
        </p:txBody>
      </p:sp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3D62750-0486-D64C-8CED-B3AA457BE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7786148-D58A-69BB-74C6-E1F0096C258F}"/>
              </a:ext>
            </a:extLst>
          </p:cNvPr>
          <p:cNvSpPr txBox="1"/>
          <p:nvPr/>
        </p:nvSpPr>
        <p:spPr>
          <a:xfrm>
            <a:off x="2077694" y="5258245"/>
            <a:ext cx="8036612" cy="1184940"/>
          </a:xfrm>
          <a:prstGeom prst="rect">
            <a:avLst/>
          </a:prstGeom>
          <a:solidFill>
            <a:srgbClr val="F2EFEA"/>
          </a:solidFill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Arial Black" panose="020B0A04020102020204" pitchFamily="34" charset="0"/>
              </a:rPr>
              <a:t>Co nadaje się </a:t>
            </a:r>
            <a:r>
              <a:rPr lang="pl-PL" sz="3600">
                <a:latin typeface="Arial Black" panose="020B0A04020102020204" pitchFamily="34" charset="0"/>
              </a:rPr>
              <a:t>do recyklingu?</a:t>
            </a:r>
            <a:endParaRPr lang="pl-PL" sz="3600" dirty="0">
              <a:latin typeface="Arial Black" panose="020B0A04020102020204" pitchFamily="34" charset="0"/>
            </a:endParaRPr>
          </a:p>
          <a:p>
            <a:endParaRPr lang="pl-PL" sz="1100" dirty="0">
              <a:latin typeface="Arial Black" panose="020B0A04020102020204" pitchFamily="34" charset="0"/>
            </a:endParaRPr>
          </a:p>
          <a:p>
            <a:r>
              <a:rPr lang="pl-PL" sz="2400" dirty="0">
                <a:latin typeface="Arial Black" panose="020B0A04020102020204" pitchFamily="34" charset="0"/>
              </a:rPr>
              <a:t>Poziom 1 Lekcja dla średniozaawansowanych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8" descr="A picture containing text, wal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201" y="13398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sp>
        <p:nvSpPr>
          <p:cNvPr id="260" name="Google Shape;260;p8"/>
          <p:cNvSpPr/>
          <p:nvPr/>
        </p:nvSpPr>
        <p:spPr>
          <a:xfrm>
            <a:off x="1252937" y="331226"/>
            <a:ext cx="9686126" cy="103174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1295540" y="400870"/>
            <a:ext cx="999923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Pojemnik na odpady zmieszane</a:t>
            </a:r>
            <a:endParaRPr dirty="0"/>
          </a:p>
        </p:txBody>
      </p:sp>
      <p:sp>
        <p:nvSpPr>
          <p:cNvPr id="263" name="Google Shape;263;p8"/>
          <p:cNvSpPr/>
          <p:nvPr/>
        </p:nvSpPr>
        <p:spPr>
          <a:xfrm>
            <a:off x="7139726" y="2424478"/>
            <a:ext cx="5052274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Brudny lub mokry papier i tekturę</a:t>
            </a:r>
            <a:endParaRPr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3" b="33"/>
          <a:stretch/>
        </p:blipFill>
        <p:spPr>
          <a:xfrm>
            <a:off x="6342611" y="1652645"/>
            <a:ext cx="646459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3" b="33"/>
          <a:stretch/>
        </p:blipFill>
        <p:spPr>
          <a:xfrm>
            <a:off x="6342611" y="2410410"/>
            <a:ext cx="646459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3" b="33"/>
          <a:stretch/>
        </p:blipFill>
        <p:spPr>
          <a:xfrm>
            <a:off x="6359423" y="3167962"/>
            <a:ext cx="646459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3" b="33"/>
          <a:stretch/>
        </p:blipFill>
        <p:spPr>
          <a:xfrm>
            <a:off x="6359423" y="3925514"/>
            <a:ext cx="646459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3" b="33"/>
          <a:stretch/>
        </p:blipFill>
        <p:spPr>
          <a:xfrm>
            <a:off x="6359423" y="4738829"/>
            <a:ext cx="646459" cy="6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D83FD57-E889-4E21-9AEE-F3CC0D0A3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368" y="1535521"/>
            <a:ext cx="2834300" cy="4173584"/>
          </a:xfrm>
          <a:prstGeom prst="rect">
            <a:avLst/>
          </a:prstGeom>
        </p:spPr>
      </p:pic>
      <p:sp>
        <p:nvSpPr>
          <p:cNvPr id="21" name="Google Shape;263;p8">
            <a:extLst>
              <a:ext uri="{FF2B5EF4-FFF2-40B4-BE49-F238E27FC236}">
                <a16:creationId xmlns:a16="http://schemas.microsoft.com/office/drawing/2014/main" id="{412644C1-F1FE-4453-8739-0C50750929C4}"/>
              </a:ext>
            </a:extLst>
          </p:cNvPr>
          <p:cNvSpPr/>
          <p:nvPr/>
        </p:nvSpPr>
        <p:spPr>
          <a:xfrm>
            <a:off x="7072804" y="3156186"/>
            <a:ext cx="5052274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Rozbity talerz ceramiczny</a:t>
            </a:r>
            <a:endParaRPr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63;p8">
            <a:extLst>
              <a:ext uri="{FF2B5EF4-FFF2-40B4-BE49-F238E27FC236}">
                <a16:creationId xmlns:a16="http://schemas.microsoft.com/office/drawing/2014/main" id="{5A2DF23C-7864-4682-AD14-42736ADE67DB}"/>
              </a:ext>
            </a:extLst>
          </p:cNvPr>
          <p:cNvSpPr/>
          <p:nvPr/>
        </p:nvSpPr>
        <p:spPr>
          <a:xfrm>
            <a:off x="7072804" y="3860852"/>
            <a:ext cx="5052274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Zużyte obuwie</a:t>
            </a:r>
            <a:endParaRPr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63;p8">
            <a:extLst>
              <a:ext uri="{FF2B5EF4-FFF2-40B4-BE49-F238E27FC236}">
                <a16:creationId xmlns:a16="http://schemas.microsoft.com/office/drawing/2014/main" id="{387CC404-9535-4CA1-9E91-6459866033E5}"/>
              </a:ext>
            </a:extLst>
          </p:cNvPr>
          <p:cNvSpPr/>
          <p:nvPr/>
        </p:nvSpPr>
        <p:spPr>
          <a:xfrm>
            <a:off x="7072804" y="4765792"/>
            <a:ext cx="5119196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Produkty higieniczne ( np. pieluchy)</a:t>
            </a:r>
            <a:endParaRPr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63;p8">
            <a:extLst>
              <a:ext uri="{FF2B5EF4-FFF2-40B4-BE49-F238E27FC236}">
                <a16:creationId xmlns:a16="http://schemas.microsoft.com/office/drawing/2014/main" id="{C4D23BD6-0B3D-4A66-977E-BD485169B14C}"/>
              </a:ext>
            </a:extLst>
          </p:cNvPr>
          <p:cNvSpPr/>
          <p:nvPr/>
        </p:nvSpPr>
        <p:spPr>
          <a:xfrm>
            <a:off x="7072804" y="1607513"/>
            <a:ext cx="5052274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Opakowanie po dezodorancie </a:t>
            </a:r>
            <a:endParaRPr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7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7"/>
          <p:cNvSpPr txBox="1"/>
          <p:nvPr/>
        </p:nvSpPr>
        <p:spPr>
          <a:xfrm>
            <a:off x="4279946" y="1661825"/>
            <a:ext cx="7414030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500" b="1" i="0" u="none" strike="noStrike" cap="none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kroki w recyklingu</a:t>
            </a:r>
            <a:endParaRPr dirty="0"/>
          </a:p>
        </p:txBody>
      </p:sp>
      <p:sp>
        <p:nvSpPr>
          <p:cNvPr id="235" name="Google Shape;235;p7"/>
          <p:cNvSpPr/>
          <p:nvPr/>
        </p:nvSpPr>
        <p:spPr>
          <a:xfrm>
            <a:off x="2945858" y="1619861"/>
            <a:ext cx="2068200" cy="20682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511427" y="682208"/>
            <a:ext cx="42822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7" name="Google Shape;237;p7"/>
          <p:cNvSpPr/>
          <p:nvPr/>
        </p:nvSpPr>
        <p:spPr>
          <a:xfrm>
            <a:off x="3090574" y="1619861"/>
            <a:ext cx="2068200" cy="20682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"/>
          <p:cNvSpPr txBox="1"/>
          <p:nvPr/>
        </p:nvSpPr>
        <p:spPr>
          <a:xfrm>
            <a:off x="3485125" y="1661100"/>
            <a:ext cx="993600" cy="19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3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8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8"/>
          <p:cNvSpPr/>
          <p:nvPr/>
        </p:nvSpPr>
        <p:spPr>
          <a:xfrm>
            <a:off x="2087374" y="512618"/>
            <a:ext cx="725099" cy="724375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 txBox="1"/>
          <p:nvPr/>
        </p:nvSpPr>
        <p:spPr>
          <a:xfrm>
            <a:off x="695432" y="401874"/>
            <a:ext cx="16881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Krok</a:t>
            </a:r>
            <a:endParaRPr dirty="0"/>
          </a:p>
        </p:txBody>
      </p:sp>
      <p:sp>
        <p:nvSpPr>
          <p:cNvPr id="247" name="Google Shape;247;p8"/>
          <p:cNvSpPr txBox="1"/>
          <p:nvPr/>
        </p:nvSpPr>
        <p:spPr>
          <a:xfrm>
            <a:off x="2199862" y="442098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248" name="Google Shape;248;p8"/>
          <p:cNvSpPr txBox="1"/>
          <p:nvPr/>
        </p:nvSpPr>
        <p:spPr>
          <a:xfrm>
            <a:off x="3155459" y="439353"/>
            <a:ext cx="839323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4000" b="1" dirty="0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Dowiedz się, co można </a:t>
            </a:r>
            <a:r>
              <a:rPr lang="pl-PL" sz="4000" b="1" dirty="0" err="1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recyklingować</a:t>
            </a:r>
            <a:endParaRPr sz="4000" b="1" dirty="0">
              <a:solidFill>
                <a:srgbClr val="43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8" descr="A picture containing plastic, vessel, ja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995" y="1821215"/>
            <a:ext cx="2223739" cy="266256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8"/>
          <p:cNvSpPr/>
          <p:nvPr/>
        </p:nvSpPr>
        <p:spPr>
          <a:xfrm>
            <a:off x="154161" y="4496569"/>
            <a:ext cx="2384489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Słoik szklany</a:t>
            </a:r>
            <a:endParaRPr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2059005" y="1667280"/>
            <a:ext cx="953323" cy="8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 descr="A bottle of water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29829" y="1830359"/>
            <a:ext cx="2248754" cy="285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8" descr="A close up of a roll of tape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0385" y="2221823"/>
            <a:ext cx="1128502" cy="213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 descr="A picture containing box, stationary, container, envelop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35678" y="1987705"/>
            <a:ext cx="3116495" cy="232958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8"/>
          <p:cNvSpPr/>
          <p:nvPr/>
        </p:nvSpPr>
        <p:spPr>
          <a:xfrm>
            <a:off x="2372734" y="4496569"/>
            <a:ext cx="3618110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Butelka z tworzywa </a:t>
            </a:r>
            <a:r>
              <a:rPr lang="en-US" sz="3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</a:t>
            </a:r>
            <a:endParaRPr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4682545" y="1667280"/>
            <a:ext cx="953323" cy="8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8437272" y="1667279"/>
            <a:ext cx="953323" cy="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8"/>
          <p:cNvSpPr/>
          <p:nvPr/>
        </p:nvSpPr>
        <p:spPr>
          <a:xfrm>
            <a:off x="6096268" y="4496569"/>
            <a:ext cx="2709065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Pudełko z tektury</a:t>
            </a:r>
            <a:endParaRPr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10911921" y="1647873"/>
            <a:ext cx="953323" cy="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8"/>
          <p:cNvSpPr/>
          <p:nvPr/>
        </p:nvSpPr>
        <p:spPr>
          <a:xfrm>
            <a:off x="9200103" y="4496569"/>
            <a:ext cx="2709065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Puszka metalowa</a:t>
            </a:r>
            <a:endParaRPr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0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0"/>
          <p:cNvSpPr/>
          <p:nvPr/>
        </p:nvSpPr>
        <p:spPr>
          <a:xfrm>
            <a:off x="2087375" y="518299"/>
            <a:ext cx="711243" cy="64633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 txBox="1"/>
          <p:nvPr/>
        </p:nvSpPr>
        <p:spPr>
          <a:xfrm>
            <a:off x="754853" y="371671"/>
            <a:ext cx="16881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Krok</a:t>
            </a:r>
            <a:endParaRPr dirty="0"/>
          </a:p>
        </p:txBody>
      </p:sp>
      <p:sp>
        <p:nvSpPr>
          <p:cNvPr id="283" name="Google Shape;283;p10"/>
          <p:cNvSpPr txBox="1"/>
          <p:nvPr/>
        </p:nvSpPr>
        <p:spPr>
          <a:xfrm>
            <a:off x="2200110" y="425965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  <p:sp>
        <p:nvSpPr>
          <p:cNvPr id="284" name="Google Shape;284;p10"/>
          <p:cNvSpPr txBox="1"/>
          <p:nvPr/>
        </p:nvSpPr>
        <p:spPr>
          <a:xfrm>
            <a:off x="3085747" y="518299"/>
            <a:ext cx="87070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3600" b="1" dirty="0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Umieść rzeczy, które nadają się do recyklingu, w odpowiednim pojemniku</a:t>
            </a:r>
            <a:r>
              <a:rPr lang="en-US" sz="3600" b="1" dirty="0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grpSp>
        <p:nvGrpSpPr>
          <p:cNvPr id="286" name="Google Shape;286;p10"/>
          <p:cNvGrpSpPr/>
          <p:nvPr/>
        </p:nvGrpSpPr>
        <p:grpSpPr>
          <a:xfrm>
            <a:off x="4227476" y="1625785"/>
            <a:ext cx="7031514" cy="4013759"/>
            <a:chOff x="4227476" y="1625785"/>
            <a:chExt cx="7031514" cy="4013759"/>
          </a:xfrm>
        </p:grpSpPr>
        <p:pic>
          <p:nvPicPr>
            <p:cNvPr id="287" name="Google Shape;287;p10"/>
            <p:cNvPicPr preferRelativeResize="0"/>
            <p:nvPr/>
          </p:nvPicPr>
          <p:blipFill rotWithShape="1">
            <a:blip r:embed="rId5">
              <a:alphaModFix/>
            </a:blip>
            <a:srcRect b="-6"/>
            <a:stretch/>
          </p:blipFill>
          <p:spPr>
            <a:xfrm flipH="1">
              <a:off x="4227476" y="1625785"/>
              <a:ext cx="45719" cy="4013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10" descr="A picture containing wall, indoor, person, cluttered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r="-10" b="-34"/>
            <a:stretch/>
          </p:blipFill>
          <p:spPr>
            <a:xfrm>
              <a:off x="4273195" y="1625785"/>
              <a:ext cx="6985795" cy="40137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p10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DCBDDDB-B35B-4DEF-9E44-263A310BC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9480" y="1672268"/>
            <a:ext cx="2474483" cy="41241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CD96CFB-2648-46C8-A091-F7FEDAEAF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9505" y="3348874"/>
            <a:ext cx="874805" cy="60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9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9"/>
          <p:cNvSpPr txBox="1"/>
          <p:nvPr/>
        </p:nvSpPr>
        <p:spPr>
          <a:xfrm>
            <a:off x="1565329" y="1194361"/>
            <a:ext cx="9618051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l-PL" sz="3600" b="1" dirty="0">
                <a:solidFill>
                  <a:srgbClr val="262626"/>
                </a:solidFill>
                <a:latin typeface="Mali Medium"/>
                <a:ea typeface="Mali Medium"/>
                <a:cs typeface="Mali Medium"/>
                <a:sym typeface="Mali Medium"/>
              </a:rPr>
              <a:t>Kiedy </a:t>
            </a:r>
            <a:r>
              <a:rPr lang="pl-PL" sz="3600" b="1" dirty="0" err="1">
                <a:solidFill>
                  <a:srgbClr val="262626"/>
                </a:solidFill>
                <a:latin typeface="Mali Medium"/>
                <a:ea typeface="Mali Medium"/>
                <a:cs typeface="Mali Medium"/>
                <a:sym typeface="Mali Medium"/>
              </a:rPr>
              <a:t>recyklingujemy</a:t>
            </a:r>
            <a:r>
              <a:rPr lang="pl-PL" sz="3600" b="1" dirty="0">
                <a:solidFill>
                  <a:srgbClr val="262626"/>
                </a:solidFill>
                <a:latin typeface="Mali Medium"/>
                <a:ea typeface="Mali Medium"/>
                <a:cs typeface="Mali Medium"/>
                <a:sym typeface="Mali Medium"/>
              </a:rPr>
              <a:t>, możemy produkować nowe rzeczy</a:t>
            </a:r>
            <a:r>
              <a:rPr lang="en-US" sz="3600" b="1" dirty="0">
                <a:solidFill>
                  <a:srgbClr val="262626"/>
                </a:solidFill>
                <a:latin typeface="Mali Medium"/>
                <a:ea typeface="Mali Medium"/>
                <a:cs typeface="Mali Medium"/>
                <a:sym typeface="Mali Medium"/>
              </a:rPr>
              <a:t>.</a:t>
            </a:r>
            <a:endParaRPr lang="en-US" sz="3600" b="1" dirty="0"/>
          </a:p>
        </p:txBody>
      </p:sp>
      <p:sp>
        <p:nvSpPr>
          <p:cNvPr id="277" name="Google Shape;277;p9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8" name="Google Shape;200;p6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4C9513C1-3F5C-9341-89E7-D18F8147C5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681" y="2951366"/>
            <a:ext cx="2127442" cy="31333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68F760BE-E505-A54D-AEBF-45049CF3636F}"/>
              </a:ext>
            </a:extLst>
          </p:cNvPr>
          <p:cNvSpPr/>
          <p:nvPr/>
        </p:nvSpPr>
        <p:spPr>
          <a:xfrm>
            <a:off x="3094704" y="3927436"/>
            <a:ext cx="1293677" cy="922501"/>
          </a:xfrm>
          <a:prstGeom prst="rightArrow">
            <a:avLst/>
          </a:prstGeom>
          <a:solidFill>
            <a:srgbClr val="29C7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F8E75A-D093-E04E-8B5A-50E30A40B8CC}"/>
              </a:ext>
            </a:extLst>
          </p:cNvPr>
          <p:cNvGrpSpPr/>
          <p:nvPr/>
        </p:nvGrpSpPr>
        <p:grpSpPr>
          <a:xfrm>
            <a:off x="7101389" y="3429000"/>
            <a:ext cx="5021681" cy="2494753"/>
            <a:chOff x="6761923" y="2934206"/>
            <a:chExt cx="5500031" cy="2370392"/>
          </a:xfrm>
        </p:grpSpPr>
        <p:pic>
          <p:nvPicPr>
            <p:cNvPr id="11" name="Picture 10" descr="A picture containing accessory, luggage, suitcase, bag&#10;&#10;Description automatically generated">
              <a:extLst>
                <a:ext uri="{FF2B5EF4-FFF2-40B4-BE49-F238E27FC236}">
                  <a16:creationId xmlns:a16="http://schemas.microsoft.com/office/drawing/2014/main" id="{59E3223E-3490-AB44-9C43-DD676B992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1923" y="3069019"/>
              <a:ext cx="2172770" cy="2172770"/>
            </a:xfrm>
            <a:prstGeom prst="rect">
              <a:avLst/>
            </a:prstGeom>
          </p:spPr>
        </p:pic>
        <p:pic>
          <p:nvPicPr>
            <p:cNvPr id="12" name="Picture 11" descr="A picture containing chocolate&#10;&#10;Description automatically generated">
              <a:extLst>
                <a:ext uri="{FF2B5EF4-FFF2-40B4-BE49-F238E27FC236}">
                  <a16:creationId xmlns:a16="http://schemas.microsoft.com/office/drawing/2014/main" id="{19F79286-B333-3B48-91D4-B7CA040F1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64740" y="3968941"/>
              <a:ext cx="3397214" cy="1335657"/>
            </a:xfrm>
            <a:prstGeom prst="rect">
              <a:avLst/>
            </a:prstGeom>
          </p:spPr>
        </p:pic>
        <p:pic>
          <p:nvPicPr>
            <p:cNvPr id="13" name="Picture 12" descr="A close up of a shirt&#10;&#10;Description automatically generated with low confidence">
              <a:extLst>
                <a:ext uri="{FF2B5EF4-FFF2-40B4-BE49-F238E27FC236}">
                  <a16:creationId xmlns:a16="http://schemas.microsoft.com/office/drawing/2014/main" id="{0B29682E-5F67-EA47-82A1-338362CA2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04121" y="2934206"/>
              <a:ext cx="2027212" cy="2289998"/>
            </a:xfrm>
            <a:prstGeom prst="rect">
              <a:avLst/>
            </a:prstGeom>
          </p:spPr>
        </p:pic>
      </p:grpSp>
      <p:pic>
        <p:nvPicPr>
          <p:cNvPr id="16" name="Google Shape;200;p6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E2D83CA0-BBAE-7663-42B3-A696F5ABD2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5412" y="3058004"/>
            <a:ext cx="2127442" cy="3133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7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9" y="0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2606050" y="185125"/>
            <a:ext cx="6979800" cy="803574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duration: 25 - 30 minutes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2606050" y="185125"/>
            <a:ext cx="6979800" cy="693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Kolejne</a:t>
            </a: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kroki</a:t>
            </a:r>
            <a:endParaRPr dirty="0"/>
          </a:p>
        </p:txBody>
      </p:sp>
      <p:sp>
        <p:nvSpPr>
          <p:cNvPr id="136" name="Google Shape;136;p4"/>
          <p:cNvSpPr/>
          <p:nvPr/>
        </p:nvSpPr>
        <p:spPr>
          <a:xfrm>
            <a:off x="413972" y="129522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60335" y="129522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404919" y="1275173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413972" y="4815313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360335" y="4815313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420159" y="4764781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  <p:sp>
        <p:nvSpPr>
          <p:cNvPr id="157" name="Google Shape;157;p4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9" name="Google Shape;147;p4">
            <a:extLst>
              <a:ext uri="{FF2B5EF4-FFF2-40B4-BE49-F238E27FC236}">
                <a16:creationId xmlns:a16="http://schemas.microsoft.com/office/drawing/2014/main" id="{27F89C66-0D95-3749-B975-0B6C98FF9FFC}"/>
              </a:ext>
            </a:extLst>
          </p:cNvPr>
          <p:cNvSpPr/>
          <p:nvPr/>
        </p:nvSpPr>
        <p:spPr>
          <a:xfrm>
            <a:off x="965365" y="1295225"/>
            <a:ext cx="108663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Powiedz uczniom, że zagrają w grę recyklingową „wrzuć do właściwego pojemnika”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Podziel uczniów na grupy i rozdaj grupom po jednym przygotowanym wcześniej pojemniku do recyklingu (nadaje się do tego pudełko po butach) i jednym pojemniku zbiorczym oraz po zestawie kart z rysunkami przestawiającymi powszechnie stosowane rzeczy nadające się do recyklingu i nienadające się do recyklingu – do wycięcia.</a:t>
            </a:r>
          </a:p>
          <a:p>
            <a:pPr marL="28575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Niech uczniowie w grupach wytną karty</a:t>
            </a:r>
            <a:r>
              <a:rPr lang="en-US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Niech uczniowie pracują w zespole, aby ustalić, które rzeczy nadają się do recyklingu, a które nie.</a:t>
            </a:r>
            <a:endParaRPr lang="en-US"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endParaRPr dirty="0"/>
          </a:p>
        </p:txBody>
      </p:sp>
      <p:sp>
        <p:nvSpPr>
          <p:cNvPr id="34" name="Google Shape;148;p4">
            <a:extLst>
              <a:ext uri="{FF2B5EF4-FFF2-40B4-BE49-F238E27FC236}">
                <a16:creationId xmlns:a16="http://schemas.microsoft.com/office/drawing/2014/main" id="{AE674A5D-90ED-F246-880E-4B6F9E43BC52}"/>
              </a:ext>
            </a:extLst>
          </p:cNvPr>
          <p:cNvSpPr/>
          <p:nvPr/>
        </p:nvSpPr>
        <p:spPr>
          <a:xfrm rot="5400000">
            <a:off x="538407" y="2664118"/>
            <a:ext cx="930149" cy="279035"/>
          </a:xfrm>
          <a:prstGeom prst="bentUpArrow">
            <a:avLst>
              <a:gd name="adj1" fmla="val 25000"/>
              <a:gd name="adj2" fmla="val 23934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D1226D25-1609-8B42-B613-10A29C1DF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589" y="3098821"/>
            <a:ext cx="2329213" cy="1619531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9CFE5BF-C9CA-7C45-B174-DE0C53635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897" y="3080624"/>
            <a:ext cx="2332340" cy="1637728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884B8187-3A1D-BF4C-8967-FD3379D63F2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5521" y="4277897"/>
            <a:ext cx="1705965" cy="242518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F16A6E2-8EBD-1049-A9AE-DC138164C052}"/>
              </a:ext>
            </a:extLst>
          </p:cNvPr>
          <p:cNvSpPr txBox="1"/>
          <p:nvPr/>
        </p:nvSpPr>
        <p:spPr>
          <a:xfrm>
            <a:off x="965365" y="4905717"/>
            <a:ext cx="8077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Wydrukuj „kolorowankę” i rozdaj ją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pod koniec lekcji albo wyślij jako pracę domową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Kolorowanka nie jest częścią prezentacji 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PowerPoint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 można ją pobrać jako plik 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pdf.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7F954-0B3B-5494-DC56-0CA71595EF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" b="46"/>
          <a:stretch/>
        </p:blipFill>
        <p:spPr>
          <a:xfrm>
            <a:off x="1383164" y="3094544"/>
            <a:ext cx="2332340" cy="16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7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>
            <a:off x="313764" y="1305113"/>
            <a:ext cx="11371732" cy="126182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06503" y="1298034"/>
            <a:ext cx="10907167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Uczniowie dowiedzą się, jakie przedmioty nie nadają się do recyklingu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Podczas ćwiczenia praktycznego będą pracować w małych grupach i sortować karty z rysunkami popularnych przedmiotów na nadające </a:t>
            </a: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się do recyklingu i nienadające się do recyklingu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ćwicząc umiejętność współpracy i krytycznego myślenia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Uczniowie otrzymają materiały, które pozwolą im się podzielić zdobytą wiedzą z rodziną i zachęcić do sortowania śmieci w domu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181181" y="2809961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127544" y="2809961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172128" y="2789909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678970" y="2742071"/>
            <a:ext cx="97347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Wyświetl albo wydrukuj materiał TAK/NIE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aby wywiązała się dyskusja o tym, co się nadaje, a co się nie nadaje d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recyklingu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Wydrukuj </a:t>
            </a:r>
            <a:r>
              <a:rPr lang="en-US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zestaw kart do sortowania dla każdej grupy </a:t>
            </a:r>
            <a:r>
              <a:rPr lang="en-US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przed przeprowadzeniem ćwiczenia uczniowie mogą samodzielnie powycinać karty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Wydrukuj „kolorowankę” i rozdaj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ją pod koniec lekcji albo wyślij jako pracę domową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 rot="5400000">
            <a:off x="586952" y="2752680"/>
            <a:ext cx="402546" cy="30168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678983" y="4030290"/>
            <a:ext cx="9734700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Przygotuj 5 małych pustych pudełek z otworem u góry, które posłużą jako pojemnik do recyklingu i pojemnik na odpady zmieszane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 ćwiczeniu</a:t>
            </a:r>
            <a:r>
              <a:rPr lang="en-US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zestaw „pojemników” dla każdej grupy</a:t>
            </a:r>
            <a:r>
              <a:rPr lang="en-US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98" name="Google Shape;98;p2"/>
          <p:cNvSpPr/>
          <p:nvPr/>
        </p:nvSpPr>
        <p:spPr>
          <a:xfrm>
            <a:off x="1177126" y="4065356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123489" y="4065356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168073" y="4045304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678983" y="4889307"/>
            <a:ext cx="10006513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Wyświetl slajdy „pojemniki do segregacji”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aby kontynuować dyskusję o tym, dlaczego jeden pojemnik jest prawidłowy, a drugi nie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102" name="Google Shape;102;p2"/>
          <p:cNvSpPr/>
          <p:nvPr/>
        </p:nvSpPr>
        <p:spPr>
          <a:xfrm>
            <a:off x="1177126" y="4857893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123489" y="4857893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168073" y="4837841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606050" y="185125"/>
            <a:ext cx="6979800" cy="9591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2606040" y="294106"/>
            <a:ext cx="67912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l-PL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Przygotowanie do lekcji i powiązanie z programem nauczania</a:t>
            </a:r>
            <a:endParaRPr sz="2000" dirty="0"/>
          </a:p>
        </p:txBody>
      </p:sp>
      <p:sp>
        <p:nvSpPr>
          <p:cNvPr id="108" name="Google Shape;108;p2"/>
          <p:cNvSpPr txBox="1"/>
          <p:nvPr/>
        </p:nvSpPr>
        <p:spPr>
          <a:xfrm>
            <a:off x="4900750" y="821975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pl-PL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Czas przygotowania: 10 - 15 minut</a:t>
            </a:r>
            <a:endParaRPr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323617" y="1464529"/>
            <a:ext cx="5410203" cy="415188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506503" y="1456997"/>
            <a:ext cx="5410203" cy="3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l-PL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Najważniejsze efekty nauczania i powiązanie z programem nauczania:</a:t>
            </a:r>
            <a:endParaRPr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606050" y="185125"/>
            <a:ext cx="6979800" cy="9477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duration: 25 - 30 minutes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2794680" y="294106"/>
            <a:ext cx="67912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l-PL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Przygotowanie do lekcji i powiązanie z programem nauczania</a:t>
            </a:r>
            <a:endParaRPr sz="2000" dirty="0"/>
          </a:p>
        </p:txBody>
      </p:sp>
      <p:sp>
        <p:nvSpPr>
          <p:cNvPr id="120" name="Google Shape;120;p3"/>
          <p:cNvSpPr/>
          <p:nvPr/>
        </p:nvSpPr>
        <p:spPr>
          <a:xfrm>
            <a:off x="323617" y="1973434"/>
            <a:ext cx="113619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 algn="just">
              <a:lnSpc>
                <a:spcPct val="120000"/>
              </a:lnSpc>
              <a:buClr>
                <a:srgbClr val="3AC69D"/>
              </a:buClr>
              <a:buSzPts val="2400"/>
              <a:buFont typeface="Arial"/>
              <a:buChar char="•"/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Przyroda – Ziemia i działalność człowieka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Informowanie o rozwiązaniach, które zmniejszają wpływ wywierany przez człowieka na glebę, wodę, powietrze i/lub inne organizmy żywe w środowisku lokalnym</a:t>
            </a:r>
            <a:r>
              <a:rPr lang="en-US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Czynności wykonywane przez ludzi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mogą wpływać na otaczający ich świat. Ludzie mogą jednak dokonywać wyborów, które zmniejszają ich wpływ na glebę, wodę, powietrze i inne organizmy żywe</a:t>
            </a:r>
            <a:r>
              <a:rPr lang="en-US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171450" lvl="0" indent="-171450" algn="just">
              <a:lnSpc>
                <a:spcPct val="120000"/>
              </a:lnSpc>
              <a:buClr>
                <a:srgbClr val="3AC69D"/>
              </a:buClr>
              <a:buSzPts val="2400"/>
              <a:buFont typeface="Arial"/>
              <a:buChar char="•"/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Nauki społeczne – ludzie, miejsca i środowiska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Uczniowie uczą się o ludziach, miejscach i środowiskach, co umożliwia im zrozumienie relacji pomiędzy populacjami ludzkimi a światem fizycznym</a:t>
            </a:r>
            <a:r>
              <a:rPr lang="en-US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171450" lvl="0" indent="-171450" algn="just">
              <a:lnSpc>
                <a:spcPct val="120000"/>
              </a:lnSpc>
              <a:buClr>
                <a:srgbClr val="3AC69D"/>
              </a:buClr>
              <a:buSzPts val="2400"/>
              <a:buFont typeface="Arial"/>
              <a:buChar char="•"/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Umiejętności i biegłość w zakresie języka polskiego: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Umiejętność zadawania pytań dotyczących szczegółów zawartych w tekście literackim i odpowiadania na nie. Udział w rozmowach dotyczących zagadnień i tekstów we współpracy z różnymi partnerami</a:t>
            </a:r>
            <a:r>
              <a:rPr lang="en-US" sz="160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60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Przestrzeganie ustalonych reguł w rozmowach</a:t>
            </a:r>
            <a:r>
              <a:rPr lang="en-US" sz="160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Stosowanie słów i zwrotów poznanych podczas rozmów, czytania, słuchania </a:t>
            </a:r>
            <a:b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 reagowania na teksty</a:t>
            </a:r>
            <a:r>
              <a:rPr lang="en-US" sz="160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24" name="Google Shape;124;p3"/>
          <p:cNvSpPr/>
          <p:nvPr/>
        </p:nvSpPr>
        <p:spPr>
          <a:xfrm>
            <a:off x="384589" y="5140347"/>
            <a:ext cx="4113669" cy="75709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447442" y="5082442"/>
            <a:ext cx="3901066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Powiązanie z celami zrównoważonego rozwoju</a:t>
            </a: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4923400" y="811300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l-PL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Czas przygotowania: 10 - 15 minut</a:t>
            </a:r>
            <a:endParaRPr lang="pl-PL" dirty="0"/>
          </a:p>
        </p:txBody>
      </p:sp>
      <p:sp>
        <p:nvSpPr>
          <p:cNvPr id="127" name="Google Shape;127;p3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258ABE-C037-7A46-B846-57EE65301335}"/>
              </a:ext>
            </a:extLst>
          </p:cNvPr>
          <p:cNvGrpSpPr/>
          <p:nvPr/>
        </p:nvGrpSpPr>
        <p:grpSpPr>
          <a:xfrm>
            <a:off x="4852710" y="4999460"/>
            <a:ext cx="7119785" cy="1680144"/>
            <a:chOff x="4790164" y="5156477"/>
            <a:chExt cx="6979920" cy="1436371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29AC937-E8DD-335D-668E-985F3EB2D329}"/>
                </a:ext>
              </a:extLst>
            </p:cNvPr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/>
            </a:prstGeom>
            <a:solidFill>
              <a:srgbClr val="29C7F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29C7F7"/>
                </a:solidFill>
                <a:highlight>
                  <a:srgbClr val="29C7F7"/>
                </a:highlight>
              </a:endParaRPr>
            </a:p>
            <a:p>
              <a:pPr algn="ctr"/>
              <a:endParaRPr lang="x-none">
                <a:solidFill>
                  <a:srgbClr val="29C7F7"/>
                </a:solidFill>
                <a:highlight>
                  <a:srgbClr val="29C7F7"/>
                </a:highlight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FA9E59E-0493-9D7C-7CB7-D294324E5186}"/>
                </a:ext>
              </a:extLst>
            </p:cNvPr>
            <p:cNvSpPr/>
            <p:nvPr/>
          </p:nvSpPr>
          <p:spPr>
            <a:xfrm>
              <a:off x="4790164" y="5443839"/>
              <a:ext cx="6979920" cy="1149009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/>
            </a:p>
            <a:p>
              <a:r>
                <a:rPr lang="pl-PL" sz="1600" dirty="0">
                  <a:solidFill>
                    <a:srgbClr val="262626"/>
                  </a:solidFill>
                  <a:latin typeface="Calibri"/>
                  <a:cs typeface="Calibri"/>
                </a:rPr>
                <a:t>Konspekty są tak pomyślane, aby były elastyczne i pozwalały reagować na potrzeby, ewoluując podczas lekcji. Lekcje można edytować i dostosowywać do różnych indywidualnych kontekstów związanych z uczniami i środowiskiem lekcyjnym. Dostępna do pobrania jest wersja PowerPoint z instrukcjami dla nauczyciela oraz lekcja w formacie PDF do wydruku</a:t>
              </a:r>
              <a:r>
                <a:rPr lang="en-US" sz="1600" dirty="0">
                  <a:solidFill>
                    <a:srgbClr val="262626"/>
                  </a:solidFill>
                  <a:latin typeface="Calibri"/>
                  <a:cs typeface="Calibri"/>
                </a:rPr>
                <a:t>. </a:t>
              </a:r>
            </a:p>
            <a:p>
              <a:pPr algn="ctr"/>
              <a:endParaRPr lang="x-none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6452F1-2852-5F93-987D-6EECD5D462D7}"/>
                </a:ext>
              </a:extLst>
            </p:cNvPr>
            <p:cNvSpPr txBox="1"/>
            <p:nvPr/>
          </p:nvSpPr>
          <p:spPr>
            <a:xfrm>
              <a:off x="6222649" y="5156477"/>
              <a:ext cx="4280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</a:rPr>
                <a:t>Lekcja elastyczna, z możliwością dostosowania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Obraz 19">
            <a:extLst>
              <a:ext uri="{FF2B5EF4-FFF2-40B4-BE49-F238E27FC236}">
                <a16:creationId xmlns:a16="http://schemas.microsoft.com/office/drawing/2014/main" id="{A128E276-DF11-4276-A7CB-5249AF9C1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49" y="5946299"/>
            <a:ext cx="828581" cy="828581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55CD5415-9301-44DD-B9BE-A0142957C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930" y="5948320"/>
            <a:ext cx="831570" cy="82656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D3FA594E-8A93-42A5-8C2C-681B5A85D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5288" y="5918931"/>
            <a:ext cx="867743" cy="8456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004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2606050" y="185125"/>
            <a:ext cx="6979800" cy="928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duration: 25 - 30 minutes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2606050" y="185125"/>
            <a:ext cx="6979800" cy="693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Lekcja</a:t>
            </a:r>
            <a:endParaRPr dirty="0"/>
          </a:p>
        </p:txBody>
      </p:sp>
      <p:sp>
        <p:nvSpPr>
          <p:cNvPr id="136" name="Google Shape;136;p4"/>
          <p:cNvSpPr/>
          <p:nvPr/>
        </p:nvSpPr>
        <p:spPr>
          <a:xfrm>
            <a:off x="413972" y="129522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60335" y="129522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404919" y="1275173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911773" y="1185197"/>
            <a:ext cx="10866300" cy="116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Wprowadź uczniów w lekcję rozmową </a:t>
            </a:r>
            <a:r>
              <a:rPr lang="en-US" sz="160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l-PL" sz="160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tym, co uczniowie już wiedzą na temat</a:t>
            </a:r>
            <a:r>
              <a:rPr lang="en-US" sz="160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Wydrukuj albo wyświetl materiały TAK/NIE</a:t>
            </a:r>
            <a:r>
              <a:rPr lang="en-US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to jest recykling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</a:t>
            </a:r>
            <a:r>
              <a:rPr lang="pl-PL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recyklingujemy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Jakie rzeczy waszym zdaniem nadają się do recyklingu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</p:txBody>
      </p:sp>
      <p:sp>
        <p:nvSpPr>
          <p:cNvPr id="140" name="Google Shape;140;p4"/>
          <p:cNvSpPr/>
          <p:nvPr/>
        </p:nvSpPr>
        <p:spPr>
          <a:xfrm>
            <a:off x="5306843" y="1474648"/>
            <a:ext cx="6096000" cy="8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Czy są jakieś rzeczy, które nie nadają się do recyklingu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Czego nie należy umieszczać w pojemnikach do recyklingu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Jak brzmi „ABC” recyklingu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</p:txBody>
      </p:sp>
      <p:sp>
        <p:nvSpPr>
          <p:cNvPr id="141" name="Google Shape;141;p4"/>
          <p:cNvSpPr/>
          <p:nvPr/>
        </p:nvSpPr>
        <p:spPr>
          <a:xfrm rot="5400000">
            <a:off x="203384" y="2200346"/>
            <a:ext cx="897825" cy="19522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911775" y="2699374"/>
            <a:ext cx="10725600" cy="10341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 w="190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1048940" y="2762676"/>
            <a:ext cx="10479000" cy="8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pl-PL" sz="1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Poproś uczniów, żeby sięgnęli materiały TAK/NIE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285750" lvl="0" indent="-285750" algn="just">
              <a:lnSpc>
                <a:spcPct val="120000"/>
              </a:lnSpc>
              <a:buClr>
                <a:schemeClr val="lt1"/>
              </a:buClr>
              <a:buSzPts val="2100"/>
              <a:buFont typeface="Arial"/>
              <a:buChar char="•"/>
            </a:pPr>
            <a:r>
              <a:rPr lang="pl-PL" sz="1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Wyświetl slajdy „pojemniki do segregacji</a:t>
            </a:r>
            <a:r>
              <a:rPr lang="pl-PL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pl-PL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zapytaj, czym się różnią.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Pozwól uczniom, żeby się przyjrzeli materiałom TAK/NIE i na ich </a:t>
            </a:r>
            <a:r>
              <a:rPr lang="pl-PL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podstawie ustalili uzasadnienie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44" name="Google Shape;144;p4"/>
          <p:cNvSpPr/>
          <p:nvPr/>
        </p:nvSpPr>
        <p:spPr>
          <a:xfrm>
            <a:off x="413972" y="3733273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360335" y="3733273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404919" y="3713221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911773" y="3733273"/>
            <a:ext cx="10866300" cy="116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Powiedz uczniom, że zagrają w grę recyklingową „wrzuć do właściwego pojemnika”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Podziel uczniów na grupy i rozdaj grupom po jednym komplecie przygotowanych wcześniej pojemników do sortowania oraz po potasowanym zestawie kart z rysunkami przestawiającymi powszechnie stosowane rzeczy nadające się do </a:t>
            </a: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recyklingu i nienadające się do recyklingu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Niech uczniowie pracują w zespole, aby ustalić, które rzeczy nadają się do recyklingu, a które nie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48" name="Google Shape;148;p4"/>
          <p:cNvSpPr/>
          <p:nvPr/>
        </p:nvSpPr>
        <p:spPr>
          <a:xfrm rot="5400000">
            <a:off x="360660" y="4481121"/>
            <a:ext cx="583274" cy="19522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915545" y="4823611"/>
            <a:ext cx="10725600" cy="4413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 w="19050" cap="flat" cmpd="sng">
            <a:solidFill>
              <a:srgbClr val="3AC69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1023773" y="4841068"/>
            <a:ext cx="9638400" cy="3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 posortowaniu kart grupy umieszczają karty przedstawiające rzeczy nadające się do recyklingu w „odpowiednich pojemnikach”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51" name="Google Shape;151;p4"/>
          <p:cNvSpPr/>
          <p:nvPr/>
        </p:nvSpPr>
        <p:spPr>
          <a:xfrm>
            <a:off x="413972" y="537243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360335" y="537243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04919" y="5352387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4" name="Google Shape;154;p4"/>
          <p:cNvSpPr/>
          <p:nvPr/>
        </p:nvSpPr>
        <p:spPr>
          <a:xfrm>
            <a:off x="911775" y="5334950"/>
            <a:ext cx="10866300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Ćwiczenie dla całej klasy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Sprawdź karty umieszczone w pudełkach przez wszystkie grupy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Jeżeli jakieś przedmioty zostały nieprawidłowo zakwalifikowane jako nadające się do recyklingu, wyjaśnij dlaczego albo zapytaj, czy któryś z uczniów wie dlaczego, i poproś o wyjaśnienie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Ułatwieniem może tu być także napisanie prawidłowych odpowiedzi na tablicy i samodzielne ich sprawdzenie przez grupy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Upewnij się, że uczniowie rozumieją, dlaczego jakiś przedmiot nadaje się albo nie nadaje się do recyklingu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Zapoznaj się z inn</a:t>
            </a: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ą wersją gry w sortowanie na następnym slajdzie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56" name="Google Shape;156;p4"/>
          <p:cNvSpPr txBox="1"/>
          <p:nvPr/>
        </p:nvSpPr>
        <p:spPr>
          <a:xfrm>
            <a:off x="4864650" y="789325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Czas trwania lekcji</a:t>
            </a: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45 - 60 </a:t>
            </a:r>
            <a:r>
              <a:rPr lang="en-US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minut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/>
          <p:nvPr/>
        </p:nvSpPr>
        <p:spPr>
          <a:xfrm>
            <a:off x="2606050" y="185125"/>
            <a:ext cx="6979800" cy="9279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Lekcja</a:t>
            </a:r>
            <a:endParaRPr dirty="0"/>
          </a:p>
        </p:txBody>
      </p:sp>
      <p:sp>
        <p:nvSpPr>
          <p:cNvPr id="166" name="Google Shape;166;p5"/>
          <p:cNvSpPr/>
          <p:nvPr/>
        </p:nvSpPr>
        <p:spPr>
          <a:xfrm>
            <a:off x="4817345" y="1131437"/>
            <a:ext cx="2962803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i="0" u="sng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Druga wersja</a:t>
            </a:r>
            <a:endParaRPr dirty="0"/>
          </a:p>
        </p:txBody>
      </p:sp>
      <p:sp>
        <p:nvSpPr>
          <p:cNvPr id="167" name="Google Shape;167;p5"/>
          <p:cNvSpPr/>
          <p:nvPr/>
        </p:nvSpPr>
        <p:spPr>
          <a:xfrm>
            <a:off x="413972" y="1885233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360335" y="1885233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404919" y="1865181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911773" y="1927605"/>
            <a:ext cx="108662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Podziel uczniów na 2 albo 3 drużyny sztafetowe </a:t>
            </a: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ustaw </a:t>
            </a: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członków każdej z drużyn w rzędzie jeden za drugim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 przeciwnej stronie sali ustaw dla każdej drużyny pojemnik </a:t>
            </a:r>
            <a:r>
              <a:rPr lang="pl-PL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„do recyklingu” </a:t>
            </a: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 pojemnik </a:t>
            </a:r>
            <a:r>
              <a:rPr lang="pl-PL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„zbiorczy”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71" name="Google Shape;171;p5"/>
          <p:cNvSpPr/>
          <p:nvPr/>
        </p:nvSpPr>
        <p:spPr>
          <a:xfrm>
            <a:off x="413972" y="293351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360335" y="293351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404919" y="2913467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74" name="Google Shape;174;p5"/>
          <p:cNvSpPr/>
          <p:nvPr/>
        </p:nvSpPr>
        <p:spPr>
          <a:xfrm>
            <a:off x="911773" y="2975891"/>
            <a:ext cx="10866255" cy="90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Każdej z drużyn rozdaj zestaw potasowanych kart, po równo dla każdego członka drużyny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Wyjaśnij, na czym polega sztafeta i że kiedy przychodzi kolej, każd</a:t>
            </a: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y uczeń powinien przebiec na drugą stronę sali i umieścić kartę w pojemniku, który uzna za właściwy („do recyklingu” albo „zbiorczy”), a następnie jak najszybciej wrócić do swojej drużyny, żeby wyruszyła kolejna osoba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75" name="Google Shape;175;p5"/>
          <p:cNvSpPr/>
          <p:nvPr/>
        </p:nvSpPr>
        <p:spPr>
          <a:xfrm rot="5400000">
            <a:off x="188361" y="3845334"/>
            <a:ext cx="927871" cy="19522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915545" y="4258346"/>
            <a:ext cx="10725542" cy="441441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 w="19050" cap="flat" cmpd="sng">
            <a:solidFill>
              <a:srgbClr val="3AC69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023773" y="4301378"/>
            <a:ext cx="10473960" cy="3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Ze względów bezpieczeństwa można tu wprowadzić modyfikację i kazać uczniom przemieścić się na drugą stronę sali skokami, a nie biegiem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78" name="Google Shape;178;p5"/>
          <p:cNvSpPr/>
          <p:nvPr/>
        </p:nvSpPr>
        <p:spPr>
          <a:xfrm>
            <a:off x="413972" y="5099506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360335" y="5099506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404919" y="5079454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81" name="Google Shape;181;p5"/>
          <p:cNvSpPr/>
          <p:nvPr/>
        </p:nvSpPr>
        <p:spPr>
          <a:xfrm>
            <a:off x="911773" y="5141878"/>
            <a:ext cx="10866255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Kiedy upłynie wyznaczony czas albo </a:t>
            </a: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kiedy skończy pierwsza drużyna, wygrywa drużyna, która prawidłowo umieściła największą liczbę kart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82" name="Google Shape;182;p5"/>
          <p:cNvSpPr txBox="1"/>
          <p:nvPr/>
        </p:nvSpPr>
        <p:spPr>
          <a:xfrm>
            <a:off x="4836950" y="807425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Czas trwania lekcji</a:t>
            </a: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45 - 60 </a:t>
            </a:r>
            <a:r>
              <a:rPr lang="en-US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minut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835E1B-68F1-2B46-95E2-12FDF3CFA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29"/>
            <a:ext cx="12192000" cy="68580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03DDFB3-6D59-A14A-BE61-EA5F497B70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C58300-AB33-2949-B2B1-1F1E1662997D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EAF2D-430A-3647-BA71-366646E5D4E6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0BB800-226F-CD4A-815D-DCCCEFEF61E4}"/>
              </a:ext>
            </a:extLst>
          </p:cNvPr>
          <p:cNvSpPr txBox="1"/>
          <p:nvPr/>
        </p:nvSpPr>
        <p:spPr>
          <a:xfrm>
            <a:off x="2357461" y="294106"/>
            <a:ext cx="747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Przygotuj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prezentację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PowerPoint</a:t>
            </a: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9FBC60B4-752C-485B-A4AC-FF98A1FBB38F}"/>
              </a:ext>
            </a:extLst>
          </p:cNvPr>
          <p:cNvSpPr/>
          <p:nvPr/>
        </p:nvSpPr>
        <p:spPr>
          <a:xfrm>
            <a:off x="323616" y="1157454"/>
            <a:ext cx="11361877" cy="2396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Gdy jesteś gotowy(a), aby zaprezentować lekcje uczniom, kliknij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pokaz slajdów </a:t>
            </a: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góry paska menu, a następnie wybierz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„Od początku”.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Następnie naprowadź kursor „myszy” na lewy, dolny róg prezentacji.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rozwinięciu opcji zaznaczonej w zielonym kółku wybierz „Pokaż widok prezentera”. W widoku prezentera podczas prezentacji widzisz swoje notatki, a odbiorcy widzą tylko prezentację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0B606D2-CE63-4309-A8AB-A8415D16D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14" y="1857727"/>
            <a:ext cx="6223183" cy="607262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DBC86ED4-24C2-4ADA-8AA5-FEE96C974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513" y="1857727"/>
            <a:ext cx="2838450" cy="609600"/>
          </a:xfrm>
          <a:prstGeom prst="rect">
            <a:avLst/>
          </a:prstGeom>
        </p:spPr>
      </p:pic>
      <p:sp>
        <p:nvSpPr>
          <p:cNvPr id="23" name="Rectangle 20">
            <a:extLst>
              <a:ext uri="{FF2B5EF4-FFF2-40B4-BE49-F238E27FC236}">
                <a16:creationId xmlns:a16="http://schemas.microsoft.com/office/drawing/2014/main" id="{AA3C5F60-89EF-49CB-8D92-0B6A5AEC9F83}"/>
              </a:ext>
            </a:extLst>
          </p:cNvPr>
          <p:cNvSpPr/>
          <p:nvPr/>
        </p:nvSpPr>
        <p:spPr>
          <a:xfrm>
            <a:off x="228366" y="3946220"/>
            <a:ext cx="6092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Notatki wyświetlają się w okienku po prawej stronie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powinien się zawijać automatycznie, a w razie potrzeby wyświetla się pionowy pasek przewijania. Możesz też zmienić rozmiar tekstu w okienku notatek, używając dwóch przycisków w lewym dolnym rogu tego okienka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BF3761D3-0EE9-4FD1-8EB8-A71822DB3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897" y="3680839"/>
            <a:ext cx="5408132" cy="29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2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FEE5F5A-25FD-5F82-8489-0C37073A4BEF}"/>
              </a:ext>
            </a:extLst>
          </p:cNvPr>
          <p:cNvGrpSpPr/>
          <p:nvPr/>
        </p:nvGrpSpPr>
        <p:grpSpPr>
          <a:xfrm>
            <a:off x="1480707" y="5036833"/>
            <a:ext cx="3105179" cy="740506"/>
            <a:chOff x="1058928" y="327691"/>
            <a:chExt cx="3105179" cy="740506"/>
          </a:xfrm>
        </p:grpSpPr>
        <p:sp>
          <p:nvSpPr>
            <p:cNvPr id="189" name="Google Shape;189;p6"/>
            <p:cNvSpPr/>
            <p:nvPr/>
          </p:nvSpPr>
          <p:spPr>
            <a:xfrm>
              <a:off x="1058928" y="332877"/>
              <a:ext cx="3105179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1447127" y="327691"/>
              <a:ext cx="23478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4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TAK</a:t>
              </a:r>
              <a:endParaRPr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92DF71-B608-D792-F5D7-801C52743482}"/>
              </a:ext>
            </a:extLst>
          </p:cNvPr>
          <p:cNvGrpSpPr/>
          <p:nvPr/>
        </p:nvGrpSpPr>
        <p:grpSpPr>
          <a:xfrm>
            <a:off x="7606116" y="5001675"/>
            <a:ext cx="3105179" cy="736434"/>
            <a:chOff x="7983908" y="313974"/>
            <a:chExt cx="3105179" cy="736434"/>
          </a:xfrm>
        </p:grpSpPr>
        <p:sp>
          <p:nvSpPr>
            <p:cNvPr id="190" name="Google Shape;190;p6"/>
            <p:cNvSpPr/>
            <p:nvPr/>
          </p:nvSpPr>
          <p:spPr>
            <a:xfrm>
              <a:off x="7983908" y="313974"/>
              <a:ext cx="3105179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8362595" y="342522"/>
              <a:ext cx="23478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4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NIE</a:t>
              </a:r>
              <a:endParaRPr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0C4D9E-9C72-04B3-A9C1-23B668CD9C93}"/>
              </a:ext>
            </a:extLst>
          </p:cNvPr>
          <p:cNvGrpSpPr/>
          <p:nvPr/>
        </p:nvGrpSpPr>
        <p:grpSpPr>
          <a:xfrm>
            <a:off x="220450" y="81404"/>
            <a:ext cx="1431166" cy="2340400"/>
            <a:chOff x="923533" y="1746170"/>
            <a:chExt cx="1431166" cy="2340400"/>
          </a:xfrm>
        </p:grpSpPr>
        <p:pic>
          <p:nvPicPr>
            <p:cNvPr id="196" name="Google Shape;196;p6" descr="A picture containing plastic, vessel, ja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3533" y="1746170"/>
              <a:ext cx="1260257" cy="1508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6"/>
            <p:cNvSpPr/>
            <p:nvPr/>
          </p:nvSpPr>
          <p:spPr>
            <a:xfrm>
              <a:off x="923533" y="3255614"/>
              <a:ext cx="1431166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Słoik szklany</a:t>
              </a:r>
              <a:endParaRPr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230F1C6-350D-5301-9B5E-02F5DE044A9F}"/>
              </a:ext>
            </a:extLst>
          </p:cNvPr>
          <p:cNvGrpSpPr/>
          <p:nvPr/>
        </p:nvGrpSpPr>
        <p:grpSpPr>
          <a:xfrm>
            <a:off x="1526254" y="119530"/>
            <a:ext cx="2347800" cy="2317792"/>
            <a:chOff x="2948176" y="1768789"/>
            <a:chExt cx="2347800" cy="2317792"/>
          </a:xfrm>
        </p:grpSpPr>
        <p:sp>
          <p:nvSpPr>
            <p:cNvPr id="199" name="Google Shape;199;p6"/>
            <p:cNvSpPr/>
            <p:nvPr/>
          </p:nvSpPr>
          <p:spPr>
            <a:xfrm>
              <a:off x="2948176" y="3255625"/>
              <a:ext cx="234780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Butelka z tworzywa </a:t>
              </a:r>
              <a:r>
                <a:rPr lang="en-US" sz="2000" b="1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PET</a:t>
              </a:r>
              <a:endParaRPr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" name="Google Shape;200;p6" descr="A bottle of water&#10;&#10;Description automatically generated with low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5827" y="1768789"/>
              <a:ext cx="1341942" cy="17053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966CE7C-D288-247E-F77A-AC2123BC3BC4}"/>
              </a:ext>
            </a:extLst>
          </p:cNvPr>
          <p:cNvGrpSpPr/>
          <p:nvPr/>
        </p:nvGrpSpPr>
        <p:grpSpPr>
          <a:xfrm>
            <a:off x="3776832" y="157909"/>
            <a:ext cx="1934828" cy="2080906"/>
            <a:chOff x="3193049" y="4171116"/>
            <a:chExt cx="1934828" cy="2080906"/>
          </a:xfrm>
        </p:grpSpPr>
        <p:sp>
          <p:nvSpPr>
            <p:cNvPr id="203" name="Google Shape;203;p6"/>
            <p:cNvSpPr/>
            <p:nvPr/>
          </p:nvSpPr>
          <p:spPr>
            <a:xfrm>
              <a:off x="3193049" y="5421066"/>
              <a:ext cx="1934828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Puszka metalowa</a:t>
              </a:r>
              <a:endParaRPr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" name="Google Shape;205;p6" descr="A close up of a roll of tape&#10;&#10;Description automatically generated with low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75065" y="4171116"/>
              <a:ext cx="648663" cy="1227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8E839F-74AD-D950-1C64-135F2AB78FAC}"/>
              </a:ext>
            </a:extLst>
          </p:cNvPr>
          <p:cNvGrpSpPr/>
          <p:nvPr/>
        </p:nvGrpSpPr>
        <p:grpSpPr>
          <a:xfrm>
            <a:off x="5401402" y="224951"/>
            <a:ext cx="1958555" cy="2187034"/>
            <a:chOff x="488426" y="4064988"/>
            <a:chExt cx="1958555" cy="2187034"/>
          </a:xfrm>
        </p:grpSpPr>
        <p:sp>
          <p:nvSpPr>
            <p:cNvPr id="202" name="Google Shape;202;p6"/>
            <p:cNvSpPr/>
            <p:nvPr/>
          </p:nvSpPr>
          <p:spPr>
            <a:xfrm>
              <a:off x="671401" y="5421066"/>
              <a:ext cx="177558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Pudełko z tektury</a:t>
              </a:r>
              <a:endParaRPr dirty="0"/>
            </a:p>
          </p:txBody>
        </p:sp>
        <p:pic>
          <p:nvPicPr>
            <p:cNvPr id="206" name="Google Shape;206;p6" descr="A picture containing box, stationary, container, envelop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8426" y="4064988"/>
              <a:ext cx="1839065" cy="13747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893B0B7-8AF8-C2DF-010F-C20754765E40}"/>
              </a:ext>
            </a:extLst>
          </p:cNvPr>
          <p:cNvGrpSpPr/>
          <p:nvPr/>
        </p:nvGrpSpPr>
        <p:grpSpPr>
          <a:xfrm>
            <a:off x="5711445" y="4100681"/>
            <a:ext cx="1766616" cy="1951876"/>
            <a:chOff x="6420868" y="1760417"/>
            <a:chExt cx="1680673" cy="1534980"/>
          </a:xfrm>
        </p:grpSpPr>
        <p:pic>
          <p:nvPicPr>
            <p:cNvPr id="208" name="Google Shape;208;p6" descr="A picture containing banana, indoor, yellow, half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06825" y="1760417"/>
              <a:ext cx="1477076" cy="105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6"/>
            <p:cNvSpPr/>
            <p:nvPr/>
          </p:nvSpPr>
          <p:spPr>
            <a:xfrm>
              <a:off x="6420868" y="2700012"/>
              <a:ext cx="1680673" cy="595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Skórka od banana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AC472EA-9BBB-E027-1EC6-466FC77F9AEB}"/>
              </a:ext>
            </a:extLst>
          </p:cNvPr>
          <p:cNvGrpSpPr/>
          <p:nvPr/>
        </p:nvGrpSpPr>
        <p:grpSpPr>
          <a:xfrm>
            <a:off x="10192079" y="582212"/>
            <a:ext cx="1680673" cy="1710934"/>
            <a:chOff x="8346482" y="1742833"/>
            <a:chExt cx="1680673" cy="1710934"/>
          </a:xfrm>
        </p:grpSpPr>
        <p:sp>
          <p:nvSpPr>
            <p:cNvPr id="211" name="Google Shape;211;p6"/>
            <p:cNvSpPr/>
            <p:nvPr/>
          </p:nvSpPr>
          <p:spPr>
            <a:xfrm>
              <a:off x="8346482" y="2696677"/>
              <a:ext cx="1680673" cy="757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Brudna serwetka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2" name="Google Shape;212;p6" descr="A picture containing cloth, paper, indoor, bed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16966" y="1742833"/>
              <a:ext cx="1057548" cy="10526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0B8B0A-67B6-3E05-21B6-0E977C8A77E3}"/>
              </a:ext>
            </a:extLst>
          </p:cNvPr>
          <p:cNvGrpSpPr/>
          <p:nvPr/>
        </p:nvGrpSpPr>
        <p:grpSpPr>
          <a:xfrm>
            <a:off x="7004304" y="448738"/>
            <a:ext cx="2037700" cy="1601183"/>
            <a:chOff x="6377570" y="3189531"/>
            <a:chExt cx="1680673" cy="1218676"/>
          </a:xfrm>
        </p:grpSpPr>
        <p:sp>
          <p:nvSpPr>
            <p:cNvPr id="217" name="Google Shape;217;p6"/>
            <p:cNvSpPr/>
            <p:nvPr/>
          </p:nvSpPr>
          <p:spPr>
            <a:xfrm>
              <a:off x="6377570" y="4084971"/>
              <a:ext cx="1680673" cy="32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Żarówka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8" name="Google Shape;218;p6" descr="A picture containing cup, light, glass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914029" y="3189531"/>
              <a:ext cx="529129" cy="879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DC5EA0-C72D-0140-9EE2-A3E9249CE56A}"/>
              </a:ext>
            </a:extLst>
          </p:cNvPr>
          <p:cNvGrpSpPr/>
          <p:nvPr/>
        </p:nvGrpSpPr>
        <p:grpSpPr>
          <a:xfrm>
            <a:off x="-227182" y="3792762"/>
            <a:ext cx="1786651" cy="1567969"/>
            <a:chOff x="8347377" y="3141253"/>
            <a:chExt cx="1680673" cy="1235578"/>
          </a:xfrm>
        </p:grpSpPr>
        <p:pic>
          <p:nvPicPr>
            <p:cNvPr id="220" name="Google Shape;220;p6" descr="Calendar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419615">
              <a:off x="8449667" y="3141253"/>
              <a:ext cx="1381506" cy="10873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6"/>
            <p:cNvSpPr/>
            <p:nvPr/>
          </p:nvSpPr>
          <p:spPr>
            <a:xfrm>
              <a:off x="8347377" y="4099719"/>
              <a:ext cx="1680673" cy="277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Karton po soku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46FF9F-94B0-2AEA-0BCA-E78E1E44E41D}"/>
              </a:ext>
            </a:extLst>
          </p:cNvPr>
          <p:cNvGrpSpPr/>
          <p:nvPr/>
        </p:nvGrpSpPr>
        <p:grpSpPr>
          <a:xfrm>
            <a:off x="10465658" y="2233521"/>
            <a:ext cx="1680673" cy="1292499"/>
            <a:chOff x="6365330" y="4619518"/>
            <a:chExt cx="1680673" cy="1292499"/>
          </a:xfrm>
        </p:grpSpPr>
        <p:pic>
          <p:nvPicPr>
            <p:cNvPr id="223" name="Google Shape;223;p6" descr="A picture containing toy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613205" y="4619518"/>
              <a:ext cx="1125056" cy="913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6"/>
            <p:cNvSpPr/>
            <p:nvPr/>
          </p:nvSpPr>
          <p:spPr>
            <a:xfrm>
              <a:off x="6365330" y="5487326"/>
              <a:ext cx="1680673" cy="424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Zabawki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4E11D5-1FD4-C214-0EBD-302694DFD614}"/>
              </a:ext>
            </a:extLst>
          </p:cNvPr>
          <p:cNvGrpSpPr/>
          <p:nvPr/>
        </p:nvGrpSpPr>
        <p:grpSpPr>
          <a:xfrm>
            <a:off x="2191601" y="2402580"/>
            <a:ext cx="1680673" cy="1698092"/>
            <a:chOff x="8327554" y="4546324"/>
            <a:chExt cx="1680673" cy="1698092"/>
          </a:xfrm>
        </p:grpSpPr>
        <p:pic>
          <p:nvPicPr>
            <p:cNvPr id="226" name="Google Shape;226;p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622992" y="4546324"/>
              <a:ext cx="898830" cy="999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6"/>
            <p:cNvSpPr/>
            <p:nvPr/>
          </p:nvSpPr>
          <p:spPr>
            <a:xfrm>
              <a:off x="8327554" y="5487326"/>
              <a:ext cx="1680673" cy="757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Torba plastikowa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8FE6E0-7712-DD18-3415-CD204ED997F4}"/>
              </a:ext>
            </a:extLst>
          </p:cNvPr>
          <p:cNvGrpSpPr/>
          <p:nvPr/>
        </p:nvGrpSpPr>
        <p:grpSpPr>
          <a:xfrm>
            <a:off x="8243543" y="642689"/>
            <a:ext cx="1942002" cy="1224879"/>
            <a:chOff x="10306589" y="4701929"/>
            <a:chExt cx="1680673" cy="972031"/>
          </a:xfrm>
        </p:grpSpPr>
        <p:pic>
          <p:nvPicPr>
            <p:cNvPr id="229" name="Google Shape;229;p6" descr="A close-up of a sword&#10;&#10;Description automatically generated with low confidence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-996009" flipH="1">
              <a:off x="10454559" y="4701929"/>
              <a:ext cx="1025960" cy="775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6"/>
            <p:cNvSpPr/>
            <p:nvPr/>
          </p:nvSpPr>
          <p:spPr>
            <a:xfrm>
              <a:off x="10306589" y="5336937"/>
              <a:ext cx="1680673" cy="337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Ołówek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F2DFB0-355E-C9BE-0F5C-3332CCAA6048}"/>
              </a:ext>
            </a:extLst>
          </p:cNvPr>
          <p:cNvGrpSpPr/>
          <p:nvPr/>
        </p:nvGrpSpPr>
        <p:grpSpPr>
          <a:xfrm>
            <a:off x="8296256" y="2421804"/>
            <a:ext cx="2249385" cy="1589727"/>
            <a:chOff x="10256338" y="3269424"/>
            <a:chExt cx="1680673" cy="1132963"/>
          </a:xfrm>
        </p:grpSpPr>
        <p:pic>
          <p:nvPicPr>
            <p:cNvPr id="232" name="Google Shape;232;p6" descr="A pair of shoes&#10;&#10;Description automatically generated with low confidence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0510259" y="3269424"/>
              <a:ext cx="1272277" cy="806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6"/>
            <p:cNvSpPr/>
            <p:nvPr/>
          </p:nvSpPr>
          <p:spPr>
            <a:xfrm>
              <a:off x="10256338" y="4099719"/>
              <a:ext cx="1680673" cy="302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Buty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6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D67DB0-D495-B2B5-7AE3-E85F1ACDF64A}"/>
              </a:ext>
            </a:extLst>
          </p:cNvPr>
          <p:cNvGrpSpPr/>
          <p:nvPr/>
        </p:nvGrpSpPr>
        <p:grpSpPr>
          <a:xfrm>
            <a:off x="4807851" y="2379191"/>
            <a:ext cx="2154046" cy="2016837"/>
            <a:chOff x="10269241" y="1451979"/>
            <a:chExt cx="1680673" cy="1576710"/>
          </a:xfrm>
        </p:grpSpPr>
        <p:sp>
          <p:nvSpPr>
            <p:cNvPr id="50" name="Google Shape;188;p4">
              <a:extLst>
                <a:ext uri="{FF2B5EF4-FFF2-40B4-BE49-F238E27FC236}">
                  <a16:creationId xmlns:a16="http://schemas.microsoft.com/office/drawing/2014/main" id="{DA4964E3-8233-7F4C-9152-5806C7DCC220}"/>
                </a:ext>
              </a:extLst>
            </p:cNvPr>
            <p:cNvSpPr/>
            <p:nvPr/>
          </p:nvSpPr>
          <p:spPr>
            <a:xfrm>
              <a:off x="10269241" y="2696677"/>
              <a:ext cx="1680673" cy="332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Wąż ogrodowy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" name="Picture 50" descr="A picture containing cable, connector&#10;&#10;Description automatically generated">
              <a:extLst>
                <a:ext uri="{FF2B5EF4-FFF2-40B4-BE49-F238E27FC236}">
                  <a16:creationId xmlns:a16="http://schemas.microsoft.com/office/drawing/2014/main" id="{CC1B5C77-3E33-E34B-A12A-B6CCADC88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r="3" b="-51"/>
            <a:stretch/>
          </p:blipFill>
          <p:spPr>
            <a:xfrm>
              <a:off x="10402520" y="1451979"/>
              <a:ext cx="1233132" cy="1334224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AECF63-3EC9-1630-2215-F38BEAD39127}"/>
              </a:ext>
            </a:extLst>
          </p:cNvPr>
          <p:cNvCxnSpPr>
            <a:cxnSpLocks/>
            <a:stCxn id="197" idx="0"/>
          </p:cNvCxnSpPr>
          <p:nvPr/>
        </p:nvCxnSpPr>
        <p:spPr>
          <a:xfrm>
            <a:off x="1106480" y="2392953"/>
            <a:ext cx="706374" cy="259869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B4BF6E-576F-9C9F-CF2A-15D5622B738F}"/>
              </a:ext>
            </a:extLst>
          </p:cNvPr>
          <p:cNvCxnSpPr>
            <a:cxnSpLocks/>
          </p:cNvCxnSpPr>
          <p:nvPr/>
        </p:nvCxnSpPr>
        <p:spPr>
          <a:xfrm>
            <a:off x="2226874" y="2150628"/>
            <a:ext cx="137156" cy="29363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8A94CA-6471-CF03-6331-2558498EBF19}"/>
              </a:ext>
            </a:extLst>
          </p:cNvPr>
          <p:cNvCxnSpPr>
            <a:cxnSpLocks/>
            <a:stCxn id="233" idx="2"/>
          </p:cNvCxnSpPr>
          <p:nvPr/>
        </p:nvCxnSpPr>
        <p:spPr>
          <a:xfrm flipH="1">
            <a:off x="9345140" y="4011531"/>
            <a:ext cx="75809" cy="101869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606B969-57C3-B68B-4B68-2DE1B97ECC06}"/>
              </a:ext>
            </a:extLst>
          </p:cNvPr>
          <p:cNvCxnSpPr>
            <a:cxnSpLocks/>
            <a:stCxn id="203" idx="0"/>
          </p:cNvCxnSpPr>
          <p:nvPr/>
        </p:nvCxnSpPr>
        <p:spPr>
          <a:xfrm flipH="1">
            <a:off x="3857092" y="2159832"/>
            <a:ext cx="686628" cy="29170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0014661-FEE0-E480-B333-C7B6C44CFD43}"/>
              </a:ext>
            </a:extLst>
          </p:cNvPr>
          <p:cNvCxnSpPr>
            <a:cxnSpLocks/>
            <a:stCxn id="217" idx="0"/>
          </p:cNvCxnSpPr>
          <p:nvPr/>
        </p:nvCxnSpPr>
        <p:spPr>
          <a:xfrm>
            <a:off x="8033180" y="2046336"/>
            <a:ext cx="376383" cy="29156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BB3022C-9A25-C78F-DF0B-B8564F25436E}"/>
              </a:ext>
            </a:extLst>
          </p:cNvPr>
          <p:cNvCxnSpPr>
            <a:cxnSpLocks/>
          </p:cNvCxnSpPr>
          <p:nvPr/>
        </p:nvCxnSpPr>
        <p:spPr>
          <a:xfrm>
            <a:off x="812378" y="5013189"/>
            <a:ext cx="562065" cy="1667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080FB93-0CC9-5581-65FE-22AC6F978E4F}"/>
              </a:ext>
            </a:extLst>
          </p:cNvPr>
          <p:cNvCxnSpPr>
            <a:cxnSpLocks/>
          </p:cNvCxnSpPr>
          <p:nvPr/>
        </p:nvCxnSpPr>
        <p:spPr>
          <a:xfrm flipH="1">
            <a:off x="9958747" y="2233521"/>
            <a:ext cx="752548" cy="27189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4EDFFA5-F892-81FF-18C4-17607C1A43E8}"/>
              </a:ext>
            </a:extLst>
          </p:cNvPr>
          <p:cNvCxnSpPr>
            <a:cxnSpLocks/>
          </p:cNvCxnSpPr>
          <p:nvPr/>
        </p:nvCxnSpPr>
        <p:spPr>
          <a:xfrm flipH="1">
            <a:off x="4632298" y="5121998"/>
            <a:ext cx="1386371" cy="4051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19F4F4C-B22D-417B-9B76-04A1F10B9204}"/>
              </a:ext>
            </a:extLst>
          </p:cNvPr>
          <p:cNvCxnSpPr>
            <a:cxnSpLocks/>
          </p:cNvCxnSpPr>
          <p:nvPr/>
        </p:nvCxnSpPr>
        <p:spPr>
          <a:xfrm flipH="1">
            <a:off x="4575893" y="4183682"/>
            <a:ext cx="656600" cy="9098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3D3E00F-907E-F87A-505F-39030A516D0E}"/>
              </a:ext>
            </a:extLst>
          </p:cNvPr>
          <p:cNvCxnSpPr>
            <a:cxnSpLocks/>
          </p:cNvCxnSpPr>
          <p:nvPr/>
        </p:nvCxnSpPr>
        <p:spPr>
          <a:xfrm flipH="1">
            <a:off x="4164643" y="1674532"/>
            <a:ext cx="1622418" cy="335569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1F74E43-7E1E-0A66-456F-30AF17D5FBF4}"/>
              </a:ext>
            </a:extLst>
          </p:cNvPr>
          <p:cNvCxnSpPr>
            <a:cxnSpLocks/>
            <a:stCxn id="224" idx="2"/>
          </p:cNvCxnSpPr>
          <p:nvPr/>
        </p:nvCxnSpPr>
        <p:spPr>
          <a:xfrm flipH="1">
            <a:off x="10761428" y="3526020"/>
            <a:ext cx="544567" cy="15159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FAAE419-834A-77B2-DE59-74929E98B7DF}"/>
              </a:ext>
            </a:extLst>
          </p:cNvPr>
          <p:cNvCxnSpPr>
            <a:cxnSpLocks/>
          </p:cNvCxnSpPr>
          <p:nvPr/>
        </p:nvCxnSpPr>
        <p:spPr>
          <a:xfrm flipH="1">
            <a:off x="3025819" y="4057882"/>
            <a:ext cx="119619" cy="90407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CF5CC32-AAEB-B4A5-4B55-4A8FEEBDD6B1}"/>
              </a:ext>
            </a:extLst>
          </p:cNvPr>
          <p:cNvCxnSpPr>
            <a:cxnSpLocks/>
          </p:cNvCxnSpPr>
          <p:nvPr/>
        </p:nvCxnSpPr>
        <p:spPr>
          <a:xfrm>
            <a:off x="8782009" y="1745929"/>
            <a:ext cx="5463" cy="32160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62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4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155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/>
          <p:nvPr/>
        </p:nvSpPr>
        <p:spPr>
          <a:xfrm>
            <a:off x="1148651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7983908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1527338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</a:t>
            </a:r>
            <a:endParaRPr dirty="0"/>
          </a:p>
        </p:txBody>
      </p:sp>
      <p:sp>
        <p:nvSpPr>
          <p:cNvPr id="166" name="Google Shape;166;p4"/>
          <p:cNvSpPr txBox="1"/>
          <p:nvPr/>
        </p:nvSpPr>
        <p:spPr>
          <a:xfrm>
            <a:off x="8362597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endParaRPr dirty="0"/>
          </a:p>
        </p:txBody>
      </p:sp>
      <p:cxnSp>
        <p:nvCxnSpPr>
          <p:cNvPr id="167" name="Google Shape;167;p4"/>
          <p:cNvCxnSpPr/>
          <p:nvPr/>
        </p:nvCxnSpPr>
        <p:spPr>
          <a:xfrm>
            <a:off x="6159855" y="482968"/>
            <a:ext cx="0" cy="5205631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4"/>
          <p:cNvSpPr/>
          <p:nvPr/>
        </p:nvSpPr>
        <p:spPr>
          <a:xfrm>
            <a:off x="556348" y="1144746"/>
            <a:ext cx="428978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Zawsze </a:t>
            </a:r>
            <a:r>
              <a:rPr lang="pl-PL" sz="2400" b="1" dirty="0" err="1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recyklinguj</a:t>
            </a:r>
            <a:r>
              <a:rPr lang="en-US" sz="2400" b="0" i="0" u="none" strike="noStrike" cap="none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0" i="0" u="none" strike="noStrike" cap="none" dirty="0">
              <a:solidFill>
                <a:srgbClr val="29C7F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7302314" y="1144745"/>
            <a:ext cx="428978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i="0" u="none" strike="noStrike" cap="none" dirty="0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Nigdy nie </a:t>
            </a:r>
            <a:r>
              <a:rPr lang="pl-PL" sz="2400" b="1" i="0" u="none" strike="noStrike" cap="none" dirty="0" err="1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recyklinguj</a:t>
            </a:r>
            <a:r>
              <a:rPr lang="en-US" sz="2400" b="0" i="0" u="none" strike="noStrike" cap="none" dirty="0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0" i="0" u="none" strike="noStrike" cap="none" dirty="0">
              <a:solidFill>
                <a:srgbClr val="3AC6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4" descr="A picture containing plastic, vessel, ja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3086" y="1629315"/>
            <a:ext cx="1260257" cy="150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"/>
          <p:cNvSpPr/>
          <p:nvPr/>
        </p:nvSpPr>
        <p:spPr>
          <a:xfrm>
            <a:off x="382112" y="3245588"/>
            <a:ext cx="19725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Słoik szklany</a:t>
            </a:r>
            <a:endParaRPr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2132992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"/>
          <p:cNvSpPr/>
          <p:nvPr/>
        </p:nvSpPr>
        <p:spPr>
          <a:xfrm>
            <a:off x="2948175" y="3255625"/>
            <a:ext cx="24276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Butelka z tworzywa </a:t>
            </a:r>
            <a:r>
              <a:rPr lang="en-US" sz="20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</a:t>
            </a:r>
            <a:endParaRPr sz="20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4" descr="A bottle of water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8844" y="1768751"/>
            <a:ext cx="1341942" cy="170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4516479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/>
          <p:nvPr/>
        </p:nvSpPr>
        <p:spPr>
          <a:xfrm>
            <a:off x="420744" y="5521329"/>
            <a:ext cx="227689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Pudełko z tektury</a:t>
            </a:r>
            <a:endParaRPr dirty="0"/>
          </a:p>
        </p:txBody>
      </p:sp>
      <p:sp>
        <p:nvSpPr>
          <p:cNvPr id="177" name="Google Shape;177;p4"/>
          <p:cNvSpPr/>
          <p:nvPr/>
        </p:nvSpPr>
        <p:spPr>
          <a:xfrm>
            <a:off x="3193049" y="5421066"/>
            <a:ext cx="193482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Puszka metalowa</a:t>
            </a:r>
            <a:endParaRPr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4516479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 descr="A close up of a roll of tape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5065" y="4171116"/>
            <a:ext cx="648663" cy="122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" descr="A picture containing box, stationary, container, envelop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8426" y="4064988"/>
            <a:ext cx="1839065" cy="137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2132992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/>
          <p:nvPr/>
        </p:nvSpPr>
        <p:spPr>
          <a:xfrm>
            <a:off x="6707933" y="2943188"/>
            <a:ext cx="1680673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Brudna serwetka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4" descr="A picture containing cloth, paper, indoor, bed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62425" y="1933701"/>
            <a:ext cx="1057548" cy="105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7804772" y="1680237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"/>
          <p:cNvSpPr/>
          <p:nvPr/>
        </p:nvSpPr>
        <p:spPr>
          <a:xfrm>
            <a:off x="8517791" y="4146835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Żarówka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4" descr="A picture containing cup, light, glass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760485" y="3291990"/>
            <a:ext cx="529129" cy="87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9239072" y="2931410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 descr="A picture containing toy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890580" y="4604640"/>
            <a:ext cx="1125056" cy="91337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6864004" y="5440615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Zabawki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7791353" y="4209568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 descr="A close-up of a sword&#10;&#10;Description automatically generated with low confidenc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996009" flipH="1">
            <a:off x="10185526" y="4203138"/>
            <a:ext cx="1025960" cy="77503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"/>
          <p:cNvSpPr/>
          <p:nvPr/>
        </p:nvSpPr>
        <p:spPr>
          <a:xfrm>
            <a:off x="10046757" y="5152589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Ołówek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11111954" y="4419092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 descr="A pair of shoes&#10;&#10;Description automatically generated with low confidenc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998128" y="2144826"/>
            <a:ext cx="1272277" cy="80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"/>
          <p:cNvSpPr/>
          <p:nvPr/>
        </p:nvSpPr>
        <p:spPr>
          <a:xfrm>
            <a:off x="10127173" y="3030586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Buty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11275666" y="2079566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758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3" grpId="0"/>
      <p:bldP spid="176" grpId="0"/>
      <p:bldP spid="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7" descr="A picture containing text, w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98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sp>
        <p:nvSpPr>
          <p:cNvPr id="241" name="Google Shape;241;p7"/>
          <p:cNvSpPr/>
          <p:nvPr/>
        </p:nvSpPr>
        <p:spPr>
          <a:xfrm>
            <a:off x="1252937" y="331226"/>
            <a:ext cx="9686126" cy="1031747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"/>
          <p:cNvSpPr txBox="1"/>
          <p:nvPr/>
        </p:nvSpPr>
        <p:spPr>
          <a:xfrm>
            <a:off x="2859753" y="360780"/>
            <a:ext cx="663914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Pojemniki do sortowania</a:t>
            </a:r>
            <a:endParaRPr dirty="0"/>
          </a:p>
        </p:txBody>
      </p:sp>
      <p:pic>
        <p:nvPicPr>
          <p:cNvPr id="243" name="Google Shape;243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77174" y="1653777"/>
            <a:ext cx="699677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77173" y="2400339"/>
            <a:ext cx="699677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77172" y="3171959"/>
            <a:ext cx="699677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77171" y="3951522"/>
            <a:ext cx="699677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61897" y="4741483"/>
            <a:ext cx="699677" cy="6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7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C43412A-6A4E-45D6-8117-55DFCBB30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130" y="1564176"/>
            <a:ext cx="1171739" cy="196242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32166C4-E26E-417E-8F6C-715AEBA1B583}"/>
              </a:ext>
            </a:extLst>
          </p:cNvPr>
          <p:cNvSpPr txBox="1"/>
          <p:nvPr/>
        </p:nvSpPr>
        <p:spPr>
          <a:xfrm>
            <a:off x="1128929" y="1766514"/>
            <a:ext cx="369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omic Sans MS" panose="030F0702030302020204" pitchFamily="66" charset="0"/>
              </a:rPr>
              <a:t>Papier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45518CA-27C8-4416-8BB6-9B29BB158426}"/>
              </a:ext>
            </a:extLst>
          </p:cNvPr>
          <p:cNvSpPr txBox="1"/>
          <p:nvPr/>
        </p:nvSpPr>
        <p:spPr>
          <a:xfrm>
            <a:off x="1094628" y="2526634"/>
            <a:ext cx="369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omic Sans MS" panose="030F0702030302020204" pitchFamily="66" charset="0"/>
              </a:rPr>
              <a:t>Szkło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250C014-88B7-48D5-AF22-05E460A880B6}"/>
              </a:ext>
            </a:extLst>
          </p:cNvPr>
          <p:cNvSpPr txBox="1"/>
          <p:nvPr/>
        </p:nvSpPr>
        <p:spPr>
          <a:xfrm>
            <a:off x="1035095" y="3237428"/>
            <a:ext cx="413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omic Sans MS" panose="030F0702030302020204" pitchFamily="66" charset="0"/>
              </a:rPr>
              <a:t>Metal i tworzywa sztuczne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6DE5508-9BB1-4A4D-8D67-7626AAF40322}"/>
              </a:ext>
            </a:extLst>
          </p:cNvPr>
          <p:cNvSpPr txBox="1"/>
          <p:nvPr/>
        </p:nvSpPr>
        <p:spPr>
          <a:xfrm>
            <a:off x="1128929" y="4050902"/>
            <a:ext cx="413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>
                <a:latin typeface="Comic Sans MS" panose="030F0702030302020204" pitchFamily="66" charset="0"/>
              </a:rPr>
              <a:t>Bio</a:t>
            </a:r>
            <a:endParaRPr lang="pl-PL" sz="2400" dirty="0">
              <a:latin typeface="Comic Sans MS" panose="030F0702030302020204" pitchFamily="66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14A13B4-C35C-4E76-93ED-6D5ACB10423D}"/>
              </a:ext>
            </a:extLst>
          </p:cNvPr>
          <p:cNvSpPr txBox="1"/>
          <p:nvPr/>
        </p:nvSpPr>
        <p:spPr>
          <a:xfrm>
            <a:off x="1076851" y="4866489"/>
            <a:ext cx="413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omic Sans MS" panose="030F0702030302020204" pitchFamily="66" charset="0"/>
              </a:rPr>
              <a:t>Zmieszane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963C509-B646-4F54-BFA9-027AD938C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040" y="1564176"/>
            <a:ext cx="1152686" cy="194337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1A44E65-36B1-4742-BA33-4844FEA72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8897" y="1571774"/>
            <a:ext cx="1114581" cy="185763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128475F-3F38-4510-B725-D428F1853D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9446" y="3743808"/>
            <a:ext cx="1162212" cy="183858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3477950-E62A-4186-8C0B-37BC0F8E5D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6726" y="3743808"/>
            <a:ext cx="1152686" cy="183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E1A2706926046992B4250558F01A5" ma:contentTypeVersion="12" ma:contentTypeDescription="Create a new document." ma:contentTypeScope="" ma:versionID="deab3d2443d8840d0d7602f507ffc2fd">
  <xsd:schema xmlns:xsd="http://www.w3.org/2001/XMLSchema" xmlns:xs="http://www.w3.org/2001/XMLSchema" xmlns:p="http://schemas.microsoft.com/office/2006/metadata/properties" xmlns:ns2="b3cf53fe-5709-4881-86bb-a98b574c97a7" xmlns:ns3="add40845-5173-4435-b647-193b811b2a3e" targetNamespace="http://schemas.microsoft.com/office/2006/metadata/properties" ma:root="true" ma:fieldsID="f89fde8cba653b927c018113e78904ed" ns2:_="" ns3:_="">
    <xsd:import namespace="b3cf53fe-5709-4881-86bb-a98b574c97a7"/>
    <xsd:import namespace="add40845-5173-4435-b647-193b811b2a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f53fe-5709-4881-86bb-a98b574c9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3890b14-0df8-462d-827d-ee3b8107f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40845-5173-4435-b647-193b811b2a3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77e61f1-a9ac-4268-885e-d44bdb337131}" ma:internalName="TaxCatchAll" ma:showField="CatchAllData" ma:web="add40845-5173-4435-b647-193b811b2a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d40845-5173-4435-b647-193b811b2a3e" xsi:nil="true"/>
    <lcf76f155ced4ddcb4097134ff3c332f xmlns="b3cf53fe-5709-4881-86bb-a98b574c97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22CF38-6A22-4D1C-943E-8DB5C0BD7D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4F6E85-3814-49FD-9C59-08EC1B83D7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f53fe-5709-4881-86bb-a98b574c97a7"/>
    <ds:schemaRef ds:uri="add40845-5173-4435-b647-193b811b2a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9CBD0C-33CB-4C0D-A26D-184495382D90}">
  <ds:schemaRefs>
    <ds:schemaRef ds:uri="http://schemas.microsoft.com/office/2006/metadata/properties"/>
    <ds:schemaRef ds:uri="http://schemas.microsoft.com/office/infopath/2007/PartnerControls"/>
    <ds:schemaRef ds:uri="add40845-5173-4435-b647-193b811b2a3e"/>
    <ds:schemaRef ds:uri="b3cf53fe-5709-4881-86bb-a98b574c97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22226</TotalTime>
  <Words>2423</Words>
  <Application>Microsoft Office PowerPoint</Application>
  <PresentationFormat>Widescreen</PresentationFormat>
  <Paragraphs>280</Paragraphs>
  <Slides>15</Slides>
  <Notes>14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Comic Sans MS</vt:lpstr>
      <vt:lpstr>Mali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Supamith PONGPIPAT</dc:creator>
  <cp:lastModifiedBy>Panchica Koonchaimang</cp:lastModifiedBy>
  <cp:revision>111</cp:revision>
  <dcterms:created xsi:type="dcterms:W3CDTF">2022-01-20T09:13:45Z</dcterms:created>
  <dcterms:modified xsi:type="dcterms:W3CDTF">2023-05-01T11:42:41Z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6249299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  <property fmtid="{D5CDD505-2E9C-101B-9397-08002B2CF9AE}" pid="5" name="ContentTypeId">
    <vt:lpwstr>0x010100B13E1A2706926046992B4250558F01A5</vt:lpwstr>
  </property>
  <property fmtid="{D5CDD505-2E9C-101B-9397-08002B2CF9AE}" pid="6" name="MediaServiceImageTags">
    <vt:lpwstr/>
  </property>
</Properties>
</file>