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59" r:id="rId2"/>
    <p:sldMasterId id="2147483671" r:id="rId3"/>
  </p:sldMasterIdLst>
  <p:notesMasterIdLst>
    <p:notesMasterId r:id="rId25"/>
  </p:notesMasterIdLst>
  <p:sldIdLst>
    <p:sldId id="279" r:id="rId4"/>
    <p:sldId id="257" r:id="rId5"/>
    <p:sldId id="258" r:id="rId6"/>
    <p:sldId id="259" r:id="rId7"/>
    <p:sldId id="260" r:id="rId8"/>
    <p:sldId id="261" r:id="rId9"/>
    <p:sldId id="262" r:id="rId10"/>
    <p:sldId id="280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Mali" panose="020B0604020202020204" charset="-34"/>
      <p:regular r:id="rId32"/>
      <p:bold r:id="rId33"/>
      <p:italic r:id="rId34"/>
      <p:boldItalic r:id="rId35"/>
    </p:embeddedFont>
    <p:embeddedFont>
      <p:font typeface="Tahoma" panose="020B0604030504040204" pitchFamily="34" charset="0"/>
      <p:regular r:id="rId36"/>
      <p:bold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8" roundtripDataSignature="AMtx7mhK6KlFYFKfGKrzET0X5AghyZO/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4251" autoAdjust="0"/>
  </p:normalViewPr>
  <p:slideViewPr>
    <p:cSldViewPr snapToGrid="0">
      <p:cViewPr varScale="1">
        <p:scale>
          <a:sx n="36" d="100"/>
          <a:sy n="36" d="100"/>
        </p:scale>
        <p:origin x="1820" y="40"/>
      </p:cViewPr>
      <p:guideLst/>
    </p:cSldViewPr>
  </p:slideViewPr>
  <p:notesTextViewPr>
    <p:cViewPr>
      <p:scale>
        <a:sx n="1" d="1"/>
        <a:sy n="1" d="1"/>
      </p:scale>
      <p:origin x="0" y="-804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1.fntdata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font" Target="fonts/font9.fntdata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4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6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3" name="Google Shape;8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/>
              <a:t>(ความยาวสไลด์: 3-5 นาที)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/>
              <a:t>ถามนักเรียน: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/>
              <a:t>1. ทำไมเราถึงควรทำความสะอาดสิ่งของต่าง ๆ เพื่อนำไปรีไซเคิล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/>
              <a:t>2. ถ้ามีเศษอาหารหรือของเหลวติดอยู่ล่ะ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/>
              <a:t>คุณอาจแนะนำว่า: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/>
              <a:t>•	สิ่งของที่สกปรกไม่สามารถนำไปรีไซเคิลได้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/>
              <a:t>•	สิ่งของที่เปียกและสกปรก เมื่อไปโดนสิ่งที่สะอาด อาจทำให้สิ่งของที่สะอาดนั้นสกปรก ทำให้ถังขยะรีไซเคิลทั้งถังสกปรก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22860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1" name="Google Shape;34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/>
              <a:t>(ความยาวสไลด์: 3-5 นาที)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/>
              <a:t>การรีไซเคิลต้องแยกใส่ในถังขยะรีไซเคิลที่เหมาะสม คลิกเพื่อแสดงสัญลักษณ์รีไซเคิล บอกนักเรียนว่าสัญลักษณ์นี้บ่งบอกว่าต้องนำขยะไปรีไซเคิลใส่ลงที่ถังไหน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/>
              <a:t>ถามนักเรียน: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/>
              <a:t>1.	เคยเห็นสัญลักษณ์สีเขียวนี้มาก่อนไหม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/>
              <a:t>2.	สัญลักษณ์นี้หมายถึงอะไร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/>
              <a:t>3.	เราจะใส่ขวด PET ในถังไหน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</p:txBody>
      </p:sp>
      <p:sp>
        <p:nvSpPr>
          <p:cNvPr id="353" name="Google Shape;35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th-TH" sz="1100" b="1" dirty="0"/>
              <a:t>(ความยาวสไลด์: 2-4 นาที)</a:t>
            </a:r>
            <a:endParaRPr lang="th-TH" sz="11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th-TH" sz="11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th-TH" sz="1100" b="1" dirty="0"/>
              <a:t>บอกนักเรียน: </a:t>
            </a:r>
            <a:endParaRPr lang="th-TH" sz="11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th-TH" sz="1100" b="0" dirty="0"/>
              <a:t>เมื่อเราทำการรีไซเคิลครบ 3 ขั้นตอนที่กล่าวมาแล้ว เราจะสามารถทำให้สิ่งของที่เคยเป็นขยะกลายเป็นของใหม่ได้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th-TH" sz="1100" b="0" dirty="0"/>
              <a:t>ตัวอย่างเช่น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th-TH" sz="11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th-TH" sz="1100" b="1" dirty="0"/>
              <a:t>คลิก 1: </a:t>
            </a:r>
            <a:r>
              <a:rPr lang="th-TH" sz="1100" b="0" dirty="0"/>
              <a:t>ขวดพลาสติก </a:t>
            </a:r>
            <a:r>
              <a:rPr lang="en-US" sz="1100" b="0" dirty="0"/>
              <a:t>PET </a:t>
            </a:r>
            <a:r>
              <a:rPr lang="th-TH" sz="1100" b="0" dirty="0"/>
              <a:t>สามารถรีไซเคิลกลับมาเป็นขวดใหม่ได้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th-TH" sz="11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th-TH" sz="1100" b="1" dirty="0"/>
              <a:t>คลิก 2: </a:t>
            </a:r>
            <a:r>
              <a:rPr lang="th-TH" sz="1100" b="0" dirty="0"/>
              <a:t>ขวดพลาสติก </a:t>
            </a:r>
            <a:r>
              <a:rPr lang="en-US" sz="1100" b="0" dirty="0"/>
              <a:t>PET </a:t>
            </a:r>
            <a:r>
              <a:rPr lang="th-TH" sz="1100" b="0" dirty="0"/>
              <a:t>สามารถทำให้มีขนาดเป็นเส้นด้ายเพื่อใช้ทำผ้าและสิ่งทออื่น ๆ ได้</a:t>
            </a:r>
            <a:r>
              <a:rPr lang="th-TH" sz="1100" b="0"/>
              <a:t>ด้วย </a:t>
            </a:r>
            <a:endParaRPr lang="th-TH" sz="1100" b="0" dirty="0"/>
          </a:p>
        </p:txBody>
      </p:sp>
      <p:sp>
        <p:nvSpPr>
          <p:cNvPr id="367" name="Google Shape;36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1" name="Google Shape;381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/>
              <a:t>(ความยาวสไลด์: 3-5 นาที)</a:t>
            </a:r>
            <a:endParaRPr/>
          </a:p>
          <a:p>
            <a:pPr marL="1587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1587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1587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1587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/>
              <a:t>•	ถามนักเรียน:</a:t>
            </a:r>
            <a:endParaRPr/>
          </a:p>
          <a:p>
            <a:pPr marL="1587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1587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/>
              <a:t>•	หลุมฝังกลบคืออะไร</a:t>
            </a:r>
            <a:endParaRPr/>
          </a:p>
          <a:p>
            <a:pPr marL="1587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1587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/>
              <a:t>•	ของที่รีไซเคิลได้ ควรถูกทิ้งในนี้ไหม เพราะอะไร</a:t>
            </a:r>
            <a:endParaRPr/>
          </a:p>
          <a:p>
            <a:pPr marL="1587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1587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/>
              <a:t>•	อะไรที่ควรถูกทิ้งในนี้</a:t>
            </a:r>
            <a:endParaRPr/>
          </a:p>
          <a:p>
            <a:pPr marL="1587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1587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1587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1587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/>
              <a:t>•	คำตอบ: </a:t>
            </a:r>
            <a:endParaRPr/>
          </a:p>
          <a:p>
            <a:pPr marL="1587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1587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/>
              <a:t>•	หลุมฝังกลบ คือ สถานที่ที่คนทิ้งขยะทั่วไปลงไปในดินหรือทิ้งเป็นกองใหญ่ ๆ </a:t>
            </a:r>
            <a:endParaRPr/>
          </a:p>
          <a:p>
            <a:pPr marL="1587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1587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/>
              <a:t>•	ของที่รีไซเคิลได้ ไม่ควรถูกทิ้งที่นี่ มีแค่ของที่รีไซเคิลไม่ได้ที่จะถูกทิ้งในหลุมฝังกลบ </a:t>
            </a:r>
            <a:endParaRPr/>
          </a:p>
          <a:p>
            <a:pPr marL="1587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1587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1587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b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82" name="Google Shape;382;p30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/>
              <a:t>(ความยาวสไลด์: 3 นาที)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/>
              <a:t>ถามนักเรียน: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/>
              <a:t>รู้ไหมว่ากล่องกระดาษแข็งใช้เวลานานแค่ไหนกว่าที่จะหายไปจากหลุมฝังกลบ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/>
              <a:t>*คลิกเพื่อเปิดใช้งานภาพเคลื่อนไหวหลังจากถามคำถาม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/>
              <a:t>คำตอบ: 3 เดือน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/>
              <a:t>ถามนักเรียน: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/>
              <a:t>กระดาษแข็งเอามารีไซเคิลได้ไหม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/>
              <a:t>คำตอบ: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/>
              <a:t>ได้ กระดาษแข็งเอามารีไซเคิลได้ทั้งหมด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92" name="Google Shape;39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/>
              <a:t>(ความยาวสไลด์: 3 นาที)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/>
              <a:t>ถามนักเรียน: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/>
              <a:t>รู้ไหมว่ากระป๋องโลหะใช้เวลานานแค่ไหนกว่าที่จะหายไปจากหลุมฝังกลบ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/>
              <a:t>*คลิกเพื่อเปิดใช้งานภาพเคลื่อนไหวหลังจากถามคำถาม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/>
              <a:t>คำตอบ: 150 ปี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/>
              <a:t>ถามนักเรียน: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/>
              <a:t>กระป๋องโลหะเอามารีไซเคิลได้ไหม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/>
              <a:t>คำตอบ: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/>
              <a:t>ได้ กระป๋องโลหะเอามารีไซเคิลได้ทั้งหมด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02" name="Google Shape;40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/>
              <a:t>(ความยาวสไลด์: 3 นาที)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/>
              <a:t>ถามนักเรียน: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/>
              <a:t>รู้ไหมว่าขวดพลาสติก PET ใช้เวลานานแค่ไหนกว่าที่จะหายไปจากหลุมฝังกลบ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/>
              <a:t>*คลิกเพื่อเปิดใช้งานภาพเคลื่อนไหวหลังจากถามคำถาม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/>
              <a:t>คำตอบ: 450 ปี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/>
              <a:t>ถามนักเรียน: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/>
              <a:t>ขวดพลาสติก PET เอามารีไซเคิลได้ไหม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/>
              <a:t>คำตอบ: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/>
              <a:t>ได้ ขวดพลาสติก PET เอามารีไซเคิลได้ทั้งหมด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12" name="Google Shape;412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/>
              <a:t>(ความยาวสไลด์: 3 นาที)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/>
              <a:t>ถามนักเรียน: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/>
              <a:t>รู้ไหมว่าขวดโหลแก้วใช้เวลานานแค่ไหนกว่าที่จะหายไปจากหลุมฝังกลบ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/>
              <a:t>*คลิกเพื่อเปิดใช้งานภาพเคลื่อนไหวหลังจากถามคำถาม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/>
              <a:t>คำตอบ: 4,000 ปี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/>
              <a:t>ถามนักเรียน: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/>
              <a:t>ขวดโหลแก้วเอามารีไซเคิลได้ไหม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/>
              <a:t>คำตอบ: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/>
              <a:t>ได้ ขวดโหลแก้วเอามารีไซเคิลได้ทั้งหมด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22" name="Google Shape;42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/>
              <a:t>(ความยาวสไลด์: 3-5 นาที)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/>
              <a:t>•	เตรียมภาชนะขนาดใหญ่หรือถังขยะรีไซเคิลเพื่อใช้ในห้องเรียน ภาชนะต้องใหญ่พอที่จะบรรจุพลาสติก PET ได้หนึ่งสัปดาห์ เก็บและซ่อนขวดพลาสติก PET 10 ขวด หากไม่แน่ใจ ให้มองหา #1 ที่ด้านล่างของขวด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/>
              <a:t>•	ให้เวลานักเรียน 5 นาทีเพื่อค้นหาขวดพลาสติก PET ที่ซ่อนอยู่ในห้องเรียน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/>
              <a:t>•	หลังการเก็บรวบรวม ให้นักเรียนนั่งเป็นวงกลมและส่งขวดต่อ ๆ กันไป โดยขอให้พวกเขาหา #1 ที่ด้านล่างของขวด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/>
              <a:t>•	บอกให้นักเรียนนำขวดใส่ลงในถังขยะที่กำหนดไว้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/>
              <a:t>•	แนะนำแบบฝึกหัด “นับจำนวนขวด” และติดไว้ให้ทุกคนได้เห็น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/>
              <a:t>เกร็ดน่ารู้: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/>
              <a:t>ขวด PET เป็นขวดพลาสติกที่ใช้กันมากที่สุดสำหรับน้ำอัดลม จึงควรไปที่โรงอาหารเพื่อเก็บขวดน้ำสำหรับกิจกรรมนี้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/>
              <a:t>ขวด PET เป็นพลาสติกที่มีการรีไซเคิลมากที่สุดในโลกและสามารถรีไซเคิลได้ทั้งหมด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32" name="Google Shape;43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 b="1" dirty="0"/>
              <a:t>(</a:t>
            </a:r>
            <a:r>
              <a:rPr lang="en-US" sz="1200" b="1" dirty="0" err="1"/>
              <a:t>ความยาวสไลด์</a:t>
            </a:r>
            <a:r>
              <a:rPr lang="en-US" sz="1200" b="1" dirty="0"/>
              <a:t>: 3 </a:t>
            </a:r>
            <a:r>
              <a:rPr lang="en-US" sz="1200" b="1" dirty="0" err="1"/>
              <a:t>นาที</a:t>
            </a:r>
            <a:r>
              <a:rPr lang="en-US" sz="1200" b="1" dirty="0"/>
              <a:t>)</a:t>
            </a:r>
            <a:endParaRPr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b="1"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b="1"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 b="1" dirty="0" err="1"/>
              <a:t>แนะนำกิจกรรม</a:t>
            </a:r>
            <a:r>
              <a:rPr lang="en-US" sz="1200" b="1" dirty="0"/>
              <a:t> “</a:t>
            </a:r>
            <a:r>
              <a:rPr lang="en-US" sz="1200" b="1" dirty="0" err="1"/>
              <a:t>ท้าให้เก็บขวดพลาสติก</a:t>
            </a:r>
            <a:r>
              <a:rPr lang="en-US" sz="1200" b="1" dirty="0"/>
              <a:t> PET” </a:t>
            </a:r>
            <a:r>
              <a:rPr lang="en-US" sz="1200" b="1" dirty="0" err="1"/>
              <a:t>และบอกให้นักเรียนรู้ว่าพวกเขาจะต้องเก็บขวดพลาสติก</a:t>
            </a:r>
            <a:r>
              <a:rPr lang="en-US" sz="1200" b="1" dirty="0"/>
              <a:t> PET </a:t>
            </a:r>
            <a:r>
              <a:rPr lang="en-US" sz="1200" b="1" dirty="0" err="1"/>
              <a:t>ที่โรงเรียนและที่บ้านเป็นเวลาหนึ่งสัปดาห์</a:t>
            </a:r>
            <a:r>
              <a:rPr lang="en-US" sz="1200" b="1" dirty="0"/>
              <a:t> </a:t>
            </a:r>
            <a:r>
              <a:rPr lang="en-US" sz="1200" b="1" dirty="0" err="1"/>
              <a:t>เพื่อที่จะได้เป็น</a:t>
            </a:r>
            <a:r>
              <a:rPr lang="en-US" sz="1200" b="1" dirty="0"/>
              <a:t> “</a:t>
            </a:r>
            <a:r>
              <a:rPr lang="en-US" sz="1200" b="1" dirty="0" err="1"/>
              <a:t>ฮีโร่ผู้พิชิตขยะ</a:t>
            </a:r>
            <a:r>
              <a:rPr lang="en-US" sz="1200" b="1" dirty="0"/>
              <a:t>”</a:t>
            </a:r>
            <a:endParaRPr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b="1"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 b="1" dirty="0"/>
              <a:t>•	</a:t>
            </a:r>
            <a:r>
              <a:rPr lang="en-US" sz="1200" b="1" dirty="0" err="1"/>
              <a:t>เริ่มแบบฝึกหัด</a:t>
            </a:r>
            <a:r>
              <a:rPr lang="en-US" sz="1200" b="1" dirty="0"/>
              <a:t> “</a:t>
            </a:r>
            <a:r>
              <a:rPr lang="en-US" sz="1200" b="1" dirty="0" err="1"/>
              <a:t>นับจำนวนขวด</a:t>
            </a:r>
            <a:r>
              <a:rPr lang="en-US" sz="1200" b="1" dirty="0"/>
              <a:t>” </a:t>
            </a:r>
            <a:r>
              <a:rPr lang="en-US" sz="1200" b="1" dirty="0" err="1"/>
              <a:t>จากการตามล่าหาสิ่งของ</a:t>
            </a:r>
            <a:r>
              <a:rPr lang="en-US" sz="1200" b="1" dirty="0"/>
              <a:t> </a:t>
            </a:r>
            <a:r>
              <a:rPr lang="en-US" sz="1200" b="1" dirty="0" err="1"/>
              <a:t>และช่วยกันนับจำนวนขวด</a:t>
            </a:r>
            <a:endParaRPr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b="1"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 b="1" dirty="0"/>
              <a:t>•	นำกล่องรีไซเคิลที่ใหญ่พอที่จะบรรจุขวดได้หนึ่งสัปดาห์มาให้นักเรียนดู</a:t>
            </a:r>
            <a:endParaRPr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b="1"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 b="1" dirty="0"/>
              <a:t>•	</a:t>
            </a:r>
            <a:r>
              <a:rPr lang="en-US" sz="1200" b="1" dirty="0" err="1"/>
              <a:t>อาจให้ลองเก็บขวดเฉพาะที่โรงเรียน</a:t>
            </a:r>
            <a:r>
              <a:rPr lang="en-US" sz="1200" b="1" dirty="0"/>
              <a:t> </a:t>
            </a:r>
            <a:r>
              <a:rPr lang="en-US" sz="1200" b="1" dirty="0" err="1"/>
              <a:t>หากเด็กบางคนเอามาจากบ้านได้ยาก</a:t>
            </a:r>
            <a:endParaRPr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b="1"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 b="1" dirty="0"/>
              <a:t>•	</a:t>
            </a:r>
            <a:r>
              <a:rPr lang="en-US" sz="1200" b="1" dirty="0" err="1"/>
              <a:t>บอกให้นักเรียนทำความสะอาดและเช็ดขวดที่นำมาให้แห้ง</a:t>
            </a:r>
            <a:endParaRPr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b="1"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b="1"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b="1"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 b="1" dirty="0" err="1"/>
              <a:t>ถามนักเรียน</a:t>
            </a:r>
            <a:r>
              <a:rPr lang="en-US" sz="1200" b="1" dirty="0"/>
              <a:t>:</a:t>
            </a:r>
            <a:endParaRPr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b="1"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 b="1" dirty="0"/>
              <a:t>1. </a:t>
            </a:r>
            <a:r>
              <a:rPr lang="en-US" sz="1200" b="1" dirty="0" err="1"/>
              <a:t>คิดว่าพวกเราจะเก็บขวดกันได้กี่ขวดในหนึ่งอาทิตย์</a:t>
            </a:r>
            <a:endParaRPr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441" name="Google Shape;44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Calibri"/>
              <a:buNone/>
            </a:pPr>
            <a:r>
              <a:rPr lang="en-US" sz="1100" b="1" dirty="0" err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ในแต่ละวันของกิจกรรมท้าให้เก็บขวด</a:t>
            </a:r>
            <a:r>
              <a:rPr lang="en-US" sz="11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1" dirty="0" err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ให้นักเรียนช่วยกันนับจำนวนขวดที่เก็บได้</a:t>
            </a:r>
            <a:r>
              <a:rPr lang="en-US" sz="11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1" dirty="0" err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และเขียนจำนวนรวมไว้บนแผ่น</a:t>
            </a:r>
            <a:r>
              <a:rPr lang="en-US" sz="11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"</a:t>
            </a:r>
            <a:r>
              <a:rPr lang="en-US" sz="1100" b="1" dirty="0" err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นับจำนวนขวด</a:t>
            </a:r>
            <a:r>
              <a:rPr lang="en-US" sz="11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"</a:t>
            </a:r>
            <a:endParaRPr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None/>
            </a:pPr>
            <a:endParaRPr sz="1100" b="1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None/>
            </a:pPr>
            <a:endParaRPr sz="1100" b="1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Calibri"/>
              <a:buNone/>
            </a:pPr>
            <a:r>
              <a:rPr lang="en-US" sz="1100" b="1" dirty="0" err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แจกแบบฝึกหัดระบายสีขวดพลาสติก</a:t>
            </a:r>
            <a:r>
              <a:rPr lang="en-US" sz="11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PET </a:t>
            </a:r>
            <a:r>
              <a:rPr lang="en-US" sz="1100" b="1" dirty="0" err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แล้วถามคำถาม</a:t>
            </a:r>
            <a:r>
              <a:rPr lang="en-US" sz="11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1" dirty="0" err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เช่น</a:t>
            </a:r>
            <a:r>
              <a:rPr lang="en-US" sz="11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None/>
            </a:pPr>
            <a:endParaRPr sz="1100" b="1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Calibri"/>
              <a:buNone/>
            </a:pPr>
            <a:r>
              <a:rPr lang="en-US" sz="1100" b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•</a:t>
            </a:r>
            <a:r>
              <a:rPr lang="th-TH" sz="1100" b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dirty="0" err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มีน้ำแบบไหนบ้างที่ใส่ในขวดแบบนี้</a:t>
            </a:r>
            <a:r>
              <a:rPr lang="en-US" sz="1100" b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None/>
            </a:pPr>
            <a:endParaRPr sz="1100" b="0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Calibri"/>
              <a:buNone/>
            </a:pPr>
            <a:r>
              <a:rPr lang="en-US" sz="1100" b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•</a:t>
            </a:r>
            <a:r>
              <a:rPr lang="th-TH" sz="1100" b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dirty="0" err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มีน้ำที่ชอบเป็นพิเศษไหม</a:t>
            </a:r>
            <a:r>
              <a:rPr lang="en-US" sz="1100" b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dirty="0" err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น้ำที่ชอบเป็นสีอะไร</a:t>
            </a:r>
            <a:r>
              <a:rPr lang="en-US" sz="1100" b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None/>
            </a:pPr>
            <a:endParaRPr sz="1100" b="0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Calibri"/>
              <a:buNone/>
            </a:pPr>
            <a:r>
              <a:rPr lang="en-US" sz="1100" b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•</a:t>
            </a:r>
            <a:r>
              <a:rPr lang="th-TH" sz="1100" b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dirty="0" err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เวลาดื่มเสร็จแล้ว</a:t>
            </a:r>
            <a:r>
              <a:rPr lang="en-US" sz="1100" b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dirty="0" err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เอาขวดพวกนี้ไปไว้ที่ไหน</a:t>
            </a:r>
            <a:r>
              <a:rPr lang="en-US" sz="1100" b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None/>
            </a:pPr>
            <a:endParaRPr sz="1100" b="1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None/>
            </a:pPr>
            <a:endParaRPr sz="1100" b="1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None/>
            </a:pPr>
            <a:endParaRPr sz="1100" b="1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Calibri"/>
              <a:buNone/>
            </a:pPr>
            <a:r>
              <a:rPr lang="en-US" sz="1100" b="1" dirty="0" err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เมื่อสิ้นสุดสัปดาห์</a:t>
            </a:r>
            <a:r>
              <a:rPr lang="en-US" sz="11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1" dirty="0" err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ให้นับขวดทั้งหมดที่เก็บรวบรวมทั้งชั้นเรียน</a:t>
            </a:r>
            <a:r>
              <a:rPr lang="en-US" sz="11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1" dirty="0" err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และมอบสติ๊กเกอร์</a:t>
            </a:r>
            <a:r>
              <a:rPr lang="en-US" sz="11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“</a:t>
            </a:r>
            <a:r>
              <a:rPr lang="en-US" sz="1100" b="1" dirty="0" err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ฮี่โร่ผู้พิชิตขยะ</a:t>
            </a:r>
            <a:r>
              <a:rPr lang="en-US" sz="11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” </a:t>
            </a:r>
            <a:r>
              <a:rPr lang="en-US" sz="1100" b="1" dirty="0" err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ให้กับนักเรียน</a:t>
            </a:r>
            <a:endParaRPr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None/>
            </a:pPr>
            <a:endParaRPr sz="1100" b="1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524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None/>
            </a:pPr>
            <a:endParaRPr dirty="0"/>
          </a:p>
        </p:txBody>
      </p:sp>
      <p:sp>
        <p:nvSpPr>
          <p:cNvPr id="456" name="Google Shape;456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0" name="Google Shape;1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/>
              <a:t>(ความยาวสไลด์: 3-5 นาที)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/>
              <a:t>แบบฝึกหัดก่อนเข้าสู่บทเรียน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/>
              <a:t>ถามนักเรียน: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/>
              <a:t>มีใครเคยได้ยินการรีเซเคิลบ้าง ถ้าเคย ช่วยบอกเพื่อน ๆ หน่อยว่ารู้อะไรมาบ้าง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/>
              <a:t>บอกนักเรียน: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/>
              <a:t>การรีไซเคิลคือกระบวนการในการเก็บและแปรรูปวัสดุที่อาจถูกทิ้งเป็นขยะ โดยเปลี่ยนให้เป็นผลิตภัณฑ์ใหม่ การรีไซเคิลเป็นประโยชน์ต่อชุมชนและสิ่งแวดล้อม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/>
              <a:t>ให้อ่านรูปจากซ้ายไปขวาโดยเริ่มจากแถวบนสุด เพื่อทดสอบความรู้นักเรียนเกี่ยวกับสิ่งที่รีไซเคิลได้ และรีไซเคิลไม่ได้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/>
              <a:t>ลำดับของภาพที่จะปรากฏขึ้นเมื่อคลิกแต่ละครั้ง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/>
              <a:t>คลิก 1: ขวดโหลแก้ว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/>
              <a:t>คลิก 2: ขวดพลาสติก PET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/>
              <a:t>คลิก 3: รองเท้า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/>
              <a:t>คลิก 4: กระป๋องโลหะ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/>
              <a:t>คลิก 5: หลอดไฟ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/>
              <a:t>คลิก 6: กล่องใส่น้ำผลไม้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/>
              <a:t>คลิก 7: ผ้าเช็ดปากที่สกปรก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/>
              <a:t>คลิก 8: ดินสอ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/>
              <a:t>คลิก 9: ถุงพลาสติก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/>
              <a:t>คลิก 10: ของเล่น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/>
              <a:t>คลิก 11: กล่องกระดาษแข็ง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/>
              <a:t>คลิก 12: สายยางสำหรับสวน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/>
              <a:t>คลิก 13: เปลือกกล้วย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</p:txBody>
      </p:sp>
      <p:sp>
        <p:nvSpPr>
          <p:cNvPr id="192" name="Google Shape;19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25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dirty="0"/>
              <a:t>(</a:t>
            </a:r>
            <a:r>
              <a:rPr lang="en-US" sz="1400" b="1" dirty="0" err="1"/>
              <a:t>ความยาวสไลด์</a:t>
            </a:r>
            <a:r>
              <a:rPr lang="en-US" sz="1400" b="1" dirty="0"/>
              <a:t>: 3-5 </a:t>
            </a:r>
            <a:r>
              <a:rPr lang="en-US" sz="1400" b="1" dirty="0" err="1"/>
              <a:t>นาที</a:t>
            </a:r>
            <a:r>
              <a:rPr lang="en-US" sz="1400" b="1" dirty="0"/>
              <a:t>)</a:t>
            </a:r>
            <a:endParaRPr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dirty="0" err="1"/>
              <a:t>แจกหรือแสดงสไลด์</a:t>
            </a:r>
            <a:r>
              <a:rPr lang="en-US" sz="1400" b="1" dirty="0"/>
              <a:t> “</a:t>
            </a:r>
            <a:r>
              <a:rPr lang="en-US" sz="1400" b="1" dirty="0" err="1"/>
              <a:t>ได้</a:t>
            </a:r>
            <a:r>
              <a:rPr lang="en-US" sz="1400" b="1" dirty="0"/>
              <a:t>/</a:t>
            </a:r>
            <a:r>
              <a:rPr lang="en-US" sz="1400" b="1" dirty="0" err="1"/>
              <a:t>ไม่ได้</a:t>
            </a:r>
            <a:r>
              <a:rPr lang="en-US" sz="1400" b="1" dirty="0"/>
              <a:t>” – </a:t>
            </a:r>
            <a:r>
              <a:rPr lang="en-US" sz="1400" b="1" dirty="0" err="1"/>
              <a:t>มีเอกสาร</a:t>
            </a:r>
            <a:r>
              <a:rPr lang="en-US" sz="1400" b="1" dirty="0"/>
              <a:t> PDF </a:t>
            </a:r>
            <a:r>
              <a:rPr lang="en-US" sz="1400" b="1" dirty="0" err="1"/>
              <a:t>ประกอบคำบรรยายที่สามารถปริ๊นท์แจกนักเรียน</a:t>
            </a:r>
            <a:endParaRPr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dirty="0" err="1"/>
              <a:t>ชวนพูดคุยเกี่ยวกับที่ทิ้งขยะ</a:t>
            </a:r>
            <a:endParaRPr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dirty="0" err="1"/>
              <a:t>ถามนักเรียน</a:t>
            </a:r>
            <a:r>
              <a:rPr lang="en-US" sz="1400" b="1" dirty="0"/>
              <a:t>: </a:t>
            </a:r>
            <a:r>
              <a:rPr lang="en-US" sz="1400" b="0" dirty="0" err="1"/>
              <a:t>นักเรียนจัดการกับขยะที่บ้านยังไง</a:t>
            </a:r>
            <a:r>
              <a:rPr lang="en-US" sz="1400" b="0" dirty="0"/>
              <a:t> </a:t>
            </a:r>
            <a:r>
              <a:rPr lang="en-US" sz="1400" b="0" dirty="0" err="1"/>
              <a:t>เอาขยะไปไว้ที่ไหน</a:t>
            </a:r>
            <a:r>
              <a:rPr lang="en-US" sz="1400" b="0" dirty="0"/>
              <a:t> </a:t>
            </a:r>
            <a:r>
              <a:rPr lang="en-US" sz="1400" b="0" dirty="0" err="1"/>
              <a:t>ขยะทั้งหมดอยู่ในถังขยะถังเดียวหรือเปล่า</a:t>
            </a:r>
            <a:endParaRPr b="0"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dirty="0" err="1"/>
              <a:t>บอกนักเรียน</a:t>
            </a:r>
            <a:r>
              <a:rPr lang="en-US" sz="1400" b="1" dirty="0"/>
              <a:t>:</a:t>
            </a:r>
            <a:endParaRPr sz="1400" b="0"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0" dirty="0" err="1"/>
              <a:t>ไม่ใช่ว่าขยะทั้งหมดจะถูกทิ้งลงถังขยะเดียวกัน</a:t>
            </a:r>
            <a:r>
              <a:rPr lang="en-US" sz="1400" b="0" dirty="0"/>
              <a:t> </a:t>
            </a:r>
            <a:r>
              <a:rPr lang="en-US" sz="1400" b="0" dirty="0" err="1"/>
              <a:t>สิ่งของบางอย่างจำเป็นต้องทิ้งในถังขยะรีไซเคิล</a:t>
            </a:r>
            <a:endParaRPr b="0"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dirty="0" err="1"/>
              <a:t>ถามนักเรียน</a:t>
            </a:r>
            <a:r>
              <a:rPr lang="en-US" sz="1400" b="1" dirty="0"/>
              <a:t>: </a:t>
            </a:r>
            <a:r>
              <a:rPr lang="en-US" sz="1400" b="0" dirty="0" err="1"/>
              <a:t>สิ่งของที่อยู่ด้านซ้ายเป็นสิ่งที่รีไซเคิลได้</a:t>
            </a:r>
            <a:r>
              <a:rPr lang="en-US" sz="1400" b="0" dirty="0"/>
              <a:t> </a:t>
            </a:r>
            <a:r>
              <a:rPr lang="en-US" sz="1400" b="0" dirty="0" err="1"/>
              <a:t>ของชิ้นไหนบ้างที่รีไซเคิลได้</a:t>
            </a:r>
            <a:r>
              <a:rPr lang="en-US" sz="1400" b="0" dirty="0"/>
              <a:t> </a:t>
            </a:r>
            <a:r>
              <a:rPr lang="en-US" sz="1400" b="0" dirty="0" err="1"/>
              <a:t>ภาพแรกที่เห็นคืออะไร</a:t>
            </a:r>
            <a:endParaRPr b="0"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dirty="0"/>
              <a:t>*</a:t>
            </a:r>
            <a:r>
              <a:rPr lang="en-US" sz="1400" b="1" dirty="0" err="1"/>
              <a:t>ถามตามลำดับ</a:t>
            </a:r>
            <a:r>
              <a:rPr lang="en-US" sz="1400" b="1" dirty="0"/>
              <a:t> (</a:t>
            </a:r>
            <a:r>
              <a:rPr lang="en-US" sz="1400" b="1" dirty="0" err="1"/>
              <a:t>ขวดโหลแก้ว</a:t>
            </a:r>
            <a:r>
              <a:rPr lang="en-US" sz="1400" b="1" dirty="0"/>
              <a:t>, </a:t>
            </a:r>
            <a:r>
              <a:rPr lang="en-US" sz="1400" b="1" dirty="0" err="1"/>
              <a:t>ขวดพลาสติก</a:t>
            </a:r>
            <a:r>
              <a:rPr lang="en-US" sz="1400" b="1" dirty="0"/>
              <a:t> PET, </a:t>
            </a:r>
            <a:r>
              <a:rPr lang="en-US" sz="1400" b="1" dirty="0" err="1"/>
              <a:t>กล่องกระดาษแข็ง</a:t>
            </a:r>
            <a:r>
              <a:rPr lang="en-US" sz="1400" b="1" dirty="0"/>
              <a:t>, </a:t>
            </a:r>
            <a:r>
              <a:rPr lang="en-US" sz="1400" b="1" dirty="0" err="1"/>
              <a:t>กระป๋องโลหะ</a:t>
            </a:r>
            <a:r>
              <a:rPr lang="en-US" sz="1400" b="1" dirty="0"/>
              <a:t>)</a:t>
            </a:r>
            <a:endParaRPr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dirty="0" err="1"/>
              <a:t>คลิก</a:t>
            </a:r>
            <a:r>
              <a:rPr lang="en-US" sz="1400" b="1" dirty="0"/>
              <a:t> 1: </a:t>
            </a:r>
            <a:r>
              <a:rPr lang="en-US" sz="1400" b="1" dirty="0" err="1"/>
              <a:t>ขวดโหลแก้ว</a:t>
            </a:r>
            <a:r>
              <a:rPr lang="en-US" sz="1100" b="0" dirty="0"/>
              <a:t> &gt;&gt; </a:t>
            </a:r>
            <a:r>
              <a:rPr lang="en-US" sz="1400" b="1" dirty="0" err="1"/>
              <a:t>ทำจากอะไร</a:t>
            </a:r>
            <a:r>
              <a:rPr lang="en-US" sz="1400" b="1" dirty="0"/>
              <a:t> </a:t>
            </a:r>
            <a:r>
              <a:rPr lang="en-US" sz="1400" b="1" dirty="0" err="1"/>
              <a:t>เอามารีไซเคิลได้ไหม</a:t>
            </a:r>
            <a:endParaRPr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dirty="0" err="1"/>
              <a:t>คำตอบ</a:t>
            </a:r>
            <a:r>
              <a:rPr lang="en-US" sz="1400" b="1" dirty="0"/>
              <a:t> : </a:t>
            </a:r>
            <a:r>
              <a:rPr lang="en-US" sz="1400" b="1" dirty="0" err="1"/>
              <a:t>แก้วรีไซเคิลได้</a:t>
            </a:r>
            <a:endParaRPr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dirty="0" err="1"/>
              <a:t>คลิก</a:t>
            </a:r>
            <a:r>
              <a:rPr lang="en-US" sz="1400" b="1" dirty="0"/>
              <a:t> 2: </a:t>
            </a:r>
            <a:r>
              <a:rPr lang="en-US" sz="1400" b="1" dirty="0" err="1"/>
              <a:t>ขวดพลาสติก</a:t>
            </a:r>
            <a:r>
              <a:rPr lang="en-US" sz="1400" b="1" dirty="0"/>
              <a:t> PET &gt;&gt; </a:t>
            </a:r>
            <a:r>
              <a:rPr lang="en-US" sz="1400" b="1" dirty="0" err="1"/>
              <a:t>ทำจากอะไร</a:t>
            </a:r>
            <a:r>
              <a:rPr lang="en-US" sz="1400" b="1" dirty="0"/>
              <a:t> </a:t>
            </a:r>
            <a:r>
              <a:rPr lang="en-US" sz="1400" b="1" dirty="0" err="1"/>
              <a:t>เอามารีไซเคิลได้ไหม</a:t>
            </a:r>
            <a:endParaRPr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dirty="0" err="1"/>
              <a:t>คำตอบ</a:t>
            </a:r>
            <a:r>
              <a:rPr lang="en-US" sz="1400" b="1" dirty="0"/>
              <a:t>: </a:t>
            </a:r>
            <a:r>
              <a:rPr lang="en-US" sz="1400" b="1" dirty="0" err="1"/>
              <a:t>ขวดพลาสติก</a:t>
            </a:r>
            <a:r>
              <a:rPr lang="en-US" sz="1400" b="1" dirty="0"/>
              <a:t> PET </a:t>
            </a:r>
            <a:r>
              <a:rPr lang="en-US" sz="1400" b="1" dirty="0" err="1"/>
              <a:t>รีไซเคิลได้</a:t>
            </a:r>
            <a:endParaRPr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dirty="0" err="1"/>
              <a:t>คลิก</a:t>
            </a:r>
            <a:r>
              <a:rPr lang="en-US" sz="1400" b="1" dirty="0"/>
              <a:t> 3: </a:t>
            </a:r>
            <a:r>
              <a:rPr lang="en-US" sz="1400" b="1" dirty="0" err="1"/>
              <a:t>กล่องกระดาษแข็ง</a:t>
            </a:r>
            <a:r>
              <a:rPr lang="en-US" sz="1400" b="1" dirty="0"/>
              <a:t> &gt;&gt;</a:t>
            </a:r>
            <a:r>
              <a:rPr lang="en-US" sz="1400" b="1" dirty="0" err="1"/>
              <a:t>ทำจากอะไร</a:t>
            </a:r>
            <a:r>
              <a:rPr lang="en-US" sz="1400" b="1" dirty="0"/>
              <a:t> </a:t>
            </a:r>
            <a:r>
              <a:rPr lang="en-US" sz="1400" b="1" dirty="0" err="1"/>
              <a:t>เอามารีไซเคิลได้ไหม</a:t>
            </a:r>
            <a:endParaRPr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dirty="0" err="1"/>
              <a:t>คำตอบ</a:t>
            </a:r>
            <a:r>
              <a:rPr lang="en-US" sz="1400" b="1" dirty="0"/>
              <a:t>: </a:t>
            </a:r>
            <a:r>
              <a:rPr lang="en-US" sz="1400" b="1" dirty="0" err="1"/>
              <a:t>กระดาษรีไซเคิลได้</a:t>
            </a:r>
            <a:endParaRPr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dirty="0" err="1"/>
              <a:t>คลิก</a:t>
            </a:r>
            <a:r>
              <a:rPr lang="en-US" sz="1400" b="1" dirty="0"/>
              <a:t> 4: </a:t>
            </a:r>
            <a:r>
              <a:rPr lang="en-US" sz="1400" b="1" dirty="0" err="1"/>
              <a:t>กระป๋องโลหะ</a:t>
            </a:r>
            <a:r>
              <a:rPr lang="en-US" sz="1400" b="1" dirty="0"/>
              <a:t> &gt;&gt; </a:t>
            </a:r>
            <a:r>
              <a:rPr lang="en-US" sz="1400" b="1" dirty="0" err="1"/>
              <a:t>ทำจากอะไร</a:t>
            </a:r>
            <a:r>
              <a:rPr lang="en-US" sz="1400" b="1" dirty="0"/>
              <a:t> </a:t>
            </a:r>
            <a:r>
              <a:rPr lang="en-US" sz="1400" b="1" dirty="0" err="1"/>
              <a:t>เอามารีไซเคิลได้ไหม</a:t>
            </a:r>
            <a:endParaRPr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dirty="0" err="1"/>
              <a:t>คำตอบ</a:t>
            </a:r>
            <a:r>
              <a:rPr lang="en-US" sz="1400" b="1" dirty="0"/>
              <a:t>: </a:t>
            </a:r>
            <a:r>
              <a:rPr lang="en-US" sz="1400" b="1" dirty="0" err="1"/>
              <a:t>โลหะรีไซเคิลได้</a:t>
            </a:r>
            <a:endParaRPr dirty="0"/>
          </a:p>
        </p:txBody>
      </p:sp>
      <p:sp>
        <p:nvSpPr>
          <p:cNvPr id="254" name="Google Shape;25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/>
              <a:t>(ความยาวสไลด์: 2 นาที)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/>
              <a:t>การรีไซเคิลนั้นง่ายเหมือนนับหนึ่ง สอง สาม และทุกคนสามารถทำได้ และควรทำที่บ้านและที่โรงเรียน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/>
              <a:t>ถามนักเรียน: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/>
              <a:t>1.	มีใครจำ 3 ขั้นตอนในการรีไซเคิลได้ไหม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22860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9" name="Google Shape;30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/>
              <a:t>(ความยาวสไลด์: 3-5 นาที)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/>
              <a:t>ให้นักเรียนเดาสิ่งของสี่ชนิดหลักที่รีไซเคิลได้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/>
              <a:t>คลิก 1: ขวดโหลแก้ว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/>
              <a:t>คลิก 2: ขวดพลาสติก PET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/>
              <a:t>คลิก 3: กล่องกระดาษแข็ง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/>
              <a:t>คลิก 4: กระป๋องโลหะ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/>
              <a:t>ถามนักเรียน: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/>
              <a:t>1.	ใครช่วยยกตัวอย่างสิ่งที่สามารถนำมารีไซเคิลได้บ้าง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/>
              <a:t>2.	อะไรคือของที่เราไม่ควรรีไซเคิล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/>
              <a:t>เกร็ดน่ารู้: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/>
              <a:t>ขวดพลาสติก PET เป็นพลาสติกที่มีการรีไซเคิลมากที่สุดในโลกและสามารถรีไซเคิลได้ทั้งหมด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/>
              <a:t>คำถามเพิ่มเติม: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/>
              <a:t>1.	เคยเห็น #1 ที่ด้านล่างของขวดน้ำไหม ถ้าเห็น แปลว่ารีไซเคิลได้ทั้งหมด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/>
              <a:t>2.	มีใครช่วยยกตัวอย่างของที่รีไซเคิลได้อีกไหม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</p:txBody>
      </p:sp>
      <p:sp>
        <p:nvSpPr>
          <p:cNvPr id="319" name="Google Shape;31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9079525" y="1316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C5057-F850-08E4-F631-8F877F1CB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C47D41-F6DA-C723-5DDF-28EA774FC9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DCA62-C99A-6DA4-BB31-33AFA26E5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BF5A2-2824-C260-D7C1-FAFC79EBC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23A72-4C7E-C2D6-2A6D-411E59FD5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15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34D98-37C9-B03E-C64B-291DD1719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DCEF4-073B-C39B-07BF-DD05C9743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3F440-9FB7-13CF-CC6B-98C07D28C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3F340-F25D-8661-B713-27C0A8DC6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CF7A76-BD47-1435-7681-6FBAAF362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801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16323-9B9F-09EC-6F31-51F0FAD05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10EBF-5FF5-5C9A-6FDD-680AAA75A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55A744-3EAC-DECE-C6FA-27EE56FC9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28989-5B52-9456-1407-81F6C213C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3187C-31DF-4473-CCFE-99EB951BF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854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697E9-47B1-56B0-3142-671DDA66C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8ECBD-BA0A-1E58-03CC-47D01BED8B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34EAAA-8337-8B6F-5622-889D6A8C1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333A8-FAEA-7D99-A2C8-69D43EB7F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D1487F-F7B2-7F84-740F-E4A800212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6806E1-96F1-AEA8-0EE7-CDF80AC4F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460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4C25F-72AF-C6FD-11E0-1991B8C9D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DC426-1049-E5E9-9336-A63DECEB4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DDDC10-0BDA-163F-BEA8-5F0C784B4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86C42F-939B-1A9A-F634-762C6564C0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DC97F0-1538-AA68-8A5D-998186FB17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EA7E93-768B-1D0B-DA62-9F7A57CCE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795F44-24A6-7A32-916F-507FEF955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0E17B9-0633-3330-431E-464D21570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94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0DED5-B2DD-96B5-E515-FE2077FCF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D24198-16B4-5FB0-022B-DA47D103B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711C7D-B5F7-E1FF-7865-CA43C7A24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6CA28E-E136-4866-97CA-B10BE1EC6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322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1B48DE-6226-45B8-CADC-82376405E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55638B-128F-959B-BA71-EA7BC490F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195345-A4EC-62EF-B43F-5CAAEF36B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37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A4736-8D50-37B3-A421-CFA699B11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C8DAB-7A77-06F3-D578-F23DB3E0D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95E1EF-09C1-93E4-1A94-3C557C8167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0431A3-0B69-ABB6-E1DF-14C4D532D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9EFCAC-FA1D-E18F-D93F-A163A30B3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ADDE40-D6AD-42AB-E0D7-DF5A36DAC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238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581E2-0D9E-21CF-AC80-A23C0BCB8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B245AF-99EB-1F18-1DE5-45D53957B3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2ED658-F6E6-4BE4-08E4-5167EFEB9C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AEE0EF-1BC8-9829-CC95-B15E46840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AE78D2-F774-1A75-D642-E10A95C73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E1094E-70D1-D60B-E9A8-CFD00DBBF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928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67D61-EC27-67C1-0793-579C812D3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314904-FD9D-D13E-97A7-76EA4E123D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5672-60DF-972A-FF64-603EF0B65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28994-24F1-E46E-ACE7-9F619722B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03EFC-D096-27DE-DB00-18B6F3491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542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54BA74-2441-5193-E0BA-F70C406042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46304F-97D9-058B-2AA6-286A287577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EE22E-C4D8-F7A9-D307-7E9CC63DA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FDFCD-7983-E5B6-3862-CD601AE94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30169-661A-B9A2-96D2-5F20AE86D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380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sldNum" idx="12"/>
          </p:nvPr>
        </p:nvSpPr>
        <p:spPr>
          <a:xfrm>
            <a:off x="9116300" y="948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66125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26559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35423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82373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345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92944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24118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5742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2078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38860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8205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4EE1A5-2FD3-0846-AE9C-F9A3EAB65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567301-0465-C365-F95C-FB04D95E4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E3FD42-BEFE-2B67-BB45-7B070EB8E5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A3259-D5F8-4BD2-9DED-11BB5A299992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DF480-2DAB-2AEB-A763-AF6B5CFFA3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B7794-0476-85F9-524B-3398C90C92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275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204042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23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9.jp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23.png"/><Relationship Id="rId1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5A4BB4F-03CC-0B74-F7A7-B751D1749B14}"/>
              </a:ext>
            </a:extLst>
          </p:cNvPr>
          <p:cNvGrpSpPr/>
          <p:nvPr/>
        </p:nvGrpSpPr>
        <p:grpSpPr>
          <a:xfrm>
            <a:off x="0" y="0"/>
            <a:ext cx="12208895" cy="6858000"/>
            <a:chOff x="0" y="0"/>
            <a:chExt cx="12208895" cy="6858000"/>
          </a:xfrm>
        </p:grpSpPr>
        <p:pic>
          <p:nvPicPr>
            <p:cNvPr id="2" name="Picture 1" descr="A card with a cartoon character on it&#10;&#10;Description automatically generated with low confidence">
              <a:extLst>
                <a:ext uri="{FF2B5EF4-FFF2-40B4-BE49-F238E27FC236}">
                  <a16:creationId xmlns:a16="http://schemas.microsoft.com/office/drawing/2014/main" id="{67B70064-5E2D-8C7D-C868-4AF8F58E61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205" t="13197" r="9109" b="19319"/>
            <a:stretch/>
          </p:blipFill>
          <p:spPr>
            <a:xfrm>
              <a:off x="0" y="0"/>
              <a:ext cx="12208895" cy="6858000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8C43F20-0894-998E-F310-1273A43E67D8}"/>
                </a:ext>
              </a:extLst>
            </p:cNvPr>
            <p:cNvGrpSpPr/>
            <p:nvPr/>
          </p:nvGrpSpPr>
          <p:grpSpPr>
            <a:xfrm>
              <a:off x="3050566" y="5229147"/>
              <a:ext cx="6346609" cy="1292662"/>
              <a:chOff x="3050566" y="5229147"/>
              <a:chExt cx="6346609" cy="1292662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B3DEBC1-F21B-2C71-C171-30774AE1F53F}"/>
                  </a:ext>
                </a:extLst>
              </p:cNvPr>
              <p:cNvSpPr txBox="1"/>
              <p:nvPr/>
            </p:nvSpPr>
            <p:spPr>
              <a:xfrm>
                <a:off x="3050566" y="5229147"/>
                <a:ext cx="6346609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th-TH" sz="5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หาให้เจอ แล้วรีไซเคิล</a:t>
                </a:r>
                <a:endParaRPr kumimoji="0" lang="en-US" sz="5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AFFA7D-B562-E8C0-52A3-683F70BC96F4}"/>
                  </a:ext>
                </a:extLst>
              </p:cNvPr>
              <p:cNvSpPr txBox="1"/>
              <p:nvPr/>
            </p:nvSpPr>
            <p:spPr>
              <a:xfrm>
                <a:off x="4186179" y="6060144"/>
                <a:ext cx="417353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th-TH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ระดับที่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1: </a:t>
                </a:r>
                <a:r>
                  <a:rPr kumimoji="0" lang="th-TH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บทเรียนขั้นสูง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40133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27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27"/>
          <p:cNvSpPr/>
          <p:nvPr/>
        </p:nvSpPr>
        <p:spPr>
          <a:xfrm>
            <a:off x="2087374" y="512618"/>
            <a:ext cx="725099" cy="724375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27"/>
          <p:cNvSpPr txBox="1"/>
          <p:nvPr/>
        </p:nvSpPr>
        <p:spPr>
          <a:xfrm>
            <a:off x="472750" y="630475"/>
            <a:ext cx="20523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2500" b="1" i="0" u="none" strike="noStrike" cap="none">
                <a:solidFill>
                  <a:srgbClr val="29C7F7"/>
                </a:solidFill>
                <a:latin typeface="Tahoma"/>
                <a:ea typeface="Tahoma"/>
                <a:cs typeface="Tahoma"/>
                <a:sym typeface="Tahoma"/>
              </a:rPr>
              <a:t>ขั้นตอนที่</a:t>
            </a:r>
            <a:endParaRPr sz="2500"/>
          </a:p>
        </p:txBody>
      </p:sp>
      <p:sp>
        <p:nvSpPr>
          <p:cNvPr id="324" name="Google Shape;324;p27"/>
          <p:cNvSpPr txBox="1"/>
          <p:nvPr/>
        </p:nvSpPr>
        <p:spPr>
          <a:xfrm>
            <a:off x="2199862" y="442098"/>
            <a:ext cx="168814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endParaRPr/>
          </a:p>
        </p:txBody>
      </p:sp>
      <p:sp>
        <p:nvSpPr>
          <p:cNvPr id="325" name="Google Shape;325;p27"/>
          <p:cNvSpPr txBox="1"/>
          <p:nvPr/>
        </p:nvSpPr>
        <p:spPr>
          <a:xfrm>
            <a:off x="3155459" y="439353"/>
            <a:ext cx="83931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th-TH" sz="3600" b="1" i="0" u="none" strike="noStrike" cap="none" dirty="0">
                <a:solidFill>
                  <a:srgbClr val="434444"/>
                </a:solidFill>
                <a:latin typeface="Tahoma"/>
                <a:ea typeface="Tahoma"/>
                <a:cs typeface="Tahoma"/>
                <a:sym typeface="Tahoma"/>
              </a:rPr>
              <a:t>ต้อง</a:t>
            </a:r>
            <a:r>
              <a:rPr lang="en-US" sz="3600" b="1" i="0" u="none" strike="noStrike" cap="none" dirty="0" err="1">
                <a:solidFill>
                  <a:srgbClr val="434444"/>
                </a:solidFill>
                <a:latin typeface="Tahoma"/>
                <a:ea typeface="Tahoma"/>
                <a:cs typeface="Tahoma"/>
                <a:sym typeface="Tahoma"/>
              </a:rPr>
              <a:t>รู้ว่าอะไรรีไซเคิลได้บ้าง</a:t>
            </a:r>
            <a:endParaRPr sz="36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1" i="0" u="none" strike="noStrike" cap="none" dirty="0">
              <a:solidFill>
                <a:srgbClr val="43444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6" name="Google Shape;326;p27" descr="A picture containing plastic, vessel, jar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8995" y="1821215"/>
            <a:ext cx="2223739" cy="266256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27"/>
          <p:cNvSpPr/>
          <p:nvPr/>
        </p:nvSpPr>
        <p:spPr>
          <a:xfrm>
            <a:off x="154161" y="4496569"/>
            <a:ext cx="2384489" cy="643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0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ขวดโหลแก้ว</a:t>
            </a:r>
            <a:endParaRPr sz="1200"/>
          </a:p>
        </p:txBody>
      </p:sp>
      <p:pic>
        <p:nvPicPr>
          <p:cNvPr id="328" name="Google Shape;328;p27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r="14" b="28"/>
          <a:stretch/>
        </p:blipFill>
        <p:spPr>
          <a:xfrm>
            <a:off x="2059005" y="1667280"/>
            <a:ext cx="953323" cy="853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27" descr="A bottle of water&#10;&#10;Description automatically generated with low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29829" y="1830359"/>
            <a:ext cx="2248754" cy="2857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27" descr="A close up of a roll of tape&#10;&#10;Description automatically generated with low confiden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990385" y="2221823"/>
            <a:ext cx="1128502" cy="2134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27" descr="A picture containing box, stationary, container, envelope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935678" y="1987705"/>
            <a:ext cx="3116495" cy="232958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27"/>
          <p:cNvSpPr/>
          <p:nvPr/>
        </p:nvSpPr>
        <p:spPr>
          <a:xfrm>
            <a:off x="2372734" y="4496569"/>
            <a:ext cx="3618110" cy="683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0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ขวดพลาสติก PET</a:t>
            </a:r>
            <a:endParaRPr sz="1200"/>
          </a:p>
        </p:txBody>
      </p:sp>
      <p:pic>
        <p:nvPicPr>
          <p:cNvPr id="333" name="Google Shape;333;p27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r="14" b="28"/>
          <a:stretch/>
        </p:blipFill>
        <p:spPr>
          <a:xfrm>
            <a:off x="4682545" y="1667280"/>
            <a:ext cx="953323" cy="853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27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r="14" b="28"/>
          <a:stretch/>
        </p:blipFill>
        <p:spPr>
          <a:xfrm>
            <a:off x="8437272" y="1667279"/>
            <a:ext cx="953323" cy="853415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27"/>
          <p:cNvSpPr/>
          <p:nvPr/>
        </p:nvSpPr>
        <p:spPr>
          <a:xfrm>
            <a:off x="5769750" y="4496575"/>
            <a:ext cx="33783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0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กล่องกระดาษแข็ง</a:t>
            </a:r>
            <a:endParaRPr sz="1200"/>
          </a:p>
        </p:txBody>
      </p:sp>
      <p:pic>
        <p:nvPicPr>
          <p:cNvPr id="336" name="Google Shape;336;p27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r="14" b="28"/>
          <a:stretch/>
        </p:blipFill>
        <p:spPr>
          <a:xfrm>
            <a:off x="10911921" y="1647873"/>
            <a:ext cx="953323" cy="853415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27"/>
          <p:cNvSpPr/>
          <p:nvPr/>
        </p:nvSpPr>
        <p:spPr>
          <a:xfrm>
            <a:off x="9200103" y="4496569"/>
            <a:ext cx="2709065" cy="683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กระป๋องโลหะ</a:t>
            </a:r>
            <a:endParaRPr/>
          </a:p>
        </p:txBody>
      </p:sp>
      <p:sp>
        <p:nvSpPr>
          <p:cNvPr id="338" name="Google Shape;338;p27"/>
          <p:cNvSpPr txBox="1">
            <a:spLocks noGrp="1"/>
          </p:cNvSpPr>
          <p:nvPr>
            <p:ph type="sldNum" idx="12"/>
          </p:nvPr>
        </p:nvSpPr>
        <p:spPr>
          <a:xfrm>
            <a:off x="9079525" y="1316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343;p28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5555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28"/>
          <p:cNvSpPr/>
          <p:nvPr/>
        </p:nvSpPr>
        <p:spPr>
          <a:xfrm>
            <a:off x="2004245" y="636828"/>
            <a:ext cx="697392" cy="637088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28"/>
          <p:cNvSpPr txBox="1"/>
          <p:nvPr/>
        </p:nvSpPr>
        <p:spPr>
          <a:xfrm>
            <a:off x="370150" y="715825"/>
            <a:ext cx="1688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2400" b="1" i="0" u="none" strike="noStrike" cap="none">
                <a:solidFill>
                  <a:srgbClr val="29C7F7"/>
                </a:solidFill>
                <a:latin typeface="Tahoma"/>
                <a:ea typeface="Tahoma"/>
                <a:cs typeface="Tahoma"/>
                <a:sym typeface="Tahoma"/>
              </a:rPr>
              <a:t>ขั้นตอนที่</a:t>
            </a:r>
            <a:endParaRPr sz="2400"/>
          </a:p>
        </p:txBody>
      </p:sp>
      <p:sp>
        <p:nvSpPr>
          <p:cNvPr id="346" name="Google Shape;346;p28"/>
          <p:cNvSpPr txBox="1"/>
          <p:nvPr/>
        </p:nvSpPr>
        <p:spPr>
          <a:xfrm>
            <a:off x="2102462" y="525099"/>
            <a:ext cx="168814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endParaRPr/>
          </a:p>
        </p:txBody>
      </p:sp>
      <p:sp>
        <p:nvSpPr>
          <p:cNvPr id="347" name="Google Shape;347;p28"/>
          <p:cNvSpPr txBox="1"/>
          <p:nvPr/>
        </p:nvSpPr>
        <p:spPr>
          <a:xfrm>
            <a:off x="772201" y="636828"/>
            <a:ext cx="11394296" cy="16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100" b="1" i="0" u="none" strike="noStrike" cap="none" dirty="0" err="1">
                <a:solidFill>
                  <a:srgbClr val="434444"/>
                </a:solidFill>
                <a:latin typeface="Tahoma"/>
                <a:ea typeface="Tahoma"/>
                <a:cs typeface="Tahoma"/>
                <a:sym typeface="Tahoma"/>
              </a:rPr>
              <a:t>เททิ้ง</a:t>
            </a:r>
            <a:r>
              <a:rPr lang="en-US" sz="3100" b="1" i="0" u="none" strike="noStrike" cap="none" dirty="0">
                <a:solidFill>
                  <a:srgbClr val="434444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100" b="1" i="0" u="none" strike="noStrike" cap="none" dirty="0" err="1">
                <a:solidFill>
                  <a:srgbClr val="434444"/>
                </a:solidFill>
                <a:latin typeface="Tahoma"/>
                <a:ea typeface="Tahoma"/>
                <a:cs typeface="Tahoma"/>
                <a:sym typeface="Tahoma"/>
              </a:rPr>
              <a:t>ทำความสะอาด</a:t>
            </a:r>
            <a:r>
              <a:rPr lang="en-US" sz="3100" b="1" i="0" u="none" strike="noStrike" cap="none" dirty="0">
                <a:solidFill>
                  <a:srgbClr val="434444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100" b="1" i="0" u="none" strike="noStrike" cap="none" dirty="0" err="1">
                <a:solidFill>
                  <a:srgbClr val="434444"/>
                </a:solidFill>
                <a:latin typeface="Tahoma"/>
                <a:ea typeface="Tahoma"/>
                <a:cs typeface="Tahoma"/>
                <a:sym typeface="Tahoma"/>
              </a:rPr>
              <a:t>และทำให้แห้ง</a:t>
            </a:r>
            <a:endParaRPr sz="3100" b="1" i="0" u="none" strike="noStrike" cap="none" dirty="0">
              <a:solidFill>
                <a:srgbClr val="434444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100" b="1" i="0" u="none" strike="noStrike" cap="none" dirty="0" err="1">
                <a:solidFill>
                  <a:srgbClr val="434444"/>
                </a:solidFill>
                <a:latin typeface="Tahoma"/>
                <a:ea typeface="Tahoma"/>
                <a:cs typeface="Tahoma"/>
                <a:sym typeface="Tahoma"/>
              </a:rPr>
              <a:t>ก่อนนำไปใส่ในถังขยะ</a:t>
            </a:r>
            <a:endParaRPr sz="9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 dirty="0">
              <a:solidFill>
                <a:srgbClr val="43444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28"/>
          <p:cNvSpPr txBox="1">
            <a:spLocks noGrp="1"/>
          </p:cNvSpPr>
          <p:nvPr>
            <p:ph type="sldNum" idx="12"/>
          </p:nvPr>
        </p:nvSpPr>
        <p:spPr>
          <a:xfrm>
            <a:off x="9079525" y="1316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pic>
        <p:nvPicPr>
          <p:cNvPr id="349" name="Google Shape;349;p28"/>
          <p:cNvPicPr preferRelativeResize="0"/>
          <p:nvPr/>
        </p:nvPicPr>
        <p:blipFill rotWithShape="1">
          <a:blip r:embed="rId4">
            <a:alphaModFix/>
          </a:blip>
          <a:srcRect t="-926" r="-4" b="-13"/>
          <a:stretch/>
        </p:blipFill>
        <p:spPr>
          <a:xfrm>
            <a:off x="772201" y="1760150"/>
            <a:ext cx="5262518" cy="3575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28" descr="A person holding a bottle&#10;&#10;Description automatically generated with low confidence"/>
          <p:cNvPicPr preferRelativeResize="0"/>
          <p:nvPr/>
        </p:nvPicPr>
        <p:blipFill rotWithShape="1">
          <a:blip r:embed="rId5">
            <a:alphaModFix/>
          </a:blip>
          <a:srcRect r="2" b="-9"/>
          <a:stretch/>
        </p:blipFill>
        <p:spPr>
          <a:xfrm>
            <a:off x="6244279" y="1774158"/>
            <a:ext cx="5472232" cy="3561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p10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10"/>
          <p:cNvSpPr/>
          <p:nvPr/>
        </p:nvSpPr>
        <p:spPr>
          <a:xfrm>
            <a:off x="2087375" y="518299"/>
            <a:ext cx="711243" cy="646331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10"/>
          <p:cNvSpPr txBox="1"/>
          <p:nvPr/>
        </p:nvSpPr>
        <p:spPr>
          <a:xfrm>
            <a:off x="526253" y="600271"/>
            <a:ext cx="1688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2400" b="1" i="0" u="none" strike="noStrike" cap="none">
                <a:solidFill>
                  <a:srgbClr val="29C7F7"/>
                </a:solidFill>
                <a:latin typeface="Tahoma"/>
                <a:ea typeface="Tahoma"/>
                <a:cs typeface="Tahoma"/>
                <a:sym typeface="Tahoma"/>
              </a:rPr>
              <a:t>ขั้นตอนที่</a:t>
            </a:r>
            <a:endParaRPr sz="2400"/>
          </a:p>
        </p:txBody>
      </p:sp>
      <p:sp>
        <p:nvSpPr>
          <p:cNvPr id="358" name="Google Shape;358;p10"/>
          <p:cNvSpPr txBox="1"/>
          <p:nvPr/>
        </p:nvSpPr>
        <p:spPr>
          <a:xfrm>
            <a:off x="2200110" y="425965"/>
            <a:ext cx="168814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3</a:t>
            </a:r>
            <a:endParaRPr/>
          </a:p>
        </p:txBody>
      </p:sp>
      <p:sp>
        <p:nvSpPr>
          <p:cNvPr id="359" name="Google Shape;359;p10"/>
          <p:cNvSpPr txBox="1"/>
          <p:nvPr/>
        </p:nvSpPr>
        <p:spPr>
          <a:xfrm>
            <a:off x="1356189" y="518299"/>
            <a:ext cx="10436458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000" b="1" i="0" u="none" strike="noStrike" cap="none" dirty="0" err="1">
                <a:solidFill>
                  <a:srgbClr val="434444"/>
                </a:solidFill>
                <a:latin typeface="Tahoma"/>
                <a:ea typeface="Tahoma"/>
                <a:cs typeface="Tahoma"/>
                <a:sym typeface="Tahoma"/>
              </a:rPr>
              <a:t>เอาของที่รีไซเคิลได้แต่ละชิ้นใส่ลงใน</a:t>
            </a:r>
            <a:endParaRPr sz="3000" b="1" i="0" u="none" strike="noStrike" cap="none" dirty="0">
              <a:solidFill>
                <a:srgbClr val="434444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000" b="1" i="0" u="none" strike="noStrike" cap="none" dirty="0" err="1">
                <a:solidFill>
                  <a:srgbClr val="434444"/>
                </a:solidFill>
                <a:latin typeface="Tahoma"/>
                <a:ea typeface="Tahoma"/>
                <a:cs typeface="Tahoma"/>
                <a:sym typeface="Tahoma"/>
              </a:rPr>
              <a:t>ถังขยะรีไซเคิลที่ถูกต้อง</a:t>
            </a:r>
            <a:endParaRPr sz="800" dirty="0"/>
          </a:p>
        </p:txBody>
      </p:sp>
      <p:grpSp>
        <p:nvGrpSpPr>
          <p:cNvPr id="360" name="Google Shape;360;p10"/>
          <p:cNvGrpSpPr/>
          <p:nvPr/>
        </p:nvGrpSpPr>
        <p:grpSpPr>
          <a:xfrm>
            <a:off x="989733" y="1625785"/>
            <a:ext cx="10223538" cy="4013759"/>
            <a:chOff x="989733" y="1625785"/>
            <a:chExt cx="10223538" cy="4013759"/>
          </a:xfrm>
        </p:grpSpPr>
        <p:pic>
          <p:nvPicPr>
            <p:cNvPr id="361" name="Google Shape;361;p10"/>
            <p:cNvPicPr preferRelativeResize="0"/>
            <p:nvPr/>
          </p:nvPicPr>
          <p:blipFill rotWithShape="1">
            <a:blip r:embed="rId4">
              <a:alphaModFix/>
            </a:blip>
            <a:srcRect b="-5"/>
            <a:stretch/>
          </p:blipFill>
          <p:spPr>
            <a:xfrm>
              <a:off x="989733" y="1625785"/>
              <a:ext cx="3237743" cy="40137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2" name="Google Shape;362;p10" descr="A picture containing wall, indoor, person, cluttered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 r="-10" b="-33"/>
            <a:stretch/>
          </p:blipFill>
          <p:spPr>
            <a:xfrm>
              <a:off x="4227476" y="1625785"/>
              <a:ext cx="6985795" cy="401375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3" name="Google Shape;363;p10"/>
          <p:cNvSpPr txBox="1">
            <a:spLocks noGrp="1"/>
          </p:cNvSpPr>
          <p:nvPr>
            <p:ph type="sldNum" idx="12"/>
          </p:nvPr>
        </p:nvSpPr>
        <p:spPr>
          <a:xfrm>
            <a:off x="9079525" y="1316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pic>
        <p:nvPicPr>
          <p:cNvPr id="364" name="Google Shape;364;p10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888140" y="2676292"/>
            <a:ext cx="1697087" cy="1697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oogle Shape;369;p29" descr="A picture containing whit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29"/>
          <p:cNvSpPr txBox="1"/>
          <p:nvPr/>
        </p:nvSpPr>
        <p:spPr>
          <a:xfrm>
            <a:off x="1090758" y="897632"/>
            <a:ext cx="10010484" cy="2086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 err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เมื่อเราทำความสะอาด</a:t>
            </a:r>
            <a:r>
              <a:rPr lang="en-US" sz="3600" b="1" i="0" u="none" strike="noStrike" cap="none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600" b="1" i="0" u="none" strike="noStrike" cap="none" dirty="0" err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ทำให้แห้ง</a:t>
            </a:r>
            <a:r>
              <a:rPr lang="en-US" sz="3600" b="1" i="0" u="none" strike="noStrike" cap="none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600" b="1" i="0" u="none" strike="noStrike" cap="none" dirty="0" err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และ</a:t>
            </a:r>
            <a:r>
              <a:rPr lang="th-TH" sz="3600" b="1" i="0" u="none" strike="noStrike" cap="none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คัดแยกอย่างถูกต้อง</a:t>
            </a:r>
            <a:r>
              <a:rPr lang="en-US" sz="3600" b="1" i="0" u="none" strike="noStrike" cap="none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600" b="1" i="0" u="none" strike="noStrike" cap="none" dirty="0" err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เรา</a:t>
            </a:r>
            <a:r>
              <a:rPr lang="th-TH" sz="3600" b="1" i="0" u="none" strike="noStrike" cap="none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จะ</a:t>
            </a:r>
            <a:r>
              <a:rPr lang="en-US" sz="3600" b="1" i="0" u="none" strike="noStrike" cap="none" dirty="0" err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สามารถสร้างสิ่งใหม่</a:t>
            </a:r>
            <a:r>
              <a:rPr lang="en-US" sz="3600" b="1" i="0" u="none" strike="noStrike" cap="none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ๆ </a:t>
            </a:r>
            <a:r>
              <a:rPr lang="en-US" sz="3600" b="1" i="0" u="none" strike="noStrike" cap="none" dirty="0" err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ได้</a:t>
            </a:r>
            <a:r>
              <a:rPr lang="th-TH" sz="3600" b="1" i="0" u="none" strike="noStrike" cap="none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เช่น</a:t>
            </a:r>
            <a:endParaRPr dirty="0"/>
          </a:p>
        </p:txBody>
      </p:sp>
      <p:sp>
        <p:nvSpPr>
          <p:cNvPr id="371" name="Google Shape;371;p29"/>
          <p:cNvSpPr txBox="1">
            <a:spLocks noGrp="1"/>
          </p:cNvSpPr>
          <p:nvPr>
            <p:ph type="sldNum" idx="12"/>
          </p:nvPr>
        </p:nvSpPr>
        <p:spPr>
          <a:xfrm>
            <a:off x="9116300" y="948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pic>
        <p:nvPicPr>
          <p:cNvPr id="372" name="Google Shape;372;p29" descr="A bottle of water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572" y="3457885"/>
            <a:ext cx="2127442" cy="3133311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29"/>
          <p:cNvSpPr/>
          <p:nvPr/>
        </p:nvSpPr>
        <p:spPr>
          <a:xfrm>
            <a:off x="2314443" y="4163410"/>
            <a:ext cx="1293677" cy="92250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9C7F7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4" name="Google Shape;374;p29"/>
          <p:cNvGrpSpPr/>
          <p:nvPr/>
        </p:nvGrpSpPr>
        <p:grpSpPr>
          <a:xfrm>
            <a:off x="6115166" y="3791412"/>
            <a:ext cx="5021681" cy="2494753"/>
            <a:chOff x="6761923" y="2934206"/>
            <a:chExt cx="5500031" cy="2370392"/>
          </a:xfrm>
        </p:grpSpPr>
        <p:pic>
          <p:nvPicPr>
            <p:cNvPr id="375" name="Google Shape;375;p29" descr="A picture containing accessory, luggage, suitcase, bag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761923" y="3069019"/>
              <a:ext cx="2172770" cy="21727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6" name="Google Shape;376;p29" descr="A picture containing chocolate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864740" y="3968941"/>
              <a:ext cx="3397214" cy="13356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7" name="Google Shape;377;p29" descr="A close up of a shirt&#10;&#10;Description automatically generated with low confidence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204121" y="2934206"/>
              <a:ext cx="2027212" cy="228999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78" name="Google Shape;378;p29" descr="A bottle of water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76889" y="3429000"/>
            <a:ext cx="2127442" cy="3133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Google Shape;384;p30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30"/>
          <p:cNvPicPr preferRelativeResize="0"/>
          <p:nvPr/>
        </p:nvPicPr>
        <p:blipFill rotWithShape="1">
          <a:blip r:embed="rId4">
            <a:alphaModFix/>
          </a:blip>
          <a:srcRect r="11" b="25"/>
          <a:stretch/>
        </p:blipFill>
        <p:spPr>
          <a:xfrm>
            <a:off x="1255510" y="718191"/>
            <a:ext cx="9291874" cy="544346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30"/>
          <p:cNvSpPr txBox="1"/>
          <p:nvPr/>
        </p:nvSpPr>
        <p:spPr>
          <a:xfrm>
            <a:off x="548477" y="168433"/>
            <a:ext cx="1109504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หลุมฝังกลบ</a:t>
            </a:r>
            <a:endParaRPr/>
          </a:p>
        </p:txBody>
      </p:sp>
      <p:pic>
        <p:nvPicPr>
          <p:cNvPr id="387" name="Google Shape;387;p30" descr="A picture containing sky, outdoor, grass, hill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b="-10"/>
          <a:stretch/>
        </p:blipFill>
        <p:spPr>
          <a:xfrm>
            <a:off x="548477" y="1463155"/>
            <a:ext cx="6587429" cy="4272535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30"/>
          <p:cNvSpPr/>
          <p:nvPr/>
        </p:nvSpPr>
        <p:spPr>
          <a:xfrm>
            <a:off x="7509911" y="1829881"/>
            <a:ext cx="4312814" cy="3637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 err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เมื่อของที่รีไซเคิลได้</a:t>
            </a:r>
            <a:r>
              <a:rPr lang="en-US" sz="3200" b="1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ไม่ได้ถูกเตรียมและ</a:t>
            </a:r>
            <a:endParaRPr sz="3200" b="1" i="0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 err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คัดแยกอย่างถูกต้อง</a:t>
            </a:r>
            <a:endParaRPr sz="3200" b="1" i="0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 err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สำหรับการรีไซเคิล</a:t>
            </a:r>
            <a:r>
              <a:rPr lang="en-US" sz="3200" b="1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th-TH" sz="3200" b="1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0" u="none" strike="noStrike" cap="none" dirty="0" err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ของเหล่านั้นจะถูกทิ้ง</a:t>
            </a:r>
            <a:endParaRPr sz="3200" b="0" i="0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 err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เป็นขยะใน</a:t>
            </a:r>
            <a:r>
              <a:rPr lang="en-US" sz="3200" b="1" i="0" u="none" strike="noStrike" cap="none" dirty="0" err="1">
                <a:solidFill>
                  <a:srgbClr val="29C7F7"/>
                </a:solidFill>
                <a:latin typeface="Arial"/>
                <a:ea typeface="Arial"/>
                <a:cs typeface="Arial"/>
                <a:sym typeface="Arial"/>
              </a:rPr>
              <a:t>หลุมฝังกลบ</a:t>
            </a:r>
            <a:r>
              <a:rPr lang="en-US" sz="3200" b="1" i="0" u="none" strike="noStrike" cap="none" dirty="0">
                <a:solidFill>
                  <a:srgbClr val="29C7F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389" name="Google Shape;389;p30"/>
          <p:cNvSpPr txBox="1">
            <a:spLocks noGrp="1"/>
          </p:cNvSpPr>
          <p:nvPr>
            <p:ph type="sldNum" idx="12"/>
          </p:nvPr>
        </p:nvSpPr>
        <p:spPr>
          <a:xfrm>
            <a:off x="9079525" y="1316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Google Shape;394;p31" descr="A picture containing whit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31" descr="A picture containing text, basketball, spor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7317" y="94850"/>
            <a:ext cx="10411445" cy="2566889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31"/>
          <p:cNvSpPr txBox="1">
            <a:spLocks noGrp="1"/>
          </p:cNvSpPr>
          <p:nvPr>
            <p:ph type="sldNum" idx="12"/>
          </p:nvPr>
        </p:nvSpPr>
        <p:spPr>
          <a:xfrm>
            <a:off x="9116300" y="948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397" name="Google Shape;397;p31"/>
          <p:cNvSpPr txBox="1"/>
          <p:nvPr/>
        </p:nvSpPr>
        <p:spPr>
          <a:xfrm>
            <a:off x="2649779" y="277400"/>
            <a:ext cx="6833186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1" u="none" strike="noStrike" cap="none">
              <a:solidFill>
                <a:schemeClr val="lt1"/>
              </a:solidFill>
              <a:latin typeface="Mali"/>
              <a:ea typeface="Mali"/>
              <a:cs typeface="Mali"/>
              <a:sym typeface="Mal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กล่องกระดาษแข็งใช้เวลานานแค่ไหนกว่าที่จะหายไปจากหลุมฝังกลบ</a:t>
            </a:r>
            <a:endParaRPr/>
          </a:p>
        </p:txBody>
      </p:sp>
      <p:sp>
        <p:nvSpPr>
          <p:cNvPr id="398" name="Google Shape;398;p31"/>
          <p:cNvSpPr txBox="1"/>
          <p:nvPr/>
        </p:nvSpPr>
        <p:spPr>
          <a:xfrm>
            <a:off x="3330145" y="5754872"/>
            <a:ext cx="553171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39C79D"/>
                </a:solidFill>
                <a:latin typeface="Tahoma"/>
                <a:ea typeface="Tahoma"/>
                <a:cs typeface="Tahoma"/>
                <a:sym typeface="Tahoma"/>
              </a:rPr>
              <a:t>3 เดือน</a:t>
            </a:r>
            <a:endParaRPr/>
          </a:p>
        </p:txBody>
      </p:sp>
      <p:pic>
        <p:nvPicPr>
          <p:cNvPr id="399" name="Google Shape;399;p31"/>
          <p:cNvPicPr preferRelativeResize="0"/>
          <p:nvPr/>
        </p:nvPicPr>
        <p:blipFill rotWithShape="1">
          <a:blip r:embed="rId5">
            <a:alphaModFix/>
          </a:blip>
          <a:srcRect b="-4"/>
          <a:stretch/>
        </p:blipFill>
        <p:spPr>
          <a:xfrm>
            <a:off x="2461987" y="2335129"/>
            <a:ext cx="7020978" cy="3416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Google Shape;404;p32" descr="A picture containing whit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32" descr="A picture containing text, basketball, spor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7317" y="94850"/>
            <a:ext cx="10411445" cy="2566889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32"/>
          <p:cNvSpPr txBox="1">
            <a:spLocks noGrp="1"/>
          </p:cNvSpPr>
          <p:nvPr>
            <p:ph type="sldNum" idx="12"/>
          </p:nvPr>
        </p:nvSpPr>
        <p:spPr>
          <a:xfrm>
            <a:off x="9116300" y="948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407" name="Google Shape;407;p32"/>
          <p:cNvSpPr txBox="1"/>
          <p:nvPr/>
        </p:nvSpPr>
        <p:spPr>
          <a:xfrm>
            <a:off x="2649779" y="277400"/>
            <a:ext cx="68331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1" u="none" strike="noStrike" cap="none">
              <a:solidFill>
                <a:schemeClr val="lt1"/>
              </a:solidFill>
              <a:latin typeface="Mali"/>
              <a:ea typeface="Mali"/>
              <a:cs typeface="Mali"/>
              <a:sym typeface="Mal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กระป๋องโลหะใช้เวลานานแค่ไหนกว่าที่</a:t>
            </a:r>
            <a:endParaRPr sz="2800" b="1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จะหายไปจากหลุมฝังกลบ</a:t>
            </a:r>
            <a:endParaRPr/>
          </a:p>
        </p:txBody>
      </p:sp>
      <p:sp>
        <p:nvSpPr>
          <p:cNvPr id="408" name="Google Shape;408;p32"/>
          <p:cNvSpPr txBox="1"/>
          <p:nvPr/>
        </p:nvSpPr>
        <p:spPr>
          <a:xfrm>
            <a:off x="3330145" y="5754872"/>
            <a:ext cx="553171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39C79D"/>
                </a:solidFill>
                <a:latin typeface="Tahoma"/>
                <a:ea typeface="Tahoma"/>
                <a:cs typeface="Tahoma"/>
                <a:sym typeface="Tahoma"/>
              </a:rPr>
              <a:t>150 ปี</a:t>
            </a:r>
            <a:endParaRPr/>
          </a:p>
        </p:txBody>
      </p:sp>
      <p:pic>
        <p:nvPicPr>
          <p:cNvPr id="409" name="Google Shape;409;p32" descr="A picture containing old, dirty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35141" y="2238366"/>
            <a:ext cx="6094195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Google Shape;414;p33" descr="A picture containing whit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33"/>
          <p:cNvSpPr txBox="1">
            <a:spLocks noGrp="1"/>
          </p:cNvSpPr>
          <p:nvPr>
            <p:ph type="sldNum" idx="12"/>
          </p:nvPr>
        </p:nvSpPr>
        <p:spPr>
          <a:xfrm>
            <a:off x="9116300" y="948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pic>
        <p:nvPicPr>
          <p:cNvPr id="416" name="Google Shape;416;p33" descr="A picture containing text, basketball, spor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7317" y="94850"/>
            <a:ext cx="10411445" cy="2566889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33"/>
          <p:cNvSpPr txBox="1"/>
          <p:nvPr/>
        </p:nvSpPr>
        <p:spPr>
          <a:xfrm>
            <a:off x="2626054" y="94850"/>
            <a:ext cx="68331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1" u="none" strike="noStrike" cap="none">
              <a:solidFill>
                <a:schemeClr val="lt1"/>
              </a:solidFill>
              <a:latin typeface="Mali"/>
              <a:ea typeface="Mali"/>
              <a:cs typeface="Mali"/>
              <a:sym typeface="Mal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ขวดพลาสติก PET ใช้เวลานานแค่ไหนกว่าที่จะหาย</a:t>
            </a:r>
            <a:endParaRPr sz="2800" b="1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ไปจากหลุมฝังกลบ</a:t>
            </a:r>
            <a:endParaRPr/>
          </a:p>
        </p:txBody>
      </p:sp>
      <p:sp>
        <p:nvSpPr>
          <p:cNvPr id="418" name="Google Shape;418;p33"/>
          <p:cNvSpPr txBox="1"/>
          <p:nvPr/>
        </p:nvSpPr>
        <p:spPr>
          <a:xfrm>
            <a:off x="3330145" y="5754872"/>
            <a:ext cx="553171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39C79D"/>
                </a:solidFill>
                <a:latin typeface="Tahoma"/>
                <a:ea typeface="Tahoma"/>
                <a:cs typeface="Tahoma"/>
                <a:sym typeface="Tahoma"/>
              </a:rPr>
              <a:t>450 ปี</a:t>
            </a:r>
            <a:endParaRPr/>
          </a:p>
        </p:txBody>
      </p:sp>
      <p:pic>
        <p:nvPicPr>
          <p:cNvPr id="419" name="Google Shape;419;p33" descr="A large group of fish swimming in water&#10;&#10;Description automatically generated with low confidence"/>
          <p:cNvPicPr preferRelativeResize="0"/>
          <p:nvPr/>
        </p:nvPicPr>
        <p:blipFill rotWithShape="1">
          <a:blip r:embed="rId5">
            <a:alphaModFix/>
          </a:blip>
          <a:srcRect r="6" b="-12"/>
          <a:stretch/>
        </p:blipFill>
        <p:spPr>
          <a:xfrm>
            <a:off x="2504414" y="2385391"/>
            <a:ext cx="7189017" cy="3225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34" descr="A picture containing whit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34"/>
          <p:cNvSpPr txBox="1">
            <a:spLocks noGrp="1"/>
          </p:cNvSpPr>
          <p:nvPr>
            <p:ph type="sldNum" idx="12"/>
          </p:nvPr>
        </p:nvSpPr>
        <p:spPr>
          <a:xfrm>
            <a:off x="9116300" y="948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pic>
        <p:nvPicPr>
          <p:cNvPr id="426" name="Google Shape;426;p34" descr="A picture containing text, basketball, spor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7317" y="94850"/>
            <a:ext cx="10411445" cy="2566889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34"/>
          <p:cNvSpPr txBox="1"/>
          <p:nvPr/>
        </p:nvSpPr>
        <p:spPr>
          <a:xfrm>
            <a:off x="2649779" y="277400"/>
            <a:ext cx="6833186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1" u="none" strike="noStrike" cap="none">
              <a:solidFill>
                <a:schemeClr val="lt1"/>
              </a:solidFill>
              <a:latin typeface="Mali"/>
              <a:ea typeface="Mali"/>
              <a:cs typeface="Mali"/>
              <a:sym typeface="Mal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ขวดโหลแก้วใช้เวลานานแค่ไหนกว่าที่จะหายไปจากหลุมฝังกลบ</a:t>
            </a:r>
            <a:endParaRPr/>
          </a:p>
        </p:txBody>
      </p:sp>
      <p:sp>
        <p:nvSpPr>
          <p:cNvPr id="428" name="Google Shape;428;p34"/>
          <p:cNvSpPr txBox="1"/>
          <p:nvPr/>
        </p:nvSpPr>
        <p:spPr>
          <a:xfrm>
            <a:off x="3330145" y="5754872"/>
            <a:ext cx="553171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39C79D"/>
                </a:solidFill>
                <a:latin typeface="Tahoma"/>
                <a:ea typeface="Tahoma"/>
                <a:cs typeface="Tahoma"/>
                <a:sym typeface="Tahoma"/>
              </a:rPr>
              <a:t>4,000 ปี</a:t>
            </a:r>
            <a:endParaRPr/>
          </a:p>
        </p:txBody>
      </p:sp>
      <p:pic>
        <p:nvPicPr>
          <p:cNvPr id="429" name="Google Shape;429;p34" descr="A picture containing outdoor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b="-16"/>
          <a:stretch/>
        </p:blipFill>
        <p:spPr>
          <a:xfrm>
            <a:off x="2897047" y="2331634"/>
            <a:ext cx="6397905" cy="34232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Google Shape;434;p11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11"/>
          <p:cNvSpPr txBox="1"/>
          <p:nvPr/>
        </p:nvSpPr>
        <p:spPr>
          <a:xfrm>
            <a:off x="2748496" y="131625"/>
            <a:ext cx="66951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35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ลองหาขวดพลาสติก PET ในห้องเรียนนี้ซิ ว่าเจอไหม</a:t>
            </a:r>
            <a:endParaRPr sz="500"/>
          </a:p>
        </p:txBody>
      </p:sp>
      <p:sp>
        <p:nvSpPr>
          <p:cNvPr id="436" name="Google Shape;436;p11"/>
          <p:cNvSpPr txBox="1">
            <a:spLocks noGrp="1"/>
          </p:cNvSpPr>
          <p:nvPr>
            <p:ph type="sldNum" idx="12"/>
          </p:nvPr>
        </p:nvSpPr>
        <p:spPr>
          <a:xfrm>
            <a:off x="9079525" y="1316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pic>
        <p:nvPicPr>
          <p:cNvPr id="437" name="Google Shape;437;p11" descr="A picture containing floor, person, toile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57174" y="1605770"/>
            <a:ext cx="6485526" cy="4324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11" descr="A picture containing person, indoor, wall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41704" y="1605770"/>
            <a:ext cx="2893473" cy="43402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2"/>
          <p:cNvSpPr/>
          <p:nvPr/>
        </p:nvSpPr>
        <p:spPr>
          <a:xfrm>
            <a:off x="313775" y="1305126"/>
            <a:ext cx="11371800" cy="1695300"/>
          </a:xfrm>
          <a:prstGeom prst="roundRect">
            <a:avLst>
              <a:gd name="adj" fmla="val 16667"/>
            </a:avLst>
          </a:prstGeom>
          <a:noFill/>
          <a:ln w="31750" cap="flat" cmpd="sng">
            <a:solidFill>
              <a:srgbClr val="29C7F7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2"/>
          <p:cNvSpPr/>
          <p:nvPr/>
        </p:nvSpPr>
        <p:spPr>
          <a:xfrm>
            <a:off x="506503" y="1471221"/>
            <a:ext cx="10907167" cy="1274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นักเรียนจะได้รับผิดชอบการรีไซเคิลด้วยการนำสิ่งที่ได้เรียนรู้ไปปฏิบัติจริง ในแต่ละวันของสัปดาห์ พวกเขาจะเก็บขวดพลาสติก PET อย่างน้อยหนึ่งขวดที่โรงเรียนหรือที่บ้านเพื่อรีไซเคิล ในแต่ละวัน จะมีการนับจำนวนขวดที่ทั้งห้องเรียนเก็บมา บทเรียนจะเริ่มต้นด้วยการตามหาขวดภายในห้องเรียนและทำแบบฝึดหัดระบายสีขวดพลาสติก PET จากนั้น พวกเขาจะนับจำนวนขวดที่สามารถเก็บได้ตลอดทั้งสัปดาห์ และจะได้เป็น “ฮีโร่ผู้พิชิตขยะ”</a:t>
            </a:r>
            <a:endParaRPr/>
          </a:p>
        </p:txBody>
      </p:sp>
      <p:sp>
        <p:nvSpPr>
          <p:cNvPr id="88" name="Google Shape;88;p2"/>
          <p:cNvSpPr/>
          <p:nvPr/>
        </p:nvSpPr>
        <p:spPr>
          <a:xfrm>
            <a:off x="1181181" y="3203234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2"/>
          <p:cNvSpPr/>
          <p:nvPr/>
        </p:nvSpPr>
        <p:spPr>
          <a:xfrm>
            <a:off x="1127544" y="3203234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2"/>
          <p:cNvSpPr/>
          <p:nvPr/>
        </p:nvSpPr>
        <p:spPr>
          <a:xfrm>
            <a:off x="1172128" y="3183182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endParaRPr/>
          </a:p>
        </p:txBody>
      </p:sp>
      <p:sp>
        <p:nvSpPr>
          <p:cNvPr id="91" name="Google Shape;91;p2"/>
          <p:cNvSpPr/>
          <p:nvPr/>
        </p:nvSpPr>
        <p:spPr>
          <a:xfrm>
            <a:off x="1678983" y="3245606"/>
            <a:ext cx="9734687" cy="387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แสดงหรือปริ๊นท์แบบฝึกหัด “ได้/ไม่ได้” และแจกแบบฝึกหัด “ระบายสีขวด” ให้กับนักเรียน </a:t>
            </a:r>
            <a:endParaRPr/>
          </a:p>
        </p:txBody>
      </p:sp>
      <p:sp>
        <p:nvSpPr>
          <p:cNvPr id="92" name="Google Shape;92;p2"/>
          <p:cNvSpPr/>
          <p:nvPr/>
        </p:nvSpPr>
        <p:spPr>
          <a:xfrm rot="5400000">
            <a:off x="586952" y="3145953"/>
            <a:ext cx="402546" cy="301686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"/>
          <p:cNvSpPr/>
          <p:nvPr/>
        </p:nvSpPr>
        <p:spPr>
          <a:xfrm>
            <a:off x="1678983" y="4037615"/>
            <a:ext cx="9734687" cy="978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เตรียมภาชนะขนาดใหญ่หรือถังรีไซเคิลเพื่อใช้ในห้องเรียน </a:t>
            </a:r>
            <a:r>
              <a:rPr lang="en-US" sz="16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ภาชนะต้องใหญ่พอที่จะบรรจุพลาสติก PET ได้หนึ่งสัปดาห์ เก็บและเตรียมขวดพลาสติก PET 10-20 ขวด ควรให้นักเรียนเก็บขวดจากโรงอาหารที่โรงเรียนหรือจากบ้าน</a:t>
            </a: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1177126" y="4134537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1123489" y="4134537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/>
          <p:nvPr/>
        </p:nvSpPr>
        <p:spPr>
          <a:xfrm>
            <a:off x="1168073" y="4114485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endParaRPr/>
          </a:p>
        </p:txBody>
      </p:sp>
      <p:sp>
        <p:nvSpPr>
          <p:cNvPr id="97" name="Google Shape;97;p2"/>
          <p:cNvSpPr/>
          <p:nvPr/>
        </p:nvSpPr>
        <p:spPr>
          <a:xfrm>
            <a:off x="1678983" y="5117306"/>
            <a:ext cx="10006513" cy="387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ปริ๊นท์และติดแบบฝึกหัด “นับจำนวนขวด”</a:t>
            </a:r>
            <a:r>
              <a:rPr lang="en-US" sz="16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ไว้บนกระดานหรือในที่ ๆ นักเรียนทุกคนมองเห็นได้</a:t>
            </a:r>
            <a:endParaRPr/>
          </a:p>
        </p:txBody>
      </p:sp>
      <p:sp>
        <p:nvSpPr>
          <p:cNvPr id="98" name="Google Shape;98;p2"/>
          <p:cNvSpPr/>
          <p:nvPr/>
        </p:nvSpPr>
        <p:spPr>
          <a:xfrm>
            <a:off x="1177126" y="5085892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1123489" y="5085892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1168073" y="5065840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3</a:t>
            </a:r>
            <a:endParaRPr/>
          </a:p>
        </p:txBody>
      </p:sp>
      <p:sp>
        <p:nvSpPr>
          <p:cNvPr id="101" name="Google Shape;101;p2"/>
          <p:cNvSpPr/>
          <p:nvPr/>
        </p:nvSpPr>
        <p:spPr>
          <a:xfrm>
            <a:off x="2606050" y="185125"/>
            <a:ext cx="6979800" cy="96780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ระยะเวลาบทเรียน: 25-30 นาที</a:t>
            </a:r>
            <a:endParaRPr/>
          </a:p>
        </p:txBody>
      </p:sp>
      <p:sp>
        <p:nvSpPr>
          <p:cNvPr id="102" name="Google Shape;102;p2"/>
          <p:cNvSpPr/>
          <p:nvPr/>
        </p:nvSpPr>
        <p:spPr>
          <a:xfrm>
            <a:off x="2529850" y="185125"/>
            <a:ext cx="7119000" cy="73530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2529100" y="294100"/>
            <a:ext cx="7119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การเตรียมบทเรียนและความสอดคล้องของหลักสูตร </a:t>
            </a:r>
            <a:endParaRPr sz="600"/>
          </a:p>
        </p:txBody>
      </p:sp>
      <p:sp>
        <p:nvSpPr>
          <p:cNvPr id="104" name="Google Shape;104;p2"/>
          <p:cNvSpPr txBox="1"/>
          <p:nvPr/>
        </p:nvSpPr>
        <p:spPr>
          <a:xfrm>
            <a:off x="4713625" y="8203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ระยะเวลาบทเรียน: 30-35 นาที</a:t>
            </a:r>
            <a:endParaRPr/>
          </a:p>
        </p:txBody>
      </p:sp>
      <p:sp>
        <p:nvSpPr>
          <p:cNvPr id="105" name="Google Shape;105;p2"/>
          <p:cNvSpPr txBox="1">
            <a:spLocks noGrp="1"/>
          </p:cNvSpPr>
          <p:nvPr>
            <p:ph type="sldNum" idx="12"/>
          </p:nvPr>
        </p:nvSpPr>
        <p:spPr>
          <a:xfrm>
            <a:off x="9079525" y="1316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Google Shape;443;p35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35"/>
          <p:cNvSpPr txBox="1"/>
          <p:nvPr/>
        </p:nvSpPr>
        <p:spPr>
          <a:xfrm>
            <a:off x="548477" y="168433"/>
            <a:ext cx="1109504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ท้าให้เก็บขวดพลาสติก PET</a:t>
            </a:r>
            <a:endParaRPr/>
          </a:p>
        </p:txBody>
      </p:sp>
      <p:pic>
        <p:nvPicPr>
          <p:cNvPr id="445" name="Google Shape;445;p35" descr="A picture containing person, outdoor, beverag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8321" y="1162122"/>
            <a:ext cx="7093018" cy="4558713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35"/>
          <p:cNvSpPr txBox="1">
            <a:spLocks noGrp="1"/>
          </p:cNvSpPr>
          <p:nvPr>
            <p:ph type="sldNum" idx="12"/>
          </p:nvPr>
        </p:nvSpPr>
        <p:spPr>
          <a:xfrm>
            <a:off x="9079525" y="1316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pic>
        <p:nvPicPr>
          <p:cNvPr id="447" name="Google Shape;447;p35" descr="Diagram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99430" y="975974"/>
            <a:ext cx="3563142" cy="5036306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35"/>
          <p:cNvSpPr txBox="1"/>
          <p:nvPr/>
        </p:nvSpPr>
        <p:spPr>
          <a:xfrm>
            <a:off x="9714379" y="2225488"/>
            <a:ext cx="44823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41</a:t>
            </a:r>
            <a:endParaRPr/>
          </a:p>
        </p:txBody>
      </p:sp>
      <p:sp>
        <p:nvSpPr>
          <p:cNvPr id="449" name="Google Shape;449;p35"/>
          <p:cNvSpPr txBox="1"/>
          <p:nvPr/>
        </p:nvSpPr>
        <p:spPr>
          <a:xfrm>
            <a:off x="9771529" y="2868706"/>
            <a:ext cx="3048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  <p:sp>
        <p:nvSpPr>
          <p:cNvPr id="450" name="Google Shape;450;p35"/>
          <p:cNvSpPr txBox="1"/>
          <p:nvPr/>
        </p:nvSpPr>
        <p:spPr>
          <a:xfrm>
            <a:off x="9771529" y="3429000"/>
            <a:ext cx="3048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451" name="Google Shape;451;p35"/>
          <p:cNvSpPr txBox="1"/>
          <p:nvPr/>
        </p:nvSpPr>
        <p:spPr>
          <a:xfrm>
            <a:off x="9771529" y="3962400"/>
            <a:ext cx="3048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  <p:sp>
        <p:nvSpPr>
          <p:cNvPr id="452" name="Google Shape;452;p35"/>
          <p:cNvSpPr txBox="1"/>
          <p:nvPr/>
        </p:nvSpPr>
        <p:spPr>
          <a:xfrm>
            <a:off x="9714378" y="4607860"/>
            <a:ext cx="591671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453" name="Google Shape;453;p35"/>
          <p:cNvSpPr txBox="1"/>
          <p:nvPr/>
        </p:nvSpPr>
        <p:spPr>
          <a:xfrm>
            <a:off x="9714378" y="5232026"/>
            <a:ext cx="44823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Google Shape;458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0"/>
            <a:ext cx="12191998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36"/>
          <p:cNvSpPr/>
          <p:nvPr/>
        </p:nvSpPr>
        <p:spPr>
          <a:xfrm>
            <a:off x="2606050" y="185125"/>
            <a:ext cx="6979800" cy="803574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ระยะเวลาบทเรียน: 25-30 นาที</a:t>
            </a:r>
            <a:endParaRPr/>
          </a:p>
        </p:txBody>
      </p:sp>
      <p:sp>
        <p:nvSpPr>
          <p:cNvPr id="460" name="Google Shape;460;p36"/>
          <p:cNvSpPr/>
          <p:nvPr/>
        </p:nvSpPr>
        <p:spPr>
          <a:xfrm>
            <a:off x="2606050" y="185125"/>
            <a:ext cx="6979800" cy="69390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36"/>
          <p:cNvSpPr txBox="1"/>
          <p:nvPr/>
        </p:nvSpPr>
        <p:spPr>
          <a:xfrm>
            <a:off x="2983322" y="294106"/>
            <a:ext cx="622535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th-TH" sz="3200" b="1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กิจกรรมท้ายบทเรียน</a:t>
            </a:r>
            <a:endParaRPr dirty="0"/>
          </a:p>
        </p:txBody>
      </p:sp>
      <p:sp>
        <p:nvSpPr>
          <p:cNvPr id="462" name="Google Shape;462;p36"/>
          <p:cNvSpPr/>
          <p:nvPr/>
        </p:nvSpPr>
        <p:spPr>
          <a:xfrm>
            <a:off x="413972" y="1295225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36"/>
          <p:cNvSpPr/>
          <p:nvPr/>
        </p:nvSpPr>
        <p:spPr>
          <a:xfrm>
            <a:off x="360335" y="1295225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36"/>
          <p:cNvSpPr/>
          <p:nvPr/>
        </p:nvSpPr>
        <p:spPr>
          <a:xfrm>
            <a:off x="404919" y="1275173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endParaRPr/>
          </a:p>
        </p:txBody>
      </p:sp>
      <p:sp>
        <p:nvSpPr>
          <p:cNvPr id="465" name="Google Shape;465;p36"/>
          <p:cNvSpPr/>
          <p:nvPr/>
        </p:nvSpPr>
        <p:spPr>
          <a:xfrm>
            <a:off x="420159" y="4764781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endParaRPr/>
          </a:p>
        </p:txBody>
      </p:sp>
      <p:sp>
        <p:nvSpPr>
          <p:cNvPr id="466" name="Google Shape;466;p36"/>
          <p:cNvSpPr txBox="1">
            <a:spLocks noGrp="1"/>
          </p:cNvSpPr>
          <p:nvPr>
            <p:ph type="sldNum" idx="12"/>
          </p:nvPr>
        </p:nvSpPr>
        <p:spPr>
          <a:xfrm>
            <a:off x="9042775" y="1224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467" name="Google Shape;467;p36"/>
          <p:cNvSpPr/>
          <p:nvPr/>
        </p:nvSpPr>
        <p:spPr>
          <a:xfrm rot="5400000">
            <a:off x="538407" y="2664118"/>
            <a:ext cx="930149" cy="279035"/>
          </a:xfrm>
          <a:prstGeom prst="bentUpArrow">
            <a:avLst>
              <a:gd name="adj1" fmla="val 25000"/>
              <a:gd name="adj2" fmla="val 23934"/>
              <a:gd name="adj3" fmla="val 25000"/>
            </a:avLst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36"/>
          <p:cNvSpPr txBox="1"/>
          <p:nvPr/>
        </p:nvSpPr>
        <p:spPr>
          <a:xfrm>
            <a:off x="965365" y="1197623"/>
            <a:ext cx="807741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 err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ปริ๊นท์และแจกแบบฝึกหัด</a:t>
            </a:r>
            <a:r>
              <a:rPr lang="en-US" sz="1800" b="1" i="0" u="none" strike="noStrike" cap="none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"</a:t>
            </a:r>
            <a:r>
              <a:rPr lang="en-US" sz="1800" b="1" i="0" u="none" strike="noStrike" cap="none" dirty="0" err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ระบายสีขวด</a:t>
            </a:r>
            <a:r>
              <a:rPr lang="en-US" sz="1800" b="1" i="0" u="none" strike="noStrike" cap="none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" </a:t>
            </a:r>
            <a:r>
              <a:rPr lang="en-US" sz="1800" b="0" i="0" u="none" strike="noStrike" cap="none" dirty="0" err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หลังจบบทเรียน</a:t>
            </a:r>
            <a:r>
              <a:rPr lang="en-US" sz="1800" b="0" i="0" u="none" strike="noStrike" cap="none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strike="noStrike" cap="none" dirty="0" err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หรือให้นักเรียนกลับไปทำเป็นการบ้าน</a:t>
            </a:r>
            <a:r>
              <a:rPr lang="en-US" sz="1800" b="0" i="0" u="none" strike="noStrike" cap="none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strike="noStrike" cap="none" dirty="0" err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แบบฝึกหัดระบายสีจะแยกจากบทเรียนของ</a:t>
            </a:r>
            <a:r>
              <a:rPr lang="en-US" sz="1800" b="0" i="0" u="none" strike="noStrike" cap="none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PowerPoint </a:t>
            </a:r>
            <a:r>
              <a:rPr lang="en-US" sz="1800" b="0" i="0" u="none" strike="noStrike" cap="none" dirty="0" err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และเป็นไฟล์</a:t>
            </a:r>
            <a:r>
              <a:rPr lang="en-US" sz="1800" b="0" i="0" u="none" strike="noStrike" cap="none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PDF </a:t>
            </a:r>
            <a:r>
              <a:rPr lang="en-US" sz="1800" b="0" i="0" u="none" strike="noStrike" cap="none" dirty="0" err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ที่สามารถดาวน์โหลดได้</a:t>
            </a: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8838993-C33F-B657-AB1F-5E573E62FEC1}"/>
              </a:ext>
            </a:extLst>
          </p:cNvPr>
          <p:cNvGrpSpPr/>
          <p:nvPr/>
        </p:nvGrpSpPr>
        <p:grpSpPr>
          <a:xfrm>
            <a:off x="5110553" y="3171768"/>
            <a:ext cx="461829" cy="394420"/>
            <a:chOff x="4968301" y="3511001"/>
            <a:chExt cx="461829" cy="394420"/>
          </a:xfrm>
        </p:grpSpPr>
        <p:sp>
          <p:nvSpPr>
            <p:cNvPr id="469" name="Google Shape;469;p36"/>
            <p:cNvSpPr/>
            <p:nvPr/>
          </p:nvSpPr>
          <p:spPr>
            <a:xfrm>
              <a:off x="5040557" y="3511001"/>
              <a:ext cx="389573" cy="389573"/>
            </a:xfrm>
            <a:prstGeom prst="ellipse">
              <a:avLst/>
            </a:prstGeom>
            <a:solidFill>
              <a:srgbClr val="3AC6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36"/>
            <p:cNvSpPr/>
            <p:nvPr/>
          </p:nvSpPr>
          <p:spPr>
            <a:xfrm>
              <a:off x="4968301" y="3515848"/>
              <a:ext cx="389573" cy="389573"/>
            </a:xfrm>
            <a:prstGeom prst="ellipse">
              <a:avLst/>
            </a:prstGeom>
            <a:solidFill>
              <a:srgbClr val="29C7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2</a:t>
              </a:r>
              <a:endParaRPr dirty="0"/>
            </a:p>
          </p:txBody>
        </p:sp>
      </p:grpSp>
      <p:sp>
        <p:nvSpPr>
          <p:cNvPr id="471" name="Google Shape;471;p36"/>
          <p:cNvSpPr txBox="1"/>
          <p:nvPr/>
        </p:nvSpPr>
        <p:spPr>
          <a:xfrm>
            <a:off x="5693822" y="3104544"/>
            <a:ext cx="6089973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เมื่อสิ้นสุดสัปดาห์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ให้บอกนักเรียนว่าพวกเขาได้รับการรับรองอย่างเป็นทางการว่าเป็น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“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ฮีโร่ผู้พิชิตขยะ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”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และสามาร</a:t>
            </a:r>
            <a:r>
              <a:rPr lang="th-TH" sz="1800" b="0" i="0" u="none" strike="noStrike" cap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ถ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สอนครอบครัวของพวกเขาเกี่ยวกับวิธีการรีไซเคิลที่บ้าน</a:t>
            </a:r>
            <a:endParaRPr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72" name="Google Shape;472;p36" descr="A picture containing graphical user interfac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99386" y="4257226"/>
            <a:ext cx="3533670" cy="2473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36" descr="Shape, rectangl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99311" y="2305038"/>
            <a:ext cx="2937357" cy="4197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/>
          <p:nvPr/>
        </p:nvSpPr>
        <p:spPr>
          <a:xfrm>
            <a:off x="323626" y="1464525"/>
            <a:ext cx="6368400" cy="41700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"/>
          <p:cNvSpPr/>
          <p:nvPr/>
        </p:nvSpPr>
        <p:spPr>
          <a:xfrm>
            <a:off x="506499" y="1457000"/>
            <a:ext cx="79533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ผลลัพธ์การเรียนรู้ที่สำคัญและความสอดคล้องของหลักสูตร:</a:t>
            </a:r>
            <a:endParaRPr/>
          </a:p>
        </p:txBody>
      </p:sp>
      <p:sp>
        <p:nvSpPr>
          <p:cNvPr id="113" name="Google Shape;113;p3"/>
          <p:cNvSpPr/>
          <p:nvPr/>
        </p:nvSpPr>
        <p:spPr>
          <a:xfrm>
            <a:off x="2589750" y="185125"/>
            <a:ext cx="7396200" cy="84810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2606051" y="185125"/>
            <a:ext cx="7396200" cy="73530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3"/>
          <p:cNvSpPr txBox="1"/>
          <p:nvPr/>
        </p:nvSpPr>
        <p:spPr>
          <a:xfrm>
            <a:off x="2538241" y="357859"/>
            <a:ext cx="7531819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2500" b="1" i="0" u="none" strike="noStrike" cap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การเตรียมบทเรียนและความสอดคล้องของหลักสูตร</a:t>
            </a:r>
            <a:r>
              <a:rPr lang="en-US" sz="2500" b="1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sz="700" dirty="0"/>
          </a:p>
        </p:txBody>
      </p:sp>
      <p:sp>
        <p:nvSpPr>
          <p:cNvPr id="116" name="Google Shape;116;p3"/>
          <p:cNvSpPr/>
          <p:nvPr/>
        </p:nvSpPr>
        <p:spPr>
          <a:xfrm>
            <a:off x="323617" y="2049634"/>
            <a:ext cx="11361877" cy="2140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AC69D"/>
              </a:buClr>
              <a:buSzPts val="2400"/>
              <a:buFont typeface="Arial"/>
              <a:buChar char="•"/>
            </a:pPr>
            <a:r>
              <a:rPr lang="en-US" sz="16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วิทยาศาสตร์ - โลกและกิจกรรมมนุษย์: </a:t>
            </a:r>
            <a:r>
              <a:rPr lang="en-US" sz="16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สื่อสารถึงวิธีแก้ปัญหาที่จะลดผลกระทบของมนุษย์ที่มีต่อพื้นดิน น้ำ อากาศ และ/หรือสิ่งมีชีวิตอื่น ๆ ในสภาพแวดล้อมในท้องถิ่น การกระทำของผู้คนอาจส่งผลกระทบต่อโลกรอบตัวพวกเขา แต่พวกเขาสามารถเลือกที่จะลดผลกระทบต่อพื้นดิน น้ำ อากาศ และสิ่งมีชีวิตอื่น ๆ ได้</a:t>
            </a:r>
            <a:endParaRPr/>
          </a:p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AC69D"/>
              </a:buClr>
              <a:buSzPts val="2400"/>
              <a:buFont typeface="Arial"/>
              <a:buChar char="•"/>
            </a:pPr>
            <a:r>
              <a:rPr lang="en-US" sz="16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ทักษะและการมีความรู้ด้านภาษาอังกฤษ: </a:t>
            </a:r>
            <a:r>
              <a:rPr lang="en-US" sz="16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เข้าร่วมการสนทนากับคู่สนทนาที่มีความหลากหลาย เกี่ยวกับหัวข้อและเนื้อหาต่าง ๆ ปฏิบัติตามกฎที่ตกลงกันไว้สำหรับการพูดคุยแลกเปลี่ยน ใช้คำและวลีที่ได้จากการถ่ายทอดผ่านการสนทนา การอ่านและการฟัง และการตอบข้อความ</a:t>
            </a:r>
            <a:endParaRPr/>
          </a:p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AC69D"/>
              </a:buClr>
              <a:buSzPts val="2400"/>
              <a:buFont typeface="Arial"/>
              <a:buChar char="•"/>
            </a:pPr>
            <a:r>
              <a:rPr lang="en-US" sz="16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คณิตศาสตร์: </a:t>
            </a:r>
            <a:r>
              <a:rPr lang="en-US" sz="16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จัดวัตถุออกเป็นหมวดหมู่ที่กำหนดไว้ นับจำนวนของวัตถุในแต่ละหมวดหมู่ และจัดเรียงลำดับหมวดหมู่ตามจำนวน</a:t>
            </a:r>
            <a:endParaRPr/>
          </a:p>
        </p:txBody>
      </p:sp>
      <p:pic>
        <p:nvPicPr>
          <p:cNvPr id="117" name="Google Shape;117;p3" descr="A picture containing tab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1786" y="5360664"/>
            <a:ext cx="1149009" cy="1149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3" descr="A picture containing 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80795" y="5360663"/>
            <a:ext cx="1149009" cy="1149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3" descr="A picture containing 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29804" y="5360662"/>
            <a:ext cx="1149009" cy="1149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3" descr="Graphical user interface, application, 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78813" y="5360662"/>
            <a:ext cx="1149010" cy="114901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3"/>
          <p:cNvSpPr/>
          <p:nvPr/>
        </p:nvSpPr>
        <p:spPr>
          <a:xfrm>
            <a:off x="323628" y="4723250"/>
            <a:ext cx="2946300" cy="41700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3"/>
          <p:cNvSpPr/>
          <p:nvPr/>
        </p:nvSpPr>
        <p:spPr>
          <a:xfrm>
            <a:off x="506497" y="4715700"/>
            <a:ext cx="29463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ความสอดคล้องกับ SDG</a:t>
            </a:r>
            <a:endParaRPr/>
          </a:p>
        </p:txBody>
      </p:sp>
      <p:sp>
        <p:nvSpPr>
          <p:cNvPr id="123" name="Google Shape;123;p3"/>
          <p:cNvSpPr txBox="1">
            <a:spLocks noGrp="1"/>
          </p:cNvSpPr>
          <p:nvPr>
            <p:ph type="sldNum" idx="12"/>
          </p:nvPr>
        </p:nvSpPr>
        <p:spPr>
          <a:xfrm>
            <a:off x="9079525" y="1316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grpSp>
        <p:nvGrpSpPr>
          <p:cNvPr id="124" name="Google Shape;124;p3"/>
          <p:cNvGrpSpPr/>
          <p:nvPr/>
        </p:nvGrpSpPr>
        <p:grpSpPr>
          <a:xfrm>
            <a:off x="5344483" y="4943385"/>
            <a:ext cx="6478762" cy="1586781"/>
            <a:chOff x="4790164" y="5162929"/>
            <a:chExt cx="6979920" cy="1429919"/>
          </a:xfrm>
        </p:grpSpPr>
        <p:sp>
          <p:nvSpPr>
            <p:cNvPr id="125" name="Google Shape;125;p3"/>
            <p:cNvSpPr/>
            <p:nvPr/>
          </p:nvSpPr>
          <p:spPr>
            <a:xfrm>
              <a:off x="4790164" y="5162929"/>
              <a:ext cx="6979920" cy="1069167"/>
            </a:xfrm>
            <a:prstGeom prst="roundRect">
              <a:avLst>
                <a:gd name="adj" fmla="val 16667"/>
              </a:avLst>
            </a:prstGeom>
            <a:solidFill>
              <a:srgbClr val="29C7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>
                <a:solidFill>
                  <a:srgbClr val="29C7F7"/>
                </a:solidFill>
                <a:highlight>
                  <a:srgbClr val="29C7F7"/>
                </a:highlight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29C7F7"/>
                </a:solidFill>
                <a:highlight>
                  <a:srgbClr val="29C7F7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4790164" y="5443839"/>
              <a:ext cx="6979920" cy="1149009"/>
            </a:xfrm>
            <a:prstGeom prst="roundRect">
              <a:avLst>
                <a:gd name="adj" fmla="val 16667"/>
              </a:avLst>
            </a:prstGeom>
            <a:solidFill>
              <a:srgbClr val="3AC6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แผนการสอนได้ออกแบบมาให้มีความยืดหยุ่นและตอบสนองต่อความต้องการที่เปลี่ยนแปลงของห้องเรียนของคุณ บทเรียนต่าง ๆ สามารถแก้ไขและปรับแต่งได้ตามบริบทของนักเรียนและห้องเรียนที่แตกต่างกันไป มีเวอร์ชัน PowerPoint ที่มีคำแนะนำสำหรับครู และบทเรียน PDF ที่สามารถปริ๊นท์ได้ ให้ดาวน์โหลด 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3"/>
            <p:cNvSpPr txBox="1"/>
            <p:nvPr/>
          </p:nvSpPr>
          <p:spPr>
            <a:xfrm>
              <a:off x="6956553" y="5170638"/>
              <a:ext cx="4280100" cy="27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บทเรียนที่ยืดหยุ่นและปรับเปลี่ยนได้</a:t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"/>
            <a:ext cx="12191997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4"/>
          <p:cNvSpPr/>
          <p:nvPr/>
        </p:nvSpPr>
        <p:spPr>
          <a:xfrm>
            <a:off x="2606050" y="185125"/>
            <a:ext cx="6979800" cy="98010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2606040" y="185126"/>
            <a:ext cx="6979920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 txBox="1"/>
          <p:nvPr/>
        </p:nvSpPr>
        <p:spPr>
          <a:xfrm>
            <a:off x="2983322" y="294106"/>
            <a:ext cx="622535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บทเรียน </a:t>
            </a:r>
            <a:endParaRPr/>
          </a:p>
        </p:txBody>
      </p:sp>
      <p:sp>
        <p:nvSpPr>
          <p:cNvPr id="136" name="Google Shape;136;p4"/>
          <p:cNvSpPr/>
          <p:nvPr/>
        </p:nvSpPr>
        <p:spPr>
          <a:xfrm>
            <a:off x="413972" y="1455742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4"/>
          <p:cNvSpPr/>
          <p:nvPr/>
        </p:nvSpPr>
        <p:spPr>
          <a:xfrm>
            <a:off x="360335" y="1455742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4"/>
          <p:cNvSpPr/>
          <p:nvPr/>
        </p:nvSpPr>
        <p:spPr>
          <a:xfrm>
            <a:off x="404919" y="1435690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endParaRPr/>
          </a:p>
        </p:txBody>
      </p:sp>
      <p:sp>
        <p:nvSpPr>
          <p:cNvPr id="139" name="Google Shape;139;p4"/>
          <p:cNvSpPr/>
          <p:nvPr/>
        </p:nvSpPr>
        <p:spPr>
          <a:xfrm>
            <a:off x="911773" y="1498114"/>
            <a:ext cx="10866255" cy="387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ก่อนที่นักเรียนจะมาถึงห้องเรียน </a:t>
            </a:r>
            <a:r>
              <a:rPr lang="en-US" sz="16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ให้ซ่อนขวดพลาสติก PET 10-20 ขวดรอบ ๆ ห้องเรียน</a:t>
            </a:r>
            <a:endParaRPr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BFABAB2-1B0A-43CF-5947-B7D3802A9665}"/>
              </a:ext>
            </a:extLst>
          </p:cNvPr>
          <p:cNvGrpSpPr/>
          <p:nvPr/>
        </p:nvGrpSpPr>
        <p:grpSpPr>
          <a:xfrm>
            <a:off x="360335" y="2080232"/>
            <a:ext cx="443210" cy="409625"/>
            <a:chOff x="360335" y="2205718"/>
            <a:chExt cx="443210" cy="409625"/>
          </a:xfrm>
        </p:grpSpPr>
        <p:sp>
          <p:nvSpPr>
            <p:cNvPr id="140" name="Google Shape;140;p4"/>
            <p:cNvSpPr/>
            <p:nvPr/>
          </p:nvSpPr>
          <p:spPr>
            <a:xfrm>
              <a:off x="413972" y="2225770"/>
              <a:ext cx="389573" cy="389573"/>
            </a:xfrm>
            <a:prstGeom prst="ellipse">
              <a:avLst/>
            </a:prstGeom>
            <a:solidFill>
              <a:srgbClr val="3AC6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360335" y="2225770"/>
              <a:ext cx="389573" cy="389573"/>
            </a:xfrm>
            <a:prstGeom prst="ellipse">
              <a:avLst/>
            </a:prstGeom>
            <a:solidFill>
              <a:srgbClr val="29C7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404919" y="2205718"/>
              <a:ext cx="301686" cy="4025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2</a:t>
              </a:r>
              <a:endParaRPr/>
            </a:p>
          </p:txBody>
        </p:sp>
      </p:grpSp>
      <p:sp>
        <p:nvSpPr>
          <p:cNvPr id="143" name="Google Shape;143;p4"/>
          <p:cNvSpPr/>
          <p:nvPr/>
        </p:nvSpPr>
        <p:spPr>
          <a:xfrm>
            <a:off x="911773" y="2066456"/>
            <a:ext cx="10866300" cy="142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 err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แจกแบบฝึกหัด</a:t>
            </a:r>
            <a:r>
              <a:rPr lang="en-US" sz="1600" b="1" i="0" u="none" strike="noStrike" cap="none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“</a:t>
            </a:r>
            <a:r>
              <a:rPr lang="en-US" sz="1600" b="1" i="0" u="none" strike="noStrike" cap="none" dirty="0" err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ได้</a:t>
            </a:r>
            <a:r>
              <a:rPr lang="en-US" sz="1600" b="1" i="0" u="none" strike="noStrike" cap="none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/</a:t>
            </a:r>
            <a:r>
              <a:rPr lang="en-US" sz="1600" b="1" i="0" u="none" strike="noStrike" cap="none" dirty="0" err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ไม่ได้</a:t>
            </a:r>
            <a:r>
              <a:rPr lang="en-US" sz="1600" b="1" i="0" u="none" strike="noStrike" cap="none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” </a:t>
            </a:r>
            <a:r>
              <a:rPr lang="en-US" sz="1600" b="0" i="0" u="none" strike="noStrike" cap="none" dirty="0" err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และถามนักเรียนว่า</a:t>
            </a:r>
            <a:endParaRPr dirty="0"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</a:pPr>
            <a:r>
              <a:rPr lang="en-US" sz="1400" b="0" i="0" u="none" strike="noStrike" cap="none" dirty="0" err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นักเรียนจำอะไรได้บ้างเกี่ยวกับการรีไซเคิล</a:t>
            </a:r>
            <a:r>
              <a:rPr lang="en-US" sz="1400" b="0" i="0" u="none" strike="noStrike" cap="none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dirty="0"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</a:pPr>
            <a:r>
              <a:rPr lang="en-US" sz="1400" b="0" i="0" u="none" strike="noStrike" cap="none" dirty="0" err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อะไรบ้างที่เอามารีไซเคิลได้</a:t>
            </a:r>
            <a:r>
              <a:rPr lang="en-US" sz="1400" b="0" i="0" u="none" strike="noStrike" cap="none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dirty="0"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</a:pPr>
            <a:r>
              <a:rPr lang="en-US" sz="1400" b="0" i="0" u="none" strike="noStrike" cap="none" dirty="0" err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ใครรู้ว่าของในแบบผึกหัดอันไหนที่รีไซเคิลได้</a:t>
            </a:r>
            <a:r>
              <a:rPr lang="en-US" sz="1400" b="0" i="0" u="none" strike="noStrike" cap="none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strike="noStrike" cap="none" dirty="0" err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ยกมือขึ้น</a:t>
            </a:r>
            <a:r>
              <a:rPr lang="en-US" sz="1400" b="0" i="0" u="none" strike="noStrike" cap="none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dirty="0"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</a:pPr>
            <a:r>
              <a:rPr lang="en-US" sz="1400" b="0" i="0" u="none" strike="noStrike" cap="none" dirty="0" err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กฎสามข้อของการรีไซเคิลคืออะไร</a:t>
            </a:r>
            <a:r>
              <a:rPr lang="en-US" sz="1400" b="0" i="0" u="none" strike="noStrike" cap="none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CB8E484-86AB-BB86-A1B8-5C2BDB830E8C}"/>
              </a:ext>
            </a:extLst>
          </p:cNvPr>
          <p:cNvGrpSpPr/>
          <p:nvPr/>
        </p:nvGrpSpPr>
        <p:grpSpPr>
          <a:xfrm>
            <a:off x="360335" y="3662154"/>
            <a:ext cx="443210" cy="409625"/>
            <a:chOff x="360335" y="3946407"/>
            <a:chExt cx="443210" cy="409625"/>
          </a:xfrm>
        </p:grpSpPr>
        <p:sp>
          <p:nvSpPr>
            <p:cNvPr id="144" name="Google Shape;144;p4"/>
            <p:cNvSpPr/>
            <p:nvPr/>
          </p:nvSpPr>
          <p:spPr>
            <a:xfrm>
              <a:off x="413972" y="3966459"/>
              <a:ext cx="389573" cy="389573"/>
            </a:xfrm>
            <a:prstGeom prst="ellipse">
              <a:avLst/>
            </a:prstGeom>
            <a:solidFill>
              <a:srgbClr val="3AC6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360335" y="3966459"/>
              <a:ext cx="389573" cy="389573"/>
            </a:xfrm>
            <a:prstGeom prst="ellipse">
              <a:avLst/>
            </a:prstGeom>
            <a:solidFill>
              <a:srgbClr val="29C7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404919" y="3946407"/>
              <a:ext cx="301686" cy="4025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3</a:t>
              </a:r>
              <a:endParaRPr dirty="0"/>
            </a:p>
          </p:txBody>
        </p:sp>
      </p:grpSp>
      <p:sp>
        <p:nvSpPr>
          <p:cNvPr id="147" name="Google Shape;147;p4"/>
          <p:cNvSpPr/>
          <p:nvPr/>
        </p:nvSpPr>
        <p:spPr>
          <a:xfrm>
            <a:off x="956425" y="3662154"/>
            <a:ext cx="10866300" cy="14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 err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แสดงและพูดคุยเกี่ยวกับสไลด์</a:t>
            </a:r>
            <a:r>
              <a:rPr lang="en-US" sz="1600" b="1" i="0" u="none" strike="noStrike" cap="none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“3 </a:t>
            </a:r>
            <a:r>
              <a:rPr lang="en-US" sz="1600" b="1" i="0" u="none" strike="noStrike" cap="none" dirty="0" err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ขั้นตอนของการรีไซเคิล</a:t>
            </a:r>
            <a:r>
              <a:rPr lang="en-US" sz="1600" b="1" i="0" u="none" strike="noStrike" cap="none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” </a:t>
            </a:r>
            <a:r>
              <a:rPr lang="en-US" sz="1600" b="0" i="0" u="none" strike="noStrike" cap="none" dirty="0" err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จากนั้น</a:t>
            </a:r>
            <a:r>
              <a:rPr lang="en-US" sz="1600" b="0" i="0" u="none" strike="noStrike" cap="none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strike="noStrike" cap="none" dirty="0" err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แนะนำ</a:t>
            </a:r>
            <a:r>
              <a:rPr lang="en-US" sz="1600" b="1" i="0" u="none" strike="noStrike" cap="none" dirty="0" err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สไลด์สุดท้าย</a:t>
            </a:r>
            <a:r>
              <a:rPr lang="en-US" sz="1600" b="1" i="0" u="none" strike="noStrike" cap="none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“</a:t>
            </a:r>
            <a:r>
              <a:rPr lang="en-US" sz="1600" b="1" i="0" u="none" strike="noStrike" cap="none" dirty="0" err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ท้าให้เก็บขวดพลาสติก</a:t>
            </a:r>
            <a:r>
              <a:rPr lang="en-US" sz="1600" b="0" i="0" u="none" strike="noStrike" cap="none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PET”</a:t>
            </a:r>
            <a:r>
              <a:rPr lang="en-US" sz="1600" b="1" i="0" u="none" strike="noStrike" cap="none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1" i="0" u="none" strike="noStrike" cap="none" dirty="0" err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และบอกให้นักเรียนรู้ว่าพวกเขาจะต้องเก็บขวดพลาสติก</a:t>
            </a:r>
            <a:r>
              <a:rPr lang="en-US" sz="1600" b="1" i="0" u="none" strike="noStrike" cap="none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PET</a:t>
            </a:r>
            <a:r>
              <a:rPr lang="en-US" sz="1600" b="0" i="0" u="none" strike="noStrike" cap="none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strike="noStrike" cap="none" dirty="0" err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ที่โรงเรียนและที่บ้านเป็นเวลาหนึ่งสัปดาห์</a:t>
            </a:r>
            <a:r>
              <a:rPr lang="en-US" sz="1600" b="0" i="0" u="none" strike="noStrike" cap="none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strike="noStrike" cap="none" dirty="0" err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เพื่อที่จะได้เป็น</a:t>
            </a:r>
            <a:r>
              <a:rPr lang="en-US" sz="1600" b="0" i="0" u="none" strike="noStrike" cap="none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“</a:t>
            </a:r>
            <a:r>
              <a:rPr lang="en-US" sz="1600" b="0" i="0" u="none" strike="noStrike" cap="none" dirty="0" err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ฮีโร่ผู้พิชิตขยะ</a:t>
            </a:r>
            <a:r>
              <a:rPr lang="en-US" sz="1600" b="0" i="0" u="none" strike="noStrike" cap="none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”</a:t>
            </a:r>
            <a:endParaRPr dirty="0"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</a:pPr>
            <a:r>
              <a:rPr lang="en-US" sz="1400" b="0" i="0" u="none" strike="noStrike" cap="none" dirty="0" err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ติดแผ่น</a:t>
            </a:r>
            <a:r>
              <a:rPr lang="en-US" sz="1400" b="0" i="0" u="none" strike="noStrike" cap="none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1" i="0" u="none" strike="noStrike" cap="none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“</a:t>
            </a:r>
            <a:r>
              <a:rPr lang="en-US" sz="1400" b="1" i="0" u="none" strike="noStrike" cap="none" dirty="0" err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นับจำนวนขวด</a:t>
            </a:r>
            <a:r>
              <a:rPr lang="en-US" sz="1400" b="1" i="0" u="none" strike="noStrike" cap="none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” </a:t>
            </a:r>
            <a:r>
              <a:rPr lang="en-US" sz="1400" b="0" i="0" u="none" strike="noStrike" cap="none" dirty="0" err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บนกระดาน</a:t>
            </a:r>
            <a:r>
              <a:rPr lang="en-US" sz="1400" b="0" i="0" u="none" strike="noStrike" cap="none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strike="noStrike" cap="none" dirty="0" err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เพื่อดูความก้าวหน้าในแต่ละวัน</a:t>
            </a:r>
            <a:r>
              <a:rPr lang="en-US" sz="1400" b="0" i="0" u="none" strike="noStrike" cap="none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dirty="0"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</a:pPr>
            <a:r>
              <a:rPr lang="en-US" sz="1400" b="0" i="0" u="none" strike="noStrike" cap="none" dirty="0" err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แสดงกล่องรีไซเคิล</a:t>
            </a:r>
            <a:endParaRPr dirty="0"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</a:pPr>
            <a:r>
              <a:rPr lang="en-US" sz="1400" b="0" i="0" u="none" strike="noStrike" cap="none" dirty="0" err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อาจให้ลองเก็บขวดเฉพาะที่โรงเรียน</a:t>
            </a:r>
            <a:r>
              <a:rPr lang="en-US" sz="1400" b="0" i="0" u="none" strike="noStrike" cap="none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strike="noStrike" cap="none" dirty="0" err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หากเด็กบางคนเอามาจากบ้านได้ยาก</a:t>
            </a:r>
            <a:endParaRPr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F37DE01-CD8B-3C7C-28DA-4F4E96952D53}"/>
              </a:ext>
            </a:extLst>
          </p:cNvPr>
          <p:cNvGrpSpPr/>
          <p:nvPr/>
        </p:nvGrpSpPr>
        <p:grpSpPr>
          <a:xfrm>
            <a:off x="360335" y="5816964"/>
            <a:ext cx="443337" cy="402600"/>
            <a:chOff x="360335" y="6110236"/>
            <a:chExt cx="443337" cy="402600"/>
          </a:xfrm>
        </p:grpSpPr>
        <p:sp>
          <p:nvSpPr>
            <p:cNvPr id="148" name="Google Shape;148;p4"/>
            <p:cNvSpPr/>
            <p:nvPr/>
          </p:nvSpPr>
          <p:spPr>
            <a:xfrm>
              <a:off x="413972" y="6116725"/>
              <a:ext cx="389700" cy="389700"/>
            </a:xfrm>
            <a:prstGeom prst="ellipse">
              <a:avLst/>
            </a:prstGeom>
            <a:solidFill>
              <a:srgbClr val="3AC6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360335" y="6116725"/>
              <a:ext cx="389700" cy="389700"/>
            </a:xfrm>
            <a:prstGeom prst="ellipse">
              <a:avLst/>
            </a:prstGeom>
            <a:solidFill>
              <a:srgbClr val="29C7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381719" y="6110236"/>
              <a:ext cx="301800" cy="40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4</a:t>
              </a:r>
              <a:endParaRPr dirty="0"/>
            </a:p>
          </p:txBody>
        </p:sp>
      </p:grpSp>
      <p:sp>
        <p:nvSpPr>
          <p:cNvPr id="151" name="Google Shape;151;p4"/>
          <p:cNvSpPr/>
          <p:nvPr/>
        </p:nvSpPr>
        <p:spPr>
          <a:xfrm>
            <a:off x="899100" y="5630364"/>
            <a:ext cx="108663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 err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ให้เวลานักเรียน</a:t>
            </a:r>
            <a:r>
              <a:rPr lang="en-US" sz="1600" b="1" i="0" u="none" strike="noStrike" cap="none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5 </a:t>
            </a:r>
            <a:r>
              <a:rPr lang="en-US" sz="1600" b="1" i="0" u="none" strike="noStrike" cap="none" dirty="0" err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นาทีในการค้นหาขวดพลาสติก</a:t>
            </a:r>
            <a:r>
              <a:rPr lang="en-US" sz="1600" b="1" i="0" u="none" strike="noStrike" cap="none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PET </a:t>
            </a:r>
            <a:r>
              <a:rPr lang="en-US" sz="1600" b="1" i="0" u="none" strike="noStrike" cap="none" dirty="0" err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ที่ซ่อนไว้ในห้องเรียน</a:t>
            </a:r>
            <a:r>
              <a:rPr lang="en-US" sz="1600" b="1" i="0" u="none" strike="noStrike" cap="none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1" i="0" u="none" strike="noStrike" cap="none" dirty="0" err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เพื่อนำไปใส่ในถังใหม่</a:t>
            </a:r>
            <a:r>
              <a:rPr lang="en-US" sz="1600" b="1" i="0" u="none" strike="noStrike" cap="none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1" i="0" u="none" strike="noStrike" cap="none" dirty="0" err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และเริ่มนับจำนวนขวด</a:t>
            </a:r>
            <a:endParaRPr dirty="0"/>
          </a:p>
        </p:txBody>
      </p:sp>
      <p:sp>
        <p:nvSpPr>
          <p:cNvPr id="152" name="Google Shape;152;p4"/>
          <p:cNvSpPr txBox="1"/>
          <p:nvPr/>
        </p:nvSpPr>
        <p:spPr>
          <a:xfrm>
            <a:off x="5104525" y="6457800"/>
            <a:ext cx="2026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th-TH" dirty="0">
                <a:latin typeface="Tahoma"/>
                <a:ea typeface="Tahoma"/>
                <a:cs typeface="Tahoma"/>
                <a:sym typeface="Tahoma"/>
              </a:rPr>
              <a:t>มีต่อ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หน้าถัดไป</a:t>
            </a:r>
            <a:endParaRPr dirty="0"/>
          </a:p>
        </p:txBody>
      </p:sp>
      <p:sp>
        <p:nvSpPr>
          <p:cNvPr id="153" name="Google Shape;153;p4"/>
          <p:cNvSpPr txBox="1"/>
          <p:nvPr/>
        </p:nvSpPr>
        <p:spPr>
          <a:xfrm>
            <a:off x="4832250" y="8087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ระยะเวลาบทเรียน: 45-60 นาที</a:t>
            </a:r>
            <a:endParaRPr/>
          </a:p>
        </p:txBody>
      </p:sp>
      <p:sp>
        <p:nvSpPr>
          <p:cNvPr id="154" name="Google Shape;154;p4"/>
          <p:cNvSpPr txBox="1">
            <a:spLocks noGrp="1"/>
          </p:cNvSpPr>
          <p:nvPr>
            <p:ph type="sldNum" idx="12"/>
          </p:nvPr>
        </p:nvSpPr>
        <p:spPr>
          <a:xfrm>
            <a:off x="9079525" y="1316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429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5"/>
          <p:cNvSpPr/>
          <p:nvPr/>
        </p:nvSpPr>
        <p:spPr>
          <a:xfrm>
            <a:off x="2606050" y="185125"/>
            <a:ext cx="6979800" cy="98010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5"/>
          <p:cNvSpPr/>
          <p:nvPr/>
        </p:nvSpPr>
        <p:spPr>
          <a:xfrm>
            <a:off x="2606040" y="185126"/>
            <a:ext cx="6979920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5"/>
          <p:cNvSpPr txBox="1"/>
          <p:nvPr/>
        </p:nvSpPr>
        <p:spPr>
          <a:xfrm>
            <a:off x="2983322" y="294106"/>
            <a:ext cx="622535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บทเรียน </a:t>
            </a:r>
            <a:endParaRPr/>
          </a:p>
        </p:txBody>
      </p:sp>
      <p:sp>
        <p:nvSpPr>
          <p:cNvPr id="163" name="Google Shape;163;p5"/>
          <p:cNvSpPr/>
          <p:nvPr/>
        </p:nvSpPr>
        <p:spPr>
          <a:xfrm>
            <a:off x="413972" y="1455742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5"/>
          <p:cNvSpPr/>
          <p:nvPr/>
        </p:nvSpPr>
        <p:spPr>
          <a:xfrm>
            <a:off x="360335" y="1455742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5"/>
          <p:cNvSpPr/>
          <p:nvPr/>
        </p:nvSpPr>
        <p:spPr>
          <a:xfrm>
            <a:off x="404919" y="1435690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5</a:t>
            </a:r>
            <a:endParaRPr/>
          </a:p>
        </p:txBody>
      </p:sp>
      <p:sp>
        <p:nvSpPr>
          <p:cNvPr id="166" name="Google Shape;166;p5"/>
          <p:cNvSpPr/>
          <p:nvPr/>
        </p:nvSpPr>
        <p:spPr>
          <a:xfrm>
            <a:off x="911773" y="1433946"/>
            <a:ext cx="10866255" cy="683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ในแต่ละวันของกิจกรรมท้าให้เก็บขวด ให้นักเรียนช่วยกันนับจำนวนขวดที่เก็บได้ และเขียนจำนวนรวมไว้บนแผ่น “นับจำนวนขวด”</a:t>
            </a:r>
            <a:endParaRPr/>
          </a:p>
        </p:txBody>
      </p:sp>
      <p:sp>
        <p:nvSpPr>
          <p:cNvPr id="167" name="Google Shape;167;p5"/>
          <p:cNvSpPr/>
          <p:nvPr/>
        </p:nvSpPr>
        <p:spPr>
          <a:xfrm>
            <a:off x="413972" y="2225770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5"/>
          <p:cNvSpPr/>
          <p:nvPr/>
        </p:nvSpPr>
        <p:spPr>
          <a:xfrm>
            <a:off x="360335" y="2225770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5"/>
          <p:cNvSpPr/>
          <p:nvPr/>
        </p:nvSpPr>
        <p:spPr>
          <a:xfrm>
            <a:off x="404919" y="2205718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/>
          </a:p>
        </p:txBody>
      </p:sp>
      <p:sp>
        <p:nvSpPr>
          <p:cNvPr id="170" name="Google Shape;170;p5"/>
          <p:cNvSpPr/>
          <p:nvPr/>
        </p:nvSpPr>
        <p:spPr>
          <a:xfrm>
            <a:off x="911773" y="2268142"/>
            <a:ext cx="10866255" cy="1163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แจกแบบฝึกหัด “ระบายสีขวดพลาสติก PET“ </a:t>
            </a:r>
            <a:r>
              <a:rPr lang="en-US" sz="16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แล้วถามคำถาม เช่น</a:t>
            </a:r>
            <a:r>
              <a:rPr lang="en-US" sz="14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มีน้ำแบบไหนบ้างที่ใส่ในขวดแบบนี้ </a:t>
            </a:r>
            <a:endParaRPr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มีน้ำที่ชอบเป็นพิเศษไหม น้ำที่ชอบเป็นสีอะไร </a:t>
            </a:r>
            <a:endParaRPr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เวลาดื่มเสร็จแล้ว เอาขวดพวกนี้ไปไว้ที่ไหน </a:t>
            </a:r>
            <a:endParaRPr/>
          </a:p>
        </p:txBody>
      </p:sp>
      <p:sp>
        <p:nvSpPr>
          <p:cNvPr id="171" name="Google Shape;171;p5"/>
          <p:cNvSpPr/>
          <p:nvPr/>
        </p:nvSpPr>
        <p:spPr>
          <a:xfrm>
            <a:off x="413972" y="4025195"/>
            <a:ext cx="389700" cy="389700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5"/>
          <p:cNvSpPr/>
          <p:nvPr/>
        </p:nvSpPr>
        <p:spPr>
          <a:xfrm>
            <a:off x="360335" y="4025195"/>
            <a:ext cx="389700" cy="389700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5"/>
          <p:cNvSpPr/>
          <p:nvPr/>
        </p:nvSpPr>
        <p:spPr>
          <a:xfrm>
            <a:off x="404919" y="4005143"/>
            <a:ext cx="3018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7</a:t>
            </a:r>
            <a:endParaRPr/>
          </a:p>
        </p:txBody>
      </p:sp>
      <p:sp>
        <p:nvSpPr>
          <p:cNvPr id="174" name="Google Shape;174;p5"/>
          <p:cNvSpPr/>
          <p:nvPr/>
        </p:nvSpPr>
        <p:spPr>
          <a:xfrm>
            <a:off x="1006698" y="4026692"/>
            <a:ext cx="10866300" cy="6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เมื่อสิ้นสุดสัปดาห์ ให้นับขวดทั้งหมดที่เก็บรวบรวมทั้งชั้นเรียน และมอบสติ๊กเกอร์ “ฮี่โร่ผู้พิชิตขยะ” ให้กับนักเรียน</a:t>
            </a:r>
            <a:endParaRPr/>
          </a:p>
        </p:txBody>
      </p:sp>
      <p:sp>
        <p:nvSpPr>
          <p:cNvPr id="175" name="Google Shape;175;p5"/>
          <p:cNvSpPr txBox="1"/>
          <p:nvPr/>
        </p:nvSpPr>
        <p:spPr>
          <a:xfrm>
            <a:off x="4821450" y="8303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ระยะเวลาบทเรียน: 45-60 นาที</a:t>
            </a:r>
            <a:endParaRPr/>
          </a:p>
        </p:txBody>
      </p:sp>
      <p:sp>
        <p:nvSpPr>
          <p:cNvPr id="176" name="Google Shape;176;p5"/>
          <p:cNvSpPr txBox="1">
            <a:spLocks noGrp="1"/>
          </p:cNvSpPr>
          <p:nvPr>
            <p:ph type="sldNum" idx="12"/>
          </p:nvPr>
        </p:nvSpPr>
        <p:spPr>
          <a:xfrm>
            <a:off x="9079525" y="1316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429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183" name="Google Shape;183;p24" descr="Graphical user interface, text, applicati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r="21855" b="73164"/>
          <a:stretch/>
        </p:blipFill>
        <p:spPr>
          <a:xfrm>
            <a:off x="929898" y="2611806"/>
            <a:ext cx="7919634" cy="114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4" descr="Graphical user interface, text, applicati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50975" t="38442" r="-13" b="16"/>
          <a:stretch/>
        </p:blipFill>
        <p:spPr>
          <a:xfrm>
            <a:off x="6739913" y="4091552"/>
            <a:ext cx="4969790" cy="2629923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4"/>
          <p:cNvSpPr/>
          <p:nvPr/>
        </p:nvSpPr>
        <p:spPr>
          <a:xfrm>
            <a:off x="2606040" y="185126"/>
            <a:ext cx="6979920" cy="874017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4"/>
          <p:cNvSpPr/>
          <p:nvPr/>
        </p:nvSpPr>
        <p:spPr>
          <a:xfrm>
            <a:off x="2606040" y="185126"/>
            <a:ext cx="6979920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24"/>
          <p:cNvSpPr txBox="1"/>
          <p:nvPr/>
        </p:nvSpPr>
        <p:spPr>
          <a:xfrm>
            <a:off x="2357461" y="294106"/>
            <a:ext cx="747707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เตรียมการนำเสนอ PowerPoint</a:t>
            </a:r>
            <a:endParaRPr/>
          </a:p>
        </p:txBody>
      </p:sp>
      <p:sp>
        <p:nvSpPr>
          <p:cNvPr id="188" name="Google Shape;188;p24"/>
          <p:cNvSpPr/>
          <p:nvPr/>
        </p:nvSpPr>
        <p:spPr>
          <a:xfrm>
            <a:off x="323617" y="1247462"/>
            <a:ext cx="11361877" cy="1175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เมื่อคุณพร้อมที่จะนำเสนอบทเรียน ให้คลิก </a:t>
            </a:r>
            <a:r>
              <a:rPr lang="en-US" sz="20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Slide Show</a:t>
            </a:r>
            <a:r>
              <a:rPr lang="en-US" sz="20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บนแถบเมนูด้านบน แล้วเลือก </a:t>
            </a:r>
            <a:r>
              <a:rPr lang="en-US" sz="20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Presenter View </a:t>
            </a:r>
            <a:r>
              <a:rPr lang="en-US" sz="20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เมื่อเข้าสู่โหมด Presenter คุณสามารถดูบันทึกย่อของคุณ ในขณะที่ผู้ชมจะเห็นเฉพาะสไลด์ของคุณ</a:t>
            </a:r>
            <a:endParaRPr/>
          </a:p>
        </p:txBody>
      </p:sp>
      <p:sp>
        <p:nvSpPr>
          <p:cNvPr id="189" name="Google Shape;189;p24"/>
          <p:cNvSpPr/>
          <p:nvPr/>
        </p:nvSpPr>
        <p:spPr>
          <a:xfrm>
            <a:off x="323616" y="3978315"/>
            <a:ext cx="6092681" cy="1914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บันทึกย่อจะปรากฏในบานหน้าต่างทางด้านขวา ข้อความจะถูกตัดโดยอัตโนมัติ และแถบเลื่อนแนวตั้งจะปรากฏขึ้นถ้าจำเป็น คุณยังสามารถเปลี่ยนขนาดของข้อความในบานหน้าต่าง</a:t>
            </a:r>
            <a:endParaRPr sz="2000" b="0" i="0" u="none" strike="noStrike" cap="none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บันทึกย่อได้โดยใช้ปุ่มสองปุ่มที่มุมซ้ายล่างของบานหน้าต่างบันทึกย่อ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25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6" name="Google Shape;196;p25"/>
          <p:cNvGrpSpPr/>
          <p:nvPr/>
        </p:nvGrpSpPr>
        <p:grpSpPr>
          <a:xfrm>
            <a:off x="1480707" y="5036833"/>
            <a:ext cx="3105300" cy="740486"/>
            <a:chOff x="1058928" y="327691"/>
            <a:chExt cx="3105300" cy="740486"/>
          </a:xfrm>
        </p:grpSpPr>
        <p:sp>
          <p:nvSpPr>
            <p:cNvPr id="197" name="Google Shape;197;p25"/>
            <p:cNvSpPr/>
            <p:nvPr/>
          </p:nvSpPr>
          <p:spPr>
            <a:xfrm>
              <a:off x="1058928" y="332877"/>
              <a:ext cx="3105300" cy="735300"/>
            </a:xfrm>
            <a:prstGeom prst="roundRect">
              <a:avLst>
                <a:gd name="adj" fmla="val 16667"/>
              </a:avLst>
            </a:prstGeom>
            <a:solidFill>
              <a:srgbClr val="29C7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25"/>
            <p:cNvSpPr txBox="1"/>
            <p:nvPr/>
          </p:nvSpPr>
          <p:spPr>
            <a:xfrm>
              <a:off x="1527338" y="327691"/>
              <a:ext cx="23478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US" sz="4000" b="1" i="0" u="none" strike="noStrike" cap="none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ได้</a:t>
              </a:r>
              <a:endParaRPr/>
            </a:p>
          </p:txBody>
        </p:sp>
      </p:grpSp>
      <p:grpSp>
        <p:nvGrpSpPr>
          <p:cNvPr id="199" name="Google Shape;199;p25"/>
          <p:cNvGrpSpPr/>
          <p:nvPr/>
        </p:nvGrpSpPr>
        <p:grpSpPr>
          <a:xfrm>
            <a:off x="7606116" y="5001675"/>
            <a:ext cx="3105300" cy="736548"/>
            <a:chOff x="7983908" y="313974"/>
            <a:chExt cx="3105300" cy="736548"/>
          </a:xfrm>
        </p:grpSpPr>
        <p:sp>
          <p:nvSpPr>
            <p:cNvPr id="200" name="Google Shape;200;p25"/>
            <p:cNvSpPr/>
            <p:nvPr/>
          </p:nvSpPr>
          <p:spPr>
            <a:xfrm>
              <a:off x="7983908" y="313974"/>
              <a:ext cx="3105300" cy="735300"/>
            </a:xfrm>
            <a:prstGeom prst="roundRect">
              <a:avLst>
                <a:gd name="adj" fmla="val 16667"/>
              </a:avLst>
            </a:prstGeom>
            <a:solidFill>
              <a:srgbClr val="3AC6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25"/>
            <p:cNvSpPr txBox="1"/>
            <p:nvPr/>
          </p:nvSpPr>
          <p:spPr>
            <a:xfrm>
              <a:off x="8362595" y="342522"/>
              <a:ext cx="23478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US" sz="4000" b="1" i="0" u="none" strike="noStrike" cap="none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ไม่ได้</a:t>
              </a:r>
              <a:endParaRPr/>
            </a:p>
          </p:txBody>
        </p:sp>
      </p:grpSp>
      <p:grpSp>
        <p:nvGrpSpPr>
          <p:cNvPr id="202" name="Google Shape;202;p25"/>
          <p:cNvGrpSpPr/>
          <p:nvPr/>
        </p:nvGrpSpPr>
        <p:grpSpPr>
          <a:xfrm>
            <a:off x="161900" y="81404"/>
            <a:ext cx="1489800" cy="1946546"/>
            <a:chOff x="864983" y="1746170"/>
            <a:chExt cx="1489800" cy="1946546"/>
          </a:xfrm>
        </p:grpSpPr>
        <p:pic>
          <p:nvPicPr>
            <p:cNvPr id="203" name="Google Shape;203;p25" descr="A picture containing plastic, vessel, jar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23533" y="1746170"/>
              <a:ext cx="1260259" cy="15089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4" name="Google Shape;204;p25"/>
            <p:cNvSpPr/>
            <p:nvPr/>
          </p:nvSpPr>
          <p:spPr>
            <a:xfrm>
              <a:off x="864983" y="3255616"/>
              <a:ext cx="1489800" cy="43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262626"/>
                  </a:solidFill>
                  <a:latin typeface="Tahoma"/>
                  <a:ea typeface="Tahoma"/>
                  <a:cs typeface="Tahoma"/>
                  <a:sym typeface="Tahoma"/>
                </a:rPr>
                <a:t>ขวดโหลแก้ว</a:t>
              </a:r>
              <a:endParaRPr sz="1800"/>
            </a:p>
          </p:txBody>
        </p:sp>
      </p:grpSp>
      <p:grpSp>
        <p:nvGrpSpPr>
          <p:cNvPr id="205" name="Google Shape;205;p25"/>
          <p:cNvGrpSpPr/>
          <p:nvPr/>
        </p:nvGrpSpPr>
        <p:grpSpPr>
          <a:xfrm>
            <a:off x="1526254" y="119530"/>
            <a:ext cx="2347800" cy="1948536"/>
            <a:chOff x="2948176" y="1768789"/>
            <a:chExt cx="2347800" cy="1948536"/>
          </a:xfrm>
        </p:grpSpPr>
        <p:sp>
          <p:nvSpPr>
            <p:cNvPr id="206" name="Google Shape;206;p25"/>
            <p:cNvSpPr/>
            <p:nvPr/>
          </p:nvSpPr>
          <p:spPr>
            <a:xfrm>
              <a:off x="2948176" y="3255625"/>
              <a:ext cx="23478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262626"/>
                  </a:solidFill>
                  <a:latin typeface="Tahoma"/>
                  <a:ea typeface="Tahoma"/>
                  <a:cs typeface="Tahoma"/>
                  <a:sym typeface="Tahoma"/>
                </a:rPr>
                <a:t>ขวดพลาสติก PET</a:t>
              </a:r>
              <a:endParaRPr sz="1200"/>
            </a:p>
          </p:txBody>
        </p:sp>
        <p:pic>
          <p:nvPicPr>
            <p:cNvPr id="207" name="Google Shape;207;p25" descr="A bottle of water&#10;&#10;Description automatically generated with low confidenc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355827" y="1768789"/>
              <a:ext cx="1341942" cy="170538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8" name="Google Shape;208;p25"/>
          <p:cNvGrpSpPr/>
          <p:nvPr/>
        </p:nvGrpSpPr>
        <p:grpSpPr>
          <a:xfrm>
            <a:off x="5264423" y="356475"/>
            <a:ext cx="1680674" cy="1711650"/>
            <a:chOff x="3040649" y="4171116"/>
            <a:chExt cx="1934700" cy="1711650"/>
          </a:xfrm>
        </p:grpSpPr>
        <p:sp>
          <p:nvSpPr>
            <p:cNvPr id="209" name="Google Shape;209;p25"/>
            <p:cNvSpPr/>
            <p:nvPr/>
          </p:nvSpPr>
          <p:spPr>
            <a:xfrm>
              <a:off x="3040649" y="5421066"/>
              <a:ext cx="19347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262626"/>
                  </a:solidFill>
                  <a:latin typeface="Tahoma"/>
                  <a:ea typeface="Tahoma"/>
                  <a:cs typeface="Tahoma"/>
                  <a:sym typeface="Tahoma"/>
                </a:rPr>
                <a:t>กระป๋องโลหะ</a:t>
              </a:r>
              <a:endParaRPr sz="1200"/>
            </a:p>
          </p:txBody>
        </p:sp>
        <p:pic>
          <p:nvPicPr>
            <p:cNvPr id="210" name="Google Shape;210;p25" descr="A close up of a roll of tape&#10;&#10;Description automatically generated with low confidence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652103" y="4171116"/>
              <a:ext cx="648663" cy="12271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1" name="Google Shape;211;p25"/>
          <p:cNvGrpSpPr/>
          <p:nvPr/>
        </p:nvGrpSpPr>
        <p:grpSpPr>
          <a:xfrm>
            <a:off x="5743257" y="2128285"/>
            <a:ext cx="1958675" cy="1793178"/>
            <a:chOff x="488426" y="4064988"/>
            <a:chExt cx="1958675" cy="1793178"/>
          </a:xfrm>
        </p:grpSpPr>
        <p:sp>
          <p:nvSpPr>
            <p:cNvPr id="212" name="Google Shape;212;p25"/>
            <p:cNvSpPr/>
            <p:nvPr/>
          </p:nvSpPr>
          <p:spPr>
            <a:xfrm>
              <a:off x="671401" y="5421066"/>
              <a:ext cx="1775700" cy="43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rgbClr val="262626"/>
                  </a:solidFill>
                  <a:latin typeface="Tahoma"/>
                  <a:ea typeface="Tahoma"/>
                  <a:cs typeface="Tahoma"/>
                  <a:sym typeface="Tahoma"/>
                </a:rPr>
                <a:t>กล่องกระดาษแข็ง</a:t>
              </a:r>
              <a:endParaRPr/>
            </a:p>
          </p:txBody>
        </p:sp>
        <p:pic>
          <p:nvPicPr>
            <p:cNvPr id="213" name="Google Shape;213;p25" descr="A picture containing box, stationary, container, envelope&#10;&#10;Description automatically generated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88426" y="4064988"/>
              <a:ext cx="1839066" cy="13747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4" name="Google Shape;214;p25"/>
          <p:cNvGrpSpPr/>
          <p:nvPr/>
        </p:nvGrpSpPr>
        <p:grpSpPr>
          <a:xfrm>
            <a:off x="10019127" y="2112411"/>
            <a:ext cx="1766479" cy="1706735"/>
            <a:chOff x="6420868" y="1760417"/>
            <a:chExt cx="1680600" cy="1342195"/>
          </a:xfrm>
        </p:grpSpPr>
        <p:pic>
          <p:nvPicPr>
            <p:cNvPr id="215" name="Google Shape;215;p25" descr="A picture containing banana, indoor, yellow, half&#10;&#10;Description automatically generated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506825" y="1760417"/>
              <a:ext cx="1477075" cy="10526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6" name="Google Shape;216;p25"/>
            <p:cNvSpPr/>
            <p:nvPr/>
          </p:nvSpPr>
          <p:spPr>
            <a:xfrm>
              <a:off x="6420868" y="2700012"/>
              <a:ext cx="1680600" cy="40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262626"/>
                  </a:solidFill>
                  <a:latin typeface="Tahoma"/>
                  <a:ea typeface="Tahoma"/>
                  <a:cs typeface="Tahoma"/>
                  <a:sym typeface="Tahoma"/>
                </a:rPr>
                <a:t>เปลือกกล้วย</a:t>
              </a:r>
              <a:endParaRPr/>
            </a:p>
          </p:txBody>
        </p:sp>
      </p:grpSp>
      <p:grpSp>
        <p:nvGrpSpPr>
          <p:cNvPr id="217" name="Google Shape;217;p25"/>
          <p:cNvGrpSpPr/>
          <p:nvPr/>
        </p:nvGrpSpPr>
        <p:grpSpPr>
          <a:xfrm>
            <a:off x="9718318" y="582205"/>
            <a:ext cx="2154025" cy="1530354"/>
            <a:chOff x="8346482" y="1742821"/>
            <a:chExt cx="1680600" cy="1356456"/>
          </a:xfrm>
        </p:grpSpPr>
        <p:sp>
          <p:nvSpPr>
            <p:cNvPr id="218" name="Google Shape;218;p25"/>
            <p:cNvSpPr/>
            <p:nvPr/>
          </p:nvSpPr>
          <p:spPr>
            <a:xfrm>
              <a:off x="8346482" y="2696677"/>
              <a:ext cx="1680600" cy="40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500" b="1" i="0" u="none" strike="noStrike" cap="none">
                  <a:solidFill>
                    <a:srgbClr val="262626"/>
                  </a:solidFill>
                  <a:latin typeface="Tahoma"/>
                  <a:ea typeface="Tahoma"/>
                  <a:cs typeface="Tahoma"/>
                  <a:sym typeface="Tahoma"/>
                </a:rPr>
                <a:t>ผ้าเช็ดปากที่สกปรก</a:t>
              </a:r>
              <a:endParaRPr sz="1100"/>
            </a:p>
          </p:txBody>
        </p:sp>
        <p:pic>
          <p:nvPicPr>
            <p:cNvPr id="219" name="Google Shape;219;p25" descr="A picture containing cloth, paper, indoor, bed&#10;&#10;Description automatically generated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8917622" y="1742821"/>
              <a:ext cx="756885" cy="7405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0" name="Google Shape;220;p25"/>
          <p:cNvGrpSpPr/>
          <p:nvPr/>
        </p:nvGrpSpPr>
        <p:grpSpPr>
          <a:xfrm>
            <a:off x="6623106" y="448831"/>
            <a:ext cx="2037559" cy="1705495"/>
            <a:chOff x="6377570" y="3189531"/>
            <a:chExt cx="1680600" cy="1298040"/>
          </a:xfrm>
        </p:grpSpPr>
        <p:sp>
          <p:nvSpPr>
            <p:cNvPr id="221" name="Google Shape;221;p25"/>
            <p:cNvSpPr/>
            <p:nvPr/>
          </p:nvSpPr>
          <p:spPr>
            <a:xfrm>
              <a:off x="6377570" y="4084971"/>
              <a:ext cx="1680600" cy="40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262626"/>
                  </a:solidFill>
                  <a:latin typeface="Tahoma"/>
                  <a:ea typeface="Tahoma"/>
                  <a:cs typeface="Tahoma"/>
                  <a:sym typeface="Tahoma"/>
                </a:rPr>
                <a:t>หลอดไฟ</a:t>
              </a:r>
              <a:endParaRPr/>
            </a:p>
          </p:txBody>
        </p:sp>
        <p:pic>
          <p:nvPicPr>
            <p:cNvPr id="222" name="Google Shape;222;p25" descr="A picture containing cup, light, glass&#10;&#10;Description automatically generated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6914029" y="3189531"/>
              <a:ext cx="529129" cy="8791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3" name="Google Shape;223;p25"/>
          <p:cNvGrpSpPr/>
          <p:nvPr/>
        </p:nvGrpSpPr>
        <p:grpSpPr>
          <a:xfrm>
            <a:off x="8077635" y="200529"/>
            <a:ext cx="2037727" cy="2056055"/>
            <a:chOff x="8347377" y="3061193"/>
            <a:chExt cx="1680600" cy="1441126"/>
          </a:xfrm>
        </p:grpSpPr>
        <p:pic>
          <p:nvPicPr>
            <p:cNvPr id="224" name="Google Shape;224;p25" descr="Calendar&#10;&#10;Description automatically generated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 rot="-419616">
              <a:off x="8449667" y="3141253"/>
              <a:ext cx="1381506" cy="10873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5" name="Google Shape;225;p25"/>
            <p:cNvSpPr/>
            <p:nvPr/>
          </p:nvSpPr>
          <p:spPr>
            <a:xfrm>
              <a:off x="8347377" y="4099719"/>
              <a:ext cx="1680600" cy="40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600" b="1" i="0" u="none" strike="noStrike" cap="none">
                  <a:solidFill>
                    <a:srgbClr val="262626"/>
                  </a:solidFill>
                  <a:latin typeface="Tahoma"/>
                  <a:ea typeface="Tahoma"/>
                  <a:cs typeface="Tahoma"/>
                  <a:sym typeface="Tahoma"/>
                </a:rPr>
                <a:t>กล่องใส่น้ำผลไม้</a:t>
              </a:r>
              <a:endParaRPr sz="1200"/>
            </a:p>
          </p:txBody>
        </p:sp>
      </p:grpSp>
      <p:grpSp>
        <p:nvGrpSpPr>
          <p:cNvPr id="226" name="Google Shape;226;p25"/>
          <p:cNvGrpSpPr/>
          <p:nvPr/>
        </p:nvGrpSpPr>
        <p:grpSpPr>
          <a:xfrm>
            <a:off x="3954057" y="2308469"/>
            <a:ext cx="1680600" cy="1270408"/>
            <a:chOff x="6365330" y="4619518"/>
            <a:chExt cx="1680600" cy="1270408"/>
          </a:xfrm>
        </p:grpSpPr>
        <p:pic>
          <p:nvPicPr>
            <p:cNvPr id="227" name="Google Shape;227;p25" descr="A picture containing toy&#10;&#10;Description automatically generated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6613205" y="4619518"/>
              <a:ext cx="1125057" cy="9133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8" name="Google Shape;228;p25"/>
            <p:cNvSpPr/>
            <p:nvPr/>
          </p:nvSpPr>
          <p:spPr>
            <a:xfrm>
              <a:off x="6365330" y="5487326"/>
              <a:ext cx="1680600" cy="40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262626"/>
                  </a:solidFill>
                  <a:latin typeface="Tahoma"/>
                  <a:ea typeface="Tahoma"/>
                  <a:cs typeface="Tahoma"/>
                  <a:sym typeface="Tahoma"/>
                </a:rPr>
                <a:t>ของเล่น</a:t>
              </a:r>
              <a:endParaRPr/>
            </a:p>
          </p:txBody>
        </p:sp>
      </p:grpSp>
      <p:grpSp>
        <p:nvGrpSpPr>
          <p:cNvPr id="229" name="Google Shape;229;p25"/>
          <p:cNvGrpSpPr/>
          <p:nvPr/>
        </p:nvGrpSpPr>
        <p:grpSpPr>
          <a:xfrm>
            <a:off x="2134796" y="2157928"/>
            <a:ext cx="1680600" cy="1343602"/>
            <a:chOff x="8327554" y="4546324"/>
            <a:chExt cx="1680600" cy="1343602"/>
          </a:xfrm>
        </p:grpSpPr>
        <p:pic>
          <p:nvPicPr>
            <p:cNvPr id="230" name="Google Shape;230;p25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8622992" y="4546324"/>
              <a:ext cx="898831" cy="9998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1" name="Google Shape;231;p25"/>
            <p:cNvSpPr/>
            <p:nvPr/>
          </p:nvSpPr>
          <p:spPr>
            <a:xfrm>
              <a:off x="8327554" y="5487326"/>
              <a:ext cx="1680600" cy="40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262626"/>
                  </a:solidFill>
                  <a:latin typeface="Tahoma"/>
                  <a:ea typeface="Tahoma"/>
                  <a:cs typeface="Tahoma"/>
                  <a:sym typeface="Tahoma"/>
                </a:rPr>
                <a:t>ถุงพลาสติก</a:t>
              </a:r>
              <a:endParaRPr/>
            </a:p>
          </p:txBody>
        </p:sp>
      </p:grpSp>
      <p:grpSp>
        <p:nvGrpSpPr>
          <p:cNvPr id="232" name="Google Shape;232;p25"/>
          <p:cNvGrpSpPr/>
          <p:nvPr/>
        </p:nvGrpSpPr>
        <p:grpSpPr>
          <a:xfrm>
            <a:off x="37092" y="2073700"/>
            <a:ext cx="1941933" cy="1692384"/>
            <a:chOff x="10237173" y="4571526"/>
            <a:chExt cx="1680600" cy="1343056"/>
          </a:xfrm>
        </p:grpSpPr>
        <p:pic>
          <p:nvPicPr>
            <p:cNvPr id="233" name="Google Shape;233;p25" descr="A close-up of a sword&#10;&#10;Description automatically generated with low confidence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 rot="-996008" flipH="1">
              <a:off x="10454559" y="4701929"/>
              <a:ext cx="1025960" cy="7750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4" name="Google Shape;234;p25"/>
            <p:cNvSpPr/>
            <p:nvPr/>
          </p:nvSpPr>
          <p:spPr>
            <a:xfrm>
              <a:off x="10237173" y="5511982"/>
              <a:ext cx="1680600" cy="40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262626"/>
                  </a:solidFill>
                  <a:latin typeface="Tahoma"/>
                  <a:ea typeface="Tahoma"/>
                  <a:cs typeface="Tahoma"/>
                  <a:sym typeface="Tahoma"/>
                </a:rPr>
                <a:t>ดินสอ</a:t>
              </a:r>
              <a:endParaRPr/>
            </a:p>
          </p:txBody>
        </p:sp>
      </p:grpSp>
      <p:grpSp>
        <p:nvGrpSpPr>
          <p:cNvPr id="235" name="Google Shape;235;p25"/>
          <p:cNvGrpSpPr/>
          <p:nvPr/>
        </p:nvGrpSpPr>
        <p:grpSpPr>
          <a:xfrm>
            <a:off x="3494296" y="469845"/>
            <a:ext cx="1868827" cy="1729998"/>
            <a:chOff x="10256338" y="3269424"/>
            <a:chExt cx="1680600" cy="1232895"/>
          </a:xfrm>
        </p:grpSpPr>
        <p:pic>
          <p:nvPicPr>
            <p:cNvPr id="236" name="Google Shape;236;p25" descr="A pair of shoes&#10;&#10;Description automatically generated with low confidence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0396392" y="3269424"/>
              <a:ext cx="1272277" cy="8066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7" name="Google Shape;237;p25"/>
            <p:cNvSpPr/>
            <p:nvPr/>
          </p:nvSpPr>
          <p:spPr>
            <a:xfrm>
              <a:off x="10256338" y="4099719"/>
              <a:ext cx="1680600" cy="40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262626"/>
                  </a:solidFill>
                  <a:latin typeface="Tahoma"/>
                  <a:ea typeface="Tahoma"/>
                  <a:cs typeface="Tahoma"/>
                  <a:sym typeface="Tahoma"/>
                </a:rPr>
                <a:t>รองเท้า</a:t>
              </a:r>
              <a:endParaRPr/>
            </a:p>
          </p:txBody>
        </p:sp>
      </p:grpSp>
      <p:sp>
        <p:nvSpPr>
          <p:cNvPr id="238" name="Google Shape;238;p25"/>
          <p:cNvSpPr txBox="1"/>
          <p:nvPr/>
        </p:nvSpPr>
        <p:spPr>
          <a:xfrm>
            <a:off x="9042775" y="1224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</a:rPr>
              <a:t>7</a:t>
            </a:fld>
            <a:endParaRPr sz="1200">
              <a:solidFill>
                <a:srgbClr val="888888"/>
              </a:solidFill>
            </a:endParaRPr>
          </a:p>
        </p:txBody>
      </p:sp>
      <p:grpSp>
        <p:nvGrpSpPr>
          <p:cNvPr id="239" name="Google Shape;239;p25"/>
          <p:cNvGrpSpPr/>
          <p:nvPr/>
        </p:nvGrpSpPr>
        <p:grpSpPr>
          <a:xfrm>
            <a:off x="7876728" y="1829351"/>
            <a:ext cx="2154025" cy="2135455"/>
            <a:chOff x="10269241" y="1451979"/>
            <a:chExt cx="1680600" cy="1669498"/>
          </a:xfrm>
        </p:grpSpPr>
        <p:sp>
          <p:nvSpPr>
            <p:cNvPr id="240" name="Google Shape;240;p25"/>
            <p:cNvSpPr/>
            <p:nvPr/>
          </p:nvSpPr>
          <p:spPr>
            <a:xfrm>
              <a:off x="10269241" y="2696677"/>
              <a:ext cx="1680600" cy="42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262626"/>
                  </a:solidFill>
                  <a:latin typeface="Tahoma"/>
                  <a:ea typeface="Tahoma"/>
                  <a:cs typeface="Tahoma"/>
                  <a:sym typeface="Tahoma"/>
                </a:rPr>
                <a:t>สายยางสำหรับสวน</a:t>
              </a:r>
              <a:endParaRPr/>
            </a:p>
          </p:txBody>
        </p:sp>
        <p:pic>
          <p:nvPicPr>
            <p:cNvPr id="241" name="Google Shape;241;p25" descr="A picture containing cable, connector&#10;&#10;Description automatically generated"/>
            <p:cNvPicPr preferRelativeResize="0"/>
            <p:nvPr/>
          </p:nvPicPr>
          <p:blipFill rotWithShape="1">
            <a:blip r:embed="rId16">
              <a:alphaModFix/>
            </a:blip>
            <a:srcRect b="-50"/>
            <a:stretch/>
          </p:blipFill>
          <p:spPr>
            <a:xfrm>
              <a:off x="10402520" y="1451979"/>
              <a:ext cx="1233133" cy="1334223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42" name="Google Shape;242;p25"/>
          <p:cNvCxnSpPr>
            <a:stCxn id="204" idx="0"/>
            <a:endCxn id="198" idx="0"/>
          </p:cNvCxnSpPr>
          <p:nvPr/>
        </p:nvCxnSpPr>
        <p:spPr>
          <a:xfrm>
            <a:off x="906800" y="1590850"/>
            <a:ext cx="2216100" cy="34461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3" name="Google Shape;243;p25"/>
          <p:cNvCxnSpPr/>
          <p:nvPr/>
        </p:nvCxnSpPr>
        <p:spPr>
          <a:xfrm>
            <a:off x="1685978" y="1824916"/>
            <a:ext cx="1437000" cy="31767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4" name="Google Shape;244;p25"/>
          <p:cNvCxnSpPr>
            <a:endCxn id="200" idx="1"/>
          </p:cNvCxnSpPr>
          <p:nvPr/>
        </p:nvCxnSpPr>
        <p:spPr>
          <a:xfrm>
            <a:off x="5011716" y="1603725"/>
            <a:ext cx="2594400" cy="37656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5" name="Google Shape;245;p25"/>
          <p:cNvCxnSpPr>
            <a:stCxn id="209" idx="0"/>
          </p:cNvCxnSpPr>
          <p:nvPr/>
        </p:nvCxnSpPr>
        <p:spPr>
          <a:xfrm flipH="1">
            <a:off x="4067160" y="1606425"/>
            <a:ext cx="2037600" cy="34506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6" name="Google Shape;246;p25"/>
          <p:cNvCxnSpPr>
            <a:stCxn id="221" idx="0"/>
          </p:cNvCxnSpPr>
          <p:nvPr/>
        </p:nvCxnSpPr>
        <p:spPr>
          <a:xfrm>
            <a:off x="7641886" y="1625350"/>
            <a:ext cx="45300" cy="33534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7" name="Google Shape;247;p25"/>
          <p:cNvCxnSpPr/>
          <p:nvPr/>
        </p:nvCxnSpPr>
        <p:spPr>
          <a:xfrm>
            <a:off x="9566122" y="1879230"/>
            <a:ext cx="369300" cy="31575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8" name="Google Shape;248;p25"/>
          <p:cNvCxnSpPr/>
          <p:nvPr/>
        </p:nvCxnSpPr>
        <p:spPr>
          <a:xfrm flipH="1">
            <a:off x="9932838" y="1824916"/>
            <a:ext cx="470700" cy="31821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9" name="Google Shape;249;p25"/>
          <p:cNvCxnSpPr/>
          <p:nvPr/>
        </p:nvCxnSpPr>
        <p:spPr>
          <a:xfrm flipH="1">
            <a:off x="9932765" y="3335076"/>
            <a:ext cx="970200" cy="16929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0" name="Google Shape;250;p25"/>
          <p:cNvCxnSpPr>
            <a:endCxn id="200" idx="0"/>
          </p:cNvCxnSpPr>
          <p:nvPr/>
        </p:nvCxnSpPr>
        <p:spPr>
          <a:xfrm>
            <a:off x="9158766" y="3766275"/>
            <a:ext cx="0" cy="12354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1" name="Google Shape;251;p25"/>
          <p:cNvCxnSpPr/>
          <p:nvPr/>
        </p:nvCxnSpPr>
        <p:spPr>
          <a:xfrm flipH="1">
            <a:off x="4519101" y="3766153"/>
            <a:ext cx="1442700" cy="12981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2" name="Google Shape;252;p25"/>
          <p:cNvCxnSpPr>
            <a:stCxn id="228" idx="2"/>
            <a:endCxn id="200" idx="1"/>
          </p:cNvCxnSpPr>
          <p:nvPr/>
        </p:nvCxnSpPr>
        <p:spPr>
          <a:xfrm>
            <a:off x="4794357" y="3578877"/>
            <a:ext cx="2811900" cy="17904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3" name="Google Shape;253;p25"/>
          <p:cNvCxnSpPr>
            <a:endCxn id="200" idx="1"/>
          </p:cNvCxnSpPr>
          <p:nvPr/>
        </p:nvCxnSpPr>
        <p:spPr>
          <a:xfrm>
            <a:off x="2966616" y="3484425"/>
            <a:ext cx="4639500" cy="18849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4" name="Google Shape;254;p25"/>
          <p:cNvCxnSpPr>
            <a:endCxn id="200" idx="1"/>
          </p:cNvCxnSpPr>
          <p:nvPr/>
        </p:nvCxnSpPr>
        <p:spPr>
          <a:xfrm>
            <a:off x="1055016" y="3687525"/>
            <a:ext cx="6551100" cy="16818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4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4"/>
          <p:cNvSpPr/>
          <p:nvPr/>
        </p:nvSpPr>
        <p:spPr>
          <a:xfrm>
            <a:off x="1148651" y="313974"/>
            <a:ext cx="3105179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7983908" y="313974"/>
            <a:ext cx="3105179" cy="73532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4"/>
          <p:cNvSpPr txBox="1"/>
          <p:nvPr/>
        </p:nvSpPr>
        <p:spPr>
          <a:xfrm>
            <a:off x="1527338" y="327691"/>
            <a:ext cx="234780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ได้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0" name="Google Shape;260;p4"/>
          <p:cNvSpPr txBox="1"/>
          <p:nvPr/>
        </p:nvSpPr>
        <p:spPr>
          <a:xfrm>
            <a:off x="8362597" y="327691"/>
            <a:ext cx="234780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ไม่ได้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261" name="Google Shape;261;p4"/>
          <p:cNvCxnSpPr/>
          <p:nvPr/>
        </p:nvCxnSpPr>
        <p:spPr>
          <a:xfrm>
            <a:off x="6159855" y="482968"/>
            <a:ext cx="0" cy="5205631"/>
          </a:xfrm>
          <a:prstGeom prst="straightConnector1">
            <a:avLst/>
          </a:prstGeom>
          <a:noFill/>
          <a:ln w="34925" cap="flat" cmpd="sng">
            <a:solidFill>
              <a:srgbClr val="262626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62" name="Google Shape;262;p4"/>
          <p:cNvSpPr/>
          <p:nvPr/>
        </p:nvSpPr>
        <p:spPr>
          <a:xfrm>
            <a:off x="556348" y="1144746"/>
            <a:ext cx="428978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th-TH" sz="2000" b="0" i="0" u="none" strike="noStrike" kern="0" cap="none" spc="0" normalizeH="0" baseline="0" noProof="0" dirty="0">
                <a:ln>
                  <a:noFill/>
                </a:ln>
                <a:solidFill>
                  <a:srgbClr val="29C7F7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สิ่งของที่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9C7F7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รีไซเคิล</a:t>
            </a:r>
            <a:r>
              <a:rPr kumimoji="0" lang="th-TH" sz="2000" b="0" i="0" u="none" strike="noStrike" kern="0" cap="none" spc="0" normalizeH="0" baseline="0" noProof="0" dirty="0">
                <a:ln>
                  <a:noFill/>
                </a:ln>
                <a:solidFill>
                  <a:srgbClr val="29C7F7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ได้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7302314" y="1144745"/>
            <a:ext cx="428978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th-TH" sz="2000" b="0" i="0" u="none" strike="noStrike" kern="0" cap="none" spc="0" normalizeH="0" baseline="0" noProof="0" dirty="0">
                <a:ln>
                  <a:noFill/>
                </a:ln>
                <a:solidFill>
                  <a:srgbClr val="3AC69D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สิ่งของที่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AC69D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รีไซเคิล</a:t>
            </a:r>
            <a:r>
              <a:rPr kumimoji="0" lang="th-TH" sz="2000" b="0" i="0" u="none" strike="noStrike" kern="0" cap="none" spc="0" normalizeH="0" baseline="0" noProof="0" dirty="0">
                <a:ln>
                  <a:noFill/>
                </a:ln>
                <a:solidFill>
                  <a:srgbClr val="3AC69D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ไม่ได้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AC69D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: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64" name="Google Shape;264;p4" descr="A picture containing plastic, vessel, jar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3533" y="1746170"/>
            <a:ext cx="1260257" cy="1508949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4"/>
          <p:cNvSpPr/>
          <p:nvPr/>
        </p:nvSpPr>
        <p:spPr>
          <a:xfrm>
            <a:off x="419875" y="3255625"/>
            <a:ext cx="19347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ขวดโหลแก้ว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66" name="Google Shape;266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r="14" b="28"/>
          <a:stretch/>
        </p:blipFill>
        <p:spPr>
          <a:xfrm>
            <a:off x="2132992" y="1824169"/>
            <a:ext cx="795697" cy="712308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4"/>
          <p:cNvSpPr/>
          <p:nvPr/>
        </p:nvSpPr>
        <p:spPr>
          <a:xfrm>
            <a:off x="2948175" y="3255625"/>
            <a:ext cx="24276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ขวดพลาสติก PET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p4" descr="A bottle of water&#10;&#10;Description automatically generated with low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18844" y="1768751"/>
            <a:ext cx="1341942" cy="1705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r="14" b="28"/>
          <a:stretch/>
        </p:blipFill>
        <p:spPr>
          <a:xfrm>
            <a:off x="4516479" y="1824169"/>
            <a:ext cx="795697" cy="712308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4"/>
          <p:cNvSpPr/>
          <p:nvPr/>
        </p:nvSpPr>
        <p:spPr>
          <a:xfrm>
            <a:off x="228025" y="5421075"/>
            <a:ext cx="23478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กล่องกระดาษแข็ง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1" name="Google Shape;271;p4"/>
          <p:cNvSpPr/>
          <p:nvPr/>
        </p:nvSpPr>
        <p:spPr>
          <a:xfrm>
            <a:off x="3193049" y="5421066"/>
            <a:ext cx="193482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กระป๋องโลหะ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72" name="Google Shape;272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r="14" b="28"/>
          <a:stretch/>
        </p:blipFill>
        <p:spPr>
          <a:xfrm>
            <a:off x="4516479" y="3989621"/>
            <a:ext cx="795697" cy="712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4" descr="A close up of a roll of tape&#10;&#10;Description automatically generated with low confiden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75065" y="4171116"/>
            <a:ext cx="648663" cy="1227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4" descr="A picture containing box, stationary, container, envelope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8426" y="4064988"/>
            <a:ext cx="1839065" cy="1374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r="14" b="28"/>
          <a:stretch/>
        </p:blipFill>
        <p:spPr>
          <a:xfrm>
            <a:off x="2132992" y="3989621"/>
            <a:ext cx="795697" cy="712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4" descr="A picture containing banana, indoor, yellow, half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506825" y="1760417"/>
            <a:ext cx="1477076" cy="1052629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4"/>
          <p:cNvSpPr/>
          <p:nvPr/>
        </p:nvSpPr>
        <p:spPr>
          <a:xfrm>
            <a:off x="6420868" y="2700012"/>
            <a:ext cx="1680673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เปลือกกล้วย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78" name="Google Shape;278;p4" descr="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 r="23" b="32"/>
          <a:stretch/>
        </p:blipFill>
        <p:spPr>
          <a:xfrm>
            <a:off x="7458887" y="1760417"/>
            <a:ext cx="583834" cy="565674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4"/>
          <p:cNvSpPr/>
          <p:nvPr/>
        </p:nvSpPr>
        <p:spPr>
          <a:xfrm>
            <a:off x="8194075" y="2696675"/>
            <a:ext cx="20577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ผ้าเช็ดปากที่สกปรก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80" name="Google Shape;280;p4" descr="A picture containing cloth, paper, indoor, bed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616966" y="1742833"/>
            <a:ext cx="1057548" cy="1052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4" descr="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 r="23" b="32"/>
          <a:stretch/>
        </p:blipFill>
        <p:spPr>
          <a:xfrm>
            <a:off x="9384501" y="1757082"/>
            <a:ext cx="583834" cy="565674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4"/>
          <p:cNvSpPr/>
          <p:nvPr/>
        </p:nvSpPr>
        <p:spPr>
          <a:xfrm>
            <a:off x="6377570" y="4084971"/>
            <a:ext cx="1680673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หลอดไฟ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83" name="Google Shape;283;p4" descr="A picture containing cup, light, glass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914029" y="3189531"/>
            <a:ext cx="529129" cy="879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4" descr="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 r="23" b="32"/>
          <a:stretch/>
        </p:blipFill>
        <p:spPr>
          <a:xfrm>
            <a:off x="7459833" y="3145376"/>
            <a:ext cx="583834" cy="56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4" descr="Calendar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rot="-419615">
            <a:off x="8449667" y="3141253"/>
            <a:ext cx="1381506" cy="1087396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4"/>
          <p:cNvSpPr/>
          <p:nvPr/>
        </p:nvSpPr>
        <p:spPr>
          <a:xfrm>
            <a:off x="8347377" y="4099719"/>
            <a:ext cx="1680673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กล่องใส่น้ำผลไม้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87" name="Google Shape;287;p4" descr="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 r="23" b="32"/>
          <a:stretch/>
        </p:blipFill>
        <p:spPr>
          <a:xfrm>
            <a:off x="9385396" y="3160124"/>
            <a:ext cx="583834" cy="56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4" descr="A picture containing toy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613205" y="4619518"/>
            <a:ext cx="1125056" cy="913373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4"/>
          <p:cNvSpPr/>
          <p:nvPr/>
        </p:nvSpPr>
        <p:spPr>
          <a:xfrm>
            <a:off x="6365330" y="5487326"/>
            <a:ext cx="1680673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ของเล่น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90" name="Google Shape;290;p4" descr="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 r="23" b="32"/>
          <a:stretch/>
        </p:blipFill>
        <p:spPr>
          <a:xfrm>
            <a:off x="7447593" y="4547731"/>
            <a:ext cx="583834" cy="56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4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8622992" y="4546324"/>
            <a:ext cx="898830" cy="999891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4"/>
          <p:cNvSpPr/>
          <p:nvPr/>
        </p:nvSpPr>
        <p:spPr>
          <a:xfrm>
            <a:off x="8327554" y="5487326"/>
            <a:ext cx="1680673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ถุงพลาสติก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93" name="Google Shape;293;p4" descr="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 r="23" b="32"/>
          <a:stretch/>
        </p:blipFill>
        <p:spPr>
          <a:xfrm>
            <a:off x="9365573" y="4547731"/>
            <a:ext cx="583834" cy="56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4" descr="A close-up of a sword&#10;&#10;Description automatically generated with low confidence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 rot="-996009" flipH="1">
            <a:off x="10454559" y="4701929"/>
            <a:ext cx="1025960" cy="775035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4"/>
          <p:cNvSpPr/>
          <p:nvPr/>
        </p:nvSpPr>
        <p:spPr>
          <a:xfrm>
            <a:off x="10237173" y="5511982"/>
            <a:ext cx="1680673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ดินสอ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96" name="Google Shape;296;p4" descr="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 r="23" b="32"/>
          <a:stretch/>
        </p:blipFill>
        <p:spPr>
          <a:xfrm>
            <a:off x="11334184" y="4572387"/>
            <a:ext cx="583834" cy="56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4" descr="A pair of shoes&#10;&#10;Description automatically generated with low confidence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0510259" y="3269424"/>
            <a:ext cx="1272277" cy="806624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4"/>
          <p:cNvSpPr/>
          <p:nvPr/>
        </p:nvSpPr>
        <p:spPr>
          <a:xfrm>
            <a:off x="10256338" y="4099719"/>
            <a:ext cx="1680673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รองเท้า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99" name="Google Shape;299;p4" descr="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 r="23" b="32"/>
          <a:stretch/>
        </p:blipFill>
        <p:spPr>
          <a:xfrm>
            <a:off x="11353349" y="3160124"/>
            <a:ext cx="583834" cy="565674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4"/>
          <p:cNvSpPr txBox="1">
            <a:spLocks noGrp="1"/>
          </p:cNvSpPr>
          <p:nvPr>
            <p:ph type="sldNum" idx="12"/>
          </p:nvPr>
        </p:nvSpPr>
        <p:spPr>
          <a:xfrm>
            <a:off x="9116300" y="948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8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1" name="Google Shape;301;p4"/>
          <p:cNvSpPr/>
          <p:nvPr/>
        </p:nvSpPr>
        <p:spPr>
          <a:xfrm>
            <a:off x="10044625" y="2696675"/>
            <a:ext cx="20577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สายยางสำหรับสวน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02" name="Google Shape;302;p4" descr="A picture containing cable, connector&#10;&#10;Description automatically generated"/>
          <p:cNvPicPr preferRelativeResize="0"/>
          <p:nvPr/>
        </p:nvPicPr>
        <p:blipFill rotWithShape="1">
          <a:blip r:embed="rId18">
            <a:alphaModFix/>
          </a:blip>
          <a:srcRect r="3" b="-50"/>
          <a:stretch/>
        </p:blipFill>
        <p:spPr>
          <a:xfrm>
            <a:off x="10402520" y="1451979"/>
            <a:ext cx="1233132" cy="1334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4" descr="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 r="23" b="32"/>
          <a:stretch/>
        </p:blipFill>
        <p:spPr>
          <a:xfrm>
            <a:off x="11366252" y="1757082"/>
            <a:ext cx="583834" cy="565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7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7"/>
          <p:cNvSpPr txBox="1"/>
          <p:nvPr/>
        </p:nvSpPr>
        <p:spPr>
          <a:xfrm>
            <a:off x="4279950" y="1661825"/>
            <a:ext cx="75429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lang="en-US" sz="8000" b="1" i="0" u="none" strike="noStrike" cap="none">
                <a:solidFill>
                  <a:srgbClr val="29C7F7"/>
                </a:solidFill>
                <a:latin typeface="Tahoma"/>
                <a:ea typeface="Tahoma"/>
                <a:cs typeface="Tahoma"/>
                <a:sym typeface="Tahoma"/>
              </a:rPr>
              <a:t>ขั้นตอน </a:t>
            </a:r>
            <a:endParaRPr sz="80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lang="en-US" sz="8000" b="1" i="0" u="none" strike="noStrike" cap="none">
                <a:solidFill>
                  <a:srgbClr val="29C7F7"/>
                </a:solidFill>
                <a:latin typeface="Tahoma"/>
                <a:ea typeface="Tahoma"/>
                <a:cs typeface="Tahoma"/>
                <a:sym typeface="Tahoma"/>
              </a:rPr>
              <a:t>การรีไซเคิล</a:t>
            </a:r>
            <a:endParaRPr sz="8000"/>
          </a:p>
        </p:txBody>
      </p:sp>
      <p:sp>
        <p:nvSpPr>
          <p:cNvPr id="313" name="Google Shape;313;p7"/>
          <p:cNvSpPr/>
          <p:nvPr/>
        </p:nvSpPr>
        <p:spPr>
          <a:xfrm>
            <a:off x="2945858" y="1619861"/>
            <a:ext cx="2068200" cy="2068200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7"/>
          <p:cNvSpPr/>
          <p:nvPr/>
        </p:nvSpPr>
        <p:spPr>
          <a:xfrm>
            <a:off x="2871633" y="1619861"/>
            <a:ext cx="2068200" cy="2068200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7"/>
          <p:cNvSpPr txBox="1"/>
          <p:nvPr/>
        </p:nvSpPr>
        <p:spPr>
          <a:xfrm>
            <a:off x="3485125" y="1661100"/>
            <a:ext cx="993600" cy="19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Font typeface="Arial"/>
              <a:buNone/>
            </a:pPr>
            <a:r>
              <a:rPr lang="en-US" sz="117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3</a:t>
            </a:r>
            <a:endParaRPr/>
          </a:p>
        </p:txBody>
      </p:sp>
      <p:sp>
        <p:nvSpPr>
          <p:cNvPr id="316" name="Google Shape;316;p7"/>
          <p:cNvSpPr txBox="1">
            <a:spLocks noGrp="1"/>
          </p:cNvSpPr>
          <p:nvPr>
            <p:ph type="sldNum" idx="12"/>
          </p:nvPr>
        </p:nvSpPr>
        <p:spPr>
          <a:xfrm>
            <a:off x="9079525" y="1316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2863</Words>
  <Application>Microsoft Office PowerPoint</Application>
  <PresentationFormat>Widescreen</PresentationFormat>
  <Paragraphs>508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Mali</vt:lpstr>
      <vt:lpstr>Calibri Light</vt:lpstr>
      <vt:lpstr>Tahoma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Supamith PONGPIPAT</dc:creator>
  <cp:lastModifiedBy>Panchica Koonchaimang</cp:lastModifiedBy>
  <cp:revision>5</cp:revision>
  <dcterms:created xsi:type="dcterms:W3CDTF">2022-01-20T09:13:45Z</dcterms:created>
  <dcterms:modified xsi:type="dcterms:W3CDTF">2022-12-19T12:30:09Z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5713902</vt:lpwstr>
  </property>
  <property fmtid="{D5CDD505-2E9C-101B-9397-08002B2CF9AE}" pid="3" name="NXPowerLiteSettings">
    <vt:lpwstr>F700052003A000</vt:lpwstr>
  </property>
  <property fmtid="{D5CDD505-2E9C-101B-9397-08002B2CF9AE}" pid="4" name="NXPowerLiteVersion">
    <vt:lpwstr>D9.1.2</vt:lpwstr>
  </property>
</Properties>
</file>