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ali Medium" panose="020B0604020202020204" charset="-34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DqvE0lBaxdtHipK8dYi42QZRu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78" autoAdjust="0"/>
  </p:normalViewPr>
  <p:slideViewPr>
    <p:cSldViewPr snapToGrid="0">
      <p:cViewPr varScale="1">
        <p:scale>
          <a:sx n="50" d="100"/>
          <a:sy n="50" d="100"/>
        </p:scale>
        <p:origin x="1260" y="48"/>
      </p:cViewPr>
      <p:guideLst/>
    </p:cSldViewPr>
  </p:slideViewPr>
  <p:notesTextViewPr>
    <p:cViewPr>
      <p:scale>
        <a:sx n="1" d="1"/>
        <a:sy n="1" d="1"/>
      </p:scale>
      <p:origin x="0" y="-17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2-4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*คลิกเพื่อเปิดใช้งานภาพเคลื่อนไหวเมื่ออ่านบรรทัดสุดท้าย“มีขยะกองยักษ์ที่ส่งกลิ่นเหม็นหึ่ง”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	เคยเห็นขยะกองยักษ์กันไหม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2.	กองนั้นมีอะไรบ้าง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3.	มันใหญ่แค่ไหน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336" name="Google Shape;3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3-5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1: เปลือกกล้วยปรากฏ คลิกเมื่อคุณอ่านคำว่า “กล้วย”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2: ขวดพลาสติก PET ปรากฏ คลิกเมื่อคุณอ่านคำว่า“ขวดพลาสติก PET”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3: กล่องพิซซ่าปรากฏ คลิกเมื่อคุณอ่านคำว่า “กล่องพิซซ่า”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4: ของเล่นที่พังปรากฏ คลิกเมื่อคุณอ่านคำว่า “ของเล่นที่พัง”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5: ขวดโหลแก้วปรากฏ คลิกเมื่อคุณอ่านคำว่า “ขวดโหลแก้ว”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	เปลือกกล้วยเอามารีไซเคิลได้ไหม ไม่ได้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2.	ขวดพลาสติก PET เอามารีไซเคิลได้ไหม ได้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7" name="Google Shape;3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2-4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*คลิกเพื่อเปิดใช้งานภาพเคลื่อนไหวเมื่ออ่านบรรทัดสุดท้าย“ไม่มีปัญหา เรเชล เราทำความสะอาดได้ด้วยการรีไซเคิล”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	ทำไมการรีไซเคิลถึงมีความสำคัญ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คุณอาจยกตัวอย่างเหตุผลดังต่อไปนี้เพื่ออธิบายความสำคัญของการรีไซเคิล: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ช่วยป้องกันไม่ให้ขยะเข้าสู่ธรรมชาติและช่วยให้สัตว์ปลอดภัย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(ความยาวสไลด์: 2 นาที)</a:t>
            </a:r>
            <a:endParaRPr/>
          </a:p>
        </p:txBody>
      </p:sp>
      <p:sp>
        <p:nvSpPr>
          <p:cNvPr id="371" name="Google Shape;3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 (ความยาวสไลด์: 2 นาที)</a:t>
            </a:r>
            <a:endParaRPr sz="1100" b="0" i="1" u="none" strike="noStrike" cap="none">
              <a:solidFill>
                <a:srgbClr val="3AC69D"/>
              </a:solidFill>
              <a:latin typeface="Mali Medium"/>
              <a:ea typeface="Mali Medium"/>
              <a:cs typeface="Mali Medium"/>
              <a:sym typeface="Mali Medium"/>
            </a:endParaRPr>
          </a:p>
        </p:txBody>
      </p:sp>
      <p:sp>
        <p:nvSpPr>
          <p:cNvPr id="383" name="Google Shape;3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/>
              <a:t>(</a:t>
            </a:r>
            <a:r>
              <a:rPr lang="en-US" b="1" dirty="0" err="1"/>
              <a:t>ความยาวสไลด์</a:t>
            </a:r>
            <a:r>
              <a:rPr lang="en-US" b="1" dirty="0"/>
              <a:t>: 2 </a:t>
            </a:r>
            <a:r>
              <a:rPr lang="en-US" b="1" dirty="0" err="1"/>
              <a:t>นาที</a:t>
            </a:r>
            <a:r>
              <a:rPr lang="en-US" b="1" dirty="0"/>
              <a:t>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ถามนักเรียน</a:t>
            </a:r>
            <a:r>
              <a:rPr lang="en-US" b="1" dirty="0"/>
              <a:t>:</a:t>
            </a:r>
            <a:r>
              <a:rPr lang="th-TH" b="1" dirty="0"/>
              <a:t> </a:t>
            </a:r>
            <a:r>
              <a:rPr lang="en-US" b="0" dirty="0" err="1"/>
              <a:t>ใครช่วยยกตัวอย่างของที่เอามารีไซเคิลได้บ้า</a:t>
            </a:r>
            <a:r>
              <a:rPr lang="th-TH" b="0" dirty="0"/>
              <a:t>ง</a:t>
            </a:r>
            <a:br>
              <a:rPr lang="th-TH" b="0" dirty="0"/>
            </a:b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dirty="0" err="1"/>
              <a:t>คลิก</a:t>
            </a:r>
            <a:r>
              <a:rPr lang="en-US" b="0" dirty="0"/>
              <a:t> 1: </a:t>
            </a:r>
            <a:r>
              <a:rPr lang="en-US" b="0" dirty="0" err="1"/>
              <a:t>กล่องกระดาษแข็งปรากฏ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dirty="0" err="1"/>
              <a:t>คลิก</a:t>
            </a:r>
            <a:r>
              <a:rPr lang="en-US" b="0" dirty="0"/>
              <a:t> 2: </a:t>
            </a:r>
            <a:r>
              <a:rPr lang="en-US" b="0" dirty="0" err="1"/>
              <a:t>ขวดโหลแก้วปรากฏ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dirty="0" err="1"/>
              <a:t>คลิก</a:t>
            </a:r>
            <a:r>
              <a:rPr lang="en-US" b="0" dirty="0"/>
              <a:t> 3: </a:t>
            </a:r>
            <a:r>
              <a:rPr lang="en-US" b="0" dirty="0" err="1"/>
              <a:t>ขวดพลาสติก</a:t>
            </a:r>
            <a:r>
              <a:rPr lang="en-US" b="0" dirty="0"/>
              <a:t> PET </a:t>
            </a:r>
            <a:r>
              <a:rPr lang="en-US" b="0" dirty="0" err="1"/>
              <a:t>ปรากฏ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0" dirty="0" err="1"/>
              <a:t>คลิก</a:t>
            </a:r>
            <a:r>
              <a:rPr lang="en-US" b="0" dirty="0"/>
              <a:t> 4: </a:t>
            </a:r>
            <a:r>
              <a:rPr lang="en-US" b="0" dirty="0" err="1"/>
              <a:t>กระป๋องโลหะปรากฏ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22860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96" name="Google Shape;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 ทำไมเราถึงควรทำความสะอาดสิ่งของต่าง ๆ เพื่อนำไปรีไซเคิล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2. ถ้ามีเศษอาหารหรือของเหลวติดอยู่ล่ะ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คุณอาจแนะนำว่า: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ของที่สกปรกไม่สามารถรีไซเคิลได้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ของที่เปียกและสกปรก เมื่อไปโดนสิ่งที่สะอาด อาจทำให้สิ่งของที่สะอาดนั้นสกปรก ทำให้ถังขยะทั้งถังสกปรก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22860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2" name="Google Shape;4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1: สัญลักษณ์รีไซเคิลปรากฏ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เราควรเก็บขวดพลาสติก PET ไว้ที่ไหน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2: ลูกศรชี้ไปที่ถังขยะรีไซเคิล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คำตอบ: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ในถังขยะรีไซเคิล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24" name="Google Shape;4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/>
              <a:t>(</a:t>
            </a:r>
            <a:r>
              <a:rPr lang="en-US" b="1" dirty="0" err="1"/>
              <a:t>ความยาวสไลด์</a:t>
            </a:r>
            <a:r>
              <a:rPr lang="en-US" b="1" dirty="0"/>
              <a:t>: 2-4 </a:t>
            </a:r>
            <a:r>
              <a:rPr lang="en-US" b="1" dirty="0" err="1"/>
              <a:t>นาที</a:t>
            </a:r>
            <a:r>
              <a:rPr lang="en-US" b="1" dirty="0"/>
              <a:t>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บอกนักเรียน</a:t>
            </a:r>
            <a:r>
              <a:rPr lang="en-US" b="1" dirty="0"/>
              <a:t>: 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เมื่อเราทำการรีไซเคิลครบ</a:t>
            </a:r>
            <a:r>
              <a:rPr lang="en-US" b="1" dirty="0"/>
              <a:t> 3 </a:t>
            </a:r>
            <a:r>
              <a:rPr lang="en-US" b="1" dirty="0" err="1"/>
              <a:t>ขั้นตอนนี้แล้ว</a:t>
            </a:r>
            <a:r>
              <a:rPr lang="en-US" b="1" dirty="0"/>
              <a:t> </a:t>
            </a:r>
            <a:r>
              <a:rPr lang="en-US" b="1" dirty="0" err="1"/>
              <a:t>เราสามารถทำให้สิ่งของที่เคยเป็นขยะกลายเป็นของใหม่ได้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ตัวอย่าง</a:t>
            </a:r>
            <a:r>
              <a:rPr lang="en-US" b="1" dirty="0"/>
              <a:t>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คลิก</a:t>
            </a:r>
            <a:r>
              <a:rPr lang="en-US" b="1" dirty="0"/>
              <a:t> 1: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ขวดพลาสติก</a:t>
            </a:r>
            <a:r>
              <a:rPr lang="en-US" b="1" dirty="0"/>
              <a:t> PET </a:t>
            </a:r>
            <a:r>
              <a:rPr lang="en-US" b="1" dirty="0" err="1"/>
              <a:t>เอามารีไซเคิลกลับมาเป็นขวดใหม่ได้</a:t>
            </a:r>
            <a:r>
              <a:rPr lang="en-US" b="1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คลิก</a:t>
            </a:r>
            <a:r>
              <a:rPr lang="en-US" b="1" dirty="0"/>
              <a:t> 2: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 dirty="0" err="1"/>
              <a:t>ขวดพลาสติก</a:t>
            </a:r>
            <a:r>
              <a:rPr lang="en-US" b="1" dirty="0"/>
              <a:t> PET </a:t>
            </a:r>
            <a:r>
              <a:rPr lang="en-US" b="1" dirty="0" err="1"/>
              <a:t>สามารถทำให้มีขนาดเป็นเส้นด้ายเพื่อใช้ทำผ้าและสิ่งทออื่น</a:t>
            </a:r>
            <a:r>
              <a:rPr lang="en-US" b="1" dirty="0"/>
              <a:t> ๆ </a:t>
            </a:r>
            <a:r>
              <a:rPr lang="en-US" b="1" dirty="0" err="1"/>
              <a:t>ได้ด้วย</a:t>
            </a:r>
            <a:r>
              <a:rPr lang="en-US" b="1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39" name="Google Shape;43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2-4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	เรเชลทำอะไรผิดพลาด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2.	ทำไมการรีไซเคิลถึงมีความสำคัญ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คำตอบ: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เรเชลใส่ขยะทั้งหมดลงในถังขยะใบเดียว เธอจำเป็นต้องแยกขยะที่นำกลับมารีไซเคิลได้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ขยะอาจเป็นอันตรายต่ออากาศและน้ำและอาจทำให้สัตว์และปลาเจ็บป่วยได้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เมื่อเราลดการใช้กระดาษลง เท่ากับเราช่วยกันรักษาต้นไม้และสัตว์ในป่า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•	เมื่อเราทำการรีไซเคิล เท่ากับเราทำให้ขยะลดน้อยลง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22860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6" name="Google Shape;4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9" name="Google Shape;4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(ความยาวสไลด์: 3-5 นาที)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คลิก 1: สัญลักษณ์รีไซเคิลปรากฏ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เคยเห็นสัญลักษณ์นี้มาก่อนไหม เคยเห็นที่ไหน มีใครบอกได้ไหมว่ามันหมายถึงอะไร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สัญลักษณ์นี้หมายถึง “การรีไซเคิล” การรีไซเคิลคืออะไร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คลิก 2: ขวดพลาสติก PET ปรากฏ คลิก 3: ถังรีไซเคิลปรากฏ คลิก 4: ขวดพลาสติก PET อีกขวดปรากฏ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บอกนักเรียน: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การรีไซเคิลคือการเอาของสิ่งหนึ่ง เช่น ขวดพลาสติก PET ไปทำให้เป็นขวดอีกขวดหนึ่ง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ถามนักเรียน: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การรีไซเคิลเป็นสิ่งที่ดีไหม เพราะอะไร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นักเรียนทำการรีไซเคิลหรือเปล่า ช่วยกันแบ่งปันประสบการณ์ ...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3-5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แบบฝึกหัดก่อนเข้าสู่บทเรียน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มีใครเคยได้ยินเกี่ยวกับการรีไซเคิลบ้าง ถ้าเคย ช่วยบอกเพื่อน ๆ หน่อยว่ารู้อะไรบ้าง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บอกนักเรียน: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การรีไซเคิลคือกระบวนการในการเก็บและแปรรูปวัสดุที่อาจถูกทิ้งเป็นขยะ โดยเปลี่ยนให้เป็นผลิตภัณฑ์ใหม่ การรีไซเคิลเป็นประโยชน์ต่อชุมชนและสิ่งแวดล้อม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ให้อ่านรูปจากซ้ายไปขวาโดยเริ่มจากแถวบนสุด เพื่อทดสอบความรู้นักเรียนเกี่ยวกับสิ่งที่รีไซเคิลได้ และรีไซเคิลไม่ได้ ถามนักเรียนว่าสามารถรีไซเคิลสิ่งของแต่ละอย่างได้หรือไม่ ก่อนที่คุณจะคลิกเพื่อแสดงคำตอบ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ลำดับของภาพที่จะปรากฏขึ้นเมื่อคลิกแต่ละครั้ง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1: ขวดโหลแก้ว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2: ขวดพลาสติก PET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3: รองเท้า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4: กระป๋องโลหะ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5: หลอดไฟ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6: กล่องใส่น้ำผลไม้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7: ผ้าเช็ดปากที่สกปรก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8: ดินสอ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9: ถุงพลาสติก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10: ของเล่น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11: กล่องกระดาษแข็ง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12: สายยางสำหรับสวน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คลิก 13: เปลือกกล้วย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189" name="Google Shape;1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(</a:t>
            </a:r>
            <a:r>
              <a:rPr lang="en-US" sz="1400" b="1" dirty="0" err="1"/>
              <a:t>ความยาวสไลด์</a:t>
            </a:r>
            <a:r>
              <a:rPr lang="en-US" sz="1400" b="1" dirty="0"/>
              <a:t>: 3-5 </a:t>
            </a:r>
            <a:r>
              <a:rPr lang="en-US" sz="1400" b="1" dirty="0" err="1"/>
              <a:t>นาที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แจกหรือแสดงสไลด์</a:t>
            </a:r>
            <a:r>
              <a:rPr lang="en-US" sz="1400" b="0" dirty="0"/>
              <a:t> “</a:t>
            </a:r>
            <a:r>
              <a:rPr lang="en-US" sz="1400" b="0" dirty="0" err="1"/>
              <a:t>ได้</a:t>
            </a:r>
            <a:r>
              <a:rPr lang="en-US" sz="1400" b="0" dirty="0"/>
              <a:t>/</a:t>
            </a:r>
            <a:r>
              <a:rPr lang="en-US" sz="1400" b="0" dirty="0" err="1"/>
              <a:t>ไม่ได้</a:t>
            </a:r>
            <a:r>
              <a:rPr lang="en-US" sz="1400" b="0" dirty="0"/>
              <a:t>” – </a:t>
            </a:r>
            <a:r>
              <a:rPr lang="en-US" sz="1400" b="0" dirty="0" err="1"/>
              <a:t>มีเอกสาร</a:t>
            </a:r>
            <a:r>
              <a:rPr lang="en-US" sz="1400" b="0" dirty="0"/>
              <a:t> PDF </a:t>
            </a:r>
            <a:r>
              <a:rPr lang="en-US" sz="1400" b="0" dirty="0" err="1"/>
              <a:t>ประกอบคำบรรยายที่สามารถปริ๊นท์แจกนักเรียน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ชวนพูดคุยเกี่ยวกับที่ทิ้งขยะ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นักเรียนจัดการกับขยะที่บ้านยังไง</a:t>
            </a:r>
            <a:r>
              <a:rPr lang="en-US" sz="1400" b="0" dirty="0"/>
              <a:t> </a:t>
            </a:r>
            <a:r>
              <a:rPr lang="en-US" sz="1400" b="0" dirty="0" err="1"/>
              <a:t>เอาขยะไปไว้ที่ไหน</a:t>
            </a:r>
            <a:r>
              <a:rPr lang="en-US" sz="1400" b="0" dirty="0"/>
              <a:t> </a:t>
            </a:r>
            <a:r>
              <a:rPr lang="en-US" sz="1400" b="0" dirty="0" err="1"/>
              <a:t>ขยะทั้งหมดอยู่ในถังขยะถังเดียวหรือเปล่า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บอกนักเรียน</a:t>
            </a:r>
            <a:r>
              <a:rPr lang="en-US" sz="1400" b="1" dirty="0"/>
              <a:t>:</a:t>
            </a:r>
            <a:endParaRPr sz="1400"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dirty="0" err="1"/>
              <a:t>ไม่ใช่ว่าขยะทั้งหมดจะถูกทิ้งลงถังขยะเดียวกัน</a:t>
            </a:r>
            <a:r>
              <a:rPr lang="en-US" sz="1400" b="0" dirty="0"/>
              <a:t> </a:t>
            </a:r>
            <a:r>
              <a:rPr lang="en-US" sz="1400" b="0" dirty="0" err="1"/>
              <a:t>สิ่งของบางอย่างจำเป็นต้องทิ้งในถังขยะรีไซเคิล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ถามนักเรียน</a:t>
            </a:r>
            <a:r>
              <a:rPr lang="en-US" sz="1400" b="1" dirty="0"/>
              <a:t>: </a:t>
            </a:r>
            <a:r>
              <a:rPr lang="en-US" sz="1400" b="0" dirty="0" err="1"/>
              <a:t>สิ่งของที่อยู่ด้านซ้ายเป็นสิ่งที่รีไซเคิลได้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ของชิ้นไหนบ้างที่รีไซเคิลได้</a:t>
            </a:r>
            <a:r>
              <a:rPr lang="en-US" sz="1400" b="0" dirty="0"/>
              <a:t> </a:t>
            </a:r>
            <a:r>
              <a:rPr lang="en-US" sz="1400" b="0" dirty="0" err="1"/>
              <a:t>ภาพแรกที่เห็นคืออะไร</a:t>
            </a:r>
            <a:endParaRPr b="0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/>
              <a:t>*</a:t>
            </a:r>
            <a:r>
              <a:rPr lang="en-US" sz="1400" b="1" dirty="0" err="1"/>
              <a:t>ถามตามลำดับ</a:t>
            </a:r>
            <a:r>
              <a:rPr lang="en-US" sz="1400" b="1" dirty="0"/>
              <a:t> (</a:t>
            </a:r>
            <a:r>
              <a:rPr lang="en-US" sz="1400" b="1" dirty="0" err="1"/>
              <a:t>ขวดโหลแก้ว</a:t>
            </a:r>
            <a:r>
              <a:rPr lang="en-US" sz="1400" b="1" dirty="0"/>
              <a:t>,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PET,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,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)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1: </a:t>
            </a:r>
            <a:r>
              <a:rPr lang="en-US" sz="1400" b="1" dirty="0" err="1"/>
              <a:t>ขวดโหลแก้ว</a:t>
            </a:r>
            <a:r>
              <a:rPr lang="en-US" sz="1100" b="0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 : </a:t>
            </a:r>
            <a:r>
              <a:rPr lang="en-US" sz="1400" b="1" dirty="0" err="1"/>
              <a:t>แก้วรีไซเคิลได้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2: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ขวดพลาสติก</a:t>
            </a:r>
            <a:r>
              <a:rPr lang="en-US" sz="1400" b="1" dirty="0"/>
              <a:t> PET </a:t>
            </a:r>
            <a:r>
              <a:rPr lang="en-US" sz="1400" b="1" dirty="0" err="1"/>
              <a:t>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3: </a:t>
            </a:r>
            <a:r>
              <a:rPr lang="en-US" sz="1400" b="1" dirty="0" err="1"/>
              <a:t>กล่องกระดาษแข็ง</a:t>
            </a:r>
            <a:r>
              <a:rPr lang="en-US" sz="1400" b="1" dirty="0"/>
              <a:t> &gt;&gt;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กระดาษรีไซเคิลได้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คลิก</a:t>
            </a:r>
            <a:r>
              <a:rPr lang="en-US" sz="1400" b="1" dirty="0"/>
              <a:t> 4: </a:t>
            </a:r>
            <a:r>
              <a:rPr lang="en-US" sz="1400" b="1" dirty="0" err="1"/>
              <a:t>กระป๋องโลหะ</a:t>
            </a:r>
            <a:r>
              <a:rPr lang="en-US" sz="1400" b="1" dirty="0"/>
              <a:t> &gt;&gt; </a:t>
            </a:r>
            <a:r>
              <a:rPr lang="en-US" sz="1400" b="1" dirty="0" err="1"/>
              <a:t>ทำจากอะไร</a:t>
            </a:r>
            <a:r>
              <a:rPr lang="en-US" sz="1400" b="1" dirty="0"/>
              <a:t> </a:t>
            </a:r>
            <a:r>
              <a:rPr lang="en-US" sz="1400" b="1" dirty="0" err="1"/>
              <a:t>เอามารีไซเคิลได้ไหม</a:t>
            </a:r>
            <a:endParaRPr dirty="0"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 err="1"/>
              <a:t>คำตอบ</a:t>
            </a:r>
            <a:r>
              <a:rPr lang="en-US" sz="1400" b="1" dirty="0"/>
              <a:t>: </a:t>
            </a:r>
            <a:r>
              <a:rPr lang="en-US" sz="1400" b="1" dirty="0" err="1"/>
              <a:t>โลหะรีไซเคิลได้</a:t>
            </a:r>
            <a:endParaRPr dirty="0"/>
          </a:p>
        </p:txBody>
      </p:sp>
      <p:sp>
        <p:nvSpPr>
          <p:cNvPr id="254" name="Google Shape;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กระต่ายตัวไหนคือเรย์ และตัวไหนคือเรเชล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306" name="Google Shape;3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 นาที)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(ความยาวสไลด์: 2-4 นาที)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ถามนักเรียน: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1.	ขยะมีกลิ่นยังไง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2.	คิดว่าพวกเขาเห็นอะไรในถังขยะ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b="1"/>
              <a:t>3.	เรเชลทำอะไรผิดพลาด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057-F850-08E4-F631-8F877F1CB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47D41-F6DA-C723-5DDF-28EA774FC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DCA62-C99A-6DA4-BB31-33AFA26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BF5A2-2824-C260-D7C1-FAFC79EB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3A72-4C7E-C2D6-2A6D-411E59FD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2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D98-37C9-B03E-C64B-291DD171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CEF4-073B-C39B-07BF-DD05C9743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3F440-9FB7-13CF-CC6B-98C07D28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F340-F25D-8661-B713-27C0A8DC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F7A76-BD47-1435-7681-6FBAAF36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6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323-9B9F-09EC-6F31-51F0FAD0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10EBF-5FF5-5C9A-6FDD-680AAA75A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A744-3EAC-DECE-C6FA-27EE56F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8989-5B52-9456-1407-81F6C213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187C-31DF-4473-CCFE-99EB951B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6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97E9-47B1-56B0-3142-671DDA6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8ECBD-BA0A-1E58-03CC-47D01BED8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4EAAA-8337-8B6F-5622-889D6A8C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33A8-FAEA-7D99-A2C8-69D43EB7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1487F-F7B2-7F84-740F-E4A80021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806E1-96F1-AEA8-0EE7-CDF80AC4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5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C25F-72AF-C6FD-11E0-1991B8C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DC426-1049-E5E9-9336-A63DECEB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DC10-0BDA-163F-BEA8-5F0C784B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6C42F-939B-1A9A-F634-762C6564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C97F0-1538-AA68-8A5D-998186FB1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EA7E93-768B-1D0B-DA62-9F7A57CC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95F44-24A6-7A32-916F-507FEF95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E17B9-0633-3330-431E-464D2157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DED5-B2DD-96B5-E515-FE2077FCF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24198-16B4-5FB0-022B-DA47D103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11C7D-B5F7-E1FF-7865-CA43C7A2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CA28E-E136-4866-97CA-B10BE1EC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50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B48DE-6226-45B8-CADC-82376405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5638B-128F-959B-BA71-EA7BC490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95345-A4EC-62EF-B43F-5CAAEF3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6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4736-8D50-37B3-A421-CFA699B1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8DAB-7A77-06F3-D578-F23DB3E0D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5E1EF-09C1-93E4-1A94-3C557C81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431A3-0B69-ABB6-E1DF-14C4D532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EFCAC-FA1D-E18F-D93F-A163A30B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DDE40-D6AD-42AB-E0D7-DF5A36DA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1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81E2-0D9E-21CF-AC80-A23C0BCB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B245AF-99EB-1F18-1DE5-45D5395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D658-F6E6-4BE4-08E4-5167EFEB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E0EF-1BC8-9829-CC95-B15E4684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E78D2-F774-1A75-D642-E10A95C7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1094E-70D1-D60B-E9A8-CFD00DBBF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24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7D61-EC27-67C1-0793-579C812D3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4904-FD9D-D13E-97A7-76EA4E123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5672-60DF-972A-FF64-603EF0B65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28994-24F1-E46E-ACE7-9F61972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03EFC-D096-27DE-DB00-18B6F349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6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4BA74-2441-5193-E0BA-F70C4060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6304F-97D9-058B-2AA6-286A2875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EE22E-C4D8-F7A9-D307-7E9CC63D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FDFCD-7983-E5B6-3862-CD601AE9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30169-661A-B9A2-96D2-5F20AE86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EE1A5-2FD3-0846-AE9C-F9A3EAB6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7301-0465-C365-F95C-FB04D95E4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3FD42-BEFE-2B67-BB45-7B070EB8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3259-D5F8-4BD2-9DED-11BB5A299992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F480-2DAB-2AEB-A763-AF6B5CFFA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B7794-0476-85F9-524B-3398C90C9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FB64-2C18-4F8E-BE5B-40147C00F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27.png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5A4BB4F-03CC-0B74-F7A7-B751D1749B14}"/>
              </a:ext>
            </a:extLst>
          </p:cNvPr>
          <p:cNvGrpSpPr/>
          <p:nvPr/>
        </p:nvGrpSpPr>
        <p:grpSpPr>
          <a:xfrm>
            <a:off x="0" y="0"/>
            <a:ext cx="12208895" cy="6858000"/>
            <a:chOff x="0" y="0"/>
            <a:chExt cx="12208895" cy="6858000"/>
          </a:xfrm>
        </p:grpSpPr>
        <p:pic>
          <p:nvPicPr>
            <p:cNvPr id="2" name="Picture 1" descr="A card with a cartoon character on it&#10;&#10;Description automatically generated with low confidence">
              <a:extLst>
                <a:ext uri="{FF2B5EF4-FFF2-40B4-BE49-F238E27FC236}">
                  <a16:creationId xmlns:a16="http://schemas.microsoft.com/office/drawing/2014/main" id="{67B70064-5E2D-8C7D-C868-4AF8F58E6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05" t="13197" r="9109" b="19319"/>
            <a:stretch/>
          </p:blipFill>
          <p:spPr>
            <a:xfrm>
              <a:off x="0" y="0"/>
              <a:ext cx="12208895" cy="6858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C43F20-0894-998E-F310-1273A43E67D8}"/>
                </a:ext>
              </a:extLst>
            </p:cNvPr>
            <p:cNvGrpSpPr/>
            <p:nvPr/>
          </p:nvGrpSpPr>
          <p:grpSpPr>
            <a:xfrm>
              <a:off x="3412096" y="5290703"/>
              <a:ext cx="5147563" cy="1234399"/>
              <a:chOff x="3412096" y="5290703"/>
              <a:chExt cx="5147563" cy="1234399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3DEBC1-F21B-2C71-C171-30774AE1F53F}"/>
                  </a:ext>
                </a:extLst>
              </p:cNvPr>
              <p:cNvSpPr txBox="1"/>
              <p:nvPr/>
            </p:nvSpPr>
            <p:spPr>
              <a:xfrm>
                <a:off x="3412096" y="5290703"/>
                <a:ext cx="514756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การรีไซเคิลเบื้องต้น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FFA7D-B562-E8C0-52A3-683F70BC96F4}"/>
                  </a:ext>
                </a:extLst>
              </p:cNvPr>
              <p:cNvSpPr txBox="1"/>
              <p:nvPr/>
            </p:nvSpPr>
            <p:spPr>
              <a:xfrm>
                <a:off x="4009233" y="6063437"/>
                <a:ext cx="41735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ระดับที่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1: </a:t>
                </a:r>
                <a:r>
                  <a:rPr kumimoji="0" lang="th-TH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rPr>
                  <a:t>บทเรียนขั้นพื้นฐาน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457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"/>
          <p:cNvSpPr txBox="1"/>
          <p:nvPr/>
        </p:nvSpPr>
        <p:spPr>
          <a:xfrm>
            <a:off x="380143" y="2227834"/>
            <a:ext cx="5364859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ทั้งสองทำตามแม่สั่ง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เรย์</a:t>
            </a:r>
            <a:r>
              <a:rPr lang="en-US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ล้าง</a:t>
            </a: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จานและทำความสะอาดพื้นครัว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ส่วนเรเชลก็เอาขยะกับของรีไซเคิลไปทิ้ง แต่เธอดันทิ้งทุกอย่างลง</a:t>
            </a: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ในถังขยะใบเดียวกัน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ซึ่งเธอไม่ได้นึกถึงการแยกขยะและของที่รีไซเคิลได้ ออกจากกัน</a:t>
            </a:r>
          </a:p>
        </p:txBody>
      </p:sp>
      <p:pic>
        <p:nvPicPr>
          <p:cNvPr id="330" name="Google Shape;330;p6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79062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332" name="Google Shape;332;p6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3486" y="1159698"/>
            <a:ext cx="6413911" cy="627576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6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7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38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7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341" name="Google Shape;341;p27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0496" y="1314494"/>
            <a:ext cx="4480131" cy="448013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7"/>
          <p:cNvSpPr txBox="1"/>
          <p:nvPr/>
        </p:nvSpPr>
        <p:spPr>
          <a:xfrm>
            <a:off x="333713" y="1585064"/>
            <a:ext cx="6108727" cy="473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อยู่มาวันหนึ่ง </a:t>
            </a: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แม่ถามว่า </a:t>
            </a:r>
            <a:r>
              <a:rPr lang="th-TH" sz="2500" b="0" i="1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“มีใครได้กลิ่นกลิ่นเหม็นไหม กลิ่นเหม็นนี้มาจากไหน" 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ในขณะพูด เธอก็เดินออกไป</a:t>
            </a: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ตามหากลิ่นที่เหม็นหึ่งนั้น</a:t>
            </a:r>
            <a:b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</a:br>
            <a:endParaRPr lang="th-TH" sz="2500" b="0" i="0" u="none" strike="noStrike" cap="none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0" i="1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“</a:t>
            </a:r>
            <a:r>
              <a:rPr lang="th-TH" sz="2500" i="1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โอ้ไม่</a:t>
            </a:r>
            <a:r>
              <a:rPr lang="th-TH" sz="2500" b="0" i="1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” แม่ร้องออกมา “กลิ่น</a:t>
            </a:r>
            <a:r>
              <a:rPr lang="th-TH" sz="2500" i="1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เหม็นมาจากขยะ”</a:t>
            </a:r>
            <a:r>
              <a:rPr lang="th-TH" sz="2500" b="0" i="1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h-TH" sz="2500" i="1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เมื่อทุกคนออกไปข้างนอก ทายซิ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ว่าพวกเขาเห็นอะไร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…</a:t>
            </a:r>
            <a:endParaRPr lang="th-TH" sz="2500" b="0" i="0" u="none" strike="noStrike" cap="none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1" i="0" u="none" strike="noStrike" cap="none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ขยะกองยักษ์ที่ส่งกลิ่นเหม็น</a:t>
            </a:r>
            <a:r>
              <a:rPr lang="th-TH" sz="2500" b="1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ไปทั่วนั่นไง</a:t>
            </a:r>
            <a:r>
              <a:rPr lang="th-TH" sz="2500" b="1" i="0" u="none" strike="noStrike" cap="none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!</a:t>
            </a:r>
            <a:endParaRPr sz="2500" b="1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pic>
        <p:nvPicPr>
          <p:cNvPr id="343" name="Google Shape;343;p27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4933" y="3383046"/>
            <a:ext cx="3171891" cy="317189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7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8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8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8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sp>
        <p:nvSpPr>
          <p:cNvPr id="352" name="Google Shape;352;p28"/>
          <p:cNvSpPr txBox="1"/>
          <p:nvPr/>
        </p:nvSpPr>
        <p:spPr>
          <a:xfrm>
            <a:off x="244375" y="2242750"/>
            <a:ext cx="53418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เศษอาหารเหลือ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25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PET, </a:t>
            </a:r>
            <a:r>
              <a:rPr lang="en-US" sz="25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ของเล่นที่พังในกล่องพิซซ่า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5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และขวดโหลแก้วขนาดใหญ่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500" b="0" i="1" u="none" strike="noStrike" cap="none" dirty="0" err="1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คิดว่ามีอะไรอีกในกองนั้น</a:t>
            </a:r>
            <a:r>
              <a:rPr lang="en-US" sz="2500" b="0" i="0" u="none" strike="noStrike" cap="none" dirty="0">
                <a:solidFill>
                  <a:srgbClr val="39C79D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500" b="0" i="0" u="none" strike="noStrike" cap="none" dirty="0">
              <a:solidFill>
                <a:srgbClr val="39C79D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dirty="0">
              <a:solidFill>
                <a:srgbClr val="39C79D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th-TH" sz="2500" b="1" i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โ</a:t>
            </a:r>
            <a:r>
              <a:rPr lang="en-US" sz="2500" b="1" i="1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อ้ไม่</a:t>
            </a:r>
            <a:r>
              <a:rPr lang="en-US" sz="2500" b="1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” </a:t>
            </a:r>
            <a:r>
              <a:rPr lang="en-US" sz="25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แม่ร้องออกมา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5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"</a:t>
            </a:r>
            <a:r>
              <a:rPr lang="en-US" sz="2500" b="0" i="1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เราจะทำยังไงกับขยะกองนี้ดี</a:t>
            </a:r>
            <a:r>
              <a:rPr lang="en-US" sz="25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”</a:t>
            </a:r>
            <a:endParaRPr i="1" dirty="0"/>
          </a:p>
        </p:txBody>
      </p:sp>
      <p:sp>
        <p:nvSpPr>
          <p:cNvPr id="353" name="Google Shape;353;p28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54" name="Google Shape;354;p28" descr="A picture containing banana, indoor, yellow, half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4749" y="1442249"/>
            <a:ext cx="2656956" cy="26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515807">
            <a:off x="8586593" y="1676026"/>
            <a:ext cx="2004064" cy="236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8" descr="A picture containing plastic, vessel, ja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4002" y="4614375"/>
            <a:ext cx="1762301" cy="218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8" descr="A picture containing to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72568" y="4551608"/>
            <a:ext cx="2966224" cy="22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 descr="A bottle of water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01024" y="4891314"/>
            <a:ext cx="1614530" cy="192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7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7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7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366" name="Google Shape;366;p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01447" y="1116156"/>
            <a:ext cx="6290551" cy="599340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7"/>
          <p:cNvSpPr txBox="1"/>
          <p:nvPr/>
        </p:nvSpPr>
        <p:spPr>
          <a:xfrm>
            <a:off x="361049" y="2451473"/>
            <a:ext cx="6290551" cy="3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เรเชลรู้สึกเสียใจที่ทำให้เกิดปัญหา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000" b="0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"</a:t>
            </a:r>
            <a:r>
              <a:rPr lang="en-US" sz="2000" b="0" i="1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หนูขอโทษค่ะแม่</a:t>
            </a:r>
            <a:r>
              <a:rPr lang="en-US" sz="20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"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เธอพูด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000" b="0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en-US" sz="2000" b="0" i="1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ไม่เป็นไรเรเชล</a:t>
            </a:r>
            <a:r>
              <a:rPr lang="th-TH" sz="20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000" b="0" i="1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เราจัดการปัญหาได้ด้วยการรีไซเคิล</a:t>
            </a:r>
            <a:r>
              <a:rPr lang="en-US" sz="2000" b="0" i="1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” </a:t>
            </a:r>
            <a:endParaRPr sz="2000" b="0" i="1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เรย์บอก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000" b="0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1" dirty="0">
              <a:solidFill>
                <a:srgbClr val="3AC69D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"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ที่โรงเรียนสอนมาว่า</a:t>
            </a:r>
            <a:r>
              <a:rPr lang="en-US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การ</a:t>
            </a:r>
            <a:r>
              <a:rPr lang="th-TH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คัดแยกขยะและ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รีไซเคิลเป็นสิ่งที่สำคัญ</a:t>
            </a:r>
            <a:r>
              <a:rPr lang="en-US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มันช่วยให้โลกและผู้คน</a:t>
            </a:r>
            <a:r>
              <a:rPr lang="th-TH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และสัตว์ต่าง</a:t>
            </a:r>
            <a:r>
              <a:rPr lang="en-US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 ๆ </a:t>
            </a:r>
            <a:r>
              <a:rPr lang="en-US" sz="2000" b="0" i="1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มีสุขภาพที่แข็งแรง</a:t>
            </a:r>
            <a:r>
              <a:rPr lang="en-US" sz="2000" b="0" i="1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” </a:t>
            </a:r>
            <a:r>
              <a:rPr lang="th-TH" sz="2000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ล้วเ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รย์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ก็เริ่มคัดแยกขยะใ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ห้เรเชลกับแม่ดู</a:t>
            </a:r>
            <a:endParaRPr dirty="0"/>
          </a:p>
        </p:txBody>
      </p:sp>
      <p:sp>
        <p:nvSpPr>
          <p:cNvPr id="368" name="Google Shape;368;p7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8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8"/>
          <p:cNvSpPr txBox="1"/>
          <p:nvPr/>
        </p:nvSpPr>
        <p:spPr>
          <a:xfrm>
            <a:off x="274237" y="5244163"/>
            <a:ext cx="1164352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"</a:t>
            </a:r>
            <a:r>
              <a:rPr lang="en-US" sz="2000" b="1" i="1" u="none" strike="noStrike" cap="none" dirty="0" err="1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ของทุกอย่างที่รีไซเคิล</a:t>
            </a:r>
            <a:r>
              <a:rPr lang="th-TH" sz="2000" b="1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ได้</a:t>
            </a:r>
            <a:r>
              <a:rPr lang="en-US" sz="2000" b="1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2000" b="1" i="1" u="none" strike="noStrike" cap="none" dirty="0" err="1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ต้องเอามาทำความสะอาดและทำให้แห้ง</a:t>
            </a:r>
            <a:r>
              <a:rPr lang="en-US" sz="2000" b="1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"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เรย์บอก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“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เพราะถ้าไม่ทำแบบนั้น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ก็จะรีไซเคิลไม่ได้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”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เรย์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เริ่ม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ล้างขวดแล้วแยกวางไว้รอให้แห้ง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เรเชล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ช่วย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จัดเรียงกล่องกระดาษแข็ง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สมุดโน้ต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และกล่องซีเรียลที่สะอาดแล้ว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ไว้ด้วยกัน</a:t>
            </a:r>
            <a:r>
              <a:rPr lang="en-US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ส่วน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แม่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ก็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เก็บสิ่งของ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อื่นๆ </a:t>
            </a:r>
            <a:r>
              <a:rPr lang="en-US" sz="2000" b="0" i="0" u="none" strike="noStrike" cap="none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ที่รีไซเคิลไม่ได้</a:t>
            </a:r>
            <a:r>
              <a:rPr lang="th-TH" sz="20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แยกไว้เพื่อเอาไปใส่ลงถังขยะ</a:t>
            </a:r>
            <a:r>
              <a:rPr lang="th-TH" sz="20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อีกใบ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5" name="Google Shape;375;p8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8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377" name="Google Shape;377;p8" descr="Graphical user interface, webs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30"/>
          <a:stretch/>
        </p:blipFill>
        <p:spPr>
          <a:xfrm>
            <a:off x="1395681" y="-213537"/>
            <a:ext cx="9011532" cy="538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8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79" name="Google Shape;379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39950" y="765565"/>
            <a:ext cx="3546064" cy="354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8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88497" y="705648"/>
            <a:ext cx="3546064" cy="354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9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6" y="9485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9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9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389" name="Google Shape;389;p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5885" y="3338115"/>
            <a:ext cx="4116707" cy="388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2564" y="4061564"/>
            <a:ext cx="2177337" cy="174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9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5631" y="4126955"/>
            <a:ext cx="2726990" cy="230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9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7834" y="4290183"/>
            <a:ext cx="4018872" cy="276438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9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5E558-F426-FF1E-34F3-C511EFB7745C}"/>
              </a:ext>
            </a:extLst>
          </p:cNvPr>
          <p:cNvSpPr txBox="1"/>
          <p:nvPr/>
        </p:nvSpPr>
        <p:spPr>
          <a:xfrm>
            <a:off x="-116090" y="1484253"/>
            <a:ext cx="12035074" cy="226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เมื่อ</a:t>
            </a:r>
            <a:r>
              <a:rPr lang="th-TH" sz="24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เสร็จจากการคัดแยกของรีไซเคิล </a:t>
            </a: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ทุกคนรู้สึกมีความสุข </a:t>
            </a:r>
            <a:endParaRPr lang="en-US" sz="2400" b="0" i="0" u="none" strike="noStrike" cap="none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ขยะทั้งหมดถูกทิ้งในถังขยะอย่างถูกต้อง </a:t>
            </a:r>
            <a:endParaRPr lang="en-US" sz="2400" b="0" i="0" u="none" strike="noStrike" cap="none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ของรีไซเคิลที่ว่างเปล่า สะอาด และแห้ง ก็จะถูกทิ้งในถังขยะรีไซเคิล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1" u="none" strike="noStrike" cap="none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“เรย์ </a:t>
            </a:r>
            <a:r>
              <a:rPr lang="en-US" sz="2400" b="0" i="1" u="none" strike="noStrike" cap="none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…</a:t>
            </a:r>
            <a:r>
              <a:rPr lang="th-TH" sz="2400" b="0" i="1" u="none" strike="noStrike" cap="none" dirty="0">
                <a:solidFill>
                  <a:srgbClr val="68CDD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เรเชลอยากรู้เรื่องการรีไซเคิล” </a:t>
            </a: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เรเชลร้องเรียกเรย์ </a:t>
            </a:r>
            <a:endParaRPr lang="th-TH" sz="2400" b="0" i="1" u="none" strike="noStrike" cap="none" dirty="0">
              <a:solidFill>
                <a:srgbClr val="68CDD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 Medium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เรย์ไม่รอช้า ตอบกลับทันทีว่า </a:t>
            </a:r>
            <a:r>
              <a:rPr lang="th-TH" sz="2400" i="1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"</a:t>
            </a:r>
            <a:r>
              <a:rPr lang="th-TH" sz="24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มันง่ายเหมือนนับ หนึ่ง สอง สาม เลยแหละ”</a:t>
            </a: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9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9"/>
          <p:cNvSpPr txBox="1"/>
          <p:nvPr/>
        </p:nvSpPr>
        <p:spPr>
          <a:xfrm>
            <a:off x="2010116" y="2327885"/>
            <a:ext cx="951649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th-TH" sz="35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ต้อง</a:t>
            </a:r>
            <a:r>
              <a:rPr lang="en-US" sz="35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รู้ว่าอะไรที่รีไซเคิลได้และรีไซเคิลไม่ได้</a:t>
            </a:r>
            <a:endParaRPr dirty="0"/>
          </a:p>
        </p:txBody>
      </p:sp>
      <p:pic>
        <p:nvPicPr>
          <p:cNvPr id="401" name="Google Shape;401;p29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9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403" name="Google Shape;403;p2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0800" y="2667000"/>
            <a:ext cx="3878025" cy="402574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ADDDC9-6615-0337-BBF8-343F1D364F7A}"/>
              </a:ext>
            </a:extLst>
          </p:cNvPr>
          <p:cNvGrpSpPr/>
          <p:nvPr/>
        </p:nvGrpSpPr>
        <p:grpSpPr>
          <a:xfrm>
            <a:off x="665385" y="2123418"/>
            <a:ext cx="1596148" cy="1147556"/>
            <a:chOff x="665385" y="2417079"/>
            <a:chExt cx="1596148" cy="1147556"/>
          </a:xfrm>
        </p:grpSpPr>
        <p:sp>
          <p:nvSpPr>
            <p:cNvPr id="399" name="Google Shape;399;p29"/>
            <p:cNvSpPr/>
            <p:nvPr/>
          </p:nvSpPr>
          <p:spPr>
            <a:xfrm>
              <a:off x="665385" y="2417079"/>
              <a:ext cx="1161857" cy="1147556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29"/>
            <p:cNvSpPr txBox="1"/>
            <p:nvPr/>
          </p:nvSpPr>
          <p:spPr>
            <a:xfrm>
              <a:off x="797149" y="2541898"/>
              <a:ext cx="1464384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#1</a:t>
              </a:r>
              <a:endParaRPr dirty="0"/>
            </a:p>
          </p:txBody>
        </p:sp>
      </p:grpSp>
      <p:pic>
        <p:nvPicPr>
          <p:cNvPr id="406" name="Google Shape;406;p29" descr="A picture containing plastic, vessel, ja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7990" y="4368504"/>
            <a:ext cx="2068061" cy="218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9" descr="A bottle of wate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2510" y="3408039"/>
            <a:ext cx="2502799" cy="313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9" descr="A close up of a roll of tap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48713" y="4597417"/>
            <a:ext cx="1203303" cy="203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 descr="A picture containing box, stationary, container, envelo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8999" y="4252676"/>
            <a:ext cx="2719308" cy="21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0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D65ED9-0A14-523F-7E7C-AD52A97066F9}"/>
              </a:ext>
            </a:extLst>
          </p:cNvPr>
          <p:cNvGrpSpPr/>
          <p:nvPr/>
        </p:nvGrpSpPr>
        <p:grpSpPr>
          <a:xfrm>
            <a:off x="772201" y="392870"/>
            <a:ext cx="1688100" cy="974411"/>
            <a:chOff x="1857587" y="432787"/>
            <a:chExt cx="1688100" cy="974411"/>
          </a:xfrm>
        </p:grpSpPr>
        <p:sp>
          <p:nvSpPr>
            <p:cNvPr id="415" name="Google Shape;415;p30"/>
            <p:cNvSpPr/>
            <p:nvPr/>
          </p:nvSpPr>
          <p:spPr>
            <a:xfrm>
              <a:off x="1857587" y="432787"/>
              <a:ext cx="967770" cy="974411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0"/>
            <p:cNvSpPr txBox="1"/>
            <p:nvPr/>
          </p:nvSpPr>
          <p:spPr>
            <a:xfrm>
              <a:off x="1857587" y="566070"/>
              <a:ext cx="16881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#</a:t>
              </a:r>
              <a:r>
                <a:rPr lang="en-US" sz="400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900" dirty="0"/>
            </a:p>
          </p:txBody>
        </p:sp>
      </p:grpSp>
      <p:sp>
        <p:nvSpPr>
          <p:cNvPr id="418" name="Google Shape;418;p30"/>
          <p:cNvSpPr txBox="1"/>
          <p:nvPr/>
        </p:nvSpPr>
        <p:spPr>
          <a:xfrm>
            <a:off x="1029669" y="499732"/>
            <a:ext cx="10010099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เททิ้ง</a:t>
            </a:r>
            <a:r>
              <a:rPr lang="en-US" sz="3000" b="1" i="0" u="none" strike="noStrike" cap="none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000" b="1" i="0" u="none" strike="noStrike" cap="none" dirty="0" err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ทำความสะอาด</a:t>
            </a:r>
            <a:r>
              <a:rPr lang="en-US" sz="3000" b="1" i="0" u="none" strike="noStrike" cap="none" dirty="0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000" b="1" i="0" u="none" strike="noStrike" cap="none" dirty="0" err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และทำให้แห้ง</a:t>
            </a:r>
            <a:endParaRPr sz="3000" b="1" i="0" u="none" strike="noStrike" cap="none" dirty="0">
              <a:solidFill>
                <a:srgbClr val="434444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434444"/>
                </a:solidFill>
                <a:latin typeface="Tahoma"/>
                <a:ea typeface="Tahoma"/>
                <a:cs typeface="Tahoma"/>
                <a:sym typeface="Tahoma"/>
              </a:rPr>
              <a:t>ก่อนนำไปใส่ในถังขยะ</a:t>
            </a:r>
            <a:endParaRPr sz="3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43444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0"/>
          <p:cNvSpPr txBox="1">
            <a:spLocks noGrp="1"/>
          </p:cNvSpPr>
          <p:nvPr>
            <p:ph type="sldNum" idx="12"/>
          </p:nvPr>
        </p:nvSpPr>
        <p:spPr>
          <a:xfrm>
            <a:off x="9079525" y="1316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20" name="Google Shape;420;p30"/>
          <p:cNvPicPr preferRelativeResize="0"/>
          <p:nvPr/>
        </p:nvPicPr>
        <p:blipFill rotWithShape="1">
          <a:blip r:embed="rId4">
            <a:alphaModFix/>
          </a:blip>
          <a:srcRect t="-926" r="-4" b="-13"/>
          <a:stretch/>
        </p:blipFill>
        <p:spPr>
          <a:xfrm>
            <a:off x="772201" y="1760150"/>
            <a:ext cx="5262518" cy="35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0" descr="A person holding a bott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2" b="-9"/>
          <a:stretch/>
        </p:blipFill>
        <p:spPr>
          <a:xfrm>
            <a:off x="6244279" y="1774158"/>
            <a:ext cx="5472232" cy="356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1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1"/>
          <p:cNvSpPr txBox="1"/>
          <p:nvPr/>
        </p:nvSpPr>
        <p:spPr>
          <a:xfrm>
            <a:off x="1981674" y="1540072"/>
            <a:ext cx="9516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เอาของที่รีไซเคิลได้แต่ละชิ้นใส่ลงในถังขยะรีไซเคิล</a:t>
            </a:r>
            <a:endParaRPr sz="3000" b="1" i="0" u="none" strike="noStrike" cap="none" dirty="0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ที่ถูกต้อง</a:t>
            </a:r>
            <a:endParaRPr sz="800" dirty="0"/>
          </a:p>
        </p:txBody>
      </p:sp>
      <p:pic>
        <p:nvPicPr>
          <p:cNvPr id="429" name="Google Shape;429;p31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64393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431" name="Google Shape;431;p3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8338" y="2839626"/>
            <a:ext cx="3950105" cy="421066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59A0BA-BD34-DE59-6387-B818B94FDF8A}"/>
              </a:ext>
            </a:extLst>
          </p:cNvPr>
          <p:cNvGrpSpPr/>
          <p:nvPr/>
        </p:nvGrpSpPr>
        <p:grpSpPr>
          <a:xfrm>
            <a:off x="548477" y="1426603"/>
            <a:ext cx="1609241" cy="1147556"/>
            <a:chOff x="573374" y="1717122"/>
            <a:chExt cx="1609241" cy="1147556"/>
          </a:xfrm>
        </p:grpSpPr>
        <p:sp>
          <p:nvSpPr>
            <p:cNvPr id="427" name="Google Shape;427;p31"/>
            <p:cNvSpPr/>
            <p:nvPr/>
          </p:nvSpPr>
          <p:spPr>
            <a:xfrm>
              <a:off x="573374" y="1717122"/>
              <a:ext cx="1161857" cy="1147556"/>
            </a:xfrm>
            <a:prstGeom prst="ellipse">
              <a:avLst/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1"/>
            <p:cNvSpPr txBox="1"/>
            <p:nvPr/>
          </p:nvSpPr>
          <p:spPr>
            <a:xfrm>
              <a:off x="718231" y="1830115"/>
              <a:ext cx="1464384" cy="861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0" b="1" i="0" u="none" strike="noStrike" cap="none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#3</a:t>
              </a:r>
              <a:endParaRPr dirty="0"/>
            </a:p>
          </p:txBody>
        </p:sp>
      </p:grpSp>
      <p:pic>
        <p:nvPicPr>
          <p:cNvPr id="434" name="Google Shape;434;p31" descr="A picture containing wall, indoor, person, cluttere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10" b="-33"/>
          <a:stretch/>
        </p:blipFill>
        <p:spPr>
          <a:xfrm>
            <a:off x="2182615" y="2963584"/>
            <a:ext cx="6214225" cy="362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9030" y="4084576"/>
            <a:ext cx="1205080" cy="1205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1"/>
          <p:cNvSpPr/>
          <p:nvPr/>
        </p:nvSpPr>
        <p:spPr>
          <a:xfrm rot="1448921">
            <a:off x="6310505" y="3475915"/>
            <a:ext cx="1192300" cy="111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030" y="60000"/>
                </a:moveTo>
                <a:lnTo>
                  <a:pt x="7030" y="60000"/>
                </a:lnTo>
                <a:cubicBezTo>
                  <a:pt x="7030" y="34098"/>
                  <a:pt x="26091" y="12066"/>
                  <a:pt x="51919" y="8115"/>
                </a:cubicBezTo>
                <a:cubicBezTo>
                  <a:pt x="77747" y="4163"/>
                  <a:pt x="102623" y="19472"/>
                  <a:pt x="110504" y="44169"/>
                </a:cubicBezTo>
                <a:lnTo>
                  <a:pt x="117063" y="44169"/>
                </a:lnTo>
                <a:lnTo>
                  <a:pt x="105940" y="60000"/>
                </a:lnTo>
                <a:lnTo>
                  <a:pt x="88943" y="44169"/>
                </a:lnTo>
                <a:lnTo>
                  <a:pt x="95272" y="44169"/>
                </a:lnTo>
                <a:cubicBezTo>
                  <a:pt x="87569" y="28226"/>
                  <a:pt x="69404" y="19585"/>
                  <a:pt x="51588" y="23387"/>
                </a:cubicBezTo>
                <a:cubicBezTo>
                  <a:pt x="33772" y="27189"/>
                  <a:pt x="21090" y="42413"/>
                  <a:pt x="21090" y="60000"/>
                </a:cubicBezTo>
                <a:close/>
              </a:path>
            </a:pathLst>
          </a:custGeom>
          <a:solidFill>
            <a:srgbClr val="39C79D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9C79D"/>
              </a:solidFill>
              <a:highlight>
                <a:srgbClr val="39C79D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2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 txBox="1"/>
          <p:nvPr/>
        </p:nvSpPr>
        <p:spPr>
          <a:xfrm>
            <a:off x="965200" y="1519135"/>
            <a:ext cx="1021828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เมื่อเราทำความสะอาด</a:t>
            </a:r>
            <a:r>
              <a:rPr lang="en-US" sz="30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ทำให้แห้ง</a:t>
            </a:r>
            <a:r>
              <a:rPr lang="en-US" sz="30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</a:t>
            </a:r>
            <a:r>
              <a:rPr lang="th-TH" sz="30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คัดแยกอย่างถูกต้อง</a:t>
            </a: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เรา</a:t>
            </a:r>
            <a:r>
              <a:rPr lang="th-TH" sz="3000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จะ</a:t>
            </a: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สามารถสร้างสิ่งใหม่</a:t>
            </a:r>
            <a:r>
              <a:rPr lang="en-US" sz="30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ๆ </a:t>
            </a:r>
            <a:r>
              <a:rPr lang="en-US" sz="30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r>
              <a:rPr lang="th-TH" sz="30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เช่น</a:t>
            </a:r>
            <a:endParaRPr sz="800" dirty="0"/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64393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2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445" name="Google Shape;445;p3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5112" y="2954602"/>
            <a:ext cx="3144544" cy="313331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2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447" name="Google Shape;447;p32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72" y="3457885"/>
            <a:ext cx="2127442" cy="313331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2"/>
          <p:cNvSpPr/>
          <p:nvPr/>
        </p:nvSpPr>
        <p:spPr>
          <a:xfrm>
            <a:off x="2056533" y="4163410"/>
            <a:ext cx="1293600" cy="92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9C7F7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32"/>
          <p:cNvGrpSpPr/>
          <p:nvPr/>
        </p:nvGrpSpPr>
        <p:grpSpPr>
          <a:xfrm>
            <a:off x="5341312" y="3791541"/>
            <a:ext cx="4559526" cy="2494838"/>
            <a:chOff x="6761923" y="2934206"/>
            <a:chExt cx="5500031" cy="2370392"/>
          </a:xfrm>
        </p:grpSpPr>
        <p:pic>
          <p:nvPicPr>
            <p:cNvPr id="450" name="Google Shape;450;p32" descr="A picture containing accessory, luggage, suitcase, bag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61923" y="3069019"/>
              <a:ext cx="2172770" cy="2172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32" descr="A picture containing chocolat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64740" y="3968941"/>
              <a:ext cx="3397214" cy="1335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2" descr="A close up of a shirt&#10;&#10;Description automatically generated with low confidenc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204121" y="2934206"/>
              <a:ext cx="2027212" cy="22899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3" name="Google Shape;453;p32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9699" y="3429000"/>
            <a:ext cx="2127442" cy="3133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22437"/>
            <a:ext cx="12192000" cy="773332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313764" y="1184091"/>
            <a:ext cx="11371800" cy="10821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790650" y="1168877"/>
            <a:ext cx="11461200" cy="10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นักเรียนจะได้เรียนรู้พื้นฐานของการรีไซเคิล ว่าทำไมจึงสำคัญ และต้องทำอย่างไร พวกเขาจะได้รับฟังและแสดงความคิดเห็น</a:t>
            </a:r>
            <a:endParaRPr sz="14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เกี่ยวกับเรื่องราวของครอบครัวหนึ่งที่เรียนรู้การรีไซเคิลที่บ้าน และจะได้ฝึกฝนทักษะการคิดเชิงวิพากษ์ พวกเขาจะได้เขียนหรือวาดภาพที่บอกเหตุผลว่าทำไมจึงคิดว่าการรีไซเคิลสามารถช่วยโลกได้ พวกเขาจะได้รับเอกสารประกอบที่ระบุว่า</a:t>
            </a:r>
            <a:endParaRPr sz="1400" b="1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อะไรบ้างที่รีไซเคิลได้และไม่ได้</a:t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1181181" y="2509321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127544" y="2509321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172128" y="2489269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1678976" y="2551700"/>
            <a:ext cx="9170700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แสดงหรือปริ๊นท์สไลด์หัวข้อ “ได้/ไม่ได้</a:t>
            </a: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” เพื่อเริ่มการอภิปรายในชั้นเรียน - เนื้อหาจะเริ่มต้นจากสไลด์ที่ 8</a:t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 rot="5400000">
            <a:off x="586952" y="2452040"/>
            <a:ext cx="402546" cy="301686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1678983" y="3110278"/>
            <a:ext cx="10006500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ปริ๊นท์แบบฝึกหัด “ได้/ไม่ได้”, ทำเครื่องหมาย “X” และ “แบบฝึกหัดระบายสี” แจกแบบฝึกหัด “ได้/ไม่ได้” </a:t>
            </a: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ก่อนที่จะเข้าสู่เนื้อหา เพื่อพูดคุยเกี่ยวกับสิ่งของที่รีไซเคิลได้ และแจกแบบฝึกหัด </a:t>
            </a: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“ทำเครื่องหมาย X” </a:t>
            </a: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เมื่อจบเนื้อหา แจกแบบฝึกหัดระบายสีหลังจากที่แจกแบบฝึกหัด </a:t>
            </a: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“ทำเครื่องหมาย X” </a:t>
            </a: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หรือให้นักเรียนกลับไปทำเป็นการบ้าน</a:t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177126" y="3128039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123489" y="3128039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168073" y="3107987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678983" y="3927361"/>
            <a:ext cx="10006513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สิ่งของที่อาจเตรียมเพื่อประกอบการเรียนรู้: </a:t>
            </a: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PET, ขวดแก้ว, กล่องกระดาษแข็ง, กระป๋องโลหะ และสิ่งของที่รีไซเคิลไม่ได้ เช่น กล่องน้ำผลไม้ หรือกระดาษเช็ดปากที่สกปรกจากมื้อกลางวัน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177126" y="3895947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123489" y="3895947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168073" y="3875895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323625" y="4693325"/>
            <a:ext cx="4992000" cy="3336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6498" y="4685774"/>
            <a:ext cx="4991999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ผลลัพธ์การเรียนรู้ที่สำคัญและความสอดคล้องของหลักสูตร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dirty="0"/>
          </a:p>
        </p:txBody>
      </p:sp>
      <p:sp>
        <p:nvSpPr>
          <p:cNvPr id="107" name="Google Shape;107;p2"/>
          <p:cNvSpPr/>
          <p:nvPr/>
        </p:nvSpPr>
        <p:spPr>
          <a:xfrm>
            <a:off x="2606050" y="185125"/>
            <a:ext cx="7508700" cy="8679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2606050" y="-90325"/>
            <a:ext cx="7508700" cy="8358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2790700" y="165875"/>
            <a:ext cx="713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การเตรียมบทเรียนและความสอดคล้องของหลักสูตร </a:t>
            </a: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8342682" y="4693315"/>
            <a:ext cx="3342814" cy="325912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8915138" y="4665200"/>
            <a:ext cx="23640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ความสอดคล้องกับ SDG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323617" y="5153189"/>
            <a:ext cx="7235423" cy="1407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1800"/>
              <a:buFont typeface="Arial"/>
              <a:buChar char="•"/>
            </a:pP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วิทยาศาสตร์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- </a:t>
            </a: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โลกและกิจกรรมมนุษย์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สื่อสารถึงวิธีแก้ปัญหาที่จะลดผลกระทบของมนุษย์ที่มีต่อพื้นดิน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น้ำ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อากาศ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/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หรือสิ่งมีชีวิตอื่น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ๆ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ในสภาพแวดล้อมในท้องถิ่น</a:t>
            </a:r>
            <a:endParaRPr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1800"/>
              <a:buFont typeface="Arial"/>
              <a:buChar char="•"/>
            </a:pP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สังคมศึกษา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- </a:t>
            </a: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คน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สถานที่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และสิ่งแวดล้อม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นักเรียนจะได้ศึกษาคน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สถานที่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และสิ่งแวดล้อม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และจะได้เข้าใจความสัมพันธ์ระหว่างประชากรมนุษย์กับลักษณะทางกายภาพของโลก</a:t>
            </a:r>
            <a:endParaRPr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AC69D"/>
              </a:buClr>
              <a:buSzPts val="1800"/>
              <a:buFont typeface="Arial"/>
              <a:buChar char="•"/>
            </a:pP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ทักษะและการมีความรู้ด้านภาษาอังกฤษ</a:t>
            </a:r>
            <a:r>
              <a:rPr lang="en-US" sz="12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สามารถถามและตอบคำถามเกี่ยวกับรายละเอียดต่าง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ๆ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ในเนื้อหา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เติมภาพวาดหรือภาพอื่น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ๆ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ประกอบคำบรรยาย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เพื่ออธิบายความคิด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ความเห็น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และความรู้สึก</a:t>
            </a:r>
            <a:endParaRPr dirty="0"/>
          </a:p>
        </p:txBody>
      </p:sp>
      <p:pic>
        <p:nvPicPr>
          <p:cNvPr id="113" name="Google Shape;113;p2" descr="A picture containing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2682" y="5127300"/>
            <a:ext cx="835702" cy="83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8386" y="5127299"/>
            <a:ext cx="835702" cy="83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4089" y="5127298"/>
            <a:ext cx="835702" cy="83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 descr="Graphical user interface, application,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49792" y="5127298"/>
            <a:ext cx="835702" cy="835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42675" y="5963000"/>
            <a:ext cx="835699" cy="7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773325" y="705738"/>
            <a:ext cx="298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เวลาเตรียมการ : 10-15 นาที</a:t>
            </a:r>
            <a:endParaRPr/>
          </a:p>
        </p:txBody>
      </p:sp>
      <p:sp>
        <p:nvSpPr>
          <p:cNvPr id="119" name="Google Shape;119;p2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0" descr="A picture containing text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AC69D"/>
          </a:solidFill>
          <a:ln>
            <a:noFill/>
          </a:ln>
        </p:spPr>
      </p:pic>
      <p:sp>
        <p:nvSpPr>
          <p:cNvPr id="459" name="Google Shape;459;p10"/>
          <p:cNvSpPr txBox="1"/>
          <p:nvPr/>
        </p:nvSpPr>
        <p:spPr>
          <a:xfrm>
            <a:off x="5964581" y="1998385"/>
            <a:ext cx="5940852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ตั้งแต่วันนั้นเป็นต้นมา</a:t>
            </a:r>
            <a:r>
              <a:rPr lang="en-US" sz="28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8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เรเชลก็กลายเป็น</a:t>
            </a:r>
            <a:endParaRPr sz="2000" dirty="0"/>
          </a:p>
        </p:txBody>
      </p:sp>
      <p:pic>
        <p:nvPicPr>
          <p:cNvPr id="461" name="Google Shape;461;p10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0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pic>
        <p:nvPicPr>
          <p:cNvPr id="463" name="Google Shape;463;p10" descr="A picture containing text, plate, tableware, dishwa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4581" y="3337700"/>
            <a:ext cx="3151718" cy="193556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"/>
          <p:cNvSpPr txBox="1"/>
          <p:nvPr/>
        </p:nvSpPr>
        <p:spPr>
          <a:xfrm>
            <a:off x="5964581" y="2568701"/>
            <a:ext cx="3151719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th-TH" sz="3200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นักรีไซเคิล</a:t>
            </a:r>
            <a:endParaRPr sz="3200" u="none" strike="noStrike" cap="none" dirty="0">
              <a:solidFill>
                <a:srgbClr val="3AC69D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5" name="Google Shape;465;p10" descr="Graphical user interfac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477" y="1211006"/>
            <a:ext cx="5158159" cy="515815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0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3"/>
          <p:cNvSpPr/>
          <p:nvPr/>
        </p:nvSpPr>
        <p:spPr>
          <a:xfrm>
            <a:off x="2606050" y="108925"/>
            <a:ext cx="6979800" cy="818043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3"/>
          <p:cNvSpPr/>
          <p:nvPr/>
        </p:nvSpPr>
        <p:spPr>
          <a:xfrm>
            <a:off x="2606050" y="108925"/>
            <a:ext cx="6979800" cy="6939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3"/>
          <p:cNvSpPr txBox="1"/>
          <p:nvPr/>
        </p:nvSpPr>
        <p:spPr>
          <a:xfrm>
            <a:off x="2983322" y="141706"/>
            <a:ext cx="62253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ขั้นตอนถัดไป</a:t>
            </a:r>
            <a:endParaRPr/>
          </a:p>
        </p:txBody>
      </p:sp>
      <p:sp>
        <p:nvSpPr>
          <p:cNvPr id="475" name="Google Shape;475;p33"/>
          <p:cNvSpPr/>
          <p:nvPr/>
        </p:nvSpPr>
        <p:spPr>
          <a:xfrm>
            <a:off x="420598" y="1491070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3"/>
          <p:cNvSpPr/>
          <p:nvPr/>
        </p:nvSpPr>
        <p:spPr>
          <a:xfrm>
            <a:off x="386426" y="1476189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3"/>
          <p:cNvSpPr/>
          <p:nvPr/>
        </p:nvSpPr>
        <p:spPr>
          <a:xfrm>
            <a:off x="448235" y="1454580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dirty="0"/>
          </a:p>
        </p:txBody>
      </p:sp>
      <p:sp>
        <p:nvSpPr>
          <p:cNvPr id="478" name="Google Shape;478;p33"/>
          <p:cNvSpPr/>
          <p:nvPr/>
        </p:nvSpPr>
        <p:spPr>
          <a:xfrm>
            <a:off x="404059" y="5055577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33"/>
          <p:cNvSpPr/>
          <p:nvPr/>
        </p:nvSpPr>
        <p:spPr>
          <a:xfrm>
            <a:off x="360335" y="5058730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3"/>
          <p:cNvSpPr/>
          <p:nvPr/>
        </p:nvSpPr>
        <p:spPr>
          <a:xfrm>
            <a:off x="360335" y="5000820"/>
            <a:ext cx="3018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1" name="Google Shape;481;p33"/>
          <p:cNvCxnSpPr/>
          <p:nvPr/>
        </p:nvCxnSpPr>
        <p:spPr>
          <a:xfrm>
            <a:off x="6213987" y="1344781"/>
            <a:ext cx="0" cy="5156620"/>
          </a:xfrm>
          <a:prstGeom prst="straightConnector1">
            <a:avLst/>
          </a:prstGeom>
          <a:noFill/>
          <a:ln w="25400" cap="flat" cmpd="sng">
            <a:solidFill>
              <a:srgbClr val="3AC69D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482" name="Google Shape;482;p33"/>
          <p:cNvSpPr/>
          <p:nvPr/>
        </p:nvSpPr>
        <p:spPr>
          <a:xfrm>
            <a:off x="1162550" y="1407175"/>
            <a:ext cx="4994100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แจกเอกสารหัวข้อ</a:t>
            </a:r>
            <a:r>
              <a:rPr lang="en-US" sz="14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ทำเครื่องหมาย</a:t>
            </a:r>
            <a:r>
              <a:rPr lang="en-US" sz="14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“X” </a:t>
            </a:r>
            <a:endParaRPr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en-US" sz="14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ให้นักเรียนดูภาพและวาดเครื่องหมาย</a:t>
            </a:r>
            <a:r>
              <a:rPr lang="th-TH" sz="14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กากบาท </a:t>
            </a:r>
            <a:r>
              <a:rPr lang="en-US" sz="14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(X</a:t>
            </a:r>
            <a:r>
              <a:rPr lang="en-US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lang="en-US" sz="14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บนสิ่งของที่รีไซเคิลไม่ได้</a:t>
            </a:r>
            <a:r>
              <a:rPr lang="en-US" sz="14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ของสิ่งใดบ้างที่จำเป็นต้องล้างและทำให้แห้งก่อนการรีไซเคิล</a:t>
            </a:r>
            <a:endParaRPr dirty="0"/>
          </a:p>
        </p:txBody>
      </p:sp>
      <p:sp>
        <p:nvSpPr>
          <p:cNvPr id="483" name="Google Shape;483;p33"/>
          <p:cNvSpPr/>
          <p:nvPr/>
        </p:nvSpPr>
        <p:spPr>
          <a:xfrm>
            <a:off x="1020768" y="2618574"/>
            <a:ext cx="4804500" cy="19545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 w="19050" cap="flat" cmpd="sng">
            <a:solidFill>
              <a:srgbClr val="3AC69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3"/>
          <p:cNvSpPr/>
          <p:nvPr/>
        </p:nvSpPr>
        <p:spPr>
          <a:xfrm>
            <a:off x="1271042" y="2705856"/>
            <a:ext cx="44202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sng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สิ่งของต่อไปนี้ควรถูกกากบาทในแบบฝึกหัด</a:t>
            </a:r>
            <a:r>
              <a:rPr lang="en-US" b="1" i="0" u="sng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600"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กล่องใส่น้ำผลไม้</a:t>
            </a:r>
            <a:r>
              <a:rPr lang="en-US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		</a:t>
            </a:r>
            <a:endParaRPr sz="1600"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เปลือกกล้วย</a:t>
            </a:r>
            <a:r>
              <a:rPr lang="en-US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600"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ของเล่น</a:t>
            </a:r>
            <a:r>
              <a:rPr lang="en-US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600"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ดินสอ</a:t>
            </a:r>
            <a:r>
              <a:rPr lang="en-US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600" dirty="0"/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3"/>
          <p:cNvSpPr/>
          <p:nvPr/>
        </p:nvSpPr>
        <p:spPr>
          <a:xfrm>
            <a:off x="1162590" y="4953149"/>
            <a:ext cx="480446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แจกแบบฝึกหัดระบายสี</a:t>
            </a:r>
            <a:r>
              <a:rPr lang="en-US" sz="14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และให้นักเรียนวาดหรือเขียนด้านหลังของกระดาษ</a:t>
            </a:r>
            <a:r>
              <a:rPr lang="en-US" sz="14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ว่าการรีไซเคิลสามารถช่วยโลกได้อย่างไร</a:t>
            </a:r>
            <a:endParaRPr dirty="0"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คำตอบที่เป็นไปได้อาจเป็น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ช่วยให้สัตว์ไม่ได้รับบาดเจ็บ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ทำให้ขยะในมหาสมุทรลดลง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การรีไซเคิลช่วยรักษาอากาศและน้ำให้สะอาดเสมอ</a:t>
            </a:r>
            <a:endParaRPr dirty="0"/>
          </a:p>
        </p:txBody>
      </p:sp>
      <p:sp>
        <p:nvSpPr>
          <p:cNvPr id="486" name="Google Shape;486;p33"/>
          <p:cNvSpPr/>
          <p:nvPr/>
        </p:nvSpPr>
        <p:spPr>
          <a:xfrm>
            <a:off x="2911400" y="2900782"/>
            <a:ext cx="14964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 sz="1600" dirty="0"/>
          </a:p>
          <a:p>
            <a:pPr marL="2857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 sz="1600" dirty="0"/>
          </a:p>
          <a:p>
            <a:pPr marL="2857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กล่องพิซซ่า</a:t>
            </a:r>
            <a:endParaRPr sz="1600"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 sz="1600" dirty="0"/>
          </a:p>
        </p:txBody>
      </p:sp>
      <p:sp>
        <p:nvSpPr>
          <p:cNvPr id="487" name="Google Shape;487;p33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488" name="Google Shape;48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2745" y="4121306"/>
            <a:ext cx="3760417" cy="24633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4D3C5-036F-751E-5399-1D086CD4F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036" y="1286182"/>
            <a:ext cx="3664781" cy="25240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23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"/>
          <p:cNvSpPr/>
          <p:nvPr/>
        </p:nvSpPr>
        <p:spPr>
          <a:xfrm>
            <a:off x="2606050" y="108925"/>
            <a:ext cx="6979800" cy="9576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2606050" y="108925"/>
            <a:ext cx="6979800" cy="6939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2983322" y="141706"/>
            <a:ext cx="6225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บทเรียน </a:t>
            </a: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13972" y="1066625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360335" y="1066625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404919" y="1046573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911773" y="1108997"/>
            <a:ext cx="48045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แนะนำบทเรียนด้วยคำถามสำหรับนักเรียน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ใครรู้บ้างว่า “การรีไซเคิล” คืออะไร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มีใครเคยเห็นสัญลักษณ์นี้มาก่อนไหม แล้วมันมีความหมายว่ายังไง </a:t>
            </a: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413972" y="1978657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360335" y="1978657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04919" y="1958605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899898" y="2021029"/>
            <a:ext cx="48045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แจกหรือแสดงเอกสารหัวข้อ “ได้/ไม่ได้”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พูดคุยถึงสิ่งที่รีไซเคิลได้และไม่ได้ โดยพิจารณาจากสิ่งของในเอกสารที่แจก มีเวอร์ชัน PDF ที่สามารถปริ๊นท์ได้ ซึ่งจะรวมอยู่ในสไลด์เพื่อแสดงให้นักเรียนดู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นักเรียนจัดการกับขยะที่บ้านยังไง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เอาขยะไปไว้ที่ไหน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ถ้าเอาขยะของทุกคนมารวมกันเป็นกองใหญ่ จะมีขยะเยอะแค่ไหน มันจะมากเกินไปไหม</a:t>
            </a: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13972" y="4262316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360335" y="4262316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404919" y="4242264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911773" y="4304688"/>
            <a:ext cx="4804500" cy="79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อ่านออกเสียงเรื่อง “เรเชล แรบบิท เรียนรู้การรีไซเคิล”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เชิญชวนให้นักเรียนแสดงความคิดเห็นเกี่ยวกับเรื่องดังกล่าว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เรเชลทำอะไรผิดพลาด ทำไมการรีไซเคิลถึงมีความสำคัญ</a:t>
            </a: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07125" y="5203837"/>
            <a:ext cx="5413800" cy="175440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 w="19050" cap="flat" cmpd="sng">
            <a:solidFill>
              <a:srgbClr val="29C7F7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 rot="5400000">
            <a:off x="160081" y="5134010"/>
            <a:ext cx="897825" cy="195222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911775" y="5327150"/>
            <a:ext cx="47361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sng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คุณอาจยกตัวอย่างเหตุผลดังต่อไปนี้เพื่ออธิบายความสำคัญของการรีไซเคิล:</a:t>
            </a:r>
            <a:endParaRPr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ขยะอาจเป็นอันตรายต่ออากาศและน้ำและอาจทำให้สัตว์และปลา</a:t>
            </a:r>
            <a:endParaRPr sz="1200" b="0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เจ็บป่วยได้</a:t>
            </a:r>
            <a:endParaRPr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เมื่อเราลดการใช้กระดาษลง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เท่ากับเราช่วยกันรักษาต้นไม้และสัตว์ในป่า</a:t>
            </a:r>
            <a:endParaRPr dirty="0"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เมื่อเราทำการรีไซเคิล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200" b="0" i="0" u="none" strike="noStrike" cap="none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เท่ากับเราทำให้ขยะลดน้อยลง</a:t>
            </a:r>
            <a:endParaRPr dirty="0"/>
          </a:p>
          <a:p>
            <a:pPr marL="171450" marR="0" lvl="0" indent="-571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200" b="1" i="0" u="none" strike="noStrike" cap="none" dirty="0">
              <a:solidFill>
                <a:srgbClr val="29C7F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3" name="Google Shape;143;p3"/>
          <p:cNvCxnSpPr/>
          <p:nvPr/>
        </p:nvCxnSpPr>
        <p:spPr>
          <a:xfrm>
            <a:off x="6159855" y="1337597"/>
            <a:ext cx="0" cy="5156620"/>
          </a:xfrm>
          <a:prstGeom prst="straightConnector1">
            <a:avLst/>
          </a:prstGeom>
          <a:noFill/>
          <a:ln w="25400" cap="flat" cmpd="sng">
            <a:solidFill>
              <a:srgbClr val="3AC69D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3"/>
          <p:cNvSpPr/>
          <p:nvPr/>
        </p:nvSpPr>
        <p:spPr>
          <a:xfrm>
            <a:off x="6610977" y="1216969"/>
            <a:ext cx="389700" cy="389700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557340" y="1216969"/>
            <a:ext cx="389700" cy="389700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6601924" y="1196917"/>
            <a:ext cx="301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7108775" y="1259351"/>
            <a:ext cx="48045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แจกเอกสารหัวข้อ ทำเครื่องหมาย “X” </a:t>
            </a:r>
            <a:endParaRPr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ให้นักเรียนดูภาพและวาดเครื่องหมาย X บนของที่</a:t>
            </a:r>
            <a:endParaRPr sz="14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รีไซเคิลไม่ได้ของชิ้นไหนบ้างที่จำเป็นต้องล้างและ</a:t>
            </a:r>
            <a:endParaRPr sz="1400" b="0" i="0" u="none" strike="noStrike" cap="non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ทำให้แห้งก่อนการรีไซเคิล</a:t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 rot="5400000">
            <a:off x="6286463" y="2183427"/>
            <a:ext cx="1109100" cy="211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7108788" y="2497450"/>
            <a:ext cx="4804500" cy="195450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 w="19050" cap="flat" cmpd="sng">
            <a:solidFill>
              <a:srgbClr val="3AC69D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7217025" y="2569822"/>
            <a:ext cx="4420200" cy="27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สิ่งของต่อไปนี้ควรถูกกากบาทในแบบฝึกหัด:</a:t>
            </a:r>
            <a:endParaRPr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กล่องใส่น้ำผลไม้ 		</a:t>
            </a:r>
            <a:endParaRPr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เปลือกกล้วย </a:t>
            </a:r>
            <a:endParaRPr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ของเล่น </a:t>
            </a:r>
            <a:endParaRPr/>
          </a:p>
          <a:p>
            <a:pPr marL="171450" marR="0" lvl="0" indent="-1714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ดินสอ </a:t>
            </a:r>
            <a:endParaRPr/>
          </a:p>
          <a:p>
            <a:pPr marL="45720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"/>
          <p:cNvSpPr/>
          <p:nvPr/>
        </p:nvSpPr>
        <p:spPr>
          <a:xfrm>
            <a:off x="6610977" y="4741951"/>
            <a:ext cx="389573" cy="389573"/>
          </a:xfrm>
          <a:prstGeom prst="ellipse">
            <a:avLst/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"/>
          <p:cNvSpPr/>
          <p:nvPr/>
        </p:nvSpPr>
        <p:spPr>
          <a:xfrm>
            <a:off x="6557340" y="4741951"/>
            <a:ext cx="389573" cy="389573"/>
          </a:xfrm>
          <a:prstGeom prst="ellipse">
            <a:avLst/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601924" y="4721899"/>
            <a:ext cx="30168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7108775" y="4784325"/>
            <a:ext cx="48045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แจกแบบฝึกหัดระบายสี</a:t>
            </a:r>
            <a:r>
              <a:rPr lang="en-US" b="1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และให้นักเรียนวาดหรือเขียนด้านหลังของกระดาษ</a:t>
            </a:r>
            <a:r>
              <a:rPr lang="en-US" sz="1400" b="1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4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ว่าการรีไซเคิลสามารถช่วยโลกได้อย่างไร</a:t>
            </a:r>
            <a:endParaRPr dirty="0"/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en-US" sz="1200" b="1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คำตอบที่เป็นไปได้อาจเป็น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ช่วยให้สัตว์ไม่ได้รับบาดเจ็บ</a:t>
            </a:r>
            <a:r>
              <a:rPr lang="en-US" sz="12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ทำให้ขยะในมหาสมุทรลดลง</a:t>
            </a:r>
            <a:endParaRPr dirty="0"/>
          </a:p>
          <a:p>
            <a:pPr marL="7429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Courier New"/>
              <a:buChar char="o"/>
            </a:pPr>
            <a:r>
              <a:rPr lang="en-US" sz="12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การรีไซเคิลช่วยให้อากาศและน้ำสะอาดอยู่เสมอ</a:t>
            </a:r>
            <a:endParaRPr dirty="0"/>
          </a:p>
        </p:txBody>
      </p:sp>
      <p:sp>
        <p:nvSpPr>
          <p:cNvPr id="155" name="Google Shape;155;p3"/>
          <p:cNvSpPr/>
          <p:nvPr/>
        </p:nvSpPr>
        <p:spPr>
          <a:xfrm>
            <a:off x="8599400" y="2809275"/>
            <a:ext cx="14964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/>
          </a:p>
          <a:p>
            <a:pPr marL="2857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/>
          </a:p>
          <a:p>
            <a:pPr marL="28575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กล่องพิซซ่า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/>
          </a:p>
        </p:txBody>
      </p:sp>
      <p:sp>
        <p:nvSpPr>
          <p:cNvPr id="156" name="Google Shape;156;p3"/>
          <p:cNvSpPr txBox="1"/>
          <p:nvPr/>
        </p:nvSpPr>
        <p:spPr>
          <a:xfrm>
            <a:off x="4764325" y="7088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ระยะเวลาบทเรียน: 45-60 นาที</a:t>
            </a:r>
            <a:endParaRPr/>
          </a:p>
        </p:txBody>
      </p:sp>
      <p:sp>
        <p:nvSpPr>
          <p:cNvPr id="157" name="Google Shape;157;p3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42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64" name="Google Shape;164;p23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21855" b="73164"/>
          <a:stretch/>
        </p:blipFill>
        <p:spPr>
          <a:xfrm>
            <a:off x="1320854" y="1958077"/>
            <a:ext cx="7919634" cy="11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975" t="38442" r="-13" b="16"/>
          <a:stretch/>
        </p:blipFill>
        <p:spPr>
          <a:xfrm>
            <a:off x="6610103" y="3396005"/>
            <a:ext cx="4969790" cy="262992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/>
          <p:nvPr/>
        </p:nvSpPr>
        <p:spPr>
          <a:xfrm>
            <a:off x="2606040" y="185126"/>
            <a:ext cx="6979920" cy="874017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2606040" y="185126"/>
            <a:ext cx="6979920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2357461" y="294106"/>
            <a:ext cx="74770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เตรียมการนำเสนอ PowerPoint</a:t>
            </a:r>
            <a:endParaRPr/>
          </a:p>
        </p:txBody>
      </p:sp>
      <p:sp>
        <p:nvSpPr>
          <p:cNvPr id="169" name="Google Shape;169;p23"/>
          <p:cNvSpPr/>
          <p:nvPr/>
        </p:nvSpPr>
        <p:spPr>
          <a:xfrm>
            <a:off x="323616" y="1157454"/>
            <a:ext cx="11361877" cy="734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เมื่อคุณพร้อมที่จะนำเสนอบทเรียน ให้คลิก </a:t>
            </a: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Slide Show </a:t>
            </a:r>
            <a:r>
              <a:rPr lang="en-US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บนแถบเมนูด้านบน แล้วเลือก </a:t>
            </a: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Presenter View </a:t>
            </a:r>
            <a:r>
              <a:rPr lang="en-US" sz="1800" b="0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เมื่อเข้าสู่โหมด Presenter คุณสามารถดูบันทึกย่อของคุณ ในขณะที่ผู้ชมจะเห็นเฉพาะสไลด์ของคุณ</a:t>
            </a:r>
            <a:endParaRPr/>
          </a:p>
        </p:txBody>
      </p:sp>
      <p:sp>
        <p:nvSpPr>
          <p:cNvPr id="170" name="Google Shape;170;p23"/>
          <p:cNvSpPr/>
          <p:nvPr/>
        </p:nvSpPr>
        <p:spPr>
          <a:xfrm>
            <a:off x="258711" y="3342476"/>
            <a:ext cx="6092681" cy="1732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บันทึกย่อจะปรากฏในบานหน้าต่างทางด้านขวา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8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ข้อความจะถูกตัดโดยอัตโนมัติ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1800" b="0" i="0" u="none" strike="noStrike" cap="none" dirty="0" err="1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และแถบเลื่อนแนวตั้งจะปรากฏขึ้นถ้าจำเป็น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คุณยังสามารถเปลี่ยนขนาดของข้อความในบานหน้าต่างบันทึกย่อได้โดยใช้ปุ่มสองปุ่มที่มุมซ้ายล่างของบานหน้าต่างบันทึกย่อ </a:t>
            </a:r>
            <a:endParaRPr dirty="0"/>
          </a:p>
        </p:txBody>
      </p:sp>
      <p:grpSp>
        <p:nvGrpSpPr>
          <p:cNvPr id="171" name="Google Shape;171;p23"/>
          <p:cNvGrpSpPr/>
          <p:nvPr/>
        </p:nvGrpSpPr>
        <p:grpSpPr>
          <a:xfrm>
            <a:off x="485650" y="5187497"/>
            <a:ext cx="5768217" cy="1424004"/>
            <a:chOff x="4790151" y="5144469"/>
            <a:chExt cx="6979933" cy="1538965"/>
          </a:xfrm>
        </p:grpSpPr>
        <p:sp>
          <p:nvSpPr>
            <p:cNvPr id="172" name="Google Shape;172;p23"/>
            <p:cNvSpPr/>
            <p:nvPr/>
          </p:nvSpPr>
          <p:spPr>
            <a:xfrm>
              <a:off x="4790164" y="5162929"/>
              <a:ext cx="6979920" cy="1069167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29C7F7"/>
                </a:solidFill>
                <a:highlight>
                  <a:srgbClr val="29C7F7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29C7F7"/>
                </a:solidFill>
                <a:highlight>
                  <a:srgbClr val="29C7F7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3"/>
            <p:cNvSpPr/>
            <p:nvPr/>
          </p:nvSpPr>
          <p:spPr>
            <a:xfrm>
              <a:off x="4790151" y="5443834"/>
              <a:ext cx="6979800" cy="123960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แผนการสอนได้ออกแบบมาให้มีความยืดหยุ่นและตอบสนองต่อความต้องการที่</a:t>
              </a:r>
              <a:endParaRPr sz="1200" b="1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เปลี่ยนแปลงของห้องเรียนของคุณ   บทเรียนต่าง</a:t>
              </a:r>
              <a:r>
                <a:rPr lang="en-US" sz="1200" b="1">
                  <a:solidFill>
                    <a:schemeClr val="lt1"/>
                  </a:solidFill>
                </a:rPr>
                <a:t>ๆ</a:t>
              </a: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สามารถแก้ไขและปรับแต่งได้ตามบริบทของนักเรียนและห้องเรียนที่แตกต่างกันไป มีเวอร์ชัน PowerPoint ที่มีคำแนะนำสำหรับครู และบทเรียน PDF ที่สามารถ</a:t>
              </a:r>
              <a:endPara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ปริ๊นท์ได้ ให้ดาวน์โหลด 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3"/>
            <p:cNvSpPr txBox="1"/>
            <p:nvPr/>
          </p:nvSpPr>
          <p:spPr>
            <a:xfrm>
              <a:off x="6938075" y="5144469"/>
              <a:ext cx="4280196" cy="299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บทเรียนที่ยืดหยุ่นและปรับเปลี่ยนได้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1431084" y="293296"/>
            <a:ext cx="95054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เคยเห็นสัญลักษณ์นี้มาก่อนไหม</a:t>
            </a:r>
            <a:endParaRPr/>
          </a:p>
        </p:txBody>
      </p:sp>
      <p:pic>
        <p:nvPicPr>
          <p:cNvPr id="182" name="Google Shape;182;p2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2300" y="-654625"/>
            <a:ext cx="9357175" cy="90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 descr="A bottle of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882157">
            <a:off x="-174738" y="1548049"/>
            <a:ext cx="2554513" cy="301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977" y="3181263"/>
            <a:ext cx="4520340" cy="40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 descr="A bottle of wat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5429" y="1814286"/>
            <a:ext cx="4000014" cy="513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82223" y="1676540"/>
            <a:ext cx="4273206" cy="356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25"/>
          <p:cNvGrpSpPr/>
          <p:nvPr/>
        </p:nvGrpSpPr>
        <p:grpSpPr>
          <a:xfrm>
            <a:off x="1480707" y="5036833"/>
            <a:ext cx="3105179" cy="740506"/>
            <a:chOff x="1058928" y="327691"/>
            <a:chExt cx="3105179" cy="740506"/>
          </a:xfrm>
        </p:grpSpPr>
        <p:sp>
          <p:nvSpPr>
            <p:cNvPr id="194" name="Google Shape;194;p25"/>
            <p:cNvSpPr/>
            <p:nvPr/>
          </p:nvSpPr>
          <p:spPr>
            <a:xfrm>
              <a:off x="1058928" y="332877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29C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5"/>
            <p:cNvSpPr txBox="1"/>
            <p:nvPr/>
          </p:nvSpPr>
          <p:spPr>
            <a:xfrm>
              <a:off x="1527338" y="327691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ได้</a:t>
              </a:r>
              <a:endParaRPr/>
            </a:p>
          </p:txBody>
        </p:sp>
      </p:grpSp>
      <p:grpSp>
        <p:nvGrpSpPr>
          <p:cNvPr id="196" name="Google Shape;196;p25"/>
          <p:cNvGrpSpPr/>
          <p:nvPr/>
        </p:nvGrpSpPr>
        <p:grpSpPr>
          <a:xfrm>
            <a:off x="7606116" y="5001675"/>
            <a:ext cx="3105179" cy="736434"/>
            <a:chOff x="7983908" y="313974"/>
            <a:chExt cx="3105179" cy="736434"/>
          </a:xfrm>
        </p:grpSpPr>
        <p:sp>
          <p:nvSpPr>
            <p:cNvPr id="197" name="Google Shape;197;p25"/>
            <p:cNvSpPr/>
            <p:nvPr/>
          </p:nvSpPr>
          <p:spPr>
            <a:xfrm>
              <a:off x="7983908" y="313974"/>
              <a:ext cx="3105179" cy="735320"/>
            </a:xfrm>
            <a:prstGeom prst="roundRect">
              <a:avLst>
                <a:gd name="adj" fmla="val 16667"/>
              </a:avLst>
            </a:prstGeom>
            <a:solidFill>
              <a:srgbClr val="3AC6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5"/>
            <p:cNvSpPr txBox="1"/>
            <p:nvPr/>
          </p:nvSpPr>
          <p:spPr>
            <a:xfrm>
              <a:off x="8362595" y="342522"/>
              <a:ext cx="2347803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ไม่ได้</a:t>
              </a:r>
              <a:endParaRPr/>
            </a:p>
          </p:txBody>
        </p:sp>
      </p:grpSp>
      <p:grpSp>
        <p:nvGrpSpPr>
          <p:cNvPr id="199" name="Google Shape;199;p25"/>
          <p:cNvGrpSpPr/>
          <p:nvPr/>
        </p:nvGrpSpPr>
        <p:grpSpPr>
          <a:xfrm>
            <a:off x="161900" y="81404"/>
            <a:ext cx="1489800" cy="1946546"/>
            <a:chOff x="864983" y="1746170"/>
            <a:chExt cx="1489800" cy="1946546"/>
          </a:xfrm>
        </p:grpSpPr>
        <p:pic>
          <p:nvPicPr>
            <p:cNvPr id="200" name="Google Shape;200;p25" descr="A picture containing plastic, vessel, jar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533" y="1746170"/>
              <a:ext cx="1260257" cy="1508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5"/>
            <p:cNvSpPr/>
            <p:nvPr/>
          </p:nvSpPr>
          <p:spPr>
            <a:xfrm>
              <a:off x="864983" y="3255616"/>
              <a:ext cx="14898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ขวดโหลแก้ว</a:t>
              </a:r>
              <a:endParaRPr sz="1800"/>
            </a:p>
          </p:txBody>
        </p:sp>
      </p:grpSp>
      <p:grpSp>
        <p:nvGrpSpPr>
          <p:cNvPr id="202" name="Google Shape;202;p25"/>
          <p:cNvGrpSpPr/>
          <p:nvPr/>
        </p:nvGrpSpPr>
        <p:grpSpPr>
          <a:xfrm>
            <a:off x="1526254" y="119530"/>
            <a:ext cx="2347800" cy="1948460"/>
            <a:chOff x="2948176" y="1768789"/>
            <a:chExt cx="2347800" cy="1948460"/>
          </a:xfrm>
        </p:grpSpPr>
        <p:sp>
          <p:nvSpPr>
            <p:cNvPr id="203" name="Google Shape;203;p25"/>
            <p:cNvSpPr/>
            <p:nvPr/>
          </p:nvSpPr>
          <p:spPr>
            <a:xfrm>
              <a:off x="2948176" y="3255625"/>
              <a:ext cx="234780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ขวดพลาสติก PET</a:t>
              </a:r>
              <a:endParaRPr sz="1200"/>
            </a:p>
          </p:txBody>
        </p:sp>
        <p:pic>
          <p:nvPicPr>
            <p:cNvPr id="204" name="Google Shape;204;p25" descr="A bottle of water&#10;&#10;Description automatically generated with low confidenc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55827" y="1768789"/>
              <a:ext cx="1341942" cy="17053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25"/>
          <p:cNvGrpSpPr/>
          <p:nvPr/>
        </p:nvGrpSpPr>
        <p:grpSpPr>
          <a:xfrm>
            <a:off x="5264423" y="356475"/>
            <a:ext cx="1680674" cy="1711650"/>
            <a:chOff x="3040649" y="4171116"/>
            <a:chExt cx="1934700" cy="1711650"/>
          </a:xfrm>
        </p:grpSpPr>
        <p:sp>
          <p:nvSpPr>
            <p:cNvPr id="206" name="Google Shape;206;p25"/>
            <p:cNvSpPr/>
            <p:nvPr/>
          </p:nvSpPr>
          <p:spPr>
            <a:xfrm>
              <a:off x="3040649" y="5421066"/>
              <a:ext cx="1934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กระป๋องโลหะ</a:t>
              </a:r>
              <a:endParaRPr sz="1200"/>
            </a:p>
          </p:txBody>
        </p:sp>
        <p:pic>
          <p:nvPicPr>
            <p:cNvPr id="207" name="Google Shape;207;p25" descr="A close up of a roll of tape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52103" y="4171116"/>
              <a:ext cx="648663" cy="12271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25"/>
          <p:cNvGrpSpPr/>
          <p:nvPr/>
        </p:nvGrpSpPr>
        <p:grpSpPr>
          <a:xfrm>
            <a:off x="5743257" y="2128285"/>
            <a:ext cx="1958555" cy="1793121"/>
            <a:chOff x="488426" y="4064988"/>
            <a:chExt cx="1958555" cy="1793121"/>
          </a:xfrm>
        </p:grpSpPr>
        <p:sp>
          <p:nvSpPr>
            <p:cNvPr id="209" name="Google Shape;209;p25"/>
            <p:cNvSpPr/>
            <p:nvPr/>
          </p:nvSpPr>
          <p:spPr>
            <a:xfrm>
              <a:off x="671401" y="5421066"/>
              <a:ext cx="1775580" cy="437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กล่องกระดาษแข็ง</a:t>
              </a:r>
              <a:endParaRPr/>
            </a:p>
          </p:txBody>
        </p:sp>
        <p:pic>
          <p:nvPicPr>
            <p:cNvPr id="210" name="Google Shape;210;p25" descr="A picture containing box, stationary, container, envelop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8426" y="4064988"/>
              <a:ext cx="1839065" cy="1374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25"/>
          <p:cNvGrpSpPr/>
          <p:nvPr/>
        </p:nvGrpSpPr>
        <p:grpSpPr>
          <a:xfrm>
            <a:off x="10019359" y="2112406"/>
            <a:ext cx="1766616" cy="1706663"/>
            <a:chOff x="6420868" y="1760417"/>
            <a:chExt cx="1680673" cy="1342141"/>
          </a:xfrm>
        </p:grpSpPr>
        <p:pic>
          <p:nvPicPr>
            <p:cNvPr id="212" name="Google Shape;212;p25" descr="A picture containing banana, indoor, yellow, half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6825" y="1760417"/>
              <a:ext cx="1477076" cy="10526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25"/>
            <p:cNvSpPr/>
            <p:nvPr/>
          </p:nvSpPr>
          <p:spPr>
            <a:xfrm>
              <a:off x="6420868" y="2700012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เปลือกกล้วย</a:t>
              </a:r>
              <a:endParaRPr/>
            </a:p>
          </p:txBody>
        </p:sp>
      </p:grpSp>
      <p:grpSp>
        <p:nvGrpSpPr>
          <p:cNvPr id="214" name="Google Shape;214;p25"/>
          <p:cNvGrpSpPr/>
          <p:nvPr/>
        </p:nvGrpSpPr>
        <p:grpSpPr>
          <a:xfrm>
            <a:off x="9718318" y="582205"/>
            <a:ext cx="2154119" cy="1530293"/>
            <a:chOff x="8346482" y="1742821"/>
            <a:chExt cx="1680673" cy="1356402"/>
          </a:xfrm>
        </p:grpSpPr>
        <p:sp>
          <p:nvSpPr>
            <p:cNvPr id="215" name="Google Shape;215;p25"/>
            <p:cNvSpPr/>
            <p:nvPr/>
          </p:nvSpPr>
          <p:spPr>
            <a:xfrm>
              <a:off x="8346482" y="2696677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5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ผ้าเช็ดปากที่สกปรก</a:t>
              </a:r>
              <a:endParaRPr sz="1100"/>
            </a:p>
          </p:txBody>
        </p:sp>
        <p:pic>
          <p:nvPicPr>
            <p:cNvPr id="216" name="Google Shape;216;p25" descr="A picture containing cloth, paper, indoor, bed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17622" y="1742821"/>
              <a:ext cx="756885" cy="740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7" name="Google Shape;217;p25"/>
          <p:cNvGrpSpPr/>
          <p:nvPr/>
        </p:nvGrpSpPr>
        <p:grpSpPr>
          <a:xfrm>
            <a:off x="6623106" y="448831"/>
            <a:ext cx="2037648" cy="1705424"/>
            <a:chOff x="6377570" y="3189531"/>
            <a:chExt cx="1680673" cy="1297986"/>
          </a:xfrm>
        </p:grpSpPr>
        <p:sp>
          <p:nvSpPr>
            <p:cNvPr id="218" name="Google Shape;218;p25"/>
            <p:cNvSpPr/>
            <p:nvPr/>
          </p:nvSpPr>
          <p:spPr>
            <a:xfrm>
              <a:off x="6377570" y="4084971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หลอดไฟ</a:t>
              </a:r>
              <a:endParaRPr/>
            </a:p>
          </p:txBody>
        </p:sp>
        <p:pic>
          <p:nvPicPr>
            <p:cNvPr id="219" name="Google Shape;219;p25" descr="A picture containing cup, light, glass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14029" y="3189531"/>
              <a:ext cx="529129" cy="87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25"/>
          <p:cNvGrpSpPr/>
          <p:nvPr/>
        </p:nvGrpSpPr>
        <p:grpSpPr>
          <a:xfrm>
            <a:off x="8077635" y="200530"/>
            <a:ext cx="2037727" cy="2056054"/>
            <a:chOff x="8347377" y="3061193"/>
            <a:chExt cx="1680600" cy="1441126"/>
          </a:xfrm>
        </p:grpSpPr>
        <p:pic>
          <p:nvPicPr>
            <p:cNvPr id="221" name="Google Shape;221;p25" descr="Calendar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419615">
              <a:off x="8449667" y="3141253"/>
              <a:ext cx="1381506" cy="1087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25"/>
            <p:cNvSpPr/>
            <p:nvPr/>
          </p:nvSpPr>
          <p:spPr>
            <a:xfrm>
              <a:off x="8347377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กล่องใส่น้ำผลไม้</a:t>
              </a:r>
              <a:endParaRPr sz="1200"/>
            </a:p>
          </p:txBody>
        </p:sp>
      </p:grpSp>
      <p:grpSp>
        <p:nvGrpSpPr>
          <p:cNvPr id="223" name="Google Shape;223;p25"/>
          <p:cNvGrpSpPr/>
          <p:nvPr/>
        </p:nvGrpSpPr>
        <p:grpSpPr>
          <a:xfrm>
            <a:off x="3954057" y="2308469"/>
            <a:ext cx="1680673" cy="1270354"/>
            <a:chOff x="6365330" y="4619518"/>
            <a:chExt cx="1680673" cy="1270354"/>
          </a:xfrm>
        </p:grpSpPr>
        <p:pic>
          <p:nvPicPr>
            <p:cNvPr id="224" name="Google Shape;224;p25" descr="A picture containing toy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613205" y="4619518"/>
              <a:ext cx="1125056" cy="9133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5"/>
            <p:cNvSpPr/>
            <p:nvPr/>
          </p:nvSpPr>
          <p:spPr>
            <a:xfrm>
              <a:off x="6365330" y="5487326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ของเล่น</a:t>
              </a:r>
              <a:endParaRPr/>
            </a:p>
          </p:txBody>
        </p:sp>
      </p:grpSp>
      <p:grpSp>
        <p:nvGrpSpPr>
          <p:cNvPr id="226" name="Google Shape;226;p25"/>
          <p:cNvGrpSpPr/>
          <p:nvPr/>
        </p:nvGrpSpPr>
        <p:grpSpPr>
          <a:xfrm>
            <a:off x="2134796" y="2157928"/>
            <a:ext cx="1680673" cy="1343548"/>
            <a:chOff x="8327554" y="4546324"/>
            <a:chExt cx="1680673" cy="1343548"/>
          </a:xfrm>
        </p:grpSpPr>
        <p:pic>
          <p:nvPicPr>
            <p:cNvPr id="227" name="Google Shape;227;p2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622992" y="4546324"/>
              <a:ext cx="898830" cy="999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25"/>
            <p:cNvSpPr/>
            <p:nvPr/>
          </p:nvSpPr>
          <p:spPr>
            <a:xfrm>
              <a:off x="8327554" y="5487326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ถุงพลาสติก</a:t>
              </a:r>
              <a:endParaRPr/>
            </a:p>
          </p:txBody>
        </p:sp>
      </p:grpSp>
      <p:grpSp>
        <p:nvGrpSpPr>
          <p:cNvPr id="229" name="Google Shape;229;p25"/>
          <p:cNvGrpSpPr/>
          <p:nvPr/>
        </p:nvGrpSpPr>
        <p:grpSpPr>
          <a:xfrm>
            <a:off x="36997" y="2073806"/>
            <a:ext cx="1942002" cy="1692347"/>
            <a:chOff x="10237173" y="4571526"/>
            <a:chExt cx="1680673" cy="1343002"/>
          </a:xfrm>
        </p:grpSpPr>
        <p:pic>
          <p:nvPicPr>
            <p:cNvPr id="230" name="Google Shape;230;p25" descr="A close-up of a sword&#10;&#10;Description automatically generated with low confidenc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996009" flipH="1">
              <a:off x="10454559" y="4701929"/>
              <a:ext cx="1025960" cy="775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25"/>
            <p:cNvSpPr/>
            <p:nvPr/>
          </p:nvSpPr>
          <p:spPr>
            <a:xfrm>
              <a:off x="10237173" y="5511982"/>
              <a:ext cx="1680673" cy="402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ดินสอ</a:t>
              </a:r>
              <a:endParaRPr/>
            </a:p>
          </p:txBody>
        </p:sp>
      </p:grpSp>
      <p:grpSp>
        <p:nvGrpSpPr>
          <p:cNvPr id="232" name="Google Shape;232;p25"/>
          <p:cNvGrpSpPr/>
          <p:nvPr/>
        </p:nvGrpSpPr>
        <p:grpSpPr>
          <a:xfrm>
            <a:off x="3494296" y="469845"/>
            <a:ext cx="1868827" cy="1729998"/>
            <a:chOff x="10256338" y="3269424"/>
            <a:chExt cx="1680600" cy="1232895"/>
          </a:xfrm>
        </p:grpSpPr>
        <p:pic>
          <p:nvPicPr>
            <p:cNvPr id="233" name="Google Shape;233;p25" descr="A pair of shoes&#10;&#10;Description automatically generated with low confidenc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96392" y="3269424"/>
              <a:ext cx="1272277" cy="806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5"/>
            <p:cNvSpPr/>
            <p:nvPr/>
          </p:nvSpPr>
          <p:spPr>
            <a:xfrm>
              <a:off x="10256338" y="4099719"/>
              <a:ext cx="16806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รองเท้า</a:t>
              </a:r>
              <a:endParaRPr/>
            </a:p>
          </p:txBody>
        </p:sp>
      </p:grpSp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9042775" y="1224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pSp>
        <p:nvGrpSpPr>
          <p:cNvPr id="236" name="Google Shape;236;p25"/>
          <p:cNvGrpSpPr/>
          <p:nvPr/>
        </p:nvGrpSpPr>
        <p:grpSpPr>
          <a:xfrm>
            <a:off x="7876284" y="1829413"/>
            <a:ext cx="2154046" cy="2135387"/>
            <a:chOff x="10269241" y="1451979"/>
            <a:chExt cx="1680673" cy="1669389"/>
          </a:xfrm>
        </p:grpSpPr>
        <p:sp>
          <p:nvSpPr>
            <p:cNvPr id="237" name="Google Shape;237;p25"/>
            <p:cNvSpPr/>
            <p:nvPr/>
          </p:nvSpPr>
          <p:spPr>
            <a:xfrm>
              <a:off x="10269241" y="2696677"/>
              <a:ext cx="1680673" cy="4246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2626"/>
                  </a:solidFill>
                  <a:latin typeface="Tahoma"/>
                  <a:ea typeface="Tahoma"/>
                  <a:cs typeface="Tahoma"/>
                  <a:sym typeface="Tahoma"/>
                </a:rPr>
                <a:t>สายยางสำหรับสวน</a:t>
              </a:r>
              <a:endParaRPr/>
            </a:p>
          </p:txBody>
        </p:sp>
        <p:pic>
          <p:nvPicPr>
            <p:cNvPr id="238" name="Google Shape;238;p25" descr="A picture containing cable, connector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 r="3" b="-50"/>
            <a:stretch/>
          </p:blipFill>
          <p:spPr>
            <a:xfrm>
              <a:off x="10402520" y="1451979"/>
              <a:ext cx="1233132" cy="133422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9" name="Google Shape;239;p25"/>
          <p:cNvCxnSpPr>
            <a:stCxn id="201" idx="0"/>
            <a:endCxn id="195" idx="0"/>
          </p:cNvCxnSpPr>
          <p:nvPr/>
        </p:nvCxnSpPr>
        <p:spPr>
          <a:xfrm>
            <a:off x="906800" y="1590850"/>
            <a:ext cx="2216100" cy="34461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0" name="Google Shape;240;p25"/>
          <p:cNvCxnSpPr/>
          <p:nvPr/>
        </p:nvCxnSpPr>
        <p:spPr>
          <a:xfrm>
            <a:off x="1685978" y="1824916"/>
            <a:ext cx="1437041" cy="3176759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1" name="Google Shape;241;p25"/>
          <p:cNvCxnSpPr>
            <a:endCxn id="197" idx="1"/>
          </p:cNvCxnSpPr>
          <p:nvPr/>
        </p:nvCxnSpPr>
        <p:spPr>
          <a:xfrm>
            <a:off x="5011716" y="1603735"/>
            <a:ext cx="2594400" cy="3765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2" name="Google Shape;242;p25"/>
          <p:cNvCxnSpPr>
            <a:stCxn id="206" idx="0"/>
          </p:cNvCxnSpPr>
          <p:nvPr/>
        </p:nvCxnSpPr>
        <p:spPr>
          <a:xfrm flipH="1">
            <a:off x="4067160" y="1606425"/>
            <a:ext cx="2037600" cy="34506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3" name="Google Shape;243;p25"/>
          <p:cNvCxnSpPr>
            <a:stCxn id="218" idx="0"/>
          </p:cNvCxnSpPr>
          <p:nvPr/>
        </p:nvCxnSpPr>
        <p:spPr>
          <a:xfrm>
            <a:off x="7641930" y="1625350"/>
            <a:ext cx="45300" cy="3353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4" name="Google Shape;244;p25"/>
          <p:cNvCxnSpPr/>
          <p:nvPr/>
        </p:nvCxnSpPr>
        <p:spPr>
          <a:xfrm>
            <a:off x="9566122" y="1879230"/>
            <a:ext cx="369429" cy="315760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" name="Google Shape;245;p25"/>
          <p:cNvCxnSpPr/>
          <p:nvPr/>
        </p:nvCxnSpPr>
        <p:spPr>
          <a:xfrm flipH="1">
            <a:off x="9932883" y="1824916"/>
            <a:ext cx="470655" cy="3182127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5"/>
          <p:cNvCxnSpPr/>
          <p:nvPr/>
        </p:nvCxnSpPr>
        <p:spPr>
          <a:xfrm flipH="1">
            <a:off x="9932883" y="3335076"/>
            <a:ext cx="970082" cy="169279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25"/>
          <p:cNvCxnSpPr>
            <a:endCxn id="197" idx="0"/>
          </p:cNvCxnSpPr>
          <p:nvPr/>
        </p:nvCxnSpPr>
        <p:spPr>
          <a:xfrm>
            <a:off x="9158706" y="3766275"/>
            <a:ext cx="0" cy="1235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25"/>
          <p:cNvCxnSpPr/>
          <p:nvPr/>
        </p:nvCxnSpPr>
        <p:spPr>
          <a:xfrm flipH="1">
            <a:off x="4519246" y="3766153"/>
            <a:ext cx="1442555" cy="1298216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25"/>
          <p:cNvCxnSpPr>
            <a:stCxn id="225" idx="2"/>
            <a:endCxn id="197" idx="1"/>
          </p:cNvCxnSpPr>
          <p:nvPr/>
        </p:nvCxnSpPr>
        <p:spPr>
          <a:xfrm>
            <a:off x="4794394" y="3578823"/>
            <a:ext cx="2811600" cy="17904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25"/>
          <p:cNvCxnSpPr>
            <a:endCxn id="197" idx="1"/>
          </p:cNvCxnSpPr>
          <p:nvPr/>
        </p:nvCxnSpPr>
        <p:spPr>
          <a:xfrm>
            <a:off x="2966616" y="3484435"/>
            <a:ext cx="4639500" cy="1884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25"/>
          <p:cNvCxnSpPr>
            <a:endCxn id="197" idx="1"/>
          </p:cNvCxnSpPr>
          <p:nvPr/>
        </p:nvCxnSpPr>
        <p:spPr>
          <a:xfrm>
            <a:off x="1055016" y="3687535"/>
            <a:ext cx="6551100" cy="16818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 descr="A picture containing text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148651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29C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7983908" y="313974"/>
            <a:ext cx="3105179" cy="735320"/>
          </a:xfrm>
          <a:prstGeom prst="roundRect">
            <a:avLst>
              <a:gd name="adj" fmla="val 16667"/>
            </a:avLst>
          </a:prstGeom>
          <a:solidFill>
            <a:srgbClr val="3AC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527338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endParaRPr/>
          </a:p>
        </p:txBody>
      </p:sp>
      <p:sp>
        <p:nvSpPr>
          <p:cNvPr id="260" name="Google Shape;260;p4"/>
          <p:cNvSpPr txBox="1"/>
          <p:nvPr/>
        </p:nvSpPr>
        <p:spPr>
          <a:xfrm>
            <a:off x="8362597" y="327691"/>
            <a:ext cx="23478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ไม่ได้</a:t>
            </a:r>
            <a:endParaRPr/>
          </a:p>
        </p:txBody>
      </p:sp>
      <p:cxnSp>
        <p:nvCxnSpPr>
          <p:cNvPr id="261" name="Google Shape;261;p4"/>
          <p:cNvCxnSpPr/>
          <p:nvPr/>
        </p:nvCxnSpPr>
        <p:spPr>
          <a:xfrm>
            <a:off x="6159855" y="482968"/>
            <a:ext cx="0" cy="5205631"/>
          </a:xfrm>
          <a:prstGeom prst="straightConnector1">
            <a:avLst/>
          </a:prstGeom>
          <a:noFill/>
          <a:ln w="34925" cap="flat" cmpd="sng">
            <a:solidFill>
              <a:srgbClr val="262626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p4"/>
          <p:cNvSpPr/>
          <p:nvPr/>
        </p:nvSpPr>
        <p:spPr>
          <a:xfrm>
            <a:off x="556348" y="1144746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i="0" u="none" strike="noStrike" cap="none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lang="en-US" sz="2000" i="0" u="none" strike="noStrike" cap="none" dirty="0" err="1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lang="th-TH" sz="2000" i="0" u="none" strike="noStrike" cap="none" dirty="0">
                <a:solidFill>
                  <a:srgbClr val="29C7F7"/>
                </a:solidFill>
                <a:latin typeface="Tahoma"/>
                <a:ea typeface="Tahoma"/>
                <a:cs typeface="Tahoma"/>
                <a:sym typeface="Tahoma"/>
              </a:rPr>
              <a:t>ได้</a:t>
            </a:r>
            <a:endParaRPr sz="1200" dirty="0"/>
          </a:p>
        </p:txBody>
      </p:sp>
      <p:sp>
        <p:nvSpPr>
          <p:cNvPr id="263" name="Google Shape;263;p4"/>
          <p:cNvSpPr/>
          <p:nvPr/>
        </p:nvSpPr>
        <p:spPr>
          <a:xfrm>
            <a:off x="7302314" y="1144745"/>
            <a:ext cx="42897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h-TH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สิ่งของที่</a:t>
            </a:r>
            <a:r>
              <a:rPr lang="en-US" sz="2000" i="0" u="none" strike="noStrike" cap="none" dirty="0" err="1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รีไซเคิล</a:t>
            </a:r>
            <a:r>
              <a:rPr lang="th-TH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ไม่ได้</a:t>
            </a:r>
            <a:r>
              <a:rPr lang="en-US" sz="2000" i="0" u="none" strike="noStrike" cap="none" dirty="0">
                <a:solidFill>
                  <a:srgbClr val="3AC69D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200" dirty="0"/>
          </a:p>
        </p:txBody>
      </p:sp>
      <p:pic>
        <p:nvPicPr>
          <p:cNvPr id="264" name="Google Shape;264;p4" descr="A picture containing plastic, vessel, ja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533" y="1746170"/>
            <a:ext cx="1260257" cy="15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"/>
          <p:cNvSpPr/>
          <p:nvPr/>
        </p:nvSpPr>
        <p:spPr>
          <a:xfrm>
            <a:off x="419875" y="3255625"/>
            <a:ext cx="1934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ขวดโหลแก้ว</a:t>
            </a:r>
            <a:endParaRPr/>
          </a:p>
        </p:txBody>
      </p:sp>
      <p:pic>
        <p:nvPicPr>
          <p:cNvPr id="266" name="Google Shape;266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"/>
          <p:cNvSpPr/>
          <p:nvPr/>
        </p:nvSpPr>
        <p:spPr>
          <a:xfrm>
            <a:off x="2948175" y="3255625"/>
            <a:ext cx="242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ขวดพลาสติก PET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" descr="A bottle of water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8844" y="1768751"/>
            <a:ext cx="1341942" cy="1705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1824169"/>
            <a:ext cx="795697" cy="71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/>
          <p:nvPr/>
        </p:nvSpPr>
        <p:spPr>
          <a:xfrm>
            <a:off x="228025" y="5421075"/>
            <a:ext cx="23478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กล่องกระดาษแข็ง</a:t>
            </a: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3193049" y="5421066"/>
            <a:ext cx="19348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กระป๋องโลหะ</a:t>
            </a:r>
            <a:endParaRPr/>
          </a:p>
        </p:txBody>
      </p:sp>
      <p:pic>
        <p:nvPicPr>
          <p:cNvPr id="272" name="Google Shape;272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4516479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" descr="A close up of a roll of tape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5065" y="4171116"/>
            <a:ext cx="648663" cy="1227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" descr="A picture containing box, stationary, container, envelop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426" y="4064988"/>
            <a:ext cx="1839065" cy="137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4" b="28"/>
          <a:stretch/>
        </p:blipFill>
        <p:spPr>
          <a:xfrm>
            <a:off x="2132992" y="3989621"/>
            <a:ext cx="795697" cy="71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" descr="A picture containing banana, indoor, yellow, half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06825" y="1760417"/>
            <a:ext cx="1477076" cy="105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"/>
          <p:cNvSpPr/>
          <p:nvPr/>
        </p:nvSpPr>
        <p:spPr>
          <a:xfrm>
            <a:off x="6420868" y="270001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เปลือกกล้วย</a:t>
            </a:r>
            <a:endParaRPr/>
          </a:p>
        </p:txBody>
      </p:sp>
      <p:pic>
        <p:nvPicPr>
          <p:cNvPr id="278" name="Google Shape;278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8887" y="1760417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"/>
          <p:cNvSpPr/>
          <p:nvPr/>
        </p:nvSpPr>
        <p:spPr>
          <a:xfrm>
            <a:off x="8194075" y="2696675"/>
            <a:ext cx="2057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ผ้าเช็ดปากที่สกปรก</a:t>
            </a:r>
            <a:endParaRPr sz="1200"/>
          </a:p>
        </p:txBody>
      </p:sp>
      <p:pic>
        <p:nvPicPr>
          <p:cNvPr id="280" name="Google Shape;280;p4" descr="A picture containing cloth, paper, indoor, be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16966" y="1742833"/>
            <a:ext cx="1057548" cy="105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4501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"/>
          <p:cNvSpPr/>
          <p:nvPr/>
        </p:nvSpPr>
        <p:spPr>
          <a:xfrm>
            <a:off x="6377570" y="4084971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หลอดไฟ</a:t>
            </a:r>
            <a:endParaRPr/>
          </a:p>
        </p:txBody>
      </p:sp>
      <p:pic>
        <p:nvPicPr>
          <p:cNvPr id="283" name="Google Shape;283;p4" descr="A picture containing cup, light, gla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4029" y="3189531"/>
            <a:ext cx="529129" cy="8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59833" y="3145376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" descr="Calendar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419615">
            <a:off x="8449667" y="3141253"/>
            <a:ext cx="1381506" cy="108739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"/>
          <p:cNvSpPr/>
          <p:nvPr/>
        </p:nvSpPr>
        <p:spPr>
          <a:xfrm>
            <a:off x="8347377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กล่องใส่น้ำผลไม้</a:t>
            </a:r>
            <a:endParaRPr sz="1200"/>
          </a:p>
        </p:txBody>
      </p:sp>
      <p:pic>
        <p:nvPicPr>
          <p:cNvPr id="287" name="Google Shape;287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85396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" descr="A picture containing toy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13205" y="4619518"/>
            <a:ext cx="1125056" cy="91337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"/>
          <p:cNvSpPr/>
          <p:nvPr/>
        </p:nvSpPr>
        <p:spPr>
          <a:xfrm>
            <a:off x="6365330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ของเล่น</a:t>
            </a:r>
            <a:endParaRPr/>
          </a:p>
        </p:txBody>
      </p:sp>
      <p:pic>
        <p:nvPicPr>
          <p:cNvPr id="290" name="Google Shape;290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744759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22992" y="4546324"/>
            <a:ext cx="898830" cy="99989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"/>
          <p:cNvSpPr/>
          <p:nvPr/>
        </p:nvSpPr>
        <p:spPr>
          <a:xfrm>
            <a:off x="8327554" y="5487326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ถุงพลาสติก</a:t>
            </a:r>
            <a:endParaRPr/>
          </a:p>
        </p:txBody>
      </p:sp>
      <p:pic>
        <p:nvPicPr>
          <p:cNvPr id="293" name="Google Shape;29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9365573" y="4547731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" descr="A close-up of a sword&#10;&#10;Description automatically generated with low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96009" flipH="1">
            <a:off x="10454559" y="4701929"/>
            <a:ext cx="1025960" cy="77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"/>
          <p:cNvSpPr/>
          <p:nvPr/>
        </p:nvSpPr>
        <p:spPr>
          <a:xfrm>
            <a:off x="10237173" y="5511982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ดินสอ</a:t>
            </a:r>
            <a:endParaRPr/>
          </a:p>
        </p:txBody>
      </p:sp>
      <p:pic>
        <p:nvPicPr>
          <p:cNvPr id="296" name="Google Shape;296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34184" y="4572387"/>
            <a:ext cx="583834" cy="5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 descr="A pair of shoes&#10;&#10;Description automatically generated with low confidenc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510259" y="3269424"/>
            <a:ext cx="1272277" cy="8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"/>
          <p:cNvSpPr/>
          <p:nvPr/>
        </p:nvSpPr>
        <p:spPr>
          <a:xfrm>
            <a:off x="10256338" y="4099719"/>
            <a:ext cx="1680673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รองเท้า</a:t>
            </a:r>
            <a:endParaRPr/>
          </a:p>
        </p:txBody>
      </p:sp>
      <p:pic>
        <p:nvPicPr>
          <p:cNvPr id="299" name="Google Shape;299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53349" y="3160124"/>
            <a:ext cx="583834" cy="5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01" name="Google Shape;301;p4"/>
          <p:cNvSpPr/>
          <p:nvPr/>
        </p:nvSpPr>
        <p:spPr>
          <a:xfrm>
            <a:off x="10044625" y="2696675"/>
            <a:ext cx="20577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สายยางสำหรับสวน</a:t>
            </a:r>
            <a:endParaRPr sz="1200"/>
          </a:p>
        </p:txBody>
      </p:sp>
      <p:pic>
        <p:nvPicPr>
          <p:cNvPr id="302" name="Google Shape;302;p4" descr="A picture containing cable, connector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r="3" b="-50"/>
          <a:stretch/>
        </p:blipFill>
        <p:spPr>
          <a:xfrm>
            <a:off x="10402520" y="1451979"/>
            <a:ext cx="1233132" cy="13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r="23" b="32"/>
          <a:stretch/>
        </p:blipFill>
        <p:spPr>
          <a:xfrm>
            <a:off x="11366252" y="1757082"/>
            <a:ext cx="583834" cy="5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"/>
          <p:cNvSpPr txBox="1"/>
          <p:nvPr/>
        </p:nvSpPr>
        <p:spPr>
          <a:xfrm>
            <a:off x="6680821" y="1945183"/>
            <a:ext cx="4991722" cy="43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กาลครั้งหนึ่ง กระต่ายสองตัวเป็นพี่น้องกัน ตัวพี่ชื่อว่า “เรย์” </a:t>
            </a:r>
            <a:r>
              <a:rPr lang="th-TH" sz="2800" i="1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ตัวน้องนั้นชื่อ</a:t>
            </a:r>
            <a:r>
              <a:rPr lang="th-TH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 </a:t>
            </a:r>
            <a:r>
              <a:rPr lang="en-US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“</a:t>
            </a:r>
            <a:r>
              <a:rPr lang="th-TH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เรเชล</a:t>
            </a:r>
            <a:r>
              <a:rPr lang="en-US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  <a:t>”</a:t>
            </a:r>
            <a:br>
              <a:rPr lang="en-US" sz="28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</a:br>
            <a:br>
              <a:rPr lang="th-TH" sz="2400" b="0" i="1" u="none" strike="noStrike" cap="none" dirty="0">
                <a:solidFill>
                  <a:srgbClr val="3AC6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 Medium"/>
              </a:rPr>
            </a:b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เรย์ </a:t>
            </a:r>
            <a:r>
              <a:rPr lang="th-TH" sz="24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เป็นคนมีระเบียบ มักจะเ</a:t>
            </a: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ก็บของเล่นเป็นอย่างดีหลังจากเลิกเล่นทุกครั้ง</a:t>
            </a:r>
            <a:b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</a:br>
            <a:r>
              <a:rPr lang="th-TH" sz="24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แต่ เรเชล ไม่ค่อยชอบเก็บข้าวของให้เป็นระเบียบ และมักจะทิ้งของเล่นไว้ทั่วบ้านเป็นประจำ</a:t>
            </a:r>
          </a:p>
        </p:txBody>
      </p:sp>
      <p:pic>
        <p:nvPicPr>
          <p:cNvPr id="310" name="Google Shape;310;p5" descr="Graphical user inte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56" y="959446"/>
            <a:ext cx="6622765" cy="589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"/>
          <p:cNvPicPr preferRelativeResize="0"/>
          <p:nvPr/>
        </p:nvPicPr>
        <p:blipFill rotWithShape="1">
          <a:blip r:embed="rId5">
            <a:alphaModFix/>
          </a:blip>
          <a:srcRect r="22" b="-29"/>
          <a:stretch/>
        </p:blipFill>
        <p:spPr>
          <a:xfrm>
            <a:off x="1255510" y="829027"/>
            <a:ext cx="9291874" cy="74707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sp>
        <p:nvSpPr>
          <p:cNvPr id="313" name="Google Shape;313;p5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6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6"/>
          <p:cNvSpPr txBox="1"/>
          <p:nvPr/>
        </p:nvSpPr>
        <p:spPr>
          <a:xfrm>
            <a:off x="692795" y="2678627"/>
            <a:ext cx="4824427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ทุกเช้าก่อนไปโรงเรียน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แม่ของ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เรย์และเรเชล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จะบอกให้</a:t>
            </a:r>
            <a:r>
              <a:rPr lang="en-US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เรย์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ทำความสะอาดห้องครัว</a:t>
            </a:r>
            <a:endParaRPr lang="en-US" sz="2500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al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และบอก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เรเชล</a:t>
            </a:r>
            <a:r>
              <a:rPr lang="en-US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 </a:t>
            </a: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ให้เอาขยะ กับของ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500" b="0" i="0" u="none" strike="noStrike" cap="none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ali"/>
              </a:rPr>
              <a:t>รีไซเคิลไปทิ้ง</a:t>
            </a:r>
          </a:p>
        </p:txBody>
      </p:sp>
      <p:pic>
        <p:nvPicPr>
          <p:cNvPr id="320" name="Google Shape;320;p26"/>
          <p:cNvPicPr preferRelativeResize="0"/>
          <p:nvPr/>
        </p:nvPicPr>
        <p:blipFill rotWithShape="1">
          <a:blip r:embed="rId4">
            <a:alphaModFix/>
          </a:blip>
          <a:srcRect r="22" b="-29"/>
          <a:stretch/>
        </p:blipFill>
        <p:spPr>
          <a:xfrm>
            <a:off x="1255510" y="829027"/>
            <a:ext cx="9291874" cy="9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 txBox="1"/>
          <p:nvPr/>
        </p:nvSpPr>
        <p:spPr>
          <a:xfrm>
            <a:off x="548477" y="251560"/>
            <a:ext cx="110950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เรเชล แรบบิท เรียนรู้การรีไซเคิล</a:t>
            </a:r>
            <a:endParaRPr/>
          </a:p>
        </p:txBody>
      </p:sp>
      <p:sp>
        <p:nvSpPr>
          <p:cNvPr id="322" name="Google Shape;322;p26"/>
          <p:cNvSpPr txBox="1">
            <a:spLocks noGrp="1"/>
          </p:cNvSpPr>
          <p:nvPr>
            <p:ph type="sldNum" idx="12"/>
          </p:nvPr>
        </p:nvSpPr>
        <p:spPr>
          <a:xfrm>
            <a:off x="9116300" y="948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23" name="Google Shape;323;p26" descr="Diagram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4492" y="853096"/>
            <a:ext cx="6438402" cy="5151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3005</Words>
  <Application>Microsoft Office PowerPoint</Application>
  <PresentationFormat>Widescreen</PresentationFormat>
  <Paragraphs>461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Mali Medium</vt:lpstr>
      <vt:lpstr>Calibri</vt:lpstr>
      <vt:lpstr>Courier New</vt:lpstr>
      <vt:lpstr>Calibri Light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Supamith PONGPIPAT</dc:creator>
  <cp:lastModifiedBy>Panchica Koonchaimang</cp:lastModifiedBy>
  <cp:revision>5</cp:revision>
  <dcterms:created xsi:type="dcterms:W3CDTF">2022-01-20T09:13:45Z</dcterms:created>
  <dcterms:modified xsi:type="dcterms:W3CDTF">2022-12-20T02:13:57Z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8300680</vt:lpwstr>
  </property>
  <property fmtid="{D5CDD505-2E9C-101B-9397-08002B2CF9AE}" pid="3" name="NXPowerLiteSettings">
    <vt:lpwstr>F700052003A000</vt:lpwstr>
  </property>
  <property fmtid="{D5CDD505-2E9C-101B-9397-08002B2CF9AE}" pid="4" name="NXPowerLiteVersion">
    <vt:lpwstr>D9.1.2</vt:lpwstr>
  </property>
</Properties>
</file>