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78" r:id="rId4"/>
    <p:sldId id="257" r:id="rId5"/>
    <p:sldId id="258" r:id="rId6"/>
    <p:sldId id="259" r:id="rId7"/>
    <p:sldId id="260" r:id="rId8"/>
    <p:sldId id="261" r:id="rId9"/>
    <p:sldId id="262" r:id="rId10"/>
    <p:sldId id="27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HfsCUDesvb4SvCSRjghX1NOYp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17" autoAdjust="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/>
              <a:t>(</a:t>
            </a:r>
            <a:r>
              <a:rPr lang="en-US" b="1" dirty="0" err="1"/>
              <a:t>ความยาวสไลด์</a:t>
            </a:r>
            <a:r>
              <a:rPr lang="en-US" b="1" dirty="0"/>
              <a:t>: 2 </a:t>
            </a:r>
            <a:r>
              <a:rPr lang="en-US" b="1" dirty="0" err="1"/>
              <a:t>นาที</a:t>
            </a:r>
            <a:r>
              <a:rPr lang="en-US" b="1" dirty="0"/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การรีไซเคิลนั้นง่ายเหมือนนับหนึ่ง</a:t>
            </a:r>
            <a:r>
              <a:rPr lang="en-US" b="1" dirty="0"/>
              <a:t> </a:t>
            </a:r>
            <a:r>
              <a:rPr lang="en-US" b="1" dirty="0" err="1"/>
              <a:t>สอง</a:t>
            </a:r>
            <a:r>
              <a:rPr lang="en-US" b="1" dirty="0"/>
              <a:t> </a:t>
            </a:r>
            <a:r>
              <a:rPr lang="en-US" b="1" dirty="0" err="1"/>
              <a:t>สาม</a:t>
            </a:r>
            <a:r>
              <a:rPr lang="en-US" b="1" dirty="0"/>
              <a:t> </a:t>
            </a:r>
            <a:r>
              <a:rPr lang="th-TH" b="1" dirty="0"/>
              <a:t> ใครๆ ก็</a:t>
            </a:r>
            <a:r>
              <a:rPr lang="en-US" b="1" dirty="0" err="1"/>
              <a:t>สามารถทำได้และควรทำ</a:t>
            </a:r>
            <a:r>
              <a:rPr lang="th-TH" b="1" dirty="0"/>
              <a:t>ทั้ง</a:t>
            </a:r>
            <a:r>
              <a:rPr lang="en-US" b="1" dirty="0" err="1"/>
              <a:t>ที่บ้านและที่โรงเรียน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ถามนักเรียน</a:t>
            </a:r>
            <a:r>
              <a:rPr lang="en-US" b="1" dirty="0"/>
              <a:t>:</a:t>
            </a:r>
            <a:r>
              <a:rPr lang="th-TH" b="0" dirty="0"/>
              <a:t> </a:t>
            </a:r>
            <a:r>
              <a:rPr lang="en-US" b="0" dirty="0" err="1"/>
              <a:t>มีใครจำ</a:t>
            </a:r>
            <a:r>
              <a:rPr lang="en-US" b="0" dirty="0"/>
              <a:t> 3 </a:t>
            </a:r>
            <a:r>
              <a:rPr lang="en-US" b="0" dirty="0" err="1"/>
              <a:t>ขั้นตอนในการรีไซเคิลได้ไหม</a:t>
            </a:r>
            <a:endParaRPr b="0" dirty="0"/>
          </a:p>
        </p:txBody>
      </p:sp>
      <p:sp>
        <p:nvSpPr>
          <p:cNvPr id="362" name="Google Shape;3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/>
              <a:t>(</a:t>
            </a:r>
            <a:r>
              <a:rPr lang="en-US" b="1" dirty="0" err="1"/>
              <a:t>ความยาวสไลด์</a:t>
            </a:r>
            <a:r>
              <a:rPr lang="en-US" b="1" dirty="0"/>
              <a:t>: 3-5 </a:t>
            </a:r>
            <a:r>
              <a:rPr lang="en-US" b="1" dirty="0" err="1"/>
              <a:t>นาที</a:t>
            </a:r>
            <a:r>
              <a:rPr lang="en-US" b="1" dirty="0"/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ให้นักเรียน</a:t>
            </a:r>
            <a:r>
              <a:rPr lang="th-TH" b="1" dirty="0"/>
              <a:t>ดู</a:t>
            </a:r>
            <a:r>
              <a:rPr lang="en-US" b="1" dirty="0" err="1"/>
              <a:t>สิ่งของสี่ชนิดหลักที่รีไซเคิลได้</a:t>
            </a:r>
            <a:r>
              <a:rPr lang="en-US" b="1" dirty="0"/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คลิก</a:t>
            </a:r>
            <a:r>
              <a:rPr lang="en-US" b="0" dirty="0"/>
              <a:t> 1: </a:t>
            </a:r>
            <a:r>
              <a:rPr lang="en-US" b="0" dirty="0" err="1"/>
              <a:t>ขวดโหลแก้ว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คลิก</a:t>
            </a:r>
            <a:r>
              <a:rPr lang="en-US" b="0" dirty="0"/>
              <a:t> 2: </a:t>
            </a:r>
            <a:r>
              <a:rPr lang="en-US" b="0" dirty="0" err="1"/>
              <a:t>ขวดพลาสติก</a:t>
            </a:r>
            <a:r>
              <a:rPr lang="en-US" b="0" dirty="0"/>
              <a:t> PET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คลิก</a:t>
            </a:r>
            <a:r>
              <a:rPr lang="en-US" b="0" dirty="0"/>
              <a:t> 3: </a:t>
            </a:r>
            <a:r>
              <a:rPr lang="en-US" b="0" dirty="0" err="1"/>
              <a:t>กล่องกระดาษแข็ง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คลิก</a:t>
            </a:r>
            <a:r>
              <a:rPr lang="en-US" b="0" dirty="0"/>
              <a:t> 4: </a:t>
            </a:r>
            <a:r>
              <a:rPr lang="en-US" b="0" dirty="0" err="1"/>
              <a:t>กระป๋องโลหะ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ถามนักเรียน</a:t>
            </a:r>
            <a:r>
              <a:rPr lang="en-US" b="1" dirty="0"/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1.</a:t>
            </a:r>
            <a:r>
              <a:rPr lang="th-TH" b="0" dirty="0"/>
              <a:t> </a:t>
            </a:r>
            <a:r>
              <a:rPr lang="en-US" b="0" dirty="0" err="1"/>
              <a:t>ใครช่วยยกตัวอย่างสิ่งที่สามารถนำมารีไซเคิลได้บ้าง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2.</a:t>
            </a:r>
            <a:r>
              <a:rPr lang="th-TH" b="0" dirty="0"/>
              <a:t> </a:t>
            </a:r>
            <a:r>
              <a:rPr lang="en-US" b="0" dirty="0" err="1"/>
              <a:t>อะไรคือของที่เราไม่ควรรีไซเคิล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u="sng" dirty="0" err="1"/>
              <a:t>เกร็ดน่ารู้</a:t>
            </a:r>
            <a:r>
              <a:rPr lang="en-US" b="1" u="sng" dirty="0"/>
              <a:t>:</a:t>
            </a:r>
            <a:r>
              <a:rPr lang="th-TH" b="1" u="sng" dirty="0"/>
              <a:t> </a:t>
            </a:r>
            <a:r>
              <a:rPr lang="en-US" b="1" dirty="0" err="1"/>
              <a:t>ขวดพลาสติก</a:t>
            </a:r>
            <a:r>
              <a:rPr lang="en-US" b="1" dirty="0"/>
              <a:t> PET เป็นพลาสติกที่มีการรีไซเคิลมากที่สุดในโลกและสามารถรีไซเคิลได้ทั้งหมด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คำถามเพิ่มเติม</a:t>
            </a:r>
            <a:r>
              <a:rPr lang="en-US" b="1" dirty="0"/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1.</a:t>
            </a:r>
            <a:r>
              <a:rPr lang="th-TH" b="0" dirty="0"/>
              <a:t> </a:t>
            </a:r>
            <a:r>
              <a:rPr lang="en-US" b="0" dirty="0" err="1"/>
              <a:t>เคยเห็น</a:t>
            </a:r>
            <a:r>
              <a:rPr lang="en-US" b="0" dirty="0"/>
              <a:t> #1 </a:t>
            </a:r>
            <a:r>
              <a:rPr lang="en-US" b="0" dirty="0" err="1"/>
              <a:t>ที่ด้านล่างของขวดน้ำไหม</a:t>
            </a:r>
            <a:r>
              <a:rPr lang="en-US" b="0" dirty="0"/>
              <a:t> </a:t>
            </a:r>
            <a:r>
              <a:rPr lang="en-US" b="0" dirty="0" err="1"/>
              <a:t>ถ้าเห็น</a:t>
            </a:r>
            <a:r>
              <a:rPr lang="en-US" b="0" dirty="0"/>
              <a:t> </a:t>
            </a:r>
            <a:r>
              <a:rPr lang="en-US" b="0" dirty="0" err="1"/>
              <a:t>แปลว่ารีไซเคิลได้ทั้งหมด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2.</a:t>
            </a:r>
            <a:r>
              <a:rPr lang="th-TH" b="0" dirty="0"/>
              <a:t> </a:t>
            </a:r>
            <a:r>
              <a:rPr lang="en-US" b="0" dirty="0" err="1"/>
              <a:t>มีใครช่วยยกตัวอย่างของที่รีไซเคิลได้อีกไหม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373" name="Google Shape;37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/>
              <a:t>(</a:t>
            </a:r>
            <a:r>
              <a:rPr lang="en-US" b="1" dirty="0" err="1"/>
              <a:t>ความยาวสไลด์</a:t>
            </a:r>
            <a:r>
              <a:rPr lang="en-US" b="1" dirty="0"/>
              <a:t>: 3-5 </a:t>
            </a:r>
            <a:r>
              <a:rPr lang="en-US" b="1" dirty="0" err="1"/>
              <a:t>นาที</a:t>
            </a:r>
            <a:r>
              <a:rPr lang="en-US" b="1" dirty="0"/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ถามนักเรียน</a:t>
            </a:r>
            <a:r>
              <a:rPr lang="en-US" b="1" dirty="0"/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1. </a:t>
            </a:r>
            <a:r>
              <a:rPr lang="en-US" b="0" dirty="0" err="1"/>
              <a:t>ทำไมเราถึงควรทำความสะอาดสิ่งของต่าง</a:t>
            </a:r>
            <a:r>
              <a:rPr lang="en-US" b="0" dirty="0"/>
              <a:t> ๆ </a:t>
            </a:r>
            <a:r>
              <a:rPr lang="en-US" b="0" dirty="0" err="1"/>
              <a:t>เพื่อนำไปรีไซเคิล</a:t>
            </a:r>
            <a:r>
              <a:rPr lang="en-US" b="0" dirty="0"/>
              <a:t> 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2. </a:t>
            </a:r>
            <a:r>
              <a:rPr lang="en-US" b="0" dirty="0" err="1"/>
              <a:t>ถ้ามีเศษอาหารหรือของเหลวติดอยู่ล่ะ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คุณอาจแนะนำว่า</a:t>
            </a:r>
            <a:r>
              <a:rPr lang="en-US" b="1" dirty="0"/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•</a:t>
            </a:r>
            <a:r>
              <a:rPr lang="th-TH" b="0" dirty="0"/>
              <a:t> </a:t>
            </a:r>
            <a:r>
              <a:rPr lang="en-US" b="0" dirty="0" err="1"/>
              <a:t>สิ่งของที่สกปรกไม่สามารถนำไปรีไซเคิลได้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•</a:t>
            </a:r>
            <a:r>
              <a:rPr lang="th-TH" b="0" dirty="0"/>
              <a:t> </a:t>
            </a:r>
            <a:r>
              <a:rPr lang="en-US" b="0" dirty="0" err="1"/>
              <a:t>สิ่งของที่เปียกและสกปรก</a:t>
            </a:r>
            <a:r>
              <a:rPr lang="en-US" b="0" dirty="0"/>
              <a:t> </a:t>
            </a:r>
            <a:r>
              <a:rPr lang="en-US" b="0" dirty="0" err="1"/>
              <a:t>เมื่อไปโดนสิ่งที่สะอาด</a:t>
            </a:r>
            <a:r>
              <a:rPr lang="en-US" b="0" dirty="0"/>
              <a:t> </a:t>
            </a:r>
            <a:r>
              <a:rPr lang="en-US" b="0" dirty="0" err="1"/>
              <a:t>อาจทำให้สิ่งของที่สะอาดนั้นสกปรก</a:t>
            </a:r>
            <a:r>
              <a:rPr lang="en-US" b="0" dirty="0"/>
              <a:t> </a:t>
            </a:r>
            <a:r>
              <a:rPr lang="en-US" b="0" dirty="0" err="1"/>
              <a:t>ทำให้ถังขยะรีไซเคิลทั้งถังสกปรก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95" name="Google Shape;3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/>
              <a:t>(</a:t>
            </a:r>
            <a:r>
              <a:rPr lang="en-US" b="1" dirty="0" err="1"/>
              <a:t>ความยาวสไลด์</a:t>
            </a:r>
            <a:r>
              <a:rPr lang="en-US" b="1" dirty="0"/>
              <a:t>: 3-5 </a:t>
            </a:r>
            <a:r>
              <a:rPr lang="en-US" b="1" dirty="0" err="1"/>
              <a:t>นาที</a:t>
            </a:r>
            <a:r>
              <a:rPr lang="en-US" b="1" dirty="0"/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การรีไซเคิลต้องแยกใส่ในถังขยะรีไซเคิลที่เหมาะสม</a:t>
            </a:r>
            <a:r>
              <a:rPr lang="en-US" b="0" dirty="0"/>
              <a:t> </a:t>
            </a:r>
            <a:r>
              <a:rPr lang="en-US" b="0" dirty="0" err="1"/>
              <a:t>คลิกเพื่อแสดงสัญลักษณ์รีไซเคิล</a:t>
            </a:r>
            <a:r>
              <a:rPr lang="en-US" b="0" dirty="0"/>
              <a:t> บอกนักเรียนว่าสัญลักษณ์นี้บ่งบอกว่าต้องนำขยะไปรีไซเคิลใส่ลงที่ถังไหน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ถามนักเรียน</a:t>
            </a:r>
            <a:r>
              <a:rPr lang="en-US" b="1" dirty="0"/>
              <a:t>: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1.</a:t>
            </a:r>
            <a:r>
              <a:rPr lang="th-TH" b="0" dirty="0"/>
              <a:t> </a:t>
            </a:r>
            <a:r>
              <a:rPr lang="en-US" b="0" dirty="0" err="1"/>
              <a:t>เคยเห็นสัญลักษณ์สีเขียวนี้มาก่อนไหม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2.</a:t>
            </a:r>
            <a:r>
              <a:rPr lang="th-TH" b="0" dirty="0"/>
              <a:t> </a:t>
            </a:r>
            <a:r>
              <a:rPr lang="en-US" b="0" dirty="0" err="1"/>
              <a:t>สัญลักษณ์นี้หมายถึงอะไร</a:t>
            </a:r>
            <a:r>
              <a:rPr lang="en-US" b="0" dirty="0"/>
              <a:t> 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3.</a:t>
            </a:r>
            <a:r>
              <a:rPr lang="th-TH" b="0" dirty="0"/>
              <a:t> </a:t>
            </a:r>
            <a:r>
              <a:rPr lang="en-US" b="0" dirty="0" err="1"/>
              <a:t>ยกตัวอย่าง</a:t>
            </a:r>
            <a:r>
              <a:rPr lang="en-US" b="0" dirty="0"/>
              <a:t> </a:t>
            </a:r>
            <a:r>
              <a:rPr lang="en-US" b="0" dirty="0" err="1"/>
              <a:t>เราจะใส่ขวด</a:t>
            </a:r>
            <a:r>
              <a:rPr lang="en-US" b="0" dirty="0"/>
              <a:t> PET </a:t>
            </a:r>
            <a:r>
              <a:rPr lang="en-US" b="0" dirty="0" err="1"/>
              <a:t>ในถังไหน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407" name="Google Shape;4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50" b="1" dirty="0"/>
              <a:t>(</a:t>
            </a:r>
            <a:r>
              <a:rPr lang="en-US" sz="1050" b="1" dirty="0" err="1"/>
              <a:t>ความยาวสไลด์</a:t>
            </a:r>
            <a:r>
              <a:rPr lang="en-US" sz="1050" b="1" dirty="0"/>
              <a:t>: 2-4 </a:t>
            </a:r>
            <a:r>
              <a:rPr lang="en-US" sz="1050" b="1" dirty="0" err="1"/>
              <a:t>นาที</a:t>
            </a:r>
            <a:r>
              <a:rPr lang="en-US" sz="1050" b="1" dirty="0"/>
              <a:t>)</a:t>
            </a:r>
            <a:endParaRPr sz="105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5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50" b="1" dirty="0" err="1"/>
              <a:t>บอกนักเรียน</a:t>
            </a:r>
            <a:r>
              <a:rPr lang="en-US" sz="1050" b="1" dirty="0"/>
              <a:t>: </a:t>
            </a:r>
            <a:endParaRPr sz="105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50" b="0" dirty="0" err="1"/>
              <a:t>เมื่อเราทำการรีไซเคิลครบ</a:t>
            </a:r>
            <a:r>
              <a:rPr lang="en-US" sz="1050" b="0" dirty="0"/>
              <a:t> 3 </a:t>
            </a:r>
            <a:r>
              <a:rPr lang="en-US" sz="1050" b="0" dirty="0" err="1"/>
              <a:t>ขั้นตอน</a:t>
            </a:r>
            <a:r>
              <a:rPr lang="th-TH" sz="1050" b="0" dirty="0"/>
              <a:t>ที่กล่าวมา</a:t>
            </a:r>
            <a:r>
              <a:rPr lang="en-US" sz="1050" b="0" dirty="0" err="1"/>
              <a:t>แล้ว</a:t>
            </a:r>
            <a:r>
              <a:rPr lang="en-US" sz="1050" b="0" dirty="0"/>
              <a:t> </a:t>
            </a:r>
            <a:r>
              <a:rPr lang="en-US" sz="1050" b="0" dirty="0" err="1"/>
              <a:t>เรา</a:t>
            </a:r>
            <a:r>
              <a:rPr lang="th-TH" sz="1050" b="0" dirty="0"/>
              <a:t>จะ</a:t>
            </a:r>
            <a:r>
              <a:rPr lang="en-US" sz="1050" b="0" dirty="0" err="1"/>
              <a:t>สามารถทำให้สิ่งของที่เคยเป็นขยะกลายเป็นของใหม่ได้</a:t>
            </a:r>
            <a:endParaRPr sz="105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50" b="0" dirty="0" err="1"/>
              <a:t>ตัวอย่าง</a:t>
            </a:r>
            <a:r>
              <a:rPr lang="th-TH" sz="1050" b="0" dirty="0"/>
              <a:t>เช่น</a:t>
            </a:r>
            <a:r>
              <a:rPr lang="en-US" sz="1050" b="0" dirty="0"/>
              <a:t> </a:t>
            </a:r>
            <a:endParaRPr sz="105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5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50" b="1" dirty="0" err="1"/>
              <a:t>คลิก</a:t>
            </a:r>
            <a:r>
              <a:rPr lang="en-US" sz="1050" b="1" dirty="0"/>
              <a:t> 1:</a:t>
            </a:r>
            <a:r>
              <a:rPr lang="th-TH" sz="1050" b="1" dirty="0"/>
              <a:t> </a:t>
            </a:r>
            <a:r>
              <a:rPr lang="en-US" sz="1050" b="0" dirty="0" err="1"/>
              <a:t>ขวดพลาสติก</a:t>
            </a:r>
            <a:r>
              <a:rPr lang="en-US" sz="1050" b="0" dirty="0"/>
              <a:t> PET </a:t>
            </a:r>
            <a:r>
              <a:rPr lang="en-US" sz="1050" b="0" dirty="0" err="1"/>
              <a:t>สามารถรีไซเคิลกลับมาเป็นขวดใหม่ได้</a:t>
            </a:r>
            <a:r>
              <a:rPr lang="en-US" sz="1050" b="0" dirty="0"/>
              <a:t> </a:t>
            </a:r>
            <a:endParaRPr sz="105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5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50" b="1" dirty="0" err="1"/>
              <a:t>คลิก</a:t>
            </a:r>
            <a:r>
              <a:rPr lang="en-US" sz="1050" b="1" dirty="0"/>
              <a:t> 2:</a:t>
            </a:r>
            <a:r>
              <a:rPr lang="th-TH" sz="1050" b="1" dirty="0"/>
              <a:t> </a:t>
            </a:r>
            <a:r>
              <a:rPr lang="en-US" sz="1050" b="0" dirty="0" err="1"/>
              <a:t>ขวดพลาสติก</a:t>
            </a:r>
            <a:r>
              <a:rPr lang="en-US" sz="1050" b="0" dirty="0"/>
              <a:t> PET </a:t>
            </a:r>
            <a:r>
              <a:rPr lang="en-US" sz="1050" b="0" dirty="0" err="1"/>
              <a:t>สามารถทำให้มีขนาดเป็นเส้นด้ายเพื่อใช้ทำผ้าและสิ่งทออื่น</a:t>
            </a:r>
            <a:r>
              <a:rPr lang="en-US" sz="1050" b="0" dirty="0"/>
              <a:t> ๆ </a:t>
            </a:r>
            <a:r>
              <a:rPr lang="en-US" sz="1050" b="0" dirty="0" err="1"/>
              <a:t>ได้ด้วย</a:t>
            </a:r>
            <a:r>
              <a:rPr lang="en-US" sz="1050" b="0" dirty="0"/>
              <a:t> </a:t>
            </a:r>
            <a:endParaRPr sz="105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5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50" dirty="0"/>
          </a:p>
        </p:txBody>
      </p:sp>
      <p:sp>
        <p:nvSpPr>
          <p:cNvPr id="421" name="Google Shape;4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กิจกรรม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ใส่ให้ถูกถัง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ทำทั้งชั้นเรียน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th-TH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ตรวจสอบการ์ดในกล่องรีไซเคิลของแต่ละกลุ่ม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th-TH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หากมีรายการใดที่ไม่ถูกต้อง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ให้อธิบายเหตุผล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หรือสอบถามว่ามีนักเรียนคนไหนทราบเหตุผล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และให้อธิบายเหตุผล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คุณอาจจะเขียนคำตอบที่ถูกต้องบนกระดาน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และให้แต่ละกลุ่มตรวจสอบคำตอบด้วยตนเอง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th-TH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ตรวจสอบให้แน่ใจว่านักเรียนเข้าใจว่าเหตุใดของสิ่งหนึ่งจึงรีไซเคิลได้หรือรีไซเคิลไม่ได้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ด้านล่างจะเป็นอีกหนึ่งทางเลือกของเกมในการคัดแยกขยะรีไซเคิล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th-TH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เมื่อแต่ละกลุ่มทำการแยกการ์ดเสร็จแล้ว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ให้นักเรียนนำการ์ดที่มีภาพของที่รีไซเคิลได้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ใส่ลงไปในกล่องรีไซเคิล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th-TH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อีกหนึ่งกิจกรรม 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th-TH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ตัวเลือก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th-TH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th-TH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เกมส์ 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วิ่งผลัด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th-TH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แบ่งนักเรียนเป็นทีมวิ่งผลัด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หรือ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ทีม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และให้สมาชิกในทีมเข้าแถวต่อกัน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th-TH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แจกการ์ดที่สลับแล้วหนึ่งชุดต่อทีม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ให้สมาชิกในทีมแต่ละคนเท่า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ๆ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กัน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th-TH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อธิบายวิธีการวิ่งผลัด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และบอกนักเรียนว่า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เมื่อถึงตาใคร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คนนั้นต้องวิ่งนำการ์ดไปใส่ในถัง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(“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รีไซเคิลได้”หรือ“รีไซเคิลไม่ได้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”)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ที่ตัวเองคิดว่าถูกต้อง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แล้วกลับมาที่ทีมให้ได้เร็วที่สุด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เพื่อให้ถึงตาสมาชิกคนอื่นในทีม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สลับกันไป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th-TH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คุณ</a:t>
            </a:r>
            <a:r>
              <a:rPr lang="th-TH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ครู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อาจลองเ</a:t>
            </a:r>
            <a:r>
              <a:rPr lang="th-TH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พิ่ม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กติกา</a:t>
            </a:r>
            <a:r>
              <a:rPr lang="th-TH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โดยการบอกนักเรียนว่าพวกเขาต้องกระโดดแทนที่จะวิ่ง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th-TH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เมื่อครบตามเวลาที่กำหนดไว้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หรือเมื่อมีทีมที่ทำเสร็จก่อนเป็นทีมแรก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ทีมที่มีจำนวนการ์ดที่ระบุถูกต้องมากที่สุดจะเป็นทีมที่ชนะ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2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</a:pPr>
            <a:endParaRPr b="0" dirty="0"/>
          </a:p>
          <a:p>
            <a:pPr marL="285750" marR="0" lvl="0" indent="-152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</a:pPr>
            <a:endParaRPr b="0" dirty="0"/>
          </a:p>
          <a:p>
            <a:pPr marL="285750" marR="0" lvl="0" indent="-152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</a:pPr>
            <a:endParaRPr b="0" dirty="0"/>
          </a:p>
          <a:p>
            <a:pPr marL="285750" marR="0" lvl="0" indent="-152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</a:pPr>
            <a:endParaRPr b="0" dirty="0"/>
          </a:p>
        </p:txBody>
      </p:sp>
      <p:sp>
        <p:nvSpPr>
          <p:cNvPr id="435" name="Google Shape;4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/>
              <a:t>(</a:t>
            </a:r>
            <a:r>
              <a:rPr lang="en-US" b="1" dirty="0" err="1"/>
              <a:t>ความยาวสไลด์</a:t>
            </a:r>
            <a:r>
              <a:rPr lang="en-US" b="1" dirty="0"/>
              <a:t>: 3-5 </a:t>
            </a:r>
            <a:r>
              <a:rPr lang="en-US" b="1" dirty="0" err="1"/>
              <a:t>นาที</a:t>
            </a:r>
            <a:r>
              <a:rPr lang="en-US" b="1" dirty="0"/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แบบฝึกหัดก่อนเข้าสู่บทเรียน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ถามนักเรียน</a:t>
            </a:r>
            <a:r>
              <a:rPr lang="en-US" b="1" dirty="0"/>
              <a:t>:</a:t>
            </a:r>
            <a:r>
              <a:rPr lang="th-TH" b="1" dirty="0"/>
              <a:t>  </a:t>
            </a:r>
            <a:r>
              <a:rPr lang="en-US" b="0" dirty="0" err="1"/>
              <a:t>มีใครเคยได้ยินการรีเซเคิลบ้าง</a:t>
            </a:r>
            <a:r>
              <a:rPr lang="en-US" b="0" dirty="0"/>
              <a:t> </a:t>
            </a:r>
            <a:r>
              <a:rPr lang="en-US" b="0" dirty="0" err="1"/>
              <a:t>ถ้าเคย</a:t>
            </a:r>
            <a:r>
              <a:rPr lang="en-US" b="0" dirty="0"/>
              <a:t> </a:t>
            </a:r>
            <a:r>
              <a:rPr lang="en-US" b="0" dirty="0" err="1"/>
              <a:t>ช่วยบอกเพื่อน</a:t>
            </a:r>
            <a:r>
              <a:rPr lang="en-US" b="0" dirty="0"/>
              <a:t> ๆ </a:t>
            </a:r>
            <a:r>
              <a:rPr lang="en-US" b="0" dirty="0" err="1"/>
              <a:t>หน่อยว่ารู้อะไรมาบ้าง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บอกนักเรียน</a:t>
            </a:r>
            <a:r>
              <a:rPr lang="en-US" b="1" dirty="0"/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การรีไซเคิลคือกระบวนการในการเก็บและแปรรูปวัสดุที่อาจถูกทิ้งเป็นขยะ </a:t>
            </a:r>
            <a:r>
              <a:rPr lang="en-US" b="0" dirty="0" err="1"/>
              <a:t>โดยเปลี่ยนให้เป็นผลิตภัณฑ์ใหม่</a:t>
            </a:r>
            <a:r>
              <a:rPr lang="en-US" b="0" dirty="0"/>
              <a:t> </a:t>
            </a:r>
            <a:r>
              <a:rPr lang="en-US" b="0" dirty="0" err="1"/>
              <a:t>การรีไซเคิลเป็นประโยชน์ต่อชุมชนและสิ่งแวดล้อม</a:t>
            </a:r>
            <a:r>
              <a:rPr lang="en-US" b="0" dirty="0"/>
              <a:t> 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ให้อ่านรูปจากซ้ายไปขวาโดยเริ่มจากแถวบนสุด</a:t>
            </a:r>
            <a:r>
              <a:rPr lang="en-US" b="1" dirty="0"/>
              <a:t> </a:t>
            </a:r>
            <a:r>
              <a:rPr lang="en-US" b="1" dirty="0" err="1"/>
              <a:t>เพื่อทดสอบความรู้นักเรียนเกี่ยวกับสิ่งที่รีไซเคิลได้</a:t>
            </a:r>
            <a:r>
              <a:rPr lang="en-US" b="1" dirty="0"/>
              <a:t> </a:t>
            </a:r>
            <a:r>
              <a:rPr lang="en-US" b="1" dirty="0" err="1"/>
              <a:t>และรีไซเคิลไม่ได้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ลำดับของภาพที่จะปรากฏขึ้นเมื่อคลิกแต่ละครั้ง</a:t>
            </a:r>
            <a:r>
              <a:rPr lang="en-US" b="1" dirty="0"/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คลิก</a:t>
            </a:r>
            <a:r>
              <a:rPr lang="en-US" b="0" dirty="0"/>
              <a:t> 1: </a:t>
            </a:r>
            <a:r>
              <a:rPr lang="en-US" b="0" dirty="0" err="1"/>
              <a:t>ขวดโหลแก้ว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คลิก</a:t>
            </a:r>
            <a:r>
              <a:rPr lang="en-US" b="0" dirty="0"/>
              <a:t> 2: </a:t>
            </a:r>
            <a:r>
              <a:rPr lang="en-US" b="0" dirty="0" err="1"/>
              <a:t>ขวดพลาสติก</a:t>
            </a:r>
            <a:r>
              <a:rPr lang="en-US" b="0" dirty="0"/>
              <a:t> PET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คลิก</a:t>
            </a:r>
            <a:r>
              <a:rPr lang="en-US" b="0" dirty="0"/>
              <a:t> 3: </a:t>
            </a:r>
            <a:r>
              <a:rPr lang="en-US" b="0" dirty="0" err="1"/>
              <a:t>รองเท้า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คลิก</a:t>
            </a:r>
            <a:r>
              <a:rPr lang="en-US" b="0" dirty="0"/>
              <a:t> 4: </a:t>
            </a:r>
            <a:r>
              <a:rPr lang="en-US" b="0" dirty="0" err="1"/>
              <a:t>กระป๋องโลหะ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คลิก</a:t>
            </a:r>
            <a:r>
              <a:rPr lang="en-US" b="0" dirty="0"/>
              <a:t> 5: </a:t>
            </a:r>
            <a:r>
              <a:rPr lang="en-US" b="0" dirty="0" err="1"/>
              <a:t>หลอดไฟ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คลิก</a:t>
            </a:r>
            <a:r>
              <a:rPr lang="en-US" b="0" dirty="0"/>
              <a:t> 6: </a:t>
            </a:r>
            <a:r>
              <a:rPr lang="en-US" b="0" dirty="0" err="1"/>
              <a:t>กล่องใส่น้ำผลไม้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คลิก</a:t>
            </a:r>
            <a:r>
              <a:rPr lang="en-US" b="0" dirty="0"/>
              <a:t> 7: </a:t>
            </a:r>
            <a:r>
              <a:rPr lang="en-US" b="0" dirty="0" err="1"/>
              <a:t>ผ้าเช็ดปากที่สกปรก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คลิก</a:t>
            </a:r>
            <a:r>
              <a:rPr lang="en-US" b="0" dirty="0"/>
              <a:t> 8: </a:t>
            </a:r>
            <a:r>
              <a:rPr lang="en-US" b="0" dirty="0" err="1"/>
              <a:t>ดินสอ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คลิก</a:t>
            </a:r>
            <a:r>
              <a:rPr lang="en-US" b="0" dirty="0"/>
              <a:t> 9: </a:t>
            </a:r>
            <a:r>
              <a:rPr lang="en-US" b="0" dirty="0" err="1"/>
              <a:t>ถุงพลาสติก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คลิก</a:t>
            </a:r>
            <a:r>
              <a:rPr lang="en-US" b="0" dirty="0"/>
              <a:t> 10: </a:t>
            </a:r>
            <a:r>
              <a:rPr lang="en-US" b="0" dirty="0" err="1"/>
              <a:t>ของเล่น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คลิก</a:t>
            </a:r>
            <a:r>
              <a:rPr lang="en-US" b="0" dirty="0"/>
              <a:t> 11: </a:t>
            </a:r>
            <a:r>
              <a:rPr lang="en-US" b="0" dirty="0" err="1"/>
              <a:t>กล่องกระดาษแข็ง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คลิก</a:t>
            </a:r>
            <a:r>
              <a:rPr lang="en-US" b="0" dirty="0"/>
              <a:t> 12: </a:t>
            </a:r>
            <a:r>
              <a:rPr lang="en-US" b="0" dirty="0" err="1"/>
              <a:t>สายยางสำหรับสวน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 err="1"/>
              <a:t>คลิก</a:t>
            </a:r>
            <a:r>
              <a:rPr lang="en-US" b="0" dirty="0"/>
              <a:t> 13: </a:t>
            </a:r>
            <a:r>
              <a:rPr lang="en-US" b="0" dirty="0" err="1"/>
              <a:t>เปลือกกล้วย</a:t>
            </a:r>
            <a:r>
              <a:rPr lang="en-US" b="0" dirty="0"/>
              <a:t> 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204" name="Google Shape;2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2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(</a:t>
            </a:r>
            <a:r>
              <a:rPr lang="en-US" sz="1400" b="1" dirty="0" err="1"/>
              <a:t>ความยาวสไลด์</a:t>
            </a:r>
            <a:r>
              <a:rPr lang="en-US" sz="1400" b="1" dirty="0"/>
              <a:t>: 3-5 </a:t>
            </a:r>
            <a:r>
              <a:rPr lang="en-US" sz="1400" b="1" dirty="0" err="1"/>
              <a:t>นาที</a:t>
            </a:r>
            <a:r>
              <a:rPr lang="en-US" sz="1400" b="1" dirty="0"/>
              <a:t>)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แจกหรือแสดงสไลด์</a:t>
            </a:r>
            <a:r>
              <a:rPr lang="en-US" sz="1400" b="1" dirty="0"/>
              <a:t> “</a:t>
            </a:r>
            <a:r>
              <a:rPr lang="en-US" sz="1400" b="1" dirty="0" err="1"/>
              <a:t>ได้</a:t>
            </a:r>
            <a:r>
              <a:rPr lang="en-US" sz="1400" b="1" dirty="0"/>
              <a:t>/</a:t>
            </a:r>
            <a:r>
              <a:rPr lang="en-US" sz="1400" b="1" dirty="0" err="1"/>
              <a:t>ไม่ได้</a:t>
            </a:r>
            <a:r>
              <a:rPr lang="en-US" sz="1400" b="1" dirty="0"/>
              <a:t>” – </a:t>
            </a:r>
            <a:r>
              <a:rPr lang="en-US" sz="1400" b="1" dirty="0" err="1"/>
              <a:t>มีเอกสาร</a:t>
            </a:r>
            <a:r>
              <a:rPr lang="en-US" sz="1400" b="1" dirty="0"/>
              <a:t> PDF </a:t>
            </a:r>
            <a:r>
              <a:rPr lang="en-US" sz="1400" b="1" dirty="0" err="1"/>
              <a:t>ประกอบคำบรรยายที่สามารถปริ๊นท์แจกนักเรียน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ชวนพูดคุยเกี่ยวกับที่ทิ้งขยะ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ถามนักเรียน</a:t>
            </a:r>
            <a:r>
              <a:rPr lang="en-US" sz="1400" b="1" dirty="0"/>
              <a:t>: </a:t>
            </a:r>
            <a:r>
              <a:rPr lang="en-US" sz="1400" b="0" dirty="0" err="1"/>
              <a:t>นักเรียนจัดการกับขยะที่บ้านยังไง</a:t>
            </a:r>
            <a:r>
              <a:rPr lang="en-US" sz="1400" b="0" dirty="0"/>
              <a:t> </a:t>
            </a:r>
            <a:r>
              <a:rPr lang="en-US" sz="1400" b="0" dirty="0" err="1"/>
              <a:t>เอาขยะไปไว้ที่ไหน</a:t>
            </a:r>
            <a:r>
              <a:rPr lang="en-US" sz="1400" b="0" dirty="0"/>
              <a:t> </a:t>
            </a:r>
            <a:r>
              <a:rPr lang="en-US" sz="1400" b="0" dirty="0" err="1"/>
              <a:t>ขยะทั้งหมดอยู่ในถังขยะถังเดียวหรือเปล่า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บอกนักเรียน</a:t>
            </a:r>
            <a:r>
              <a:rPr lang="en-US" sz="1400" b="1" dirty="0"/>
              <a:t>:</a:t>
            </a:r>
            <a:endParaRPr sz="1400"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dirty="0" err="1"/>
              <a:t>ไม่ใช่ว่าขยะทั้งหมดจะถูกทิ้งลงถังขยะเดียวกัน</a:t>
            </a:r>
            <a:r>
              <a:rPr lang="en-US" sz="1400" b="0" dirty="0"/>
              <a:t> </a:t>
            </a:r>
            <a:r>
              <a:rPr lang="en-US" sz="1400" b="0" dirty="0" err="1"/>
              <a:t>สิ่งของบางอย่างจำเป็นต้องทิ้งในถังขยะรีไซเคิล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ถามนักเรียน</a:t>
            </a:r>
            <a:r>
              <a:rPr lang="en-US" sz="1400" b="1" dirty="0"/>
              <a:t>: </a:t>
            </a:r>
            <a:r>
              <a:rPr lang="en-US" sz="1400" b="0" dirty="0" err="1"/>
              <a:t>สิ่งของที่อยู่ด้านซ้ายเป็นสิ่งที่รีไซเคิลได้</a:t>
            </a:r>
            <a:r>
              <a:rPr lang="en-US" sz="1400" b="0" dirty="0"/>
              <a:t> </a:t>
            </a:r>
            <a:r>
              <a:rPr lang="en-US" sz="1400" b="0" dirty="0" err="1"/>
              <a:t>ของชิ้นไหนบ้างที่รีไซเคิลได้</a:t>
            </a:r>
            <a:r>
              <a:rPr lang="en-US" sz="1400" b="0" dirty="0"/>
              <a:t> </a:t>
            </a:r>
            <a:r>
              <a:rPr lang="en-US" sz="1400" b="0" dirty="0" err="1"/>
              <a:t>ภาพแรกที่เห็นคืออะไร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*</a:t>
            </a:r>
            <a:r>
              <a:rPr lang="en-US" sz="1400" b="1" dirty="0" err="1"/>
              <a:t>ถามตามลำดับ</a:t>
            </a:r>
            <a:r>
              <a:rPr lang="en-US" sz="1400" b="1" dirty="0"/>
              <a:t> (</a:t>
            </a:r>
            <a:r>
              <a:rPr lang="en-US" sz="1400" b="1" dirty="0" err="1"/>
              <a:t>ขวดโหลแก้ว</a:t>
            </a:r>
            <a:r>
              <a:rPr lang="en-US" sz="1400" b="1" dirty="0"/>
              <a:t>, </a:t>
            </a:r>
            <a:r>
              <a:rPr lang="en-US" sz="1400" b="1" dirty="0" err="1"/>
              <a:t>ขวดพลาสติก</a:t>
            </a:r>
            <a:r>
              <a:rPr lang="en-US" sz="1400" b="1" dirty="0"/>
              <a:t> PET, </a:t>
            </a:r>
            <a:r>
              <a:rPr lang="en-US" sz="1400" b="1" dirty="0" err="1"/>
              <a:t>กล่องกระดาษแข็ง</a:t>
            </a:r>
            <a:r>
              <a:rPr lang="en-US" sz="1400" b="1" dirty="0"/>
              <a:t>, </a:t>
            </a:r>
            <a:r>
              <a:rPr lang="en-US" sz="1400" b="1" dirty="0" err="1"/>
              <a:t>กระป๋องโลหะ</a:t>
            </a:r>
            <a:r>
              <a:rPr lang="en-US" sz="1400" b="1" dirty="0"/>
              <a:t>)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คลิก</a:t>
            </a:r>
            <a:r>
              <a:rPr lang="en-US" sz="1400" b="1" dirty="0"/>
              <a:t> 1: </a:t>
            </a:r>
            <a:r>
              <a:rPr lang="en-US" sz="1400" b="1" dirty="0" err="1"/>
              <a:t>ขวดโหลแก้ว</a:t>
            </a:r>
            <a:r>
              <a:rPr lang="en-US" sz="1100" b="0" dirty="0"/>
              <a:t> &gt;&gt; </a:t>
            </a:r>
            <a:r>
              <a:rPr lang="en-US" sz="1400" b="1" dirty="0" err="1"/>
              <a:t>ทำจากอะไร</a:t>
            </a:r>
            <a:r>
              <a:rPr lang="en-US" sz="1400" b="1" dirty="0"/>
              <a:t> </a:t>
            </a:r>
            <a:r>
              <a:rPr lang="en-US" sz="1400" b="1" dirty="0" err="1"/>
              <a:t>เอามารีไซเคิลได้ไหม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คำตอบ</a:t>
            </a:r>
            <a:r>
              <a:rPr lang="en-US" sz="1400" b="1" dirty="0"/>
              <a:t> : </a:t>
            </a:r>
            <a:r>
              <a:rPr lang="en-US" sz="1400" b="1" dirty="0" err="1"/>
              <a:t>แก้วรีไซเคิลได้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คลิก</a:t>
            </a:r>
            <a:r>
              <a:rPr lang="en-US" sz="1400" b="1" dirty="0"/>
              <a:t> 2: </a:t>
            </a:r>
            <a:r>
              <a:rPr lang="en-US" sz="1400" b="1" dirty="0" err="1"/>
              <a:t>ขวดพลาสติก</a:t>
            </a:r>
            <a:r>
              <a:rPr lang="en-US" sz="1400" b="1" dirty="0"/>
              <a:t> PET &gt;&gt; </a:t>
            </a:r>
            <a:r>
              <a:rPr lang="en-US" sz="1400" b="1" dirty="0" err="1"/>
              <a:t>ทำจากอะไร</a:t>
            </a:r>
            <a:r>
              <a:rPr lang="en-US" sz="1400" b="1" dirty="0"/>
              <a:t> </a:t>
            </a:r>
            <a:r>
              <a:rPr lang="en-US" sz="1400" b="1" dirty="0" err="1"/>
              <a:t>เอามารีไซเคิลได้ไหม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คำตอบ</a:t>
            </a:r>
            <a:r>
              <a:rPr lang="en-US" sz="1400" b="1" dirty="0"/>
              <a:t>: </a:t>
            </a:r>
            <a:r>
              <a:rPr lang="en-US" sz="1400" b="1" dirty="0" err="1"/>
              <a:t>ขวดพลาสติก</a:t>
            </a:r>
            <a:r>
              <a:rPr lang="en-US" sz="1400" b="1" dirty="0"/>
              <a:t> PET </a:t>
            </a:r>
            <a:r>
              <a:rPr lang="en-US" sz="1400" b="1" dirty="0" err="1"/>
              <a:t>รีไซเคิลได้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คลิก</a:t>
            </a:r>
            <a:r>
              <a:rPr lang="en-US" sz="1400" b="1" dirty="0"/>
              <a:t> 3: </a:t>
            </a:r>
            <a:r>
              <a:rPr lang="en-US" sz="1400" b="1" dirty="0" err="1"/>
              <a:t>กล่องกระดาษแข็ง</a:t>
            </a:r>
            <a:r>
              <a:rPr lang="en-US" sz="1400" b="1" dirty="0"/>
              <a:t> &gt;&gt;</a:t>
            </a:r>
            <a:r>
              <a:rPr lang="en-US" sz="1400" b="1" dirty="0" err="1"/>
              <a:t>ทำจากอะไร</a:t>
            </a:r>
            <a:r>
              <a:rPr lang="en-US" sz="1400" b="1" dirty="0"/>
              <a:t> </a:t>
            </a:r>
            <a:r>
              <a:rPr lang="en-US" sz="1400" b="1" dirty="0" err="1"/>
              <a:t>เอามารีไซเคิลได้ไหม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คำตอบ</a:t>
            </a:r>
            <a:r>
              <a:rPr lang="en-US" sz="1400" b="1" dirty="0"/>
              <a:t>: </a:t>
            </a:r>
            <a:r>
              <a:rPr lang="en-US" sz="1400" b="1" dirty="0" err="1"/>
              <a:t>กระดาษรีไซเคิลได้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คลิก</a:t>
            </a:r>
            <a:r>
              <a:rPr lang="en-US" sz="1400" b="1" dirty="0"/>
              <a:t> 4: </a:t>
            </a:r>
            <a:r>
              <a:rPr lang="en-US" sz="1400" b="1" dirty="0" err="1"/>
              <a:t>กระป๋องโลหะ</a:t>
            </a:r>
            <a:r>
              <a:rPr lang="en-US" sz="1400" b="1" dirty="0"/>
              <a:t> &gt;&gt; </a:t>
            </a:r>
            <a:r>
              <a:rPr lang="en-US" sz="1400" b="1" dirty="0" err="1"/>
              <a:t>ทำจากอะไร</a:t>
            </a:r>
            <a:r>
              <a:rPr lang="en-US" sz="1400" b="1" dirty="0"/>
              <a:t> </a:t>
            </a:r>
            <a:r>
              <a:rPr lang="en-US" sz="1400" b="1" dirty="0" err="1"/>
              <a:t>เอามารีไซเคิลได้ไหม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คำตอบ</a:t>
            </a:r>
            <a:r>
              <a:rPr lang="en-US" sz="1400" b="1" dirty="0"/>
              <a:t>: </a:t>
            </a:r>
            <a:r>
              <a:rPr lang="en-US" sz="1400" b="1" dirty="0" err="1"/>
              <a:t>โลหะรีไซเคิลได้</a:t>
            </a:r>
            <a:endParaRPr dirty="0"/>
          </a:p>
        </p:txBody>
      </p:sp>
      <p:sp>
        <p:nvSpPr>
          <p:cNvPr id="254" name="Google Shape;2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/>
              <a:t>(</a:t>
            </a:r>
            <a:r>
              <a:rPr lang="en-US" b="1" dirty="0" err="1"/>
              <a:t>ความยาวสไลด์</a:t>
            </a:r>
            <a:r>
              <a:rPr lang="en-US" b="1" dirty="0"/>
              <a:t>: 3 </a:t>
            </a:r>
            <a:r>
              <a:rPr lang="en-US" b="1" dirty="0" err="1"/>
              <a:t>นาที</a:t>
            </a:r>
            <a:r>
              <a:rPr lang="en-US" b="1" dirty="0"/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ถามนักเรียน</a:t>
            </a:r>
            <a:r>
              <a:rPr lang="en-US" b="1" dirty="0"/>
              <a:t>: </a:t>
            </a:r>
            <a:r>
              <a:rPr lang="en-US" b="0" dirty="0" err="1"/>
              <a:t>ทำไมถังขยะรีไซเคิลถังนี้ถึงดี</a:t>
            </a:r>
            <a:r>
              <a:rPr lang="en-US" b="0" dirty="0"/>
              <a:t> 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*</a:t>
            </a:r>
            <a:r>
              <a:rPr lang="en-US" b="0" dirty="0" err="1"/>
              <a:t>ให้พวกเขาหาและระบุเหตุผลของแต่ละภาพโดยดูจากแบบฝึกหัด</a:t>
            </a:r>
            <a:r>
              <a:rPr lang="en-US" b="0" dirty="0"/>
              <a:t> “</a:t>
            </a:r>
            <a:r>
              <a:rPr lang="en-US" b="0" dirty="0" err="1"/>
              <a:t>ได้</a:t>
            </a:r>
            <a:r>
              <a:rPr lang="en-US" b="0" dirty="0"/>
              <a:t>/</a:t>
            </a:r>
            <a:r>
              <a:rPr lang="en-US" b="0" dirty="0" err="1"/>
              <a:t>ไม่ได้</a:t>
            </a:r>
            <a:r>
              <a:rPr lang="en-US" b="0" dirty="0"/>
              <a:t>” 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ครูจะต้องคลิก</a:t>
            </a:r>
            <a:r>
              <a:rPr lang="en-US" b="1" dirty="0"/>
              <a:t> 6 </a:t>
            </a:r>
            <a:r>
              <a:rPr lang="en-US" b="1" dirty="0" err="1"/>
              <a:t>ครั้งเพื่อแสดงรูปภาพและคำตอบ</a:t>
            </a:r>
            <a:r>
              <a:rPr lang="en-US" b="1" dirty="0"/>
              <a:t> 5 </a:t>
            </a:r>
            <a:r>
              <a:rPr lang="en-US" b="1" dirty="0" err="1"/>
              <a:t>ข้อ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คำตอบ</a:t>
            </a:r>
            <a:r>
              <a:rPr lang="en-US" b="1" dirty="0"/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1.</a:t>
            </a:r>
            <a:r>
              <a:rPr lang="th-TH" b="0" dirty="0"/>
              <a:t> </a:t>
            </a:r>
            <a:r>
              <a:rPr lang="en-US" b="0" dirty="0" err="1"/>
              <a:t>สะอาด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2.</a:t>
            </a:r>
            <a:r>
              <a:rPr lang="th-TH" b="0" dirty="0"/>
              <a:t> </a:t>
            </a:r>
            <a:r>
              <a:rPr lang="en-US" b="0" dirty="0" err="1"/>
              <a:t>แห้ง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3.</a:t>
            </a:r>
            <a:r>
              <a:rPr lang="th-TH" b="0" dirty="0"/>
              <a:t> </a:t>
            </a:r>
            <a:r>
              <a:rPr lang="en-US" b="0" dirty="0" err="1"/>
              <a:t>ไม่มีกลิ่น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4.</a:t>
            </a:r>
            <a:r>
              <a:rPr lang="th-TH" b="0" dirty="0"/>
              <a:t> </a:t>
            </a:r>
            <a:r>
              <a:rPr lang="en-US" b="0" dirty="0" err="1"/>
              <a:t>ไม่มีถุงพลาสติก</a:t>
            </a:r>
            <a:r>
              <a:rPr lang="th-TH" b="0" dirty="0"/>
              <a:t>หรือขยะปนเปื้อน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5.</a:t>
            </a:r>
            <a:r>
              <a:rPr lang="th-TH" b="0" dirty="0"/>
              <a:t> </a:t>
            </a:r>
            <a:r>
              <a:rPr lang="en-US" b="0" dirty="0" err="1"/>
              <a:t>ไม่มีสิ่งของที่รีไซเคิลไม่ได้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2" name="Google Shape;3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/>
              <a:t>(</a:t>
            </a:r>
            <a:r>
              <a:rPr lang="en-US" b="1" dirty="0" err="1"/>
              <a:t>ความยาวสไลด์</a:t>
            </a:r>
            <a:r>
              <a:rPr lang="en-US" b="1" dirty="0"/>
              <a:t>: 3 </a:t>
            </a:r>
            <a:r>
              <a:rPr lang="en-US" b="1" dirty="0" err="1"/>
              <a:t>นาที</a:t>
            </a:r>
            <a:r>
              <a:rPr lang="en-US" b="1" dirty="0"/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ถามนักเรียน</a:t>
            </a:r>
            <a:r>
              <a:rPr lang="en-US" b="1" dirty="0"/>
              <a:t>: </a:t>
            </a:r>
            <a:r>
              <a:rPr lang="th-TH" b="1" dirty="0"/>
              <a:t> </a:t>
            </a:r>
            <a:r>
              <a:rPr lang="en-US" b="0" dirty="0" err="1"/>
              <a:t>ทำไมถังขยะรีไซเคิลถังนี้ถึงไม่ดี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*</a:t>
            </a:r>
            <a:r>
              <a:rPr lang="en-US" b="0" dirty="0" err="1"/>
              <a:t>ให้พวกเขาหาและระบุเหตุผลของแต่ละภาพโดยดูจากแบบฝึกหัด</a:t>
            </a:r>
            <a:r>
              <a:rPr lang="en-US" b="0" dirty="0"/>
              <a:t> “</a:t>
            </a:r>
            <a:r>
              <a:rPr lang="en-US" b="0" dirty="0" err="1"/>
              <a:t>ได้</a:t>
            </a:r>
            <a:r>
              <a:rPr lang="en-US" b="0" dirty="0"/>
              <a:t>/</a:t>
            </a:r>
            <a:r>
              <a:rPr lang="en-US" b="0" dirty="0" err="1"/>
              <a:t>ไม่ได้</a:t>
            </a:r>
            <a:r>
              <a:rPr lang="en-US" b="0" dirty="0"/>
              <a:t>” 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ครูจะต้องคลิก</a:t>
            </a:r>
            <a:r>
              <a:rPr lang="en-US" b="1" dirty="0"/>
              <a:t> 6 </a:t>
            </a:r>
            <a:r>
              <a:rPr lang="en-US" b="1" dirty="0" err="1"/>
              <a:t>ครั้งเพื่อแสดงรูปภาพและคำตอบ</a:t>
            </a:r>
            <a:r>
              <a:rPr lang="en-US" b="1" dirty="0"/>
              <a:t> 5 </a:t>
            </a:r>
            <a:r>
              <a:rPr lang="en-US" b="1" dirty="0" err="1"/>
              <a:t>ข้อ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คำตอบ</a:t>
            </a:r>
            <a:r>
              <a:rPr lang="en-US" b="1" dirty="0"/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1.</a:t>
            </a:r>
            <a:r>
              <a:rPr lang="th-TH" b="0" dirty="0"/>
              <a:t> </a:t>
            </a:r>
            <a:r>
              <a:rPr lang="en-US" b="0" dirty="0" err="1"/>
              <a:t>มีอาหาร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2.</a:t>
            </a:r>
            <a:r>
              <a:rPr lang="th-TH" b="0" dirty="0"/>
              <a:t> </a:t>
            </a:r>
            <a:r>
              <a:rPr lang="en-US" b="0" dirty="0" err="1"/>
              <a:t>กระดาษที่สกปรกหรือเปียก</a:t>
            </a:r>
            <a:r>
              <a:rPr lang="en-US" b="0" dirty="0"/>
              <a:t> </a:t>
            </a:r>
            <a:r>
              <a:rPr lang="en-US" b="0" dirty="0" err="1"/>
              <a:t>และกระดาษแข็ง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3.</a:t>
            </a:r>
            <a:r>
              <a:rPr lang="th-TH" b="0" dirty="0"/>
              <a:t> </a:t>
            </a:r>
            <a:r>
              <a:rPr lang="en-US" b="0" dirty="0" err="1"/>
              <a:t>ของเหลวในขวด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4.</a:t>
            </a:r>
            <a:r>
              <a:rPr lang="th-TH" b="0" dirty="0"/>
              <a:t> </a:t>
            </a:r>
            <a:r>
              <a:rPr lang="en-US" b="0" dirty="0" err="1"/>
              <a:t>แก้วที่สกปรก</a:t>
            </a:r>
            <a:endParaRPr lang="th-TH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dirty="0"/>
              <a:t>5.</a:t>
            </a:r>
            <a:r>
              <a:rPr lang="th-TH" b="0" dirty="0"/>
              <a:t> มีถุงพลาสติก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341" name="Google Shape;3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57-F850-08E4-F631-8F877F1CB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47D41-F6DA-C723-5DDF-28EA774FC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CA62-C99A-6DA4-BB31-33AFA26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F5A2-2824-C260-D7C1-FAFC79EB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3A72-4C7E-C2D6-2A6D-411E59FD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18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4D98-37C9-B03E-C64B-291DD171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CEF4-073B-C39B-07BF-DD05C974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3F440-9FB7-13CF-CC6B-98C07D28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F340-F25D-8661-B713-27C0A8DC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F7A76-BD47-1435-7681-6FBAAF36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1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6323-9B9F-09EC-6F31-51F0FAD0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10EBF-5FF5-5C9A-6FDD-680AAA75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A744-3EAC-DECE-C6FA-27EE56F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8989-5B52-9456-1407-81F6C213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3187C-31DF-4473-CCFE-99EB951B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6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97E9-47B1-56B0-3142-671DDA66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8ECBD-BA0A-1E58-03CC-47D01BED8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4EAAA-8337-8B6F-5622-889D6A8C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33A8-FAEA-7D99-A2C8-69D43EB7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1487F-F7B2-7F84-740F-E4A80021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06E1-96F1-AEA8-0EE7-CDF80AC4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1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C25F-72AF-C6FD-11E0-1991B8C9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C426-1049-E5E9-9336-A63DECEB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DDC10-0BDA-163F-BEA8-5F0C784B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6C42F-939B-1A9A-F634-762C6564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C97F0-1538-AA68-8A5D-998186FB1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A7E93-768B-1D0B-DA62-9F7A57CC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95F44-24A6-7A32-916F-507FEF95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E17B9-0633-3330-431E-464D2157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DED5-B2DD-96B5-E515-FE2077FC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24198-16B4-5FB0-022B-DA47D10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11C7D-B5F7-E1FF-7865-CA43C7A2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CA28E-E136-4866-97CA-B10BE1EC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84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B48DE-6226-45B8-CADC-82376405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5638B-128F-959B-BA71-EA7BC490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95345-A4EC-62EF-B43F-5CAAEF3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17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4736-8D50-37B3-A421-CFA699B1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C8DAB-7A77-06F3-D578-F23DB3E0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5E1EF-09C1-93E4-1A94-3C557C81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431A3-0B69-ABB6-E1DF-14C4D532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FCAC-FA1D-E18F-D93F-A163A30B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DDE40-D6AD-42AB-E0D7-DF5A36DA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6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81E2-0D9E-21CF-AC80-A23C0BCB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245AF-99EB-1F18-1DE5-45D53957B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D658-F6E6-4BE4-08E4-5167EFEB9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EE0EF-1BC8-9829-CC95-B15E4684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E78D2-F774-1A75-D642-E10A95C7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1094E-70D1-D60B-E9A8-CFD00DB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2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7D61-EC27-67C1-0793-579C812D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14904-FD9D-D13E-97A7-76EA4E123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5672-60DF-972A-FF64-603EF0B6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8994-24F1-E46E-ACE7-9F619722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3EFC-D096-27DE-DB00-18B6F349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57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4BA74-2441-5193-E0BA-F70C40604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6304F-97D9-058B-2AA6-286A28757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EE22E-C4D8-F7A9-D307-7E9CC63D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FDFCD-7983-E5B6-3862-CD601AE9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0169-661A-B9A2-96D2-5F20AE86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12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1045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6243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293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2799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5166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9420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820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4012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9338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660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013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EE1A5-2FD3-0846-AE9C-F9A3EAB6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67301-0465-C365-F95C-FB04D95E4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FD42-BEFE-2B67-BB45-7B070EB8E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F480-2DAB-2AEB-A763-AF6B5CFFA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7794-0476-85F9-524B-3398C90C9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29157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22.png"/><Relationship Id="rId1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5A4BB4F-03CC-0B74-F7A7-B751D1749B14}"/>
              </a:ext>
            </a:extLst>
          </p:cNvPr>
          <p:cNvGrpSpPr/>
          <p:nvPr/>
        </p:nvGrpSpPr>
        <p:grpSpPr>
          <a:xfrm>
            <a:off x="0" y="0"/>
            <a:ext cx="12208895" cy="6858000"/>
            <a:chOff x="0" y="0"/>
            <a:chExt cx="12208895" cy="6858000"/>
          </a:xfrm>
        </p:grpSpPr>
        <p:pic>
          <p:nvPicPr>
            <p:cNvPr id="2" name="Picture 1" descr="A card with a cartoon character on it&#10;&#10;Description automatically generated with low confidence">
              <a:extLst>
                <a:ext uri="{FF2B5EF4-FFF2-40B4-BE49-F238E27FC236}">
                  <a16:creationId xmlns:a16="http://schemas.microsoft.com/office/drawing/2014/main" id="{67B70064-5E2D-8C7D-C868-4AF8F58E6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05" t="13197" r="9109" b="19319"/>
            <a:stretch/>
          </p:blipFill>
          <p:spPr>
            <a:xfrm>
              <a:off x="0" y="0"/>
              <a:ext cx="12208895" cy="6858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C43F20-0894-998E-F310-1273A43E67D8}"/>
                </a:ext>
              </a:extLst>
            </p:cNvPr>
            <p:cNvGrpSpPr/>
            <p:nvPr/>
          </p:nvGrpSpPr>
          <p:grpSpPr>
            <a:xfrm>
              <a:off x="2271074" y="5275314"/>
              <a:ext cx="7649851" cy="1246495"/>
              <a:chOff x="2271074" y="5275314"/>
              <a:chExt cx="7649851" cy="1246495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3DEBC1-F21B-2C71-C171-30774AE1F53F}"/>
                  </a:ext>
                </a:extLst>
              </p:cNvPr>
              <p:cNvSpPr txBox="1"/>
              <p:nvPr/>
            </p:nvSpPr>
            <p:spPr>
              <a:xfrm>
                <a:off x="2271074" y="5275314"/>
                <a:ext cx="7649851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4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อะไรบ้างที่สามารถรีไซเคิลได้</a:t>
                </a:r>
                <a:endPara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AFFA7D-B562-E8C0-52A3-683F70BC96F4}"/>
                  </a:ext>
                </a:extLst>
              </p:cNvPr>
              <p:cNvSpPr txBox="1"/>
              <p:nvPr/>
            </p:nvSpPr>
            <p:spPr>
              <a:xfrm>
                <a:off x="4186179" y="6060144"/>
                <a:ext cx="41735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ระดับที่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1: </a:t>
                </a: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บทเรียนขั้นกลาง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999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8" descr="A picture containing text, w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sp>
        <p:nvSpPr>
          <p:cNvPr id="344" name="Google Shape;344;p8"/>
          <p:cNvSpPr/>
          <p:nvPr/>
        </p:nvSpPr>
        <p:spPr>
          <a:xfrm>
            <a:off x="1252937" y="331226"/>
            <a:ext cx="9686126" cy="103174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8"/>
          <p:cNvSpPr txBox="1"/>
          <p:nvPr/>
        </p:nvSpPr>
        <p:spPr>
          <a:xfrm>
            <a:off x="3695903" y="400870"/>
            <a:ext cx="52934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ถังขยะทั่วไป</a:t>
            </a:r>
            <a:endParaRPr/>
          </a:p>
        </p:txBody>
      </p:sp>
      <p:sp>
        <p:nvSpPr>
          <p:cNvPr id="346" name="Google Shape;346;p8"/>
          <p:cNvSpPr/>
          <p:nvPr/>
        </p:nvSpPr>
        <p:spPr>
          <a:xfrm>
            <a:off x="7139727" y="1449316"/>
            <a:ext cx="14313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อาหาร</a:t>
            </a:r>
            <a:endParaRPr/>
          </a:p>
        </p:txBody>
      </p:sp>
      <p:sp>
        <p:nvSpPr>
          <p:cNvPr id="347" name="Google Shape;347;p8"/>
          <p:cNvSpPr/>
          <p:nvPr/>
        </p:nvSpPr>
        <p:spPr>
          <a:xfrm>
            <a:off x="7139726" y="2119678"/>
            <a:ext cx="50523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กระดาษที่สกปรกหรือเปียก</a:t>
            </a:r>
            <a:endParaRPr sz="2600" b="1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900"/>
          </a:p>
        </p:txBody>
      </p:sp>
      <p:sp>
        <p:nvSpPr>
          <p:cNvPr id="348" name="Google Shape;348;p8"/>
          <p:cNvSpPr/>
          <p:nvPr/>
        </p:nvSpPr>
        <p:spPr>
          <a:xfrm>
            <a:off x="7186214" y="3500898"/>
            <a:ext cx="33504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ของเหลวในขวด</a:t>
            </a:r>
            <a:endParaRPr/>
          </a:p>
        </p:txBody>
      </p:sp>
      <p:sp>
        <p:nvSpPr>
          <p:cNvPr id="349" name="Google Shape;349;p8"/>
          <p:cNvSpPr/>
          <p:nvPr/>
        </p:nvSpPr>
        <p:spPr>
          <a:xfrm>
            <a:off x="7186214" y="4196318"/>
            <a:ext cx="27891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แก้วที่สกปรก</a:t>
            </a:r>
            <a:endParaRPr/>
          </a:p>
        </p:txBody>
      </p:sp>
      <p:sp>
        <p:nvSpPr>
          <p:cNvPr id="350" name="Google Shape;350;p8"/>
          <p:cNvSpPr/>
          <p:nvPr/>
        </p:nvSpPr>
        <p:spPr>
          <a:xfrm>
            <a:off x="7186214" y="4817683"/>
            <a:ext cx="3007800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th-TH" sz="2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มี</a:t>
            </a:r>
            <a:r>
              <a:rPr lang="en-US" sz="2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ถุงพลาสติก</a:t>
            </a:r>
            <a:endParaRPr dirty="0"/>
          </a:p>
        </p:txBody>
      </p:sp>
      <p:pic>
        <p:nvPicPr>
          <p:cNvPr id="351" name="Google Shape;351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3" b="32"/>
          <a:stretch/>
        </p:blipFill>
        <p:spPr>
          <a:xfrm>
            <a:off x="6342611" y="1424045"/>
            <a:ext cx="646457" cy="6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3" b="32"/>
          <a:stretch/>
        </p:blipFill>
        <p:spPr>
          <a:xfrm>
            <a:off x="6342611" y="2105610"/>
            <a:ext cx="646457" cy="6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3" b="32"/>
          <a:stretch/>
        </p:blipFill>
        <p:spPr>
          <a:xfrm>
            <a:off x="6359423" y="3472762"/>
            <a:ext cx="646457" cy="6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3" b="32"/>
          <a:stretch/>
        </p:blipFill>
        <p:spPr>
          <a:xfrm>
            <a:off x="6359423" y="4154114"/>
            <a:ext cx="646457" cy="6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3" b="32"/>
          <a:stretch/>
        </p:blipFill>
        <p:spPr>
          <a:xfrm>
            <a:off x="6359423" y="4815029"/>
            <a:ext cx="646457" cy="6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8" descr="A picture containing oran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8" b="-39"/>
          <a:stretch/>
        </p:blipFill>
        <p:spPr>
          <a:xfrm>
            <a:off x="1295540" y="1536917"/>
            <a:ext cx="4446157" cy="390122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8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58" name="Google Shape;358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9" b="29"/>
          <a:stretch/>
        </p:blipFill>
        <p:spPr>
          <a:xfrm>
            <a:off x="6359423" y="2786962"/>
            <a:ext cx="646457" cy="6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8"/>
          <p:cNvSpPr txBox="1"/>
          <p:nvPr/>
        </p:nvSpPr>
        <p:spPr>
          <a:xfrm>
            <a:off x="7190125" y="283970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และกระดาษแข็ง</a:t>
            </a:r>
            <a:r>
              <a:rPr lang="en-US" sz="21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24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4"/>
          <p:cNvSpPr txBox="1"/>
          <p:nvPr/>
        </p:nvSpPr>
        <p:spPr>
          <a:xfrm>
            <a:off x="4279946" y="1661825"/>
            <a:ext cx="74139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82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ขั้นตอน </a:t>
            </a:r>
            <a:endParaRPr sz="8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82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</a:t>
            </a:r>
            <a:endParaRPr sz="8200"/>
          </a:p>
        </p:txBody>
      </p:sp>
      <p:sp>
        <p:nvSpPr>
          <p:cNvPr id="366" name="Google Shape;366;p24"/>
          <p:cNvSpPr/>
          <p:nvPr/>
        </p:nvSpPr>
        <p:spPr>
          <a:xfrm>
            <a:off x="2945858" y="1619861"/>
            <a:ext cx="2068200" cy="20682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4"/>
          <p:cNvSpPr txBox="1"/>
          <p:nvPr/>
        </p:nvSpPr>
        <p:spPr>
          <a:xfrm>
            <a:off x="511427" y="682208"/>
            <a:ext cx="42822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4"/>
          <p:cNvSpPr/>
          <p:nvPr/>
        </p:nvSpPr>
        <p:spPr>
          <a:xfrm>
            <a:off x="2871633" y="1619861"/>
            <a:ext cx="2068200" cy="20682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4"/>
          <p:cNvSpPr txBox="1"/>
          <p:nvPr/>
        </p:nvSpPr>
        <p:spPr>
          <a:xfrm>
            <a:off x="3485125" y="1661100"/>
            <a:ext cx="9936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Font typeface="Arial"/>
              <a:buNone/>
            </a:pPr>
            <a:r>
              <a:rPr lang="en-US" sz="117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370" name="Google Shape;370;p24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25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5"/>
          <p:cNvSpPr/>
          <p:nvPr/>
        </p:nvSpPr>
        <p:spPr>
          <a:xfrm>
            <a:off x="2087374" y="512618"/>
            <a:ext cx="725099" cy="724375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5"/>
          <p:cNvSpPr txBox="1"/>
          <p:nvPr/>
        </p:nvSpPr>
        <p:spPr>
          <a:xfrm>
            <a:off x="83598" y="554275"/>
            <a:ext cx="22236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5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ขั้นตอนที่</a:t>
            </a:r>
            <a:endParaRPr sz="100"/>
          </a:p>
        </p:txBody>
      </p:sp>
      <p:sp>
        <p:nvSpPr>
          <p:cNvPr id="378" name="Google Shape;378;p25"/>
          <p:cNvSpPr txBox="1"/>
          <p:nvPr/>
        </p:nvSpPr>
        <p:spPr>
          <a:xfrm>
            <a:off x="2199862" y="442098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379" name="Google Shape;379;p25"/>
          <p:cNvSpPr txBox="1"/>
          <p:nvPr/>
        </p:nvSpPr>
        <p:spPr>
          <a:xfrm>
            <a:off x="2262293" y="473200"/>
            <a:ext cx="8393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th-TH" sz="3600" b="1" i="0" u="none" strike="noStrike" cap="none" dirty="0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ต้อง</a:t>
            </a:r>
            <a:r>
              <a:rPr lang="en-US" sz="36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รู้ว่าอะไรรีไซเคิลได้บ้าง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 dirty="0">
              <a:solidFill>
                <a:srgbClr val="43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25" descr="A picture containing plastic, vessel, ja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999" y="1821200"/>
            <a:ext cx="1945609" cy="2329577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5"/>
          <p:cNvSpPr/>
          <p:nvPr/>
        </p:nvSpPr>
        <p:spPr>
          <a:xfrm>
            <a:off x="154161" y="4496569"/>
            <a:ext cx="2384489" cy="64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ขวดโหลแก้ว</a:t>
            </a:r>
            <a:endParaRPr sz="800"/>
          </a:p>
        </p:txBody>
      </p:sp>
      <p:pic>
        <p:nvPicPr>
          <p:cNvPr id="382" name="Google Shape;382;p2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2059005" y="1667280"/>
            <a:ext cx="953323" cy="8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5" descr="A bottle of water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29826" y="1830351"/>
            <a:ext cx="1945600" cy="2472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5" descr="A close up of a roll of tape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90376" y="2221825"/>
            <a:ext cx="953326" cy="180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5" descr="A picture containing box, stationary, container, envelo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35675" y="1987701"/>
            <a:ext cx="2709050" cy="202500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5"/>
          <p:cNvSpPr/>
          <p:nvPr/>
        </p:nvSpPr>
        <p:spPr>
          <a:xfrm>
            <a:off x="2372734" y="4496569"/>
            <a:ext cx="3618110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ขวดพลาสติก PET</a:t>
            </a:r>
            <a:endParaRPr sz="800"/>
          </a:p>
        </p:txBody>
      </p:sp>
      <p:pic>
        <p:nvPicPr>
          <p:cNvPr id="387" name="Google Shape;387;p2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4682545" y="1667280"/>
            <a:ext cx="953323" cy="8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8437272" y="1667279"/>
            <a:ext cx="953323" cy="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5"/>
          <p:cNvSpPr/>
          <p:nvPr/>
        </p:nvSpPr>
        <p:spPr>
          <a:xfrm>
            <a:off x="5935675" y="4496575"/>
            <a:ext cx="28698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กล่องกระดาษแข็ง</a:t>
            </a:r>
            <a:endParaRPr sz="800"/>
          </a:p>
        </p:txBody>
      </p:sp>
      <p:pic>
        <p:nvPicPr>
          <p:cNvPr id="390" name="Google Shape;390;p2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10911921" y="1647873"/>
            <a:ext cx="953323" cy="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5"/>
          <p:cNvSpPr/>
          <p:nvPr/>
        </p:nvSpPr>
        <p:spPr>
          <a:xfrm>
            <a:off x="9200103" y="4496569"/>
            <a:ext cx="2709065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กระป๋องโลหะ</a:t>
            </a:r>
            <a:endParaRPr sz="800"/>
          </a:p>
        </p:txBody>
      </p:sp>
      <p:sp>
        <p:nvSpPr>
          <p:cNvPr id="392" name="Google Shape;392;p25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2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55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6"/>
          <p:cNvSpPr/>
          <p:nvPr/>
        </p:nvSpPr>
        <p:spPr>
          <a:xfrm>
            <a:off x="2004245" y="636828"/>
            <a:ext cx="697392" cy="637088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6"/>
          <p:cNvSpPr txBox="1"/>
          <p:nvPr/>
        </p:nvSpPr>
        <p:spPr>
          <a:xfrm>
            <a:off x="-39073" y="639625"/>
            <a:ext cx="2097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500" b="1" i="0" u="none" strike="noStrike" cap="none" dirty="0" err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ขั้นตอนที่</a:t>
            </a:r>
            <a:endParaRPr sz="3500" dirty="0"/>
          </a:p>
        </p:txBody>
      </p:sp>
      <p:sp>
        <p:nvSpPr>
          <p:cNvPr id="400" name="Google Shape;400;p26"/>
          <p:cNvSpPr txBox="1"/>
          <p:nvPr/>
        </p:nvSpPr>
        <p:spPr>
          <a:xfrm>
            <a:off x="2102462" y="525099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401" name="Google Shape;401;p26"/>
          <p:cNvSpPr txBox="1"/>
          <p:nvPr/>
        </p:nvSpPr>
        <p:spPr>
          <a:xfrm>
            <a:off x="1185281" y="594575"/>
            <a:ext cx="10981164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3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เททิ้ง</a:t>
            </a:r>
            <a:r>
              <a:rPr lang="en-US" sz="3300" b="1" i="0" u="none" strike="noStrike" cap="none" dirty="0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3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ทำความสะอาด</a:t>
            </a:r>
            <a:r>
              <a:rPr lang="en-US" sz="3300" b="1" i="0" u="none" strike="noStrike" cap="none" dirty="0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3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และทำให้แห้ง</a:t>
            </a:r>
            <a:endParaRPr sz="3300" b="1" i="0" u="none" strike="noStrike" cap="none" dirty="0">
              <a:solidFill>
                <a:srgbClr val="43444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3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ก่อนนำไปใส่ในถังขยะ</a:t>
            </a:r>
            <a:endParaRPr sz="33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43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6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403" name="Google Shape;403;p26"/>
          <p:cNvPicPr preferRelativeResize="0"/>
          <p:nvPr/>
        </p:nvPicPr>
        <p:blipFill rotWithShape="1">
          <a:blip r:embed="rId4">
            <a:alphaModFix/>
          </a:blip>
          <a:srcRect t="-926" r="-4" b="-13"/>
          <a:stretch/>
        </p:blipFill>
        <p:spPr>
          <a:xfrm>
            <a:off x="772201" y="1760150"/>
            <a:ext cx="5262518" cy="357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6" descr="A person holding a bottl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r="2" b="-9"/>
          <a:stretch/>
        </p:blipFill>
        <p:spPr>
          <a:xfrm>
            <a:off x="6244279" y="1774158"/>
            <a:ext cx="5472232" cy="3561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27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7"/>
          <p:cNvSpPr/>
          <p:nvPr/>
        </p:nvSpPr>
        <p:spPr>
          <a:xfrm>
            <a:off x="2087375" y="518299"/>
            <a:ext cx="711243" cy="64633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7"/>
          <p:cNvSpPr txBox="1"/>
          <p:nvPr/>
        </p:nvSpPr>
        <p:spPr>
          <a:xfrm>
            <a:off x="89626" y="524075"/>
            <a:ext cx="2277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5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ขั้นตอนที่</a:t>
            </a:r>
            <a:endParaRPr sz="3500"/>
          </a:p>
        </p:txBody>
      </p:sp>
      <p:sp>
        <p:nvSpPr>
          <p:cNvPr id="412" name="Google Shape;412;p27"/>
          <p:cNvSpPr txBox="1"/>
          <p:nvPr/>
        </p:nvSpPr>
        <p:spPr>
          <a:xfrm>
            <a:off x="2200110" y="425965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413" name="Google Shape;413;p27"/>
          <p:cNvSpPr txBox="1"/>
          <p:nvPr/>
        </p:nvSpPr>
        <p:spPr>
          <a:xfrm>
            <a:off x="2366926" y="518299"/>
            <a:ext cx="9425721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เอาของที่รีไซเคิลได้แต่ละชิ้นใส่ลงในถังขยะ</a:t>
            </a:r>
            <a:endParaRPr sz="3000" b="1" i="0" u="none" strike="noStrike" cap="none" dirty="0">
              <a:solidFill>
                <a:srgbClr val="43444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รีไซเคิลที่ถูกต้อง</a:t>
            </a:r>
            <a:endParaRPr sz="800" dirty="0"/>
          </a:p>
        </p:txBody>
      </p:sp>
      <p:grpSp>
        <p:nvGrpSpPr>
          <p:cNvPr id="414" name="Google Shape;414;p27"/>
          <p:cNvGrpSpPr/>
          <p:nvPr/>
        </p:nvGrpSpPr>
        <p:grpSpPr>
          <a:xfrm>
            <a:off x="989733" y="1625785"/>
            <a:ext cx="10223538" cy="4013759"/>
            <a:chOff x="989733" y="1625785"/>
            <a:chExt cx="10223538" cy="4013759"/>
          </a:xfrm>
        </p:grpSpPr>
        <p:pic>
          <p:nvPicPr>
            <p:cNvPr id="415" name="Google Shape;415;p27"/>
            <p:cNvPicPr preferRelativeResize="0"/>
            <p:nvPr/>
          </p:nvPicPr>
          <p:blipFill rotWithShape="1">
            <a:blip r:embed="rId4">
              <a:alphaModFix/>
            </a:blip>
            <a:srcRect b="-5"/>
            <a:stretch/>
          </p:blipFill>
          <p:spPr>
            <a:xfrm>
              <a:off x="989733" y="1625785"/>
              <a:ext cx="3237743" cy="4013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27" descr="A picture containing wall, indoor, person, cluttered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r="-10" b="-33"/>
            <a:stretch/>
          </p:blipFill>
          <p:spPr>
            <a:xfrm>
              <a:off x="4227476" y="1625785"/>
              <a:ext cx="6985795" cy="40137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7" name="Google Shape;417;p27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418" name="Google Shape;418;p2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88140" y="2676292"/>
            <a:ext cx="1697087" cy="1697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28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8"/>
          <p:cNvSpPr txBox="1"/>
          <p:nvPr/>
        </p:nvSpPr>
        <p:spPr>
          <a:xfrm>
            <a:off x="1461344" y="897632"/>
            <a:ext cx="9618051" cy="208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เมื่อเราทำความสะอาด ทำให้แห้ง และรีไซเคิลอย่างถูกต้อง เราจะสามารถสร้างสิ่งใหม่ ๆ ได้ เช่น</a:t>
            </a:r>
            <a:endParaRPr lang="th-TH" sz="3600" dirty="0"/>
          </a:p>
        </p:txBody>
      </p:sp>
      <p:sp>
        <p:nvSpPr>
          <p:cNvPr id="425" name="Google Shape;425;p28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426" name="Google Shape;426;p28" descr="A bottle of wate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72" y="3457885"/>
            <a:ext cx="2127442" cy="313331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8"/>
          <p:cNvSpPr/>
          <p:nvPr/>
        </p:nvSpPr>
        <p:spPr>
          <a:xfrm>
            <a:off x="2361333" y="4163410"/>
            <a:ext cx="1293677" cy="9225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8" name="Google Shape;428;p28"/>
          <p:cNvGrpSpPr/>
          <p:nvPr/>
        </p:nvGrpSpPr>
        <p:grpSpPr>
          <a:xfrm>
            <a:off x="6057714" y="3791412"/>
            <a:ext cx="5021681" cy="2494753"/>
            <a:chOff x="6761923" y="2934206"/>
            <a:chExt cx="5500031" cy="2370392"/>
          </a:xfrm>
        </p:grpSpPr>
        <p:pic>
          <p:nvPicPr>
            <p:cNvPr id="429" name="Google Shape;429;p28" descr="A picture containing accessory, luggage, suitcase, bag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61923" y="3069019"/>
              <a:ext cx="2172770" cy="2172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28" descr="A picture containing chocolat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64740" y="3968941"/>
              <a:ext cx="3397214" cy="1335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28" descr="A close up of a shirt&#10;&#10;Description automatically generated with low confidenc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04121" y="2934206"/>
              <a:ext cx="2027212" cy="2289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2" name="Google Shape;432;p28" descr="A bottle of wate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5019" y="3429000"/>
            <a:ext cx="2127442" cy="3133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9" y="0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9"/>
          <p:cNvSpPr/>
          <p:nvPr/>
        </p:nvSpPr>
        <p:spPr>
          <a:xfrm>
            <a:off x="2606050" y="185125"/>
            <a:ext cx="6979800" cy="803574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25-30 นาที</a:t>
            </a:r>
            <a:endParaRPr/>
          </a:p>
        </p:txBody>
      </p:sp>
      <p:sp>
        <p:nvSpPr>
          <p:cNvPr id="439" name="Google Shape;439;p29"/>
          <p:cNvSpPr/>
          <p:nvPr/>
        </p:nvSpPr>
        <p:spPr>
          <a:xfrm>
            <a:off x="2606050" y="185125"/>
            <a:ext cx="6979800" cy="693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9"/>
          <p:cNvSpPr txBox="1"/>
          <p:nvPr/>
        </p:nvSpPr>
        <p:spPr>
          <a:xfrm>
            <a:off x="2983322" y="294106"/>
            <a:ext cx="622535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th-TH" sz="32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กิจกรรมท้ายบทเรียน</a:t>
            </a:r>
            <a:endParaRPr lang="th-TH" dirty="0"/>
          </a:p>
        </p:txBody>
      </p:sp>
      <p:sp>
        <p:nvSpPr>
          <p:cNvPr id="441" name="Google Shape;441;p29"/>
          <p:cNvSpPr/>
          <p:nvPr/>
        </p:nvSpPr>
        <p:spPr>
          <a:xfrm>
            <a:off x="413972" y="129522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9"/>
          <p:cNvSpPr/>
          <p:nvPr/>
        </p:nvSpPr>
        <p:spPr>
          <a:xfrm>
            <a:off x="360335" y="129522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9"/>
          <p:cNvSpPr/>
          <p:nvPr/>
        </p:nvSpPr>
        <p:spPr>
          <a:xfrm>
            <a:off x="404919" y="1275173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444" name="Google Shape;444;p29"/>
          <p:cNvSpPr/>
          <p:nvPr/>
        </p:nvSpPr>
        <p:spPr>
          <a:xfrm>
            <a:off x="413972" y="5196313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9"/>
          <p:cNvSpPr/>
          <p:nvPr/>
        </p:nvSpPr>
        <p:spPr>
          <a:xfrm>
            <a:off x="360335" y="5196313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9"/>
          <p:cNvSpPr/>
          <p:nvPr/>
        </p:nvSpPr>
        <p:spPr>
          <a:xfrm>
            <a:off x="420159" y="5221981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447" name="Google Shape;447;p29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48" name="Google Shape;448;p29"/>
          <p:cNvSpPr/>
          <p:nvPr/>
        </p:nvSpPr>
        <p:spPr>
          <a:xfrm>
            <a:off x="965365" y="1295225"/>
            <a:ext cx="10866300" cy="168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บอกนักเรียนว่าพวกเขาจะได้เล่นเกมคัดแยกขยะรีไซเคิล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"</a:t>
            </a: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ใส่ให้ถูกถัง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"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แบ่งนักเรียนเป็นกลุ่ม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แจก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“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กล่องรีไซเคิล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” (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จะเป็นกล่องใส่รองเท้าก็ได้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”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กล่องขยะ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” 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ที่คุณทำขึ้นมาอย่างละหนึ่งกล่องต่อกลุ่ม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และแจกแบบฝึกหัดที่มีการ์ดรูปภาพสิ่งของทั่วไปที่รีไซเคิลได้และไม่ได้ 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ให้นักเรียนตัดออกมา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ให้นักเรียนในแต่ละกลุ่มตัดการ์ดออกมา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ให้นักเรียนทำงานเป็นกลุ่มเพื่อตัดสินใจว่าของสิ่งใดที่รีไซเคิลได้ 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และของสิ่งใดรีไซเคิลไม่ได้</a:t>
            </a:r>
            <a:endParaRPr dirty="0"/>
          </a:p>
          <a:p>
            <a:pPr marL="285750" marR="0" lvl="0" indent="-152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9"/>
          <p:cNvSpPr/>
          <p:nvPr/>
        </p:nvSpPr>
        <p:spPr>
          <a:xfrm rot="5400000">
            <a:off x="538407" y="2664118"/>
            <a:ext cx="930149" cy="279035"/>
          </a:xfrm>
          <a:prstGeom prst="bentUpArrow">
            <a:avLst>
              <a:gd name="adj1" fmla="val 25000"/>
              <a:gd name="adj2" fmla="val 23934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Google Shape;452;p29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27521" y="4277897"/>
            <a:ext cx="1705965" cy="242519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9"/>
          <p:cNvSpPr txBox="1"/>
          <p:nvPr/>
        </p:nvSpPr>
        <p:spPr>
          <a:xfrm>
            <a:off x="965365" y="5134317"/>
            <a:ext cx="8077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ปริ๊นท์และแจก “แบบฝึกหัดระบายสี”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หลังจบบทเรียน หรือให้นักเรียนกลับไปทำเป็นการบ้าน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แบบฝึกหัดระบายสีจะแยกจากบทเรียนของ PowerPoint และเป็นไฟล์ PDF ที่สามารถดาวน์โหลดได้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032B0-548C-158E-1FDC-2154E7EFD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538" y="3041543"/>
            <a:ext cx="2562827" cy="1799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658162-9D8B-CE04-AD38-EFAB11DDE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905" y="3037513"/>
            <a:ext cx="2737218" cy="1803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DB24CC-949E-AA0F-9A82-D0CB38F779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3663" y="3037513"/>
            <a:ext cx="2841795" cy="18215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313764" y="1305113"/>
            <a:ext cx="11371732" cy="126182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506500" y="1471225"/>
            <a:ext cx="110976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นักเรียนจะได้เรียนรู้ว่าของสิ่งไหนรีไซเคิลได้และไม่ได้ในกิจกรรมภาคปฏิบัติ พวกเขาจะทำงานเป็นกลุ่มเล็กๆเพื่อคัดแยก การ์ดที่มีรูปภาพของสิ่งของทั่วไปเป็นสิ่งของที่รีไซเคิลได้และรีไซเคิลไม่ได้</a:t>
            </a:r>
            <a:r>
              <a:rPr lang="en-US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โดยจะได้ฝึกการทำงานเป็นกลุ่</a:t>
            </a:r>
            <a:r>
              <a:rPr lang="en-US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ม</a:t>
            </a: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และทักษะการคิด เชิงวิพากษ์พวกเขาจะได้รับเอกสารแจกเพื่อแบ่งปันสิ่งที่ได้เรียนรู้กับครอบครัวและเชิญชวนให้มีการรีไซเคิลที่บ้าน</a:t>
            </a: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1181181" y="2809961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127544" y="2809961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172128" y="2789909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678970" y="2742071"/>
            <a:ext cx="9734700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แสดงหรือปริ๊นท์แบบฝึกหัด “ได้/ไม่ได้”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เพื่อพูดคุยในชั้นเรียนเกี่ยวกับสิ่งของที่รีไซเคิลได้และไม่ได้ </a:t>
            </a: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ปริ๊นท์การ์ด 1 ชุดต่อกลุ่ม -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ก่อนเริ่มกิจกรรม คุณสามารถให้นักเรียนตัดการ์ดด้วยตัวเองได้</a:t>
            </a: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ปริ๊นท์และแจก “แบบฝึกหัดระบายสี”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หลังจบบทเรียน หรือให้นักเรียนกลับไปทำเป็นการบ้าน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 rot="5400000">
            <a:off x="586952" y="2752680"/>
            <a:ext cx="402546" cy="3016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678983" y="4030290"/>
            <a:ext cx="97347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เตรียมกล่องเปล่าขนาดเล็ก 2 กล่องที่มีช่องเปิดด้านบน เพื่อทำเป็นถังขยะและถังขยะรีไซเคิล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สำหรับกิจกรรม โดยมีถังขยะ 1 ชุดต่อกลุ่ม </a:t>
            </a: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177126" y="4065356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123489" y="4065356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168073" y="4045304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678983" y="4889307"/>
            <a:ext cx="10006513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แสดงสไลด์ “ถังขยะรีไซเคิล/ถังขยะทั่วไป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” เพื่อพูดคุยเพิ่มเติมว่าเหตุใดถังหนึ่งจึงถูกต้องและอีกถังหนึ่งไม่ถูกต้อง 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177126" y="4857893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123489" y="4857893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168073" y="4837841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606050" y="185125"/>
            <a:ext cx="6979800" cy="9591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2794681" y="294106"/>
            <a:ext cx="6602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4900750" y="8219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323627" y="1464525"/>
            <a:ext cx="66027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506500" y="1457000"/>
            <a:ext cx="6410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ผลลัพธ์การเรียนรู้ที่สำคัญและความสอดคล้องของหลักสูตร</a:t>
            </a:r>
            <a:r>
              <a:rPr lang="en-US"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1600"/>
          </a:p>
        </p:txBody>
      </p:sp>
      <p:sp>
        <p:nvSpPr>
          <p:cNvPr id="118" name="Google Shape;118;p3"/>
          <p:cNvSpPr/>
          <p:nvPr/>
        </p:nvSpPr>
        <p:spPr>
          <a:xfrm>
            <a:off x="2606050" y="185125"/>
            <a:ext cx="6979800" cy="9477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25-30 นาที</a:t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2794681" y="294106"/>
            <a:ext cx="6602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323625" y="1973423"/>
            <a:ext cx="113619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วิทยาศาสตร์ - โลกและกิจกรรมมนุษย์: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สื่อสารถึงวิธีแก้ปัญหาที่จะลดผลกระทบของมนุษย์ที่มีต่อพื้นดิน น้ำ อากาศ และ/หรือสิ่งมีชีวิตอื่น ๆ ในสภาพแวดล้อมในท้องถิ่น การกระทำของผู้คนอาจส่งผลกระทบต่อโลกรอบตัวพวกเขา แต่พวกเขาสามารถเลือกที่จะลดผลกระทบต่อพื้นดิน น้ำ อากาศ และสิ่งมีชีวิตอื่น ๆ ได้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สังคมศึกษา - คน สถานที่ และสิ่งแวดล้อม: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นักเรียนจะได้ศึกษาคน สถานที่ และสิ่งแวดล้อม และจะได้เข้าใจความสัมพันธ์ระหว่างประชากรมนุษย์กับลักษณะทางกายภาพของโลก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ทักษะและการมีความรู้ด้านภาษาอังกฤษ: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สามารถถามและตอบคำถามเกี่ยวกับรายละเอียดต่าง ๆ ในเนื้อหา เข้าร่วมการสนทนากับคู่สนทนาที่มีความหลากหลาย เกี่ยวกับหัวข้อและเนื้อหาต่าง ๆ ปฏิบัติตามกฎที่ตกลงกันไว้สำหรับการพูดคุยแลกเปลี่ยน ใช้คำและวลีที่ได้จากการถ่ายทอดผ่านการสนทนา การอ่านและการฟัง และการตอบข้อความ</a:t>
            </a:r>
            <a:endParaRPr/>
          </a:p>
        </p:txBody>
      </p:sp>
      <p:pic>
        <p:nvPicPr>
          <p:cNvPr id="122" name="Google Shape;122;p3" descr="A picture containing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86" y="5360664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795" y="5360663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 descr="Graphical user interface, application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35813" y="5360662"/>
            <a:ext cx="1149011" cy="114901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323627" y="4799450"/>
            <a:ext cx="28443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506500" y="4791900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ความสอดคล้องกับ SDG</a:t>
            </a:r>
            <a:endParaRPr sz="1300"/>
          </a:p>
        </p:txBody>
      </p:sp>
      <p:sp>
        <p:nvSpPr>
          <p:cNvPr id="127" name="Google Shape;127;p3"/>
          <p:cNvSpPr txBox="1"/>
          <p:nvPr/>
        </p:nvSpPr>
        <p:spPr>
          <a:xfrm>
            <a:off x="4923400" y="811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sp>
        <p:nvSpPr>
          <p:cNvPr id="128" name="Google Shape;128;p3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>
            <a:off x="4780297" y="5029188"/>
            <a:ext cx="6979920" cy="1575771"/>
            <a:chOff x="4790164" y="5162929"/>
            <a:chExt cx="6979920" cy="1429919"/>
          </a:xfrm>
        </p:grpSpPr>
        <p:sp>
          <p:nvSpPr>
            <p:cNvPr id="130" name="Google Shape;130;p3"/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rgbClr val="29C7F7"/>
                </a:solidFill>
                <a:highlight>
                  <a:srgbClr val="29C7F7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29C7F7"/>
                </a:solidFill>
                <a:highlight>
                  <a:srgbClr val="29C7F7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แผนการสอนได้ออกแบบมาให้มีความยืดหยุ่นและตอบสนองต่อความต้องการที่เปลี่ยนแปลงของห้องเรียนของคุณ บทเรียนต่าง ๆ สามารถแก้ไขและปรับแต่งได้ตามบริบทของนักเรียน</a:t>
              </a: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และห้องเรียนที่แตกต่างกันไป มีเวอร์ชัน PowerPoint ที่มีคำแนะนำสำหรับครู และบทเรียน PDF ที่สามารถปริ๊นท์ได้ ให้ดาวน์โหลด 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6956553" y="5171118"/>
              <a:ext cx="4280100" cy="27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บทเรียนที่ยืดหยุ่นและปรับเปลี่ยนได้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004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/>
          <p:nvPr/>
        </p:nvSpPr>
        <p:spPr>
          <a:xfrm>
            <a:off x="2606050" y="185125"/>
            <a:ext cx="6979800" cy="928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25-30 นาที</a:t>
            </a: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2606050" y="185125"/>
            <a:ext cx="6979800" cy="693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บทเรียน </a:t>
            </a: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413972" y="129522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360335" y="129522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404919" y="1275173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911773" y="1185197"/>
            <a:ext cx="10866300" cy="116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แนะนำบทเรียนด้วยการพูดคุย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ถึงสิ่งที่นักเรียนรู้อยู่แล้วเกี่ยวกับการรีไซเคิล </a:t>
            </a: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ปริ๊นท์หรือแสดงแบบฝึกหัด “ได้/ไม่ได้”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การรีไซเคิลคืออะไร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ทำไมเราถึงรีไซเคิล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คิดว่ามีอะไรบ้างที่รีไซเคิลได้ 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5306843" y="1474648"/>
            <a:ext cx="6096000" cy="8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มีของบางอย่างที่รีไซเคิลไม่ได้ไหม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ของอะไรบ้างที่ไม่ควรเอาไปใส่ไว้ในถังขยะรีไซเคิล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กฎสามข้อของการรีไซเคิลคืออะไร </a:t>
            </a:r>
            <a:endParaRPr/>
          </a:p>
        </p:txBody>
      </p:sp>
      <p:sp>
        <p:nvSpPr>
          <p:cNvPr id="146" name="Google Shape;146;p4"/>
          <p:cNvSpPr/>
          <p:nvPr/>
        </p:nvSpPr>
        <p:spPr>
          <a:xfrm rot="5400000">
            <a:off x="203384" y="2200346"/>
            <a:ext cx="897825" cy="19522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911775" y="2699725"/>
            <a:ext cx="10725600" cy="11157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 w="190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1038850" y="2700787"/>
            <a:ext cx="10479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บอกนักเรียนให้ดูแบบฝึกหัด “ได้/ไม่ได้</a:t>
            </a: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” 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แสดงสไลด์ “ถังขยะรีไซเคิล/ถังขยะทั่วไป</a:t>
            </a: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และถามว่า ทำไมถังหนึ่งถึงไม่ดี และอีกถังถึงดี ให้พวกเขาหาและระบุเหตุผลของแต่ละภาพโดยดูจากแบบฝึกหัด “ได้/ไม่ได้”</a:t>
            </a:r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413972" y="3733273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360335" y="3733273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404919" y="3713221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911773" y="3809533"/>
            <a:ext cx="10866300" cy="90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บอกนักเรียนว่าพวกเขาจะได้เล่นเกมคัดแยกขยะรีไซเคิล "ใส่ให้ถูกถัง" 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แบ่งนักเรียนเป็นกลุ่ม แจกกล่องรีไซเคิลและกล่องขยะที่คุณทำขึ้นมาอย่างละหนึ่งกล่องต่อกลุ่ม และแจกการ์ดหนึ่งชุดที่สลับแล้ว ที่มีรูปภาพสิ่งของทั่วไปที่รีไซเคิลได้และไม่ได้  ให้นักเรียนทำงานเป็นกลุ่มเพื่อตัดสินใจว่าของสิ่งใดที่รีไซเคิลได้ และของสิ่งใดรีไซเคิลไม่ได้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 rot="5400000">
            <a:off x="360660" y="4481121"/>
            <a:ext cx="583274" cy="19522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915545" y="4798036"/>
            <a:ext cx="10725600" cy="4413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 w="19050" cap="flat" cmpd="sng">
            <a:solidFill>
              <a:srgbClr val="3AC69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1023773" y="4841068"/>
            <a:ext cx="9638400" cy="3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เมื่อแต่ละกลุ่มทำการแยกการ์ดเสร็จแล้ว ให้นักเรียนนำการ์ดที่มีภาพของที่รีไซเคิลได้ ใส่ลงไปในกล่องรีไซเคิล 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413972" y="537243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360335" y="537243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404919" y="5352387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159" name="Google Shape;159;p4"/>
          <p:cNvSpPr/>
          <p:nvPr/>
        </p:nvSpPr>
        <p:spPr>
          <a:xfrm>
            <a:off x="911775" y="5334950"/>
            <a:ext cx="10866300" cy="15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กิจกรรมทั้งชั้นเรียน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ตรวจสอบการ์ดในกล่องรีไซเคิลของแต่ละกลุ่ม หากมีรายการใดที่ไม่ถูกต้อง ให้อธิบายเหตุผล หรือสอบถามว่ามีนักเรียนคนไหนทราบเหตุผล</a:t>
            </a:r>
            <a:r>
              <a:rPr lang="en-US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และให้อธิบายเหตุผล คุณอาจจะเขียนคำตอบที่ถูกต้องบนกระดานและให้แต่ละกลุ่มตรวจสอบคำตอบด้วยตนเองตรวจสอบให้แน่ใจ</a:t>
            </a:r>
            <a:endParaRPr sz="14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ว่านักเรียนเข้าใจว่าเหตุใดของสิ่งหนึ่งจึงรีไซเคิลได้หรือรีไซเคิลไม่ได้ หน้าถัดไปจะเป็นอีกหนึ่งทางเลือกของเกมในการคัดแยกขยะรีไซเคิล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4864650" y="6544500"/>
            <a:ext cx="3348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ทางเลือกของเกมบนสไลด์ถัดไป</a:t>
            </a:r>
            <a:r>
              <a:rPr lang="en-US" sz="13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61" name="Google Shape;161;p4"/>
          <p:cNvSpPr txBox="1"/>
          <p:nvPr/>
        </p:nvSpPr>
        <p:spPr>
          <a:xfrm>
            <a:off x="4864650" y="7893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45-60 นาที</a:t>
            </a:r>
            <a:endParaRPr/>
          </a:p>
        </p:txBody>
      </p:sp>
      <p:sp>
        <p:nvSpPr>
          <p:cNvPr id="162" name="Google Shape;162;p4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/>
          <p:nvPr/>
        </p:nvSpPr>
        <p:spPr>
          <a:xfrm>
            <a:off x="2606050" y="185125"/>
            <a:ext cx="6979800" cy="9279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บทเรียน </a:t>
            </a: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965410" y="1417106"/>
            <a:ext cx="296280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h-TH" sz="2000" i="1" u="sng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กิจกรรมตัวเลือก</a:t>
            </a:r>
            <a:endParaRPr sz="1200" i="1" dirty="0"/>
          </a:p>
        </p:txBody>
      </p:sp>
      <p:sp>
        <p:nvSpPr>
          <p:cNvPr id="172" name="Google Shape;172;p5"/>
          <p:cNvSpPr/>
          <p:nvPr/>
        </p:nvSpPr>
        <p:spPr>
          <a:xfrm>
            <a:off x="413972" y="1885233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360335" y="1885233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404919" y="1865181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175" name="Google Shape;175;p5"/>
          <p:cNvSpPr/>
          <p:nvPr/>
        </p:nvSpPr>
        <p:spPr>
          <a:xfrm>
            <a:off x="911773" y="1927605"/>
            <a:ext cx="108662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แบ่งนักเรียนเป็นทีมวิ่งผลัด 2 หรือ 3 ทีม และให้สมาชิกในทีมเข้าแถวต่อกัน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ฝั่งตรงข้ามของห้อง ให้วางถัง </a:t>
            </a:r>
            <a:r>
              <a:rPr lang="en-US" sz="14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“รีไซเคิลได้”</a:t>
            </a: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และถัง “</a:t>
            </a:r>
            <a:r>
              <a:rPr lang="en-US" sz="14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รีไซเคิลไม่ได้”</a:t>
            </a: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สำหรับแต่ละทีม </a:t>
            </a:r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413972" y="293351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360335" y="293351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404919" y="2913467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911773" y="2975891"/>
            <a:ext cx="10866255" cy="116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แจกการ์ดที่สลับแล้วหนึ่งชุดต่อทีม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ให้สมาชิกในทีมแต่ละคนเท่า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ๆ </a:t>
            </a: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กัน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อธิบายวิธีการวิ่งผลัด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และบอกนักเรียนว่า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เมื่อถึงตาใคร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คนนั้นต้องวิ่งนำการ์ดไปใส่ในถัง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(“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รีไซเคิลได้”หรือ“รีไซเคิลไม่ได้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”) 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ที่ตัวเองคิดว่าถูกต้อง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แล้วกลับมาที่ทีมให้ได้เร็วที่สุด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เพื่อให้ถึงตาสมาชิกคนอื่นในทีม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สลับกันไป</a:t>
            </a:r>
            <a:endParaRPr dirty="0"/>
          </a:p>
        </p:txBody>
      </p:sp>
      <p:sp>
        <p:nvSpPr>
          <p:cNvPr id="180" name="Google Shape;180;p5"/>
          <p:cNvSpPr/>
          <p:nvPr/>
        </p:nvSpPr>
        <p:spPr>
          <a:xfrm rot="5400000">
            <a:off x="188361" y="3845334"/>
            <a:ext cx="927871" cy="19522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915545" y="4258346"/>
            <a:ext cx="10725542" cy="441441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 w="19050" cap="flat" cmpd="sng">
            <a:solidFill>
              <a:srgbClr val="3AC69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1023773" y="4301378"/>
            <a:ext cx="10473960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คุณอาจลองเปลี่ยนกติกาโดยการบอกนักเรียนว่าพวกเขาต้องกระโดดแทนที่จะวิ่ง</a:t>
            </a:r>
            <a:endParaRPr sz="1600" dirty="0"/>
          </a:p>
        </p:txBody>
      </p:sp>
      <p:sp>
        <p:nvSpPr>
          <p:cNvPr id="183" name="Google Shape;183;p5"/>
          <p:cNvSpPr/>
          <p:nvPr/>
        </p:nvSpPr>
        <p:spPr>
          <a:xfrm>
            <a:off x="413972" y="5099506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360335" y="5099506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404919" y="5079454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186" name="Google Shape;186;p5"/>
          <p:cNvSpPr/>
          <p:nvPr/>
        </p:nvSpPr>
        <p:spPr>
          <a:xfrm>
            <a:off x="911773" y="5141878"/>
            <a:ext cx="10866255" cy="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เมื่อครบตามเวลาที่กำหนดไว้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หรือเมื่อมีทีมที่ทำเสร็จก่อนเป็นทีมแรก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ทีมที่มีจำนวนการ์ดที่ระบุถูกต้องมากที่สุดจะเป็นทีมที่ชนะ</a:t>
            </a:r>
            <a:endParaRPr dirty="0"/>
          </a:p>
        </p:txBody>
      </p:sp>
      <p:sp>
        <p:nvSpPr>
          <p:cNvPr id="187" name="Google Shape;187;p5"/>
          <p:cNvSpPr txBox="1"/>
          <p:nvPr/>
        </p:nvSpPr>
        <p:spPr>
          <a:xfrm>
            <a:off x="4836950" y="807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45-60 นาที</a:t>
            </a:r>
            <a:endParaRPr/>
          </a:p>
        </p:txBody>
      </p:sp>
      <p:sp>
        <p:nvSpPr>
          <p:cNvPr id="188" name="Google Shape;188;p5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95" name="Google Shape;195;p21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1855" b="73164"/>
          <a:stretch/>
        </p:blipFill>
        <p:spPr>
          <a:xfrm>
            <a:off x="929898" y="2611806"/>
            <a:ext cx="7919634" cy="11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975" t="38442" r="-13" b="16"/>
          <a:stretch/>
        </p:blipFill>
        <p:spPr>
          <a:xfrm>
            <a:off x="6739913" y="4091552"/>
            <a:ext cx="4969790" cy="262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2357461" y="294106"/>
            <a:ext cx="74770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เตรียมการนำเสนอ PowerPoint</a:t>
            </a:r>
            <a:endParaRPr/>
          </a:p>
        </p:txBody>
      </p:sp>
      <p:sp>
        <p:nvSpPr>
          <p:cNvPr id="200" name="Google Shape;200;p21"/>
          <p:cNvSpPr/>
          <p:nvPr/>
        </p:nvSpPr>
        <p:spPr>
          <a:xfrm>
            <a:off x="323617" y="1247462"/>
            <a:ext cx="11361877" cy="117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เมื่อคุณพร้อมที่จะนำเสนอบทเรียน ให้คลิก </a:t>
            </a:r>
            <a:r>
              <a:rPr lang="en-US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Slide Show </a:t>
            </a: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บนแถบเมนูด้านบน แล้วเลือก </a:t>
            </a:r>
            <a:r>
              <a:rPr lang="en-US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Presenter View </a:t>
            </a: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เมื่อเข้าสู่โหมด Presenter คุณสามารถดูบันทึกย่อของคุณ ในขณะที่ผู้ชมจะเห็นเฉพาะสไลด์ของคุณ</a:t>
            </a:r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323625" y="3978325"/>
            <a:ext cx="5906700" cy="19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บันทึกย่อจะปรากฏในบานหน้าต่างทางด้านขวา ข้อความจะถูกตัดโดยอัตโนมัติ และแถบเลื่อนแนวตั้งจะปรากฏขึ้นถ้าจำเป็น คุณยังสามารถเปลี่ยนขนาดของข้อความในบานหน้าต่างบันทึกย่อได้โดยใช้ปุ่มสองปุ่มที่มุมซ้ายล่างของบาน</a:t>
            </a:r>
            <a:endParaRPr sz="20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หน้าต่างบันทึกย่อ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2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22"/>
          <p:cNvGrpSpPr/>
          <p:nvPr/>
        </p:nvGrpSpPr>
        <p:grpSpPr>
          <a:xfrm>
            <a:off x="1480707" y="5036833"/>
            <a:ext cx="3105300" cy="740486"/>
            <a:chOff x="1058928" y="327691"/>
            <a:chExt cx="3105300" cy="740486"/>
          </a:xfrm>
        </p:grpSpPr>
        <p:sp>
          <p:nvSpPr>
            <p:cNvPr id="210" name="Google Shape;210;p22"/>
            <p:cNvSpPr/>
            <p:nvPr/>
          </p:nvSpPr>
          <p:spPr>
            <a:xfrm>
              <a:off x="1058928" y="332877"/>
              <a:ext cx="3105300" cy="73530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2"/>
            <p:cNvSpPr txBox="1"/>
            <p:nvPr/>
          </p:nvSpPr>
          <p:spPr>
            <a:xfrm>
              <a:off x="1527338" y="327691"/>
              <a:ext cx="23478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ได้</a:t>
              </a:r>
              <a:endParaRPr/>
            </a:p>
          </p:txBody>
        </p:sp>
      </p:grpSp>
      <p:grpSp>
        <p:nvGrpSpPr>
          <p:cNvPr id="212" name="Google Shape;212;p22"/>
          <p:cNvGrpSpPr/>
          <p:nvPr/>
        </p:nvGrpSpPr>
        <p:grpSpPr>
          <a:xfrm>
            <a:off x="7606116" y="5001675"/>
            <a:ext cx="3105300" cy="736548"/>
            <a:chOff x="7983908" y="313974"/>
            <a:chExt cx="3105300" cy="736548"/>
          </a:xfrm>
        </p:grpSpPr>
        <p:sp>
          <p:nvSpPr>
            <p:cNvPr id="213" name="Google Shape;213;p22"/>
            <p:cNvSpPr/>
            <p:nvPr/>
          </p:nvSpPr>
          <p:spPr>
            <a:xfrm>
              <a:off x="7983908" y="313974"/>
              <a:ext cx="3105300" cy="73530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2"/>
            <p:cNvSpPr txBox="1"/>
            <p:nvPr/>
          </p:nvSpPr>
          <p:spPr>
            <a:xfrm>
              <a:off x="8362595" y="342522"/>
              <a:ext cx="23478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ไม่ได้</a:t>
              </a:r>
              <a:endParaRPr/>
            </a:p>
          </p:txBody>
        </p:sp>
      </p:grpSp>
      <p:grpSp>
        <p:nvGrpSpPr>
          <p:cNvPr id="215" name="Google Shape;215;p22"/>
          <p:cNvGrpSpPr/>
          <p:nvPr/>
        </p:nvGrpSpPr>
        <p:grpSpPr>
          <a:xfrm>
            <a:off x="161900" y="81404"/>
            <a:ext cx="1489800" cy="1946546"/>
            <a:chOff x="864983" y="1746170"/>
            <a:chExt cx="1489800" cy="1946546"/>
          </a:xfrm>
        </p:grpSpPr>
        <p:pic>
          <p:nvPicPr>
            <p:cNvPr id="216" name="Google Shape;216;p22" descr="A picture containing plastic, vessel, ja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3533" y="1746170"/>
              <a:ext cx="1260259" cy="1508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22"/>
            <p:cNvSpPr/>
            <p:nvPr/>
          </p:nvSpPr>
          <p:spPr>
            <a:xfrm>
              <a:off x="864983" y="3255616"/>
              <a:ext cx="1489800" cy="4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ขวดโหลแก้ว</a:t>
              </a:r>
              <a:endParaRPr sz="1800"/>
            </a:p>
          </p:txBody>
        </p:sp>
      </p:grpSp>
      <p:grpSp>
        <p:nvGrpSpPr>
          <p:cNvPr id="218" name="Google Shape;218;p22"/>
          <p:cNvGrpSpPr/>
          <p:nvPr/>
        </p:nvGrpSpPr>
        <p:grpSpPr>
          <a:xfrm>
            <a:off x="1526254" y="119530"/>
            <a:ext cx="2347800" cy="1948536"/>
            <a:chOff x="2948176" y="1768789"/>
            <a:chExt cx="2347800" cy="1948536"/>
          </a:xfrm>
        </p:grpSpPr>
        <p:sp>
          <p:nvSpPr>
            <p:cNvPr id="219" name="Google Shape;219;p22"/>
            <p:cNvSpPr/>
            <p:nvPr/>
          </p:nvSpPr>
          <p:spPr>
            <a:xfrm>
              <a:off x="2948176" y="3255625"/>
              <a:ext cx="2347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ขวดพลาสติก PET</a:t>
              </a:r>
              <a:endParaRPr sz="1200"/>
            </a:p>
          </p:txBody>
        </p:sp>
        <p:pic>
          <p:nvPicPr>
            <p:cNvPr id="220" name="Google Shape;220;p22" descr="A bottle of water&#10;&#10;Description automatically generated with low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5827" y="1768789"/>
              <a:ext cx="1341942" cy="17053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Google Shape;221;p22"/>
          <p:cNvGrpSpPr/>
          <p:nvPr/>
        </p:nvGrpSpPr>
        <p:grpSpPr>
          <a:xfrm>
            <a:off x="5264423" y="356475"/>
            <a:ext cx="1680674" cy="1711650"/>
            <a:chOff x="3040649" y="4171116"/>
            <a:chExt cx="1934700" cy="1711650"/>
          </a:xfrm>
        </p:grpSpPr>
        <p:sp>
          <p:nvSpPr>
            <p:cNvPr id="222" name="Google Shape;222;p22"/>
            <p:cNvSpPr/>
            <p:nvPr/>
          </p:nvSpPr>
          <p:spPr>
            <a:xfrm>
              <a:off x="3040649" y="5421066"/>
              <a:ext cx="1934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กระป๋องโลหะ</a:t>
              </a:r>
              <a:endParaRPr sz="1200"/>
            </a:p>
          </p:txBody>
        </p:sp>
        <p:pic>
          <p:nvPicPr>
            <p:cNvPr id="223" name="Google Shape;223;p22" descr="A close up of a roll of tape&#10;&#10;Description automatically generated with low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52103" y="4171116"/>
              <a:ext cx="648663" cy="1227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4" name="Google Shape;224;p22"/>
          <p:cNvGrpSpPr/>
          <p:nvPr/>
        </p:nvGrpSpPr>
        <p:grpSpPr>
          <a:xfrm>
            <a:off x="5743257" y="2128285"/>
            <a:ext cx="1958675" cy="1793178"/>
            <a:chOff x="488426" y="4064988"/>
            <a:chExt cx="1958675" cy="1793178"/>
          </a:xfrm>
        </p:grpSpPr>
        <p:sp>
          <p:nvSpPr>
            <p:cNvPr id="225" name="Google Shape;225;p22"/>
            <p:cNvSpPr/>
            <p:nvPr/>
          </p:nvSpPr>
          <p:spPr>
            <a:xfrm>
              <a:off x="671401" y="5421066"/>
              <a:ext cx="1775700" cy="4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กล่องกระดาษแข็ง</a:t>
              </a:r>
              <a:endParaRPr/>
            </a:p>
          </p:txBody>
        </p:sp>
        <p:pic>
          <p:nvPicPr>
            <p:cNvPr id="226" name="Google Shape;226;p22" descr="A picture containing box, stationary, container, envelop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8426" y="4064988"/>
              <a:ext cx="1839066" cy="1374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7" name="Google Shape;227;p22"/>
          <p:cNvGrpSpPr/>
          <p:nvPr/>
        </p:nvGrpSpPr>
        <p:grpSpPr>
          <a:xfrm>
            <a:off x="10019127" y="2112411"/>
            <a:ext cx="1766479" cy="1706735"/>
            <a:chOff x="6420868" y="1760417"/>
            <a:chExt cx="1680600" cy="1342195"/>
          </a:xfrm>
        </p:grpSpPr>
        <p:pic>
          <p:nvPicPr>
            <p:cNvPr id="228" name="Google Shape;228;p22" descr="A picture containing banana, indoor, yellow, half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06825" y="1760417"/>
              <a:ext cx="1477075" cy="1052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22"/>
            <p:cNvSpPr/>
            <p:nvPr/>
          </p:nvSpPr>
          <p:spPr>
            <a:xfrm>
              <a:off x="6420868" y="2700012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เปลือกกล้วย</a:t>
              </a:r>
              <a:endParaRPr/>
            </a:p>
          </p:txBody>
        </p:sp>
      </p:grpSp>
      <p:grpSp>
        <p:nvGrpSpPr>
          <p:cNvPr id="230" name="Google Shape;230;p22"/>
          <p:cNvGrpSpPr/>
          <p:nvPr/>
        </p:nvGrpSpPr>
        <p:grpSpPr>
          <a:xfrm>
            <a:off x="9718318" y="582205"/>
            <a:ext cx="2154025" cy="1530354"/>
            <a:chOff x="8346482" y="1742821"/>
            <a:chExt cx="1680600" cy="1356456"/>
          </a:xfrm>
        </p:grpSpPr>
        <p:sp>
          <p:nvSpPr>
            <p:cNvPr id="231" name="Google Shape;231;p22"/>
            <p:cNvSpPr/>
            <p:nvPr/>
          </p:nvSpPr>
          <p:spPr>
            <a:xfrm>
              <a:off x="8346482" y="2696677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ผ้าเช็ดปากที่สกปรก</a:t>
              </a:r>
              <a:endParaRPr sz="1100"/>
            </a:p>
          </p:txBody>
        </p:sp>
        <p:pic>
          <p:nvPicPr>
            <p:cNvPr id="232" name="Google Shape;232;p22" descr="A picture containing cloth, paper, indoor, bed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917622" y="1742821"/>
              <a:ext cx="756885" cy="740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3" name="Google Shape;233;p22"/>
          <p:cNvGrpSpPr/>
          <p:nvPr/>
        </p:nvGrpSpPr>
        <p:grpSpPr>
          <a:xfrm>
            <a:off x="6623106" y="448831"/>
            <a:ext cx="2037559" cy="1705495"/>
            <a:chOff x="6377570" y="3189531"/>
            <a:chExt cx="1680600" cy="1298040"/>
          </a:xfrm>
        </p:grpSpPr>
        <p:sp>
          <p:nvSpPr>
            <p:cNvPr id="234" name="Google Shape;234;p22"/>
            <p:cNvSpPr/>
            <p:nvPr/>
          </p:nvSpPr>
          <p:spPr>
            <a:xfrm>
              <a:off x="6377570" y="4084971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หลอดไฟ</a:t>
              </a:r>
              <a:endParaRPr/>
            </a:p>
          </p:txBody>
        </p:sp>
        <p:pic>
          <p:nvPicPr>
            <p:cNvPr id="235" name="Google Shape;235;p22" descr="A picture containing cup, light, glass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914029" y="3189531"/>
              <a:ext cx="529129" cy="879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6" name="Google Shape;236;p22"/>
          <p:cNvGrpSpPr/>
          <p:nvPr/>
        </p:nvGrpSpPr>
        <p:grpSpPr>
          <a:xfrm>
            <a:off x="8077635" y="200529"/>
            <a:ext cx="2037727" cy="2056055"/>
            <a:chOff x="8347377" y="3061193"/>
            <a:chExt cx="1680600" cy="1441126"/>
          </a:xfrm>
        </p:grpSpPr>
        <p:pic>
          <p:nvPicPr>
            <p:cNvPr id="237" name="Google Shape;237;p22" descr="Calendar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419616">
              <a:off x="8449667" y="3141253"/>
              <a:ext cx="1381506" cy="1087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22"/>
            <p:cNvSpPr/>
            <p:nvPr/>
          </p:nvSpPr>
          <p:spPr>
            <a:xfrm>
              <a:off x="8347377" y="4099719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กล่องใส่น้ำผลไม้</a:t>
              </a:r>
              <a:endParaRPr sz="1200"/>
            </a:p>
          </p:txBody>
        </p:sp>
      </p:grpSp>
      <p:grpSp>
        <p:nvGrpSpPr>
          <p:cNvPr id="239" name="Google Shape;239;p22"/>
          <p:cNvGrpSpPr/>
          <p:nvPr/>
        </p:nvGrpSpPr>
        <p:grpSpPr>
          <a:xfrm>
            <a:off x="3954057" y="2308469"/>
            <a:ext cx="1680600" cy="1270408"/>
            <a:chOff x="6365330" y="4619518"/>
            <a:chExt cx="1680600" cy="1270408"/>
          </a:xfrm>
        </p:grpSpPr>
        <p:pic>
          <p:nvPicPr>
            <p:cNvPr id="240" name="Google Shape;240;p22" descr="A picture containing toy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613205" y="4619518"/>
              <a:ext cx="1125057" cy="913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22"/>
            <p:cNvSpPr/>
            <p:nvPr/>
          </p:nvSpPr>
          <p:spPr>
            <a:xfrm>
              <a:off x="6365330" y="5487326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ของเล่น</a:t>
              </a:r>
              <a:endParaRPr/>
            </a:p>
          </p:txBody>
        </p:sp>
      </p:grpSp>
      <p:grpSp>
        <p:nvGrpSpPr>
          <p:cNvPr id="242" name="Google Shape;242;p22"/>
          <p:cNvGrpSpPr/>
          <p:nvPr/>
        </p:nvGrpSpPr>
        <p:grpSpPr>
          <a:xfrm>
            <a:off x="2134796" y="2157928"/>
            <a:ext cx="1680600" cy="1343602"/>
            <a:chOff x="8327554" y="4546324"/>
            <a:chExt cx="1680600" cy="1343602"/>
          </a:xfrm>
        </p:grpSpPr>
        <p:pic>
          <p:nvPicPr>
            <p:cNvPr id="243" name="Google Shape;243;p2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622992" y="4546324"/>
              <a:ext cx="898831" cy="999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22"/>
            <p:cNvSpPr/>
            <p:nvPr/>
          </p:nvSpPr>
          <p:spPr>
            <a:xfrm>
              <a:off x="8327554" y="5487326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ถุงพลาสติก</a:t>
              </a:r>
              <a:endParaRPr/>
            </a:p>
          </p:txBody>
        </p:sp>
      </p:grpSp>
      <p:grpSp>
        <p:nvGrpSpPr>
          <p:cNvPr id="245" name="Google Shape;245;p22"/>
          <p:cNvGrpSpPr/>
          <p:nvPr/>
        </p:nvGrpSpPr>
        <p:grpSpPr>
          <a:xfrm>
            <a:off x="37092" y="2073700"/>
            <a:ext cx="1941933" cy="1692384"/>
            <a:chOff x="10237173" y="4571526"/>
            <a:chExt cx="1680600" cy="1343056"/>
          </a:xfrm>
        </p:grpSpPr>
        <p:pic>
          <p:nvPicPr>
            <p:cNvPr id="246" name="Google Shape;246;p22" descr="A close-up of a sword&#10;&#10;Description automatically generated with low confidence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996008" flipH="1">
              <a:off x="10454559" y="4701929"/>
              <a:ext cx="1025960" cy="775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22"/>
            <p:cNvSpPr/>
            <p:nvPr/>
          </p:nvSpPr>
          <p:spPr>
            <a:xfrm>
              <a:off x="10237173" y="5511982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ดินสอ</a:t>
              </a:r>
              <a:endParaRPr/>
            </a:p>
          </p:txBody>
        </p:sp>
      </p:grpSp>
      <p:grpSp>
        <p:nvGrpSpPr>
          <p:cNvPr id="248" name="Google Shape;248;p22"/>
          <p:cNvGrpSpPr/>
          <p:nvPr/>
        </p:nvGrpSpPr>
        <p:grpSpPr>
          <a:xfrm>
            <a:off x="3494296" y="469845"/>
            <a:ext cx="1868827" cy="1729998"/>
            <a:chOff x="10256338" y="3269424"/>
            <a:chExt cx="1680600" cy="1232895"/>
          </a:xfrm>
        </p:grpSpPr>
        <p:pic>
          <p:nvPicPr>
            <p:cNvPr id="249" name="Google Shape;249;p22" descr="A pair of shoes&#10;&#10;Description automatically generated with low confidence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0396392" y="3269424"/>
              <a:ext cx="1272277" cy="806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22"/>
            <p:cNvSpPr/>
            <p:nvPr/>
          </p:nvSpPr>
          <p:spPr>
            <a:xfrm>
              <a:off x="10256338" y="4099719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รองเท้า</a:t>
              </a:r>
              <a:endParaRPr/>
            </a:p>
          </p:txBody>
        </p:sp>
      </p:grpSp>
      <p:sp>
        <p:nvSpPr>
          <p:cNvPr id="251" name="Google Shape;251;p22"/>
          <p:cNvSpPr txBox="1"/>
          <p:nvPr/>
        </p:nvSpPr>
        <p:spPr>
          <a:xfrm>
            <a:off x="9042775" y="12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t>7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252" name="Google Shape;252;p22"/>
          <p:cNvGrpSpPr/>
          <p:nvPr/>
        </p:nvGrpSpPr>
        <p:grpSpPr>
          <a:xfrm>
            <a:off x="7876728" y="1829351"/>
            <a:ext cx="2154025" cy="2135455"/>
            <a:chOff x="10269241" y="1451979"/>
            <a:chExt cx="1680600" cy="1669498"/>
          </a:xfrm>
        </p:grpSpPr>
        <p:sp>
          <p:nvSpPr>
            <p:cNvPr id="253" name="Google Shape;253;p22"/>
            <p:cNvSpPr/>
            <p:nvPr/>
          </p:nvSpPr>
          <p:spPr>
            <a:xfrm>
              <a:off x="10269241" y="2696677"/>
              <a:ext cx="16806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สายยางสำหรับสวน</a:t>
              </a:r>
              <a:endParaRPr/>
            </a:p>
          </p:txBody>
        </p:sp>
        <p:pic>
          <p:nvPicPr>
            <p:cNvPr id="254" name="Google Shape;254;p22" descr="A picture containing cable, connector&#10;&#10;Description automatically generated"/>
            <p:cNvPicPr preferRelativeResize="0"/>
            <p:nvPr/>
          </p:nvPicPr>
          <p:blipFill rotWithShape="1">
            <a:blip r:embed="rId16">
              <a:alphaModFix/>
            </a:blip>
            <a:srcRect b="-50"/>
            <a:stretch/>
          </p:blipFill>
          <p:spPr>
            <a:xfrm>
              <a:off x="10402520" y="1451979"/>
              <a:ext cx="1233133" cy="133422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5" name="Google Shape;255;p22"/>
          <p:cNvCxnSpPr>
            <a:stCxn id="217" idx="0"/>
            <a:endCxn id="211" idx="0"/>
          </p:cNvCxnSpPr>
          <p:nvPr/>
        </p:nvCxnSpPr>
        <p:spPr>
          <a:xfrm>
            <a:off x="906800" y="1590850"/>
            <a:ext cx="2216100" cy="3446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" name="Google Shape;256;p22"/>
          <p:cNvCxnSpPr/>
          <p:nvPr/>
        </p:nvCxnSpPr>
        <p:spPr>
          <a:xfrm>
            <a:off x="1685978" y="1824916"/>
            <a:ext cx="1437000" cy="31767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p22"/>
          <p:cNvCxnSpPr>
            <a:endCxn id="213" idx="1"/>
          </p:cNvCxnSpPr>
          <p:nvPr/>
        </p:nvCxnSpPr>
        <p:spPr>
          <a:xfrm>
            <a:off x="5011716" y="1603725"/>
            <a:ext cx="2594400" cy="37656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" name="Google Shape;258;p22"/>
          <p:cNvCxnSpPr>
            <a:stCxn id="222" idx="0"/>
          </p:cNvCxnSpPr>
          <p:nvPr/>
        </p:nvCxnSpPr>
        <p:spPr>
          <a:xfrm flipH="1">
            <a:off x="4067160" y="1606425"/>
            <a:ext cx="2037600" cy="34506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9" name="Google Shape;259;p22"/>
          <p:cNvCxnSpPr>
            <a:stCxn id="234" idx="0"/>
          </p:cNvCxnSpPr>
          <p:nvPr/>
        </p:nvCxnSpPr>
        <p:spPr>
          <a:xfrm>
            <a:off x="7641886" y="1625350"/>
            <a:ext cx="45300" cy="3353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22"/>
          <p:cNvCxnSpPr/>
          <p:nvPr/>
        </p:nvCxnSpPr>
        <p:spPr>
          <a:xfrm>
            <a:off x="9566122" y="1879230"/>
            <a:ext cx="369300" cy="31575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" name="Google Shape;261;p22"/>
          <p:cNvCxnSpPr/>
          <p:nvPr/>
        </p:nvCxnSpPr>
        <p:spPr>
          <a:xfrm flipH="1">
            <a:off x="9932838" y="1824916"/>
            <a:ext cx="470700" cy="3182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" name="Google Shape;262;p22"/>
          <p:cNvCxnSpPr/>
          <p:nvPr/>
        </p:nvCxnSpPr>
        <p:spPr>
          <a:xfrm flipH="1">
            <a:off x="9932765" y="3335076"/>
            <a:ext cx="970200" cy="16929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3" name="Google Shape;263;p22"/>
          <p:cNvCxnSpPr>
            <a:endCxn id="213" idx="0"/>
          </p:cNvCxnSpPr>
          <p:nvPr/>
        </p:nvCxnSpPr>
        <p:spPr>
          <a:xfrm>
            <a:off x="9158766" y="3766275"/>
            <a:ext cx="0" cy="1235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" name="Google Shape;264;p22"/>
          <p:cNvCxnSpPr/>
          <p:nvPr/>
        </p:nvCxnSpPr>
        <p:spPr>
          <a:xfrm flipH="1">
            <a:off x="4519101" y="3766153"/>
            <a:ext cx="1442700" cy="1298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" name="Google Shape;265;p22"/>
          <p:cNvCxnSpPr>
            <a:stCxn id="241" idx="2"/>
            <a:endCxn id="213" idx="1"/>
          </p:cNvCxnSpPr>
          <p:nvPr/>
        </p:nvCxnSpPr>
        <p:spPr>
          <a:xfrm>
            <a:off x="4794357" y="3578877"/>
            <a:ext cx="2811900" cy="1790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" name="Google Shape;266;p22"/>
          <p:cNvCxnSpPr>
            <a:endCxn id="213" idx="1"/>
          </p:cNvCxnSpPr>
          <p:nvPr/>
        </p:nvCxnSpPr>
        <p:spPr>
          <a:xfrm>
            <a:off x="2966616" y="3484425"/>
            <a:ext cx="4639500" cy="18849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7" name="Google Shape;267;p22"/>
          <p:cNvCxnSpPr>
            <a:endCxn id="213" idx="1"/>
          </p:cNvCxnSpPr>
          <p:nvPr/>
        </p:nvCxnSpPr>
        <p:spPr>
          <a:xfrm>
            <a:off x="1055016" y="3687525"/>
            <a:ext cx="6551100" cy="1681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/>
          <p:nvPr/>
        </p:nvSpPr>
        <p:spPr>
          <a:xfrm>
            <a:off x="1148651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7983908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1527338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ได้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 txBox="1"/>
          <p:nvPr/>
        </p:nvSpPr>
        <p:spPr>
          <a:xfrm>
            <a:off x="8362597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ไม่ได้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61" name="Google Shape;261;p4"/>
          <p:cNvCxnSpPr/>
          <p:nvPr/>
        </p:nvCxnSpPr>
        <p:spPr>
          <a:xfrm>
            <a:off x="6159855" y="482968"/>
            <a:ext cx="0" cy="5205631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4"/>
          <p:cNvSpPr/>
          <p:nvPr/>
        </p:nvSpPr>
        <p:spPr>
          <a:xfrm>
            <a:off x="556348" y="1144746"/>
            <a:ext cx="428978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rgbClr val="29C7F7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สิ่งของที่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9C7F7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rgbClr val="29C7F7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ได้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7302314" y="1144745"/>
            <a:ext cx="428978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rgbClr val="3AC69D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สิ่งของที่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AC69D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rgbClr val="3AC69D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ไม่ได้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AC69D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: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64" name="Google Shape;264;p4" descr="A picture containing plastic, vessel, ja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533" y="1746170"/>
            <a:ext cx="1260257" cy="150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"/>
          <p:cNvSpPr/>
          <p:nvPr/>
        </p:nvSpPr>
        <p:spPr>
          <a:xfrm>
            <a:off x="419875" y="3255625"/>
            <a:ext cx="1934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ขวดโหลแก้ว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66" name="Google Shape;266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2132992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"/>
          <p:cNvSpPr/>
          <p:nvPr/>
        </p:nvSpPr>
        <p:spPr>
          <a:xfrm>
            <a:off x="2948175" y="3255625"/>
            <a:ext cx="2427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ขวดพลาสติก PET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4" descr="A bottle of water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8844" y="1768751"/>
            <a:ext cx="1341942" cy="170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4516479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"/>
          <p:cNvSpPr/>
          <p:nvPr/>
        </p:nvSpPr>
        <p:spPr>
          <a:xfrm>
            <a:off x="228025" y="5421075"/>
            <a:ext cx="2347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กล่องกระดาษแข็ง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3193049" y="5421066"/>
            <a:ext cx="193482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กระป๋องโลหะ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2" name="Google Shape;272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4516479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" descr="A close up of a roll of tape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5065" y="4171116"/>
            <a:ext cx="648663" cy="122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" descr="A picture containing box, stationary, container, envelo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8426" y="4064988"/>
            <a:ext cx="1839065" cy="137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2132992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" descr="A picture containing banana, indoor, yellow, half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06825" y="1760417"/>
            <a:ext cx="1477076" cy="105262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"/>
          <p:cNvSpPr/>
          <p:nvPr/>
        </p:nvSpPr>
        <p:spPr>
          <a:xfrm>
            <a:off x="6420868" y="2700012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เปลือกกล้วย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8" name="Google Shape;278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7458887" y="1760417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"/>
          <p:cNvSpPr/>
          <p:nvPr/>
        </p:nvSpPr>
        <p:spPr>
          <a:xfrm>
            <a:off x="8194075" y="2696675"/>
            <a:ext cx="205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ผ้าเช็ดปากที่สกปรก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0" name="Google Shape;280;p4" descr="A picture containing cloth, paper, indoor, bed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16966" y="1742833"/>
            <a:ext cx="1057548" cy="105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9384501" y="1757082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"/>
          <p:cNvSpPr/>
          <p:nvPr/>
        </p:nvSpPr>
        <p:spPr>
          <a:xfrm>
            <a:off x="6377570" y="4084971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หลอดไฟ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3" name="Google Shape;283;p4" descr="A picture containing cup, light, glass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14029" y="3189531"/>
            <a:ext cx="529129" cy="87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7459833" y="3145376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" descr="Calendar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419615">
            <a:off x="8449667" y="3141253"/>
            <a:ext cx="1381506" cy="10873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"/>
          <p:cNvSpPr/>
          <p:nvPr/>
        </p:nvSpPr>
        <p:spPr>
          <a:xfrm>
            <a:off x="8347377" y="4099719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กล่องใส่น้ำผลไม้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7" name="Google Shape;287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9385396" y="3160124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" descr="A picture containing toy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13205" y="4619518"/>
            <a:ext cx="1125056" cy="9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"/>
          <p:cNvSpPr/>
          <p:nvPr/>
        </p:nvSpPr>
        <p:spPr>
          <a:xfrm>
            <a:off x="6365330" y="5487326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ของเล่น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90" name="Google Shape;290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7447593" y="4547731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22992" y="4546324"/>
            <a:ext cx="898830" cy="99989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"/>
          <p:cNvSpPr/>
          <p:nvPr/>
        </p:nvSpPr>
        <p:spPr>
          <a:xfrm>
            <a:off x="8327554" y="5487326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ถุงพลาสติก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93" name="Google Shape;293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9365573" y="4547731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" descr="A close-up of a sword&#10;&#10;Description automatically generated with low confidenc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-996009" flipH="1">
            <a:off x="10454559" y="4701929"/>
            <a:ext cx="1025960" cy="77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"/>
          <p:cNvSpPr/>
          <p:nvPr/>
        </p:nvSpPr>
        <p:spPr>
          <a:xfrm>
            <a:off x="10237173" y="5511982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ดินสอ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96" name="Google Shape;296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11334184" y="4572387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" descr="A pair of shoes&#10;&#10;Description automatically generated with low confidenc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510259" y="3269424"/>
            <a:ext cx="1272277" cy="8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"/>
          <p:cNvSpPr/>
          <p:nvPr/>
        </p:nvSpPr>
        <p:spPr>
          <a:xfrm>
            <a:off x="10256338" y="4099719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รองเท้า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99" name="Google Shape;299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11353349" y="3160124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10044625" y="2696675"/>
            <a:ext cx="2057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สายยางสำหรับสวน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2" name="Google Shape;302;p4" descr="A picture containing cable, connector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 r="3" b="-50"/>
          <a:stretch/>
        </p:blipFill>
        <p:spPr>
          <a:xfrm>
            <a:off x="10402520" y="1451979"/>
            <a:ext cx="1233132" cy="133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11366252" y="1757082"/>
            <a:ext cx="583834" cy="56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7" descr="A picture containing text, w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sp>
        <p:nvSpPr>
          <p:cNvPr id="325" name="Google Shape;325;p7"/>
          <p:cNvSpPr/>
          <p:nvPr/>
        </p:nvSpPr>
        <p:spPr>
          <a:xfrm>
            <a:off x="1252937" y="331226"/>
            <a:ext cx="9686126" cy="1031747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7"/>
          <p:cNvSpPr txBox="1"/>
          <p:nvPr/>
        </p:nvSpPr>
        <p:spPr>
          <a:xfrm>
            <a:off x="3419256" y="403041"/>
            <a:ext cx="529352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ถังขยะรีไซเคิล</a:t>
            </a:r>
            <a:endParaRPr/>
          </a:p>
        </p:txBody>
      </p:sp>
      <p:pic>
        <p:nvPicPr>
          <p:cNvPr id="327" name="Google Shape;327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8"/>
          <a:stretch/>
        </p:blipFill>
        <p:spPr>
          <a:xfrm>
            <a:off x="1252937" y="1653777"/>
            <a:ext cx="699677" cy="6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7"/>
          <p:cNvSpPr/>
          <p:nvPr/>
        </p:nvSpPr>
        <p:spPr>
          <a:xfrm>
            <a:off x="2076661" y="1677916"/>
            <a:ext cx="1431166" cy="54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สะอาด</a:t>
            </a:r>
            <a:endParaRPr/>
          </a:p>
        </p:txBody>
      </p:sp>
      <p:pic>
        <p:nvPicPr>
          <p:cNvPr id="329" name="Google Shape;329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8"/>
          <a:stretch/>
        </p:blipFill>
        <p:spPr>
          <a:xfrm>
            <a:off x="1252937" y="2400339"/>
            <a:ext cx="699677" cy="6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7"/>
          <p:cNvSpPr/>
          <p:nvPr/>
        </p:nvSpPr>
        <p:spPr>
          <a:xfrm>
            <a:off x="2076661" y="2424478"/>
            <a:ext cx="1431166" cy="54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แห้ง</a:t>
            </a:r>
            <a:endParaRPr/>
          </a:p>
        </p:txBody>
      </p:sp>
      <p:pic>
        <p:nvPicPr>
          <p:cNvPr id="331" name="Google Shape;331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8"/>
          <a:stretch/>
        </p:blipFill>
        <p:spPr>
          <a:xfrm>
            <a:off x="1252937" y="3171959"/>
            <a:ext cx="699677" cy="6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7"/>
          <p:cNvSpPr/>
          <p:nvPr/>
        </p:nvSpPr>
        <p:spPr>
          <a:xfrm>
            <a:off x="2123148" y="3196098"/>
            <a:ext cx="1660724" cy="54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ไม่มีกลิ่น</a:t>
            </a:r>
            <a:endParaRPr/>
          </a:p>
        </p:txBody>
      </p:sp>
      <p:pic>
        <p:nvPicPr>
          <p:cNvPr id="333" name="Google Shape;333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8"/>
          <a:stretch/>
        </p:blipFill>
        <p:spPr>
          <a:xfrm>
            <a:off x="1252937" y="3943579"/>
            <a:ext cx="699677" cy="6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7"/>
          <p:cNvSpPr/>
          <p:nvPr/>
        </p:nvSpPr>
        <p:spPr>
          <a:xfrm>
            <a:off x="2123148" y="3967718"/>
            <a:ext cx="2789104" cy="54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ไม่มีถุงพลาสติก</a:t>
            </a:r>
            <a:endParaRPr/>
          </a:p>
        </p:txBody>
      </p:sp>
      <p:pic>
        <p:nvPicPr>
          <p:cNvPr id="335" name="Google Shape;335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8"/>
          <a:stretch/>
        </p:blipFill>
        <p:spPr>
          <a:xfrm>
            <a:off x="1252937" y="4717344"/>
            <a:ext cx="699677" cy="6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7"/>
          <p:cNvSpPr/>
          <p:nvPr/>
        </p:nvSpPr>
        <p:spPr>
          <a:xfrm>
            <a:off x="2117738" y="4761151"/>
            <a:ext cx="3972852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ไม่มีของที่รีไซเคิลไม่ได้</a:t>
            </a:r>
            <a:endParaRPr dirty="0"/>
          </a:p>
        </p:txBody>
      </p:sp>
      <p:pic>
        <p:nvPicPr>
          <p:cNvPr id="337" name="Google Shape;337;p7" descr="A trash can outsid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r="-22" b="4"/>
          <a:stretch/>
        </p:blipFill>
        <p:spPr>
          <a:xfrm>
            <a:off x="6583681" y="1588515"/>
            <a:ext cx="4291798" cy="361143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7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2745</Words>
  <Application>Microsoft Office PowerPoint</Application>
  <PresentationFormat>Widescreen</PresentationFormat>
  <Paragraphs>324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Supamith PONGPIPAT</dc:creator>
  <cp:lastModifiedBy>Panchica Koonchaimang</cp:lastModifiedBy>
  <cp:revision>3</cp:revision>
  <dcterms:created xsi:type="dcterms:W3CDTF">2022-01-20T09:13:45Z</dcterms:created>
  <dcterms:modified xsi:type="dcterms:W3CDTF">2022-12-19T12:24:54Z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6249299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</Properties>
</file>