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handoutMasterIdLst>
    <p:handoutMasterId r:id="rId26"/>
  </p:handoutMasterIdLst>
  <p:sldIdLst>
    <p:sldId id="264" r:id="rId2"/>
    <p:sldId id="269" r:id="rId3"/>
    <p:sldId id="277" r:id="rId4"/>
    <p:sldId id="270" r:id="rId5"/>
    <p:sldId id="292" r:id="rId6"/>
    <p:sldId id="331" r:id="rId7"/>
    <p:sldId id="332" r:id="rId8"/>
    <p:sldId id="261" r:id="rId9"/>
    <p:sldId id="266" r:id="rId10"/>
    <p:sldId id="293" r:id="rId11"/>
    <p:sldId id="306" r:id="rId12"/>
    <p:sldId id="305" r:id="rId13"/>
    <p:sldId id="333" r:id="rId14"/>
    <p:sldId id="304" r:id="rId15"/>
    <p:sldId id="295" r:id="rId16"/>
    <p:sldId id="296" r:id="rId17"/>
    <p:sldId id="297" r:id="rId18"/>
    <p:sldId id="302" r:id="rId19"/>
    <p:sldId id="299" r:id="rId20"/>
    <p:sldId id="298" r:id="rId21"/>
    <p:sldId id="300" r:id="rId22"/>
    <p:sldId id="301" r:id="rId23"/>
    <p:sldId id="303" r:id="rId24"/>
  </p:sldIdLst>
  <p:sldSz cx="12192000" cy="6858000"/>
  <p:notesSz cx="6858000" cy="9144000"/>
  <p:embeddedFontLst>
    <p:embeddedFont>
      <p:font typeface="Calibri Light" panose="020F0302020204030204" pitchFamily="34" charset="0"/>
      <p:regular r:id="rId27"/>
      <p:italic r:id="rId28"/>
    </p:embeddedFont>
    <p:embeddedFont>
      <p:font typeface="Comic Sans MS" panose="030F0702030302020204" pitchFamily="66"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SimSun" panose="02010600030101010101" pitchFamily="2" charset="-122"/>
      <p:regular r:id="rId37"/>
    </p:embeddedFont>
    <p:embeddedFont>
      <p:font typeface="Mali" panose="020B0604020202020204" charset="-34"/>
      <p:regular r:id="rId38"/>
      <p:bold r:id="rId39"/>
      <p:italic r:id="rId40"/>
      <p:boldItalic r:id="rId41"/>
    </p:embeddedFont>
    <p:embeddedFont>
      <p:font typeface="Mali Medium" panose="020B0604020202020204" charset="-34"/>
      <p:regular r:id="rId42"/>
      <p:bold r:id="rId43"/>
      <p:italic r:id="rId44"/>
      <p:boldItalic r:id="rId45"/>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969"/>
    <a:srgbClr val="3AC69D"/>
    <a:srgbClr val="29C7F7"/>
    <a:srgbClr val="262626"/>
    <a:srgbClr val="434444"/>
    <a:srgbClr val="FEEBCA"/>
    <a:srgbClr val="FFE300"/>
    <a:srgbClr val="FFF7A7"/>
    <a:srgbClr val="68CDDA"/>
    <a:srgbClr val="60B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843"/>
    <p:restoredTop sz="72334" autoAdjust="0"/>
  </p:normalViewPr>
  <p:slideViewPr>
    <p:cSldViewPr snapToGrid="0" snapToObjects="1">
      <p:cViewPr>
        <p:scale>
          <a:sx n="80" d="100"/>
          <a:sy n="80" d="100"/>
        </p:scale>
        <p:origin x="-462"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595C849-41BC-784F-924D-A296611812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540084F7-C746-684F-A0ED-39016B72A0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2C0B67-B0B0-B046-9F89-BA030CF68CDC}" type="datetimeFigureOut">
              <a:rPr lang="en-US" smtClean="0"/>
              <a:t>11/25/2022</a:t>
            </a:fld>
            <a:endParaRPr lang="en-US" dirty="0"/>
          </a:p>
        </p:txBody>
      </p:sp>
      <p:sp>
        <p:nvSpPr>
          <p:cNvPr id="4" name="Footer Placeholder 3">
            <a:extLst>
              <a:ext uri="{FF2B5EF4-FFF2-40B4-BE49-F238E27FC236}">
                <a16:creationId xmlns:a16="http://schemas.microsoft.com/office/drawing/2014/main" xmlns="" id="{7A8785F8-F72E-FA41-B194-00E88A5FFD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3A4DA02F-5EE0-8E42-99B7-86F34F8E9A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E68EC8-8C42-4047-9C5C-22929E847750}" type="slidenum">
              <a:rPr lang="en-US" smtClean="0"/>
              <a:t>‹nº›</a:t>
            </a:fld>
            <a:endParaRPr lang="en-US" dirty="0"/>
          </a:p>
        </p:txBody>
      </p:sp>
    </p:spTree>
    <p:extLst>
      <p:ext uri="{BB962C8B-B14F-4D97-AF65-F5344CB8AC3E}">
        <p14:creationId xmlns:p14="http://schemas.microsoft.com/office/powerpoint/2010/main" val="133555928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2T09:38:48.122"/>
    </inkml:context>
    <inkml:brush xml:id="br0">
      <inkml:brushProperty name="width" value="0.3" units="cm"/>
      <inkml:brushProperty name="height" value="0.6" units="cm"/>
      <inkml:brushProperty name="color" value="#FFCD00"/>
      <inkml:brushProperty name="tip" value="rectangle"/>
      <inkml:brushProperty name="rasterOp" value="maskPen"/>
    </inkml:brush>
  </inkml:definitions>
  <inkml:trace contextRef="#ctx0" brushRef="#br0">785 0 16383,'7'96'0,"5"-13"0,2-11 0,-2-35 0,-7-3 0,-5-21 0,1 12 0,8 15 0,-6-13 0,5 5 0,-8-24 0,0 5 0,0 9 0,0 10 0,0 12 0,0-14 0,0 5 0,0-13 0,0 19 0,0 9 0,0 4 0,0-3 0,0-16 0,0-8 0,0-3 0,-4 2 0,-7 9 0,-5 8 0,-3-2 0,2-7 0,-2-4 0,-2 0 0,-6 4 0,-3 7 0,-3 2 0,-4 0 0,-1 0 0,1-4 0,5-2 0,7 0 0,3 2 0,1-1 0,-1 3 0,-7 6 0,0 1 0,1 4 0,5-4 0,4-9 0,0-3 0,-1 6 0,-7 10 0,-4 18 0,-6 2 0,6-7 0,7-11 0,8-11 0,5 0 0,-13 16 0,1 12 0,3 11 0,7-3 0,13-8 0,0-34 0,0 0 0,0-8 0,0 24 0,1 26 0,12 13 0,14-2 0,12-12 0,6-19 0,-3-14 0,-18-19 0,9 1 0,3-1 0,40 24 0,-24-16 0,2 2 0,12 4 0,2 2 0,6 1 0,2 0 0,1 2 0,2 1 0,-21-13 0,1 0 0,2 0 0,1 0 0,2-1 0,2 3 0,10 8 0,2 3 0,-1 0 0,-5-4 0,1 0 0,-3 0 0,-5-4 0,-2 0 0,-2-1 0,16 11 0,-7-6 0,17-7 0,-21-13 0,-26-12 0,-20-3 0,-5 2 0,5 8 0,5 9 0,2 48 0,-16-12 0,-1 9 0,-3-6 0,0 6 0,1 3 0,0 14 0,0 5 0,1 0 0,0 4 0,2 1 0,-1 0 0,0-2 0,0 0 0,0-2 0,-2-11 0,0-1 0,-1-3 0,-1-10 0,-1-1 0,0-4 0,-1 16 0,0-7 0,0-16 0,-1-5 0,-3 27 0,0-42 0,0-6 0,0-22 0,0 4 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2T09:38:50.368"/>
    </inkml:context>
    <inkml:brush xml:id="br0">
      <inkml:brushProperty name="width" value="0.3" units="cm"/>
      <inkml:brushProperty name="height" value="0.6" units="cm"/>
      <inkml:brushProperty name="color" value="#FFCD00"/>
      <inkml:brushProperty name="tip" value="rectangle"/>
      <inkml:brushProperty name="rasterOp" value="maskPen"/>
    </inkml:brush>
  </inkml:definitions>
  <inkml:trace contextRef="#ctx0" brushRef="#br0">151 0 16383,'0'72'0,"-2"-9"0,-3-6 0,-1 0 0,-9 16 0,1-7 0,-11 24 0,-3-19 0,0 8 0,10-13 0,8-28 0,10 4 0,10-13 0,23 20 0,23 10 0,15 0 0,6-1 0,-11-10 0,-1 0 0,-3-1 0,-1 0 0,1 0 0,-1 0 0,7 1 0,2 7 0,2 2 0,-1 8 0,-4 7 0,-35-32 0,-2 3 0,0 5 0,-3 4 0,-3 11 0,-4 6 0,-3 13 0,-3 6 0,-7-19 0,-2 3 0,0 1 0,-2 3 0,0 1 0,-1 0 0,-2-5 0,0-1 0,0-2 0,0 21 0,0-7 0,0-24 0,0-6 0,0 18 0,0-35 0,2-18 0,3-10 0,2-4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2T09:38:51.867"/>
    </inkml:context>
    <inkml:brush xml:id="br0">
      <inkml:brushProperty name="width" value="0.3" units="cm"/>
      <inkml:brushProperty name="height" value="0.6" units="cm"/>
      <inkml:brushProperty name="color" value="#FFCD00"/>
      <inkml:brushProperty name="tip" value="rectangle"/>
      <inkml:brushProperty name="rasterOp" value="maskPen"/>
    </inkml:brush>
  </inkml:definitions>
  <inkml:trace contextRef="#ctx0" brushRef="#br0">1 1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2T09:38:56.667"/>
    </inkml:context>
    <inkml:brush xml:id="br0">
      <inkml:brushProperty name="width" value="0.3" units="cm"/>
      <inkml:brushProperty name="height" value="0.6" units="cm"/>
      <inkml:brushProperty name="color" value="#FFCD00"/>
      <inkml:brushProperty name="tip" value="rectangle"/>
      <inkml:brushProperty name="rasterOp" value="maskPen"/>
    </inkml:brush>
  </inkml:definitions>
  <inkml:trace contextRef="#ctx0" brushRef="#br0">221 0 16383,'16'79'0,"1"-10"0,2-17 0,-6-21 0,-5-11 0,1-7 0,12 20 0,16 31 0,10 21 0,-22-40 0,-1 0 0,15 27 0,-13-22 0,-5-13 0,5 8 0,25 19 0,-15-17 0,2 4 0,6 6 0,0 1 0,-1-1 0,0-2 0,-4-4 0,-4-5 0,2 3 0,-2 1 0,-20-21 0,11 29 0,11 16 0,2 8 0,-5-5 0,-5-22 0,-14-20 0,-6-14 0,-6-2 0,-3 5 0,0 14 0,0 13 0,0 2 0,0-1 0,0-10 0,0-10 0,0-3 0,0 2 0,-9 5 0,-13 16 0,-16 12 0,-7 2 0,2-3 0,8-16 0,3-10 0,-5 0 0,3 2 0,1 4 0,-6 2 0,2 0 0,-1 1 0,3-1 0,7-2 0,-4 0 0,-7 3 0,-9 17 0,-6 21 0,24-35 0,-2 2 0,0 1 0,1 0 0,1-5 0,1-1 0,-17 31 0,13-16 0,12-15 0,6-9 0,-2 12 0,-9 33 0,9-31 0,0 2 0,2 3 0,0-1 0,-9 40 0,11-31 0,6-12 0,-5 8 0,-3 11 0,-1 10 0,-5 15 0,7-5 0,6-9 0,2-12 0,6-10 0,0 3 0,0 9 0,0-1 0,0-14 0,0-19 0,0-17 0,0-2 0,4 4 0,9 18 0,5 10 0,3 0 0,-1-2 0,-8-28 0,-1-1 0,-1-14 0,4 12 0,4 20 0,9 20 0,1 11 0,-1-5 0,-7-8 0,-7-32 0,-4 1 0,-5-19 0,0 10 0,-1 0 0,30 35 0,-14-16 0,8 9 0,2 6 0,9 31 0,-16-35 0,0-1 0,11 28 0,-17-42 0,-13-18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x-none" smtClean="0"/>
              <a:t>25/11/2022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x-none" smtClean="0"/>
              <a:t>‹nº›</a:t>
            </a:fld>
            <a:endParaRPr lang="x-none"/>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F836C94-7932-4F42-B085-F387E238C945}" type="slidenum">
              <a:rPr lang="x-none" smtClean="0"/>
              <a:t>1</a:t>
            </a:fld>
            <a:endParaRPr lang="x-none"/>
          </a:p>
        </p:txBody>
      </p:sp>
    </p:spTree>
    <p:extLst>
      <p:ext uri="{BB962C8B-B14F-4D97-AF65-F5344CB8AC3E}">
        <p14:creationId xmlns:p14="http://schemas.microsoft.com/office/powerpoint/2010/main" val="320026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dirty="0"/>
              <a:t>Recycling needs to be separated into the proper recycling bins. Click to reveal the recycling symbol. Let them know that this symbol indicates where to put your recycling.</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students</a:t>
            </a:r>
            <a:r>
              <a:rPr lang="en-US" dirty="0"/>
              <a:t>:</a:t>
            </a:r>
          </a:p>
          <a:p>
            <a:pPr marL="228600" lvl="0" indent="-228600" algn="l" rtl="0">
              <a:spcBef>
                <a:spcPts val="0"/>
              </a:spcBef>
              <a:spcAft>
                <a:spcPts val="0"/>
              </a:spcAft>
              <a:buAutoNum type="arabicPeriod"/>
            </a:pPr>
            <a:r>
              <a:rPr lang="en-US" dirty="0"/>
              <a:t>Where have you seen this green symbol before?</a:t>
            </a:r>
          </a:p>
          <a:p>
            <a:pPr marL="228600" lvl="0" indent="-228600" algn="l" rtl="0">
              <a:spcBef>
                <a:spcPts val="0"/>
              </a:spcBef>
              <a:spcAft>
                <a:spcPts val="0"/>
              </a:spcAft>
              <a:buAutoNum type="arabicPeriod"/>
            </a:pPr>
            <a:r>
              <a:rPr lang="en-US" dirty="0"/>
              <a:t>What does this symbol mean? </a:t>
            </a:r>
          </a:p>
          <a:p>
            <a:pPr marL="228600" lvl="0" indent="-228600" algn="l" rtl="0">
              <a:spcBef>
                <a:spcPts val="0"/>
              </a:spcBef>
              <a:spcAft>
                <a:spcPts val="0"/>
              </a:spcAft>
              <a:buAutoNum type="arabicPeriod"/>
            </a:pPr>
            <a:r>
              <a:rPr lang="en-US" dirty="0"/>
              <a:t>Where do we put those PET plastic bottles?</a:t>
            </a:r>
          </a:p>
        </p:txBody>
      </p:sp>
      <p:sp>
        <p:nvSpPr>
          <p:cNvPr id="278" name="Google Shape;2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0191579A-26ED-D044-8C08-9D74D0B4098C}"/>
              </a:ext>
            </a:extLst>
          </p:cNvPr>
          <p:cNvSpPr>
            <a:spLocks noGrp="1"/>
          </p:cNvSpPr>
          <p:nvPr>
            <p:ph type="sldNum" sz="quarter" idx="5"/>
          </p:nvPr>
        </p:nvSpPr>
        <p:spPr/>
        <p:txBody>
          <a:bodyPr/>
          <a:lstStyle/>
          <a:p>
            <a:fld id="{FF836C94-7932-4F42-B085-F387E238C945}" type="slidenum">
              <a:rPr lang="x-none" smtClean="0"/>
              <a:t>12</a:t>
            </a:fld>
            <a:endParaRPr 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(Slide duration: 2-4 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Tell students: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When we follow the 3 steps of recycling we can recycle our waste into brand new things.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Example: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Click 1:</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PET plastic bottles can be recycled back into new PET plastic bottles.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Click 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PET plastic bottles can also be made into thread that can make fabrics and textiles.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257" name="Google Shape;2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26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t>(Slide duration: 3 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i="0" kern="1200" dirty="0">
                <a:solidFill>
                  <a:schemeClr val="tx1"/>
                </a:solidFill>
                <a:effectLst/>
                <a:latin typeface="+mn-lt"/>
                <a:ea typeface="+mn-ea"/>
                <a:cs typeface="+mn-cs"/>
              </a:rPr>
              <a:t>Tell students: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kern="1200" dirty="0">
                <a:solidFill>
                  <a:schemeClr val="tx1"/>
                </a:solidFill>
                <a:effectLst/>
                <a:latin typeface="+mn-lt"/>
                <a:ea typeface="+mn-ea"/>
                <a:cs typeface="+mn-cs"/>
              </a:rPr>
              <a:t>If we want to preserve Earth for future generations, recycling is very important. Since we are making new products from the old products which are of no use to us, it is good for the environment. If waste is not recycled, it can negatively impact our environment in many ways.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kern="1200" dirty="0">
                <a:solidFill>
                  <a:schemeClr val="tx1"/>
                </a:solidFill>
                <a:effectLst/>
                <a:latin typeface="+mn-lt"/>
                <a:ea typeface="+mn-ea"/>
                <a:cs typeface="+mn-cs"/>
              </a:rPr>
              <a:t>Can you think of some reasons why recycling helps the environment?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Answers</a:t>
            </a:r>
            <a:r>
              <a:rPr lang="en-US"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Saves energy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Reduces the amount of natural resources needed to make new products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Protects our natural world (animals and plants)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Reduces pollution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Helps fight climate change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235" name="Google Shape;2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9F6D7349-3042-2744-8A64-1526A1CA0069}"/>
              </a:ext>
            </a:extLst>
          </p:cNvPr>
          <p:cNvSpPr>
            <a:spLocks noGrp="1"/>
          </p:cNvSpPr>
          <p:nvPr>
            <p:ph type="sldNum" sz="quarter" idx="5"/>
          </p:nvPr>
        </p:nvSpPr>
        <p:spPr/>
        <p:txBody>
          <a:bodyPr/>
          <a:lstStyle/>
          <a:p>
            <a:fld id="{FF836C94-7932-4F42-B085-F387E238C945}" type="slidenum">
              <a:rPr lang="x-none" smtClean="0"/>
              <a:t>14</a:t>
            </a:fld>
            <a:endParaRPr lang="x-none"/>
          </a:p>
        </p:txBody>
      </p:sp>
    </p:spTree>
    <p:extLst>
      <p:ext uri="{BB962C8B-B14F-4D97-AF65-F5344CB8AC3E}">
        <p14:creationId xmlns:p14="http://schemas.microsoft.com/office/powerpoint/2010/main" val="259417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endParaRPr lang="en-US" b="1" dirty="0"/>
          </a:p>
          <a:p>
            <a:r>
              <a:rPr lang="en-US" b="1" dirty="0"/>
              <a:t>Click 1 and 2: PET plastic bottles appear</a:t>
            </a:r>
          </a:p>
          <a:p>
            <a:endParaRPr lang="en-US" b="1" dirty="0"/>
          </a:p>
          <a:p>
            <a:r>
              <a:rPr lang="en-US" b="1" dirty="0"/>
              <a:t>Tell students: </a:t>
            </a:r>
          </a:p>
          <a:p>
            <a:r>
              <a:rPr lang="en-US" sz="1200" b="0" i="0" kern="1200" dirty="0">
                <a:solidFill>
                  <a:schemeClr val="tx1"/>
                </a:solidFill>
                <a:effectLst/>
                <a:latin typeface="+mn-lt"/>
                <a:ea typeface="+mn-ea"/>
                <a:cs typeface="+mn-cs"/>
              </a:rPr>
              <a:t>Extracting and processing raw materials (wood, oil, ore) to make usable materials (paper, plastic, metal) requires a lot of energy. Recycling often saves energy because </a:t>
            </a:r>
            <a:r>
              <a:rPr lang="en-US" sz="1200" b="1" i="0" kern="1200" dirty="0">
                <a:solidFill>
                  <a:schemeClr val="tx1"/>
                </a:solidFill>
                <a:effectLst/>
                <a:latin typeface="+mn-lt"/>
                <a:ea typeface="+mn-ea"/>
                <a:cs typeface="+mn-cs"/>
              </a:rPr>
              <a:t>the products being recycled usually require much less processing to turn them into usable materials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0" i="0" kern="1200" dirty="0">
                <a:solidFill>
                  <a:schemeClr val="tx1"/>
                </a:solidFill>
                <a:effectLst/>
                <a:latin typeface="+mn-lt"/>
                <a:ea typeface="+mn-ea"/>
                <a:cs typeface="+mn-cs"/>
              </a:rPr>
              <a:t>How many PET plastic bottles do we need to recycle to power our laptops for 1 week, 1 month, 1 year?</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 </a:t>
            </a:r>
          </a:p>
          <a:p>
            <a:r>
              <a:rPr lang="en-US" sz="1200" b="1" i="0" kern="1200" dirty="0">
                <a:solidFill>
                  <a:schemeClr val="tx1"/>
                </a:solidFill>
                <a:effectLst/>
                <a:latin typeface="+mn-lt"/>
                <a:ea typeface="+mn-ea"/>
                <a:cs typeface="+mn-cs"/>
              </a:rPr>
              <a:t>70 bottles = 1 week</a:t>
            </a:r>
          </a:p>
          <a:p>
            <a:r>
              <a:rPr lang="en-US" sz="1200" b="1" i="0" kern="1200" dirty="0">
                <a:solidFill>
                  <a:schemeClr val="tx1"/>
                </a:solidFill>
                <a:effectLst/>
                <a:latin typeface="+mn-lt"/>
                <a:ea typeface="+mn-ea"/>
                <a:cs typeface="+mn-cs"/>
              </a:rPr>
              <a:t>300 bottles = 1 month</a:t>
            </a:r>
          </a:p>
          <a:p>
            <a:r>
              <a:rPr lang="en-US" sz="1200" b="1" i="0" kern="1200" dirty="0">
                <a:solidFill>
                  <a:schemeClr val="tx1"/>
                </a:solidFill>
                <a:effectLst/>
                <a:latin typeface="+mn-lt"/>
                <a:ea typeface="+mn-ea"/>
                <a:cs typeface="+mn-cs"/>
              </a:rPr>
              <a:t>3,650 bottles = 1 year</a:t>
            </a:r>
          </a:p>
        </p:txBody>
      </p:sp>
      <p:sp>
        <p:nvSpPr>
          <p:cNvPr id="4" name="Slide Number Placeholder 3"/>
          <p:cNvSpPr>
            <a:spLocks noGrp="1"/>
          </p:cNvSpPr>
          <p:nvPr>
            <p:ph type="sldNum" sz="quarter" idx="5"/>
          </p:nvPr>
        </p:nvSpPr>
        <p:spPr/>
        <p:txBody>
          <a:bodyPr/>
          <a:lstStyle/>
          <a:p>
            <a:fld id="{FF836C94-7932-4F42-B085-F387E238C945}" type="slidenum">
              <a:rPr lang="x-none" smtClean="0"/>
              <a:t>15</a:t>
            </a:fld>
            <a:endParaRPr lang="x-none"/>
          </a:p>
        </p:txBody>
      </p:sp>
    </p:spTree>
    <p:extLst>
      <p:ext uri="{BB962C8B-B14F-4D97-AF65-F5344CB8AC3E}">
        <p14:creationId xmlns:p14="http://schemas.microsoft.com/office/powerpoint/2010/main" val="257004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endParaRPr lang="en-US" b="1" dirty="0"/>
          </a:p>
          <a:p>
            <a:r>
              <a:rPr lang="en-US" b="1" dirty="0"/>
              <a:t>Tell students:</a:t>
            </a:r>
          </a:p>
          <a:p>
            <a:r>
              <a:rPr lang="en-US" sz="1200" b="0" i="0" kern="1200" dirty="0">
                <a:solidFill>
                  <a:schemeClr val="tx1"/>
                </a:solidFill>
                <a:effectLst/>
                <a:latin typeface="+mn-lt"/>
                <a:ea typeface="+mn-ea"/>
                <a:cs typeface="+mn-cs"/>
              </a:rPr>
              <a:t>Trees play a big role in keeping mother nature alive. However, every single day trees are cut down to make paper and more paper. Recycling of paper helps in restoring forests, thus protecting our environment.</a:t>
            </a:r>
            <a:endParaRPr lang="en-US" b="1" dirty="0"/>
          </a:p>
          <a:p>
            <a:endParaRPr lang="en-US" b="1" dirty="0"/>
          </a:p>
          <a:p>
            <a:r>
              <a:rPr lang="en-US" b="1" dirty="0"/>
              <a:t>Ask students:</a:t>
            </a:r>
          </a:p>
          <a:p>
            <a:r>
              <a:rPr lang="en-US" dirty="0"/>
              <a:t>Why is using less resources important?</a:t>
            </a:r>
          </a:p>
          <a:p>
            <a:r>
              <a:rPr lang="en-US" dirty="0"/>
              <a:t>What happens if we used all our natural resources?</a:t>
            </a:r>
          </a:p>
          <a:p>
            <a:endParaRPr lang="en-US" dirty="0"/>
          </a:p>
          <a:p>
            <a:r>
              <a:rPr lang="en-US" b="1" dirty="0"/>
              <a:t>Answer</a:t>
            </a:r>
            <a:r>
              <a:rPr lang="en-US" dirty="0"/>
              <a:t>:</a:t>
            </a:r>
          </a:p>
          <a:p>
            <a:r>
              <a:rPr lang="en-US" dirty="0"/>
              <a:t>Natural resources are not infinite and once we use them all up, they are gone forever.</a:t>
            </a:r>
          </a:p>
          <a:p>
            <a:r>
              <a:rPr lang="en-US" dirty="0"/>
              <a:t>If we used all our natural resources on this planet all life wouldn’t be able to survive.</a:t>
            </a:r>
          </a:p>
        </p:txBody>
      </p:sp>
      <p:sp>
        <p:nvSpPr>
          <p:cNvPr id="4" name="Slide Number Placeholder 3"/>
          <p:cNvSpPr>
            <a:spLocks noGrp="1"/>
          </p:cNvSpPr>
          <p:nvPr>
            <p:ph type="sldNum" sz="quarter" idx="5"/>
          </p:nvPr>
        </p:nvSpPr>
        <p:spPr/>
        <p:txBody>
          <a:bodyPr/>
          <a:lstStyle/>
          <a:p>
            <a:fld id="{FF836C94-7932-4F42-B085-F387E238C945}" type="slidenum">
              <a:rPr lang="x-none" smtClean="0"/>
              <a:t>16</a:t>
            </a:fld>
            <a:endParaRPr lang="x-none"/>
          </a:p>
        </p:txBody>
      </p:sp>
    </p:spTree>
    <p:extLst>
      <p:ext uri="{BB962C8B-B14F-4D97-AF65-F5344CB8AC3E}">
        <p14:creationId xmlns:p14="http://schemas.microsoft.com/office/powerpoint/2010/main" val="1264292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Tell students:</a:t>
            </a:r>
          </a:p>
          <a:p>
            <a:r>
              <a:rPr lang="en-US" sz="1200" b="0" i="0" kern="1200" dirty="0">
                <a:solidFill>
                  <a:schemeClr val="tx1"/>
                </a:solidFill>
                <a:effectLst/>
                <a:latin typeface="+mn-lt"/>
                <a:ea typeface="+mn-ea"/>
                <a:cs typeface="+mn-cs"/>
              </a:rPr>
              <a:t>Improper </a:t>
            </a:r>
            <a:r>
              <a:rPr lang="en-US" sz="1200" b="0" i="0" u="none" strike="noStrike" kern="1200" dirty="0">
                <a:solidFill>
                  <a:schemeClr val="tx1"/>
                </a:solidFill>
                <a:effectLst/>
                <a:latin typeface="+mn-lt"/>
                <a:ea typeface="+mn-ea"/>
                <a:cs typeface="+mn-cs"/>
              </a:rPr>
              <a:t>waste disposal e</a:t>
            </a:r>
            <a:r>
              <a:rPr lang="en-US" sz="1200" b="0" i="0" kern="1200" dirty="0">
                <a:solidFill>
                  <a:schemeClr val="tx1"/>
                </a:solidFill>
                <a:effectLst/>
                <a:latin typeface="+mn-lt"/>
                <a:ea typeface="+mn-ea"/>
                <a:cs typeface="+mn-cs"/>
              </a:rPr>
              <a:t>mits different greenhouse gases like carbon dioxide, nitrogen, and sulfur, which contribute to global warming. As the recycling process involves minimal waste disposal, burns little fossil fuels with most chemicals being reused, there is less greenhouse gases being emitted.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Waste can cause loss of natural habitats and contributes to negative impacts like climate change and global warming, which can also destroy animals’ natural habitats. When animals and other biological organisms lose their habitats, they can die off or starve.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0" i="0" kern="1200" dirty="0">
                <a:solidFill>
                  <a:schemeClr val="tx1"/>
                </a:solidFill>
                <a:effectLst/>
                <a:latin typeface="+mn-lt"/>
                <a:ea typeface="+mn-ea"/>
                <a:cs typeface="+mn-cs"/>
              </a:rPr>
              <a:t>What are some examples you have seen of waste in our environment? (on the street, at the beach, in the river or lake) </a:t>
            </a:r>
          </a:p>
          <a:p>
            <a:r>
              <a:rPr lang="en-US" sz="1200" b="0" i="0" kern="1200" dirty="0">
                <a:solidFill>
                  <a:schemeClr val="tx1"/>
                </a:solidFill>
                <a:effectLst/>
                <a:latin typeface="+mn-lt"/>
                <a:ea typeface="+mn-ea"/>
                <a:cs typeface="+mn-cs"/>
              </a:rPr>
              <a:t>Have you ever seen a recyclable item in nature? (PET plastic bottle, cardboard, metal can, glass jar)</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17</a:t>
            </a:fld>
            <a:endParaRPr lang="x-none"/>
          </a:p>
        </p:txBody>
      </p:sp>
    </p:spTree>
    <p:extLst>
      <p:ext uri="{BB962C8B-B14F-4D97-AF65-F5344CB8AC3E}">
        <p14:creationId xmlns:p14="http://schemas.microsoft.com/office/powerpoint/2010/main" val="371153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Ask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What can be made with recycled metal cans?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be made from recycled PET plastic bottles?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be made from recycled cardboard?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can be made from recycled glass?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Allow them to think and answer on their own. The correct answers will be presented in the following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228600" indent="-228600">
              <a:buAutoNum type="arabicPeriod"/>
            </a:pPr>
            <a:endParaRPr lang="x-none" dirty="0"/>
          </a:p>
        </p:txBody>
      </p:sp>
      <p:sp>
        <p:nvSpPr>
          <p:cNvPr id="4" name="Slide Number Placeholder 3"/>
          <p:cNvSpPr>
            <a:spLocks noGrp="1"/>
          </p:cNvSpPr>
          <p:nvPr>
            <p:ph type="sldNum" sz="quarter" idx="5"/>
          </p:nvPr>
        </p:nvSpPr>
        <p:spPr/>
        <p:txBody>
          <a:bodyPr/>
          <a:lstStyle/>
          <a:p>
            <a:fld id="{FF836C94-7932-4F42-B085-F387E238C945}" type="slidenum">
              <a:rPr lang="x-none" smtClean="0"/>
              <a:t>18</a:t>
            </a:fld>
            <a:endParaRPr lang="x-none"/>
          </a:p>
        </p:txBody>
      </p:sp>
    </p:spTree>
    <p:extLst>
      <p:ext uri="{BB962C8B-B14F-4D97-AF65-F5344CB8AC3E}">
        <p14:creationId xmlns:p14="http://schemas.microsoft.com/office/powerpoint/2010/main" val="256641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endParaRPr lang="en-US" b="1" dirty="0"/>
          </a:p>
          <a:p>
            <a:r>
              <a:rPr lang="en-US" b="1" dirty="0"/>
              <a:t>Ask students:</a:t>
            </a:r>
          </a:p>
          <a:p>
            <a:r>
              <a:rPr lang="en-US" dirty="0"/>
              <a:t>What are some other products that can be made from recycled metal? Can you think of any other items we use daily?</a:t>
            </a:r>
          </a:p>
          <a:p>
            <a:endParaRPr lang="en-US" b="1" dirty="0"/>
          </a:p>
          <a:p>
            <a:r>
              <a:rPr lang="en-US" b="1" dirty="0"/>
              <a:t>Answer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1: Metal cans </a:t>
            </a:r>
            <a:r>
              <a:rPr lang="en-US" dirty="0"/>
              <a:t>can be made into the same can.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2: </a:t>
            </a:r>
            <a:r>
              <a:rPr lang="en-US" dirty="0"/>
              <a:t>Home appliances like refrigerators or lamps can also be made from recycled metal. </a:t>
            </a:r>
          </a:p>
          <a:p>
            <a:r>
              <a:rPr lang="en-US" sz="1200" b="0" i="0" kern="1200" dirty="0">
                <a:solidFill>
                  <a:schemeClr val="tx1"/>
                </a:solidFill>
                <a:effectLst/>
                <a:latin typeface="+mn-lt"/>
                <a:ea typeface="+mn-ea"/>
                <a:cs typeface="+mn-cs"/>
              </a:rPr>
              <a:t>*Ask them for additional examples.</a:t>
            </a:r>
          </a:p>
        </p:txBody>
      </p:sp>
      <p:sp>
        <p:nvSpPr>
          <p:cNvPr id="4" name="Slide Number Placeholder 3"/>
          <p:cNvSpPr>
            <a:spLocks noGrp="1"/>
          </p:cNvSpPr>
          <p:nvPr>
            <p:ph type="sldNum" sz="quarter" idx="5"/>
          </p:nvPr>
        </p:nvSpPr>
        <p:spPr/>
        <p:txBody>
          <a:bodyPr/>
          <a:lstStyle/>
          <a:p>
            <a:fld id="{FF836C94-7932-4F42-B085-F387E238C945}" type="slidenum">
              <a:rPr lang="x-none" smtClean="0"/>
              <a:t>19</a:t>
            </a:fld>
            <a:endParaRPr lang="x-none"/>
          </a:p>
        </p:txBody>
      </p:sp>
    </p:spTree>
    <p:extLst>
      <p:ext uri="{BB962C8B-B14F-4D97-AF65-F5344CB8AC3E}">
        <p14:creationId xmlns:p14="http://schemas.microsoft.com/office/powerpoint/2010/main" val="56636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0" i="0" kern="1200" dirty="0">
                <a:solidFill>
                  <a:schemeClr val="tx1"/>
                </a:solidFill>
                <a:effectLst/>
                <a:latin typeface="+mn-lt"/>
                <a:ea typeface="+mn-ea"/>
                <a:cs typeface="+mn-cs"/>
              </a:rPr>
              <a:t>Think of all the different types of paper products you use in your daily life from cups, paper towels, toilet paper, printer paper, cardboard boxes, and books. </a:t>
            </a:r>
            <a:r>
              <a:rPr lang="en-US" dirty="0"/>
              <a:t>What are some other products that can be made from recycled metal?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1: </a:t>
            </a:r>
            <a:r>
              <a:rPr lang="en-US" b="0" dirty="0"/>
              <a:t>Cardboard</a:t>
            </a:r>
            <a:r>
              <a:rPr lang="en-US" b="1" dirty="0"/>
              <a:t> </a:t>
            </a:r>
            <a:r>
              <a:rPr lang="en-US" dirty="0"/>
              <a:t>can be made into the same cardboard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2: </a:t>
            </a:r>
            <a:r>
              <a:rPr lang="en-US" dirty="0"/>
              <a:t>Shoe boxes, paper cups, printer paper, and books can all be made from recycled cardboard.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them for additional examples.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20</a:t>
            </a:fld>
            <a:endParaRPr lang="x-none"/>
          </a:p>
        </p:txBody>
      </p:sp>
    </p:spTree>
    <p:extLst>
      <p:ext uri="{BB962C8B-B14F-4D97-AF65-F5344CB8AC3E}">
        <p14:creationId xmlns:p14="http://schemas.microsoft.com/office/powerpoint/2010/main" val="3303080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endParaRPr lang="en-US" dirty="0"/>
          </a:p>
          <a:p>
            <a:r>
              <a:rPr lang="en-US" dirty="0"/>
              <a:t>PET plastic, or the drink bottles with the #1 on them, are the most widely recycled plastic in the world. </a:t>
            </a:r>
          </a:p>
          <a:p>
            <a:endParaRPr lang="en-US" dirty="0"/>
          </a:p>
          <a:p>
            <a:r>
              <a:rPr lang="en-US" b="1" dirty="0"/>
              <a:t>Ask students:</a:t>
            </a:r>
          </a:p>
          <a:p>
            <a:r>
              <a:rPr lang="en-US" dirty="0"/>
              <a:t>What can we make using recycled PET plastic?</a:t>
            </a:r>
          </a:p>
          <a:p>
            <a:endParaRPr lang="en-US" dirty="0"/>
          </a:p>
          <a:p>
            <a:r>
              <a:rPr lang="en-US" sz="1200" b="1" i="0" kern="1200" dirty="0">
                <a:solidFill>
                  <a:schemeClr val="tx1"/>
                </a:solidFill>
                <a:effectLst/>
                <a:latin typeface="+mn-lt"/>
                <a:ea typeface="+mn-ea"/>
                <a:cs typeface="+mn-cs"/>
              </a:rPr>
              <a:t>Answer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1: PET bottles </a:t>
            </a:r>
            <a:r>
              <a:rPr lang="en-US" dirty="0"/>
              <a:t>can be made into the same PET plastic bottle.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2: </a:t>
            </a:r>
            <a:r>
              <a:rPr lang="en-US" dirty="0"/>
              <a:t>PET can also be made into yarn used to make clothes and carpets.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them for additional examples.</a:t>
            </a:r>
          </a:p>
        </p:txBody>
      </p:sp>
      <p:sp>
        <p:nvSpPr>
          <p:cNvPr id="4" name="Slide Number Placeholder 3"/>
          <p:cNvSpPr>
            <a:spLocks noGrp="1"/>
          </p:cNvSpPr>
          <p:nvPr>
            <p:ph type="sldNum" sz="quarter" idx="5"/>
          </p:nvPr>
        </p:nvSpPr>
        <p:spPr/>
        <p:txBody>
          <a:bodyPr/>
          <a:lstStyle/>
          <a:p>
            <a:fld id="{FF836C94-7932-4F42-B085-F387E238C945}" type="slidenum">
              <a:rPr lang="x-none" smtClean="0"/>
              <a:t>21</a:t>
            </a:fld>
            <a:endParaRPr lang="x-none"/>
          </a:p>
        </p:txBody>
      </p:sp>
    </p:spTree>
    <p:extLst>
      <p:ext uri="{BB962C8B-B14F-4D97-AF65-F5344CB8AC3E}">
        <p14:creationId xmlns:p14="http://schemas.microsoft.com/office/powerpoint/2010/main" val="335169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a:t>
            </a:fld>
            <a:endParaRPr lang="x-none"/>
          </a:p>
        </p:txBody>
      </p:sp>
    </p:spTree>
    <p:extLst>
      <p:ext uri="{BB962C8B-B14F-4D97-AF65-F5344CB8AC3E}">
        <p14:creationId xmlns:p14="http://schemas.microsoft.com/office/powerpoint/2010/main" val="4003103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Glass can be heated at high temperatures turning the material into a liquid. The liquid is then put into molds and cooled, ready to become new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Glass is </a:t>
            </a:r>
            <a:r>
              <a:rPr lang="en-US" sz="1200" b="0" i="1" u="none" strike="noStrike" kern="1200" dirty="0">
                <a:solidFill>
                  <a:srgbClr val="C00000"/>
                </a:solidFill>
                <a:effectLst/>
                <a:latin typeface="+mn-lt"/>
                <a:ea typeface="+mn-ea"/>
                <a:cs typeface="+mn-cs"/>
              </a:rPr>
              <a:t>fully</a:t>
            </a:r>
            <a:r>
              <a:rPr lang="en-US" sz="1200" b="0" i="1" u="none" kern="1200" dirty="0">
                <a:solidFill>
                  <a:schemeClr val="tx1"/>
                </a:solidFill>
                <a:effectLst/>
                <a:latin typeface="+mn-lt"/>
                <a:ea typeface="+mn-ea"/>
                <a:cs typeface="+mn-cs"/>
              </a:rPr>
              <a:t> recyclable</a:t>
            </a:r>
            <a:r>
              <a:rPr lang="en-US" sz="1200" b="0" i="0" u="non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can be recycled endlessly without loss in quality or purity. Glass is made up of readily available materials including </a:t>
            </a:r>
            <a:r>
              <a:rPr lang="en-US" sz="1200" b="1" i="0" kern="1200" dirty="0">
                <a:solidFill>
                  <a:schemeClr val="tx1"/>
                </a:solidFill>
                <a:effectLst/>
                <a:latin typeface="+mn-lt"/>
                <a:ea typeface="+mn-ea"/>
                <a:cs typeface="+mn-cs"/>
              </a:rPr>
              <a:t>limestone, soda ash and sand</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Ask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What can we make with recycled glass jar?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Answer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Recycled glass can be made back into the same jar.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a:t>
            </a:r>
          </a:p>
          <a:p>
            <a:r>
              <a:rPr lang="en-US" sz="1200" b="0" i="0" kern="1200" dirty="0">
                <a:solidFill>
                  <a:schemeClr val="tx1"/>
                </a:solidFill>
                <a:effectLst/>
                <a:latin typeface="+mn-lt"/>
                <a:ea typeface="+mn-ea"/>
                <a:cs typeface="+mn-cs"/>
              </a:rPr>
              <a:t>Recycled glass can also be made into windows and even concrete. </a:t>
            </a:r>
          </a:p>
          <a:p>
            <a:r>
              <a:rPr lang="en-US" sz="1200" b="0" i="0" kern="1200" dirty="0">
                <a:solidFill>
                  <a:schemeClr val="tx1"/>
                </a:solidFill>
                <a:effectLst/>
                <a:latin typeface="+mn-lt"/>
                <a:ea typeface="+mn-ea"/>
                <a:cs typeface="+mn-cs"/>
              </a:rPr>
              <a:t>*Ask them for some additional examples. </a:t>
            </a:r>
          </a:p>
        </p:txBody>
      </p:sp>
      <p:sp>
        <p:nvSpPr>
          <p:cNvPr id="4" name="Slide Number Placeholder 3"/>
          <p:cNvSpPr>
            <a:spLocks noGrp="1"/>
          </p:cNvSpPr>
          <p:nvPr>
            <p:ph type="sldNum" sz="quarter" idx="5"/>
          </p:nvPr>
        </p:nvSpPr>
        <p:spPr/>
        <p:txBody>
          <a:bodyPr/>
          <a:lstStyle/>
          <a:p>
            <a:fld id="{FF836C94-7932-4F42-B085-F387E238C945}" type="slidenum">
              <a:rPr lang="x-none" smtClean="0"/>
              <a:t>22</a:t>
            </a:fld>
            <a:endParaRPr lang="x-none"/>
          </a:p>
        </p:txBody>
      </p:sp>
    </p:spTree>
    <p:extLst>
      <p:ext uri="{BB962C8B-B14F-4D97-AF65-F5344CB8AC3E}">
        <p14:creationId xmlns:p14="http://schemas.microsoft.com/office/powerpoint/2010/main" val="3751626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23</a:t>
            </a:fld>
            <a:endParaRPr lang="x-none"/>
          </a:p>
        </p:txBody>
      </p:sp>
    </p:spTree>
    <p:extLst>
      <p:ext uri="{BB962C8B-B14F-4D97-AF65-F5344CB8AC3E}">
        <p14:creationId xmlns:p14="http://schemas.microsoft.com/office/powerpoint/2010/main" val="428622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4</a:t>
            </a:fld>
            <a:endParaRPr lang="x-none"/>
          </a:p>
        </p:txBody>
      </p:sp>
    </p:spTree>
    <p:extLst>
      <p:ext uri="{BB962C8B-B14F-4D97-AF65-F5344CB8AC3E}">
        <p14:creationId xmlns:p14="http://schemas.microsoft.com/office/powerpoint/2010/main" val="59625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5</a:t>
            </a:fld>
            <a:endParaRPr lang="x-none"/>
          </a:p>
        </p:txBody>
      </p:sp>
    </p:spTree>
    <p:extLst>
      <p:ext uri="{BB962C8B-B14F-4D97-AF65-F5344CB8AC3E}">
        <p14:creationId xmlns:p14="http://schemas.microsoft.com/office/powerpoint/2010/main" val="379075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3-5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Pre-lesson Icebreaker Exercise</a:t>
            </a:r>
          </a:p>
          <a:p>
            <a:pPr marL="0" lvl="0" indent="0" algn="l" rtl="0">
              <a:spcBef>
                <a:spcPts val="0"/>
              </a:spcBef>
              <a:spcAft>
                <a:spcPts val="0"/>
              </a:spcAft>
              <a:buNone/>
            </a:pPr>
            <a:r>
              <a:rPr lang="en-US" b="1" dirty="0"/>
              <a:t>Ask students:</a:t>
            </a:r>
          </a:p>
          <a:p>
            <a:pPr marL="0" lvl="0" indent="0" algn="l" rtl="0">
              <a:spcBef>
                <a:spcPts val="0"/>
              </a:spcBef>
              <a:spcAft>
                <a:spcPts val="0"/>
              </a:spcAft>
              <a:buNone/>
            </a:pPr>
            <a:r>
              <a:rPr lang="en-US" dirty="0"/>
              <a:t>Has anyone heard of recycling? If yes, please share with the class what they know.</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Recycling is the process of collecting and processing materials that would otherwise be thrown away as trash and turning them into new products. Recycling can benefit your community and the environment.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Now read off the images left to right starting on the top row to test their knowledge about what items displayed can and cannot be recycled.</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Order of images that will appear with each click. </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 Glass jar</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2: PET Plastic Bottle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3: Shoes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4: Metal can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5: Light bulb</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6: Juice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7: Dirty napkin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8: Pencil</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9: Plastic bag</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10: Toys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11: Cardboard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12: Garden hose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13: Banana peel </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A2CA4CE2-F9A6-884F-A1D1-D579E70FCBFE}"/>
              </a:ext>
            </a:extLst>
          </p:cNvPr>
          <p:cNvSpPr>
            <a:spLocks noGrp="1"/>
          </p:cNvSpPr>
          <p:nvPr>
            <p:ph type="sldNum" sz="quarter" idx="5"/>
          </p:nvPr>
        </p:nvSpPr>
        <p:spPr/>
        <p:txBody>
          <a:bodyPr/>
          <a:lstStyle/>
          <a:p>
            <a:fld id="{FF836C94-7932-4F42-B085-F387E238C945}" type="slidenum">
              <a:rPr lang="x-none" smtClean="0"/>
              <a:t>7</a:t>
            </a:fld>
            <a:endParaRPr 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1" dirty="0"/>
              <a:t>(Slide duration: 3-5 minutes)</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1"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1" dirty="0">
                <a:solidFill>
                  <a:srgbClr val="262626"/>
                </a:solidFill>
                <a:latin typeface="Calibri"/>
                <a:ea typeface="Calibri"/>
                <a:cs typeface="Calibri"/>
                <a:sym typeface="Calibri"/>
              </a:rPr>
              <a:t>Pass out or display this YES/NO handout – there is a printable pdf handout available for students. </a:t>
            </a: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Discuss what we can and cannot recycle based on the items in the worksheet.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What do you do with garbage at home?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Where does it go?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If you put everybody’s garbage into a big pile, how much would there be? Would it be too much?</a:t>
            </a:r>
            <a:endParaRPr lang="en-US" dirty="0"/>
          </a:p>
          <a:p>
            <a:pPr marL="0" lvl="0" indent="0" algn="l" rtl="0">
              <a:spcBef>
                <a:spcPts val="0"/>
              </a:spcBef>
              <a:spcAft>
                <a:spcPts val="0"/>
              </a:spcAft>
              <a:buNone/>
            </a:pPr>
            <a:endParaRPr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A2CA4CE2-F9A6-884F-A1D1-D579E70FCBFE}"/>
              </a:ext>
            </a:extLst>
          </p:cNvPr>
          <p:cNvSpPr>
            <a:spLocks noGrp="1"/>
          </p:cNvSpPr>
          <p:nvPr>
            <p:ph type="sldNum" sz="quarter" idx="5"/>
          </p:nvPr>
        </p:nvSpPr>
        <p:spPr/>
        <p:txBody>
          <a:bodyPr/>
          <a:lstStyle/>
          <a:p>
            <a:fld id="{FF836C94-7932-4F42-B085-F387E238C945}" type="slidenum">
              <a:rPr lang="x-none" smtClean="0"/>
              <a:t>8</a:t>
            </a:fld>
            <a:endParaRPr 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3c26857d2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6" name="Google Shape;266;g113c26857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AC140E13-F2AB-3749-AF67-7B005279A3AB}"/>
              </a:ext>
            </a:extLst>
          </p:cNvPr>
          <p:cNvSpPr>
            <a:spLocks noGrp="1"/>
          </p:cNvSpPr>
          <p:nvPr>
            <p:ph type="sldNum" sz="quarter" idx="5"/>
          </p:nvPr>
        </p:nvSpPr>
        <p:spPr/>
        <p:txBody>
          <a:bodyPr/>
          <a:lstStyle/>
          <a:p>
            <a:fld id="{FF836C94-7932-4F42-B085-F387E238C945}" type="slidenum">
              <a:rPr lang="x-none" smtClean="0"/>
              <a:t>9</a:t>
            </a:fld>
            <a:endParaRPr 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duration: 3-5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Have the students guess the four main items we can recycle.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Click 1</a:t>
            </a:r>
            <a:r>
              <a:rPr lang="en-US" dirty="0"/>
              <a:t>: Glass Jar</a:t>
            </a:r>
          </a:p>
          <a:p>
            <a:pPr marL="0" lvl="0" indent="0" algn="l" rtl="0">
              <a:spcBef>
                <a:spcPts val="0"/>
              </a:spcBef>
              <a:spcAft>
                <a:spcPts val="0"/>
              </a:spcAft>
              <a:buNone/>
            </a:pPr>
            <a:r>
              <a:rPr lang="en-US" b="1" dirty="0"/>
              <a:t>Click 2</a:t>
            </a:r>
            <a:r>
              <a:rPr lang="en-US" dirty="0"/>
              <a:t>: PET Plastic bottle</a:t>
            </a:r>
          </a:p>
          <a:p>
            <a:pPr marL="0" lvl="0" indent="0" algn="l" rtl="0">
              <a:spcBef>
                <a:spcPts val="0"/>
              </a:spcBef>
              <a:spcAft>
                <a:spcPts val="0"/>
              </a:spcAft>
              <a:buNone/>
            </a:pPr>
            <a:r>
              <a:rPr lang="en-US" b="1" dirty="0"/>
              <a:t>Click 3</a:t>
            </a:r>
            <a:r>
              <a:rPr lang="en-US" dirty="0"/>
              <a:t>: Cardboard box</a:t>
            </a:r>
          </a:p>
          <a:p>
            <a:pPr marL="0" lvl="0" indent="0" algn="l" rtl="0">
              <a:spcBef>
                <a:spcPts val="0"/>
              </a:spcBef>
              <a:spcAft>
                <a:spcPts val="0"/>
              </a:spcAft>
              <a:buNone/>
            </a:pPr>
            <a:r>
              <a:rPr lang="en-US" b="1" dirty="0"/>
              <a:t>Click 4</a:t>
            </a:r>
            <a:r>
              <a:rPr lang="en-US" dirty="0"/>
              <a:t>: Metal can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Ask students: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dirty="0"/>
              <a:t>Can you give me an example of something we can recycle?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dirty="0"/>
              <a:t>What is something we should never recycle? Food waste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Fun Fact:</a:t>
            </a:r>
          </a:p>
          <a:p>
            <a:pPr marL="0" lvl="0" indent="0" algn="l" rtl="0">
              <a:spcBef>
                <a:spcPts val="0"/>
              </a:spcBef>
              <a:spcAft>
                <a:spcPts val="0"/>
              </a:spcAft>
              <a:buNone/>
            </a:pPr>
            <a:r>
              <a:rPr lang="en-US" dirty="0"/>
              <a:t>PET plastic bottles are the most recycled plastic in the world and is fully recyclable.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Expansion Questions:</a:t>
            </a:r>
          </a:p>
          <a:p>
            <a:pPr marL="228600" lvl="0" indent="-228600" algn="l" rtl="0">
              <a:spcBef>
                <a:spcPts val="0"/>
              </a:spcBef>
              <a:spcAft>
                <a:spcPts val="0"/>
              </a:spcAft>
              <a:buAutoNum type="arabicPeriod"/>
            </a:pPr>
            <a:r>
              <a:rPr lang="en-US" dirty="0"/>
              <a:t>Have you ever seen the #1 on the bottom of a water bottle? If you see it, you can fully recycle it.</a:t>
            </a:r>
          </a:p>
          <a:p>
            <a:pPr marL="228600" lvl="0" indent="-228600" algn="l" rtl="0">
              <a:spcBef>
                <a:spcPts val="0"/>
              </a:spcBef>
              <a:spcAft>
                <a:spcPts val="0"/>
              </a:spcAft>
              <a:buAutoNum type="arabicPeriod"/>
            </a:pPr>
            <a:r>
              <a:rPr lang="en-US" dirty="0"/>
              <a:t>Can you give another example of something we can recycle?</a:t>
            </a:r>
            <a:endParaRPr dirty="0"/>
          </a:p>
        </p:txBody>
      </p:sp>
      <p:sp>
        <p:nvSpPr>
          <p:cNvPr id="242" name="Google Shape;2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D9491045-5D30-584A-BCFC-4E517D3AB4C0}"/>
              </a:ext>
            </a:extLst>
          </p:cNvPr>
          <p:cNvSpPr>
            <a:spLocks noGrp="1"/>
          </p:cNvSpPr>
          <p:nvPr>
            <p:ph type="sldNum" sz="quarter" idx="5"/>
          </p:nvPr>
        </p:nvSpPr>
        <p:spPr/>
        <p:txBody>
          <a:bodyPr/>
          <a:lstStyle/>
          <a:p>
            <a:fld id="{FF836C94-7932-4F42-B085-F387E238C945}" type="slidenum">
              <a:rPr lang="x-none" smtClean="0"/>
              <a:t>10</a:t>
            </a:fld>
            <a:endParaRPr 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t>(Slide duration: 3 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3AC69D"/>
              </a:solidFill>
              <a:latin typeface="Mali Medium"/>
              <a:cs typeface="Mali Medium"/>
              <a:sym typeface="Mali Medium"/>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3AC69D"/>
                </a:solidFill>
                <a:latin typeface="Mali Medium"/>
                <a:cs typeface="Mali Medium"/>
                <a:sym typeface="Mali Medium"/>
              </a:rPr>
              <a:t>Ask Students: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3AC69D"/>
                </a:solidFill>
                <a:latin typeface="Mali Medium"/>
                <a:cs typeface="Mali Medium"/>
                <a:sym typeface="Mali Medium"/>
              </a:rPr>
              <a:t>1. Why is it important to clean our items for recycling?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3AC69D"/>
                </a:solidFill>
                <a:latin typeface="Mali Medium"/>
                <a:cs typeface="Mali Medium"/>
                <a:sym typeface="Mali Medium"/>
              </a:rPr>
              <a:t>2. What if there is a little bit of food or liquid on 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3AC69D"/>
              </a:solidFill>
              <a:latin typeface="Mali Medium"/>
              <a:ea typeface="Calibri"/>
              <a:cs typeface="Mali Medium"/>
              <a:sym typeface="Mali Medium"/>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sng" strike="noStrike" cap="none" dirty="0">
                <a:solidFill>
                  <a:schemeClr val="lt1"/>
                </a:solidFill>
                <a:latin typeface="Calibri"/>
                <a:ea typeface="Calibri"/>
                <a:cs typeface="Calibri"/>
                <a:sym typeface="Calibri"/>
              </a:rPr>
              <a:t>You might suggest: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t>Dirty items cannot be recycled.</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t>Wet and dirty items can get other clean items dirty, getting the whole bin dirty.</a:t>
            </a:r>
          </a:p>
          <a:p>
            <a:pPr marL="228600" lvl="0" indent="-228600" algn="l" rtl="0">
              <a:spcBef>
                <a:spcPts val="0"/>
              </a:spcBef>
              <a:spcAft>
                <a:spcPts val="0"/>
              </a:spcAft>
              <a:buAutoNum type="arabicPeriod"/>
            </a:pPr>
            <a:endParaRPr dirty="0"/>
          </a:p>
        </p:txBody>
      </p:sp>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9C5C580-8688-F04F-AEF5-7EBF26FF174D}"/>
              </a:ext>
            </a:extLst>
          </p:cNvPr>
          <p:cNvSpPr>
            <a:spLocks noGrp="1"/>
          </p:cNvSpPr>
          <p:nvPr>
            <p:ph type="dt" sz="half" idx="10"/>
          </p:nvPr>
        </p:nvSpPr>
        <p:spPr/>
        <p:txBody>
          <a:bodyPr/>
          <a:lstStyle/>
          <a:p>
            <a:fld id="{763C54E7-74D8-CC4D-9CB9-726897C75CC1}" type="datetime1">
              <a:rPr lang="en-US" smtClean="0"/>
              <a:t>11/25/2022</a:t>
            </a:fld>
            <a:endParaRPr lang="x-none"/>
          </a:p>
        </p:txBody>
      </p:sp>
      <p:sp>
        <p:nvSpPr>
          <p:cNvPr id="5" name="Footer Placeholder 4">
            <a:extLst>
              <a:ext uri="{FF2B5EF4-FFF2-40B4-BE49-F238E27FC236}">
                <a16:creationId xmlns:a16="http://schemas.microsoft.com/office/drawing/2014/main" xmlns="" id="{0AABADA4-210D-CE4A-BD85-FD6AA125F9D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80D8F17-A845-ED46-8F21-2433E2F39FF4}"/>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39353-1F88-1D45-8C1C-4355B17879EE}"/>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793C11D-502C-284A-A48F-A273D4D9D23F}"/>
              </a:ext>
            </a:extLst>
          </p:cNvPr>
          <p:cNvSpPr>
            <a:spLocks noGrp="1"/>
          </p:cNvSpPr>
          <p:nvPr>
            <p:ph type="dt" sz="half" idx="10"/>
          </p:nvPr>
        </p:nvSpPr>
        <p:spPr/>
        <p:txBody>
          <a:bodyPr/>
          <a:lstStyle/>
          <a:p>
            <a:fld id="{ED21B528-0E20-544B-8D2D-19F4D80BBF49}" type="datetime1">
              <a:rPr lang="en-US" smtClean="0"/>
              <a:t>11/25/2022</a:t>
            </a:fld>
            <a:endParaRPr lang="x-none"/>
          </a:p>
        </p:txBody>
      </p:sp>
      <p:sp>
        <p:nvSpPr>
          <p:cNvPr id="5" name="Footer Placeholder 4">
            <a:extLst>
              <a:ext uri="{FF2B5EF4-FFF2-40B4-BE49-F238E27FC236}">
                <a16:creationId xmlns:a16="http://schemas.microsoft.com/office/drawing/2014/main" xmlns="" id="{1C679FD9-B53B-E442-83C2-20C0B6B24E8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90758E4-E1DD-924B-B957-FF18BB9973ED}"/>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F0BFC34-9CDA-3242-B269-740CB1C9BEE7}"/>
              </a:ext>
            </a:extLst>
          </p:cNvPr>
          <p:cNvSpPr>
            <a:spLocks noGrp="1"/>
          </p:cNvSpPr>
          <p:nvPr>
            <p:ph type="dt" sz="half" idx="10"/>
          </p:nvPr>
        </p:nvSpPr>
        <p:spPr/>
        <p:txBody>
          <a:bodyPr/>
          <a:lstStyle/>
          <a:p>
            <a:fld id="{14EE009B-93D5-CE44-92B7-8D9FCE778275}" type="datetime1">
              <a:rPr lang="en-US" smtClean="0"/>
              <a:t>11/25/2022</a:t>
            </a:fld>
            <a:endParaRPr lang="x-none"/>
          </a:p>
        </p:txBody>
      </p:sp>
      <p:sp>
        <p:nvSpPr>
          <p:cNvPr id="5" name="Footer Placeholder 4">
            <a:extLst>
              <a:ext uri="{FF2B5EF4-FFF2-40B4-BE49-F238E27FC236}">
                <a16:creationId xmlns:a16="http://schemas.microsoft.com/office/drawing/2014/main" xmlns="" id="{517E7131-C714-B643-BE1C-791BC99CAA2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74C7A4E-8F3F-1948-9834-53B02456DDD3}"/>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CEA306-E8A0-6E46-98A5-5EBC53D04E4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E9ADE00-9568-1B48-AC35-40BE2CFC0BEA}"/>
              </a:ext>
            </a:extLst>
          </p:cNvPr>
          <p:cNvSpPr>
            <a:spLocks noGrp="1"/>
          </p:cNvSpPr>
          <p:nvPr>
            <p:ph type="dt" sz="half" idx="10"/>
          </p:nvPr>
        </p:nvSpPr>
        <p:spPr/>
        <p:txBody>
          <a:bodyPr/>
          <a:lstStyle/>
          <a:p>
            <a:fld id="{73EC96ED-F8C7-6C43-B3CD-58C95A9CC7F4}" type="datetime1">
              <a:rPr lang="en-US" smtClean="0"/>
              <a:t>11/25/2022</a:t>
            </a:fld>
            <a:endParaRPr lang="x-none"/>
          </a:p>
        </p:txBody>
      </p:sp>
      <p:sp>
        <p:nvSpPr>
          <p:cNvPr id="5" name="Footer Placeholder 4">
            <a:extLst>
              <a:ext uri="{FF2B5EF4-FFF2-40B4-BE49-F238E27FC236}">
                <a16:creationId xmlns:a16="http://schemas.microsoft.com/office/drawing/2014/main" xmlns="" id="{8A732A25-E56F-AF42-9AED-F53632C4DC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D3C3453-816D-954B-914F-D9827F5E17DA}"/>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1A92E3-C7E8-E64F-A51E-7A0944ABEBBB}"/>
              </a:ext>
            </a:extLst>
          </p:cNvPr>
          <p:cNvSpPr>
            <a:spLocks noGrp="1"/>
          </p:cNvSpPr>
          <p:nvPr>
            <p:ph type="dt" sz="half" idx="10"/>
          </p:nvPr>
        </p:nvSpPr>
        <p:spPr/>
        <p:txBody>
          <a:bodyPr/>
          <a:lstStyle/>
          <a:p>
            <a:fld id="{C6EFACAE-19B7-DE4E-9616-D868C48174CD}" type="datetime1">
              <a:rPr lang="en-US" smtClean="0"/>
              <a:t>11/25/2022</a:t>
            </a:fld>
            <a:endParaRPr lang="x-none"/>
          </a:p>
        </p:txBody>
      </p:sp>
      <p:sp>
        <p:nvSpPr>
          <p:cNvPr id="5" name="Footer Placeholder 4">
            <a:extLst>
              <a:ext uri="{FF2B5EF4-FFF2-40B4-BE49-F238E27FC236}">
                <a16:creationId xmlns:a16="http://schemas.microsoft.com/office/drawing/2014/main" xmlns="" id="{4E3446C1-019E-CE4E-BFAA-A9AF435513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58D03C4-D89F-AA41-B821-D34587A6E0C7}"/>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BAB5BC-9016-3D45-9547-72C1BF6EF7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806ABCBF-8E5F-A94E-8A8F-BF412A299764}"/>
              </a:ext>
            </a:extLst>
          </p:cNvPr>
          <p:cNvSpPr>
            <a:spLocks noGrp="1"/>
          </p:cNvSpPr>
          <p:nvPr>
            <p:ph type="dt" sz="half" idx="10"/>
          </p:nvPr>
        </p:nvSpPr>
        <p:spPr/>
        <p:txBody>
          <a:bodyPr/>
          <a:lstStyle/>
          <a:p>
            <a:fld id="{47687113-FBFD-454C-996F-BE64F6CEF61B}" type="datetime1">
              <a:rPr lang="en-US" smtClean="0"/>
              <a:t>11/25/2022</a:t>
            </a:fld>
            <a:endParaRPr lang="x-none"/>
          </a:p>
        </p:txBody>
      </p:sp>
      <p:sp>
        <p:nvSpPr>
          <p:cNvPr id="6" name="Footer Placeholder 5">
            <a:extLst>
              <a:ext uri="{FF2B5EF4-FFF2-40B4-BE49-F238E27FC236}">
                <a16:creationId xmlns:a16="http://schemas.microsoft.com/office/drawing/2014/main" xmlns="" id="{AA0B4626-C681-3D43-B5BE-F389511DADE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8D8A2FC-C8D3-F244-9F64-970979A6B0EC}"/>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663E6C74-5F1D-F441-A9B1-9918AF355FEE}"/>
              </a:ext>
            </a:extLst>
          </p:cNvPr>
          <p:cNvSpPr>
            <a:spLocks noGrp="1"/>
          </p:cNvSpPr>
          <p:nvPr>
            <p:ph type="dt" sz="half" idx="10"/>
          </p:nvPr>
        </p:nvSpPr>
        <p:spPr/>
        <p:txBody>
          <a:bodyPr/>
          <a:lstStyle/>
          <a:p>
            <a:fld id="{9C79298C-40A4-E140-A584-4C74C6FEEA89}" type="datetime1">
              <a:rPr lang="en-US" smtClean="0"/>
              <a:t>11/25/2022</a:t>
            </a:fld>
            <a:endParaRPr lang="x-none"/>
          </a:p>
        </p:txBody>
      </p:sp>
      <p:sp>
        <p:nvSpPr>
          <p:cNvPr id="8" name="Footer Placeholder 7">
            <a:extLst>
              <a:ext uri="{FF2B5EF4-FFF2-40B4-BE49-F238E27FC236}">
                <a16:creationId xmlns:a16="http://schemas.microsoft.com/office/drawing/2014/main" xmlns="" id="{209EFF62-DEEE-724C-961B-71B4FD266B81}"/>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C1A10A5F-7BF0-D34E-B035-8F889E4A406E}"/>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05C917-8E66-DA46-87AD-0D4FE4FBD335}"/>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9EF16F3C-2804-544F-93A2-AFF36EBB4FCC}"/>
              </a:ext>
            </a:extLst>
          </p:cNvPr>
          <p:cNvSpPr>
            <a:spLocks noGrp="1"/>
          </p:cNvSpPr>
          <p:nvPr>
            <p:ph type="dt" sz="half" idx="10"/>
          </p:nvPr>
        </p:nvSpPr>
        <p:spPr/>
        <p:txBody>
          <a:bodyPr/>
          <a:lstStyle/>
          <a:p>
            <a:fld id="{66357070-EAF4-4540-BBA6-2A1B81136CAA}" type="datetime1">
              <a:rPr lang="en-US" smtClean="0"/>
              <a:t>11/25/2022</a:t>
            </a:fld>
            <a:endParaRPr lang="x-none"/>
          </a:p>
        </p:txBody>
      </p:sp>
      <p:sp>
        <p:nvSpPr>
          <p:cNvPr id="4" name="Footer Placeholder 3">
            <a:extLst>
              <a:ext uri="{FF2B5EF4-FFF2-40B4-BE49-F238E27FC236}">
                <a16:creationId xmlns:a16="http://schemas.microsoft.com/office/drawing/2014/main" xmlns="" id="{DF51ED7C-B9BF-384A-AE8E-FCB71492EFE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DA27A65-C328-9747-9354-5DE747C5269C}"/>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124F51-B099-2540-B1F5-841C439AF9D9}"/>
              </a:ext>
            </a:extLst>
          </p:cNvPr>
          <p:cNvSpPr>
            <a:spLocks noGrp="1"/>
          </p:cNvSpPr>
          <p:nvPr>
            <p:ph type="dt" sz="half" idx="10"/>
          </p:nvPr>
        </p:nvSpPr>
        <p:spPr/>
        <p:txBody>
          <a:bodyPr/>
          <a:lstStyle/>
          <a:p>
            <a:fld id="{55701E75-BD90-CA4E-92C4-871A4DFCE7AF}" type="datetime1">
              <a:rPr lang="en-US" smtClean="0"/>
              <a:t>11/25/2022</a:t>
            </a:fld>
            <a:endParaRPr lang="x-none"/>
          </a:p>
        </p:txBody>
      </p:sp>
      <p:sp>
        <p:nvSpPr>
          <p:cNvPr id="3" name="Footer Placeholder 2">
            <a:extLst>
              <a:ext uri="{FF2B5EF4-FFF2-40B4-BE49-F238E27FC236}">
                <a16:creationId xmlns:a16="http://schemas.microsoft.com/office/drawing/2014/main" xmlns="" id="{0ABAB8C5-D0A9-2641-B5D1-1D5EAF60CC0F}"/>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C89179B9-10E4-8441-B2EF-62F864569CDF}"/>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9AD089-2996-E346-8C1D-71682D63D2E8}"/>
              </a:ext>
            </a:extLst>
          </p:cNvPr>
          <p:cNvSpPr>
            <a:spLocks noGrp="1"/>
          </p:cNvSpPr>
          <p:nvPr>
            <p:ph type="dt" sz="half" idx="10"/>
          </p:nvPr>
        </p:nvSpPr>
        <p:spPr/>
        <p:txBody>
          <a:bodyPr/>
          <a:lstStyle/>
          <a:p>
            <a:fld id="{8F533732-0A79-F842-BEC0-CA27234183D9}" type="datetime1">
              <a:rPr lang="en-US" smtClean="0"/>
              <a:t>11/25/2022</a:t>
            </a:fld>
            <a:endParaRPr lang="x-none"/>
          </a:p>
        </p:txBody>
      </p:sp>
      <p:sp>
        <p:nvSpPr>
          <p:cNvPr id="6" name="Footer Placeholder 5">
            <a:extLst>
              <a:ext uri="{FF2B5EF4-FFF2-40B4-BE49-F238E27FC236}">
                <a16:creationId xmlns:a16="http://schemas.microsoft.com/office/drawing/2014/main" xmlns="" id="{B72C6E69-B142-1243-89F8-CD508324FC7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AC7970FB-6E61-684F-8886-DB1F30150432}"/>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x-none"/>
          </a:p>
        </p:txBody>
      </p:sp>
      <p:sp>
        <p:nvSpPr>
          <p:cNvPr id="4" name="Text Placeholder 3">
            <a:extLst>
              <a:ext uri="{FF2B5EF4-FFF2-40B4-BE49-F238E27FC236}">
                <a16:creationId xmlns:a16="http://schemas.microsoft.com/office/drawing/2014/main" xmlns=""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B30F5F-5C6A-A041-808D-0A335F5923A7}"/>
              </a:ext>
            </a:extLst>
          </p:cNvPr>
          <p:cNvSpPr>
            <a:spLocks noGrp="1"/>
          </p:cNvSpPr>
          <p:nvPr>
            <p:ph type="dt" sz="half" idx="10"/>
          </p:nvPr>
        </p:nvSpPr>
        <p:spPr/>
        <p:txBody>
          <a:bodyPr/>
          <a:lstStyle/>
          <a:p>
            <a:fld id="{187701E5-086C-E34A-8910-B940F05D1771}" type="datetime1">
              <a:rPr lang="en-US" smtClean="0"/>
              <a:t>11/25/2022</a:t>
            </a:fld>
            <a:endParaRPr lang="x-none"/>
          </a:p>
        </p:txBody>
      </p:sp>
      <p:sp>
        <p:nvSpPr>
          <p:cNvPr id="6" name="Footer Placeholder 5">
            <a:extLst>
              <a:ext uri="{FF2B5EF4-FFF2-40B4-BE49-F238E27FC236}">
                <a16:creationId xmlns:a16="http://schemas.microsoft.com/office/drawing/2014/main" xmlns="" id="{071704A5-CF76-9F42-946A-611430647A7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C7F2FC2-9EDD-6141-8CBD-154CE102E1D4}"/>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D5F5-85C0-9F47-8BE5-AB78E06D8741}" type="datetime1">
              <a:rPr lang="en-US" smtClean="0"/>
              <a:t>11/25/2022</a:t>
            </a:fld>
            <a:endParaRPr lang="x-none"/>
          </a:p>
        </p:txBody>
      </p:sp>
      <p:sp>
        <p:nvSpPr>
          <p:cNvPr id="5" name="Footer Placeholder 4">
            <a:extLst>
              <a:ext uri="{FF2B5EF4-FFF2-40B4-BE49-F238E27FC236}">
                <a16:creationId xmlns:a16="http://schemas.microsoft.com/office/drawing/2014/main" xmlns=""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x-none" smtClean="0"/>
              <a:t>‹nº›</a:t>
            </a:fld>
            <a:endParaRPr lang="x-none"/>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customXml" Target="../ink/ink4.xml"/><Relationship Id="rId3" Type="http://schemas.openxmlformats.org/officeDocument/2006/relationships/image" Target="../media/image41.jpeg"/><Relationship Id="rId7" Type="http://schemas.openxmlformats.org/officeDocument/2006/relationships/customXml" Target="../ink/ink1.xml"/><Relationship Id="rId12"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customXml" Target="../ink/ink3.xml"/><Relationship Id="rId5" Type="http://schemas.openxmlformats.org/officeDocument/2006/relationships/image" Target="../media/image47.jpg"/><Relationship Id="rId10" Type="http://schemas.openxmlformats.org/officeDocument/2006/relationships/image" Target="../media/image50.emf"/><Relationship Id="rId4" Type="http://schemas.openxmlformats.org/officeDocument/2006/relationships/image" Target="../media/image42.png"/><Relationship Id="rId9" Type="http://schemas.openxmlformats.org/officeDocument/2006/relationships/customXml" Target="../ink/ink2.xml"/><Relationship Id="rId14" Type="http://schemas.openxmlformats.org/officeDocument/2006/relationships/image" Target="../media/image52.emf"/></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png"/><Relationship Id="rId18" Type="http://schemas.openxmlformats.org/officeDocument/2006/relationships/image" Target="../media/image56.png"/><Relationship Id="rId3" Type="http://schemas.openxmlformats.org/officeDocument/2006/relationships/image" Target="../media/image36.jpeg"/><Relationship Id="rId7" Type="http://schemas.openxmlformats.org/officeDocument/2006/relationships/image" Target="../media/image51.png"/><Relationship Id="rId12" Type="http://schemas.openxmlformats.org/officeDocument/2006/relationships/image" Target="../media/image16.png"/><Relationship Id="rId17" Type="http://schemas.openxmlformats.org/officeDocument/2006/relationships/image" Target="../media/image55.png"/><Relationship Id="rId2" Type="http://schemas.openxmlformats.org/officeDocument/2006/relationships/notesSlide" Target="../notesSlides/notesSlide16.xml"/><Relationship Id="rId16" Type="http://schemas.openxmlformats.org/officeDocument/2006/relationships/image" Target="../media/image15.pn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39.png"/><Relationship Id="rId10" Type="http://schemas.openxmlformats.org/officeDocument/2006/relationships/image" Target="../media/image53.png"/><Relationship Id="rId19"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52.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jpe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jpe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jpe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18.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xmlns="" id="{20680655-E204-5B42-AE58-1AD96FA5B932}"/>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xmlns="" id="{B928CA3E-CC9C-5645-9202-6D47E7FFD11C}"/>
              </a:ext>
            </a:extLst>
          </p:cNvPr>
          <p:cNvSpPr>
            <a:spLocks noGrp="1"/>
          </p:cNvSpPr>
          <p:nvPr>
            <p:ph type="sldNum" sz="quarter" idx="12"/>
          </p:nvPr>
        </p:nvSpPr>
        <p:spPr/>
        <p:txBody>
          <a:bodyPr/>
          <a:lstStyle/>
          <a:p>
            <a:fld id="{A49FEDE7-8061-9B4D-88A1-7EA83A94C31B}" type="slidenum">
              <a:rPr lang="pt-BR" smtClean="0"/>
              <a:t>1</a:t>
            </a:fld>
            <a:endParaRPr lang="pt-BR"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016" y="545455"/>
            <a:ext cx="262705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724" y="5183999"/>
            <a:ext cx="7446692" cy="153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685800" y="4814280"/>
            <a:ext cx="9686925" cy="2000548"/>
          </a:xfrm>
          <a:prstGeom prst="rect">
            <a:avLst/>
          </a:prstGeom>
          <a:noFill/>
        </p:spPr>
        <p:txBody>
          <a:bodyPr wrap="square" rtlCol="0">
            <a:spAutoFit/>
          </a:bodyPr>
          <a:lstStyle/>
          <a:p>
            <a:pPr marL="158750" indent="0" algn="ctr">
              <a:buNone/>
            </a:pPr>
            <a:r>
              <a:rPr lang="pt-BR" sz="4800" b="1" dirty="0" smtClean="0"/>
              <a:t>O Que Você Pode Fazer                                na Reciclagem?</a:t>
            </a:r>
          </a:p>
          <a:p>
            <a:pPr marL="158750" indent="0" algn="ctr">
              <a:buNone/>
            </a:pPr>
            <a:r>
              <a:rPr lang="pt-BR" sz="2800" smtClean="0"/>
              <a:t> Aula </a:t>
            </a:r>
            <a:r>
              <a:rPr lang="pt-BR" sz="2800" dirty="0" smtClean="0"/>
              <a:t>Avançada de Nível 2</a:t>
            </a:r>
            <a:endParaRPr lang="pt-BR" sz="2800" dirty="0"/>
          </a:p>
        </p:txBody>
      </p:sp>
      <p:sp>
        <p:nvSpPr>
          <p:cNvPr id="4" name="CaixaDeTexto 3"/>
          <p:cNvSpPr txBox="1"/>
          <p:nvPr/>
        </p:nvSpPr>
        <p:spPr>
          <a:xfrm>
            <a:off x="1507052" y="508010"/>
            <a:ext cx="2280496" cy="523220"/>
          </a:xfrm>
          <a:prstGeom prst="rect">
            <a:avLst/>
          </a:prstGeom>
          <a:noFill/>
        </p:spPr>
        <p:txBody>
          <a:bodyPr wrap="none" rtlCol="0">
            <a:spAutoFit/>
          </a:bodyPr>
          <a:lstStyle/>
          <a:p>
            <a:r>
              <a:rPr lang="pt-BR" sz="2800" b="1" dirty="0" smtClean="0">
                <a:latin typeface="+mj-lt"/>
              </a:rPr>
              <a:t>TORNE-SE UM </a:t>
            </a:r>
            <a:endParaRPr lang="pt-BR" sz="2800" b="1" dirty="0">
              <a:latin typeface="+mj-lt"/>
            </a:endParaRPr>
          </a:p>
        </p:txBody>
      </p:sp>
    </p:spTree>
    <p:extLst>
      <p:ext uri="{BB962C8B-B14F-4D97-AF65-F5344CB8AC3E}">
        <p14:creationId xmlns:p14="http://schemas.microsoft.com/office/powerpoint/2010/main" val="650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8" descr="A picture containing text, people&#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45" name="Google Shape;245;p8"/>
          <p:cNvSpPr/>
          <p:nvPr/>
        </p:nvSpPr>
        <p:spPr>
          <a:xfrm>
            <a:off x="2087374" y="512618"/>
            <a:ext cx="725099" cy="724375"/>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dirty="0">
              <a:solidFill>
                <a:schemeClr val="lt1"/>
              </a:solidFill>
              <a:latin typeface="Calibri"/>
              <a:ea typeface="Calibri"/>
              <a:cs typeface="Calibri"/>
              <a:sym typeface="Calibri"/>
            </a:endParaRPr>
          </a:p>
        </p:txBody>
      </p:sp>
      <p:sp>
        <p:nvSpPr>
          <p:cNvPr id="246" name="Google Shape;246;p8"/>
          <p:cNvSpPr txBox="1"/>
          <p:nvPr/>
        </p:nvSpPr>
        <p:spPr>
          <a:xfrm>
            <a:off x="495400" y="401874"/>
            <a:ext cx="168814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800" b="1" dirty="0" smtClean="0">
                <a:solidFill>
                  <a:srgbClr val="29C7F7"/>
                </a:solidFill>
                <a:latin typeface="Calibri"/>
                <a:ea typeface="Calibri"/>
                <a:cs typeface="Calibri"/>
                <a:sym typeface="Calibri"/>
              </a:rPr>
              <a:t>Passo</a:t>
            </a:r>
            <a:endParaRPr lang="pt-BR" dirty="0"/>
          </a:p>
        </p:txBody>
      </p:sp>
      <p:sp>
        <p:nvSpPr>
          <p:cNvPr id="247" name="Google Shape;247;p8"/>
          <p:cNvSpPr txBox="1"/>
          <p:nvPr/>
        </p:nvSpPr>
        <p:spPr>
          <a:xfrm>
            <a:off x="2199862" y="442098"/>
            <a:ext cx="16881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800" b="1" dirty="0" smtClean="0">
                <a:solidFill>
                  <a:schemeClr val="lt1"/>
                </a:solidFill>
                <a:latin typeface="Calibri"/>
                <a:ea typeface="Calibri"/>
                <a:cs typeface="Calibri"/>
                <a:sym typeface="Calibri"/>
              </a:rPr>
              <a:t>1</a:t>
            </a:r>
            <a:endParaRPr lang="pt-BR" dirty="0"/>
          </a:p>
        </p:txBody>
      </p:sp>
      <p:sp>
        <p:nvSpPr>
          <p:cNvPr id="248" name="Google Shape;248;p8"/>
          <p:cNvSpPr txBox="1"/>
          <p:nvPr/>
        </p:nvSpPr>
        <p:spPr>
          <a:xfrm>
            <a:off x="3155459" y="439353"/>
            <a:ext cx="8393238" cy="1569660"/>
          </a:xfrm>
          <a:prstGeom prst="rect">
            <a:avLst/>
          </a:prstGeom>
          <a:noFill/>
          <a:ln>
            <a:noFill/>
          </a:ln>
        </p:spPr>
        <p:txBody>
          <a:bodyPr spcFirstLastPara="1" wrap="square" lIns="91425" tIns="45700" rIns="91425" bIns="45700" anchor="t" anchorCtr="0">
            <a:spAutoFit/>
          </a:bodyPr>
          <a:lstStyle/>
          <a:p>
            <a:pPr lvl="0"/>
            <a:r>
              <a:rPr lang="pt-BR" sz="4800" b="1" dirty="0" smtClean="0">
                <a:solidFill>
                  <a:srgbClr val="434444"/>
                </a:solidFill>
                <a:ea typeface="Calibri"/>
                <a:cs typeface="Calibri"/>
                <a:sym typeface="Calibri"/>
              </a:rPr>
              <a:t>Saiba o que você pode reciclar</a:t>
            </a:r>
            <a:r>
              <a:rPr lang="pt-BR" sz="4800" b="1" dirty="0" smtClean="0">
                <a:solidFill>
                  <a:srgbClr val="434444"/>
                </a:solidFill>
                <a:latin typeface="Calibri"/>
                <a:ea typeface="Calibri"/>
                <a:cs typeface="Calibri"/>
                <a:sym typeface="Calibri"/>
              </a:rPr>
              <a:t>.</a:t>
            </a:r>
            <a:endParaRPr lang="pt-BR" dirty="0" smtClean="0"/>
          </a:p>
          <a:p>
            <a:pPr marL="0" marR="0" lvl="0" indent="0" algn="l" rtl="0">
              <a:spcBef>
                <a:spcPts val="0"/>
              </a:spcBef>
              <a:spcAft>
                <a:spcPts val="0"/>
              </a:spcAft>
              <a:buNone/>
            </a:pPr>
            <a:endParaRPr lang="pt-BR" sz="4800" b="1" dirty="0">
              <a:solidFill>
                <a:srgbClr val="434444"/>
              </a:solidFill>
              <a:latin typeface="Calibri"/>
              <a:ea typeface="Calibri"/>
              <a:cs typeface="Calibri"/>
              <a:sym typeface="Calibri"/>
            </a:endParaRPr>
          </a:p>
        </p:txBody>
      </p:sp>
      <p:pic>
        <p:nvPicPr>
          <p:cNvPr id="249" name="Google Shape;249;p8" descr="A picture containing plastic, vessel, jar&#10;&#10;Description automatically generated"/>
          <p:cNvPicPr preferRelativeResize="0"/>
          <p:nvPr/>
        </p:nvPicPr>
        <p:blipFill rotWithShape="1">
          <a:blip r:embed="rId5">
            <a:alphaModFix/>
          </a:blip>
          <a:srcRect/>
          <a:stretch/>
        </p:blipFill>
        <p:spPr>
          <a:xfrm>
            <a:off x="148995" y="1821215"/>
            <a:ext cx="2223739" cy="2662560"/>
          </a:xfrm>
          <a:prstGeom prst="rect">
            <a:avLst/>
          </a:prstGeom>
          <a:noFill/>
          <a:ln>
            <a:noFill/>
          </a:ln>
        </p:spPr>
      </p:pic>
      <p:sp>
        <p:nvSpPr>
          <p:cNvPr id="250" name="Google Shape;250;p8"/>
          <p:cNvSpPr/>
          <p:nvPr/>
        </p:nvSpPr>
        <p:spPr>
          <a:xfrm>
            <a:off x="1" y="4496569"/>
            <a:ext cx="2538650" cy="1274155"/>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3200" b="1" dirty="0" smtClean="0">
                <a:solidFill>
                  <a:srgbClr val="262626"/>
                </a:solidFill>
                <a:ea typeface="Calibri"/>
                <a:cs typeface="Calibri"/>
                <a:sym typeface="Calibri"/>
              </a:rPr>
              <a:t>Frasco de vidro</a:t>
            </a:r>
            <a:endParaRPr lang="pt-BR" sz="3200" dirty="0">
              <a:solidFill>
                <a:srgbClr val="262626"/>
              </a:solidFill>
              <a:latin typeface="Calibri"/>
              <a:ea typeface="Calibri"/>
              <a:cs typeface="Calibri"/>
              <a:sym typeface="Calibri"/>
            </a:endParaRPr>
          </a:p>
        </p:txBody>
      </p:sp>
      <p:pic>
        <p:nvPicPr>
          <p:cNvPr id="251" name="Google Shape;251;p8" descr="Icon&#10;&#10;Description automatically generated"/>
          <p:cNvPicPr preferRelativeResize="0"/>
          <p:nvPr/>
        </p:nvPicPr>
        <p:blipFill rotWithShape="1">
          <a:blip r:embed="rId6">
            <a:alphaModFix/>
          </a:blip>
          <a:srcRect r="14" b="29"/>
          <a:stretch/>
        </p:blipFill>
        <p:spPr>
          <a:xfrm>
            <a:off x="2059005" y="1667280"/>
            <a:ext cx="953323" cy="853415"/>
          </a:xfrm>
          <a:prstGeom prst="rect">
            <a:avLst/>
          </a:prstGeom>
          <a:noFill/>
          <a:ln>
            <a:noFill/>
          </a:ln>
        </p:spPr>
      </p:pic>
      <p:pic>
        <p:nvPicPr>
          <p:cNvPr id="252" name="Google Shape;252;p8" descr="A bottle of water&#10;&#10;Description automatically generated with low confidence"/>
          <p:cNvPicPr preferRelativeResize="0"/>
          <p:nvPr/>
        </p:nvPicPr>
        <p:blipFill rotWithShape="1">
          <a:blip r:embed="rId7">
            <a:alphaModFix/>
          </a:blip>
          <a:srcRect/>
          <a:stretch/>
        </p:blipFill>
        <p:spPr>
          <a:xfrm>
            <a:off x="3029829" y="1830359"/>
            <a:ext cx="2248754" cy="2857792"/>
          </a:xfrm>
          <a:prstGeom prst="rect">
            <a:avLst/>
          </a:prstGeom>
          <a:noFill/>
          <a:ln>
            <a:noFill/>
          </a:ln>
        </p:spPr>
      </p:pic>
      <p:pic>
        <p:nvPicPr>
          <p:cNvPr id="254" name="Google Shape;254;p8" descr="A close up of a roll of tape&#10;&#10;Description automatically generated with low confidence"/>
          <p:cNvPicPr preferRelativeResize="0"/>
          <p:nvPr/>
        </p:nvPicPr>
        <p:blipFill rotWithShape="1">
          <a:blip r:embed="rId8">
            <a:alphaModFix/>
          </a:blip>
          <a:srcRect/>
          <a:stretch/>
        </p:blipFill>
        <p:spPr>
          <a:xfrm>
            <a:off x="9990385" y="2221823"/>
            <a:ext cx="1128502" cy="2134890"/>
          </a:xfrm>
          <a:prstGeom prst="rect">
            <a:avLst/>
          </a:prstGeom>
          <a:noFill/>
          <a:ln>
            <a:noFill/>
          </a:ln>
        </p:spPr>
      </p:pic>
      <p:pic>
        <p:nvPicPr>
          <p:cNvPr id="255" name="Google Shape;255;p8" descr="A picture containing box, stationary, container, envelope&#10;&#10;Description automatically generated"/>
          <p:cNvPicPr preferRelativeResize="0"/>
          <p:nvPr/>
        </p:nvPicPr>
        <p:blipFill rotWithShape="1">
          <a:blip r:embed="rId9">
            <a:alphaModFix/>
          </a:blip>
          <a:srcRect/>
          <a:stretch/>
        </p:blipFill>
        <p:spPr>
          <a:xfrm>
            <a:off x="5935678" y="1987705"/>
            <a:ext cx="3116495" cy="2329580"/>
          </a:xfrm>
          <a:prstGeom prst="rect">
            <a:avLst/>
          </a:prstGeom>
          <a:noFill/>
          <a:ln>
            <a:noFill/>
          </a:ln>
        </p:spPr>
      </p:pic>
      <p:sp>
        <p:nvSpPr>
          <p:cNvPr id="256" name="Google Shape;256;p8"/>
          <p:cNvSpPr/>
          <p:nvPr/>
        </p:nvSpPr>
        <p:spPr>
          <a:xfrm>
            <a:off x="2372734" y="4496569"/>
            <a:ext cx="3618110" cy="1274155"/>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3200" b="1" dirty="0" smtClean="0">
                <a:solidFill>
                  <a:srgbClr val="262626"/>
                </a:solidFill>
                <a:ea typeface="Calibri"/>
                <a:cs typeface="Calibri"/>
                <a:sym typeface="Calibri"/>
              </a:rPr>
              <a:t>Garrafa de plástico PET</a:t>
            </a:r>
            <a:endParaRPr lang="pt-BR" sz="3200" dirty="0">
              <a:solidFill>
                <a:srgbClr val="262626"/>
              </a:solidFill>
              <a:latin typeface="Calibri"/>
              <a:ea typeface="Calibri"/>
              <a:cs typeface="Calibri"/>
              <a:sym typeface="Calibri"/>
            </a:endParaRPr>
          </a:p>
        </p:txBody>
      </p:sp>
      <p:pic>
        <p:nvPicPr>
          <p:cNvPr id="257" name="Google Shape;257;p8" descr="Icon&#10;&#10;Description automatically generated"/>
          <p:cNvPicPr preferRelativeResize="0"/>
          <p:nvPr/>
        </p:nvPicPr>
        <p:blipFill rotWithShape="1">
          <a:blip r:embed="rId6">
            <a:alphaModFix/>
          </a:blip>
          <a:srcRect r="14" b="29"/>
          <a:stretch/>
        </p:blipFill>
        <p:spPr>
          <a:xfrm>
            <a:off x="4682545" y="1667280"/>
            <a:ext cx="953323" cy="853415"/>
          </a:xfrm>
          <a:prstGeom prst="rect">
            <a:avLst/>
          </a:prstGeom>
          <a:noFill/>
          <a:ln>
            <a:noFill/>
          </a:ln>
        </p:spPr>
      </p:pic>
      <p:pic>
        <p:nvPicPr>
          <p:cNvPr id="258" name="Google Shape;258;p8" descr="Icon&#10;&#10;Description automatically generated"/>
          <p:cNvPicPr preferRelativeResize="0"/>
          <p:nvPr/>
        </p:nvPicPr>
        <p:blipFill rotWithShape="1">
          <a:blip r:embed="rId6">
            <a:alphaModFix/>
          </a:blip>
          <a:srcRect r="14" b="29"/>
          <a:stretch/>
        </p:blipFill>
        <p:spPr>
          <a:xfrm>
            <a:off x="8437272" y="1667279"/>
            <a:ext cx="953323" cy="853415"/>
          </a:xfrm>
          <a:prstGeom prst="rect">
            <a:avLst/>
          </a:prstGeom>
          <a:noFill/>
          <a:ln>
            <a:noFill/>
          </a:ln>
        </p:spPr>
      </p:pic>
      <p:sp>
        <p:nvSpPr>
          <p:cNvPr id="259" name="Google Shape;259;p8"/>
          <p:cNvSpPr/>
          <p:nvPr/>
        </p:nvSpPr>
        <p:spPr>
          <a:xfrm>
            <a:off x="5935678" y="4496569"/>
            <a:ext cx="3264425" cy="6832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3200" b="1" dirty="0" smtClean="0">
                <a:solidFill>
                  <a:srgbClr val="262626"/>
                </a:solidFill>
                <a:ea typeface="Calibri"/>
                <a:cs typeface="Calibri"/>
                <a:sym typeface="Calibri"/>
              </a:rPr>
              <a:t>Caixa de papelão</a:t>
            </a:r>
            <a:endParaRPr lang="pt-BR" sz="3200" dirty="0">
              <a:solidFill>
                <a:srgbClr val="262626"/>
              </a:solidFill>
              <a:latin typeface="Calibri"/>
              <a:ea typeface="Calibri"/>
              <a:cs typeface="Calibri"/>
              <a:sym typeface="Calibri"/>
            </a:endParaRPr>
          </a:p>
        </p:txBody>
      </p:sp>
      <p:pic>
        <p:nvPicPr>
          <p:cNvPr id="260" name="Google Shape;260;p8" descr="Icon&#10;&#10;Description automatically generated"/>
          <p:cNvPicPr preferRelativeResize="0"/>
          <p:nvPr/>
        </p:nvPicPr>
        <p:blipFill rotWithShape="1">
          <a:blip r:embed="rId6">
            <a:alphaModFix/>
          </a:blip>
          <a:srcRect r="14" b="29"/>
          <a:stretch/>
        </p:blipFill>
        <p:spPr>
          <a:xfrm>
            <a:off x="10911921" y="1647873"/>
            <a:ext cx="953323" cy="853415"/>
          </a:xfrm>
          <a:prstGeom prst="rect">
            <a:avLst/>
          </a:prstGeom>
          <a:noFill/>
          <a:ln>
            <a:noFill/>
          </a:ln>
        </p:spPr>
      </p:pic>
      <p:sp>
        <p:nvSpPr>
          <p:cNvPr id="261" name="Google Shape;261;p8"/>
          <p:cNvSpPr/>
          <p:nvPr/>
        </p:nvSpPr>
        <p:spPr>
          <a:xfrm>
            <a:off x="9200103" y="4496569"/>
            <a:ext cx="2709065" cy="6832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3200" b="1" dirty="0" smtClean="0">
                <a:solidFill>
                  <a:srgbClr val="262626"/>
                </a:solidFill>
                <a:ea typeface="Calibri"/>
                <a:cs typeface="Calibri"/>
                <a:sym typeface="Calibri"/>
              </a:rPr>
              <a:t>Lata de metal</a:t>
            </a:r>
            <a:endParaRPr lang="pt-BR" sz="3200" dirty="0">
              <a:solidFill>
                <a:srgbClr val="262626"/>
              </a:solidFill>
              <a:latin typeface="Calibri"/>
              <a:ea typeface="Calibri"/>
              <a:cs typeface="Calibri"/>
              <a:sym typeface="Calibri"/>
            </a:endParaRPr>
          </a:p>
        </p:txBody>
      </p:sp>
      <p:sp>
        <p:nvSpPr>
          <p:cNvPr id="262" name="Google Shape;262;p8"/>
          <p:cNvSpPr txBox="1">
            <a:spLocks noGrp="1"/>
          </p:cNvSpPr>
          <p:nvPr>
            <p:ph type="sldNum" idx="12"/>
          </p:nvPr>
        </p:nvSpPr>
        <p:spPr>
          <a:xfrm>
            <a:off x="9079525" y="1316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10</a:t>
            </a:fld>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fill="hold"/>
                                        <p:tgtEl>
                                          <p:spTgt spid="247"/>
                                        </p:tgtEl>
                                        <p:attrNameLst>
                                          <p:attrName>ppt_x</p:attrName>
                                        </p:attrNameLst>
                                      </p:cBhvr>
                                      <p:tavLst>
                                        <p:tav tm="0">
                                          <p:val>
                                            <p:strVal val="#ppt_x"/>
                                          </p:val>
                                        </p:tav>
                                        <p:tav tm="100000">
                                          <p:val>
                                            <p:strVal val="#ppt_x"/>
                                          </p:val>
                                        </p:tav>
                                      </p:tavLst>
                                    </p:anim>
                                    <p:anim calcmode="lin" valueType="num">
                                      <p:cBhvr additive="base">
                                        <p:cTn id="8" dur="500" fill="hold"/>
                                        <p:tgtEl>
                                          <p:spTgt spid="2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49"/>
                                        </p:tgtEl>
                                        <p:attrNameLst>
                                          <p:attrName>style.visibility</p:attrName>
                                        </p:attrNameLst>
                                      </p:cBhvr>
                                      <p:to>
                                        <p:strVal val="visible"/>
                                      </p:to>
                                    </p:set>
                                    <p:anim calcmode="lin" valueType="num">
                                      <p:cBhvr>
                                        <p:cTn id="13" dur="500" fill="hold"/>
                                        <p:tgtEl>
                                          <p:spTgt spid="249"/>
                                        </p:tgtEl>
                                        <p:attrNameLst>
                                          <p:attrName>ppt_w</p:attrName>
                                        </p:attrNameLst>
                                      </p:cBhvr>
                                      <p:tavLst>
                                        <p:tav tm="0">
                                          <p:val>
                                            <p:fltVal val="0"/>
                                          </p:val>
                                        </p:tav>
                                        <p:tav tm="100000">
                                          <p:val>
                                            <p:strVal val="#ppt_w"/>
                                          </p:val>
                                        </p:tav>
                                      </p:tavLst>
                                    </p:anim>
                                    <p:anim calcmode="lin" valueType="num">
                                      <p:cBhvr>
                                        <p:cTn id="14" dur="500" fill="hold"/>
                                        <p:tgtEl>
                                          <p:spTgt spid="24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52"/>
                                        </p:tgtEl>
                                        <p:attrNameLst>
                                          <p:attrName>style.visibility</p:attrName>
                                        </p:attrNameLst>
                                      </p:cBhvr>
                                      <p:to>
                                        <p:strVal val="visible"/>
                                      </p:to>
                                    </p:set>
                                    <p:anim calcmode="lin" valueType="num">
                                      <p:cBhvr>
                                        <p:cTn id="19" dur="500" fill="hold"/>
                                        <p:tgtEl>
                                          <p:spTgt spid="252"/>
                                        </p:tgtEl>
                                        <p:attrNameLst>
                                          <p:attrName>ppt_w</p:attrName>
                                        </p:attrNameLst>
                                      </p:cBhvr>
                                      <p:tavLst>
                                        <p:tav tm="0">
                                          <p:val>
                                            <p:fltVal val="0"/>
                                          </p:val>
                                        </p:tav>
                                        <p:tav tm="100000">
                                          <p:val>
                                            <p:strVal val="#ppt_w"/>
                                          </p:val>
                                        </p:tav>
                                      </p:tavLst>
                                    </p:anim>
                                    <p:anim calcmode="lin" valueType="num">
                                      <p:cBhvr>
                                        <p:cTn id="20" dur="500" fill="hold"/>
                                        <p:tgtEl>
                                          <p:spTgt spid="2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arrow.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55"/>
                                        </p:tgtEl>
                                        <p:attrNameLst>
                                          <p:attrName>style.visibility</p:attrName>
                                        </p:attrNameLst>
                                      </p:cBhvr>
                                      <p:to>
                                        <p:strVal val="visible"/>
                                      </p:to>
                                    </p:set>
                                    <p:anim calcmode="lin" valueType="num">
                                      <p:cBhvr>
                                        <p:cTn id="25" dur="500" fill="hold"/>
                                        <p:tgtEl>
                                          <p:spTgt spid="255"/>
                                        </p:tgtEl>
                                        <p:attrNameLst>
                                          <p:attrName>ppt_w</p:attrName>
                                        </p:attrNameLst>
                                      </p:cBhvr>
                                      <p:tavLst>
                                        <p:tav tm="0">
                                          <p:val>
                                            <p:fltVal val="0"/>
                                          </p:val>
                                        </p:tav>
                                        <p:tav tm="100000">
                                          <p:val>
                                            <p:strVal val="#ppt_w"/>
                                          </p:val>
                                        </p:tav>
                                      </p:tavLst>
                                    </p:anim>
                                    <p:anim calcmode="lin" valueType="num">
                                      <p:cBhvr>
                                        <p:cTn id="26" dur="500" fill="hold"/>
                                        <p:tgtEl>
                                          <p:spTgt spid="25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54"/>
                                        </p:tgtEl>
                                        <p:attrNameLst>
                                          <p:attrName>style.visibility</p:attrName>
                                        </p:attrNameLst>
                                      </p:cBhvr>
                                      <p:to>
                                        <p:strVal val="visible"/>
                                      </p:to>
                                    </p:set>
                                    <p:anim calcmode="lin" valueType="num">
                                      <p:cBhvr>
                                        <p:cTn id="31" dur="500" fill="hold"/>
                                        <p:tgtEl>
                                          <p:spTgt spid="254"/>
                                        </p:tgtEl>
                                        <p:attrNameLst>
                                          <p:attrName>ppt_w</p:attrName>
                                        </p:attrNameLst>
                                      </p:cBhvr>
                                      <p:tavLst>
                                        <p:tav tm="0">
                                          <p:val>
                                            <p:fltVal val="0"/>
                                          </p:val>
                                        </p:tav>
                                        <p:tav tm="100000">
                                          <p:val>
                                            <p:strVal val="#ppt_w"/>
                                          </p:val>
                                        </p:tav>
                                      </p:tavLst>
                                    </p:anim>
                                    <p:anim calcmode="lin" valueType="num">
                                      <p:cBhvr>
                                        <p:cTn id="32" dur="500" fill="hold"/>
                                        <p:tgtEl>
                                          <p:spTgt spid="2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9" descr="A picture containing text, people&#10;&#10;Description automatically generated"/>
          <p:cNvPicPr preferRelativeResize="0"/>
          <p:nvPr/>
        </p:nvPicPr>
        <p:blipFill rotWithShape="1">
          <a:blip r:embed="rId4">
            <a:alphaModFix/>
          </a:blip>
          <a:srcRect/>
          <a:stretch/>
        </p:blipFill>
        <p:spPr>
          <a:xfrm>
            <a:off x="-25555" y="0"/>
            <a:ext cx="12192000" cy="6858000"/>
          </a:xfrm>
          <a:prstGeom prst="rect">
            <a:avLst/>
          </a:prstGeom>
          <a:noFill/>
          <a:ln>
            <a:noFill/>
          </a:ln>
        </p:spPr>
      </p:pic>
      <p:sp>
        <p:nvSpPr>
          <p:cNvPr id="268" name="Google Shape;268;p9"/>
          <p:cNvSpPr/>
          <p:nvPr/>
        </p:nvSpPr>
        <p:spPr>
          <a:xfrm>
            <a:off x="2004245" y="636828"/>
            <a:ext cx="697392" cy="637088"/>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dirty="0">
              <a:solidFill>
                <a:schemeClr val="lt1"/>
              </a:solidFill>
              <a:latin typeface="Calibri"/>
              <a:ea typeface="Calibri"/>
              <a:cs typeface="Calibri"/>
              <a:sym typeface="Calibri"/>
            </a:endParaRPr>
          </a:p>
        </p:txBody>
      </p:sp>
      <p:sp>
        <p:nvSpPr>
          <p:cNvPr id="269" name="Google Shape;269;p9"/>
          <p:cNvSpPr txBox="1"/>
          <p:nvPr/>
        </p:nvSpPr>
        <p:spPr>
          <a:xfrm>
            <a:off x="341566" y="487225"/>
            <a:ext cx="16881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800" b="1" dirty="0" smtClean="0">
                <a:solidFill>
                  <a:srgbClr val="29C7F7"/>
                </a:solidFill>
                <a:latin typeface="Calibri"/>
                <a:ea typeface="Calibri"/>
                <a:cs typeface="Calibri"/>
                <a:sym typeface="Calibri"/>
              </a:rPr>
              <a:t>Passo</a:t>
            </a:r>
            <a:endParaRPr lang="pt-BR" dirty="0"/>
          </a:p>
        </p:txBody>
      </p:sp>
      <p:sp>
        <p:nvSpPr>
          <p:cNvPr id="270" name="Google Shape;270;p9"/>
          <p:cNvSpPr txBox="1"/>
          <p:nvPr/>
        </p:nvSpPr>
        <p:spPr>
          <a:xfrm>
            <a:off x="2102462" y="525099"/>
            <a:ext cx="16881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800" b="1" dirty="0" smtClean="0">
                <a:solidFill>
                  <a:schemeClr val="lt1"/>
                </a:solidFill>
                <a:latin typeface="Calibri"/>
                <a:ea typeface="Calibri"/>
                <a:cs typeface="Calibri"/>
                <a:sym typeface="Calibri"/>
              </a:rPr>
              <a:t>2</a:t>
            </a:r>
            <a:endParaRPr lang="pt-BR" dirty="0"/>
          </a:p>
        </p:txBody>
      </p:sp>
      <p:sp>
        <p:nvSpPr>
          <p:cNvPr id="271" name="Google Shape;271;p9"/>
          <p:cNvSpPr txBox="1"/>
          <p:nvPr/>
        </p:nvSpPr>
        <p:spPr>
          <a:xfrm>
            <a:off x="2911197" y="636828"/>
            <a:ext cx="9255248" cy="1200329"/>
          </a:xfrm>
          <a:prstGeom prst="rect">
            <a:avLst/>
          </a:prstGeom>
          <a:noFill/>
          <a:ln>
            <a:noFill/>
          </a:ln>
        </p:spPr>
        <p:txBody>
          <a:bodyPr spcFirstLastPara="1" wrap="square" lIns="91425" tIns="45700" rIns="91425" bIns="45700" anchor="t" anchorCtr="0">
            <a:spAutoFit/>
          </a:bodyPr>
          <a:lstStyle/>
          <a:p>
            <a:pPr lvl="0"/>
            <a:r>
              <a:rPr lang="pt-BR" sz="3600" b="1" dirty="0" smtClean="0">
                <a:solidFill>
                  <a:srgbClr val="434444"/>
                </a:solidFill>
                <a:ea typeface="Calibri"/>
                <a:cs typeface="Calibri"/>
                <a:sym typeface="Calibri"/>
              </a:rPr>
              <a:t>Esvazie, limpe e seque antes de colocar no lixo</a:t>
            </a:r>
            <a:r>
              <a:rPr lang="pt-BR" sz="3600" b="1" dirty="0" smtClean="0">
                <a:solidFill>
                  <a:srgbClr val="434444"/>
                </a:solidFill>
                <a:latin typeface="Calibri"/>
                <a:ea typeface="Calibri"/>
                <a:cs typeface="Calibri"/>
                <a:sym typeface="Calibri"/>
              </a:rPr>
              <a:t>.</a:t>
            </a:r>
            <a:endParaRPr lang="pt-BR" dirty="0" smtClean="0"/>
          </a:p>
          <a:p>
            <a:pPr marL="0" marR="0" lvl="0" indent="0" algn="l" rtl="0">
              <a:spcBef>
                <a:spcPts val="0"/>
              </a:spcBef>
              <a:spcAft>
                <a:spcPts val="0"/>
              </a:spcAft>
              <a:buNone/>
            </a:pPr>
            <a:endParaRPr lang="pt-BR" sz="3600" b="1" dirty="0">
              <a:solidFill>
                <a:srgbClr val="434444"/>
              </a:solidFill>
              <a:latin typeface="Calibri"/>
              <a:ea typeface="Calibri"/>
              <a:cs typeface="Calibri"/>
              <a:sym typeface="Calibri"/>
            </a:endParaRPr>
          </a:p>
        </p:txBody>
      </p:sp>
      <p:sp>
        <p:nvSpPr>
          <p:cNvPr id="275" name="Google Shape;275;p9"/>
          <p:cNvSpPr txBox="1">
            <a:spLocks noGrp="1"/>
          </p:cNvSpPr>
          <p:nvPr>
            <p:ph type="sldNum" idx="12"/>
          </p:nvPr>
        </p:nvSpPr>
        <p:spPr>
          <a:xfrm>
            <a:off x="9079525" y="1316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11</a:t>
            </a:fld>
            <a:endParaRPr lang="pt-BR" dirty="0"/>
          </a:p>
        </p:txBody>
      </p:sp>
      <p:pic>
        <p:nvPicPr>
          <p:cNvPr id="3" name="Picture 2">
            <a:extLst>
              <a:ext uri="{FF2B5EF4-FFF2-40B4-BE49-F238E27FC236}">
                <a16:creationId xmlns:a16="http://schemas.microsoft.com/office/drawing/2014/main" xmlns="" id="{5912A3FC-B9D1-F14E-ADD3-DFA56E6E04F7}"/>
              </a:ext>
            </a:extLst>
          </p:cNvPr>
          <p:cNvPicPr>
            <a:picLocks noChangeAspect="1"/>
          </p:cNvPicPr>
          <p:nvPr/>
        </p:nvPicPr>
        <p:blipFill rotWithShape="1">
          <a:blip r:embed="rId5"/>
          <a:srcRect t="-927" r="-5" b="-13"/>
          <a:stretch/>
        </p:blipFill>
        <p:spPr>
          <a:xfrm>
            <a:off x="772201" y="1760150"/>
            <a:ext cx="5262518" cy="3575587"/>
          </a:xfrm>
          <a:prstGeom prst="rect">
            <a:avLst/>
          </a:prstGeom>
        </p:spPr>
      </p:pic>
      <p:pic>
        <p:nvPicPr>
          <p:cNvPr id="5" name="Picture 4" descr="A person holding a bottle&#10;&#10;Description automatically generated with low confidence">
            <a:extLst>
              <a:ext uri="{FF2B5EF4-FFF2-40B4-BE49-F238E27FC236}">
                <a16:creationId xmlns:a16="http://schemas.microsoft.com/office/drawing/2014/main" xmlns="" id="{47F55E60-1542-F84C-BE28-8CAE97F11256}"/>
              </a:ext>
            </a:extLst>
          </p:cNvPr>
          <p:cNvPicPr>
            <a:picLocks noChangeAspect="1"/>
          </p:cNvPicPr>
          <p:nvPr/>
        </p:nvPicPr>
        <p:blipFill rotWithShape="1">
          <a:blip r:embed="rId6"/>
          <a:srcRect r="2" b="-9"/>
          <a:stretch/>
        </p:blipFill>
        <p:spPr>
          <a:xfrm>
            <a:off x="6244279" y="1774158"/>
            <a:ext cx="5472232" cy="3561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500" fill="hold"/>
                                        <p:tgtEl>
                                          <p:spTgt spid="270"/>
                                        </p:tgtEl>
                                        <p:attrNameLst>
                                          <p:attrName>ppt_x</p:attrName>
                                        </p:attrNameLst>
                                      </p:cBhvr>
                                      <p:tavLst>
                                        <p:tav tm="0">
                                          <p:val>
                                            <p:strVal val="#ppt_x"/>
                                          </p:val>
                                        </p:tav>
                                        <p:tav tm="100000">
                                          <p:val>
                                            <p:strVal val="#ppt_x"/>
                                          </p:val>
                                        </p:tav>
                                      </p:tavLst>
                                    </p:anim>
                                    <p:anim calcmode="lin" valueType="num">
                                      <p:cBhvr additive="base">
                                        <p:cTn id="8" dur="500" fill="hold"/>
                                        <p:tgtEl>
                                          <p:spTgt spid="2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0" descr="A picture containing text, people&#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81" name="Google Shape;281;p10"/>
          <p:cNvSpPr/>
          <p:nvPr/>
        </p:nvSpPr>
        <p:spPr>
          <a:xfrm>
            <a:off x="2087375" y="518299"/>
            <a:ext cx="711243" cy="646331"/>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dirty="0">
              <a:solidFill>
                <a:schemeClr val="lt1"/>
              </a:solidFill>
              <a:latin typeface="Calibri"/>
              <a:ea typeface="Calibri"/>
              <a:cs typeface="Calibri"/>
              <a:sym typeface="Calibri"/>
            </a:endParaRPr>
          </a:p>
        </p:txBody>
      </p:sp>
      <p:sp>
        <p:nvSpPr>
          <p:cNvPr id="282" name="Google Shape;282;p10"/>
          <p:cNvSpPr txBox="1"/>
          <p:nvPr/>
        </p:nvSpPr>
        <p:spPr>
          <a:xfrm>
            <a:off x="540533" y="371671"/>
            <a:ext cx="16881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800" b="1" dirty="0" smtClean="0">
                <a:solidFill>
                  <a:srgbClr val="29C7F7"/>
                </a:solidFill>
                <a:latin typeface="Calibri"/>
                <a:ea typeface="Calibri"/>
                <a:cs typeface="Calibri"/>
                <a:sym typeface="Calibri"/>
              </a:rPr>
              <a:t>Passo</a:t>
            </a:r>
            <a:endParaRPr lang="pt-BR" dirty="0"/>
          </a:p>
        </p:txBody>
      </p:sp>
      <p:sp>
        <p:nvSpPr>
          <p:cNvPr id="283" name="Google Shape;283;p10"/>
          <p:cNvSpPr txBox="1"/>
          <p:nvPr/>
        </p:nvSpPr>
        <p:spPr>
          <a:xfrm>
            <a:off x="2200110" y="425965"/>
            <a:ext cx="16881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800" b="1" dirty="0" smtClean="0">
                <a:solidFill>
                  <a:schemeClr val="lt1"/>
                </a:solidFill>
                <a:latin typeface="Calibri"/>
                <a:ea typeface="Calibri"/>
                <a:cs typeface="Calibri"/>
                <a:sym typeface="Calibri"/>
              </a:rPr>
              <a:t>3</a:t>
            </a:r>
            <a:endParaRPr lang="pt-BR" dirty="0"/>
          </a:p>
        </p:txBody>
      </p:sp>
      <p:sp>
        <p:nvSpPr>
          <p:cNvPr id="284" name="Google Shape;284;p10"/>
          <p:cNvSpPr txBox="1"/>
          <p:nvPr/>
        </p:nvSpPr>
        <p:spPr>
          <a:xfrm>
            <a:off x="2842851" y="432571"/>
            <a:ext cx="8707021" cy="1200288"/>
          </a:xfrm>
          <a:prstGeom prst="rect">
            <a:avLst/>
          </a:prstGeom>
          <a:noFill/>
          <a:ln>
            <a:noFill/>
          </a:ln>
        </p:spPr>
        <p:txBody>
          <a:bodyPr spcFirstLastPara="1" wrap="square" lIns="91425" tIns="45700" rIns="91425" bIns="45700" anchor="t" anchorCtr="0">
            <a:spAutoFit/>
          </a:bodyPr>
          <a:lstStyle/>
          <a:p>
            <a:pPr lvl="0"/>
            <a:r>
              <a:rPr lang="pt-BR" sz="3600" b="1" dirty="0" smtClean="0">
                <a:solidFill>
                  <a:srgbClr val="434444"/>
                </a:solidFill>
                <a:ea typeface="Calibri"/>
                <a:cs typeface="Calibri"/>
                <a:sym typeface="Calibri"/>
              </a:rPr>
              <a:t>Coloque </a:t>
            </a:r>
            <a:r>
              <a:rPr lang="pt-BR" sz="3600" b="1" dirty="0" smtClean="0">
                <a:solidFill>
                  <a:srgbClr val="434444"/>
                </a:solidFill>
                <a:ea typeface="Calibri"/>
                <a:cs typeface="Calibri"/>
                <a:sym typeface="Calibri"/>
              </a:rPr>
              <a:t>os recicláveis na lixeira de reciclagem correta</a:t>
            </a:r>
            <a:r>
              <a:rPr lang="pt-BR" sz="3600" b="1" dirty="0" smtClean="0">
                <a:solidFill>
                  <a:srgbClr val="434444"/>
                </a:solidFill>
                <a:latin typeface="Calibri"/>
                <a:ea typeface="Calibri"/>
                <a:cs typeface="Calibri"/>
                <a:sym typeface="Calibri"/>
              </a:rPr>
              <a:t>.</a:t>
            </a:r>
            <a:endParaRPr lang="pt-BR" dirty="0"/>
          </a:p>
        </p:txBody>
      </p:sp>
      <p:grpSp>
        <p:nvGrpSpPr>
          <p:cNvPr id="286" name="Google Shape;286;p10"/>
          <p:cNvGrpSpPr/>
          <p:nvPr/>
        </p:nvGrpSpPr>
        <p:grpSpPr>
          <a:xfrm>
            <a:off x="989733" y="1625785"/>
            <a:ext cx="10223538" cy="4013759"/>
            <a:chOff x="989733" y="1625785"/>
            <a:chExt cx="10223538" cy="4013759"/>
          </a:xfrm>
        </p:grpSpPr>
        <p:pic>
          <p:nvPicPr>
            <p:cNvPr id="287" name="Google Shape;287;p10"/>
            <p:cNvPicPr preferRelativeResize="0"/>
            <p:nvPr/>
          </p:nvPicPr>
          <p:blipFill rotWithShape="1">
            <a:blip r:embed="rId5">
              <a:alphaModFix/>
            </a:blip>
            <a:srcRect b="-6"/>
            <a:stretch/>
          </p:blipFill>
          <p:spPr>
            <a:xfrm>
              <a:off x="989733" y="1625785"/>
              <a:ext cx="3237743" cy="4013759"/>
            </a:xfrm>
            <a:prstGeom prst="rect">
              <a:avLst/>
            </a:prstGeom>
            <a:noFill/>
            <a:ln>
              <a:noFill/>
            </a:ln>
          </p:spPr>
        </p:pic>
        <p:pic>
          <p:nvPicPr>
            <p:cNvPr id="288" name="Google Shape;288;p10" descr="A picture containing wall, indoor, person, cluttered&#10;&#10;Description automatically generated"/>
            <p:cNvPicPr preferRelativeResize="0"/>
            <p:nvPr/>
          </p:nvPicPr>
          <p:blipFill rotWithShape="1">
            <a:blip r:embed="rId6">
              <a:alphaModFix/>
            </a:blip>
            <a:srcRect r="-10" b="-34"/>
            <a:stretch/>
          </p:blipFill>
          <p:spPr>
            <a:xfrm>
              <a:off x="4227476" y="1625785"/>
              <a:ext cx="6985795" cy="4013759"/>
            </a:xfrm>
            <a:prstGeom prst="rect">
              <a:avLst/>
            </a:prstGeom>
            <a:noFill/>
            <a:ln>
              <a:noFill/>
            </a:ln>
          </p:spPr>
        </p:pic>
      </p:grpSp>
      <p:sp>
        <p:nvSpPr>
          <p:cNvPr id="289" name="Google Shape;289;p10"/>
          <p:cNvSpPr txBox="1">
            <a:spLocks noGrp="1"/>
          </p:cNvSpPr>
          <p:nvPr>
            <p:ph type="sldNum" idx="12"/>
          </p:nvPr>
        </p:nvSpPr>
        <p:spPr>
          <a:xfrm>
            <a:off x="9079525" y="1316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12</a:t>
            </a:fld>
            <a:endParaRPr lang="pt-BR" dirty="0"/>
          </a:p>
        </p:txBody>
      </p:sp>
      <p:pic>
        <p:nvPicPr>
          <p:cNvPr id="3" name="Picture 2" descr="Icon&#10;&#10;Description automatically generated">
            <a:extLst>
              <a:ext uri="{FF2B5EF4-FFF2-40B4-BE49-F238E27FC236}">
                <a16:creationId xmlns:a16="http://schemas.microsoft.com/office/drawing/2014/main" xmlns="" id="{0C9B4EE1-F1D8-5D4E-919C-80552492FE70}"/>
              </a:ext>
            </a:extLst>
          </p:cNvPr>
          <p:cNvPicPr>
            <a:picLocks noChangeAspect="1"/>
          </p:cNvPicPr>
          <p:nvPr/>
        </p:nvPicPr>
        <p:blipFill>
          <a:blip r:embed="rId7"/>
          <a:stretch>
            <a:fillRect/>
          </a:stretch>
        </p:blipFill>
        <p:spPr>
          <a:xfrm>
            <a:off x="8888140" y="2676292"/>
            <a:ext cx="1697087" cy="1697087"/>
          </a:xfrm>
          <a:prstGeom prst="rect">
            <a:avLst/>
          </a:prstGeom>
          <a:noFill/>
        </p:spPr>
      </p:pic>
      <p:sp>
        <p:nvSpPr>
          <p:cNvPr id="12" name="Google Shape;134;p4"/>
          <p:cNvSpPr/>
          <p:nvPr/>
        </p:nvSpPr>
        <p:spPr>
          <a:xfrm>
            <a:off x="1485194" y="4533900"/>
            <a:ext cx="1867606" cy="514350"/>
          </a:xfrm>
          <a:prstGeom prst="roundRect">
            <a:avLst>
              <a:gd name="adj" fmla="val 16667"/>
            </a:avLst>
          </a:prstGeom>
          <a:solidFill>
            <a:schemeClr val="bg2">
              <a:lumMod val="20000"/>
              <a:lumOff val="80000"/>
            </a:schemeClr>
          </a:solidFill>
          <a:ln>
            <a:noFill/>
          </a:ln>
        </p:spPr>
        <p:txBody>
          <a:bodyPr spcFirstLastPara="1" wrap="square" lIns="0" tIns="0" rIns="0" bIns="0" anchor="ctr" anchorCtr="0">
            <a:noAutofit/>
          </a:bodyPr>
          <a:lstStyle/>
          <a:p>
            <a:pPr lvl="0" algn="ctr"/>
            <a:r>
              <a:rPr lang="pt-BR" sz="2400" b="1" dirty="0" smtClean="0">
                <a:solidFill>
                  <a:schemeClr val="tx1"/>
                </a:solidFill>
                <a:latin typeface="Calibri"/>
                <a:ea typeface="Calibri"/>
                <a:cs typeface="Calibri"/>
                <a:sym typeface="Calibri"/>
              </a:rPr>
              <a:t>PLÁSTICO</a:t>
            </a:r>
            <a:endParaRPr lang="pt-BR" sz="4400" b="1" dirty="0">
              <a:solidFill>
                <a:schemeClr val="tx1"/>
              </a:solidFill>
              <a:latin typeface="Calibri"/>
              <a:ea typeface="Calibri"/>
              <a:cs typeface="Calibri"/>
              <a:sym typeface="Calibri"/>
            </a:endParaRPr>
          </a:p>
        </p:txBody>
      </p:sp>
      <p:sp>
        <p:nvSpPr>
          <p:cNvPr id="13" name="Google Shape;134;p4"/>
          <p:cNvSpPr/>
          <p:nvPr/>
        </p:nvSpPr>
        <p:spPr>
          <a:xfrm>
            <a:off x="9050950" y="3992379"/>
            <a:ext cx="1426550" cy="371475"/>
          </a:xfrm>
          <a:prstGeom prst="roundRect">
            <a:avLst>
              <a:gd name="adj" fmla="val 16667"/>
            </a:avLst>
          </a:prstGeom>
          <a:solidFill>
            <a:schemeClr val="bg2">
              <a:lumMod val="20000"/>
              <a:lumOff val="80000"/>
            </a:schemeClr>
          </a:solidFill>
          <a:ln>
            <a:noFill/>
          </a:ln>
        </p:spPr>
        <p:txBody>
          <a:bodyPr spcFirstLastPara="1" wrap="square" lIns="0" tIns="0" rIns="0" bIns="0" anchor="ctr" anchorCtr="0">
            <a:noAutofit/>
          </a:bodyPr>
          <a:lstStyle/>
          <a:p>
            <a:pPr lvl="0" algn="ctr"/>
            <a:r>
              <a:rPr lang="pt-BR" sz="1800" b="1" dirty="0" smtClean="0">
                <a:solidFill>
                  <a:schemeClr val="tx1"/>
                </a:solidFill>
                <a:latin typeface="Calibri"/>
                <a:ea typeface="Calibri"/>
                <a:cs typeface="Calibri"/>
                <a:sym typeface="Calibri"/>
              </a:rPr>
              <a:t>PLÁSTICO</a:t>
            </a:r>
            <a:endParaRPr lang="pt-BR" sz="3600" b="1"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500" fill="hold"/>
                                        <p:tgtEl>
                                          <p:spTgt spid="283"/>
                                        </p:tgtEl>
                                        <p:attrNameLst>
                                          <p:attrName>ppt_x</p:attrName>
                                        </p:attrNameLst>
                                      </p:cBhvr>
                                      <p:tavLst>
                                        <p:tav tm="0">
                                          <p:val>
                                            <p:strVal val="#ppt_x"/>
                                          </p:val>
                                        </p:tav>
                                        <p:tav tm="100000">
                                          <p:val>
                                            <p:strVal val="#ppt_x"/>
                                          </p:val>
                                        </p:tav>
                                      </p:tavLst>
                                    </p:anim>
                                    <p:anim calcmode="lin" valueType="num">
                                      <p:cBhvr additive="base">
                                        <p:cTn id="8" dur="500" fill="hold"/>
                                        <p:tgtEl>
                                          <p:spTgt spid="2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9" descr="A picture containing whit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4" name="Google Shape;264;p9"/>
          <p:cNvSpPr txBox="1"/>
          <p:nvPr/>
        </p:nvSpPr>
        <p:spPr>
          <a:xfrm>
            <a:off x="1565329" y="1194361"/>
            <a:ext cx="9618051" cy="1421887"/>
          </a:xfrm>
          <a:prstGeom prst="rect">
            <a:avLst/>
          </a:prstGeom>
          <a:noFill/>
          <a:ln>
            <a:noFill/>
          </a:ln>
        </p:spPr>
        <p:txBody>
          <a:bodyPr spcFirstLastPara="1" wrap="square" lIns="91425" tIns="45700" rIns="91425" bIns="45700" anchor="t" anchorCtr="0">
            <a:spAutoFit/>
          </a:bodyPr>
          <a:lstStyle/>
          <a:p>
            <a:pPr lvl="0">
              <a:lnSpc>
                <a:spcPct val="120000"/>
              </a:lnSpc>
            </a:pPr>
            <a:r>
              <a:rPr lang="pt-BR" sz="3600" b="1" dirty="0" smtClean="0">
                <a:solidFill>
                  <a:srgbClr val="262626"/>
                </a:solidFill>
                <a:latin typeface="Comic Sans MS" panose="030F0702030302020204" pitchFamily="66" charset="0"/>
                <a:ea typeface="Mali Medium"/>
                <a:cs typeface="Mali Medium"/>
                <a:sym typeface="Mali Medium"/>
              </a:rPr>
              <a:t>Quando limpamos, secamos e reciclamos, podemos fazer coisas novas.</a:t>
            </a:r>
            <a:endParaRPr lang="pt-BR" sz="3600" b="1" dirty="0">
              <a:latin typeface="Comic Sans MS" panose="030F0702030302020204" pitchFamily="66" charset="0"/>
            </a:endParaRPr>
          </a:p>
        </p:txBody>
      </p:sp>
      <p:sp>
        <p:nvSpPr>
          <p:cNvPr id="277" name="Google Shape;277;p9"/>
          <p:cNvSpPr txBox="1">
            <a:spLocks noGrp="1"/>
          </p:cNvSpPr>
          <p:nvPr>
            <p:ph type="sldNum" idx="12"/>
          </p:nvPr>
        </p:nvSpPr>
        <p:spPr>
          <a:xfrm>
            <a:off x="9116300" y="948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13</a:t>
            </a:fld>
            <a:endParaRPr lang="pt-BR" dirty="0"/>
          </a:p>
        </p:txBody>
      </p:sp>
      <p:pic>
        <p:nvPicPr>
          <p:cNvPr id="8" name="Google Shape;200;p6" descr="A bottle of water&#10;&#10;Description automatically generated with low confidence">
            <a:extLst>
              <a:ext uri="{FF2B5EF4-FFF2-40B4-BE49-F238E27FC236}">
                <a16:creationId xmlns:a16="http://schemas.microsoft.com/office/drawing/2014/main" xmlns="" id="{4C9513C1-3F5C-9341-89E7-D18F8147C57B}"/>
              </a:ext>
            </a:extLst>
          </p:cNvPr>
          <p:cNvPicPr preferRelativeResize="0"/>
          <p:nvPr/>
        </p:nvPicPr>
        <p:blipFill rotWithShape="1">
          <a:blip r:embed="rId4">
            <a:alphaModFix/>
          </a:blip>
          <a:srcRect/>
          <a:stretch/>
        </p:blipFill>
        <p:spPr>
          <a:xfrm>
            <a:off x="72572" y="3457885"/>
            <a:ext cx="2127442" cy="3133311"/>
          </a:xfrm>
          <a:prstGeom prst="rect">
            <a:avLst/>
          </a:prstGeom>
          <a:noFill/>
          <a:ln>
            <a:noFill/>
          </a:ln>
        </p:spPr>
      </p:pic>
      <p:sp>
        <p:nvSpPr>
          <p:cNvPr id="9" name="Right Arrow 8">
            <a:extLst>
              <a:ext uri="{FF2B5EF4-FFF2-40B4-BE49-F238E27FC236}">
                <a16:creationId xmlns:a16="http://schemas.microsoft.com/office/drawing/2014/main" xmlns="" id="{68F760BE-E505-A54D-AEBF-45049CF3636F}"/>
              </a:ext>
            </a:extLst>
          </p:cNvPr>
          <p:cNvSpPr/>
          <p:nvPr/>
        </p:nvSpPr>
        <p:spPr>
          <a:xfrm>
            <a:off x="2208933" y="4163410"/>
            <a:ext cx="1293677" cy="922501"/>
          </a:xfrm>
          <a:prstGeom prst="right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oup 9">
            <a:extLst>
              <a:ext uri="{FF2B5EF4-FFF2-40B4-BE49-F238E27FC236}">
                <a16:creationId xmlns:a16="http://schemas.microsoft.com/office/drawing/2014/main" xmlns="" id="{20F8E75A-D093-E04E-8B5A-50E30A40B8CC}"/>
              </a:ext>
            </a:extLst>
          </p:cNvPr>
          <p:cNvGrpSpPr/>
          <p:nvPr/>
        </p:nvGrpSpPr>
        <p:grpSpPr>
          <a:xfrm>
            <a:off x="5341434" y="3791412"/>
            <a:ext cx="5021681" cy="2494753"/>
            <a:chOff x="6761923" y="2934206"/>
            <a:chExt cx="5500031" cy="2370392"/>
          </a:xfrm>
        </p:grpSpPr>
        <p:pic>
          <p:nvPicPr>
            <p:cNvPr id="11" name="Picture 10" descr="A picture containing accessory, luggage, suitcase, bag&#10;&#10;Description automatically generated">
              <a:extLst>
                <a:ext uri="{FF2B5EF4-FFF2-40B4-BE49-F238E27FC236}">
                  <a16:creationId xmlns:a16="http://schemas.microsoft.com/office/drawing/2014/main" xmlns="" id="{59E3223E-3490-AB44-9C43-DD676B99236A}"/>
                </a:ext>
              </a:extLst>
            </p:cNvPr>
            <p:cNvPicPr>
              <a:picLocks noChangeAspect="1"/>
            </p:cNvPicPr>
            <p:nvPr/>
          </p:nvPicPr>
          <p:blipFill>
            <a:blip r:embed="rId5"/>
            <a:stretch>
              <a:fillRect/>
            </a:stretch>
          </p:blipFill>
          <p:spPr>
            <a:xfrm>
              <a:off x="6761923" y="3069019"/>
              <a:ext cx="2172770" cy="2172770"/>
            </a:xfrm>
            <a:prstGeom prst="rect">
              <a:avLst/>
            </a:prstGeom>
          </p:spPr>
        </p:pic>
        <p:pic>
          <p:nvPicPr>
            <p:cNvPr id="12" name="Picture 11" descr="A picture containing chocolate&#10;&#10;Description automatically generated">
              <a:extLst>
                <a:ext uri="{FF2B5EF4-FFF2-40B4-BE49-F238E27FC236}">
                  <a16:creationId xmlns:a16="http://schemas.microsoft.com/office/drawing/2014/main" xmlns="" id="{19F79286-B333-3B48-91D4-B7CA040F1E7A}"/>
                </a:ext>
              </a:extLst>
            </p:cNvPr>
            <p:cNvPicPr>
              <a:picLocks noChangeAspect="1"/>
            </p:cNvPicPr>
            <p:nvPr/>
          </p:nvPicPr>
          <p:blipFill>
            <a:blip r:embed="rId6"/>
            <a:stretch>
              <a:fillRect/>
            </a:stretch>
          </p:blipFill>
          <p:spPr>
            <a:xfrm>
              <a:off x="8864740" y="3968941"/>
              <a:ext cx="3397214" cy="1335657"/>
            </a:xfrm>
            <a:prstGeom prst="rect">
              <a:avLst/>
            </a:prstGeom>
          </p:spPr>
        </p:pic>
        <p:pic>
          <p:nvPicPr>
            <p:cNvPr id="13" name="Picture 12" descr="A close up of a shirt&#10;&#10;Description automatically generated with low confidence">
              <a:extLst>
                <a:ext uri="{FF2B5EF4-FFF2-40B4-BE49-F238E27FC236}">
                  <a16:creationId xmlns:a16="http://schemas.microsoft.com/office/drawing/2014/main" xmlns="" id="{0B29682E-5F67-EA47-82A1-338362CA289A}"/>
                </a:ext>
              </a:extLst>
            </p:cNvPr>
            <p:cNvPicPr>
              <a:picLocks noChangeAspect="1"/>
            </p:cNvPicPr>
            <p:nvPr/>
          </p:nvPicPr>
          <p:blipFill>
            <a:blip r:embed="rId7"/>
            <a:stretch>
              <a:fillRect/>
            </a:stretch>
          </p:blipFill>
          <p:spPr>
            <a:xfrm>
              <a:off x="8204121" y="2934206"/>
              <a:ext cx="2027212" cy="2289998"/>
            </a:xfrm>
            <a:prstGeom prst="rect">
              <a:avLst/>
            </a:prstGeom>
          </p:spPr>
        </p:pic>
      </p:grpSp>
      <p:pic>
        <p:nvPicPr>
          <p:cNvPr id="16" name="Google Shape;200;p6" descr="A bottle of water&#10;&#10;Description automatically generated with low confidence">
            <a:extLst>
              <a:ext uri="{FF2B5EF4-FFF2-40B4-BE49-F238E27FC236}">
                <a16:creationId xmlns:a16="http://schemas.microsoft.com/office/drawing/2014/main" xmlns="" id="{E2D83CA0-BBAE-7663-42B3-A696F5ABD2CB}"/>
              </a:ext>
            </a:extLst>
          </p:cNvPr>
          <p:cNvPicPr preferRelativeResize="0"/>
          <p:nvPr/>
        </p:nvPicPr>
        <p:blipFill rotWithShape="1">
          <a:blip r:embed="rId4">
            <a:alphaModFix/>
          </a:blip>
          <a:srcRect/>
          <a:stretch/>
        </p:blipFill>
        <p:spPr>
          <a:xfrm>
            <a:off x="3430699" y="3429000"/>
            <a:ext cx="2127442" cy="3133311"/>
          </a:xfrm>
          <a:prstGeom prst="rect">
            <a:avLst/>
          </a:prstGeom>
          <a:noFill/>
          <a:ln>
            <a:noFill/>
          </a:ln>
        </p:spPr>
      </p:pic>
    </p:spTree>
    <p:extLst>
      <p:ext uri="{BB962C8B-B14F-4D97-AF65-F5344CB8AC3E}">
        <p14:creationId xmlns:p14="http://schemas.microsoft.com/office/powerpoint/2010/main" val="358468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44" name="Google Shape;244;p7"/>
          <p:cNvSpPr txBox="1">
            <a:spLocks noGrp="1"/>
          </p:cNvSpPr>
          <p:nvPr>
            <p:ph type="sldNum" idx="12"/>
          </p:nvPr>
        </p:nvSpPr>
        <p:spPr>
          <a:xfrm>
            <a:off x="9116300" y="948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14</a:t>
            </a:fld>
            <a:endParaRPr lang="pt-BR" dirty="0"/>
          </a:p>
        </p:txBody>
      </p:sp>
      <p:sp>
        <p:nvSpPr>
          <p:cNvPr id="11" name="Google Shape;239;p7">
            <a:extLst>
              <a:ext uri="{FF2B5EF4-FFF2-40B4-BE49-F238E27FC236}">
                <a16:creationId xmlns:a16="http://schemas.microsoft.com/office/drawing/2014/main" xmlns="" id="{13AD9E32-7793-C248-A9C5-49E65BD4E11F}"/>
              </a:ext>
            </a:extLst>
          </p:cNvPr>
          <p:cNvSpPr txBox="1"/>
          <p:nvPr/>
        </p:nvSpPr>
        <p:spPr>
          <a:xfrm>
            <a:off x="3330145" y="5754872"/>
            <a:ext cx="5531710" cy="1015622"/>
          </a:xfrm>
          <a:prstGeom prst="rect">
            <a:avLst/>
          </a:prstGeom>
          <a:noFill/>
          <a:ln>
            <a:noFill/>
          </a:ln>
        </p:spPr>
        <p:txBody>
          <a:bodyPr spcFirstLastPara="1" wrap="square" lIns="91425" tIns="45700" rIns="91425" bIns="45700" anchor="t" anchorCtr="0">
            <a:spAutoFit/>
          </a:bodyPr>
          <a:lstStyle/>
          <a:p>
            <a:pPr lvl="0" algn="ctr"/>
            <a:r>
              <a:rPr lang="pt-BR" sz="6000" b="1" dirty="0" smtClean="0">
                <a:solidFill>
                  <a:srgbClr val="39C79D"/>
                </a:solidFill>
                <a:latin typeface="Mali"/>
                <a:cs typeface="Mali"/>
                <a:sym typeface="Mali"/>
              </a:rPr>
              <a:t>400 </a:t>
            </a:r>
            <a:endParaRPr lang="pt-BR" sz="6000" dirty="0">
              <a:solidFill>
                <a:srgbClr val="39C79D"/>
              </a:solidFill>
            </a:endParaRPr>
          </a:p>
        </p:txBody>
      </p:sp>
      <p:pic>
        <p:nvPicPr>
          <p:cNvPr id="8" name="Google Shape;268;g113c26857d2_0_6" descr="A picture containing text, people&#10;&#10;Description automatically generated">
            <a:extLst>
              <a:ext uri="{FF2B5EF4-FFF2-40B4-BE49-F238E27FC236}">
                <a16:creationId xmlns:a16="http://schemas.microsoft.com/office/drawing/2014/main" xmlns="" id="{A490C340-876D-F441-A371-16583B22C33D}"/>
              </a:ext>
            </a:extLst>
          </p:cNvPr>
          <p:cNvPicPr preferRelativeResize="0"/>
          <p:nvPr/>
        </p:nvPicPr>
        <p:blipFill rotWithShape="1">
          <a:blip r:embed="rId3">
            <a:alphaModFix/>
          </a:blip>
          <a:srcRect/>
          <a:stretch/>
        </p:blipFill>
        <p:spPr>
          <a:xfrm>
            <a:off x="2" y="-2"/>
            <a:ext cx="12191998" cy="6858002"/>
          </a:xfrm>
          <a:prstGeom prst="rect">
            <a:avLst/>
          </a:prstGeom>
          <a:noFill/>
          <a:ln>
            <a:noFill/>
          </a:ln>
        </p:spPr>
      </p:pic>
      <p:pic>
        <p:nvPicPr>
          <p:cNvPr id="13" name="Picture 12" descr="A picture containing text, basketball, sport&#10;&#10;Description automatically generated">
            <a:extLst>
              <a:ext uri="{FF2B5EF4-FFF2-40B4-BE49-F238E27FC236}">
                <a16:creationId xmlns:a16="http://schemas.microsoft.com/office/drawing/2014/main" xmlns="" id="{00ACB111-CFA3-F246-8C00-ADB5E89BBF47}"/>
              </a:ext>
            </a:extLst>
          </p:cNvPr>
          <p:cNvPicPr>
            <a:picLocks noChangeAspect="1"/>
          </p:cNvPicPr>
          <p:nvPr/>
        </p:nvPicPr>
        <p:blipFill>
          <a:blip r:embed="rId4"/>
          <a:stretch>
            <a:fillRect/>
          </a:stretch>
        </p:blipFill>
        <p:spPr>
          <a:xfrm>
            <a:off x="321270" y="472123"/>
            <a:ext cx="11102011" cy="5635875"/>
          </a:xfrm>
          <a:prstGeom prst="rect">
            <a:avLst/>
          </a:prstGeom>
        </p:spPr>
      </p:pic>
      <p:sp>
        <p:nvSpPr>
          <p:cNvPr id="3" name="TextBox 2">
            <a:extLst>
              <a:ext uri="{FF2B5EF4-FFF2-40B4-BE49-F238E27FC236}">
                <a16:creationId xmlns:a16="http://schemas.microsoft.com/office/drawing/2014/main" xmlns="" id="{B0BB3E5B-48A6-BF45-9171-6CFA4727C586}"/>
              </a:ext>
            </a:extLst>
          </p:cNvPr>
          <p:cNvSpPr txBox="1"/>
          <p:nvPr/>
        </p:nvSpPr>
        <p:spPr>
          <a:xfrm>
            <a:off x="2228850" y="1801725"/>
            <a:ext cx="7629525" cy="1631216"/>
          </a:xfrm>
          <a:prstGeom prst="rect">
            <a:avLst/>
          </a:prstGeom>
          <a:noFill/>
        </p:spPr>
        <p:txBody>
          <a:bodyPr wrap="square" rtlCol="0">
            <a:spAutoFit/>
          </a:bodyPr>
          <a:lstStyle/>
          <a:p>
            <a:r>
              <a:rPr lang="pt-BR" sz="5000" b="1" dirty="0" smtClean="0">
                <a:solidFill>
                  <a:schemeClr val="bg1"/>
                </a:solidFill>
              </a:rPr>
              <a:t>Como a reciclagem ajuda o meio ambiente?</a:t>
            </a:r>
            <a:endParaRPr lang="pt-BR" sz="5000" b="1" dirty="0">
              <a:solidFill>
                <a:schemeClr val="bg1"/>
              </a:solidFill>
            </a:endParaRPr>
          </a:p>
        </p:txBody>
      </p:sp>
    </p:spTree>
    <p:extLst>
      <p:ext uri="{BB962C8B-B14F-4D97-AF65-F5344CB8AC3E}">
        <p14:creationId xmlns:p14="http://schemas.microsoft.com/office/powerpoint/2010/main" val="24935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4"/>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xmlns="" id="{C92BD9DB-40A2-E848-B316-11ADFCE0B96E}"/>
              </a:ext>
            </a:extLst>
          </p:cNvPr>
          <p:cNvSpPr/>
          <p:nvPr/>
        </p:nvSpPr>
        <p:spPr>
          <a:xfrm>
            <a:off x="277189" y="4924871"/>
            <a:ext cx="2982976" cy="752726"/>
          </a:xfrm>
          <a:prstGeom prst="roundRect">
            <a:avLst/>
          </a:prstGeom>
          <a:solidFill>
            <a:srgbClr val="3AC6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5"/>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Por que a reciclagem ajuda o meio ambiente?</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25" name="Rectangle 24">
            <a:extLst>
              <a:ext uri="{FF2B5EF4-FFF2-40B4-BE49-F238E27FC236}">
                <a16:creationId xmlns:a16="http://schemas.microsoft.com/office/drawing/2014/main" xmlns="" id="{AA5AA3E8-E0AD-DD42-8907-4D2A801013FD}"/>
              </a:ext>
            </a:extLst>
          </p:cNvPr>
          <p:cNvSpPr/>
          <p:nvPr/>
        </p:nvSpPr>
        <p:spPr>
          <a:xfrm>
            <a:off x="192125" y="4949802"/>
            <a:ext cx="3255739" cy="574901"/>
          </a:xfrm>
          <a:prstGeom prst="rect">
            <a:avLst/>
          </a:prstGeom>
          <a:ln>
            <a:noFill/>
          </a:ln>
        </p:spPr>
        <p:txBody>
          <a:bodyPr wrap="square">
            <a:spAutoFit/>
          </a:bodyPr>
          <a:lstStyle/>
          <a:p>
            <a:pPr>
              <a:lnSpc>
                <a:spcPct val="120000"/>
              </a:lnSpc>
            </a:pPr>
            <a:r>
              <a:rPr lang="pt-BR" sz="2700" b="1" dirty="0" smtClean="0">
                <a:solidFill>
                  <a:schemeClr val="bg1"/>
                </a:solidFill>
              </a:rPr>
              <a:t>Economizam energia</a:t>
            </a:r>
            <a:endParaRPr lang="pt-BR" sz="2700" dirty="0">
              <a:solidFill>
                <a:schemeClr val="bg1"/>
              </a:solidFill>
            </a:endParaRPr>
          </a:p>
        </p:txBody>
      </p:sp>
      <p:sp>
        <p:nvSpPr>
          <p:cNvPr id="8" name="Rectangle 7">
            <a:extLst>
              <a:ext uri="{FF2B5EF4-FFF2-40B4-BE49-F238E27FC236}">
                <a16:creationId xmlns:a16="http://schemas.microsoft.com/office/drawing/2014/main" xmlns="" id="{CE890EE9-3B9E-1C44-969B-E6C484D9C9AE}"/>
              </a:ext>
            </a:extLst>
          </p:cNvPr>
          <p:cNvSpPr/>
          <p:nvPr/>
        </p:nvSpPr>
        <p:spPr>
          <a:xfrm>
            <a:off x="3532928" y="4752217"/>
            <a:ext cx="8800121" cy="1421928"/>
          </a:xfrm>
          <a:prstGeom prst="rect">
            <a:avLst/>
          </a:prstGeom>
          <a:ln>
            <a:noFill/>
          </a:ln>
        </p:spPr>
        <p:txBody>
          <a:bodyPr wrap="square">
            <a:spAutoFit/>
          </a:bodyPr>
          <a:lstStyle/>
          <a:p>
            <a:pPr>
              <a:lnSpc>
                <a:spcPct val="120000"/>
              </a:lnSpc>
              <a:buClr>
                <a:srgbClr val="3AC69D"/>
              </a:buClr>
              <a:buSzPct val="150000"/>
            </a:pPr>
            <a:r>
              <a:rPr lang="pt-BR" sz="2400" b="1" dirty="0" smtClean="0">
                <a:solidFill>
                  <a:srgbClr val="262626"/>
                </a:solidFill>
              </a:rPr>
              <a:t>Você sabia que se você reciclar dez garrafas de plástico PET, </a:t>
            </a:r>
          </a:p>
          <a:p>
            <a:pPr>
              <a:lnSpc>
                <a:spcPct val="120000"/>
              </a:lnSpc>
              <a:buClr>
                <a:srgbClr val="3AC69D"/>
              </a:buClr>
              <a:buSzPct val="150000"/>
            </a:pPr>
            <a:r>
              <a:rPr lang="pt-BR" sz="2400" dirty="0" smtClean="0">
                <a:solidFill>
                  <a:srgbClr val="262626"/>
                </a:solidFill>
              </a:rPr>
              <a:t>você pode economizar energia suficiente para alimentar seu laptop por um dia inteiro?</a:t>
            </a:r>
            <a:endParaRPr lang="pt-BR" sz="2400" dirty="0">
              <a:solidFill>
                <a:srgbClr val="262626"/>
              </a:solidFill>
            </a:endParaRPr>
          </a:p>
        </p:txBody>
      </p:sp>
      <p:sp>
        <p:nvSpPr>
          <p:cNvPr id="4" name="Rectangle 3">
            <a:extLst>
              <a:ext uri="{FF2B5EF4-FFF2-40B4-BE49-F238E27FC236}">
                <a16:creationId xmlns:a16="http://schemas.microsoft.com/office/drawing/2014/main" xmlns="" id="{C5EA0CC0-6729-D149-B087-24DCA38D0245}"/>
              </a:ext>
            </a:extLst>
          </p:cNvPr>
          <p:cNvSpPr/>
          <p:nvPr/>
        </p:nvSpPr>
        <p:spPr>
          <a:xfrm>
            <a:off x="1287937" y="2148004"/>
            <a:ext cx="3365765" cy="2172770"/>
          </a:xfrm>
          <a:prstGeom prst="rect">
            <a:avLst/>
          </a:prstGeom>
          <a:solidFill>
            <a:srgbClr val="29C7F7">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oup 9">
            <a:extLst>
              <a:ext uri="{FF2B5EF4-FFF2-40B4-BE49-F238E27FC236}">
                <a16:creationId xmlns:a16="http://schemas.microsoft.com/office/drawing/2014/main" xmlns="" id="{6717D5FC-1AE8-AF4C-B5CA-E830E2B50DB1}"/>
              </a:ext>
            </a:extLst>
          </p:cNvPr>
          <p:cNvGrpSpPr/>
          <p:nvPr/>
        </p:nvGrpSpPr>
        <p:grpSpPr>
          <a:xfrm>
            <a:off x="1654775" y="2285772"/>
            <a:ext cx="2499614" cy="921990"/>
            <a:chOff x="1198318" y="2640438"/>
            <a:chExt cx="3103332" cy="1144673"/>
          </a:xfrm>
        </p:grpSpPr>
        <p:pic>
          <p:nvPicPr>
            <p:cNvPr id="9" name="Google Shape;200;p6" descr="A bottle of water&#10;&#10;Description automatically generated with low confidence">
              <a:extLst>
                <a:ext uri="{FF2B5EF4-FFF2-40B4-BE49-F238E27FC236}">
                  <a16:creationId xmlns:a16="http://schemas.microsoft.com/office/drawing/2014/main" xmlns="" id="{EEE32599-1303-9140-9684-981AA297E2C3}"/>
                </a:ext>
              </a:extLst>
            </p:cNvPr>
            <p:cNvPicPr preferRelativeResize="0"/>
            <p:nvPr/>
          </p:nvPicPr>
          <p:blipFill rotWithShape="1">
            <a:blip r:embed="rId6">
              <a:alphaModFix/>
            </a:blip>
            <a:srcRect/>
            <a:stretch/>
          </p:blipFill>
          <p:spPr>
            <a:xfrm>
              <a:off x="1198318" y="2640440"/>
              <a:ext cx="900724" cy="1144671"/>
            </a:xfrm>
            <a:prstGeom prst="rect">
              <a:avLst/>
            </a:prstGeom>
            <a:noFill/>
            <a:ln>
              <a:noFill/>
            </a:ln>
          </p:spPr>
        </p:pic>
        <p:pic>
          <p:nvPicPr>
            <p:cNvPr id="11" name="Google Shape;200;p6" descr="A bottle of water&#10;&#10;Description automatically generated with low confidence">
              <a:extLst>
                <a:ext uri="{FF2B5EF4-FFF2-40B4-BE49-F238E27FC236}">
                  <a16:creationId xmlns:a16="http://schemas.microsoft.com/office/drawing/2014/main" xmlns="" id="{1B2AD27E-62FC-4342-A655-7578CB2C8741}"/>
                </a:ext>
              </a:extLst>
            </p:cNvPr>
            <p:cNvPicPr preferRelativeResize="0"/>
            <p:nvPr/>
          </p:nvPicPr>
          <p:blipFill rotWithShape="1">
            <a:blip r:embed="rId6">
              <a:alphaModFix/>
            </a:blip>
            <a:srcRect/>
            <a:stretch/>
          </p:blipFill>
          <p:spPr>
            <a:xfrm>
              <a:off x="1745694" y="2640440"/>
              <a:ext cx="900724" cy="1144671"/>
            </a:xfrm>
            <a:prstGeom prst="rect">
              <a:avLst/>
            </a:prstGeom>
            <a:noFill/>
            <a:ln>
              <a:noFill/>
            </a:ln>
          </p:spPr>
        </p:pic>
        <p:pic>
          <p:nvPicPr>
            <p:cNvPr id="12" name="Google Shape;200;p6" descr="A bottle of water&#10;&#10;Description automatically generated with low confidence">
              <a:extLst>
                <a:ext uri="{FF2B5EF4-FFF2-40B4-BE49-F238E27FC236}">
                  <a16:creationId xmlns:a16="http://schemas.microsoft.com/office/drawing/2014/main" xmlns="" id="{228F9E88-D391-484A-91D6-66BAA29D3747}"/>
                </a:ext>
              </a:extLst>
            </p:cNvPr>
            <p:cNvPicPr preferRelativeResize="0"/>
            <p:nvPr/>
          </p:nvPicPr>
          <p:blipFill rotWithShape="1">
            <a:blip r:embed="rId6">
              <a:alphaModFix/>
            </a:blip>
            <a:srcRect/>
            <a:stretch/>
          </p:blipFill>
          <p:spPr>
            <a:xfrm>
              <a:off x="2299622" y="2640440"/>
              <a:ext cx="900724" cy="1144671"/>
            </a:xfrm>
            <a:prstGeom prst="rect">
              <a:avLst/>
            </a:prstGeom>
            <a:noFill/>
            <a:ln>
              <a:noFill/>
            </a:ln>
          </p:spPr>
        </p:pic>
        <p:pic>
          <p:nvPicPr>
            <p:cNvPr id="13" name="Google Shape;200;p6" descr="A bottle of water&#10;&#10;Description automatically generated with low confidence">
              <a:extLst>
                <a:ext uri="{FF2B5EF4-FFF2-40B4-BE49-F238E27FC236}">
                  <a16:creationId xmlns:a16="http://schemas.microsoft.com/office/drawing/2014/main" xmlns="" id="{2FB94046-E20C-9747-B16B-1441A07CE0D2}"/>
                </a:ext>
              </a:extLst>
            </p:cNvPr>
            <p:cNvPicPr preferRelativeResize="0"/>
            <p:nvPr/>
          </p:nvPicPr>
          <p:blipFill rotWithShape="1">
            <a:blip r:embed="rId6">
              <a:alphaModFix/>
            </a:blip>
            <a:srcRect/>
            <a:stretch/>
          </p:blipFill>
          <p:spPr>
            <a:xfrm>
              <a:off x="2861078" y="2640439"/>
              <a:ext cx="900724" cy="1144671"/>
            </a:xfrm>
            <a:prstGeom prst="rect">
              <a:avLst/>
            </a:prstGeom>
            <a:noFill/>
            <a:ln>
              <a:noFill/>
            </a:ln>
          </p:spPr>
        </p:pic>
        <p:pic>
          <p:nvPicPr>
            <p:cNvPr id="14" name="Google Shape;200;p6" descr="A bottle of water&#10;&#10;Description automatically generated with low confidence">
              <a:extLst>
                <a:ext uri="{FF2B5EF4-FFF2-40B4-BE49-F238E27FC236}">
                  <a16:creationId xmlns:a16="http://schemas.microsoft.com/office/drawing/2014/main" xmlns="" id="{A225CE1F-3A38-E542-8D21-E6AF06A390F4}"/>
                </a:ext>
              </a:extLst>
            </p:cNvPr>
            <p:cNvPicPr preferRelativeResize="0"/>
            <p:nvPr/>
          </p:nvPicPr>
          <p:blipFill rotWithShape="1">
            <a:blip r:embed="rId6">
              <a:alphaModFix/>
            </a:blip>
            <a:srcRect/>
            <a:stretch/>
          </p:blipFill>
          <p:spPr>
            <a:xfrm>
              <a:off x="3400926" y="2640438"/>
              <a:ext cx="900724" cy="1144671"/>
            </a:xfrm>
            <a:prstGeom prst="rect">
              <a:avLst/>
            </a:prstGeom>
            <a:noFill/>
            <a:ln>
              <a:noFill/>
            </a:ln>
          </p:spPr>
        </p:pic>
      </p:grpSp>
      <p:grpSp>
        <p:nvGrpSpPr>
          <p:cNvPr id="16" name="Group 15">
            <a:extLst>
              <a:ext uri="{FF2B5EF4-FFF2-40B4-BE49-F238E27FC236}">
                <a16:creationId xmlns:a16="http://schemas.microsoft.com/office/drawing/2014/main" xmlns="" id="{4EB5A705-6EB3-8A48-8D32-1A7B09E0F117}"/>
              </a:ext>
            </a:extLst>
          </p:cNvPr>
          <p:cNvGrpSpPr/>
          <p:nvPr/>
        </p:nvGrpSpPr>
        <p:grpSpPr>
          <a:xfrm>
            <a:off x="1654775" y="3267807"/>
            <a:ext cx="2499614" cy="921990"/>
            <a:chOff x="1198318" y="2640438"/>
            <a:chExt cx="3103332" cy="1144673"/>
          </a:xfrm>
        </p:grpSpPr>
        <p:pic>
          <p:nvPicPr>
            <p:cNvPr id="17" name="Google Shape;200;p6" descr="A bottle of water&#10;&#10;Description automatically generated with low confidence">
              <a:extLst>
                <a:ext uri="{FF2B5EF4-FFF2-40B4-BE49-F238E27FC236}">
                  <a16:creationId xmlns:a16="http://schemas.microsoft.com/office/drawing/2014/main" xmlns="" id="{AECE681E-EA97-8C4D-B73C-C7F41823765F}"/>
                </a:ext>
              </a:extLst>
            </p:cNvPr>
            <p:cNvPicPr preferRelativeResize="0"/>
            <p:nvPr/>
          </p:nvPicPr>
          <p:blipFill rotWithShape="1">
            <a:blip r:embed="rId6">
              <a:alphaModFix/>
            </a:blip>
            <a:srcRect/>
            <a:stretch/>
          </p:blipFill>
          <p:spPr>
            <a:xfrm>
              <a:off x="1198318" y="2640440"/>
              <a:ext cx="900724" cy="1144671"/>
            </a:xfrm>
            <a:prstGeom prst="rect">
              <a:avLst/>
            </a:prstGeom>
            <a:noFill/>
            <a:ln>
              <a:noFill/>
            </a:ln>
          </p:spPr>
        </p:pic>
        <p:pic>
          <p:nvPicPr>
            <p:cNvPr id="18" name="Google Shape;200;p6" descr="A bottle of water&#10;&#10;Description automatically generated with low confidence">
              <a:extLst>
                <a:ext uri="{FF2B5EF4-FFF2-40B4-BE49-F238E27FC236}">
                  <a16:creationId xmlns:a16="http://schemas.microsoft.com/office/drawing/2014/main" xmlns="" id="{E2DFC1E7-72CE-EF4E-8ABE-002FEE80B5CE}"/>
                </a:ext>
              </a:extLst>
            </p:cNvPr>
            <p:cNvPicPr preferRelativeResize="0"/>
            <p:nvPr/>
          </p:nvPicPr>
          <p:blipFill rotWithShape="1">
            <a:blip r:embed="rId6">
              <a:alphaModFix/>
            </a:blip>
            <a:srcRect/>
            <a:stretch/>
          </p:blipFill>
          <p:spPr>
            <a:xfrm>
              <a:off x="1745694" y="2640440"/>
              <a:ext cx="900724" cy="1144671"/>
            </a:xfrm>
            <a:prstGeom prst="rect">
              <a:avLst/>
            </a:prstGeom>
            <a:noFill/>
            <a:ln>
              <a:noFill/>
            </a:ln>
          </p:spPr>
        </p:pic>
        <p:pic>
          <p:nvPicPr>
            <p:cNvPr id="19" name="Google Shape;200;p6" descr="A bottle of water&#10;&#10;Description automatically generated with low confidence">
              <a:extLst>
                <a:ext uri="{FF2B5EF4-FFF2-40B4-BE49-F238E27FC236}">
                  <a16:creationId xmlns:a16="http://schemas.microsoft.com/office/drawing/2014/main" xmlns="" id="{93117B75-FCAC-4C4F-838D-B604A7781A6B}"/>
                </a:ext>
              </a:extLst>
            </p:cNvPr>
            <p:cNvPicPr preferRelativeResize="0"/>
            <p:nvPr/>
          </p:nvPicPr>
          <p:blipFill rotWithShape="1">
            <a:blip r:embed="rId6">
              <a:alphaModFix/>
            </a:blip>
            <a:srcRect/>
            <a:stretch/>
          </p:blipFill>
          <p:spPr>
            <a:xfrm>
              <a:off x="2299622" y="2640440"/>
              <a:ext cx="900724" cy="1144671"/>
            </a:xfrm>
            <a:prstGeom prst="rect">
              <a:avLst/>
            </a:prstGeom>
            <a:noFill/>
            <a:ln>
              <a:noFill/>
            </a:ln>
          </p:spPr>
        </p:pic>
        <p:pic>
          <p:nvPicPr>
            <p:cNvPr id="20" name="Google Shape;200;p6" descr="A bottle of water&#10;&#10;Description automatically generated with low confidence">
              <a:extLst>
                <a:ext uri="{FF2B5EF4-FFF2-40B4-BE49-F238E27FC236}">
                  <a16:creationId xmlns:a16="http://schemas.microsoft.com/office/drawing/2014/main" xmlns="" id="{D3154D79-5207-8C40-B211-31AB2CE8DF93}"/>
                </a:ext>
              </a:extLst>
            </p:cNvPr>
            <p:cNvPicPr preferRelativeResize="0"/>
            <p:nvPr/>
          </p:nvPicPr>
          <p:blipFill rotWithShape="1">
            <a:blip r:embed="rId6">
              <a:alphaModFix/>
            </a:blip>
            <a:srcRect/>
            <a:stretch/>
          </p:blipFill>
          <p:spPr>
            <a:xfrm>
              <a:off x="2861078" y="2640439"/>
              <a:ext cx="900724" cy="1144671"/>
            </a:xfrm>
            <a:prstGeom prst="rect">
              <a:avLst/>
            </a:prstGeom>
            <a:noFill/>
            <a:ln>
              <a:noFill/>
            </a:ln>
          </p:spPr>
        </p:pic>
        <p:pic>
          <p:nvPicPr>
            <p:cNvPr id="21" name="Google Shape;200;p6" descr="A bottle of water&#10;&#10;Description automatically generated with low confidence">
              <a:extLst>
                <a:ext uri="{FF2B5EF4-FFF2-40B4-BE49-F238E27FC236}">
                  <a16:creationId xmlns:a16="http://schemas.microsoft.com/office/drawing/2014/main" xmlns="" id="{C3B3CF2F-DA7F-6644-A37B-7ABC9CBDCDB7}"/>
                </a:ext>
              </a:extLst>
            </p:cNvPr>
            <p:cNvPicPr preferRelativeResize="0"/>
            <p:nvPr/>
          </p:nvPicPr>
          <p:blipFill rotWithShape="1">
            <a:blip r:embed="rId6">
              <a:alphaModFix/>
            </a:blip>
            <a:srcRect/>
            <a:stretch/>
          </p:blipFill>
          <p:spPr>
            <a:xfrm>
              <a:off x="3400926" y="2640438"/>
              <a:ext cx="900724" cy="1144671"/>
            </a:xfrm>
            <a:prstGeom prst="rect">
              <a:avLst/>
            </a:prstGeom>
            <a:noFill/>
            <a:ln>
              <a:noFill/>
            </a:ln>
          </p:spPr>
        </p:pic>
      </p:grpSp>
      <p:sp>
        <p:nvSpPr>
          <p:cNvPr id="22" name="Rectangle 21">
            <a:extLst>
              <a:ext uri="{FF2B5EF4-FFF2-40B4-BE49-F238E27FC236}">
                <a16:creationId xmlns:a16="http://schemas.microsoft.com/office/drawing/2014/main" xmlns="" id="{055A89B7-ACF3-C04B-AB2E-B45B277FFC85}"/>
              </a:ext>
            </a:extLst>
          </p:cNvPr>
          <p:cNvSpPr/>
          <p:nvPr/>
        </p:nvSpPr>
        <p:spPr>
          <a:xfrm>
            <a:off x="1116481" y="1648119"/>
            <a:ext cx="3755551" cy="505972"/>
          </a:xfrm>
          <a:prstGeom prst="rect">
            <a:avLst/>
          </a:prstGeom>
          <a:ln>
            <a:noFill/>
          </a:ln>
        </p:spPr>
        <p:txBody>
          <a:bodyPr wrap="square">
            <a:spAutoFit/>
          </a:bodyPr>
          <a:lstStyle/>
          <a:p>
            <a:pPr>
              <a:lnSpc>
                <a:spcPct val="120000"/>
              </a:lnSpc>
            </a:pPr>
            <a:r>
              <a:rPr lang="pt-BR" sz="2400" b="1" dirty="0" smtClean="0">
                <a:solidFill>
                  <a:srgbClr val="29C7F7"/>
                </a:solidFill>
              </a:rPr>
              <a:t>10 Garrafas de plástico PET</a:t>
            </a:r>
            <a:endParaRPr lang="pt-BR" sz="2400" dirty="0">
              <a:solidFill>
                <a:srgbClr val="29C7F7"/>
              </a:solidFill>
            </a:endParaRPr>
          </a:p>
        </p:txBody>
      </p:sp>
      <p:sp>
        <p:nvSpPr>
          <p:cNvPr id="24" name="Right Arrow 23">
            <a:extLst>
              <a:ext uri="{FF2B5EF4-FFF2-40B4-BE49-F238E27FC236}">
                <a16:creationId xmlns:a16="http://schemas.microsoft.com/office/drawing/2014/main" xmlns="" id="{24B2BE10-544F-0C4E-BBA1-DA8600629A57}"/>
              </a:ext>
            </a:extLst>
          </p:cNvPr>
          <p:cNvSpPr/>
          <p:nvPr/>
        </p:nvSpPr>
        <p:spPr>
          <a:xfrm>
            <a:off x="5581661" y="2975499"/>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7" name="Picture 26" descr="A picture containing text, electronics, computer, computer&#10;&#10;Description automatically generated">
            <a:extLst>
              <a:ext uri="{FF2B5EF4-FFF2-40B4-BE49-F238E27FC236}">
                <a16:creationId xmlns:a16="http://schemas.microsoft.com/office/drawing/2014/main" xmlns="" id="{C067D8CC-013E-F547-8DA6-00ED6B8FC989}"/>
              </a:ext>
            </a:extLst>
          </p:cNvPr>
          <p:cNvPicPr>
            <a:picLocks noChangeAspect="1"/>
          </p:cNvPicPr>
          <p:nvPr/>
        </p:nvPicPr>
        <p:blipFill>
          <a:blip r:embed="rId7"/>
          <a:stretch>
            <a:fillRect/>
          </a:stretch>
        </p:blipFill>
        <p:spPr>
          <a:xfrm>
            <a:off x="7336942" y="1950286"/>
            <a:ext cx="3465407" cy="2455542"/>
          </a:xfrm>
          <a:prstGeom prst="rect">
            <a:avLst/>
          </a:prstGeom>
        </p:spPr>
      </p:pic>
      <p:pic>
        <p:nvPicPr>
          <p:cNvPr id="29" name="Picture 28" descr="A picture containing text, monitor, clock, screen&#10;&#10;Description automatically generated">
            <a:extLst>
              <a:ext uri="{FF2B5EF4-FFF2-40B4-BE49-F238E27FC236}">
                <a16:creationId xmlns:a16="http://schemas.microsoft.com/office/drawing/2014/main" xmlns="" id="{87660610-F1BF-FD47-9E7E-84D0EDA474C7}"/>
              </a:ext>
            </a:extLst>
          </p:cNvPr>
          <p:cNvPicPr>
            <a:picLocks noChangeAspect="1"/>
          </p:cNvPicPr>
          <p:nvPr/>
        </p:nvPicPr>
        <p:blipFill>
          <a:blip r:embed="rId8"/>
          <a:stretch>
            <a:fillRect/>
          </a:stretch>
        </p:blipFill>
        <p:spPr>
          <a:xfrm>
            <a:off x="8527654" y="2627369"/>
            <a:ext cx="1177734" cy="640438"/>
          </a:xfrm>
          <a:prstGeom prst="rect">
            <a:avLst/>
          </a:prstGeom>
        </p:spPr>
      </p:pic>
      <p:sp>
        <p:nvSpPr>
          <p:cNvPr id="26" name="Rounded Rectangle 25">
            <a:extLst>
              <a:ext uri="{FF2B5EF4-FFF2-40B4-BE49-F238E27FC236}">
                <a16:creationId xmlns:a16="http://schemas.microsoft.com/office/drawing/2014/main" xmlns="" id="{E380AA08-3B59-2741-96A0-4EA166983ADF}"/>
              </a:ext>
            </a:extLst>
          </p:cNvPr>
          <p:cNvSpPr/>
          <p:nvPr/>
        </p:nvSpPr>
        <p:spPr>
          <a:xfrm>
            <a:off x="3255100" y="5155094"/>
            <a:ext cx="173791" cy="331367"/>
          </a:xfrm>
          <a:prstGeom prst="roundRect">
            <a:avLst/>
          </a:prstGeom>
          <a:solidFill>
            <a:srgbClr val="3AC6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Slide Number Placeholder 2">
            <a:extLst>
              <a:ext uri="{FF2B5EF4-FFF2-40B4-BE49-F238E27FC236}">
                <a16:creationId xmlns:a16="http://schemas.microsoft.com/office/drawing/2014/main" xmlns="" id="{9285036F-E7CD-2D4F-A0DA-F1BE2DC136FD}"/>
              </a:ext>
            </a:extLst>
          </p:cNvPr>
          <p:cNvSpPr>
            <a:spLocks noGrp="1"/>
          </p:cNvSpPr>
          <p:nvPr>
            <p:ph type="sldNum" sz="quarter" idx="12"/>
          </p:nvPr>
        </p:nvSpPr>
        <p:spPr/>
        <p:txBody>
          <a:bodyPr/>
          <a:lstStyle/>
          <a:p>
            <a:fld id="{A49FEDE7-8061-9B4D-88A1-7EA83A94C31B}" type="slidenum">
              <a:rPr lang="pt-BR" smtClean="0"/>
              <a:t>15</a:t>
            </a:fld>
            <a:endParaRPr lang="pt-BR" dirty="0"/>
          </a:p>
        </p:txBody>
      </p:sp>
    </p:spTree>
    <p:extLst>
      <p:ext uri="{BB962C8B-B14F-4D97-AF65-F5344CB8AC3E}">
        <p14:creationId xmlns:p14="http://schemas.microsoft.com/office/powerpoint/2010/main" val="9872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repeatCount="20000" fill="remove" grpId="0" nodeType="clickEffect">
                                  <p:stCondLst>
                                    <p:cond delay="0"/>
                                  </p:stCondLst>
                                  <p:childTnLst>
                                    <p:animClr clrSpc="rgb" dir="cw">
                                      <p:cBhvr override="childStyle">
                                        <p:cTn id="19" dur="1000" autoRev="1" fill="remove"/>
                                        <p:tgtEl>
                                          <p:spTgt spid="24"/>
                                        </p:tgtEl>
                                        <p:attrNameLst>
                                          <p:attrName>style.color</p:attrName>
                                        </p:attrNameLst>
                                      </p:cBhvr>
                                      <p:to>
                                        <a:schemeClr val="bg1"/>
                                      </p:to>
                                    </p:animClr>
                                    <p:animClr clrSpc="rgb" dir="cw">
                                      <p:cBhvr>
                                        <p:cTn id="20" dur="1000" autoRev="1" fill="remove"/>
                                        <p:tgtEl>
                                          <p:spTgt spid="24"/>
                                        </p:tgtEl>
                                        <p:attrNameLst>
                                          <p:attrName>fillcolor</p:attrName>
                                        </p:attrNameLst>
                                      </p:cBhvr>
                                      <p:to>
                                        <a:schemeClr val="bg1"/>
                                      </p:to>
                                    </p:animClr>
                                    <p:set>
                                      <p:cBhvr>
                                        <p:cTn id="21" dur="1000" autoRev="1" fill="remove"/>
                                        <p:tgtEl>
                                          <p:spTgt spid="24"/>
                                        </p:tgtEl>
                                        <p:attrNameLst>
                                          <p:attrName>fill.type</p:attrName>
                                        </p:attrNameLst>
                                      </p:cBhvr>
                                      <p:to>
                                        <p:strVal val="solid"/>
                                      </p:to>
                                    </p:set>
                                    <p:set>
                                      <p:cBhvr>
                                        <p:cTn id="22" dur="1000" autoRev="1" fill="remove"/>
                                        <p:tgtEl>
                                          <p:spTgt spid="24"/>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a:ln>
            <a:noFill/>
          </a:ln>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Por que a reciclagem ajuda o meio ambiente?</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 name="Rounded Rectangle 3">
            <a:extLst>
              <a:ext uri="{FF2B5EF4-FFF2-40B4-BE49-F238E27FC236}">
                <a16:creationId xmlns:a16="http://schemas.microsoft.com/office/drawing/2014/main" xmlns="" id="{A3B72164-074A-9C41-B103-5251C1F51CD5}"/>
              </a:ext>
            </a:extLst>
          </p:cNvPr>
          <p:cNvSpPr/>
          <p:nvPr/>
        </p:nvSpPr>
        <p:spPr>
          <a:xfrm>
            <a:off x="5951095" y="2270165"/>
            <a:ext cx="5692427" cy="2737190"/>
          </a:xfrm>
          <a:prstGeom prst="roundRect">
            <a:avLst>
              <a:gd name="adj" fmla="val 12857"/>
            </a:avLst>
          </a:prstGeom>
          <a:noFill/>
          <a:ln w="28575">
            <a:solidFill>
              <a:srgbClr val="29C7F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7">
            <a:extLst>
              <a:ext uri="{FF2B5EF4-FFF2-40B4-BE49-F238E27FC236}">
                <a16:creationId xmlns:a16="http://schemas.microsoft.com/office/drawing/2014/main" xmlns="" id="{CE890EE9-3B9E-1C44-969B-E6C484D9C9AE}"/>
              </a:ext>
            </a:extLst>
          </p:cNvPr>
          <p:cNvSpPr/>
          <p:nvPr/>
        </p:nvSpPr>
        <p:spPr>
          <a:xfrm>
            <a:off x="6176568" y="2342814"/>
            <a:ext cx="5520506" cy="2308324"/>
          </a:xfrm>
          <a:prstGeom prst="rect">
            <a:avLst/>
          </a:prstGeom>
          <a:ln>
            <a:noFill/>
          </a:ln>
        </p:spPr>
        <p:txBody>
          <a:bodyPr wrap="square">
            <a:spAutoFit/>
          </a:bodyPr>
          <a:lstStyle/>
          <a:p>
            <a:pPr>
              <a:lnSpc>
                <a:spcPct val="120000"/>
              </a:lnSpc>
              <a:buClr>
                <a:srgbClr val="3AC69D"/>
              </a:buClr>
              <a:buSzPct val="150000"/>
            </a:pPr>
            <a:r>
              <a:rPr lang="pt-BR" sz="2400" b="1" dirty="0" smtClean="0"/>
              <a:t>Usamos menos recursos naturais.</a:t>
            </a:r>
          </a:p>
          <a:p>
            <a:pPr>
              <a:lnSpc>
                <a:spcPct val="120000"/>
              </a:lnSpc>
              <a:buClr>
                <a:srgbClr val="3AC69D"/>
              </a:buClr>
              <a:buSzPct val="150000"/>
            </a:pPr>
            <a:r>
              <a:rPr lang="pt-BR" sz="2400" dirty="0" smtClean="0"/>
              <a:t>A reciclagem conserva os recursos naturais, como madeira, água, minerais e combustíveis fósseis, </a:t>
            </a:r>
            <a:r>
              <a:rPr lang="pt-BR" sz="2400" b="1" dirty="0" smtClean="0">
                <a:solidFill>
                  <a:srgbClr val="29C7F7"/>
                </a:solidFill>
              </a:rPr>
              <a:t>porque </a:t>
            </a:r>
            <a:r>
              <a:rPr lang="pt-BR" sz="2400" b="1" dirty="0">
                <a:solidFill>
                  <a:srgbClr val="29C7F7"/>
                </a:solidFill>
              </a:rPr>
              <a:t>os materiais podem ser </a:t>
            </a:r>
            <a:r>
              <a:rPr lang="pt-BR" sz="2400" b="1" dirty="0" smtClean="0">
                <a:solidFill>
                  <a:srgbClr val="29C7F7"/>
                </a:solidFill>
              </a:rPr>
              <a:t>reutilizados.</a:t>
            </a:r>
            <a:endParaRPr lang="pt-BR" sz="2400" b="1" dirty="0">
              <a:solidFill>
                <a:schemeClr val="bg1"/>
              </a:solidFill>
            </a:endParaRPr>
          </a:p>
        </p:txBody>
      </p:sp>
      <p:pic>
        <p:nvPicPr>
          <p:cNvPr id="10" name="Picture 9">
            <a:extLst>
              <a:ext uri="{FF2B5EF4-FFF2-40B4-BE49-F238E27FC236}">
                <a16:creationId xmlns:a16="http://schemas.microsoft.com/office/drawing/2014/main" xmlns="" id="{0BFF8578-1B7F-5F45-9FC0-4A2ABFD387A6}"/>
              </a:ext>
            </a:extLst>
          </p:cNvPr>
          <p:cNvPicPr>
            <a:picLocks noChangeAspect="1"/>
          </p:cNvPicPr>
          <p:nvPr/>
        </p:nvPicPr>
        <p:blipFill rotWithShape="1">
          <a:blip r:embed="rId5"/>
          <a:srcRect b="-20"/>
          <a:stretch/>
        </p:blipFill>
        <p:spPr>
          <a:xfrm>
            <a:off x="380622" y="3551503"/>
            <a:ext cx="5021995" cy="1917461"/>
          </a:xfrm>
          <a:prstGeom prst="rect">
            <a:avLst/>
          </a:prstGeom>
        </p:spPr>
      </p:pic>
      <p:pic>
        <p:nvPicPr>
          <p:cNvPr id="12" name="Picture 11" descr="A picture containing tree, outdoor, ground, sky&#10;&#10;Description automatically generated">
            <a:extLst>
              <a:ext uri="{FF2B5EF4-FFF2-40B4-BE49-F238E27FC236}">
                <a16:creationId xmlns:a16="http://schemas.microsoft.com/office/drawing/2014/main" xmlns="" id="{77ECC529-7D73-1242-A86D-94355613F49A}"/>
              </a:ext>
            </a:extLst>
          </p:cNvPr>
          <p:cNvPicPr>
            <a:picLocks noChangeAspect="1"/>
          </p:cNvPicPr>
          <p:nvPr/>
        </p:nvPicPr>
        <p:blipFill rotWithShape="1">
          <a:blip r:embed="rId6"/>
          <a:srcRect b="6"/>
          <a:stretch/>
        </p:blipFill>
        <p:spPr>
          <a:xfrm>
            <a:off x="380622" y="1752174"/>
            <a:ext cx="5021994" cy="1712991"/>
          </a:xfrm>
          <a:prstGeom prst="rect">
            <a:avLst/>
          </a:prstGeom>
        </p:spPr>
      </p:pic>
      <p:sp>
        <p:nvSpPr>
          <p:cNvPr id="2" name="Slide Number Placeholder 1">
            <a:extLst>
              <a:ext uri="{FF2B5EF4-FFF2-40B4-BE49-F238E27FC236}">
                <a16:creationId xmlns:a16="http://schemas.microsoft.com/office/drawing/2014/main" xmlns="" id="{56232381-4981-2349-82B3-0F9C871BA461}"/>
              </a:ext>
            </a:extLst>
          </p:cNvPr>
          <p:cNvSpPr>
            <a:spLocks noGrp="1"/>
          </p:cNvSpPr>
          <p:nvPr>
            <p:ph type="sldNum" sz="quarter" idx="12"/>
          </p:nvPr>
        </p:nvSpPr>
        <p:spPr/>
        <p:txBody>
          <a:bodyPr/>
          <a:lstStyle/>
          <a:p>
            <a:fld id="{A49FEDE7-8061-9B4D-88A1-7EA83A94C31B}" type="slidenum">
              <a:rPr lang="pt-BR" smtClean="0"/>
              <a:t>16</a:t>
            </a:fld>
            <a:endParaRPr lang="pt-BR" dirty="0"/>
          </a:p>
        </p:txBody>
      </p:sp>
    </p:spTree>
    <p:extLst>
      <p:ext uri="{BB962C8B-B14F-4D97-AF65-F5344CB8AC3E}">
        <p14:creationId xmlns:p14="http://schemas.microsoft.com/office/powerpoint/2010/main" val="30852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2597"/>
            <a:ext cx="12192000" cy="6858000"/>
          </a:xfrm>
          <a:prstGeom prst="rect">
            <a:avLst/>
          </a:prstGeom>
          <a:ln>
            <a:noFill/>
          </a:ln>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Por que a reciclagem ajuda o meio ambiente?</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 name="Rounded Rectangle 3">
            <a:extLst>
              <a:ext uri="{FF2B5EF4-FFF2-40B4-BE49-F238E27FC236}">
                <a16:creationId xmlns:a16="http://schemas.microsoft.com/office/drawing/2014/main" xmlns="" id="{A3B72164-074A-9C41-B103-5251C1F51CD5}"/>
              </a:ext>
            </a:extLst>
          </p:cNvPr>
          <p:cNvSpPr/>
          <p:nvPr/>
        </p:nvSpPr>
        <p:spPr>
          <a:xfrm>
            <a:off x="3114922" y="4848123"/>
            <a:ext cx="5827291" cy="923940"/>
          </a:xfrm>
          <a:prstGeom prst="roundRect">
            <a:avLst>
              <a:gd name="adj" fmla="val 12857"/>
            </a:avLst>
          </a:prstGeom>
          <a:noFill/>
          <a:ln w="28575">
            <a:solidFill>
              <a:srgbClr val="29C7F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7">
            <a:extLst>
              <a:ext uri="{FF2B5EF4-FFF2-40B4-BE49-F238E27FC236}">
                <a16:creationId xmlns:a16="http://schemas.microsoft.com/office/drawing/2014/main" xmlns="" id="{CE890EE9-3B9E-1C44-969B-E6C484D9C9AE}"/>
              </a:ext>
            </a:extLst>
          </p:cNvPr>
          <p:cNvSpPr/>
          <p:nvPr/>
        </p:nvSpPr>
        <p:spPr>
          <a:xfrm>
            <a:off x="3249786" y="5039891"/>
            <a:ext cx="5692427" cy="540404"/>
          </a:xfrm>
          <a:prstGeom prst="rect">
            <a:avLst/>
          </a:prstGeom>
          <a:ln>
            <a:noFill/>
          </a:ln>
        </p:spPr>
        <p:txBody>
          <a:bodyPr wrap="square">
            <a:spAutoFit/>
          </a:bodyPr>
          <a:lstStyle/>
          <a:p>
            <a:pPr>
              <a:lnSpc>
                <a:spcPct val="120000"/>
              </a:lnSpc>
              <a:buClr>
                <a:srgbClr val="3AC69D"/>
              </a:buClr>
              <a:buSzPct val="150000"/>
            </a:pPr>
            <a:r>
              <a:rPr lang="pt-BR" sz="2600" b="1" dirty="0" smtClean="0"/>
              <a:t>Reduz a poluição e protege os animais.</a:t>
            </a:r>
            <a:endParaRPr lang="pt-BR" sz="2600" b="1" dirty="0">
              <a:solidFill>
                <a:schemeClr val="bg1"/>
              </a:solidFill>
            </a:endParaRPr>
          </a:p>
        </p:txBody>
      </p:sp>
      <p:pic>
        <p:nvPicPr>
          <p:cNvPr id="3" name="Picture 2">
            <a:extLst>
              <a:ext uri="{FF2B5EF4-FFF2-40B4-BE49-F238E27FC236}">
                <a16:creationId xmlns:a16="http://schemas.microsoft.com/office/drawing/2014/main" xmlns="" id="{454D97D8-7790-C04F-B457-B9743AD10933}"/>
              </a:ext>
            </a:extLst>
          </p:cNvPr>
          <p:cNvPicPr>
            <a:picLocks noChangeAspect="1"/>
          </p:cNvPicPr>
          <p:nvPr/>
        </p:nvPicPr>
        <p:blipFill rotWithShape="1">
          <a:blip r:embed="rId5"/>
          <a:srcRect b="13"/>
          <a:stretch/>
        </p:blipFill>
        <p:spPr>
          <a:xfrm>
            <a:off x="109948" y="1933436"/>
            <a:ext cx="5646528" cy="2551668"/>
          </a:xfrm>
          <a:prstGeom prst="rect">
            <a:avLst/>
          </a:prstGeom>
        </p:spPr>
      </p:pic>
      <p:pic>
        <p:nvPicPr>
          <p:cNvPr id="11" name="Picture 10" descr="A group of people digging in the sand at the beach&#10;&#10;Description automatically generated with medium confidence">
            <a:extLst>
              <a:ext uri="{FF2B5EF4-FFF2-40B4-BE49-F238E27FC236}">
                <a16:creationId xmlns:a16="http://schemas.microsoft.com/office/drawing/2014/main" xmlns="" id="{2006C078-5539-7543-A0B0-B67406C4FFA1}"/>
              </a:ext>
            </a:extLst>
          </p:cNvPr>
          <p:cNvPicPr>
            <a:picLocks noChangeAspect="1"/>
          </p:cNvPicPr>
          <p:nvPr/>
        </p:nvPicPr>
        <p:blipFill rotWithShape="1">
          <a:blip r:embed="rId6"/>
          <a:srcRect b="-7"/>
          <a:stretch/>
        </p:blipFill>
        <p:spPr>
          <a:xfrm>
            <a:off x="5872627" y="1931754"/>
            <a:ext cx="6255406" cy="2513594"/>
          </a:xfrm>
          <a:prstGeom prst="rect">
            <a:avLst/>
          </a:prstGeom>
        </p:spPr>
      </p:pic>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xmlns="" id="{DD44C4D5-371D-3F43-B64A-FE78D79D70C8}"/>
                  </a:ext>
                </a:extLst>
              </p14:cNvPr>
              <p14:cNvContentPartPr/>
              <p14:nvPr/>
            </p14:nvContentPartPr>
            <p14:xfrm>
              <a:off x="814855" y="772171"/>
              <a:ext cx="906120" cy="2410920"/>
            </p14:xfrm>
          </p:contentPart>
        </mc:Choice>
        <mc:Fallback xmlns="">
          <p:pic>
            <p:nvPicPr>
              <p:cNvPr id="19" name="Ink 18">
                <a:extLst>
                  <a:ext uri="{FF2B5EF4-FFF2-40B4-BE49-F238E27FC236}">
                    <a16:creationId xmlns="" xmlns:a16="http://schemas.microsoft.com/office/drawing/2014/main" xmlns:p14="http://schemas.microsoft.com/office/powerpoint/2010/main" id="{DD44C4D5-371D-3F43-B64A-FE78D79D70C8}"/>
                  </a:ext>
                </a:extLst>
              </p:cNvPr>
              <p:cNvPicPr/>
              <p:nvPr/>
            </p:nvPicPr>
            <p:blipFill>
              <a:blip r:embed="rId8"/>
              <a:stretch>
                <a:fillRect/>
              </a:stretch>
            </p:blipFill>
            <p:spPr>
              <a:xfrm>
                <a:off x="760855" y="664171"/>
                <a:ext cx="1014120" cy="2626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xmlns="" id="{74685406-31C0-C046-9EEB-6BF0718C62DE}"/>
                  </a:ext>
                </a:extLst>
              </p14:cNvPr>
              <p14:cNvContentPartPr/>
              <p14:nvPr/>
            </p14:nvContentPartPr>
            <p14:xfrm>
              <a:off x="1747975" y="1509811"/>
              <a:ext cx="434160" cy="1142280"/>
            </p14:xfrm>
          </p:contentPart>
        </mc:Choice>
        <mc:Fallback xmlns="">
          <p:pic>
            <p:nvPicPr>
              <p:cNvPr id="20" name="Ink 19">
                <a:extLst>
                  <a:ext uri="{FF2B5EF4-FFF2-40B4-BE49-F238E27FC236}">
                    <a16:creationId xmlns="" xmlns:a16="http://schemas.microsoft.com/office/drawing/2014/main" xmlns:p14="http://schemas.microsoft.com/office/powerpoint/2010/main" id="{74685406-31C0-C046-9EEB-6BF0718C62DE}"/>
                  </a:ext>
                </a:extLst>
              </p:cNvPr>
              <p:cNvPicPr/>
              <p:nvPr/>
            </p:nvPicPr>
            <p:blipFill>
              <a:blip r:embed="rId10"/>
              <a:stretch>
                <a:fillRect/>
              </a:stretch>
            </p:blipFill>
            <p:spPr>
              <a:xfrm>
                <a:off x="1693975" y="1401811"/>
                <a:ext cx="542160" cy="1358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xmlns="" id="{7D1ABB70-AFF7-0745-956C-1910595B3AB9}"/>
                  </a:ext>
                </a:extLst>
              </p14:cNvPr>
              <p14:cNvContentPartPr/>
              <p14:nvPr/>
            </p14:nvContentPartPr>
            <p14:xfrm>
              <a:off x="2926975" y="1596931"/>
              <a:ext cx="360" cy="360"/>
            </p14:xfrm>
          </p:contentPart>
        </mc:Choice>
        <mc:Fallback xmlns="">
          <p:pic>
            <p:nvPicPr>
              <p:cNvPr id="21" name="Ink 20">
                <a:extLst>
                  <a:ext uri="{FF2B5EF4-FFF2-40B4-BE49-F238E27FC236}">
                    <a16:creationId xmlns="" xmlns:a16="http://schemas.microsoft.com/office/drawing/2014/main" xmlns:p14="http://schemas.microsoft.com/office/powerpoint/2010/main" id="{7D1ABB70-AFF7-0745-956C-1910595B3AB9}"/>
                  </a:ext>
                </a:extLst>
              </p:cNvPr>
              <p:cNvPicPr/>
              <p:nvPr/>
            </p:nvPicPr>
            <p:blipFill>
              <a:blip r:embed="rId12"/>
              <a:stretch>
                <a:fillRect/>
              </a:stretch>
            </p:blipFill>
            <p:spPr>
              <a:xfrm>
                <a:off x="2872975" y="1488931"/>
                <a:ext cx="10836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xmlns="" id="{1D337533-1122-DD4F-A909-7D2EEFFC10CA}"/>
                  </a:ext>
                </a:extLst>
              </p14:cNvPr>
              <p14:cNvContentPartPr/>
              <p14:nvPr/>
            </p14:nvContentPartPr>
            <p14:xfrm>
              <a:off x="2856415" y="1598731"/>
              <a:ext cx="439560" cy="2239200"/>
            </p14:xfrm>
          </p:contentPart>
        </mc:Choice>
        <mc:Fallback xmlns="">
          <p:pic>
            <p:nvPicPr>
              <p:cNvPr id="22" name="Ink 21">
                <a:extLst>
                  <a:ext uri="{FF2B5EF4-FFF2-40B4-BE49-F238E27FC236}">
                    <a16:creationId xmlns="" xmlns:a16="http://schemas.microsoft.com/office/drawing/2014/main" xmlns:p14="http://schemas.microsoft.com/office/powerpoint/2010/main" id="{1D337533-1122-DD4F-A909-7D2EEFFC10CA}"/>
                  </a:ext>
                </a:extLst>
              </p:cNvPr>
              <p:cNvPicPr/>
              <p:nvPr/>
            </p:nvPicPr>
            <p:blipFill>
              <a:blip r:embed="rId14"/>
              <a:stretch>
                <a:fillRect/>
              </a:stretch>
            </p:blipFill>
            <p:spPr>
              <a:xfrm>
                <a:off x="2802415" y="1490731"/>
                <a:ext cx="547560" cy="2455200"/>
              </a:xfrm>
              <a:prstGeom prst="rect">
                <a:avLst/>
              </a:prstGeom>
            </p:spPr>
          </p:pic>
        </mc:Fallback>
      </mc:AlternateContent>
      <p:sp>
        <p:nvSpPr>
          <p:cNvPr id="23" name="Slide Number Placeholder 22">
            <a:extLst>
              <a:ext uri="{FF2B5EF4-FFF2-40B4-BE49-F238E27FC236}">
                <a16:creationId xmlns:a16="http://schemas.microsoft.com/office/drawing/2014/main" xmlns="" id="{88104440-A23E-514D-A977-0A374C5262DA}"/>
              </a:ext>
            </a:extLst>
          </p:cNvPr>
          <p:cNvSpPr>
            <a:spLocks noGrp="1"/>
          </p:cNvSpPr>
          <p:nvPr>
            <p:ph type="sldNum" sz="quarter" idx="12"/>
          </p:nvPr>
        </p:nvSpPr>
        <p:spPr/>
        <p:txBody>
          <a:bodyPr/>
          <a:lstStyle/>
          <a:p>
            <a:fld id="{A49FEDE7-8061-9B4D-88A1-7EA83A94C31B}" type="slidenum">
              <a:rPr lang="pt-BR" smtClean="0"/>
              <a:t>17</a:t>
            </a:fld>
            <a:endParaRPr lang="pt-BR" dirty="0"/>
          </a:p>
        </p:txBody>
      </p:sp>
    </p:spTree>
    <p:extLst>
      <p:ext uri="{BB962C8B-B14F-4D97-AF65-F5344CB8AC3E}">
        <p14:creationId xmlns:p14="http://schemas.microsoft.com/office/powerpoint/2010/main" val="422232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214;p5" descr="A picture containing white&#10;&#10;Description automatically generated">
            <a:extLst>
              <a:ext uri="{FF2B5EF4-FFF2-40B4-BE49-F238E27FC236}">
                <a16:creationId xmlns:a16="http://schemas.microsoft.com/office/drawing/2014/main" xmlns="" id="{F7C1D325-D498-9A48-BB08-77FCB6C0B44F}"/>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 name="Rectangle 13">
            <a:extLst>
              <a:ext uri="{FF2B5EF4-FFF2-40B4-BE49-F238E27FC236}">
                <a16:creationId xmlns:a16="http://schemas.microsoft.com/office/drawing/2014/main" xmlns="" id="{FAEA610A-8EC0-C14D-8D5D-E191C8685605}"/>
              </a:ext>
            </a:extLst>
          </p:cNvPr>
          <p:cNvSpPr/>
          <p:nvPr/>
        </p:nvSpPr>
        <p:spPr>
          <a:xfrm>
            <a:off x="0" y="2935140"/>
            <a:ext cx="12192000" cy="3922860"/>
          </a:xfrm>
          <a:prstGeom prst="rect">
            <a:avLst/>
          </a:prstGeom>
          <a:solidFill>
            <a:srgbClr val="29C7F7">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Google Shape;205;p6" descr="A close up of a roll of tape&#10;&#10;Description automatically generated with low confidence">
            <a:extLst>
              <a:ext uri="{FF2B5EF4-FFF2-40B4-BE49-F238E27FC236}">
                <a16:creationId xmlns:a16="http://schemas.microsoft.com/office/drawing/2014/main" xmlns="" id="{F48BB571-52B9-3D4E-81A0-FE845FC2FA1F}"/>
              </a:ext>
            </a:extLst>
          </p:cNvPr>
          <p:cNvPicPr preferRelativeResize="0"/>
          <p:nvPr/>
        </p:nvPicPr>
        <p:blipFill rotWithShape="1">
          <a:blip r:embed="rId4">
            <a:alphaModFix/>
          </a:blip>
          <a:srcRect/>
          <a:stretch/>
        </p:blipFill>
        <p:spPr>
          <a:xfrm>
            <a:off x="587907" y="3588424"/>
            <a:ext cx="490989" cy="928849"/>
          </a:xfrm>
          <a:prstGeom prst="rect">
            <a:avLst/>
          </a:prstGeom>
          <a:noFill/>
          <a:ln>
            <a:noFill/>
          </a:ln>
        </p:spPr>
      </p:pic>
      <p:sp>
        <p:nvSpPr>
          <p:cNvPr id="16" name="Right Arrow 15">
            <a:extLst>
              <a:ext uri="{FF2B5EF4-FFF2-40B4-BE49-F238E27FC236}">
                <a16:creationId xmlns:a16="http://schemas.microsoft.com/office/drawing/2014/main" xmlns="" id="{8FA0D418-B67C-CF46-AA99-DFC796E36424}"/>
              </a:ext>
            </a:extLst>
          </p:cNvPr>
          <p:cNvSpPr/>
          <p:nvPr/>
        </p:nvSpPr>
        <p:spPr>
          <a:xfrm>
            <a:off x="1542467" y="3814377"/>
            <a:ext cx="670706" cy="476942"/>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 name="Group 1">
            <a:extLst>
              <a:ext uri="{FF2B5EF4-FFF2-40B4-BE49-F238E27FC236}">
                <a16:creationId xmlns:a16="http://schemas.microsoft.com/office/drawing/2014/main" xmlns="" id="{55935BD4-8305-D24C-A4C1-49CD44818D06}"/>
              </a:ext>
            </a:extLst>
          </p:cNvPr>
          <p:cNvGrpSpPr/>
          <p:nvPr/>
        </p:nvGrpSpPr>
        <p:grpSpPr>
          <a:xfrm>
            <a:off x="3397703" y="3379117"/>
            <a:ext cx="3105970" cy="1297583"/>
            <a:chOff x="6902660" y="3060383"/>
            <a:chExt cx="5276239" cy="2204258"/>
          </a:xfrm>
        </p:grpSpPr>
        <p:pic>
          <p:nvPicPr>
            <p:cNvPr id="17" name="Picture 16" descr="A picture containing metalware, gear, chain, wheel&#10;&#10;Description automatically generated">
              <a:extLst>
                <a:ext uri="{FF2B5EF4-FFF2-40B4-BE49-F238E27FC236}">
                  <a16:creationId xmlns:a16="http://schemas.microsoft.com/office/drawing/2014/main" xmlns="" id="{6F6F9D64-270B-A845-B18A-DBCBA8F01524}"/>
                </a:ext>
              </a:extLst>
            </p:cNvPr>
            <p:cNvPicPr>
              <a:picLocks noChangeAspect="1"/>
            </p:cNvPicPr>
            <p:nvPr/>
          </p:nvPicPr>
          <p:blipFill>
            <a:blip r:embed="rId5"/>
            <a:stretch>
              <a:fillRect/>
            </a:stretch>
          </p:blipFill>
          <p:spPr>
            <a:xfrm rot="16200000">
              <a:off x="6627128" y="3335915"/>
              <a:ext cx="2204258" cy="1653193"/>
            </a:xfrm>
            <a:prstGeom prst="rect">
              <a:avLst/>
            </a:prstGeom>
          </p:spPr>
        </p:pic>
        <p:pic>
          <p:nvPicPr>
            <p:cNvPr id="18" name="Picture 17">
              <a:extLst>
                <a:ext uri="{FF2B5EF4-FFF2-40B4-BE49-F238E27FC236}">
                  <a16:creationId xmlns:a16="http://schemas.microsoft.com/office/drawing/2014/main" xmlns="" id="{57646C11-EC6E-354C-8EE9-C7A8396B0639}"/>
                </a:ext>
              </a:extLst>
            </p:cNvPr>
            <p:cNvPicPr>
              <a:picLocks noChangeAspect="1"/>
            </p:cNvPicPr>
            <p:nvPr/>
          </p:nvPicPr>
          <p:blipFill>
            <a:blip r:embed="rId6"/>
            <a:stretch>
              <a:fillRect/>
            </a:stretch>
          </p:blipFill>
          <p:spPr>
            <a:xfrm>
              <a:off x="8555854" y="3429000"/>
              <a:ext cx="2206024" cy="1768558"/>
            </a:xfrm>
            <a:prstGeom prst="rect">
              <a:avLst/>
            </a:prstGeom>
          </p:spPr>
        </p:pic>
        <p:pic>
          <p:nvPicPr>
            <p:cNvPr id="19" name="Picture 18" descr="A picture containing indoor, dark&#10;&#10;Description automatically generated">
              <a:extLst>
                <a:ext uri="{FF2B5EF4-FFF2-40B4-BE49-F238E27FC236}">
                  <a16:creationId xmlns:a16="http://schemas.microsoft.com/office/drawing/2014/main" xmlns="" id="{C02E236F-891F-F044-8CF6-29562F76432B}"/>
                </a:ext>
              </a:extLst>
            </p:cNvPr>
            <p:cNvPicPr>
              <a:picLocks noChangeAspect="1"/>
            </p:cNvPicPr>
            <p:nvPr/>
          </p:nvPicPr>
          <p:blipFill>
            <a:blip r:embed="rId7"/>
            <a:stretch>
              <a:fillRect/>
            </a:stretch>
          </p:blipFill>
          <p:spPr>
            <a:xfrm>
              <a:off x="10304258" y="3203752"/>
              <a:ext cx="1874641" cy="1874641"/>
            </a:xfrm>
            <a:prstGeom prst="rect">
              <a:avLst/>
            </a:prstGeom>
          </p:spPr>
        </p:pic>
      </p:grpSp>
      <p:pic>
        <p:nvPicPr>
          <p:cNvPr id="21" name="Google Shape;206;p6" descr="A picture containing box, stationary, container, envelope&#10;&#10;Description automatically generated">
            <a:extLst>
              <a:ext uri="{FF2B5EF4-FFF2-40B4-BE49-F238E27FC236}">
                <a16:creationId xmlns:a16="http://schemas.microsoft.com/office/drawing/2014/main" xmlns="" id="{4EB19033-139A-F141-AF60-4067249A98FC}"/>
              </a:ext>
            </a:extLst>
          </p:cNvPr>
          <p:cNvPicPr preferRelativeResize="0"/>
          <p:nvPr/>
        </p:nvPicPr>
        <p:blipFill rotWithShape="1">
          <a:blip r:embed="rId8">
            <a:alphaModFix/>
          </a:blip>
          <a:srcRect/>
          <a:stretch/>
        </p:blipFill>
        <p:spPr>
          <a:xfrm>
            <a:off x="260582" y="5342267"/>
            <a:ext cx="1242609" cy="928850"/>
          </a:xfrm>
          <a:prstGeom prst="rect">
            <a:avLst/>
          </a:prstGeom>
          <a:noFill/>
          <a:ln>
            <a:noFill/>
          </a:ln>
        </p:spPr>
      </p:pic>
      <p:sp>
        <p:nvSpPr>
          <p:cNvPr id="22" name="Right Arrow 21">
            <a:extLst>
              <a:ext uri="{FF2B5EF4-FFF2-40B4-BE49-F238E27FC236}">
                <a16:creationId xmlns:a16="http://schemas.microsoft.com/office/drawing/2014/main" xmlns="" id="{CEAAFB63-32CB-694C-98E0-E3DCE7DF5C40}"/>
              </a:ext>
            </a:extLst>
          </p:cNvPr>
          <p:cNvSpPr/>
          <p:nvPr/>
        </p:nvSpPr>
        <p:spPr>
          <a:xfrm>
            <a:off x="1769084" y="5568221"/>
            <a:ext cx="670706" cy="476942"/>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3" name="Group 22">
            <a:extLst>
              <a:ext uri="{FF2B5EF4-FFF2-40B4-BE49-F238E27FC236}">
                <a16:creationId xmlns:a16="http://schemas.microsoft.com/office/drawing/2014/main" xmlns="" id="{EC1DF05D-9918-E24E-ACF4-AAC967ED80F2}"/>
              </a:ext>
            </a:extLst>
          </p:cNvPr>
          <p:cNvGrpSpPr/>
          <p:nvPr/>
        </p:nvGrpSpPr>
        <p:grpSpPr>
          <a:xfrm>
            <a:off x="4257989" y="5008507"/>
            <a:ext cx="1711711" cy="1578809"/>
            <a:chOff x="6973303" y="2456186"/>
            <a:chExt cx="3262680" cy="3009357"/>
          </a:xfrm>
        </p:grpSpPr>
        <p:pic>
          <p:nvPicPr>
            <p:cNvPr id="27" name="Picture 26" descr="A picture containing indoor, box, desk, square&#10;&#10;Description automatically generated">
              <a:extLst>
                <a:ext uri="{FF2B5EF4-FFF2-40B4-BE49-F238E27FC236}">
                  <a16:creationId xmlns:a16="http://schemas.microsoft.com/office/drawing/2014/main" xmlns="" id="{3C8C0123-9913-7E4A-B2C6-3803A4179394}"/>
                </a:ext>
              </a:extLst>
            </p:cNvPr>
            <p:cNvPicPr>
              <a:picLocks noChangeAspect="1"/>
            </p:cNvPicPr>
            <p:nvPr/>
          </p:nvPicPr>
          <p:blipFill>
            <a:blip r:embed="rId9"/>
            <a:stretch>
              <a:fillRect/>
            </a:stretch>
          </p:blipFill>
          <p:spPr>
            <a:xfrm>
              <a:off x="7165571" y="2456186"/>
              <a:ext cx="2336157" cy="1868925"/>
            </a:xfrm>
            <a:prstGeom prst="rect">
              <a:avLst/>
            </a:prstGeom>
          </p:spPr>
        </p:pic>
        <p:pic>
          <p:nvPicPr>
            <p:cNvPr id="29" name="Picture 28" descr="A white cup with a black background&#10;&#10;Description automatically generated with low confidence">
              <a:extLst>
                <a:ext uri="{FF2B5EF4-FFF2-40B4-BE49-F238E27FC236}">
                  <a16:creationId xmlns:a16="http://schemas.microsoft.com/office/drawing/2014/main" xmlns="" id="{CD1F0598-D0AC-194E-B81E-0B3D89F2F42F}"/>
                </a:ext>
              </a:extLst>
            </p:cNvPr>
            <p:cNvPicPr>
              <a:picLocks noChangeAspect="1"/>
            </p:cNvPicPr>
            <p:nvPr/>
          </p:nvPicPr>
          <p:blipFill>
            <a:blip r:embed="rId10"/>
            <a:stretch>
              <a:fillRect/>
            </a:stretch>
          </p:blipFill>
          <p:spPr>
            <a:xfrm>
              <a:off x="6973303" y="3305004"/>
              <a:ext cx="1433158" cy="2160539"/>
            </a:xfrm>
            <a:prstGeom prst="rect">
              <a:avLst/>
            </a:prstGeom>
          </p:spPr>
        </p:pic>
        <p:pic>
          <p:nvPicPr>
            <p:cNvPr id="30" name="Picture 29" descr="A picture containing text, stationary, envelope&#10;&#10;Description automatically generated">
              <a:extLst>
                <a:ext uri="{FF2B5EF4-FFF2-40B4-BE49-F238E27FC236}">
                  <a16:creationId xmlns:a16="http://schemas.microsoft.com/office/drawing/2014/main" xmlns="" id="{01871B41-6F1F-BC4C-8FB5-AE96F7BE9264}"/>
                </a:ext>
              </a:extLst>
            </p:cNvPr>
            <p:cNvPicPr>
              <a:picLocks noChangeAspect="1"/>
            </p:cNvPicPr>
            <p:nvPr/>
          </p:nvPicPr>
          <p:blipFill>
            <a:blip r:embed="rId11"/>
            <a:stretch>
              <a:fillRect/>
            </a:stretch>
          </p:blipFill>
          <p:spPr>
            <a:xfrm>
              <a:off x="8311601" y="3662851"/>
              <a:ext cx="1924382" cy="1545688"/>
            </a:xfrm>
            <a:prstGeom prst="rect">
              <a:avLst/>
            </a:prstGeom>
          </p:spPr>
        </p:pic>
      </p:grpSp>
      <p:pic>
        <p:nvPicPr>
          <p:cNvPr id="31" name="Google Shape;200;p6" descr="A bottle of water&#10;&#10;Description automatically generated with low confidence">
            <a:extLst>
              <a:ext uri="{FF2B5EF4-FFF2-40B4-BE49-F238E27FC236}">
                <a16:creationId xmlns:a16="http://schemas.microsoft.com/office/drawing/2014/main" xmlns="" id="{2C1D6F69-2922-4B4E-9A9C-4CA0D6738296}"/>
              </a:ext>
            </a:extLst>
          </p:cNvPr>
          <p:cNvPicPr preferRelativeResize="0"/>
          <p:nvPr/>
        </p:nvPicPr>
        <p:blipFill rotWithShape="1">
          <a:blip r:embed="rId12">
            <a:alphaModFix/>
          </a:blip>
          <a:srcRect/>
          <a:stretch/>
        </p:blipFill>
        <p:spPr>
          <a:xfrm>
            <a:off x="6761489" y="3507194"/>
            <a:ext cx="1103546" cy="1340305"/>
          </a:xfrm>
          <a:prstGeom prst="rect">
            <a:avLst/>
          </a:prstGeom>
          <a:noFill/>
          <a:ln>
            <a:noFill/>
          </a:ln>
        </p:spPr>
      </p:pic>
      <p:sp>
        <p:nvSpPr>
          <p:cNvPr id="32" name="Right Arrow 31">
            <a:extLst>
              <a:ext uri="{FF2B5EF4-FFF2-40B4-BE49-F238E27FC236}">
                <a16:creationId xmlns:a16="http://schemas.microsoft.com/office/drawing/2014/main" xmlns="" id="{0079F7AE-7A39-EF43-A7BA-8D7A75E2229C}"/>
              </a:ext>
            </a:extLst>
          </p:cNvPr>
          <p:cNvSpPr/>
          <p:nvPr/>
        </p:nvSpPr>
        <p:spPr>
          <a:xfrm>
            <a:off x="7977989" y="3922442"/>
            <a:ext cx="670706" cy="476942"/>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3" name="Group 32">
            <a:extLst>
              <a:ext uri="{FF2B5EF4-FFF2-40B4-BE49-F238E27FC236}">
                <a16:creationId xmlns:a16="http://schemas.microsoft.com/office/drawing/2014/main" xmlns="" id="{D23C32DB-B9B5-BF47-ABEF-67CFF37B0A0C}"/>
              </a:ext>
            </a:extLst>
          </p:cNvPr>
          <p:cNvGrpSpPr/>
          <p:nvPr/>
        </p:nvGrpSpPr>
        <p:grpSpPr>
          <a:xfrm>
            <a:off x="9453392" y="3599096"/>
            <a:ext cx="2729088" cy="1205322"/>
            <a:chOff x="6761923" y="2934206"/>
            <a:chExt cx="5500031" cy="2370392"/>
          </a:xfrm>
        </p:grpSpPr>
        <p:pic>
          <p:nvPicPr>
            <p:cNvPr id="34" name="Picture 33" descr="A picture containing accessory, luggage, suitcase, bag&#10;&#10;Description automatically generated">
              <a:extLst>
                <a:ext uri="{FF2B5EF4-FFF2-40B4-BE49-F238E27FC236}">
                  <a16:creationId xmlns:a16="http://schemas.microsoft.com/office/drawing/2014/main" xmlns="" id="{A8F044BC-5B52-1644-975F-209AEFE49DDD}"/>
                </a:ext>
              </a:extLst>
            </p:cNvPr>
            <p:cNvPicPr>
              <a:picLocks noChangeAspect="1"/>
            </p:cNvPicPr>
            <p:nvPr/>
          </p:nvPicPr>
          <p:blipFill>
            <a:blip r:embed="rId13"/>
            <a:stretch>
              <a:fillRect/>
            </a:stretch>
          </p:blipFill>
          <p:spPr>
            <a:xfrm>
              <a:off x="6761923" y="3069019"/>
              <a:ext cx="2172770" cy="2172770"/>
            </a:xfrm>
            <a:prstGeom prst="rect">
              <a:avLst/>
            </a:prstGeom>
          </p:spPr>
        </p:pic>
        <p:pic>
          <p:nvPicPr>
            <p:cNvPr id="36" name="Picture 35" descr="A picture containing chocolate&#10;&#10;Description automatically generated">
              <a:extLst>
                <a:ext uri="{FF2B5EF4-FFF2-40B4-BE49-F238E27FC236}">
                  <a16:creationId xmlns:a16="http://schemas.microsoft.com/office/drawing/2014/main" xmlns="" id="{6CC27DEE-B835-564A-8F3A-DA266943A70A}"/>
                </a:ext>
              </a:extLst>
            </p:cNvPr>
            <p:cNvPicPr>
              <a:picLocks noChangeAspect="1"/>
            </p:cNvPicPr>
            <p:nvPr/>
          </p:nvPicPr>
          <p:blipFill>
            <a:blip r:embed="rId14"/>
            <a:stretch>
              <a:fillRect/>
            </a:stretch>
          </p:blipFill>
          <p:spPr>
            <a:xfrm>
              <a:off x="8864740" y="3968941"/>
              <a:ext cx="3397214" cy="1335657"/>
            </a:xfrm>
            <a:prstGeom prst="rect">
              <a:avLst/>
            </a:prstGeom>
          </p:spPr>
        </p:pic>
        <p:pic>
          <p:nvPicPr>
            <p:cNvPr id="38" name="Picture 37" descr="A close up of a shirt&#10;&#10;Description automatically generated with low confidence">
              <a:extLst>
                <a:ext uri="{FF2B5EF4-FFF2-40B4-BE49-F238E27FC236}">
                  <a16:creationId xmlns:a16="http://schemas.microsoft.com/office/drawing/2014/main" xmlns="" id="{10F0EE21-4834-C44F-8F2D-B2751DE0A785}"/>
                </a:ext>
              </a:extLst>
            </p:cNvPr>
            <p:cNvPicPr>
              <a:picLocks noChangeAspect="1"/>
            </p:cNvPicPr>
            <p:nvPr/>
          </p:nvPicPr>
          <p:blipFill>
            <a:blip r:embed="rId15"/>
            <a:stretch>
              <a:fillRect/>
            </a:stretch>
          </p:blipFill>
          <p:spPr>
            <a:xfrm>
              <a:off x="8204121" y="2934206"/>
              <a:ext cx="2027212" cy="2289998"/>
            </a:xfrm>
            <a:prstGeom prst="rect">
              <a:avLst/>
            </a:prstGeom>
          </p:spPr>
        </p:pic>
      </p:grpSp>
      <p:pic>
        <p:nvPicPr>
          <p:cNvPr id="40" name="Google Shape;196;p6" descr="A picture containing plastic, vessel, jar&#10;&#10;Description automatically generated">
            <a:extLst>
              <a:ext uri="{FF2B5EF4-FFF2-40B4-BE49-F238E27FC236}">
                <a16:creationId xmlns:a16="http://schemas.microsoft.com/office/drawing/2014/main" xmlns="" id="{BBFEFE48-7C36-D34B-8118-F1114BE23436}"/>
              </a:ext>
            </a:extLst>
          </p:cNvPr>
          <p:cNvPicPr preferRelativeResize="0"/>
          <p:nvPr/>
        </p:nvPicPr>
        <p:blipFill rotWithShape="1">
          <a:blip r:embed="rId16">
            <a:alphaModFix/>
          </a:blip>
          <a:srcRect/>
          <a:stretch/>
        </p:blipFill>
        <p:spPr>
          <a:xfrm>
            <a:off x="6853102" y="5184076"/>
            <a:ext cx="1042066" cy="1247701"/>
          </a:xfrm>
          <a:prstGeom prst="rect">
            <a:avLst/>
          </a:prstGeom>
          <a:noFill/>
          <a:ln>
            <a:noFill/>
          </a:ln>
        </p:spPr>
      </p:pic>
      <p:sp>
        <p:nvSpPr>
          <p:cNvPr id="41" name="Right Arrow 40">
            <a:extLst>
              <a:ext uri="{FF2B5EF4-FFF2-40B4-BE49-F238E27FC236}">
                <a16:creationId xmlns:a16="http://schemas.microsoft.com/office/drawing/2014/main" xmlns="" id="{57C2CCF4-5594-7F48-A894-27F1660BFBFA}"/>
              </a:ext>
            </a:extLst>
          </p:cNvPr>
          <p:cNvSpPr/>
          <p:nvPr/>
        </p:nvSpPr>
        <p:spPr>
          <a:xfrm>
            <a:off x="8100096" y="5568221"/>
            <a:ext cx="670706" cy="476942"/>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2" name="Rectangle 41">
            <a:extLst>
              <a:ext uri="{FF2B5EF4-FFF2-40B4-BE49-F238E27FC236}">
                <a16:creationId xmlns:a16="http://schemas.microsoft.com/office/drawing/2014/main" xmlns="" id="{BCD09CF4-ED86-2748-8F2B-2BCD8AFCB21F}"/>
              </a:ext>
            </a:extLst>
          </p:cNvPr>
          <p:cNvSpPr/>
          <p:nvPr/>
        </p:nvSpPr>
        <p:spPr>
          <a:xfrm>
            <a:off x="0" y="2649250"/>
            <a:ext cx="12192000" cy="284549"/>
          </a:xfrm>
          <a:prstGeom prst="rect">
            <a:avLst/>
          </a:prstGeom>
          <a:solidFill>
            <a:srgbClr val="3AC69D">
              <a:alpha val="255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43" name="Group 42">
            <a:extLst>
              <a:ext uri="{FF2B5EF4-FFF2-40B4-BE49-F238E27FC236}">
                <a16:creationId xmlns:a16="http://schemas.microsoft.com/office/drawing/2014/main" xmlns="" id="{EE356352-6086-6449-8A47-AA0C33DED52D}"/>
              </a:ext>
            </a:extLst>
          </p:cNvPr>
          <p:cNvGrpSpPr/>
          <p:nvPr/>
        </p:nvGrpSpPr>
        <p:grpSpPr>
          <a:xfrm>
            <a:off x="9964696" y="5040933"/>
            <a:ext cx="2100947" cy="1390844"/>
            <a:chOff x="6761923" y="2832540"/>
            <a:chExt cx="4872416" cy="2591941"/>
          </a:xfrm>
        </p:grpSpPr>
        <p:pic>
          <p:nvPicPr>
            <p:cNvPr id="44" name="Picture 43" descr="A white bottle with a black background&#10;&#10;Description automatically generated with low confidence">
              <a:extLst>
                <a:ext uri="{FF2B5EF4-FFF2-40B4-BE49-F238E27FC236}">
                  <a16:creationId xmlns:a16="http://schemas.microsoft.com/office/drawing/2014/main" xmlns="" id="{A2310ABE-0D55-DD4A-9641-744AAFD56686}"/>
                </a:ext>
              </a:extLst>
            </p:cNvPr>
            <p:cNvPicPr>
              <a:picLocks noChangeAspect="1"/>
            </p:cNvPicPr>
            <p:nvPr/>
          </p:nvPicPr>
          <p:blipFill>
            <a:blip r:embed="rId17"/>
            <a:stretch>
              <a:fillRect/>
            </a:stretch>
          </p:blipFill>
          <p:spPr>
            <a:xfrm>
              <a:off x="6761923" y="3066105"/>
              <a:ext cx="1497472" cy="2246207"/>
            </a:xfrm>
            <a:prstGeom prst="rect">
              <a:avLst/>
            </a:prstGeom>
          </p:spPr>
        </p:pic>
        <p:pic>
          <p:nvPicPr>
            <p:cNvPr id="45" name="Picture 44" descr="A picture containing monitor, entertainment center&#10;&#10;Description automatically generated">
              <a:extLst>
                <a:ext uri="{FF2B5EF4-FFF2-40B4-BE49-F238E27FC236}">
                  <a16:creationId xmlns:a16="http://schemas.microsoft.com/office/drawing/2014/main" xmlns="" id="{244B7A7E-D1A8-7C41-BD40-CD3680ABC301}"/>
                </a:ext>
              </a:extLst>
            </p:cNvPr>
            <p:cNvPicPr>
              <a:picLocks noChangeAspect="1"/>
            </p:cNvPicPr>
            <p:nvPr/>
          </p:nvPicPr>
          <p:blipFill>
            <a:blip r:embed="rId18"/>
            <a:stretch>
              <a:fillRect/>
            </a:stretch>
          </p:blipFill>
          <p:spPr>
            <a:xfrm>
              <a:off x="8158168" y="3261815"/>
              <a:ext cx="2025123" cy="1929196"/>
            </a:xfrm>
            <a:prstGeom prst="rect">
              <a:avLst/>
            </a:prstGeom>
          </p:spPr>
        </p:pic>
        <p:pic>
          <p:nvPicPr>
            <p:cNvPr id="46" name="Picture 45" descr="A picture containing lumber&#10;&#10;Description automatically generated">
              <a:extLst>
                <a:ext uri="{FF2B5EF4-FFF2-40B4-BE49-F238E27FC236}">
                  <a16:creationId xmlns:a16="http://schemas.microsoft.com/office/drawing/2014/main" xmlns="" id="{F759848F-38DE-114F-9586-122E297214AB}"/>
                </a:ext>
              </a:extLst>
            </p:cNvPr>
            <p:cNvPicPr>
              <a:picLocks noChangeAspect="1"/>
            </p:cNvPicPr>
            <p:nvPr/>
          </p:nvPicPr>
          <p:blipFill>
            <a:blip r:embed="rId19"/>
            <a:stretch>
              <a:fillRect/>
            </a:stretch>
          </p:blipFill>
          <p:spPr>
            <a:xfrm rot="18000000">
              <a:off x="9792417" y="3582560"/>
              <a:ext cx="2591941" cy="1091902"/>
            </a:xfrm>
            <a:prstGeom prst="rect">
              <a:avLst/>
            </a:prstGeom>
          </p:spPr>
        </p:pic>
      </p:grpSp>
      <p:pic>
        <p:nvPicPr>
          <p:cNvPr id="47" name="Picture 46" descr="Icon&#10;&#10;Description automatically generated">
            <a:extLst>
              <a:ext uri="{FF2B5EF4-FFF2-40B4-BE49-F238E27FC236}">
                <a16:creationId xmlns:a16="http://schemas.microsoft.com/office/drawing/2014/main" xmlns="" id="{6DB1EFBF-A620-EE43-A799-3E0473E482C6}"/>
              </a:ext>
            </a:extLst>
          </p:cNvPr>
          <p:cNvPicPr>
            <a:picLocks noChangeAspect="1"/>
          </p:cNvPicPr>
          <p:nvPr/>
        </p:nvPicPr>
        <p:blipFill>
          <a:blip r:embed="rId20"/>
          <a:stretch>
            <a:fillRect/>
          </a:stretch>
        </p:blipFill>
        <p:spPr>
          <a:xfrm>
            <a:off x="105303" y="-28957"/>
            <a:ext cx="2795776" cy="2795776"/>
          </a:xfrm>
          <a:prstGeom prst="rect">
            <a:avLst/>
          </a:prstGeom>
        </p:spPr>
      </p:pic>
      <p:sp>
        <p:nvSpPr>
          <p:cNvPr id="48" name="TextBox 47">
            <a:extLst>
              <a:ext uri="{FF2B5EF4-FFF2-40B4-BE49-F238E27FC236}">
                <a16:creationId xmlns:a16="http://schemas.microsoft.com/office/drawing/2014/main" xmlns="" id="{3593CD48-42FA-8A41-B88B-C806E62FB2FF}"/>
              </a:ext>
            </a:extLst>
          </p:cNvPr>
          <p:cNvSpPr txBox="1"/>
          <p:nvPr/>
        </p:nvSpPr>
        <p:spPr>
          <a:xfrm>
            <a:off x="2563499" y="595840"/>
            <a:ext cx="9813316" cy="1569660"/>
          </a:xfrm>
          <a:prstGeom prst="rect">
            <a:avLst/>
          </a:prstGeom>
          <a:noFill/>
        </p:spPr>
        <p:txBody>
          <a:bodyPr wrap="square" rtlCol="0">
            <a:spAutoFit/>
          </a:bodyPr>
          <a:lstStyle/>
          <a:p>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Muitos recicláveis podem ser transformados em novos produtos. </a:t>
            </a:r>
            <a:r>
              <a:rPr lang="pt-BR" sz="3200" dirty="0" smtClean="0"/>
              <a:t>Quais produtos podem ser refeitos de recicláveis</a:t>
            </a:r>
            <a:r>
              <a:rPr lang="pt-BR" sz="3200"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pt-BR" sz="3200"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 name="Slide Number Placeholder 2">
            <a:extLst>
              <a:ext uri="{FF2B5EF4-FFF2-40B4-BE49-F238E27FC236}">
                <a16:creationId xmlns:a16="http://schemas.microsoft.com/office/drawing/2014/main" xmlns="" id="{5FC2EC89-F4F1-F84E-98A8-A17679B7B6A5}"/>
              </a:ext>
            </a:extLst>
          </p:cNvPr>
          <p:cNvSpPr>
            <a:spLocks noGrp="1"/>
          </p:cNvSpPr>
          <p:nvPr>
            <p:ph type="sldNum" sz="quarter" idx="12"/>
          </p:nvPr>
        </p:nvSpPr>
        <p:spPr/>
        <p:txBody>
          <a:bodyPr/>
          <a:lstStyle/>
          <a:p>
            <a:fld id="{A49FEDE7-8061-9B4D-88A1-7EA83A94C31B}" type="slidenum">
              <a:rPr lang="pt-BR" smtClean="0"/>
              <a:t>18</a:t>
            </a:fld>
            <a:endParaRPr lang="pt-BR" dirty="0"/>
          </a:p>
        </p:txBody>
      </p:sp>
      <p:pic>
        <p:nvPicPr>
          <p:cNvPr id="35" name="Google Shape;200;p6" descr="A bottle of water&#10;&#10;Description automatically generated with low confidence">
            <a:extLst>
              <a:ext uri="{FF2B5EF4-FFF2-40B4-BE49-F238E27FC236}">
                <a16:creationId xmlns:a16="http://schemas.microsoft.com/office/drawing/2014/main" xmlns="" id="{0F2121D6-5C80-7C65-5BB9-A5CE79D1D0B2}"/>
              </a:ext>
            </a:extLst>
          </p:cNvPr>
          <p:cNvPicPr preferRelativeResize="0"/>
          <p:nvPr/>
        </p:nvPicPr>
        <p:blipFill rotWithShape="1">
          <a:blip r:embed="rId12">
            <a:alphaModFix/>
          </a:blip>
          <a:srcRect/>
          <a:stretch/>
        </p:blipFill>
        <p:spPr>
          <a:xfrm>
            <a:off x="8604763" y="3479072"/>
            <a:ext cx="1067062" cy="1363681"/>
          </a:xfrm>
          <a:prstGeom prst="rect">
            <a:avLst/>
          </a:prstGeom>
          <a:noFill/>
          <a:ln>
            <a:noFill/>
          </a:ln>
        </p:spPr>
      </p:pic>
      <p:pic>
        <p:nvPicPr>
          <p:cNvPr id="37" name="Google Shape;205;p6" descr="A close up of a roll of tape&#10;&#10;Description automatically generated with low confidence">
            <a:extLst>
              <a:ext uri="{FF2B5EF4-FFF2-40B4-BE49-F238E27FC236}">
                <a16:creationId xmlns:a16="http://schemas.microsoft.com/office/drawing/2014/main" xmlns="" id="{BE2EC8E4-6771-173F-F39A-3AF0ECDA9F35}"/>
              </a:ext>
            </a:extLst>
          </p:cNvPr>
          <p:cNvPicPr preferRelativeResize="0"/>
          <p:nvPr/>
        </p:nvPicPr>
        <p:blipFill rotWithShape="1">
          <a:blip r:embed="rId4">
            <a:alphaModFix/>
          </a:blip>
          <a:srcRect/>
          <a:stretch/>
        </p:blipFill>
        <p:spPr>
          <a:xfrm>
            <a:off x="2611461" y="3616932"/>
            <a:ext cx="490989" cy="928849"/>
          </a:xfrm>
          <a:prstGeom prst="rect">
            <a:avLst/>
          </a:prstGeom>
          <a:noFill/>
          <a:ln>
            <a:noFill/>
          </a:ln>
        </p:spPr>
      </p:pic>
      <p:pic>
        <p:nvPicPr>
          <p:cNvPr id="39" name="Google Shape;206;p6" descr="A picture containing box, stationary, container, envelope&#10;&#10;Description automatically generated">
            <a:extLst>
              <a:ext uri="{FF2B5EF4-FFF2-40B4-BE49-F238E27FC236}">
                <a16:creationId xmlns:a16="http://schemas.microsoft.com/office/drawing/2014/main" xmlns="" id="{8A522DCA-B1AC-4DF8-AC2F-65DC5E764D11}"/>
              </a:ext>
            </a:extLst>
          </p:cNvPr>
          <p:cNvPicPr preferRelativeResize="0"/>
          <p:nvPr/>
        </p:nvPicPr>
        <p:blipFill rotWithShape="1">
          <a:blip r:embed="rId8">
            <a:alphaModFix/>
          </a:blip>
          <a:srcRect/>
          <a:stretch/>
        </p:blipFill>
        <p:spPr>
          <a:xfrm>
            <a:off x="2771575" y="5368384"/>
            <a:ext cx="1242609" cy="928850"/>
          </a:xfrm>
          <a:prstGeom prst="rect">
            <a:avLst/>
          </a:prstGeom>
          <a:noFill/>
          <a:ln>
            <a:noFill/>
          </a:ln>
        </p:spPr>
      </p:pic>
      <p:pic>
        <p:nvPicPr>
          <p:cNvPr id="49" name="Google Shape;196;p6" descr="A picture containing plastic, vessel, jar&#10;&#10;Description automatically generated">
            <a:extLst>
              <a:ext uri="{FF2B5EF4-FFF2-40B4-BE49-F238E27FC236}">
                <a16:creationId xmlns:a16="http://schemas.microsoft.com/office/drawing/2014/main" xmlns="" id="{E3415A5A-0B13-EC87-30AA-9590EF829A8C}"/>
              </a:ext>
            </a:extLst>
          </p:cNvPr>
          <p:cNvPicPr preferRelativeResize="0"/>
          <p:nvPr/>
        </p:nvPicPr>
        <p:blipFill rotWithShape="1">
          <a:blip r:embed="rId16">
            <a:alphaModFix/>
          </a:blip>
          <a:srcRect/>
          <a:stretch/>
        </p:blipFill>
        <p:spPr>
          <a:xfrm>
            <a:off x="8846716" y="5165038"/>
            <a:ext cx="1042066" cy="1247701"/>
          </a:xfrm>
          <a:prstGeom prst="rect">
            <a:avLst/>
          </a:prstGeom>
          <a:noFill/>
          <a:ln>
            <a:noFill/>
          </a:ln>
        </p:spPr>
      </p:pic>
    </p:spTree>
    <p:extLst>
      <p:ext uri="{BB962C8B-B14F-4D97-AF65-F5344CB8AC3E}">
        <p14:creationId xmlns:p14="http://schemas.microsoft.com/office/powerpoint/2010/main" val="29664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17929" y="1793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Latas de metal</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 name="Rectangle 3">
            <a:extLst>
              <a:ext uri="{FF2B5EF4-FFF2-40B4-BE49-F238E27FC236}">
                <a16:creationId xmlns:a16="http://schemas.microsoft.com/office/drawing/2014/main" xmlns="" id="{C5EA0CC0-6729-D149-B087-24DCA38D0245}"/>
              </a:ext>
            </a:extLst>
          </p:cNvPr>
          <p:cNvSpPr/>
          <p:nvPr/>
        </p:nvSpPr>
        <p:spPr>
          <a:xfrm>
            <a:off x="1115061" y="3139541"/>
            <a:ext cx="3365765" cy="2172770"/>
          </a:xfrm>
          <a:prstGeom prst="rect">
            <a:avLst/>
          </a:prstGeom>
          <a:solidFill>
            <a:srgbClr val="29C7F7">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ight Arrow 23">
            <a:extLst>
              <a:ext uri="{FF2B5EF4-FFF2-40B4-BE49-F238E27FC236}">
                <a16:creationId xmlns:a16="http://schemas.microsoft.com/office/drawing/2014/main" xmlns="" id="{24B2BE10-544F-0C4E-BBA1-DA8600629A57}"/>
              </a:ext>
            </a:extLst>
          </p:cNvPr>
          <p:cNvSpPr/>
          <p:nvPr/>
        </p:nvSpPr>
        <p:spPr>
          <a:xfrm>
            <a:off x="4786009" y="399744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ounded Rectangle 27">
            <a:extLst>
              <a:ext uri="{FF2B5EF4-FFF2-40B4-BE49-F238E27FC236}">
                <a16:creationId xmlns:a16="http://schemas.microsoft.com/office/drawing/2014/main" xmlns="" id="{1EC808F8-828C-2846-B1C6-396FC05E9D62}"/>
              </a:ext>
            </a:extLst>
          </p:cNvPr>
          <p:cNvSpPr/>
          <p:nvPr/>
        </p:nvSpPr>
        <p:spPr>
          <a:xfrm>
            <a:off x="972507" y="1553401"/>
            <a:ext cx="10246983" cy="1129767"/>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ctangle 25">
            <a:extLst>
              <a:ext uri="{FF2B5EF4-FFF2-40B4-BE49-F238E27FC236}">
                <a16:creationId xmlns:a16="http://schemas.microsoft.com/office/drawing/2014/main" xmlns="" id="{749D6C86-C8E6-D845-8DFB-A2A48F0B6C03}"/>
              </a:ext>
            </a:extLst>
          </p:cNvPr>
          <p:cNvSpPr/>
          <p:nvPr/>
        </p:nvSpPr>
        <p:spPr>
          <a:xfrm>
            <a:off x="1025669" y="1630573"/>
            <a:ext cx="10140658" cy="1052596"/>
          </a:xfrm>
          <a:prstGeom prst="rect">
            <a:avLst/>
          </a:prstGeom>
          <a:ln>
            <a:noFill/>
          </a:ln>
        </p:spPr>
        <p:txBody>
          <a:bodyPr wrap="square">
            <a:spAutoFit/>
          </a:bodyPr>
          <a:lstStyle/>
          <a:p>
            <a:pPr algn="ctr">
              <a:lnSpc>
                <a:spcPct val="120000"/>
              </a:lnSpc>
              <a:buClr>
                <a:srgbClr val="3AC69D"/>
              </a:buClr>
              <a:buSzPct val="150000"/>
            </a:pPr>
            <a:r>
              <a:rPr lang="pt-BR" sz="2600" b="1" dirty="0" smtClean="0">
                <a:solidFill>
                  <a:schemeClr val="bg1"/>
                </a:solidFill>
              </a:rPr>
              <a:t>As latas de metal podem ser recicladas em latas, peças de bicicleta, eletrodomésticos e lâmpadas.</a:t>
            </a:r>
            <a:endParaRPr lang="pt-BR" sz="2600" dirty="0">
              <a:solidFill>
                <a:schemeClr val="bg1"/>
              </a:solidFill>
            </a:endParaRPr>
          </a:p>
        </p:txBody>
      </p:sp>
      <p:pic>
        <p:nvPicPr>
          <p:cNvPr id="25" name="Google Shape;205;p6" descr="A close up of a roll of tape&#10;&#10;Description automatically generated with low confidence">
            <a:extLst>
              <a:ext uri="{FF2B5EF4-FFF2-40B4-BE49-F238E27FC236}">
                <a16:creationId xmlns:a16="http://schemas.microsoft.com/office/drawing/2014/main" xmlns="" id="{B09AB7B4-282A-204B-AFD3-402EA3AD38B5}"/>
              </a:ext>
            </a:extLst>
          </p:cNvPr>
          <p:cNvPicPr preferRelativeResize="0"/>
          <p:nvPr/>
        </p:nvPicPr>
        <p:blipFill rotWithShape="1">
          <a:blip r:embed="rId5">
            <a:alphaModFix/>
          </a:blip>
          <a:srcRect/>
          <a:stretch/>
        </p:blipFill>
        <p:spPr>
          <a:xfrm>
            <a:off x="2140084" y="3308105"/>
            <a:ext cx="982763" cy="1859184"/>
          </a:xfrm>
          <a:prstGeom prst="rect">
            <a:avLst/>
          </a:prstGeom>
          <a:noFill/>
          <a:ln>
            <a:noFill/>
          </a:ln>
        </p:spPr>
      </p:pic>
      <p:grpSp>
        <p:nvGrpSpPr>
          <p:cNvPr id="3" name="Group 2">
            <a:extLst>
              <a:ext uri="{FF2B5EF4-FFF2-40B4-BE49-F238E27FC236}">
                <a16:creationId xmlns:a16="http://schemas.microsoft.com/office/drawing/2014/main" xmlns="" id="{5DF25BBD-18AB-6390-84ED-687C4BF6CB06}"/>
              </a:ext>
            </a:extLst>
          </p:cNvPr>
          <p:cNvGrpSpPr/>
          <p:nvPr/>
        </p:nvGrpSpPr>
        <p:grpSpPr>
          <a:xfrm>
            <a:off x="7364701" y="3331648"/>
            <a:ext cx="4740862" cy="1835641"/>
            <a:chOff x="6902660" y="3060383"/>
            <a:chExt cx="5276239" cy="2204258"/>
          </a:xfrm>
        </p:grpSpPr>
        <p:pic>
          <p:nvPicPr>
            <p:cNvPr id="35" name="Picture 34" descr="A picture containing metalware, gear, chain, wheel&#10;&#10;Description automatically generated">
              <a:extLst>
                <a:ext uri="{FF2B5EF4-FFF2-40B4-BE49-F238E27FC236}">
                  <a16:creationId xmlns:a16="http://schemas.microsoft.com/office/drawing/2014/main" xmlns="" id="{6ED1C3C0-B06D-3E4B-9DC9-0D82B83E788C}"/>
                </a:ext>
              </a:extLst>
            </p:cNvPr>
            <p:cNvPicPr>
              <a:picLocks noChangeAspect="1"/>
            </p:cNvPicPr>
            <p:nvPr/>
          </p:nvPicPr>
          <p:blipFill>
            <a:blip r:embed="rId6"/>
            <a:stretch>
              <a:fillRect/>
            </a:stretch>
          </p:blipFill>
          <p:spPr>
            <a:xfrm rot="16200000">
              <a:off x="6627128" y="3335915"/>
              <a:ext cx="2204258" cy="1653193"/>
            </a:xfrm>
            <a:prstGeom prst="rect">
              <a:avLst/>
            </a:prstGeom>
          </p:spPr>
        </p:pic>
        <p:pic>
          <p:nvPicPr>
            <p:cNvPr id="39" name="Picture 38">
              <a:extLst>
                <a:ext uri="{FF2B5EF4-FFF2-40B4-BE49-F238E27FC236}">
                  <a16:creationId xmlns:a16="http://schemas.microsoft.com/office/drawing/2014/main" xmlns="" id="{BCE254F2-DB34-E04A-BD24-7C039D7CCF6E}"/>
                </a:ext>
              </a:extLst>
            </p:cNvPr>
            <p:cNvPicPr>
              <a:picLocks noChangeAspect="1"/>
            </p:cNvPicPr>
            <p:nvPr/>
          </p:nvPicPr>
          <p:blipFill>
            <a:blip r:embed="rId7"/>
            <a:stretch>
              <a:fillRect/>
            </a:stretch>
          </p:blipFill>
          <p:spPr>
            <a:xfrm>
              <a:off x="8555854" y="3429000"/>
              <a:ext cx="2206024" cy="1768558"/>
            </a:xfrm>
            <a:prstGeom prst="rect">
              <a:avLst/>
            </a:prstGeom>
          </p:spPr>
        </p:pic>
        <p:pic>
          <p:nvPicPr>
            <p:cNvPr id="37" name="Picture 36" descr="A picture containing indoor, dark&#10;&#10;Description automatically generated">
              <a:extLst>
                <a:ext uri="{FF2B5EF4-FFF2-40B4-BE49-F238E27FC236}">
                  <a16:creationId xmlns:a16="http://schemas.microsoft.com/office/drawing/2014/main" xmlns="" id="{C639DE60-D1EC-0D49-8478-AF4D821D7BCE}"/>
                </a:ext>
              </a:extLst>
            </p:cNvPr>
            <p:cNvPicPr>
              <a:picLocks noChangeAspect="1"/>
            </p:cNvPicPr>
            <p:nvPr/>
          </p:nvPicPr>
          <p:blipFill>
            <a:blip r:embed="rId8"/>
            <a:stretch>
              <a:fillRect/>
            </a:stretch>
          </p:blipFill>
          <p:spPr>
            <a:xfrm>
              <a:off x="10304258" y="3203752"/>
              <a:ext cx="1874641" cy="1874641"/>
            </a:xfrm>
            <a:prstGeom prst="rect">
              <a:avLst/>
            </a:prstGeom>
          </p:spPr>
        </p:pic>
      </p:grpSp>
      <p:sp>
        <p:nvSpPr>
          <p:cNvPr id="2" name="Slide Number Placeholder 1">
            <a:extLst>
              <a:ext uri="{FF2B5EF4-FFF2-40B4-BE49-F238E27FC236}">
                <a16:creationId xmlns:a16="http://schemas.microsoft.com/office/drawing/2014/main" xmlns="" id="{B6A5203E-B681-DA46-B978-EA0ABA4D9CA8}"/>
              </a:ext>
            </a:extLst>
          </p:cNvPr>
          <p:cNvSpPr>
            <a:spLocks noGrp="1"/>
          </p:cNvSpPr>
          <p:nvPr>
            <p:ph type="sldNum" sz="quarter" idx="12"/>
          </p:nvPr>
        </p:nvSpPr>
        <p:spPr/>
        <p:txBody>
          <a:bodyPr/>
          <a:lstStyle/>
          <a:p>
            <a:fld id="{A49FEDE7-8061-9B4D-88A1-7EA83A94C31B}" type="slidenum">
              <a:rPr lang="pt-BR" smtClean="0"/>
              <a:t>19</a:t>
            </a:fld>
            <a:endParaRPr lang="pt-BR" dirty="0"/>
          </a:p>
        </p:txBody>
      </p:sp>
      <p:pic>
        <p:nvPicPr>
          <p:cNvPr id="15" name="Google Shape;205;p6" descr="A close up of a roll of tape&#10;&#10;Description automatically generated with low confidence">
            <a:extLst>
              <a:ext uri="{FF2B5EF4-FFF2-40B4-BE49-F238E27FC236}">
                <a16:creationId xmlns:a16="http://schemas.microsoft.com/office/drawing/2014/main" xmlns="" id="{E8967789-89A4-D4CC-B6CE-5DF4863BA166}"/>
              </a:ext>
            </a:extLst>
          </p:cNvPr>
          <p:cNvPicPr preferRelativeResize="0"/>
          <p:nvPr/>
        </p:nvPicPr>
        <p:blipFill rotWithShape="1">
          <a:blip r:embed="rId5">
            <a:alphaModFix/>
          </a:blip>
          <a:srcRect/>
          <a:stretch/>
        </p:blipFill>
        <p:spPr>
          <a:xfrm>
            <a:off x="6271454" y="3438997"/>
            <a:ext cx="788064" cy="1573858"/>
          </a:xfrm>
          <a:prstGeom prst="rect">
            <a:avLst/>
          </a:prstGeom>
          <a:noFill/>
          <a:ln>
            <a:noFill/>
          </a:ln>
        </p:spPr>
      </p:pic>
    </p:spTree>
    <p:extLst>
      <p:ext uri="{BB962C8B-B14F-4D97-AF65-F5344CB8AC3E}">
        <p14:creationId xmlns:p14="http://schemas.microsoft.com/office/powerpoint/2010/main" val="31591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5171BC68-CC43-2B4D-BB8F-888BEB7BEB09}"/>
              </a:ext>
            </a:extLst>
          </p:cNvPr>
          <p:cNvSpPr/>
          <p:nvPr/>
        </p:nvSpPr>
        <p:spPr>
          <a:xfrm>
            <a:off x="506503" y="1558216"/>
            <a:ext cx="10907167" cy="1274195"/>
          </a:xfrm>
          <a:prstGeom prst="rect">
            <a:avLst/>
          </a:prstGeom>
        </p:spPr>
        <p:txBody>
          <a:bodyPr wrap="square">
            <a:spAutoFit/>
          </a:bodyPr>
          <a:lstStyle/>
          <a:p>
            <a:pPr algn="thaiDist">
              <a:lnSpc>
                <a:spcPct val="120000"/>
              </a:lnSpc>
            </a:pPr>
            <a:r>
              <a:rPr lang="pt-BR" sz="1600" b="1" dirty="0" smtClean="0"/>
              <a:t>Os alunos aprofundarão sua compreensão de como a reciclagem beneficia o meio ambiente, identificando novos produtos a partir de materiais reciclados. Eles se envolverão em uma atividade em grupo usando habilidades de colaboração, pensamento crítico e apresentação verbal para aprender quais materiais recicláveis podem ser transformados. Eles receberão uma apostila para compartilhar o que aprenderam com a família e incentivar a reciclagem em casa</a:t>
            </a:r>
            <a:r>
              <a:rPr lang="pt-BR" sz="1600" b="1" dirty="0" smtClean="0">
                <a:solidFill>
                  <a:srgbClr val="262626"/>
                </a:solidFill>
              </a:rPr>
              <a:t>.</a:t>
            </a:r>
            <a:endParaRPr lang="pt-BR" sz="1600" b="1" dirty="0">
              <a:solidFill>
                <a:srgbClr val="262626"/>
              </a:solidFill>
            </a:endParaRPr>
          </a:p>
        </p:txBody>
      </p:sp>
      <p:sp>
        <p:nvSpPr>
          <p:cNvPr id="6" name="Rounded Rectangle 5">
            <a:extLst>
              <a:ext uri="{FF2B5EF4-FFF2-40B4-BE49-F238E27FC236}">
                <a16:creationId xmlns:a16="http://schemas.microsoft.com/office/drawing/2014/main" xmlns="" id="{FD9AA248-B0AF-F84E-94F8-0CF855A300AF}"/>
              </a:ext>
            </a:extLst>
          </p:cNvPr>
          <p:cNvSpPr/>
          <p:nvPr/>
        </p:nvSpPr>
        <p:spPr>
          <a:xfrm>
            <a:off x="313764" y="1462601"/>
            <a:ext cx="11371732" cy="1435898"/>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Oval 12">
            <a:extLst>
              <a:ext uri="{FF2B5EF4-FFF2-40B4-BE49-F238E27FC236}">
                <a16:creationId xmlns:a16="http://schemas.microsoft.com/office/drawing/2014/main" xmlns="" id="{AFD3679D-4E6B-824C-8459-CC5623869861}"/>
              </a:ext>
            </a:extLst>
          </p:cNvPr>
          <p:cNvSpPr/>
          <p:nvPr/>
        </p:nvSpPr>
        <p:spPr>
          <a:xfrm>
            <a:off x="1181181" y="3127566"/>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Oval 10">
            <a:extLst>
              <a:ext uri="{FF2B5EF4-FFF2-40B4-BE49-F238E27FC236}">
                <a16:creationId xmlns:a16="http://schemas.microsoft.com/office/drawing/2014/main" xmlns="" id="{6AF8E32D-9947-CF40-B17C-19E63D868AE9}"/>
              </a:ext>
            </a:extLst>
          </p:cNvPr>
          <p:cNvSpPr/>
          <p:nvPr/>
        </p:nvSpPr>
        <p:spPr>
          <a:xfrm>
            <a:off x="1127544" y="3127566"/>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ctangle 11">
            <a:extLst>
              <a:ext uri="{FF2B5EF4-FFF2-40B4-BE49-F238E27FC236}">
                <a16:creationId xmlns:a16="http://schemas.microsoft.com/office/drawing/2014/main" xmlns="" id="{A09C8872-CA45-934A-B4B7-1B49C3EB120A}"/>
              </a:ext>
            </a:extLst>
          </p:cNvPr>
          <p:cNvSpPr/>
          <p:nvPr/>
        </p:nvSpPr>
        <p:spPr>
          <a:xfrm>
            <a:off x="1172128" y="3107514"/>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16" name="Rectangle 15">
            <a:extLst>
              <a:ext uri="{FF2B5EF4-FFF2-40B4-BE49-F238E27FC236}">
                <a16:creationId xmlns:a16="http://schemas.microsoft.com/office/drawing/2014/main" xmlns="" id="{129E9067-F706-6F44-B199-2326A583B255}"/>
              </a:ext>
            </a:extLst>
          </p:cNvPr>
          <p:cNvSpPr/>
          <p:nvPr/>
        </p:nvSpPr>
        <p:spPr>
          <a:xfrm>
            <a:off x="1678983" y="3169938"/>
            <a:ext cx="9734687" cy="387798"/>
          </a:xfrm>
          <a:prstGeom prst="rect">
            <a:avLst/>
          </a:prstGeom>
        </p:spPr>
        <p:txBody>
          <a:bodyPr wrap="square">
            <a:spAutoFit/>
          </a:bodyPr>
          <a:lstStyle/>
          <a:p>
            <a:pPr algn="thaiDist">
              <a:lnSpc>
                <a:spcPct val="120000"/>
              </a:lnSpc>
            </a:pPr>
            <a:r>
              <a:rPr lang="pt-BR" sz="1600" b="1" dirty="0" smtClean="0">
                <a:solidFill>
                  <a:srgbClr val="262626"/>
                </a:solidFill>
              </a:rPr>
              <a:t>Exiba os slides da Aula da classe para orientar as instruções.</a:t>
            </a:r>
            <a:endParaRPr lang="pt-BR" sz="1600" b="1" dirty="0">
              <a:solidFill>
                <a:srgbClr val="262626"/>
              </a:solidFill>
            </a:endParaRPr>
          </a:p>
        </p:txBody>
      </p:sp>
      <p:sp>
        <p:nvSpPr>
          <p:cNvPr id="9" name="Bent-Up Arrow 8">
            <a:extLst>
              <a:ext uri="{FF2B5EF4-FFF2-40B4-BE49-F238E27FC236}">
                <a16:creationId xmlns:a16="http://schemas.microsoft.com/office/drawing/2014/main" xmlns="" id="{7E685EE8-20F6-2244-87AD-51209B6BB19A}"/>
              </a:ext>
            </a:extLst>
          </p:cNvPr>
          <p:cNvSpPr/>
          <p:nvPr/>
        </p:nvSpPr>
        <p:spPr>
          <a:xfrm rot="5400000">
            <a:off x="586952" y="3070285"/>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ctangle 16">
            <a:extLst>
              <a:ext uri="{FF2B5EF4-FFF2-40B4-BE49-F238E27FC236}">
                <a16:creationId xmlns:a16="http://schemas.microsoft.com/office/drawing/2014/main" xmlns="" id="{81A06BB7-A57A-5E4F-B6DD-27B41AC228A3}"/>
              </a:ext>
            </a:extLst>
          </p:cNvPr>
          <p:cNvSpPr/>
          <p:nvPr/>
        </p:nvSpPr>
        <p:spPr>
          <a:xfrm>
            <a:off x="1678983" y="3990915"/>
            <a:ext cx="9734687" cy="402546"/>
          </a:xfrm>
          <a:prstGeom prst="rect">
            <a:avLst/>
          </a:prstGeom>
        </p:spPr>
        <p:txBody>
          <a:bodyPr wrap="square">
            <a:spAutoFit/>
          </a:bodyPr>
          <a:lstStyle/>
          <a:p>
            <a:pPr algn="thaiDist">
              <a:lnSpc>
                <a:spcPct val="120000"/>
              </a:lnSpc>
            </a:pPr>
            <a:r>
              <a:rPr lang="pt-BR" sz="1600" b="1" dirty="0" smtClean="0">
                <a:solidFill>
                  <a:srgbClr val="262626"/>
                </a:solidFill>
              </a:rPr>
              <a:t>Imprima um baralho de cartas para os grupos de estudantes, </a:t>
            </a:r>
            <a:r>
              <a:rPr lang="pt-BR" sz="1600" b="1" dirty="0" smtClean="0"/>
              <a:t>um conjunto por grupo será o ideal</a:t>
            </a:r>
            <a:r>
              <a:rPr lang="pt-BR" sz="1600" b="1" dirty="0" smtClean="0">
                <a:solidFill>
                  <a:srgbClr val="262626"/>
                </a:solidFill>
              </a:rPr>
              <a:t>.</a:t>
            </a:r>
            <a:endParaRPr lang="pt-BR" sz="1600" b="1" dirty="0">
              <a:solidFill>
                <a:srgbClr val="262626"/>
              </a:solidFill>
            </a:endParaRPr>
          </a:p>
        </p:txBody>
      </p:sp>
      <p:sp>
        <p:nvSpPr>
          <p:cNvPr id="18" name="Oval 17">
            <a:extLst>
              <a:ext uri="{FF2B5EF4-FFF2-40B4-BE49-F238E27FC236}">
                <a16:creationId xmlns:a16="http://schemas.microsoft.com/office/drawing/2014/main" xmlns="" id="{29FF3893-EED7-864D-8322-60945ABF4897}"/>
              </a:ext>
            </a:extLst>
          </p:cNvPr>
          <p:cNvSpPr/>
          <p:nvPr/>
        </p:nvSpPr>
        <p:spPr>
          <a:xfrm>
            <a:off x="1177126" y="395950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a16="http://schemas.microsoft.com/office/drawing/2014/main" xmlns="" id="{D546FFE0-AC33-634C-9CF5-2A183710E4D7}"/>
              </a:ext>
            </a:extLst>
          </p:cNvPr>
          <p:cNvSpPr/>
          <p:nvPr/>
        </p:nvSpPr>
        <p:spPr>
          <a:xfrm>
            <a:off x="1123489" y="395950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a16="http://schemas.microsoft.com/office/drawing/2014/main" xmlns="" id="{21ADB98F-BBCE-D348-A0D8-68BD5406CE7D}"/>
              </a:ext>
            </a:extLst>
          </p:cNvPr>
          <p:cNvSpPr/>
          <p:nvPr/>
        </p:nvSpPr>
        <p:spPr>
          <a:xfrm>
            <a:off x="1168073" y="3939449"/>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sp>
        <p:nvSpPr>
          <p:cNvPr id="32" name="Rounded Rectangle 31">
            <a:extLst>
              <a:ext uri="{FF2B5EF4-FFF2-40B4-BE49-F238E27FC236}">
                <a16:creationId xmlns:a16="http://schemas.microsoft.com/office/drawing/2014/main" xmlns="" id="{03D80DED-07FA-7648-A98B-006FFF2CC66F}"/>
              </a:ext>
            </a:extLst>
          </p:cNvPr>
          <p:cNvSpPr/>
          <p:nvPr/>
        </p:nvSpPr>
        <p:spPr>
          <a:xfrm>
            <a:off x="2185988" y="202024"/>
            <a:ext cx="794385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ounded Rectangle 32">
            <a:extLst>
              <a:ext uri="{FF2B5EF4-FFF2-40B4-BE49-F238E27FC236}">
                <a16:creationId xmlns:a16="http://schemas.microsoft.com/office/drawing/2014/main" xmlns="" id="{AE593411-CF70-804B-88B7-4B861BF579DE}"/>
              </a:ext>
            </a:extLst>
          </p:cNvPr>
          <p:cNvSpPr/>
          <p:nvPr/>
        </p:nvSpPr>
        <p:spPr>
          <a:xfrm>
            <a:off x="2185988" y="185126"/>
            <a:ext cx="794385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TextBox 33">
            <a:extLst>
              <a:ext uri="{FF2B5EF4-FFF2-40B4-BE49-F238E27FC236}">
                <a16:creationId xmlns:a16="http://schemas.microsoft.com/office/drawing/2014/main" xmlns="" id="{C098EEBB-9906-934A-AAC3-1F3847C7F9B7}"/>
              </a:ext>
            </a:extLst>
          </p:cNvPr>
          <p:cNvSpPr txBox="1"/>
          <p:nvPr/>
        </p:nvSpPr>
        <p:spPr>
          <a:xfrm>
            <a:off x="2185988" y="294106"/>
            <a:ext cx="7943850" cy="584775"/>
          </a:xfrm>
          <a:prstGeom prst="rect">
            <a:avLst/>
          </a:prstGeom>
          <a:noFill/>
        </p:spPr>
        <p:txBody>
          <a:bodyPr wrap="square" rtlCol="0">
            <a:spAutoFit/>
          </a:bodyPr>
          <a:lstStyle/>
          <a:p>
            <a:pPr algn="ctr"/>
            <a:r>
              <a:rPr lang="pt-BR" sz="3200" b="1" dirty="0" smtClean="0">
                <a:solidFill>
                  <a:schemeClr val="bg1"/>
                </a:solidFill>
              </a:rPr>
              <a:t>Preparação da Aula e Alinhamento Curricular</a:t>
            </a:r>
            <a:endParaRPr lang="pt-BR" sz="3200" b="1" dirty="0">
              <a:solidFill>
                <a:schemeClr val="bg1"/>
              </a:solidFill>
            </a:endParaRPr>
          </a:p>
        </p:txBody>
      </p:sp>
      <p:sp>
        <p:nvSpPr>
          <p:cNvPr id="21" name="TextBox 20">
            <a:extLst>
              <a:ext uri="{FF2B5EF4-FFF2-40B4-BE49-F238E27FC236}">
                <a16:creationId xmlns:a16="http://schemas.microsoft.com/office/drawing/2014/main" xmlns=""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Tempo de preparação: 10 – 15 minutos</a:t>
            </a:r>
            <a:endParaRPr lang="pt-BR" sz="1400" b="1" dirty="0">
              <a:solidFill>
                <a:schemeClr val="bg1"/>
              </a:solidFill>
            </a:endParaRPr>
          </a:p>
        </p:txBody>
      </p:sp>
      <p:sp>
        <p:nvSpPr>
          <p:cNvPr id="22" name="Rectangle 21">
            <a:extLst>
              <a:ext uri="{FF2B5EF4-FFF2-40B4-BE49-F238E27FC236}">
                <a16:creationId xmlns:a16="http://schemas.microsoft.com/office/drawing/2014/main" xmlns="" id="{51477C06-7981-134A-A10F-5193C835D971}"/>
              </a:ext>
            </a:extLst>
          </p:cNvPr>
          <p:cNvSpPr/>
          <p:nvPr/>
        </p:nvSpPr>
        <p:spPr>
          <a:xfrm>
            <a:off x="1678983" y="4830520"/>
            <a:ext cx="9734687" cy="387798"/>
          </a:xfrm>
          <a:prstGeom prst="rect">
            <a:avLst/>
          </a:prstGeom>
        </p:spPr>
        <p:txBody>
          <a:bodyPr wrap="square">
            <a:spAutoFit/>
          </a:bodyPr>
          <a:lstStyle/>
          <a:p>
            <a:pPr algn="thaiDist">
              <a:lnSpc>
                <a:spcPct val="120000"/>
              </a:lnSpc>
            </a:pPr>
            <a:r>
              <a:rPr lang="pt-BR" sz="1600" b="1" dirty="0" smtClean="0">
                <a:solidFill>
                  <a:srgbClr val="262626"/>
                </a:solidFill>
              </a:rPr>
              <a:t>Imprima o folheto SIM/NÃO para compartilhar com sua família e os Adesivos de "Waste Hero".</a:t>
            </a:r>
            <a:endParaRPr lang="pt-BR" sz="1600" b="1" dirty="0">
              <a:solidFill>
                <a:srgbClr val="262626"/>
              </a:solidFill>
            </a:endParaRPr>
          </a:p>
        </p:txBody>
      </p:sp>
      <p:sp>
        <p:nvSpPr>
          <p:cNvPr id="23" name="Oval 22">
            <a:extLst>
              <a:ext uri="{FF2B5EF4-FFF2-40B4-BE49-F238E27FC236}">
                <a16:creationId xmlns:a16="http://schemas.microsoft.com/office/drawing/2014/main" xmlns="" id="{225684B3-A1E9-2044-A6BF-EA24C5954809}"/>
              </a:ext>
            </a:extLst>
          </p:cNvPr>
          <p:cNvSpPr/>
          <p:nvPr/>
        </p:nvSpPr>
        <p:spPr>
          <a:xfrm>
            <a:off x="1177126" y="4799106"/>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Oval 23">
            <a:extLst>
              <a:ext uri="{FF2B5EF4-FFF2-40B4-BE49-F238E27FC236}">
                <a16:creationId xmlns:a16="http://schemas.microsoft.com/office/drawing/2014/main" xmlns="" id="{EF5D171E-02DE-594B-B5D8-FBDF4F1F1B33}"/>
              </a:ext>
            </a:extLst>
          </p:cNvPr>
          <p:cNvSpPr/>
          <p:nvPr/>
        </p:nvSpPr>
        <p:spPr>
          <a:xfrm>
            <a:off x="1123489" y="4799106"/>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ctangle 24">
            <a:extLst>
              <a:ext uri="{FF2B5EF4-FFF2-40B4-BE49-F238E27FC236}">
                <a16:creationId xmlns:a16="http://schemas.microsoft.com/office/drawing/2014/main" xmlns="" id="{0666EFE9-FC01-6A4F-9A02-B465ABE4416B}"/>
              </a:ext>
            </a:extLst>
          </p:cNvPr>
          <p:cNvSpPr/>
          <p:nvPr/>
        </p:nvSpPr>
        <p:spPr>
          <a:xfrm>
            <a:off x="1168073" y="4779054"/>
            <a:ext cx="301686" cy="424732"/>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3</a:t>
            </a:r>
            <a:endParaRPr lang="pt-BR" b="1" dirty="0">
              <a:solidFill>
                <a:schemeClr val="bg1"/>
              </a:solidFill>
              <a:cs typeface="Arial" panose="020B0604020202020204" pitchFamily="34" charset="0"/>
            </a:endParaRPr>
          </a:p>
        </p:txBody>
      </p:sp>
      <p:sp>
        <p:nvSpPr>
          <p:cNvPr id="2" name="Slide Number Placeholder 1">
            <a:extLst>
              <a:ext uri="{FF2B5EF4-FFF2-40B4-BE49-F238E27FC236}">
                <a16:creationId xmlns:a16="http://schemas.microsoft.com/office/drawing/2014/main" xmlns="" id="{CBB3FEEF-8361-0449-9BAB-829D559CB360}"/>
              </a:ext>
            </a:extLst>
          </p:cNvPr>
          <p:cNvSpPr>
            <a:spLocks noGrp="1"/>
          </p:cNvSpPr>
          <p:nvPr>
            <p:ph type="sldNum" sz="quarter" idx="12"/>
          </p:nvPr>
        </p:nvSpPr>
        <p:spPr/>
        <p:txBody>
          <a:bodyPr/>
          <a:lstStyle/>
          <a:p>
            <a:fld id="{A49FEDE7-8061-9B4D-88A1-7EA83A94C31B}" type="slidenum">
              <a:rPr lang="pt-BR" smtClean="0"/>
              <a:t>2</a:t>
            </a:fld>
            <a:endParaRPr lang="pt-BR" dirty="0"/>
          </a:p>
        </p:txBody>
      </p:sp>
    </p:spTree>
    <p:extLst>
      <p:ext uri="{BB962C8B-B14F-4D97-AF65-F5344CB8AC3E}">
        <p14:creationId xmlns:p14="http://schemas.microsoft.com/office/powerpoint/2010/main" val="2869964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Papelão</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 name="Rectangle 3">
            <a:extLst>
              <a:ext uri="{FF2B5EF4-FFF2-40B4-BE49-F238E27FC236}">
                <a16:creationId xmlns:a16="http://schemas.microsoft.com/office/drawing/2014/main" xmlns="" id="{C5EA0CC0-6729-D149-B087-24DCA38D0245}"/>
              </a:ext>
            </a:extLst>
          </p:cNvPr>
          <p:cNvSpPr/>
          <p:nvPr/>
        </p:nvSpPr>
        <p:spPr>
          <a:xfrm>
            <a:off x="936198" y="3068002"/>
            <a:ext cx="3365765" cy="2172770"/>
          </a:xfrm>
          <a:prstGeom prst="rect">
            <a:avLst/>
          </a:prstGeom>
          <a:solidFill>
            <a:srgbClr val="29C7F7">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ight Arrow 23">
            <a:extLst>
              <a:ext uri="{FF2B5EF4-FFF2-40B4-BE49-F238E27FC236}">
                <a16:creationId xmlns:a16="http://schemas.microsoft.com/office/drawing/2014/main" xmlns="" id="{24B2BE10-544F-0C4E-BBA1-DA8600629A57}"/>
              </a:ext>
            </a:extLst>
          </p:cNvPr>
          <p:cNvSpPr/>
          <p:nvPr/>
        </p:nvSpPr>
        <p:spPr>
          <a:xfrm>
            <a:off x="4743697" y="3839326"/>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ounded Rectangle 27">
            <a:extLst>
              <a:ext uri="{FF2B5EF4-FFF2-40B4-BE49-F238E27FC236}">
                <a16:creationId xmlns:a16="http://schemas.microsoft.com/office/drawing/2014/main" xmlns="" id="{1EC808F8-828C-2846-B1C6-396FC05E9D62}"/>
              </a:ext>
            </a:extLst>
          </p:cNvPr>
          <p:cNvSpPr/>
          <p:nvPr/>
        </p:nvSpPr>
        <p:spPr>
          <a:xfrm>
            <a:off x="465354" y="1553402"/>
            <a:ext cx="11377510" cy="114304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ctangle 25">
            <a:extLst>
              <a:ext uri="{FF2B5EF4-FFF2-40B4-BE49-F238E27FC236}">
                <a16:creationId xmlns:a16="http://schemas.microsoft.com/office/drawing/2014/main" xmlns="" id="{749D6C86-C8E6-D845-8DFB-A2A48F0B6C03}"/>
              </a:ext>
            </a:extLst>
          </p:cNvPr>
          <p:cNvSpPr/>
          <p:nvPr/>
        </p:nvSpPr>
        <p:spPr>
          <a:xfrm>
            <a:off x="349133" y="1649461"/>
            <a:ext cx="11493731" cy="1052596"/>
          </a:xfrm>
          <a:prstGeom prst="rect">
            <a:avLst/>
          </a:prstGeom>
          <a:ln>
            <a:noFill/>
          </a:ln>
        </p:spPr>
        <p:txBody>
          <a:bodyPr wrap="square">
            <a:spAutoFit/>
          </a:bodyPr>
          <a:lstStyle/>
          <a:p>
            <a:pPr algn="ctr">
              <a:lnSpc>
                <a:spcPct val="120000"/>
              </a:lnSpc>
              <a:buClr>
                <a:srgbClr val="3AC69D"/>
              </a:buClr>
              <a:buSzPct val="150000"/>
            </a:pPr>
            <a:r>
              <a:rPr lang="pt-BR" sz="2600" b="1" dirty="0" smtClean="0">
                <a:solidFill>
                  <a:schemeClr val="bg1"/>
                </a:solidFill>
              </a:rPr>
              <a:t>O papelão pode ser reciclado em caixas, copos de papel, caixas de sapatos e papel de impressora.</a:t>
            </a:r>
            <a:endParaRPr lang="pt-BR" sz="2600" b="1" dirty="0">
              <a:solidFill>
                <a:schemeClr val="bg1"/>
              </a:solidFill>
            </a:endParaRPr>
          </a:p>
        </p:txBody>
      </p:sp>
      <p:pic>
        <p:nvPicPr>
          <p:cNvPr id="30" name="Google Shape;206;p6" descr="A picture containing box, stationary, container, envelope&#10;&#10;Description automatically generated">
            <a:extLst>
              <a:ext uri="{FF2B5EF4-FFF2-40B4-BE49-F238E27FC236}">
                <a16:creationId xmlns:a16="http://schemas.microsoft.com/office/drawing/2014/main" xmlns="" id="{796F829A-8C87-7247-98C8-706C4434BD0C}"/>
              </a:ext>
            </a:extLst>
          </p:cNvPr>
          <p:cNvPicPr preferRelativeResize="0"/>
          <p:nvPr/>
        </p:nvPicPr>
        <p:blipFill rotWithShape="1">
          <a:blip r:embed="rId5">
            <a:alphaModFix/>
          </a:blip>
          <a:srcRect/>
          <a:stretch/>
        </p:blipFill>
        <p:spPr>
          <a:xfrm>
            <a:off x="1402313" y="3291592"/>
            <a:ext cx="2433533" cy="1819066"/>
          </a:xfrm>
          <a:prstGeom prst="rect">
            <a:avLst/>
          </a:prstGeom>
          <a:noFill/>
          <a:ln>
            <a:noFill/>
          </a:ln>
        </p:spPr>
      </p:pic>
      <p:grpSp>
        <p:nvGrpSpPr>
          <p:cNvPr id="36" name="Group 35">
            <a:extLst>
              <a:ext uri="{FF2B5EF4-FFF2-40B4-BE49-F238E27FC236}">
                <a16:creationId xmlns:a16="http://schemas.microsoft.com/office/drawing/2014/main" xmlns="" id="{53ABFD48-F72C-4440-B7A6-9DA94EAA7AD9}"/>
              </a:ext>
            </a:extLst>
          </p:cNvPr>
          <p:cNvGrpSpPr/>
          <p:nvPr/>
        </p:nvGrpSpPr>
        <p:grpSpPr>
          <a:xfrm>
            <a:off x="8580184" y="2696446"/>
            <a:ext cx="3262680" cy="3009357"/>
            <a:chOff x="6973303" y="2456186"/>
            <a:chExt cx="3262680" cy="3009357"/>
          </a:xfrm>
        </p:grpSpPr>
        <p:pic>
          <p:nvPicPr>
            <p:cNvPr id="15" name="Picture 14" descr="A picture containing indoor, box, desk, square&#10;&#10;Description automatically generated">
              <a:extLst>
                <a:ext uri="{FF2B5EF4-FFF2-40B4-BE49-F238E27FC236}">
                  <a16:creationId xmlns:a16="http://schemas.microsoft.com/office/drawing/2014/main" xmlns="" id="{1A01E5FA-5814-4C48-8EDB-FEBBF9EECF37}"/>
                </a:ext>
              </a:extLst>
            </p:cNvPr>
            <p:cNvPicPr>
              <a:picLocks noChangeAspect="1"/>
            </p:cNvPicPr>
            <p:nvPr/>
          </p:nvPicPr>
          <p:blipFill>
            <a:blip r:embed="rId6"/>
            <a:stretch>
              <a:fillRect/>
            </a:stretch>
          </p:blipFill>
          <p:spPr>
            <a:xfrm>
              <a:off x="7165571" y="2456186"/>
              <a:ext cx="2336157" cy="1868925"/>
            </a:xfrm>
            <a:prstGeom prst="rect">
              <a:avLst/>
            </a:prstGeom>
          </p:spPr>
        </p:pic>
        <p:pic>
          <p:nvPicPr>
            <p:cNvPr id="31" name="Picture 30" descr="A white cup with a black background&#10;&#10;Description automatically generated with low confidence">
              <a:extLst>
                <a:ext uri="{FF2B5EF4-FFF2-40B4-BE49-F238E27FC236}">
                  <a16:creationId xmlns:a16="http://schemas.microsoft.com/office/drawing/2014/main" xmlns="" id="{8AB44CE9-4ED6-ED4C-B6B8-BFF4D40C67F9}"/>
                </a:ext>
              </a:extLst>
            </p:cNvPr>
            <p:cNvPicPr>
              <a:picLocks noChangeAspect="1"/>
            </p:cNvPicPr>
            <p:nvPr/>
          </p:nvPicPr>
          <p:blipFill>
            <a:blip r:embed="rId7"/>
            <a:stretch>
              <a:fillRect/>
            </a:stretch>
          </p:blipFill>
          <p:spPr>
            <a:xfrm>
              <a:off x="6973303" y="3305004"/>
              <a:ext cx="1433158" cy="2160539"/>
            </a:xfrm>
            <a:prstGeom prst="rect">
              <a:avLst/>
            </a:prstGeom>
          </p:spPr>
        </p:pic>
        <p:pic>
          <p:nvPicPr>
            <p:cNvPr id="35" name="Picture 34" descr="A picture containing text, stationary, envelope&#10;&#10;Description automatically generated">
              <a:extLst>
                <a:ext uri="{FF2B5EF4-FFF2-40B4-BE49-F238E27FC236}">
                  <a16:creationId xmlns:a16="http://schemas.microsoft.com/office/drawing/2014/main" xmlns="" id="{BDD2B8EA-8562-A546-8FBD-6F7C8BA3342E}"/>
                </a:ext>
              </a:extLst>
            </p:cNvPr>
            <p:cNvPicPr>
              <a:picLocks noChangeAspect="1"/>
            </p:cNvPicPr>
            <p:nvPr/>
          </p:nvPicPr>
          <p:blipFill>
            <a:blip r:embed="rId8"/>
            <a:stretch>
              <a:fillRect/>
            </a:stretch>
          </p:blipFill>
          <p:spPr>
            <a:xfrm>
              <a:off x="8311601" y="3662851"/>
              <a:ext cx="1924382" cy="1545688"/>
            </a:xfrm>
            <a:prstGeom prst="rect">
              <a:avLst/>
            </a:prstGeom>
          </p:spPr>
        </p:pic>
      </p:grpSp>
      <p:sp>
        <p:nvSpPr>
          <p:cNvPr id="2" name="Slide Number Placeholder 1">
            <a:extLst>
              <a:ext uri="{FF2B5EF4-FFF2-40B4-BE49-F238E27FC236}">
                <a16:creationId xmlns:a16="http://schemas.microsoft.com/office/drawing/2014/main" xmlns="" id="{B16BE84B-1191-C644-87C1-2179C7133DA9}"/>
              </a:ext>
            </a:extLst>
          </p:cNvPr>
          <p:cNvSpPr>
            <a:spLocks noGrp="1"/>
          </p:cNvSpPr>
          <p:nvPr>
            <p:ph type="sldNum" sz="quarter" idx="12"/>
          </p:nvPr>
        </p:nvSpPr>
        <p:spPr/>
        <p:txBody>
          <a:bodyPr/>
          <a:lstStyle/>
          <a:p>
            <a:fld id="{A49FEDE7-8061-9B4D-88A1-7EA83A94C31B}" type="slidenum">
              <a:rPr lang="pt-BR" smtClean="0"/>
              <a:t>20</a:t>
            </a:fld>
            <a:endParaRPr lang="pt-BR" dirty="0"/>
          </a:p>
        </p:txBody>
      </p:sp>
      <p:pic>
        <p:nvPicPr>
          <p:cNvPr id="16" name="Google Shape;206;p6" descr="A picture containing box, stationary, container, envelope&#10;&#10;Description automatically generated">
            <a:extLst>
              <a:ext uri="{FF2B5EF4-FFF2-40B4-BE49-F238E27FC236}">
                <a16:creationId xmlns:a16="http://schemas.microsoft.com/office/drawing/2014/main" xmlns="" id="{0F8CF980-EF21-1F09-EDC0-D0AFA1E898EA}"/>
              </a:ext>
            </a:extLst>
          </p:cNvPr>
          <p:cNvPicPr preferRelativeResize="0"/>
          <p:nvPr/>
        </p:nvPicPr>
        <p:blipFill rotWithShape="1">
          <a:blip r:embed="rId5">
            <a:alphaModFix/>
          </a:blip>
          <a:srcRect/>
          <a:stretch/>
        </p:blipFill>
        <p:spPr>
          <a:xfrm>
            <a:off x="6071145" y="3292676"/>
            <a:ext cx="2433533" cy="1819066"/>
          </a:xfrm>
          <a:prstGeom prst="rect">
            <a:avLst/>
          </a:prstGeom>
          <a:noFill/>
          <a:ln>
            <a:noFill/>
          </a:ln>
        </p:spPr>
      </p:pic>
    </p:spTree>
    <p:extLst>
      <p:ext uri="{BB962C8B-B14F-4D97-AF65-F5344CB8AC3E}">
        <p14:creationId xmlns:p14="http://schemas.microsoft.com/office/powerpoint/2010/main" val="34956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Garrafa de plástico PET</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 name="Rectangle 3">
            <a:extLst>
              <a:ext uri="{FF2B5EF4-FFF2-40B4-BE49-F238E27FC236}">
                <a16:creationId xmlns:a16="http://schemas.microsoft.com/office/drawing/2014/main" xmlns="" id="{C5EA0CC0-6729-D149-B087-24DCA38D0245}"/>
              </a:ext>
            </a:extLst>
          </p:cNvPr>
          <p:cNvSpPr/>
          <p:nvPr/>
        </p:nvSpPr>
        <p:spPr>
          <a:xfrm>
            <a:off x="823079" y="3069019"/>
            <a:ext cx="3365765" cy="2172770"/>
          </a:xfrm>
          <a:prstGeom prst="rect">
            <a:avLst/>
          </a:prstGeom>
          <a:solidFill>
            <a:srgbClr val="29C7F7">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ight Arrow 23">
            <a:extLst>
              <a:ext uri="{FF2B5EF4-FFF2-40B4-BE49-F238E27FC236}">
                <a16:creationId xmlns:a16="http://schemas.microsoft.com/office/drawing/2014/main" xmlns="" id="{24B2BE10-544F-0C4E-BBA1-DA8600629A57}"/>
              </a:ext>
            </a:extLst>
          </p:cNvPr>
          <p:cNvSpPr/>
          <p:nvPr/>
        </p:nvSpPr>
        <p:spPr>
          <a:xfrm>
            <a:off x="4668455" y="3863096"/>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ounded Rectangle 27">
            <a:extLst>
              <a:ext uri="{FF2B5EF4-FFF2-40B4-BE49-F238E27FC236}">
                <a16:creationId xmlns:a16="http://schemas.microsoft.com/office/drawing/2014/main" xmlns="" id="{1EC808F8-828C-2846-B1C6-396FC05E9D62}"/>
              </a:ext>
            </a:extLst>
          </p:cNvPr>
          <p:cNvSpPr/>
          <p:nvPr/>
        </p:nvSpPr>
        <p:spPr>
          <a:xfrm>
            <a:off x="128588" y="1553402"/>
            <a:ext cx="11887200" cy="75272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ctangle 25">
            <a:extLst>
              <a:ext uri="{FF2B5EF4-FFF2-40B4-BE49-F238E27FC236}">
                <a16:creationId xmlns:a16="http://schemas.microsoft.com/office/drawing/2014/main" xmlns="" id="{749D6C86-C8E6-D845-8DFB-A2A48F0B6C03}"/>
              </a:ext>
            </a:extLst>
          </p:cNvPr>
          <p:cNvSpPr/>
          <p:nvPr/>
        </p:nvSpPr>
        <p:spPr>
          <a:xfrm>
            <a:off x="128588" y="1616211"/>
            <a:ext cx="11887199" cy="557653"/>
          </a:xfrm>
          <a:prstGeom prst="rect">
            <a:avLst/>
          </a:prstGeom>
          <a:ln>
            <a:noFill/>
          </a:ln>
        </p:spPr>
        <p:txBody>
          <a:bodyPr wrap="square">
            <a:spAutoFit/>
          </a:bodyPr>
          <a:lstStyle/>
          <a:p>
            <a:pPr algn="ctr">
              <a:lnSpc>
                <a:spcPct val="120000"/>
              </a:lnSpc>
              <a:buClr>
                <a:srgbClr val="3AC69D"/>
              </a:buClr>
              <a:buSzPct val="150000"/>
            </a:pPr>
            <a:r>
              <a:rPr lang="pt-BR" sz="2700" b="1" dirty="0" smtClean="0">
                <a:solidFill>
                  <a:schemeClr val="bg1"/>
                </a:solidFill>
              </a:rPr>
              <a:t>Garrafas de plástico PET podem ser recicladas em mais garrafas PET e têxteis</a:t>
            </a:r>
            <a:endParaRPr lang="pt-BR" sz="2700" dirty="0">
              <a:solidFill>
                <a:schemeClr val="bg1"/>
              </a:solidFill>
            </a:endParaRPr>
          </a:p>
        </p:txBody>
      </p:sp>
      <p:pic>
        <p:nvPicPr>
          <p:cNvPr id="25" name="Google Shape;200;p6" descr="A bottle of water&#10;&#10;Description automatically generated with low confidence">
            <a:extLst>
              <a:ext uri="{FF2B5EF4-FFF2-40B4-BE49-F238E27FC236}">
                <a16:creationId xmlns:a16="http://schemas.microsoft.com/office/drawing/2014/main" xmlns="" id="{788B9216-8E18-8845-9D30-7B9B68FAF693}"/>
              </a:ext>
            </a:extLst>
          </p:cNvPr>
          <p:cNvPicPr preferRelativeResize="0"/>
          <p:nvPr/>
        </p:nvPicPr>
        <p:blipFill rotWithShape="1">
          <a:blip r:embed="rId5">
            <a:alphaModFix/>
          </a:blip>
          <a:srcRect/>
          <a:stretch/>
        </p:blipFill>
        <p:spPr>
          <a:xfrm>
            <a:off x="1443784" y="3139542"/>
            <a:ext cx="1703649" cy="2165056"/>
          </a:xfrm>
          <a:prstGeom prst="rect">
            <a:avLst/>
          </a:prstGeom>
          <a:noFill/>
          <a:ln>
            <a:noFill/>
          </a:ln>
        </p:spPr>
      </p:pic>
      <p:grpSp>
        <p:nvGrpSpPr>
          <p:cNvPr id="31" name="Group 30">
            <a:extLst>
              <a:ext uri="{FF2B5EF4-FFF2-40B4-BE49-F238E27FC236}">
                <a16:creationId xmlns:a16="http://schemas.microsoft.com/office/drawing/2014/main" xmlns="" id="{A98C882D-AA9A-DE4D-959D-9F6EB19663FB}"/>
              </a:ext>
            </a:extLst>
          </p:cNvPr>
          <p:cNvGrpSpPr/>
          <p:nvPr/>
        </p:nvGrpSpPr>
        <p:grpSpPr>
          <a:xfrm>
            <a:off x="7174435" y="2983211"/>
            <a:ext cx="5300489" cy="2235579"/>
            <a:chOff x="6761923" y="2934206"/>
            <a:chExt cx="5500031" cy="2370392"/>
          </a:xfrm>
        </p:grpSpPr>
        <p:pic>
          <p:nvPicPr>
            <p:cNvPr id="3" name="Picture 2" descr="A picture containing accessory, luggage, suitcase, bag&#10;&#10;Description automatically generated">
              <a:extLst>
                <a:ext uri="{FF2B5EF4-FFF2-40B4-BE49-F238E27FC236}">
                  <a16:creationId xmlns:a16="http://schemas.microsoft.com/office/drawing/2014/main" xmlns="" id="{77F5C6F9-908E-DF40-A04A-9F019499681B}"/>
                </a:ext>
              </a:extLst>
            </p:cNvPr>
            <p:cNvPicPr>
              <a:picLocks noChangeAspect="1"/>
            </p:cNvPicPr>
            <p:nvPr/>
          </p:nvPicPr>
          <p:blipFill>
            <a:blip r:embed="rId6"/>
            <a:stretch>
              <a:fillRect/>
            </a:stretch>
          </p:blipFill>
          <p:spPr>
            <a:xfrm>
              <a:off x="6761923" y="3069019"/>
              <a:ext cx="2172770" cy="2172770"/>
            </a:xfrm>
            <a:prstGeom prst="rect">
              <a:avLst/>
            </a:prstGeom>
          </p:spPr>
        </p:pic>
        <p:pic>
          <p:nvPicPr>
            <p:cNvPr id="30" name="Picture 29" descr="A picture containing chocolate&#10;&#10;Description automatically generated">
              <a:extLst>
                <a:ext uri="{FF2B5EF4-FFF2-40B4-BE49-F238E27FC236}">
                  <a16:creationId xmlns:a16="http://schemas.microsoft.com/office/drawing/2014/main" xmlns="" id="{849712CE-B9A3-0045-AE3F-1D49EEC551A6}"/>
                </a:ext>
              </a:extLst>
            </p:cNvPr>
            <p:cNvPicPr>
              <a:picLocks noChangeAspect="1"/>
            </p:cNvPicPr>
            <p:nvPr/>
          </p:nvPicPr>
          <p:blipFill>
            <a:blip r:embed="rId7"/>
            <a:stretch>
              <a:fillRect/>
            </a:stretch>
          </p:blipFill>
          <p:spPr>
            <a:xfrm>
              <a:off x="8864740" y="3968941"/>
              <a:ext cx="3397214" cy="1335657"/>
            </a:xfrm>
            <a:prstGeom prst="rect">
              <a:avLst/>
            </a:prstGeom>
          </p:spPr>
        </p:pic>
        <p:pic>
          <p:nvPicPr>
            <p:cNvPr id="15" name="Picture 14" descr="A close up of a shirt&#10;&#10;Description automatically generated with low confidence">
              <a:extLst>
                <a:ext uri="{FF2B5EF4-FFF2-40B4-BE49-F238E27FC236}">
                  <a16:creationId xmlns:a16="http://schemas.microsoft.com/office/drawing/2014/main" xmlns="" id="{5FDE25A8-6112-7347-8799-A9F3A825E638}"/>
                </a:ext>
              </a:extLst>
            </p:cNvPr>
            <p:cNvPicPr>
              <a:picLocks noChangeAspect="1"/>
            </p:cNvPicPr>
            <p:nvPr/>
          </p:nvPicPr>
          <p:blipFill>
            <a:blip r:embed="rId8"/>
            <a:stretch>
              <a:fillRect/>
            </a:stretch>
          </p:blipFill>
          <p:spPr>
            <a:xfrm>
              <a:off x="8204121" y="2934206"/>
              <a:ext cx="2027212" cy="2289998"/>
            </a:xfrm>
            <a:prstGeom prst="rect">
              <a:avLst/>
            </a:prstGeom>
          </p:spPr>
        </p:pic>
      </p:grpSp>
      <p:pic>
        <p:nvPicPr>
          <p:cNvPr id="10" name="Picture 9" descr="A picture containing hydrozoan&#10;&#10;Description automatically generated">
            <a:extLst>
              <a:ext uri="{FF2B5EF4-FFF2-40B4-BE49-F238E27FC236}">
                <a16:creationId xmlns:a16="http://schemas.microsoft.com/office/drawing/2014/main" xmlns="" id="{187DE0DA-8615-FF4C-B111-C7DFF073567D}"/>
              </a:ext>
            </a:extLst>
          </p:cNvPr>
          <p:cNvPicPr>
            <a:picLocks noChangeAspect="1"/>
          </p:cNvPicPr>
          <p:nvPr/>
        </p:nvPicPr>
        <p:blipFill>
          <a:blip r:embed="rId9"/>
          <a:stretch>
            <a:fillRect/>
          </a:stretch>
        </p:blipFill>
        <p:spPr>
          <a:xfrm>
            <a:off x="6677247" y="5001121"/>
            <a:ext cx="4691674" cy="1157280"/>
          </a:xfrm>
          <a:prstGeom prst="rect">
            <a:avLst/>
          </a:prstGeom>
        </p:spPr>
      </p:pic>
      <p:pic>
        <p:nvPicPr>
          <p:cNvPr id="18" name="Google Shape;200;p6" descr="A bottle of water&#10;&#10;Description automatically generated with low confidence">
            <a:extLst>
              <a:ext uri="{FF2B5EF4-FFF2-40B4-BE49-F238E27FC236}">
                <a16:creationId xmlns:a16="http://schemas.microsoft.com/office/drawing/2014/main" xmlns="" id="{A51C95A4-76A8-E747-9D16-A34F155AB2DA}"/>
              </a:ext>
            </a:extLst>
          </p:cNvPr>
          <p:cNvPicPr preferRelativeResize="0"/>
          <p:nvPr/>
        </p:nvPicPr>
        <p:blipFill rotWithShape="1">
          <a:blip r:embed="rId5">
            <a:alphaModFix/>
          </a:blip>
          <a:srcRect/>
          <a:stretch/>
        </p:blipFill>
        <p:spPr>
          <a:xfrm>
            <a:off x="5821157" y="3202502"/>
            <a:ext cx="1577694" cy="1905803"/>
          </a:xfrm>
          <a:prstGeom prst="rect">
            <a:avLst/>
          </a:prstGeom>
          <a:noFill/>
          <a:ln>
            <a:noFill/>
          </a:ln>
        </p:spPr>
      </p:pic>
      <p:sp>
        <p:nvSpPr>
          <p:cNvPr id="11" name="Slide Number Placeholder 10">
            <a:extLst>
              <a:ext uri="{FF2B5EF4-FFF2-40B4-BE49-F238E27FC236}">
                <a16:creationId xmlns:a16="http://schemas.microsoft.com/office/drawing/2014/main" xmlns="" id="{E5FD6714-245E-4246-A0DC-BDC9C55392D1}"/>
              </a:ext>
            </a:extLst>
          </p:cNvPr>
          <p:cNvSpPr>
            <a:spLocks noGrp="1"/>
          </p:cNvSpPr>
          <p:nvPr>
            <p:ph type="sldNum" sz="quarter" idx="12"/>
          </p:nvPr>
        </p:nvSpPr>
        <p:spPr/>
        <p:txBody>
          <a:bodyPr/>
          <a:lstStyle/>
          <a:p>
            <a:fld id="{A49FEDE7-8061-9B4D-88A1-7EA83A94C31B}" type="slidenum">
              <a:rPr lang="pt-BR" smtClean="0"/>
              <a:t>21</a:t>
            </a:fld>
            <a:endParaRPr lang="pt-BR" dirty="0"/>
          </a:p>
        </p:txBody>
      </p:sp>
    </p:spTree>
    <p:extLst>
      <p:ext uri="{BB962C8B-B14F-4D97-AF65-F5344CB8AC3E}">
        <p14:creationId xmlns:p14="http://schemas.microsoft.com/office/powerpoint/2010/main" val="123995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095853"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548477" y="168433"/>
            <a:ext cx="11095045" cy="707886"/>
          </a:xfrm>
          <a:prstGeom prst="rect">
            <a:avLst/>
          </a:prstGeom>
          <a:noFill/>
        </p:spPr>
        <p:txBody>
          <a:bodyPr wrap="square" rtlCol="0">
            <a:spAutoFit/>
          </a:bodyPr>
          <a:lstStyle/>
          <a:p>
            <a:pPr algn="ctr"/>
            <a:r>
              <a:rPr lang="pt-BR" sz="40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Vidro</a:t>
            </a:r>
            <a:endParaRPr lang="pt-BR" sz="40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4" name="Rectangle 3">
            <a:extLst>
              <a:ext uri="{FF2B5EF4-FFF2-40B4-BE49-F238E27FC236}">
                <a16:creationId xmlns:a16="http://schemas.microsoft.com/office/drawing/2014/main" xmlns="" id="{C5EA0CC0-6729-D149-B087-24DCA38D0245}"/>
              </a:ext>
            </a:extLst>
          </p:cNvPr>
          <p:cNvSpPr/>
          <p:nvPr/>
        </p:nvSpPr>
        <p:spPr>
          <a:xfrm>
            <a:off x="1344100" y="3139542"/>
            <a:ext cx="3365765" cy="2172770"/>
          </a:xfrm>
          <a:prstGeom prst="rect">
            <a:avLst/>
          </a:prstGeom>
          <a:solidFill>
            <a:srgbClr val="29C7F7">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ight Arrow 23">
            <a:extLst>
              <a:ext uri="{FF2B5EF4-FFF2-40B4-BE49-F238E27FC236}">
                <a16:creationId xmlns:a16="http://schemas.microsoft.com/office/drawing/2014/main" xmlns="" id="{24B2BE10-544F-0C4E-BBA1-DA8600629A57}"/>
              </a:ext>
            </a:extLst>
          </p:cNvPr>
          <p:cNvSpPr/>
          <p:nvPr/>
        </p:nvSpPr>
        <p:spPr>
          <a:xfrm>
            <a:off x="5260379" y="3967037"/>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ounded Rectangle 27">
            <a:extLst>
              <a:ext uri="{FF2B5EF4-FFF2-40B4-BE49-F238E27FC236}">
                <a16:creationId xmlns:a16="http://schemas.microsoft.com/office/drawing/2014/main" xmlns="" id="{1EC808F8-828C-2846-B1C6-396FC05E9D62}"/>
              </a:ext>
            </a:extLst>
          </p:cNvPr>
          <p:cNvSpPr/>
          <p:nvPr/>
        </p:nvSpPr>
        <p:spPr>
          <a:xfrm>
            <a:off x="484908" y="1553402"/>
            <a:ext cx="11158614" cy="1074788"/>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ctangle 25">
            <a:extLst>
              <a:ext uri="{FF2B5EF4-FFF2-40B4-BE49-F238E27FC236}">
                <a16:creationId xmlns:a16="http://schemas.microsoft.com/office/drawing/2014/main" xmlns="" id="{749D6C86-C8E6-D845-8DFB-A2A48F0B6C03}"/>
              </a:ext>
            </a:extLst>
          </p:cNvPr>
          <p:cNvSpPr/>
          <p:nvPr/>
        </p:nvSpPr>
        <p:spPr>
          <a:xfrm>
            <a:off x="484908" y="1649461"/>
            <a:ext cx="11222182" cy="978729"/>
          </a:xfrm>
          <a:prstGeom prst="rect">
            <a:avLst/>
          </a:prstGeom>
          <a:ln>
            <a:noFill/>
          </a:ln>
        </p:spPr>
        <p:txBody>
          <a:bodyPr wrap="square">
            <a:spAutoFit/>
          </a:bodyPr>
          <a:lstStyle/>
          <a:p>
            <a:pPr algn="ctr">
              <a:lnSpc>
                <a:spcPct val="120000"/>
              </a:lnSpc>
              <a:buClr>
                <a:srgbClr val="3AC69D"/>
              </a:buClr>
              <a:buSzPct val="150000"/>
            </a:pPr>
            <a:r>
              <a:rPr lang="pt-BR" sz="2400" b="1" dirty="0" smtClean="0">
                <a:solidFill>
                  <a:schemeClr val="bg1"/>
                </a:solidFill>
              </a:rPr>
              <a:t>O vidro pode ser reciclado em garrafas de vidro, novas janelas e até mesmo concreto misto.</a:t>
            </a:r>
            <a:endParaRPr lang="pt-BR" sz="2400" dirty="0">
              <a:solidFill>
                <a:schemeClr val="bg1"/>
              </a:solidFill>
            </a:endParaRPr>
          </a:p>
        </p:txBody>
      </p:sp>
      <p:pic>
        <p:nvPicPr>
          <p:cNvPr id="25" name="Google Shape;196;p6" descr="A picture containing plastic, vessel, jar&#10;&#10;Description automatically generated">
            <a:extLst>
              <a:ext uri="{FF2B5EF4-FFF2-40B4-BE49-F238E27FC236}">
                <a16:creationId xmlns:a16="http://schemas.microsoft.com/office/drawing/2014/main" xmlns="" id="{BBB8EC5F-3269-734B-AAEA-11EEDB35EDAB}"/>
              </a:ext>
            </a:extLst>
          </p:cNvPr>
          <p:cNvPicPr preferRelativeResize="0"/>
          <p:nvPr/>
        </p:nvPicPr>
        <p:blipFill rotWithShape="1">
          <a:blip r:embed="rId5">
            <a:alphaModFix/>
          </a:blip>
          <a:srcRect/>
          <a:stretch/>
        </p:blipFill>
        <p:spPr>
          <a:xfrm>
            <a:off x="2093601" y="3203328"/>
            <a:ext cx="1686664" cy="2019501"/>
          </a:xfrm>
          <a:prstGeom prst="rect">
            <a:avLst/>
          </a:prstGeom>
          <a:noFill/>
          <a:ln>
            <a:noFill/>
          </a:ln>
        </p:spPr>
      </p:pic>
      <p:grpSp>
        <p:nvGrpSpPr>
          <p:cNvPr id="31" name="Group 30">
            <a:extLst>
              <a:ext uri="{FF2B5EF4-FFF2-40B4-BE49-F238E27FC236}">
                <a16:creationId xmlns:a16="http://schemas.microsoft.com/office/drawing/2014/main" xmlns="" id="{1696C33D-4EC2-E04A-B9AA-B1CEEDA22242}"/>
              </a:ext>
            </a:extLst>
          </p:cNvPr>
          <p:cNvGrpSpPr/>
          <p:nvPr/>
        </p:nvGrpSpPr>
        <p:grpSpPr>
          <a:xfrm>
            <a:off x="8180177" y="2983211"/>
            <a:ext cx="3701301" cy="2441270"/>
            <a:chOff x="6761923" y="2832540"/>
            <a:chExt cx="4872416" cy="2591941"/>
          </a:xfrm>
        </p:grpSpPr>
        <p:pic>
          <p:nvPicPr>
            <p:cNvPr id="3" name="Picture 2" descr="A white bottle with a black background&#10;&#10;Description automatically generated with low confidence">
              <a:extLst>
                <a:ext uri="{FF2B5EF4-FFF2-40B4-BE49-F238E27FC236}">
                  <a16:creationId xmlns:a16="http://schemas.microsoft.com/office/drawing/2014/main" xmlns="" id="{DCECCC3E-5282-B049-BCF4-0BBEE236DFF9}"/>
                </a:ext>
              </a:extLst>
            </p:cNvPr>
            <p:cNvPicPr>
              <a:picLocks noChangeAspect="1"/>
            </p:cNvPicPr>
            <p:nvPr/>
          </p:nvPicPr>
          <p:blipFill>
            <a:blip r:embed="rId6"/>
            <a:stretch>
              <a:fillRect/>
            </a:stretch>
          </p:blipFill>
          <p:spPr>
            <a:xfrm>
              <a:off x="6761923" y="3066105"/>
              <a:ext cx="1497472" cy="2246207"/>
            </a:xfrm>
            <a:prstGeom prst="rect">
              <a:avLst/>
            </a:prstGeom>
          </p:spPr>
        </p:pic>
        <p:pic>
          <p:nvPicPr>
            <p:cNvPr id="15" name="Picture 14" descr="A picture containing monitor, entertainment center&#10;&#10;Description automatically generated">
              <a:extLst>
                <a:ext uri="{FF2B5EF4-FFF2-40B4-BE49-F238E27FC236}">
                  <a16:creationId xmlns:a16="http://schemas.microsoft.com/office/drawing/2014/main" xmlns="" id="{AD9AAD30-230D-BC43-A39B-0BC8E69A9B0B}"/>
                </a:ext>
              </a:extLst>
            </p:cNvPr>
            <p:cNvPicPr>
              <a:picLocks noChangeAspect="1"/>
            </p:cNvPicPr>
            <p:nvPr/>
          </p:nvPicPr>
          <p:blipFill>
            <a:blip r:embed="rId7"/>
            <a:stretch>
              <a:fillRect/>
            </a:stretch>
          </p:blipFill>
          <p:spPr>
            <a:xfrm>
              <a:off x="8158168" y="3261815"/>
              <a:ext cx="2025123" cy="1929196"/>
            </a:xfrm>
            <a:prstGeom prst="rect">
              <a:avLst/>
            </a:prstGeom>
          </p:spPr>
        </p:pic>
        <p:pic>
          <p:nvPicPr>
            <p:cNvPr id="30" name="Picture 29" descr="A picture containing lumber&#10;&#10;Description automatically generated">
              <a:extLst>
                <a:ext uri="{FF2B5EF4-FFF2-40B4-BE49-F238E27FC236}">
                  <a16:creationId xmlns:a16="http://schemas.microsoft.com/office/drawing/2014/main" xmlns="" id="{2E952843-9F9E-3A4D-96E1-0264CEAF43F0}"/>
                </a:ext>
              </a:extLst>
            </p:cNvPr>
            <p:cNvPicPr>
              <a:picLocks noChangeAspect="1"/>
            </p:cNvPicPr>
            <p:nvPr/>
          </p:nvPicPr>
          <p:blipFill>
            <a:blip r:embed="rId8"/>
            <a:stretch>
              <a:fillRect/>
            </a:stretch>
          </p:blipFill>
          <p:spPr>
            <a:xfrm rot="18000000">
              <a:off x="9792417" y="3582560"/>
              <a:ext cx="2591941" cy="1091902"/>
            </a:xfrm>
            <a:prstGeom prst="rect">
              <a:avLst/>
            </a:prstGeom>
          </p:spPr>
        </p:pic>
      </p:grpSp>
      <p:sp>
        <p:nvSpPr>
          <p:cNvPr id="2" name="Slide Number Placeholder 1">
            <a:extLst>
              <a:ext uri="{FF2B5EF4-FFF2-40B4-BE49-F238E27FC236}">
                <a16:creationId xmlns:a16="http://schemas.microsoft.com/office/drawing/2014/main" xmlns="" id="{AF115A3C-304E-B249-991B-C85A093A5AB3}"/>
              </a:ext>
            </a:extLst>
          </p:cNvPr>
          <p:cNvSpPr>
            <a:spLocks noGrp="1"/>
          </p:cNvSpPr>
          <p:nvPr>
            <p:ph type="sldNum" sz="quarter" idx="12"/>
          </p:nvPr>
        </p:nvSpPr>
        <p:spPr/>
        <p:txBody>
          <a:bodyPr/>
          <a:lstStyle/>
          <a:p>
            <a:fld id="{A49FEDE7-8061-9B4D-88A1-7EA83A94C31B}" type="slidenum">
              <a:rPr lang="pt-BR" smtClean="0"/>
              <a:t>22</a:t>
            </a:fld>
            <a:endParaRPr lang="pt-BR" dirty="0"/>
          </a:p>
        </p:txBody>
      </p:sp>
      <p:pic>
        <p:nvPicPr>
          <p:cNvPr id="16" name="Google Shape;196;p6" descr="A picture containing plastic, vessel, jar&#10;&#10;Description automatically generated">
            <a:extLst>
              <a:ext uri="{FF2B5EF4-FFF2-40B4-BE49-F238E27FC236}">
                <a16:creationId xmlns:a16="http://schemas.microsoft.com/office/drawing/2014/main" xmlns="" id="{490E240D-6E56-0627-7A82-9265C3EF3F05}"/>
              </a:ext>
            </a:extLst>
          </p:cNvPr>
          <p:cNvPicPr preferRelativeResize="0"/>
          <p:nvPr/>
        </p:nvPicPr>
        <p:blipFill rotWithShape="1">
          <a:blip r:embed="rId5">
            <a:alphaModFix/>
          </a:blip>
          <a:srcRect/>
          <a:stretch/>
        </p:blipFill>
        <p:spPr>
          <a:xfrm>
            <a:off x="6517326" y="3249594"/>
            <a:ext cx="1686664" cy="2019501"/>
          </a:xfrm>
          <a:prstGeom prst="rect">
            <a:avLst/>
          </a:prstGeom>
          <a:noFill/>
          <a:ln>
            <a:noFill/>
          </a:ln>
        </p:spPr>
      </p:pic>
    </p:spTree>
    <p:extLst>
      <p:ext uri="{BB962C8B-B14F-4D97-AF65-F5344CB8AC3E}">
        <p14:creationId xmlns:p14="http://schemas.microsoft.com/office/powerpoint/2010/main" val="35713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22" name="Oval 21">
            <a:extLst>
              <a:ext uri="{FF2B5EF4-FFF2-40B4-BE49-F238E27FC236}">
                <a16:creationId xmlns:a16="http://schemas.microsoft.com/office/drawing/2014/main" xmlns="" id="{1A8141C0-5C65-C54B-B99F-F7A3DD1C2725}"/>
              </a:ext>
            </a:extLst>
          </p:cNvPr>
          <p:cNvSpPr/>
          <p:nvPr/>
        </p:nvSpPr>
        <p:spPr>
          <a:xfrm>
            <a:off x="413972" y="118053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Oval 22">
            <a:extLst>
              <a:ext uri="{FF2B5EF4-FFF2-40B4-BE49-F238E27FC236}">
                <a16:creationId xmlns:a16="http://schemas.microsoft.com/office/drawing/2014/main" xmlns="" id="{6DE15013-44B3-074B-97E9-A65290DF3E17}"/>
              </a:ext>
            </a:extLst>
          </p:cNvPr>
          <p:cNvSpPr/>
          <p:nvPr/>
        </p:nvSpPr>
        <p:spPr>
          <a:xfrm>
            <a:off x="360335" y="118053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ctangle 23">
            <a:extLst>
              <a:ext uri="{FF2B5EF4-FFF2-40B4-BE49-F238E27FC236}">
                <a16:creationId xmlns:a16="http://schemas.microsoft.com/office/drawing/2014/main" xmlns="" id="{9D6C8663-DB1F-4247-809A-B287EA418546}"/>
              </a:ext>
            </a:extLst>
          </p:cNvPr>
          <p:cNvSpPr/>
          <p:nvPr/>
        </p:nvSpPr>
        <p:spPr>
          <a:xfrm>
            <a:off x="404919" y="1160485"/>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26" name="Bent-Up Arrow 25">
            <a:extLst>
              <a:ext uri="{FF2B5EF4-FFF2-40B4-BE49-F238E27FC236}">
                <a16:creationId xmlns:a16="http://schemas.microsoft.com/office/drawing/2014/main" xmlns="" id="{306F02B9-8D52-A946-A05A-2932535B4954}"/>
              </a:ext>
            </a:extLst>
          </p:cNvPr>
          <p:cNvSpPr/>
          <p:nvPr/>
        </p:nvSpPr>
        <p:spPr>
          <a:xfrm rot="5400000">
            <a:off x="-52797" y="2338061"/>
            <a:ext cx="1410183" cy="195225"/>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Rounded Rectangle 28">
            <a:extLst>
              <a:ext uri="{FF2B5EF4-FFF2-40B4-BE49-F238E27FC236}">
                <a16:creationId xmlns:a16="http://schemas.microsoft.com/office/drawing/2014/main" xmlns="" id="{14A2CAC3-9A08-6B43-862A-D2DA19CB66DA}"/>
              </a:ext>
            </a:extLst>
          </p:cNvPr>
          <p:cNvSpPr/>
          <p:nvPr/>
        </p:nvSpPr>
        <p:spPr>
          <a:xfrm>
            <a:off x="2606040" y="185126"/>
            <a:ext cx="6979920" cy="800131"/>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ounded Rectangle 29">
            <a:extLst>
              <a:ext uri="{FF2B5EF4-FFF2-40B4-BE49-F238E27FC236}">
                <a16:creationId xmlns:a16="http://schemas.microsoft.com/office/drawing/2014/main" xmlns="" id="{6E9000C4-0BCC-2D4C-8FB0-13D9E9AC95B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TextBox 30">
            <a:extLst>
              <a:ext uri="{FF2B5EF4-FFF2-40B4-BE49-F238E27FC236}">
                <a16:creationId xmlns:a16="http://schemas.microsoft.com/office/drawing/2014/main" xmlns="" id="{734C321A-37F2-5B48-9C2A-468A7B63A14C}"/>
              </a:ext>
            </a:extLst>
          </p:cNvPr>
          <p:cNvSpPr txBox="1"/>
          <p:nvPr/>
        </p:nvSpPr>
        <p:spPr>
          <a:xfrm>
            <a:off x="2983322" y="294106"/>
            <a:ext cx="6225356" cy="584775"/>
          </a:xfrm>
          <a:prstGeom prst="rect">
            <a:avLst/>
          </a:prstGeom>
          <a:noFill/>
        </p:spPr>
        <p:txBody>
          <a:bodyPr wrap="square" rtlCol="0">
            <a:spAutoFit/>
          </a:bodyPr>
          <a:lstStyle/>
          <a:p>
            <a:pPr algn="ctr"/>
            <a:r>
              <a:rPr lang="pt-BR" sz="3200" b="1" dirty="0" smtClean="0">
                <a:solidFill>
                  <a:schemeClr val="bg1"/>
                </a:solidFill>
              </a:rPr>
              <a:t>Próximos Passos</a:t>
            </a:r>
            <a:endParaRPr lang="pt-BR" sz="3200" b="1" dirty="0">
              <a:solidFill>
                <a:schemeClr val="bg1"/>
              </a:solidFill>
            </a:endParaRPr>
          </a:p>
        </p:txBody>
      </p:sp>
      <p:sp>
        <p:nvSpPr>
          <p:cNvPr id="15" name="Google Shape;167;p5">
            <a:extLst>
              <a:ext uri="{FF2B5EF4-FFF2-40B4-BE49-F238E27FC236}">
                <a16:creationId xmlns:a16="http://schemas.microsoft.com/office/drawing/2014/main" xmlns="" id="{3CC86A8E-5612-0947-8BC5-C6D089B61252}"/>
              </a:ext>
            </a:extLst>
          </p:cNvPr>
          <p:cNvSpPr/>
          <p:nvPr/>
        </p:nvSpPr>
        <p:spPr>
          <a:xfrm>
            <a:off x="920826" y="1023377"/>
            <a:ext cx="10866255" cy="1698886"/>
          </a:xfrm>
          <a:prstGeom prst="rect">
            <a:avLst/>
          </a:prstGeom>
          <a:noFill/>
          <a:ln>
            <a:noFill/>
          </a:ln>
        </p:spPr>
        <p:txBody>
          <a:bodyPr spcFirstLastPara="1" wrap="square" lIns="91425" tIns="45700" rIns="91425" bIns="45700" anchor="t" anchorCtr="0">
            <a:spAutoFit/>
          </a:bodyPr>
          <a:lstStyle/>
          <a:p>
            <a:pPr algn="just">
              <a:lnSpc>
                <a:spcPct val="120000"/>
              </a:lnSpc>
            </a:pPr>
            <a:r>
              <a:rPr lang="pt-BR" b="1" dirty="0" smtClean="0">
                <a:solidFill>
                  <a:srgbClr val="262626"/>
                </a:solidFill>
              </a:rPr>
              <a:t>Divida os alunos em grupos e dê a cada grupo um baralho de cartas com fotos de itens recicláveis </a:t>
            </a:r>
            <a:r>
              <a:rPr lang="pt-BR" dirty="0" smtClean="0">
                <a:solidFill>
                  <a:srgbClr val="262626"/>
                </a:solidFill>
              </a:rPr>
              <a:t>não recicláveis e fotos de produtos que podem ser feitos a partir de recicláveis. Diga aos alunos que eles trabalharão em equipe para combinar cada cartão de produto com um cartão reciclável mostrando em que ele poderia ser transformado por meio da reciclagem. </a:t>
            </a:r>
          </a:p>
          <a:p>
            <a:pPr marL="0" marR="0" lvl="0" indent="0" algn="just" rtl="0">
              <a:lnSpc>
                <a:spcPct val="120000"/>
              </a:lnSpc>
              <a:spcBef>
                <a:spcPts val="0"/>
              </a:spcBef>
              <a:spcAft>
                <a:spcPts val="0"/>
              </a:spcAft>
              <a:buNone/>
            </a:pPr>
            <a:endParaRPr lang="pt-BR" sz="1500" dirty="0"/>
          </a:p>
        </p:txBody>
      </p:sp>
      <p:pic>
        <p:nvPicPr>
          <p:cNvPr id="4" name="Picture 3" descr="Diagram&#10;&#10;Description automatically generated with low confidence">
            <a:extLst>
              <a:ext uri="{FF2B5EF4-FFF2-40B4-BE49-F238E27FC236}">
                <a16:creationId xmlns:a16="http://schemas.microsoft.com/office/drawing/2014/main" xmlns="" id="{F9D0CC80-9D08-CE4E-9E90-B0AFC6DB91E0}"/>
              </a:ext>
            </a:extLst>
          </p:cNvPr>
          <p:cNvPicPr>
            <a:picLocks noChangeAspect="1"/>
          </p:cNvPicPr>
          <p:nvPr/>
        </p:nvPicPr>
        <p:blipFill>
          <a:blip r:embed="rId4"/>
          <a:stretch>
            <a:fillRect/>
          </a:stretch>
        </p:blipFill>
        <p:spPr>
          <a:xfrm>
            <a:off x="3751631" y="2431542"/>
            <a:ext cx="2358546" cy="1633784"/>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C1347828-9389-914B-8EFC-AA4DD64BA1BD}"/>
              </a:ext>
            </a:extLst>
          </p:cNvPr>
          <p:cNvPicPr>
            <a:picLocks noChangeAspect="1"/>
          </p:cNvPicPr>
          <p:nvPr/>
        </p:nvPicPr>
        <p:blipFill>
          <a:blip r:embed="rId5"/>
          <a:stretch>
            <a:fillRect/>
          </a:stretch>
        </p:blipFill>
        <p:spPr>
          <a:xfrm>
            <a:off x="955444" y="2431542"/>
            <a:ext cx="2340649" cy="1637226"/>
          </a:xfrm>
          <a:prstGeom prst="rect">
            <a:avLst/>
          </a:prstGeom>
        </p:spPr>
      </p:pic>
      <p:sp>
        <p:nvSpPr>
          <p:cNvPr id="25" name="Rectangle 24">
            <a:extLst>
              <a:ext uri="{FF2B5EF4-FFF2-40B4-BE49-F238E27FC236}">
                <a16:creationId xmlns:a16="http://schemas.microsoft.com/office/drawing/2014/main" xmlns="" id="{664E334B-992B-3D49-9D2F-97717F1DE28F}"/>
              </a:ext>
            </a:extLst>
          </p:cNvPr>
          <p:cNvSpPr/>
          <p:nvPr/>
        </p:nvSpPr>
        <p:spPr>
          <a:xfrm>
            <a:off x="920825" y="4519936"/>
            <a:ext cx="3715343" cy="2140907"/>
          </a:xfrm>
          <a:prstGeom prst="rect">
            <a:avLst/>
          </a:prstGeom>
        </p:spPr>
        <p:txBody>
          <a:bodyPr wrap="square">
            <a:spAutoFit/>
          </a:bodyPr>
          <a:lstStyle/>
          <a:p>
            <a:pPr algn="thaiDist">
              <a:lnSpc>
                <a:spcPct val="120000"/>
              </a:lnSpc>
              <a:tabLst>
                <a:tab pos="531813" algn="l"/>
              </a:tabLst>
            </a:pPr>
            <a:r>
              <a:rPr lang="pt-BR" sz="1600" dirty="0" smtClean="0">
                <a:solidFill>
                  <a:srgbClr val="262626"/>
                </a:solidFill>
              </a:rPr>
              <a:t>Diga aos alunos para pegar um pedaço de papel e anotar um material reciclável (garrafa de plástico PET) e peça-lhes que desenhem um produto que desejam fazer a partir do item reciclável. Peça-lhes que compartilhem com a classe. Crie o desenho como os slides apresentados.</a:t>
            </a:r>
            <a:endParaRPr lang="pt-BR" sz="1600" dirty="0">
              <a:solidFill>
                <a:srgbClr val="262626"/>
              </a:solidFill>
            </a:endParaRPr>
          </a:p>
        </p:txBody>
      </p:sp>
      <p:sp>
        <p:nvSpPr>
          <p:cNvPr id="32" name="Oval 31">
            <a:extLst>
              <a:ext uri="{FF2B5EF4-FFF2-40B4-BE49-F238E27FC236}">
                <a16:creationId xmlns:a16="http://schemas.microsoft.com/office/drawing/2014/main" xmlns="" id="{EE31DA11-0639-7345-9BE5-D8F2FCE4F56D}"/>
              </a:ext>
            </a:extLst>
          </p:cNvPr>
          <p:cNvSpPr/>
          <p:nvPr/>
        </p:nvSpPr>
        <p:spPr>
          <a:xfrm>
            <a:off x="392798" y="453200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2</a:t>
            </a:r>
            <a:endParaRPr lang="pt-BR" dirty="0"/>
          </a:p>
        </p:txBody>
      </p:sp>
      <p:sp>
        <p:nvSpPr>
          <p:cNvPr id="11" name="Slide Number Placeholder 10">
            <a:extLst>
              <a:ext uri="{FF2B5EF4-FFF2-40B4-BE49-F238E27FC236}">
                <a16:creationId xmlns:a16="http://schemas.microsoft.com/office/drawing/2014/main" xmlns="" id="{902B3C69-7076-7F4E-A202-052C52D1B2D9}"/>
              </a:ext>
            </a:extLst>
          </p:cNvPr>
          <p:cNvSpPr>
            <a:spLocks noGrp="1"/>
          </p:cNvSpPr>
          <p:nvPr>
            <p:ph type="sldNum" sz="quarter" idx="12"/>
          </p:nvPr>
        </p:nvSpPr>
        <p:spPr/>
        <p:txBody>
          <a:bodyPr/>
          <a:lstStyle/>
          <a:p>
            <a:fld id="{A49FEDE7-8061-9B4D-88A1-7EA83A94C31B}" type="slidenum">
              <a:rPr lang="pt-BR" smtClean="0"/>
              <a:t>23</a:t>
            </a:fld>
            <a:endParaRPr lang="pt-BR" dirty="0"/>
          </a:p>
        </p:txBody>
      </p:sp>
      <p:pic>
        <p:nvPicPr>
          <p:cNvPr id="17" name="Picture 16" descr="A picture containing indoor, bottle&#10;&#10;Description automatically generated">
            <a:extLst>
              <a:ext uri="{FF2B5EF4-FFF2-40B4-BE49-F238E27FC236}">
                <a16:creationId xmlns:a16="http://schemas.microsoft.com/office/drawing/2014/main" xmlns="" id="{B9F46305-65FF-5E42-A4BC-96649CF24849}"/>
              </a:ext>
            </a:extLst>
          </p:cNvPr>
          <p:cNvPicPr>
            <a:picLocks noChangeAspect="1"/>
          </p:cNvPicPr>
          <p:nvPr/>
        </p:nvPicPr>
        <p:blipFill>
          <a:blip r:embed="rId6"/>
          <a:stretch>
            <a:fillRect/>
          </a:stretch>
        </p:blipFill>
        <p:spPr>
          <a:xfrm>
            <a:off x="4684297" y="5364096"/>
            <a:ext cx="3414521" cy="992254"/>
          </a:xfrm>
          <a:prstGeom prst="rect">
            <a:avLst/>
          </a:prstGeom>
        </p:spPr>
      </p:pic>
      <p:sp>
        <p:nvSpPr>
          <p:cNvPr id="18" name="Oval 17">
            <a:extLst>
              <a:ext uri="{FF2B5EF4-FFF2-40B4-BE49-F238E27FC236}">
                <a16:creationId xmlns:a16="http://schemas.microsoft.com/office/drawing/2014/main" xmlns="" id="{806C4BE9-1AB6-BC46-9444-69A605C8980F}"/>
              </a:ext>
            </a:extLst>
          </p:cNvPr>
          <p:cNvSpPr/>
          <p:nvPr/>
        </p:nvSpPr>
        <p:spPr>
          <a:xfrm>
            <a:off x="7078661" y="26438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3</a:t>
            </a:r>
            <a:endParaRPr lang="pt-BR" dirty="0"/>
          </a:p>
        </p:txBody>
      </p:sp>
      <p:sp>
        <p:nvSpPr>
          <p:cNvPr id="20" name="TextBox 19">
            <a:extLst>
              <a:ext uri="{FF2B5EF4-FFF2-40B4-BE49-F238E27FC236}">
                <a16:creationId xmlns:a16="http://schemas.microsoft.com/office/drawing/2014/main" xmlns="" id="{C2728242-5A63-7D46-81F3-1BA2C613AFDE}"/>
              </a:ext>
            </a:extLst>
          </p:cNvPr>
          <p:cNvSpPr txBox="1"/>
          <p:nvPr/>
        </p:nvSpPr>
        <p:spPr>
          <a:xfrm>
            <a:off x="7578135" y="2643897"/>
            <a:ext cx="4435468" cy="1200329"/>
          </a:xfrm>
          <a:prstGeom prst="rect">
            <a:avLst/>
          </a:prstGeom>
          <a:noFill/>
        </p:spPr>
        <p:txBody>
          <a:bodyPr wrap="square">
            <a:spAutoFit/>
          </a:bodyPr>
          <a:lstStyle/>
          <a:p>
            <a:r>
              <a:rPr lang="pt-BR" dirty="0" smtClean="0"/>
              <a:t>No final da semana, deixe os alunos saberem que eles são oficialmente um "Waste Heros" certificado agora e que podem ensinar sua família a reciclar em casa.</a:t>
            </a:r>
            <a:endParaRPr lang="pt-BR" dirty="0"/>
          </a:p>
        </p:txBody>
      </p:sp>
      <p:pic>
        <p:nvPicPr>
          <p:cNvPr id="21" name="Picture 20" descr="A picture containing icon&#10;&#10;Description automatically generated">
            <a:extLst>
              <a:ext uri="{FF2B5EF4-FFF2-40B4-BE49-F238E27FC236}">
                <a16:creationId xmlns:a16="http://schemas.microsoft.com/office/drawing/2014/main" xmlns="" id="{1A5A6B17-C025-584F-9F50-FF20E8DCC3BE}"/>
              </a:ext>
            </a:extLst>
          </p:cNvPr>
          <p:cNvPicPr>
            <a:picLocks noChangeAspect="1"/>
          </p:cNvPicPr>
          <p:nvPr/>
        </p:nvPicPr>
        <p:blipFill>
          <a:blip r:embed="rId7"/>
          <a:stretch>
            <a:fillRect/>
          </a:stretch>
        </p:blipFill>
        <p:spPr>
          <a:xfrm>
            <a:off x="9104055" y="3902063"/>
            <a:ext cx="2683026" cy="2349898"/>
          </a:xfrm>
          <a:prstGeom prst="rect">
            <a:avLst/>
          </a:prstGeom>
        </p:spPr>
      </p:pic>
      <p:sp>
        <p:nvSpPr>
          <p:cNvPr id="27" name="Google Shape;134;p4"/>
          <p:cNvSpPr/>
          <p:nvPr/>
        </p:nvSpPr>
        <p:spPr>
          <a:xfrm>
            <a:off x="9614536" y="4386875"/>
            <a:ext cx="1434614" cy="354205"/>
          </a:xfrm>
          <a:prstGeom prst="roundRect">
            <a:avLst>
              <a:gd name="adj" fmla="val 16667"/>
            </a:avLst>
          </a:prstGeom>
          <a:solidFill>
            <a:srgbClr val="29C7F7"/>
          </a:solidFill>
          <a:ln>
            <a:noFill/>
          </a:ln>
        </p:spPr>
        <p:txBody>
          <a:bodyPr spcFirstLastPara="1" wrap="square" lIns="0" tIns="0" rIns="0" bIns="0" anchor="ctr" anchorCtr="0">
            <a:noAutofit/>
          </a:bodyPr>
          <a:lstStyle/>
          <a:p>
            <a:pPr lvl="0" algn="ctr"/>
            <a:r>
              <a:rPr lang="pt-BR" dirty="0" smtClean="0">
                <a:solidFill>
                  <a:schemeClr val="lt1"/>
                </a:solidFill>
                <a:latin typeface="Calibri"/>
                <a:ea typeface="Calibri"/>
                <a:cs typeface="Calibri"/>
                <a:sym typeface="Calibri"/>
              </a:rPr>
              <a:t>Eu sou um</a:t>
            </a:r>
            <a:endParaRPr lang="pt-BR" dirty="0">
              <a:solidFill>
                <a:schemeClr val="lt1"/>
              </a:solidFill>
              <a:latin typeface="Calibri"/>
              <a:ea typeface="Calibri"/>
              <a:cs typeface="Calibri"/>
              <a:sym typeface="Calibri"/>
            </a:endParaRPr>
          </a:p>
        </p:txBody>
      </p:sp>
      <p:sp>
        <p:nvSpPr>
          <p:cNvPr id="28" name="Google Shape;134;p4"/>
          <p:cNvSpPr/>
          <p:nvPr/>
        </p:nvSpPr>
        <p:spPr>
          <a:xfrm>
            <a:off x="9666862" y="5539368"/>
            <a:ext cx="1368000" cy="541086"/>
          </a:xfrm>
          <a:prstGeom prst="roundRect">
            <a:avLst>
              <a:gd name="adj" fmla="val 16667"/>
            </a:avLst>
          </a:prstGeom>
          <a:noFill/>
          <a:ln>
            <a:noFill/>
          </a:ln>
        </p:spPr>
        <p:txBody>
          <a:bodyPr spcFirstLastPara="1" wrap="square" lIns="0" tIns="0" rIns="0" bIns="0" anchor="ctr" anchorCtr="0">
            <a:noAutofit/>
          </a:bodyPr>
          <a:lstStyle/>
          <a:p>
            <a:pPr lvl="0" algn="ctr"/>
            <a:r>
              <a:rPr lang="pt-BR" dirty="0" smtClean="0">
                <a:solidFill>
                  <a:schemeClr val="lt1"/>
                </a:solidFill>
                <a:latin typeface="Calibri"/>
                <a:ea typeface="Calibri"/>
                <a:cs typeface="Calibri"/>
                <a:sym typeface="Calibri"/>
              </a:rPr>
              <a:t>Certificado</a:t>
            </a:r>
            <a:endParaRPr lang="pt-BR" dirty="0">
              <a:solidFill>
                <a:schemeClr val="lt1"/>
              </a:solidFill>
              <a:latin typeface="Calibri"/>
              <a:ea typeface="Calibri"/>
              <a:cs typeface="Calibri"/>
              <a:sym typeface="Calibri"/>
            </a:endParaRPr>
          </a:p>
        </p:txBody>
      </p:sp>
      <p:sp>
        <p:nvSpPr>
          <p:cNvPr id="34" name="CaixaDeTexto 33"/>
          <p:cNvSpPr txBox="1"/>
          <p:nvPr/>
        </p:nvSpPr>
        <p:spPr>
          <a:xfrm>
            <a:off x="1003069" y="2483296"/>
            <a:ext cx="828000" cy="151200"/>
          </a:xfrm>
          <a:prstGeom prst="flowChartAlternateProcess">
            <a:avLst/>
          </a:prstGeom>
          <a:solidFill>
            <a:srgbClr val="69CD9B"/>
          </a:solidFill>
        </p:spPr>
        <p:txBody>
          <a:bodyPr wrap="square" lIns="0" tIns="0" rIns="0" bIns="0" rtlCol="0">
            <a:spAutoFit/>
          </a:bodyPr>
          <a:lstStyle/>
          <a:p>
            <a:pPr>
              <a:lnSpc>
                <a:spcPts val="1000"/>
              </a:lnSpc>
            </a:pPr>
            <a:r>
              <a:rPr lang="pt-BR" sz="800" dirty="0" smtClean="0">
                <a:solidFill>
                  <a:schemeClr val="bg1"/>
                </a:solidFill>
              </a:rPr>
              <a:t> Não Reciclável</a:t>
            </a:r>
            <a:endParaRPr lang="pt-BR" sz="800" dirty="0">
              <a:solidFill>
                <a:schemeClr val="bg1"/>
              </a:solidFill>
            </a:endParaRPr>
          </a:p>
        </p:txBody>
      </p:sp>
      <p:sp>
        <p:nvSpPr>
          <p:cNvPr id="35" name="CaixaDeTexto 34"/>
          <p:cNvSpPr txBox="1"/>
          <p:nvPr/>
        </p:nvSpPr>
        <p:spPr>
          <a:xfrm>
            <a:off x="1860012" y="2482686"/>
            <a:ext cx="990000" cy="123111"/>
          </a:xfrm>
          <a:prstGeom prst="rect">
            <a:avLst/>
          </a:prstGeom>
          <a:solidFill>
            <a:schemeClr val="bg1"/>
          </a:solidFill>
        </p:spPr>
        <p:txBody>
          <a:bodyPr wrap="square" lIns="0" tIns="0" rIns="0" bIns="0" rtlCol="0">
            <a:spAutoFit/>
          </a:bodyPr>
          <a:lstStyle/>
          <a:p>
            <a:pPr algn="ctr"/>
            <a:r>
              <a:rPr lang="pt-BR" sz="800" b="1" dirty="0" smtClean="0"/>
              <a:t>Recorte cada cartão</a:t>
            </a:r>
            <a:endParaRPr lang="pt-BR" sz="800" b="1" dirty="0"/>
          </a:p>
        </p:txBody>
      </p:sp>
      <p:sp>
        <p:nvSpPr>
          <p:cNvPr id="38" name="CaixaDeTexto 37"/>
          <p:cNvSpPr txBox="1"/>
          <p:nvPr/>
        </p:nvSpPr>
        <p:spPr>
          <a:xfrm>
            <a:off x="1047949" y="3142595"/>
            <a:ext cx="432000" cy="144000"/>
          </a:xfrm>
          <a:prstGeom prst="rect">
            <a:avLst/>
          </a:prstGeom>
          <a:solidFill>
            <a:schemeClr val="bg1"/>
          </a:solidFill>
        </p:spPr>
        <p:txBody>
          <a:bodyPr wrap="square" lIns="0" tIns="0" rIns="0" bIns="0" rtlCol="0">
            <a:spAutoFit/>
          </a:bodyPr>
          <a:lstStyle/>
          <a:p>
            <a:pPr algn="ctr"/>
            <a:r>
              <a:rPr lang="pt-BR" sz="500" b="1" dirty="0" smtClean="0"/>
              <a:t>Casca de banana</a:t>
            </a:r>
            <a:endParaRPr lang="pt-BR" sz="400" b="1" dirty="0"/>
          </a:p>
        </p:txBody>
      </p:sp>
      <p:sp>
        <p:nvSpPr>
          <p:cNvPr id="55" name="CaixaDeTexto 54"/>
          <p:cNvSpPr txBox="1"/>
          <p:nvPr/>
        </p:nvSpPr>
        <p:spPr>
          <a:xfrm>
            <a:off x="5450937" y="2435061"/>
            <a:ext cx="648000" cy="180000"/>
          </a:xfrm>
          <a:prstGeom prst="rect">
            <a:avLst/>
          </a:prstGeom>
          <a:solidFill>
            <a:schemeClr val="bg1"/>
          </a:solidFill>
        </p:spPr>
        <p:txBody>
          <a:bodyPr wrap="square" lIns="0" tIns="0" rIns="0" bIns="0" rtlCol="0">
            <a:spAutoFit/>
          </a:bodyPr>
          <a:lstStyle/>
          <a:p>
            <a:pPr algn="ctr"/>
            <a:r>
              <a:rPr lang="pt-BR" sz="700" b="1" dirty="0" smtClean="0"/>
              <a:t>Recorte cada cartão</a:t>
            </a:r>
            <a:endParaRPr lang="pt-BR" sz="700" b="1" dirty="0"/>
          </a:p>
        </p:txBody>
      </p:sp>
      <p:sp>
        <p:nvSpPr>
          <p:cNvPr id="56" name="CaixaDeTexto 55"/>
          <p:cNvSpPr txBox="1"/>
          <p:nvPr/>
        </p:nvSpPr>
        <p:spPr>
          <a:xfrm>
            <a:off x="1626739" y="3132041"/>
            <a:ext cx="432000" cy="153888"/>
          </a:xfrm>
          <a:prstGeom prst="rect">
            <a:avLst/>
          </a:prstGeom>
          <a:solidFill>
            <a:schemeClr val="bg1"/>
          </a:solidFill>
        </p:spPr>
        <p:txBody>
          <a:bodyPr wrap="square" lIns="0" tIns="0" rIns="0" bIns="0" rtlCol="0">
            <a:spAutoFit/>
          </a:bodyPr>
          <a:lstStyle/>
          <a:p>
            <a:pPr algn="ctr"/>
            <a:r>
              <a:rPr lang="pt-BR" sz="500" b="1" dirty="0" smtClean="0"/>
              <a:t>Guardanapo sujo</a:t>
            </a:r>
            <a:endParaRPr lang="pt-BR" sz="400" b="1" dirty="0"/>
          </a:p>
        </p:txBody>
      </p:sp>
      <p:sp>
        <p:nvSpPr>
          <p:cNvPr id="57" name="CaixaDeTexto 56"/>
          <p:cNvSpPr txBox="1"/>
          <p:nvPr/>
        </p:nvSpPr>
        <p:spPr>
          <a:xfrm>
            <a:off x="2196480" y="3139684"/>
            <a:ext cx="432000" cy="144000"/>
          </a:xfrm>
          <a:prstGeom prst="rect">
            <a:avLst/>
          </a:prstGeom>
          <a:solidFill>
            <a:schemeClr val="bg1"/>
          </a:solidFill>
        </p:spPr>
        <p:txBody>
          <a:bodyPr wrap="square" lIns="0" tIns="0" rIns="0" bIns="0" rtlCol="0">
            <a:spAutoFit/>
          </a:bodyPr>
          <a:lstStyle/>
          <a:p>
            <a:pPr algn="ctr"/>
            <a:r>
              <a:rPr lang="pt-BR" sz="500" b="1" dirty="0" smtClean="0"/>
              <a:t>Caixa de pizza </a:t>
            </a:r>
            <a:endParaRPr lang="pt-BR" sz="400" b="1" dirty="0"/>
          </a:p>
        </p:txBody>
      </p:sp>
      <p:sp>
        <p:nvSpPr>
          <p:cNvPr id="58" name="CaixaDeTexto 57"/>
          <p:cNvSpPr txBox="1"/>
          <p:nvPr/>
        </p:nvSpPr>
        <p:spPr>
          <a:xfrm>
            <a:off x="2767322" y="3143205"/>
            <a:ext cx="432000" cy="144000"/>
          </a:xfrm>
          <a:prstGeom prst="rect">
            <a:avLst/>
          </a:prstGeom>
          <a:solidFill>
            <a:schemeClr val="bg1"/>
          </a:solidFill>
        </p:spPr>
        <p:txBody>
          <a:bodyPr wrap="square" lIns="0" tIns="0" rIns="0" bIns="0" rtlCol="0">
            <a:spAutoFit/>
          </a:bodyPr>
          <a:lstStyle/>
          <a:p>
            <a:pPr algn="ctr"/>
            <a:r>
              <a:rPr lang="pt-BR" sz="500" b="1" dirty="0" smtClean="0"/>
              <a:t>Lâmpada</a:t>
            </a:r>
            <a:endParaRPr lang="pt-BR" sz="400" b="1" dirty="0"/>
          </a:p>
        </p:txBody>
      </p:sp>
      <p:sp>
        <p:nvSpPr>
          <p:cNvPr id="59" name="CaixaDeTexto 58"/>
          <p:cNvSpPr txBox="1"/>
          <p:nvPr/>
        </p:nvSpPr>
        <p:spPr>
          <a:xfrm>
            <a:off x="1051079" y="3805754"/>
            <a:ext cx="432000" cy="180000"/>
          </a:xfrm>
          <a:prstGeom prst="rect">
            <a:avLst/>
          </a:prstGeom>
          <a:solidFill>
            <a:schemeClr val="bg1"/>
          </a:solidFill>
        </p:spPr>
        <p:txBody>
          <a:bodyPr wrap="square" lIns="0" tIns="0" rIns="0" bIns="0" rtlCol="0">
            <a:spAutoFit/>
          </a:bodyPr>
          <a:lstStyle/>
          <a:p>
            <a:pPr algn="ctr"/>
            <a:r>
              <a:rPr lang="pt-BR" sz="500" b="1" dirty="0" smtClean="0"/>
              <a:t>Suco de caixa</a:t>
            </a:r>
            <a:endParaRPr lang="pt-BR" sz="400" b="1" dirty="0"/>
          </a:p>
        </p:txBody>
      </p:sp>
      <p:sp>
        <p:nvSpPr>
          <p:cNvPr id="60" name="CaixaDeTexto 59"/>
          <p:cNvSpPr txBox="1"/>
          <p:nvPr/>
        </p:nvSpPr>
        <p:spPr>
          <a:xfrm>
            <a:off x="1626289" y="3816434"/>
            <a:ext cx="432000" cy="144000"/>
          </a:xfrm>
          <a:prstGeom prst="rect">
            <a:avLst/>
          </a:prstGeom>
          <a:solidFill>
            <a:schemeClr val="bg1"/>
          </a:solidFill>
        </p:spPr>
        <p:txBody>
          <a:bodyPr wrap="square" lIns="0" tIns="0" rIns="0" bIns="0" rtlCol="0">
            <a:spAutoFit/>
          </a:bodyPr>
          <a:lstStyle/>
          <a:p>
            <a:pPr algn="ctr"/>
            <a:r>
              <a:rPr lang="pt-BR" sz="500" b="1" dirty="0" smtClean="0"/>
              <a:t>Calçados</a:t>
            </a:r>
            <a:endParaRPr lang="pt-BR" sz="400" b="1" dirty="0"/>
          </a:p>
        </p:txBody>
      </p:sp>
      <p:sp>
        <p:nvSpPr>
          <p:cNvPr id="61" name="CaixaDeTexto 60"/>
          <p:cNvSpPr txBox="1"/>
          <p:nvPr/>
        </p:nvSpPr>
        <p:spPr>
          <a:xfrm>
            <a:off x="2199469" y="3799604"/>
            <a:ext cx="432000" cy="180000"/>
          </a:xfrm>
          <a:prstGeom prst="rect">
            <a:avLst/>
          </a:prstGeom>
          <a:solidFill>
            <a:schemeClr val="bg1"/>
          </a:solidFill>
        </p:spPr>
        <p:txBody>
          <a:bodyPr wrap="square" lIns="0" tIns="0" rIns="0" bIns="0" rtlCol="0">
            <a:spAutoFit/>
          </a:bodyPr>
          <a:lstStyle/>
          <a:p>
            <a:pPr algn="ctr"/>
            <a:r>
              <a:rPr lang="pt-BR" sz="500" b="1" dirty="0" smtClean="0"/>
              <a:t>Brinquedos</a:t>
            </a:r>
            <a:endParaRPr lang="pt-BR" sz="400" b="1" dirty="0"/>
          </a:p>
        </p:txBody>
      </p:sp>
      <p:sp>
        <p:nvSpPr>
          <p:cNvPr id="62" name="CaixaDeTexto 61"/>
          <p:cNvSpPr txBox="1"/>
          <p:nvPr/>
        </p:nvSpPr>
        <p:spPr>
          <a:xfrm>
            <a:off x="2767322" y="3816434"/>
            <a:ext cx="432000" cy="144000"/>
          </a:xfrm>
          <a:prstGeom prst="rect">
            <a:avLst/>
          </a:prstGeom>
          <a:solidFill>
            <a:schemeClr val="bg1"/>
          </a:solidFill>
        </p:spPr>
        <p:txBody>
          <a:bodyPr wrap="square" lIns="0" tIns="0" rIns="0" bIns="0" rtlCol="0">
            <a:spAutoFit/>
          </a:bodyPr>
          <a:lstStyle/>
          <a:p>
            <a:pPr algn="ctr"/>
            <a:r>
              <a:rPr lang="pt-BR" sz="500" b="1" dirty="0" smtClean="0"/>
              <a:t>Saco plástico</a:t>
            </a:r>
            <a:endParaRPr lang="pt-BR" sz="400" b="1" dirty="0"/>
          </a:p>
        </p:txBody>
      </p:sp>
      <p:sp>
        <p:nvSpPr>
          <p:cNvPr id="63" name="CaixaDeTexto 62"/>
          <p:cNvSpPr txBox="1"/>
          <p:nvPr/>
        </p:nvSpPr>
        <p:spPr>
          <a:xfrm>
            <a:off x="4026521" y="2456987"/>
            <a:ext cx="1417455" cy="151200"/>
          </a:xfrm>
          <a:prstGeom prst="flowChartAlternateProcess">
            <a:avLst/>
          </a:prstGeom>
          <a:solidFill>
            <a:srgbClr val="69D969"/>
          </a:solidFill>
        </p:spPr>
        <p:txBody>
          <a:bodyPr wrap="square" lIns="0" tIns="0" rIns="0" bIns="0" rtlCol="0">
            <a:spAutoFit/>
          </a:bodyPr>
          <a:lstStyle/>
          <a:p>
            <a:pPr>
              <a:lnSpc>
                <a:spcPts val="1000"/>
              </a:lnSpc>
            </a:pPr>
            <a:r>
              <a:rPr lang="pt-BR" sz="800" dirty="0" smtClean="0">
                <a:solidFill>
                  <a:schemeClr val="bg1"/>
                </a:solidFill>
              </a:rPr>
              <a:t> Produto feito de reciclagem</a:t>
            </a:r>
            <a:endParaRPr lang="pt-BR" sz="800" dirty="0">
              <a:solidFill>
                <a:schemeClr val="bg1"/>
              </a:solidFill>
            </a:endParaRPr>
          </a:p>
        </p:txBody>
      </p:sp>
      <p:sp>
        <p:nvSpPr>
          <p:cNvPr id="64" name="CaixaDeTexto 63"/>
          <p:cNvSpPr txBox="1"/>
          <p:nvPr/>
        </p:nvSpPr>
        <p:spPr>
          <a:xfrm>
            <a:off x="3850952" y="3121920"/>
            <a:ext cx="432000" cy="153888"/>
          </a:xfrm>
          <a:prstGeom prst="rect">
            <a:avLst/>
          </a:prstGeom>
          <a:solidFill>
            <a:schemeClr val="bg1"/>
          </a:solidFill>
        </p:spPr>
        <p:txBody>
          <a:bodyPr wrap="square" lIns="0" tIns="0" rIns="0" bIns="0" rtlCol="0">
            <a:spAutoFit/>
          </a:bodyPr>
          <a:lstStyle/>
          <a:p>
            <a:pPr algn="ctr"/>
            <a:r>
              <a:rPr lang="pt-BR" sz="500" b="1" dirty="0" smtClean="0"/>
              <a:t>Peças de bicicletas</a:t>
            </a:r>
            <a:endParaRPr lang="pt-BR" sz="400" b="1" dirty="0"/>
          </a:p>
        </p:txBody>
      </p:sp>
      <p:sp>
        <p:nvSpPr>
          <p:cNvPr id="65" name="CaixaDeTexto 64"/>
          <p:cNvSpPr txBox="1"/>
          <p:nvPr/>
        </p:nvSpPr>
        <p:spPr>
          <a:xfrm>
            <a:off x="4412197" y="3120432"/>
            <a:ext cx="468000" cy="153888"/>
          </a:xfrm>
          <a:prstGeom prst="rect">
            <a:avLst/>
          </a:prstGeom>
          <a:solidFill>
            <a:schemeClr val="bg1"/>
          </a:solidFill>
        </p:spPr>
        <p:txBody>
          <a:bodyPr wrap="square" lIns="0" tIns="0" rIns="0" bIns="0" rtlCol="0">
            <a:spAutoFit/>
          </a:bodyPr>
          <a:lstStyle/>
          <a:p>
            <a:pPr algn="ctr"/>
            <a:r>
              <a:rPr lang="pt-BR" sz="500" b="1" dirty="0" smtClean="0"/>
              <a:t>Eletrodomésticos </a:t>
            </a:r>
            <a:endParaRPr lang="pt-BR" sz="400" b="1" dirty="0"/>
          </a:p>
        </p:txBody>
      </p:sp>
      <p:sp>
        <p:nvSpPr>
          <p:cNvPr id="66" name="CaixaDeTexto 65"/>
          <p:cNvSpPr txBox="1"/>
          <p:nvPr/>
        </p:nvSpPr>
        <p:spPr>
          <a:xfrm>
            <a:off x="5026863" y="3136464"/>
            <a:ext cx="432000" cy="144000"/>
          </a:xfrm>
          <a:prstGeom prst="rect">
            <a:avLst/>
          </a:prstGeom>
          <a:solidFill>
            <a:schemeClr val="bg1"/>
          </a:solidFill>
        </p:spPr>
        <p:txBody>
          <a:bodyPr wrap="square" lIns="0" tIns="0" rIns="0" bIns="0" rtlCol="0">
            <a:spAutoFit/>
          </a:bodyPr>
          <a:lstStyle/>
          <a:p>
            <a:pPr algn="ctr"/>
            <a:r>
              <a:rPr lang="pt-BR" sz="500" b="1" dirty="0" smtClean="0"/>
              <a:t>Abajur</a:t>
            </a:r>
            <a:endParaRPr lang="pt-BR" sz="400" b="1" dirty="0"/>
          </a:p>
        </p:txBody>
      </p:sp>
      <p:sp>
        <p:nvSpPr>
          <p:cNvPr id="67" name="CaixaDeTexto 66"/>
          <p:cNvSpPr txBox="1"/>
          <p:nvPr/>
        </p:nvSpPr>
        <p:spPr>
          <a:xfrm>
            <a:off x="5616873" y="3122530"/>
            <a:ext cx="432000" cy="144000"/>
          </a:xfrm>
          <a:prstGeom prst="rect">
            <a:avLst/>
          </a:prstGeom>
          <a:solidFill>
            <a:schemeClr val="bg1"/>
          </a:solidFill>
        </p:spPr>
        <p:txBody>
          <a:bodyPr wrap="square" lIns="0" tIns="0" rIns="0" bIns="0" rtlCol="0">
            <a:spAutoFit/>
          </a:bodyPr>
          <a:lstStyle/>
          <a:p>
            <a:pPr algn="ctr"/>
            <a:r>
              <a:rPr lang="pt-BR" sz="500" b="1" dirty="0" smtClean="0"/>
              <a:t>Copo de papel</a:t>
            </a:r>
            <a:endParaRPr lang="pt-BR" sz="400" b="1" dirty="0"/>
          </a:p>
        </p:txBody>
      </p:sp>
      <p:sp>
        <p:nvSpPr>
          <p:cNvPr id="68" name="CaixaDeTexto 67"/>
          <p:cNvSpPr txBox="1"/>
          <p:nvPr/>
        </p:nvSpPr>
        <p:spPr>
          <a:xfrm>
            <a:off x="3844181" y="3818711"/>
            <a:ext cx="432000" cy="180000"/>
          </a:xfrm>
          <a:prstGeom prst="rect">
            <a:avLst/>
          </a:prstGeom>
          <a:solidFill>
            <a:schemeClr val="bg1"/>
          </a:solidFill>
        </p:spPr>
        <p:txBody>
          <a:bodyPr wrap="square" lIns="0" tIns="0" rIns="0" bIns="0" rtlCol="0">
            <a:spAutoFit/>
          </a:bodyPr>
          <a:lstStyle/>
          <a:p>
            <a:pPr algn="ctr"/>
            <a:r>
              <a:rPr lang="pt-BR" sz="500" b="1" dirty="0" smtClean="0"/>
              <a:t>Caixa de sapato</a:t>
            </a:r>
            <a:endParaRPr lang="pt-BR" sz="400" b="1" dirty="0"/>
          </a:p>
        </p:txBody>
      </p:sp>
      <p:sp>
        <p:nvSpPr>
          <p:cNvPr id="69" name="CaixaDeTexto 68"/>
          <p:cNvSpPr txBox="1"/>
          <p:nvPr/>
        </p:nvSpPr>
        <p:spPr>
          <a:xfrm>
            <a:off x="4427803" y="3829032"/>
            <a:ext cx="432000" cy="153888"/>
          </a:xfrm>
          <a:prstGeom prst="rect">
            <a:avLst/>
          </a:prstGeom>
          <a:solidFill>
            <a:schemeClr val="bg1"/>
          </a:solidFill>
        </p:spPr>
        <p:txBody>
          <a:bodyPr wrap="square" lIns="0" tIns="0" rIns="0" bIns="0" rtlCol="0">
            <a:spAutoFit/>
          </a:bodyPr>
          <a:lstStyle/>
          <a:p>
            <a:pPr algn="ctr"/>
            <a:r>
              <a:rPr lang="pt-BR" sz="500" b="1" dirty="0" smtClean="0"/>
              <a:t>Papel de impressora</a:t>
            </a:r>
            <a:endParaRPr lang="pt-BR" sz="400" b="1" dirty="0"/>
          </a:p>
        </p:txBody>
      </p:sp>
      <p:sp>
        <p:nvSpPr>
          <p:cNvPr id="70" name="CaixaDeTexto 69"/>
          <p:cNvSpPr txBox="1"/>
          <p:nvPr/>
        </p:nvSpPr>
        <p:spPr>
          <a:xfrm>
            <a:off x="5026863" y="3831917"/>
            <a:ext cx="432000" cy="144000"/>
          </a:xfrm>
          <a:prstGeom prst="rect">
            <a:avLst/>
          </a:prstGeom>
          <a:solidFill>
            <a:schemeClr val="bg1"/>
          </a:solidFill>
        </p:spPr>
        <p:txBody>
          <a:bodyPr wrap="square" lIns="0" tIns="0" rIns="0" bIns="0" rtlCol="0">
            <a:spAutoFit/>
          </a:bodyPr>
          <a:lstStyle/>
          <a:p>
            <a:pPr algn="ctr"/>
            <a:r>
              <a:rPr lang="pt-BR" sz="500" b="1" dirty="0" smtClean="0"/>
              <a:t>Mochila </a:t>
            </a:r>
            <a:endParaRPr lang="pt-BR" sz="400" b="1" dirty="0"/>
          </a:p>
        </p:txBody>
      </p:sp>
      <p:sp>
        <p:nvSpPr>
          <p:cNvPr id="71" name="CaixaDeTexto 70"/>
          <p:cNvSpPr txBox="1"/>
          <p:nvPr/>
        </p:nvSpPr>
        <p:spPr>
          <a:xfrm>
            <a:off x="5611263" y="3817236"/>
            <a:ext cx="432000" cy="180000"/>
          </a:xfrm>
          <a:prstGeom prst="rect">
            <a:avLst/>
          </a:prstGeom>
          <a:solidFill>
            <a:schemeClr val="bg1"/>
          </a:solidFill>
        </p:spPr>
        <p:txBody>
          <a:bodyPr wrap="square" lIns="0" tIns="0" rIns="0" bIns="0" rtlCol="0">
            <a:spAutoFit/>
          </a:bodyPr>
          <a:lstStyle/>
          <a:p>
            <a:pPr algn="ctr"/>
            <a:r>
              <a:rPr lang="pt-BR" sz="500" b="1" dirty="0" smtClean="0"/>
              <a:t>Camiseta</a:t>
            </a:r>
            <a:endParaRPr lang="pt-BR" sz="400" b="1" dirty="0"/>
          </a:p>
        </p:txBody>
      </p:sp>
    </p:spTree>
    <p:extLst>
      <p:ext uri="{BB962C8B-B14F-4D97-AF65-F5344CB8AC3E}">
        <p14:creationId xmlns:p14="http://schemas.microsoft.com/office/powerpoint/2010/main" val="17157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2"/>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xmlns="" id="{C5FB9B07-2C9C-8A4F-A32C-ED14DE9560C2}"/>
              </a:ext>
            </a:extLst>
          </p:cNvPr>
          <p:cNvSpPr/>
          <p:nvPr/>
        </p:nvSpPr>
        <p:spPr>
          <a:xfrm>
            <a:off x="323617" y="1464528"/>
            <a:ext cx="6734408"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ctangle 27">
            <a:extLst>
              <a:ext uri="{FF2B5EF4-FFF2-40B4-BE49-F238E27FC236}">
                <a16:creationId xmlns:a16="http://schemas.microsoft.com/office/drawing/2014/main" xmlns="" id="{99517891-8C27-C14F-822D-D6BE71B4E90C}"/>
              </a:ext>
            </a:extLst>
          </p:cNvPr>
          <p:cNvSpPr/>
          <p:nvPr/>
        </p:nvSpPr>
        <p:spPr>
          <a:xfrm>
            <a:off x="506503" y="1456997"/>
            <a:ext cx="6551522" cy="424732"/>
          </a:xfrm>
          <a:prstGeom prst="rect">
            <a:avLst/>
          </a:prstGeom>
        </p:spPr>
        <p:txBody>
          <a:bodyPr wrap="square">
            <a:spAutoFit/>
          </a:bodyPr>
          <a:lstStyle/>
          <a:p>
            <a:pPr algn="thaiDist">
              <a:lnSpc>
                <a:spcPct val="120000"/>
              </a:lnSpc>
            </a:pPr>
            <a:r>
              <a:rPr lang="pt-BR" b="1" dirty="0" smtClean="0">
                <a:solidFill>
                  <a:schemeClr val="bg1"/>
                </a:solidFill>
              </a:rPr>
              <a:t>Principais Resultados de Aprendizagem e Alinhamento Curricular:</a:t>
            </a:r>
            <a:endParaRPr lang="pt-BR" b="1" dirty="0">
              <a:solidFill>
                <a:schemeClr val="bg1"/>
              </a:solidFill>
            </a:endParaRPr>
          </a:p>
        </p:txBody>
      </p:sp>
      <p:sp>
        <p:nvSpPr>
          <p:cNvPr id="37" name="Rectangle 36">
            <a:extLst>
              <a:ext uri="{FF2B5EF4-FFF2-40B4-BE49-F238E27FC236}">
                <a16:creationId xmlns:a16="http://schemas.microsoft.com/office/drawing/2014/main" xmlns="" id="{E83BA1D4-BD4C-B44F-89BF-B15505F3EBB5}"/>
              </a:ext>
            </a:extLst>
          </p:cNvPr>
          <p:cNvSpPr/>
          <p:nvPr/>
        </p:nvSpPr>
        <p:spPr>
          <a:xfrm>
            <a:off x="323617" y="2049634"/>
            <a:ext cx="11361877" cy="2529923"/>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pt-BR" sz="1600" b="1" dirty="0" smtClean="0">
                <a:solidFill>
                  <a:srgbClr val="262626"/>
                </a:solidFill>
              </a:rPr>
              <a:t>Ciência - Terra e Atividade Humana: </a:t>
            </a:r>
            <a:r>
              <a:rPr lang="pt-BR" sz="1600" dirty="0" smtClean="0"/>
              <a:t>Comunicar soluções que reduzam o impacto dos seres humanos na terra, água, ar e/ou outros seres vivos no ambiente local. As coisas que as pessoas fazem podem afetar o mundo ao seu redor. Mas elas podem fazer escolhas que reduzam seus impactos na terra, água, ar e outros seres vivos</a:t>
            </a:r>
            <a:r>
              <a:rPr lang="pt-BR" sz="1600" dirty="0" smtClean="0">
                <a:solidFill>
                  <a:srgbClr val="262626"/>
                </a:solidFill>
              </a:rPr>
              <a:t>.</a:t>
            </a:r>
          </a:p>
          <a:p>
            <a:pPr marL="171450" indent="-171450" algn="thaiDist">
              <a:lnSpc>
                <a:spcPct val="120000"/>
              </a:lnSpc>
              <a:buClr>
                <a:srgbClr val="3AC69D"/>
              </a:buClr>
              <a:buSzPct val="150000"/>
              <a:buFont typeface="Arial" panose="020B0604020202020204" pitchFamily="34" charset="0"/>
              <a:buChar char="•"/>
            </a:pPr>
            <a:r>
              <a:rPr lang="pt-BR" sz="1600" b="1" dirty="0" smtClean="0"/>
              <a:t>Artes da Língua Inglesa e Alfabetização</a:t>
            </a:r>
            <a:r>
              <a:rPr lang="pt-BR" sz="1600" b="1" dirty="0" smtClean="0">
                <a:solidFill>
                  <a:srgbClr val="262626"/>
                </a:solidFill>
              </a:rPr>
              <a:t>: </a:t>
            </a:r>
            <a:r>
              <a:rPr lang="pt-BR" sz="1600" dirty="0" smtClean="0"/>
              <a:t>Envolva-se efetivamente em conversas colaborativas (individuais, em grupos e lideradas por professores) com diversos parceiros, com base nas ideias dos outros e expressando as suas próprias claramente. Siga as regras acordadas para discussões</a:t>
            </a:r>
            <a:r>
              <a:rPr lang="pt-BR" sz="1600" dirty="0" smtClean="0">
                <a:solidFill>
                  <a:srgbClr val="262626"/>
                </a:solidFill>
              </a:rPr>
              <a:t>.</a:t>
            </a:r>
          </a:p>
          <a:p>
            <a:pPr marL="171450" indent="-171450" algn="thaiDist">
              <a:lnSpc>
                <a:spcPct val="120000"/>
              </a:lnSpc>
              <a:buClr>
                <a:srgbClr val="3AC69D"/>
              </a:buClr>
              <a:buSzPct val="150000"/>
              <a:buFont typeface="Arial" panose="020B0604020202020204" pitchFamily="34" charset="0"/>
              <a:buChar char="•"/>
            </a:pPr>
            <a:r>
              <a:rPr lang="pt-BR" sz="1600" b="1" dirty="0" smtClean="0"/>
              <a:t>Estudos Sociais</a:t>
            </a:r>
            <a:r>
              <a:rPr lang="pt-BR" sz="1600" b="1" dirty="0" smtClean="0">
                <a:solidFill>
                  <a:srgbClr val="262626"/>
                </a:solidFill>
              </a:rPr>
              <a:t>: </a:t>
            </a:r>
            <a:r>
              <a:rPr lang="pt-BR" sz="1600" dirty="0" smtClean="0"/>
              <a:t>Pessoas, Lugares e Ambientes O estudo de pessoas, lugares e ambientes nos permite entender a relação entre as populações humanas e o mundo físico.</a:t>
            </a:r>
            <a:endParaRPr lang="pt-BR" sz="1600" b="1" dirty="0">
              <a:solidFill>
                <a:srgbClr val="262626"/>
              </a:solidFill>
            </a:endParaRPr>
          </a:p>
        </p:txBody>
      </p:sp>
      <p:sp>
        <p:nvSpPr>
          <p:cNvPr id="30" name="Rounded Rectangle 29">
            <a:extLst>
              <a:ext uri="{FF2B5EF4-FFF2-40B4-BE49-F238E27FC236}">
                <a16:creationId xmlns:a16="http://schemas.microsoft.com/office/drawing/2014/main" xmlns="" id="{B3D3BBA8-E2E4-CF45-BF72-B5B052BCB00C}"/>
              </a:ext>
            </a:extLst>
          </p:cNvPr>
          <p:cNvSpPr/>
          <p:nvPr/>
        </p:nvSpPr>
        <p:spPr>
          <a:xfrm>
            <a:off x="323618" y="4723242"/>
            <a:ext cx="2980690"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Rectangle 37">
            <a:extLst>
              <a:ext uri="{FF2B5EF4-FFF2-40B4-BE49-F238E27FC236}">
                <a16:creationId xmlns:a16="http://schemas.microsoft.com/office/drawing/2014/main" xmlns="" id="{279E0FEB-CD14-B84F-9CC0-A073E335659C}"/>
              </a:ext>
            </a:extLst>
          </p:cNvPr>
          <p:cNvSpPr/>
          <p:nvPr/>
        </p:nvSpPr>
        <p:spPr>
          <a:xfrm>
            <a:off x="506504" y="4715711"/>
            <a:ext cx="2797804" cy="424732"/>
          </a:xfrm>
          <a:prstGeom prst="rect">
            <a:avLst/>
          </a:prstGeom>
        </p:spPr>
        <p:txBody>
          <a:bodyPr wrap="square">
            <a:spAutoFit/>
          </a:bodyPr>
          <a:lstStyle/>
          <a:p>
            <a:pPr algn="thaiDist">
              <a:lnSpc>
                <a:spcPct val="120000"/>
              </a:lnSpc>
            </a:pPr>
            <a:r>
              <a:rPr lang="pt-BR" b="1" dirty="0" smtClean="0">
                <a:solidFill>
                  <a:schemeClr val="bg1"/>
                </a:solidFill>
              </a:rPr>
              <a:t>Alinhamento dos ODS</a:t>
            </a:r>
            <a:endParaRPr lang="pt-BR" b="1" dirty="0">
              <a:solidFill>
                <a:schemeClr val="bg1"/>
              </a:solidFill>
            </a:endParaRPr>
          </a:p>
        </p:txBody>
      </p:sp>
      <p:sp>
        <p:nvSpPr>
          <p:cNvPr id="15" name="Rounded Rectangle 14">
            <a:extLst>
              <a:ext uri="{FF2B5EF4-FFF2-40B4-BE49-F238E27FC236}">
                <a16:creationId xmlns:a16="http://schemas.microsoft.com/office/drawing/2014/main" xmlns="" id="{650BA5B6-8EAD-5A45-94A6-2C8EA009B9C0}"/>
              </a:ext>
            </a:extLst>
          </p:cNvPr>
          <p:cNvSpPr/>
          <p:nvPr/>
        </p:nvSpPr>
        <p:spPr>
          <a:xfrm>
            <a:off x="2155299" y="185126"/>
            <a:ext cx="8060263"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ounded Rectangle 15">
            <a:extLst>
              <a:ext uri="{FF2B5EF4-FFF2-40B4-BE49-F238E27FC236}">
                <a16:creationId xmlns:a16="http://schemas.microsoft.com/office/drawing/2014/main" xmlns="" id="{A39FBF4C-9127-4740-A7DD-AB280895D434}"/>
              </a:ext>
            </a:extLst>
          </p:cNvPr>
          <p:cNvSpPr/>
          <p:nvPr/>
        </p:nvSpPr>
        <p:spPr>
          <a:xfrm>
            <a:off x="2155299" y="185126"/>
            <a:ext cx="8060263"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TextBox 16">
            <a:extLst>
              <a:ext uri="{FF2B5EF4-FFF2-40B4-BE49-F238E27FC236}">
                <a16:creationId xmlns:a16="http://schemas.microsoft.com/office/drawing/2014/main" xmlns="" id="{8EBFCA84-3E35-AA4F-B39D-FB84F113376F}"/>
              </a:ext>
            </a:extLst>
          </p:cNvPr>
          <p:cNvSpPr txBox="1"/>
          <p:nvPr/>
        </p:nvSpPr>
        <p:spPr>
          <a:xfrm>
            <a:off x="2155298" y="294106"/>
            <a:ext cx="8060263" cy="584775"/>
          </a:xfrm>
          <a:prstGeom prst="rect">
            <a:avLst/>
          </a:prstGeom>
          <a:noFill/>
        </p:spPr>
        <p:txBody>
          <a:bodyPr wrap="square" rtlCol="0">
            <a:spAutoFit/>
          </a:bodyPr>
          <a:lstStyle/>
          <a:p>
            <a:pPr algn="ctr"/>
            <a:r>
              <a:rPr lang="pt-BR" sz="3200" b="1" dirty="0" smtClean="0">
                <a:solidFill>
                  <a:schemeClr val="bg1"/>
                </a:solidFill>
              </a:rPr>
              <a:t>Preparação da Aula e Alinhamento Curricular</a:t>
            </a:r>
            <a:endParaRPr lang="pt-BR" sz="3200" b="1" dirty="0">
              <a:solidFill>
                <a:schemeClr val="bg1"/>
              </a:solidFill>
            </a:endParaRPr>
          </a:p>
        </p:txBody>
      </p:sp>
      <p:sp>
        <p:nvSpPr>
          <p:cNvPr id="18" name="TextBox 17">
            <a:extLst>
              <a:ext uri="{FF2B5EF4-FFF2-40B4-BE49-F238E27FC236}">
                <a16:creationId xmlns:a16="http://schemas.microsoft.com/office/drawing/2014/main" xmlns=""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Tempo de preparação: 10 – 15 minutos</a:t>
            </a:r>
            <a:endParaRPr lang="pt-BR" sz="1400" b="1" dirty="0">
              <a:solidFill>
                <a:schemeClr val="bg1"/>
              </a:solidFill>
            </a:endParaRPr>
          </a:p>
        </p:txBody>
      </p:sp>
      <p:sp>
        <p:nvSpPr>
          <p:cNvPr id="2" name="Slide Number Placeholder 1">
            <a:extLst>
              <a:ext uri="{FF2B5EF4-FFF2-40B4-BE49-F238E27FC236}">
                <a16:creationId xmlns:a16="http://schemas.microsoft.com/office/drawing/2014/main" xmlns="" id="{31854B5A-0B1E-514E-8815-C847E3B1C152}"/>
              </a:ext>
            </a:extLst>
          </p:cNvPr>
          <p:cNvSpPr>
            <a:spLocks noGrp="1"/>
          </p:cNvSpPr>
          <p:nvPr>
            <p:ph type="sldNum" sz="quarter" idx="12"/>
          </p:nvPr>
        </p:nvSpPr>
        <p:spPr/>
        <p:txBody>
          <a:bodyPr/>
          <a:lstStyle/>
          <a:p>
            <a:fld id="{A49FEDE7-8061-9B4D-88A1-7EA83A94C31B}" type="slidenum">
              <a:rPr lang="pt-BR" smtClean="0"/>
              <a:t>3</a:t>
            </a:fld>
            <a:endParaRPr lang="pt-BR" dirty="0"/>
          </a:p>
        </p:txBody>
      </p:sp>
      <p:grpSp>
        <p:nvGrpSpPr>
          <p:cNvPr id="19" name="Group 18">
            <a:extLst>
              <a:ext uri="{FF2B5EF4-FFF2-40B4-BE49-F238E27FC236}">
                <a16:creationId xmlns:a16="http://schemas.microsoft.com/office/drawing/2014/main" xmlns="" id="{FD67901D-3066-2FB3-5834-A360EACF1E1F}"/>
              </a:ext>
            </a:extLst>
          </p:cNvPr>
          <p:cNvGrpSpPr/>
          <p:nvPr/>
        </p:nvGrpSpPr>
        <p:grpSpPr>
          <a:xfrm>
            <a:off x="5391714" y="5129294"/>
            <a:ext cx="6547513" cy="1338812"/>
            <a:chOff x="4790164" y="5101971"/>
            <a:chExt cx="6979920" cy="1490877"/>
          </a:xfrm>
        </p:grpSpPr>
        <p:sp>
          <p:nvSpPr>
            <p:cNvPr id="20" name="Rounded Rectangle 19">
              <a:extLst>
                <a:ext uri="{FF2B5EF4-FFF2-40B4-BE49-F238E27FC236}">
                  <a16:creationId xmlns:a16="http://schemas.microsoft.com/office/drawing/2014/main" xmlns="" id="{EF77D8F9-DE32-EAA0-F205-AEF3A86289A8}"/>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600" dirty="0" smtClean="0">
                <a:solidFill>
                  <a:srgbClr val="29C7F7"/>
                </a:solidFill>
                <a:highlight>
                  <a:srgbClr val="29C7F7"/>
                </a:highlight>
              </a:endParaRPr>
            </a:p>
            <a:p>
              <a:pPr algn="ctr"/>
              <a:endParaRPr lang="pt-BR" dirty="0">
                <a:solidFill>
                  <a:srgbClr val="29C7F7"/>
                </a:solidFill>
                <a:highlight>
                  <a:srgbClr val="29C7F7"/>
                </a:highlight>
              </a:endParaRPr>
            </a:p>
          </p:txBody>
        </p:sp>
        <p:sp>
          <p:nvSpPr>
            <p:cNvPr id="21" name="Rounded Rectangle 20">
              <a:extLst>
                <a:ext uri="{FF2B5EF4-FFF2-40B4-BE49-F238E27FC236}">
                  <a16:creationId xmlns:a16="http://schemas.microsoft.com/office/drawing/2014/main" xmlns="" id="{0FDAE779-9E13-E111-4639-24AEB22A6C06}"/>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600" dirty="0" smtClean="0"/>
            </a:p>
            <a:p>
              <a:r>
                <a:rPr lang="pt-BR" sz="1300" b="1" dirty="0" smtClean="0"/>
                <a:t>Os planos de aula são projetados para serem flexíveis e responsivos às necessidades em evolução da sua sala de aula. As aulas são editáveis e personalizáveis para atender aos diferentes contextos individuais dos alunos e da sala de aula. Uma versão do PowerPoint com instruções do professor e uma lição em PDF imprimível estão disponíveis para download. </a:t>
              </a:r>
            </a:p>
            <a:p>
              <a:pPr algn="ctr"/>
              <a:endParaRPr lang="pt-BR" dirty="0"/>
            </a:p>
          </p:txBody>
        </p:sp>
        <p:sp>
          <p:nvSpPr>
            <p:cNvPr id="22" name="TextBox 21">
              <a:extLst>
                <a:ext uri="{FF2B5EF4-FFF2-40B4-BE49-F238E27FC236}">
                  <a16:creationId xmlns:a16="http://schemas.microsoft.com/office/drawing/2014/main" xmlns="" id="{AE5775B2-D793-69A2-3A33-46F2621619A4}"/>
                </a:ext>
              </a:extLst>
            </p:cNvPr>
            <p:cNvSpPr txBox="1"/>
            <p:nvPr/>
          </p:nvSpPr>
          <p:spPr>
            <a:xfrm>
              <a:off x="6956554" y="5101971"/>
              <a:ext cx="4280197" cy="411281"/>
            </a:xfrm>
            <a:prstGeom prst="rect">
              <a:avLst/>
            </a:prstGeom>
            <a:noFill/>
          </p:spPr>
          <p:txBody>
            <a:bodyPr wrap="square" rtlCol="0">
              <a:spAutoFit/>
            </a:bodyPr>
            <a:lstStyle/>
            <a:p>
              <a:r>
                <a:rPr lang="pt-BR" b="1" dirty="0" smtClean="0">
                  <a:solidFill>
                    <a:schemeClr val="bg1"/>
                  </a:solidFill>
                </a:rPr>
                <a:t>Aula flexível e adaptativa</a:t>
              </a:r>
              <a:endParaRPr lang="pt-BR" b="1" dirty="0">
                <a:solidFill>
                  <a:schemeClr val="bg1"/>
                </a:solidFill>
              </a:endParaRPr>
            </a:p>
          </p:txBody>
        </p:sp>
      </p:grpSp>
      <p:pic>
        <p:nvPicPr>
          <p:cNvPr id="23" name="Google Shape;124;p3" descr="Graphical user interface, application, icon&#10;&#10;Description automatically generated"/>
          <p:cNvPicPr preferRelativeResize="0"/>
          <p:nvPr/>
        </p:nvPicPr>
        <p:blipFill rotWithShape="1">
          <a:blip r:embed="rId3">
            <a:alphaModFix/>
          </a:blip>
          <a:srcRect/>
          <a:stretch/>
        </p:blipFill>
        <p:spPr>
          <a:xfrm>
            <a:off x="3878813" y="5360662"/>
            <a:ext cx="1149010" cy="1149010"/>
          </a:xfrm>
          <a:prstGeom prst="rect">
            <a:avLst/>
          </a:prstGeom>
          <a:noFill/>
          <a:ln>
            <a:noFill/>
          </a:ln>
        </p:spPr>
      </p:pic>
      <p:grpSp>
        <p:nvGrpSpPr>
          <p:cNvPr id="24" name="Grupo 23"/>
          <p:cNvGrpSpPr/>
          <p:nvPr/>
        </p:nvGrpSpPr>
        <p:grpSpPr>
          <a:xfrm>
            <a:off x="4203219" y="5397939"/>
            <a:ext cx="687419" cy="338554"/>
            <a:chOff x="4203219" y="5397939"/>
            <a:chExt cx="687419" cy="338554"/>
          </a:xfrm>
        </p:grpSpPr>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170" y="5398867"/>
              <a:ext cx="679468"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aixaDeTexto 1"/>
            <p:cNvSpPr txBox="1"/>
            <p:nvPr/>
          </p:nvSpPr>
          <p:spPr>
            <a:xfrm>
              <a:off x="4203219" y="5397939"/>
              <a:ext cx="535759" cy="338554"/>
            </a:xfrm>
            <a:prstGeom prst="rect">
              <a:avLst/>
            </a:prstGeom>
            <a:noFill/>
          </p:spPr>
          <p:txBody>
            <a:bodyPr wrap="square" lIns="0" r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800" dirty="0" smtClean="0">
                  <a:solidFill>
                    <a:schemeClr val="bg1"/>
                  </a:solidFill>
                </a:rPr>
                <a:t>VIDA EM TERRA</a:t>
              </a:r>
              <a:endParaRPr lang="pt-BR" sz="800" dirty="0">
                <a:solidFill>
                  <a:schemeClr val="bg1"/>
                </a:solidFill>
              </a:endParaRPr>
            </a:p>
          </p:txBody>
        </p:sp>
      </p:grpSp>
      <p:grpSp>
        <p:nvGrpSpPr>
          <p:cNvPr id="27" name="Grupo 26"/>
          <p:cNvGrpSpPr/>
          <p:nvPr/>
        </p:nvGrpSpPr>
        <p:grpSpPr>
          <a:xfrm>
            <a:off x="2729804" y="5360662"/>
            <a:ext cx="1149009" cy="1149009"/>
            <a:chOff x="2729804" y="5360662"/>
            <a:chExt cx="1149009" cy="1149009"/>
          </a:xfrm>
        </p:grpSpPr>
        <p:pic>
          <p:nvPicPr>
            <p:cNvPr id="29" name="Google Shape;123;p3" descr="A picture containing icon&#10;&#10;Description automatically generated"/>
            <p:cNvPicPr preferRelativeResize="0"/>
            <p:nvPr/>
          </p:nvPicPr>
          <p:blipFill rotWithShape="1">
            <a:blip r:embed="rId5">
              <a:alphaModFix/>
            </a:blip>
            <a:srcRect/>
            <a:stretch/>
          </p:blipFill>
          <p:spPr>
            <a:xfrm>
              <a:off x="2729804" y="5360662"/>
              <a:ext cx="1149009" cy="1149009"/>
            </a:xfrm>
            <a:prstGeom prst="rect">
              <a:avLst/>
            </a:prstGeom>
            <a:noFill/>
            <a:ln>
              <a:noFill/>
            </a:ln>
          </p:spPr>
        </p:pic>
        <p:pic>
          <p:nvPicPr>
            <p:cNvPr id="3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787" y="5397292"/>
              <a:ext cx="698049"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CaixaDeTexto 1"/>
            <p:cNvSpPr txBox="1"/>
            <p:nvPr/>
          </p:nvSpPr>
          <p:spPr>
            <a:xfrm>
              <a:off x="3056738" y="5402698"/>
              <a:ext cx="620456" cy="338554"/>
            </a:xfrm>
            <a:prstGeom prst="rect">
              <a:avLst/>
            </a:prstGeom>
            <a:noFill/>
          </p:spPr>
          <p:txBody>
            <a:bodyPr wrap="square" lIns="0" r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800" dirty="0" smtClean="0">
                  <a:solidFill>
                    <a:schemeClr val="bg1"/>
                  </a:solidFill>
                </a:rPr>
                <a:t>AÇÃO CLIMÁTICA</a:t>
              </a:r>
              <a:endParaRPr lang="pt-BR" sz="800" dirty="0">
                <a:solidFill>
                  <a:schemeClr val="bg1"/>
                </a:solidFill>
              </a:endParaRPr>
            </a:p>
          </p:txBody>
        </p:sp>
      </p:grpSp>
      <p:grpSp>
        <p:nvGrpSpPr>
          <p:cNvPr id="34" name="Grupo 33"/>
          <p:cNvGrpSpPr/>
          <p:nvPr/>
        </p:nvGrpSpPr>
        <p:grpSpPr>
          <a:xfrm>
            <a:off x="1580795" y="5360663"/>
            <a:ext cx="1149009" cy="1149009"/>
            <a:chOff x="1580795" y="5360663"/>
            <a:chExt cx="1149009" cy="1149009"/>
          </a:xfrm>
        </p:grpSpPr>
        <p:pic>
          <p:nvPicPr>
            <p:cNvPr id="35" name="Google Shape;122;p3" descr="A picture containing icon&#10;&#10;Description automatically generated"/>
            <p:cNvPicPr preferRelativeResize="0"/>
            <p:nvPr/>
          </p:nvPicPr>
          <p:blipFill rotWithShape="1">
            <a:blip r:embed="rId7">
              <a:alphaModFix/>
            </a:blip>
            <a:srcRect/>
            <a:stretch/>
          </p:blipFill>
          <p:spPr>
            <a:xfrm>
              <a:off x="1580795" y="5360663"/>
              <a:ext cx="1149009" cy="1149009"/>
            </a:xfrm>
            <a:prstGeom prst="rect">
              <a:avLst/>
            </a:prstGeom>
            <a:noFill/>
            <a:ln>
              <a:noFill/>
            </a:ln>
          </p:spPr>
        </p:pic>
        <p:pic>
          <p:nvPicPr>
            <p:cNvPr id="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6469" y="5411624"/>
              <a:ext cx="825384" cy="42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CaixaDeTexto 1"/>
            <p:cNvSpPr txBox="1"/>
            <p:nvPr/>
          </p:nvSpPr>
          <p:spPr>
            <a:xfrm>
              <a:off x="1886556" y="5394898"/>
              <a:ext cx="843248" cy="461665"/>
            </a:xfrm>
            <a:prstGeom prst="rect">
              <a:avLst/>
            </a:prstGeom>
            <a:noFill/>
          </p:spPr>
          <p:txBody>
            <a:bodyPr wrap="square" lIns="0" r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800" dirty="0" smtClean="0">
                  <a:solidFill>
                    <a:schemeClr val="bg1"/>
                  </a:solidFill>
                </a:rPr>
                <a:t>CONSUMO E PRODUÇÃO RESPONSÁVEIS</a:t>
              </a:r>
              <a:endParaRPr lang="pt-BR" sz="800" dirty="0">
                <a:solidFill>
                  <a:schemeClr val="bg1"/>
                </a:solidFill>
              </a:endParaRPr>
            </a:p>
          </p:txBody>
        </p:sp>
      </p:grpSp>
      <p:grpSp>
        <p:nvGrpSpPr>
          <p:cNvPr id="42" name="Grupo 41"/>
          <p:cNvGrpSpPr/>
          <p:nvPr/>
        </p:nvGrpSpPr>
        <p:grpSpPr>
          <a:xfrm>
            <a:off x="431786" y="5360664"/>
            <a:ext cx="1149009" cy="1149009"/>
            <a:chOff x="431786" y="5360664"/>
            <a:chExt cx="1149009" cy="1149009"/>
          </a:xfrm>
        </p:grpSpPr>
        <p:pic>
          <p:nvPicPr>
            <p:cNvPr id="44" name="Google Shape;121;p3" descr="A picture containing table&#10;&#10;Description automatically generated"/>
            <p:cNvPicPr preferRelativeResize="0"/>
            <p:nvPr/>
          </p:nvPicPr>
          <p:blipFill rotWithShape="1">
            <a:blip r:embed="rId9">
              <a:alphaModFix/>
            </a:blip>
            <a:srcRect/>
            <a:stretch/>
          </p:blipFill>
          <p:spPr>
            <a:xfrm>
              <a:off x="431786" y="5360664"/>
              <a:ext cx="1149009" cy="1149009"/>
            </a:xfrm>
            <a:prstGeom prst="rect">
              <a:avLst/>
            </a:prstGeom>
            <a:noFill/>
            <a:ln>
              <a:noFill/>
            </a:ln>
          </p:spPr>
        </p:pic>
        <p:pic>
          <p:nvPicPr>
            <p:cNvPr id="4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229" y="5394899"/>
              <a:ext cx="897566" cy="40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CaixaDeTexto 1"/>
            <p:cNvSpPr txBox="1"/>
            <p:nvPr/>
          </p:nvSpPr>
          <p:spPr>
            <a:xfrm>
              <a:off x="702050" y="5387771"/>
              <a:ext cx="870794" cy="461665"/>
            </a:xfrm>
            <a:prstGeom prst="rect">
              <a:avLst/>
            </a:prstGeom>
            <a:noFill/>
          </p:spPr>
          <p:txBody>
            <a:bodyPr wrap="square" l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800" dirty="0" smtClean="0">
                  <a:solidFill>
                    <a:schemeClr val="bg1"/>
                  </a:solidFill>
                </a:rPr>
                <a:t>CIDADES E COMUNIDADES SUSTENTÁVEIS</a:t>
              </a:r>
              <a:endParaRPr lang="pt-BR" sz="800" dirty="0">
                <a:solidFill>
                  <a:schemeClr val="bg1"/>
                </a:solidFill>
              </a:endParaRPr>
            </a:p>
          </p:txBody>
        </p:sp>
      </p:grpSp>
    </p:spTree>
    <p:extLst>
      <p:ext uri="{BB962C8B-B14F-4D97-AF65-F5344CB8AC3E}">
        <p14:creationId xmlns:p14="http://schemas.microsoft.com/office/powerpoint/2010/main" val="1618116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46429"/>
            <a:ext cx="12192000" cy="6858000"/>
          </a:xfrm>
          <a:prstGeom prst="rect">
            <a:avLst/>
          </a:prstGeom>
        </p:spPr>
      </p:pic>
      <p:sp>
        <p:nvSpPr>
          <p:cNvPr id="15" name="Rounded Rectangle 14">
            <a:extLst>
              <a:ext uri="{FF2B5EF4-FFF2-40B4-BE49-F238E27FC236}">
                <a16:creationId xmlns:a16="http://schemas.microsoft.com/office/drawing/2014/main" xmlns=""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ounded Rectangle 13">
            <a:extLst>
              <a:ext uri="{FF2B5EF4-FFF2-40B4-BE49-F238E27FC236}">
                <a16:creationId xmlns:a16="http://schemas.microsoft.com/office/drawing/2014/main" xmlns=""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TextBox 7">
            <a:extLst>
              <a:ext uri="{FF2B5EF4-FFF2-40B4-BE49-F238E27FC236}">
                <a16:creationId xmlns:a16="http://schemas.microsoft.com/office/drawing/2014/main" xmlns=""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pt-BR" sz="3200" b="1" dirty="0" smtClean="0">
                <a:solidFill>
                  <a:schemeClr val="bg1"/>
                </a:solidFill>
              </a:rPr>
              <a:t>A Aula </a:t>
            </a:r>
            <a:endParaRPr lang="pt-BR" sz="3200" b="1" dirty="0">
              <a:solidFill>
                <a:schemeClr val="bg1"/>
              </a:solidFill>
            </a:endParaRPr>
          </a:p>
        </p:txBody>
      </p:sp>
      <p:sp>
        <p:nvSpPr>
          <p:cNvPr id="22" name="Oval 21">
            <a:extLst>
              <a:ext uri="{FF2B5EF4-FFF2-40B4-BE49-F238E27FC236}">
                <a16:creationId xmlns:a16="http://schemas.microsoft.com/office/drawing/2014/main" xmlns="" id="{1A8141C0-5C65-C54B-B99F-F7A3DD1C2725}"/>
              </a:ext>
            </a:extLst>
          </p:cNvPr>
          <p:cNvSpPr/>
          <p:nvPr/>
        </p:nvSpPr>
        <p:spPr>
          <a:xfrm>
            <a:off x="413972" y="145706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Oval 22">
            <a:extLst>
              <a:ext uri="{FF2B5EF4-FFF2-40B4-BE49-F238E27FC236}">
                <a16:creationId xmlns:a16="http://schemas.microsoft.com/office/drawing/2014/main" xmlns="" id="{6DE15013-44B3-074B-97E9-A65290DF3E17}"/>
              </a:ext>
            </a:extLst>
          </p:cNvPr>
          <p:cNvSpPr/>
          <p:nvPr/>
        </p:nvSpPr>
        <p:spPr>
          <a:xfrm>
            <a:off x="360335" y="145706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ctangle 23">
            <a:extLst>
              <a:ext uri="{FF2B5EF4-FFF2-40B4-BE49-F238E27FC236}">
                <a16:creationId xmlns:a16="http://schemas.microsoft.com/office/drawing/2014/main" xmlns="" id="{9D6C8663-DB1F-4247-809A-B287EA418546}"/>
              </a:ext>
            </a:extLst>
          </p:cNvPr>
          <p:cNvSpPr/>
          <p:nvPr/>
        </p:nvSpPr>
        <p:spPr>
          <a:xfrm>
            <a:off x="404919" y="1437015"/>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25" name="Rectangle 24">
            <a:extLst>
              <a:ext uri="{FF2B5EF4-FFF2-40B4-BE49-F238E27FC236}">
                <a16:creationId xmlns:a16="http://schemas.microsoft.com/office/drawing/2014/main" xmlns="" id="{51FFE875-61C7-534D-980C-DC3A4B940AEB}"/>
              </a:ext>
            </a:extLst>
          </p:cNvPr>
          <p:cNvSpPr/>
          <p:nvPr/>
        </p:nvSpPr>
        <p:spPr>
          <a:xfrm>
            <a:off x="911773" y="1499439"/>
            <a:ext cx="10866255" cy="1680460"/>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Apresente a Aula aos seus alunos perguntando sobre seus conhecimentos de reciclagem e se alguém recicla em casa.</a:t>
            </a:r>
          </a:p>
          <a:p>
            <a:pPr marL="285750" indent="-285750" algn="thaiDist">
              <a:lnSpc>
                <a:spcPct val="120000"/>
              </a:lnSpc>
              <a:buSzPct val="150000"/>
              <a:buFont typeface="Arial" panose="020B0604020202020204" pitchFamily="34" charset="0"/>
              <a:buChar char="•"/>
              <a:tabLst>
                <a:tab pos="531813" algn="l"/>
              </a:tabLst>
            </a:pPr>
            <a:r>
              <a:rPr lang="pt-BR" sz="1400" dirty="0" smtClean="0">
                <a:solidFill>
                  <a:srgbClr val="262626"/>
                </a:solidFill>
              </a:rPr>
              <a:t>Exiba o slide "SIM/NÃO" ou imprima o folheto. </a:t>
            </a:r>
          </a:p>
          <a:p>
            <a:pPr marL="285750" indent="-285750" algn="thaiDist">
              <a:lnSpc>
                <a:spcPct val="120000"/>
              </a:lnSpc>
              <a:buSzPct val="150000"/>
              <a:buFont typeface="Arial" panose="020B0604020202020204" pitchFamily="34" charset="0"/>
              <a:buChar char="•"/>
              <a:tabLst>
                <a:tab pos="531813" algn="l"/>
              </a:tabLst>
            </a:pPr>
            <a:r>
              <a:rPr lang="pt-BR" sz="1400" dirty="0" smtClean="0">
                <a:solidFill>
                  <a:srgbClr val="262626"/>
                </a:solidFill>
              </a:rPr>
              <a:t>Crie uma discussão aberta sobre os conceitos básicos de reciclagem. </a:t>
            </a:r>
          </a:p>
          <a:p>
            <a:pPr marL="285750" indent="-285750" algn="thaiDist">
              <a:lnSpc>
                <a:spcPct val="120000"/>
              </a:lnSpc>
              <a:buSzPct val="150000"/>
              <a:buFont typeface="Arial" panose="020B0604020202020204" pitchFamily="34" charset="0"/>
              <a:buChar char="•"/>
              <a:tabLst>
                <a:tab pos="531813" algn="l"/>
              </a:tabLst>
            </a:pPr>
            <a:r>
              <a:rPr lang="pt-BR" sz="1400" dirty="0" smtClean="0">
                <a:solidFill>
                  <a:srgbClr val="262626"/>
                </a:solidFill>
              </a:rPr>
              <a:t>O que exatamente é reciclagem? </a:t>
            </a:r>
          </a:p>
          <a:p>
            <a:pPr marL="285750" indent="-285750" algn="thaiDist">
              <a:lnSpc>
                <a:spcPct val="120000"/>
              </a:lnSpc>
              <a:buSzPct val="150000"/>
              <a:buFont typeface="Arial" panose="020B0604020202020204" pitchFamily="34" charset="0"/>
              <a:buChar char="•"/>
              <a:tabLst>
                <a:tab pos="531813" algn="l"/>
              </a:tabLst>
            </a:pPr>
            <a:r>
              <a:rPr lang="pt-BR" sz="1400" dirty="0" smtClean="0">
                <a:solidFill>
                  <a:srgbClr val="262626"/>
                </a:solidFill>
              </a:rPr>
              <a:t>O que pode ser reciclado? </a:t>
            </a:r>
          </a:p>
          <a:p>
            <a:pPr marL="285750" indent="-285750" algn="thaiDist">
              <a:lnSpc>
                <a:spcPct val="120000"/>
              </a:lnSpc>
              <a:buSzPct val="150000"/>
              <a:buFont typeface="Arial" panose="020B0604020202020204" pitchFamily="34" charset="0"/>
              <a:buChar char="•"/>
              <a:tabLst>
                <a:tab pos="531813" algn="l"/>
              </a:tabLst>
            </a:pPr>
            <a:r>
              <a:rPr lang="pt-BR" sz="1400" dirty="0" smtClean="0">
                <a:solidFill>
                  <a:srgbClr val="262626"/>
                </a:solidFill>
              </a:rPr>
              <a:t>O que não pode ser reciclado? </a:t>
            </a:r>
            <a:endParaRPr lang="pt-BR" sz="1400" dirty="0">
              <a:solidFill>
                <a:srgbClr val="262626"/>
              </a:solidFill>
            </a:endParaRPr>
          </a:p>
        </p:txBody>
      </p:sp>
      <p:sp>
        <p:nvSpPr>
          <p:cNvPr id="17" name="TextBox 16">
            <a:extLst>
              <a:ext uri="{FF2B5EF4-FFF2-40B4-BE49-F238E27FC236}">
                <a16:creationId xmlns:a16="http://schemas.microsoft.com/office/drawing/2014/main" xmlns=""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Duração da aula: 25 - 30 minutos</a:t>
            </a:r>
            <a:endParaRPr lang="pt-BR" sz="1400" b="1" dirty="0">
              <a:solidFill>
                <a:schemeClr val="bg1"/>
              </a:solidFill>
            </a:endParaRPr>
          </a:p>
        </p:txBody>
      </p:sp>
      <p:sp>
        <p:nvSpPr>
          <p:cNvPr id="18" name="Oval 17">
            <a:extLst>
              <a:ext uri="{FF2B5EF4-FFF2-40B4-BE49-F238E27FC236}">
                <a16:creationId xmlns:a16="http://schemas.microsoft.com/office/drawing/2014/main" xmlns="" id="{9D3C16D2-3D7B-DC40-88C7-DE4F305BF499}"/>
              </a:ext>
            </a:extLst>
          </p:cNvPr>
          <p:cNvSpPr/>
          <p:nvPr/>
        </p:nvSpPr>
        <p:spPr>
          <a:xfrm>
            <a:off x="413972" y="359605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a16="http://schemas.microsoft.com/office/drawing/2014/main" xmlns="" id="{9DAB2145-ECFA-6647-A9B6-729C703AD8DB}"/>
              </a:ext>
            </a:extLst>
          </p:cNvPr>
          <p:cNvSpPr/>
          <p:nvPr/>
        </p:nvSpPr>
        <p:spPr>
          <a:xfrm>
            <a:off x="360335" y="3596059"/>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a16="http://schemas.microsoft.com/office/drawing/2014/main" xmlns="" id="{9D8FA13B-529B-584E-8CBD-62424A9A1833}"/>
              </a:ext>
            </a:extLst>
          </p:cNvPr>
          <p:cNvSpPr/>
          <p:nvPr/>
        </p:nvSpPr>
        <p:spPr>
          <a:xfrm>
            <a:off x="404919" y="3576007"/>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sp>
        <p:nvSpPr>
          <p:cNvPr id="21" name="Rectangle 20">
            <a:extLst>
              <a:ext uri="{FF2B5EF4-FFF2-40B4-BE49-F238E27FC236}">
                <a16:creationId xmlns:a16="http://schemas.microsoft.com/office/drawing/2014/main" xmlns="" id="{973AB73E-5603-9442-95D1-6001147EE36F}"/>
              </a:ext>
            </a:extLst>
          </p:cNvPr>
          <p:cNvSpPr/>
          <p:nvPr/>
        </p:nvSpPr>
        <p:spPr>
          <a:xfrm>
            <a:off x="911773" y="3638431"/>
            <a:ext cx="10866255" cy="2677656"/>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Percorra os slides "Por que a reciclagem ajuda o meio ambiente" e crie uma discussão </a:t>
            </a:r>
            <a:r>
              <a:rPr lang="pt-BR" sz="1600" dirty="0" smtClean="0">
                <a:solidFill>
                  <a:srgbClr val="262626"/>
                </a:solidFill>
              </a:rPr>
              <a:t>sobre os benefícios da reciclagem para o meio ambiente, permitindo-nos produzir inúmeros itens a partir de materiais reciclados. A reciclagem economiza energia, conserva recursos e reduz a poluição. Explique aos alunos que os itens reciclados podem ser transformados em muitos produtos diferentes e que consomem menos energia e criam menos poluição do que a fabricação desses produtos.</a:t>
            </a:r>
          </a:p>
          <a:p>
            <a:pPr algn="thaiDist">
              <a:lnSpc>
                <a:spcPct val="120000"/>
              </a:lnSpc>
              <a:tabLst>
                <a:tab pos="531813" algn="l"/>
              </a:tabLst>
            </a:pPr>
            <a:endParaRPr lang="pt-BR" sz="1600" dirty="0" smtClean="0">
              <a:solidFill>
                <a:srgbClr val="262626"/>
              </a:solidFill>
            </a:endParaRPr>
          </a:p>
          <a:p>
            <a:pPr marL="285750" indent="-285750" algn="thaiDist">
              <a:lnSpc>
                <a:spcPct val="120000"/>
              </a:lnSpc>
              <a:buSzPct val="150000"/>
              <a:buFont typeface="Arial" panose="020B0604020202020204" pitchFamily="34" charset="0"/>
              <a:buChar char="•"/>
              <a:tabLst>
                <a:tab pos="531813" algn="l"/>
              </a:tabLst>
            </a:pPr>
            <a:r>
              <a:rPr lang="pt-BR" sz="1400" dirty="0" smtClean="0"/>
              <a:t>Quais são alguns exemplos de itens que podem ser reciclados</a:t>
            </a:r>
            <a:r>
              <a:rPr lang="pt-BR" sz="1400" dirty="0" smtClean="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pt-BR" sz="1400" dirty="0" smtClean="0"/>
              <a:t>O que acontece com esses itens quando eles são reciclados</a:t>
            </a:r>
            <a:r>
              <a:rPr lang="pt-BR" sz="1400" dirty="0" smtClean="0">
                <a:solidFill>
                  <a:srgbClr val="262626"/>
                </a:solidFill>
              </a:rPr>
              <a:t>?</a:t>
            </a:r>
          </a:p>
          <a:p>
            <a:pPr marL="285750" indent="-285750" algn="thaiDist">
              <a:lnSpc>
                <a:spcPct val="120000"/>
              </a:lnSpc>
              <a:buSzPct val="150000"/>
              <a:buFont typeface="Arial" panose="020B0604020202020204" pitchFamily="34" charset="0"/>
              <a:buChar char="•"/>
              <a:tabLst>
                <a:tab pos="531813" algn="l"/>
              </a:tabLst>
            </a:pPr>
            <a:r>
              <a:rPr lang="pt-BR" sz="1400" dirty="0" smtClean="0"/>
              <a:t>Eles são reutilizados ou são transformados em outras coisas</a:t>
            </a:r>
            <a:r>
              <a:rPr lang="pt-BR" sz="1400" dirty="0" smtClean="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pt-BR" sz="1400" dirty="0" smtClean="0"/>
              <a:t>Quais são alguns produtos que podem ser feitos com material reciclável</a:t>
            </a:r>
            <a:r>
              <a:rPr lang="pt-BR" sz="1400" dirty="0" smtClean="0">
                <a:solidFill>
                  <a:srgbClr val="262626"/>
                </a:solidFill>
              </a:rPr>
              <a:t>?</a:t>
            </a:r>
            <a:endParaRPr lang="pt-BR" sz="1400" dirty="0">
              <a:solidFill>
                <a:srgbClr val="262626"/>
              </a:solidFill>
            </a:endParaRPr>
          </a:p>
        </p:txBody>
      </p:sp>
      <p:sp>
        <p:nvSpPr>
          <p:cNvPr id="2" name="Slide Number Placeholder 1">
            <a:extLst>
              <a:ext uri="{FF2B5EF4-FFF2-40B4-BE49-F238E27FC236}">
                <a16:creationId xmlns:a16="http://schemas.microsoft.com/office/drawing/2014/main" xmlns="" id="{BF6F6E28-C4A2-D642-8038-6D553D0F974E}"/>
              </a:ext>
            </a:extLst>
          </p:cNvPr>
          <p:cNvSpPr>
            <a:spLocks noGrp="1"/>
          </p:cNvSpPr>
          <p:nvPr>
            <p:ph type="sldNum" sz="quarter" idx="12"/>
          </p:nvPr>
        </p:nvSpPr>
        <p:spPr/>
        <p:txBody>
          <a:bodyPr/>
          <a:lstStyle/>
          <a:p>
            <a:fld id="{A49FEDE7-8061-9B4D-88A1-7EA83A94C31B}" type="slidenum">
              <a:rPr lang="pt-BR" smtClean="0"/>
              <a:t>4</a:t>
            </a:fld>
            <a:endParaRPr lang="pt-BR" dirty="0"/>
          </a:p>
        </p:txBody>
      </p:sp>
    </p:spTree>
    <p:extLst>
      <p:ext uri="{BB962C8B-B14F-4D97-AF65-F5344CB8AC3E}">
        <p14:creationId xmlns:p14="http://schemas.microsoft.com/office/powerpoint/2010/main" val="63719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46429"/>
            <a:ext cx="12192000" cy="6858000"/>
          </a:xfrm>
          <a:prstGeom prst="rect">
            <a:avLst/>
          </a:prstGeom>
        </p:spPr>
      </p:pic>
      <p:sp>
        <p:nvSpPr>
          <p:cNvPr id="15" name="Rounded Rectangle 14">
            <a:extLst>
              <a:ext uri="{FF2B5EF4-FFF2-40B4-BE49-F238E27FC236}">
                <a16:creationId xmlns:a16="http://schemas.microsoft.com/office/drawing/2014/main" xmlns=""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ounded Rectangle 13">
            <a:extLst>
              <a:ext uri="{FF2B5EF4-FFF2-40B4-BE49-F238E27FC236}">
                <a16:creationId xmlns:a16="http://schemas.microsoft.com/office/drawing/2014/main" xmlns=""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TextBox 7">
            <a:extLst>
              <a:ext uri="{FF2B5EF4-FFF2-40B4-BE49-F238E27FC236}">
                <a16:creationId xmlns:a16="http://schemas.microsoft.com/office/drawing/2014/main" xmlns=""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pt-BR" sz="3200" b="1" dirty="0" smtClean="0">
                <a:solidFill>
                  <a:schemeClr val="bg1"/>
                </a:solidFill>
              </a:rPr>
              <a:t>A Aula </a:t>
            </a:r>
            <a:endParaRPr lang="pt-BR" sz="3200" b="1" dirty="0">
              <a:solidFill>
                <a:schemeClr val="bg1"/>
              </a:solidFill>
            </a:endParaRPr>
          </a:p>
        </p:txBody>
      </p:sp>
      <p:sp>
        <p:nvSpPr>
          <p:cNvPr id="22" name="Oval 21">
            <a:extLst>
              <a:ext uri="{FF2B5EF4-FFF2-40B4-BE49-F238E27FC236}">
                <a16:creationId xmlns:a16="http://schemas.microsoft.com/office/drawing/2014/main" xmlns=""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Oval 22">
            <a:extLst>
              <a:ext uri="{FF2B5EF4-FFF2-40B4-BE49-F238E27FC236}">
                <a16:creationId xmlns:a16="http://schemas.microsoft.com/office/drawing/2014/main" xmlns=""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ctangle 23">
            <a:extLst>
              <a:ext uri="{FF2B5EF4-FFF2-40B4-BE49-F238E27FC236}">
                <a16:creationId xmlns:a16="http://schemas.microsoft.com/office/drawing/2014/main" xmlns="" id="{9D6C8663-DB1F-4247-809A-B287EA418546}"/>
              </a:ext>
            </a:extLst>
          </p:cNvPr>
          <p:cNvSpPr/>
          <p:nvPr/>
        </p:nvSpPr>
        <p:spPr>
          <a:xfrm>
            <a:off x="404919" y="1429076"/>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3</a:t>
            </a:r>
            <a:endParaRPr lang="pt-BR" b="1" dirty="0">
              <a:solidFill>
                <a:schemeClr val="bg1"/>
              </a:solidFill>
              <a:cs typeface="Arial" panose="020B0604020202020204" pitchFamily="34" charset="0"/>
            </a:endParaRPr>
          </a:p>
        </p:txBody>
      </p:sp>
      <p:sp>
        <p:nvSpPr>
          <p:cNvPr id="25" name="Rectangle 24">
            <a:extLst>
              <a:ext uri="{FF2B5EF4-FFF2-40B4-BE49-F238E27FC236}">
                <a16:creationId xmlns:a16="http://schemas.microsoft.com/office/drawing/2014/main" xmlns="" id="{51FFE875-61C7-534D-980C-DC3A4B940AEB}"/>
              </a:ext>
            </a:extLst>
          </p:cNvPr>
          <p:cNvSpPr/>
          <p:nvPr/>
        </p:nvSpPr>
        <p:spPr>
          <a:xfrm>
            <a:off x="911773" y="1491500"/>
            <a:ext cx="10866255" cy="978729"/>
          </a:xfrm>
          <a:prstGeom prst="rect">
            <a:avLst/>
          </a:prstGeom>
        </p:spPr>
        <p:txBody>
          <a:bodyPr wrap="square">
            <a:spAutoFit/>
          </a:bodyPr>
          <a:lstStyle/>
          <a:p>
            <a:pPr algn="thaiDist">
              <a:lnSpc>
                <a:spcPct val="120000"/>
              </a:lnSpc>
              <a:tabLst>
                <a:tab pos="531813" algn="l"/>
              </a:tabLst>
            </a:pPr>
            <a:r>
              <a:rPr lang="pt-BR" sz="1600" b="1" dirty="0" smtClean="0"/>
              <a:t>Divida os alunos em grupos e dê a cada grupo um baralho de cartas com fotos de itens recicláveis/não recicláveis e fotos de produtos que podem ser feitos a partir de recicláveis</a:t>
            </a:r>
            <a:r>
              <a:rPr lang="pt-BR" sz="1600" b="1" dirty="0" smtClean="0">
                <a:solidFill>
                  <a:srgbClr val="262626"/>
                </a:solidFill>
              </a:rPr>
              <a:t>. </a:t>
            </a:r>
            <a:r>
              <a:rPr lang="pt-BR" sz="1600" dirty="0" smtClean="0"/>
              <a:t>Diga aos alunos que eles trabalharão em equipe para combinar cada cartão de produto com um cartão reciclável mostrando em que ele poderia ser transformado por meio da reciclagem</a:t>
            </a:r>
            <a:r>
              <a:rPr lang="pt-BR" sz="1600" dirty="0" smtClean="0">
                <a:solidFill>
                  <a:srgbClr val="262626"/>
                </a:solidFill>
              </a:rPr>
              <a:t>. </a:t>
            </a:r>
            <a:endParaRPr lang="pt-BR" sz="1600" dirty="0">
              <a:solidFill>
                <a:srgbClr val="262626"/>
              </a:solidFill>
            </a:endParaRPr>
          </a:p>
        </p:txBody>
      </p:sp>
      <p:sp>
        <p:nvSpPr>
          <p:cNvPr id="17" name="TextBox 16">
            <a:extLst>
              <a:ext uri="{FF2B5EF4-FFF2-40B4-BE49-F238E27FC236}">
                <a16:creationId xmlns:a16="http://schemas.microsoft.com/office/drawing/2014/main" xmlns=""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Duração da aula: 25 - 30 minutos</a:t>
            </a:r>
            <a:endParaRPr lang="pt-BR" sz="1400" b="1" dirty="0">
              <a:solidFill>
                <a:schemeClr val="bg1"/>
              </a:solidFill>
            </a:endParaRPr>
          </a:p>
        </p:txBody>
      </p:sp>
      <p:sp>
        <p:nvSpPr>
          <p:cNvPr id="18" name="Oval 17">
            <a:extLst>
              <a:ext uri="{FF2B5EF4-FFF2-40B4-BE49-F238E27FC236}">
                <a16:creationId xmlns:a16="http://schemas.microsoft.com/office/drawing/2014/main" xmlns="" id="{9D3C16D2-3D7B-DC40-88C7-DE4F305BF499}"/>
              </a:ext>
            </a:extLst>
          </p:cNvPr>
          <p:cNvSpPr/>
          <p:nvPr/>
        </p:nvSpPr>
        <p:spPr>
          <a:xfrm>
            <a:off x="413972" y="4100923"/>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a16="http://schemas.microsoft.com/office/drawing/2014/main" xmlns="" id="{9DAB2145-ECFA-6647-A9B6-729C703AD8DB}"/>
              </a:ext>
            </a:extLst>
          </p:cNvPr>
          <p:cNvSpPr/>
          <p:nvPr/>
        </p:nvSpPr>
        <p:spPr>
          <a:xfrm>
            <a:off x="360335" y="4100923"/>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a16="http://schemas.microsoft.com/office/drawing/2014/main" xmlns="" id="{9D8FA13B-529B-584E-8CBD-62424A9A1833}"/>
              </a:ext>
            </a:extLst>
          </p:cNvPr>
          <p:cNvSpPr/>
          <p:nvPr/>
        </p:nvSpPr>
        <p:spPr>
          <a:xfrm>
            <a:off x="404919" y="4080871"/>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5</a:t>
            </a:r>
            <a:endParaRPr lang="pt-BR" b="1" dirty="0">
              <a:solidFill>
                <a:schemeClr val="bg1"/>
              </a:solidFill>
              <a:cs typeface="Arial" panose="020B0604020202020204" pitchFamily="34" charset="0"/>
            </a:endParaRPr>
          </a:p>
        </p:txBody>
      </p:sp>
      <p:sp>
        <p:nvSpPr>
          <p:cNvPr id="21" name="Rectangle 20">
            <a:extLst>
              <a:ext uri="{FF2B5EF4-FFF2-40B4-BE49-F238E27FC236}">
                <a16:creationId xmlns:a16="http://schemas.microsoft.com/office/drawing/2014/main" xmlns="" id="{973AB73E-5603-9442-95D1-6001147EE36F}"/>
              </a:ext>
            </a:extLst>
          </p:cNvPr>
          <p:cNvSpPr/>
          <p:nvPr/>
        </p:nvSpPr>
        <p:spPr>
          <a:xfrm>
            <a:off x="911773" y="4143295"/>
            <a:ext cx="10866255" cy="978729"/>
          </a:xfrm>
          <a:prstGeom prst="rect">
            <a:avLst/>
          </a:prstGeom>
        </p:spPr>
        <p:txBody>
          <a:bodyPr wrap="square">
            <a:spAutoFit/>
          </a:bodyPr>
          <a:lstStyle/>
          <a:p>
            <a:pPr algn="thaiDist">
              <a:lnSpc>
                <a:spcPct val="120000"/>
              </a:lnSpc>
              <a:tabLst>
                <a:tab pos="531813" algn="l"/>
              </a:tabLst>
            </a:pPr>
            <a:r>
              <a:rPr lang="pt-BR" sz="1600" b="1" dirty="0" smtClean="0"/>
              <a:t>Diga aos alunos para pegar um pedaço de papel e anotar um material reciclável (garrafa de plástico PET) e peça-lhes que desenhem um produto que desejam fazer a partir do item reciclável</a:t>
            </a:r>
            <a:r>
              <a:rPr lang="pt-BR" sz="1600" b="1" dirty="0" smtClean="0">
                <a:solidFill>
                  <a:srgbClr val="262626"/>
                </a:solidFill>
              </a:rPr>
              <a:t>. </a:t>
            </a:r>
            <a:r>
              <a:rPr lang="pt-BR" sz="1600" dirty="0" smtClean="0"/>
              <a:t>Faça com que eles compartilhem com a classe. Projete o desenho como os slides apresentados</a:t>
            </a:r>
            <a:r>
              <a:rPr lang="pt-BR" sz="1600" b="1" dirty="0" smtClean="0">
                <a:solidFill>
                  <a:srgbClr val="262626"/>
                </a:solidFill>
              </a:rPr>
              <a:t>.</a:t>
            </a:r>
            <a:endParaRPr lang="pt-BR" sz="1600" b="1" dirty="0">
              <a:solidFill>
                <a:srgbClr val="262626"/>
              </a:solidFill>
            </a:endParaRPr>
          </a:p>
        </p:txBody>
      </p:sp>
      <p:sp>
        <p:nvSpPr>
          <p:cNvPr id="26" name="Oval 25">
            <a:extLst>
              <a:ext uri="{FF2B5EF4-FFF2-40B4-BE49-F238E27FC236}">
                <a16:creationId xmlns:a16="http://schemas.microsoft.com/office/drawing/2014/main" xmlns="" id="{F1DCC5EF-A814-1947-B2C8-E81918E01AC9}"/>
              </a:ext>
            </a:extLst>
          </p:cNvPr>
          <p:cNvSpPr/>
          <p:nvPr/>
        </p:nvSpPr>
        <p:spPr>
          <a:xfrm>
            <a:off x="413972" y="2891713"/>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Oval 26">
            <a:extLst>
              <a:ext uri="{FF2B5EF4-FFF2-40B4-BE49-F238E27FC236}">
                <a16:creationId xmlns:a16="http://schemas.microsoft.com/office/drawing/2014/main" xmlns="" id="{C09CD8AD-ECCC-8D49-8516-AE5F55825C71}"/>
              </a:ext>
            </a:extLst>
          </p:cNvPr>
          <p:cNvSpPr/>
          <p:nvPr/>
        </p:nvSpPr>
        <p:spPr>
          <a:xfrm>
            <a:off x="360335" y="2891713"/>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ctangle 27">
            <a:extLst>
              <a:ext uri="{FF2B5EF4-FFF2-40B4-BE49-F238E27FC236}">
                <a16:creationId xmlns:a16="http://schemas.microsoft.com/office/drawing/2014/main" xmlns="" id="{D0D2EBF0-5780-A04C-A5D4-FAB346924B85}"/>
              </a:ext>
            </a:extLst>
          </p:cNvPr>
          <p:cNvSpPr/>
          <p:nvPr/>
        </p:nvSpPr>
        <p:spPr>
          <a:xfrm>
            <a:off x="404919" y="2871661"/>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4</a:t>
            </a:r>
            <a:endParaRPr lang="pt-BR" b="1" dirty="0">
              <a:solidFill>
                <a:schemeClr val="bg1"/>
              </a:solidFill>
              <a:cs typeface="Arial" panose="020B0604020202020204" pitchFamily="34" charset="0"/>
            </a:endParaRPr>
          </a:p>
        </p:txBody>
      </p:sp>
      <p:sp>
        <p:nvSpPr>
          <p:cNvPr id="29" name="Rectangle 28">
            <a:extLst>
              <a:ext uri="{FF2B5EF4-FFF2-40B4-BE49-F238E27FC236}">
                <a16:creationId xmlns:a16="http://schemas.microsoft.com/office/drawing/2014/main" xmlns="" id="{8D694EAE-6B8B-1F48-AD7B-1449F7772219}"/>
              </a:ext>
            </a:extLst>
          </p:cNvPr>
          <p:cNvSpPr/>
          <p:nvPr/>
        </p:nvSpPr>
        <p:spPr>
          <a:xfrm>
            <a:off x="911773" y="2934085"/>
            <a:ext cx="10866255" cy="683264"/>
          </a:xfrm>
          <a:prstGeom prst="rect">
            <a:avLst/>
          </a:prstGeom>
        </p:spPr>
        <p:txBody>
          <a:bodyPr wrap="square">
            <a:spAutoFit/>
          </a:bodyPr>
          <a:lstStyle/>
          <a:p>
            <a:pPr algn="thaiDist">
              <a:lnSpc>
                <a:spcPct val="120000"/>
              </a:lnSpc>
              <a:tabLst>
                <a:tab pos="531813" algn="l"/>
              </a:tabLst>
            </a:pPr>
            <a:r>
              <a:rPr lang="pt-BR" sz="1600" b="1" dirty="0" smtClean="0"/>
              <a:t>Conduza uma discussão sobre a atividade e ajude os alunos com os emparelhamentos corretos</a:t>
            </a:r>
            <a:r>
              <a:rPr lang="pt-BR" sz="1600" b="1" dirty="0" smtClean="0">
                <a:solidFill>
                  <a:srgbClr val="262626"/>
                </a:solidFill>
              </a:rPr>
              <a:t>. </a:t>
            </a:r>
            <a:r>
              <a:rPr lang="pt-BR" sz="1600" dirty="0" smtClean="0"/>
              <a:t>Se houver algum emparelhamento que os alunos não entendam, explique a conexão entre os recicláveis e seu produto</a:t>
            </a:r>
            <a:r>
              <a:rPr lang="pt-BR" sz="1600" dirty="0" smtClean="0">
                <a:solidFill>
                  <a:srgbClr val="262626"/>
                </a:solidFill>
              </a:rPr>
              <a:t>.</a:t>
            </a:r>
            <a:endParaRPr lang="pt-BR" sz="1600" dirty="0">
              <a:solidFill>
                <a:srgbClr val="262626"/>
              </a:solidFill>
            </a:endParaRPr>
          </a:p>
        </p:txBody>
      </p:sp>
      <p:sp>
        <p:nvSpPr>
          <p:cNvPr id="2" name="Slide Number Placeholder 1">
            <a:extLst>
              <a:ext uri="{FF2B5EF4-FFF2-40B4-BE49-F238E27FC236}">
                <a16:creationId xmlns:a16="http://schemas.microsoft.com/office/drawing/2014/main" xmlns="" id="{4B919B81-2677-5C40-9684-E5CD13D782D9}"/>
              </a:ext>
            </a:extLst>
          </p:cNvPr>
          <p:cNvSpPr>
            <a:spLocks noGrp="1"/>
          </p:cNvSpPr>
          <p:nvPr>
            <p:ph type="sldNum" sz="quarter" idx="12"/>
          </p:nvPr>
        </p:nvSpPr>
        <p:spPr/>
        <p:txBody>
          <a:bodyPr/>
          <a:lstStyle/>
          <a:p>
            <a:fld id="{A49FEDE7-8061-9B4D-88A1-7EA83A94C31B}" type="slidenum">
              <a:rPr lang="pt-BR" smtClean="0"/>
              <a:t>5</a:t>
            </a:fld>
            <a:endParaRPr lang="pt-BR" dirty="0"/>
          </a:p>
        </p:txBody>
      </p:sp>
      <p:pic>
        <p:nvPicPr>
          <p:cNvPr id="5" name="Picture 4">
            <a:extLst>
              <a:ext uri="{FF2B5EF4-FFF2-40B4-BE49-F238E27FC236}">
                <a16:creationId xmlns:a16="http://schemas.microsoft.com/office/drawing/2014/main" xmlns="" id="{62EB4B65-6010-D64B-81D7-3C407A712091}"/>
              </a:ext>
            </a:extLst>
          </p:cNvPr>
          <p:cNvPicPr>
            <a:picLocks noChangeAspect="1"/>
          </p:cNvPicPr>
          <p:nvPr/>
        </p:nvPicPr>
        <p:blipFill>
          <a:blip r:embed="rId4"/>
          <a:stretch>
            <a:fillRect/>
          </a:stretch>
        </p:blipFill>
        <p:spPr>
          <a:xfrm>
            <a:off x="5037221" y="4863503"/>
            <a:ext cx="5504114" cy="1625600"/>
          </a:xfrm>
          <a:prstGeom prst="rect">
            <a:avLst/>
          </a:prstGeom>
        </p:spPr>
      </p:pic>
    </p:spTree>
    <p:extLst>
      <p:ext uri="{BB962C8B-B14F-4D97-AF65-F5344CB8AC3E}">
        <p14:creationId xmlns:p14="http://schemas.microsoft.com/office/powerpoint/2010/main" val="119206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5B06CE6-5620-C24B-87A6-7ACD2A2C3D2A}"/>
              </a:ext>
            </a:extLst>
          </p:cNvPr>
          <p:cNvPicPr>
            <a:picLocks noChangeAspect="1"/>
          </p:cNvPicPr>
          <p:nvPr/>
        </p:nvPicPr>
        <p:blipFill>
          <a:blip r:embed="rId2"/>
          <a:stretch>
            <a:fillRect/>
          </a:stretch>
        </p:blipFill>
        <p:spPr>
          <a:xfrm>
            <a:off x="0" y="46429"/>
            <a:ext cx="12192000" cy="6858000"/>
          </a:xfrm>
          <a:prstGeom prst="rect">
            <a:avLst/>
          </a:prstGeom>
        </p:spPr>
      </p:pic>
      <p:sp>
        <p:nvSpPr>
          <p:cNvPr id="4" name="Slide Number Placeholder 3">
            <a:extLst>
              <a:ext uri="{FF2B5EF4-FFF2-40B4-BE49-F238E27FC236}">
                <a16:creationId xmlns:a16="http://schemas.microsoft.com/office/drawing/2014/main" xmlns="" id="{A3D62F3F-16C6-8B43-9EFC-79F70BDAA7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a:t>
            </a:fld>
            <a:endParaRPr lang="pt-BR" dirty="0"/>
          </a:p>
        </p:txBody>
      </p:sp>
      <p:pic>
        <p:nvPicPr>
          <p:cNvPr id="6" name="Picture 5" descr="Graphical user interface, text, application&#10;&#10;Description automatically generated">
            <a:extLst>
              <a:ext uri="{FF2B5EF4-FFF2-40B4-BE49-F238E27FC236}">
                <a16:creationId xmlns:a16="http://schemas.microsoft.com/office/drawing/2014/main" xmlns="" id="{876888BF-7A3E-9245-930C-196C5896F84A}"/>
              </a:ext>
            </a:extLst>
          </p:cNvPr>
          <p:cNvPicPr>
            <a:picLocks noChangeAspect="1"/>
          </p:cNvPicPr>
          <p:nvPr/>
        </p:nvPicPr>
        <p:blipFill rotWithShape="1">
          <a:blip r:embed="rId3"/>
          <a:srcRect r="21856" b="73164"/>
          <a:stretch/>
        </p:blipFill>
        <p:spPr>
          <a:xfrm>
            <a:off x="929898" y="2611806"/>
            <a:ext cx="7919634" cy="114687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xmlns="" id="{B2F55DB0-5598-2448-921D-B24AB0E1E82D}"/>
              </a:ext>
            </a:extLst>
          </p:cNvPr>
          <p:cNvPicPr>
            <a:picLocks noChangeAspect="1"/>
          </p:cNvPicPr>
          <p:nvPr/>
        </p:nvPicPr>
        <p:blipFill rotWithShape="1">
          <a:blip r:embed="rId3"/>
          <a:srcRect l="50975" t="38442" r="-13" b="17"/>
          <a:stretch/>
        </p:blipFill>
        <p:spPr>
          <a:xfrm>
            <a:off x="6739913" y="4091552"/>
            <a:ext cx="4969790" cy="2629923"/>
          </a:xfrm>
          <a:prstGeom prst="rect">
            <a:avLst/>
          </a:prstGeom>
        </p:spPr>
      </p:pic>
      <p:sp>
        <p:nvSpPr>
          <p:cNvPr id="8" name="Rounded Rectangle 7">
            <a:extLst>
              <a:ext uri="{FF2B5EF4-FFF2-40B4-BE49-F238E27FC236}">
                <a16:creationId xmlns:a16="http://schemas.microsoft.com/office/drawing/2014/main" xmlns="" id="{F8BF3BB3-C63A-A041-A0EE-BF0395BA6DC5}"/>
              </a:ext>
            </a:extLst>
          </p:cNvPr>
          <p:cNvSpPr/>
          <p:nvPr/>
        </p:nvSpPr>
        <p:spPr>
          <a:xfrm>
            <a:off x="2386016" y="185126"/>
            <a:ext cx="7285672"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ounded Rectangle 8">
            <a:extLst>
              <a:ext uri="{FF2B5EF4-FFF2-40B4-BE49-F238E27FC236}">
                <a16:creationId xmlns:a16="http://schemas.microsoft.com/office/drawing/2014/main" xmlns="" id="{B3831DC3-9D13-224B-9697-EB5922B7AF1E}"/>
              </a:ext>
            </a:extLst>
          </p:cNvPr>
          <p:cNvSpPr/>
          <p:nvPr/>
        </p:nvSpPr>
        <p:spPr>
          <a:xfrm>
            <a:off x="2386016" y="185126"/>
            <a:ext cx="7285672"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TextBox 9">
            <a:extLst>
              <a:ext uri="{FF2B5EF4-FFF2-40B4-BE49-F238E27FC236}">
                <a16:creationId xmlns:a16="http://schemas.microsoft.com/office/drawing/2014/main" xmlns="" id="{08A1ABBE-FB80-4F49-AFDB-B91C23547E80}"/>
              </a:ext>
            </a:extLst>
          </p:cNvPr>
          <p:cNvSpPr txBox="1"/>
          <p:nvPr/>
        </p:nvSpPr>
        <p:spPr>
          <a:xfrm>
            <a:off x="2371728" y="294106"/>
            <a:ext cx="7285672" cy="584775"/>
          </a:xfrm>
          <a:prstGeom prst="rect">
            <a:avLst/>
          </a:prstGeom>
          <a:noFill/>
        </p:spPr>
        <p:txBody>
          <a:bodyPr wrap="square" rtlCol="0">
            <a:spAutoFit/>
          </a:bodyPr>
          <a:lstStyle/>
          <a:p>
            <a:pPr algn="ctr"/>
            <a:r>
              <a:rPr lang="pt-BR" sz="3200" b="1" dirty="0" smtClean="0">
                <a:solidFill>
                  <a:schemeClr val="bg1"/>
                </a:solidFill>
              </a:rPr>
              <a:t>Preparar a Apresentação do PowerPoint</a:t>
            </a:r>
            <a:endParaRPr lang="pt-BR" sz="3200" b="1" dirty="0">
              <a:solidFill>
                <a:schemeClr val="bg1"/>
              </a:solidFill>
            </a:endParaRPr>
          </a:p>
        </p:txBody>
      </p:sp>
      <p:sp>
        <p:nvSpPr>
          <p:cNvPr id="12" name="Rectangle 11">
            <a:extLst>
              <a:ext uri="{FF2B5EF4-FFF2-40B4-BE49-F238E27FC236}">
                <a16:creationId xmlns:a16="http://schemas.microsoft.com/office/drawing/2014/main" xmlns="" id="{F13677AE-C9C9-B847-8408-00ED0B8AD7C3}"/>
              </a:ext>
            </a:extLst>
          </p:cNvPr>
          <p:cNvSpPr/>
          <p:nvPr/>
        </p:nvSpPr>
        <p:spPr>
          <a:xfrm>
            <a:off x="323617" y="1247462"/>
            <a:ext cx="11361877" cy="1200329"/>
          </a:xfrm>
          <a:prstGeom prst="rect">
            <a:avLst/>
          </a:prstGeom>
        </p:spPr>
        <p:txBody>
          <a:bodyPr wrap="square">
            <a:spAutoFit/>
          </a:bodyPr>
          <a:lstStyle/>
          <a:p>
            <a:pPr algn="thaiDist">
              <a:lnSpc>
                <a:spcPct val="120000"/>
              </a:lnSpc>
              <a:buClr>
                <a:srgbClr val="3AC69D"/>
              </a:buClr>
              <a:buSzPct val="150000"/>
            </a:pPr>
            <a:r>
              <a:rPr lang="pt-BR" sz="2000" dirty="0" smtClean="0"/>
              <a:t>Quando estiver pronto para apresentar as lições à sua turma, clique em</a:t>
            </a:r>
            <a:r>
              <a:rPr lang="pt-BR" sz="2000" b="1" dirty="0" smtClean="0"/>
              <a:t> Apresentação de Slides</a:t>
            </a:r>
            <a:r>
              <a:rPr lang="pt-BR" sz="2000" dirty="0" smtClean="0"/>
              <a:t> na barra de menus superior e selecione</a:t>
            </a:r>
            <a:r>
              <a:rPr lang="pt-BR" sz="2000" b="1" dirty="0" smtClean="0"/>
              <a:t> Modo de Exibição do Apresentador.</a:t>
            </a:r>
            <a:r>
              <a:rPr lang="pt-BR" sz="2000" dirty="0" smtClean="0"/>
              <a:t>  No modo de exibição do Apresentador, você pode ver suas anotações enquanto o público vê apenas seus slides</a:t>
            </a:r>
            <a:r>
              <a:rPr lang="pt-BR" sz="2000" dirty="0" smtClean="0">
                <a:solidFill>
                  <a:srgbClr val="262626"/>
                </a:solidFill>
              </a:rPr>
              <a:t>.</a:t>
            </a:r>
            <a:endParaRPr lang="pt-BR" sz="2000" b="1" dirty="0">
              <a:solidFill>
                <a:srgbClr val="262626"/>
              </a:solidFill>
            </a:endParaRPr>
          </a:p>
        </p:txBody>
      </p:sp>
      <p:sp>
        <p:nvSpPr>
          <p:cNvPr id="13" name="Rectangle 12">
            <a:extLst>
              <a:ext uri="{FF2B5EF4-FFF2-40B4-BE49-F238E27FC236}">
                <a16:creationId xmlns:a16="http://schemas.microsoft.com/office/drawing/2014/main" xmlns="" id="{5C2A69C5-08AB-AB4C-9CAB-15E14B203C91}"/>
              </a:ext>
            </a:extLst>
          </p:cNvPr>
          <p:cNvSpPr/>
          <p:nvPr/>
        </p:nvSpPr>
        <p:spPr>
          <a:xfrm>
            <a:off x="323616" y="3978315"/>
            <a:ext cx="6092681" cy="2308324"/>
          </a:xfrm>
          <a:prstGeom prst="rect">
            <a:avLst/>
          </a:prstGeom>
        </p:spPr>
        <p:txBody>
          <a:bodyPr wrap="square">
            <a:spAutoFit/>
          </a:bodyPr>
          <a:lstStyle/>
          <a:p>
            <a:pPr algn="thaiDist">
              <a:lnSpc>
                <a:spcPct val="120000"/>
              </a:lnSpc>
              <a:buClr>
                <a:srgbClr val="3AC69D"/>
              </a:buClr>
              <a:buSzPct val="150000"/>
            </a:pPr>
            <a:r>
              <a:rPr lang="pt-BR" sz="2000" dirty="0" smtClean="0"/>
              <a:t>As anotações aparecem em um painel à direita. O texto deve ser quebrado automaticamente e uma barra de rolagem vertical será exibida, se necessário. Você também pode alterar o tamanho do texto no painel Anotações usando os dois botões no canto inferior esquerdo do painel Anotações</a:t>
            </a:r>
            <a:r>
              <a:rPr lang="pt-BR" sz="2000" dirty="0" smtClean="0">
                <a:solidFill>
                  <a:srgbClr val="262626"/>
                </a:solidFill>
              </a:rPr>
              <a:t>. </a:t>
            </a:r>
            <a:endParaRPr lang="pt-BR" sz="2000" b="1" dirty="0">
              <a:solidFill>
                <a:srgbClr val="262626"/>
              </a:solidFill>
            </a:endParaRPr>
          </a:p>
        </p:txBody>
      </p:sp>
    </p:spTree>
    <p:extLst>
      <p:ext uri="{BB962C8B-B14F-4D97-AF65-F5344CB8AC3E}">
        <p14:creationId xmlns:p14="http://schemas.microsoft.com/office/powerpoint/2010/main" val="245896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xmlns=""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SIM</a:t>
              </a:r>
              <a:endParaRPr lang="pt-BR" dirty="0"/>
            </a:p>
          </p:txBody>
        </p:sp>
      </p:grpSp>
      <p:grpSp>
        <p:nvGrpSpPr>
          <p:cNvPr id="3" name="Group 2">
            <a:extLst>
              <a:ext uri="{FF2B5EF4-FFF2-40B4-BE49-F238E27FC236}">
                <a16:creationId xmlns:a16="http://schemas.microsoft.com/office/drawing/2014/main" xmlns=""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NÃO</a:t>
              </a:r>
              <a:endParaRPr lang="pt-BR" dirty="0"/>
            </a:p>
          </p:txBody>
        </p:sp>
      </p:grpSp>
      <p:grpSp>
        <p:nvGrpSpPr>
          <p:cNvPr id="4" name="Group 3">
            <a:extLst>
              <a:ext uri="{FF2B5EF4-FFF2-40B4-BE49-F238E27FC236}">
                <a16:creationId xmlns:a16="http://schemas.microsoft.com/office/drawing/2014/main" xmlns="" id="{300C4D9E-9C72-04B3-A9C1-23B668CD9C93}"/>
              </a:ext>
            </a:extLst>
          </p:cNvPr>
          <p:cNvGrpSpPr/>
          <p:nvPr/>
        </p:nvGrpSpPr>
        <p:grpSpPr>
          <a:xfrm>
            <a:off x="173379" y="81404"/>
            <a:ext cx="1478237" cy="2340400"/>
            <a:chOff x="876462" y="1746170"/>
            <a:chExt cx="1478237" cy="2340400"/>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876462" y="3255614"/>
              <a:ext cx="1478237" cy="830956"/>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Frasco de vidro</a:t>
              </a:r>
              <a:endParaRPr lang="pt-B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xmlns="" id="{2230F1C6-350D-5301-9B5E-02F5DE044A9F}"/>
              </a:ext>
            </a:extLst>
          </p:cNvPr>
          <p:cNvGrpSpPr/>
          <p:nvPr/>
        </p:nvGrpSpPr>
        <p:grpSpPr>
          <a:xfrm>
            <a:off x="1569117" y="119530"/>
            <a:ext cx="2675679" cy="1862732"/>
            <a:chOff x="2991039" y="1768789"/>
            <a:chExt cx="2675679" cy="1862732"/>
          </a:xfrm>
        </p:grpSpPr>
        <p:sp>
          <p:nvSpPr>
            <p:cNvPr id="199" name="Google Shape;199;p6"/>
            <p:cNvSpPr/>
            <p:nvPr/>
          </p:nvSpPr>
          <p:spPr>
            <a:xfrm>
              <a:off x="2991039" y="3169897"/>
              <a:ext cx="2675679" cy="4616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Garrafa de plástico PET</a:t>
              </a:r>
              <a:endParaRPr lang="pt-B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a16="http://schemas.microsoft.com/office/drawing/2014/main" xmlns=""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Lata de metal</a:t>
              </a:r>
              <a:endParaRPr lang="pt-B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a16="http://schemas.microsoft.com/office/drawing/2014/main" xmlns="" id="{048E839F-74AD-D950-1C64-135F2AB78FAC}"/>
              </a:ext>
            </a:extLst>
          </p:cNvPr>
          <p:cNvGrpSpPr/>
          <p:nvPr/>
        </p:nvGrpSpPr>
        <p:grpSpPr>
          <a:xfrm>
            <a:off x="5634730" y="2128285"/>
            <a:ext cx="2241554" cy="1817702"/>
            <a:chOff x="379899" y="4064988"/>
            <a:chExt cx="2241554" cy="1817702"/>
          </a:xfrm>
        </p:grpSpPr>
        <p:sp>
          <p:nvSpPr>
            <p:cNvPr id="202" name="Google Shape;202;p6"/>
            <p:cNvSpPr/>
            <p:nvPr/>
          </p:nvSpPr>
          <p:spPr>
            <a:xfrm>
              <a:off x="379899" y="5421066"/>
              <a:ext cx="2241554" cy="4616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Caixa de papelão</a:t>
              </a:r>
              <a:endParaRPr lang="pt-B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a16="http://schemas.microsoft.com/office/drawing/2014/main" xmlns="" id="{3893B0B7-8AF8-C2DF-010F-C20754765E40}"/>
              </a:ext>
            </a:extLst>
          </p:cNvPr>
          <p:cNvGrpSpPr/>
          <p:nvPr/>
        </p:nvGrpSpPr>
        <p:grpSpPr>
          <a:xfrm>
            <a:off x="10019359" y="2112406"/>
            <a:ext cx="1766616" cy="1619477"/>
            <a:chOff x="6420868" y="1760417"/>
            <a:chExt cx="1680673" cy="1273577"/>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333982"/>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Casca de banana</a:t>
              </a:r>
              <a:endParaRPr lang="pt-B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xmlns="" id="{0AC472EA-9BBB-E027-1EC6-466FC77F9AEB}"/>
              </a:ext>
            </a:extLst>
          </p:cNvPr>
          <p:cNvGrpSpPr/>
          <p:nvPr/>
        </p:nvGrpSpPr>
        <p:grpSpPr>
          <a:xfrm>
            <a:off x="10192079" y="582212"/>
            <a:ext cx="1843977" cy="1378535"/>
            <a:chOff x="8346482" y="1742833"/>
            <a:chExt cx="1843977" cy="1378535"/>
          </a:xfrm>
        </p:grpSpPr>
        <p:sp>
          <p:nvSpPr>
            <p:cNvPr id="211" name="Google Shape;211;p6"/>
            <p:cNvSpPr/>
            <p:nvPr/>
          </p:nvSpPr>
          <p:spPr>
            <a:xfrm>
              <a:off x="8346482" y="2696677"/>
              <a:ext cx="1843977" cy="4246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Guardanapo sujo</a:t>
              </a:r>
              <a:endParaRPr lang="pt-B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a16="http://schemas.microsoft.com/office/drawing/2014/main" xmlns="" id="{9D0B8B0A-67B6-3E05-21B6-0E977C8A77E3}"/>
              </a:ext>
            </a:extLst>
          </p:cNvPr>
          <p:cNvGrpSpPr/>
          <p:nvPr/>
        </p:nvGrpSpPr>
        <p:grpSpPr>
          <a:xfrm>
            <a:off x="7004304" y="448738"/>
            <a:ext cx="2037700" cy="1601183"/>
            <a:chOff x="6377570" y="3189531"/>
            <a:chExt cx="1680673" cy="1218676"/>
          </a:xfrm>
        </p:grpSpPr>
        <p:sp>
          <p:nvSpPr>
            <p:cNvPr id="217" name="Google Shape;217;p6"/>
            <p:cNvSpPr/>
            <p:nvPr/>
          </p:nvSpPr>
          <p:spPr>
            <a:xfrm>
              <a:off x="6377570" y="4084971"/>
              <a:ext cx="1680673" cy="32323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Lâmpada</a:t>
              </a:r>
              <a:endParaRPr lang="pt-B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a16="http://schemas.microsoft.com/office/drawing/2014/main" xmlns="" id="{84DC5EA0-C72D-0140-9EE2-A3E9249CE56A}"/>
              </a:ext>
            </a:extLst>
          </p:cNvPr>
          <p:cNvGrpSpPr/>
          <p:nvPr/>
        </p:nvGrpSpPr>
        <p:grpSpPr>
          <a:xfrm>
            <a:off x="8382213" y="94487"/>
            <a:ext cx="2249386" cy="1893596"/>
            <a:chOff x="8347377" y="3141253"/>
            <a:chExt cx="1680673" cy="1235578"/>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2771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Suco de caixa</a:t>
              </a:r>
              <a:endParaRPr lang="pt-B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xmlns="" id="{BF46FF9F-94B0-2AEA-0BCA-E78E1E44E41D}"/>
              </a:ext>
            </a:extLst>
          </p:cNvPr>
          <p:cNvGrpSpPr/>
          <p:nvPr/>
        </p:nvGrpSpPr>
        <p:grpSpPr>
          <a:xfrm>
            <a:off x="3954057" y="2308469"/>
            <a:ext cx="1680673" cy="1292499"/>
            <a:chOff x="6365330" y="4619518"/>
            <a:chExt cx="1680673" cy="1292499"/>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Brinquedos</a:t>
              </a:r>
              <a:endParaRPr lang="pt-B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xmlns="" id="{224E11D5-1FD4-C214-0EBD-302694DFD614}"/>
              </a:ext>
            </a:extLst>
          </p:cNvPr>
          <p:cNvGrpSpPr/>
          <p:nvPr/>
        </p:nvGrpSpPr>
        <p:grpSpPr>
          <a:xfrm>
            <a:off x="2134796" y="2157928"/>
            <a:ext cx="1680673" cy="1365693"/>
            <a:chOff x="8327554" y="4546324"/>
            <a:chExt cx="1680673" cy="1365693"/>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246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Saco plástico</a:t>
              </a:r>
              <a:endParaRPr lang="pt-B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a16="http://schemas.microsoft.com/office/drawing/2014/main" xmlns="" id="{2C8FE6E0-7712-DD18-3415-CD204ED997F4}"/>
              </a:ext>
            </a:extLst>
          </p:cNvPr>
          <p:cNvGrpSpPr/>
          <p:nvPr/>
        </p:nvGrpSpPr>
        <p:grpSpPr>
          <a:xfrm>
            <a:off x="36997" y="2238129"/>
            <a:ext cx="1942002" cy="1445457"/>
            <a:chOff x="10237173" y="4701929"/>
            <a:chExt cx="1680673" cy="1147076"/>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337023"/>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Lápis</a:t>
              </a:r>
              <a:endParaRPr lang="pt-B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a16="http://schemas.microsoft.com/office/drawing/2014/main" xmlns="" id="{08F2DFB0-355E-C9BE-0F5C-3332CCAA6048}"/>
              </a:ext>
            </a:extLst>
          </p:cNvPr>
          <p:cNvGrpSpPr/>
          <p:nvPr/>
        </p:nvGrpSpPr>
        <p:grpSpPr>
          <a:xfrm>
            <a:off x="3739481" y="479085"/>
            <a:ext cx="2249385" cy="1589727"/>
            <a:chOff x="10256338" y="3269424"/>
            <a:chExt cx="1680673" cy="1132963"/>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302668"/>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Calçados</a:t>
              </a:r>
              <a:endParaRPr lang="pt-BR" sz="1800" b="0" i="0" u="none" strike="noStrike" cap="none" dirty="0">
                <a:solidFill>
                  <a:srgbClr val="262626"/>
                </a:solidFill>
                <a:latin typeface="Calibri"/>
                <a:ea typeface="Calibri"/>
                <a:cs typeface="Calibri"/>
                <a:sym typeface="Calibri"/>
              </a:endParaRPr>
            </a:p>
          </p:txBody>
        </p:sp>
      </p:grpSp>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7</a:t>
            </a:fld>
            <a:endParaRPr lang="pt-BR" dirty="0"/>
          </a:p>
        </p:txBody>
      </p:sp>
      <p:grpSp>
        <p:nvGrpSpPr>
          <p:cNvPr id="10" name="Group 9">
            <a:extLst>
              <a:ext uri="{FF2B5EF4-FFF2-40B4-BE49-F238E27FC236}">
                <a16:creationId xmlns:a16="http://schemas.microsoft.com/office/drawing/2014/main" xmlns="" id="{51D67DB0-D495-B2B5-7AE3-E85F1ACDF64A}"/>
              </a:ext>
            </a:extLst>
          </p:cNvPr>
          <p:cNvGrpSpPr/>
          <p:nvPr/>
        </p:nvGrpSpPr>
        <p:grpSpPr>
          <a:xfrm>
            <a:off x="7876284" y="1829413"/>
            <a:ext cx="2154046" cy="2349237"/>
            <a:chOff x="10269241" y="1451979"/>
            <a:chExt cx="1680673" cy="1836571"/>
          </a:xfrm>
        </p:grpSpPr>
        <p:sp>
          <p:nvSpPr>
            <p:cNvPr id="50" name="Google Shape;188;p4">
              <a:extLst>
                <a:ext uri="{FF2B5EF4-FFF2-40B4-BE49-F238E27FC236}">
                  <a16:creationId xmlns:a16="http://schemas.microsoft.com/office/drawing/2014/main" xmlns="" id="{DA4964E3-8233-7F4C-9152-5806C7DCC220}"/>
                </a:ext>
              </a:extLst>
            </p:cNvPr>
            <p:cNvSpPr/>
            <p:nvPr/>
          </p:nvSpPr>
          <p:spPr>
            <a:xfrm>
              <a:off x="10269241" y="2696677"/>
              <a:ext cx="1680673" cy="591873"/>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Mangueira de jardim</a:t>
              </a:r>
              <a:endParaRPr lang="pt-B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xmlns=""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a16="http://schemas.microsoft.com/office/drawing/2014/main" xmlns="" id="{72AECF63-3EC9-1630-2215-F38BEAD39127}"/>
              </a:ext>
            </a:extLst>
          </p:cNvPr>
          <p:cNvCxnSpPr>
            <a:stCxn id="197" idx="0"/>
            <a:endCxn id="191" idx="0"/>
          </p:cNvCxnSpPr>
          <p:nvPr/>
        </p:nvCxnSpPr>
        <p:spPr>
          <a:xfrm>
            <a:off x="912498" y="1590848"/>
            <a:ext cx="2210521" cy="3445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9B4BF6E-576F-9C9F-CF2A-15D5622B738F}"/>
              </a:ext>
            </a:extLst>
          </p:cNvPr>
          <p:cNvCxnSpPr>
            <a:cxnSpLocks/>
          </p:cNvCxnSpPr>
          <p:nvPr/>
        </p:nvCxnSpPr>
        <p:spPr>
          <a:xfrm>
            <a:off x="1685978" y="1824916"/>
            <a:ext cx="1437041" cy="317675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D8A94CA-6471-CF03-6331-2558498EBF19}"/>
              </a:ext>
            </a:extLst>
          </p:cNvPr>
          <p:cNvCxnSpPr>
            <a:cxnSpLocks/>
            <a:endCxn id="190" idx="1"/>
          </p:cNvCxnSpPr>
          <p:nvPr/>
        </p:nvCxnSpPr>
        <p:spPr>
          <a:xfrm>
            <a:off x="5011615" y="1603796"/>
            <a:ext cx="2594501" cy="37655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606B969-57C3-B68B-4B68-2DE1B97ECC06}"/>
              </a:ext>
            </a:extLst>
          </p:cNvPr>
          <p:cNvCxnSpPr>
            <a:cxnSpLocks/>
            <a:stCxn id="203" idx="0"/>
          </p:cNvCxnSpPr>
          <p:nvPr/>
        </p:nvCxnSpPr>
        <p:spPr>
          <a:xfrm flipH="1">
            <a:off x="4498934" y="1606423"/>
            <a:ext cx="2037700" cy="34505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2080FB93-0CC9-5581-65FE-22AC6F978E4F}"/>
              </a:ext>
            </a:extLst>
          </p:cNvPr>
          <p:cNvCxnSpPr>
            <a:cxnSpLocks/>
          </p:cNvCxnSpPr>
          <p:nvPr/>
        </p:nvCxnSpPr>
        <p:spPr>
          <a:xfrm flipH="1">
            <a:off x="9932883" y="1824916"/>
            <a:ext cx="470655" cy="31821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24EDFFA5-F892-81FF-18C4-17607C1A43E8}"/>
              </a:ext>
            </a:extLst>
          </p:cNvPr>
          <p:cNvCxnSpPr>
            <a:cxnSpLocks/>
          </p:cNvCxnSpPr>
          <p:nvPr/>
        </p:nvCxnSpPr>
        <p:spPr>
          <a:xfrm flipH="1">
            <a:off x="9932883" y="3335076"/>
            <a:ext cx="970082" cy="16927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219F4F4C-B22D-417B-9B76-04A1F10B9204}"/>
              </a:ext>
            </a:extLst>
          </p:cNvPr>
          <p:cNvCxnSpPr>
            <a:cxnSpLocks/>
            <a:endCxn id="190" idx="0"/>
          </p:cNvCxnSpPr>
          <p:nvPr/>
        </p:nvCxnSpPr>
        <p:spPr>
          <a:xfrm>
            <a:off x="9158706" y="3766153"/>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D3D3E00F-907E-F87A-505F-39030A516D0E}"/>
              </a:ext>
            </a:extLst>
          </p:cNvPr>
          <p:cNvCxnSpPr>
            <a:cxnSpLocks/>
          </p:cNvCxnSpPr>
          <p:nvPr/>
        </p:nvCxnSpPr>
        <p:spPr>
          <a:xfrm flipH="1">
            <a:off x="4519246" y="3766153"/>
            <a:ext cx="1442555" cy="12982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B1F74E43-7E1E-0A66-456F-30AF17D5FBF4}"/>
              </a:ext>
            </a:extLst>
          </p:cNvPr>
          <p:cNvCxnSpPr>
            <a:cxnSpLocks/>
            <a:stCxn id="224" idx="2"/>
            <a:endCxn id="190" idx="1"/>
          </p:cNvCxnSpPr>
          <p:nvPr/>
        </p:nvCxnSpPr>
        <p:spPr>
          <a:xfrm>
            <a:off x="4794394" y="3600968"/>
            <a:ext cx="2811722" cy="17683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1FAAE419-834A-77B2-DE59-74929E98B7DF}"/>
              </a:ext>
            </a:extLst>
          </p:cNvPr>
          <p:cNvCxnSpPr>
            <a:cxnSpLocks/>
            <a:endCxn id="190" idx="1"/>
          </p:cNvCxnSpPr>
          <p:nvPr/>
        </p:nvCxnSpPr>
        <p:spPr>
          <a:xfrm>
            <a:off x="2966656" y="3484363"/>
            <a:ext cx="4639460" cy="1884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5CF5CC32-AAEB-B4A5-4B55-4A8FEEBDD6B1}"/>
              </a:ext>
            </a:extLst>
          </p:cNvPr>
          <p:cNvCxnSpPr>
            <a:cxnSpLocks/>
            <a:endCxn id="190" idx="1"/>
          </p:cNvCxnSpPr>
          <p:nvPr/>
        </p:nvCxnSpPr>
        <p:spPr>
          <a:xfrm>
            <a:off x="1054978" y="3687588"/>
            <a:ext cx="6551138" cy="16817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89" name="Google Shape;189;p6"/>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dirty="0" smtClean="0">
                <a:solidFill>
                  <a:schemeClr val="lt1"/>
                </a:solidFill>
                <a:latin typeface="Calibri"/>
                <a:cs typeface="Calibri"/>
                <a:sym typeface="Calibri"/>
              </a:rPr>
              <a:t>SIM</a:t>
            </a:r>
            <a:endParaRPr lang="pt-BR" dirty="0"/>
          </a:p>
        </p:txBody>
      </p:sp>
      <p:sp>
        <p:nvSpPr>
          <p:cNvPr id="192" name="Google Shape;192;p6"/>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NÃO</a:t>
            </a:r>
            <a:endParaRPr lang="pt-BR" dirty="0"/>
          </a:p>
        </p:txBody>
      </p:sp>
      <p:cxnSp>
        <p:nvCxnSpPr>
          <p:cNvPr id="193" name="Google Shape;193;p6"/>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94" name="Google Shape;194;p6"/>
          <p:cNvSpPr/>
          <p:nvPr/>
        </p:nvSpPr>
        <p:spPr>
          <a:xfrm>
            <a:off x="556348" y="1144746"/>
            <a:ext cx="4289781" cy="5354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400" b="1" dirty="0" smtClean="0">
                <a:solidFill>
                  <a:srgbClr val="29C7F7"/>
                </a:solidFill>
                <a:ea typeface="Calibri"/>
                <a:cs typeface="Calibri"/>
                <a:sym typeface="Calibri"/>
              </a:rPr>
              <a:t>Recicle sempre</a:t>
            </a:r>
            <a:r>
              <a:rPr lang="pt-BR" sz="2400" b="0" i="0" u="none" strike="noStrike" cap="none" dirty="0" smtClean="0">
                <a:solidFill>
                  <a:srgbClr val="29C7F7"/>
                </a:solidFill>
                <a:latin typeface="Calibri"/>
                <a:ea typeface="Calibri"/>
                <a:cs typeface="Calibri"/>
                <a:sym typeface="Calibri"/>
              </a:rPr>
              <a:t>:</a:t>
            </a:r>
            <a:endParaRPr lang="pt-BR" sz="2400" b="0" i="0" u="none" strike="noStrike" cap="none" dirty="0">
              <a:solidFill>
                <a:srgbClr val="29C7F7"/>
              </a:solidFill>
              <a:latin typeface="Calibri"/>
              <a:ea typeface="Calibri"/>
              <a:cs typeface="Calibri"/>
              <a:sym typeface="Calibri"/>
            </a:endParaRPr>
          </a:p>
        </p:txBody>
      </p:sp>
      <p:sp>
        <p:nvSpPr>
          <p:cNvPr id="195" name="Google Shape;195;p6"/>
          <p:cNvSpPr/>
          <p:nvPr/>
        </p:nvSpPr>
        <p:spPr>
          <a:xfrm>
            <a:off x="7302314" y="1144745"/>
            <a:ext cx="4289781" cy="5354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400" b="1" dirty="0" smtClean="0">
                <a:solidFill>
                  <a:srgbClr val="3AC69D"/>
                </a:solidFill>
                <a:ea typeface="Calibri"/>
                <a:cs typeface="Calibri"/>
                <a:sym typeface="Calibri"/>
              </a:rPr>
              <a:t>Nunca recicle</a:t>
            </a:r>
            <a:r>
              <a:rPr lang="pt-BR" sz="2400" b="0" i="0" u="none" strike="noStrike" cap="none" dirty="0" smtClean="0">
                <a:solidFill>
                  <a:srgbClr val="3AC69D"/>
                </a:solidFill>
                <a:latin typeface="Calibri"/>
                <a:ea typeface="Calibri"/>
                <a:cs typeface="Calibri"/>
                <a:sym typeface="Calibri"/>
              </a:rPr>
              <a:t>:</a:t>
            </a:r>
            <a:endParaRPr lang="pt-BR" sz="2400" b="0" i="0" u="none" strike="noStrike" cap="none" dirty="0">
              <a:solidFill>
                <a:srgbClr val="3AC69D"/>
              </a:solidFill>
              <a:latin typeface="Calibri"/>
              <a:ea typeface="Calibri"/>
              <a:cs typeface="Calibri"/>
              <a:sym typeface="Calibri"/>
            </a:endParaRPr>
          </a:p>
        </p:txBody>
      </p:sp>
      <p:pic>
        <p:nvPicPr>
          <p:cNvPr id="196" name="Google Shape;196;p6" descr="A picture containing plastic, vessel, jar&#10;&#10;Description automatically generated"/>
          <p:cNvPicPr preferRelativeResize="0"/>
          <p:nvPr/>
        </p:nvPicPr>
        <p:blipFill rotWithShape="1">
          <a:blip r:embed="rId5">
            <a:alphaModFix/>
          </a:blip>
          <a:srcRect/>
          <a:stretch/>
        </p:blipFill>
        <p:spPr>
          <a:xfrm>
            <a:off x="923533" y="1746170"/>
            <a:ext cx="1260257" cy="1508949"/>
          </a:xfrm>
          <a:prstGeom prst="rect">
            <a:avLst/>
          </a:prstGeom>
          <a:noFill/>
          <a:ln>
            <a:noFill/>
          </a:ln>
        </p:spPr>
      </p:pic>
      <p:sp>
        <p:nvSpPr>
          <p:cNvPr id="197" name="Google Shape;197;p6"/>
          <p:cNvSpPr/>
          <p:nvPr/>
        </p:nvSpPr>
        <p:spPr>
          <a:xfrm>
            <a:off x="671400" y="3255614"/>
            <a:ext cx="1859439" cy="4616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Frasco de vidro </a:t>
            </a:r>
            <a:endParaRPr lang="pt-BR" sz="2000" b="0" i="0" u="none" strike="noStrike" cap="none" dirty="0">
              <a:solidFill>
                <a:srgbClr val="262626"/>
              </a:solidFill>
              <a:latin typeface="Calibri"/>
              <a:ea typeface="Calibri"/>
              <a:cs typeface="Calibri"/>
              <a:sym typeface="Calibri"/>
            </a:endParaRPr>
          </a:p>
        </p:txBody>
      </p:sp>
      <p:pic>
        <p:nvPicPr>
          <p:cNvPr id="198" name="Google Shape;198;p6" descr="Icon&#10;&#10;Description automatically generated"/>
          <p:cNvPicPr preferRelativeResize="0"/>
          <p:nvPr/>
        </p:nvPicPr>
        <p:blipFill rotWithShape="1">
          <a:blip r:embed="rId6">
            <a:alphaModFix/>
          </a:blip>
          <a:srcRect r="14" b="29"/>
          <a:stretch/>
        </p:blipFill>
        <p:spPr>
          <a:xfrm>
            <a:off x="2132992" y="1824169"/>
            <a:ext cx="795697" cy="712308"/>
          </a:xfrm>
          <a:prstGeom prst="rect">
            <a:avLst/>
          </a:prstGeom>
          <a:noFill/>
          <a:ln>
            <a:noFill/>
          </a:ln>
        </p:spPr>
      </p:pic>
      <p:sp>
        <p:nvSpPr>
          <p:cNvPr id="199" name="Google Shape;199;p6"/>
          <p:cNvSpPr/>
          <p:nvPr/>
        </p:nvSpPr>
        <p:spPr>
          <a:xfrm>
            <a:off x="2948176" y="3255625"/>
            <a:ext cx="2729610" cy="830956"/>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Garrafa de plástico PET</a:t>
            </a:r>
          </a:p>
          <a:p>
            <a:pPr lvl="0" algn="ctr">
              <a:lnSpc>
                <a:spcPct val="120000"/>
              </a:lnSpc>
            </a:pPr>
            <a:endParaRPr lang="pt-B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7">
            <a:alphaModFix/>
          </a:blip>
          <a:srcRect/>
          <a:stretch/>
        </p:blipFill>
        <p:spPr>
          <a:xfrm>
            <a:off x="3378794" y="1757526"/>
            <a:ext cx="1341942" cy="1705386"/>
          </a:xfrm>
          <a:prstGeom prst="rect">
            <a:avLst/>
          </a:prstGeom>
          <a:noFill/>
          <a:ln>
            <a:noFill/>
          </a:ln>
        </p:spPr>
      </p:pic>
      <p:pic>
        <p:nvPicPr>
          <p:cNvPr id="201" name="Google Shape;201;p6" descr="Icon&#10;&#10;Description automatically generated"/>
          <p:cNvPicPr preferRelativeResize="0"/>
          <p:nvPr/>
        </p:nvPicPr>
        <p:blipFill rotWithShape="1">
          <a:blip r:embed="rId6">
            <a:alphaModFix/>
          </a:blip>
          <a:srcRect r="14" b="29"/>
          <a:stretch/>
        </p:blipFill>
        <p:spPr>
          <a:xfrm>
            <a:off x="4516479" y="1824169"/>
            <a:ext cx="795697" cy="712308"/>
          </a:xfrm>
          <a:prstGeom prst="rect">
            <a:avLst/>
          </a:prstGeom>
          <a:noFill/>
          <a:ln>
            <a:noFill/>
          </a:ln>
        </p:spPr>
      </p:pic>
      <p:sp>
        <p:nvSpPr>
          <p:cNvPr id="202" name="Google Shape;202;p6"/>
          <p:cNvSpPr/>
          <p:nvPr/>
        </p:nvSpPr>
        <p:spPr>
          <a:xfrm>
            <a:off x="314325" y="5421066"/>
            <a:ext cx="2132656" cy="4616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Caixa de papelão </a:t>
            </a:r>
            <a:endParaRPr lang="pt-BR" dirty="0"/>
          </a:p>
        </p:txBody>
      </p:sp>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000" b="1" dirty="0" smtClean="0">
                <a:solidFill>
                  <a:srgbClr val="262626"/>
                </a:solidFill>
                <a:ea typeface="Calibri"/>
                <a:cs typeface="Calibri"/>
                <a:sym typeface="Calibri"/>
              </a:rPr>
              <a:t>Lata de metal</a:t>
            </a:r>
            <a:endParaRPr lang="pt-BR" sz="2000" b="0" i="0" u="none" strike="noStrike" cap="none" dirty="0">
              <a:solidFill>
                <a:srgbClr val="262626"/>
              </a:solidFill>
              <a:latin typeface="Calibri"/>
              <a:ea typeface="Calibri"/>
              <a:cs typeface="Calibri"/>
              <a:sym typeface="Calibri"/>
            </a:endParaRPr>
          </a:p>
        </p:txBody>
      </p:sp>
      <p:pic>
        <p:nvPicPr>
          <p:cNvPr id="204" name="Google Shape;204;p6" descr="Icon&#10;&#10;Description automatically generated"/>
          <p:cNvPicPr preferRelativeResize="0"/>
          <p:nvPr/>
        </p:nvPicPr>
        <p:blipFill rotWithShape="1">
          <a:blip r:embed="rId6">
            <a:alphaModFix/>
          </a:blip>
          <a:srcRect r="14" b="29"/>
          <a:stretch/>
        </p:blipFill>
        <p:spPr>
          <a:xfrm>
            <a:off x="4516479" y="3989621"/>
            <a:ext cx="795697" cy="712308"/>
          </a:xfrm>
          <a:prstGeom prst="rect">
            <a:avLst/>
          </a:prstGeom>
          <a:noFill/>
          <a:ln>
            <a:noFill/>
          </a:ln>
        </p:spPr>
      </p:pic>
      <p:pic>
        <p:nvPicPr>
          <p:cNvPr id="205" name="Google Shape;205;p6" descr="A close up of a roll of tape&#10;&#10;Description automatically generated with low confidence"/>
          <p:cNvPicPr preferRelativeResize="0"/>
          <p:nvPr/>
        </p:nvPicPr>
        <p:blipFill rotWithShape="1">
          <a:blip r:embed="rId8">
            <a:alphaModFix/>
          </a:blip>
          <a:srcRect/>
          <a:stretch/>
        </p:blipFill>
        <p:spPr>
          <a:xfrm>
            <a:off x="3775065" y="4171116"/>
            <a:ext cx="648663" cy="1227135"/>
          </a:xfrm>
          <a:prstGeom prst="rect">
            <a:avLst/>
          </a:prstGeom>
          <a:noFill/>
          <a:ln>
            <a:noFill/>
          </a:ln>
        </p:spPr>
      </p:pic>
      <p:pic>
        <p:nvPicPr>
          <p:cNvPr id="206" name="Google Shape;206;p6" descr="A picture containing box, stationary, container, envelope&#10;&#10;Description automatically generated"/>
          <p:cNvPicPr preferRelativeResize="0"/>
          <p:nvPr/>
        </p:nvPicPr>
        <p:blipFill rotWithShape="1">
          <a:blip r:embed="rId9">
            <a:alphaModFix/>
          </a:blip>
          <a:srcRect/>
          <a:stretch/>
        </p:blipFill>
        <p:spPr>
          <a:xfrm>
            <a:off x="488426" y="4064988"/>
            <a:ext cx="1839065" cy="1374701"/>
          </a:xfrm>
          <a:prstGeom prst="rect">
            <a:avLst/>
          </a:prstGeom>
          <a:noFill/>
          <a:ln>
            <a:noFill/>
          </a:ln>
        </p:spPr>
      </p:pic>
      <p:pic>
        <p:nvPicPr>
          <p:cNvPr id="207" name="Google Shape;207;p6" descr="Icon&#10;&#10;Description automatically generated"/>
          <p:cNvPicPr preferRelativeResize="0"/>
          <p:nvPr/>
        </p:nvPicPr>
        <p:blipFill rotWithShape="1">
          <a:blip r:embed="rId6">
            <a:alphaModFix/>
          </a:blip>
          <a:srcRect r="14" b="29"/>
          <a:stretch/>
        </p:blipFill>
        <p:spPr>
          <a:xfrm>
            <a:off x="2132992" y="3989621"/>
            <a:ext cx="795697" cy="712308"/>
          </a:xfrm>
          <a:prstGeom prst="rect">
            <a:avLst/>
          </a:prstGeom>
          <a:noFill/>
          <a:ln>
            <a:noFill/>
          </a:ln>
        </p:spPr>
      </p:pic>
      <p:pic>
        <p:nvPicPr>
          <p:cNvPr id="208" name="Google Shape;208;p6" descr="A picture containing banana, indoor, yellow, half&#10;&#10;Description automatically generated"/>
          <p:cNvPicPr preferRelativeResize="0"/>
          <p:nvPr/>
        </p:nvPicPr>
        <p:blipFill rotWithShape="1">
          <a:blip r:embed="rId10">
            <a:alphaModFix/>
          </a:blip>
          <a:srcRect/>
          <a:stretch/>
        </p:blipFill>
        <p:spPr>
          <a:xfrm>
            <a:off x="6506825" y="1760417"/>
            <a:ext cx="1477076" cy="1052629"/>
          </a:xfrm>
          <a:prstGeom prst="rect">
            <a:avLst/>
          </a:prstGeom>
          <a:noFill/>
          <a:ln>
            <a:noFill/>
          </a:ln>
        </p:spPr>
      </p:pic>
      <p:sp>
        <p:nvSpPr>
          <p:cNvPr id="209" name="Google Shape;209;p6"/>
          <p:cNvSpPr/>
          <p:nvPr/>
        </p:nvSpPr>
        <p:spPr>
          <a:xfrm>
            <a:off x="6159856" y="2700012"/>
            <a:ext cx="1941686" cy="4246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solidFill>
                  <a:srgbClr val="262626"/>
                </a:solidFill>
                <a:ea typeface="Calibri"/>
                <a:cs typeface="Calibri"/>
                <a:sym typeface="Calibri"/>
              </a:rPr>
              <a:t>Casca de banana </a:t>
            </a:r>
            <a:endParaRPr lang="pt-BR" sz="1800" b="0" i="0" u="none" strike="noStrike" cap="none" dirty="0">
              <a:solidFill>
                <a:srgbClr val="262626"/>
              </a:solidFill>
              <a:latin typeface="Calibri"/>
              <a:ea typeface="Calibri"/>
              <a:cs typeface="Calibri"/>
              <a:sym typeface="Calibri"/>
            </a:endParaRPr>
          </a:p>
        </p:txBody>
      </p:sp>
      <p:pic>
        <p:nvPicPr>
          <p:cNvPr id="210" name="Google Shape;210;p6" descr="Icon&#10;&#10;Description automatically generated"/>
          <p:cNvPicPr preferRelativeResize="0"/>
          <p:nvPr/>
        </p:nvPicPr>
        <p:blipFill rotWithShape="1">
          <a:blip r:embed="rId11">
            <a:alphaModFix/>
          </a:blip>
          <a:srcRect r="23" b="33"/>
          <a:stretch/>
        </p:blipFill>
        <p:spPr>
          <a:xfrm>
            <a:off x="7458887" y="1760417"/>
            <a:ext cx="583834" cy="565674"/>
          </a:xfrm>
          <a:prstGeom prst="rect">
            <a:avLst/>
          </a:prstGeom>
          <a:noFill/>
          <a:ln>
            <a:noFill/>
          </a:ln>
        </p:spPr>
      </p:pic>
      <p:sp>
        <p:nvSpPr>
          <p:cNvPr id="211" name="Google Shape;211;p6"/>
          <p:cNvSpPr/>
          <p:nvPr/>
        </p:nvSpPr>
        <p:spPr>
          <a:xfrm>
            <a:off x="8346482" y="2696677"/>
            <a:ext cx="1922759" cy="4246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b="1" dirty="0" smtClean="0"/>
              <a:t>Guardanapo sujo </a:t>
            </a:r>
            <a:endParaRPr lang="pt-B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12">
            <a:alphaModFix/>
          </a:blip>
          <a:srcRect/>
          <a:stretch/>
        </p:blipFill>
        <p:spPr>
          <a:xfrm>
            <a:off x="8616966" y="1742833"/>
            <a:ext cx="1057548" cy="1052629"/>
          </a:xfrm>
          <a:prstGeom prst="rect">
            <a:avLst/>
          </a:prstGeom>
          <a:noFill/>
          <a:ln>
            <a:noFill/>
          </a:ln>
        </p:spPr>
      </p:pic>
      <p:pic>
        <p:nvPicPr>
          <p:cNvPr id="213" name="Google Shape;213;p6" descr="Icon&#10;&#10;Description automatically generated"/>
          <p:cNvPicPr preferRelativeResize="0"/>
          <p:nvPr/>
        </p:nvPicPr>
        <p:blipFill rotWithShape="1">
          <a:blip r:embed="rId11">
            <a:alphaModFix/>
          </a:blip>
          <a:srcRect r="23" b="33"/>
          <a:stretch/>
        </p:blipFill>
        <p:spPr>
          <a:xfrm>
            <a:off x="9384501" y="1757082"/>
            <a:ext cx="583834" cy="565674"/>
          </a:xfrm>
          <a:prstGeom prst="rect">
            <a:avLst/>
          </a:prstGeom>
          <a:noFill/>
          <a:ln>
            <a:noFill/>
          </a:ln>
        </p:spPr>
      </p:pic>
      <p:sp>
        <p:nvSpPr>
          <p:cNvPr id="214" name="Google Shape;214;p6"/>
          <p:cNvSpPr/>
          <p:nvPr/>
        </p:nvSpPr>
        <p:spPr>
          <a:xfrm>
            <a:off x="10237172"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Caixa de pizza</a:t>
            </a:r>
            <a:endParaRPr lang="pt-BR" sz="1800" b="0" i="0" u="none" strike="noStrike" cap="none" dirty="0">
              <a:solidFill>
                <a:srgbClr val="262626"/>
              </a:solidFill>
              <a:latin typeface="Calibri"/>
              <a:ea typeface="Calibri"/>
              <a:cs typeface="Calibri"/>
              <a:sym typeface="Calibri"/>
            </a:endParaRPr>
          </a:p>
        </p:txBody>
      </p:sp>
      <p:pic>
        <p:nvPicPr>
          <p:cNvPr id="215" name="Google Shape;215;p6"/>
          <p:cNvPicPr preferRelativeResize="0"/>
          <p:nvPr/>
        </p:nvPicPr>
        <p:blipFill rotWithShape="1">
          <a:blip r:embed="rId13">
            <a:alphaModFix/>
          </a:blip>
          <a:srcRect/>
          <a:stretch/>
        </p:blipFill>
        <p:spPr>
          <a:xfrm rot="5156120">
            <a:off x="10537324" y="1529912"/>
            <a:ext cx="977214" cy="1507450"/>
          </a:xfrm>
          <a:prstGeom prst="rect">
            <a:avLst/>
          </a:prstGeom>
          <a:noFill/>
          <a:ln>
            <a:noFill/>
          </a:ln>
        </p:spPr>
      </p:pic>
      <p:pic>
        <p:nvPicPr>
          <p:cNvPr id="216" name="Google Shape;216;p6" descr="Icon&#10;&#10;Description automatically generated"/>
          <p:cNvPicPr preferRelativeResize="0"/>
          <p:nvPr/>
        </p:nvPicPr>
        <p:blipFill rotWithShape="1">
          <a:blip r:embed="rId11">
            <a:alphaModFix/>
          </a:blip>
          <a:srcRect r="23" b="33"/>
          <a:stretch/>
        </p:blipFill>
        <p:spPr>
          <a:xfrm>
            <a:off x="11366252" y="1757082"/>
            <a:ext cx="583834" cy="565674"/>
          </a:xfrm>
          <a:prstGeom prst="rect">
            <a:avLst/>
          </a:prstGeom>
          <a:noFill/>
          <a:ln>
            <a:noFill/>
          </a:ln>
        </p:spPr>
      </p:pic>
      <p:sp>
        <p:nvSpPr>
          <p:cNvPr id="217" name="Google Shape;217;p6"/>
          <p:cNvSpPr/>
          <p:nvPr/>
        </p:nvSpPr>
        <p:spPr>
          <a:xfrm>
            <a:off x="6377570" y="4084971"/>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Lâmpada </a:t>
            </a:r>
            <a:endParaRPr lang="pt-B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4">
            <a:alphaModFix/>
          </a:blip>
          <a:srcRect/>
          <a:stretch/>
        </p:blipFill>
        <p:spPr>
          <a:xfrm>
            <a:off x="6914029" y="3189531"/>
            <a:ext cx="529129" cy="879126"/>
          </a:xfrm>
          <a:prstGeom prst="rect">
            <a:avLst/>
          </a:prstGeom>
          <a:noFill/>
          <a:ln>
            <a:noFill/>
          </a:ln>
        </p:spPr>
      </p:pic>
      <p:pic>
        <p:nvPicPr>
          <p:cNvPr id="219" name="Google Shape;219;p6" descr="Icon&#10;&#10;Description automatically generated"/>
          <p:cNvPicPr preferRelativeResize="0"/>
          <p:nvPr/>
        </p:nvPicPr>
        <p:blipFill rotWithShape="1">
          <a:blip r:embed="rId11">
            <a:alphaModFix/>
          </a:blip>
          <a:srcRect r="23" b="33"/>
          <a:stretch/>
        </p:blipFill>
        <p:spPr>
          <a:xfrm>
            <a:off x="7459833" y="3145376"/>
            <a:ext cx="583834" cy="565674"/>
          </a:xfrm>
          <a:prstGeom prst="rect">
            <a:avLst/>
          </a:prstGeom>
          <a:noFill/>
          <a:ln>
            <a:noFill/>
          </a:ln>
        </p:spPr>
      </p:pic>
      <p:pic>
        <p:nvPicPr>
          <p:cNvPr id="220" name="Google Shape;220;p6" descr="Calendar&#10;&#10;Description automatically generated"/>
          <p:cNvPicPr preferRelativeResize="0"/>
          <p:nvPr/>
        </p:nvPicPr>
        <p:blipFill rotWithShape="1">
          <a:blip r:embed="rId15">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Suco de caixa</a:t>
            </a:r>
            <a:endParaRPr lang="pt-BR" sz="1800" b="0" i="0" u="none" strike="noStrike" cap="none" dirty="0">
              <a:solidFill>
                <a:srgbClr val="262626"/>
              </a:solidFill>
              <a:latin typeface="Calibri"/>
              <a:ea typeface="Calibri"/>
              <a:cs typeface="Calibri"/>
              <a:sym typeface="Calibri"/>
            </a:endParaRPr>
          </a:p>
        </p:txBody>
      </p:sp>
      <p:pic>
        <p:nvPicPr>
          <p:cNvPr id="222" name="Google Shape;222;p6" descr="Icon&#10;&#10;Description automatically generated"/>
          <p:cNvPicPr preferRelativeResize="0"/>
          <p:nvPr/>
        </p:nvPicPr>
        <p:blipFill rotWithShape="1">
          <a:blip r:embed="rId11">
            <a:alphaModFix/>
          </a:blip>
          <a:srcRect r="23" b="33"/>
          <a:stretch/>
        </p:blipFill>
        <p:spPr>
          <a:xfrm>
            <a:off x="9385396" y="3160124"/>
            <a:ext cx="583834" cy="565674"/>
          </a:xfrm>
          <a:prstGeom prst="rect">
            <a:avLst/>
          </a:prstGeom>
          <a:noFill/>
          <a:ln>
            <a:noFill/>
          </a:ln>
        </p:spPr>
      </p:pic>
      <p:pic>
        <p:nvPicPr>
          <p:cNvPr id="223" name="Google Shape;223;p6" descr="A picture containing toy&#10;&#10;Description automatically generated"/>
          <p:cNvPicPr preferRelativeResize="0"/>
          <p:nvPr/>
        </p:nvPicPr>
        <p:blipFill rotWithShape="1">
          <a:blip r:embed="rId16">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Brinquedos</a:t>
            </a:r>
            <a:endParaRPr lang="pt-BR" sz="1800" b="0" i="0" u="none" strike="noStrike" cap="none" dirty="0">
              <a:solidFill>
                <a:srgbClr val="262626"/>
              </a:solidFill>
              <a:latin typeface="Calibri"/>
              <a:ea typeface="Calibri"/>
              <a:cs typeface="Calibri"/>
              <a:sym typeface="Calibri"/>
            </a:endParaRPr>
          </a:p>
        </p:txBody>
      </p:sp>
      <p:pic>
        <p:nvPicPr>
          <p:cNvPr id="225" name="Google Shape;225;p6" descr="Icon&#10;&#10;Description automatically generated"/>
          <p:cNvPicPr preferRelativeResize="0"/>
          <p:nvPr/>
        </p:nvPicPr>
        <p:blipFill rotWithShape="1">
          <a:blip r:embed="rId11">
            <a:alphaModFix/>
          </a:blip>
          <a:srcRect r="23" b="33"/>
          <a:stretch/>
        </p:blipFill>
        <p:spPr>
          <a:xfrm>
            <a:off x="7447593" y="4547731"/>
            <a:ext cx="583834" cy="565674"/>
          </a:xfrm>
          <a:prstGeom prst="rect">
            <a:avLst/>
          </a:prstGeom>
          <a:noFill/>
          <a:ln>
            <a:noFill/>
          </a:ln>
        </p:spPr>
      </p:pic>
      <p:pic>
        <p:nvPicPr>
          <p:cNvPr id="226" name="Google Shape;226;p6"/>
          <p:cNvPicPr preferRelativeResize="0"/>
          <p:nvPr/>
        </p:nvPicPr>
        <p:blipFill rotWithShape="1">
          <a:blip r:embed="rId17">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Saco plástico</a:t>
            </a:r>
            <a:endParaRPr lang="pt-BR" sz="1800" b="0" i="0" u="none" strike="noStrike" cap="none" dirty="0">
              <a:solidFill>
                <a:srgbClr val="262626"/>
              </a:solidFill>
              <a:latin typeface="Calibri"/>
              <a:ea typeface="Calibri"/>
              <a:cs typeface="Calibri"/>
              <a:sym typeface="Calibri"/>
            </a:endParaRPr>
          </a:p>
        </p:txBody>
      </p:sp>
      <p:pic>
        <p:nvPicPr>
          <p:cNvPr id="228" name="Google Shape;228;p6" descr="Icon&#10;&#10;Description automatically generated"/>
          <p:cNvPicPr preferRelativeResize="0"/>
          <p:nvPr/>
        </p:nvPicPr>
        <p:blipFill rotWithShape="1">
          <a:blip r:embed="rId11">
            <a:alphaModFix/>
          </a:blip>
          <a:srcRect r="23" b="33"/>
          <a:stretch/>
        </p:blipFill>
        <p:spPr>
          <a:xfrm>
            <a:off x="9365573" y="4547731"/>
            <a:ext cx="583834" cy="565674"/>
          </a:xfrm>
          <a:prstGeom prst="rect">
            <a:avLst/>
          </a:prstGeom>
          <a:noFill/>
          <a:ln>
            <a:noFill/>
          </a:ln>
        </p:spPr>
      </p:pic>
      <p:pic>
        <p:nvPicPr>
          <p:cNvPr id="229" name="Google Shape;229;p6" descr="A close-up of a sword&#10;&#10;Description automatically generated with low confidence"/>
          <p:cNvPicPr preferRelativeResize="0"/>
          <p:nvPr/>
        </p:nvPicPr>
        <p:blipFill rotWithShape="1">
          <a:blip r:embed="rId18">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Lápis</a:t>
            </a:r>
            <a:endParaRPr lang="pt-BR" sz="1800" b="0" i="0" u="none" strike="noStrike" cap="none" dirty="0">
              <a:solidFill>
                <a:srgbClr val="262626"/>
              </a:solidFill>
              <a:latin typeface="Calibri"/>
              <a:ea typeface="Calibri"/>
              <a:cs typeface="Calibri"/>
              <a:sym typeface="Calibri"/>
            </a:endParaRPr>
          </a:p>
        </p:txBody>
      </p:sp>
      <p:pic>
        <p:nvPicPr>
          <p:cNvPr id="231" name="Google Shape;231;p6" descr="Icon&#10;&#10;Description automatically generated"/>
          <p:cNvPicPr preferRelativeResize="0"/>
          <p:nvPr/>
        </p:nvPicPr>
        <p:blipFill rotWithShape="1">
          <a:blip r:embed="rId11">
            <a:alphaModFix/>
          </a:blip>
          <a:srcRect r="23" b="33"/>
          <a:stretch/>
        </p:blipFill>
        <p:spPr>
          <a:xfrm>
            <a:off x="11334184" y="4572387"/>
            <a:ext cx="583834" cy="565674"/>
          </a:xfrm>
          <a:prstGeom prst="rect">
            <a:avLst/>
          </a:prstGeom>
          <a:noFill/>
          <a:ln>
            <a:noFill/>
          </a:ln>
        </p:spPr>
      </p:pic>
      <p:pic>
        <p:nvPicPr>
          <p:cNvPr id="232" name="Google Shape;232;p6" descr="A pair of shoes&#10;&#10;Description automatically generated with low confidence"/>
          <p:cNvPicPr preferRelativeResize="0"/>
          <p:nvPr/>
        </p:nvPicPr>
        <p:blipFill rotWithShape="1">
          <a:blip r:embed="rId19">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Calçados</a:t>
            </a:r>
            <a:endParaRPr lang="pt-BR" sz="1800" b="0" i="0" u="none" strike="noStrike" cap="none" dirty="0">
              <a:solidFill>
                <a:srgbClr val="262626"/>
              </a:solidFill>
              <a:latin typeface="Calibri"/>
              <a:ea typeface="Calibri"/>
              <a:cs typeface="Calibri"/>
              <a:sym typeface="Calibri"/>
            </a:endParaRPr>
          </a:p>
        </p:txBody>
      </p:sp>
      <p:pic>
        <p:nvPicPr>
          <p:cNvPr id="234" name="Google Shape;234;p6" descr="Icon&#10;&#10;Description automatically generated"/>
          <p:cNvPicPr preferRelativeResize="0"/>
          <p:nvPr/>
        </p:nvPicPr>
        <p:blipFill rotWithShape="1">
          <a:blip r:embed="rId11">
            <a:alphaModFix/>
          </a:blip>
          <a:srcRect r="23" b="33"/>
          <a:stretch/>
        </p:blipFill>
        <p:spPr>
          <a:xfrm>
            <a:off x="11353349" y="3160124"/>
            <a:ext cx="583834" cy="565674"/>
          </a:xfrm>
          <a:prstGeom prst="rect">
            <a:avLst/>
          </a:prstGeom>
          <a:noFill/>
          <a:ln>
            <a:noFill/>
          </a:ln>
        </p:spPr>
      </p:pic>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8</a:t>
            </a:fld>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p:cTn id="7" dur="500" fill="hold"/>
                                        <p:tgtEl>
                                          <p:spTgt spid="191"/>
                                        </p:tgtEl>
                                        <p:attrNameLst>
                                          <p:attrName>ppt_w</p:attrName>
                                        </p:attrNameLst>
                                      </p:cBhvr>
                                      <p:tavLst>
                                        <p:tav tm="0">
                                          <p:val>
                                            <p:fltVal val="0"/>
                                          </p:val>
                                        </p:tav>
                                        <p:tav tm="100000">
                                          <p:val>
                                            <p:strVal val="#ppt_w"/>
                                          </p:val>
                                        </p:tav>
                                      </p:tavLst>
                                    </p:anim>
                                    <p:anim calcmode="lin" valueType="num">
                                      <p:cBhvr>
                                        <p:cTn id="8" dur="500" fill="hold"/>
                                        <p:tgtEl>
                                          <p:spTgt spid="191"/>
                                        </p:tgtEl>
                                        <p:attrNameLst>
                                          <p:attrName>ppt_h</p:attrName>
                                        </p:attrNameLst>
                                      </p:cBhvr>
                                      <p:tavLst>
                                        <p:tav tm="0">
                                          <p:val>
                                            <p:fltVal val="0"/>
                                          </p:val>
                                        </p:tav>
                                        <p:tav tm="100000">
                                          <p:val>
                                            <p:strVal val="#ppt_h"/>
                                          </p:val>
                                        </p:tav>
                                      </p:tavLst>
                                    </p:anim>
                                    <p:anim calcmode="lin" valueType="num">
                                      <p:cBhvr>
                                        <p:cTn id="9" dur="500" fill="hold"/>
                                        <p:tgtEl>
                                          <p:spTgt spid="191"/>
                                        </p:tgtEl>
                                        <p:attrNameLst>
                                          <p:attrName>style.rotation</p:attrName>
                                        </p:attrNameLst>
                                      </p:cBhvr>
                                      <p:tavLst>
                                        <p:tav tm="0">
                                          <p:val>
                                            <p:fltVal val="360"/>
                                          </p:val>
                                        </p:tav>
                                        <p:tav tm="100000">
                                          <p:val>
                                            <p:fltVal val="0"/>
                                          </p:val>
                                        </p:tav>
                                      </p:tavLst>
                                    </p:anim>
                                    <p:animEffect transition="in" filter="fade">
                                      <p:cBhvr>
                                        <p:cTn id="10" dur="500"/>
                                        <p:tgtEl>
                                          <p:spTgt spid="19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92"/>
                                        </p:tgtEl>
                                        <p:attrNameLst>
                                          <p:attrName>style.visibility</p:attrName>
                                        </p:attrNameLst>
                                      </p:cBhvr>
                                      <p:to>
                                        <p:strVal val="visible"/>
                                      </p:to>
                                    </p:set>
                                    <p:anim calcmode="lin" valueType="num">
                                      <p:cBhvr>
                                        <p:cTn id="15" dur="500" fill="hold"/>
                                        <p:tgtEl>
                                          <p:spTgt spid="192"/>
                                        </p:tgtEl>
                                        <p:attrNameLst>
                                          <p:attrName>ppt_w</p:attrName>
                                        </p:attrNameLst>
                                      </p:cBhvr>
                                      <p:tavLst>
                                        <p:tav tm="0">
                                          <p:val>
                                            <p:fltVal val="0"/>
                                          </p:val>
                                        </p:tav>
                                        <p:tav tm="100000">
                                          <p:val>
                                            <p:strVal val="#ppt_w"/>
                                          </p:val>
                                        </p:tav>
                                      </p:tavLst>
                                    </p:anim>
                                    <p:anim calcmode="lin" valueType="num">
                                      <p:cBhvr>
                                        <p:cTn id="16" dur="500" fill="hold"/>
                                        <p:tgtEl>
                                          <p:spTgt spid="192"/>
                                        </p:tgtEl>
                                        <p:attrNameLst>
                                          <p:attrName>ppt_h</p:attrName>
                                        </p:attrNameLst>
                                      </p:cBhvr>
                                      <p:tavLst>
                                        <p:tav tm="0">
                                          <p:val>
                                            <p:fltVal val="0"/>
                                          </p:val>
                                        </p:tav>
                                        <p:tav tm="100000">
                                          <p:val>
                                            <p:strVal val="#ppt_h"/>
                                          </p:val>
                                        </p:tav>
                                      </p:tavLst>
                                    </p:anim>
                                    <p:anim calcmode="lin" valueType="num">
                                      <p:cBhvr>
                                        <p:cTn id="17" dur="500" fill="hold"/>
                                        <p:tgtEl>
                                          <p:spTgt spid="192"/>
                                        </p:tgtEl>
                                        <p:attrNameLst>
                                          <p:attrName>style.rotation</p:attrName>
                                        </p:attrNameLst>
                                      </p:cBhvr>
                                      <p:tavLst>
                                        <p:tav tm="0">
                                          <p:val>
                                            <p:fltVal val="360"/>
                                          </p:val>
                                        </p:tav>
                                        <p:tav tm="100000">
                                          <p:val>
                                            <p:fltVal val="0"/>
                                          </p:val>
                                        </p:tav>
                                      </p:tavLst>
                                    </p:anim>
                                    <p:animEffect transition="in" filter="fade">
                                      <p:cBhvr>
                                        <p:cTn id="18" dur="500"/>
                                        <p:tgtEl>
                                          <p:spTgt spid="19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113c26857d2_0_6" descr="A picture containing text, people&#10;&#10;Description automatically generated"/>
          <p:cNvPicPr preferRelativeResize="0"/>
          <p:nvPr/>
        </p:nvPicPr>
        <p:blipFill rotWithShape="1">
          <a:blip r:embed="rId3">
            <a:alphaModFix/>
          </a:blip>
          <a:srcRect/>
          <a:stretch/>
        </p:blipFill>
        <p:spPr>
          <a:xfrm>
            <a:off x="0" y="0"/>
            <a:ext cx="12191998" cy="6858002"/>
          </a:xfrm>
          <a:prstGeom prst="rect">
            <a:avLst/>
          </a:prstGeom>
          <a:noFill/>
          <a:ln>
            <a:noFill/>
          </a:ln>
        </p:spPr>
      </p:pic>
      <p:sp>
        <p:nvSpPr>
          <p:cNvPr id="269" name="Google Shape;269;g113c26857d2_0_6"/>
          <p:cNvSpPr txBox="1"/>
          <p:nvPr/>
        </p:nvSpPr>
        <p:spPr>
          <a:xfrm>
            <a:off x="4265657" y="1318913"/>
            <a:ext cx="8035874" cy="36317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500" b="1" i="0" u="none" strike="noStrike" cap="none" dirty="0" smtClean="0">
                <a:solidFill>
                  <a:srgbClr val="29C7F7"/>
                </a:solidFill>
                <a:latin typeface="Calibri"/>
                <a:ea typeface="Calibri"/>
                <a:cs typeface="Calibri"/>
                <a:sym typeface="Calibri"/>
              </a:rPr>
              <a:t>Passos para a Reciclagem</a:t>
            </a:r>
            <a:endParaRPr lang="pt-BR" dirty="0"/>
          </a:p>
        </p:txBody>
      </p:sp>
      <p:sp>
        <p:nvSpPr>
          <p:cNvPr id="270" name="Google Shape;270;g113c26857d2_0_6"/>
          <p:cNvSpPr/>
          <p:nvPr/>
        </p:nvSpPr>
        <p:spPr>
          <a:xfrm>
            <a:off x="2417202" y="1619861"/>
            <a:ext cx="2068200" cy="2068200"/>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271" name="Google Shape;271;g113c26857d2_0_6"/>
          <p:cNvSpPr txBox="1"/>
          <p:nvPr/>
        </p:nvSpPr>
        <p:spPr>
          <a:xfrm>
            <a:off x="511427" y="682208"/>
            <a:ext cx="42822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0" b="1" i="0" u="none" strike="noStrike" cap="none" dirty="0" smtClean="0">
                <a:solidFill>
                  <a:srgbClr val="29C7F7"/>
                </a:solidFill>
                <a:latin typeface="Calibri"/>
                <a:ea typeface="Calibri"/>
                <a:cs typeface="Calibri"/>
                <a:sym typeface="Calibri"/>
              </a:rPr>
              <a:t>Os</a:t>
            </a:r>
            <a:endParaRPr lang="pt-BR" dirty="0"/>
          </a:p>
        </p:txBody>
      </p:sp>
      <p:sp>
        <p:nvSpPr>
          <p:cNvPr id="272" name="Google Shape;272;g113c26857d2_0_6"/>
          <p:cNvSpPr/>
          <p:nvPr/>
        </p:nvSpPr>
        <p:spPr>
          <a:xfrm>
            <a:off x="2300113" y="1619861"/>
            <a:ext cx="2068200" cy="2068200"/>
          </a:xfrm>
          <a:prstGeom prst="ellipse">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273" name="Google Shape;273;g113c26857d2_0_6"/>
          <p:cNvSpPr txBox="1"/>
          <p:nvPr/>
        </p:nvSpPr>
        <p:spPr>
          <a:xfrm>
            <a:off x="2942181" y="1661100"/>
            <a:ext cx="9936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700" b="1" dirty="0" smtClean="0">
                <a:solidFill>
                  <a:schemeClr val="lt1"/>
                </a:solidFill>
                <a:latin typeface="Calibri"/>
                <a:ea typeface="Calibri"/>
                <a:cs typeface="Calibri"/>
                <a:sym typeface="Calibri"/>
              </a:rPr>
              <a:t>3</a:t>
            </a:r>
            <a:endParaRPr lang="pt-BR" sz="13700" b="1" dirty="0">
              <a:solidFill>
                <a:schemeClr val="lt1"/>
              </a:solidFill>
              <a:latin typeface="Calibri"/>
              <a:ea typeface="Calibri"/>
              <a:cs typeface="Calibri"/>
              <a:sym typeface="Calibri"/>
            </a:endParaRPr>
          </a:p>
        </p:txBody>
      </p:sp>
      <p:sp>
        <p:nvSpPr>
          <p:cNvPr id="274" name="Google Shape;274;g113c26857d2_0_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pt-BR" smtClean="0"/>
              <a:t>9</a:t>
            </a:fld>
            <a:endParaRPr lang="pt-B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Level 2 (Advanced Lesson)" id="{98268673-526F-B146-981C-8D89C0788F61}" vid="{B12E13BD-0821-354E-829B-D7A310C983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2923</TotalTime>
  <Words>2549</Words>
  <Application>Microsoft Office PowerPoint</Application>
  <PresentationFormat>Personalizar</PresentationFormat>
  <Paragraphs>386</Paragraphs>
  <Slides>23</Slides>
  <Notes>21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23</vt:i4>
      </vt:variant>
    </vt:vector>
  </HeadingPairs>
  <TitlesOfParts>
    <vt:vector size="31" baseType="lpstr">
      <vt:lpstr>Arial</vt:lpstr>
      <vt:lpstr>Calibri Light</vt:lpstr>
      <vt:lpstr>Comic Sans MS</vt:lpstr>
      <vt:lpstr>Calibri</vt:lpstr>
      <vt:lpstr>SimSun</vt:lpstr>
      <vt:lpstr>Mali</vt:lpstr>
      <vt:lpstr>Mali Medium</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kikasp30.af@gmail.com</cp:lastModifiedBy>
  <cp:revision>53</cp:revision>
  <dcterms:created xsi:type="dcterms:W3CDTF">2022-04-07T03:13:10Z</dcterms:created>
  <dcterms:modified xsi:type="dcterms:W3CDTF">2022-11-25T13:09:16Z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10146979</vt:lpwstr>
  </property>
  <property fmtid="{D5CDD505-2E9C-101B-9397-08002B2CF9AE}" pid="3" name="NXPowerLiteSettings">
    <vt:lpwstr>F700052003A000</vt:lpwstr>
  </property>
  <property fmtid="{D5CDD505-2E9C-101B-9397-08002B2CF9AE}" pid="4" name="NXPowerLiteVersion">
    <vt:lpwstr>D9.1.2</vt:lpwstr>
  </property>
</Properties>
</file>