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omic Sans MS" panose="030F0702030302020204" pitchFamily="66"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Mali Medium" panose="020B0604020202020204" charset="-34"/>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Ad8tWg0kFhkXM+4oFWJlf4kQI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9" autoAdjust="0"/>
  </p:normalViewPr>
  <p:slideViewPr>
    <p:cSldViewPr snapToGrid="0">
      <p:cViewPr>
        <p:scale>
          <a:sx n="70" d="100"/>
          <a:sy n="70" d="100"/>
        </p:scale>
        <p:origin x="-1224" y="-3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27369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(Slide duration: 3-5 minutes)</a:t>
            </a:r>
            <a:endParaRPr dirty="0"/>
          </a:p>
          <a:p>
            <a:pPr marL="457200" marR="0" lvl="0" indent="-228600" algn="l" rtl="0">
              <a:lnSpc>
                <a:spcPct val="100000"/>
              </a:lnSpc>
              <a:spcBef>
                <a:spcPts val="0"/>
              </a:spcBef>
              <a:spcAft>
                <a:spcPts val="0"/>
              </a:spcAft>
              <a:buSzPts val="1400"/>
              <a:buNone/>
            </a:pPr>
            <a:endParaRPr b="1" dirty="0"/>
          </a:p>
          <a:p>
            <a:pPr marL="457200" marR="0" lvl="0" indent="-228600" algn="l" rtl="0">
              <a:lnSpc>
                <a:spcPct val="100000"/>
              </a:lnSpc>
              <a:spcBef>
                <a:spcPts val="0"/>
              </a:spcBef>
              <a:spcAft>
                <a:spcPts val="0"/>
              </a:spcAft>
              <a:buSzPts val="1400"/>
              <a:buNone/>
            </a:pPr>
            <a:r>
              <a:rPr lang="en-US" b="1" dirty="0"/>
              <a:t>Ask students:</a:t>
            </a:r>
            <a:endParaRPr dirty="0"/>
          </a:p>
          <a:p>
            <a:pPr marL="457200" marR="0" lvl="0" indent="-228600" algn="l" rtl="0">
              <a:lnSpc>
                <a:spcPct val="100000"/>
              </a:lnSpc>
              <a:spcBef>
                <a:spcPts val="0"/>
              </a:spcBef>
              <a:spcAft>
                <a:spcPts val="0"/>
              </a:spcAft>
              <a:buSzPts val="1400"/>
              <a:buNone/>
            </a:pPr>
            <a:r>
              <a:rPr lang="en-US" b="0" dirty="0"/>
              <a:t>What is a landfill?</a:t>
            </a:r>
            <a:endParaRPr dirty="0"/>
          </a:p>
          <a:p>
            <a:pPr marL="457200" marR="0" lvl="0" indent="-228600" algn="l" rtl="0">
              <a:lnSpc>
                <a:spcPct val="100000"/>
              </a:lnSpc>
              <a:spcBef>
                <a:spcPts val="0"/>
              </a:spcBef>
              <a:spcAft>
                <a:spcPts val="0"/>
              </a:spcAft>
              <a:buSzPts val="1400"/>
              <a:buNone/>
            </a:pPr>
            <a:r>
              <a:rPr lang="en-US" b="0" dirty="0"/>
              <a:t>Does recycling items belong here? Why?</a:t>
            </a:r>
            <a:endParaRPr dirty="0"/>
          </a:p>
          <a:p>
            <a:pPr marL="457200" marR="0" lvl="0" indent="-228600" algn="l" rtl="0">
              <a:lnSpc>
                <a:spcPct val="100000"/>
              </a:lnSpc>
              <a:spcBef>
                <a:spcPts val="0"/>
              </a:spcBef>
              <a:spcAft>
                <a:spcPts val="0"/>
              </a:spcAft>
              <a:buSzPts val="1400"/>
              <a:buNone/>
            </a:pPr>
            <a:r>
              <a:rPr lang="en-US" b="0" dirty="0"/>
              <a:t>What does belong here?</a:t>
            </a:r>
            <a:endParaRPr dirty="0"/>
          </a:p>
          <a:p>
            <a:pPr marL="457200" marR="0" lvl="0" indent="-228600" algn="l" rtl="0">
              <a:lnSpc>
                <a:spcPct val="100000"/>
              </a:lnSpc>
              <a:spcBef>
                <a:spcPts val="0"/>
              </a:spcBef>
              <a:spcAft>
                <a:spcPts val="0"/>
              </a:spcAft>
              <a:buSzPts val="1400"/>
              <a:buNone/>
            </a:pPr>
            <a:r>
              <a:rPr lang="en-US" b="0" dirty="0"/>
              <a:t>Using your 5 senses, what would you experience? (smell, touch, taste, see, hear)</a:t>
            </a:r>
            <a:endParaRPr dirty="0"/>
          </a:p>
          <a:p>
            <a:pPr marL="457200" marR="0" lvl="0" indent="-228600" algn="l" rtl="0">
              <a:lnSpc>
                <a:spcPct val="100000"/>
              </a:lnSpc>
              <a:spcBef>
                <a:spcPts val="0"/>
              </a:spcBef>
              <a:spcAft>
                <a:spcPts val="0"/>
              </a:spcAft>
              <a:buSzPts val="1400"/>
              <a:buNone/>
            </a:pPr>
            <a:endParaRPr b="0" dirty="0"/>
          </a:p>
          <a:p>
            <a:pPr marL="457200" marR="0" lvl="0" indent="-228600" algn="l" rtl="0">
              <a:lnSpc>
                <a:spcPct val="100000"/>
              </a:lnSpc>
              <a:spcBef>
                <a:spcPts val="0"/>
              </a:spcBef>
              <a:spcAft>
                <a:spcPts val="0"/>
              </a:spcAft>
              <a:buSzPts val="1400"/>
              <a:buNone/>
            </a:pPr>
            <a:r>
              <a:rPr lang="en-US" b="1" dirty="0"/>
              <a:t>Answers: </a:t>
            </a:r>
            <a:endParaRPr dirty="0"/>
          </a:p>
          <a:p>
            <a:pPr marL="457200" marR="0" lvl="0" indent="-228600" algn="l" rtl="0">
              <a:lnSpc>
                <a:spcPct val="100000"/>
              </a:lnSpc>
              <a:spcBef>
                <a:spcPts val="0"/>
              </a:spcBef>
              <a:spcAft>
                <a:spcPts val="0"/>
              </a:spcAft>
              <a:buSzPts val="1400"/>
              <a:buNone/>
            </a:pPr>
            <a:r>
              <a:rPr lang="en-US" b="0" dirty="0"/>
              <a:t>A landfill is a site where people dump their general waste materials into the ground or into a giant pile. </a:t>
            </a:r>
            <a:endParaRPr dirty="0"/>
          </a:p>
          <a:p>
            <a:pPr marL="457200" marR="0" lvl="0" indent="-228600" algn="l" rtl="0">
              <a:lnSpc>
                <a:spcPct val="100000"/>
              </a:lnSpc>
              <a:spcBef>
                <a:spcPts val="0"/>
              </a:spcBef>
              <a:spcAft>
                <a:spcPts val="0"/>
              </a:spcAft>
              <a:buSzPts val="1400"/>
              <a:buNone/>
            </a:pPr>
            <a:r>
              <a:rPr lang="en-US" b="0" dirty="0"/>
              <a:t>No, recycling does not belong here. Only items that cannot be recycled need to be put into the landfill. </a:t>
            </a:r>
            <a:endParaRPr dirty="0"/>
          </a:p>
          <a:p>
            <a:pPr marL="457200" marR="0" lvl="0" indent="-22860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endParaRPr dirty="0"/>
          </a:p>
        </p:txBody>
      </p:sp>
      <p:sp>
        <p:nvSpPr>
          <p:cNvPr id="331" name="Google Shape;33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(Slide duration: 3-5 minutes)</a:t>
            </a:r>
            <a:endParaRPr dirty="0"/>
          </a:p>
          <a:p>
            <a:pPr marL="457200" marR="0" lvl="0" indent="-228600" algn="l" rtl="0">
              <a:lnSpc>
                <a:spcPct val="100000"/>
              </a:lnSpc>
              <a:spcBef>
                <a:spcPts val="0"/>
              </a:spcBef>
              <a:spcAft>
                <a:spcPts val="0"/>
              </a:spcAft>
              <a:buClr>
                <a:srgbClr val="000000"/>
              </a:buClr>
              <a:buSzPts val="1400"/>
              <a:buFont typeface="Arial"/>
              <a:buNone/>
            </a:pPr>
            <a:endParaRPr sz="1200" b="1" i="0" u="none" strike="noStrike" cap="none" dirty="0">
              <a:solidFill>
                <a:srgbClr val="262626"/>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rgbClr val="262626"/>
                </a:solidFill>
                <a:latin typeface="Calibri"/>
                <a:ea typeface="Calibri"/>
                <a:cs typeface="Calibri"/>
                <a:sym typeface="Calibri"/>
              </a:rPr>
              <a:t>Ask students:</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rgbClr val="262626"/>
                </a:solidFill>
                <a:latin typeface="Calibri"/>
                <a:ea typeface="Calibri"/>
                <a:cs typeface="Calibri"/>
                <a:sym typeface="Calibri"/>
              </a:rPr>
              <a:t>Where does waste in our ocean come from? </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rgbClr val="262626"/>
                </a:solidFill>
                <a:latin typeface="Calibri"/>
                <a:ea typeface="Calibri"/>
                <a:cs typeface="Calibri"/>
                <a:sym typeface="Calibri"/>
              </a:rPr>
              <a:t>What can we do to prevent waste getting into nature?</a:t>
            </a:r>
            <a:endParaRPr dirty="0"/>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rgbClr val="262626"/>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rgbClr val="262626"/>
                </a:solidFill>
                <a:latin typeface="Calibri"/>
                <a:ea typeface="Calibri"/>
                <a:cs typeface="Calibri"/>
                <a:sym typeface="Calibri"/>
              </a:rPr>
              <a:t>Answers</a:t>
            </a:r>
            <a:r>
              <a:rPr lang="en-US" sz="1200" b="0" i="0" u="none" strike="noStrike" cap="none" dirty="0">
                <a:solidFill>
                  <a:srgbClr val="262626"/>
                </a:solidFill>
                <a:latin typeface="Calibri"/>
                <a:ea typeface="Calibri"/>
                <a:cs typeface="Calibri"/>
                <a:sym typeface="Calibri"/>
              </a:rPr>
              <a:t>:</a:t>
            </a:r>
            <a:endParaRPr dirty="0"/>
          </a:p>
          <a:p>
            <a:pPr marL="457200" marR="0" lvl="0" indent="-228600" algn="l" rtl="0">
              <a:lnSpc>
                <a:spcPct val="100000"/>
              </a:lnSpc>
              <a:spcBef>
                <a:spcPts val="0"/>
              </a:spcBef>
              <a:spcAft>
                <a:spcPts val="0"/>
              </a:spcAft>
              <a:buSzPts val="1400"/>
              <a:buNone/>
            </a:pPr>
            <a:r>
              <a:rPr lang="en-US" dirty="0"/>
              <a:t>If waste does not get recycled or is not properly disposed of, it can leak into our rivers and waterways that flow into the ocean.</a:t>
            </a:r>
            <a:endParaRPr dirty="0"/>
          </a:p>
          <a:p>
            <a:pPr marL="457200" marR="0" lvl="0" indent="-228600" algn="l" rtl="0">
              <a:lnSpc>
                <a:spcPct val="100000"/>
              </a:lnSpc>
              <a:spcBef>
                <a:spcPts val="0"/>
              </a:spcBef>
              <a:spcAft>
                <a:spcPts val="0"/>
              </a:spcAft>
              <a:buSzPts val="1400"/>
              <a:buNone/>
            </a:pPr>
            <a:r>
              <a:rPr lang="en-US" dirty="0"/>
              <a:t>Proper disposal and recycling can help prevent waste from entering our natural world.</a:t>
            </a:r>
            <a:endParaRPr dirty="0"/>
          </a:p>
        </p:txBody>
      </p:sp>
      <p:sp>
        <p:nvSpPr>
          <p:cNvPr id="344" name="Google Shape;344;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t>(Slide duration: 3-5 minutes)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Ask students:</a:t>
            </a:r>
            <a:endParaRPr dirty="0"/>
          </a:p>
          <a:p>
            <a:pPr marL="0" lvl="0" indent="0" algn="l" rtl="0">
              <a:lnSpc>
                <a:spcPct val="100000"/>
              </a:lnSpc>
              <a:spcBef>
                <a:spcPts val="0"/>
              </a:spcBef>
              <a:spcAft>
                <a:spcPts val="0"/>
              </a:spcAft>
              <a:buSzPts val="1400"/>
              <a:buNone/>
            </a:pPr>
            <a:r>
              <a:rPr lang="en-US" b="0" dirty="0"/>
              <a:t>How do we recycle?</a:t>
            </a:r>
            <a:endParaRPr dirty="0"/>
          </a:p>
          <a:p>
            <a:pPr marL="0" lvl="0" indent="0" algn="l" rtl="0">
              <a:lnSpc>
                <a:spcPct val="100000"/>
              </a:lnSpc>
              <a:spcBef>
                <a:spcPts val="0"/>
              </a:spcBef>
              <a:spcAft>
                <a:spcPts val="0"/>
              </a:spcAft>
              <a:buSzPts val="1400"/>
              <a:buNone/>
            </a:pPr>
            <a:r>
              <a:rPr lang="en-US" b="0" dirty="0"/>
              <a:t>Why is it important to know what you can and cannot recycle?</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Answers</a:t>
            </a:r>
            <a:r>
              <a:rPr lang="en-US" b="0" dirty="0"/>
              <a:t>:</a:t>
            </a:r>
            <a:endParaRPr dirty="0"/>
          </a:p>
          <a:p>
            <a:pPr marL="0" lvl="0" indent="0" algn="l" rtl="0">
              <a:lnSpc>
                <a:spcPct val="100000"/>
              </a:lnSpc>
              <a:spcBef>
                <a:spcPts val="0"/>
              </a:spcBef>
              <a:spcAft>
                <a:spcPts val="0"/>
              </a:spcAft>
              <a:buSzPts val="1400"/>
              <a:buNone/>
            </a:pPr>
            <a:r>
              <a:rPr lang="en-US" b="0" dirty="0"/>
              <a:t>We recycle in 3 Steps: 1. Know what we can recycle 2. Clean and dry before putting into the bin 3. Make sure to only put the correct recyclables into the right bin.</a:t>
            </a:r>
            <a:endParaRPr dirty="0"/>
          </a:p>
          <a:p>
            <a:pPr marL="0" lvl="0" indent="0" algn="l" rtl="0">
              <a:lnSpc>
                <a:spcPct val="100000"/>
              </a:lnSpc>
              <a:spcBef>
                <a:spcPts val="0"/>
              </a:spcBef>
              <a:spcAft>
                <a:spcPts val="0"/>
              </a:spcAft>
              <a:buSzPts val="1400"/>
              <a:buNone/>
            </a:pPr>
            <a:r>
              <a:rPr lang="en-US" b="0" dirty="0"/>
              <a:t>If we do not recycle correctly, we can contaminate other recyclables and make the whole bin dirty and unable to be recycled. This waste then will end up in a landfill or enter the natural world as litter.</a:t>
            </a:r>
            <a:endParaRPr dirty="0"/>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endParaRPr dirty="0"/>
          </a:p>
        </p:txBody>
      </p:sp>
      <p:sp>
        <p:nvSpPr>
          <p:cNvPr id="361" name="Google Shape;3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13c26857d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1" name="Google Shape;371;g113c26857d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t>(Slide duration: 3-5 minutes)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Have the students guess the four main items we can recycle.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Click 1</a:t>
            </a:r>
            <a:r>
              <a:rPr lang="en-US" dirty="0"/>
              <a:t>: Glass Jar</a:t>
            </a:r>
            <a:endParaRPr dirty="0"/>
          </a:p>
          <a:p>
            <a:pPr marL="0" lvl="0" indent="0" algn="l" rtl="0">
              <a:lnSpc>
                <a:spcPct val="100000"/>
              </a:lnSpc>
              <a:spcBef>
                <a:spcPts val="0"/>
              </a:spcBef>
              <a:spcAft>
                <a:spcPts val="0"/>
              </a:spcAft>
              <a:buSzPts val="1400"/>
              <a:buNone/>
            </a:pPr>
            <a:r>
              <a:rPr lang="en-US" b="1" dirty="0"/>
              <a:t>Click 2</a:t>
            </a:r>
            <a:r>
              <a:rPr lang="en-US" dirty="0"/>
              <a:t>: PET Plastic bottle</a:t>
            </a:r>
            <a:endParaRPr dirty="0"/>
          </a:p>
          <a:p>
            <a:pPr marL="0" lvl="0" indent="0" algn="l" rtl="0">
              <a:lnSpc>
                <a:spcPct val="100000"/>
              </a:lnSpc>
              <a:spcBef>
                <a:spcPts val="0"/>
              </a:spcBef>
              <a:spcAft>
                <a:spcPts val="0"/>
              </a:spcAft>
              <a:buSzPts val="1400"/>
              <a:buNone/>
            </a:pPr>
            <a:r>
              <a:rPr lang="en-US" b="1" dirty="0"/>
              <a:t>Click 3</a:t>
            </a:r>
            <a:r>
              <a:rPr lang="en-US" dirty="0"/>
              <a:t>: Cardboard box</a:t>
            </a:r>
            <a:endParaRPr dirty="0"/>
          </a:p>
          <a:p>
            <a:pPr marL="0" lvl="0" indent="0" algn="l" rtl="0">
              <a:lnSpc>
                <a:spcPct val="100000"/>
              </a:lnSpc>
              <a:spcBef>
                <a:spcPts val="0"/>
              </a:spcBef>
              <a:spcAft>
                <a:spcPts val="0"/>
              </a:spcAft>
              <a:buSzPts val="1400"/>
              <a:buNone/>
            </a:pPr>
            <a:r>
              <a:rPr lang="en-US" b="1" dirty="0"/>
              <a:t>Click 4</a:t>
            </a:r>
            <a:r>
              <a:rPr lang="en-US" dirty="0"/>
              <a:t>: Metal can</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100"/>
              <a:buFont typeface="Arial"/>
              <a:buNone/>
            </a:pPr>
            <a:r>
              <a:rPr lang="en-US" b="1" dirty="0"/>
              <a:t>Ask Students:</a:t>
            </a:r>
            <a:endParaRPr dirty="0"/>
          </a:p>
          <a:p>
            <a:pPr marL="228600" marR="0" lvl="0" indent="-228600" algn="l" rtl="0">
              <a:lnSpc>
                <a:spcPct val="100000"/>
              </a:lnSpc>
              <a:spcBef>
                <a:spcPts val="0"/>
              </a:spcBef>
              <a:spcAft>
                <a:spcPts val="0"/>
              </a:spcAft>
              <a:buClr>
                <a:srgbClr val="000000"/>
              </a:buClr>
              <a:buSzPts val="1100"/>
              <a:buFont typeface="Arial"/>
              <a:buAutoNum type="arabicPeriod"/>
            </a:pPr>
            <a:r>
              <a:rPr lang="en-US" dirty="0"/>
              <a:t>Can you give me an example of something we can recycle?</a:t>
            </a:r>
            <a:endParaRPr dirty="0"/>
          </a:p>
          <a:p>
            <a:pPr marL="228600" marR="0" lvl="0" indent="-228600" algn="l" rtl="0">
              <a:lnSpc>
                <a:spcPct val="100000"/>
              </a:lnSpc>
              <a:spcBef>
                <a:spcPts val="0"/>
              </a:spcBef>
              <a:spcAft>
                <a:spcPts val="0"/>
              </a:spcAft>
              <a:buClr>
                <a:srgbClr val="000000"/>
              </a:buClr>
              <a:buSzPts val="1100"/>
              <a:buFont typeface="Arial"/>
              <a:buAutoNum type="arabicPeriod"/>
            </a:pPr>
            <a:r>
              <a:rPr lang="en-US" b="0" dirty="0"/>
              <a:t>What is something we should never recycle? Food waste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Fun Fact:</a:t>
            </a:r>
            <a:endParaRPr dirty="0"/>
          </a:p>
          <a:p>
            <a:pPr marL="0" lvl="0" indent="0" algn="l" rtl="0">
              <a:lnSpc>
                <a:spcPct val="100000"/>
              </a:lnSpc>
              <a:spcBef>
                <a:spcPts val="0"/>
              </a:spcBef>
              <a:spcAft>
                <a:spcPts val="0"/>
              </a:spcAft>
              <a:buSzPts val="1400"/>
              <a:buNone/>
            </a:pPr>
            <a:r>
              <a:rPr lang="en-US" dirty="0"/>
              <a:t>PET plastic bottles are the most recycled plastic in the world and is fully recyclable.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Expansion Questions:</a:t>
            </a:r>
            <a:endParaRPr dirty="0"/>
          </a:p>
          <a:p>
            <a:pPr marL="228600" lvl="0" indent="-228600" algn="l" rtl="0">
              <a:lnSpc>
                <a:spcPct val="100000"/>
              </a:lnSpc>
              <a:spcBef>
                <a:spcPts val="0"/>
              </a:spcBef>
              <a:spcAft>
                <a:spcPts val="0"/>
              </a:spcAft>
              <a:buSzPts val="1400"/>
              <a:buAutoNum type="arabicPeriod"/>
            </a:pPr>
            <a:r>
              <a:rPr lang="en-US" dirty="0"/>
              <a:t>Have you ever seen the #1 on the bottom of a PET water bottle? If you see it, you can fully recycle it!</a:t>
            </a:r>
            <a:endParaRPr dirty="0"/>
          </a:p>
          <a:p>
            <a:pPr marL="228600" lvl="0" indent="-228600" algn="l" rtl="0">
              <a:lnSpc>
                <a:spcPct val="100000"/>
              </a:lnSpc>
              <a:spcBef>
                <a:spcPts val="0"/>
              </a:spcBef>
              <a:spcAft>
                <a:spcPts val="0"/>
              </a:spcAft>
              <a:buSzPts val="1400"/>
              <a:buAutoNum type="arabicPeriod"/>
            </a:pPr>
            <a:r>
              <a:rPr lang="en-US" dirty="0"/>
              <a:t>Can you give another example of something we can recycle?</a:t>
            </a:r>
            <a:endParaRPr dirty="0"/>
          </a:p>
        </p:txBody>
      </p:sp>
      <p:sp>
        <p:nvSpPr>
          <p:cNvPr id="382" name="Google Shape;38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dirty="0"/>
              <a:t>(Slide duration: 3 minutes)</a:t>
            </a:r>
            <a:endParaRPr dirty="0"/>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rgbClr val="3AC69D"/>
              </a:solidFill>
              <a:latin typeface="Mali Medium"/>
              <a:ea typeface="Mali Medium"/>
              <a:cs typeface="Mali Medium"/>
              <a:sym typeface="Mali Medium"/>
            </a:endParaRPr>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dirty="0">
                <a:solidFill>
                  <a:srgbClr val="3AC69D"/>
                </a:solidFill>
                <a:latin typeface="Mali Medium"/>
                <a:ea typeface="Mali Medium"/>
                <a:cs typeface="Mali Medium"/>
                <a:sym typeface="Mali Medium"/>
              </a:rPr>
              <a:t>Ask Students:</a:t>
            </a:r>
            <a:endParaRPr dirty="0"/>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AC69D"/>
                </a:solidFill>
                <a:latin typeface="Mali Medium"/>
                <a:ea typeface="Mali Medium"/>
                <a:cs typeface="Mali Medium"/>
                <a:sym typeface="Mali Medium"/>
              </a:rPr>
              <a:t>1. Why is it important to clean our items for recycling? </a:t>
            </a:r>
            <a:endParaRPr dirty="0"/>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rgbClr val="3AC69D"/>
                </a:solidFill>
                <a:latin typeface="Mali Medium"/>
                <a:ea typeface="Mali Medium"/>
                <a:cs typeface="Mali Medium"/>
                <a:sym typeface="Mali Medium"/>
              </a:rPr>
              <a:t>2. What if there is a little bit of food or liquid on it?</a:t>
            </a:r>
            <a:endParaRPr dirty="0"/>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3AC69D"/>
              </a:solidFill>
              <a:latin typeface="Mali Medium"/>
              <a:ea typeface="Mali Medium"/>
              <a:cs typeface="Mali Medium"/>
              <a:sym typeface="Mali Medium"/>
            </a:endParaRPr>
          </a:p>
          <a:p>
            <a:pPr marL="0" marR="0" lvl="0" indent="0" algn="l" rtl="0">
              <a:lnSpc>
                <a:spcPct val="100000"/>
              </a:lnSpc>
              <a:spcBef>
                <a:spcPts val="0"/>
              </a:spcBef>
              <a:spcAft>
                <a:spcPts val="0"/>
              </a:spcAft>
              <a:buClr>
                <a:srgbClr val="000000"/>
              </a:buClr>
              <a:buSzPts val="1100"/>
              <a:buFont typeface="Arial"/>
              <a:buNone/>
            </a:pPr>
            <a:r>
              <a:rPr lang="en-US" sz="1100" b="1" i="0" u="sng" strike="noStrike" cap="none" dirty="0">
                <a:solidFill>
                  <a:schemeClr val="lt1"/>
                </a:solidFill>
                <a:latin typeface="Calibri"/>
                <a:ea typeface="Calibri"/>
                <a:cs typeface="Calibri"/>
                <a:sym typeface="Calibri"/>
              </a:rPr>
              <a:t>You might suggest:</a:t>
            </a:r>
            <a:endParaRPr dirty="0"/>
          </a:p>
          <a:p>
            <a:pPr marL="171450" marR="0" lvl="0" indent="-171450" algn="l" rtl="0">
              <a:lnSpc>
                <a:spcPct val="100000"/>
              </a:lnSpc>
              <a:spcBef>
                <a:spcPts val="0"/>
              </a:spcBef>
              <a:spcAft>
                <a:spcPts val="0"/>
              </a:spcAft>
              <a:buClr>
                <a:srgbClr val="000000"/>
              </a:buClr>
              <a:buSzPts val="1100"/>
              <a:buNone/>
            </a:pPr>
            <a:r>
              <a:rPr lang="en-US" dirty="0"/>
              <a:t>Dirty items cannot be recycled.</a:t>
            </a:r>
            <a:endParaRPr dirty="0"/>
          </a:p>
          <a:p>
            <a:pPr marL="171450" marR="0" lvl="0" indent="-171450" algn="l" rtl="0">
              <a:lnSpc>
                <a:spcPct val="100000"/>
              </a:lnSpc>
              <a:spcBef>
                <a:spcPts val="0"/>
              </a:spcBef>
              <a:spcAft>
                <a:spcPts val="0"/>
              </a:spcAft>
              <a:buClr>
                <a:srgbClr val="000000"/>
              </a:buClr>
              <a:buSzPts val="1100"/>
              <a:buNone/>
            </a:pPr>
            <a:r>
              <a:rPr lang="en-US" dirty="0"/>
              <a:t>Wet and dirty items can get other clean items dirty, getting the whole bin dirty.</a:t>
            </a:r>
            <a:endParaRPr dirty="0"/>
          </a:p>
          <a:p>
            <a:pPr marL="228600" lvl="0" indent="-139700" algn="l" rtl="0">
              <a:lnSpc>
                <a:spcPct val="100000"/>
              </a:lnSpc>
              <a:spcBef>
                <a:spcPts val="0"/>
              </a:spcBef>
              <a:spcAft>
                <a:spcPts val="0"/>
              </a:spcAft>
              <a:buSzPts val="1400"/>
              <a:buNone/>
            </a:pPr>
            <a:endParaRPr dirty="0"/>
          </a:p>
        </p:txBody>
      </p:sp>
      <p:sp>
        <p:nvSpPr>
          <p:cNvPr id="404" name="Google Shape;4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1" dirty="0"/>
              <a:t>(Slide duration: 3 minutes)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Recycling needs to be separated into the proper recycling bins. Click to reveal the recycling symbol. Let them know that this symbol indicates where to put your recycling.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Ask Students</a:t>
            </a:r>
            <a:r>
              <a:rPr lang="en-US" dirty="0"/>
              <a:t>:</a:t>
            </a:r>
            <a:endParaRPr dirty="0"/>
          </a:p>
          <a:p>
            <a:pPr marL="228600" lvl="0" indent="-228600" algn="l" rtl="0">
              <a:lnSpc>
                <a:spcPct val="100000"/>
              </a:lnSpc>
              <a:spcBef>
                <a:spcPts val="0"/>
              </a:spcBef>
              <a:spcAft>
                <a:spcPts val="0"/>
              </a:spcAft>
              <a:buSzPts val="1400"/>
              <a:buAutoNum type="arabicPeriod"/>
            </a:pPr>
            <a:r>
              <a:rPr lang="en-US" dirty="0"/>
              <a:t>Where have you seen this green symbol before?</a:t>
            </a:r>
            <a:endParaRPr dirty="0"/>
          </a:p>
          <a:p>
            <a:pPr marL="228600" lvl="0" indent="-228600" algn="l" rtl="0">
              <a:lnSpc>
                <a:spcPct val="100000"/>
              </a:lnSpc>
              <a:spcBef>
                <a:spcPts val="0"/>
              </a:spcBef>
              <a:spcAft>
                <a:spcPts val="0"/>
              </a:spcAft>
              <a:buSzPts val="1400"/>
              <a:buAutoNum type="arabicPeriod"/>
            </a:pPr>
            <a:r>
              <a:rPr lang="en-US" dirty="0"/>
              <a:t>What does this symbol mean? </a:t>
            </a:r>
            <a:endParaRPr dirty="0"/>
          </a:p>
          <a:p>
            <a:pPr marL="228600" lvl="0" indent="-228600" algn="l" rtl="0">
              <a:lnSpc>
                <a:spcPct val="100000"/>
              </a:lnSpc>
              <a:spcBef>
                <a:spcPts val="0"/>
              </a:spcBef>
              <a:spcAft>
                <a:spcPts val="0"/>
              </a:spcAft>
              <a:buSzPts val="1400"/>
              <a:buAutoNum type="arabicPeriod"/>
            </a:pPr>
            <a:r>
              <a:rPr lang="en-US" dirty="0"/>
              <a:t>Where do we put those PET plastic bottles?</a:t>
            </a:r>
            <a:endParaRPr dirty="0"/>
          </a:p>
        </p:txBody>
      </p:sp>
      <p:sp>
        <p:nvSpPr>
          <p:cNvPr id="416" name="Google Shape;41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b="1" dirty="0"/>
              <a:t>(Slide duration: 2-4 minutes)</a:t>
            </a:r>
            <a:endParaRPr dirty="0"/>
          </a:p>
          <a:p>
            <a:pPr marL="0" marR="0" lvl="0" indent="0" algn="l" rtl="0">
              <a:lnSpc>
                <a:spcPct val="100000"/>
              </a:lnSpc>
              <a:spcBef>
                <a:spcPts val="0"/>
              </a:spcBef>
              <a:spcAft>
                <a:spcPts val="0"/>
              </a:spcAft>
              <a:buClr>
                <a:srgbClr val="000000"/>
              </a:buClr>
              <a:buSzPts val="1100"/>
              <a:buFont typeface="Arial"/>
              <a:buNone/>
            </a:pPr>
            <a:endParaRPr b="1" dirty="0"/>
          </a:p>
          <a:p>
            <a:pPr marL="0" marR="0" lvl="0" indent="0" algn="l" rtl="0">
              <a:lnSpc>
                <a:spcPct val="100000"/>
              </a:lnSpc>
              <a:spcBef>
                <a:spcPts val="0"/>
              </a:spcBef>
              <a:spcAft>
                <a:spcPts val="0"/>
              </a:spcAft>
              <a:buClr>
                <a:srgbClr val="000000"/>
              </a:buClr>
              <a:buSzPts val="1100"/>
              <a:buFont typeface="Arial"/>
              <a:buNone/>
            </a:pPr>
            <a:r>
              <a:rPr lang="en-US" b="1" dirty="0"/>
              <a:t>Tell students: </a:t>
            </a:r>
            <a:endParaRPr dirty="0"/>
          </a:p>
          <a:p>
            <a:pPr marL="0" marR="0" lvl="0" indent="0" algn="l" rtl="0">
              <a:lnSpc>
                <a:spcPct val="100000"/>
              </a:lnSpc>
              <a:spcBef>
                <a:spcPts val="0"/>
              </a:spcBef>
              <a:spcAft>
                <a:spcPts val="0"/>
              </a:spcAft>
              <a:buClr>
                <a:srgbClr val="000000"/>
              </a:buClr>
              <a:buSzPts val="1100"/>
              <a:buFont typeface="Arial"/>
              <a:buNone/>
            </a:pPr>
            <a:r>
              <a:rPr lang="en-US" b="0" dirty="0"/>
              <a:t>When we follow the 3 steps of recycling we can recycle our waste into brand new things.</a:t>
            </a:r>
            <a:endParaRPr dirty="0"/>
          </a:p>
          <a:p>
            <a:pPr marL="0" marR="0" lvl="0" indent="0" algn="l" rtl="0">
              <a:lnSpc>
                <a:spcPct val="100000"/>
              </a:lnSpc>
              <a:spcBef>
                <a:spcPts val="0"/>
              </a:spcBef>
              <a:spcAft>
                <a:spcPts val="0"/>
              </a:spcAft>
              <a:buClr>
                <a:srgbClr val="000000"/>
              </a:buClr>
              <a:buSzPts val="1100"/>
              <a:buFont typeface="Arial"/>
              <a:buNone/>
            </a:pPr>
            <a:endParaRPr b="1" dirty="0"/>
          </a:p>
          <a:p>
            <a:pPr marL="0" marR="0" lvl="0" indent="0" algn="l" rtl="0">
              <a:lnSpc>
                <a:spcPct val="100000"/>
              </a:lnSpc>
              <a:spcBef>
                <a:spcPts val="0"/>
              </a:spcBef>
              <a:spcAft>
                <a:spcPts val="0"/>
              </a:spcAft>
              <a:buClr>
                <a:srgbClr val="000000"/>
              </a:buClr>
              <a:buSzPts val="1100"/>
              <a:buFont typeface="Arial"/>
              <a:buNone/>
            </a:pPr>
            <a:r>
              <a:rPr lang="en-US" b="1" dirty="0"/>
              <a:t>Example: </a:t>
            </a:r>
            <a:endParaRPr dirty="0"/>
          </a:p>
          <a:p>
            <a:pPr marL="0" marR="0" lvl="0" indent="0" algn="l" rtl="0">
              <a:lnSpc>
                <a:spcPct val="100000"/>
              </a:lnSpc>
              <a:spcBef>
                <a:spcPts val="0"/>
              </a:spcBef>
              <a:spcAft>
                <a:spcPts val="0"/>
              </a:spcAft>
              <a:buClr>
                <a:srgbClr val="000000"/>
              </a:buClr>
              <a:buSzPts val="1100"/>
              <a:buFont typeface="Arial"/>
              <a:buNone/>
            </a:pPr>
            <a:r>
              <a:rPr lang="en-US" b="1" dirty="0"/>
              <a:t>Click 1:</a:t>
            </a:r>
            <a:endParaRPr dirty="0"/>
          </a:p>
          <a:p>
            <a:pPr marL="0" marR="0" lvl="0" indent="0" algn="l" rtl="0">
              <a:lnSpc>
                <a:spcPct val="100000"/>
              </a:lnSpc>
              <a:spcBef>
                <a:spcPts val="0"/>
              </a:spcBef>
              <a:spcAft>
                <a:spcPts val="0"/>
              </a:spcAft>
              <a:buClr>
                <a:srgbClr val="000000"/>
              </a:buClr>
              <a:buSzPts val="1100"/>
              <a:buFont typeface="Arial"/>
              <a:buNone/>
            </a:pPr>
            <a:r>
              <a:rPr lang="en-US" b="0" dirty="0"/>
              <a:t>PET plastic bottles can be recycled back into new PET plastic bottles. </a:t>
            </a:r>
            <a:endParaRPr dirty="0"/>
          </a:p>
          <a:p>
            <a:pPr marL="0" marR="0" lvl="0" indent="0" algn="l" rtl="0">
              <a:lnSpc>
                <a:spcPct val="100000"/>
              </a:lnSpc>
              <a:spcBef>
                <a:spcPts val="0"/>
              </a:spcBef>
              <a:spcAft>
                <a:spcPts val="0"/>
              </a:spcAft>
              <a:buClr>
                <a:srgbClr val="000000"/>
              </a:buClr>
              <a:buSzPts val="1100"/>
              <a:buFont typeface="Arial"/>
              <a:buNone/>
            </a:pPr>
            <a:endParaRPr b="0" dirty="0"/>
          </a:p>
          <a:p>
            <a:pPr marL="0" marR="0" lvl="0" indent="0" algn="l" rtl="0">
              <a:lnSpc>
                <a:spcPct val="100000"/>
              </a:lnSpc>
              <a:spcBef>
                <a:spcPts val="0"/>
              </a:spcBef>
              <a:spcAft>
                <a:spcPts val="0"/>
              </a:spcAft>
              <a:buClr>
                <a:srgbClr val="000000"/>
              </a:buClr>
              <a:buSzPts val="1100"/>
              <a:buFont typeface="Arial"/>
              <a:buNone/>
            </a:pPr>
            <a:r>
              <a:rPr lang="en-US" b="1" dirty="0"/>
              <a:t>Click 2:</a:t>
            </a:r>
            <a:endParaRPr dirty="0"/>
          </a:p>
          <a:p>
            <a:pPr marL="0" marR="0" lvl="0" indent="0" algn="l" rtl="0">
              <a:lnSpc>
                <a:spcPct val="100000"/>
              </a:lnSpc>
              <a:spcBef>
                <a:spcPts val="0"/>
              </a:spcBef>
              <a:spcAft>
                <a:spcPts val="0"/>
              </a:spcAft>
              <a:buClr>
                <a:srgbClr val="000000"/>
              </a:buClr>
              <a:buSzPts val="1100"/>
              <a:buFont typeface="Arial"/>
              <a:buNone/>
            </a:pPr>
            <a:r>
              <a:rPr lang="en-US" b="0" dirty="0"/>
              <a:t>PET plastic bottles can also be made into thread that can make fabrics and textiles. </a:t>
            </a:r>
            <a:endParaRPr dirty="0"/>
          </a:p>
          <a:p>
            <a:pPr marL="0" marR="0" lvl="0" indent="0" algn="l" rtl="0">
              <a:lnSpc>
                <a:spcPct val="100000"/>
              </a:lnSpc>
              <a:spcBef>
                <a:spcPts val="0"/>
              </a:spcBef>
              <a:spcAft>
                <a:spcPts val="0"/>
              </a:spcAft>
              <a:buClr>
                <a:srgbClr val="000000"/>
              </a:buClr>
              <a:buSzPts val="1100"/>
              <a:buFont typeface="Arial"/>
              <a:buNone/>
            </a:pPr>
            <a:endParaRPr dirty="0"/>
          </a:p>
        </p:txBody>
      </p:sp>
      <p:sp>
        <p:nvSpPr>
          <p:cNvPr id="430" name="Google Shape;43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Tell students:</a:t>
            </a:r>
            <a:endParaRPr dirty="0"/>
          </a:p>
          <a:p>
            <a:pPr marL="0" lvl="0" indent="0" algn="l" rtl="0">
              <a:lnSpc>
                <a:spcPct val="100000"/>
              </a:lnSpc>
              <a:spcBef>
                <a:spcPts val="0"/>
              </a:spcBef>
              <a:spcAft>
                <a:spcPts val="0"/>
              </a:spcAft>
              <a:buSzPts val="1400"/>
              <a:buNone/>
            </a:pPr>
            <a:r>
              <a:rPr lang="en-US" dirty="0"/>
              <a:t>Explain to the class that for the in-class activity they will be making a recycling poster to motivate and inspire their fellow classmates to recycle more.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Let students know they will get into groups to create a recycling poster based on 4 different aspects of recycling. Please provide art materials and a large posterboard. They can either draw or cut out images from magazines or newspaper or use actual materials that can be recycled. Let them get creative with how they want to create their recycling poster.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Have them include one fun fact from the slides in their poster. Allow them to present their poster to the class and hang it around the room.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Group topics </a:t>
            </a:r>
            <a:endParaRPr dirty="0"/>
          </a:p>
          <a:p>
            <a:pPr marL="228600" lvl="0" indent="-228600" algn="l" rtl="0">
              <a:lnSpc>
                <a:spcPct val="100000"/>
              </a:lnSpc>
              <a:spcBef>
                <a:spcPts val="0"/>
              </a:spcBef>
              <a:spcAft>
                <a:spcPts val="0"/>
              </a:spcAft>
              <a:buSzPts val="1400"/>
              <a:buAutoNum type="arabicPeriod"/>
            </a:pPr>
            <a:r>
              <a:rPr lang="en-US" dirty="0"/>
              <a:t>The 3 Steps of recycling</a:t>
            </a:r>
            <a:endParaRPr dirty="0"/>
          </a:p>
          <a:p>
            <a:pPr marL="228600" lvl="0" indent="-228600" algn="l" rtl="0">
              <a:lnSpc>
                <a:spcPct val="100000"/>
              </a:lnSpc>
              <a:spcBef>
                <a:spcPts val="0"/>
              </a:spcBef>
              <a:spcAft>
                <a:spcPts val="0"/>
              </a:spcAft>
              <a:buSzPts val="1400"/>
              <a:buAutoNum type="arabicPeriod"/>
            </a:pPr>
            <a:r>
              <a:rPr lang="en-US" dirty="0"/>
              <a:t>What can and cannot be recycled</a:t>
            </a:r>
            <a:endParaRPr dirty="0"/>
          </a:p>
          <a:p>
            <a:pPr marL="228600" lvl="0" indent="-228600" algn="l" rtl="0">
              <a:lnSpc>
                <a:spcPct val="100000"/>
              </a:lnSpc>
              <a:spcBef>
                <a:spcPts val="0"/>
              </a:spcBef>
              <a:spcAft>
                <a:spcPts val="0"/>
              </a:spcAft>
              <a:buSzPts val="1400"/>
              <a:buAutoNum type="arabicPeriod"/>
            </a:pPr>
            <a:r>
              <a:rPr lang="en-US" dirty="0"/>
              <a:t>How waste ends up in the landfill or the ocean</a:t>
            </a:r>
            <a:endParaRPr dirty="0"/>
          </a:p>
          <a:p>
            <a:pPr marL="228600" lvl="0" indent="-228600" algn="l" rtl="0">
              <a:lnSpc>
                <a:spcPct val="100000"/>
              </a:lnSpc>
              <a:spcBef>
                <a:spcPts val="0"/>
              </a:spcBef>
              <a:spcAft>
                <a:spcPts val="0"/>
              </a:spcAft>
              <a:buSzPts val="1400"/>
              <a:buAutoNum type="arabicPeriod"/>
            </a:pPr>
            <a:r>
              <a:rPr lang="en-US" dirty="0"/>
              <a:t>How recycling can save the environment</a:t>
            </a:r>
            <a:endParaRPr dirty="0"/>
          </a:p>
          <a:p>
            <a:pPr marL="228600" lvl="0" indent="-139700" algn="l" rtl="0">
              <a:lnSpc>
                <a:spcPct val="100000"/>
              </a:lnSpc>
              <a:spcBef>
                <a:spcPts val="0"/>
              </a:spcBef>
              <a:spcAft>
                <a:spcPts val="0"/>
              </a:spcAft>
              <a:buSzPts val="1400"/>
              <a:buNone/>
            </a:pPr>
            <a:endParaRPr dirty="0"/>
          </a:p>
          <a:p>
            <a:pPr marL="228600" lvl="0" indent="-139700" algn="l" rtl="0">
              <a:lnSpc>
                <a:spcPct val="100000"/>
              </a:lnSpc>
              <a:spcBef>
                <a:spcPts val="0"/>
              </a:spcBef>
              <a:spcAft>
                <a:spcPts val="0"/>
              </a:spcAft>
              <a:buSzPts val="1400"/>
              <a:buNone/>
            </a:pPr>
            <a:endParaRPr dirty="0"/>
          </a:p>
          <a:p>
            <a:pPr marL="228600" lvl="0" indent="-139700" algn="l" rtl="0">
              <a:lnSpc>
                <a:spcPct val="100000"/>
              </a:lnSpc>
              <a:spcBef>
                <a:spcPts val="0"/>
              </a:spcBef>
              <a:spcAft>
                <a:spcPts val="0"/>
              </a:spcAft>
              <a:buSzPts val="1400"/>
              <a:buNone/>
            </a:pPr>
            <a:endParaRPr dirty="0"/>
          </a:p>
        </p:txBody>
      </p:sp>
      <p:sp>
        <p:nvSpPr>
          <p:cNvPr id="444" name="Google Shape;44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1" dirty="0">
              <a:solidFill>
                <a:schemeClr val="lt1"/>
              </a:solidFill>
            </a:endParaRPr>
          </a:p>
          <a:p>
            <a:pPr marL="457200" marR="0" lvl="0" indent="-228600" algn="l" rtl="0">
              <a:lnSpc>
                <a:spcPct val="100000"/>
              </a:lnSpc>
              <a:spcBef>
                <a:spcPts val="0"/>
              </a:spcBef>
              <a:spcAft>
                <a:spcPts val="0"/>
              </a:spcAft>
              <a:buSzPts val="1400"/>
              <a:buNone/>
            </a:pPr>
            <a:endParaRPr dirty="0"/>
          </a:p>
        </p:txBody>
      </p:sp>
      <p:sp>
        <p:nvSpPr>
          <p:cNvPr id="455" name="Google Shape;45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7" name="Google Shape;1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3" name="Google Shape;1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(Slide duration: 3-5 minutes)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Pre-lesson Icebreaker Exercise</a:t>
            </a:r>
            <a:endParaRPr dirty="0"/>
          </a:p>
          <a:p>
            <a:pPr marL="0" lvl="0" indent="0" algn="l" rtl="0">
              <a:lnSpc>
                <a:spcPct val="100000"/>
              </a:lnSpc>
              <a:spcBef>
                <a:spcPts val="0"/>
              </a:spcBef>
              <a:spcAft>
                <a:spcPts val="0"/>
              </a:spcAft>
              <a:buSzPts val="1400"/>
              <a:buNone/>
            </a:pPr>
            <a:r>
              <a:rPr lang="en-US" b="1" dirty="0"/>
              <a:t>Ask students:</a:t>
            </a:r>
            <a:endParaRPr dirty="0"/>
          </a:p>
          <a:p>
            <a:pPr marL="0" lvl="0" indent="0" algn="l" rtl="0">
              <a:lnSpc>
                <a:spcPct val="100000"/>
              </a:lnSpc>
              <a:spcBef>
                <a:spcPts val="0"/>
              </a:spcBef>
              <a:spcAft>
                <a:spcPts val="0"/>
              </a:spcAft>
              <a:buSzPts val="1400"/>
              <a:buNone/>
            </a:pPr>
            <a:r>
              <a:rPr lang="en-US" dirty="0"/>
              <a:t>Has anyone heard of recycling? If yes, please share with the class what they know.</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Tell students:</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Recycling is the process of collecting and processing materials that would otherwise be thrown away as trash and turning them into new products. Recycling can benefit your community and the environment. </a:t>
            </a:r>
            <a:endParaRPr dirty="0"/>
          </a:p>
          <a:p>
            <a:pPr marL="0" lvl="0" indent="0" algn="l" rtl="0">
              <a:lnSpc>
                <a:spcPct val="100000"/>
              </a:lnSpc>
              <a:spcBef>
                <a:spcPts val="0"/>
              </a:spcBef>
              <a:spcAft>
                <a:spcPts val="0"/>
              </a:spcAft>
              <a:buSzPts val="1400"/>
              <a:buNone/>
            </a:pPr>
            <a:endParaRPr sz="1200" b="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Now read off the images left to right starting on the top row to test their knowledge about what items displayed can and cannot be recycled.</a:t>
            </a:r>
            <a:endParaRPr dirty="0"/>
          </a:p>
          <a:p>
            <a:pPr marL="0" lvl="0" indent="0" algn="l" rtl="0">
              <a:lnSpc>
                <a:spcPct val="100000"/>
              </a:lnSpc>
              <a:spcBef>
                <a:spcPts val="0"/>
              </a:spcBef>
              <a:spcAft>
                <a:spcPts val="0"/>
              </a:spcAft>
              <a:buSzPts val="1400"/>
              <a:buNone/>
            </a:pPr>
            <a:endParaRPr sz="1200" b="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Order of images that will appear with each click. </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1: Glass jar</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2: PET Plastic Bottle</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3: Shoes</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4: Metal can</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5: Light bulb</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6: Juice box</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7: Dirty napkin</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8: Pencil</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9: Plastic bag</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10: Toys</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11: Cardboard box</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12: Garden hose</a:t>
            </a:r>
            <a:endParaRPr dirty="0"/>
          </a:p>
          <a:p>
            <a:pPr marL="0" lvl="0" indent="0" algn="l" rtl="0">
              <a:lnSpc>
                <a:spcPct val="100000"/>
              </a:lnSpc>
              <a:spcBef>
                <a:spcPts val="0"/>
              </a:spcBef>
              <a:spcAft>
                <a:spcPts val="0"/>
              </a:spcAft>
              <a:buSzPts val="1400"/>
              <a:buNone/>
            </a:pPr>
            <a:r>
              <a:rPr lang="en-US" sz="1200" b="0" i="0" dirty="0">
                <a:solidFill>
                  <a:schemeClr val="dk1"/>
                </a:solidFill>
                <a:latin typeface="Arial"/>
                <a:ea typeface="Arial"/>
                <a:cs typeface="Arial"/>
                <a:sym typeface="Arial"/>
              </a:rPr>
              <a:t>Click 13: Banana peel </a:t>
            </a:r>
            <a:endParaRPr b="1" dirty="0"/>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just" rtl="0">
              <a:lnSpc>
                <a:spcPct val="120000"/>
              </a:lnSpc>
              <a:spcBef>
                <a:spcPts val="0"/>
              </a:spcBef>
              <a:spcAft>
                <a:spcPts val="0"/>
              </a:spcAft>
              <a:buClr>
                <a:schemeClr val="dk1"/>
              </a:buClr>
              <a:buSzPts val="1400"/>
              <a:buFont typeface="Arial"/>
              <a:buNone/>
            </a:pPr>
            <a:r>
              <a:rPr lang="en-US" sz="1400" b="1" dirty="0"/>
              <a:t>(Slide duration: 3-5 minutes)</a:t>
            </a:r>
            <a:endParaRPr dirty="0"/>
          </a:p>
          <a:p>
            <a:pPr marL="0" lvl="0" indent="0" algn="just" rtl="0">
              <a:lnSpc>
                <a:spcPct val="120000"/>
              </a:lnSpc>
              <a:spcBef>
                <a:spcPts val="0"/>
              </a:spcBef>
              <a:spcAft>
                <a:spcPts val="0"/>
              </a:spcAft>
              <a:buClr>
                <a:schemeClr val="dk1"/>
              </a:buClr>
              <a:buSzPts val="1400"/>
              <a:buFont typeface="Arial"/>
              <a:buNone/>
            </a:pPr>
            <a:endParaRPr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r>
              <a:rPr lang="en-US" sz="1400" b="1" dirty="0">
                <a:solidFill>
                  <a:srgbClr val="262626"/>
                </a:solidFill>
                <a:latin typeface="Calibri"/>
                <a:ea typeface="Calibri"/>
                <a:cs typeface="Calibri"/>
                <a:sym typeface="Calibri"/>
              </a:rPr>
              <a:t>Pass out or display this YES/NO slide – there is a printable pdf handout available for students</a:t>
            </a:r>
            <a:endParaRPr dirty="0"/>
          </a:p>
          <a:p>
            <a:pPr marL="0" marR="0" lvl="0" indent="0" algn="just" rtl="0">
              <a:lnSpc>
                <a:spcPct val="120000"/>
              </a:lnSpc>
              <a:spcBef>
                <a:spcPts val="0"/>
              </a:spcBef>
              <a:spcAft>
                <a:spcPts val="0"/>
              </a:spcAft>
              <a:buClr>
                <a:schemeClr val="dk1"/>
              </a:buClr>
              <a:buSzPts val="1100"/>
              <a:buFont typeface="Arial"/>
              <a:buNone/>
            </a:pPr>
            <a:r>
              <a:rPr lang="en-US" sz="1400" dirty="0">
                <a:solidFill>
                  <a:srgbClr val="262626"/>
                </a:solidFill>
                <a:latin typeface="Calibri"/>
                <a:ea typeface="Calibri"/>
                <a:cs typeface="Calibri"/>
                <a:sym typeface="Calibri"/>
              </a:rPr>
              <a:t>Open a discussion about where we put our garbage.</a:t>
            </a:r>
            <a:endParaRPr dirty="0"/>
          </a:p>
          <a:p>
            <a:pPr marL="0" marR="0" lvl="0" indent="0" algn="just" rtl="0">
              <a:lnSpc>
                <a:spcPct val="120000"/>
              </a:lnSpc>
              <a:spcBef>
                <a:spcPts val="0"/>
              </a:spcBef>
              <a:spcAft>
                <a:spcPts val="0"/>
              </a:spcAft>
              <a:buClr>
                <a:schemeClr val="dk1"/>
              </a:buClr>
              <a:buSzPts val="1100"/>
              <a:buFont typeface="Arial"/>
              <a:buNone/>
            </a:pPr>
            <a:endParaRPr sz="140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dirty="0">
                <a:solidFill>
                  <a:srgbClr val="262626"/>
                </a:solidFill>
                <a:latin typeface="Calibri"/>
                <a:ea typeface="Calibri"/>
                <a:cs typeface="Calibri"/>
                <a:sym typeface="Calibri"/>
              </a:rPr>
              <a:t>Ask Students: </a:t>
            </a:r>
            <a:r>
              <a:rPr lang="en-US" sz="1400" dirty="0">
                <a:solidFill>
                  <a:srgbClr val="262626"/>
                </a:solidFill>
                <a:latin typeface="Calibri"/>
                <a:ea typeface="Calibri"/>
                <a:cs typeface="Calibri"/>
                <a:sym typeface="Calibri"/>
              </a:rPr>
              <a:t>What do you do with waste at home? </a:t>
            </a:r>
            <a:r>
              <a:rPr lang="en-US" sz="1600" dirty="0">
                <a:solidFill>
                  <a:srgbClr val="262626"/>
                </a:solidFill>
                <a:latin typeface="Calibri"/>
                <a:ea typeface="Calibri"/>
                <a:cs typeface="Calibri"/>
                <a:sym typeface="Calibri"/>
              </a:rPr>
              <a:t>Where does it go? Does all waste belong in one bin?</a:t>
            </a:r>
            <a:endParaRPr dirty="0"/>
          </a:p>
          <a:p>
            <a:pPr marL="0" marR="0" lvl="0" indent="0" algn="just" rtl="0">
              <a:lnSpc>
                <a:spcPct val="120000"/>
              </a:lnSpc>
              <a:spcBef>
                <a:spcPts val="0"/>
              </a:spcBef>
              <a:spcAft>
                <a:spcPts val="0"/>
              </a:spcAft>
              <a:buClr>
                <a:schemeClr val="dk1"/>
              </a:buClr>
              <a:buSzPts val="1100"/>
              <a:buFont typeface="Arial"/>
              <a:buNone/>
            </a:pPr>
            <a:endParaRPr sz="160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600" b="1" dirty="0">
                <a:solidFill>
                  <a:srgbClr val="262626"/>
                </a:solidFill>
                <a:latin typeface="Calibri"/>
                <a:ea typeface="Calibri"/>
                <a:cs typeface="Calibri"/>
                <a:sym typeface="Calibri"/>
              </a:rPr>
              <a:t>Tell Students:</a:t>
            </a:r>
            <a:endParaRPr dirty="0"/>
          </a:p>
          <a:p>
            <a:pPr marL="0" marR="0" lvl="0" indent="0" algn="just" rtl="0">
              <a:lnSpc>
                <a:spcPct val="120000"/>
              </a:lnSpc>
              <a:spcBef>
                <a:spcPts val="0"/>
              </a:spcBef>
              <a:spcAft>
                <a:spcPts val="0"/>
              </a:spcAft>
              <a:buClr>
                <a:schemeClr val="dk1"/>
              </a:buClr>
              <a:buSzPts val="1100"/>
              <a:buFont typeface="Arial"/>
              <a:buNone/>
            </a:pPr>
            <a:r>
              <a:rPr lang="en-US" sz="1600" dirty="0">
                <a:solidFill>
                  <a:srgbClr val="262626"/>
                </a:solidFill>
                <a:latin typeface="Calibri"/>
                <a:ea typeface="Calibri"/>
                <a:cs typeface="Calibri"/>
                <a:sym typeface="Calibri"/>
              </a:rPr>
              <a:t>Not all waste goes into the same waste bin. Some items need to go into the recycling bin.</a:t>
            </a:r>
            <a:endParaRPr sz="140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endParaRPr sz="140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dirty="0">
                <a:solidFill>
                  <a:srgbClr val="262626"/>
                </a:solidFill>
                <a:latin typeface="Calibri"/>
                <a:ea typeface="Calibri"/>
                <a:cs typeface="Calibri"/>
                <a:sym typeface="Calibri"/>
              </a:rPr>
              <a:t>Ask Students:</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The items on the left side of the page can be recycled, what are those items? What is the first picture you see?</a:t>
            </a:r>
            <a:endParaRPr dirty="0"/>
          </a:p>
          <a:p>
            <a:pPr marL="0" lvl="0" indent="0" algn="just" rtl="0">
              <a:lnSpc>
                <a:spcPct val="120000"/>
              </a:lnSpc>
              <a:spcBef>
                <a:spcPts val="0"/>
              </a:spcBef>
              <a:spcAft>
                <a:spcPts val="0"/>
              </a:spcAft>
              <a:buClr>
                <a:schemeClr val="dk1"/>
              </a:buClr>
              <a:buSzPts val="1400"/>
              <a:buFont typeface="Arial"/>
              <a:buNone/>
            </a:pPr>
            <a:r>
              <a:rPr lang="en-US" sz="1400" b="0" dirty="0">
                <a:solidFill>
                  <a:srgbClr val="262626"/>
                </a:solidFill>
                <a:latin typeface="Calibri"/>
                <a:ea typeface="Calibri"/>
                <a:cs typeface="Calibri"/>
                <a:sym typeface="Calibri"/>
              </a:rPr>
              <a:t>*</a:t>
            </a:r>
            <a:r>
              <a:rPr lang="en-US" sz="1400" b="0" i="1" dirty="0">
                <a:solidFill>
                  <a:srgbClr val="262626"/>
                </a:solidFill>
                <a:latin typeface="Calibri"/>
                <a:ea typeface="Calibri"/>
                <a:cs typeface="Calibri"/>
                <a:sym typeface="Calibri"/>
              </a:rPr>
              <a:t>ask in this order (Glass jar, PET Plastic bottle, Cardboard box, Metal can)</a:t>
            </a:r>
            <a:endParaRPr dirty="0"/>
          </a:p>
          <a:p>
            <a:pPr marL="0" lvl="0" indent="0" algn="just" rtl="0">
              <a:lnSpc>
                <a:spcPct val="120000"/>
              </a:lnSpc>
              <a:spcBef>
                <a:spcPts val="0"/>
              </a:spcBef>
              <a:spcAft>
                <a:spcPts val="0"/>
              </a:spcAft>
              <a:buClr>
                <a:schemeClr val="dk1"/>
              </a:buClr>
              <a:buSzPts val="1400"/>
              <a:buFont typeface="Arial"/>
              <a:buNone/>
            </a:pPr>
            <a:endParaRPr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r>
              <a:rPr lang="en-US" sz="1400" b="1" dirty="0">
                <a:solidFill>
                  <a:srgbClr val="262626"/>
                </a:solidFill>
                <a:latin typeface="Calibri"/>
                <a:ea typeface="Calibri"/>
                <a:cs typeface="Calibri"/>
                <a:sym typeface="Calibri"/>
              </a:rPr>
              <a:t>Click 1: Glass Jar</a:t>
            </a:r>
            <a:endParaRPr dirty="0"/>
          </a:p>
          <a:p>
            <a:pPr marL="0" lvl="0" indent="0" algn="just" rtl="0">
              <a:lnSpc>
                <a:spcPct val="120000"/>
              </a:lnSpc>
              <a:spcBef>
                <a:spcPts val="0"/>
              </a:spcBef>
              <a:spcAft>
                <a:spcPts val="0"/>
              </a:spcAft>
              <a:buClr>
                <a:schemeClr val="dk1"/>
              </a:buClr>
              <a:buSzPts val="1400"/>
              <a:buFont typeface="Arial"/>
              <a:buNone/>
            </a:pPr>
            <a:r>
              <a:rPr lang="en-US" sz="1400" b="0" dirty="0">
                <a:solidFill>
                  <a:srgbClr val="262626"/>
                </a:solidFill>
                <a:latin typeface="Calibri"/>
                <a:ea typeface="Calibri"/>
                <a:cs typeface="Calibri"/>
                <a:sym typeface="Calibri"/>
              </a:rPr>
              <a:t>What is it made from? Can it be recycled?</a:t>
            </a:r>
            <a:endParaRPr dirty="0"/>
          </a:p>
          <a:p>
            <a:pPr marL="0" lvl="0" indent="0" algn="just" rtl="0">
              <a:lnSpc>
                <a:spcPct val="120000"/>
              </a:lnSpc>
              <a:spcBef>
                <a:spcPts val="0"/>
              </a:spcBef>
              <a:spcAft>
                <a:spcPts val="0"/>
              </a:spcAft>
              <a:buClr>
                <a:schemeClr val="dk1"/>
              </a:buClr>
              <a:buSzPts val="1400"/>
              <a:buFont typeface="Arial"/>
              <a:buNone/>
            </a:pPr>
            <a:r>
              <a:rPr lang="en-US" sz="1400" b="0" dirty="0">
                <a:solidFill>
                  <a:srgbClr val="262626"/>
                </a:solidFill>
                <a:latin typeface="Calibri"/>
                <a:ea typeface="Calibri"/>
                <a:cs typeface="Calibri"/>
                <a:sym typeface="Calibri"/>
              </a:rPr>
              <a:t>Answer: glass, yes</a:t>
            </a:r>
            <a:endParaRPr dirty="0"/>
          </a:p>
          <a:p>
            <a:pPr marL="0" lvl="0" indent="0" algn="just" rtl="0">
              <a:lnSpc>
                <a:spcPct val="120000"/>
              </a:lnSpc>
              <a:spcBef>
                <a:spcPts val="0"/>
              </a:spcBef>
              <a:spcAft>
                <a:spcPts val="0"/>
              </a:spcAft>
              <a:buClr>
                <a:schemeClr val="dk1"/>
              </a:buClr>
              <a:buSzPts val="1400"/>
              <a:buFont typeface="Arial"/>
              <a:buNone/>
            </a:pPr>
            <a:endParaRPr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r>
              <a:rPr lang="en-US" sz="1400" b="1" dirty="0">
                <a:solidFill>
                  <a:srgbClr val="262626"/>
                </a:solidFill>
                <a:latin typeface="Calibri"/>
                <a:ea typeface="Calibri"/>
                <a:cs typeface="Calibri"/>
                <a:sym typeface="Calibri"/>
              </a:rPr>
              <a:t>Click 2: PET Plastic bottle </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What is it made from? Can it be recycled?</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Answer: plastic, yes</a:t>
            </a:r>
            <a:endParaRPr dirty="0"/>
          </a:p>
          <a:p>
            <a:pPr marL="0" marR="0" lvl="0" indent="0" algn="just" rtl="0">
              <a:lnSpc>
                <a:spcPct val="120000"/>
              </a:lnSpc>
              <a:spcBef>
                <a:spcPts val="0"/>
              </a:spcBef>
              <a:spcAft>
                <a:spcPts val="0"/>
              </a:spcAft>
              <a:buClr>
                <a:schemeClr val="dk1"/>
              </a:buClr>
              <a:buSzPts val="1100"/>
              <a:buFont typeface="Arial"/>
              <a:buNone/>
            </a:pPr>
            <a:endParaRPr sz="1400" b="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dirty="0">
                <a:solidFill>
                  <a:srgbClr val="262626"/>
                </a:solidFill>
                <a:latin typeface="Calibri"/>
                <a:ea typeface="Calibri"/>
                <a:cs typeface="Calibri"/>
                <a:sym typeface="Calibri"/>
              </a:rPr>
              <a:t>Click 3: Cardboard box</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What is it made from? Can it be recycled?</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Answer: paper, yes</a:t>
            </a:r>
            <a:endParaRPr dirty="0"/>
          </a:p>
          <a:p>
            <a:pPr marL="0" marR="0" lvl="0" indent="0" algn="just" rtl="0">
              <a:lnSpc>
                <a:spcPct val="120000"/>
              </a:lnSpc>
              <a:spcBef>
                <a:spcPts val="0"/>
              </a:spcBef>
              <a:spcAft>
                <a:spcPts val="0"/>
              </a:spcAft>
              <a:buClr>
                <a:schemeClr val="dk1"/>
              </a:buClr>
              <a:buSzPts val="1100"/>
              <a:buFont typeface="Arial"/>
              <a:buNone/>
            </a:pPr>
            <a:endParaRPr sz="1400" b="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r>
              <a:rPr lang="en-US" sz="1400" b="1" dirty="0">
                <a:solidFill>
                  <a:srgbClr val="262626"/>
                </a:solidFill>
                <a:latin typeface="Calibri"/>
                <a:ea typeface="Calibri"/>
                <a:cs typeface="Calibri"/>
                <a:sym typeface="Calibri"/>
              </a:rPr>
              <a:t>Click 4: Metal can </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What is it made from? Can it be recycled?</a:t>
            </a:r>
            <a:endParaRPr dirty="0"/>
          </a:p>
          <a:p>
            <a:pPr marL="0" marR="0" lvl="0" indent="0" algn="just" rtl="0">
              <a:lnSpc>
                <a:spcPct val="120000"/>
              </a:lnSpc>
              <a:spcBef>
                <a:spcPts val="0"/>
              </a:spcBef>
              <a:spcAft>
                <a:spcPts val="0"/>
              </a:spcAft>
              <a:buClr>
                <a:schemeClr val="dk1"/>
              </a:buClr>
              <a:buSzPts val="1100"/>
              <a:buFont typeface="Arial"/>
              <a:buNone/>
            </a:pPr>
            <a:r>
              <a:rPr lang="en-US" sz="1400" b="0" dirty="0">
                <a:solidFill>
                  <a:srgbClr val="262626"/>
                </a:solidFill>
                <a:latin typeface="Calibri"/>
                <a:ea typeface="Calibri"/>
                <a:cs typeface="Calibri"/>
                <a:sym typeface="Calibri"/>
              </a:rPr>
              <a:t>Answer: metal, yes</a:t>
            </a:r>
            <a:endParaRPr dirty="0"/>
          </a:p>
          <a:p>
            <a:pPr marL="0" marR="0" lvl="0" indent="0" algn="just" rtl="0">
              <a:lnSpc>
                <a:spcPct val="120000"/>
              </a:lnSpc>
              <a:spcBef>
                <a:spcPts val="0"/>
              </a:spcBef>
              <a:spcAft>
                <a:spcPts val="0"/>
              </a:spcAft>
              <a:buClr>
                <a:schemeClr val="dk1"/>
              </a:buClr>
              <a:buSzPts val="1100"/>
              <a:buFont typeface="Arial"/>
              <a:buNone/>
            </a:pPr>
            <a:endParaRPr sz="1400" b="0" dirty="0">
              <a:solidFill>
                <a:srgbClr val="262626"/>
              </a:solidFill>
              <a:latin typeface="Calibri"/>
              <a:ea typeface="Calibri"/>
              <a:cs typeface="Calibri"/>
              <a:sym typeface="Calibri"/>
            </a:endParaRPr>
          </a:p>
          <a:p>
            <a:pPr marL="0" marR="0" lvl="0" indent="0" algn="just" rtl="0">
              <a:lnSpc>
                <a:spcPct val="120000"/>
              </a:lnSpc>
              <a:spcBef>
                <a:spcPts val="0"/>
              </a:spcBef>
              <a:spcAft>
                <a:spcPts val="0"/>
              </a:spcAft>
              <a:buClr>
                <a:schemeClr val="dk1"/>
              </a:buClr>
              <a:buSzPts val="1100"/>
              <a:buFont typeface="Arial"/>
              <a:buNone/>
            </a:pPr>
            <a:endParaRPr sz="1400" b="0"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endParaRPr sz="1400" b="1" dirty="0">
              <a:solidFill>
                <a:srgbClr val="262626"/>
              </a:solidFill>
              <a:latin typeface="Calibri"/>
              <a:ea typeface="Calibri"/>
              <a:cs typeface="Calibri"/>
              <a:sym typeface="Calibri"/>
            </a:endParaRPr>
          </a:p>
          <a:p>
            <a:pPr marL="0" lvl="0" indent="0" algn="just" rtl="0">
              <a:lnSpc>
                <a:spcPct val="120000"/>
              </a:lnSpc>
              <a:spcBef>
                <a:spcPts val="0"/>
              </a:spcBef>
              <a:spcAft>
                <a:spcPts val="0"/>
              </a:spcAft>
              <a:buClr>
                <a:schemeClr val="dk1"/>
              </a:buClr>
              <a:buSzPts val="1400"/>
              <a:buFont typeface="Arial"/>
              <a:buNone/>
            </a:pPr>
            <a:endParaRPr sz="1400" b="1" dirty="0">
              <a:solidFill>
                <a:schemeClr val="dk1"/>
              </a:solidFill>
              <a:latin typeface="Arial"/>
              <a:ea typeface="Arial"/>
              <a:cs typeface="Arial"/>
              <a:sym typeface="Arial"/>
            </a:endParaRPr>
          </a:p>
          <a:p>
            <a:pPr marL="0" lvl="0" indent="0" algn="just" rtl="0">
              <a:lnSpc>
                <a:spcPct val="120000"/>
              </a:lnSpc>
              <a:spcBef>
                <a:spcPts val="0"/>
              </a:spcBef>
              <a:spcAft>
                <a:spcPts val="0"/>
              </a:spcAft>
              <a:buClr>
                <a:schemeClr val="dk1"/>
              </a:buClr>
              <a:buSzPts val="1400"/>
              <a:buFont typeface="Arial"/>
              <a:buNone/>
            </a:pPr>
            <a:endParaRPr sz="1200" dirty="0">
              <a:solidFill>
                <a:srgbClr val="262626"/>
              </a:solidFill>
              <a:latin typeface="Calibri"/>
              <a:ea typeface="Calibri"/>
              <a:cs typeface="Calibri"/>
              <a:sym typeface="Calibri"/>
            </a:endParaRPr>
          </a:p>
        </p:txBody>
      </p:sp>
      <p:sp>
        <p:nvSpPr>
          <p:cNvPr id="271" name="Google Shape;2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dirty="0"/>
              <a:t>(Slide duration: 3 minutes)</a:t>
            </a:r>
            <a:endParaRPr dirty="0"/>
          </a:p>
          <a:p>
            <a:pPr marL="0" lvl="0" indent="0" algn="l" rtl="0">
              <a:lnSpc>
                <a:spcPct val="100000"/>
              </a:lnSpc>
              <a:spcBef>
                <a:spcPts val="0"/>
              </a:spcBef>
              <a:spcAft>
                <a:spcPts val="0"/>
              </a:spcAft>
              <a:buSzPts val="1400"/>
              <a:buNone/>
            </a:pPr>
            <a:endParaRPr b="1" dirty="0"/>
          </a:p>
          <a:p>
            <a:pPr marL="0" lvl="0" indent="0" algn="l" rtl="0">
              <a:lnSpc>
                <a:spcPct val="100000"/>
              </a:lnSpc>
              <a:spcBef>
                <a:spcPts val="0"/>
              </a:spcBef>
              <a:spcAft>
                <a:spcPts val="0"/>
              </a:spcAft>
              <a:buSzPts val="1400"/>
              <a:buNone/>
            </a:pPr>
            <a:r>
              <a:rPr lang="en-US" b="1" dirty="0"/>
              <a:t>Answers</a:t>
            </a:r>
            <a:r>
              <a:rPr lang="en-US" dirty="0"/>
              <a:t>:</a:t>
            </a:r>
            <a:endParaRPr dirty="0"/>
          </a:p>
          <a:p>
            <a:pPr marL="0" lvl="0" indent="0" algn="l" rtl="0">
              <a:lnSpc>
                <a:spcPct val="100000"/>
              </a:lnSpc>
              <a:spcBef>
                <a:spcPts val="0"/>
              </a:spcBef>
              <a:spcAft>
                <a:spcPts val="0"/>
              </a:spcAft>
              <a:buSzPts val="1400"/>
              <a:buNone/>
            </a:pPr>
            <a:r>
              <a:rPr lang="en-US" dirty="0"/>
              <a:t>Waste either ends up in a landfill or leaks into the environment as litter.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Ask students:</a:t>
            </a:r>
            <a:endParaRPr dirty="0"/>
          </a:p>
          <a:p>
            <a:pPr marL="0" lvl="0" indent="0" algn="l" rtl="0">
              <a:lnSpc>
                <a:spcPct val="100000"/>
              </a:lnSpc>
              <a:spcBef>
                <a:spcPts val="0"/>
              </a:spcBef>
              <a:spcAft>
                <a:spcPts val="0"/>
              </a:spcAft>
              <a:buSzPts val="1400"/>
              <a:buNone/>
            </a:pPr>
            <a:r>
              <a:rPr lang="en-US" dirty="0"/>
              <a:t>Have you seen waste in places it should not be?</a:t>
            </a:r>
            <a:endParaRPr dirty="0"/>
          </a:p>
          <a:p>
            <a:pPr marL="0" lvl="0" indent="0" algn="l" rtl="0">
              <a:lnSpc>
                <a:spcPct val="100000"/>
              </a:lnSpc>
              <a:spcBef>
                <a:spcPts val="0"/>
              </a:spcBef>
              <a:spcAft>
                <a:spcPts val="0"/>
              </a:spcAft>
              <a:buSzPts val="1400"/>
              <a:buNone/>
            </a:pPr>
            <a:r>
              <a:rPr lang="en-US" dirty="0"/>
              <a:t>How do you think waste got there?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Answers:</a:t>
            </a:r>
            <a:endParaRPr dirty="0"/>
          </a:p>
          <a:p>
            <a:pPr marL="0" lvl="0" indent="0" algn="l" rtl="0">
              <a:lnSpc>
                <a:spcPct val="100000"/>
              </a:lnSpc>
              <a:spcBef>
                <a:spcPts val="0"/>
              </a:spcBef>
              <a:spcAft>
                <a:spcPts val="0"/>
              </a:spcAft>
              <a:buSzPts val="1400"/>
              <a:buNone/>
            </a:pPr>
            <a:r>
              <a:rPr lang="en-US" dirty="0"/>
              <a:t>Yes, I have seen plastic bags on the beach. I think plastic bags can easily fall from a waste bin and blow onto a beach. </a:t>
            </a:r>
            <a:endParaRPr dirty="0"/>
          </a:p>
          <a:p>
            <a:pPr marL="0" lvl="0" indent="0" algn="l" rtl="0">
              <a:lnSpc>
                <a:spcPct val="100000"/>
              </a:lnSpc>
              <a:spcBef>
                <a:spcPts val="0"/>
              </a:spcBef>
              <a:spcAft>
                <a:spcPts val="0"/>
              </a:spcAft>
              <a:buSzPts val="1400"/>
              <a:buNone/>
            </a:pPr>
            <a:r>
              <a:rPr lang="en-US" dirty="0"/>
              <a:t>*Ask them for additional examples.</a:t>
            </a:r>
            <a:endParaRPr dirty="0"/>
          </a:p>
        </p:txBody>
      </p:sp>
      <p:sp>
        <p:nvSpPr>
          <p:cNvPr id="323" name="Google Shape;3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6.jpe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30.png"/><Relationship Id="rId1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0</a:t>
            </a:fld>
            <a:endParaRPr lang="pt-BR" dirty="0"/>
          </a:p>
        </p:txBody>
      </p:sp>
      <p:pic>
        <p:nvPicPr>
          <p:cNvPr id="89" name="Google Shape;89;p1" descr="Text&#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4226328" y="5318974"/>
            <a:ext cx="466360" cy="724347"/>
          </a:xfrm>
          <a:prstGeom prst="rect">
            <a:avLst/>
          </a:prstGeom>
          <a:noFill/>
          <a:ln>
            <a:noFill/>
          </a:ln>
        </p:spPr>
      </p:pic>
      <p:pic>
        <p:nvPicPr>
          <p:cNvPr id="91" name="Google Shape;91;p1"/>
          <p:cNvPicPr preferRelativeResize="0"/>
          <p:nvPr/>
        </p:nvPicPr>
        <p:blipFill rotWithShape="1">
          <a:blip r:embed="rId4">
            <a:alphaModFix/>
          </a:blip>
          <a:srcRect/>
          <a:stretch/>
        </p:blipFill>
        <p:spPr>
          <a:xfrm>
            <a:off x="5817838" y="5438537"/>
            <a:ext cx="364990" cy="724347"/>
          </a:xfrm>
          <a:prstGeom prst="rect">
            <a:avLst/>
          </a:prstGeom>
          <a:noFill/>
          <a:ln>
            <a:noFill/>
          </a:ln>
        </p:spPr>
      </p:pic>
      <p:pic>
        <p:nvPicPr>
          <p:cNvPr id="92" name="Google Shape;92;p1"/>
          <p:cNvPicPr preferRelativeResize="0"/>
          <p:nvPr/>
        </p:nvPicPr>
        <p:blipFill rotWithShape="1">
          <a:blip r:embed="rId4">
            <a:alphaModFix/>
          </a:blip>
          <a:srcRect/>
          <a:stretch/>
        </p:blipFill>
        <p:spPr>
          <a:xfrm>
            <a:off x="7146249" y="5239554"/>
            <a:ext cx="364990" cy="724347"/>
          </a:xfrm>
          <a:prstGeom prst="rect">
            <a:avLst/>
          </a:prstGeom>
          <a:noFill/>
          <a:ln>
            <a:noFill/>
          </a:ln>
        </p:spPr>
      </p:pic>
      <p:pic>
        <p:nvPicPr>
          <p:cNvPr id="93" name="Google Shape;93;p1"/>
          <p:cNvPicPr preferRelativeResize="0"/>
          <p:nvPr/>
        </p:nvPicPr>
        <p:blipFill rotWithShape="1">
          <a:blip r:embed="rId4">
            <a:alphaModFix/>
          </a:blip>
          <a:srcRect/>
          <a:stretch/>
        </p:blipFill>
        <p:spPr>
          <a:xfrm>
            <a:off x="8830526" y="5318973"/>
            <a:ext cx="364990" cy="724347"/>
          </a:xfrm>
          <a:prstGeom prst="rect">
            <a:avLst/>
          </a:prstGeom>
          <a:noFill/>
          <a:ln>
            <a:noFill/>
          </a:ln>
        </p:spPr>
      </p:pic>
      <p:sp>
        <p:nvSpPr>
          <p:cNvPr id="94" name="Google Shape;94;p1"/>
          <p:cNvSpPr txBox="1"/>
          <p:nvPr/>
        </p:nvSpPr>
        <p:spPr>
          <a:xfrm>
            <a:off x="4181208" y="5239554"/>
            <a:ext cx="35699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5400" b="1" i="0" u="none" strike="noStrike" cap="none" dirty="0" smtClean="0">
                <a:solidFill>
                  <a:srgbClr val="000000"/>
                </a:solidFill>
                <a:latin typeface="Calibri"/>
                <a:ea typeface="Calibri"/>
                <a:cs typeface="Calibri"/>
                <a:sym typeface="Calibri"/>
              </a:rPr>
              <a:t>D</a:t>
            </a:r>
            <a:endParaRPr lang="pt-BR" dirty="0"/>
          </a:p>
        </p:txBody>
      </p:sp>
      <p:sp>
        <p:nvSpPr>
          <p:cNvPr id="95" name="Google Shape;95;p1"/>
          <p:cNvSpPr txBox="1"/>
          <p:nvPr/>
        </p:nvSpPr>
        <p:spPr>
          <a:xfrm>
            <a:off x="5768465" y="5239554"/>
            <a:ext cx="51251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5400" b="1" i="0" u="none" strike="noStrike" cap="none" dirty="0" smtClean="0">
                <a:solidFill>
                  <a:srgbClr val="000000"/>
                </a:solidFill>
                <a:latin typeface="Calibri"/>
                <a:ea typeface="Calibri"/>
                <a:cs typeface="Calibri"/>
                <a:sym typeface="Calibri"/>
              </a:rPr>
              <a:t>Y</a:t>
            </a:r>
            <a:endParaRPr lang="pt-BR" dirty="0"/>
          </a:p>
        </p:txBody>
      </p:sp>
      <p:sp>
        <p:nvSpPr>
          <p:cNvPr id="96" name="Google Shape;96;p1"/>
          <p:cNvSpPr txBox="1"/>
          <p:nvPr/>
        </p:nvSpPr>
        <p:spPr>
          <a:xfrm>
            <a:off x="7134526" y="5239554"/>
            <a:ext cx="36499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5400" b="1" i="0" u="none" strike="noStrike" cap="none" dirty="0" smtClean="0">
                <a:solidFill>
                  <a:srgbClr val="000000"/>
                </a:solidFill>
                <a:latin typeface="Calibri"/>
                <a:ea typeface="Calibri"/>
                <a:cs typeface="Calibri"/>
                <a:sym typeface="Calibri"/>
              </a:rPr>
              <a:t>T</a:t>
            </a:r>
            <a:endParaRPr lang="pt-BR" dirty="0"/>
          </a:p>
        </p:txBody>
      </p:sp>
      <p:sp>
        <p:nvSpPr>
          <p:cNvPr id="97" name="Google Shape;97;p1"/>
          <p:cNvSpPr txBox="1"/>
          <p:nvPr/>
        </p:nvSpPr>
        <p:spPr>
          <a:xfrm>
            <a:off x="8713296" y="5239246"/>
            <a:ext cx="3651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BR" sz="5400" b="1" i="0" u="none" strike="noStrike" cap="none" dirty="0" smtClean="0">
                <a:solidFill>
                  <a:srgbClr val="000000"/>
                </a:solidFill>
                <a:latin typeface="Calibri"/>
                <a:ea typeface="Calibri"/>
                <a:cs typeface="Calibri"/>
                <a:sym typeface="Calibri"/>
              </a:rPr>
              <a:t>G</a:t>
            </a:r>
            <a:endParaRPr lang="pt-BR"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273" y="490415"/>
            <a:ext cx="262705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771" y="5239246"/>
            <a:ext cx="7654973" cy="132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ixaDeTexto 11"/>
          <p:cNvSpPr txBox="1"/>
          <p:nvPr/>
        </p:nvSpPr>
        <p:spPr>
          <a:xfrm>
            <a:off x="1570247" y="529516"/>
            <a:ext cx="2797561" cy="523220"/>
          </a:xfrm>
          <a:prstGeom prst="rect">
            <a:avLst/>
          </a:prstGeom>
          <a:noFill/>
        </p:spPr>
        <p:txBody>
          <a:bodyPr wrap="none" rtlCol="0">
            <a:spAutoFit/>
          </a:bodyPr>
          <a:lstStyle/>
          <a:p>
            <a:r>
              <a:rPr lang="pt-BR" sz="2800" b="1" dirty="0" smtClean="0">
                <a:latin typeface="+mj-lt"/>
              </a:rPr>
              <a:t>TORNE-SE UM </a:t>
            </a:r>
            <a:endParaRPr lang="pt-BR" sz="2800" b="1" dirty="0">
              <a:latin typeface="+mj-lt"/>
            </a:endParaRPr>
          </a:p>
        </p:txBody>
      </p:sp>
      <p:sp>
        <p:nvSpPr>
          <p:cNvPr id="13" name="CaixaDeTexto 12"/>
          <p:cNvSpPr txBox="1"/>
          <p:nvPr/>
        </p:nvSpPr>
        <p:spPr>
          <a:xfrm>
            <a:off x="1776515" y="5225348"/>
            <a:ext cx="8190063" cy="1261884"/>
          </a:xfrm>
          <a:prstGeom prst="rect">
            <a:avLst/>
          </a:prstGeom>
          <a:noFill/>
        </p:spPr>
        <p:txBody>
          <a:bodyPr wrap="none" rtlCol="0">
            <a:spAutoFit/>
          </a:bodyPr>
          <a:lstStyle/>
          <a:p>
            <a:pPr marL="158750" indent="0" algn="ctr">
              <a:buNone/>
            </a:pPr>
            <a:r>
              <a:rPr lang="pt-BR" sz="4800" b="1" dirty="0"/>
              <a:t>Para </a:t>
            </a:r>
            <a:r>
              <a:rPr lang="pt-BR" sz="4800" b="1" dirty="0" smtClean="0"/>
              <a:t>Onde Vai </a:t>
            </a:r>
            <a:r>
              <a:rPr lang="pt-BR" sz="4800" b="1" dirty="0"/>
              <a:t>o </a:t>
            </a:r>
            <a:r>
              <a:rPr lang="pt-BR" sz="4800" b="1" dirty="0" smtClean="0"/>
              <a:t>Seu Lixo?</a:t>
            </a:r>
          </a:p>
          <a:p>
            <a:pPr marL="158750" indent="0" algn="ctr">
              <a:buNone/>
            </a:pPr>
            <a:r>
              <a:rPr lang="pt-BR" sz="2800" dirty="0" smtClean="0"/>
              <a:t> Aula </a:t>
            </a:r>
            <a:r>
              <a:rPr lang="pt-BR" sz="2800" dirty="0"/>
              <a:t>Intermediária de Nível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4" name="Google Shape;334;p8"/>
          <p:cNvSpPr/>
          <p:nvPr/>
        </p:nvSpPr>
        <p:spPr>
          <a:xfrm>
            <a:off x="4974184" y="2036006"/>
            <a:ext cx="6728456" cy="1082466"/>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pic>
        <p:nvPicPr>
          <p:cNvPr id="335" name="Google Shape;335;p8"/>
          <p:cNvPicPr preferRelativeResize="0"/>
          <p:nvPr/>
        </p:nvPicPr>
        <p:blipFill rotWithShape="1">
          <a:blip r:embed="rId4">
            <a:alphaModFix/>
          </a:blip>
          <a:srcRect r="22" b="-29"/>
          <a:stretch/>
        </p:blipFill>
        <p:spPr>
          <a:xfrm>
            <a:off x="1095853" y="718191"/>
            <a:ext cx="9291874" cy="923940"/>
          </a:xfrm>
          <a:prstGeom prst="rect">
            <a:avLst/>
          </a:prstGeom>
          <a:noFill/>
          <a:ln>
            <a:noFill/>
          </a:ln>
        </p:spPr>
      </p:pic>
      <p:sp>
        <p:nvSpPr>
          <p:cNvPr id="336" name="Google Shape;336;p8"/>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lvl="0" algn="ctr">
              <a:buSzPts val="4000"/>
            </a:pPr>
            <a:r>
              <a:rPr lang="pt-BR" sz="4000" b="1" dirty="0" smtClean="0">
                <a:solidFill>
                  <a:srgbClr val="262626"/>
                </a:solidFill>
                <a:latin typeface="Calibri"/>
                <a:ea typeface="Calibri"/>
                <a:cs typeface="Calibri"/>
                <a:sym typeface="Calibri"/>
              </a:rPr>
              <a:t>Para onde vai o nosso lixo</a:t>
            </a:r>
            <a:r>
              <a:rPr lang="pt-BR" sz="40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pic>
        <p:nvPicPr>
          <p:cNvPr id="337" name="Google Shape;337;p8" descr="A picture containing sky, outdoor, grass, hill&#10;&#10;Description automatically generated"/>
          <p:cNvPicPr preferRelativeResize="0"/>
          <p:nvPr/>
        </p:nvPicPr>
        <p:blipFill rotWithShape="1">
          <a:blip r:embed="rId5">
            <a:alphaModFix/>
          </a:blip>
          <a:srcRect r="21" b="-13"/>
          <a:stretch/>
        </p:blipFill>
        <p:spPr>
          <a:xfrm>
            <a:off x="411512" y="1852843"/>
            <a:ext cx="4185300" cy="3495359"/>
          </a:xfrm>
          <a:prstGeom prst="rect">
            <a:avLst/>
          </a:prstGeom>
          <a:noFill/>
          <a:ln>
            <a:noFill/>
          </a:ln>
        </p:spPr>
      </p:pic>
      <p:sp>
        <p:nvSpPr>
          <p:cNvPr id="338" name="Google Shape;338;p8"/>
          <p:cNvSpPr/>
          <p:nvPr/>
        </p:nvSpPr>
        <p:spPr>
          <a:xfrm>
            <a:off x="5162870" y="2015734"/>
            <a:ext cx="6539770" cy="1126422"/>
          </a:xfrm>
          <a:prstGeom prst="rect">
            <a:avLst/>
          </a:prstGeom>
          <a:noFill/>
          <a:ln>
            <a:noFill/>
          </a:ln>
        </p:spPr>
        <p:txBody>
          <a:bodyPr spcFirstLastPara="1" wrap="square" lIns="91425" tIns="45700" rIns="91425" bIns="45700" anchor="t" anchorCtr="0">
            <a:spAutoFit/>
          </a:bodyPr>
          <a:lstStyle/>
          <a:p>
            <a:pPr lvl="0">
              <a:lnSpc>
                <a:spcPct val="120000"/>
              </a:lnSpc>
              <a:buSzPts val="2800"/>
            </a:pPr>
            <a:r>
              <a:rPr lang="pt-BR" sz="2800" b="1" dirty="0" smtClean="0">
                <a:solidFill>
                  <a:schemeClr val="lt1"/>
                </a:solidFill>
                <a:latin typeface="Calibri"/>
                <a:ea typeface="Calibri"/>
                <a:cs typeface="Calibri"/>
                <a:sym typeface="Calibri"/>
              </a:rPr>
              <a:t>A maior parte do nosso lixo vai para os aterros sanitários locais</a:t>
            </a:r>
            <a:endParaRPr lang="pt-BR" sz="2800" b="0" i="0" u="none" strike="noStrike" cap="none" dirty="0">
              <a:solidFill>
                <a:schemeClr val="lt1"/>
              </a:solidFill>
              <a:latin typeface="Calibri"/>
              <a:ea typeface="Calibri"/>
              <a:cs typeface="Calibri"/>
              <a:sym typeface="Calibri"/>
            </a:endParaRPr>
          </a:p>
        </p:txBody>
      </p:sp>
      <p:sp>
        <p:nvSpPr>
          <p:cNvPr id="339" name="Google Shape;339;p8"/>
          <p:cNvSpPr/>
          <p:nvPr/>
        </p:nvSpPr>
        <p:spPr>
          <a:xfrm>
            <a:off x="4974184" y="3118472"/>
            <a:ext cx="6917142" cy="1938952"/>
          </a:xfrm>
          <a:prstGeom prst="rect">
            <a:avLst/>
          </a:prstGeom>
          <a:noFill/>
          <a:ln>
            <a:noFill/>
          </a:ln>
        </p:spPr>
        <p:txBody>
          <a:bodyPr spcFirstLastPara="1" wrap="square" lIns="91425" tIns="45700" rIns="91425" bIns="45700" anchor="t" anchorCtr="0">
            <a:spAutoFit/>
          </a:bodyPr>
          <a:lstStyle/>
          <a:p>
            <a:pPr marL="285750" lvl="0" indent="-285750">
              <a:lnSpc>
                <a:spcPct val="120000"/>
              </a:lnSpc>
              <a:buClr>
                <a:srgbClr val="3AC69D"/>
              </a:buClr>
              <a:buSzPts val="3000"/>
              <a:buFont typeface="Arial"/>
              <a:buChar char="•"/>
            </a:pPr>
            <a:r>
              <a:rPr lang="pt-BR" sz="2000" dirty="0" smtClean="0">
                <a:solidFill>
                  <a:srgbClr val="262626"/>
                </a:solidFill>
                <a:latin typeface="Calibri"/>
                <a:ea typeface="Calibri"/>
                <a:cs typeface="Calibri"/>
                <a:sym typeface="Calibri"/>
              </a:rPr>
              <a:t>Os aterros contêm camadas de diferentes tipos de resíduos, mas alguns desses resíduos levarão centenas de anos para desaparecer</a:t>
            </a:r>
            <a:r>
              <a:rPr lang="pt-BR" sz="2000" b="0"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nSpc>
                <a:spcPct val="120000"/>
              </a:lnSpc>
              <a:buClr>
                <a:srgbClr val="3AC69D"/>
              </a:buClr>
              <a:buSzPts val="3000"/>
              <a:buFont typeface="Arial"/>
              <a:buChar char="•"/>
            </a:pPr>
            <a:r>
              <a:rPr lang="pt-BR" sz="2000" dirty="0" smtClean="0">
                <a:solidFill>
                  <a:srgbClr val="262626"/>
                </a:solidFill>
                <a:latin typeface="Calibri"/>
                <a:ea typeface="Calibri"/>
                <a:cs typeface="Calibri"/>
                <a:sym typeface="Calibri"/>
              </a:rPr>
              <a:t>Os aterros sanitários trazem perigos como </a:t>
            </a:r>
            <a:r>
              <a:rPr lang="pt-BR" sz="2000" b="1" dirty="0" smtClean="0">
                <a:solidFill>
                  <a:srgbClr val="262626"/>
                </a:solidFill>
                <a:latin typeface="Calibri"/>
                <a:ea typeface="Calibri"/>
                <a:cs typeface="Calibri"/>
                <a:sym typeface="Calibri"/>
              </a:rPr>
              <a:t>odor, fumaça, ruído, insetos e contaminação da  água de abastecimento</a:t>
            </a:r>
            <a:r>
              <a:rPr lang="pt-BR" sz="20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9</a:t>
            </a:fld>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25"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47" name="Google Shape;347;p25" descr="Background pattern&#10;&#10;Description automatically generated with medium confidence"/>
          <p:cNvPicPr preferRelativeResize="0"/>
          <p:nvPr/>
        </p:nvPicPr>
        <p:blipFill rotWithShape="1">
          <a:blip r:embed="rId4">
            <a:alphaModFix/>
          </a:blip>
          <a:srcRect/>
          <a:stretch/>
        </p:blipFill>
        <p:spPr>
          <a:xfrm>
            <a:off x="4303247" y="1895062"/>
            <a:ext cx="7678402" cy="4066094"/>
          </a:xfrm>
          <a:prstGeom prst="rect">
            <a:avLst/>
          </a:prstGeom>
          <a:noFill/>
          <a:ln>
            <a:noFill/>
          </a:ln>
        </p:spPr>
      </p:pic>
      <p:sp>
        <p:nvSpPr>
          <p:cNvPr id="348" name="Google Shape;348;p25"/>
          <p:cNvSpPr txBox="1"/>
          <p:nvPr/>
        </p:nvSpPr>
        <p:spPr>
          <a:xfrm>
            <a:off x="8415408" y="3002990"/>
            <a:ext cx="3703809" cy="1815841"/>
          </a:xfrm>
          <a:prstGeom prst="rect">
            <a:avLst/>
          </a:prstGeom>
          <a:noFill/>
          <a:ln>
            <a:noFill/>
          </a:ln>
        </p:spPr>
        <p:txBody>
          <a:bodyPr spcFirstLastPara="1" wrap="square" lIns="91425" tIns="45700" rIns="91425" bIns="45700" anchor="t" anchorCtr="0">
            <a:spAutoFit/>
          </a:bodyPr>
          <a:lstStyle/>
          <a:p>
            <a:pPr lvl="0" algn="ctr"/>
            <a:r>
              <a:rPr lang="pt-BR" sz="2800" b="1" dirty="0" smtClean="0">
                <a:solidFill>
                  <a:schemeClr val="lt1"/>
                </a:solidFill>
                <a:latin typeface="Calibri"/>
                <a:ea typeface="Calibri"/>
                <a:cs typeface="Calibri"/>
                <a:sym typeface="Calibri"/>
              </a:rPr>
              <a:t>A maioria dos resíduos no oceano vem dos seres humanos em terra</a:t>
            </a:r>
            <a:r>
              <a:rPr lang="pt-BR" sz="2800" b="1" i="0" u="none" strike="noStrike" cap="none" dirty="0" smtClean="0">
                <a:solidFill>
                  <a:schemeClr val="lt1"/>
                </a:solidFill>
                <a:latin typeface="Calibri"/>
                <a:ea typeface="Calibri"/>
                <a:cs typeface="Calibri"/>
                <a:sym typeface="Calibri"/>
              </a:rPr>
              <a:t>.</a:t>
            </a:r>
            <a:endParaRPr lang="pt-BR" dirty="0"/>
          </a:p>
        </p:txBody>
      </p:sp>
      <p:pic>
        <p:nvPicPr>
          <p:cNvPr id="349" name="Google Shape;349;p25" descr="A silhouette of a city&#10;&#10;Description automatically generated with low confidence"/>
          <p:cNvPicPr preferRelativeResize="0"/>
          <p:nvPr/>
        </p:nvPicPr>
        <p:blipFill rotWithShape="1">
          <a:blip r:embed="rId5">
            <a:alphaModFix/>
          </a:blip>
          <a:srcRect r="27" b="98"/>
          <a:stretch/>
        </p:blipFill>
        <p:spPr>
          <a:xfrm>
            <a:off x="150967" y="1325107"/>
            <a:ext cx="3923343" cy="2291188"/>
          </a:xfrm>
          <a:prstGeom prst="rect">
            <a:avLst/>
          </a:prstGeom>
          <a:noFill/>
          <a:ln>
            <a:noFill/>
          </a:ln>
        </p:spPr>
      </p:pic>
      <p:sp>
        <p:nvSpPr>
          <p:cNvPr id="350" name="Google Shape;350;p25"/>
          <p:cNvSpPr/>
          <p:nvPr/>
        </p:nvSpPr>
        <p:spPr>
          <a:xfrm rot="5400000">
            <a:off x="3173955" y="3063623"/>
            <a:ext cx="506704" cy="1612054"/>
          </a:xfrm>
          <a:prstGeom prst="bentUpArrow">
            <a:avLst>
              <a:gd name="adj1" fmla="val 25000"/>
              <a:gd name="adj2" fmla="val 23640"/>
              <a:gd name="adj3" fmla="val 25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351" name="Google Shape;3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10</a:t>
            </a:fld>
            <a:endParaRPr lang="pt-BR" dirty="0"/>
          </a:p>
        </p:txBody>
      </p:sp>
      <p:sp>
        <p:nvSpPr>
          <p:cNvPr id="352" name="Google Shape;352;p25"/>
          <p:cNvSpPr/>
          <p:nvPr/>
        </p:nvSpPr>
        <p:spPr>
          <a:xfrm rot="3373779">
            <a:off x="5007757" y="3647439"/>
            <a:ext cx="637784" cy="401558"/>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353" name="Google Shape;353;p25"/>
          <p:cNvSpPr/>
          <p:nvPr/>
        </p:nvSpPr>
        <p:spPr>
          <a:xfrm rot="-344712">
            <a:off x="6810249" y="4421677"/>
            <a:ext cx="692869" cy="393399"/>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354" name="Google Shape;354;p25"/>
          <p:cNvSpPr/>
          <p:nvPr/>
        </p:nvSpPr>
        <p:spPr>
          <a:xfrm rot="-1593094">
            <a:off x="6371625" y="3730253"/>
            <a:ext cx="607639" cy="414350"/>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355" name="Google Shape;355;p25"/>
          <p:cNvSpPr/>
          <p:nvPr/>
        </p:nvSpPr>
        <p:spPr>
          <a:xfrm>
            <a:off x="4418313" y="4136946"/>
            <a:ext cx="688326" cy="391384"/>
          </a:xfrm>
          <a:prstGeom prst="rightArrow">
            <a:avLst>
              <a:gd name="adj1" fmla="val 50000"/>
              <a:gd name="adj2" fmla="val 50000"/>
            </a:avLst>
          </a:prstGeom>
          <a:solidFill>
            <a:srgbClr val="29C7F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grpSp>
        <p:nvGrpSpPr>
          <p:cNvPr id="356" name="Google Shape;356;p25"/>
          <p:cNvGrpSpPr/>
          <p:nvPr/>
        </p:nvGrpSpPr>
        <p:grpSpPr>
          <a:xfrm>
            <a:off x="548477" y="168433"/>
            <a:ext cx="11095045" cy="1473698"/>
            <a:chOff x="548477" y="168433"/>
            <a:chExt cx="11095045" cy="1473698"/>
          </a:xfrm>
        </p:grpSpPr>
        <p:pic>
          <p:nvPicPr>
            <p:cNvPr id="357" name="Google Shape;357;p25"/>
            <p:cNvPicPr preferRelativeResize="0"/>
            <p:nvPr/>
          </p:nvPicPr>
          <p:blipFill rotWithShape="1">
            <a:blip r:embed="rId6">
              <a:alphaModFix/>
            </a:blip>
            <a:srcRect r="22" b="-29"/>
            <a:stretch/>
          </p:blipFill>
          <p:spPr>
            <a:xfrm>
              <a:off x="1255510" y="718191"/>
              <a:ext cx="9291874" cy="923940"/>
            </a:xfrm>
            <a:prstGeom prst="rect">
              <a:avLst/>
            </a:prstGeom>
            <a:noFill/>
            <a:ln>
              <a:noFill/>
            </a:ln>
          </p:spPr>
        </p:pic>
        <p:sp>
          <p:nvSpPr>
            <p:cNvPr id="358" name="Google Shape;358;p25"/>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lvl="0" algn="ctr">
                <a:buSzPts val="4000"/>
              </a:pPr>
              <a:r>
                <a:rPr lang="pt-BR" sz="4000" b="1" dirty="0" smtClean="0">
                  <a:solidFill>
                    <a:srgbClr val="262626"/>
                  </a:solidFill>
                  <a:latin typeface="Calibri"/>
                  <a:ea typeface="Calibri"/>
                  <a:cs typeface="Calibri"/>
                  <a:sym typeface="Calibri"/>
                </a:rPr>
                <a:t>Para onde vai o nosso lixo</a:t>
              </a:r>
              <a:r>
                <a:rPr lang="pt-BR" sz="40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10"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64" name="Google Shape;364;p10"/>
          <p:cNvPicPr preferRelativeResize="0"/>
          <p:nvPr/>
        </p:nvPicPr>
        <p:blipFill rotWithShape="1">
          <a:blip r:embed="rId4">
            <a:alphaModFix/>
          </a:blip>
          <a:srcRect r="22" b="-29"/>
          <a:stretch/>
        </p:blipFill>
        <p:spPr>
          <a:xfrm>
            <a:off x="1255510" y="718191"/>
            <a:ext cx="9291874" cy="923940"/>
          </a:xfrm>
          <a:prstGeom prst="rect">
            <a:avLst/>
          </a:prstGeom>
          <a:noFill/>
          <a:ln>
            <a:noFill/>
          </a:ln>
        </p:spPr>
      </p:pic>
      <p:sp>
        <p:nvSpPr>
          <p:cNvPr id="365" name="Google Shape;365;p10"/>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lvl="0" algn="ctr">
              <a:buSzPts val="4000"/>
            </a:pPr>
            <a:r>
              <a:rPr lang="pt-BR" sz="4000" b="1" dirty="0" smtClean="0">
                <a:solidFill>
                  <a:srgbClr val="262626"/>
                </a:solidFill>
                <a:latin typeface="Calibri"/>
                <a:ea typeface="Calibri"/>
                <a:cs typeface="Calibri"/>
                <a:sym typeface="Calibri"/>
              </a:rPr>
              <a:t>Como podemos reduzir o nosso desperdício</a:t>
            </a:r>
            <a:r>
              <a:rPr lang="pt-BR" sz="40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sp>
        <p:nvSpPr>
          <p:cNvPr id="366" name="Google Shape;366;p10"/>
          <p:cNvSpPr txBox="1"/>
          <p:nvPr/>
        </p:nvSpPr>
        <p:spPr>
          <a:xfrm>
            <a:off x="6212967" y="2206981"/>
            <a:ext cx="5619641" cy="2554505"/>
          </a:xfrm>
          <a:prstGeom prst="rect">
            <a:avLst/>
          </a:prstGeom>
          <a:noFill/>
          <a:ln>
            <a:noFill/>
          </a:ln>
        </p:spPr>
        <p:txBody>
          <a:bodyPr spcFirstLastPara="1" wrap="square" lIns="91425" tIns="45700" rIns="91425" bIns="45700" anchor="t" anchorCtr="0">
            <a:spAutoFit/>
          </a:bodyPr>
          <a:lstStyle/>
          <a:p>
            <a:pPr lvl="0">
              <a:buSzPts val="3200"/>
            </a:pPr>
            <a:r>
              <a:rPr lang="pt-BR" sz="3200" dirty="0" smtClean="0">
                <a:solidFill>
                  <a:srgbClr val="262626"/>
                </a:solidFill>
                <a:latin typeface="Calibri"/>
                <a:ea typeface="Calibri"/>
                <a:cs typeface="Calibri"/>
                <a:sym typeface="Calibri"/>
              </a:rPr>
              <a:t>Podemos reciclar muitas coisas e é uma ótima maneira de ajudar a manter nosso ambiente limpo</a:t>
            </a:r>
            <a:r>
              <a:rPr lang="pt-BR" sz="3200" b="0" i="0" u="none" strike="noStrike" cap="none" dirty="0" smtClean="0">
                <a:solidFill>
                  <a:srgbClr val="262626"/>
                </a:solidFill>
                <a:latin typeface="Calibri"/>
                <a:ea typeface="Calibri"/>
                <a:cs typeface="Calibri"/>
                <a:sym typeface="Calibri"/>
              </a:rPr>
              <a:t>. </a:t>
            </a:r>
            <a:r>
              <a:rPr lang="pt-BR" sz="3200" b="1" dirty="0" smtClean="0">
                <a:solidFill>
                  <a:srgbClr val="29C7F7"/>
                </a:solidFill>
                <a:latin typeface="Calibri"/>
                <a:ea typeface="Calibri"/>
                <a:cs typeface="Calibri"/>
                <a:sym typeface="Calibri"/>
              </a:rPr>
              <a:t>Se reciclarmos, criaremos menos resíduos</a:t>
            </a:r>
            <a:r>
              <a:rPr lang="pt-BR" sz="3200" b="1" i="0" u="none" strike="noStrike" cap="none" dirty="0" smtClean="0">
                <a:solidFill>
                  <a:srgbClr val="29C7F7"/>
                </a:solidFill>
                <a:latin typeface="Calibri"/>
                <a:ea typeface="Calibri"/>
                <a:cs typeface="Calibri"/>
                <a:sym typeface="Calibri"/>
              </a:rPr>
              <a:t>. </a:t>
            </a:r>
            <a:r>
              <a:rPr lang="pt-BR" sz="3200" dirty="0" smtClean="0">
                <a:solidFill>
                  <a:srgbClr val="262626"/>
                </a:solidFill>
                <a:latin typeface="Calibri"/>
                <a:ea typeface="Calibri"/>
                <a:cs typeface="Calibri"/>
                <a:sym typeface="Calibri"/>
              </a:rPr>
              <a:t>Como reciclar?</a:t>
            </a:r>
            <a:endParaRPr lang="pt-BR" sz="1400" b="0" i="0" u="none" strike="noStrike" cap="none" dirty="0">
              <a:solidFill>
                <a:srgbClr val="000000"/>
              </a:solidFill>
              <a:sym typeface="Arial"/>
            </a:endParaRPr>
          </a:p>
        </p:txBody>
      </p:sp>
      <p:pic>
        <p:nvPicPr>
          <p:cNvPr id="367" name="Google Shape;367;p10" descr="A picture containing person, outdoor, sport&#10;&#10;Description automatically generated"/>
          <p:cNvPicPr preferRelativeResize="0"/>
          <p:nvPr/>
        </p:nvPicPr>
        <p:blipFill rotWithShape="1">
          <a:blip r:embed="rId5">
            <a:alphaModFix/>
          </a:blip>
          <a:srcRect b="-29"/>
          <a:stretch/>
        </p:blipFill>
        <p:spPr>
          <a:xfrm>
            <a:off x="548477" y="1869834"/>
            <a:ext cx="5430557" cy="3662285"/>
          </a:xfrm>
          <a:prstGeom prst="rect">
            <a:avLst/>
          </a:prstGeom>
          <a:noFill/>
          <a:ln>
            <a:noFill/>
          </a:ln>
        </p:spPr>
      </p:pic>
      <p:sp>
        <p:nvSpPr>
          <p:cNvPr id="368" name="Google Shape;3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11</a:t>
            </a:fld>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g113c26857d2_0_6" descr="A picture containing text, people&#10;&#10;Description automatically generated"/>
          <p:cNvPicPr preferRelativeResize="0"/>
          <p:nvPr/>
        </p:nvPicPr>
        <p:blipFill rotWithShape="1">
          <a:blip r:embed="rId3">
            <a:alphaModFix/>
          </a:blip>
          <a:srcRect/>
          <a:stretch/>
        </p:blipFill>
        <p:spPr>
          <a:xfrm>
            <a:off x="0" y="0"/>
            <a:ext cx="12191998" cy="6858002"/>
          </a:xfrm>
          <a:prstGeom prst="rect">
            <a:avLst/>
          </a:prstGeom>
          <a:noFill/>
          <a:ln>
            <a:noFill/>
          </a:ln>
        </p:spPr>
      </p:pic>
      <p:sp>
        <p:nvSpPr>
          <p:cNvPr id="374" name="Google Shape;374;g113c26857d2_0_6"/>
          <p:cNvSpPr txBox="1"/>
          <p:nvPr/>
        </p:nvSpPr>
        <p:spPr>
          <a:xfrm>
            <a:off x="4129818" y="1661825"/>
            <a:ext cx="8239604" cy="36317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500"/>
              <a:buFont typeface="Arial"/>
              <a:buNone/>
            </a:pPr>
            <a:r>
              <a:rPr lang="pt-BR" sz="11500" b="1" i="0" u="none" strike="noStrike" cap="none" dirty="0" smtClean="0">
                <a:solidFill>
                  <a:srgbClr val="29C7F7"/>
                </a:solidFill>
                <a:latin typeface="Calibri"/>
                <a:ea typeface="Calibri"/>
                <a:cs typeface="Calibri"/>
                <a:sym typeface="Calibri"/>
              </a:rPr>
              <a:t>Passos para a Reciclagem</a:t>
            </a:r>
            <a:endParaRPr lang="pt-BR" sz="1400" b="0" i="0" u="none" strike="noStrike" cap="none" dirty="0">
              <a:solidFill>
                <a:srgbClr val="000000"/>
              </a:solidFill>
              <a:sym typeface="Arial"/>
            </a:endParaRPr>
          </a:p>
        </p:txBody>
      </p:sp>
      <p:sp>
        <p:nvSpPr>
          <p:cNvPr id="375" name="Google Shape;375;g113c26857d2_0_6"/>
          <p:cNvSpPr/>
          <p:nvPr/>
        </p:nvSpPr>
        <p:spPr>
          <a:xfrm>
            <a:off x="2631954" y="1619861"/>
            <a:ext cx="2068200" cy="2068200"/>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376" name="Google Shape;376;g113c26857d2_0_6"/>
          <p:cNvSpPr txBox="1"/>
          <p:nvPr/>
        </p:nvSpPr>
        <p:spPr>
          <a:xfrm>
            <a:off x="511427" y="682208"/>
            <a:ext cx="4282200" cy="163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pt-BR" sz="10000" b="1" i="0" u="none" strike="noStrike" cap="none" dirty="0" smtClean="0">
                <a:solidFill>
                  <a:srgbClr val="29C7F7"/>
                </a:solidFill>
                <a:latin typeface="Calibri"/>
                <a:ea typeface="Calibri"/>
                <a:cs typeface="Calibri"/>
                <a:sym typeface="Calibri"/>
              </a:rPr>
              <a:t>Os</a:t>
            </a:r>
            <a:endParaRPr lang="pt-BR" sz="1400" b="0" i="0" u="none" strike="noStrike" cap="none" dirty="0">
              <a:solidFill>
                <a:srgbClr val="000000"/>
              </a:solidFill>
              <a:sym typeface="Arial"/>
            </a:endParaRPr>
          </a:p>
        </p:txBody>
      </p:sp>
      <p:sp>
        <p:nvSpPr>
          <p:cNvPr id="377" name="Google Shape;377;g113c26857d2_0_6"/>
          <p:cNvSpPr/>
          <p:nvPr/>
        </p:nvSpPr>
        <p:spPr>
          <a:xfrm>
            <a:off x="2544081" y="1619861"/>
            <a:ext cx="2068200" cy="2068200"/>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378" name="Google Shape;378;g113c26857d2_0_6"/>
          <p:cNvSpPr txBox="1"/>
          <p:nvPr/>
        </p:nvSpPr>
        <p:spPr>
          <a:xfrm>
            <a:off x="3157573" y="1661100"/>
            <a:ext cx="993600" cy="1985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700"/>
              <a:buFont typeface="Arial"/>
              <a:buNone/>
            </a:pPr>
            <a:r>
              <a:rPr lang="pt-BR" sz="11700" b="1" i="0" u="none" strike="noStrike" cap="none" dirty="0" smtClean="0">
                <a:solidFill>
                  <a:schemeClr val="lt1"/>
                </a:solidFill>
                <a:latin typeface="Calibri"/>
                <a:ea typeface="Calibri"/>
                <a:cs typeface="Calibri"/>
                <a:sym typeface="Calibri"/>
              </a:rPr>
              <a:t>3</a:t>
            </a:r>
            <a:endParaRPr lang="pt-BR" sz="13700" b="1" i="0" u="none" strike="noStrike" cap="none" dirty="0">
              <a:solidFill>
                <a:schemeClr val="lt1"/>
              </a:solidFill>
              <a:latin typeface="Calibri"/>
              <a:ea typeface="Calibri"/>
              <a:cs typeface="Calibri"/>
              <a:sym typeface="Calibri"/>
            </a:endParaRPr>
          </a:p>
        </p:txBody>
      </p:sp>
      <p:sp>
        <p:nvSpPr>
          <p:cNvPr id="379" name="Google Shape;379;g113c26857d2_0_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12</a:t>
            </a:fld>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2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5" name="Google Shape;385;p26"/>
          <p:cNvSpPr/>
          <p:nvPr/>
        </p:nvSpPr>
        <p:spPr>
          <a:xfrm>
            <a:off x="2087374" y="512618"/>
            <a:ext cx="725099" cy="724375"/>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386" name="Google Shape;386;p26"/>
          <p:cNvSpPr txBox="1"/>
          <p:nvPr/>
        </p:nvSpPr>
        <p:spPr>
          <a:xfrm>
            <a:off x="449768" y="401874"/>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1" i="0" u="none" strike="noStrike" cap="none" dirty="0" smtClean="0">
                <a:solidFill>
                  <a:srgbClr val="29C7F7"/>
                </a:solidFill>
                <a:latin typeface="Calibri"/>
                <a:ea typeface="Calibri"/>
                <a:cs typeface="Calibri"/>
                <a:sym typeface="Calibri"/>
              </a:rPr>
              <a:t>Passo</a:t>
            </a:r>
            <a:endParaRPr lang="pt-BR" sz="1400" b="0" i="0" u="none" strike="noStrike" cap="none" dirty="0">
              <a:solidFill>
                <a:srgbClr val="000000"/>
              </a:solidFill>
              <a:sym typeface="Arial"/>
            </a:endParaRPr>
          </a:p>
        </p:txBody>
      </p:sp>
      <p:sp>
        <p:nvSpPr>
          <p:cNvPr id="387" name="Google Shape;387;p26"/>
          <p:cNvSpPr txBox="1"/>
          <p:nvPr/>
        </p:nvSpPr>
        <p:spPr>
          <a:xfrm>
            <a:off x="2199862" y="442098"/>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1" i="0" u="none" strike="noStrike" cap="none" dirty="0" smtClean="0">
                <a:solidFill>
                  <a:schemeClr val="lt1"/>
                </a:solidFill>
                <a:latin typeface="Calibri"/>
                <a:ea typeface="Calibri"/>
                <a:cs typeface="Calibri"/>
                <a:sym typeface="Calibri"/>
              </a:rPr>
              <a:t>1</a:t>
            </a:r>
            <a:endParaRPr lang="pt-BR" sz="1400" b="0" i="0" u="none" strike="noStrike" cap="none" dirty="0">
              <a:solidFill>
                <a:srgbClr val="000000"/>
              </a:solidFill>
              <a:sym typeface="Arial"/>
            </a:endParaRPr>
          </a:p>
        </p:txBody>
      </p:sp>
      <p:sp>
        <p:nvSpPr>
          <p:cNvPr id="388" name="Google Shape;388;p26"/>
          <p:cNvSpPr txBox="1"/>
          <p:nvPr/>
        </p:nvSpPr>
        <p:spPr>
          <a:xfrm>
            <a:off x="3155459" y="439353"/>
            <a:ext cx="8393238" cy="1569660"/>
          </a:xfrm>
          <a:prstGeom prst="rect">
            <a:avLst/>
          </a:prstGeom>
          <a:noFill/>
          <a:ln>
            <a:noFill/>
          </a:ln>
        </p:spPr>
        <p:txBody>
          <a:bodyPr spcFirstLastPara="1" wrap="square" lIns="91425" tIns="45700" rIns="91425" bIns="45700" anchor="t" anchorCtr="0">
            <a:spAutoFit/>
          </a:bodyPr>
          <a:lstStyle/>
          <a:p>
            <a:pPr lvl="0">
              <a:buSzPts val="4800"/>
            </a:pPr>
            <a:r>
              <a:rPr lang="pt-BR" sz="4800" b="1" dirty="0" smtClean="0">
                <a:solidFill>
                  <a:srgbClr val="434444"/>
                </a:solidFill>
                <a:latin typeface="Calibri"/>
                <a:ea typeface="Calibri"/>
                <a:cs typeface="Calibri"/>
                <a:sym typeface="Calibri"/>
              </a:rPr>
              <a:t>Saiba o que você pode reciclar</a:t>
            </a:r>
            <a:r>
              <a:rPr lang="pt-BR" sz="4800" b="1" i="0" u="none" strike="noStrike" cap="none" dirty="0" smtClean="0">
                <a:solidFill>
                  <a:srgbClr val="434444"/>
                </a:solidFill>
                <a:latin typeface="Calibri"/>
                <a:ea typeface="Calibri"/>
                <a:cs typeface="Calibri"/>
                <a:sym typeface="Calibri"/>
              </a:rPr>
              <a:t>.</a:t>
            </a:r>
            <a:endParaRPr lang="pt-BR" sz="1400" b="0" i="0" u="none" strike="noStrike" cap="none" dirty="0" smtClean="0">
              <a:solidFill>
                <a:srgbClr val="000000"/>
              </a:solidFill>
              <a:sym typeface="Arial"/>
            </a:endParaRPr>
          </a:p>
          <a:p>
            <a:pPr marL="0" marR="0" lvl="0" indent="0" algn="l" rtl="0">
              <a:lnSpc>
                <a:spcPct val="100000"/>
              </a:lnSpc>
              <a:spcBef>
                <a:spcPts val="0"/>
              </a:spcBef>
              <a:spcAft>
                <a:spcPts val="0"/>
              </a:spcAft>
              <a:buClr>
                <a:srgbClr val="000000"/>
              </a:buClr>
              <a:buSzPts val="4800"/>
              <a:buFont typeface="Arial"/>
              <a:buNone/>
            </a:pPr>
            <a:endParaRPr lang="pt-BR" sz="4800" b="1" i="0" u="none" strike="noStrike" cap="none" dirty="0">
              <a:solidFill>
                <a:srgbClr val="434444"/>
              </a:solidFill>
              <a:latin typeface="Calibri"/>
              <a:ea typeface="Calibri"/>
              <a:cs typeface="Calibri"/>
              <a:sym typeface="Calibri"/>
            </a:endParaRPr>
          </a:p>
        </p:txBody>
      </p:sp>
      <p:pic>
        <p:nvPicPr>
          <p:cNvPr id="389" name="Google Shape;389;p26" descr="A picture containing plastic, vessel, jar&#10;&#10;Description automatically generated"/>
          <p:cNvPicPr preferRelativeResize="0"/>
          <p:nvPr/>
        </p:nvPicPr>
        <p:blipFill rotWithShape="1">
          <a:blip r:embed="rId4">
            <a:alphaModFix/>
          </a:blip>
          <a:srcRect/>
          <a:stretch/>
        </p:blipFill>
        <p:spPr>
          <a:xfrm>
            <a:off x="148995" y="1821215"/>
            <a:ext cx="2223739" cy="2662560"/>
          </a:xfrm>
          <a:prstGeom prst="rect">
            <a:avLst/>
          </a:prstGeom>
          <a:noFill/>
          <a:ln>
            <a:noFill/>
          </a:ln>
        </p:spPr>
      </p:pic>
      <p:sp>
        <p:nvSpPr>
          <p:cNvPr id="390" name="Google Shape;390;p26"/>
          <p:cNvSpPr/>
          <p:nvPr/>
        </p:nvSpPr>
        <p:spPr>
          <a:xfrm>
            <a:off x="154161" y="4496569"/>
            <a:ext cx="2384489" cy="1274155"/>
          </a:xfrm>
          <a:prstGeom prst="rect">
            <a:avLst/>
          </a:prstGeom>
          <a:noFill/>
          <a:ln>
            <a:noFill/>
          </a:ln>
        </p:spPr>
        <p:txBody>
          <a:bodyPr spcFirstLastPara="1" wrap="square" lIns="91425" tIns="45700" rIns="91425" bIns="45700" anchor="t" anchorCtr="0">
            <a:spAutoFit/>
          </a:bodyPr>
          <a:lstStyle/>
          <a:p>
            <a:pPr lvl="0" algn="ctr">
              <a:lnSpc>
                <a:spcPct val="120000"/>
              </a:lnSpc>
              <a:buSzPts val="3200"/>
            </a:pPr>
            <a:r>
              <a:rPr lang="pt-BR" sz="3200" b="1" dirty="0" smtClean="0">
                <a:solidFill>
                  <a:srgbClr val="262626"/>
                </a:solidFill>
                <a:latin typeface="Calibri"/>
                <a:ea typeface="Calibri"/>
                <a:cs typeface="Calibri"/>
                <a:sym typeface="Calibri"/>
              </a:rPr>
              <a:t>Frasco de vidro</a:t>
            </a:r>
            <a:endParaRPr lang="pt-BR" sz="3200" b="0" i="0" u="none" strike="noStrike" cap="none" dirty="0">
              <a:solidFill>
                <a:srgbClr val="262626"/>
              </a:solidFill>
              <a:latin typeface="Calibri"/>
              <a:ea typeface="Calibri"/>
              <a:cs typeface="Calibri"/>
              <a:sym typeface="Calibri"/>
            </a:endParaRPr>
          </a:p>
        </p:txBody>
      </p:sp>
      <p:pic>
        <p:nvPicPr>
          <p:cNvPr id="391" name="Google Shape;391;p26" descr="Icon&#10;&#10;Description automatically generated"/>
          <p:cNvPicPr preferRelativeResize="0"/>
          <p:nvPr/>
        </p:nvPicPr>
        <p:blipFill rotWithShape="1">
          <a:blip r:embed="rId5">
            <a:alphaModFix/>
          </a:blip>
          <a:srcRect r="12" b="29"/>
          <a:stretch/>
        </p:blipFill>
        <p:spPr>
          <a:xfrm>
            <a:off x="2059005" y="1667280"/>
            <a:ext cx="953323" cy="853415"/>
          </a:xfrm>
          <a:prstGeom prst="rect">
            <a:avLst/>
          </a:prstGeom>
          <a:noFill/>
          <a:ln>
            <a:noFill/>
          </a:ln>
        </p:spPr>
      </p:pic>
      <p:pic>
        <p:nvPicPr>
          <p:cNvPr id="392" name="Google Shape;392;p26" descr="A bottle of water&#10;&#10;Description automatically generated with low confidence"/>
          <p:cNvPicPr preferRelativeResize="0"/>
          <p:nvPr/>
        </p:nvPicPr>
        <p:blipFill rotWithShape="1">
          <a:blip r:embed="rId6">
            <a:alphaModFix/>
          </a:blip>
          <a:srcRect/>
          <a:stretch/>
        </p:blipFill>
        <p:spPr>
          <a:xfrm>
            <a:off x="3029829" y="1830359"/>
            <a:ext cx="2248754" cy="2857792"/>
          </a:xfrm>
          <a:prstGeom prst="rect">
            <a:avLst/>
          </a:prstGeom>
          <a:noFill/>
          <a:ln>
            <a:noFill/>
          </a:ln>
        </p:spPr>
      </p:pic>
      <p:pic>
        <p:nvPicPr>
          <p:cNvPr id="393" name="Google Shape;393;p26" descr="A close up of a roll of tape&#10;&#10;Description automatically generated with low confidence"/>
          <p:cNvPicPr preferRelativeResize="0"/>
          <p:nvPr/>
        </p:nvPicPr>
        <p:blipFill rotWithShape="1">
          <a:blip r:embed="rId7">
            <a:alphaModFix/>
          </a:blip>
          <a:srcRect/>
          <a:stretch/>
        </p:blipFill>
        <p:spPr>
          <a:xfrm>
            <a:off x="9990385" y="2221823"/>
            <a:ext cx="1128502" cy="2134890"/>
          </a:xfrm>
          <a:prstGeom prst="rect">
            <a:avLst/>
          </a:prstGeom>
          <a:noFill/>
          <a:ln>
            <a:noFill/>
          </a:ln>
        </p:spPr>
      </p:pic>
      <p:pic>
        <p:nvPicPr>
          <p:cNvPr id="394" name="Google Shape;394;p26" descr="A picture containing box, stationary, container, envelope&#10;&#10;Description automatically generated"/>
          <p:cNvPicPr preferRelativeResize="0"/>
          <p:nvPr/>
        </p:nvPicPr>
        <p:blipFill rotWithShape="1">
          <a:blip r:embed="rId8">
            <a:alphaModFix/>
          </a:blip>
          <a:srcRect/>
          <a:stretch/>
        </p:blipFill>
        <p:spPr>
          <a:xfrm>
            <a:off x="5935678" y="1987705"/>
            <a:ext cx="3116495" cy="2329580"/>
          </a:xfrm>
          <a:prstGeom prst="rect">
            <a:avLst/>
          </a:prstGeom>
          <a:noFill/>
          <a:ln>
            <a:noFill/>
          </a:ln>
        </p:spPr>
      </p:pic>
      <p:sp>
        <p:nvSpPr>
          <p:cNvPr id="395" name="Google Shape;395;p26"/>
          <p:cNvSpPr/>
          <p:nvPr/>
        </p:nvSpPr>
        <p:spPr>
          <a:xfrm>
            <a:off x="2372734" y="4496569"/>
            <a:ext cx="3618110" cy="1274155"/>
          </a:xfrm>
          <a:prstGeom prst="rect">
            <a:avLst/>
          </a:prstGeom>
          <a:noFill/>
          <a:ln>
            <a:noFill/>
          </a:ln>
        </p:spPr>
        <p:txBody>
          <a:bodyPr spcFirstLastPara="1" wrap="square" lIns="91425" tIns="45700" rIns="91425" bIns="45700" anchor="t" anchorCtr="0">
            <a:spAutoFit/>
          </a:bodyPr>
          <a:lstStyle/>
          <a:p>
            <a:pPr lvl="0" algn="ctr">
              <a:lnSpc>
                <a:spcPct val="120000"/>
              </a:lnSpc>
              <a:buSzPts val="3200"/>
            </a:pPr>
            <a:r>
              <a:rPr lang="pt-BR" sz="3200" b="1" dirty="0" smtClean="0">
                <a:solidFill>
                  <a:srgbClr val="262626"/>
                </a:solidFill>
                <a:latin typeface="Calibri"/>
                <a:ea typeface="Calibri"/>
                <a:cs typeface="Calibri"/>
                <a:sym typeface="Calibri"/>
              </a:rPr>
              <a:t>Garrafa de plástico PET</a:t>
            </a:r>
            <a:endParaRPr lang="pt-BR" sz="3200" b="0" i="0" u="none" strike="noStrike" cap="none" dirty="0">
              <a:solidFill>
                <a:srgbClr val="262626"/>
              </a:solidFill>
              <a:latin typeface="Calibri"/>
              <a:ea typeface="Calibri"/>
              <a:cs typeface="Calibri"/>
              <a:sym typeface="Calibri"/>
            </a:endParaRPr>
          </a:p>
        </p:txBody>
      </p:sp>
      <p:pic>
        <p:nvPicPr>
          <p:cNvPr id="396" name="Google Shape;396;p26" descr="Icon&#10;&#10;Description automatically generated"/>
          <p:cNvPicPr preferRelativeResize="0"/>
          <p:nvPr/>
        </p:nvPicPr>
        <p:blipFill rotWithShape="1">
          <a:blip r:embed="rId5">
            <a:alphaModFix/>
          </a:blip>
          <a:srcRect r="12" b="29"/>
          <a:stretch/>
        </p:blipFill>
        <p:spPr>
          <a:xfrm>
            <a:off x="4682545" y="1667280"/>
            <a:ext cx="953323" cy="853415"/>
          </a:xfrm>
          <a:prstGeom prst="rect">
            <a:avLst/>
          </a:prstGeom>
          <a:noFill/>
          <a:ln>
            <a:noFill/>
          </a:ln>
        </p:spPr>
      </p:pic>
      <p:pic>
        <p:nvPicPr>
          <p:cNvPr id="397" name="Google Shape;397;p26" descr="Icon&#10;&#10;Description automatically generated"/>
          <p:cNvPicPr preferRelativeResize="0"/>
          <p:nvPr/>
        </p:nvPicPr>
        <p:blipFill rotWithShape="1">
          <a:blip r:embed="rId5">
            <a:alphaModFix/>
          </a:blip>
          <a:srcRect r="12" b="29"/>
          <a:stretch/>
        </p:blipFill>
        <p:spPr>
          <a:xfrm>
            <a:off x="8437272" y="1667279"/>
            <a:ext cx="953323" cy="853415"/>
          </a:xfrm>
          <a:prstGeom prst="rect">
            <a:avLst/>
          </a:prstGeom>
          <a:noFill/>
          <a:ln>
            <a:noFill/>
          </a:ln>
        </p:spPr>
      </p:pic>
      <p:sp>
        <p:nvSpPr>
          <p:cNvPr id="398" name="Google Shape;398;p26"/>
          <p:cNvSpPr/>
          <p:nvPr/>
        </p:nvSpPr>
        <p:spPr>
          <a:xfrm>
            <a:off x="6096268" y="4496569"/>
            <a:ext cx="3103835" cy="683224"/>
          </a:xfrm>
          <a:prstGeom prst="rect">
            <a:avLst/>
          </a:prstGeom>
          <a:noFill/>
          <a:ln>
            <a:noFill/>
          </a:ln>
        </p:spPr>
        <p:txBody>
          <a:bodyPr spcFirstLastPara="1" wrap="square" lIns="91425" tIns="45700" rIns="91425" bIns="45700" anchor="t" anchorCtr="0">
            <a:spAutoFit/>
          </a:bodyPr>
          <a:lstStyle/>
          <a:p>
            <a:pPr lvl="0" algn="ctr">
              <a:lnSpc>
                <a:spcPct val="120000"/>
              </a:lnSpc>
              <a:buSzPts val="3200"/>
            </a:pPr>
            <a:r>
              <a:rPr lang="pt-BR" sz="3200" b="1" dirty="0" smtClean="0">
                <a:solidFill>
                  <a:srgbClr val="262626"/>
                </a:solidFill>
                <a:latin typeface="Calibri"/>
                <a:ea typeface="Calibri"/>
                <a:cs typeface="Calibri"/>
                <a:sym typeface="Calibri"/>
              </a:rPr>
              <a:t>Caixa de papelão</a:t>
            </a:r>
            <a:endParaRPr lang="pt-BR" sz="3200" b="0" i="0" u="none" strike="noStrike" cap="none" dirty="0">
              <a:solidFill>
                <a:srgbClr val="262626"/>
              </a:solidFill>
              <a:latin typeface="Calibri"/>
              <a:ea typeface="Calibri"/>
              <a:cs typeface="Calibri"/>
              <a:sym typeface="Calibri"/>
            </a:endParaRPr>
          </a:p>
        </p:txBody>
      </p:sp>
      <p:pic>
        <p:nvPicPr>
          <p:cNvPr id="399" name="Google Shape;399;p26" descr="Icon&#10;&#10;Description automatically generated"/>
          <p:cNvPicPr preferRelativeResize="0"/>
          <p:nvPr/>
        </p:nvPicPr>
        <p:blipFill rotWithShape="1">
          <a:blip r:embed="rId5">
            <a:alphaModFix/>
          </a:blip>
          <a:srcRect r="12" b="29"/>
          <a:stretch/>
        </p:blipFill>
        <p:spPr>
          <a:xfrm>
            <a:off x="10911921" y="1647873"/>
            <a:ext cx="953323" cy="853415"/>
          </a:xfrm>
          <a:prstGeom prst="rect">
            <a:avLst/>
          </a:prstGeom>
          <a:noFill/>
          <a:ln>
            <a:noFill/>
          </a:ln>
        </p:spPr>
      </p:pic>
      <p:sp>
        <p:nvSpPr>
          <p:cNvPr id="400" name="Google Shape;400;p26"/>
          <p:cNvSpPr/>
          <p:nvPr/>
        </p:nvSpPr>
        <p:spPr>
          <a:xfrm>
            <a:off x="9200103" y="4496569"/>
            <a:ext cx="2709065" cy="683224"/>
          </a:xfrm>
          <a:prstGeom prst="rect">
            <a:avLst/>
          </a:prstGeom>
          <a:noFill/>
          <a:ln>
            <a:noFill/>
          </a:ln>
        </p:spPr>
        <p:txBody>
          <a:bodyPr spcFirstLastPara="1" wrap="square" lIns="91425" tIns="45700" rIns="91425" bIns="45700" anchor="t" anchorCtr="0">
            <a:spAutoFit/>
          </a:bodyPr>
          <a:lstStyle/>
          <a:p>
            <a:pPr lvl="0" algn="ctr">
              <a:lnSpc>
                <a:spcPct val="120000"/>
              </a:lnSpc>
              <a:buSzPts val="3200"/>
            </a:pPr>
            <a:r>
              <a:rPr lang="pt-BR" sz="3200" b="1" dirty="0" smtClean="0">
                <a:solidFill>
                  <a:srgbClr val="262626"/>
                </a:solidFill>
                <a:latin typeface="Calibri"/>
                <a:ea typeface="Calibri"/>
                <a:cs typeface="Calibri"/>
                <a:sym typeface="Calibri"/>
              </a:rPr>
              <a:t>Lata de metal</a:t>
            </a:r>
            <a:endParaRPr lang="pt-BR" sz="3200" b="0" i="0" u="none" strike="noStrike" cap="none" dirty="0">
              <a:solidFill>
                <a:srgbClr val="262626"/>
              </a:solidFill>
              <a:latin typeface="Calibri"/>
              <a:ea typeface="Calibri"/>
              <a:cs typeface="Calibri"/>
              <a:sym typeface="Calibri"/>
            </a:endParaRPr>
          </a:p>
        </p:txBody>
      </p:sp>
      <p:sp>
        <p:nvSpPr>
          <p:cNvPr id="401" name="Google Shape;40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13</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500"/>
                                        <p:tgtEl>
                                          <p:spTgt spid="3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89"/>
                                        </p:tgtEl>
                                        <p:attrNameLst>
                                          <p:attrName>style.visibility</p:attrName>
                                        </p:attrNameLst>
                                      </p:cBhvr>
                                      <p:to>
                                        <p:strVal val="visible"/>
                                      </p:to>
                                    </p:set>
                                    <p:anim calcmode="lin" valueType="num">
                                      <p:cBhvr additive="base">
                                        <p:cTn id="12" dur="500"/>
                                        <p:tgtEl>
                                          <p:spTgt spid="389"/>
                                        </p:tgtEl>
                                        <p:attrNameLst>
                                          <p:attrName>ppt_w</p:attrName>
                                        </p:attrNameLst>
                                      </p:cBhvr>
                                      <p:tavLst>
                                        <p:tav tm="0">
                                          <p:val>
                                            <p:strVal val="0"/>
                                          </p:val>
                                        </p:tav>
                                        <p:tav tm="100000">
                                          <p:val>
                                            <p:strVal val="#ppt_w"/>
                                          </p:val>
                                        </p:tav>
                                      </p:tavLst>
                                    </p:anim>
                                    <p:anim calcmode="lin" valueType="num">
                                      <p:cBhvr additive="base">
                                        <p:cTn id="13" dur="500"/>
                                        <p:tgtEl>
                                          <p:spTgt spid="38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92"/>
                                        </p:tgtEl>
                                        <p:attrNameLst>
                                          <p:attrName>style.visibility</p:attrName>
                                        </p:attrNameLst>
                                      </p:cBhvr>
                                      <p:to>
                                        <p:strVal val="visible"/>
                                      </p:to>
                                    </p:set>
                                    <p:anim calcmode="lin" valueType="num">
                                      <p:cBhvr additive="base">
                                        <p:cTn id="18" dur="500"/>
                                        <p:tgtEl>
                                          <p:spTgt spid="392"/>
                                        </p:tgtEl>
                                        <p:attrNameLst>
                                          <p:attrName>ppt_w</p:attrName>
                                        </p:attrNameLst>
                                      </p:cBhvr>
                                      <p:tavLst>
                                        <p:tav tm="0">
                                          <p:val>
                                            <p:strVal val="0"/>
                                          </p:val>
                                        </p:tav>
                                        <p:tav tm="100000">
                                          <p:val>
                                            <p:strVal val="#ppt_w"/>
                                          </p:val>
                                        </p:tav>
                                      </p:tavLst>
                                    </p:anim>
                                    <p:anim calcmode="lin" valueType="num">
                                      <p:cBhvr additive="base">
                                        <p:cTn id="19" dur="500"/>
                                        <p:tgtEl>
                                          <p:spTgt spid="392"/>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94"/>
                                        </p:tgtEl>
                                        <p:attrNameLst>
                                          <p:attrName>style.visibility</p:attrName>
                                        </p:attrNameLst>
                                      </p:cBhvr>
                                      <p:to>
                                        <p:strVal val="visible"/>
                                      </p:to>
                                    </p:set>
                                    <p:anim calcmode="lin" valueType="num">
                                      <p:cBhvr additive="base">
                                        <p:cTn id="24" dur="500"/>
                                        <p:tgtEl>
                                          <p:spTgt spid="394"/>
                                        </p:tgtEl>
                                        <p:attrNameLst>
                                          <p:attrName>ppt_w</p:attrName>
                                        </p:attrNameLst>
                                      </p:cBhvr>
                                      <p:tavLst>
                                        <p:tav tm="0">
                                          <p:val>
                                            <p:strVal val="0"/>
                                          </p:val>
                                        </p:tav>
                                        <p:tav tm="100000">
                                          <p:val>
                                            <p:strVal val="#ppt_w"/>
                                          </p:val>
                                        </p:tav>
                                      </p:tavLst>
                                    </p:anim>
                                    <p:anim calcmode="lin" valueType="num">
                                      <p:cBhvr additive="base">
                                        <p:cTn id="25" dur="500"/>
                                        <p:tgtEl>
                                          <p:spTgt spid="39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93"/>
                                        </p:tgtEl>
                                        <p:attrNameLst>
                                          <p:attrName>style.visibility</p:attrName>
                                        </p:attrNameLst>
                                      </p:cBhvr>
                                      <p:to>
                                        <p:strVal val="visible"/>
                                      </p:to>
                                    </p:set>
                                    <p:anim calcmode="lin" valueType="num">
                                      <p:cBhvr additive="base">
                                        <p:cTn id="30" dur="500"/>
                                        <p:tgtEl>
                                          <p:spTgt spid="393"/>
                                        </p:tgtEl>
                                        <p:attrNameLst>
                                          <p:attrName>ppt_w</p:attrName>
                                        </p:attrNameLst>
                                      </p:cBhvr>
                                      <p:tavLst>
                                        <p:tav tm="0">
                                          <p:val>
                                            <p:strVal val="0"/>
                                          </p:val>
                                        </p:tav>
                                        <p:tav tm="100000">
                                          <p:val>
                                            <p:strVal val="#ppt_w"/>
                                          </p:val>
                                        </p:tav>
                                      </p:tavLst>
                                    </p:anim>
                                    <p:anim calcmode="lin" valueType="num">
                                      <p:cBhvr additive="base">
                                        <p:cTn id="31" dur="500"/>
                                        <p:tgtEl>
                                          <p:spTgt spid="3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27" descr="A picture containing text, people&#10;&#10;Description automatically generated"/>
          <p:cNvPicPr preferRelativeResize="0"/>
          <p:nvPr/>
        </p:nvPicPr>
        <p:blipFill rotWithShape="1">
          <a:blip r:embed="rId3">
            <a:alphaModFix/>
          </a:blip>
          <a:srcRect/>
          <a:stretch/>
        </p:blipFill>
        <p:spPr>
          <a:xfrm>
            <a:off x="-25555" y="0"/>
            <a:ext cx="12192000" cy="6858000"/>
          </a:xfrm>
          <a:prstGeom prst="rect">
            <a:avLst/>
          </a:prstGeom>
          <a:noFill/>
          <a:ln>
            <a:noFill/>
          </a:ln>
        </p:spPr>
      </p:pic>
      <p:sp>
        <p:nvSpPr>
          <p:cNvPr id="407" name="Google Shape;407;p27"/>
          <p:cNvSpPr/>
          <p:nvPr/>
        </p:nvSpPr>
        <p:spPr>
          <a:xfrm>
            <a:off x="2004245" y="636828"/>
            <a:ext cx="697392" cy="637088"/>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408" name="Google Shape;408;p27"/>
          <p:cNvSpPr txBox="1"/>
          <p:nvPr/>
        </p:nvSpPr>
        <p:spPr>
          <a:xfrm>
            <a:off x="366734" y="487225"/>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1" i="0" u="none" strike="noStrike" cap="none" dirty="0" smtClean="0">
                <a:solidFill>
                  <a:srgbClr val="29C7F7"/>
                </a:solidFill>
                <a:latin typeface="Calibri"/>
                <a:ea typeface="Calibri"/>
                <a:cs typeface="Calibri"/>
                <a:sym typeface="Calibri"/>
              </a:rPr>
              <a:t>Passo</a:t>
            </a:r>
            <a:endParaRPr lang="pt-BR" sz="1400" b="0" i="0" u="none" strike="noStrike" cap="none" dirty="0">
              <a:solidFill>
                <a:srgbClr val="000000"/>
              </a:solidFill>
              <a:sym typeface="Arial"/>
            </a:endParaRPr>
          </a:p>
        </p:txBody>
      </p:sp>
      <p:sp>
        <p:nvSpPr>
          <p:cNvPr id="409" name="Google Shape;409;p27"/>
          <p:cNvSpPr txBox="1"/>
          <p:nvPr/>
        </p:nvSpPr>
        <p:spPr>
          <a:xfrm>
            <a:off x="2102462" y="525099"/>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1" i="0" u="none" strike="noStrike" cap="none" dirty="0" smtClean="0">
                <a:solidFill>
                  <a:schemeClr val="lt1"/>
                </a:solidFill>
                <a:latin typeface="Calibri"/>
                <a:ea typeface="Calibri"/>
                <a:cs typeface="Calibri"/>
                <a:sym typeface="Calibri"/>
              </a:rPr>
              <a:t>2</a:t>
            </a:r>
            <a:endParaRPr lang="pt-BR" sz="1400" b="0" i="0" u="none" strike="noStrike" cap="none" dirty="0">
              <a:solidFill>
                <a:srgbClr val="000000"/>
              </a:solidFill>
              <a:sym typeface="Arial"/>
            </a:endParaRPr>
          </a:p>
        </p:txBody>
      </p:sp>
      <p:sp>
        <p:nvSpPr>
          <p:cNvPr id="410" name="Google Shape;410;p27"/>
          <p:cNvSpPr txBox="1"/>
          <p:nvPr/>
        </p:nvSpPr>
        <p:spPr>
          <a:xfrm>
            <a:off x="2911197" y="636828"/>
            <a:ext cx="9255248" cy="1200329"/>
          </a:xfrm>
          <a:prstGeom prst="rect">
            <a:avLst/>
          </a:prstGeom>
          <a:noFill/>
          <a:ln>
            <a:noFill/>
          </a:ln>
        </p:spPr>
        <p:txBody>
          <a:bodyPr spcFirstLastPara="1" wrap="square" lIns="91425" tIns="45700" rIns="91425" bIns="45700" anchor="t" anchorCtr="0">
            <a:spAutoFit/>
          </a:bodyPr>
          <a:lstStyle/>
          <a:p>
            <a:pPr lvl="0">
              <a:buSzPts val="3600"/>
            </a:pPr>
            <a:r>
              <a:rPr lang="pt-BR" sz="3600" b="1" dirty="0" smtClean="0">
                <a:solidFill>
                  <a:srgbClr val="434444"/>
                </a:solidFill>
                <a:latin typeface="Calibri"/>
                <a:ea typeface="Calibri"/>
                <a:cs typeface="Calibri"/>
                <a:sym typeface="Calibri"/>
              </a:rPr>
              <a:t>Esvazie, limpe e seque antes de colocar no lixo</a:t>
            </a:r>
            <a:r>
              <a:rPr lang="pt-BR" sz="3600" b="1" i="0" u="none" strike="noStrike" cap="none" dirty="0" smtClean="0">
                <a:solidFill>
                  <a:srgbClr val="434444"/>
                </a:solidFill>
                <a:latin typeface="Calibri"/>
                <a:ea typeface="Calibri"/>
                <a:cs typeface="Calibri"/>
                <a:sym typeface="Calibri"/>
              </a:rPr>
              <a:t>.</a:t>
            </a:r>
            <a:endParaRPr lang="pt-BR" sz="1400" b="0" i="0" u="none" strike="noStrike" cap="none" dirty="0" smtClean="0">
              <a:solidFill>
                <a:srgbClr val="000000"/>
              </a:solidFill>
              <a:sym typeface="Arial"/>
            </a:endParaRPr>
          </a:p>
          <a:p>
            <a:pPr marL="0" marR="0" lvl="0" indent="0" algn="l" rtl="0">
              <a:lnSpc>
                <a:spcPct val="100000"/>
              </a:lnSpc>
              <a:spcBef>
                <a:spcPts val="0"/>
              </a:spcBef>
              <a:spcAft>
                <a:spcPts val="0"/>
              </a:spcAft>
              <a:buClr>
                <a:srgbClr val="000000"/>
              </a:buClr>
              <a:buSzPts val="3600"/>
              <a:buFont typeface="Arial"/>
              <a:buNone/>
            </a:pPr>
            <a:endParaRPr lang="pt-BR" sz="3600" b="1" i="0" u="none" strike="noStrike" cap="none" dirty="0">
              <a:solidFill>
                <a:srgbClr val="434444"/>
              </a:solidFill>
              <a:latin typeface="Calibri"/>
              <a:ea typeface="Calibri"/>
              <a:cs typeface="Calibri"/>
              <a:sym typeface="Calibri"/>
            </a:endParaRPr>
          </a:p>
        </p:txBody>
      </p:sp>
      <p:sp>
        <p:nvSpPr>
          <p:cNvPr id="411" name="Google Shape;411;p27"/>
          <p:cNvSpPr txBox="1">
            <a:spLocks noGrp="1"/>
          </p:cNvSpPr>
          <p:nvPr>
            <p:ph type="sldNum" idx="12"/>
          </p:nvPr>
        </p:nvSpPr>
        <p:spPr>
          <a:xfrm>
            <a:off x="9079525" y="13162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t-BR" smtClean="0"/>
              <a:t>14</a:t>
            </a:fld>
            <a:endParaRPr lang="pt-BR" dirty="0"/>
          </a:p>
        </p:txBody>
      </p:sp>
      <p:pic>
        <p:nvPicPr>
          <p:cNvPr id="412" name="Google Shape;412;p27"/>
          <p:cNvPicPr preferRelativeResize="0"/>
          <p:nvPr/>
        </p:nvPicPr>
        <p:blipFill rotWithShape="1">
          <a:blip r:embed="rId4">
            <a:alphaModFix/>
          </a:blip>
          <a:srcRect t="-927" r="-9" b="-9"/>
          <a:stretch/>
        </p:blipFill>
        <p:spPr>
          <a:xfrm>
            <a:off x="772201" y="1760150"/>
            <a:ext cx="5262518" cy="3575587"/>
          </a:xfrm>
          <a:prstGeom prst="rect">
            <a:avLst/>
          </a:prstGeom>
          <a:noFill/>
          <a:ln>
            <a:noFill/>
          </a:ln>
        </p:spPr>
      </p:pic>
      <p:pic>
        <p:nvPicPr>
          <p:cNvPr id="413" name="Google Shape;413;p27" descr="A person holding a bottle&#10;&#10;Description automatically generated with low confidence"/>
          <p:cNvPicPr preferRelativeResize="0"/>
          <p:nvPr/>
        </p:nvPicPr>
        <p:blipFill rotWithShape="1">
          <a:blip r:embed="rId5">
            <a:alphaModFix/>
          </a:blip>
          <a:srcRect r="5" b="-12"/>
          <a:stretch/>
        </p:blipFill>
        <p:spPr>
          <a:xfrm>
            <a:off x="6244279" y="1774158"/>
            <a:ext cx="5472232" cy="35615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 calcmode="lin" valueType="num">
                                      <p:cBhvr additive="base">
                                        <p:cTn id="7" dur="500"/>
                                        <p:tgtEl>
                                          <p:spTgt spid="4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28"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19" name="Google Shape;419;p28"/>
          <p:cNvSpPr/>
          <p:nvPr/>
        </p:nvSpPr>
        <p:spPr>
          <a:xfrm>
            <a:off x="2087375" y="518299"/>
            <a:ext cx="711243" cy="646331"/>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420" name="Google Shape;420;p28"/>
          <p:cNvSpPr txBox="1"/>
          <p:nvPr/>
        </p:nvSpPr>
        <p:spPr>
          <a:xfrm>
            <a:off x="468245" y="371671"/>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1" i="0" u="none" strike="noStrike" cap="none" dirty="0" smtClean="0">
                <a:solidFill>
                  <a:srgbClr val="29C7F7"/>
                </a:solidFill>
                <a:latin typeface="Calibri"/>
                <a:ea typeface="Calibri"/>
                <a:cs typeface="Calibri"/>
                <a:sym typeface="Calibri"/>
              </a:rPr>
              <a:t>Passo</a:t>
            </a:r>
            <a:endParaRPr lang="pt-BR" sz="1400" b="0" i="0" u="none" strike="noStrike" cap="none" dirty="0">
              <a:solidFill>
                <a:srgbClr val="000000"/>
              </a:solidFill>
              <a:sym typeface="Arial"/>
            </a:endParaRPr>
          </a:p>
        </p:txBody>
      </p:sp>
      <p:sp>
        <p:nvSpPr>
          <p:cNvPr id="421" name="Google Shape;421;p28"/>
          <p:cNvSpPr txBox="1"/>
          <p:nvPr/>
        </p:nvSpPr>
        <p:spPr>
          <a:xfrm>
            <a:off x="2200110" y="425965"/>
            <a:ext cx="168814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BR" sz="4800" b="1" i="0" u="none" strike="noStrike" cap="none" dirty="0" smtClean="0">
                <a:solidFill>
                  <a:schemeClr val="lt1"/>
                </a:solidFill>
                <a:latin typeface="Calibri"/>
                <a:ea typeface="Calibri"/>
                <a:cs typeface="Calibri"/>
                <a:sym typeface="Calibri"/>
              </a:rPr>
              <a:t>3</a:t>
            </a:r>
            <a:endParaRPr lang="pt-BR" sz="1400" b="0" i="0" u="none" strike="noStrike" cap="none" dirty="0">
              <a:solidFill>
                <a:srgbClr val="000000"/>
              </a:solidFill>
              <a:sym typeface="Arial"/>
            </a:endParaRPr>
          </a:p>
        </p:txBody>
      </p:sp>
      <p:sp>
        <p:nvSpPr>
          <p:cNvPr id="422" name="Google Shape;422;p28"/>
          <p:cNvSpPr txBox="1"/>
          <p:nvPr/>
        </p:nvSpPr>
        <p:spPr>
          <a:xfrm>
            <a:off x="3085747" y="518299"/>
            <a:ext cx="8707021" cy="646331"/>
          </a:xfrm>
          <a:prstGeom prst="rect">
            <a:avLst/>
          </a:prstGeom>
          <a:noFill/>
          <a:ln>
            <a:noFill/>
          </a:ln>
        </p:spPr>
        <p:txBody>
          <a:bodyPr spcFirstLastPara="1" wrap="square" lIns="91425" tIns="45700" rIns="91425" bIns="45700" anchor="t" anchorCtr="0">
            <a:spAutoFit/>
          </a:bodyPr>
          <a:lstStyle/>
          <a:p>
            <a:pPr lvl="0">
              <a:buSzPts val="3600"/>
            </a:pPr>
            <a:r>
              <a:rPr lang="pt-BR" sz="3600" b="1" dirty="0" smtClean="0">
                <a:solidFill>
                  <a:srgbClr val="434444"/>
                </a:solidFill>
                <a:latin typeface="Calibri"/>
                <a:ea typeface="Calibri"/>
                <a:cs typeface="Calibri"/>
                <a:sym typeface="Calibri"/>
              </a:rPr>
              <a:t>Coloque os recicláveis na lixeira correta</a:t>
            </a:r>
            <a:r>
              <a:rPr lang="pt-BR" sz="3600" b="1" i="0" u="none" strike="noStrike" cap="none" dirty="0" smtClean="0">
                <a:solidFill>
                  <a:srgbClr val="434444"/>
                </a:solidFill>
                <a:latin typeface="Calibri"/>
                <a:ea typeface="Calibri"/>
                <a:cs typeface="Calibri"/>
                <a:sym typeface="Calibri"/>
              </a:rPr>
              <a:t>.</a:t>
            </a:r>
            <a:endParaRPr lang="pt-BR" sz="1400" b="0" i="0" u="none" strike="noStrike" cap="none" dirty="0">
              <a:solidFill>
                <a:srgbClr val="000000"/>
              </a:solidFill>
              <a:sym typeface="Arial"/>
            </a:endParaRPr>
          </a:p>
        </p:txBody>
      </p:sp>
      <p:grpSp>
        <p:nvGrpSpPr>
          <p:cNvPr id="423" name="Google Shape;423;p28"/>
          <p:cNvGrpSpPr/>
          <p:nvPr/>
        </p:nvGrpSpPr>
        <p:grpSpPr>
          <a:xfrm>
            <a:off x="989733" y="1625785"/>
            <a:ext cx="10223538" cy="4013759"/>
            <a:chOff x="989733" y="1625785"/>
            <a:chExt cx="10223538" cy="4013759"/>
          </a:xfrm>
        </p:grpSpPr>
        <p:pic>
          <p:nvPicPr>
            <p:cNvPr id="424" name="Google Shape;424;p28"/>
            <p:cNvPicPr preferRelativeResize="0"/>
            <p:nvPr/>
          </p:nvPicPr>
          <p:blipFill rotWithShape="1">
            <a:blip r:embed="rId4">
              <a:alphaModFix/>
            </a:blip>
            <a:srcRect b="-6"/>
            <a:stretch/>
          </p:blipFill>
          <p:spPr>
            <a:xfrm>
              <a:off x="989733" y="1625785"/>
              <a:ext cx="3237743" cy="4013759"/>
            </a:xfrm>
            <a:prstGeom prst="rect">
              <a:avLst/>
            </a:prstGeom>
            <a:noFill/>
            <a:ln>
              <a:noFill/>
            </a:ln>
          </p:spPr>
        </p:pic>
        <p:pic>
          <p:nvPicPr>
            <p:cNvPr id="425" name="Google Shape;425;p28" descr="A picture containing wall, indoor, person, cluttered&#10;&#10;Description automatically generated"/>
            <p:cNvPicPr preferRelativeResize="0"/>
            <p:nvPr/>
          </p:nvPicPr>
          <p:blipFill rotWithShape="1">
            <a:blip r:embed="rId5">
              <a:alphaModFix/>
            </a:blip>
            <a:srcRect r="-10" b="-34"/>
            <a:stretch/>
          </p:blipFill>
          <p:spPr>
            <a:xfrm>
              <a:off x="4227476" y="1625785"/>
              <a:ext cx="6985795" cy="4013759"/>
            </a:xfrm>
            <a:prstGeom prst="rect">
              <a:avLst/>
            </a:prstGeom>
            <a:noFill/>
            <a:ln>
              <a:noFill/>
            </a:ln>
          </p:spPr>
        </p:pic>
      </p:grpSp>
      <p:pic>
        <p:nvPicPr>
          <p:cNvPr id="426" name="Google Shape;426;p28" descr="Icon&#10;&#10;Description automatically generated"/>
          <p:cNvPicPr preferRelativeResize="0"/>
          <p:nvPr/>
        </p:nvPicPr>
        <p:blipFill rotWithShape="1">
          <a:blip r:embed="rId6">
            <a:alphaModFix/>
          </a:blip>
          <a:srcRect/>
          <a:stretch/>
        </p:blipFill>
        <p:spPr>
          <a:xfrm>
            <a:off x="8888140" y="2676292"/>
            <a:ext cx="1697087" cy="1697087"/>
          </a:xfrm>
          <a:prstGeom prst="rect">
            <a:avLst/>
          </a:prstGeom>
          <a:noFill/>
          <a:ln>
            <a:noFill/>
          </a:ln>
        </p:spPr>
      </p:pic>
      <p:sp>
        <p:nvSpPr>
          <p:cNvPr id="427" name="Google Shape;42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15</a:t>
            </a:fld>
            <a:endParaRPr lang="pt-BR" dirty="0"/>
          </a:p>
        </p:txBody>
      </p:sp>
      <p:sp>
        <p:nvSpPr>
          <p:cNvPr id="12" name="Google Shape;134;p4"/>
          <p:cNvSpPr/>
          <p:nvPr/>
        </p:nvSpPr>
        <p:spPr>
          <a:xfrm>
            <a:off x="1485194" y="4533900"/>
            <a:ext cx="1867606" cy="514350"/>
          </a:xfrm>
          <a:prstGeom prst="roundRect">
            <a:avLst>
              <a:gd name="adj" fmla="val 16667"/>
            </a:avLst>
          </a:prstGeom>
          <a:solidFill>
            <a:schemeClr val="bg2">
              <a:lumMod val="20000"/>
              <a:lumOff val="80000"/>
            </a:schemeClr>
          </a:solidFill>
          <a:ln>
            <a:noFill/>
          </a:ln>
        </p:spPr>
        <p:txBody>
          <a:bodyPr spcFirstLastPara="1" wrap="square" lIns="0" tIns="0" rIns="0" bIns="0" anchor="ctr" anchorCtr="0">
            <a:noAutofit/>
          </a:bodyPr>
          <a:lstStyle/>
          <a:p>
            <a:pPr lvl="0" algn="ctr"/>
            <a:r>
              <a:rPr lang="pt-BR" sz="2400" b="1" dirty="0" smtClean="0">
                <a:solidFill>
                  <a:schemeClr val="tx1"/>
                </a:solidFill>
                <a:latin typeface="Calibri"/>
                <a:ea typeface="Calibri"/>
                <a:cs typeface="Calibri"/>
                <a:sym typeface="Calibri"/>
              </a:rPr>
              <a:t>PLÁSTICO</a:t>
            </a:r>
            <a:endParaRPr lang="pt-BR" sz="4400" b="1" dirty="0">
              <a:solidFill>
                <a:schemeClr val="tx1"/>
              </a:solidFill>
              <a:latin typeface="Calibri"/>
              <a:ea typeface="Calibri"/>
              <a:cs typeface="Calibri"/>
              <a:sym typeface="Calibri"/>
            </a:endParaRPr>
          </a:p>
        </p:txBody>
      </p:sp>
      <p:sp>
        <p:nvSpPr>
          <p:cNvPr id="13" name="Google Shape;134;p4"/>
          <p:cNvSpPr/>
          <p:nvPr/>
        </p:nvSpPr>
        <p:spPr>
          <a:xfrm>
            <a:off x="9050950" y="3992379"/>
            <a:ext cx="1426550" cy="371475"/>
          </a:xfrm>
          <a:prstGeom prst="roundRect">
            <a:avLst>
              <a:gd name="adj" fmla="val 16667"/>
            </a:avLst>
          </a:prstGeom>
          <a:solidFill>
            <a:schemeClr val="bg2">
              <a:lumMod val="20000"/>
              <a:lumOff val="80000"/>
            </a:schemeClr>
          </a:solidFill>
          <a:ln>
            <a:noFill/>
          </a:ln>
        </p:spPr>
        <p:txBody>
          <a:bodyPr spcFirstLastPara="1" wrap="square" lIns="0" tIns="0" rIns="0" bIns="0" anchor="ctr" anchorCtr="0">
            <a:noAutofit/>
          </a:bodyPr>
          <a:lstStyle/>
          <a:p>
            <a:pPr lvl="0" algn="ctr"/>
            <a:r>
              <a:rPr lang="pt-BR" sz="1800" b="1" dirty="0" smtClean="0">
                <a:solidFill>
                  <a:schemeClr val="tx1"/>
                </a:solidFill>
                <a:latin typeface="Calibri"/>
                <a:ea typeface="Calibri"/>
                <a:cs typeface="Calibri"/>
                <a:sym typeface="Calibri"/>
              </a:rPr>
              <a:t>PLÁSTICO</a:t>
            </a:r>
            <a:endParaRPr lang="pt-BR" sz="3600" b="1"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 calcmode="lin" valueType="num">
                                      <p:cBhvr additive="base">
                                        <p:cTn id="12" dur="500"/>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29" descr="A picture containing wh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33" name="Google Shape;433;p29"/>
          <p:cNvSpPr txBox="1"/>
          <p:nvPr/>
        </p:nvSpPr>
        <p:spPr>
          <a:xfrm>
            <a:off x="1565329" y="1194361"/>
            <a:ext cx="9618051" cy="1421887"/>
          </a:xfrm>
          <a:prstGeom prst="rect">
            <a:avLst/>
          </a:prstGeom>
          <a:noFill/>
          <a:ln>
            <a:noFill/>
          </a:ln>
        </p:spPr>
        <p:txBody>
          <a:bodyPr spcFirstLastPara="1" wrap="square" lIns="91425" tIns="45700" rIns="91425" bIns="45700" anchor="t" anchorCtr="0">
            <a:spAutoFit/>
          </a:bodyPr>
          <a:lstStyle/>
          <a:p>
            <a:pPr lvl="0">
              <a:lnSpc>
                <a:spcPct val="120000"/>
              </a:lnSpc>
            </a:pPr>
            <a:r>
              <a:rPr lang="pt-BR" sz="3600" b="1" dirty="0" smtClean="0">
                <a:solidFill>
                  <a:srgbClr val="262626"/>
                </a:solidFill>
                <a:latin typeface="Comic Sans MS" panose="030F0702030302020204" pitchFamily="66" charset="0"/>
                <a:ea typeface="Mali Medium"/>
                <a:cs typeface="Mali Medium"/>
                <a:sym typeface="Mali Medium"/>
              </a:rPr>
              <a:t>Quando limpamos, secamos e reciclamos, podemos fazer coisas novas</a:t>
            </a:r>
            <a:r>
              <a:rPr lang="pt-BR" sz="3600" b="1" i="0" u="none" strike="noStrike" cap="none" dirty="0" smtClean="0">
                <a:solidFill>
                  <a:srgbClr val="262626"/>
                </a:solidFill>
                <a:latin typeface="Comic Sans MS" panose="030F0702030302020204" pitchFamily="66" charset="0"/>
                <a:ea typeface="Mali Medium"/>
                <a:cs typeface="Mali Medium"/>
                <a:sym typeface="Mali Medium"/>
              </a:rPr>
              <a:t>.</a:t>
            </a:r>
            <a:endParaRPr lang="pt-BR" sz="3600" b="1" i="0" u="none" strike="noStrike" cap="none" dirty="0">
              <a:solidFill>
                <a:srgbClr val="000000"/>
              </a:solidFill>
              <a:latin typeface="Comic Sans MS" panose="030F0702030302020204" pitchFamily="66" charset="0"/>
              <a:sym typeface="Arial"/>
            </a:endParaRPr>
          </a:p>
        </p:txBody>
      </p:sp>
      <p:sp>
        <p:nvSpPr>
          <p:cNvPr id="434" name="Google Shape;434;p29"/>
          <p:cNvSpPr txBox="1">
            <a:spLocks noGrp="1"/>
          </p:cNvSpPr>
          <p:nvPr>
            <p:ph type="sldNum" idx="12"/>
          </p:nvPr>
        </p:nvSpPr>
        <p:spPr>
          <a:xfrm>
            <a:off x="9116300" y="948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pt-BR" smtClean="0"/>
              <a:t>16</a:t>
            </a:fld>
            <a:endParaRPr lang="pt-BR" dirty="0"/>
          </a:p>
        </p:txBody>
      </p:sp>
      <p:pic>
        <p:nvPicPr>
          <p:cNvPr id="435" name="Google Shape;435;p29" descr="A bottle of water&#10;&#10;Description automatically generated with low confidence"/>
          <p:cNvPicPr preferRelativeResize="0"/>
          <p:nvPr/>
        </p:nvPicPr>
        <p:blipFill rotWithShape="1">
          <a:blip r:embed="rId4">
            <a:alphaModFix/>
          </a:blip>
          <a:srcRect/>
          <a:stretch/>
        </p:blipFill>
        <p:spPr>
          <a:xfrm>
            <a:off x="72572" y="3457885"/>
            <a:ext cx="2127442" cy="3133311"/>
          </a:xfrm>
          <a:prstGeom prst="rect">
            <a:avLst/>
          </a:prstGeom>
          <a:noFill/>
          <a:ln>
            <a:noFill/>
          </a:ln>
        </p:spPr>
      </p:pic>
      <p:sp>
        <p:nvSpPr>
          <p:cNvPr id="436" name="Google Shape;436;p29"/>
          <p:cNvSpPr/>
          <p:nvPr/>
        </p:nvSpPr>
        <p:spPr>
          <a:xfrm>
            <a:off x="2208933" y="4163410"/>
            <a:ext cx="1293677" cy="922501"/>
          </a:xfrm>
          <a:prstGeom prst="rightArrow">
            <a:avLst>
              <a:gd name="adj1" fmla="val 50000"/>
              <a:gd name="adj2" fmla="val 50000"/>
            </a:avLst>
          </a:prstGeom>
          <a:solidFill>
            <a:srgbClr val="29C7F7"/>
          </a:solid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grpSp>
        <p:nvGrpSpPr>
          <p:cNvPr id="437" name="Google Shape;437;p29"/>
          <p:cNvGrpSpPr/>
          <p:nvPr/>
        </p:nvGrpSpPr>
        <p:grpSpPr>
          <a:xfrm>
            <a:off x="5341434" y="3791412"/>
            <a:ext cx="5021681" cy="2494753"/>
            <a:chOff x="6761923" y="2934206"/>
            <a:chExt cx="5500031" cy="2370392"/>
          </a:xfrm>
        </p:grpSpPr>
        <p:pic>
          <p:nvPicPr>
            <p:cNvPr id="438" name="Google Shape;438;p29" descr="A picture containing accessory, luggage, suitcase, bag&#10;&#10;Description automatically generated"/>
            <p:cNvPicPr preferRelativeResize="0"/>
            <p:nvPr/>
          </p:nvPicPr>
          <p:blipFill rotWithShape="1">
            <a:blip r:embed="rId5">
              <a:alphaModFix/>
            </a:blip>
            <a:srcRect/>
            <a:stretch/>
          </p:blipFill>
          <p:spPr>
            <a:xfrm>
              <a:off x="6761923" y="3069019"/>
              <a:ext cx="2172770" cy="2172770"/>
            </a:xfrm>
            <a:prstGeom prst="rect">
              <a:avLst/>
            </a:prstGeom>
            <a:noFill/>
            <a:ln>
              <a:noFill/>
            </a:ln>
          </p:spPr>
        </p:pic>
        <p:pic>
          <p:nvPicPr>
            <p:cNvPr id="439" name="Google Shape;439;p29" descr="A picture containing chocolate&#10;&#10;Description automatically generated"/>
            <p:cNvPicPr preferRelativeResize="0"/>
            <p:nvPr/>
          </p:nvPicPr>
          <p:blipFill rotWithShape="1">
            <a:blip r:embed="rId6">
              <a:alphaModFix/>
            </a:blip>
            <a:srcRect/>
            <a:stretch/>
          </p:blipFill>
          <p:spPr>
            <a:xfrm>
              <a:off x="8864740" y="3968941"/>
              <a:ext cx="3397214" cy="1335657"/>
            </a:xfrm>
            <a:prstGeom prst="rect">
              <a:avLst/>
            </a:prstGeom>
            <a:noFill/>
            <a:ln>
              <a:noFill/>
            </a:ln>
          </p:spPr>
        </p:pic>
        <p:pic>
          <p:nvPicPr>
            <p:cNvPr id="440" name="Google Shape;440;p29" descr="A close up of a shirt&#10;&#10;Description automatically generated with low confidence"/>
            <p:cNvPicPr preferRelativeResize="0"/>
            <p:nvPr/>
          </p:nvPicPr>
          <p:blipFill rotWithShape="1">
            <a:blip r:embed="rId7">
              <a:alphaModFix/>
            </a:blip>
            <a:srcRect/>
            <a:stretch/>
          </p:blipFill>
          <p:spPr>
            <a:xfrm>
              <a:off x="8204121" y="2934206"/>
              <a:ext cx="2027212" cy="2289998"/>
            </a:xfrm>
            <a:prstGeom prst="rect">
              <a:avLst/>
            </a:prstGeom>
            <a:noFill/>
            <a:ln>
              <a:noFill/>
            </a:ln>
          </p:spPr>
        </p:pic>
      </p:grpSp>
      <p:pic>
        <p:nvPicPr>
          <p:cNvPr id="441" name="Google Shape;441;p29" descr="A bottle of water&#10;&#10;Description automatically generated with low confidence"/>
          <p:cNvPicPr preferRelativeResize="0"/>
          <p:nvPr/>
        </p:nvPicPr>
        <p:blipFill rotWithShape="1">
          <a:blip r:embed="rId4">
            <a:alphaModFix/>
          </a:blip>
          <a:srcRect/>
          <a:stretch/>
        </p:blipFill>
        <p:spPr>
          <a:xfrm>
            <a:off x="3430699" y="3429000"/>
            <a:ext cx="2127442" cy="31333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additive="base">
                                        <p:cTn id="7" dur="500"/>
                                        <p:tgtEl>
                                          <p:spTgt spid="43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441"/>
                                        </p:tgtEl>
                                        <p:attrNameLst>
                                          <p:attrName>style.visibility</p:attrName>
                                        </p:attrNameLst>
                                      </p:cBhvr>
                                      <p:to>
                                        <p:strVal val="visible"/>
                                      </p:to>
                                    </p:set>
                                    <p:anim calcmode="lin" valueType="num">
                                      <p:cBhvr additive="base">
                                        <p:cTn id="10" dur="500"/>
                                        <p:tgtEl>
                                          <p:spTgt spid="441"/>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37"/>
                                        </p:tgtEl>
                                        <p:attrNameLst>
                                          <p:attrName>style.visibility</p:attrName>
                                        </p:attrNameLst>
                                      </p:cBhvr>
                                      <p:to>
                                        <p:strVal val="visible"/>
                                      </p:to>
                                    </p:set>
                                    <p:anim calcmode="lin" valueType="num">
                                      <p:cBhvr additive="base">
                                        <p:cTn id="15" dur="500"/>
                                        <p:tgtEl>
                                          <p:spTgt spid="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30" descr="A picture containing text, people&#10;&#10;Description automatically generated"/>
          <p:cNvPicPr preferRelativeResize="0"/>
          <p:nvPr/>
        </p:nvPicPr>
        <p:blipFill rotWithShape="1">
          <a:blip r:embed="rId3">
            <a:alphaModFix/>
          </a:blip>
          <a:srcRect/>
          <a:stretch/>
        </p:blipFill>
        <p:spPr>
          <a:xfrm>
            <a:off x="2" y="0"/>
            <a:ext cx="12191998" cy="6858002"/>
          </a:xfrm>
          <a:prstGeom prst="rect">
            <a:avLst/>
          </a:prstGeom>
          <a:noFill/>
          <a:ln>
            <a:noFill/>
          </a:ln>
        </p:spPr>
      </p:pic>
      <p:sp>
        <p:nvSpPr>
          <p:cNvPr id="447" name="Google Shape;447;p30"/>
          <p:cNvSpPr txBox="1"/>
          <p:nvPr/>
        </p:nvSpPr>
        <p:spPr>
          <a:xfrm>
            <a:off x="180362" y="82702"/>
            <a:ext cx="12011638" cy="646290"/>
          </a:xfrm>
          <a:prstGeom prst="rect">
            <a:avLst/>
          </a:prstGeom>
          <a:noFill/>
          <a:ln>
            <a:noFill/>
          </a:ln>
        </p:spPr>
        <p:txBody>
          <a:bodyPr spcFirstLastPara="1" wrap="square" lIns="91425" tIns="45700" rIns="91425" bIns="45700" anchor="t" anchorCtr="0">
            <a:spAutoFit/>
          </a:bodyPr>
          <a:lstStyle/>
          <a:p>
            <a:pPr lvl="0" algn="ctr">
              <a:buSzPts val="3600"/>
            </a:pPr>
            <a:r>
              <a:rPr lang="pt-BR" sz="3600" b="1" dirty="0" smtClean="0">
                <a:solidFill>
                  <a:srgbClr val="434444"/>
                </a:solidFill>
                <a:latin typeface="Calibri"/>
                <a:ea typeface="Calibri"/>
                <a:cs typeface="Calibri"/>
                <a:sym typeface="Calibri"/>
              </a:rPr>
              <a:t>Faça um cartaz de reciclagem</a:t>
            </a:r>
            <a:endParaRPr lang="pt-BR" sz="1400" b="0" i="0" u="none" strike="noStrike" cap="none" dirty="0">
              <a:solidFill>
                <a:srgbClr val="000000"/>
              </a:solidFill>
              <a:sym typeface="Arial"/>
            </a:endParaRPr>
          </a:p>
        </p:txBody>
      </p:sp>
      <p:pic>
        <p:nvPicPr>
          <p:cNvPr id="448" name="Google Shape;448;p30" descr="Text, whiteboard&#10;&#10;Description automatically generated"/>
          <p:cNvPicPr preferRelativeResize="0"/>
          <p:nvPr/>
        </p:nvPicPr>
        <p:blipFill rotWithShape="1">
          <a:blip r:embed="rId4">
            <a:alphaModFix/>
          </a:blip>
          <a:srcRect/>
          <a:stretch/>
        </p:blipFill>
        <p:spPr>
          <a:xfrm>
            <a:off x="180362" y="811735"/>
            <a:ext cx="4008950" cy="2895353"/>
          </a:xfrm>
          <a:prstGeom prst="rect">
            <a:avLst/>
          </a:prstGeom>
          <a:noFill/>
          <a:ln>
            <a:noFill/>
          </a:ln>
        </p:spPr>
      </p:pic>
      <p:pic>
        <p:nvPicPr>
          <p:cNvPr id="449" name="Google Shape;449;p30" descr="A picture containing diagram&#10;&#10;Description automatically generated"/>
          <p:cNvPicPr preferRelativeResize="0"/>
          <p:nvPr/>
        </p:nvPicPr>
        <p:blipFill rotWithShape="1">
          <a:blip r:embed="rId5">
            <a:alphaModFix/>
          </a:blip>
          <a:srcRect/>
          <a:stretch/>
        </p:blipFill>
        <p:spPr>
          <a:xfrm>
            <a:off x="3044487" y="2921227"/>
            <a:ext cx="4438683" cy="3127776"/>
          </a:xfrm>
          <a:prstGeom prst="rect">
            <a:avLst/>
          </a:prstGeom>
          <a:noFill/>
          <a:ln>
            <a:noFill/>
          </a:ln>
        </p:spPr>
      </p:pic>
      <p:pic>
        <p:nvPicPr>
          <p:cNvPr id="450" name="Google Shape;450;p30" descr="A picture containing text&#10;&#10;Description automatically generated"/>
          <p:cNvPicPr preferRelativeResize="0"/>
          <p:nvPr/>
        </p:nvPicPr>
        <p:blipFill rotWithShape="1">
          <a:blip r:embed="rId6">
            <a:alphaModFix/>
          </a:blip>
          <a:srcRect/>
          <a:stretch/>
        </p:blipFill>
        <p:spPr>
          <a:xfrm>
            <a:off x="7245711" y="1232793"/>
            <a:ext cx="4645466" cy="2988692"/>
          </a:xfrm>
          <a:prstGeom prst="rect">
            <a:avLst/>
          </a:prstGeom>
          <a:noFill/>
          <a:ln>
            <a:noFill/>
          </a:ln>
        </p:spPr>
      </p:pic>
      <p:sp>
        <p:nvSpPr>
          <p:cNvPr id="451" name="Google Shape;45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17</a:t>
            </a:fld>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3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58" name="Google Shape;458;p31"/>
          <p:cNvSpPr/>
          <p:nvPr/>
        </p:nvSpPr>
        <p:spPr>
          <a:xfrm>
            <a:off x="413972" y="118053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459" name="Google Shape;459;p31"/>
          <p:cNvSpPr/>
          <p:nvPr/>
        </p:nvSpPr>
        <p:spPr>
          <a:xfrm>
            <a:off x="360335" y="118053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460" name="Google Shape;460;p31"/>
          <p:cNvSpPr/>
          <p:nvPr/>
        </p:nvSpPr>
        <p:spPr>
          <a:xfrm>
            <a:off x="404919" y="1160485"/>
            <a:ext cx="301686" cy="350825"/>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pt-BR" sz="1400" b="1" i="0" u="none" strike="noStrike" cap="none" dirty="0" smtClean="0">
                <a:solidFill>
                  <a:schemeClr val="lt1"/>
                </a:solidFill>
                <a:sym typeface="Arial"/>
              </a:rPr>
              <a:t>1</a:t>
            </a:r>
            <a:endParaRPr lang="pt-BR" dirty="0"/>
          </a:p>
        </p:txBody>
      </p:sp>
      <p:sp>
        <p:nvSpPr>
          <p:cNvPr id="461" name="Google Shape;461;p31"/>
          <p:cNvSpPr/>
          <p:nvPr/>
        </p:nvSpPr>
        <p:spPr>
          <a:xfrm rot="5400000">
            <a:off x="-52797" y="2338061"/>
            <a:ext cx="1410183" cy="195225"/>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462" name="Google Shape;462;p31"/>
          <p:cNvSpPr/>
          <p:nvPr/>
        </p:nvSpPr>
        <p:spPr>
          <a:xfrm>
            <a:off x="2606040" y="185126"/>
            <a:ext cx="6979920" cy="800131"/>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463" name="Google Shape;463;p31"/>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464" name="Google Shape;464;p31"/>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lvl="0" algn="ctr"/>
            <a:r>
              <a:rPr lang="pt-BR" sz="3200" b="1" dirty="0" smtClean="0">
                <a:solidFill>
                  <a:schemeClr val="lt1"/>
                </a:solidFill>
              </a:rPr>
              <a:t>Próximos Passos</a:t>
            </a:r>
            <a:endParaRPr lang="pt-BR" dirty="0"/>
          </a:p>
        </p:txBody>
      </p:sp>
      <p:sp>
        <p:nvSpPr>
          <p:cNvPr id="465" name="Google Shape;465;p31"/>
          <p:cNvSpPr/>
          <p:nvPr/>
        </p:nvSpPr>
        <p:spPr>
          <a:xfrm>
            <a:off x="920826" y="1123393"/>
            <a:ext cx="10866255" cy="3010014"/>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Em seguida, peça aos alunos para contar de 1 a 4. Forneça suprimentos de arte para cada um dos quatro grupos. Diga aos alunos que eles farão cartazes sobre os tópicos de reciclagem</a:t>
            </a:r>
            <a:r>
              <a:rPr lang="pt-BR" sz="1600" b="1" i="0" u="none" strike="noStrike" cap="none" dirty="0" smtClean="0">
                <a:solidFill>
                  <a:srgbClr val="262626"/>
                </a:solidFill>
                <a:latin typeface="Calibri"/>
                <a:ea typeface="Calibri"/>
                <a:cs typeface="Calibri"/>
                <a:sym typeface="Calibri"/>
              </a:rPr>
              <a:t>. </a:t>
            </a:r>
            <a:endParaRPr lang="pt-BR" dirty="0" smtClean="0"/>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1s que se juntem para criar um ou mais cartazes sobre </a:t>
            </a:r>
            <a:r>
              <a:rPr lang="pt-BR" b="1" dirty="0" smtClean="0">
                <a:solidFill>
                  <a:srgbClr val="262626"/>
                </a:solidFill>
                <a:latin typeface="Calibri"/>
                <a:ea typeface="Calibri"/>
                <a:cs typeface="Calibri"/>
                <a:sym typeface="Calibri"/>
              </a:rPr>
              <a:t>os 3 passos para a reciclagem</a:t>
            </a:r>
            <a:r>
              <a:rPr lang="pt-BR" sz="1400" b="0" i="0" u="none" strike="noStrike" cap="none" dirty="0" smtClean="0">
                <a:solidFill>
                  <a:srgbClr val="262626"/>
                </a:solidFill>
                <a:latin typeface="Calibri"/>
                <a:ea typeface="Calibri"/>
                <a:cs typeface="Calibri"/>
                <a:sym typeface="Calibri"/>
              </a:rPr>
              <a:t>.  (</a:t>
            </a:r>
            <a:r>
              <a:rPr lang="pt-BR" dirty="0" smtClean="0">
                <a:solidFill>
                  <a:srgbClr val="262626"/>
                </a:solidFill>
                <a:latin typeface="Calibri"/>
                <a:ea typeface="Calibri"/>
                <a:cs typeface="Calibri"/>
                <a:sym typeface="Calibri"/>
              </a:rPr>
              <a:t>1. saber o que jogar 2. limpar e secar 3. colocar na lixeira correta</a:t>
            </a:r>
            <a:r>
              <a:rPr lang="pt-BR" sz="1400" b="0"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2s que se unam para criar um ou mais cartazes sobre</a:t>
            </a:r>
            <a:r>
              <a:rPr lang="pt-BR" sz="1400" b="0" i="0" u="none" strike="noStrike" cap="none" dirty="0" smtClean="0">
                <a:solidFill>
                  <a:srgbClr val="262626"/>
                </a:solidFill>
                <a:latin typeface="Calibri"/>
                <a:ea typeface="Calibri"/>
                <a:cs typeface="Calibri"/>
                <a:sym typeface="Calibri"/>
              </a:rPr>
              <a:t> </a:t>
            </a:r>
            <a:r>
              <a:rPr lang="pt-BR" b="1" dirty="0" smtClean="0">
                <a:solidFill>
                  <a:srgbClr val="262626"/>
                </a:solidFill>
                <a:latin typeface="Calibri"/>
                <a:ea typeface="Calibri"/>
                <a:cs typeface="Calibri"/>
                <a:sym typeface="Calibri"/>
              </a:rPr>
              <a:t>o que podemos e não podemos reciclar</a:t>
            </a:r>
            <a:r>
              <a:rPr lang="pt-BR" sz="1400" b="1" i="0" u="none" strike="noStrike" cap="none" dirty="0" smtClean="0">
                <a:solidFill>
                  <a:srgbClr val="262626"/>
                </a:solidFill>
                <a:latin typeface="Calibri"/>
                <a:ea typeface="Calibri"/>
                <a:cs typeface="Calibri"/>
                <a:sym typeface="Calibri"/>
              </a:rPr>
              <a:t>.  </a:t>
            </a:r>
            <a:r>
              <a:rPr lang="pt-BR" sz="1400" b="0" i="0" u="none" strike="noStrike" cap="none" dirty="0" smtClean="0">
                <a:solidFill>
                  <a:srgbClr val="262626"/>
                </a:solidFill>
                <a:latin typeface="Calibri"/>
                <a:ea typeface="Calibri"/>
                <a:cs typeface="Calibri"/>
                <a:sym typeface="Calibri"/>
              </a:rPr>
              <a:t>(</a:t>
            </a:r>
            <a:r>
              <a:rPr lang="pt-BR" dirty="0" smtClean="0">
                <a:solidFill>
                  <a:srgbClr val="262626"/>
                </a:solidFill>
                <a:latin typeface="Calibri"/>
                <a:ea typeface="Calibri"/>
                <a:cs typeface="Calibri"/>
                <a:sym typeface="Calibri"/>
              </a:rPr>
              <a:t>use o folheto SIM/NÃO como referência</a:t>
            </a:r>
            <a:r>
              <a:rPr lang="pt-BR" sz="1400" b="0"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3s que se unam para criar um ou mais cartazes sobre</a:t>
            </a:r>
            <a:r>
              <a:rPr lang="pt-BR" sz="1400" b="0" i="0" u="none" strike="noStrike" cap="none" dirty="0" smtClean="0">
                <a:solidFill>
                  <a:srgbClr val="262626"/>
                </a:solidFill>
                <a:latin typeface="Calibri"/>
                <a:ea typeface="Calibri"/>
                <a:cs typeface="Calibri"/>
                <a:sym typeface="Calibri"/>
              </a:rPr>
              <a:t> </a:t>
            </a:r>
            <a:r>
              <a:rPr lang="pt-BR" b="1" dirty="0" smtClean="0">
                <a:solidFill>
                  <a:srgbClr val="262626"/>
                </a:solidFill>
                <a:latin typeface="Calibri"/>
                <a:ea typeface="Calibri"/>
                <a:cs typeface="Calibri"/>
                <a:sym typeface="Calibri"/>
              </a:rPr>
              <a:t>como os resíduos acabam em um aterro sanitário e em nosso oceano</a:t>
            </a:r>
            <a:r>
              <a:rPr lang="pt-BR" sz="1400" b="1" i="0" u="none" strike="noStrike" cap="none" dirty="0" smtClean="0">
                <a:solidFill>
                  <a:srgbClr val="262626"/>
                </a:solidFill>
                <a:latin typeface="Calibri"/>
                <a:ea typeface="Calibri"/>
                <a:cs typeface="Calibri"/>
                <a:sym typeface="Calibri"/>
              </a:rPr>
              <a:t>. </a:t>
            </a:r>
            <a:r>
              <a:rPr lang="pt-BR" sz="1400" b="0" i="0" u="none" strike="noStrike" cap="none" dirty="0" smtClean="0">
                <a:solidFill>
                  <a:srgbClr val="262626"/>
                </a:solidFill>
                <a:latin typeface="Calibri"/>
                <a:ea typeface="Calibri"/>
                <a:cs typeface="Calibri"/>
                <a:sym typeface="Calibri"/>
              </a:rPr>
              <a:t>(</a:t>
            </a:r>
            <a:r>
              <a:rPr lang="pt-BR" dirty="0" smtClean="0">
                <a:solidFill>
                  <a:srgbClr val="262626"/>
                </a:solidFill>
                <a:latin typeface="Calibri"/>
                <a:ea typeface="Calibri"/>
                <a:cs typeface="Calibri"/>
                <a:sym typeface="Calibri"/>
              </a:rPr>
              <a:t>slide de referência #10, como é um aterro</a:t>
            </a:r>
            <a:r>
              <a:rPr lang="pt-BR" sz="1400" b="0"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4s que se unam para criar um ou mais cartazes sobre </a:t>
            </a:r>
            <a:r>
              <a:rPr lang="pt-BR" b="1" dirty="0" smtClean="0">
                <a:solidFill>
                  <a:srgbClr val="262626"/>
                </a:solidFill>
                <a:latin typeface="Calibri"/>
                <a:ea typeface="Calibri"/>
                <a:cs typeface="Calibri"/>
                <a:sym typeface="Calibri"/>
              </a:rPr>
              <a:t>como a reciclagem pode salvar o planeta</a:t>
            </a:r>
            <a:r>
              <a:rPr lang="pt-BR" sz="1400" b="1" i="0" u="none" strike="noStrike" cap="none" dirty="0" smtClean="0">
                <a:solidFill>
                  <a:srgbClr val="262626"/>
                </a:solidFill>
                <a:latin typeface="Calibri"/>
                <a:ea typeface="Calibri"/>
                <a:cs typeface="Calibri"/>
                <a:sym typeface="Calibri"/>
              </a:rPr>
              <a:t>. </a:t>
            </a:r>
            <a:r>
              <a:rPr lang="pt-BR" sz="1400" b="0" i="0" u="none" strike="noStrike" cap="none" dirty="0" smtClean="0">
                <a:solidFill>
                  <a:srgbClr val="262626"/>
                </a:solidFill>
                <a:latin typeface="Calibri"/>
                <a:ea typeface="Calibri"/>
                <a:cs typeface="Calibri"/>
                <a:sym typeface="Calibri"/>
              </a:rPr>
              <a:t>(</a:t>
            </a:r>
            <a:r>
              <a:rPr lang="pt-BR" dirty="0" smtClean="0">
                <a:solidFill>
                  <a:srgbClr val="262626"/>
                </a:solidFill>
                <a:latin typeface="Calibri"/>
                <a:ea typeface="Calibri"/>
                <a:cs typeface="Calibri"/>
                <a:sym typeface="Calibri"/>
              </a:rPr>
              <a:t>proteger os animais oceânicos, economizar energia, lutar contra as alterações climáticas</a:t>
            </a:r>
          </a:p>
          <a:p>
            <a:pPr lvl="0" algn="just">
              <a:lnSpc>
                <a:spcPct val="120000"/>
              </a:lnSpc>
              <a:buClr>
                <a:srgbClr val="262626"/>
              </a:buClr>
              <a:buSzPts val="2100"/>
            </a:pPr>
            <a:endParaRPr lang="pt-BR" sz="1400" b="0" i="0" u="none" strike="noStrike" cap="none" dirty="0">
              <a:solidFill>
                <a:srgbClr val="000000"/>
              </a:solidFill>
              <a:sym typeface="Arial"/>
            </a:endParaRPr>
          </a:p>
        </p:txBody>
      </p:sp>
      <p:sp>
        <p:nvSpPr>
          <p:cNvPr id="466" name="Google Shape;466;p31"/>
          <p:cNvSpPr/>
          <p:nvPr/>
        </p:nvSpPr>
        <p:spPr>
          <a:xfrm>
            <a:off x="984556" y="3934531"/>
            <a:ext cx="10866255" cy="387758"/>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Peça aos grupos que apresentem seus cartazes à classe e os pendurem na sala de aula</a:t>
            </a:r>
            <a:endParaRPr lang="pt-BR" sz="1400" b="0" i="0" u="none" strike="noStrike" cap="none" dirty="0">
              <a:solidFill>
                <a:srgbClr val="000000"/>
              </a:solidFill>
              <a:sym typeface="Arial"/>
            </a:endParaRPr>
          </a:p>
        </p:txBody>
      </p:sp>
      <p:sp>
        <p:nvSpPr>
          <p:cNvPr id="467" name="Google Shape;467;p31"/>
          <p:cNvSpPr/>
          <p:nvPr/>
        </p:nvSpPr>
        <p:spPr>
          <a:xfrm>
            <a:off x="505412" y="3954217"/>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468" name="Google Shape;468;p31"/>
          <p:cNvSpPr/>
          <p:nvPr/>
        </p:nvSpPr>
        <p:spPr>
          <a:xfrm>
            <a:off x="467015" y="3954217"/>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pt-BR" sz="1400" b="0" i="0" u="none" strike="noStrike" cap="none" dirty="0" smtClean="0">
                <a:solidFill>
                  <a:schemeClr val="lt1"/>
                </a:solidFill>
                <a:latin typeface="Arial"/>
                <a:ea typeface="Arial"/>
                <a:cs typeface="Arial"/>
                <a:sym typeface="Arial"/>
              </a:rPr>
              <a:t>2</a:t>
            </a:r>
            <a:endParaRPr lang="pt-BR" sz="1400" b="0" i="0" u="none" strike="noStrike" cap="none" dirty="0">
              <a:solidFill>
                <a:schemeClr val="lt1"/>
              </a:solidFill>
              <a:latin typeface="Arial"/>
              <a:ea typeface="Arial"/>
              <a:cs typeface="Arial"/>
              <a:sym typeface="Arial"/>
            </a:endParaRPr>
          </a:p>
        </p:txBody>
      </p:sp>
      <p:pic>
        <p:nvPicPr>
          <p:cNvPr id="469" name="Google Shape;469;p31" descr="Text, whiteboard&#10;&#10;Description automatically generated"/>
          <p:cNvPicPr preferRelativeResize="0"/>
          <p:nvPr/>
        </p:nvPicPr>
        <p:blipFill rotWithShape="1">
          <a:blip r:embed="rId4">
            <a:alphaModFix/>
          </a:blip>
          <a:srcRect/>
          <a:stretch/>
        </p:blipFill>
        <p:spPr>
          <a:xfrm>
            <a:off x="1147742" y="4566444"/>
            <a:ext cx="2916595" cy="2106430"/>
          </a:xfrm>
          <a:prstGeom prst="rect">
            <a:avLst/>
          </a:prstGeom>
          <a:noFill/>
          <a:ln>
            <a:noFill/>
          </a:ln>
        </p:spPr>
      </p:pic>
      <p:pic>
        <p:nvPicPr>
          <p:cNvPr id="470" name="Google Shape;470;p31" descr="A picture containing diagram&#10;&#10;Description automatically generated"/>
          <p:cNvPicPr preferRelativeResize="0"/>
          <p:nvPr/>
        </p:nvPicPr>
        <p:blipFill rotWithShape="1">
          <a:blip r:embed="rId5">
            <a:alphaModFix/>
          </a:blip>
          <a:srcRect/>
          <a:stretch/>
        </p:blipFill>
        <p:spPr>
          <a:xfrm>
            <a:off x="4315350" y="4518816"/>
            <a:ext cx="3085639" cy="2174336"/>
          </a:xfrm>
          <a:prstGeom prst="rect">
            <a:avLst/>
          </a:prstGeom>
          <a:noFill/>
          <a:ln>
            <a:noFill/>
          </a:ln>
        </p:spPr>
      </p:pic>
      <p:pic>
        <p:nvPicPr>
          <p:cNvPr id="471" name="Google Shape;471;p31" descr="A picture containing text&#10;&#10;Description automatically generated"/>
          <p:cNvPicPr preferRelativeResize="0"/>
          <p:nvPr/>
        </p:nvPicPr>
        <p:blipFill rotWithShape="1">
          <a:blip r:embed="rId6">
            <a:alphaModFix/>
          </a:blip>
          <a:srcRect/>
          <a:stretch/>
        </p:blipFill>
        <p:spPr>
          <a:xfrm>
            <a:off x="7652002" y="4518816"/>
            <a:ext cx="3379674" cy="2174336"/>
          </a:xfrm>
          <a:prstGeom prst="rect">
            <a:avLst/>
          </a:prstGeom>
          <a:noFill/>
          <a:ln>
            <a:noFill/>
          </a:ln>
        </p:spPr>
      </p:pic>
      <p:sp>
        <p:nvSpPr>
          <p:cNvPr id="472" name="Google Shape;47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18</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3" name="Google Shape;103;p2"/>
          <p:cNvSpPr/>
          <p:nvPr/>
        </p:nvSpPr>
        <p:spPr>
          <a:xfrm>
            <a:off x="506503" y="1628708"/>
            <a:ext cx="10907167" cy="978689"/>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Os alunos aprenderão como reciclar e sobre a relação entre a reciclagem e o meio ambiente. Eles trabalharão em pequenos grupos para criar um cartaz sobre porque e como reciclar corretamente. Os alunos apresentarão seus cartazes e os pendurarão na sala de aula</a:t>
            </a:r>
            <a:r>
              <a:rPr lang="pt-BR" sz="1600" b="1" i="0" u="none" strike="noStrike" cap="none" dirty="0" smtClean="0">
                <a:solidFill>
                  <a:srgbClr val="262626"/>
                </a:solidFill>
                <a:latin typeface="Calibri"/>
                <a:ea typeface="Calibri"/>
                <a:cs typeface="Calibri"/>
                <a:sym typeface="Calibri"/>
              </a:rPr>
              <a:t>. </a:t>
            </a:r>
            <a:endParaRPr lang="pt-BR" sz="1400" b="0" i="0" u="none" strike="noStrike" cap="none" dirty="0">
              <a:solidFill>
                <a:srgbClr val="000000"/>
              </a:solidFill>
              <a:sym typeface="Arial"/>
            </a:endParaRPr>
          </a:p>
        </p:txBody>
      </p:sp>
      <p:sp>
        <p:nvSpPr>
          <p:cNvPr id="104" name="Google Shape;104;p2"/>
          <p:cNvSpPr/>
          <p:nvPr/>
        </p:nvSpPr>
        <p:spPr>
          <a:xfrm>
            <a:off x="313764" y="1462601"/>
            <a:ext cx="11371732" cy="1287548"/>
          </a:xfrm>
          <a:prstGeom prst="roundRect">
            <a:avLst>
              <a:gd name="adj" fmla="val 16667"/>
            </a:avLst>
          </a:prstGeom>
          <a:noFill/>
          <a:ln w="31750" cap="flat" cmpd="sng">
            <a:solidFill>
              <a:srgbClr val="29C7F7"/>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05" name="Google Shape;105;p2"/>
          <p:cNvSpPr/>
          <p:nvPr/>
        </p:nvSpPr>
        <p:spPr>
          <a:xfrm>
            <a:off x="1181181" y="312756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06" name="Google Shape;106;p2"/>
          <p:cNvSpPr/>
          <p:nvPr/>
        </p:nvSpPr>
        <p:spPr>
          <a:xfrm>
            <a:off x="1127544" y="312756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07" name="Google Shape;107;p2"/>
          <p:cNvSpPr/>
          <p:nvPr/>
        </p:nvSpPr>
        <p:spPr>
          <a:xfrm>
            <a:off x="1172128" y="3107514"/>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1</a:t>
            </a:r>
            <a:endParaRPr lang="pt-BR" sz="1400" b="0" i="0" u="none" strike="noStrike" cap="none" dirty="0">
              <a:solidFill>
                <a:srgbClr val="000000"/>
              </a:solidFill>
              <a:sym typeface="Arial"/>
            </a:endParaRPr>
          </a:p>
        </p:txBody>
      </p:sp>
      <p:sp>
        <p:nvSpPr>
          <p:cNvPr id="108" name="Google Shape;108;p2"/>
          <p:cNvSpPr/>
          <p:nvPr/>
        </p:nvSpPr>
        <p:spPr>
          <a:xfrm>
            <a:off x="1678983" y="3169938"/>
            <a:ext cx="9734687" cy="387758"/>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Imprima ou exiba slides de aula para a classe</a:t>
            </a:r>
            <a:r>
              <a:rPr lang="pt-BR" sz="1600" b="1" i="0" u="none" strike="noStrike" cap="none" dirty="0" smtClean="0">
                <a:solidFill>
                  <a:srgbClr val="262626"/>
                </a:solidFill>
                <a:latin typeface="Calibri"/>
                <a:ea typeface="Calibri"/>
                <a:cs typeface="Calibri"/>
                <a:sym typeface="Calibri"/>
              </a:rPr>
              <a:t>. </a:t>
            </a:r>
            <a:endParaRPr lang="pt-BR" sz="1400" b="0" i="0" u="none" strike="noStrike" cap="none" dirty="0">
              <a:solidFill>
                <a:srgbClr val="000000"/>
              </a:solidFill>
              <a:sym typeface="Arial"/>
            </a:endParaRPr>
          </a:p>
        </p:txBody>
      </p:sp>
      <p:sp>
        <p:nvSpPr>
          <p:cNvPr id="109" name="Google Shape;109;p2"/>
          <p:cNvSpPr/>
          <p:nvPr/>
        </p:nvSpPr>
        <p:spPr>
          <a:xfrm rot="5400000">
            <a:off x="586952" y="3070285"/>
            <a:ext cx="402546" cy="301686"/>
          </a:xfrm>
          <a:prstGeom prst="bentUpArrow">
            <a:avLst>
              <a:gd name="adj1" fmla="val 25000"/>
              <a:gd name="adj2" fmla="val 25000"/>
              <a:gd name="adj3" fmla="val 25000"/>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10" name="Google Shape;110;p2"/>
          <p:cNvSpPr/>
          <p:nvPr/>
        </p:nvSpPr>
        <p:spPr>
          <a:xfrm>
            <a:off x="1678983" y="3990915"/>
            <a:ext cx="9734687" cy="387758"/>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Imprima o folheto "SIM/NÃO" como um guia de referência para a aula</a:t>
            </a:r>
            <a:r>
              <a:rPr lang="pt-BR" sz="16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sp>
        <p:nvSpPr>
          <p:cNvPr id="111" name="Google Shape;111;p2"/>
          <p:cNvSpPr/>
          <p:nvPr/>
        </p:nvSpPr>
        <p:spPr>
          <a:xfrm>
            <a:off x="1177126" y="3959501"/>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12" name="Google Shape;112;p2"/>
          <p:cNvSpPr/>
          <p:nvPr/>
        </p:nvSpPr>
        <p:spPr>
          <a:xfrm>
            <a:off x="1123489" y="3959501"/>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13" name="Google Shape;113;p2"/>
          <p:cNvSpPr/>
          <p:nvPr/>
        </p:nvSpPr>
        <p:spPr>
          <a:xfrm>
            <a:off x="1168073" y="3939449"/>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2</a:t>
            </a:r>
            <a:endParaRPr lang="pt-BR" sz="1400" b="0" i="0" u="none" strike="noStrike" cap="none" dirty="0">
              <a:solidFill>
                <a:srgbClr val="000000"/>
              </a:solidFill>
              <a:sym typeface="Arial"/>
            </a:endParaRPr>
          </a:p>
        </p:txBody>
      </p:sp>
      <p:sp>
        <p:nvSpPr>
          <p:cNvPr id="114" name="Google Shape;114;p2"/>
          <p:cNvSpPr/>
          <p:nvPr/>
        </p:nvSpPr>
        <p:spPr>
          <a:xfrm>
            <a:off x="2254469" y="185126"/>
            <a:ext cx="7677807"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15" name="Google Shape;115;p2"/>
          <p:cNvSpPr/>
          <p:nvPr/>
        </p:nvSpPr>
        <p:spPr>
          <a:xfrm>
            <a:off x="2254469" y="185126"/>
            <a:ext cx="767780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16" name="Google Shape;116;p2"/>
          <p:cNvSpPr txBox="1"/>
          <p:nvPr/>
        </p:nvSpPr>
        <p:spPr>
          <a:xfrm>
            <a:off x="2112574" y="278340"/>
            <a:ext cx="7977353" cy="584735"/>
          </a:xfrm>
          <a:prstGeom prst="rect">
            <a:avLst/>
          </a:prstGeom>
          <a:noFill/>
          <a:ln>
            <a:noFill/>
          </a:ln>
        </p:spPr>
        <p:txBody>
          <a:bodyPr spcFirstLastPara="1" wrap="square" lIns="91425" tIns="45700" rIns="91425" bIns="45700" anchor="t" anchorCtr="0">
            <a:spAutoFit/>
          </a:bodyPr>
          <a:lstStyle/>
          <a:p>
            <a:pPr lvl="0" algn="ctr">
              <a:buSzPts val="3200"/>
            </a:pPr>
            <a:r>
              <a:rPr lang="pt-BR" sz="3200" b="1" dirty="0" smtClean="0">
                <a:solidFill>
                  <a:schemeClr val="lt1"/>
                </a:solidFill>
                <a:latin typeface="Calibri"/>
                <a:ea typeface="Calibri"/>
                <a:cs typeface="Calibri"/>
                <a:sym typeface="Calibri"/>
              </a:rPr>
              <a:t>Preparação da Aula e Alinhamento Curricular</a:t>
            </a:r>
            <a:endParaRPr lang="pt-BR" sz="1400" b="0" i="0" u="none" strike="noStrike" cap="none" dirty="0">
              <a:solidFill>
                <a:srgbClr val="000000"/>
              </a:solidFill>
              <a:sym typeface="Arial"/>
            </a:endParaRPr>
          </a:p>
        </p:txBody>
      </p:sp>
      <p:sp>
        <p:nvSpPr>
          <p:cNvPr id="117" name="Google Shape;117;p2"/>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buSzPts val="1400"/>
            </a:pPr>
            <a:r>
              <a:rPr lang="pt-BR" b="1" dirty="0" smtClean="0">
                <a:solidFill>
                  <a:schemeClr val="lt1"/>
                </a:solidFill>
                <a:latin typeface="Calibri"/>
                <a:ea typeface="Calibri"/>
                <a:cs typeface="Calibri"/>
                <a:sym typeface="Calibri"/>
              </a:rPr>
              <a:t>Tempo de preparação: </a:t>
            </a:r>
            <a:r>
              <a:rPr lang="pt-BR" sz="1400" b="1" i="0" u="none" strike="noStrike" cap="none" dirty="0" smtClean="0">
                <a:solidFill>
                  <a:schemeClr val="lt1"/>
                </a:solidFill>
                <a:latin typeface="Calibri"/>
                <a:ea typeface="Calibri"/>
                <a:cs typeface="Calibri"/>
                <a:sym typeface="Calibri"/>
              </a:rPr>
              <a:t>10 – 15 minutos</a:t>
            </a:r>
            <a:endParaRPr lang="pt-BR" sz="1400" b="0" i="0" u="none" strike="noStrike" cap="none" dirty="0">
              <a:solidFill>
                <a:srgbClr val="000000"/>
              </a:solidFill>
              <a:sym typeface="Arial"/>
            </a:endParaRPr>
          </a:p>
        </p:txBody>
      </p:sp>
      <p:sp>
        <p:nvSpPr>
          <p:cNvPr id="118" name="Google Shape;118;p2"/>
          <p:cNvSpPr/>
          <p:nvPr/>
        </p:nvSpPr>
        <p:spPr>
          <a:xfrm>
            <a:off x="1678983" y="4785550"/>
            <a:ext cx="9734687" cy="387758"/>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Reúna todos os tipos de suprimentos de arte e cartolina (1 por grupo), mas forneça mais, se necessário</a:t>
            </a:r>
            <a:r>
              <a:rPr lang="pt-BR" sz="16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sp>
        <p:nvSpPr>
          <p:cNvPr id="119" name="Google Shape;119;p2"/>
          <p:cNvSpPr/>
          <p:nvPr/>
        </p:nvSpPr>
        <p:spPr>
          <a:xfrm>
            <a:off x="1177126" y="4799106"/>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20" name="Google Shape;120;p2"/>
          <p:cNvSpPr/>
          <p:nvPr/>
        </p:nvSpPr>
        <p:spPr>
          <a:xfrm>
            <a:off x="1123489" y="4799106"/>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21" name="Google Shape;121;p2"/>
          <p:cNvSpPr/>
          <p:nvPr/>
        </p:nvSpPr>
        <p:spPr>
          <a:xfrm>
            <a:off x="1168073" y="4779054"/>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3</a:t>
            </a:r>
            <a:endParaRPr lang="pt-BR" sz="1400" b="0" i="0" u="none" strike="noStrike" cap="none" dirty="0">
              <a:solidFill>
                <a:srgbClr val="000000"/>
              </a:solidFill>
              <a:sym typeface="Arial"/>
            </a:endParaRPr>
          </a:p>
        </p:txBody>
      </p:sp>
      <p:sp>
        <p:nvSpPr>
          <p:cNvPr id="122" name="Google Shape;12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1</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8" name="Google Shape;128;p3"/>
          <p:cNvSpPr/>
          <p:nvPr/>
        </p:nvSpPr>
        <p:spPr>
          <a:xfrm>
            <a:off x="323617" y="1464528"/>
            <a:ext cx="6912755"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29" name="Google Shape;129;p3"/>
          <p:cNvSpPr/>
          <p:nvPr/>
        </p:nvSpPr>
        <p:spPr>
          <a:xfrm>
            <a:off x="506503" y="1456997"/>
            <a:ext cx="7139773" cy="424691"/>
          </a:xfrm>
          <a:prstGeom prst="rect">
            <a:avLst/>
          </a:prstGeom>
          <a:noFill/>
          <a:ln>
            <a:noFill/>
          </a:ln>
        </p:spPr>
        <p:txBody>
          <a:bodyPr spcFirstLastPara="1" wrap="square" lIns="91425" tIns="45700" rIns="91425" bIns="45700" anchor="t" anchorCtr="0">
            <a:spAutoFit/>
          </a:bodyPr>
          <a:lstStyle/>
          <a:p>
            <a:pPr lvl="0" algn="just">
              <a:lnSpc>
                <a:spcPct val="120000"/>
              </a:lnSpc>
              <a:buSzPts val="1800"/>
            </a:pPr>
            <a:r>
              <a:rPr lang="pt-BR" sz="1800" b="1" dirty="0" smtClean="0">
                <a:solidFill>
                  <a:schemeClr val="lt1"/>
                </a:solidFill>
                <a:latin typeface="Calibri"/>
                <a:ea typeface="Calibri"/>
                <a:cs typeface="Calibri"/>
                <a:sym typeface="Calibri"/>
              </a:rPr>
              <a:t>Principais Resultados de Aprendizagem  e Alinhamento Curricular </a:t>
            </a:r>
            <a:r>
              <a:rPr lang="pt-BR" sz="1800" b="1" i="0" u="none" strike="noStrike" cap="none" dirty="0" smtClean="0">
                <a:solidFill>
                  <a:schemeClr val="lt1"/>
                </a:solidFill>
                <a:latin typeface="Calibri"/>
                <a:ea typeface="Calibri"/>
                <a:cs typeface="Calibri"/>
                <a:sym typeface="Calibri"/>
              </a:rPr>
              <a:t>:</a:t>
            </a:r>
            <a:endParaRPr lang="pt-BR" sz="1800" b="1" i="0" u="none" strike="noStrike" cap="none" dirty="0">
              <a:solidFill>
                <a:schemeClr val="lt1"/>
              </a:solidFill>
              <a:latin typeface="Calibri"/>
              <a:ea typeface="Calibri"/>
              <a:cs typeface="Calibri"/>
              <a:sym typeface="Calibri"/>
            </a:endParaRPr>
          </a:p>
        </p:txBody>
      </p:sp>
      <p:sp>
        <p:nvSpPr>
          <p:cNvPr id="130" name="Google Shape;130;p3"/>
          <p:cNvSpPr/>
          <p:nvPr/>
        </p:nvSpPr>
        <p:spPr>
          <a:xfrm>
            <a:off x="323617" y="2049634"/>
            <a:ext cx="11361877" cy="2123618"/>
          </a:xfrm>
          <a:prstGeom prst="rect">
            <a:avLst/>
          </a:prstGeom>
          <a:noFill/>
          <a:ln>
            <a:noFill/>
          </a:ln>
        </p:spPr>
        <p:txBody>
          <a:bodyPr spcFirstLastPara="1" wrap="square" lIns="91425" tIns="45700" rIns="91425" bIns="45700" anchor="t" anchorCtr="0">
            <a:spAutoFit/>
          </a:bodyPr>
          <a:lstStyle/>
          <a:p>
            <a:pPr marL="171450" lvl="0" indent="-171450" algn="just">
              <a:lnSpc>
                <a:spcPct val="120000"/>
              </a:lnSpc>
              <a:buClr>
                <a:srgbClr val="3AC69D"/>
              </a:buClr>
              <a:buSzPts val="2400"/>
              <a:buFont typeface="Arial"/>
              <a:buChar char="•"/>
            </a:pPr>
            <a:r>
              <a:rPr lang="pt-BR" sz="1600" b="1" dirty="0" smtClean="0">
                <a:solidFill>
                  <a:srgbClr val="262626"/>
                </a:solidFill>
                <a:latin typeface="Calibri"/>
                <a:ea typeface="Calibri"/>
                <a:cs typeface="Calibri"/>
                <a:sym typeface="Calibri"/>
              </a:rPr>
              <a:t>Ciência - Terra e Atividade Humana</a:t>
            </a:r>
            <a:r>
              <a:rPr lang="pt-BR" sz="1600" b="1" i="0" u="none" strike="noStrike" cap="none" dirty="0" smtClean="0">
                <a:solidFill>
                  <a:srgbClr val="262626"/>
                </a:solidFill>
                <a:latin typeface="Calibri"/>
                <a:ea typeface="Calibri"/>
                <a:cs typeface="Calibri"/>
                <a:sym typeface="Calibri"/>
              </a:rPr>
              <a:t>: </a:t>
            </a:r>
            <a:r>
              <a:rPr lang="pt-BR" sz="1600" dirty="0" smtClean="0">
                <a:solidFill>
                  <a:srgbClr val="262626"/>
                </a:solidFill>
                <a:latin typeface="Calibri"/>
                <a:ea typeface="Calibri"/>
                <a:cs typeface="Calibri"/>
                <a:sym typeface="Calibri"/>
              </a:rPr>
              <a:t>Comunicar soluções que reduzam o impacto dos seres humanos na terra, água, ar e / ou outros seres vivos no ambiente local. As coisas que as pessoas fazem podem afetar o mundo ao seu redor. Mas elas podem fazer escolhas que reduzam seus impactos para a terra, água, ar e outros seres vivos. Relate um tópico ou texto com fatos apropriados e detalhes relevantes e descritivos, falando claramente em um ritmo compreensível</a:t>
            </a:r>
            <a:r>
              <a:rPr lang="pt-BR" sz="1400" b="0" i="0" u="none" strike="noStrike" cap="none" dirty="0" smtClean="0">
                <a:solidFill>
                  <a:srgbClr val="000000"/>
                </a:solidFill>
                <a:sym typeface="Arial"/>
              </a:rPr>
              <a:t>.</a:t>
            </a:r>
            <a:endParaRPr lang="pt-BR" dirty="0" smtClean="0"/>
          </a:p>
          <a:p>
            <a:pPr marL="0" marR="0" lvl="0" indent="0" algn="just" rtl="0">
              <a:lnSpc>
                <a:spcPct val="120000"/>
              </a:lnSpc>
              <a:spcBef>
                <a:spcPts val="0"/>
              </a:spcBef>
              <a:spcAft>
                <a:spcPts val="0"/>
              </a:spcAft>
              <a:buNone/>
            </a:pPr>
            <a:endParaRPr lang="pt-BR" sz="1400" b="0" i="0" u="none" strike="noStrike" cap="none" dirty="0" smtClean="0">
              <a:solidFill>
                <a:srgbClr val="000000"/>
              </a:solidFill>
              <a:sym typeface="Arial"/>
            </a:endParaRPr>
          </a:p>
          <a:p>
            <a:pPr marL="171450" lvl="0" indent="-171450" algn="just">
              <a:lnSpc>
                <a:spcPct val="120000"/>
              </a:lnSpc>
              <a:buClr>
                <a:srgbClr val="3AC69D"/>
              </a:buClr>
              <a:buSzPts val="2400"/>
              <a:buFont typeface="Arial"/>
              <a:buChar char="•"/>
            </a:pPr>
            <a:r>
              <a:rPr lang="pt-BR" sz="1600" b="1" dirty="0" smtClean="0">
                <a:solidFill>
                  <a:srgbClr val="262626"/>
                </a:solidFill>
                <a:latin typeface="Calibri"/>
                <a:ea typeface="Calibri"/>
                <a:cs typeface="Calibri"/>
                <a:sym typeface="Calibri"/>
              </a:rPr>
              <a:t>Artes da Língua Inglesa e Alfabetização</a:t>
            </a:r>
            <a:r>
              <a:rPr lang="pt-BR" sz="1600" b="1" i="0" u="none" strike="noStrike" cap="none" dirty="0" smtClean="0">
                <a:solidFill>
                  <a:srgbClr val="262626"/>
                </a:solidFill>
                <a:latin typeface="Calibri"/>
                <a:ea typeface="Calibri"/>
                <a:cs typeface="Calibri"/>
                <a:sym typeface="Calibri"/>
              </a:rPr>
              <a:t>: </a:t>
            </a:r>
            <a:r>
              <a:rPr lang="pt-BR" sz="1600" dirty="0" smtClean="0">
                <a:solidFill>
                  <a:srgbClr val="262626"/>
                </a:solidFill>
                <a:latin typeface="Calibri"/>
                <a:ea typeface="Calibri"/>
                <a:cs typeface="Calibri"/>
                <a:sym typeface="Calibri"/>
              </a:rPr>
              <a:t>Participe de conversas colaborativas com diversos parceiros sobre tópicos e textos. Siga as regras acordadas para discussões. Use palavras e frases adquiridas através de conversas, lendo e sendo lido e respondendo a textos</a:t>
            </a:r>
            <a:r>
              <a:rPr lang="pt-BR" sz="1600" b="0"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pic>
        <p:nvPicPr>
          <p:cNvPr id="131" name="Google Shape;131;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32" name="Google Shape;132;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pic>
        <p:nvPicPr>
          <p:cNvPr id="133" name="Google Shape;133;p3" descr="A picture containing icon&#10;&#10;Description automatically generated"/>
          <p:cNvPicPr preferRelativeResize="0"/>
          <p:nvPr/>
        </p:nvPicPr>
        <p:blipFill rotWithShape="1">
          <a:blip r:embed="rId6">
            <a:alphaModFix/>
          </a:blip>
          <a:srcRect/>
          <a:stretch/>
        </p:blipFill>
        <p:spPr>
          <a:xfrm>
            <a:off x="2729804" y="5360662"/>
            <a:ext cx="1149009" cy="1149009"/>
          </a:xfrm>
          <a:prstGeom prst="rect">
            <a:avLst/>
          </a:prstGeom>
          <a:noFill/>
          <a:ln>
            <a:noFill/>
          </a:ln>
        </p:spPr>
      </p:pic>
      <p:pic>
        <p:nvPicPr>
          <p:cNvPr id="134" name="Google Shape;134;p3" descr="Graphical user interface, application, icon&#10;&#10;Description automatically generated"/>
          <p:cNvPicPr preferRelativeResize="0"/>
          <p:nvPr/>
        </p:nvPicPr>
        <p:blipFill rotWithShape="1">
          <a:blip r:embed="rId7">
            <a:alphaModFix/>
          </a:blip>
          <a:srcRect/>
          <a:stretch/>
        </p:blipFill>
        <p:spPr>
          <a:xfrm>
            <a:off x="3878813" y="5360662"/>
            <a:ext cx="1149010" cy="1149010"/>
          </a:xfrm>
          <a:prstGeom prst="rect">
            <a:avLst/>
          </a:prstGeom>
          <a:noFill/>
          <a:ln>
            <a:noFill/>
          </a:ln>
        </p:spPr>
      </p:pic>
      <p:sp>
        <p:nvSpPr>
          <p:cNvPr id="135" name="Google Shape;135;p3"/>
          <p:cNvSpPr/>
          <p:nvPr/>
        </p:nvSpPr>
        <p:spPr>
          <a:xfrm>
            <a:off x="323618" y="4723242"/>
            <a:ext cx="276642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36" name="Google Shape;136;p3"/>
          <p:cNvSpPr/>
          <p:nvPr/>
        </p:nvSpPr>
        <p:spPr>
          <a:xfrm>
            <a:off x="506504" y="4715711"/>
            <a:ext cx="3273490" cy="424691"/>
          </a:xfrm>
          <a:prstGeom prst="rect">
            <a:avLst/>
          </a:prstGeom>
          <a:noFill/>
          <a:ln>
            <a:noFill/>
          </a:ln>
        </p:spPr>
        <p:txBody>
          <a:bodyPr spcFirstLastPara="1" wrap="square" lIns="91425" tIns="45700" rIns="91425" bIns="45700" anchor="t" anchorCtr="0">
            <a:spAutoFit/>
          </a:bodyPr>
          <a:lstStyle/>
          <a:p>
            <a:pPr lvl="0" algn="just">
              <a:lnSpc>
                <a:spcPct val="120000"/>
              </a:lnSpc>
              <a:buSzPts val="1800"/>
            </a:pPr>
            <a:r>
              <a:rPr lang="pt-BR" sz="1800" b="1" dirty="0" smtClean="0">
                <a:solidFill>
                  <a:schemeClr val="lt1"/>
                </a:solidFill>
                <a:latin typeface="Calibri"/>
                <a:ea typeface="Calibri"/>
                <a:cs typeface="Calibri"/>
                <a:sym typeface="Calibri"/>
              </a:rPr>
              <a:t>Alinhamento dos ODS</a:t>
            </a:r>
            <a:endParaRPr lang="pt-BR" sz="1800" b="1" i="0" u="none" strike="noStrike" cap="none" dirty="0">
              <a:solidFill>
                <a:schemeClr val="lt1"/>
              </a:solidFill>
              <a:latin typeface="Calibri"/>
              <a:ea typeface="Calibri"/>
              <a:cs typeface="Calibri"/>
              <a:sym typeface="Calibri"/>
            </a:endParaRPr>
          </a:p>
        </p:txBody>
      </p:sp>
      <p:sp>
        <p:nvSpPr>
          <p:cNvPr id="137" name="Google Shape;137;p3"/>
          <p:cNvSpPr/>
          <p:nvPr/>
        </p:nvSpPr>
        <p:spPr>
          <a:xfrm>
            <a:off x="2155299" y="185126"/>
            <a:ext cx="7824273"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38" name="Google Shape;138;p3"/>
          <p:cNvSpPr/>
          <p:nvPr/>
        </p:nvSpPr>
        <p:spPr>
          <a:xfrm>
            <a:off x="2155299" y="185126"/>
            <a:ext cx="7824273"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39" name="Google Shape;139;p3"/>
          <p:cNvSpPr txBox="1"/>
          <p:nvPr/>
        </p:nvSpPr>
        <p:spPr>
          <a:xfrm>
            <a:off x="2155298" y="294106"/>
            <a:ext cx="7824273" cy="584735"/>
          </a:xfrm>
          <a:prstGeom prst="rect">
            <a:avLst/>
          </a:prstGeom>
          <a:noFill/>
          <a:ln>
            <a:noFill/>
          </a:ln>
        </p:spPr>
        <p:txBody>
          <a:bodyPr spcFirstLastPara="1" wrap="square" lIns="91425" tIns="45700" rIns="91425" bIns="45700" anchor="t" anchorCtr="0">
            <a:spAutoFit/>
          </a:bodyPr>
          <a:lstStyle/>
          <a:p>
            <a:pPr lvl="0" algn="ctr">
              <a:buSzPts val="3200"/>
            </a:pPr>
            <a:r>
              <a:rPr lang="pt-BR" sz="3200" b="1" dirty="0" smtClean="0">
                <a:solidFill>
                  <a:schemeClr val="lt1"/>
                </a:solidFill>
                <a:latin typeface="Calibri"/>
                <a:ea typeface="Calibri"/>
                <a:cs typeface="Calibri"/>
                <a:sym typeface="Calibri"/>
              </a:rPr>
              <a:t>Preparação da Aula e Alinhamento Curricular</a:t>
            </a:r>
            <a:endParaRPr lang="pt-BR" sz="1400" b="0" i="0" u="none" strike="noStrike" cap="none" dirty="0">
              <a:solidFill>
                <a:srgbClr val="000000"/>
              </a:solidFill>
              <a:sym typeface="Arial"/>
            </a:endParaRPr>
          </a:p>
        </p:txBody>
      </p:sp>
      <p:sp>
        <p:nvSpPr>
          <p:cNvPr id="140" name="Google Shape;140;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buSzPts val="1400"/>
            </a:pPr>
            <a:r>
              <a:rPr lang="pt-BR" b="1" dirty="0" smtClean="0">
                <a:solidFill>
                  <a:schemeClr val="lt1"/>
                </a:solidFill>
                <a:latin typeface="Calibri"/>
                <a:ea typeface="Calibri"/>
                <a:cs typeface="Calibri"/>
                <a:sym typeface="Calibri"/>
              </a:rPr>
              <a:t>Tempo de preparação: </a:t>
            </a:r>
            <a:r>
              <a:rPr lang="pt-BR" sz="1400" b="1" i="0" u="none" strike="noStrike" cap="none" dirty="0" smtClean="0">
                <a:solidFill>
                  <a:schemeClr val="lt1"/>
                </a:solidFill>
                <a:latin typeface="Calibri"/>
                <a:ea typeface="Calibri"/>
                <a:cs typeface="Calibri"/>
                <a:sym typeface="Calibri"/>
              </a:rPr>
              <a:t>10 – 15 minutos</a:t>
            </a:r>
            <a:endParaRPr lang="pt-BR" sz="1400" b="0" i="0" u="none" strike="noStrike" cap="none" dirty="0">
              <a:solidFill>
                <a:srgbClr val="000000"/>
              </a:solidFill>
              <a:sym typeface="Arial"/>
            </a:endParaRPr>
          </a:p>
        </p:txBody>
      </p:sp>
      <p:pic>
        <p:nvPicPr>
          <p:cNvPr id="141" name="Google Shape;141;p3" descr="Logo&#10;&#10;Description automatically generated with low confidence"/>
          <p:cNvPicPr preferRelativeResize="0"/>
          <p:nvPr/>
        </p:nvPicPr>
        <p:blipFill rotWithShape="1">
          <a:blip r:embed="rId8">
            <a:alphaModFix/>
          </a:blip>
          <a:srcRect/>
          <a:stretch/>
        </p:blipFill>
        <p:spPr>
          <a:xfrm>
            <a:off x="5031717" y="5360661"/>
            <a:ext cx="1149009" cy="1149009"/>
          </a:xfrm>
          <a:prstGeom prst="rect">
            <a:avLst/>
          </a:prstGeom>
          <a:noFill/>
          <a:ln>
            <a:noFill/>
          </a:ln>
        </p:spPr>
      </p:pic>
      <p:sp>
        <p:nvSpPr>
          <p:cNvPr id="142" name="Google Shape;14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2</a:t>
            </a:fld>
            <a:endParaRPr lang="pt-BR" dirty="0"/>
          </a:p>
        </p:txBody>
      </p:sp>
      <p:sp>
        <p:nvSpPr>
          <p:cNvPr id="23" name="CaixaDeTexto 1"/>
          <p:cNvSpPr txBox="1"/>
          <p:nvPr/>
        </p:nvSpPr>
        <p:spPr>
          <a:xfrm>
            <a:off x="743969" y="6653664"/>
            <a:ext cx="584759" cy="276999"/>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600" dirty="0" smtClean="0">
                <a:solidFill>
                  <a:schemeClr val="bg1"/>
                </a:solidFill>
              </a:rPr>
              <a:t>VIDA DEBAIXO D'ÁGUA</a:t>
            </a:r>
            <a:endParaRPr lang="pt-BR" sz="600" dirty="0">
              <a:solidFill>
                <a:schemeClr val="bg1"/>
              </a:solidFill>
            </a:endParaRPr>
          </a:p>
        </p:txBody>
      </p:sp>
      <p:pic>
        <p:nvPicPr>
          <p:cNvPr id="2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3174" y="5454999"/>
            <a:ext cx="560287" cy="25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0041" y="5454999"/>
            <a:ext cx="530404" cy="25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038" y="5446321"/>
            <a:ext cx="786766" cy="477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072" y="5433417"/>
            <a:ext cx="873499" cy="39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ixaDeTexto 1"/>
          <p:cNvSpPr txBox="1"/>
          <p:nvPr/>
        </p:nvSpPr>
        <p:spPr>
          <a:xfrm>
            <a:off x="743969" y="5433417"/>
            <a:ext cx="682875" cy="369332"/>
          </a:xfrm>
          <a:prstGeom prst="rect">
            <a:avLst/>
          </a:prstGeom>
          <a:noFill/>
        </p:spPr>
        <p:txBody>
          <a:bodyPr wrap="square" l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600" dirty="0" smtClean="0">
                <a:solidFill>
                  <a:schemeClr val="bg1"/>
                </a:solidFill>
              </a:rPr>
              <a:t>CIDADES E COMUNIDADES SUSTENTÁVEIS</a:t>
            </a:r>
            <a:endParaRPr lang="pt-BR" sz="600" dirty="0">
              <a:solidFill>
                <a:schemeClr val="bg1"/>
              </a:solidFill>
            </a:endParaRPr>
          </a:p>
        </p:txBody>
      </p:sp>
      <p:sp>
        <p:nvSpPr>
          <p:cNvPr id="21" name="CaixaDeTexto 1"/>
          <p:cNvSpPr txBox="1"/>
          <p:nvPr/>
        </p:nvSpPr>
        <p:spPr>
          <a:xfrm>
            <a:off x="3090041" y="5431311"/>
            <a:ext cx="620456" cy="276999"/>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600" dirty="0" smtClean="0">
                <a:solidFill>
                  <a:schemeClr val="bg1"/>
                </a:solidFill>
              </a:rPr>
              <a:t>AÇÃO CLIMÁTICA</a:t>
            </a:r>
            <a:endParaRPr lang="pt-BR" sz="600" dirty="0">
              <a:solidFill>
                <a:schemeClr val="bg1"/>
              </a:solidFill>
            </a:endParaRPr>
          </a:p>
        </p:txBody>
      </p:sp>
      <p:sp>
        <p:nvSpPr>
          <p:cNvPr id="22" name="CaixaDeTexto 1"/>
          <p:cNvSpPr txBox="1"/>
          <p:nvPr/>
        </p:nvSpPr>
        <p:spPr>
          <a:xfrm>
            <a:off x="4213468" y="5436820"/>
            <a:ext cx="535759" cy="276999"/>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600" dirty="0" smtClean="0">
                <a:solidFill>
                  <a:schemeClr val="bg1"/>
                </a:solidFill>
              </a:rPr>
              <a:t>VIDA EM TERRA</a:t>
            </a:r>
            <a:endParaRPr lang="pt-BR" sz="600" dirty="0">
              <a:solidFill>
                <a:schemeClr val="bg1"/>
              </a:solidFill>
            </a:endParaRPr>
          </a:p>
        </p:txBody>
      </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7764" y="5461123"/>
            <a:ext cx="729670" cy="26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aixaDeTexto 1"/>
          <p:cNvSpPr txBox="1"/>
          <p:nvPr/>
        </p:nvSpPr>
        <p:spPr>
          <a:xfrm>
            <a:off x="1923988" y="5419875"/>
            <a:ext cx="607949" cy="369332"/>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600" dirty="0" smtClean="0">
                <a:solidFill>
                  <a:schemeClr val="bg1"/>
                </a:solidFill>
              </a:rPr>
              <a:t>CONSUMO E PRODUÇÃO RESPONSÁVEIS</a:t>
            </a:r>
            <a:endParaRPr lang="pt-BR" sz="600" dirty="0">
              <a:solidFill>
                <a:schemeClr val="bg1"/>
              </a:solidFill>
            </a:endParaRPr>
          </a:p>
        </p:txBody>
      </p:sp>
      <p:sp>
        <p:nvSpPr>
          <p:cNvPr id="30" name="CaixaDeTexto 1"/>
          <p:cNvSpPr txBox="1"/>
          <p:nvPr/>
        </p:nvSpPr>
        <p:spPr>
          <a:xfrm>
            <a:off x="5337764" y="5382877"/>
            <a:ext cx="584759" cy="276999"/>
          </a:xfrm>
          <a:prstGeom prst="rect">
            <a:avLst/>
          </a:prstGeom>
          <a:noFill/>
        </p:spPr>
        <p:txBody>
          <a:bodyPr wrap="square" lIns="0" r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600" dirty="0" smtClean="0">
                <a:solidFill>
                  <a:schemeClr val="bg1"/>
                </a:solidFill>
              </a:rPr>
              <a:t>VIDA DEBAIXO D'ÁGUA</a:t>
            </a:r>
            <a:endParaRPr lang="pt-BR" sz="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4"/>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48" name="Google Shape;148;p4"/>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49" name="Google Shape;149;p4"/>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50" name="Google Shape;150;p4"/>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lvl="0" algn="ctr">
              <a:buSzPts val="3200"/>
            </a:pPr>
            <a:r>
              <a:rPr lang="pt-BR" sz="3200" b="1" dirty="0" smtClean="0">
                <a:solidFill>
                  <a:schemeClr val="lt1"/>
                </a:solidFill>
                <a:latin typeface="Calibri"/>
                <a:ea typeface="Calibri"/>
                <a:cs typeface="Calibri"/>
                <a:sym typeface="Calibri"/>
              </a:rPr>
              <a:t>A Aula</a:t>
            </a:r>
            <a:endParaRPr lang="pt-BR" sz="1400" b="0" i="0" u="none" strike="noStrike" cap="none" dirty="0">
              <a:solidFill>
                <a:srgbClr val="000000"/>
              </a:solidFill>
              <a:sym typeface="Arial"/>
            </a:endParaRPr>
          </a:p>
        </p:txBody>
      </p:sp>
      <p:sp>
        <p:nvSpPr>
          <p:cNvPr id="151" name="Google Shape;151;p4"/>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52" name="Google Shape;152;p4"/>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53" name="Google Shape;153;p4"/>
          <p:cNvSpPr/>
          <p:nvPr/>
        </p:nvSpPr>
        <p:spPr>
          <a:xfrm>
            <a:off x="404919" y="1429076"/>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1</a:t>
            </a:r>
            <a:endParaRPr lang="pt-BR" sz="1400" b="0" i="0" u="none" strike="noStrike" cap="none" dirty="0">
              <a:solidFill>
                <a:srgbClr val="000000"/>
              </a:solidFill>
              <a:sym typeface="Arial"/>
            </a:endParaRPr>
          </a:p>
        </p:txBody>
      </p:sp>
      <p:sp>
        <p:nvSpPr>
          <p:cNvPr id="154" name="Google Shape;154;p4"/>
          <p:cNvSpPr/>
          <p:nvPr/>
        </p:nvSpPr>
        <p:spPr>
          <a:xfrm>
            <a:off x="911773" y="1491500"/>
            <a:ext cx="10866255" cy="1680420"/>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Apresente a aula aos seus alunos perguntando sobre seus conhecimentos de reciclagem e se alguém recicla em casa</a:t>
            </a:r>
            <a:r>
              <a:rPr lang="pt-BR" sz="1600" b="1"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Exiba o slide "SIM/NÃO" ou imprima o folheto</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Crie uma discussão aberta sobre os conceitos básicos de reciclagem</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O que exatamente é reciclagem</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O que pode ser reciclado</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O que não pode ser reciclado</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a:solidFill>
                <a:srgbClr val="000000"/>
              </a:solidFill>
              <a:sym typeface="Arial"/>
            </a:endParaRPr>
          </a:p>
        </p:txBody>
      </p:sp>
      <p:sp>
        <p:nvSpPr>
          <p:cNvPr id="155" name="Google Shape;155;p4"/>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buSzPts val="1400"/>
            </a:pPr>
            <a:r>
              <a:rPr lang="pt-BR" b="1" dirty="0" smtClean="0">
                <a:solidFill>
                  <a:schemeClr val="lt1"/>
                </a:solidFill>
                <a:latin typeface="Calibri"/>
                <a:ea typeface="Calibri"/>
                <a:cs typeface="Calibri"/>
                <a:sym typeface="Calibri"/>
              </a:rPr>
              <a:t>Duração da aula: </a:t>
            </a:r>
            <a:r>
              <a:rPr lang="pt-BR" sz="1400" b="1" i="0" u="none" strike="noStrike" cap="none" dirty="0" smtClean="0">
                <a:solidFill>
                  <a:schemeClr val="lt1"/>
                </a:solidFill>
                <a:latin typeface="Calibri"/>
                <a:ea typeface="Calibri"/>
                <a:cs typeface="Calibri"/>
                <a:sym typeface="Calibri"/>
              </a:rPr>
              <a:t>45 - 60 minutos</a:t>
            </a:r>
            <a:endParaRPr lang="pt-BR" sz="1400" b="0" i="0" u="none" strike="noStrike" cap="none" dirty="0">
              <a:solidFill>
                <a:srgbClr val="000000"/>
              </a:solidFill>
              <a:sym typeface="Arial"/>
            </a:endParaRPr>
          </a:p>
        </p:txBody>
      </p:sp>
      <p:sp>
        <p:nvSpPr>
          <p:cNvPr id="156" name="Google Shape;156;p4"/>
          <p:cNvSpPr/>
          <p:nvPr/>
        </p:nvSpPr>
        <p:spPr>
          <a:xfrm>
            <a:off x="413972" y="3418309"/>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57" name="Google Shape;157;p4"/>
          <p:cNvSpPr/>
          <p:nvPr/>
        </p:nvSpPr>
        <p:spPr>
          <a:xfrm>
            <a:off x="360335" y="3418309"/>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58" name="Google Shape;158;p4"/>
          <p:cNvSpPr/>
          <p:nvPr/>
        </p:nvSpPr>
        <p:spPr>
          <a:xfrm>
            <a:off x="404919" y="3398257"/>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2</a:t>
            </a:r>
            <a:endParaRPr lang="pt-BR" sz="1400" b="0" i="0" u="none" strike="noStrike" cap="none" dirty="0">
              <a:solidFill>
                <a:srgbClr val="000000"/>
              </a:solidFill>
              <a:sym typeface="Arial"/>
            </a:endParaRPr>
          </a:p>
        </p:txBody>
      </p:sp>
      <p:sp>
        <p:nvSpPr>
          <p:cNvPr id="159" name="Google Shape;159;p4"/>
          <p:cNvSpPr/>
          <p:nvPr/>
        </p:nvSpPr>
        <p:spPr>
          <a:xfrm>
            <a:off x="911773" y="3460681"/>
            <a:ext cx="10866255" cy="1680420"/>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Percorra os slides perguntando-lhes:</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Por que a reciclagem é importante</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O que acontece com o lixo</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O que você acha dos aterros sanitários</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O que você acha da poluição nos oceanos e mares</a:t>
            </a:r>
            <a:r>
              <a:rPr lang="pt-BR" sz="1400" b="0" i="0" u="none" strike="noStrike" cap="none" dirty="0" smtClean="0">
                <a:solidFill>
                  <a:srgbClr val="262626"/>
                </a:solidFill>
                <a:latin typeface="Calibri"/>
                <a:ea typeface="Calibri"/>
                <a:cs typeface="Calibri"/>
                <a:sym typeface="Calibri"/>
              </a:rPr>
              <a:t>? </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Como reciclar?</a:t>
            </a:r>
            <a:endParaRPr lang="pt-BR" sz="1400" b="0" i="0" u="none" strike="noStrike" cap="none" dirty="0">
              <a:solidFill>
                <a:srgbClr val="000000"/>
              </a:solidFill>
              <a:sym typeface="Arial"/>
            </a:endParaRPr>
          </a:p>
        </p:txBody>
      </p:sp>
      <p:sp>
        <p:nvSpPr>
          <p:cNvPr id="160" name="Google Shape;160;p4"/>
          <p:cNvSpPr/>
          <p:nvPr/>
        </p:nvSpPr>
        <p:spPr>
          <a:xfrm>
            <a:off x="413972" y="5449774"/>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61" name="Google Shape;161;p4"/>
          <p:cNvSpPr/>
          <p:nvPr/>
        </p:nvSpPr>
        <p:spPr>
          <a:xfrm>
            <a:off x="360335" y="5449774"/>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62" name="Google Shape;162;p4"/>
          <p:cNvSpPr/>
          <p:nvPr/>
        </p:nvSpPr>
        <p:spPr>
          <a:xfrm>
            <a:off x="404919" y="5429722"/>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3</a:t>
            </a:r>
            <a:endParaRPr lang="pt-BR" sz="1400" b="0" i="0" u="none" strike="noStrike" cap="none" dirty="0">
              <a:solidFill>
                <a:srgbClr val="000000"/>
              </a:solidFill>
              <a:sym typeface="Arial"/>
            </a:endParaRPr>
          </a:p>
        </p:txBody>
      </p:sp>
      <p:sp>
        <p:nvSpPr>
          <p:cNvPr id="163" name="Google Shape;163;p4"/>
          <p:cNvSpPr/>
          <p:nvPr/>
        </p:nvSpPr>
        <p:spPr>
          <a:xfrm>
            <a:off x="911773" y="5492146"/>
            <a:ext cx="10866255" cy="683224"/>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Peça aos alunos que escrevam uma ou duas frases sobre a coisa mais importante que aprenderam com os slides. Peça-lhes que compartilhem o que escreveram e por quê</a:t>
            </a:r>
            <a:r>
              <a:rPr lang="pt-BR" sz="1600" b="1" i="0" u="none" strike="noStrike" cap="none" dirty="0" smtClean="0">
                <a:solidFill>
                  <a:srgbClr val="262626"/>
                </a:solidFill>
                <a:latin typeface="Calibri"/>
                <a:ea typeface="Calibri"/>
                <a:cs typeface="Calibri"/>
                <a:sym typeface="Calibri"/>
              </a:rPr>
              <a:t>. </a:t>
            </a:r>
            <a:endParaRPr lang="pt-BR" sz="1400" b="0" i="0" u="none" strike="noStrike" cap="none" dirty="0">
              <a:solidFill>
                <a:srgbClr val="262626"/>
              </a:solidFill>
              <a:latin typeface="Calibri"/>
              <a:ea typeface="Calibri"/>
              <a:cs typeface="Calibri"/>
              <a:sym typeface="Calibri"/>
            </a:endParaRPr>
          </a:p>
        </p:txBody>
      </p:sp>
      <p:sp>
        <p:nvSpPr>
          <p:cNvPr id="164" name="Google Shape;16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3</a:t>
            </a:fld>
            <a:endParaRPr lang="pt-B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5"/>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70" name="Google Shape;170;p5"/>
          <p:cNvSpPr/>
          <p:nvPr/>
        </p:nvSpPr>
        <p:spPr>
          <a:xfrm>
            <a:off x="2606040" y="185126"/>
            <a:ext cx="6979920" cy="99169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71" name="Google Shape;171;p5"/>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72" name="Google Shape;172;p5"/>
          <p:cNvSpPr txBox="1"/>
          <p:nvPr/>
        </p:nvSpPr>
        <p:spPr>
          <a:xfrm>
            <a:off x="2983322" y="294106"/>
            <a:ext cx="6225356" cy="584775"/>
          </a:xfrm>
          <a:prstGeom prst="rect">
            <a:avLst/>
          </a:prstGeom>
          <a:noFill/>
          <a:ln>
            <a:noFill/>
          </a:ln>
        </p:spPr>
        <p:txBody>
          <a:bodyPr spcFirstLastPara="1" wrap="square" lIns="91425" tIns="45700" rIns="91425" bIns="45700" anchor="t" anchorCtr="0">
            <a:spAutoFit/>
          </a:bodyPr>
          <a:lstStyle/>
          <a:p>
            <a:pPr lvl="0" algn="ctr">
              <a:buSzPts val="3200"/>
            </a:pPr>
            <a:r>
              <a:rPr lang="pt-BR" sz="3200" b="1" dirty="0" smtClean="0">
                <a:solidFill>
                  <a:schemeClr val="lt1"/>
                </a:solidFill>
                <a:latin typeface="Calibri"/>
                <a:ea typeface="Calibri"/>
                <a:cs typeface="Calibri"/>
                <a:sym typeface="Calibri"/>
              </a:rPr>
              <a:t>A Lição </a:t>
            </a:r>
            <a:endParaRPr lang="pt-BR" sz="1400" b="0" i="0" u="none" strike="noStrike" cap="none" dirty="0">
              <a:solidFill>
                <a:srgbClr val="000000"/>
              </a:solidFill>
              <a:sym typeface="Arial"/>
            </a:endParaRPr>
          </a:p>
        </p:txBody>
      </p:sp>
      <p:sp>
        <p:nvSpPr>
          <p:cNvPr id="173" name="Google Shape;173;p5"/>
          <p:cNvSpPr/>
          <p:nvPr/>
        </p:nvSpPr>
        <p:spPr>
          <a:xfrm>
            <a:off x="413972" y="1449128"/>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74" name="Google Shape;174;p5"/>
          <p:cNvSpPr/>
          <p:nvPr/>
        </p:nvSpPr>
        <p:spPr>
          <a:xfrm>
            <a:off x="360335" y="1449128"/>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75" name="Google Shape;175;p5"/>
          <p:cNvSpPr/>
          <p:nvPr/>
        </p:nvSpPr>
        <p:spPr>
          <a:xfrm>
            <a:off x="404919" y="1429076"/>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4</a:t>
            </a:r>
            <a:endParaRPr lang="pt-BR" sz="1400" b="0" i="0" u="none" strike="noStrike" cap="none" dirty="0">
              <a:solidFill>
                <a:srgbClr val="000000"/>
              </a:solidFill>
              <a:sym typeface="Arial"/>
            </a:endParaRPr>
          </a:p>
        </p:txBody>
      </p:sp>
      <p:sp>
        <p:nvSpPr>
          <p:cNvPr id="176" name="Google Shape;176;p5"/>
          <p:cNvSpPr/>
          <p:nvPr/>
        </p:nvSpPr>
        <p:spPr>
          <a:xfrm>
            <a:off x="911773" y="1491500"/>
            <a:ext cx="10866255" cy="2197484"/>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Em seguida, peça aos alunos para contar de 1 a 4. Forneça suprimentos de arte para cada um dos quatro grupos</a:t>
            </a:r>
            <a:r>
              <a:rPr lang="pt-BR" sz="1600" b="1"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1s que se juntem para criar um ou mais cartazes sobre os </a:t>
            </a:r>
            <a:r>
              <a:rPr lang="pt-BR" b="1" dirty="0" smtClean="0">
                <a:solidFill>
                  <a:srgbClr val="262626"/>
                </a:solidFill>
                <a:latin typeface="Calibri"/>
                <a:ea typeface="Calibri"/>
                <a:cs typeface="Calibri"/>
                <a:sym typeface="Calibri"/>
              </a:rPr>
              <a:t>3 passos para a reciclagem. </a:t>
            </a:r>
            <a:r>
              <a:rPr lang="pt-BR" dirty="0" smtClean="0">
                <a:solidFill>
                  <a:srgbClr val="262626"/>
                </a:solidFill>
                <a:latin typeface="Calibri"/>
                <a:ea typeface="Calibri"/>
                <a:cs typeface="Calibri"/>
                <a:sym typeface="Calibri"/>
              </a:rPr>
              <a:t>(1. saber o que jogar 2. limpar e secar 3. colocar na lixeira direita</a:t>
            </a:r>
            <a:r>
              <a:rPr lang="pt-BR" sz="1400" b="0" i="0" u="none" strike="noStrike" cap="none" dirty="0" smtClean="0">
                <a:solidFill>
                  <a:srgbClr val="262626"/>
                </a:solidFill>
                <a:latin typeface="Calibri"/>
                <a:ea typeface="Calibri"/>
                <a:cs typeface="Calibri"/>
                <a:sym typeface="Calibri"/>
              </a:rPr>
              <a:t>)</a:t>
            </a:r>
            <a:endParaRPr lang="pt-BR" sz="1400" b="0"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2s que se unam para criar um ou mais cartazes sobre </a:t>
            </a:r>
            <a:r>
              <a:rPr lang="pt-BR" b="1" dirty="0" smtClean="0">
                <a:solidFill>
                  <a:srgbClr val="262626"/>
                </a:solidFill>
                <a:latin typeface="Calibri"/>
                <a:ea typeface="Calibri"/>
                <a:cs typeface="Calibri"/>
                <a:sym typeface="Calibri"/>
              </a:rPr>
              <a:t>o que podemos e não podemos reciclar</a:t>
            </a:r>
            <a:r>
              <a:rPr lang="pt-BR" sz="1400" b="1" i="0" u="none" strike="noStrike" cap="none" dirty="0" smtClean="0">
                <a:solidFill>
                  <a:srgbClr val="262626"/>
                </a:solidFill>
                <a:latin typeface="Calibri"/>
                <a:ea typeface="Calibri"/>
                <a:cs typeface="Calibri"/>
                <a:sym typeface="Calibri"/>
              </a:rPr>
              <a:t>. </a:t>
            </a:r>
            <a:endParaRPr lang="pt-BR" sz="1400" b="1" i="0" u="none" strike="noStrike" cap="none" dirty="0" smtClean="0">
              <a:solidFill>
                <a:srgbClr val="000000"/>
              </a:solidFill>
              <a:sym typeface="Arial"/>
            </a:endParaRP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3s que se unam para criar um ou mais cartazes sobre </a:t>
            </a:r>
            <a:r>
              <a:rPr lang="pt-BR" b="1" dirty="0" smtClean="0">
                <a:solidFill>
                  <a:srgbClr val="262626"/>
                </a:solidFill>
                <a:latin typeface="Calibri"/>
                <a:ea typeface="Calibri"/>
                <a:cs typeface="Calibri"/>
                <a:sym typeface="Calibri"/>
              </a:rPr>
              <a:t>como os resíduos acabam em um aterro sanitário e em nosso oceano</a:t>
            </a:r>
            <a:r>
              <a:rPr lang="pt-BR" dirty="0" smtClean="0">
                <a:solidFill>
                  <a:srgbClr val="262626"/>
                </a:solidFill>
                <a:latin typeface="Calibri"/>
                <a:ea typeface="Calibri"/>
                <a:cs typeface="Calibri"/>
                <a:sym typeface="Calibri"/>
              </a:rPr>
              <a:t>.  (os recicláveis não pertencem ao aterro</a:t>
            </a:r>
          </a:p>
          <a:p>
            <a:pPr marL="285750" lvl="0" indent="-285750" algn="just">
              <a:lnSpc>
                <a:spcPct val="120000"/>
              </a:lnSpc>
              <a:buClr>
                <a:srgbClr val="262626"/>
              </a:buClr>
              <a:buSzPts val="2100"/>
              <a:buFont typeface="Arial"/>
              <a:buChar char="•"/>
            </a:pPr>
            <a:r>
              <a:rPr lang="pt-BR" dirty="0" smtClean="0">
                <a:solidFill>
                  <a:srgbClr val="262626"/>
                </a:solidFill>
                <a:latin typeface="Calibri"/>
                <a:ea typeface="Calibri"/>
                <a:cs typeface="Calibri"/>
                <a:sym typeface="Calibri"/>
              </a:rPr>
              <a:t>Peça a todos os 4s que se unam para criar um ou mais cartazes sobre </a:t>
            </a:r>
            <a:r>
              <a:rPr lang="pt-BR" b="1" dirty="0" smtClean="0">
                <a:solidFill>
                  <a:srgbClr val="262626"/>
                </a:solidFill>
                <a:latin typeface="Calibri"/>
                <a:ea typeface="Calibri"/>
                <a:cs typeface="Calibri"/>
                <a:sym typeface="Calibri"/>
              </a:rPr>
              <a:t>por que a reciclagem é importante para o meio ambiente</a:t>
            </a:r>
            <a:r>
              <a:rPr lang="pt-BR" dirty="0" smtClean="0">
                <a:solidFill>
                  <a:srgbClr val="262626"/>
                </a:solidFill>
                <a:latin typeface="Calibri"/>
                <a:ea typeface="Calibri"/>
                <a:cs typeface="Calibri"/>
                <a:sym typeface="Calibri"/>
              </a:rPr>
              <a:t>.  (manter fora do oceano</a:t>
            </a:r>
            <a:r>
              <a:rPr lang="pt-BR" sz="1400" b="0"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sp>
        <p:nvSpPr>
          <p:cNvPr id="181" name="Google Shape;181;p5"/>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lvl="0" algn="ctr">
              <a:buSzPts val="1400"/>
            </a:pPr>
            <a:r>
              <a:rPr lang="pt-BR" b="1" dirty="0" smtClean="0">
                <a:solidFill>
                  <a:schemeClr val="lt1"/>
                </a:solidFill>
                <a:latin typeface="Calibri"/>
                <a:ea typeface="Calibri"/>
                <a:cs typeface="Calibri"/>
                <a:sym typeface="Calibri"/>
              </a:rPr>
              <a:t>Duração da aula: </a:t>
            </a:r>
            <a:r>
              <a:rPr lang="pt-BR" sz="1400" b="1" i="0" u="none" strike="noStrike" cap="none" dirty="0" smtClean="0">
                <a:solidFill>
                  <a:schemeClr val="lt1"/>
                </a:solidFill>
                <a:latin typeface="Calibri"/>
                <a:ea typeface="Calibri"/>
                <a:cs typeface="Calibri"/>
                <a:sym typeface="Calibri"/>
              </a:rPr>
              <a:t>45 - 60 minutos</a:t>
            </a:r>
            <a:endParaRPr lang="pt-BR" sz="1400" b="0" i="0" u="none" strike="noStrike" cap="none" dirty="0">
              <a:solidFill>
                <a:srgbClr val="000000"/>
              </a:solidFill>
              <a:sym typeface="Arial"/>
            </a:endParaRPr>
          </a:p>
        </p:txBody>
      </p:sp>
      <p:sp>
        <p:nvSpPr>
          <p:cNvPr id="182" name="Google Shape;182;p5"/>
          <p:cNvSpPr/>
          <p:nvPr/>
        </p:nvSpPr>
        <p:spPr>
          <a:xfrm>
            <a:off x="413972" y="3530960"/>
            <a:ext cx="389573" cy="389573"/>
          </a:xfrm>
          <a:prstGeom prst="ellipse">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83" name="Google Shape;183;p5"/>
          <p:cNvSpPr/>
          <p:nvPr/>
        </p:nvSpPr>
        <p:spPr>
          <a:xfrm>
            <a:off x="360335" y="3515720"/>
            <a:ext cx="389573" cy="389573"/>
          </a:xfrm>
          <a:prstGeom prst="ellipse">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184" name="Google Shape;184;p5"/>
          <p:cNvSpPr/>
          <p:nvPr/>
        </p:nvSpPr>
        <p:spPr>
          <a:xfrm>
            <a:off x="420453" y="3478960"/>
            <a:ext cx="30168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chemeClr val="lt1"/>
                </a:solidFill>
                <a:latin typeface="Calibri"/>
                <a:ea typeface="Calibri"/>
                <a:cs typeface="Calibri"/>
                <a:sym typeface="Calibri"/>
              </a:rPr>
              <a:t>5</a:t>
            </a:r>
            <a:endParaRPr lang="pt-BR" sz="1400" b="0" i="0" u="none" strike="noStrike" cap="none" dirty="0">
              <a:solidFill>
                <a:srgbClr val="000000"/>
              </a:solidFill>
              <a:sym typeface="Arial"/>
            </a:endParaRPr>
          </a:p>
        </p:txBody>
      </p:sp>
      <p:sp>
        <p:nvSpPr>
          <p:cNvPr id="185" name="Google Shape;185;p5"/>
          <p:cNvSpPr/>
          <p:nvPr/>
        </p:nvSpPr>
        <p:spPr>
          <a:xfrm>
            <a:off x="911773" y="3528159"/>
            <a:ext cx="10866255" cy="387758"/>
          </a:xfrm>
          <a:prstGeom prst="rect">
            <a:avLst/>
          </a:prstGeom>
          <a:noFill/>
          <a:ln>
            <a:noFill/>
          </a:ln>
        </p:spPr>
        <p:txBody>
          <a:bodyPr spcFirstLastPara="1" wrap="square" lIns="91425" tIns="45700" rIns="91425" bIns="45700" anchor="t" anchorCtr="0">
            <a:spAutoFit/>
          </a:bodyPr>
          <a:lstStyle/>
          <a:p>
            <a:pPr lvl="0" algn="just">
              <a:lnSpc>
                <a:spcPct val="120000"/>
              </a:lnSpc>
              <a:buSzPts val="1600"/>
            </a:pPr>
            <a:r>
              <a:rPr lang="pt-BR" sz="1600" b="1" dirty="0" smtClean="0">
                <a:solidFill>
                  <a:srgbClr val="262626"/>
                </a:solidFill>
                <a:latin typeface="Calibri"/>
                <a:ea typeface="Calibri"/>
                <a:cs typeface="Calibri"/>
                <a:sym typeface="Calibri"/>
              </a:rPr>
              <a:t>Peça aos grupos que apresentem seus cartazes à classe e os pendurem na sala de aula</a:t>
            </a:r>
            <a:r>
              <a:rPr lang="pt-BR" sz="1600" b="1" i="0" u="none" strike="noStrike" cap="none" dirty="0" smtClean="0">
                <a:solidFill>
                  <a:srgbClr val="262626"/>
                </a:solidFill>
                <a:latin typeface="Calibri"/>
                <a:ea typeface="Calibri"/>
                <a:cs typeface="Calibri"/>
                <a:sym typeface="Calibri"/>
              </a:rPr>
              <a:t>.</a:t>
            </a:r>
            <a:endParaRPr lang="pt-BR" sz="1400" b="0" i="0" u="none" strike="noStrike" cap="none" dirty="0">
              <a:solidFill>
                <a:srgbClr val="000000"/>
              </a:solidFill>
              <a:sym typeface="Arial"/>
            </a:endParaRPr>
          </a:p>
        </p:txBody>
      </p:sp>
      <p:sp>
        <p:nvSpPr>
          <p:cNvPr id="186" name="Google Shape;18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4</a:t>
            </a:fld>
            <a:endParaRPr lang="pt-BR" dirty="0"/>
          </a:p>
        </p:txBody>
      </p:sp>
      <p:grpSp>
        <p:nvGrpSpPr>
          <p:cNvPr id="187" name="Google Shape;187;p5"/>
          <p:cNvGrpSpPr/>
          <p:nvPr/>
        </p:nvGrpSpPr>
        <p:grpSpPr>
          <a:xfrm>
            <a:off x="2822243" y="4989292"/>
            <a:ext cx="6547513" cy="1338812"/>
            <a:chOff x="4790164" y="5101971"/>
            <a:chExt cx="6979920" cy="1490877"/>
          </a:xfrm>
        </p:grpSpPr>
        <p:sp>
          <p:nvSpPr>
            <p:cNvPr id="188" name="Google Shape;188;p5"/>
            <p:cNvSpPr/>
            <p:nvPr/>
          </p:nvSpPr>
          <p:spPr>
            <a:xfrm>
              <a:off x="4790164" y="5162929"/>
              <a:ext cx="6979920" cy="1069167"/>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pt-BR" sz="1600" b="0" i="0" u="none" strike="noStrike" cap="none" dirty="0" smtClean="0">
                <a:solidFill>
                  <a:srgbClr val="29C7F7"/>
                </a:solidFill>
                <a:highlight>
                  <a:srgbClr val="29C7F7"/>
                </a:highlight>
                <a:latin typeface="Arial"/>
                <a:ea typeface="Arial"/>
                <a:cs typeface="Arial"/>
                <a:sym typeface="Arial"/>
              </a:endParaRPr>
            </a:p>
            <a:p>
              <a:pPr marL="0" marR="0" lvl="0" indent="0" algn="ctr" rtl="0">
                <a:lnSpc>
                  <a:spcPct val="100000"/>
                </a:lnSpc>
                <a:spcBef>
                  <a:spcPts val="0"/>
                </a:spcBef>
                <a:spcAft>
                  <a:spcPts val="0"/>
                </a:spcAft>
                <a:buNone/>
              </a:pPr>
              <a:endParaRPr lang="pt-BR" sz="1400" b="0" i="0" u="none" strike="noStrike" cap="none" dirty="0">
                <a:solidFill>
                  <a:srgbClr val="29C7F7"/>
                </a:solidFill>
                <a:highlight>
                  <a:srgbClr val="29C7F7"/>
                </a:highlight>
                <a:latin typeface="Arial"/>
                <a:ea typeface="Arial"/>
                <a:cs typeface="Arial"/>
                <a:sym typeface="Arial"/>
              </a:endParaRPr>
            </a:p>
          </p:txBody>
        </p:sp>
        <p:sp>
          <p:nvSpPr>
            <p:cNvPr id="189" name="Google Shape;189;p5"/>
            <p:cNvSpPr/>
            <p:nvPr/>
          </p:nvSpPr>
          <p:spPr>
            <a:xfrm>
              <a:off x="4790164" y="5443839"/>
              <a:ext cx="6979920" cy="1149009"/>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lang="pt-BR" sz="1600" b="0" i="0" u="none" strike="noStrike" cap="none" dirty="0" smtClean="0">
                <a:solidFill>
                  <a:schemeClr val="lt1"/>
                </a:solidFill>
                <a:sym typeface="Arial"/>
              </a:endParaRPr>
            </a:p>
            <a:p>
              <a:pPr lvl="0"/>
              <a:r>
                <a:rPr lang="pt-BR" sz="1300" b="1" dirty="0" smtClean="0">
                  <a:solidFill>
                    <a:schemeClr val="lt1"/>
                  </a:solidFill>
                </a:rPr>
                <a:t>Os planos de   aula  são projetados para serem flexíveis e responsivos às necessidades em evolução da  sua sala de aula.   As aulas são editáveis e  personalizáveis para atender aos diferentes contextos individuais dos alunos e da sala de aula.  Uma versão do PowerPoint  com instruções  do professor e uma  lição em PDF imprimível estão disponíveis para download</a:t>
              </a:r>
              <a:r>
                <a:rPr lang="pt-BR" sz="1300" b="1" i="0" u="none" strike="noStrike" cap="none" dirty="0" smtClean="0">
                  <a:solidFill>
                    <a:schemeClr val="lt1"/>
                  </a:solidFill>
                  <a:sym typeface="Arial"/>
                </a:rPr>
                <a:t>. </a:t>
              </a:r>
              <a:endParaRPr lang="pt-BR" dirty="0" smtClean="0"/>
            </a:p>
            <a:p>
              <a:pPr marL="0" marR="0" lvl="0" indent="0" algn="ctr" rtl="0">
                <a:lnSpc>
                  <a:spcPct val="100000"/>
                </a:lnSpc>
                <a:spcBef>
                  <a:spcPts val="0"/>
                </a:spcBef>
                <a:spcAft>
                  <a:spcPts val="0"/>
                </a:spcAft>
                <a:buNone/>
              </a:pPr>
              <a:endParaRPr lang="pt-BR" sz="1400" b="0" i="0" u="none" strike="noStrike" cap="none" dirty="0">
                <a:solidFill>
                  <a:schemeClr val="lt1"/>
                </a:solidFill>
                <a:sym typeface="Arial"/>
              </a:endParaRPr>
            </a:p>
          </p:txBody>
        </p:sp>
        <p:sp>
          <p:nvSpPr>
            <p:cNvPr id="190" name="Google Shape;190;p5"/>
            <p:cNvSpPr txBox="1"/>
            <p:nvPr/>
          </p:nvSpPr>
          <p:spPr>
            <a:xfrm>
              <a:off x="6956554" y="5101971"/>
              <a:ext cx="4280197" cy="342689"/>
            </a:xfrm>
            <a:prstGeom prst="rect">
              <a:avLst/>
            </a:prstGeom>
            <a:noFill/>
            <a:ln>
              <a:noFill/>
            </a:ln>
          </p:spPr>
          <p:txBody>
            <a:bodyPr spcFirstLastPara="1" wrap="square" lIns="91425" tIns="45700" rIns="91425" bIns="45700" anchor="t" anchorCtr="0">
              <a:spAutoFit/>
            </a:bodyPr>
            <a:lstStyle/>
            <a:p>
              <a:pPr lvl="0"/>
              <a:r>
                <a:rPr lang="pt-BR" b="1" dirty="0" smtClean="0">
                  <a:solidFill>
                    <a:schemeClr val="lt1"/>
                  </a:solidFill>
                </a:rPr>
                <a:t>Aula flexível e adaptativa</a:t>
              </a:r>
              <a:endParaRPr lang="pt-BR" dirty="0"/>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3"/>
          <p:cNvPicPr preferRelativeResize="0"/>
          <p:nvPr/>
        </p:nvPicPr>
        <p:blipFill rotWithShape="1">
          <a:blip r:embed="rId3">
            <a:alphaModFix/>
          </a:blip>
          <a:srcRect/>
          <a:stretch/>
        </p:blipFill>
        <p:spPr>
          <a:xfrm>
            <a:off x="0" y="46429"/>
            <a:ext cx="12192000" cy="6858000"/>
          </a:xfrm>
          <a:prstGeom prst="rect">
            <a:avLst/>
          </a:prstGeom>
          <a:noFill/>
          <a:ln>
            <a:noFill/>
          </a:ln>
        </p:spPr>
      </p:pic>
      <p:sp>
        <p:nvSpPr>
          <p:cNvPr id="196" name="Google Shape;19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5</a:t>
            </a:fld>
            <a:endParaRPr lang="pt-BR" dirty="0"/>
          </a:p>
        </p:txBody>
      </p:sp>
      <p:pic>
        <p:nvPicPr>
          <p:cNvPr id="197" name="Google Shape;197;p23" descr="Graphical user interface, text, application&#10;&#10;Description automatically generated"/>
          <p:cNvPicPr preferRelativeResize="0"/>
          <p:nvPr/>
        </p:nvPicPr>
        <p:blipFill rotWithShape="1">
          <a:blip r:embed="rId4">
            <a:alphaModFix/>
          </a:blip>
          <a:srcRect r="21856" b="73164"/>
          <a:stretch/>
        </p:blipFill>
        <p:spPr>
          <a:xfrm>
            <a:off x="929898" y="2611806"/>
            <a:ext cx="7919634" cy="1146875"/>
          </a:xfrm>
          <a:prstGeom prst="rect">
            <a:avLst/>
          </a:prstGeom>
          <a:noFill/>
          <a:ln>
            <a:noFill/>
          </a:ln>
        </p:spPr>
      </p:pic>
      <p:pic>
        <p:nvPicPr>
          <p:cNvPr id="198" name="Google Shape;198;p23" descr="Graphical user interface, text, application&#10;&#10;Description automatically generated"/>
          <p:cNvPicPr preferRelativeResize="0"/>
          <p:nvPr/>
        </p:nvPicPr>
        <p:blipFill rotWithShape="1">
          <a:blip r:embed="rId4">
            <a:alphaModFix/>
          </a:blip>
          <a:srcRect l="50975" t="38440" r="-13" b="17"/>
          <a:stretch/>
        </p:blipFill>
        <p:spPr>
          <a:xfrm>
            <a:off x="6739913" y="4091552"/>
            <a:ext cx="4969790" cy="2629923"/>
          </a:xfrm>
          <a:prstGeom prst="rect">
            <a:avLst/>
          </a:prstGeom>
          <a:noFill/>
          <a:ln>
            <a:noFill/>
          </a:ln>
        </p:spPr>
      </p:pic>
      <p:sp>
        <p:nvSpPr>
          <p:cNvPr id="199" name="Google Shape;199;p23"/>
          <p:cNvSpPr/>
          <p:nvPr/>
        </p:nvSpPr>
        <p:spPr>
          <a:xfrm>
            <a:off x="2606040" y="185126"/>
            <a:ext cx="6979920" cy="874017"/>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200" name="Google Shape;200;p23"/>
          <p:cNvSpPr/>
          <p:nvPr/>
        </p:nvSpPr>
        <p:spPr>
          <a:xfrm>
            <a:off x="2606040" y="185126"/>
            <a:ext cx="6979920"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lang="pt-BR" sz="1400" b="0" i="0" u="none" strike="noStrike" cap="none" dirty="0">
              <a:solidFill>
                <a:schemeClr val="lt1"/>
              </a:solidFill>
              <a:latin typeface="Arial"/>
              <a:ea typeface="Arial"/>
              <a:cs typeface="Arial"/>
              <a:sym typeface="Arial"/>
            </a:endParaRPr>
          </a:p>
        </p:txBody>
      </p:sp>
      <p:sp>
        <p:nvSpPr>
          <p:cNvPr id="201" name="Google Shape;201;p23"/>
          <p:cNvSpPr txBox="1"/>
          <p:nvPr/>
        </p:nvSpPr>
        <p:spPr>
          <a:xfrm>
            <a:off x="2357461" y="294106"/>
            <a:ext cx="7477078" cy="584775"/>
          </a:xfrm>
          <a:prstGeom prst="rect">
            <a:avLst/>
          </a:prstGeom>
          <a:noFill/>
          <a:ln>
            <a:noFill/>
          </a:ln>
        </p:spPr>
        <p:txBody>
          <a:bodyPr spcFirstLastPara="1" wrap="square" lIns="91425" tIns="45700" rIns="91425" bIns="45700" anchor="t" anchorCtr="0">
            <a:spAutoFit/>
          </a:bodyPr>
          <a:lstStyle/>
          <a:p>
            <a:pPr lvl="0" algn="ctr"/>
            <a:r>
              <a:rPr lang="pt-BR" sz="3200" b="1" dirty="0" smtClean="0">
                <a:solidFill>
                  <a:schemeClr val="lt1"/>
                </a:solidFill>
                <a:latin typeface="Calibri"/>
                <a:ea typeface="Calibri"/>
                <a:cs typeface="Calibri"/>
                <a:sym typeface="Calibri"/>
              </a:rPr>
              <a:t>Preparar a Apresentação do PowerPoint</a:t>
            </a:r>
            <a:endParaRPr lang="pt-BR" dirty="0"/>
          </a:p>
        </p:txBody>
      </p:sp>
      <p:sp>
        <p:nvSpPr>
          <p:cNvPr id="202" name="Google Shape;202;p23"/>
          <p:cNvSpPr/>
          <p:nvPr/>
        </p:nvSpPr>
        <p:spPr>
          <a:xfrm>
            <a:off x="323617" y="1247462"/>
            <a:ext cx="11361877" cy="1200288"/>
          </a:xfrm>
          <a:prstGeom prst="rect">
            <a:avLst/>
          </a:prstGeom>
          <a:noFill/>
          <a:ln>
            <a:noFill/>
          </a:ln>
        </p:spPr>
        <p:txBody>
          <a:bodyPr spcFirstLastPara="1" wrap="square" lIns="91425" tIns="45700" rIns="91425" bIns="45700" anchor="t" anchorCtr="0">
            <a:spAutoFit/>
          </a:bodyPr>
          <a:lstStyle/>
          <a:p>
            <a:pPr lvl="0" algn="just">
              <a:lnSpc>
                <a:spcPct val="120000"/>
              </a:lnSpc>
            </a:pPr>
            <a:r>
              <a:rPr lang="pt-BR" sz="2000" dirty="0" smtClean="0">
                <a:latin typeface="Calibri" panose="020F0502020204030204" pitchFamily="34" charset="0"/>
                <a:cs typeface="Calibri" panose="020F0502020204030204" pitchFamily="34" charset="0"/>
              </a:rPr>
              <a:t>Quando estiver pronto para apresentar as lições à sua turma, clique em</a:t>
            </a:r>
            <a:r>
              <a:rPr lang="pt-BR" sz="2000" b="1" dirty="0" smtClean="0">
                <a:latin typeface="Calibri" panose="020F0502020204030204" pitchFamily="34" charset="0"/>
                <a:cs typeface="Calibri" panose="020F0502020204030204" pitchFamily="34" charset="0"/>
              </a:rPr>
              <a:t> Apresentação de Slides</a:t>
            </a:r>
            <a:r>
              <a:rPr lang="pt-BR" sz="2000" dirty="0" smtClean="0">
                <a:latin typeface="Calibri" panose="020F0502020204030204" pitchFamily="34" charset="0"/>
                <a:cs typeface="Calibri" panose="020F0502020204030204" pitchFamily="34" charset="0"/>
              </a:rPr>
              <a:t> na barra de menus superior e selecione</a:t>
            </a:r>
            <a:r>
              <a:rPr lang="pt-BR" sz="2000" b="1" dirty="0" smtClean="0">
                <a:latin typeface="Calibri" panose="020F0502020204030204" pitchFamily="34" charset="0"/>
                <a:cs typeface="Calibri" panose="020F0502020204030204" pitchFamily="34" charset="0"/>
              </a:rPr>
              <a:t> Modo de Exibição do Apresentador.</a:t>
            </a:r>
            <a:r>
              <a:rPr lang="pt-BR" sz="2000" dirty="0" smtClean="0">
                <a:latin typeface="Calibri" panose="020F0502020204030204" pitchFamily="34" charset="0"/>
                <a:cs typeface="Calibri" panose="020F0502020204030204" pitchFamily="34" charset="0"/>
              </a:rPr>
              <a:t>  No modo de exibição do Apresentador, você pode ver suas anotações enquanto o público vê apenas seus slides</a:t>
            </a:r>
            <a:endParaRPr lang="pt-BR" sz="2000" b="1" i="0" u="none" strike="noStrike" cap="none" dirty="0">
              <a:solidFill>
                <a:srgbClr val="262626"/>
              </a:solidFill>
              <a:latin typeface="Calibri" panose="020F0502020204030204" pitchFamily="34" charset="0"/>
              <a:ea typeface="Calibri"/>
              <a:cs typeface="Calibri" panose="020F0502020204030204" pitchFamily="34" charset="0"/>
              <a:sym typeface="Calibri"/>
            </a:endParaRPr>
          </a:p>
        </p:txBody>
      </p:sp>
      <p:sp>
        <p:nvSpPr>
          <p:cNvPr id="203" name="Google Shape;203;p23"/>
          <p:cNvSpPr/>
          <p:nvPr/>
        </p:nvSpPr>
        <p:spPr>
          <a:xfrm>
            <a:off x="323616" y="3978315"/>
            <a:ext cx="6092681" cy="2308284"/>
          </a:xfrm>
          <a:prstGeom prst="rect">
            <a:avLst/>
          </a:prstGeom>
          <a:noFill/>
          <a:ln>
            <a:noFill/>
          </a:ln>
        </p:spPr>
        <p:txBody>
          <a:bodyPr spcFirstLastPara="1" wrap="square" lIns="91425" tIns="45700" rIns="91425" bIns="45700" anchor="t" anchorCtr="0">
            <a:spAutoFit/>
          </a:bodyPr>
          <a:lstStyle/>
          <a:p>
            <a:pPr lvl="0" algn="just">
              <a:lnSpc>
                <a:spcPct val="120000"/>
              </a:lnSpc>
            </a:pPr>
            <a:r>
              <a:rPr lang="pt-BR" sz="2000" dirty="0" smtClean="0">
                <a:solidFill>
                  <a:srgbClr val="262626"/>
                </a:solidFill>
                <a:latin typeface="Calibri"/>
                <a:ea typeface="Calibri"/>
                <a:cs typeface="Calibri"/>
                <a:sym typeface="Calibri"/>
              </a:rPr>
              <a:t>As anotações aparecem em um painel à direita. O texto deve ser quebrado automaticamente e uma barra de rolagem vertical será exibida, se necessário. Você também pode alterar o tamanho do texto no painel Anotações usando os dois botões no canto inferior esquerdo do painel Anotações</a:t>
            </a:r>
            <a:r>
              <a:rPr lang="pt-BR" sz="2000" b="0" i="0" u="none" strike="noStrike" cap="none" dirty="0" smtClean="0">
                <a:solidFill>
                  <a:srgbClr val="262626"/>
                </a:solidFill>
                <a:latin typeface="Calibri"/>
                <a:ea typeface="Calibri"/>
                <a:cs typeface="Calibri"/>
                <a:sym typeface="Calibri"/>
              </a:rPr>
              <a:t>. </a:t>
            </a:r>
            <a:endParaRPr lang="pt-BR" sz="2000" b="1" i="0" u="none" strike="noStrike" cap="none" dirty="0">
              <a:solidFill>
                <a:srgbClr val="26262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10" name="Google Shape;210;p6"/>
          <p:cNvGrpSpPr/>
          <p:nvPr/>
        </p:nvGrpSpPr>
        <p:grpSpPr>
          <a:xfrm>
            <a:off x="1480707" y="5036833"/>
            <a:ext cx="3105179" cy="740506"/>
            <a:chOff x="1058928" y="327691"/>
            <a:chExt cx="3105179" cy="740506"/>
          </a:xfrm>
        </p:grpSpPr>
        <p:sp>
          <p:nvSpPr>
            <p:cNvPr id="211" name="Google Shape;211;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212" name="Google Shape;212;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pt-BR" sz="4000" b="1" i="0" u="none" strike="noStrike" cap="none" dirty="0" smtClean="0">
                  <a:solidFill>
                    <a:schemeClr val="lt1"/>
                  </a:solidFill>
                  <a:latin typeface="Calibri"/>
                  <a:ea typeface="Calibri"/>
                  <a:cs typeface="Calibri"/>
                  <a:sym typeface="Calibri"/>
                </a:rPr>
                <a:t>SIM</a:t>
              </a:r>
              <a:endParaRPr lang="pt-BR" sz="1400" b="0" i="0" u="none" strike="noStrike" cap="none" dirty="0">
                <a:solidFill>
                  <a:srgbClr val="000000"/>
                </a:solidFill>
                <a:sym typeface="Arial"/>
              </a:endParaRPr>
            </a:p>
          </p:txBody>
        </p:sp>
      </p:grpSp>
      <p:grpSp>
        <p:nvGrpSpPr>
          <p:cNvPr id="213" name="Google Shape;213;p6"/>
          <p:cNvGrpSpPr/>
          <p:nvPr/>
        </p:nvGrpSpPr>
        <p:grpSpPr>
          <a:xfrm>
            <a:off x="7606116" y="5001675"/>
            <a:ext cx="3105179" cy="736434"/>
            <a:chOff x="7983908" y="313974"/>
            <a:chExt cx="3105179" cy="736434"/>
          </a:xfrm>
        </p:grpSpPr>
        <p:sp>
          <p:nvSpPr>
            <p:cNvPr id="214" name="Google Shape;214;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215" name="Google Shape;215;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pt-BR" sz="4000" b="1" i="0" u="none" strike="noStrike" cap="none" dirty="0" smtClean="0">
                  <a:solidFill>
                    <a:schemeClr val="lt1"/>
                  </a:solidFill>
                  <a:latin typeface="Calibri"/>
                  <a:ea typeface="Calibri"/>
                  <a:cs typeface="Calibri"/>
                  <a:sym typeface="Calibri"/>
                </a:rPr>
                <a:t>NÃO</a:t>
              </a:r>
              <a:endParaRPr lang="pt-BR" sz="1400" b="0" i="0" u="none" strike="noStrike" cap="none" dirty="0">
                <a:solidFill>
                  <a:srgbClr val="000000"/>
                </a:solidFill>
                <a:sym typeface="Arial"/>
              </a:endParaRPr>
            </a:p>
          </p:txBody>
        </p:sp>
      </p:grpSp>
      <p:grpSp>
        <p:nvGrpSpPr>
          <p:cNvPr id="216" name="Google Shape;216;p6"/>
          <p:cNvGrpSpPr/>
          <p:nvPr/>
        </p:nvGrpSpPr>
        <p:grpSpPr>
          <a:xfrm>
            <a:off x="220450" y="81404"/>
            <a:ext cx="1431166" cy="2340400"/>
            <a:chOff x="923533" y="1746170"/>
            <a:chExt cx="1431166" cy="2340400"/>
          </a:xfrm>
        </p:grpSpPr>
        <p:pic>
          <p:nvPicPr>
            <p:cNvPr id="217" name="Google Shape;217;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218" name="Google Shape;218;p6"/>
            <p:cNvSpPr/>
            <p:nvPr/>
          </p:nvSpPr>
          <p:spPr>
            <a:xfrm>
              <a:off x="923533" y="3255614"/>
              <a:ext cx="143116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Frasco de vidro</a:t>
              </a:r>
              <a:endParaRPr lang="pt-BR" sz="2000" b="0" i="0" u="none" strike="noStrike" cap="none" dirty="0">
                <a:solidFill>
                  <a:srgbClr val="262626"/>
                </a:solidFill>
                <a:latin typeface="Calibri"/>
                <a:ea typeface="Calibri"/>
                <a:cs typeface="Calibri"/>
                <a:sym typeface="Calibri"/>
              </a:endParaRPr>
            </a:p>
          </p:txBody>
        </p:sp>
      </p:grpSp>
      <p:grpSp>
        <p:nvGrpSpPr>
          <p:cNvPr id="219" name="Google Shape;219;p6"/>
          <p:cNvGrpSpPr/>
          <p:nvPr/>
        </p:nvGrpSpPr>
        <p:grpSpPr>
          <a:xfrm>
            <a:off x="1526254" y="119530"/>
            <a:ext cx="2347800" cy="2317792"/>
            <a:chOff x="2948176" y="1768789"/>
            <a:chExt cx="2347800" cy="2317792"/>
          </a:xfrm>
        </p:grpSpPr>
        <p:sp>
          <p:nvSpPr>
            <p:cNvPr id="220" name="Google Shape;220;p6"/>
            <p:cNvSpPr/>
            <p:nvPr/>
          </p:nvSpPr>
          <p:spPr>
            <a:xfrm>
              <a:off x="2948176" y="3255625"/>
              <a:ext cx="2347800"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Garrafa de plástico PET</a:t>
              </a:r>
              <a:endParaRPr lang="pt-BR" sz="2000" b="0" i="0" u="none" strike="noStrike" cap="none" dirty="0">
                <a:solidFill>
                  <a:srgbClr val="262626"/>
                </a:solidFill>
                <a:latin typeface="Calibri"/>
                <a:ea typeface="Calibri"/>
                <a:cs typeface="Calibri"/>
                <a:sym typeface="Calibri"/>
              </a:endParaRPr>
            </a:p>
          </p:txBody>
        </p:sp>
        <p:pic>
          <p:nvPicPr>
            <p:cNvPr id="221" name="Google Shape;221;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222" name="Google Shape;222;p6"/>
          <p:cNvGrpSpPr/>
          <p:nvPr/>
        </p:nvGrpSpPr>
        <p:grpSpPr>
          <a:xfrm>
            <a:off x="5569220" y="356473"/>
            <a:ext cx="1934828" cy="1711574"/>
            <a:chOff x="3193049" y="4171116"/>
            <a:chExt cx="1934828" cy="1711574"/>
          </a:xfrm>
        </p:grpSpPr>
        <p:sp>
          <p:nvSpPr>
            <p:cNvPr id="223" name="Google Shape;22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Lata de metal</a:t>
              </a:r>
              <a:endParaRPr lang="pt-BR" sz="2000" b="0" i="0" u="none" strike="noStrike" cap="none" dirty="0">
                <a:solidFill>
                  <a:srgbClr val="262626"/>
                </a:solidFill>
                <a:latin typeface="Calibri"/>
                <a:ea typeface="Calibri"/>
                <a:cs typeface="Calibri"/>
                <a:sym typeface="Calibri"/>
              </a:endParaRPr>
            </a:p>
          </p:txBody>
        </p:sp>
        <p:pic>
          <p:nvPicPr>
            <p:cNvPr id="224" name="Google Shape;224;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225" name="Google Shape;225;p6"/>
          <p:cNvGrpSpPr/>
          <p:nvPr/>
        </p:nvGrpSpPr>
        <p:grpSpPr>
          <a:xfrm>
            <a:off x="5634730" y="2128285"/>
            <a:ext cx="2241554" cy="1817702"/>
            <a:chOff x="379899" y="4064988"/>
            <a:chExt cx="2241554" cy="1817702"/>
          </a:xfrm>
        </p:grpSpPr>
        <p:sp>
          <p:nvSpPr>
            <p:cNvPr id="226" name="Google Shape;226;p6"/>
            <p:cNvSpPr/>
            <p:nvPr/>
          </p:nvSpPr>
          <p:spPr>
            <a:xfrm>
              <a:off x="379899" y="5421066"/>
              <a:ext cx="224155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Caixa de papelão</a:t>
              </a:r>
              <a:endParaRPr lang="pt-BR" sz="1400" b="0" i="0" u="none" strike="noStrike" cap="none" dirty="0">
                <a:solidFill>
                  <a:srgbClr val="000000"/>
                </a:solidFill>
                <a:sym typeface="Arial"/>
              </a:endParaRPr>
            </a:p>
          </p:txBody>
        </p:sp>
        <p:pic>
          <p:nvPicPr>
            <p:cNvPr id="227" name="Google Shape;227;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228" name="Google Shape;228;p6"/>
          <p:cNvGrpSpPr/>
          <p:nvPr/>
        </p:nvGrpSpPr>
        <p:grpSpPr>
          <a:xfrm>
            <a:off x="10019359" y="2112406"/>
            <a:ext cx="1766616" cy="1619477"/>
            <a:chOff x="6420868" y="1760417"/>
            <a:chExt cx="1680673" cy="1273577"/>
          </a:xfrm>
        </p:grpSpPr>
        <p:pic>
          <p:nvPicPr>
            <p:cNvPr id="229" name="Google Shape;229;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30" name="Google Shape;230;p6"/>
            <p:cNvSpPr/>
            <p:nvPr/>
          </p:nvSpPr>
          <p:spPr>
            <a:xfrm>
              <a:off x="6420868" y="2700012"/>
              <a:ext cx="1680673" cy="33398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Casca de banana</a:t>
              </a:r>
              <a:endParaRPr lang="pt-BR" sz="1800" b="0" i="0" u="none" strike="noStrike" cap="none" dirty="0">
                <a:solidFill>
                  <a:srgbClr val="262626"/>
                </a:solidFill>
                <a:latin typeface="Calibri"/>
                <a:ea typeface="Calibri"/>
                <a:cs typeface="Calibri"/>
                <a:sym typeface="Calibri"/>
              </a:endParaRPr>
            </a:p>
          </p:txBody>
        </p:sp>
      </p:grpSp>
      <p:grpSp>
        <p:nvGrpSpPr>
          <p:cNvPr id="231" name="Google Shape;231;p6"/>
          <p:cNvGrpSpPr/>
          <p:nvPr/>
        </p:nvGrpSpPr>
        <p:grpSpPr>
          <a:xfrm>
            <a:off x="10192079" y="582212"/>
            <a:ext cx="1680673" cy="1710934"/>
            <a:chOff x="8346482" y="1742833"/>
            <a:chExt cx="1680673" cy="1710934"/>
          </a:xfrm>
        </p:grpSpPr>
        <p:sp>
          <p:nvSpPr>
            <p:cNvPr id="232" name="Google Shape;232;p6"/>
            <p:cNvSpPr/>
            <p:nvPr/>
          </p:nvSpPr>
          <p:spPr>
            <a:xfrm>
              <a:off x="8346482" y="2696677"/>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Guardanapo sujo</a:t>
              </a:r>
              <a:endParaRPr lang="pt-BR" sz="1800" b="0" i="0" u="none" strike="noStrike" cap="none" dirty="0">
                <a:solidFill>
                  <a:srgbClr val="262626"/>
                </a:solidFill>
                <a:latin typeface="Calibri"/>
                <a:ea typeface="Calibri"/>
                <a:cs typeface="Calibri"/>
                <a:sym typeface="Calibri"/>
              </a:endParaRPr>
            </a:p>
          </p:txBody>
        </p:sp>
        <p:pic>
          <p:nvPicPr>
            <p:cNvPr id="233" name="Google Shape;233;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234" name="Google Shape;234;p6"/>
          <p:cNvGrpSpPr/>
          <p:nvPr/>
        </p:nvGrpSpPr>
        <p:grpSpPr>
          <a:xfrm>
            <a:off x="7004304" y="448738"/>
            <a:ext cx="2037700" cy="1601183"/>
            <a:chOff x="6377570" y="3189531"/>
            <a:chExt cx="1680673" cy="1218676"/>
          </a:xfrm>
        </p:grpSpPr>
        <p:sp>
          <p:nvSpPr>
            <p:cNvPr id="235" name="Google Shape;235;p6"/>
            <p:cNvSpPr/>
            <p:nvPr/>
          </p:nvSpPr>
          <p:spPr>
            <a:xfrm>
              <a:off x="6377570" y="4084971"/>
              <a:ext cx="1680673" cy="32323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Lâmpada</a:t>
              </a:r>
              <a:endParaRPr lang="pt-BR" sz="1800" b="0" i="0" u="none" strike="noStrike" cap="none" dirty="0">
                <a:solidFill>
                  <a:srgbClr val="262626"/>
                </a:solidFill>
                <a:latin typeface="Calibri"/>
                <a:ea typeface="Calibri"/>
                <a:cs typeface="Calibri"/>
                <a:sym typeface="Calibri"/>
              </a:endParaRPr>
            </a:p>
          </p:txBody>
        </p:sp>
        <p:pic>
          <p:nvPicPr>
            <p:cNvPr id="236" name="Google Shape;236;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237" name="Google Shape;237;p6"/>
          <p:cNvGrpSpPr/>
          <p:nvPr/>
        </p:nvGrpSpPr>
        <p:grpSpPr>
          <a:xfrm>
            <a:off x="8382213" y="94486"/>
            <a:ext cx="2249386" cy="1893595"/>
            <a:chOff x="8347377" y="3141253"/>
            <a:chExt cx="1680673" cy="1235578"/>
          </a:xfrm>
        </p:grpSpPr>
        <p:pic>
          <p:nvPicPr>
            <p:cNvPr id="238" name="Google Shape;238;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39" name="Google Shape;239;p6"/>
            <p:cNvSpPr/>
            <p:nvPr/>
          </p:nvSpPr>
          <p:spPr>
            <a:xfrm>
              <a:off x="8347377" y="4099719"/>
              <a:ext cx="1680673" cy="27711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Suco de caixa</a:t>
              </a:r>
              <a:endParaRPr lang="pt-BR" sz="1800" b="0" i="0" u="none" strike="noStrike" cap="none" dirty="0">
                <a:solidFill>
                  <a:srgbClr val="262626"/>
                </a:solidFill>
                <a:latin typeface="Calibri"/>
                <a:ea typeface="Calibri"/>
                <a:cs typeface="Calibri"/>
                <a:sym typeface="Calibri"/>
              </a:endParaRPr>
            </a:p>
          </p:txBody>
        </p:sp>
      </p:grpSp>
      <p:grpSp>
        <p:nvGrpSpPr>
          <p:cNvPr id="240" name="Google Shape;240;p6"/>
          <p:cNvGrpSpPr/>
          <p:nvPr/>
        </p:nvGrpSpPr>
        <p:grpSpPr>
          <a:xfrm>
            <a:off x="3954057" y="2308469"/>
            <a:ext cx="1680673" cy="1292499"/>
            <a:chOff x="6365330" y="4619518"/>
            <a:chExt cx="1680673" cy="1292499"/>
          </a:xfrm>
        </p:grpSpPr>
        <p:pic>
          <p:nvPicPr>
            <p:cNvPr id="241" name="Google Shape;241;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42" name="Google Shape;242;p6"/>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Brinquedos</a:t>
              </a:r>
              <a:endParaRPr lang="pt-BR" sz="1800" b="0" i="0" u="none" strike="noStrike" cap="none" dirty="0">
                <a:solidFill>
                  <a:srgbClr val="262626"/>
                </a:solidFill>
                <a:latin typeface="Calibri"/>
                <a:ea typeface="Calibri"/>
                <a:cs typeface="Calibri"/>
                <a:sym typeface="Calibri"/>
              </a:endParaRPr>
            </a:p>
          </p:txBody>
        </p:sp>
      </p:grpSp>
      <p:grpSp>
        <p:nvGrpSpPr>
          <p:cNvPr id="243" name="Google Shape;243;p6"/>
          <p:cNvGrpSpPr/>
          <p:nvPr/>
        </p:nvGrpSpPr>
        <p:grpSpPr>
          <a:xfrm>
            <a:off x="2134796" y="2389944"/>
            <a:ext cx="1680673" cy="1365693"/>
            <a:chOff x="8327554" y="4546324"/>
            <a:chExt cx="1680673" cy="1365693"/>
          </a:xfrm>
        </p:grpSpPr>
        <p:pic>
          <p:nvPicPr>
            <p:cNvPr id="244" name="Google Shape;244;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45" name="Google Shape;245;p6"/>
            <p:cNvSpPr/>
            <p:nvPr/>
          </p:nvSpPr>
          <p:spPr>
            <a:xfrm>
              <a:off x="8327554"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Saco plástico</a:t>
              </a:r>
              <a:endParaRPr lang="pt-BR" sz="1800" b="0" i="0" u="none" strike="noStrike" cap="none" dirty="0">
                <a:solidFill>
                  <a:srgbClr val="262626"/>
                </a:solidFill>
                <a:latin typeface="Calibri"/>
                <a:ea typeface="Calibri"/>
                <a:cs typeface="Calibri"/>
                <a:sym typeface="Calibri"/>
              </a:endParaRPr>
            </a:p>
          </p:txBody>
        </p:sp>
      </p:grpSp>
      <p:grpSp>
        <p:nvGrpSpPr>
          <p:cNvPr id="246" name="Google Shape;246;p6"/>
          <p:cNvGrpSpPr/>
          <p:nvPr/>
        </p:nvGrpSpPr>
        <p:grpSpPr>
          <a:xfrm>
            <a:off x="36997" y="2238132"/>
            <a:ext cx="1942002" cy="1445458"/>
            <a:chOff x="10237173" y="4701929"/>
            <a:chExt cx="1680673" cy="1147077"/>
          </a:xfrm>
        </p:grpSpPr>
        <p:pic>
          <p:nvPicPr>
            <p:cNvPr id="247" name="Google Shape;247;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48" name="Google Shape;248;p6"/>
            <p:cNvSpPr/>
            <p:nvPr/>
          </p:nvSpPr>
          <p:spPr>
            <a:xfrm>
              <a:off x="10237173" y="5511982"/>
              <a:ext cx="1680673" cy="3370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Lápis</a:t>
              </a:r>
              <a:endParaRPr lang="pt-BR" sz="1800" b="0" i="0" u="none" strike="noStrike" cap="none" dirty="0">
                <a:solidFill>
                  <a:srgbClr val="262626"/>
                </a:solidFill>
                <a:latin typeface="Calibri"/>
                <a:ea typeface="Calibri"/>
                <a:cs typeface="Calibri"/>
                <a:sym typeface="Calibri"/>
              </a:endParaRPr>
            </a:p>
          </p:txBody>
        </p:sp>
      </p:grpSp>
      <p:grpSp>
        <p:nvGrpSpPr>
          <p:cNvPr id="249" name="Google Shape;249;p6"/>
          <p:cNvGrpSpPr/>
          <p:nvPr/>
        </p:nvGrpSpPr>
        <p:grpSpPr>
          <a:xfrm>
            <a:off x="3739481" y="479085"/>
            <a:ext cx="2249385" cy="1589727"/>
            <a:chOff x="10256338" y="3269424"/>
            <a:chExt cx="1680673" cy="1132963"/>
          </a:xfrm>
        </p:grpSpPr>
        <p:pic>
          <p:nvPicPr>
            <p:cNvPr id="250" name="Google Shape;250;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51" name="Google Shape;251;p6"/>
            <p:cNvSpPr/>
            <p:nvPr/>
          </p:nvSpPr>
          <p:spPr>
            <a:xfrm>
              <a:off x="10256338" y="4099719"/>
              <a:ext cx="1680673" cy="30266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Calçados</a:t>
              </a:r>
              <a:endParaRPr lang="pt-BR" sz="1800" b="0" i="0" u="none" strike="noStrike" cap="none" dirty="0">
                <a:solidFill>
                  <a:srgbClr val="262626"/>
                </a:solidFill>
                <a:latin typeface="Calibri"/>
                <a:ea typeface="Calibri"/>
                <a:cs typeface="Calibri"/>
                <a:sym typeface="Calibri"/>
              </a:endParaRPr>
            </a:p>
          </p:txBody>
        </p:sp>
      </p:grpSp>
      <p:grpSp>
        <p:nvGrpSpPr>
          <p:cNvPr id="252" name="Google Shape;252;p6"/>
          <p:cNvGrpSpPr/>
          <p:nvPr/>
        </p:nvGrpSpPr>
        <p:grpSpPr>
          <a:xfrm>
            <a:off x="7876284" y="1829413"/>
            <a:ext cx="2154046" cy="2349236"/>
            <a:chOff x="10269241" y="1451979"/>
            <a:chExt cx="1680673" cy="1836571"/>
          </a:xfrm>
        </p:grpSpPr>
        <p:sp>
          <p:nvSpPr>
            <p:cNvPr id="253" name="Google Shape;253;p6"/>
            <p:cNvSpPr/>
            <p:nvPr/>
          </p:nvSpPr>
          <p:spPr>
            <a:xfrm>
              <a:off x="10269241" y="2696677"/>
              <a:ext cx="1680673" cy="59187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Mangueira de jardim</a:t>
              </a:r>
              <a:endParaRPr lang="pt-BR" sz="1800" b="0" i="0" u="none" strike="noStrike" cap="none" dirty="0">
                <a:solidFill>
                  <a:srgbClr val="262626"/>
                </a:solidFill>
                <a:latin typeface="Calibri"/>
                <a:ea typeface="Calibri"/>
                <a:cs typeface="Calibri"/>
                <a:sym typeface="Calibri"/>
              </a:endParaRPr>
            </a:p>
          </p:txBody>
        </p:sp>
        <p:pic>
          <p:nvPicPr>
            <p:cNvPr id="254" name="Google Shape;254;p6" descr="A picture containing cable, connector&#10;&#10;Description automatically generated"/>
            <p:cNvPicPr preferRelativeResize="0"/>
            <p:nvPr/>
          </p:nvPicPr>
          <p:blipFill rotWithShape="1">
            <a:blip r:embed="rId16">
              <a:alphaModFix/>
            </a:blip>
            <a:srcRect r="2" b="-51"/>
            <a:stretch/>
          </p:blipFill>
          <p:spPr>
            <a:xfrm>
              <a:off x="10402520" y="1451979"/>
              <a:ext cx="1233132" cy="1334224"/>
            </a:xfrm>
            <a:prstGeom prst="rect">
              <a:avLst/>
            </a:prstGeom>
            <a:noFill/>
            <a:ln>
              <a:noFill/>
            </a:ln>
          </p:spPr>
        </p:pic>
      </p:grpSp>
      <p:cxnSp>
        <p:nvCxnSpPr>
          <p:cNvPr id="255" name="Google Shape;255;p6"/>
          <p:cNvCxnSpPr>
            <a:stCxn id="218" idx="0"/>
            <a:endCxn id="212" idx="0"/>
          </p:cNvCxnSpPr>
          <p:nvPr/>
        </p:nvCxnSpPr>
        <p:spPr>
          <a:xfrm>
            <a:off x="936033" y="1590848"/>
            <a:ext cx="2186986" cy="3445985"/>
          </a:xfrm>
          <a:prstGeom prst="straightConnector1">
            <a:avLst/>
          </a:prstGeom>
          <a:noFill/>
          <a:ln w="28575" cap="flat" cmpd="sng">
            <a:solidFill>
              <a:srgbClr val="C00000"/>
            </a:solidFill>
            <a:prstDash val="solid"/>
            <a:round/>
            <a:headEnd type="none" w="sm" len="sm"/>
            <a:tailEnd type="none" w="sm" len="sm"/>
          </a:ln>
        </p:spPr>
      </p:cxnSp>
      <p:cxnSp>
        <p:nvCxnSpPr>
          <p:cNvPr id="256" name="Google Shape;256;p6"/>
          <p:cNvCxnSpPr/>
          <p:nvPr/>
        </p:nvCxnSpPr>
        <p:spPr>
          <a:xfrm>
            <a:off x="1685978" y="1824916"/>
            <a:ext cx="1437041" cy="3176759"/>
          </a:xfrm>
          <a:prstGeom prst="straightConnector1">
            <a:avLst/>
          </a:prstGeom>
          <a:noFill/>
          <a:ln w="28575" cap="flat" cmpd="sng">
            <a:solidFill>
              <a:srgbClr val="C00000"/>
            </a:solidFill>
            <a:prstDash val="solid"/>
            <a:round/>
            <a:headEnd type="none" w="sm" len="sm"/>
            <a:tailEnd type="none" w="sm" len="sm"/>
          </a:ln>
        </p:spPr>
      </p:cxnSp>
      <p:cxnSp>
        <p:nvCxnSpPr>
          <p:cNvPr id="257" name="Google Shape;257;p6"/>
          <p:cNvCxnSpPr>
            <a:endCxn id="214" idx="1"/>
          </p:cNvCxnSpPr>
          <p:nvPr/>
        </p:nvCxnSpPr>
        <p:spPr>
          <a:xfrm>
            <a:off x="5011716" y="1603735"/>
            <a:ext cx="2594400" cy="3765600"/>
          </a:xfrm>
          <a:prstGeom prst="straightConnector1">
            <a:avLst/>
          </a:prstGeom>
          <a:noFill/>
          <a:ln w="28575" cap="flat" cmpd="sng">
            <a:solidFill>
              <a:srgbClr val="C00000"/>
            </a:solidFill>
            <a:prstDash val="solid"/>
            <a:round/>
            <a:headEnd type="none" w="sm" len="sm"/>
            <a:tailEnd type="none" w="sm" len="sm"/>
          </a:ln>
        </p:spPr>
      </p:cxnSp>
      <p:cxnSp>
        <p:nvCxnSpPr>
          <p:cNvPr id="258" name="Google Shape;258;p6"/>
          <p:cNvCxnSpPr>
            <a:stCxn id="223" idx="0"/>
          </p:cNvCxnSpPr>
          <p:nvPr/>
        </p:nvCxnSpPr>
        <p:spPr>
          <a:xfrm flipH="1">
            <a:off x="4499034" y="1606423"/>
            <a:ext cx="2037600" cy="3450600"/>
          </a:xfrm>
          <a:prstGeom prst="straightConnector1">
            <a:avLst/>
          </a:prstGeom>
          <a:noFill/>
          <a:ln w="28575" cap="flat" cmpd="sng">
            <a:solidFill>
              <a:srgbClr val="C00000"/>
            </a:solidFill>
            <a:prstDash val="solid"/>
            <a:round/>
            <a:headEnd type="none" w="sm" len="sm"/>
            <a:tailEnd type="none" w="sm" len="sm"/>
          </a:ln>
        </p:spPr>
      </p:cxnSp>
      <p:cxnSp>
        <p:nvCxnSpPr>
          <p:cNvPr id="259" name="Google Shape;259;p6"/>
          <p:cNvCxnSpPr>
            <a:stCxn id="235" idx="0"/>
          </p:cNvCxnSpPr>
          <p:nvPr/>
        </p:nvCxnSpPr>
        <p:spPr>
          <a:xfrm>
            <a:off x="8023154" y="1625231"/>
            <a:ext cx="45300" cy="3353400"/>
          </a:xfrm>
          <a:prstGeom prst="straightConnector1">
            <a:avLst/>
          </a:prstGeom>
          <a:noFill/>
          <a:ln w="28575" cap="flat" cmpd="sng">
            <a:solidFill>
              <a:srgbClr val="C00000"/>
            </a:solidFill>
            <a:prstDash val="solid"/>
            <a:round/>
            <a:headEnd type="none" w="sm" len="sm"/>
            <a:tailEnd type="none" w="sm" len="sm"/>
          </a:ln>
        </p:spPr>
      </p:cxnSp>
      <p:cxnSp>
        <p:nvCxnSpPr>
          <p:cNvPr id="260" name="Google Shape;260;p6"/>
          <p:cNvCxnSpPr/>
          <p:nvPr/>
        </p:nvCxnSpPr>
        <p:spPr>
          <a:xfrm>
            <a:off x="9566122" y="1879230"/>
            <a:ext cx="369429" cy="3157603"/>
          </a:xfrm>
          <a:prstGeom prst="straightConnector1">
            <a:avLst/>
          </a:prstGeom>
          <a:noFill/>
          <a:ln w="28575" cap="flat" cmpd="sng">
            <a:solidFill>
              <a:srgbClr val="C00000"/>
            </a:solidFill>
            <a:prstDash val="solid"/>
            <a:round/>
            <a:headEnd type="none" w="sm" len="sm"/>
            <a:tailEnd type="none" w="sm" len="sm"/>
          </a:ln>
        </p:spPr>
      </p:cxnSp>
      <p:cxnSp>
        <p:nvCxnSpPr>
          <p:cNvPr id="261" name="Google Shape;261;p6"/>
          <p:cNvCxnSpPr/>
          <p:nvPr/>
        </p:nvCxnSpPr>
        <p:spPr>
          <a:xfrm flipH="1">
            <a:off x="9932883" y="1824916"/>
            <a:ext cx="470655" cy="3182127"/>
          </a:xfrm>
          <a:prstGeom prst="straightConnector1">
            <a:avLst/>
          </a:prstGeom>
          <a:noFill/>
          <a:ln w="28575" cap="flat" cmpd="sng">
            <a:solidFill>
              <a:srgbClr val="C00000"/>
            </a:solidFill>
            <a:prstDash val="solid"/>
            <a:round/>
            <a:headEnd type="none" w="sm" len="sm"/>
            <a:tailEnd type="none" w="sm" len="sm"/>
          </a:ln>
        </p:spPr>
      </p:cxnSp>
      <p:cxnSp>
        <p:nvCxnSpPr>
          <p:cNvPr id="262" name="Google Shape;262;p6"/>
          <p:cNvCxnSpPr/>
          <p:nvPr/>
        </p:nvCxnSpPr>
        <p:spPr>
          <a:xfrm flipH="1">
            <a:off x="9932883" y="3335076"/>
            <a:ext cx="970082" cy="1692793"/>
          </a:xfrm>
          <a:prstGeom prst="straightConnector1">
            <a:avLst/>
          </a:prstGeom>
          <a:noFill/>
          <a:ln w="28575" cap="flat" cmpd="sng">
            <a:solidFill>
              <a:srgbClr val="C00000"/>
            </a:solidFill>
            <a:prstDash val="solid"/>
            <a:round/>
            <a:headEnd type="none" w="sm" len="sm"/>
            <a:tailEnd type="none" w="sm" len="sm"/>
          </a:ln>
        </p:spPr>
      </p:cxnSp>
      <p:cxnSp>
        <p:nvCxnSpPr>
          <p:cNvPr id="263" name="Google Shape;263;p6"/>
          <p:cNvCxnSpPr>
            <a:endCxn id="214" idx="0"/>
          </p:cNvCxnSpPr>
          <p:nvPr/>
        </p:nvCxnSpPr>
        <p:spPr>
          <a:xfrm>
            <a:off x="9158706" y="3766275"/>
            <a:ext cx="0" cy="1235400"/>
          </a:xfrm>
          <a:prstGeom prst="straightConnector1">
            <a:avLst/>
          </a:prstGeom>
          <a:noFill/>
          <a:ln w="28575" cap="flat" cmpd="sng">
            <a:solidFill>
              <a:srgbClr val="C00000"/>
            </a:solidFill>
            <a:prstDash val="solid"/>
            <a:round/>
            <a:headEnd type="none" w="sm" len="sm"/>
            <a:tailEnd type="none" w="sm" len="sm"/>
          </a:ln>
        </p:spPr>
      </p:cxnSp>
      <p:cxnSp>
        <p:nvCxnSpPr>
          <p:cNvPr id="264" name="Google Shape;264;p6"/>
          <p:cNvCxnSpPr/>
          <p:nvPr/>
        </p:nvCxnSpPr>
        <p:spPr>
          <a:xfrm flipH="1">
            <a:off x="4519246" y="3766153"/>
            <a:ext cx="1442555" cy="1298216"/>
          </a:xfrm>
          <a:prstGeom prst="straightConnector1">
            <a:avLst/>
          </a:prstGeom>
          <a:noFill/>
          <a:ln w="28575" cap="flat" cmpd="sng">
            <a:solidFill>
              <a:srgbClr val="C00000"/>
            </a:solidFill>
            <a:prstDash val="solid"/>
            <a:round/>
            <a:headEnd type="none" w="sm" len="sm"/>
            <a:tailEnd type="none" w="sm" len="sm"/>
          </a:ln>
        </p:spPr>
      </p:cxnSp>
      <p:cxnSp>
        <p:nvCxnSpPr>
          <p:cNvPr id="265" name="Google Shape;265;p6"/>
          <p:cNvCxnSpPr>
            <a:stCxn id="242" idx="2"/>
            <a:endCxn id="214" idx="1"/>
          </p:cNvCxnSpPr>
          <p:nvPr/>
        </p:nvCxnSpPr>
        <p:spPr>
          <a:xfrm>
            <a:off x="4794394" y="3600968"/>
            <a:ext cx="2811722" cy="1768367"/>
          </a:xfrm>
          <a:prstGeom prst="straightConnector1">
            <a:avLst/>
          </a:prstGeom>
          <a:noFill/>
          <a:ln w="28575" cap="flat" cmpd="sng">
            <a:solidFill>
              <a:srgbClr val="C00000"/>
            </a:solidFill>
            <a:prstDash val="solid"/>
            <a:round/>
            <a:headEnd type="none" w="sm" len="sm"/>
            <a:tailEnd type="none" w="sm" len="sm"/>
          </a:ln>
        </p:spPr>
      </p:cxnSp>
      <p:cxnSp>
        <p:nvCxnSpPr>
          <p:cNvPr id="266" name="Google Shape;266;p6"/>
          <p:cNvCxnSpPr>
            <a:endCxn id="214" idx="1"/>
          </p:cNvCxnSpPr>
          <p:nvPr/>
        </p:nvCxnSpPr>
        <p:spPr>
          <a:xfrm>
            <a:off x="2966616" y="3484435"/>
            <a:ext cx="4639500" cy="1884900"/>
          </a:xfrm>
          <a:prstGeom prst="straightConnector1">
            <a:avLst/>
          </a:prstGeom>
          <a:noFill/>
          <a:ln w="28575" cap="flat" cmpd="sng">
            <a:solidFill>
              <a:srgbClr val="C00000"/>
            </a:solidFill>
            <a:prstDash val="solid"/>
            <a:round/>
            <a:headEnd type="none" w="sm" len="sm"/>
            <a:tailEnd type="none" w="sm" len="sm"/>
          </a:ln>
        </p:spPr>
      </p:cxnSp>
      <p:cxnSp>
        <p:nvCxnSpPr>
          <p:cNvPr id="267" name="Google Shape;267;p6"/>
          <p:cNvCxnSpPr>
            <a:endCxn id="214" idx="1"/>
          </p:cNvCxnSpPr>
          <p:nvPr/>
        </p:nvCxnSpPr>
        <p:spPr>
          <a:xfrm>
            <a:off x="1055016" y="3687535"/>
            <a:ext cx="6551100" cy="1681800"/>
          </a:xfrm>
          <a:prstGeom prst="straightConnector1">
            <a:avLst/>
          </a:prstGeom>
          <a:noFill/>
          <a:ln w="28575" cap="flat" cmpd="sng">
            <a:solidFill>
              <a:srgbClr val="C00000"/>
            </a:solidFill>
            <a:prstDash val="solid"/>
            <a:round/>
            <a:headEnd type="none" w="sm" len="sm"/>
            <a:tailEnd type="none" w="sm" len="sm"/>
          </a:ln>
        </p:spPr>
      </p:cxnSp>
      <p:sp>
        <p:nvSpPr>
          <p:cNvPr id="268" name="Google Shape;26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6</a:t>
            </a:fld>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500"/>
                                        <p:tgtEl>
                                          <p:spTgt spid="2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animEffect transition="in" filter="fade">
                                      <p:cBhvr>
                                        <p:cTn id="17" dur="5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gtEl>
                                        <p:attrNameLst>
                                          <p:attrName>style.visibility</p:attrName>
                                        </p:attrNameLst>
                                      </p:cBhvr>
                                      <p:to>
                                        <p:strVal val="visible"/>
                                      </p:to>
                                    </p:set>
                                    <p:animEffect transition="in" filter="fade">
                                      <p:cBhvr>
                                        <p:cTn id="22" dur="500"/>
                                        <p:tgtEl>
                                          <p:spTgt spid="2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9"/>
                                        </p:tgtEl>
                                        <p:attrNameLst>
                                          <p:attrName>style.visibility</p:attrName>
                                        </p:attrNameLst>
                                      </p:cBhvr>
                                      <p:to>
                                        <p:strVal val="visible"/>
                                      </p:to>
                                    </p:set>
                                    <p:animEffect transition="in" filter="fade">
                                      <p:cBhvr>
                                        <p:cTn id="27" dur="500"/>
                                        <p:tgtEl>
                                          <p:spTgt spid="2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1"/>
                                        </p:tgtEl>
                                        <p:attrNameLst>
                                          <p:attrName>style.visibility</p:attrName>
                                        </p:attrNameLst>
                                      </p:cBhvr>
                                      <p:to>
                                        <p:strVal val="visible"/>
                                      </p:to>
                                    </p:set>
                                    <p:animEffect transition="in" filter="fade">
                                      <p:cBhvr>
                                        <p:cTn id="32" dur="500"/>
                                        <p:tgtEl>
                                          <p:spTgt spid="2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7"/>
                                        </p:tgtEl>
                                        <p:attrNameLst>
                                          <p:attrName>style.visibility</p:attrName>
                                        </p:attrNameLst>
                                      </p:cBhvr>
                                      <p:to>
                                        <p:strVal val="visible"/>
                                      </p:to>
                                    </p:set>
                                    <p:animEffect transition="in" filter="fade">
                                      <p:cBhvr>
                                        <p:cTn id="37" dur="500"/>
                                        <p:tgtEl>
                                          <p:spTgt spid="2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6"/>
                                        </p:tgtEl>
                                        <p:attrNameLst>
                                          <p:attrName>style.visibility</p:attrName>
                                        </p:attrNameLst>
                                      </p:cBhvr>
                                      <p:to>
                                        <p:strVal val="visible"/>
                                      </p:to>
                                    </p:set>
                                    <p:animEffect transition="in" filter="fade">
                                      <p:cBhvr>
                                        <p:cTn id="42" dur="500"/>
                                        <p:tgtEl>
                                          <p:spTgt spid="2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5"/>
                                        </p:tgtEl>
                                        <p:attrNameLst>
                                          <p:attrName>style.visibility</p:attrName>
                                        </p:attrNameLst>
                                      </p:cBhvr>
                                      <p:to>
                                        <p:strVal val="visible"/>
                                      </p:to>
                                    </p:set>
                                    <p:animEffect transition="in" filter="fade">
                                      <p:cBhvr>
                                        <p:cTn id="47" dur="500"/>
                                        <p:tgtEl>
                                          <p:spTgt spid="2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4"/>
                                        </p:tgtEl>
                                        <p:attrNameLst>
                                          <p:attrName>style.visibility</p:attrName>
                                        </p:attrNameLst>
                                      </p:cBhvr>
                                      <p:to>
                                        <p:strVal val="visible"/>
                                      </p:to>
                                    </p:set>
                                    <p:animEffect transition="in" filter="fade">
                                      <p:cBhvr>
                                        <p:cTn id="52" dur="500"/>
                                        <p:tgtEl>
                                          <p:spTgt spid="2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2"/>
                                        </p:tgtEl>
                                        <p:attrNameLst>
                                          <p:attrName>style.visibility</p:attrName>
                                        </p:attrNameLst>
                                      </p:cBhvr>
                                      <p:to>
                                        <p:strVal val="visible"/>
                                      </p:to>
                                    </p:set>
                                    <p:animEffect transition="in" filter="fade">
                                      <p:cBhvr>
                                        <p:cTn id="5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24"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4" name="Google Shape;274;p24"/>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275" name="Google Shape;275;p24"/>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lang="pt-BR" sz="1800" b="0" i="0" u="none" strike="noStrike" cap="none" dirty="0">
              <a:solidFill>
                <a:schemeClr val="lt1"/>
              </a:solidFill>
              <a:latin typeface="Calibri"/>
              <a:ea typeface="Calibri"/>
              <a:cs typeface="Calibri"/>
              <a:sym typeface="Calibri"/>
            </a:endParaRPr>
          </a:p>
        </p:txBody>
      </p:sp>
      <p:sp>
        <p:nvSpPr>
          <p:cNvPr id="276" name="Google Shape;276;p24"/>
          <p:cNvSpPr txBox="1"/>
          <p:nvPr/>
        </p:nvSpPr>
        <p:spPr>
          <a:xfrm>
            <a:off x="1527338" y="327691"/>
            <a:ext cx="234780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pt-BR" sz="4000" b="1" dirty="0" smtClean="0">
                <a:solidFill>
                  <a:schemeClr val="lt1"/>
                </a:solidFill>
                <a:latin typeface="Calibri"/>
                <a:cs typeface="Calibri"/>
                <a:sym typeface="Calibri"/>
              </a:rPr>
              <a:t>SIM</a:t>
            </a:r>
            <a:endParaRPr lang="pt-BR" sz="1400" b="0" i="0" u="none" strike="noStrike" cap="none" dirty="0">
              <a:solidFill>
                <a:srgbClr val="000000"/>
              </a:solidFill>
              <a:sym typeface="Arial"/>
            </a:endParaRPr>
          </a:p>
        </p:txBody>
      </p:sp>
      <p:sp>
        <p:nvSpPr>
          <p:cNvPr id="277" name="Google Shape;277;p24"/>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pt-BR" sz="4000" b="1" i="0" u="none" strike="noStrike" cap="none" dirty="0" smtClean="0">
                <a:solidFill>
                  <a:schemeClr val="lt1"/>
                </a:solidFill>
                <a:latin typeface="Calibri"/>
                <a:ea typeface="Calibri"/>
                <a:cs typeface="Calibri"/>
                <a:sym typeface="Calibri"/>
              </a:rPr>
              <a:t>NÃO</a:t>
            </a:r>
            <a:endParaRPr lang="pt-BR" sz="1400" b="0" i="0" u="none" strike="noStrike" cap="none" dirty="0">
              <a:solidFill>
                <a:srgbClr val="000000"/>
              </a:solidFill>
              <a:sym typeface="Arial"/>
            </a:endParaRPr>
          </a:p>
        </p:txBody>
      </p:sp>
      <p:cxnSp>
        <p:nvCxnSpPr>
          <p:cNvPr id="278" name="Google Shape;278;p24"/>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279" name="Google Shape;279;p24"/>
          <p:cNvSpPr/>
          <p:nvPr/>
        </p:nvSpPr>
        <p:spPr>
          <a:xfrm>
            <a:off x="556348" y="1144746"/>
            <a:ext cx="4289781" cy="535491"/>
          </a:xfrm>
          <a:prstGeom prst="rect">
            <a:avLst/>
          </a:prstGeom>
          <a:noFill/>
          <a:ln>
            <a:noFill/>
          </a:ln>
        </p:spPr>
        <p:txBody>
          <a:bodyPr spcFirstLastPara="1" wrap="square" lIns="91425" tIns="45700" rIns="91425" bIns="45700" anchor="t" anchorCtr="0">
            <a:spAutoFit/>
          </a:bodyPr>
          <a:lstStyle/>
          <a:p>
            <a:pPr lvl="0" algn="ctr">
              <a:lnSpc>
                <a:spcPct val="120000"/>
              </a:lnSpc>
              <a:buSzPts val="2400"/>
            </a:pPr>
            <a:r>
              <a:rPr lang="pt-BR" sz="2400" b="1" dirty="0" smtClean="0">
                <a:solidFill>
                  <a:srgbClr val="29C7F7"/>
                </a:solidFill>
                <a:latin typeface="Calibri"/>
                <a:ea typeface="Calibri"/>
                <a:cs typeface="Calibri"/>
                <a:sym typeface="Calibri"/>
              </a:rPr>
              <a:t>Recicle sempre</a:t>
            </a:r>
            <a:r>
              <a:rPr lang="pt-BR" sz="2400" b="0" i="0" u="none" strike="noStrike" cap="none" dirty="0" smtClean="0">
                <a:solidFill>
                  <a:srgbClr val="29C7F7"/>
                </a:solidFill>
                <a:latin typeface="Calibri"/>
                <a:ea typeface="Calibri"/>
                <a:cs typeface="Calibri"/>
                <a:sym typeface="Calibri"/>
              </a:rPr>
              <a:t>:</a:t>
            </a:r>
            <a:endParaRPr lang="pt-BR" sz="2400" b="0" i="0" u="none" strike="noStrike" cap="none" dirty="0">
              <a:solidFill>
                <a:srgbClr val="29C7F7"/>
              </a:solidFill>
              <a:latin typeface="Calibri"/>
              <a:ea typeface="Calibri"/>
              <a:cs typeface="Calibri"/>
              <a:sym typeface="Calibri"/>
            </a:endParaRPr>
          </a:p>
        </p:txBody>
      </p:sp>
      <p:sp>
        <p:nvSpPr>
          <p:cNvPr id="280" name="Google Shape;280;p24"/>
          <p:cNvSpPr/>
          <p:nvPr/>
        </p:nvSpPr>
        <p:spPr>
          <a:xfrm>
            <a:off x="7302314" y="1144745"/>
            <a:ext cx="4289781"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pt-BR" sz="2400" b="1" dirty="0" smtClean="0">
                <a:solidFill>
                  <a:srgbClr val="3AC69D"/>
                </a:solidFill>
                <a:latin typeface="Calibri"/>
                <a:ea typeface="Calibri"/>
                <a:cs typeface="Calibri"/>
                <a:sym typeface="Calibri"/>
              </a:rPr>
              <a:t>Não recicle</a:t>
            </a:r>
            <a:r>
              <a:rPr lang="pt-BR" sz="2400" b="0" i="0" u="none" strike="noStrike" cap="none" dirty="0" smtClean="0">
                <a:solidFill>
                  <a:srgbClr val="3AC69D"/>
                </a:solidFill>
                <a:latin typeface="Calibri"/>
                <a:ea typeface="Calibri"/>
                <a:cs typeface="Calibri"/>
                <a:sym typeface="Calibri"/>
              </a:rPr>
              <a:t>:</a:t>
            </a:r>
            <a:endParaRPr lang="pt-BR" sz="2400" b="0" i="0" u="none" strike="noStrike" cap="none" dirty="0">
              <a:solidFill>
                <a:srgbClr val="3AC69D"/>
              </a:solidFill>
              <a:latin typeface="Calibri"/>
              <a:ea typeface="Calibri"/>
              <a:cs typeface="Calibri"/>
              <a:sym typeface="Calibri"/>
            </a:endParaRPr>
          </a:p>
        </p:txBody>
      </p:sp>
      <p:pic>
        <p:nvPicPr>
          <p:cNvPr id="281" name="Google Shape;281;p24"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282" name="Google Shape;282;p24"/>
          <p:cNvSpPr/>
          <p:nvPr/>
        </p:nvSpPr>
        <p:spPr>
          <a:xfrm>
            <a:off x="671400" y="3255614"/>
            <a:ext cx="185943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Frasco de vidro</a:t>
            </a:r>
            <a:endParaRPr lang="pt-BR" sz="2000" b="0" i="0" u="none" strike="noStrike" cap="none" dirty="0">
              <a:solidFill>
                <a:srgbClr val="262626"/>
              </a:solidFill>
              <a:latin typeface="Calibri"/>
              <a:ea typeface="Calibri"/>
              <a:cs typeface="Calibri"/>
              <a:sym typeface="Calibri"/>
            </a:endParaRPr>
          </a:p>
        </p:txBody>
      </p:sp>
      <p:pic>
        <p:nvPicPr>
          <p:cNvPr id="283" name="Google Shape;283;p24" descr="Icon&#10;&#10;Description automatically generated"/>
          <p:cNvPicPr preferRelativeResize="0"/>
          <p:nvPr/>
        </p:nvPicPr>
        <p:blipFill rotWithShape="1">
          <a:blip r:embed="rId5">
            <a:alphaModFix/>
          </a:blip>
          <a:srcRect r="12" b="29"/>
          <a:stretch/>
        </p:blipFill>
        <p:spPr>
          <a:xfrm>
            <a:off x="2132992" y="1824169"/>
            <a:ext cx="795697" cy="712308"/>
          </a:xfrm>
          <a:prstGeom prst="rect">
            <a:avLst/>
          </a:prstGeom>
          <a:noFill/>
          <a:ln>
            <a:noFill/>
          </a:ln>
        </p:spPr>
      </p:pic>
      <p:sp>
        <p:nvSpPr>
          <p:cNvPr id="284" name="Google Shape;284;p24"/>
          <p:cNvSpPr/>
          <p:nvPr/>
        </p:nvSpPr>
        <p:spPr>
          <a:xfrm>
            <a:off x="2948175" y="3255625"/>
            <a:ext cx="270199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Garrafa de plástico PET</a:t>
            </a:r>
          </a:p>
          <a:p>
            <a:pPr marL="0" marR="0" lvl="0" indent="0" algn="l" rtl="0">
              <a:lnSpc>
                <a:spcPct val="120000"/>
              </a:lnSpc>
              <a:spcBef>
                <a:spcPts val="0"/>
              </a:spcBef>
              <a:spcAft>
                <a:spcPts val="0"/>
              </a:spcAft>
              <a:buClr>
                <a:srgbClr val="000000"/>
              </a:buClr>
              <a:buSzPts val="2000"/>
              <a:buFont typeface="Arial"/>
              <a:buNone/>
            </a:pPr>
            <a:endParaRPr lang="pt-BR" sz="2000" b="0" i="0" u="none" strike="noStrike" cap="none" dirty="0">
              <a:solidFill>
                <a:srgbClr val="262626"/>
              </a:solidFill>
              <a:latin typeface="Calibri"/>
              <a:ea typeface="Calibri"/>
              <a:cs typeface="Calibri"/>
              <a:sym typeface="Calibri"/>
            </a:endParaRPr>
          </a:p>
        </p:txBody>
      </p:sp>
      <p:pic>
        <p:nvPicPr>
          <p:cNvPr id="285" name="Google Shape;285;p24" descr="A bottle of water&#10;&#10;Description automatically generated with low confidence"/>
          <p:cNvPicPr preferRelativeResize="0"/>
          <p:nvPr/>
        </p:nvPicPr>
        <p:blipFill rotWithShape="1">
          <a:blip r:embed="rId6">
            <a:alphaModFix/>
          </a:blip>
          <a:srcRect/>
          <a:stretch/>
        </p:blipFill>
        <p:spPr>
          <a:xfrm>
            <a:off x="3418844" y="1768751"/>
            <a:ext cx="1341942" cy="1705385"/>
          </a:xfrm>
          <a:prstGeom prst="rect">
            <a:avLst/>
          </a:prstGeom>
          <a:noFill/>
          <a:ln>
            <a:noFill/>
          </a:ln>
        </p:spPr>
      </p:pic>
      <p:pic>
        <p:nvPicPr>
          <p:cNvPr id="286" name="Google Shape;286;p24" descr="Icon&#10;&#10;Description automatically generated"/>
          <p:cNvPicPr preferRelativeResize="0"/>
          <p:nvPr/>
        </p:nvPicPr>
        <p:blipFill rotWithShape="1">
          <a:blip r:embed="rId5">
            <a:alphaModFix/>
          </a:blip>
          <a:srcRect r="12" b="29"/>
          <a:stretch/>
        </p:blipFill>
        <p:spPr>
          <a:xfrm>
            <a:off x="4516479" y="1824169"/>
            <a:ext cx="795697" cy="712308"/>
          </a:xfrm>
          <a:prstGeom prst="rect">
            <a:avLst/>
          </a:prstGeom>
          <a:noFill/>
          <a:ln>
            <a:noFill/>
          </a:ln>
        </p:spPr>
      </p:pic>
      <p:sp>
        <p:nvSpPr>
          <p:cNvPr id="287" name="Google Shape;287;p24"/>
          <p:cNvSpPr/>
          <p:nvPr/>
        </p:nvSpPr>
        <p:spPr>
          <a:xfrm>
            <a:off x="488426" y="5421066"/>
            <a:ext cx="221281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Caixa de papelão</a:t>
            </a:r>
            <a:endParaRPr lang="pt-BR" sz="1400" b="0" i="0" u="none" strike="noStrike" cap="none" dirty="0">
              <a:solidFill>
                <a:srgbClr val="000000"/>
              </a:solidFill>
              <a:sym typeface="Arial"/>
            </a:endParaRPr>
          </a:p>
        </p:txBody>
      </p:sp>
      <p:sp>
        <p:nvSpPr>
          <p:cNvPr id="288" name="Google Shape;288;p24"/>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000"/>
              <a:buFont typeface="Arial"/>
              <a:buNone/>
            </a:pPr>
            <a:r>
              <a:rPr lang="pt-BR" sz="2000" b="1" i="0" u="none" strike="noStrike" cap="none" dirty="0" smtClean="0">
                <a:solidFill>
                  <a:srgbClr val="262626"/>
                </a:solidFill>
                <a:latin typeface="Calibri"/>
                <a:ea typeface="Calibri"/>
                <a:cs typeface="Calibri"/>
                <a:sym typeface="Calibri"/>
              </a:rPr>
              <a:t>Lata de metal</a:t>
            </a:r>
            <a:endParaRPr lang="pt-BR" sz="2000" b="0" i="0" u="none" strike="noStrike" cap="none" dirty="0">
              <a:solidFill>
                <a:srgbClr val="262626"/>
              </a:solidFill>
              <a:latin typeface="Calibri"/>
              <a:ea typeface="Calibri"/>
              <a:cs typeface="Calibri"/>
              <a:sym typeface="Calibri"/>
            </a:endParaRPr>
          </a:p>
        </p:txBody>
      </p:sp>
      <p:pic>
        <p:nvPicPr>
          <p:cNvPr id="289" name="Google Shape;289;p24" descr="Icon&#10;&#10;Description automatically generated"/>
          <p:cNvPicPr preferRelativeResize="0"/>
          <p:nvPr/>
        </p:nvPicPr>
        <p:blipFill rotWithShape="1">
          <a:blip r:embed="rId5">
            <a:alphaModFix/>
          </a:blip>
          <a:srcRect r="12" b="29"/>
          <a:stretch/>
        </p:blipFill>
        <p:spPr>
          <a:xfrm>
            <a:off x="4516479" y="3989621"/>
            <a:ext cx="795697" cy="712308"/>
          </a:xfrm>
          <a:prstGeom prst="rect">
            <a:avLst/>
          </a:prstGeom>
          <a:noFill/>
          <a:ln>
            <a:noFill/>
          </a:ln>
        </p:spPr>
      </p:pic>
      <p:pic>
        <p:nvPicPr>
          <p:cNvPr id="290" name="Google Shape;290;p24" descr="A close up of a roll of tape&#10;&#10;Description automatically generated with low confidence"/>
          <p:cNvPicPr preferRelativeResize="0"/>
          <p:nvPr/>
        </p:nvPicPr>
        <p:blipFill rotWithShape="1">
          <a:blip r:embed="rId7">
            <a:alphaModFix/>
          </a:blip>
          <a:srcRect/>
          <a:stretch/>
        </p:blipFill>
        <p:spPr>
          <a:xfrm>
            <a:off x="3775065" y="4171116"/>
            <a:ext cx="648663" cy="1227135"/>
          </a:xfrm>
          <a:prstGeom prst="rect">
            <a:avLst/>
          </a:prstGeom>
          <a:noFill/>
          <a:ln>
            <a:noFill/>
          </a:ln>
        </p:spPr>
      </p:pic>
      <p:pic>
        <p:nvPicPr>
          <p:cNvPr id="291" name="Google Shape;291;p24" descr="A picture containing box, stationary, container, envelope&#10;&#10;Description automatically generated"/>
          <p:cNvPicPr preferRelativeResize="0"/>
          <p:nvPr/>
        </p:nvPicPr>
        <p:blipFill rotWithShape="1">
          <a:blip r:embed="rId8">
            <a:alphaModFix/>
          </a:blip>
          <a:srcRect/>
          <a:stretch/>
        </p:blipFill>
        <p:spPr>
          <a:xfrm>
            <a:off x="488426" y="4064988"/>
            <a:ext cx="1839065" cy="1374701"/>
          </a:xfrm>
          <a:prstGeom prst="rect">
            <a:avLst/>
          </a:prstGeom>
          <a:noFill/>
          <a:ln>
            <a:noFill/>
          </a:ln>
        </p:spPr>
      </p:pic>
      <p:pic>
        <p:nvPicPr>
          <p:cNvPr id="292" name="Google Shape;292;p24" descr="Icon&#10;&#10;Description automatically generated"/>
          <p:cNvPicPr preferRelativeResize="0"/>
          <p:nvPr/>
        </p:nvPicPr>
        <p:blipFill rotWithShape="1">
          <a:blip r:embed="rId5">
            <a:alphaModFix/>
          </a:blip>
          <a:srcRect r="12" b="29"/>
          <a:stretch/>
        </p:blipFill>
        <p:spPr>
          <a:xfrm>
            <a:off x="2132992" y="3989621"/>
            <a:ext cx="795697" cy="712308"/>
          </a:xfrm>
          <a:prstGeom prst="rect">
            <a:avLst/>
          </a:prstGeom>
          <a:noFill/>
          <a:ln>
            <a:noFill/>
          </a:ln>
        </p:spPr>
      </p:pic>
      <p:pic>
        <p:nvPicPr>
          <p:cNvPr id="293" name="Google Shape;293;p24" descr="A picture containing banana, indoor, yellow, half&#10;&#10;Description automatically generated"/>
          <p:cNvPicPr preferRelativeResize="0"/>
          <p:nvPr/>
        </p:nvPicPr>
        <p:blipFill rotWithShape="1">
          <a:blip r:embed="rId9">
            <a:alphaModFix/>
          </a:blip>
          <a:srcRect/>
          <a:stretch/>
        </p:blipFill>
        <p:spPr>
          <a:xfrm>
            <a:off x="6506825" y="1760417"/>
            <a:ext cx="1477076" cy="1052629"/>
          </a:xfrm>
          <a:prstGeom prst="rect">
            <a:avLst/>
          </a:prstGeom>
          <a:noFill/>
          <a:ln>
            <a:noFill/>
          </a:ln>
        </p:spPr>
      </p:pic>
      <p:sp>
        <p:nvSpPr>
          <p:cNvPr id="294" name="Google Shape;294;p24"/>
          <p:cNvSpPr/>
          <p:nvPr/>
        </p:nvSpPr>
        <p:spPr>
          <a:xfrm>
            <a:off x="6420868" y="2700012"/>
            <a:ext cx="1967738"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Casca de banana</a:t>
            </a:r>
            <a:endParaRPr lang="pt-BR" sz="1800" b="0" i="0" u="none" strike="noStrike" cap="none" dirty="0">
              <a:solidFill>
                <a:srgbClr val="262626"/>
              </a:solidFill>
              <a:latin typeface="Calibri"/>
              <a:ea typeface="Calibri"/>
              <a:cs typeface="Calibri"/>
              <a:sym typeface="Calibri"/>
            </a:endParaRPr>
          </a:p>
        </p:txBody>
      </p:sp>
      <p:pic>
        <p:nvPicPr>
          <p:cNvPr id="295" name="Google Shape;295;p24" descr="Icon&#10;&#10;Description automatically generated"/>
          <p:cNvPicPr preferRelativeResize="0"/>
          <p:nvPr/>
        </p:nvPicPr>
        <p:blipFill rotWithShape="1">
          <a:blip r:embed="rId10">
            <a:alphaModFix/>
          </a:blip>
          <a:srcRect r="23" b="33"/>
          <a:stretch/>
        </p:blipFill>
        <p:spPr>
          <a:xfrm>
            <a:off x="7458887" y="1760417"/>
            <a:ext cx="583834" cy="565674"/>
          </a:xfrm>
          <a:prstGeom prst="rect">
            <a:avLst/>
          </a:prstGeom>
          <a:noFill/>
          <a:ln>
            <a:noFill/>
          </a:ln>
        </p:spPr>
      </p:pic>
      <p:sp>
        <p:nvSpPr>
          <p:cNvPr id="296" name="Google Shape;296;p24"/>
          <p:cNvSpPr/>
          <p:nvPr/>
        </p:nvSpPr>
        <p:spPr>
          <a:xfrm>
            <a:off x="8346482" y="2696677"/>
            <a:ext cx="2018746"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Guardanapo sujo</a:t>
            </a:r>
            <a:endParaRPr lang="pt-BR" sz="1800" b="0" i="0" u="none" strike="noStrike" cap="none" dirty="0">
              <a:solidFill>
                <a:srgbClr val="262626"/>
              </a:solidFill>
              <a:latin typeface="Calibri"/>
              <a:ea typeface="Calibri"/>
              <a:cs typeface="Calibri"/>
              <a:sym typeface="Calibri"/>
            </a:endParaRPr>
          </a:p>
        </p:txBody>
      </p:sp>
      <p:pic>
        <p:nvPicPr>
          <p:cNvPr id="297" name="Google Shape;297;p24" descr="A picture containing cloth, paper, indoor, bed&#10;&#10;Description automatically generated"/>
          <p:cNvPicPr preferRelativeResize="0"/>
          <p:nvPr/>
        </p:nvPicPr>
        <p:blipFill rotWithShape="1">
          <a:blip r:embed="rId11">
            <a:alphaModFix/>
          </a:blip>
          <a:srcRect/>
          <a:stretch/>
        </p:blipFill>
        <p:spPr>
          <a:xfrm>
            <a:off x="8616966" y="1742833"/>
            <a:ext cx="1057548" cy="1052629"/>
          </a:xfrm>
          <a:prstGeom prst="rect">
            <a:avLst/>
          </a:prstGeom>
          <a:noFill/>
          <a:ln>
            <a:noFill/>
          </a:ln>
        </p:spPr>
      </p:pic>
      <p:pic>
        <p:nvPicPr>
          <p:cNvPr id="298" name="Google Shape;298;p24" descr="Icon&#10;&#10;Description automatically generated"/>
          <p:cNvPicPr preferRelativeResize="0"/>
          <p:nvPr/>
        </p:nvPicPr>
        <p:blipFill rotWithShape="1">
          <a:blip r:embed="rId10">
            <a:alphaModFix/>
          </a:blip>
          <a:srcRect r="23" b="33"/>
          <a:stretch/>
        </p:blipFill>
        <p:spPr>
          <a:xfrm>
            <a:off x="9384501" y="1757082"/>
            <a:ext cx="583834" cy="565674"/>
          </a:xfrm>
          <a:prstGeom prst="rect">
            <a:avLst/>
          </a:prstGeom>
          <a:noFill/>
          <a:ln>
            <a:noFill/>
          </a:ln>
        </p:spPr>
      </p:pic>
      <p:sp>
        <p:nvSpPr>
          <p:cNvPr id="299" name="Google Shape;299;p24"/>
          <p:cNvSpPr/>
          <p:nvPr/>
        </p:nvSpPr>
        <p:spPr>
          <a:xfrm>
            <a:off x="6377570" y="4084971"/>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Lâmpada</a:t>
            </a:r>
            <a:endParaRPr lang="pt-BR" sz="1800" b="0" i="0" u="none" strike="noStrike" cap="none" dirty="0">
              <a:solidFill>
                <a:srgbClr val="262626"/>
              </a:solidFill>
              <a:latin typeface="Calibri"/>
              <a:ea typeface="Calibri"/>
              <a:cs typeface="Calibri"/>
              <a:sym typeface="Calibri"/>
            </a:endParaRPr>
          </a:p>
        </p:txBody>
      </p:sp>
      <p:pic>
        <p:nvPicPr>
          <p:cNvPr id="300" name="Google Shape;300;p24" descr="A picture containing cup, light, glass&#10;&#10;Description automatically generated"/>
          <p:cNvPicPr preferRelativeResize="0"/>
          <p:nvPr/>
        </p:nvPicPr>
        <p:blipFill rotWithShape="1">
          <a:blip r:embed="rId12">
            <a:alphaModFix/>
          </a:blip>
          <a:srcRect/>
          <a:stretch/>
        </p:blipFill>
        <p:spPr>
          <a:xfrm>
            <a:off x="6914029" y="3189531"/>
            <a:ext cx="529129" cy="879126"/>
          </a:xfrm>
          <a:prstGeom prst="rect">
            <a:avLst/>
          </a:prstGeom>
          <a:noFill/>
          <a:ln>
            <a:noFill/>
          </a:ln>
        </p:spPr>
      </p:pic>
      <p:pic>
        <p:nvPicPr>
          <p:cNvPr id="301" name="Google Shape;301;p24" descr="Icon&#10;&#10;Description automatically generated"/>
          <p:cNvPicPr preferRelativeResize="0"/>
          <p:nvPr/>
        </p:nvPicPr>
        <p:blipFill rotWithShape="1">
          <a:blip r:embed="rId10">
            <a:alphaModFix/>
          </a:blip>
          <a:srcRect r="23" b="33"/>
          <a:stretch/>
        </p:blipFill>
        <p:spPr>
          <a:xfrm>
            <a:off x="7459833" y="3145376"/>
            <a:ext cx="583834" cy="565674"/>
          </a:xfrm>
          <a:prstGeom prst="rect">
            <a:avLst/>
          </a:prstGeom>
          <a:noFill/>
          <a:ln>
            <a:noFill/>
          </a:ln>
        </p:spPr>
      </p:pic>
      <p:pic>
        <p:nvPicPr>
          <p:cNvPr id="302" name="Google Shape;302;p24" descr="Calendar&#10;&#10;Description automatically generated"/>
          <p:cNvPicPr preferRelativeResize="0"/>
          <p:nvPr/>
        </p:nvPicPr>
        <p:blipFill rotWithShape="1">
          <a:blip r:embed="rId13">
            <a:alphaModFix/>
          </a:blip>
          <a:srcRect/>
          <a:stretch/>
        </p:blipFill>
        <p:spPr>
          <a:xfrm rot="-419615">
            <a:off x="8449667" y="3141253"/>
            <a:ext cx="1381506" cy="1087396"/>
          </a:xfrm>
          <a:prstGeom prst="rect">
            <a:avLst/>
          </a:prstGeom>
          <a:noFill/>
          <a:ln>
            <a:noFill/>
          </a:ln>
        </p:spPr>
      </p:pic>
      <p:sp>
        <p:nvSpPr>
          <p:cNvPr id="303" name="Google Shape;303;p24"/>
          <p:cNvSpPr/>
          <p:nvPr/>
        </p:nvSpPr>
        <p:spPr>
          <a:xfrm>
            <a:off x="8347377"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Suco de caixa</a:t>
            </a:r>
            <a:endParaRPr lang="pt-BR" sz="1800" b="0" i="0" u="none" strike="noStrike" cap="none" dirty="0">
              <a:solidFill>
                <a:srgbClr val="262626"/>
              </a:solidFill>
              <a:latin typeface="Calibri"/>
              <a:ea typeface="Calibri"/>
              <a:cs typeface="Calibri"/>
              <a:sym typeface="Calibri"/>
            </a:endParaRPr>
          </a:p>
        </p:txBody>
      </p:sp>
      <p:pic>
        <p:nvPicPr>
          <p:cNvPr id="304" name="Google Shape;304;p24" descr="Icon&#10;&#10;Description automatically generated"/>
          <p:cNvPicPr preferRelativeResize="0"/>
          <p:nvPr/>
        </p:nvPicPr>
        <p:blipFill rotWithShape="1">
          <a:blip r:embed="rId10">
            <a:alphaModFix/>
          </a:blip>
          <a:srcRect r="23" b="33"/>
          <a:stretch/>
        </p:blipFill>
        <p:spPr>
          <a:xfrm>
            <a:off x="9385396" y="3160124"/>
            <a:ext cx="583834" cy="565674"/>
          </a:xfrm>
          <a:prstGeom prst="rect">
            <a:avLst/>
          </a:prstGeom>
          <a:noFill/>
          <a:ln>
            <a:noFill/>
          </a:ln>
        </p:spPr>
      </p:pic>
      <p:pic>
        <p:nvPicPr>
          <p:cNvPr id="305" name="Google Shape;305;p24" descr="A picture containing toy&#10;&#10;Description automatically generated"/>
          <p:cNvPicPr preferRelativeResize="0"/>
          <p:nvPr/>
        </p:nvPicPr>
        <p:blipFill rotWithShape="1">
          <a:blip r:embed="rId14">
            <a:alphaModFix/>
          </a:blip>
          <a:srcRect/>
          <a:stretch/>
        </p:blipFill>
        <p:spPr>
          <a:xfrm>
            <a:off x="6613205" y="4619518"/>
            <a:ext cx="1125056" cy="913373"/>
          </a:xfrm>
          <a:prstGeom prst="rect">
            <a:avLst/>
          </a:prstGeom>
          <a:noFill/>
          <a:ln>
            <a:noFill/>
          </a:ln>
        </p:spPr>
      </p:pic>
      <p:sp>
        <p:nvSpPr>
          <p:cNvPr id="306" name="Google Shape;306;p24"/>
          <p:cNvSpPr/>
          <p:nvPr/>
        </p:nvSpPr>
        <p:spPr>
          <a:xfrm>
            <a:off x="6365330"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Brinquedos</a:t>
            </a:r>
            <a:endParaRPr lang="pt-BR" sz="1800" b="0" i="0" u="none" strike="noStrike" cap="none" dirty="0">
              <a:solidFill>
                <a:srgbClr val="262626"/>
              </a:solidFill>
              <a:latin typeface="Calibri"/>
              <a:ea typeface="Calibri"/>
              <a:cs typeface="Calibri"/>
              <a:sym typeface="Calibri"/>
            </a:endParaRPr>
          </a:p>
        </p:txBody>
      </p:sp>
      <p:pic>
        <p:nvPicPr>
          <p:cNvPr id="307" name="Google Shape;307;p24" descr="Icon&#10;&#10;Description automatically generated"/>
          <p:cNvPicPr preferRelativeResize="0"/>
          <p:nvPr/>
        </p:nvPicPr>
        <p:blipFill rotWithShape="1">
          <a:blip r:embed="rId10">
            <a:alphaModFix/>
          </a:blip>
          <a:srcRect r="23" b="33"/>
          <a:stretch/>
        </p:blipFill>
        <p:spPr>
          <a:xfrm>
            <a:off x="7447593" y="4547731"/>
            <a:ext cx="583834" cy="565674"/>
          </a:xfrm>
          <a:prstGeom prst="rect">
            <a:avLst/>
          </a:prstGeom>
          <a:noFill/>
          <a:ln>
            <a:noFill/>
          </a:ln>
        </p:spPr>
      </p:pic>
      <p:pic>
        <p:nvPicPr>
          <p:cNvPr id="308" name="Google Shape;308;p24"/>
          <p:cNvPicPr preferRelativeResize="0"/>
          <p:nvPr/>
        </p:nvPicPr>
        <p:blipFill rotWithShape="1">
          <a:blip r:embed="rId15">
            <a:alphaModFix/>
          </a:blip>
          <a:srcRect/>
          <a:stretch/>
        </p:blipFill>
        <p:spPr>
          <a:xfrm>
            <a:off x="8622992" y="4546324"/>
            <a:ext cx="898830" cy="999891"/>
          </a:xfrm>
          <a:prstGeom prst="rect">
            <a:avLst/>
          </a:prstGeom>
          <a:noFill/>
          <a:ln>
            <a:noFill/>
          </a:ln>
        </p:spPr>
      </p:pic>
      <p:sp>
        <p:nvSpPr>
          <p:cNvPr id="309" name="Google Shape;309;p24"/>
          <p:cNvSpPr/>
          <p:nvPr/>
        </p:nvSpPr>
        <p:spPr>
          <a:xfrm>
            <a:off x="8327554" y="5487326"/>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Saco plástico</a:t>
            </a:r>
            <a:endParaRPr lang="pt-BR" sz="1800" b="0" i="0" u="none" strike="noStrike" cap="none" dirty="0">
              <a:solidFill>
                <a:srgbClr val="262626"/>
              </a:solidFill>
              <a:latin typeface="Calibri"/>
              <a:ea typeface="Calibri"/>
              <a:cs typeface="Calibri"/>
              <a:sym typeface="Calibri"/>
            </a:endParaRPr>
          </a:p>
        </p:txBody>
      </p:sp>
      <p:pic>
        <p:nvPicPr>
          <p:cNvPr id="310" name="Google Shape;310;p24" descr="Icon&#10;&#10;Description automatically generated"/>
          <p:cNvPicPr preferRelativeResize="0"/>
          <p:nvPr/>
        </p:nvPicPr>
        <p:blipFill rotWithShape="1">
          <a:blip r:embed="rId10">
            <a:alphaModFix/>
          </a:blip>
          <a:srcRect r="23" b="33"/>
          <a:stretch/>
        </p:blipFill>
        <p:spPr>
          <a:xfrm>
            <a:off x="9365573" y="4547731"/>
            <a:ext cx="583834" cy="565674"/>
          </a:xfrm>
          <a:prstGeom prst="rect">
            <a:avLst/>
          </a:prstGeom>
          <a:noFill/>
          <a:ln>
            <a:noFill/>
          </a:ln>
        </p:spPr>
      </p:pic>
      <p:pic>
        <p:nvPicPr>
          <p:cNvPr id="311" name="Google Shape;311;p24" descr="A close-up of a sword&#10;&#10;Description automatically generated with low confidence"/>
          <p:cNvPicPr preferRelativeResize="0"/>
          <p:nvPr/>
        </p:nvPicPr>
        <p:blipFill rotWithShape="1">
          <a:blip r:embed="rId16">
            <a:alphaModFix/>
          </a:blip>
          <a:srcRect/>
          <a:stretch/>
        </p:blipFill>
        <p:spPr>
          <a:xfrm rot="-996009" flipH="1">
            <a:off x="10454559" y="4701929"/>
            <a:ext cx="1025960" cy="775035"/>
          </a:xfrm>
          <a:prstGeom prst="rect">
            <a:avLst/>
          </a:prstGeom>
          <a:noFill/>
          <a:ln>
            <a:noFill/>
          </a:ln>
        </p:spPr>
      </p:pic>
      <p:sp>
        <p:nvSpPr>
          <p:cNvPr id="312" name="Google Shape;312;p24"/>
          <p:cNvSpPr/>
          <p:nvPr/>
        </p:nvSpPr>
        <p:spPr>
          <a:xfrm>
            <a:off x="10237173" y="5511982"/>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Lápis</a:t>
            </a:r>
            <a:endParaRPr lang="pt-BR" sz="1800" b="0" i="0" u="none" strike="noStrike" cap="none" dirty="0">
              <a:solidFill>
                <a:srgbClr val="262626"/>
              </a:solidFill>
              <a:latin typeface="Calibri"/>
              <a:ea typeface="Calibri"/>
              <a:cs typeface="Calibri"/>
              <a:sym typeface="Calibri"/>
            </a:endParaRPr>
          </a:p>
        </p:txBody>
      </p:sp>
      <p:pic>
        <p:nvPicPr>
          <p:cNvPr id="313" name="Google Shape;313;p24" descr="Icon&#10;&#10;Description automatically generated"/>
          <p:cNvPicPr preferRelativeResize="0"/>
          <p:nvPr/>
        </p:nvPicPr>
        <p:blipFill rotWithShape="1">
          <a:blip r:embed="rId10">
            <a:alphaModFix/>
          </a:blip>
          <a:srcRect r="23" b="33"/>
          <a:stretch/>
        </p:blipFill>
        <p:spPr>
          <a:xfrm>
            <a:off x="11334184" y="4572387"/>
            <a:ext cx="583834" cy="565674"/>
          </a:xfrm>
          <a:prstGeom prst="rect">
            <a:avLst/>
          </a:prstGeom>
          <a:noFill/>
          <a:ln>
            <a:noFill/>
          </a:ln>
        </p:spPr>
      </p:pic>
      <p:pic>
        <p:nvPicPr>
          <p:cNvPr id="314" name="Google Shape;314;p24" descr="A pair of shoes&#10;&#10;Description automatically generated with low confidence"/>
          <p:cNvPicPr preferRelativeResize="0"/>
          <p:nvPr/>
        </p:nvPicPr>
        <p:blipFill rotWithShape="1">
          <a:blip r:embed="rId17">
            <a:alphaModFix/>
          </a:blip>
          <a:srcRect/>
          <a:stretch/>
        </p:blipFill>
        <p:spPr>
          <a:xfrm>
            <a:off x="10510259" y="3269424"/>
            <a:ext cx="1272277" cy="806624"/>
          </a:xfrm>
          <a:prstGeom prst="rect">
            <a:avLst/>
          </a:prstGeom>
          <a:noFill/>
          <a:ln>
            <a:noFill/>
          </a:ln>
        </p:spPr>
      </p:pic>
      <p:sp>
        <p:nvSpPr>
          <p:cNvPr id="315" name="Google Shape;315;p24"/>
          <p:cNvSpPr/>
          <p:nvPr/>
        </p:nvSpPr>
        <p:spPr>
          <a:xfrm>
            <a:off x="10256338" y="4099719"/>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Calçados </a:t>
            </a:r>
            <a:endParaRPr lang="pt-BR" sz="1800" b="0" i="0" u="none" strike="noStrike" cap="none" dirty="0">
              <a:solidFill>
                <a:srgbClr val="262626"/>
              </a:solidFill>
              <a:latin typeface="Calibri"/>
              <a:ea typeface="Calibri"/>
              <a:cs typeface="Calibri"/>
              <a:sym typeface="Calibri"/>
            </a:endParaRPr>
          </a:p>
        </p:txBody>
      </p:sp>
      <p:pic>
        <p:nvPicPr>
          <p:cNvPr id="316" name="Google Shape;316;p24" descr="Icon&#10;&#10;Description automatically generated"/>
          <p:cNvPicPr preferRelativeResize="0"/>
          <p:nvPr/>
        </p:nvPicPr>
        <p:blipFill rotWithShape="1">
          <a:blip r:embed="rId10">
            <a:alphaModFix/>
          </a:blip>
          <a:srcRect r="23" b="33"/>
          <a:stretch/>
        </p:blipFill>
        <p:spPr>
          <a:xfrm>
            <a:off x="11353349" y="3160124"/>
            <a:ext cx="583834" cy="565674"/>
          </a:xfrm>
          <a:prstGeom prst="rect">
            <a:avLst/>
          </a:prstGeom>
          <a:noFill/>
          <a:ln>
            <a:noFill/>
          </a:ln>
        </p:spPr>
      </p:pic>
      <p:sp>
        <p:nvSpPr>
          <p:cNvPr id="317" name="Google Shape;31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7</a:t>
            </a:fld>
            <a:endParaRPr lang="pt-BR" dirty="0"/>
          </a:p>
        </p:txBody>
      </p:sp>
      <p:sp>
        <p:nvSpPr>
          <p:cNvPr id="318" name="Google Shape;318;p24"/>
          <p:cNvSpPr/>
          <p:nvPr/>
        </p:nvSpPr>
        <p:spPr>
          <a:xfrm>
            <a:off x="10269241" y="2696677"/>
            <a:ext cx="168067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pt-BR" sz="1800" b="1" i="0" u="none" strike="noStrike" cap="none" dirty="0" smtClean="0">
                <a:solidFill>
                  <a:srgbClr val="262626"/>
                </a:solidFill>
                <a:latin typeface="Calibri"/>
                <a:ea typeface="Calibri"/>
                <a:cs typeface="Calibri"/>
                <a:sym typeface="Calibri"/>
              </a:rPr>
              <a:t>Mangueira de jardim</a:t>
            </a:r>
            <a:endParaRPr lang="pt-BR" sz="1800" b="0" i="0" u="none" strike="noStrike" cap="none" dirty="0">
              <a:solidFill>
                <a:srgbClr val="262626"/>
              </a:solidFill>
              <a:latin typeface="Calibri"/>
              <a:ea typeface="Calibri"/>
              <a:cs typeface="Calibri"/>
              <a:sym typeface="Calibri"/>
            </a:endParaRPr>
          </a:p>
        </p:txBody>
      </p:sp>
      <p:pic>
        <p:nvPicPr>
          <p:cNvPr id="319" name="Google Shape;319;p24" descr="A picture containing cable, connector&#10;&#10;Description automatically generated"/>
          <p:cNvPicPr preferRelativeResize="0"/>
          <p:nvPr/>
        </p:nvPicPr>
        <p:blipFill rotWithShape="1">
          <a:blip r:embed="rId18">
            <a:alphaModFix/>
          </a:blip>
          <a:srcRect r="2" b="-51"/>
          <a:stretch/>
        </p:blipFill>
        <p:spPr>
          <a:xfrm>
            <a:off x="10402520" y="1451979"/>
            <a:ext cx="1233132" cy="1334224"/>
          </a:xfrm>
          <a:prstGeom prst="rect">
            <a:avLst/>
          </a:prstGeom>
          <a:noFill/>
          <a:ln>
            <a:noFill/>
          </a:ln>
        </p:spPr>
      </p:pic>
      <p:pic>
        <p:nvPicPr>
          <p:cNvPr id="320" name="Google Shape;320;p24" descr="Icon&#10;&#10;Description automatically generated"/>
          <p:cNvPicPr preferRelativeResize="0"/>
          <p:nvPr/>
        </p:nvPicPr>
        <p:blipFill rotWithShape="1">
          <a:blip r:embed="rId10">
            <a:alphaModFix/>
          </a:blip>
          <a:srcRect r="23" b="33"/>
          <a:stretch/>
        </p:blipFill>
        <p:spPr>
          <a:xfrm>
            <a:off x="11366252" y="1757082"/>
            <a:ext cx="583834" cy="565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000"/>
                                        <p:tgtEl>
                                          <p:spTgt spid="2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10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8"/>
                                        </p:tgtEl>
                                        <p:attrNameLst>
                                          <p:attrName>style.visibility</p:attrName>
                                        </p:attrNameLst>
                                      </p:cBhvr>
                                      <p:to>
                                        <p:strVal val="visible"/>
                                      </p:to>
                                    </p:set>
                                    <p:animEffect transition="in" filter="fade">
                                      <p:cBhvr>
                                        <p:cTn id="22"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326" name="Google Shape;326;p7" descr="A picture containing text, basketball, sport&#10;&#10;Description automatically generated"/>
          <p:cNvPicPr preferRelativeResize="0"/>
          <p:nvPr/>
        </p:nvPicPr>
        <p:blipFill rotWithShape="1">
          <a:blip r:embed="rId4">
            <a:alphaModFix/>
          </a:blip>
          <a:srcRect/>
          <a:stretch/>
        </p:blipFill>
        <p:spPr>
          <a:xfrm>
            <a:off x="1136463" y="-79829"/>
            <a:ext cx="9919074" cy="7017657"/>
          </a:xfrm>
          <a:prstGeom prst="rect">
            <a:avLst/>
          </a:prstGeom>
          <a:noFill/>
          <a:ln>
            <a:noFill/>
          </a:ln>
        </p:spPr>
      </p:pic>
      <p:sp>
        <p:nvSpPr>
          <p:cNvPr id="327" name="Google Shape;327;p7"/>
          <p:cNvSpPr txBox="1"/>
          <p:nvPr/>
        </p:nvSpPr>
        <p:spPr>
          <a:xfrm>
            <a:off x="2333769" y="1297425"/>
            <a:ext cx="7738281" cy="3323946"/>
          </a:xfrm>
          <a:prstGeom prst="rect">
            <a:avLst/>
          </a:prstGeom>
          <a:noFill/>
          <a:ln>
            <a:noFill/>
          </a:ln>
        </p:spPr>
        <p:txBody>
          <a:bodyPr spcFirstLastPara="1" wrap="square" lIns="91425" tIns="45700" rIns="91425" bIns="45700" anchor="t" anchorCtr="0">
            <a:spAutoFit/>
          </a:bodyPr>
          <a:lstStyle/>
          <a:p>
            <a:pPr lvl="0" algn="ctr">
              <a:buSzPts val="7000"/>
            </a:pPr>
            <a:r>
              <a:rPr lang="pt-BR" sz="7000" b="1" dirty="0" smtClean="0">
                <a:solidFill>
                  <a:schemeClr val="lt1"/>
                </a:solidFill>
                <a:latin typeface="Calibri"/>
                <a:ea typeface="Calibri"/>
                <a:cs typeface="Calibri"/>
                <a:sym typeface="Calibri"/>
              </a:rPr>
              <a:t>Para onde vão os seus resíduos se não reciclar</a:t>
            </a:r>
            <a:r>
              <a:rPr lang="pt-BR" sz="7000" b="1" i="0" u="none" strike="noStrike" cap="none" dirty="0" smtClean="0">
                <a:solidFill>
                  <a:schemeClr val="lt1"/>
                </a:solidFill>
                <a:latin typeface="Calibri"/>
                <a:ea typeface="Calibri"/>
                <a:cs typeface="Calibri"/>
                <a:sym typeface="Calibri"/>
              </a:rPr>
              <a:t>?</a:t>
            </a:r>
            <a:endParaRPr lang="pt-BR" sz="1200" b="0" i="0" u="none" strike="noStrike" cap="none" dirty="0">
              <a:solidFill>
                <a:srgbClr val="000000"/>
              </a:solidFill>
              <a:sym typeface="Arial"/>
            </a:endParaRPr>
          </a:p>
        </p:txBody>
      </p:sp>
      <p:sp>
        <p:nvSpPr>
          <p:cNvPr id="328" name="Google Shape;3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pt-BR" smtClean="0"/>
              <a:t>8</a:t>
            </a:fld>
            <a:endParaRPr lang="pt-B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2506</Words>
  <Application>Microsoft Office PowerPoint</Application>
  <PresentationFormat>Personalizar</PresentationFormat>
  <Paragraphs>313</Paragraphs>
  <Slides>19</Slides>
  <Notes>19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19</vt:i4>
      </vt:variant>
    </vt:vector>
  </HeadingPairs>
  <TitlesOfParts>
    <vt:vector size="24" baseType="lpstr">
      <vt:lpstr>Arial</vt:lpstr>
      <vt:lpstr>Comic Sans MS</vt:lpstr>
      <vt:lpstr>Calibri</vt:lpstr>
      <vt:lpstr>Mali Medium</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kikasp30.af@gmail.com</cp:lastModifiedBy>
  <cp:revision>13</cp:revision>
  <dcterms:created xsi:type="dcterms:W3CDTF">2022-01-20T09:13:45Z</dcterms:created>
  <dcterms:modified xsi:type="dcterms:W3CDTF">2022-11-25T13:26:02Z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5310534</vt:lpwstr>
  </property>
  <property fmtid="{D5CDD505-2E9C-101B-9397-08002B2CF9AE}" pid="3" name="NXPowerLiteSettings">
    <vt:lpwstr>F700052003A000</vt:lpwstr>
  </property>
  <property fmtid="{D5CDD505-2E9C-101B-9397-08002B2CF9AE}" pid="4" name="NXPowerLiteVersion">
    <vt:lpwstr>D9.1.2</vt:lpwstr>
  </property>
</Properties>
</file>