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handoutMasterIdLst>
    <p:handoutMasterId r:id="rId26"/>
  </p:handoutMasterIdLst>
  <p:sldIdLst>
    <p:sldId id="264" r:id="rId2"/>
    <p:sldId id="269" r:id="rId3"/>
    <p:sldId id="277" r:id="rId4"/>
    <p:sldId id="270" r:id="rId5"/>
    <p:sldId id="292" r:id="rId6"/>
    <p:sldId id="331" r:id="rId7"/>
    <p:sldId id="332" r:id="rId8"/>
    <p:sldId id="261" r:id="rId9"/>
    <p:sldId id="266" r:id="rId10"/>
    <p:sldId id="293" r:id="rId11"/>
    <p:sldId id="306" r:id="rId12"/>
    <p:sldId id="305" r:id="rId13"/>
    <p:sldId id="333" r:id="rId14"/>
    <p:sldId id="304" r:id="rId15"/>
    <p:sldId id="295" r:id="rId16"/>
    <p:sldId id="296" r:id="rId17"/>
    <p:sldId id="297" r:id="rId18"/>
    <p:sldId id="302" r:id="rId19"/>
    <p:sldId id="299" r:id="rId20"/>
    <p:sldId id="298" r:id="rId21"/>
    <p:sldId id="300" r:id="rId22"/>
    <p:sldId id="301" r:id="rId23"/>
    <p:sldId id="303"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Mali" pitchFamily="2" charset="-34"/>
      <p:regular r:id="rId33"/>
      <p:bold r:id="rId34"/>
      <p:italic r:id="rId35"/>
      <p:boldItalic r:id="rId36"/>
    </p:embeddedFont>
    <p:embeddedFont>
      <p:font typeface="Mali Medium" pitchFamily="2" charset="-34"/>
      <p:regular r:id="rId37"/>
      <p:bold r:id="rId38"/>
      <p:italic r:id="rId39"/>
      <p:boldItalic r:id="rId40"/>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69D"/>
    <a:srgbClr val="29C7F7"/>
    <a:srgbClr val="262626"/>
    <a:srgbClr val="434444"/>
    <a:srgbClr val="FEEBCA"/>
    <a:srgbClr val="FFE300"/>
    <a:srgbClr val="FFF7A7"/>
    <a:srgbClr val="68CDDA"/>
    <a:srgbClr val="60BBD0"/>
    <a:srgbClr val="5D4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2387" autoAdjust="0"/>
  </p:normalViewPr>
  <p:slideViewPr>
    <p:cSldViewPr snapToGrid="0" snapToObjects="1">
      <p:cViewPr varScale="1">
        <p:scale>
          <a:sx n="78" d="100"/>
          <a:sy n="78" d="100"/>
        </p:scale>
        <p:origin x="7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95C849-41BC-784F-924D-A296611812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0084F7-C746-684F-A0ED-39016B72A0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2C0B67-B0B0-B046-9F89-BA030CF68CDC}" type="datetimeFigureOut">
              <a:rPr lang="en-US" smtClean="0"/>
              <a:t>7/28/22</a:t>
            </a:fld>
            <a:endParaRPr lang="en-US"/>
          </a:p>
        </p:txBody>
      </p:sp>
      <p:sp>
        <p:nvSpPr>
          <p:cNvPr id="4" name="Footer Placeholder 3">
            <a:extLst>
              <a:ext uri="{FF2B5EF4-FFF2-40B4-BE49-F238E27FC236}">
                <a16:creationId xmlns:a16="http://schemas.microsoft.com/office/drawing/2014/main" id="{7A8785F8-F72E-FA41-B194-00E88A5FFD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4DA02F-5EE0-8E42-99B7-86F34F8E9A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E68EC8-8C42-4047-9C5C-22929E847750}" type="slidenum">
              <a:rPr lang="en-US" smtClean="0"/>
              <a:t>‹#›</a:t>
            </a:fld>
            <a:endParaRPr lang="en-US"/>
          </a:p>
        </p:txBody>
      </p:sp>
    </p:spTree>
    <p:extLst>
      <p:ext uri="{BB962C8B-B14F-4D97-AF65-F5344CB8AC3E}">
        <p14:creationId xmlns:p14="http://schemas.microsoft.com/office/powerpoint/2010/main" val="133555928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38:48.122"/>
    </inkml:context>
    <inkml:brush xml:id="br0">
      <inkml:brushProperty name="width" value="0.3" units="cm"/>
      <inkml:brushProperty name="height" value="0.6" units="cm"/>
      <inkml:brushProperty name="color" value="#FFCD00"/>
      <inkml:brushProperty name="tip" value="rectangle"/>
      <inkml:brushProperty name="rasterOp" value="maskPen"/>
    </inkml:brush>
  </inkml:definitions>
  <inkml:trace contextRef="#ctx0" brushRef="#br0">785 0 16383,'7'96'0,"5"-13"0,2-11 0,-2-35 0,-7-3 0,-5-21 0,1 12 0,8 15 0,-6-13 0,5 5 0,-8-24 0,0 5 0,0 9 0,0 10 0,0 12 0,0-14 0,0 5 0,0-13 0,0 19 0,0 9 0,0 4 0,0-3 0,0-16 0,0-8 0,0-3 0,-4 2 0,-7 9 0,-5 8 0,-3-2 0,2-7 0,-2-4 0,-2 0 0,-6 4 0,-3 7 0,-3 2 0,-4 0 0,-1 0 0,1-4 0,5-2 0,7 0 0,3 2 0,1-1 0,-1 3 0,-7 6 0,0 1 0,1 4 0,5-4 0,4-9 0,0-3 0,-1 6 0,-7 10 0,-4 18 0,-6 2 0,6-7 0,7-11 0,8-11 0,5 0 0,-13 16 0,1 12 0,3 11 0,7-3 0,13-8 0,0-34 0,0 0 0,0-8 0,0 24 0,1 26 0,12 13 0,14-2 0,12-12 0,6-19 0,-3-14 0,-18-19 0,9 1 0,3-1 0,40 24 0,-24-16 0,2 2 0,12 4 0,2 2 0,6 1 0,2 0 0,1 2 0,2 1 0,-21-13 0,1 0 0,2 0 0,1 0 0,2-1 0,2 3 0,10 8 0,2 3 0,-1 0 0,-5-4 0,1 0 0,-3 0 0,-5-4 0,-2 0 0,-2-1 0,16 11 0,-7-6 0,17-7 0,-21-13 0,-26-12 0,-20-3 0,-5 2 0,5 8 0,5 9 0,2 48 0,-16-12 0,-1 9 0,-3-6 0,0 6 0,1 3 0,0 14 0,0 5 0,1 0 0,0 4 0,2 1 0,-1 0 0,0-2 0,0 0 0,0-2 0,-2-11 0,0-1 0,-1-3 0,-1-10 0,-1-1 0,0-4 0,-1 16 0,0-7 0,0-16 0,-1-5 0,-3 27 0,0-42 0,0-6 0,0-22 0,0 4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38:50.368"/>
    </inkml:context>
    <inkml:brush xml:id="br0">
      <inkml:brushProperty name="width" value="0.3" units="cm"/>
      <inkml:brushProperty name="height" value="0.6" units="cm"/>
      <inkml:brushProperty name="color" value="#FFCD00"/>
      <inkml:brushProperty name="tip" value="rectangle"/>
      <inkml:brushProperty name="rasterOp" value="maskPen"/>
    </inkml:brush>
  </inkml:definitions>
  <inkml:trace contextRef="#ctx0" brushRef="#br0">151 0 16383,'0'72'0,"-2"-9"0,-3-6 0,-1 0 0,-9 16 0,1-7 0,-11 24 0,-3-19 0,0 8 0,10-13 0,8-28 0,10 4 0,10-13 0,23 20 0,23 10 0,15 0 0,6-1 0,-11-10 0,-1 0 0,-3-1 0,-1 0 0,1 0 0,-1 0 0,7 1 0,2 7 0,2 2 0,-1 8 0,-4 7 0,-35-32 0,-2 3 0,0 5 0,-3 4 0,-3 11 0,-4 6 0,-3 13 0,-3 6 0,-7-19 0,-2 3 0,0 1 0,-2 3 0,0 1 0,-1 0 0,-2-5 0,0-1 0,0-2 0,0 21 0,0-7 0,0-24 0,0-6 0,0 18 0,0-35 0,2-18 0,3-10 0,2-4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38:51.867"/>
    </inkml:context>
    <inkml:brush xml:id="br0">
      <inkml:brushProperty name="width" value="0.3" units="cm"/>
      <inkml:brushProperty name="height" value="0.6" units="cm"/>
      <inkml:brushProperty name="color" value="#FFCD00"/>
      <inkml:brushProperty name="tip" value="rectangle"/>
      <inkml:brushProperty name="rasterOp" value="maskPen"/>
    </inkml:brush>
  </inkml:definitions>
  <inkml:trace contextRef="#ctx0" brushRef="#br0">1 1 16383,'0'0'0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38:56.667"/>
    </inkml:context>
    <inkml:brush xml:id="br0">
      <inkml:brushProperty name="width" value="0.3" units="cm"/>
      <inkml:brushProperty name="height" value="0.6" units="cm"/>
      <inkml:brushProperty name="color" value="#FFCD00"/>
      <inkml:brushProperty name="tip" value="rectangle"/>
      <inkml:brushProperty name="rasterOp" value="maskPen"/>
    </inkml:brush>
  </inkml:definitions>
  <inkml:trace contextRef="#ctx0" brushRef="#br0">221 0 16383,'16'79'0,"1"-10"0,2-17 0,-6-21 0,-5-11 0,1-7 0,12 20 0,16 31 0,10 21 0,-22-40 0,-1 0 0,15 27 0,-13-22 0,-5-13 0,5 8 0,25 19 0,-15-17 0,2 4 0,6 6 0,0 1 0,-1-1 0,0-2 0,-4-4 0,-4-5 0,2 3 0,-2 1 0,-20-21 0,11 29 0,11 16 0,2 8 0,-5-5 0,-5-22 0,-14-20 0,-6-14 0,-6-2 0,-3 5 0,0 14 0,0 13 0,0 2 0,0-1 0,0-10 0,0-10 0,0-3 0,0 2 0,-9 5 0,-13 16 0,-16 12 0,-7 2 0,2-3 0,8-16 0,3-10 0,-5 0 0,3 2 0,1 4 0,-6 2 0,2 0 0,-1 1 0,3-1 0,7-2 0,-4 0 0,-7 3 0,-9 17 0,-6 21 0,24-35 0,-2 2 0,0 1 0,1 0 0,1-5 0,1-1 0,-17 31 0,13-16 0,12-15 0,6-9 0,-2 12 0,-9 33 0,9-31 0,0 2 0,2 3 0,0-1 0,-9 40 0,11-31 0,6-12 0,-5 8 0,-3 11 0,-1 10 0,-5 15 0,7-5 0,6-9 0,2-12 0,6-10 0,0 3 0,0 9 0,0-1 0,0-14 0,0-19 0,0-17 0,0-2 0,4 4 0,9 18 0,5 10 0,3 0 0,-1-2 0,-8-28 0,-1-1 0,-1-14 0,4 12 0,4 20 0,9 20 0,1 11 0,-1-5 0,-7-8 0,-7-32 0,-4 1 0,-5-19 0,0 10 0,-1 0 0,30 35 0,-14-16 0,8 9 0,2 6 0,9 31 0,-16-35 0,0-1 0,11 28 0,-17-42 0,-13-18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en-TH" smtClean="0"/>
              <a:t>7/28/22</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en-TH" smtClean="0"/>
              <a:t>‹#›</a:t>
            </a:fld>
            <a:endParaRPr lang="en-TH"/>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FF836C94-7932-4F42-B085-F387E238C945}" type="slidenum">
              <a:rPr lang="en-TH" smtClean="0"/>
              <a:t>1</a:t>
            </a:fld>
            <a:endParaRPr lang="en-TH"/>
          </a:p>
        </p:txBody>
      </p:sp>
    </p:spTree>
    <p:extLst>
      <p:ext uri="{BB962C8B-B14F-4D97-AF65-F5344CB8AC3E}">
        <p14:creationId xmlns:p14="http://schemas.microsoft.com/office/powerpoint/2010/main" val="3200268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a:t>
            </a:r>
          </a:p>
          <a:p>
            <a:pPr marL="0" lvl="0" indent="0" algn="l" rtl="0">
              <a:spcBef>
                <a:spcPts val="0"/>
              </a:spcBef>
              <a:spcAft>
                <a:spcPts val="0"/>
              </a:spcAft>
              <a:buNone/>
            </a:pPr>
            <a:r>
              <a:rPr lang="en-US" dirty="0"/>
              <a:t>Recycling needs to be separated into the proper recycling bins. Click to reveal the recycling symbol. Let them know that this symbol indicates where to put your recycling.</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r>
              <a:rPr lang="en-US" dirty="0"/>
              <a:t>:</a:t>
            </a:r>
          </a:p>
          <a:p>
            <a:pPr marL="228600" lvl="0" indent="-228600" algn="l" rtl="0">
              <a:spcBef>
                <a:spcPts val="0"/>
              </a:spcBef>
              <a:spcAft>
                <a:spcPts val="0"/>
              </a:spcAft>
              <a:buAutoNum type="arabicPeriod"/>
            </a:pPr>
            <a:r>
              <a:rPr lang="en-US" dirty="0"/>
              <a:t>Where have you seen this green symbol before?</a:t>
            </a:r>
          </a:p>
          <a:p>
            <a:pPr marL="228600" lvl="0" indent="-228600" algn="l" rtl="0">
              <a:spcBef>
                <a:spcPts val="0"/>
              </a:spcBef>
              <a:spcAft>
                <a:spcPts val="0"/>
              </a:spcAft>
              <a:buAutoNum type="arabicPeriod"/>
            </a:pPr>
            <a:r>
              <a:rPr lang="en-US" dirty="0"/>
              <a:t>What does this symbol mean? </a:t>
            </a:r>
          </a:p>
          <a:p>
            <a:pPr marL="228600" lvl="0" indent="-228600" algn="l" rtl="0">
              <a:spcBef>
                <a:spcPts val="0"/>
              </a:spcBef>
              <a:spcAft>
                <a:spcPts val="0"/>
              </a:spcAft>
              <a:buAutoNum type="arabicPeriod"/>
            </a:pPr>
            <a:r>
              <a:rPr lang="en-US" dirty="0"/>
              <a:t>Where do we put those PET plastic bottles?</a:t>
            </a:r>
          </a:p>
        </p:txBody>
      </p:sp>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0191579A-26ED-D044-8C08-9D74D0B4098C}"/>
              </a:ext>
            </a:extLst>
          </p:cNvPr>
          <p:cNvSpPr>
            <a:spLocks noGrp="1"/>
          </p:cNvSpPr>
          <p:nvPr>
            <p:ph type="sldNum" sz="quarter" idx="5"/>
          </p:nvPr>
        </p:nvSpPr>
        <p:spPr/>
        <p:txBody>
          <a:bodyPr/>
          <a:lstStyle/>
          <a:p>
            <a:fld id="{FF836C94-7932-4F42-B085-F387E238C945}" type="slidenum">
              <a:rPr lang="en-TH" smtClean="0"/>
              <a:t>12</a:t>
            </a:fld>
            <a:endParaRPr lang="en-T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2-4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Tell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When we follow the 3 steps of recycling we can recycle our waste into brand new things.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Example: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PET plastic bottles can be recycled back into new PET plastic bottles.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PET plastic bottles can also be made into thread that can make fabrics and textiles.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kern="1200" dirty="0">
                <a:solidFill>
                  <a:schemeClr val="tx1"/>
                </a:solidFill>
                <a:effectLst/>
                <a:latin typeface="+mn-lt"/>
                <a:ea typeface="+mn-ea"/>
                <a:cs typeface="+mn-cs"/>
              </a:rPr>
              <a:t>Tell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tx1"/>
                </a:solidFill>
                <a:effectLst/>
                <a:latin typeface="+mn-lt"/>
                <a:ea typeface="+mn-ea"/>
                <a:cs typeface="+mn-cs"/>
              </a:rPr>
              <a:t>If we want to preserve Earth for future generations, recycling is very important. Since we are making new products from the old products which are of no use to us, it is good for the environment. If waste is not recycled, it can negatively impact our environment in many ways.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kern="1200" dirty="0">
                <a:solidFill>
                  <a:schemeClr val="tx1"/>
                </a:solidFill>
                <a:effectLst/>
                <a:latin typeface="+mn-lt"/>
                <a:ea typeface="+mn-ea"/>
                <a:cs typeface="+mn-cs"/>
              </a:rPr>
              <a:t>Can you think of some reasons why recycling helps the environment?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Answers</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Saves energy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Reduces the amount of natural resources needed to make new products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Protects our natural world (animals and plants)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Reduces pollution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Helps fight climate change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9F6D7349-3042-2744-8A64-1526A1CA0069}"/>
              </a:ext>
            </a:extLst>
          </p:cNvPr>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259417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 minutes)</a:t>
            </a:r>
          </a:p>
          <a:p>
            <a:endParaRPr lang="en-US" b="1" dirty="0"/>
          </a:p>
          <a:p>
            <a:r>
              <a:rPr lang="en-US" b="1" dirty="0"/>
              <a:t>Click 1 and 2: PET plastic bottles appear</a:t>
            </a:r>
          </a:p>
          <a:p>
            <a:endParaRPr lang="en-US" b="1" dirty="0"/>
          </a:p>
          <a:p>
            <a:r>
              <a:rPr lang="en-US" b="1" dirty="0"/>
              <a:t>Tell students: </a:t>
            </a:r>
          </a:p>
          <a:p>
            <a:r>
              <a:rPr lang="en-US" sz="1200" b="0" i="0" kern="1200" dirty="0">
                <a:solidFill>
                  <a:schemeClr val="tx1"/>
                </a:solidFill>
                <a:effectLst/>
                <a:latin typeface="+mn-lt"/>
                <a:ea typeface="+mn-ea"/>
                <a:cs typeface="+mn-cs"/>
              </a:rPr>
              <a:t>Extracting and processing raw materials (wood, oil, ore) to make usable materials (paper, plastic, metal) requires a lot of energy. Recycling often saves energy because </a:t>
            </a:r>
            <a:r>
              <a:rPr lang="en-US" sz="1200" b="1" i="0" kern="1200" dirty="0">
                <a:solidFill>
                  <a:schemeClr val="tx1"/>
                </a:solidFill>
                <a:effectLst/>
                <a:latin typeface="+mn-lt"/>
                <a:ea typeface="+mn-ea"/>
                <a:cs typeface="+mn-cs"/>
              </a:rPr>
              <a:t>the products being recycled usually require much less processing to turn them into usable materials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Ask students:</a:t>
            </a:r>
          </a:p>
          <a:p>
            <a:r>
              <a:rPr lang="en-US" sz="1200" b="0" i="0" kern="1200" dirty="0">
                <a:solidFill>
                  <a:schemeClr val="tx1"/>
                </a:solidFill>
                <a:effectLst/>
                <a:latin typeface="+mn-lt"/>
                <a:ea typeface="+mn-ea"/>
                <a:cs typeface="+mn-cs"/>
              </a:rPr>
              <a:t>How many PET plastic bottles do we need to recycle to power our laptops for 1 week, 1 month, 1 year?</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Answers: </a:t>
            </a:r>
          </a:p>
          <a:p>
            <a:r>
              <a:rPr lang="en-US" sz="1200" b="1" i="0" kern="1200" dirty="0">
                <a:solidFill>
                  <a:schemeClr val="tx1"/>
                </a:solidFill>
                <a:effectLst/>
                <a:latin typeface="+mn-lt"/>
                <a:ea typeface="+mn-ea"/>
                <a:cs typeface="+mn-cs"/>
              </a:rPr>
              <a:t>70 bottles = 1 week</a:t>
            </a:r>
          </a:p>
          <a:p>
            <a:r>
              <a:rPr lang="en-US" sz="1200" b="1" i="0" kern="1200" dirty="0">
                <a:solidFill>
                  <a:schemeClr val="tx1"/>
                </a:solidFill>
                <a:effectLst/>
                <a:latin typeface="+mn-lt"/>
                <a:ea typeface="+mn-ea"/>
                <a:cs typeface="+mn-cs"/>
              </a:rPr>
              <a:t>300 bottles = 1 month</a:t>
            </a:r>
          </a:p>
          <a:p>
            <a:r>
              <a:rPr lang="en-US" sz="1200" b="1" i="0" kern="1200" dirty="0">
                <a:solidFill>
                  <a:schemeClr val="tx1"/>
                </a:solidFill>
                <a:effectLst/>
                <a:latin typeface="+mn-lt"/>
                <a:ea typeface="+mn-ea"/>
                <a:cs typeface="+mn-cs"/>
              </a:rPr>
              <a:t>3,650 bottles = 1 year</a:t>
            </a: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257004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Trees play a big role in keeping mother nature alive. However, every single day trees are cut down to make paper and more paper. Recycling of paper helps in restoring forests, thus protecting our environment.</a:t>
            </a:r>
            <a:endParaRPr lang="en-US" b="1" dirty="0"/>
          </a:p>
          <a:p>
            <a:endParaRPr lang="en-US" b="1" dirty="0"/>
          </a:p>
          <a:p>
            <a:r>
              <a:rPr lang="en-US" b="1" dirty="0"/>
              <a:t>Ask students:</a:t>
            </a:r>
          </a:p>
          <a:p>
            <a:r>
              <a:rPr lang="en-US" dirty="0"/>
              <a:t>Why is using less resources important?</a:t>
            </a:r>
          </a:p>
          <a:p>
            <a:r>
              <a:rPr lang="en-US" dirty="0"/>
              <a:t>What happens if we used all our natural resources?</a:t>
            </a:r>
          </a:p>
          <a:p>
            <a:endParaRPr lang="en-US" dirty="0"/>
          </a:p>
          <a:p>
            <a:r>
              <a:rPr lang="en-US" b="1" dirty="0"/>
              <a:t>Answer</a:t>
            </a:r>
            <a:r>
              <a:rPr lang="en-US" dirty="0"/>
              <a:t>:</a:t>
            </a:r>
          </a:p>
          <a:p>
            <a:r>
              <a:rPr lang="en-US" dirty="0"/>
              <a:t>Natural resources are not infinite and once we use them all up, they are gone forever.</a:t>
            </a:r>
          </a:p>
          <a:p>
            <a:r>
              <a:rPr lang="en-US" dirty="0"/>
              <a:t>If we used all our natural resources on this planet all life wouldn’t be able to survive.</a:t>
            </a:r>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1264292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 minutes)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Tell students:</a:t>
            </a:r>
          </a:p>
          <a:p>
            <a:r>
              <a:rPr lang="en-US" sz="1200" b="0" i="0" kern="1200" dirty="0">
                <a:solidFill>
                  <a:schemeClr val="tx1"/>
                </a:solidFill>
                <a:effectLst/>
                <a:latin typeface="+mn-lt"/>
                <a:ea typeface="+mn-ea"/>
                <a:cs typeface="+mn-cs"/>
              </a:rPr>
              <a:t>Improper </a:t>
            </a:r>
            <a:r>
              <a:rPr lang="en-US" sz="1200" b="0" i="0" u="none" strike="noStrike" kern="1200" dirty="0">
                <a:solidFill>
                  <a:schemeClr val="tx1"/>
                </a:solidFill>
                <a:effectLst/>
                <a:latin typeface="+mn-lt"/>
                <a:ea typeface="+mn-ea"/>
                <a:cs typeface="+mn-cs"/>
              </a:rPr>
              <a:t>waste disposal e</a:t>
            </a:r>
            <a:r>
              <a:rPr lang="en-US" sz="1200" b="0" i="0" kern="1200" dirty="0">
                <a:solidFill>
                  <a:schemeClr val="tx1"/>
                </a:solidFill>
                <a:effectLst/>
                <a:latin typeface="+mn-lt"/>
                <a:ea typeface="+mn-ea"/>
                <a:cs typeface="+mn-cs"/>
              </a:rPr>
              <a:t>mits different greenhouse gases like carbon dioxide, nitrogen, and sulfur, which contribute to global warming. As the recycling process involves minimal waste disposal, burns little fossil fuels with most chemicals being reused, there is less greenhouse gases being emitted.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Waste can cause loss of natural habitats and contributes to negative impacts like climate change and global warming, which can also destroy animals’ natural habitats. When animals and other biological organisms lose their habitats, they can die off or starve.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Ask students:</a:t>
            </a:r>
          </a:p>
          <a:p>
            <a:r>
              <a:rPr lang="en-US" sz="1200" b="0" i="0" kern="1200" dirty="0">
                <a:solidFill>
                  <a:schemeClr val="tx1"/>
                </a:solidFill>
                <a:effectLst/>
                <a:latin typeface="+mn-lt"/>
                <a:ea typeface="+mn-ea"/>
                <a:cs typeface="+mn-cs"/>
              </a:rPr>
              <a:t>What are some examples you have seen of waste in our environment? (on the street, at the beach, in the river or lake) </a:t>
            </a:r>
          </a:p>
          <a:p>
            <a:r>
              <a:rPr lang="en-US" sz="1200" b="0" i="0" kern="1200" dirty="0">
                <a:solidFill>
                  <a:schemeClr val="tx1"/>
                </a:solidFill>
                <a:effectLst/>
                <a:latin typeface="+mn-lt"/>
                <a:ea typeface="+mn-ea"/>
                <a:cs typeface="+mn-cs"/>
              </a:rPr>
              <a:t>Have you ever seen a recyclable item in nature? (PET plastic bottle, cardboard, metal can, glass jar)</a:t>
            </a:r>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3711533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Ask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What can be made with recycled metal cans?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can be made from recycled PET plastic bottles?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can be made from recycled cardboard?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can be made from recycled glass?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Allow them to think and answer on their own. The correct answers will be presented in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228600" indent="-228600">
              <a:buAutoNum type="arabicPeriod"/>
            </a:pPr>
            <a:endParaRPr lang="en-TH" dirty="0"/>
          </a:p>
        </p:txBody>
      </p:sp>
      <p:sp>
        <p:nvSpPr>
          <p:cNvPr id="4" name="Slide Number Placeholder 3"/>
          <p:cNvSpPr>
            <a:spLocks noGrp="1"/>
          </p:cNvSpPr>
          <p:nvPr>
            <p:ph type="sldNum" sz="quarter" idx="5"/>
          </p:nvPr>
        </p:nvSpPr>
        <p:spPr/>
        <p:txBody>
          <a:bodyPr/>
          <a:lstStyle/>
          <a:p>
            <a:fld id="{FF836C94-7932-4F42-B085-F387E238C945}" type="slidenum">
              <a:rPr lang="en-TH" smtClean="0"/>
              <a:t>18</a:t>
            </a:fld>
            <a:endParaRPr lang="en-TH"/>
          </a:p>
        </p:txBody>
      </p:sp>
    </p:spTree>
    <p:extLst>
      <p:ext uri="{BB962C8B-B14F-4D97-AF65-F5344CB8AC3E}">
        <p14:creationId xmlns:p14="http://schemas.microsoft.com/office/powerpoint/2010/main" val="2566415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 minutes)</a:t>
            </a:r>
          </a:p>
          <a:p>
            <a:endParaRPr lang="en-US" b="1" dirty="0"/>
          </a:p>
          <a:p>
            <a:r>
              <a:rPr lang="en-US" b="1" dirty="0"/>
              <a:t>Ask students:</a:t>
            </a:r>
          </a:p>
          <a:p>
            <a:r>
              <a:rPr lang="en-US" dirty="0"/>
              <a:t>What are some other products that can be made from recycled metal? Can you think of any other items we use daily?</a:t>
            </a:r>
          </a:p>
          <a:p>
            <a:endParaRPr lang="en-US" b="1" dirty="0"/>
          </a:p>
          <a:p>
            <a:r>
              <a:rPr lang="en-US" b="1" dirty="0"/>
              <a:t>Answer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1: Metal cans </a:t>
            </a:r>
            <a:r>
              <a:rPr lang="en-US" dirty="0"/>
              <a:t>can be made into the same can.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2: </a:t>
            </a:r>
            <a:r>
              <a:rPr lang="en-US" dirty="0"/>
              <a:t>Home appliances like refrigerators or lamps can also be made from recycled metal. </a:t>
            </a:r>
          </a:p>
          <a:p>
            <a:r>
              <a:rPr lang="en-US" sz="1200" b="0" i="0" kern="1200" dirty="0">
                <a:solidFill>
                  <a:schemeClr val="tx1"/>
                </a:solidFill>
                <a:effectLst/>
                <a:latin typeface="+mn-lt"/>
                <a:ea typeface="+mn-ea"/>
                <a:cs typeface="+mn-cs"/>
              </a:rPr>
              <a:t>*Ask them for additional examples.</a:t>
            </a:r>
          </a:p>
        </p:txBody>
      </p:sp>
      <p:sp>
        <p:nvSpPr>
          <p:cNvPr id="4" name="Slide Number Placeholder 3"/>
          <p:cNvSpPr>
            <a:spLocks noGrp="1"/>
          </p:cNvSpPr>
          <p:nvPr>
            <p:ph type="sldNum" sz="quarter" idx="5"/>
          </p:nvPr>
        </p:nvSpPr>
        <p:spPr/>
        <p:txBody>
          <a:bodyPr/>
          <a:lstStyle/>
          <a:p>
            <a:fld id="{FF836C94-7932-4F42-B085-F387E238C945}" type="slidenum">
              <a:rPr lang="en-TH" smtClean="0"/>
              <a:t>19</a:t>
            </a:fld>
            <a:endParaRPr lang="en-TH"/>
          </a:p>
        </p:txBody>
      </p:sp>
    </p:spTree>
    <p:extLst>
      <p:ext uri="{BB962C8B-B14F-4D97-AF65-F5344CB8AC3E}">
        <p14:creationId xmlns:p14="http://schemas.microsoft.com/office/powerpoint/2010/main" val="566367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 minutes)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Ask students:</a:t>
            </a:r>
          </a:p>
          <a:p>
            <a:r>
              <a:rPr lang="en-US" sz="1200" b="0" i="0" kern="1200" dirty="0">
                <a:solidFill>
                  <a:schemeClr val="tx1"/>
                </a:solidFill>
                <a:effectLst/>
                <a:latin typeface="+mn-lt"/>
                <a:ea typeface="+mn-ea"/>
                <a:cs typeface="+mn-cs"/>
              </a:rPr>
              <a:t>Think of all the different types of paper products you use in your daily life from cups, paper towels, toilet paper, printer paper, cardboard boxes, and books. </a:t>
            </a:r>
            <a:r>
              <a:rPr lang="en-US" dirty="0"/>
              <a:t>What are some other products that can be made from recycled metal?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Answer</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1: </a:t>
            </a:r>
            <a:r>
              <a:rPr lang="en-US" b="0" dirty="0"/>
              <a:t>Cardboard</a:t>
            </a:r>
            <a:r>
              <a:rPr lang="en-US" b="1" dirty="0"/>
              <a:t> </a:t>
            </a:r>
            <a:r>
              <a:rPr lang="en-US" dirty="0"/>
              <a:t>can be made into the same cardboard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2: </a:t>
            </a:r>
            <a:r>
              <a:rPr lang="en-US" dirty="0"/>
              <a:t>Shoe boxes, paper cups, printer paper, and books can all be made from recycled cardboard.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them for additional examples.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330308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 minutes)</a:t>
            </a:r>
          </a:p>
          <a:p>
            <a:endParaRPr lang="en-US" dirty="0"/>
          </a:p>
          <a:p>
            <a:r>
              <a:rPr lang="en-US" dirty="0"/>
              <a:t>PET plastic, or the drink bottles with the #1 on them, are the most widely recycled plastic in the world. </a:t>
            </a:r>
          </a:p>
          <a:p>
            <a:endParaRPr lang="en-US" dirty="0"/>
          </a:p>
          <a:p>
            <a:r>
              <a:rPr lang="en-US" b="1" dirty="0"/>
              <a:t>Ask students:</a:t>
            </a:r>
          </a:p>
          <a:p>
            <a:r>
              <a:rPr lang="en-US" dirty="0"/>
              <a:t>What can we make using recycled PET plastic?</a:t>
            </a:r>
          </a:p>
          <a:p>
            <a:endParaRPr lang="en-US" dirty="0"/>
          </a:p>
          <a:p>
            <a:r>
              <a:rPr lang="en-US" sz="1200" b="1" i="0" kern="1200" dirty="0">
                <a:solidFill>
                  <a:schemeClr val="tx1"/>
                </a:solidFill>
                <a:effectLst/>
                <a:latin typeface="+mn-lt"/>
                <a:ea typeface="+mn-ea"/>
                <a:cs typeface="+mn-cs"/>
              </a:rPr>
              <a:t>Answer</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1: PET bottles </a:t>
            </a:r>
            <a:r>
              <a:rPr lang="en-US" dirty="0"/>
              <a:t>can be made into the same PET plastic bottle.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2: </a:t>
            </a:r>
            <a:r>
              <a:rPr lang="en-US" dirty="0"/>
              <a:t>PET can also be made into yarn used to make clothes and carpets.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them for additional examples.</a:t>
            </a:r>
          </a:p>
        </p:txBody>
      </p:sp>
      <p:sp>
        <p:nvSpPr>
          <p:cNvPr id="4" name="Slide Number Placeholder 3"/>
          <p:cNvSpPr>
            <a:spLocks noGrp="1"/>
          </p:cNvSpPr>
          <p:nvPr>
            <p:ph type="sldNum" sz="quarter" idx="5"/>
          </p:nvPr>
        </p:nvSpPr>
        <p:spPr/>
        <p:txBody>
          <a:bodyPr/>
          <a:lstStyle/>
          <a:p>
            <a:fld id="{FF836C94-7932-4F42-B085-F387E238C945}" type="slidenum">
              <a:rPr lang="en-TH" smtClean="0"/>
              <a:t>21</a:t>
            </a:fld>
            <a:endParaRPr lang="en-TH"/>
          </a:p>
        </p:txBody>
      </p:sp>
    </p:spTree>
    <p:extLst>
      <p:ext uri="{BB962C8B-B14F-4D97-AF65-F5344CB8AC3E}">
        <p14:creationId xmlns:p14="http://schemas.microsoft.com/office/powerpoint/2010/main" val="335169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4003103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Glass can be heated at high temperatures turning the material into a liquid. The liquid is then put into molds and cooled, ready to become new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Glass is </a:t>
            </a:r>
            <a:r>
              <a:rPr lang="en-US" sz="1200" b="0" i="1" u="none" strike="noStrike" kern="1200" dirty="0">
                <a:solidFill>
                  <a:srgbClr val="C00000"/>
                </a:solidFill>
                <a:effectLst/>
                <a:latin typeface="+mn-lt"/>
                <a:ea typeface="+mn-ea"/>
                <a:cs typeface="+mn-cs"/>
              </a:rPr>
              <a:t>fully</a:t>
            </a:r>
            <a:r>
              <a:rPr lang="en-US" sz="1200" b="0" i="1" u="none" kern="1200" dirty="0">
                <a:solidFill>
                  <a:schemeClr val="tx1"/>
                </a:solidFill>
                <a:effectLst/>
                <a:latin typeface="+mn-lt"/>
                <a:ea typeface="+mn-ea"/>
                <a:cs typeface="+mn-cs"/>
              </a:rPr>
              <a:t> recyclable</a:t>
            </a:r>
            <a:r>
              <a:rPr lang="en-US" sz="1200" b="0" i="0" u="non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can be recycled endlessly without loss in quality or purity. Glass is made up of readily available materials including </a:t>
            </a:r>
            <a:r>
              <a:rPr lang="en-US" sz="1200" b="1" i="0" kern="1200" dirty="0">
                <a:solidFill>
                  <a:schemeClr val="tx1"/>
                </a:solidFill>
                <a:effectLst/>
                <a:latin typeface="+mn-lt"/>
                <a:ea typeface="+mn-ea"/>
                <a:cs typeface="+mn-cs"/>
              </a:rPr>
              <a:t>limestone, soda ash and sand</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Ask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can we make with recycled glass jar?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Answer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Recycled glass can be made back into the same jar.</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Answer:</a:t>
            </a:r>
          </a:p>
          <a:p>
            <a:r>
              <a:rPr lang="en-US" sz="1200" b="0" i="0" kern="1200" dirty="0">
                <a:solidFill>
                  <a:schemeClr val="tx1"/>
                </a:solidFill>
                <a:effectLst/>
                <a:latin typeface="+mn-lt"/>
                <a:ea typeface="+mn-ea"/>
                <a:cs typeface="+mn-cs"/>
              </a:rPr>
              <a:t>Recycled glass can also be made into windows and even concrete. </a:t>
            </a:r>
          </a:p>
          <a:p>
            <a:r>
              <a:rPr lang="en-US" sz="1200" b="0" i="0" kern="1200" dirty="0">
                <a:solidFill>
                  <a:schemeClr val="tx1"/>
                </a:solidFill>
                <a:effectLst/>
                <a:latin typeface="+mn-lt"/>
                <a:ea typeface="+mn-ea"/>
                <a:cs typeface="+mn-cs"/>
              </a:rPr>
              <a:t>*Ask them for some additional examples. </a:t>
            </a:r>
          </a:p>
        </p:txBody>
      </p:sp>
      <p:sp>
        <p:nvSpPr>
          <p:cNvPr id="4" name="Slide Number Placeholder 3"/>
          <p:cNvSpPr>
            <a:spLocks noGrp="1"/>
          </p:cNvSpPr>
          <p:nvPr>
            <p:ph type="sldNum" sz="quarter" idx="5"/>
          </p:nvPr>
        </p:nvSpPr>
        <p:spPr/>
        <p:txBody>
          <a:bodyPr/>
          <a:lstStyle/>
          <a:p>
            <a:fld id="{FF836C94-7932-4F42-B085-F387E238C945}" type="slidenum">
              <a:rPr lang="en-TH" smtClean="0"/>
              <a:t>22</a:t>
            </a:fld>
            <a:endParaRPr lang="en-TH"/>
          </a:p>
        </p:txBody>
      </p:sp>
    </p:spTree>
    <p:extLst>
      <p:ext uri="{BB962C8B-B14F-4D97-AF65-F5344CB8AC3E}">
        <p14:creationId xmlns:p14="http://schemas.microsoft.com/office/powerpoint/2010/main" val="3751626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23</a:t>
            </a:fld>
            <a:endParaRPr lang="en-TH"/>
          </a:p>
        </p:txBody>
      </p:sp>
    </p:spTree>
    <p:extLst>
      <p:ext uri="{BB962C8B-B14F-4D97-AF65-F5344CB8AC3E}">
        <p14:creationId xmlns:p14="http://schemas.microsoft.com/office/powerpoint/2010/main" val="428622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59625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5</a:t>
            </a:fld>
            <a:endParaRPr lang="en-TH"/>
          </a:p>
        </p:txBody>
      </p:sp>
    </p:spTree>
    <p:extLst>
      <p:ext uri="{BB962C8B-B14F-4D97-AF65-F5344CB8AC3E}">
        <p14:creationId xmlns:p14="http://schemas.microsoft.com/office/powerpoint/2010/main" val="379075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3-5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Pre-lesson Icebreaker Exercise</a:t>
            </a:r>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Has anyone heard of recycling? If yes, please share with the class what they know.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a:t>
            </a:r>
          </a:p>
          <a:p>
            <a:pPr marL="0" lvl="0" indent="0" algn="l" rtl="0">
              <a:spcBef>
                <a:spcPts val="0"/>
              </a:spcBef>
              <a:spcAft>
                <a:spcPts val="0"/>
              </a:spcAft>
              <a:buNone/>
            </a:pPr>
            <a:r>
              <a:rPr lang="en-US" sz="1200" b="0" i="0" kern="1200" dirty="0">
                <a:solidFill>
                  <a:schemeClr val="tx1"/>
                </a:solidFill>
                <a:effectLst/>
                <a:latin typeface="+mn-lt"/>
                <a:ea typeface="+mn-ea"/>
                <a:cs typeface="+mn-cs"/>
              </a:rPr>
              <a:t>Recycling is the process of collecting and processing materials that would otherwise be thrown away as trash and turning them into new products. Recycling can benefit your community and the environment. </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Now read off the images left to right starting on the top row to test their knowledge about what items displayed can and cannot be recycled.</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Order of images that will appear with each click. </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 Glass jar</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2: PET Plastic Bottle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3: Shoes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4: Metal can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5: Light bulb</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6: Juice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7: Dirty napkin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8: Pencil</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9: Plastic bag</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10: Toys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11: Cardboard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12: Garden hose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13: Banana peel </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7</a:t>
            </a:fld>
            <a:endParaRPr lang="en-T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200" b="1" dirty="0"/>
              <a:t>(Slide duration: 3-5 minutes)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200" b="1"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200" b="1" dirty="0">
                <a:solidFill>
                  <a:srgbClr val="262626"/>
                </a:solidFill>
                <a:latin typeface="Calibri"/>
                <a:ea typeface="Calibri"/>
                <a:cs typeface="Calibri"/>
                <a:sym typeface="Calibri"/>
              </a:rPr>
              <a:t>Pass out or display this YES/NO handout – there is a printable pdf handout available for students. </a:t>
            </a: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Discuss what we can and cannot recycle based on the items in the worksheet. </a:t>
            </a:r>
            <a:endParaRPr lang="en-US" sz="1200" dirty="0">
              <a:solidFill>
                <a:schemeClr val="dk1"/>
              </a:solidFill>
            </a:endParaRP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What do you do with garbage at home? </a:t>
            </a:r>
            <a:endParaRPr lang="en-US" sz="1200" dirty="0">
              <a:solidFill>
                <a:schemeClr val="dk1"/>
              </a:solidFill>
            </a:endParaRP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Where does it go? </a:t>
            </a:r>
            <a:endParaRPr lang="en-US" sz="1200" dirty="0">
              <a:solidFill>
                <a:schemeClr val="dk1"/>
              </a:solidFill>
            </a:endParaRP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If you put everybody’s garbage into a big pile, how much would there be? Would it be too much?</a:t>
            </a:r>
            <a:endParaRPr lang="en-US" dirty="0"/>
          </a:p>
          <a:p>
            <a:pPr marL="0" lvl="0" indent="0" algn="l" rtl="0">
              <a:spcBef>
                <a:spcPts val="0"/>
              </a:spcBef>
              <a:spcAft>
                <a:spcPts val="0"/>
              </a:spcAft>
              <a:buNone/>
            </a:pPr>
            <a:endParaRPr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8</a:t>
            </a:fld>
            <a:endParaRPr lang="en-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3c26857d2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113c26857d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C140E13-F2AB-3749-AF67-7B005279A3AB}"/>
              </a:ext>
            </a:extLst>
          </p:cNvPr>
          <p:cNvSpPr>
            <a:spLocks noGrp="1"/>
          </p:cNvSpPr>
          <p:nvPr>
            <p:ph type="sldNum" sz="quarter" idx="5"/>
          </p:nvPr>
        </p:nvSpPr>
        <p:spPr/>
        <p:txBody>
          <a:bodyPr/>
          <a:lstStyle/>
          <a:p>
            <a:fld id="{FF836C94-7932-4F42-B085-F387E238C945}" type="slidenum">
              <a:rPr lang="en-TH" smtClean="0"/>
              <a:t>9</a:t>
            </a:fld>
            <a:endParaRPr lang="en-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duration: 3-5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Have the students guess the four main items we can recycle.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 1</a:t>
            </a:r>
            <a:r>
              <a:rPr lang="en-US" dirty="0"/>
              <a:t>: Glass Jar</a:t>
            </a:r>
          </a:p>
          <a:p>
            <a:pPr marL="0" lvl="0" indent="0" algn="l" rtl="0">
              <a:spcBef>
                <a:spcPts val="0"/>
              </a:spcBef>
              <a:spcAft>
                <a:spcPts val="0"/>
              </a:spcAft>
              <a:buNone/>
            </a:pPr>
            <a:r>
              <a:rPr lang="en-US" b="1" dirty="0"/>
              <a:t>Click 2</a:t>
            </a:r>
            <a:r>
              <a:rPr lang="en-US" dirty="0"/>
              <a:t>: PET Plastic bottle</a:t>
            </a:r>
          </a:p>
          <a:p>
            <a:pPr marL="0" lvl="0" indent="0" algn="l" rtl="0">
              <a:spcBef>
                <a:spcPts val="0"/>
              </a:spcBef>
              <a:spcAft>
                <a:spcPts val="0"/>
              </a:spcAft>
              <a:buNone/>
            </a:pPr>
            <a:r>
              <a:rPr lang="en-US" b="1" dirty="0"/>
              <a:t>Click 3</a:t>
            </a:r>
            <a:r>
              <a:rPr lang="en-US" dirty="0"/>
              <a:t>: Cardboard box</a:t>
            </a:r>
          </a:p>
          <a:p>
            <a:pPr marL="0" lvl="0" indent="0" algn="l" rtl="0">
              <a:spcBef>
                <a:spcPts val="0"/>
              </a:spcBef>
              <a:spcAft>
                <a:spcPts val="0"/>
              </a:spcAft>
              <a:buNone/>
            </a:pPr>
            <a:r>
              <a:rPr lang="en-US" b="1" dirty="0"/>
              <a:t>Click 4</a:t>
            </a:r>
            <a:r>
              <a:rPr lang="en-US" dirty="0"/>
              <a:t>: Metal can</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Can you give me an example of something we can recycle?</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b="0" dirty="0"/>
              <a:t>What is something we should never recycle? Food waste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Fun Fact:</a:t>
            </a:r>
          </a:p>
          <a:p>
            <a:pPr marL="0" lvl="0" indent="0" algn="l" rtl="0">
              <a:spcBef>
                <a:spcPts val="0"/>
              </a:spcBef>
              <a:spcAft>
                <a:spcPts val="0"/>
              </a:spcAft>
              <a:buNone/>
            </a:pPr>
            <a:r>
              <a:rPr lang="en-US" dirty="0"/>
              <a:t>PET plastic bottles are the most recycled plastic in the world and is fully recyclable.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Expansion Questions:</a:t>
            </a:r>
          </a:p>
          <a:p>
            <a:pPr marL="228600" lvl="0" indent="-228600" algn="l" rtl="0">
              <a:spcBef>
                <a:spcPts val="0"/>
              </a:spcBef>
              <a:spcAft>
                <a:spcPts val="0"/>
              </a:spcAft>
              <a:buAutoNum type="arabicPeriod"/>
            </a:pPr>
            <a:r>
              <a:rPr lang="en-US" dirty="0"/>
              <a:t>Have you ever seen the #1 on the bottom of a water bottle? If you see it, you can fully recycle it.</a:t>
            </a:r>
          </a:p>
          <a:p>
            <a:pPr marL="228600" lvl="0" indent="-228600" algn="l" rtl="0">
              <a:spcBef>
                <a:spcPts val="0"/>
              </a:spcBef>
              <a:spcAft>
                <a:spcPts val="0"/>
              </a:spcAft>
              <a:buAutoNum type="arabicPeriod"/>
            </a:pPr>
            <a:r>
              <a:rPr lang="en-US" dirty="0"/>
              <a:t>Can you give another example of something we can recycle?</a:t>
            </a:r>
            <a:endParaRPr dirty="0"/>
          </a:p>
        </p:txBody>
      </p:sp>
      <p:sp>
        <p:nvSpPr>
          <p:cNvPr id="242" name="Google Shape;2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D9491045-5D30-584A-BCFC-4E517D3AB4C0}"/>
              </a:ext>
            </a:extLst>
          </p:cNvPr>
          <p:cNvSpPr>
            <a:spLocks noGrp="1"/>
          </p:cNvSpPr>
          <p:nvPr>
            <p:ph type="sldNum" sz="quarter" idx="5"/>
          </p:nvPr>
        </p:nvSpPr>
        <p:spPr/>
        <p:txBody>
          <a:bodyPr/>
          <a:lstStyle/>
          <a:p>
            <a:fld id="{FF836C94-7932-4F42-B085-F387E238C945}" type="slidenum">
              <a:rPr lang="en-TH" smtClean="0"/>
              <a:t>10</a:t>
            </a:fld>
            <a:endParaRPr lang="en-T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3AC69D"/>
              </a:solidFill>
              <a:latin typeface="Mali Medium"/>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3AC69D"/>
                </a:solidFill>
                <a:latin typeface="Mali Medium"/>
                <a:cs typeface="Mali Medium"/>
                <a:sym typeface="Mali Medium"/>
              </a:rPr>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1. Why is it important to clean our items for recycling?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2. What if there is a little bit of food or liquid on 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3AC69D"/>
              </a:solidFill>
              <a:latin typeface="Mali Medium"/>
              <a:ea typeface="Calibri"/>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a:solidFill>
                  <a:schemeClr val="lt1"/>
                </a:solidFill>
                <a:latin typeface="Calibri"/>
                <a:ea typeface="Calibri"/>
                <a:cs typeface="Calibri"/>
                <a:sym typeface="Calibri"/>
              </a:rPr>
              <a:t>You might suggest: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Dirty items cannot be recycled.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Wet and dirty items can get other clean items dirty, getting the whole bin dirty.</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763C54E7-74D8-CC4D-9CB9-726897C75CC1}" type="datetime1">
              <a:rPr lang="en-US" smtClean="0"/>
              <a:t>7/28/22</a:t>
            </a:fld>
            <a:endParaRPr lang="en-TH"/>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ED21B528-0E20-544B-8D2D-19F4D80BBF49}" type="datetime1">
              <a:rPr lang="en-US" smtClean="0"/>
              <a:t>7/28/22</a:t>
            </a:fld>
            <a:endParaRPr lang="en-TH"/>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14EE009B-93D5-CE44-92B7-8D9FCE778275}" type="datetime1">
              <a:rPr lang="en-US" smtClean="0"/>
              <a:t>7/28/22</a:t>
            </a:fld>
            <a:endParaRPr lang="en-TH"/>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73EC96ED-F8C7-6C43-B3CD-58C95A9CC7F4}" type="datetime1">
              <a:rPr lang="en-US" smtClean="0"/>
              <a:t>7/28/22</a:t>
            </a:fld>
            <a:endParaRPr lang="en-TH"/>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C6EFACAE-19B7-DE4E-9616-D868C48174CD}" type="datetime1">
              <a:rPr lang="en-US" smtClean="0"/>
              <a:t>7/28/22</a:t>
            </a:fld>
            <a:endParaRPr lang="en-TH"/>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47687113-FBFD-454C-996F-BE64F6CEF61B}" type="datetime1">
              <a:rPr lang="en-US" smtClean="0"/>
              <a:t>7/28/22</a:t>
            </a:fld>
            <a:endParaRPr lang="en-TH"/>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9C79298C-40A4-E140-A584-4C74C6FEEA89}" type="datetime1">
              <a:rPr lang="en-US" smtClean="0"/>
              <a:t>7/28/22</a:t>
            </a:fld>
            <a:endParaRPr lang="en-TH"/>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66357070-EAF4-4540-BBA6-2A1B81136CAA}" type="datetime1">
              <a:rPr lang="en-US" smtClean="0"/>
              <a:t>7/28/22</a:t>
            </a:fld>
            <a:endParaRPr lang="en-TH"/>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55701E75-BD90-CA4E-92C4-871A4DFCE7AF}" type="datetime1">
              <a:rPr lang="en-US" smtClean="0"/>
              <a:t>7/28/22</a:t>
            </a:fld>
            <a:endParaRPr lang="en-TH"/>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8F533732-0A79-F842-BEC0-CA27234183D9}" type="datetime1">
              <a:rPr lang="en-US" smtClean="0"/>
              <a:t>7/28/22</a:t>
            </a:fld>
            <a:endParaRPr lang="en-TH"/>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TH"/>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187701E5-086C-E34A-8910-B940F05D1771}" type="datetime1">
              <a:rPr lang="en-US" smtClean="0"/>
              <a:t>7/28/22</a:t>
            </a:fld>
            <a:endParaRPr lang="en-TH"/>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3D5F5-85C0-9F47-8BE5-AB78E06D8741}" type="datetime1">
              <a:rPr lang="en-US" smtClean="0"/>
              <a:t>7/28/22</a:t>
            </a:fld>
            <a:endParaRPr lang="en-TH"/>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en-TH" smtClean="0"/>
              <a:t>‹#›</a:t>
            </a:fld>
            <a:endParaRPr lang="en-TH"/>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3.wav"/><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customXml" Target="../ink/ink4.xml"/><Relationship Id="rId3" Type="http://schemas.openxmlformats.org/officeDocument/2006/relationships/image" Target="../media/image36.jpeg"/><Relationship Id="rId7" Type="http://schemas.openxmlformats.org/officeDocument/2006/relationships/customXml" Target="../ink/ink1.xml"/><Relationship Id="rId12" Type="http://schemas.openxmlformats.org/officeDocument/2006/relationships/image" Target="../media/image39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g"/><Relationship Id="rId11" Type="http://schemas.openxmlformats.org/officeDocument/2006/relationships/customXml" Target="../ink/ink3.xml"/><Relationship Id="rId5" Type="http://schemas.openxmlformats.org/officeDocument/2006/relationships/image" Target="../media/image42.jpg"/><Relationship Id="rId10" Type="http://schemas.openxmlformats.org/officeDocument/2006/relationships/image" Target="../media/image380.png"/><Relationship Id="rId4" Type="http://schemas.openxmlformats.org/officeDocument/2006/relationships/image" Target="../media/image37.png"/><Relationship Id="rId9" Type="http://schemas.openxmlformats.org/officeDocument/2006/relationships/customXml" Target="../ink/ink2.xml"/><Relationship Id="rId14" Type="http://schemas.openxmlformats.org/officeDocument/2006/relationships/image" Target="../media/image400.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2.png"/><Relationship Id="rId18" Type="http://schemas.openxmlformats.org/officeDocument/2006/relationships/image" Target="../media/image51.png"/><Relationship Id="rId3" Type="http://schemas.openxmlformats.org/officeDocument/2006/relationships/image" Target="../media/image31.jpeg"/><Relationship Id="rId7" Type="http://schemas.openxmlformats.org/officeDocument/2006/relationships/image" Target="../media/image46.png"/><Relationship Id="rId12" Type="http://schemas.openxmlformats.org/officeDocument/2006/relationships/image" Target="../media/image11.png"/><Relationship Id="rId17" Type="http://schemas.openxmlformats.org/officeDocument/2006/relationships/image" Target="../media/image50.png"/><Relationship Id="rId2" Type="http://schemas.openxmlformats.org/officeDocument/2006/relationships/notesSlide" Target="../notesSlides/notesSlide16.xml"/><Relationship Id="rId16" Type="http://schemas.openxmlformats.org/officeDocument/2006/relationships/image" Target="../media/image10.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5" Type="http://schemas.openxmlformats.org/officeDocument/2006/relationships/image" Target="../media/image34.png"/><Relationship Id="rId10" Type="http://schemas.openxmlformats.org/officeDocument/2006/relationships/image" Target="../media/image48.png"/><Relationship Id="rId19" Type="http://schemas.openxmlformats.org/officeDocument/2006/relationships/image" Target="../media/image52.png"/><Relationship Id="rId4" Type="http://schemas.openxmlformats.org/officeDocument/2006/relationships/image" Target="../media/image12.png"/><Relationship Id="rId9" Type="http://schemas.openxmlformats.org/officeDocument/2006/relationships/image" Target="../media/image47.png"/><Relationship Id="rId1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6.jpe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jpe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3.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jpe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37.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6.jpe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0.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5.png"/><Relationship Id="rId1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10.png"/><Relationship Id="rId15" Type="http://schemas.openxmlformats.org/officeDocument/2006/relationships/image" Target="../media/image17.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0680655-E204-5B42-AE58-1AD96FA5B932}"/>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B928CA3E-CC9C-5645-9202-6D47E7FFD11C}"/>
              </a:ext>
            </a:extLst>
          </p:cNvPr>
          <p:cNvSpPr>
            <a:spLocks noGrp="1"/>
          </p:cNvSpPr>
          <p:nvPr>
            <p:ph type="sldNum" sz="quarter" idx="12"/>
          </p:nvPr>
        </p:nvSpPr>
        <p:spPr/>
        <p:txBody>
          <a:bodyPr/>
          <a:lstStyle/>
          <a:p>
            <a:fld id="{A49FEDE7-8061-9B4D-88A1-7EA83A94C31B}" type="slidenum">
              <a:rPr lang="en-TH" smtClean="0"/>
              <a:t>1</a:t>
            </a:fld>
            <a:endParaRPr lang="en-TH"/>
          </a:p>
        </p:txBody>
      </p:sp>
    </p:spTree>
    <p:extLst>
      <p:ext uri="{BB962C8B-B14F-4D97-AF65-F5344CB8AC3E}">
        <p14:creationId xmlns:p14="http://schemas.microsoft.com/office/powerpoint/2010/main" val="650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5" name="Google Shape;245;p8"/>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txBox="1"/>
          <p:nvPr/>
        </p:nvSpPr>
        <p:spPr>
          <a:xfrm>
            <a:off x="695432" y="401874"/>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47" name="Google Shape;247;p8"/>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1</a:t>
            </a:r>
            <a:endParaRPr dirty="0"/>
          </a:p>
        </p:txBody>
      </p:sp>
      <p:sp>
        <p:nvSpPr>
          <p:cNvPr id="248" name="Google Shape;248;p8"/>
          <p:cNvSpPr txBox="1"/>
          <p:nvPr/>
        </p:nvSpPr>
        <p:spPr>
          <a:xfrm>
            <a:off x="3155459" y="439353"/>
            <a:ext cx="839323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434444"/>
                </a:solidFill>
                <a:latin typeface="Calibri"/>
                <a:ea typeface="Calibri"/>
                <a:cs typeface="Calibri"/>
                <a:sym typeface="Calibri"/>
              </a:rPr>
              <a:t>Know what you can recycle.</a:t>
            </a:r>
            <a:endParaRPr dirty="0"/>
          </a:p>
          <a:p>
            <a:pPr marL="0" marR="0" lvl="0" indent="0" algn="l" rtl="0">
              <a:spcBef>
                <a:spcPts val="0"/>
              </a:spcBef>
              <a:spcAft>
                <a:spcPts val="0"/>
              </a:spcAft>
              <a:buNone/>
            </a:pPr>
            <a:endParaRPr sz="4800" b="1" dirty="0">
              <a:solidFill>
                <a:srgbClr val="434444"/>
              </a:solidFill>
              <a:latin typeface="Calibri"/>
              <a:ea typeface="Calibri"/>
              <a:cs typeface="Calibri"/>
              <a:sym typeface="Calibri"/>
            </a:endParaRPr>
          </a:p>
        </p:txBody>
      </p:sp>
      <p:pic>
        <p:nvPicPr>
          <p:cNvPr id="249" name="Google Shape;249;p8" descr="A picture containing plastic, vessel, jar&#10;&#10;Description automatically generated"/>
          <p:cNvPicPr preferRelativeResize="0"/>
          <p:nvPr/>
        </p:nvPicPr>
        <p:blipFill rotWithShape="1">
          <a:blip r:embed="rId5">
            <a:alphaModFix/>
          </a:blip>
          <a:srcRect/>
          <a:stretch/>
        </p:blipFill>
        <p:spPr>
          <a:xfrm>
            <a:off x="148995" y="1821215"/>
            <a:ext cx="2223739" cy="2662560"/>
          </a:xfrm>
          <a:prstGeom prst="rect">
            <a:avLst/>
          </a:prstGeom>
          <a:noFill/>
          <a:ln>
            <a:noFill/>
          </a:ln>
        </p:spPr>
      </p:pic>
      <p:sp>
        <p:nvSpPr>
          <p:cNvPr id="250" name="Google Shape;250;p8"/>
          <p:cNvSpPr/>
          <p:nvPr/>
        </p:nvSpPr>
        <p:spPr>
          <a:xfrm>
            <a:off x="154161" y="4496569"/>
            <a:ext cx="2384489"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Glass jar</a:t>
            </a:r>
            <a:endParaRPr sz="3200" dirty="0">
              <a:solidFill>
                <a:srgbClr val="262626"/>
              </a:solidFill>
              <a:latin typeface="Calibri"/>
              <a:ea typeface="Calibri"/>
              <a:cs typeface="Calibri"/>
              <a:sym typeface="Calibri"/>
            </a:endParaRPr>
          </a:p>
        </p:txBody>
      </p:sp>
      <p:pic>
        <p:nvPicPr>
          <p:cNvPr id="251" name="Google Shape;251;p8" descr="Icon&#10;&#10;Description automatically generated"/>
          <p:cNvPicPr preferRelativeResize="0"/>
          <p:nvPr/>
        </p:nvPicPr>
        <p:blipFill rotWithShape="1">
          <a:blip r:embed="rId6">
            <a:alphaModFix/>
          </a:blip>
          <a:srcRect r="14" b="29"/>
          <a:stretch/>
        </p:blipFill>
        <p:spPr>
          <a:xfrm>
            <a:off x="2059005" y="1667280"/>
            <a:ext cx="953323" cy="853415"/>
          </a:xfrm>
          <a:prstGeom prst="rect">
            <a:avLst/>
          </a:prstGeom>
          <a:noFill/>
          <a:ln>
            <a:noFill/>
          </a:ln>
        </p:spPr>
      </p:pic>
      <p:pic>
        <p:nvPicPr>
          <p:cNvPr id="252" name="Google Shape;252;p8" descr="A bottle of water&#10;&#10;Description automatically generated with low confidence"/>
          <p:cNvPicPr preferRelativeResize="0"/>
          <p:nvPr/>
        </p:nvPicPr>
        <p:blipFill rotWithShape="1">
          <a:blip r:embed="rId7">
            <a:alphaModFix/>
          </a:blip>
          <a:srcRect/>
          <a:stretch/>
        </p:blipFill>
        <p:spPr>
          <a:xfrm>
            <a:off x="3029829" y="1830359"/>
            <a:ext cx="2248754" cy="2857792"/>
          </a:xfrm>
          <a:prstGeom prst="rect">
            <a:avLst/>
          </a:prstGeom>
          <a:noFill/>
          <a:ln>
            <a:noFill/>
          </a:ln>
        </p:spPr>
      </p:pic>
      <p:pic>
        <p:nvPicPr>
          <p:cNvPr id="254" name="Google Shape;254;p8" descr="A close up of a roll of tape&#10;&#10;Description automatically generated with low confidence"/>
          <p:cNvPicPr preferRelativeResize="0"/>
          <p:nvPr/>
        </p:nvPicPr>
        <p:blipFill rotWithShape="1">
          <a:blip r:embed="rId8">
            <a:alphaModFix/>
          </a:blip>
          <a:srcRect/>
          <a:stretch/>
        </p:blipFill>
        <p:spPr>
          <a:xfrm>
            <a:off x="9990385" y="2221823"/>
            <a:ext cx="1128502" cy="2134890"/>
          </a:xfrm>
          <a:prstGeom prst="rect">
            <a:avLst/>
          </a:prstGeom>
          <a:noFill/>
          <a:ln>
            <a:noFill/>
          </a:ln>
        </p:spPr>
      </p:pic>
      <p:pic>
        <p:nvPicPr>
          <p:cNvPr id="255" name="Google Shape;255;p8" descr="A picture containing box, stationary, container, envelope&#10;&#10;Description automatically generated"/>
          <p:cNvPicPr preferRelativeResize="0"/>
          <p:nvPr/>
        </p:nvPicPr>
        <p:blipFill rotWithShape="1">
          <a:blip r:embed="rId9">
            <a:alphaModFix/>
          </a:blip>
          <a:srcRect/>
          <a:stretch/>
        </p:blipFill>
        <p:spPr>
          <a:xfrm>
            <a:off x="5935678" y="1987705"/>
            <a:ext cx="3116495" cy="2329580"/>
          </a:xfrm>
          <a:prstGeom prst="rect">
            <a:avLst/>
          </a:prstGeom>
          <a:noFill/>
          <a:ln>
            <a:noFill/>
          </a:ln>
        </p:spPr>
      </p:pic>
      <p:sp>
        <p:nvSpPr>
          <p:cNvPr id="256" name="Google Shape;256;p8"/>
          <p:cNvSpPr/>
          <p:nvPr/>
        </p:nvSpPr>
        <p:spPr>
          <a:xfrm>
            <a:off x="2372734" y="4496569"/>
            <a:ext cx="3618110"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PET Plastic bottle</a:t>
            </a:r>
            <a:endParaRPr sz="3200" dirty="0">
              <a:solidFill>
                <a:srgbClr val="262626"/>
              </a:solidFill>
              <a:latin typeface="Calibri"/>
              <a:ea typeface="Calibri"/>
              <a:cs typeface="Calibri"/>
              <a:sym typeface="Calibri"/>
            </a:endParaRPr>
          </a:p>
        </p:txBody>
      </p:sp>
      <p:pic>
        <p:nvPicPr>
          <p:cNvPr id="257" name="Google Shape;257;p8" descr="Icon&#10;&#10;Description automatically generated"/>
          <p:cNvPicPr preferRelativeResize="0"/>
          <p:nvPr/>
        </p:nvPicPr>
        <p:blipFill rotWithShape="1">
          <a:blip r:embed="rId6">
            <a:alphaModFix/>
          </a:blip>
          <a:srcRect r="14" b="29"/>
          <a:stretch/>
        </p:blipFill>
        <p:spPr>
          <a:xfrm>
            <a:off x="4682545" y="1667280"/>
            <a:ext cx="953323" cy="853415"/>
          </a:xfrm>
          <a:prstGeom prst="rect">
            <a:avLst/>
          </a:prstGeom>
          <a:noFill/>
          <a:ln>
            <a:noFill/>
          </a:ln>
        </p:spPr>
      </p:pic>
      <p:pic>
        <p:nvPicPr>
          <p:cNvPr id="258" name="Google Shape;258;p8" descr="Icon&#10;&#10;Description automatically generated"/>
          <p:cNvPicPr preferRelativeResize="0"/>
          <p:nvPr/>
        </p:nvPicPr>
        <p:blipFill rotWithShape="1">
          <a:blip r:embed="rId6">
            <a:alphaModFix/>
          </a:blip>
          <a:srcRect r="14" b="29"/>
          <a:stretch/>
        </p:blipFill>
        <p:spPr>
          <a:xfrm>
            <a:off x="8437272" y="1667279"/>
            <a:ext cx="953323" cy="853415"/>
          </a:xfrm>
          <a:prstGeom prst="rect">
            <a:avLst/>
          </a:prstGeom>
          <a:noFill/>
          <a:ln>
            <a:noFill/>
          </a:ln>
        </p:spPr>
      </p:pic>
      <p:sp>
        <p:nvSpPr>
          <p:cNvPr id="259" name="Google Shape;259;p8"/>
          <p:cNvSpPr/>
          <p:nvPr/>
        </p:nvSpPr>
        <p:spPr>
          <a:xfrm>
            <a:off x="6096268" y="4496569"/>
            <a:ext cx="2709065" cy="64389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a:solidFill>
                  <a:srgbClr val="262626"/>
                </a:solidFill>
                <a:latin typeface="Calibri"/>
                <a:ea typeface="Calibri"/>
                <a:cs typeface="Calibri"/>
                <a:sym typeface="Calibri"/>
              </a:rPr>
              <a:t>Cardboard box</a:t>
            </a:r>
            <a:endParaRPr sz="3200">
              <a:solidFill>
                <a:srgbClr val="262626"/>
              </a:solidFill>
              <a:latin typeface="Calibri"/>
              <a:ea typeface="Calibri"/>
              <a:cs typeface="Calibri"/>
              <a:sym typeface="Calibri"/>
            </a:endParaRPr>
          </a:p>
        </p:txBody>
      </p:sp>
      <p:pic>
        <p:nvPicPr>
          <p:cNvPr id="260" name="Google Shape;260;p8" descr="Icon&#10;&#10;Description automatically generated"/>
          <p:cNvPicPr preferRelativeResize="0"/>
          <p:nvPr/>
        </p:nvPicPr>
        <p:blipFill rotWithShape="1">
          <a:blip r:embed="rId6">
            <a:alphaModFix/>
          </a:blip>
          <a:srcRect r="14" b="29"/>
          <a:stretch/>
        </p:blipFill>
        <p:spPr>
          <a:xfrm>
            <a:off x="10911921" y="1647873"/>
            <a:ext cx="953323" cy="853415"/>
          </a:xfrm>
          <a:prstGeom prst="rect">
            <a:avLst/>
          </a:prstGeom>
          <a:noFill/>
          <a:ln>
            <a:noFill/>
          </a:ln>
        </p:spPr>
      </p:pic>
      <p:sp>
        <p:nvSpPr>
          <p:cNvPr id="261" name="Google Shape;261;p8"/>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Metal can</a:t>
            </a:r>
            <a:endParaRPr sz="3200" dirty="0">
              <a:solidFill>
                <a:srgbClr val="262626"/>
              </a:solidFill>
              <a:latin typeface="Calibri"/>
              <a:ea typeface="Calibri"/>
              <a:cs typeface="Calibri"/>
              <a:sym typeface="Calibri"/>
            </a:endParaRPr>
          </a:p>
        </p:txBody>
      </p:sp>
      <p:sp>
        <p:nvSpPr>
          <p:cNvPr id="262" name="Google Shape;262;p8"/>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fill="hold"/>
                                        <p:tgtEl>
                                          <p:spTgt spid="247"/>
                                        </p:tgtEl>
                                        <p:attrNameLst>
                                          <p:attrName>ppt_x</p:attrName>
                                        </p:attrNameLst>
                                      </p:cBhvr>
                                      <p:tavLst>
                                        <p:tav tm="0">
                                          <p:val>
                                            <p:strVal val="#ppt_x"/>
                                          </p:val>
                                        </p:tav>
                                        <p:tav tm="100000">
                                          <p:val>
                                            <p:strVal val="#ppt_x"/>
                                          </p:val>
                                        </p:tav>
                                      </p:tavLst>
                                    </p:anim>
                                    <p:anim calcmode="lin" valueType="num">
                                      <p:cBhvr additive="base">
                                        <p:cTn id="8" dur="500" fill="hold"/>
                                        <p:tgtEl>
                                          <p:spTgt spid="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p:cTn id="13" dur="500" fill="hold"/>
                                        <p:tgtEl>
                                          <p:spTgt spid="249"/>
                                        </p:tgtEl>
                                        <p:attrNameLst>
                                          <p:attrName>ppt_w</p:attrName>
                                        </p:attrNameLst>
                                      </p:cBhvr>
                                      <p:tavLst>
                                        <p:tav tm="0">
                                          <p:val>
                                            <p:fltVal val="0"/>
                                          </p:val>
                                        </p:tav>
                                        <p:tav tm="100000">
                                          <p:val>
                                            <p:strVal val="#ppt_w"/>
                                          </p:val>
                                        </p:tav>
                                      </p:tavLst>
                                    </p:anim>
                                    <p:anim calcmode="lin" valueType="num">
                                      <p:cBhvr>
                                        <p:cTn id="14" dur="500" fill="hold"/>
                                        <p:tgtEl>
                                          <p:spTgt spid="2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 calcmode="lin" valueType="num">
                                      <p:cBhvr>
                                        <p:cTn id="19" dur="500" fill="hold"/>
                                        <p:tgtEl>
                                          <p:spTgt spid="252"/>
                                        </p:tgtEl>
                                        <p:attrNameLst>
                                          <p:attrName>ppt_w</p:attrName>
                                        </p:attrNameLst>
                                      </p:cBhvr>
                                      <p:tavLst>
                                        <p:tav tm="0">
                                          <p:val>
                                            <p:fltVal val="0"/>
                                          </p:val>
                                        </p:tav>
                                        <p:tav tm="100000">
                                          <p:val>
                                            <p:strVal val="#ppt_w"/>
                                          </p:val>
                                        </p:tav>
                                      </p:tavLst>
                                    </p:anim>
                                    <p:anim calcmode="lin" valueType="num">
                                      <p:cBhvr>
                                        <p:cTn id="20" dur="500" fill="hold"/>
                                        <p:tgtEl>
                                          <p:spTgt spid="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500" fill="hold"/>
                                        <p:tgtEl>
                                          <p:spTgt spid="255"/>
                                        </p:tgtEl>
                                        <p:attrNameLst>
                                          <p:attrName>ppt_w</p:attrName>
                                        </p:attrNameLst>
                                      </p:cBhvr>
                                      <p:tavLst>
                                        <p:tav tm="0">
                                          <p:val>
                                            <p:fltVal val="0"/>
                                          </p:val>
                                        </p:tav>
                                        <p:tav tm="100000">
                                          <p:val>
                                            <p:strVal val="#ppt_w"/>
                                          </p:val>
                                        </p:tav>
                                      </p:tavLst>
                                    </p:anim>
                                    <p:anim calcmode="lin" valueType="num">
                                      <p:cBhvr>
                                        <p:cTn id="26" dur="500" fill="hold"/>
                                        <p:tgtEl>
                                          <p:spTgt spid="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p:cTn id="31" dur="500" fill="hold"/>
                                        <p:tgtEl>
                                          <p:spTgt spid="254"/>
                                        </p:tgtEl>
                                        <p:attrNameLst>
                                          <p:attrName>ppt_w</p:attrName>
                                        </p:attrNameLst>
                                      </p:cBhvr>
                                      <p:tavLst>
                                        <p:tav tm="0">
                                          <p:val>
                                            <p:fltVal val="0"/>
                                          </p:val>
                                        </p:tav>
                                        <p:tav tm="100000">
                                          <p:val>
                                            <p:strVal val="#ppt_w"/>
                                          </p:val>
                                        </p:tav>
                                      </p:tavLst>
                                    </p:anim>
                                    <p:anim calcmode="lin" valueType="num">
                                      <p:cBhvr>
                                        <p:cTn id="32" dur="500" fill="hold"/>
                                        <p:tgtEl>
                                          <p:spTgt spid="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434444"/>
                </a:solidFill>
                <a:latin typeface="Calibri"/>
                <a:ea typeface="Calibri"/>
                <a:cs typeface="Calibri"/>
                <a:sym typeface="Calibri"/>
              </a:rPr>
              <a:t>Empty, clean, and dry before putting in the bin.</a:t>
            </a:r>
            <a:endParaRPr/>
          </a:p>
          <a:p>
            <a:pPr marL="0" marR="0" lvl="0" indent="0" algn="l" rtl="0">
              <a:spcBef>
                <a:spcPts val="0"/>
              </a:spcBef>
              <a:spcAft>
                <a:spcPts val="0"/>
              </a:spcAft>
              <a:buNone/>
            </a:pPr>
            <a:endParaRPr sz="3600" b="1">
              <a:solidFill>
                <a:srgbClr val="434444"/>
              </a:solidFill>
              <a:latin typeface="Calibri"/>
              <a:ea typeface="Calibri"/>
              <a:cs typeface="Calibri"/>
              <a:sym typeface="Calibri"/>
            </a:endParaRPr>
          </a:p>
        </p:txBody>
      </p:sp>
      <p:sp>
        <p:nvSpPr>
          <p:cNvPr id="275" name="Google Shape;275;p9"/>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81" name="Google Shape;281;p10"/>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txBox="1"/>
          <p:nvPr/>
        </p:nvSpPr>
        <p:spPr>
          <a:xfrm>
            <a:off x="754853" y="371671"/>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83" name="Google Shape;283;p10"/>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3</a:t>
            </a:r>
            <a:endParaRPr dirty="0"/>
          </a:p>
        </p:txBody>
      </p:sp>
      <p:sp>
        <p:nvSpPr>
          <p:cNvPr id="284" name="Google Shape;284;p10"/>
          <p:cNvSpPr txBox="1"/>
          <p:nvPr/>
        </p:nvSpPr>
        <p:spPr>
          <a:xfrm>
            <a:off x="3085747" y="518299"/>
            <a:ext cx="87070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434444"/>
                </a:solidFill>
                <a:latin typeface="Calibri"/>
                <a:ea typeface="Calibri"/>
                <a:cs typeface="Calibri"/>
                <a:sym typeface="Calibri"/>
              </a:rPr>
              <a:t>Put recyclables into the correct recycling bin.</a:t>
            </a:r>
            <a:endParaRPr dirty="0"/>
          </a:p>
        </p:txBody>
      </p:sp>
      <p:grpSp>
        <p:nvGrpSpPr>
          <p:cNvPr id="286" name="Google Shape;286;p10"/>
          <p:cNvGrpSpPr/>
          <p:nvPr/>
        </p:nvGrpSpPr>
        <p:grpSpPr>
          <a:xfrm>
            <a:off x="989733" y="1625785"/>
            <a:ext cx="10223538" cy="4013759"/>
            <a:chOff x="989733" y="1625785"/>
            <a:chExt cx="10223538" cy="4013759"/>
          </a:xfrm>
        </p:grpSpPr>
        <p:pic>
          <p:nvPicPr>
            <p:cNvPr id="287" name="Google Shape;287;p10"/>
            <p:cNvPicPr preferRelativeResize="0"/>
            <p:nvPr/>
          </p:nvPicPr>
          <p:blipFill rotWithShape="1">
            <a:blip r:embed="rId5">
              <a:alphaModFix/>
            </a:blip>
            <a:srcRect b="-6"/>
            <a:stretch/>
          </p:blipFill>
          <p:spPr>
            <a:xfrm>
              <a:off x="989733" y="1625785"/>
              <a:ext cx="3237743" cy="4013759"/>
            </a:xfrm>
            <a:prstGeom prst="rect">
              <a:avLst/>
            </a:prstGeom>
            <a:noFill/>
            <a:ln>
              <a:noFill/>
            </a:ln>
          </p:spPr>
        </p:pic>
        <p:pic>
          <p:nvPicPr>
            <p:cNvPr id="288" name="Google Shape;288;p10" descr="A picture containing wall, indoor, person, cluttered&#10;&#10;Description automatically generated"/>
            <p:cNvPicPr preferRelativeResize="0"/>
            <p:nvPr/>
          </p:nvPicPr>
          <p:blipFill rotWithShape="1">
            <a:blip r:embed="rId6">
              <a:alphaModFix/>
            </a:blip>
            <a:srcRect r="-10" b="-34"/>
            <a:stretch/>
          </p:blipFill>
          <p:spPr>
            <a:xfrm>
              <a:off x="4227476" y="1625785"/>
              <a:ext cx="6985795" cy="4013759"/>
            </a:xfrm>
            <a:prstGeom prst="rect">
              <a:avLst/>
            </a:prstGeom>
            <a:noFill/>
            <a:ln>
              <a:noFill/>
            </a:ln>
          </p:spPr>
        </p:pic>
      </p:grpSp>
      <p:sp>
        <p:nvSpPr>
          <p:cNvPr id="289" name="Google Shape;289;p10"/>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3" name="Picture 2" descr="Icon&#10;&#10;Description automatically generated">
            <a:extLst>
              <a:ext uri="{FF2B5EF4-FFF2-40B4-BE49-F238E27FC236}">
                <a16:creationId xmlns:a16="http://schemas.microsoft.com/office/drawing/2014/main" id="{0C9B4EE1-F1D8-5D4E-919C-80552492FE70}"/>
              </a:ext>
            </a:extLst>
          </p:cNvPr>
          <p:cNvPicPr>
            <a:picLocks noChangeAspect="1"/>
          </p:cNvPicPr>
          <p:nvPr/>
        </p:nvPicPr>
        <p:blipFill>
          <a:blip r:embed="rId7"/>
          <a:stretch>
            <a:fillRect/>
          </a:stretch>
        </p:blipFill>
        <p:spPr>
          <a:xfrm>
            <a:off x="8888140" y="2676292"/>
            <a:ext cx="1697087" cy="1697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ppt_x"/>
                                          </p:val>
                                        </p:tav>
                                        <p:tav tm="100000">
                                          <p:val>
                                            <p:strVal val="#ppt_x"/>
                                          </p:val>
                                        </p:tav>
                                      </p:tavLst>
                                    </p:anim>
                                    <p:anim calcmode="lin" valueType="num">
                                      <p:cBhvr additive="base">
                                        <p:cTn id="8" dur="500" fill="hold"/>
                                        <p:tgtEl>
                                          <p:spTgt spid="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a:solidFill>
                  <a:srgbClr val="262626"/>
                </a:solidFill>
                <a:latin typeface="Mali Medium"/>
                <a:ea typeface="Mali Medium"/>
                <a:cs typeface="Mali Medium"/>
                <a:sym typeface="Mali Medium"/>
              </a:rPr>
              <a:t>When we clean, dry, and recycle we can make new things.</a:t>
            </a:r>
            <a:endParaRPr lang="en-US" sz="3600" b="1" dirty="0"/>
          </a:p>
        </p:txBody>
      </p:sp>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20893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5341434"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5"/>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6"/>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7"/>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4">
            <a:alphaModFix/>
          </a:blip>
          <a:srcRect/>
          <a:stretch/>
        </p:blipFill>
        <p:spPr>
          <a:xfrm>
            <a:off x="3430699" y="3429000"/>
            <a:ext cx="2127442" cy="3133311"/>
          </a:xfrm>
          <a:prstGeom prst="rect">
            <a:avLst/>
          </a:prstGeom>
          <a:noFill/>
          <a:ln>
            <a:noFill/>
          </a:ln>
        </p:spPr>
      </p:pic>
    </p:spTree>
    <p:extLst>
      <p:ext uri="{BB962C8B-B14F-4D97-AF65-F5344CB8AC3E}">
        <p14:creationId xmlns:p14="http://schemas.microsoft.com/office/powerpoint/2010/main" val="35846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400 years</a:t>
            </a:r>
            <a:endParaRPr lang="en-US" sz="6000" dirty="0">
              <a:solidFill>
                <a:srgbClr val="39C79D"/>
              </a:solidFill>
            </a:endParaRPr>
          </a:p>
        </p:txBody>
      </p:sp>
      <p:pic>
        <p:nvPicPr>
          <p:cNvPr id="8" name="Google Shape;268;g113c26857d2_0_6" descr="A picture containing text, people&#10;&#10;Description automatically generated">
            <a:extLst>
              <a:ext uri="{FF2B5EF4-FFF2-40B4-BE49-F238E27FC236}">
                <a16:creationId xmlns:a16="http://schemas.microsoft.com/office/drawing/2014/main" id="{A490C340-876D-F441-A371-16583B22C33D}"/>
              </a:ext>
            </a:extLst>
          </p:cNvPr>
          <p:cNvPicPr preferRelativeResize="0"/>
          <p:nvPr/>
        </p:nvPicPr>
        <p:blipFill rotWithShape="1">
          <a:blip r:embed="rId3">
            <a:alphaModFix/>
          </a:blip>
          <a:srcRect/>
          <a:stretch/>
        </p:blipFill>
        <p:spPr>
          <a:xfrm>
            <a:off x="2" y="-2"/>
            <a:ext cx="12191998" cy="6858002"/>
          </a:xfrm>
          <a:prstGeom prst="rect">
            <a:avLst/>
          </a:prstGeom>
          <a:noFill/>
          <a:ln>
            <a:noFill/>
          </a:ln>
        </p:spPr>
      </p:pic>
      <p:pic>
        <p:nvPicPr>
          <p:cNvPr id="13" name="Picture 12" descr="A picture containing text, basketball, sport&#10;&#10;Description automatically generated">
            <a:extLst>
              <a:ext uri="{FF2B5EF4-FFF2-40B4-BE49-F238E27FC236}">
                <a16:creationId xmlns:a16="http://schemas.microsoft.com/office/drawing/2014/main" id="{00ACB111-CFA3-F246-8C00-ADB5E89BBF47}"/>
              </a:ext>
            </a:extLst>
          </p:cNvPr>
          <p:cNvPicPr>
            <a:picLocks noChangeAspect="1"/>
          </p:cNvPicPr>
          <p:nvPr/>
        </p:nvPicPr>
        <p:blipFill>
          <a:blip r:embed="rId4"/>
          <a:stretch>
            <a:fillRect/>
          </a:stretch>
        </p:blipFill>
        <p:spPr>
          <a:xfrm>
            <a:off x="321270" y="472123"/>
            <a:ext cx="11102011" cy="5635875"/>
          </a:xfrm>
          <a:prstGeom prst="rect">
            <a:avLst/>
          </a:prstGeom>
        </p:spPr>
      </p:pic>
      <p:sp>
        <p:nvSpPr>
          <p:cNvPr id="3" name="TextBox 2">
            <a:extLst>
              <a:ext uri="{FF2B5EF4-FFF2-40B4-BE49-F238E27FC236}">
                <a16:creationId xmlns:a16="http://schemas.microsoft.com/office/drawing/2014/main" id="{B0BB3E5B-48A6-BF45-9171-6CFA4727C586}"/>
              </a:ext>
            </a:extLst>
          </p:cNvPr>
          <p:cNvSpPr txBox="1"/>
          <p:nvPr/>
        </p:nvSpPr>
        <p:spPr>
          <a:xfrm>
            <a:off x="3120886" y="1658845"/>
            <a:ext cx="6539947" cy="1631216"/>
          </a:xfrm>
          <a:prstGeom prst="rect">
            <a:avLst/>
          </a:prstGeom>
          <a:noFill/>
        </p:spPr>
        <p:txBody>
          <a:bodyPr wrap="square" rtlCol="0">
            <a:spAutoFit/>
          </a:bodyPr>
          <a:lstStyle/>
          <a:p>
            <a:r>
              <a:rPr lang="en-US" sz="5000" b="1" dirty="0">
                <a:solidFill>
                  <a:schemeClr val="bg1"/>
                </a:solidFill>
              </a:rPr>
              <a:t>How does recycling help the environment?</a:t>
            </a:r>
          </a:p>
        </p:txBody>
      </p:sp>
    </p:spTree>
    <p:extLst>
      <p:ext uri="{BB962C8B-B14F-4D97-AF65-F5344CB8AC3E}">
        <p14:creationId xmlns:p14="http://schemas.microsoft.com/office/powerpoint/2010/main" val="24935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4"/>
          <a:stretch>
            <a:fillRect/>
          </a:stretch>
        </p:blipFill>
        <p:spPr>
          <a:xfrm>
            <a:off x="0" y="0"/>
            <a:ext cx="12192000" cy="6858000"/>
          </a:xfrm>
          <a:prstGeom prst="rect">
            <a:avLst/>
          </a:prstGeom>
        </p:spPr>
      </p:pic>
      <p:sp>
        <p:nvSpPr>
          <p:cNvPr id="2" name="Rounded Rectangle 1">
            <a:extLst>
              <a:ext uri="{FF2B5EF4-FFF2-40B4-BE49-F238E27FC236}">
                <a16:creationId xmlns:a16="http://schemas.microsoft.com/office/drawing/2014/main" id="{C92BD9DB-40A2-E848-B316-11ADFCE0B96E}"/>
              </a:ext>
            </a:extLst>
          </p:cNvPr>
          <p:cNvSpPr/>
          <p:nvPr/>
        </p:nvSpPr>
        <p:spPr>
          <a:xfrm>
            <a:off x="277189" y="4924871"/>
            <a:ext cx="2982976" cy="752726"/>
          </a:xfrm>
          <a:prstGeom prst="roundRect">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5"/>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Why recycling helps the environment?</a:t>
            </a:r>
          </a:p>
        </p:txBody>
      </p:sp>
      <p:sp>
        <p:nvSpPr>
          <p:cNvPr id="25" name="Rectangle 24">
            <a:extLst>
              <a:ext uri="{FF2B5EF4-FFF2-40B4-BE49-F238E27FC236}">
                <a16:creationId xmlns:a16="http://schemas.microsoft.com/office/drawing/2014/main" id="{AA5AA3E8-E0AD-DD42-8907-4D2A801013FD}"/>
              </a:ext>
            </a:extLst>
          </p:cNvPr>
          <p:cNvSpPr/>
          <p:nvPr/>
        </p:nvSpPr>
        <p:spPr>
          <a:xfrm>
            <a:off x="646862" y="4949802"/>
            <a:ext cx="2608238" cy="643831"/>
          </a:xfrm>
          <a:prstGeom prst="rect">
            <a:avLst/>
          </a:prstGeom>
          <a:ln>
            <a:noFill/>
          </a:ln>
        </p:spPr>
        <p:txBody>
          <a:bodyPr wrap="square">
            <a:spAutoFit/>
          </a:bodyPr>
          <a:lstStyle/>
          <a:p>
            <a:pPr>
              <a:lnSpc>
                <a:spcPct val="120000"/>
              </a:lnSpc>
            </a:pPr>
            <a:r>
              <a:rPr lang="en-US" sz="3200" b="1" dirty="0">
                <a:solidFill>
                  <a:schemeClr val="bg1"/>
                </a:solidFill>
              </a:rPr>
              <a:t>Saves Energy</a:t>
            </a:r>
            <a:endParaRPr lang="en-TH" sz="3200" dirty="0">
              <a:solidFill>
                <a:schemeClr val="bg1"/>
              </a:solidFill>
            </a:endParaRPr>
          </a:p>
        </p:txBody>
      </p:sp>
      <p:sp>
        <p:nvSpPr>
          <p:cNvPr id="8" name="Rectangle 7">
            <a:extLst>
              <a:ext uri="{FF2B5EF4-FFF2-40B4-BE49-F238E27FC236}">
                <a16:creationId xmlns:a16="http://schemas.microsoft.com/office/drawing/2014/main" id="{CE890EE9-3B9E-1C44-969B-E6C484D9C9AE}"/>
              </a:ext>
            </a:extLst>
          </p:cNvPr>
          <p:cNvSpPr/>
          <p:nvPr/>
        </p:nvSpPr>
        <p:spPr>
          <a:xfrm>
            <a:off x="3532928" y="4826648"/>
            <a:ext cx="8800121" cy="949171"/>
          </a:xfrm>
          <a:prstGeom prst="rect">
            <a:avLst/>
          </a:prstGeom>
          <a:ln>
            <a:noFill/>
          </a:ln>
        </p:spPr>
        <p:txBody>
          <a:bodyPr wrap="square">
            <a:spAutoFit/>
          </a:bodyPr>
          <a:lstStyle/>
          <a:p>
            <a:pPr>
              <a:lnSpc>
                <a:spcPct val="120000"/>
              </a:lnSpc>
              <a:buClr>
                <a:srgbClr val="3AC69D"/>
              </a:buClr>
              <a:buSzPct val="150000"/>
            </a:pPr>
            <a:r>
              <a:rPr lang="en-US" sz="2400" b="1" dirty="0">
                <a:solidFill>
                  <a:srgbClr val="262626"/>
                </a:solidFill>
              </a:rPr>
              <a:t>Did you know if you recycle ten PET plastic bottles, </a:t>
            </a:r>
          </a:p>
          <a:p>
            <a:pPr>
              <a:lnSpc>
                <a:spcPct val="120000"/>
              </a:lnSpc>
              <a:buClr>
                <a:srgbClr val="3AC69D"/>
              </a:buClr>
              <a:buSzPct val="150000"/>
            </a:pPr>
            <a:r>
              <a:rPr lang="en-US" sz="2400" dirty="0">
                <a:solidFill>
                  <a:srgbClr val="262626"/>
                </a:solidFill>
              </a:rPr>
              <a:t>you can save enough energy to power your laptop for an entire day.</a:t>
            </a:r>
          </a:p>
        </p:txBody>
      </p:sp>
      <p:sp>
        <p:nvSpPr>
          <p:cNvPr id="4" name="Rectangle 3">
            <a:extLst>
              <a:ext uri="{FF2B5EF4-FFF2-40B4-BE49-F238E27FC236}">
                <a16:creationId xmlns:a16="http://schemas.microsoft.com/office/drawing/2014/main" id="{C5EA0CC0-6729-D149-B087-24DCA38D0245}"/>
              </a:ext>
            </a:extLst>
          </p:cNvPr>
          <p:cNvSpPr/>
          <p:nvPr/>
        </p:nvSpPr>
        <p:spPr>
          <a:xfrm>
            <a:off x="1287937" y="2148004"/>
            <a:ext cx="3365765" cy="217277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6717D5FC-1AE8-AF4C-B5CA-E830E2B50DB1}"/>
              </a:ext>
            </a:extLst>
          </p:cNvPr>
          <p:cNvGrpSpPr/>
          <p:nvPr/>
        </p:nvGrpSpPr>
        <p:grpSpPr>
          <a:xfrm>
            <a:off x="1654775" y="2285772"/>
            <a:ext cx="2499614" cy="921990"/>
            <a:chOff x="1198318" y="2640438"/>
            <a:chExt cx="3103332" cy="1144673"/>
          </a:xfrm>
        </p:grpSpPr>
        <p:pic>
          <p:nvPicPr>
            <p:cNvPr id="9" name="Google Shape;200;p6" descr="A bottle of water&#10;&#10;Description automatically generated with low confidence">
              <a:extLst>
                <a:ext uri="{FF2B5EF4-FFF2-40B4-BE49-F238E27FC236}">
                  <a16:creationId xmlns:a16="http://schemas.microsoft.com/office/drawing/2014/main" id="{EEE32599-1303-9140-9684-981AA297E2C3}"/>
                </a:ext>
              </a:extLst>
            </p:cNvPr>
            <p:cNvPicPr preferRelativeResize="0"/>
            <p:nvPr/>
          </p:nvPicPr>
          <p:blipFill rotWithShape="1">
            <a:blip r:embed="rId6">
              <a:alphaModFix/>
            </a:blip>
            <a:srcRect/>
            <a:stretch/>
          </p:blipFill>
          <p:spPr>
            <a:xfrm>
              <a:off x="1198318" y="2640440"/>
              <a:ext cx="900724" cy="1144671"/>
            </a:xfrm>
            <a:prstGeom prst="rect">
              <a:avLst/>
            </a:prstGeom>
            <a:noFill/>
            <a:ln>
              <a:noFill/>
            </a:ln>
          </p:spPr>
        </p:pic>
        <p:pic>
          <p:nvPicPr>
            <p:cNvPr id="11" name="Google Shape;200;p6" descr="A bottle of water&#10;&#10;Description automatically generated with low confidence">
              <a:extLst>
                <a:ext uri="{FF2B5EF4-FFF2-40B4-BE49-F238E27FC236}">
                  <a16:creationId xmlns:a16="http://schemas.microsoft.com/office/drawing/2014/main" id="{1B2AD27E-62FC-4342-A655-7578CB2C8741}"/>
                </a:ext>
              </a:extLst>
            </p:cNvPr>
            <p:cNvPicPr preferRelativeResize="0"/>
            <p:nvPr/>
          </p:nvPicPr>
          <p:blipFill rotWithShape="1">
            <a:blip r:embed="rId6">
              <a:alphaModFix/>
            </a:blip>
            <a:srcRect/>
            <a:stretch/>
          </p:blipFill>
          <p:spPr>
            <a:xfrm>
              <a:off x="1745694" y="2640440"/>
              <a:ext cx="900724" cy="1144671"/>
            </a:xfrm>
            <a:prstGeom prst="rect">
              <a:avLst/>
            </a:prstGeom>
            <a:noFill/>
            <a:ln>
              <a:noFill/>
            </a:ln>
          </p:spPr>
        </p:pic>
        <p:pic>
          <p:nvPicPr>
            <p:cNvPr id="12" name="Google Shape;200;p6" descr="A bottle of water&#10;&#10;Description automatically generated with low confidence">
              <a:extLst>
                <a:ext uri="{FF2B5EF4-FFF2-40B4-BE49-F238E27FC236}">
                  <a16:creationId xmlns:a16="http://schemas.microsoft.com/office/drawing/2014/main" id="{228F9E88-D391-484A-91D6-66BAA29D3747}"/>
                </a:ext>
              </a:extLst>
            </p:cNvPr>
            <p:cNvPicPr preferRelativeResize="0"/>
            <p:nvPr/>
          </p:nvPicPr>
          <p:blipFill rotWithShape="1">
            <a:blip r:embed="rId6">
              <a:alphaModFix/>
            </a:blip>
            <a:srcRect/>
            <a:stretch/>
          </p:blipFill>
          <p:spPr>
            <a:xfrm>
              <a:off x="2299622" y="2640440"/>
              <a:ext cx="900724" cy="1144671"/>
            </a:xfrm>
            <a:prstGeom prst="rect">
              <a:avLst/>
            </a:prstGeom>
            <a:noFill/>
            <a:ln>
              <a:noFill/>
            </a:ln>
          </p:spPr>
        </p:pic>
        <p:pic>
          <p:nvPicPr>
            <p:cNvPr id="13" name="Google Shape;200;p6" descr="A bottle of water&#10;&#10;Description automatically generated with low confidence">
              <a:extLst>
                <a:ext uri="{FF2B5EF4-FFF2-40B4-BE49-F238E27FC236}">
                  <a16:creationId xmlns:a16="http://schemas.microsoft.com/office/drawing/2014/main" id="{2FB94046-E20C-9747-B16B-1441A07CE0D2}"/>
                </a:ext>
              </a:extLst>
            </p:cNvPr>
            <p:cNvPicPr preferRelativeResize="0"/>
            <p:nvPr/>
          </p:nvPicPr>
          <p:blipFill rotWithShape="1">
            <a:blip r:embed="rId6">
              <a:alphaModFix/>
            </a:blip>
            <a:srcRect/>
            <a:stretch/>
          </p:blipFill>
          <p:spPr>
            <a:xfrm>
              <a:off x="2861078" y="2640439"/>
              <a:ext cx="900724" cy="1144671"/>
            </a:xfrm>
            <a:prstGeom prst="rect">
              <a:avLst/>
            </a:prstGeom>
            <a:noFill/>
            <a:ln>
              <a:noFill/>
            </a:ln>
          </p:spPr>
        </p:pic>
        <p:pic>
          <p:nvPicPr>
            <p:cNvPr id="14" name="Google Shape;200;p6" descr="A bottle of water&#10;&#10;Description automatically generated with low confidence">
              <a:extLst>
                <a:ext uri="{FF2B5EF4-FFF2-40B4-BE49-F238E27FC236}">
                  <a16:creationId xmlns:a16="http://schemas.microsoft.com/office/drawing/2014/main" id="{A225CE1F-3A38-E542-8D21-E6AF06A390F4}"/>
                </a:ext>
              </a:extLst>
            </p:cNvPr>
            <p:cNvPicPr preferRelativeResize="0"/>
            <p:nvPr/>
          </p:nvPicPr>
          <p:blipFill rotWithShape="1">
            <a:blip r:embed="rId6">
              <a:alphaModFix/>
            </a:blip>
            <a:srcRect/>
            <a:stretch/>
          </p:blipFill>
          <p:spPr>
            <a:xfrm>
              <a:off x="3400926" y="2640438"/>
              <a:ext cx="900724" cy="1144671"/>
            </a:xfrm>
            <a:prstGeom prst="rect">
              <a:avLst/>
            </a:prstGeom>
            <a:noFill/>
            <a:ln>
              <a:noFill/>
            </a:ln>
          </p:spPr>
        </p:pic>
      </p:grpSp>
      <p:grpSp>
        <p:nvGrpSpPr>
          <p:cNvPr id="16" name="Group 15">
            <a:extLst>
              <a:ext uri="{FF2B5EF4-FFF2-40B4-BE49-F238E27FC236}">
                <a16:creationId xmlns:a16="http://schemas.microsoft.com/office/drawing/2014/main" id="{4EB5A705-6EB3-8A48-8D32-1A7B09E0F117}"/>
              </a:ext>
            </a:extLst>
          </p:cNvPr>
          <p:cNvGrpSpPr/>
          <p:nvPr/>
        </p:nvGrpSpPr>
        <p:grpSpPr>
          <a:xfrm>
            <a:off x="1654775" y="3267807"/>
            <a:ext cx="2499614" cy="921990"/>
            <a:chOff x="1198318" y="2640438"/>
            <a:chExt cx="3103332" cy="1144673"/>
          </a:xfrm>
        </p:grpSpPr>
        <p:pic>
          <p:nvPicPr>
            <p:cNvPr id="17" name="Google Shape;200;p6" descr="A bottle of water&#10;&#10;Description automatically generated with low confidence">
              <a:extLst>
                <a:ext uri="{FF2B5EF4-FFF2-40B4-BE49-F238E27FC236}">
                  <a16:creationId xmlns:a16="http://schemas.microsoft.com/office/drawing/2014/main" id="{AECE681E-EA97-8C4D-B73C-C7F41823765F}"/>
                </a:ext>
              </a:extLst>
            </p:cNvPr>
            <p:cNvPicPr preferRelativeResize="0"/>
            <p:nvPr/>
          </p:nvPicPr>
          <p:blipFill rotWithShape="1">
            <a:blip r:embed="rId6">
              <a:alphaModFix/>
            </a:blip>
            <a:srcRect/>
            <a:stretch/>
          </p:blipFill>
          <p:spPr>
            <a:xfrm>
              <a:off x="1198318" y="2640440"/>
              <a:ext cx="900724" cy="1144671"/>
            </a:xfrm>
            <a:prstGeom prst="rect">
              <a:avLst/>
            </a:prstGeom>
            <a:noFill/>
            <a:ln>
              <a:noFill/>
            </a:ln>
          </p:spPr>
        </p:pic>
        <p:pic>
          <p:nvPicPr>
            <p:cNvPr id="18" name="Google Shape;200;p6" descr="A bottle of water&#10;&#10;Description automatically generated with low confidence">
              <a:extLst>
                <a:ext uri="{FF2B5EF4-FFF2-40B4-BE49-F238E27FC236}">
                  <a16:creationId xmlns:a16="http://schemas.microsoft.com/office/drawing/2014/main" id="{E2DFC1E7-72CE-EF4E-8ABE-002FEE80B5CE}"/>
                </a:ext>
              </a:extLst>
            </p:cNvPr>
            <p:cNvPicPr preferRelativeResize="0"/>
            <p:nvPr/>
          </p:nvPicPr>
          <p:blipFill rotWithShape="1">
            <a:blip r:embed="rId6">
              <a:alphaModFix/>
            </a:blip>
            <a:srcRect/>
            <a:stretch/>
          </p:blipFill>
          <p:spPr>
            <a:xfrm>
              <a:off x="1745694" y="2640440"/>
              <a:ext cx="900724" cy="1144671"/>
            </a:xfrm>
            <a:prstGeom prst="rect">
              <a:avLst/>
            </a:prstGeom>
            <a:noFill/>
            <a:ln>
              <a:noFill/>
            </a:ln>
          </p:spPr>
        </p:pic>
        <p:pic>
          <p:nvPicPr>
            <p:cNvPr id="19" name="Google Shape;200;p6" descr="A bottle of water&#10;&#10;Description automatically generated with low confidence">
              <a:extLst>
                <a:ext uri="{FF2B5EF4-FFF2-40B4-BE49-F238E27FC236}">
                  <a16:creationId xmlns:a16="http://schemas.microsoft.com/office/drawing/2014/main" id="{93117B75-FCAC-4C4F-838D-B604A7781A6B}"/>
                </a:ext>
              </a:extLst>
            </p:cNvPr>
            <p:cNvPicPr preferRelativeResize="0"/>
            <p:nvPr/>
          </p:nvPicPr>
          <p:blipFill rotWithShape="1">
            <a:blip r:embed="rId6">
              <a:alphaModFix/>
            </a:blip>
            <a:srcRect/>
            <a:stretch/>
          </p:blipFill>
          <p:spPr>
            <a:xfrm>
              <a:off x="2299622" y="2640440"/>
              <a:ext cx="900724" cy="1144671"/>
            </a:xfrm>
            <a:prstGeom prst="rect">
              <a:avLst/>
            </a:prstGeom>
            <a:noFill/>
            <a:ln>
              <a:noFill/>
            </a:ln>
          </p:spPr>
        </p:pic>
        <p:pic>
          <p:nvPicPr>
            <p:cNvPr id="20" name="Google Shape;200;p6" descr="A bottle of water&#10;&#10;Description automatically generated with low confidence">
              <a:extLst>
                <a:ext uri="{FF2B5EF4-FFF2-40B4-BE49-F238E27FC236}">
                  <a16:creationId xmlns:a16="http://schemas.microsoft.com/office/drawing/2014/main" id="{D3154D79-5207-8C40-B211-31AB2CE8DF93}"/>
                </a:ext>
              </a:extLst>
            </p:cNvPr>
            <p:cNvPicPr preferRelativeResize="0"/>
            <p:nvPr/>
          </p:nvPicPr>
          <p:blipFill rotWithShape="1">
            <a:blip r:embed="rId6">
              <a:alphaModFix/>
            </a:blip>
            <a:srcRect/>
            <a:stretch/>
          </p:blipFill>
          <p:spPr>
            <a:xfrm>
              <a:off x="2861078" y="2640439"/>
              <a:ext cx="900724" cy="1144671"/>
            </a:xfrm>
            <a:prstGeom prst="rect">
              <a:avLst/>
            </a:prstGeom>
            <a:noFill/>
            <a:ln>
              <a:noFill/>
            </a:ln>
          </p:spPr>
        </p:pic>
        <p:pic>
          <p:nvPicPr>
            <p:cNvPr id="21" name="Google Shape;200;p6" descr="A bottle of water&#10;&#10;Description automatically generated with low confidence">
              <a:extLst>
                <a:ext uri="{FF2B5EF4-FFF2-40B4-BE49-F238E27FC236}">
                  <a16:creationId xmlns:a16="http://schemas.microsoft.com/office/drawing/2014/main" id="{C3B3CF2F-DA7F-6644-A37B-7ABC9CBDCDB7}"/>
                </a:ext>
              </a:extLst>
            </p:cNvPr>
            <p:cNvPicPr preferRelativeResize="0"/>
            <p:nvPr/>
          </p:nvPicPr>
          <p:blipFill rotWithShape="1">
            <a:blip r:embed="rId6">
              <a:alphaModFix/>
            </a:blip>
            <a:srcRect/>
            <a:stretch/>
          </p:blipFill>
          <p:spPr>
            <a:xfrm>
              <a:off x="3400926" y="2640438"/>
              <a:ext cx="900724" cy="1144671"/>
            </a:xfrm>
            <a:prstGeom prst="rect">
              <a:avLst/>
            </a:prstGeom>
            <a:noFill/>
            <a:ln>
              <a:noFill/>
            </a:ln>
          </p:spPr>
        </p:pic>
      </p:grpSp>
      <p:sp>
        <p:nvSpPr>
          <p:cNvPr id="22" name="Rectangle 21">
            <a:extLst>
              <a:ext uri="{FF2B5EF4-FFF2-40B4-BE49-F238E27FC236}">
                <a16:creationId xmlns:a16="http://schemas.microsoft.com/office/drawing/2014/main" id="{055A89B7-ACF3-C04B-AB2E-B45B277FFC85}"/>
              </a:ext>
            </a:extLst>
          </p:cNvPr>
          <p:cNvSpPr/>
          <p:nvPr/>
        </p:nvSpPr>
        <p:spPr>
          <a:xfrm>
            <a:off x="1755813" y="1605255"/>
            <a:ext cx="2890783" cy="505972"/>
          </a:xfrm>
          <a:prstGeom prst="rect">
            <a:avLst/>
          </a:prstGeom>
          <a:ln>
            <a:noFill/>
          </a:ln>
        </p:spPr>
        <p:txBody>
          <a:bodyPr wrap="square">
            <a:spAutoFit/>
          </a:bodyPr>
          <a:lstStyle/>
          <a:p>
            <a:pPr>
              <a:lnSpc>
                <a:spcPct val="120000"/>
              </a:lnSpc>
            </a:pPr>
            <a:r>
              <a:rPr lang="en-US" sz="2400" b="1" dirty="0">
                <a:solidFill>
                  <a:srgbClr val="29C7F7"/>
                </a:solidFill>
              </a:rPr>
              <a:t>10 PET Plastic bottles</a:t>
            </a:r>
            <a:endParaRPr lang="en-TH" sz="2400" dirty="0">
              <a:solidFill>
                <a:srgbClr val="29C7F7"/>
              </a:solidFill>
            </a:endParaRPr>
          </a:p>
        </p:txBody>
      </p:sp>
      <p:sp>
        <p:nvSpPr>
          <p:cNvPr id="24" name="Right Arrow 23">
            <a:extLst>
              <a:ext uri="{FF2B5EF4-FFF2-40B4-BE49-F238E27FC236}">
                <a16:creationId xmlns:a16="http://schemas.microsoft.com/office/drawing/2014/main" id="{24B2BE10-544F-0C4E-BBA1-DA8600629A57}"/>
              </a:ext>
            </a:extLst>
          </p:cNvPr>
          <p:cNvSpPr/>
          <p:nvPr/>
        </p:nvSpPr>
        <p:spPr>
          <a:xfrm>
            <a:off x="5581661" y="2975499"/>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descr="A picture containing text, electronics, computer, computer&#10;&#10;Description automatically generated">
            <a:extLst>
              <a:ext uri="{FF2B5EF4-FFF2-40B4-BE49-F238E27FC236}">
                <a16:creationId xmlns:a16="http://schemas.microsoft.com/office/drawing/2014/main" id="{C067D8CC-013E-F547-8DA6-00ED6B8FC989}"/>
              </a:ext>
            </a:extLst>
          </p:cNvPr>
          <p:cNvPicPr>
            <a:picLocks noChangeAspect="1"/>
          </p:cNvPicPr>
          <p:nvPr/>
        </p:nvPicPr>
        <p:blipFill>
          <a:blip r:embed="rId7"/>
          <a:stretch>
            <a:fillRect/>
          </a:stretch>
        </p:blipFill>
        <p:spPr>
          <a:xfrm>
            <a:off x="7336942" y="1950286"/>
            <a:ext cx="3465407" cy="2455542"/>
          </a:xfrm>
          <a:prstGeom prst="rect">
            <a:avLst/>
          </a:prstGeom>
        </p:spPr>
      </p:pic>
      <p:pic>
        <p:nvPicPr>
          <p:cNvPr id="29" name="Picture 28" descr="A picture containing text, monitor, clock, screen&#10;&#10;Description automatically generated">
            <a:extLst>
              <a:ext uri="{FF2B5EF4-FFF2-40B4-BE49-F238E27FC236}">
                <a16:creationId xmlns:a16="http://schemas.microsoft.com/office/drawing/2014/main" id="{87660610-F1BF-FD47-9E7E-84D0EDA474C7}"/>
              </a:ext>
            </a:extLst>
          </p:cNvPr>
          <p:cNvPicPr>
            <a:picLocks noChangeAspect="1"/>
          </p:cNvPicPr>
          <p:nvPr/>
        </p:nvPicPr>
        <p:blipFill>
          <a:blip r:embed="rId8"/>
          <a:stretch>
            <a:fillRect/>
          </a:stretch>
        </p:blipFill>
        <p:spPr>
          <a:xfrm>
            <a:off x="8527654" y="2627369"/>
            <a:ext cx="1177734" cy="640438"/>
          </a:xfrm>
          <a:prstGeom prst="rect">
            <a:avLst/>
          </a:prstGeom>
        </p:spPr>
      </p:pic>
      <p:sp>
        <p:nvSpPr>
          <p:cNvPr id="26" name="Rounded Rectangle 25">
            <a:extLst>
              <a:ext uri="{FF2B5EF4-FFF2-40B4-BE49-F238E27FC236}">
                <a16:creationId xmlns:a16="http://schemas.microsoft.com/office/drawing/2014/main" id="{E380AA08-3B59-2741-96A0-4EA166983ADF}"/>
              </a:ext>
            </a:extLst>
          </p:cNvPr>
          <p:cNvSpPr/>
          <p:nvPr/>
        </p:nvSpPr>
        <p:spPr>
          <a:xfrm>
            <a:off x="3255100" y="5155094"/>
            <a:ext cx="173791" cy="331367"/>
          </a:xfrm>
          <a:prstGeom prst="roundRect">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 name="Slide Number Placeholder 2">
            <a:extLst>
              <a:ext uri="{FF2B5EF4-FFF2-40B4-BE49-F238E27FC236}">
                <a16:creationId xmlns:a16="http://schemas.microsoft.com/office/drawing/2014/main" id="{9285036F-E7CD-2D4F-A0DA-F1BE2DC136FD}"/>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98728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7" presetClass="emph" presetSubtype="0" repeatCount="20000" fill="remove" grpId="0" nodeType="clickEffect">
                                  <p:stCondLst>
                                    <p:cond delay="0"/>
                                  </p:stCondLst>
                                  <p:childTnLst>
                                    <p:animClr clrSpc="rgb" dir="cw">
                                      <p:cBhvr override="childStyle">
                                        <p:cTn id="19" dur="1000" autoRev="1" fill="remove"/>
                                        <p:tgtEl>
                                          <p:spTgt spid="24"/>
                                        </p:tgtEl>
                                        <p:attrNameLst>
                                          <p:attrName>style.color</p:attrName>
                                        </p:attrNameLst>
                                      </p:cBhvr>
                                      <p:to>
                                        <a:schemeClr val="bg1"/>
                                      </p:to>
                                    </p:animClr>
                                    <p:animClr clrSpc="rgb" dir="cw">
                                      <p:cBhvr>
                                        <p:cTn id="20" dur="1000" autoRev="1" fill="remove"/>
                                        <p:tgtEl>
                                          <p:spTgt spid="24"/>
                                        </p:tgtEl>
                                        <p:attrNameLst>
                                          <p:attrName>fillcolor</p:attrName>
                                        </p:attrNameLst>
                                      </p:cBhvr>
                                      <p:to>
                                        <a:schemeClr val="bg1"/>
                                      </p:to>
                                    </p:animClr>
                                    <p:set>
                                      <p:cBhvr>
                                        <p:cTn id="21" dur="1000" autoRev="1" fill="remove"/>
                                        <p:tgtEl>
                                          <p:spTgt spid="24"/>
                                        </p:tgtEl>
                                        <p:attrNameLst>
                                          <p:attrName>fill.type</p:attrName>
                                        </p:attrNameLst>
                                      </p:cBhvr>
                                      <p:to>
                                        <p:strVal val="solid"/>
                                      </p:to>
                                    </p:set>
                                    <p:set>
                                      <p:cBhvr>
                                        <p:cTn id="22" dur="1000" autoRev="1" fill="remove"/>
                                        <p:tgtEl>
                                          <p:spTgt spid="24"/>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ln>
            <a:noFill/>
          </a:ln>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Why recycling helps the environment?</a:t>
            </a:r>
          </a:p>
        </p:txBody>
      </p:sp>
      <p:sp>
        <p:nvSpPr>
          <p:cNvPr id="4" name="Rounded Rectangle 3">
            <a:extLst>
              <a:ext uri="{FF2B5EF4-FFF2-40B4-BE49-F238E27FC236}">
                <a16:creationId xmlns:a16="http://schemas.microsoft.com/office/drawing/2014/main" id="{A3B72164-074A-9C41-B103-5251C1F51CD5}"/>
              </a:ext>
            </a:extLst>
          </p:cNvPr>
          <p:cNvSpPr/>
          <p:nvPr/>
        </p:nvSpPr>
        <p:spPr>
          <a:xfrm>
            <a:off x="5951095" y="2270165"/>
            <a:ext cx="5692427" cy="2737190"/>
          </a:xfrm>
          <a:prstGeom prst="roundRect">
            <a:avLst>
              <a:gd name="adj" fmla="val 12857"/>
            </a:avLst>
          </a:prstGeom>
          <a:noFill/>
          <a:ln w="28575">
            <a:solidFill>
              <a:srgbClr val="29C7F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Rectangle 7">
            <a:extLst>
              <a:ext uri="{FF2B5EF4-FFF2-40B4-BE49-F238E27FC236}">
                <a16:creationId xmlns:a16="http://schemas.microsoft.com/office/drawing/2014/main" id="{CE890EE9-3B9E-1C44-969B-E6C484D9C9AE}"/>
              </a:ext>
            </a:extLst>
          </p:cNvPr>
          <p:cNvSpPr/>
          <p:nvPr/>
        </p:nvSpPr>
        <p:spPr>
          <a:xfrm>
            <a:off x="6290872" y="2728590"/>
            <a:ext cx="5520506" cy="2278765"/>
          </a:xfrm>
          <a:prstGeom prst="rect">
            <a:avLst/>
          </a:prstGeom>
          <a:ln>
            <a:noFill/>
          </a:ln>
        </p:spPr>
        <p:txBody>
          <a:bodyPr wrap="square">
            <a:spAutoFit/>
          </a:bodyPr>
          <a:lstStyle/>
          <a:p>
            <a:pPr>
              <a:lnSpc>
                <a:spcPct val="120000"/>
              </a:lnSpc>
              <a:buClr>
                <a:srgbClr val="3AC69D"/>
              </a:buClr>
              <a:buSzPct val="150000"/>
            </a:pPr>
            <a:r>
              <a:rPr lang="en-US" sz="2400" b="1" dirty="0"/>
              <a:t>We use less natural resources.</a:t>
            </a:r>
          </a:p>
          <a:p>
            <a:pPr>
              <a:lnSpc>
                <a:spcPct val="120000"/>
              </a:lnSpc>
              <a:buClr>
                <a:srgbClr val="3AC69D"/>
              </a:buClr>
              <a:buSzPct val="150000"/>
            </a:pPr>
            <a:r>
              <a:rPr lang="en-US" sz="2400" dirty="0"/>
              <a:t>Recycling conserves natural resources, such as wood, water, minerals, and fossil fuels, </a:t>
            </a:r>
            <a:r>
              <a:rPr lang="en-US" sz="2400" b="1" dirty="0">
                <a:solidFill>
                  <a:srgbClr val="29C7F7"/>
                </a:solidFill>
              </a:rPr>
              <a:t>because materials can be reused.</a:t>
            </a:r>
          </a:p>
          <a:p>
            <a:pPr marL="285750" indent="-285750">
              <a:lnSpc>
                <a:spcPct val="120000"/>
              </a:lnSpc>
              <a:buClr>
                <a:srgbClr val="3AC69D"/>
              </a:buClr>
              <a:buSzPct val="150000"/>
              <a:buFont typeface="Arial" panose="020B0604020202020204" pitchFamily="34" charset="0"/>
              <a:buChar char="•"/>
            </a:pPr>
            <a:endParaRPr lang="en-US" sz="2400" b="1" dirty="0">
              <a:solidFill>
                <a:schemeClr val="bg1"/>
              </a:solidFill>
            </a:endParaRPr>
          </a:p>
        </p:txBody>
      </p:sp>
      <p:pic>
        <p:nvPicPr>
          <p:cNvPr id="10" name="Picture 9">
            <a:extLst>
              <a:ext uri="{FF2B5EF4-FFF2-40B4-BE49-F238E27FC236}">
                <a16:creationId xmlns:a16="http://schemas.microsoft.com/office/drawing/2014/main" id="{0BFF8578-1B7F-5F45-9FC0-4A2ABFD387A6}"/>
              </a:ext>
            </a:extLst>
          </p:cNvPr>
          <p:cNvPicPr>
            <a:picLocks noChangeAspect="1"/>
          </p:cNvPicPr>
          <p:nvPr/>
        </p:nvPicPr>
        <p:blipFill rotWithShape="1">
          <a:blip r:embed="rId5"/>
          <a:srcRect b="-20"/>
          <a:stretch/>
        </p:blipFill>
        <p:spPr>
          <a:xfrm>
            <a:off x="380622" y="3551503"/>
            <a:ext cx="5021995" cy="1917461"/>
          </a:xfrm>
          <a:prstGeom prst="rect">
            <a:avLst/>
          </a:prstGeom>
        </p:spPr>
      </p:pic>
      <p:pic>
        <p:nvPicPr>
          <p:cNvPr id="12" name="Picture 11" descr="A picture containing tree, outdoor, ground, sky&#10;&#10;Description automatically generated">
            <a:extLst>
              <a:ext uri="{FF2B5EF4-FFF2-40B4-BE49-F238E27FC236}">
                <a16:creationId xmlns:a16="http://schemas.microsoft.com/office/drawing/2014/main" id="{77ECC529-7D73-1242-A86D-94355613F49A}"/>
              </a:ext>
            </a:extLst>
          </p:cNvPr>
          <p:cNvPicPr>
            <a:picLocks noChangeAspect="1"/>
          </p:cNvPicPr>
          <p:nvPr/>
        </p:nvPicPr>
        <p:blipFill rotWithShape="1">
          <a:blip r:embed="rId6"/>
          <a:srcRect b="6"/>
          <a:stretch/>
        </p:blipFill>
        <p:spPr>
          <a:xfrm>
            <a:off x="380622" y="1752174"/>
            <a:ext cx="5021994" cy="1712991"/>
          </a:xfrm>
          <a:prstGeom prst="rect">
            <a:avLst/>
          </a:prstGeom>
        </p:spPr>
      </p:pic>
      <p:sp>
        <p:nvSpPr>
          <p:cNvPr id="2" name="Slide Number Placeholder 1">
            <a:extLst>
              <a:ext uri="{FF2B5EF4-FFF2-40B4-BE49-F238E27FC236}">
                <a16:creationId xmlns:a16="http://schemas.microsoft.com/office/drawing/2014/main" id="{56232381-4981-2349-82B3-0F9C871BA461}"/>
              </a:ext>
            </a:extLst>
          </p:cNvPr>
          <p:cNvSpPr>
            <a:spLocks noGrp="1"/>
          </p:cNvSpPr>
          <p:nvPr>
            <p:ph type="sldNum" sz="quarter" idx="12"/>
          </p:nvPr>
        </p:nvSpPr>
        <p:spPr/>
        <p:txBody>
          <a:bodyPr/>
          <a:lstStyle/>
          <a:p>
            <a:fld id="{A49FEDE7-8061-9B4D-88A1-7EA83A94C31B}" type="slidenum">
              <a:rPr lang="en-TH" smtClean="0"/>
              <a:t>16</a:t>
            </a:fld>
            <a:endParaRPr lang="en-TH"/>
          </a:p>
        </p:txBody>
      </p:sp>
    </p:spTree>
    <p:extLst>
      <p:ext uri="{BB962C8B-B14F-4D97-AF65-F5344CB8AC3E}">
        <p14:creationId xmlns:p14="http://schemas.microsoft.com/office/powerpoint/2010/main" val="308520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2597"/>
            <a:ext cx="12192000" cy="6858000"/>
          </a:xfrm>
          <a:prstGeom prst="rect">
            <a:avLst/>
          </a:prstGeom>
          <a:ln>
            <a:noFill/>
          </a:ln>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Why recycling helps the environment?</a:t>
            </a:r>
          </a:p>
        </p:txBody>
      </p:sp>
      <p:sp>
        <p:nvSpPr>
          <p:cNvPr id="4" name="Rounded Rectangle 3">
            <a:extLst>
              <a:ext uri="{FF2B5EF4-FFF2-40B4-BE49-F238E27FC236}">
                <a16:creationId xmlns:a16="http://schemas.microsoft.com/office/drawing/2014/main" id="{A3B72164-074A-9C41-B103-5251C1F51CD5}"/>
              </a:ext>
            </a:extLst>
          </p:cNvPr>
          <p:cNvSpPr/>
          <p:nvPr/>
        </p:nvSpPr>
        <p:spPr>
          <a:xfrm>
            <a:off x="3114922" y="4848123"/>
            <a:ext cx="5827291" cy="923940"/>
          </a:xfrm>
          <a:prstGeom prst="roundRect">
            <a:avLst>
              <a:gd name="adj" fmla="val 12857"/>
            </a:avLst>
          </a:prstGeom>
          <a:noFill/>
          <a:ln w="28575">
            <a:solidFill>
              <a:srgbClr val="29C7F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Rectangle 7">
            <a:extLst>
              <a:ext uri="{FF2B5EF4-FFF2-40B4-BE49-F238E27FC236}">
                <a16:creationId xmlns:a16="http://schemas.microsoft.com/office/drawing/2014/main" id="{CE890EE9-3B9E-1C44-969B-E6C484D9C9AE}"/>
              </a:ext>
            </a:extLst>
          </p:cNvPr>
          <p:cNvSpPr/>
          <p:nvPr/>
        </p:nvSpPr>
        <p:spPr>
          <a:xfrm>
            <a:off x="3249786" y="5039891"/>
            <a:ext cx="5692427" cy="540404"/>
          </a:xfrm>
          <a:prstGeom prst="rect">
            <a:avLst/>
          </a:prstGeom>
          <a:ln>
            <a:noFill/>
          </a:ln>
        </p:spPr>
        <p:txBody>
          <a:bodyPr wrap="square">
            <a:spAutoFit/>
          </a:bodyPr>
          <a:lstStyle/>
          <a:p>
            <a:pPr>
              <a:lnSpc>
                <a:spcPct val="120000"/>
              </a:lnSpc>
              <a:buClr>
                <a:srgbClr val="3AC69D"/>
              </a:buClr>
              <a:buSzPct val="150000"/>
            </a:pPr>
            <a:r>
              <a:rPr lang="en-US" sz="2600" b="1" dirty="0"/>
              <a:t>Reduces pollution and protects animals.</a:t>
            </a:r>
            <a:endParaRPr lang="en-US" sz="2600" b="1" dirty="0">
              <a:solidFill>
                <a:schemeClr val="bg1"/>
              </a:solidFill>
            </a:endParaRPr>
          </a:p>
        </p:txBody>
      </p:sp>
      <p:pic>
        <p:nvPicPr>
          <p:cNvPr id="3" name="Picture 2">
            <a:extLst>
              <a:ext uri="{FF2B5EF4-FFF2-40B4-BE49-F238E27FC236}">
                <a16:creationId xmlns:a16="http://schemas.microsoft.com/office/drawing/2014/main" id="{454D97D8-7790-C04F-B457-B9743AD10933}"/>
              </a:ext>
            </a:extLst>
          </p:cNvPr>
          <p:cNvPicPr>
            <a:picLocks noChangeAspect="1"/>
          </p:cNvPicPr>
          <p:nvPr/>
        </p:nvPicPr>
        <p:blipFill rotWithShape="1">
          <a:blip r:embed="rId5"/>
          <a:srcRect b="13"/>
          <a:stretch/>
        </p:blipFill>
        <p:spPr>
          <a:xfrm>
            <a:off x="109948" y="1933436"/>
            <a:ext cx="5646528" cy="2551668"/>
          </a:xfrm>
          <a:prstGeom prst="rect">
            <a:avLst/>
          </a:prstGeom>
        </p:spPr>
      </p:pic>
      <p:pic>
        <p:nvPicPr>
          <p:cNvPr id="11" name="Picture 10" descr="A group of people digging in the sand at the beach&#10;&#10;Description automatically generated with medium confidence">
            <a:extLst>
              <a:ext uri="{FF2B5EF4-FFF2-40B4-BE49-F238E27FC236}">
                <a16:creationId xmlns:a16="http://schemas.microsoft.com/office/drawing/2014/main" id="{2006C078-5539-7543-A0B0-B67406C4FFA1}"/>
              </a:ext>
            </a:extLst>
          </p:cNvPr>
          <p:cNvPicPr>
            <a:picLocks noChangeAspect="1"/>
          </p:cNvPicPr>
          <p:nvPr/>
        </p:nvPicPr>
        <p:blipFill rotWithShape="1">
          <a:blip r:embed="rId6"/>
          <a:srcRect b="-7"/>
          <a:stretch/>
        </p:blipFill>
        <p:spPr>
          <a:xfrm>
            <a:off x="5872627" y="1931754"/>
            <a:ext cx="6255406" cy="2513594"/>
          </a:xfrm>
          <a:prstGeom prst="rect">
            <a:avLst/>
          </a:prstGeom>
        </p:spPr>
      </p:pic>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DD44C4D5-371D-3F43-B64A-FE78D79D70C8}"/>
                  </a:ext>
                </a:extLst>
              </p14:cNvPr>
              <p14:cNvContentPartPr/>
              <p14:nvPr/>
            </p14:nvContentPartPr>
            <p14:xfrm>
              <a:off x="814855" y="772171"/>
              <a:ext cx="906120" cy="2410920"/>
            </p14:xfrm>
          </p:contentPart>
        </mc:Choice>
        <mc:Fallback xmlns="">
          <p:pic>
            <p:nvPicPr>
              <p:cNvPr id="19" name="Ink 18">
                <a:extLst>
                  <a:ext uri="{FF2B5EF4-FFF2-40B4-BE49-F238E27FC236}">
                    <a16:creationId xmlns:a16="http://schemas.microsoft.com/office/drawing/2014/main" id="{DD44C4D5-371D-3F43-B64A-FE78D79D70C8}"/>
                  </a:ext>
                </a:extLst>
              </p:cNvPr>
              <p:cNvPicPr/>
              <p:nvPr/>
            </p:nvPicPr>
            <p:blipFill>
              <a:blip r:embed="rId8"/>
              <a:stretch>
                <a:fillRect/>
              </a:stretch>
            </p:blipFill>
            <p:spPr>
              <a:xfrm>
                <a:off x="761215" y="664171"/>
                <a:ext cx="1013760" cy="2626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74685406-31C0-C046-9EEB-6BF0718C62DE}"/>
                  </a:ext>
                </a:extLst>
              </p14:cNvPr>
              <p14:cNvContentPartPr/>
              <p14:nvPr/>
            </p14:nvContentPartPr>
            <p14:xfrm>
              <a:off x="1747975" y="1509811"/>
              <a:ext cx="434160" cy="1142280"/>
            </p14:xfrm>
          </p:contentPart>
        </mc:Choice>
        <mc:Fallback xmlns="">
          <p:pic>
            <p:nvPicPr>
              <p:cNvPr id="20" name="Ink 19">
                <a:extLst>
                  <a:ext uri="{FF2B5EF4-FFF2-40B4-BE49-F238E27FC236}">
                    <a16:creationId xmlns:a16="http://schemas.microsoft.com/office/drawing/2014/main" id="{74685406-31C0-C046-9EEB-6BF0718C62DE}"/>
                  </a:ext>
                </a:extLst>
              </p:cNvPr>
              <p:cNvPicPr/>
              <p:nvPr/>
            </p:nvPicPr>
            <p:blipFill>
              <a:blip r:embed="rId10"/>
              <a:stretch>
                <a:fillRect/>
              </a:stretch>
            </p:blipFill>
            <p:spPr>
              <a:xfrm>
                <a:off x="1693975" y="1401811"/>
                <a:ext cx="541800" cy="1357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7D1ABB70-AFF7-0745-956C-1910595B3AB9}"/>
                  </a:ext>
                </a:extLst>
              </p14:cNvPr>
              <p14:cNvContentPartPr/>
              <p14:nvPr/>
            </p14:nvContentPartPr>
            <p14:xfrm>
              <a:off x="2926975" y="1596931"/>
              <a:ext cx="360" cy="360"/>
            </p14:xfrm>
          </p:contentPart>
        </mc:Choice>
        <mc:Fallback xmlns="">
          <p:pic>
            <p:nvPicPr>
              <p:cNvPr id="21" name="Ink 20">
                <a:extLst>
                  <a:ext uri="{FF2B5EF4-FFF2-40B4-BE49-F238E27FC236}">
                    <a16:creationId xmlns:a16="http://schemas.microsoft.com/office/drawing/2014/main" id="{7D1ABB70-AFF7-0745-956C-1910595B3AB9}"/>
                  </a:ext>
                </a:extLst>
              </p:cNvPr>
              <p:cNvPicPr/>
              <p:nvPr/>
            </p:nvPicPr>
            <p:blipFill>
              <a:blip r:embed="rId12"/>
              <a:stretch>
                <a:fillRect/>
              </a:stretch>
            </p:blipFill>
            <p:spPr>
              <a:xfrm>
                <a:off x="2873335" y="1489291"/>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1D337533-1122-DD4F-A909-7D2EEFFC10CA}"/>
                  </a:ext>
                </a:extLst>
              </p14:cNvPr>
              <p14:cNvContentPartPr/>
              <p14:nvPr/>
            </p14:nvContentPartPr>
            <p14:xfrm>
              <a:off x="2856415" y="1598731"/>
              <a:ext cx="439560" cy="2239200"/>
            </p14:xfrm>
          </p:contentPart>
        </mc:Choice>
        <mc:Fallback xmlns="">
          <p:pic>
            <p:nvPicPr>
              <p:cNvPr id="22" name="Ink 21">
                <a:extLst>
                  <a:ext uri="{FF2B5EF4-FFF2-40B4-BE49-F238E27FC236}">
                    <a16:creationId xmlns:a16="http://schemas.microsoft.com/office/drawing/2014/main" id="{1D337533-1122-DD4F-A909-7D2EEFFC10CA}"/>
                  </a:ext>
                </a:extLst>
              </p:cNvPr>
              <p:cNvPicPr/>
              <p:nvPr/>
            </p:nvPicPr>
            <p:blipFill>
              <a:blip r:embed="rId14"/>
              <a:stretch>
                <a:fillRect/>
              </a:stretch>
            </p:blipFill>
            <p:spPr>
              <a:xfrm>
                <a:off x="2802775" y="1490731"/>
                <a:ext cx="547200" cy="2454840"/>
              </a:xfrm>
              <a:prstGeom prst="rect">
                <a:avLst/>
              </a:prstGeom>
            </p:spPr>
          </p:pic>
        </mc:Fallback>
      </mc:AlternateContent>
      <p:sp>
        <p:nvSpPr>
          <p:cNvPr id="23" name="Slide Number Placeholder 22">
            <a:extLst>
              <a:ext uri="{FF2B5EF4-FFF2-40B4-BE49-F238E27FC236}">
                <a16:creationId xmlns:a16="http://schemas.microsoft.com/office/drawing/2014/main" id="{88104440-A23E-514D-A977-0A374C5262DA}"/>
              </a:ext>
            </a:extLst>
          </p:cNvPr>
          <p:cNvSpPr>
            <a:spLocks noGrp="1"/>
          </p:cNvSpPr>
          <p:nvPr>
            <p:ph type="sldNum" sz="quarter" idx="12"/>
          </p:nvPr>
        </p:nvSpPr>
        <p:spPr/>
        <p:txBody>
          <a:bodyPr/>
          <a:lstStyle/>
          <a:p>
            <a:fld id="{A49FEDE7-8061-9B4D-88A1-7EA83A94C31B}" type="slidenum">
              <a:rPr lang="en-TH" smtClean="0"/>
              <a:t>17</a:t>
            </a:fld>
            <a:endParaRPr lang="en-TH"/>
          </a:p>
        </p:txBody>
      </p:sp>
    </p:spTree>
    <p:extLst>
      <p:ext uri="{BB962C8B-B14F-4D97-AF65-F5344CB8AC3E}">
        <p14:creationId xmlns:p14="http://schemas.microsoft.com/office/powerpoint/2010/main" val="422232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214;p5" descr="A picture containing white&#10;&#10;Description automatically generated">
            <a:extLst>
              <a:ext uri="{FF2B5EF4-FFF2-40B4-BE49-F238E27FC236}">
                <a16:creationId xmlns:a16="http://schemas.microsoft.com/office/drawing/2014/main" id="{F7C1D325-D498-9A48-BB08-77FCB6C0B44F}"/>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 name="Rectangle 13">
            <a:extLst>
              <a:ext uri="{FF2B5EF4-FFF2-40B4-BE49-F238E27FC236}">
                <a16:creationId xmlns:a16="http://schemas.microsoft.com/office/drawing/2014/main" id="{FAEA610A-8EC0-C14D-8D5D-E191C8685605}"/>
              </a:ext>
            </a:extLst>
          </p:cNvPr>
          <p:cNvSpPr/>
          <p:nvPr/>
        </p:nvSpPr>
        <p:spPr>
          <a:xfrm>
            <a:off x="0" y="2935140"/>
            <a:ext cx="12192000" cy="392286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5" name="Google Shape;205;p6" descr="A close up of a roll of tape&#10;&#10;Description automatically generated with low confidence">
            <a:extLst>
              <a:ext uri="{FF2B5EF4-FFF2-40B4-BE49-F238E27FC236}">
                <a16:creationId xmlns:a16="http://schemas.microsoft.com/office/drawing/2014/main" id="{F48BB571-52B9-3D4E-81A0-FE845FC2FA1F}"/>
              </a:ext>
            </a:extLst>
          </p:cNvPr>
          <p:cNvPicPr preferRelativeResize="0"/>
          <p:nvPr/>
        </p:nvPicPr>
        <p:blipFill rotWithShape="1">
          <a:blip r:embed="rId4">
            <a:alphaModFix/>
          </a:blip>
          <a:srcRect/>
          <a:stretch/>
        </p:blipFill>
        <p:spPr>
          <a:xfrm>
            <a:off x="587907" y="3588424"/>
            <a:ext cx="490989" cy="928849"/>
          </a:xfrm>
          <a:prstGeom prst="rect">
            <a:avLst/>
          </a:prstGeom>
          <a:noFill/>
          <a:ln>
            <a:noFill/>
          </a:ln>
        </p:spPr>
      </p:pic>
      <p:sp>
        <p:nvSpPr>
          <p:cNvPr id="16" name="Right Arrow 15">
            <a:extLst>
              <a:ext uri="{FF2B5EF4-FFF2-40B4-BE49-F238E27FC236}">
                <a16:creationId xmlns:a16="http://schemas.microsoft.com/office/drawing/2014/main" id="{8FA0D418-B67C-CF46-AA99-DFC796E36424}"/>
              </a:ext>
            </a:extLst>
          </p:cNvPr>
          <p:cNvSpPr/>
          <p:nvPr/>
        </p:nvSpPr>
        <p:spPr>
          <a:xfrm>
            <a:off x="1542467" y="3814377"/>
            <a:ext cx="670706" cy="476942"/>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 name="Group 1">
            <a:extLst>
              <a:ext uri="{FF2B5EF4-FFF2-40B4-BE49-F238E27FC236}">
                <a16:creationId xmlns:a16="http://schemas.microsoft.com/office/drawing/2014/main" id="{55935BD4-8305-D24C-A4C1-49CD44818D06}"/>
              </a:ext>
            </a:extLst>
          </p:cNvPr>
          <p:cNvGrpSpPr/>
          <p:nvPr/>
        </p:nvGrpSpPr>
        <p:grpSpPr>
          <a:xfrm>
            <a:off x="3397703" y="3379117"/>
            <a:ext cx="3105970" cy="1297583"/>
            <a:chOff x="6902660" y="3060383"/>
            <a:chExt cx="5276239" cy="2204258"/>
          </a:xfrm>
        </p:grpSpPr>
        <p:pic>
          <p:nvPicPr>
            <p:cNvPr id="17" name="Picture 16" descr="A picture containing metalware, gear, chain, wheel&#10;&#10;Description automatically generated">
              <a:extLst>
                <a:ext uri="{FF2B5EF4-FFF2-40B4-BE49-F238E27FC236}">
                  <a16:creationId xmlns:a16="http://schemas.microsoft.com/office/drawing/2014/main" id="{6F6F9D64-270B-A845-B18A-DBCBA8F01524}"/>
                </a:ext>
              </a:extLst>
            </p:cNvPr>
            <p:cNvPicPr>
              <a:picLocks noChangeAspect="1"/>
            </p:cNvPicPr>
            <p:nvPr/>
          </p:nvPicPr>
          <p:blipFill>
            <a:blip r:embed="rId5"/>
            <a:stretch>
              <a:fillRect/>
            </a:stretch>
          </p:blipFill>
          <p:spPr>
            <a:xfrm rot="16200000">
              <a:off x="6627128" y="3335915"/>
              <a:ext cx="2204258" cy="1653193"/>
            </a:xfrm>
            <a:prstGeom prst="rect">
              <a:avLst/>
            </a:prstGeom>
          </p:spPr>
        </p:pic>
        <p:pic>
          <p:nvPicPr>
            <p:cNvPr id="18" name="Picture 17">
              <a:extLst>
                <a:ext uri="{FF2B5EF4-FFF2-40B4-BE49-F238E27FC236}">
                  <a16:creationId xmlns:a16="http://schemas.microsoft.com/office/drawing/2014/main" id="{57646C11-EC6E-354C-8EE9-C7A8396B0639}"/>
                </a:ext>
              </a:extLst>
            </p:cNvPr>
            <p:cNvPicPr>
              <a:picLocks noChangeAspect="1"/>
            </p:cNvPicPr>
            <p:nvPr/>
          </p:nvPicPr>
          <p:blipFill>
            <a:blip r:embed="rId6"/>
            <a:stretch>
              <a:fillRect/>
            </a:stretch>
          </p:blipFill>
          <p:spPr>
            <a:xfrm>
              <a:off x="8555854" y="3429000"/>
              <a:ext cx="2206024" cy="1768558"/>
            </a:xfrm>
            <a:prstGeom prst="rect">
              <a:avLst/>
            </a:prstGeom>
          </p:spPr>
        </p:pic>
        <p:pic>
          <p:nvPicPr>
            <p:cNvPr id="19" name="Picture 18" descr="A picture containing indoor, dark&#10;&#10;Description automatically generated">
              <a:extLst>
                <a:ext uri="{FF2B5EF4-FFF2-40B4-BE49-F238E27FC236}">
                  <a16:creationId xmlns:a16="http://schemas.microsoft.com/office/drawing/2014/main" id="{C02E236F-891F-F044-8CF6-29562F76432B}"/>
                </a:ext>
              </a:extLst>
            </p:cNvPr>
            <p:cNvPicPr>
              <a:picLocks noChangeAspect="1"/>
            </p:cNvPicPr>
            <p:nvPr/>
          </p:nvPicPr>
          <p:blipFill>
            <a:blip r:embed="rId7"/>
            <a:stretch>
              <a:fillRect/>
            </a:stretch>
          </p:blipFill>
          <p:spPr>
            <a:xfrm>
              <a:off x="10304258" y="3203752"/>
              <a:ext cx="1874641" cy="1874641"/>
            </a:xfrm>
            <a:prstGeom prst="rect">
              <a:avLst/>
            </a:prstGeom>
          </p:spPr>
        </p:pic>
      </p:grpSp>
      <p:pic>
        <p:nvPicPr>
          <p:cNvPr id="21" name="Google Shape;206;p6" descr="A picture containing box, stationary, container, envelope&#10;&#10;Description automatically generated">
            <a:extLst>
              <a:ext uri="{FF2B5EF4-FFF2-40B4-BE49-F238E27FC236}">
                <a16:creationId xmlns:a16="http://schemas.microsoft.com/office/drawing/2014/main" id="{4EB19033-139A-F141-AF60-4067249A98FC}"/>
              </a:ext>
            </a:extLst>
          </p:cNvPr>
          <p:cNvPicPr preferRelativeResize="0"/>
          <p:nvPr/>
        </p:nvPicPr>
        <p:blipFill rotWithShape="1">
          <a:blip r:embed="rId8">
            <a:alphaModFix/>
          </a:blip>
          <a:srcRect/>
          <a:stretch/>
        </p:blipFill>
        <p:spPr>
          <a:xfrm>
            <a:off x="260582" y="5342267"/>
            <a:ext cx="1242609" cy="928850"/>
          </a:xfrm>
          <a:prstGeom prst="rect">
            <a:avLst/>
          </a:prstGeom>
          <a:noFill/>
          <a:ln>
            <a:noFill/>
          </a:ln>
        </p:spPr>
      </p:pic>
      <p:sp>
        <p:nvSpPr>
          <p:cNvPr id="22" name="Right Arrow 21">
            <a:extLst>
              <a:ext uri="{FF2B5EF4-FFF2-40B4-BE49-F238E27FC236}">
                <a16:creationId xmlns:a16="http://schemas.microsoft.com/office/drawing/2014/main" id="{CEAAFB63-32CB-694C-98E0-E3DCE7DF5C40}"/>
              </a:ext>
            </a:extLst>
          </p:cNvPr>
          <p:cNvSpPr/>
          <p:nvPr/>
        </p:nvSpPr>
        <p:spPr>
          <a:xfrm>
            <a:off x="1769084" y="5568221"/>
            <a:ext cx="670706" cy="476942"/>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3" name="Group 22">
            <a:extLst>
              <a:ext uri="{FF2B5EF4-FFF2-40B4-BE49-F238E27FC236}">
                <a16:creationId xmlns:a16="http://schemas.microsoft.com/office/drawing/2014/main" id="{EC1DF05D-9918-E24E-ACF4-AAC967ED80F2}"/>
              </a:ext>
            </a:extLst>
          </p:cNvPr>
          <p:cNvGrpSpPr/>
          <p:nvPr/>
        </p:nvGrpSpPr>
        <p:grpSpPr>
          <a:xfrm>
            <a:off x="4257989" y="5008507"/>
            <a:ext cx="1711711" cy="1578809"/>
            <a:chOff x="6973303" y="2456186"/>
            <a:chExt cx="3262680" cy="3009357"/>
          </a:xfrm>
        </p:grpSpPr>
        <p:pic>
          <p:nvPicPr>
            <p:cNvPr id="27" name="Picture 26" descr="A picture containing indoor, box, desk, square&#10;&#10;Description automatically generated">
              <a:extLst>
                <a:ext uri="{FF2B5EF4-FFF2-40B4-BE49-F238E27FC236}">
                  <a16:creationId xmlns:a16="http://schemas.microsoft.com/office/drawing/2014/main" id="{3C8C0123-9913-7E4A-B2C6-3803A4179394}"/>
                </a:ext>
              </a:extLst>
            </p:cNvPr>
            <p:cNvPicPr>
              <a:picLocks noChangeAspect="1"/>
            </p:cNvPicPr>
            <p:nvPr/>
          </p:nvPicPr>
          <p:blipFill>
            <a:blip r:embed="rId9"/>
            <a:stretch>
              <a:fillRect/>
            </a:stretch>
          </p:blipFill>
          <p:spPr>
            <a:xfrm>
              <a:off x="7165571" y="2456186"/>
              <a:ext cx="2336157" cy="1868925"/>
            </a:xfrm>
            <a:prstGeom prst="rect">
              <a:avLst/>
            </a:prstGeom>
          </p:spPr>
        </p:pic>
        <p:pic>
          <p:nvPicPr>
            <p:cNvPr id="29" name="Picture 28" descr="A white cup with a black background&#10;&#10;Description automatically generated with low confidence">
              <a:extLst>
                <a:ext uri="{FF2B5EF4-FFF2-40B4-BE49-F238E27FC236}">
                  <a16:creationId xmlns:a16="http://schemas.microsoft.com/office/drawing/2014/main" id="{CD1F0598-D0AC-194E-B81E-0B3D89F2F42F}"/>
                </a:ext>
              </a:extLst>
            </p:cNvPr>
            <p:cNvPicPr>
              <a:picLocks noChangeAspect="1"/>
            </p:cNvPicPr>
            <p:nvPr/>
          </p:nvPicPr>
          <p:blipFill>
            <a:blip r:embed="rId10"/>
            <a:stretch>
              <a:fillRect/>
            </a:stretch>
          </p:blipFill>
          <p:spPr>
            <a:xfrm>
              <a:off x="6973303" y="3305004"/>
              <a:ext cx="1433158" cy="2160539"/>
            </a:xfrm>
            <a:prstGeom prst="rect">
              <a:avLst/>
            </a:prstGeom>
          </p:spPr>
        </p:pic>
        <p:pic>
          <p:nvPicPr>
            <p:cNvPr id="30" name="Picture 29" descr="A picture containing text, stationary, envelope&#10;&#10;Description automatically generated">
              <a:extLst>
                <a:ext uri="{FF2B5EF4-FFF2-40B4-BE49-F238E27FC236}">
                  <a16:creationId xmlns:a16="http://schemas.microsoft.com/office/drawing/2014/main" id="{01871B41-6F1F-BC4C-8FB5-AE96F7BE9264}"/>
                </a:ext>
              </a:extLst>
            </p:cNvPr>
            <p:cNvPicPr>
              <a:picLocks noChangeAspect="1"/>
            </p:cNvPicPr>
            <p:nvPr/>
          </p:nvPicPr>
          <p:blipFill>
            <a:blip r:embed="rId11"/>
            <a:stretch>
              <a:fillRect/>
            </a:stretch>
          </p:blipFill>
          <p:spPr>
            <a:xfrm>
              <a:off x="8311601" y="3662851"/>
              <a:ext cx="1924382" cy="1545688"/>
            </a:xfrm>
            <a:prstGeom prst="rect">
              <a:avLst/>
            </a:prstGeom>
          </p:spPr>
        </p:pic>
      </p:grpSp>
      <p:pic>
        <p:nvPicPr>
          <p:cNvPr id="31" name="Google Shape;200;p6" descr="A bottle of water&#10;&#10;Description automatically generated with low confidence">
            <a:extLst>
              <a:ext uri="{FF2B5EF4-FFF2-40B4-BE49-F238E27FC236}">
                <a16:creationId xmlns:a16="http://schemas.microsoft.com/office/drawing/2014/main" id="{2C1D6F69-2922-4B4E-9A9C-4CA0D6738296}"/>
              </a:ext>
            </a:extLst>
          </p:cNvPr>
          <p:cNvPicPr preferRelativeResize="0"/>
          <p:nvPr/>
        </p:nvPicPr>
        <p:blipFill rotWithShape="1">
          <a:blip r:embed="rId12">
            <a:alphaModFix/>
          </a:blip>
          <a:srcRect/>
          <a:stretch/>
        </p:blipFill>
        <p:spPr>
          <a:xfrm>
            <a:off x="6761489" y="3507194"/>
            <a:ext cx="1103546" cy="1340305"/>
          </a:xfrm>
          <a:prstGeom prst="rect">
            <a:avLst/>
          </a:prstGeom>
          <a:noFill/>
          <a:ln>
            <a:noFill/>
          </a:ln>
        </p:spPr>
      </p:pic>
      <p:sp>
        <p:nvSpPr>
          <p:cNvPr id="32" name="Right Arrow 31">
            <a:extLst>
              <a:ext uri="{FF2B5EF4-FFF2-40B4-BE49-F238E27FC236}">
                <a16:creationId xmlns:a16="http://schemas.microsoft.com/office/drawing/2014/main" id="{0079F7AE-7A39-EF43-A7BA-8D7A75E2229C}"/>
              </a:ext>
            </a:extLst>
          </p:cNvPr>
          <p:cNvSpPr/>
          <p:nvPr/>
        </p:nvSpPr>
        <p:spPr>
          <a:xfrm>
            <a:off x="7977989" y="3922442"/>
            <a:ext cx="670706" cy="476942"/>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33" name="Group 32">
            <a:extLst>
              <a:ext uri="{FF2B5EF4-FFF2-40B4-BE49-F238E27FC236}">
                <a16:creationId xmlns:a16="http://schemas.microsoft.com/office/drawing/2014/main" id="{D23C32DB-B9B5-BF47-ABEF-67CFF37B0A0C}"/>
              </a:ext>
            </a:extLst>
          </p:cNvPr>
          <p:cNvGrpSpPr/>
          <p:nvPr/>
        </p:nvGrpSpPr>
        <p:grpSpPr>
          <a:xfrm>
            <a:off x="9453392" y="3599096"/>
            <a:ext cx="2729088" cy="1205322"/>
            <a:chOff x="6761923" y="2934206"/>
            <a:chExt cx="5500031" cy="2370392"/>
          </a:xfrm>
        </p:grpSpPr>
        <p:pic>
          <p:nvPicPr>
            <p:cNvPr id="34" name="Picture 33" descr="A picture containing accessory, luggage, suitcase, bag&#10;&#10;Description automatically generated">
              <a:extLst>
                <a:ext uri="{FF2B5EF4-FFF2-40B4-BE49-F238E27FC236}">
                  <a16:creationId xmlns:a16="http://schemas.microsoft.com/office/drawing/2014/main" id="{A8F044BC-5B52-1644-975F-209AEFE49DDD}"/>
                </a:ext>
              </a:extLst>
            </p:cNvPr>
            <p:cNvPicPr>
              <a:picLocks noChangeAspect="1"/>
            </p:cNvPicPr>
            <p:nvPr/>
          </p:nvPicPr>
          <p:blipFill>
            <a:blip r:embed="rId13"/>
            <a:stretch>
              <a:fillRect/>
            </a:stretch>
          </p:blipFill>
          <p:spPr>
            <a:xfrm>
              <a:off x="6761923" y="3069019"/>
              <a:ext cx="2172770" cy="2172770"/>
            </a:xfrm>
            <a:prstGeom prst="rect">
              <a:avLst/>
            </a:prstGeom>
          </p:spPr>
        </p:pic>
        <p:pic>
          <p:nvPicPr>
            <p:cNvPr id="36" name="Picture 35" descr="A picture containing chocolate&#10;&#10;Description automatically generated">
              <a:extLst>
                <a:ext uri="{FF2B5EF4-FFF2-40B4-BE49-F238E27FC236}">
                  <a16:creationId xmlns:a16="http://schemas.microsoft.com/office/drawing/2014/main" id="{6CC27DEE-B835-564A-8F3A-DA266943A70A}"/>
                </a:ext>
              </a:extLst>
            </p:cNvPr>
            <p:cNvPicPr>
              <a:picLocks noChangeAspect="1"/>
            </p:cNvPicPr>
            <p:nvPr/>
          </p:nvPicPr>
          <p:blipFill>
            <a:blip r:embed="rId14"/>
            <a:stretch>
              <a:fillRect/>
            </a:stretch>
          </p:blipFill>
          <p:spPr>
            <a:xfrm>
              <a:off x="8864740" y="3968941"/>
              <a:ext cx="3397214" cy="1335657"/>
            </a:xfrm>
            <a:prstGeom prst="rect">
              <a:avLst/>
            </a:prstGeom>
          </p:spPr>
        </p:pic>
        <p:pic>
          <p:nvPicPr>
            <p:cNvPr id="38" name="Picture 37" descr="A close up of a shirt&#10;&#10;Description automatically generated with low confidence">
              <a:extLst>
                <a:ext uri="{FF2B5EF4-FFF2-40B4-BE49-F238E27FC236}">
                  <a16:creationId xmlns:a16="http://schemas.microsoft.com/office/drawing/2014/main" id="{10F0EE21-4834-C44F-8F2D-B2751DE0A785}"/>
                </a:ext>
              </a:extLst>
            </p:cNvPr>
            <p:cNvPicPr>
              <a:picLocks noChangeAspect="1"/>
            </p:cNvPicPr>
            <p:nvPr/>
          </p:nvPicPr>
          <p:blipFill>
            <a:blip r:embed="rId15"/>
            <a:stretch>
              <a:fillRect/>
            </a:stretch>
          </p:blipFill>
          <p:spPr>
            <a:xfrm>
              <a:off x="8204121" y="2934206"/>
              <a:ext cx="2027212" cy="2289998"/>
            </a:xfrm>
            <a:prstGeom prst="rect">
              <a:avLst/>
            </a:prstGeom>
          </p:spPr>
        </p:pic>
      </p:grpSp>
      <p:pic>
        <p:nvPicPr>
          <p:cNvPr id="40" name="Google Shape;196;p6" descr="A picture containing plastic, vessel, jar&#10;&#10;Description automatically generated">
            <a:extLst>
              <a:ext uri="{FF2B5EF4-FFF2-40B4-BE49-F238E27FC236}">
                <a16:creationId xmlns:a16="http://schemas.microsoft.com/office/drawing/2014/main" id="{BBFEFE48-7C36-D34B-8118-F1114BE23436}"/>
              </a:ext>
            </a:extLst>
          </p:cNvPr>
          <p:cNvPicPr preferRelativeResize="0"/>
          <p:nvPr/>
        </p:nvPicPr>
        <p:blipFill rotWithShape="1">
          <a:blip r:embed="rId16">
            <a:alphaModFix/>
          </a:blip>
          <a:srcRect/>
          <a:stretch/>
        </p:blipFill>
        <p:spPr>
          <a:xfrm>
            <a:off x="6853102" y="5184076"/>
            <a:ext cx="1042066" cy="1247701"/>
          </a:xfrm>
          <a:prstGeom prst="rect">
            <a:avLst/>
          </a:prstGeom>
          <a:noFill/>
          <a:ln>
            <a:noFill/>
          </a:ln>
        </p:spPr>
      </p:pic>
      <p:sp>
        <p:nvSpPr>
          <p:cNvPr id="41" name="Right Arrow 40">
            <a:extLst>
              <a:ext uri="{FF2B5EF4-FFF2-40B4-BE49-F238E27FC236}">
                <a16:creationId xmlns:a16="http://schemas.microsoft.com/office/drawing/2014/main" id="{57C2CCF4-5594-7F48-A894-27F1660BFBFA}"/>
              </a:ext>
            </a:extLst>
          </p:cNvPr>
          <p:cNvSpPr/>
          <p:nvPr/>
        </p:nvSpPr>
        <p:spPr>
          <a:xfrm>
            <a:off x="8100096" y="5568221"/>
            <a:ext cx="670706" cy="476942"/>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2" name="Rectangle 41">
            <a:extLst>
              <a:ext uri="{FF2B5EF4-FFF2-40B4-BE49-F238E27FC236}">
                <a16:creationId xmlns:a16="http://schemas.microsoft.com/office/drawing/2014/main" id="{BCD09CF4-ED86-2748-8F2B-2BCD8AFCB21F}"/>
              </a:ext>
            </a:extLst>
          </p:cNvPr>
          <p:cNvSpPr/>
          <p:nvPr/>
        </p:nvSpPr>
        <p:spPr>
          <a:xfrm>
            <a:off x="0" y="2649250"/>
            <a:ext cx="12192000" cy="284549"/>
          </a:xfrm>
          <a:prstGeom prst="rect">
            <a:avLst/>
          </a:prstGeom>
          <a:solidFill>
            <a:srgbClr val="3AC69D">
              <a:alpha val="255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43" name="Group 42">
            <a:extLst>
              <a:ext uri="{FF2B5EF4-FFF2-40B4-BE49-F238E27FC236}">
                <a16:creationId xmlns:a16="http://schemas.microsoft.com/office/drawing/2014/main" id="{EE356352-6086-6449-8A47-AA0C33DED52D}"/>
              </a:ext>
            </a:extLst>
          </p:cNvPr>
          <p:cNvGrpSpPr/>
          <p:nvPr/>
        </p:nvGrpSpPr>
        <p:grpSpPr>
          <a:xfrm>
            <a:off x="9964696" y="5040933"/>
            <a:ext cx="2100947" cy="1390844"/>
            <a:chOff x="6761923" y="2832540"/>
            <a:chExt cx="4872416" cy="2591941"/>
          </a:xfrm>
        </p:grpSpPr>
        <p:pic>
          <p:nvPicPr>
            <p:cNvPr id="44" name="Picture 43" descr="A white bottle with a black background&#10;&#10;Description automatically generated with low confidence">
              <a:extLst>
                <a:ext uri="{FF2B5EF4-FFF2-40B4-BE49-F238E27FC236}">
                  <a16:creationId xmlns:a16="http://schemas.microsoft.com/office/drawing/2014/main" id="{A2310ABE-0D55-DD4A-9641-744AAFD56686}"/>
                </a:ext>
              </a:extLst>
            </p:cNvPr>
            <p:cNvPicPr>
              <a:picLocks noChangeAspect="1"/>
            </p:cNvPicPr>
            <p:nvPr/>
          </p:nvPicPr>
          <p:blipFill>
            <a:blip r:embed="rId17"/>
            <a:stretch>
              <a:fillRect/>
            </a:stretch>
          </p:blipFill>
          <p:spPr>
            <a:xfrm>
              <a:off x="6761923" y="3066105"/>
              <a:ext cx="1497472" cy="2246207"/>
            </a:xfrm>
            <a:prstGeom prst="rect">
              <a:avLst/>
            </a:prstGeom>
          </p:spPr>
        </p:pic>
        <p:pic>
          <p:nvPicPr>
            <p:cNvPr id="45" name="Picture 44" descr="A picture containing monitor, entertainment center&#10;&#10;Description automatically generated">
              <a:extLst>
                <a:ext uri="{FF2B5EF4-FFF2-40B4-BE49-F238E27FC236}">
                  <a16:creationId xmlns:a16="http://schemas.microsoft.com/office/drawing/2014/main" id="{244B7A7E-D1A8-7C41-BD40-CD3680ABC301}"/>
                </a:ext>
              </a:extLst>
            </p:cNvPr>
            <p:cNvPicPr>
              <a:picLocks noChangeAspect="1"/>
            </p:cNvPicPr>
            <p:nvPr/>
          </p:nvPicPr>
          <p:blipFill>
            <a:blip r:embed="rId18"/>
            <a:stretch>
              <a:fillRect/>
            </a:stretch>
          </p:blipFill>
          <p:spPr>
            <a:xfrm>
              <a:off x="8158168" y="3261815"/>
              <a:ext cx="2025123" cy="1929196"/>
            </a:xfrm>
            <a:prstGeom prst="rect">
              <a:avLst/>
            </a:prstGeom>
          </p:spPr>
        </p:pic>
        <p:pic>
          <p:nvPicPr>
            <p:cNvPr id="46" name="Picture 45" descr="A picture containing lumber&#10;&#10;Description automatically generated">
              <a:extLst>
                <a:ext uri="{FF2B5EF4-FFF2-40B4-BE49-F238E27FC236}">
                  <a16:creationId xmlns:a16="http://schemas.microsoft.com/office/drawing/2014/main" id="{F759848F-38DE-114F-9586-122E297214AB}"/>
                </a:ext>
              </a:extLst>
            </p:cNvPr>
            <p:cNvPicPr>
              <a:picLocks noChangeAspect="1"/>
            </p:cNvPicPr>
            <p:nvPr/>
          </p:nvPicPr>
          <p:blipFill>
            <a:blip r:embed="rId19"/>
            <a:stretch>
              <a:fillRect/>
            </a:stretch>
          </p:blipFill>
          <p:spPr>
            <a:xfrm rot="18000000">
              <a:off x="9792417" y="3582560"/>
              <a:ext cx="2591941" cy="1091902"/>
            </a:xfrm>
            <a:prstGeom prst="rect">
              <a:avLst/>
            </a:prstGeom>
          </p:spPr>
        </p:pic>
      </p:grpSp>
      <p:pic>
        <p:nvPicPr>
          <p:cNvPr id="47" name="Picture 46" descr="Icon&#10;&#10;Description automatically generated">
            <a:extLst>
              <a:ext uri="{FF2B5EF4-FFF2-40B4-BE49-F238E27FC236}">
                <a16:creationId xmlns:a16="http://schemas.microsoft.com/office/drawing/2014/main" id="{6DB1EFBF-A620-EE43-A799-3E0473E482C6}"/>
              </a:ext>
            </a:extLst>
          </p:cNvPr>
          <p:cNvPicPr>
            <a:picLocks noChangeAspect="1"/>
          </p:cNvPicPr>
          <p:nvPr/>
        </p:nvPicPr>
        <p:blipFill>
          <a:blip r:embed="rId20"/>
          <a:stretch>
            <a:fillRect/>
          </a:stretch>
        </p:blipFill>
        <p:spPr>
          <a:xfrm>
            <a:off x="105303" y="-28957"/>
            <a:ext cx="2795776" cy="2795776"/>
          </a:xfrm>
          <a:prstGeom prst="rect">
            <a:avLst/>
          </a:prstGeom>
        </p:spPr>
      </p:pic>
      <p:sp>
        <p:nvSpPr>
          <p:cNvPr id="48" name="TextBox 47">
            <a:extLst>
              <a:ext uri="{FF2B5EF4-FFF2-40B4-BE49-F238E27FC236}">
                <a16:creationId xmlns:a16="http://schemas.microsoft.com/office/drawing/2014/main" id="{3593CD48-42FA-8A41-B88B-C806E62FB2FF}"/>
              </a:ext>
            </a:extLst>
          </p:cNvPr>
          <p:cNvSpPr txBox="1"/>
          <p:nvPr/>
        </p:nvSpPr>
        <p:spPr>
          <a:xfrm>
            <a:off x="2563499" y="595840"/>
            <a:ext cx="9813316" cy="1569660"/>
          </a:xfrm>
          <a:prstGeom prst="rect">
            <a:avLst/>
          </a:prstGeom>
          <a:noFill/>
        </p:spPr>
        <p:txBody>
          <a:bodyPr wrap="square" rtlCol="0">
            <a:spAutoFit/>
          </a:bodyPr>
          <a:lstStyle/>
          <a:p>
            <a:r>
              <a:rPr lang="en-U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Many recyclables can be remade into new products. </a:t>
            </a:r>
            <a:r>
              <a:rPr lang="en-US" sz="3200" dirty="0">
                <a:solidFill>
                  <a:srgbClr val="262626"/>
                </a:solidFill>
                <a:latin typeface="Calibri" panose="020F0502020204030204" pitchFamily="34" charset="0"/>
                <a:ea typeface="SimSun" panose="02010600030101010101" pitchFamily="2" charset="-122"/>
                <a:cs typeface="Calibri" panose="020F0502020204030204" pitchFamily="34" charset="0"/>
              </a:rPr>
              <a:t>What products can be remade from recyclables into something new?</a:t>
            </a:r>
          </a:p>
        </p:txBody>
      </p:sp>
      <p:sp>
        <p:nvSpPr>
          <p:cNvPr id="3" name="Slide Number Placeholder 2">
            <a:extLst>
              <a:ext uri="{FF2B5EF4-FFF2-40B4-BE49-F238E27FC236}">
                <a16:creationId xmlns:a16="http://schemas.microsoft.com/office/drawing/2014/main" id="{5FC2EC89-F4F1-F84E-98A8-A17679B7B6A5}"/>
              </a:ext>
            </a:extLst>
          </p:cNvPr>
          <p:cNvSpPr>
            <a:spLocks noGrp="1"/>
          </p:cNvSpPr>
          <p:nvPr>
            <p:ph type="sldNum" sz="quarter" idx="12"/>
          </p:nvPr>
        </p:nvSpPr>
        <p:spPr/>
        <p:txBody>
          <a:bodyPr/>
          <a:lstStyle/>
          <a:p>
            <a:fld id="{A49FEDE7-8061-9B4D-88A1-7EA83A94C31B}" type="slidenum">
              <a:rPr lang="en-TH" smtClean="0"/>
              <a:t>18</a:t>
            </a:fld>
            <a:endParaRPr lang="en-TH"/>
          </a:p>
        </p:txBody>
      </p:sp>
      <p:pic>
        <p:nvPicPr>
          <p:cNvPr id="35" name="Google Shape;200;p6" descr="A bottle of water&#10;&#10;Description automatically generated with low confidence">
            <a:extLst>
              <a:ext uri="{FF2B5EF4-FFF2-40B4-BE49-F238E27FC236}">
                <a16:creationId xmlns:a16="http://schemas.microsoft.com/office/drawing/2014/main" id="{0F2121D6-5C80-7C65-5BB9-A5CE79D1D0B2}"/>
              </a:ext>
            </a:extLst>
          </p:cNvPr>
          <p:cNvPicPr preferRelativeResize="0"/>
          <p:nvPr/>
        </p:nvPicPr>
        <p:blipFill rotWithShape="1">
          <a:blip r:embed="rId12">
            <a:alphaModFix/>
          </a:blip>
          <a:srcRect/>
          <a:stretch/>
        </p:blipFill>
        <p:spPr>
          <a:xfrm>
            <a:off x="8604763" y="3479072"/>
            <a:ext cx="1067062" cy="1363681"/>
          </a:xfrm>
          <a:prstGeom prst="rect">
            <a:avLst/>
          </a:prstGeom>
          <a:noFill/>
          <a:ln>
            <a:noFill/>
          </a:ln>
        </p:spPr>
      </p:pic>
      <p:pic>
        <p:nvPicPr>
          <p:cNvPr id="37" name="Google Shape;205;p6" descr="A close up of a roll of tape&#10;&#10;Description automatically generated with low confidence">
            <a:extLst>
              <a:ext uri="{FF2B5EF4-FFF2-40B4-BE49-F238E27FC236}">
                <a16:creationId xmlns:a16="http://schemas.microsoft.com/office/drawing/2014/main" id="{BE2EC8E4-6771-173F-F39A-3AF0ECDA9F35}"/>
              </a:ext>
            </a:extLst>
          </p:cNvPr>
          <p:cNvPicPr preferRelativeResize="0"/>
          <p:nvPr/>
        </p:nvPicPr>
        <p:blipFill rotWithShape="1">
          <a:blip r:embed="rId4">
            <a:alphaModFix/>
          </a:blip>
          <a:srcRect/>
          <a:stretch/>
        </p:blipFill>
        <p:spPr>
          <a:xfrm>
            <a:off x="2611461" y="3616932"/>
            <a:ext cx="490989" cy="928849"/>
          </a:xfrm>
          <a:prstGeom prst="rect">
            <a:avLst/>
          </a:prstGeom>
          <a:noFill/>
          <a:ln>
            <a:noFill/>
          </a:ln>
        </p:spPr>
      </p:pic>
      <p:pic>
        <p:nvPicPr>
          <p:cNvPr id="39" name="Google Shape;206;p6" descr="A picture containing box, stationary, container, envelope&#10;&#10;Description automatically generated">
            <a:extLst>
              <a:ext uri="{FF2B5EF4-FFF2-40B4-BE49-F238E27FC236}">
                <a16:creationId xmlns:a16="http://schemas.microsoft.com/office/drawing/2014/main" id="{8A522DCA-B1AC-4DF8-AC2F-65DC5E764D11}"/>
              </a:ext>
            </a:extLst>
          </p:cNvPr>
          <p:cNvPicPr preferRelativeResize="0"/>
          <p:nvPr/>
        </p:nvPicPr>
        <p:blipFill rotWithShape="1">
          <a:blip r:embed="rId8">
            <a:alphaModFix/>
          </a:blip>
          <a:srcRect/>
          <a:stretch/>
        </p:blipFill>
        <p:spPr>
          <a:xfrm>
            <a:off x="2771575" y="5368384"/>
            <a:ext cx="1242609" cy="928850"/>
          </a:xfrm>
          <a:prstGeom prst="rect">
            <a:avLst/>
          </a:prstGeom>
          <a:noFill/>
          <a:ln>
            <a:noFill/>
          </a:ln>
        </p:spPr>
      </p:pic>
      <p:pic>
        <p:nvPicPr>
          <p:cNvPr id="49" name="Google Shape;196;p6" descr="A picture containing plastic, vessel, jar&#10;&#10;Description automatically generated">
            <a:extLst>
              <a:ext uri="{FF2B5EF4-FFF2-40B4-BE49-F238E27FC236}">
                <a16:creationId xmlns:a16="http://schemas.microsoft.com/office/drawing/2014/main" id="{E3415A5A-0B13-EC87-30AA-9590EF829A8C}"/>
              </a:ext>
            </a:extLst>
          </p:cNvPr>
          <p:cNvPicPr preferRelativeResize="0"/>
          <p:nvPr/>
        </p:nvPicPr>
        <p:blipFill rotWithShape="1">
          <a:blip r:embed="rId16">
            <a:alphaModFix/>
          </a:blip>
          <a:srcRect/>
          <a:stretch/>
        </p:blipFill>
        <p:spPr>
          <a:xfrm>
            <a:off x="8846716" y="5165038"/>
            <a:ext cx="1042066" cy="1247701"/>
          </a:xfrm>
          <a:prstGeom prst="rect">
            <a:avLst/>
          </a:prstGeom>
          <a:noFill/>
          <a:ln>
            <a:noFill/>
          </a:ln>
        </p:spPr>
      </p:pic>
    </p:spTree>
    <p:extLst>
      <p:ext uri="{BB962C8B-B14F-4D97-AF65-F5344CB8AC3E}">
        <p14:creationId xmlns:p14="http://schemas.microsoft.com/office/powerpoint/2010/main" val="29664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17929" y="1793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Metal Cans</a:t>
            </a:r>
          </a:p>
        </p:txBody>
      </p:sp>
      <p:sp>
        <p:nvSpPr>
          <p:cNvPr id="4" name="Rectangle 3">
            <a:extLst>
              <a:ext uri="{FF2B5EF4-FFF2-40B4-BE49-F238E27FC236}">
                <a16:creationId xmlns:a16="http://schemas.microsoft.com/office/drawing/2014/main" id="{C5EA0CC0-6729-D149-B087-24DCA38D0245}"/>
              </a:ext>
            </a:extLst>
          </p:cNvPr>
          <p:cNvSpPr/>
          <p:nvPr/>
        </p:nvSpPr>
        <p:spPr>
          <a:xfrm>
            <a:off x="1115061" y="3139541"/>
            <a:ext cx="3365765" cy="217277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ight Arrow 23">
            <a:extLst>
              <a:ext uri="{FF2B5EF4-FFF2-40B4-BE49-F238E27FC236}">
                <a16:creationId xmlns:a16="http://schemas.microsoft.com/office/drawing/2014/main" id="{24B2BE10-544F-0C4E-BBA1-DA8600629A57}"/>
              </a:ext>
            </a:extLst>
          </p:cNvPr>
          <p:cNvSpPr/>
          <p:nvPr/>
        </p:nvSpPr>
        <p:spPr>
          <a:xfrm>
            <a:off x="4786009" y="3997448"/>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ounded Rectangle 27">
            <a:extLst>
              <a:ext uri="{FF2B5EF4-FFF2-40B4-BE49-F238E27FC236}">
                <a16:creationId xmlns:a16="http://schemas.microsoft.com/office/drawing/2014/main" id="{1EC808F8-828C-2846-B1C6-396FC05E9D62}"/>
              </a:ext>
            </a:extLst>
          </p:cNvPr>
          <p:cNvSpPr/>
          <p:nvPr/>
        </p:nvSpPr>
        <p:spPr>
          <a:xfrm>
            <a:off x="972507" y="1553402"/>
            <a:ext cx="10246983" cy="752726"/>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49D6C86-C8E6-D845-8DFB-A2A48F0B6C03}"/>
              </a:ext>
            </a:extLst>
          </p:cNvPr>
          <p:cNvSpPr/>
          <p:nvPr/>
        </p:nvSpPr>
        <p:spPr>
          <a:xfrm>
            <a:off x="1025669" y="1630573"/>
            <a:ext cx="10140658" cy="540404"/>
          </a:xfrm>
          <a:prstGeom prst="rect">
            <a:avLst/>
          </a:prstGeom>
          <a:ln>
            <a:noFill/>
          </a:ln>
        </p:spPr>
        <p:txBody>
          <a:bodyPr wrap="square">
            <a:spAutoFit/>
          </a:bodyPr>
          <a:lstStyle/>
          <a:p>
            <a:pPr algn="ctr">
              <a:lnSpc>
                <a:spcPct val="120000"/>
              </a:lnSpc>
              <a:buClr>
                <a:srgbClr val="3AC69D"/>
              </a:buClr>
              <a:buSzPct val="150000"/>
            </a:pPr>
            <a:r>
              <a:rPr lang="en-US" sz="2600" b="1" dirty="0">
                <a:solidFill>
                  <a:schemeClr val="bg1"/>
                </a:solidFill>
              </a:rPr>
              <a:t>Metal cans can be recycled into cans, bike parts, appliances, and lamps.</a:t>
            </a:r>
            <a:endParaRPr lang="en-US" sz="2600" dirty="0">
              <a:solidFill>
                <a:schemeClr val="bg1"/>
              </a:solidFill>
            </a:endParaRPr>
          </a:p>
        </p:txBody>
      </p:sp>
      <p:pic>
        <p:nvPicPr>
          <p:cNvPr id="25" name="Google Shape;205;p6" descr="A close up of a roll of tape&#10;&#10;Description automatically generated with low confidence">
            <a:extLst>
              <a:ext uri="{FF2B5EF4-FFF2-40B4-BE49-F238E27FC236}">
                <a16:creationId xmlns:a16="http://schemas.microsoft.com/office/drawing/2014/main" id="{B09AB7B4-282A-204B-AFD3-402EA3AD38B5}"/>
              </a:ext>
            </a:extLst>
          </p:cNvPr>
          <p:cNvPicPr preferRelativeResize="0"/>
          <p:nvPr/>
        </p:nvPicPr>
        <p:blipFill rotWithShape="1">
          <a:blip r:embed="rId5">
            <a:alphaModFix/>
          </a:blip>
          <a:srcRect/>
          <a:stretch/>
        </p:blipFill>
        <p:spPr>
          <a:xfrm>
            <a:off x="2140084" y="3308105"/>
            <a:ext cx="982763" cy="1859184"/>
          </a:xfrm>
          <a:prstGeom prst="rect">
            <a:avLst/>
          </a:prstGeom>
          <a:noFill/>
          <a:ln>
            <a:noFill/>
          </a:ln>
        </p:spPr>
      </p:pic>
      <p:grpSp>
        <p:nvGrpSpPr>
          <p:cNvPr id="3" name="Group 2">
            <a:extLst>
              <a:ext uri="{FF2B5EF4-FFF2-40B4-BE49-F238E27FC236}">
                <a16:creationId xmlns:a16="http://schemas.microsoft.com/office/drawing/2014/main" id="{5DF25BBD-18AB-6390-84ED-687C4BF6CB06}"/>
              </a:ext>
            </a:extLst>
          </p:cNvPr>
          <p:cNvGrpSpPr/>
          <p:nvPr/>
        </p:nvGrpSpPr>
        <p:grpSpPr>
          <a:xfrm>
            <a:off x="7364701" y="3331648"/>
            <a:ext cx="4740862" cy="1835641"/>
            <a:chOff x="6902660" y="3060383"/>
            <a:chExt cx="5276239" cy="2204258"/>
          </a:xfrm>
        </p:grpSpPr>
        <p:pic>
          <p:nvPicPr>
            <p:cNvPr id="35" name="Picture 34" descr="A picture containing metalware, gear, chain, wheel&#10;&#10;Description automatically generated">
              <a:extLst>
                <a:ext uri="{FF2B5EF4-FFF2-40B4-BE49-F238E27FC236}">
                  <a16:creationId xmlns:a16="http://schemas.microsoft.com/office/drawing/2014/main" id="{6ED1C3C0-B06D-3E4B-9DC9-0D82B83E788C}"/>
                </a:ext>
              </a:extLst>
            </p:cNvPr>
            <p:cNvPicPr>
              <a:picLocks noChangeAspect="1"/>
            </p:cNvPicPr>
            <p:nvPr/>
          </p:nvPicPr>
          <p:blipFill>
            <a:blip r:embed="rId6"/>
            <a:stretch>
              <a:fillRect/>
            </a:stretch>
          </p:blipFill>
          <p:spPr>
            <a:xfrm rot="16200000">
              <a:off x="6627128" y="3335915"/>
              <a:ext cx="2204258" cy="1653193"/>
            </a:xfrm>
            <a:prstGeom prst="rect">
              <a:avLst/>
            </a:prstGeom>
          </p:spPr>
        </p:pic>
        <p:pic>
          <p:nvPicPr>
            <p:cNvPr id="39" name="Picture 38">
              <a:extLst>
                <a:ext uri="{FF2B5EF4-FFF2-40B4-BE49-F238E27FC236}">
                  <a16:creationId xmlns:a16="http://schemas.microsoft.com/office/drawing/2014/main" id="{BCE254F2-DB34-E04A-BD24-7C039D7CCF6E}"/>
                </a:ext>
              </a:extLst>
            </p:cNvPr>
            <p:cNvPicPr>
              <a:picLocks noChangeAspect="1"/>
            </p:cNvPicPr>
            <p:nvPr/>
          </p:nvPicPr>
          <p:blipFill>
            <a:blip r:embed="rId7"/>
            <a:stretch>
              <a:fillRect/>
            </a:stretch>
          </p:blipFill>
          <p:spPr>
            <a:xfrm>
              <a:off x="8555854" y="3429000"/>
              <a:ext cx="2206024" cy="1768558"/>
            </a:xfrm>
            <a:prstGeom prst="rect">
              <a:avLst/>
            </a:prstGeom>
          </p:spPr>
        </p:pic>
        <p:pic>
          <p:nvPicPr>
            <p:cNvPr id="37" name="Picture 36" descr="A picture containing indoor, dark&#10;&#10;Description automatically generated">
              <a:extLst>
                <a:ext uri="{FF2B5EF4-FFF2-40B4-BE49-F238E27FC236}">
                  <a16:creationId xmlns:a16="http://schemas.microsoft.com/office/drawing/2014/main" id="{C639DE60-D1EC-0D49-8478-AF4D821D7BCE}"/>
                </a:ext>
              </a:extLst>
            </p:cNvPr>
            <p:cNvPicPr>
              <a:picLocks noChangeAspect="1"/>
            </p:cNvPicPr>
            <p:nvPr/>
          </p:nvPicPr>
          <p:blipFill>
            <a:blip r:embed="rId8"/>
            <a:stretch>
              <a:fillRect/>
            </a:stretch>
          </p:blipFill>
          <p:spPr>
            <a:xfrm>
              <a:off x="10304258" y="3203752"/>
              <a:ext cx="1874641" cy="1874641"/>
            </a:xfrm>
            <a:prstGeom prst="rect">
              <a:avLst/>
            </a:prstGeom>
          </p:spPr>
        </p:pic>
      </p:grpSp>
      <p:sp>
        <p:nvSpPr>
          <p:cNvPr id="2" name="Slide Number Placeholder 1">
            <a:extLst>
              <a:ext uri="{FF2B5EF4-FFF2-40B4-BE49-F238E27FC236}">
                <a16:creationId xmlns:a16="http://schemas.microsoft.com/office/drawing/2014/main" id="{B6A5203E-B681-DA46-B978-EA0ABA4D9CA8}"/>
              </a:ext>
            </a:extLst>
          </p:cNvPr>
          <p:cNvSpPr>
            <a:spLocks noGrp="1"/>
          </p:cNvSpPr>
          <p:nvPr>
            <p:ph type="sldNum" sz="quarter" idx="12"/>
          </p:nvPr>
        </p:nvSpPr>
        <p:spPr/>
        <p:txBody>
          <a:bodyPr/>
          <a:lstStyle/>
          <a:p>
            <a:fld id="{A49FEDE7-8061-9B4D-88A1-7EA83A94C31B}" type="slidenum">
              <a:rPr lang="en-TH" smtClean="0"/>
              <a:t>19</a:t>
            </a:fld>
            <a:endParaRPr lang="en-TH"/>
          </a:p>
        </p:txBody>
      </p:sp>
      <p:pic>
        <p:nvPicPr>
          <p:cNvPr id="15" name="Google Shape;205;p6" descr="A close up of a roll of tape&#10;&#10;Description automatically generated with low confidence">
            <a:extLst>
              <a:ext uri="{FF2B5EF4-FFF2-40B4-BE49-F238E27FC236}">
                <a16:creationId xmlns:a16="http://schemas.microsoft.com/office/drawing/2014/main" id="{E8967789-89A4-D4CC-B6CE-5DF4863BA166}"/>
              </a:ext>
            </a:extLst>
          </p:cNvPr>
          <p:cNvPicPr preferRelativeResize="0"/>
          <p:nvPr/>
        </p:nvPicPr>
        <p:blipFill rotWithShape="1">
          <a:blip r:embed="rId5">
            <a:alphaModFix/>
          </a:blip>
          <a:srcRect/>
          <a:stretch/>
        </p:blipFill>
        <p:spPr>
          <a:xfrm>
            <a:off x="6271454" y="3438997"/>
            <a:ext cx="788064" cy="1573858"/>
          </a:xfrm>
          <a:prstGeom prst="rect">
            <a:avLst/>
          </a:prstGeom>
          <a:noFill/>
          <a:ln>
            <a:noFill/>
          </a:ln>
        </p:spPr>
      </p:pic>
    </p:spTree>
    <p:extLst>
      <p:ext uri="{BB962C8B-B14F-4D97-AF65-F5344CB8AC3E}">
        <p14:creationId xmlns:p14="http://schemas.microsoft.com/office/powerpoint/2010/main" val="31591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558216"/>
            <a:ext cx="10907167" cy="1254511"/>
          </a:xfrm>
          <a:prstGeom prst="rect">
            <a:avLst/>
          </a:prstGeom>
        </p:spPr>
        <p:txBody>
          <a:bodyPr wrap="square">
            <a:spAutoFit/>
          </a:bodyPr>
          <a:lstStyle/>
          <a:p>
            <a:pPr algn="thaiDist">
              <a:lnSpc>
                <a:spcPct val="120000"/>
              </a:lnSpc>
            </a:pPr>
            <a:r>
              <a:rPr lang="en-US" sz="1600" b="1" dirty="0">
                <a:solidFill>
                  <a:srgbClr val="262626"/>
                </a:solidFill>
              </a:rPr>
              <a:t>Students will deepen their understanding of how recycling benefits the environment by identifying new products from recycled materials. They will engage in a group activity using collaboration, critical thinking, and verbal presentation skills to learn what recyclable materials can be turned into. They will receive a handout to share what they have learned with their family and encourage recycling at home.</a:t>
            </a: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435898"/>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AFD3679D-4E6B-824C-8459-CC5623869861}"/>
              </a:ext>
            </a:extLst>
          </p:cNvPr>
          <p:cNvSpPr/>
          <p:nvPr/>
        </p:nvSpPr>
        <p:spPr>
          <a:xfrm>
            <a:off x="1181181" y="312756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6AF8E32D-9947-CF40-B17C-19E63D868AE9}"/>
              </a:ext>
            </a:extLst>
          </p:cNvPr>
          <p:cNvSpPr/>
          <p:nvPr/>
        </p:nvSpPr>
        <p:spPr>
          <a:xfrm>
            <a:off x="1127544" y="312756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A09C8872-CA45-934A-B4B7-1B49C3EB120A}"/>
              </a:ext>
            </a:extLst>
          </p:cNvPr>
          <p:cNvSpPr/>
          <p:nvPr/>
        </p:nvSpPr>
        <p:spPr>
          <a:xfrm>
            <a:off x="1172128" y="3107514"/>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16" name="Rectangle 15">
            <a:extLst>
              <a:ext uri="{FF2B5EF4-FFF2-40B4-BE49-F238E27FC236}">
                <a16:creationId xmlns:a16="http://schemas.microsoft.com/office/drawing/2014/main" id="{129E9067-F706-6F44-B199-2326A583B255}"/>
              </a:ext>
            </a:extLst>
          </p:cNvPr>
          <p:cNvSpPr/>
          <p:nvPr/>
        </p:nvSpPr>
        <p:spPr>
          <a:xfrm>
            <a:off x="1678983" y="3169938"/>
            <a:ext cx="9734687" cy="368114"/>
          </a:xfrm>
          <a:prstGeom prst="rect">
            <a:avLst/>
          </a:prstGeom>
        </p:spPr>
        <p:txBody>
          <a:bodyPr wrap="square">
            <a:spAutoFit/>
          </a:bodyPr>
          <a:lstStyle/>
          <a:p>
            <a:pPr algn="thaiDist">
              <a:lnSpc>
                <a:spcPct val="120000"/>
              </a:lnSpc>
            </a:pPr>
            <a:r>
              <a:rPr lang="en-US" sz="1600" b="1" dirty="0">
                <a:solidFill>
                  <a:srgbClr val="262626"/>
                </a:solidFill>
              </a:rPr>
              <a:t>Display the lesson slides for the class to guide the instructions.</a:t>
            </a: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070285"/>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81A06BB7-A57A-5E4F-B6DD-27B41AC228A3}"/>
              </a:ext>
            </a:extLst>
          </p:cNvPr>
          <p:cNvSpPr/>
          <p:nvPr/>
        </p:nvSpPr>
        <p:spPr>
          <a:xfrm>
            <a:off x="1678983" y="3990915"/>
            <a:ext cx="9734687" cy="368114"/>
          </a:xfrm>
          <a:prstGeom prst="rect">
            <a:avLst/>
          </a:prstGeom>
        </p:spPr>
        <p:txBody>
          <a:bodyPr wrap="square">
            <a:spAutoFit/>
          </a:bodyPr>
          <a:lstStyle/>
          <a:p>
            <a:pPr algn="thaiDist">
              <a:lnSpc>
                <a:spcPct val="120000"/>
              </a:lnSpc>
            </a:pPr>
            <a:r>
              <a:rPr lang="en-US" sz="1600" b="1" dirty="0">
                <a:solidFill>
                  <a:srgbClr val="262626"/>
                </a:solidFill>
              </a:rPr>
              <a:t>Print deck of cards for student groups, one set per group is fine.</a:t>
            </a:r>
          </a:p>
        </p:txBody>
      </p:sp>
      <p:sp>
        <p:nvSpPr>
          <p:cNvPr id="18" name="Oval 17">
            <a:extLst>
              <a:ext uri="{FF2B5EF4-FFF2-40B4-BE49-F238E27FC236}">
                <a16:creationId xmlns:a16="http://schemas.microsoft.com/office/drawing/2014/main" id="{29FF3893-EED7-864D-8322-60945ABF4897}"/>
              </a:ext>
            </a:extLst>
          </p:cNvPr>
          <p:cNvSpPr/>
          <p:nvPr/>
        </p:nvSpPr>
        <p:spPr>
          <a:xfrm>
            <a:off x="1177126" y="395950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D546FFE0-AC33-634C-9CF5-2A183710E4D7}"/>
              </a:ext>
            </a:extLst>
          </p:cNvPr>
          <p:cNvSpPr/>
          <p:nvPr/>
        </p:nvSpPr>
        <p:spPr>
          <a:xfrm>
            <a:off x="1123489" y="395950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21ADB98F-BBCE-D348-A0D8-68BD5406CE7D}"/>
              </a:ext>
            </a:extLst>
          </p:cNvPr>
          <p:cNvSpPr/>
          <p:nvPr/>
        </p:nvSpPr>
        <p:spPr>
          <a:xfrm>
            <a:off x="1168073" y="393944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sp>
        <p:nvSpPr>
          <p:cNvPr id="22" name="Rectangle 21">
            <a:extLst>
              <a:ext uri="{FF2B5EF4-FFF2-40B4-BE49-F238E27FC236}">
                <a16:creationId xmlns:a16="http://schemas.microsoft.com/office/drawing/2014/main" id="{51477C06-7981-134A-A10F-5193C835D971}"/>
              </a:ext>
            </a:extLst>
          </p:cNvPr>
          <p:cNvSpPr/>
          <p:nvPr/>
        </p:nvSpPr>
        <p:spPr>
          <a:xfrm>
            <a:off x="1678983" y="4830520"/>
            <a:ext cx="9734687" cy="368114"/>
          </a:xfrm>
          <a:prstGeom prst="rect">
            <a:avLst/>
          </a:prstGeom>
        </p:spPr>
        <p:txBody>
          <a:bodyPr wrap="square">
            <a:spAutoFit/>
          </a:bodyPr>
          <a:lstStyle/>
          <a:p>
            <a:pPr algn="thaiDist">
              <a:lnSpc>
                <a:spcPct val="120000"/>
              </a:lnSpc>
            </a:pPr>
            <a:r>
              <a:rPr lang="en-US" sz="1600" b="1" dirty="0">
                <a:solidFill>
                  <a:srgbClr val="262626"/>
                </a:solidFill>
              </a:rPr>
              <a:t>Print the YES/NO take home handout to share with their family, and the “Waste Hero Stickers” of achievement.</a:t>
            </a:r>
          </a:p>
        </p:txBody>
      </p:sp>
      <p:sp>
        <p:nvSpPr>
          <p:cNvPr id="23" name="Oval 22">
            <a:extLst>
              <a:ext uri="{FF2B5EF4-FFF2-40B4-BE49-F238E27FC236}">
                <a16:creationId xmlns:a16="http://schemas.microsoft.com/office/drawing/2014/main" id="{225684B3-A1E9-2044-A6BF-EA24C5954809}"/>
              </a:ext>
            </a:extLst>
          </p:cNvPr>
          <p:cNvSpPr/>
          <p:nvPr/>
        </p:nvSpPr>
        <p:spPr>
          <a:xfrm>
            <a:off x="1177126" y="479910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Oval 23">
            <a:extLst>
              <a:ext uri="{FF2B5EF4-FFF2-40B4-BE49-F238E27FC236}">
                <a16:creationId xmlns:a16="http://schemas.microsoft.com/office/drawing/2014/main" id="{EF5D171E-02DE-594B-B5D8-FBDF4F1F1B33}"/>
              </a:ext>
            </a:extLst>
          </p:cNvPr>
          <p:cNvSpPr/>
          <p:nvPr/>
        </p:nvSpPr>
        <p:spPr>
          <a:xfrm>
            <a:off x="1123489" y="479910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Rectangle 24">
            <a:extLst>
              <a:ext uri="{FF2B5EF4-FFF2-40B4-BE49-F238E27FC236}">
                <a16:creationId xmlns:a16="http://schemas.microsoft.com/office/drawing/2014/main" id="{0666EFE9-FC01-6A4F-9A02-B465ABE4416B}"/>
              </a:ext>
            </a:extLst>
          </p:cNvPr>
          <p:cNvSpPr/>
          <p:nvPr/>
        </p:nvSpPr>
        <p:spPr>
          <a:xfrm>
            <a:off x="1168073" y="4779054"/>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sp>
        <p:nvSpPr>
          <p:cNvPr id="2" name="Slide Number Placeholder 1">
            <a:extLst>
              <a:ext uri="{FF2B5EF4-FFF2-40B4-BE49-F238E27FC236}">
                <a16:creationId xmlns:a16="http://schemas.microsoft.com/office/drawing/2014/main" id="{CBB3FEEF-8361-0449-9BAB-829D559CB360}"/>
              </a:ext>
            </a:extLst>
          </p:cNvPr>
          <p:cNvSpPr>
            <a:spLocks noGrp="1"/>
          </p:cNvSpPr>
          <p:nvPr>
            <p:ph type="sldNum" sz="quarter" idx="12"/>
          </p:nvPr>
        </p:nvSpPr>
        <p:spPr/>
        <p:txBody>
          <a:bodyPr/>
          <a:lstStyle/>
          <a:p>
            <a:fld id="{A49FEDE7-8061-9B4D-88A1-7EA83A94C31B}" type="slidenum">
              <a:rPr lang="en-TH" smtClean="0"/>
              <a:t>2</a:t>
            </a:fld>
            <a:endParaRPr lang="en-TH"/>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Cardboard</a:t>
            </a:r>
          </a:p>
        </p:txBody>
      </p:sp>
      <p:sp>
        <p:nvSpPr>
          <p:cNvPr id="4" name="Rectangle 3">
            <a:extLst>
              <a:ext uri="{FF2B5EF4-FFF2-40B4-BE49-F238E27FC236}">
                <a16:creationId xmlns:a16="http://schemas.microsoft.com/office/drawing/2014/main" id="{C5EA0CC0-6729-D149-B087-24DCA38D0245}"/>
              </a:ext>
            </a:extLst>
          </p:cNvPr>
          <p:cNvSpPr/>
          <p:nvPr/>
        </p:nvSpPr>
        <p:spPr>
          <a:xfrm>
            <a:off x="936198" y="3068002"/>
            <a:ext cx="3365765" cy="217277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ight Arrow 23">
            <a:extLst>
              <a:ext uri="{FF2B5EF4-FFF2-40B4-BE49-F238E27FC236}">
                <a16:creationId xmlns:a16="http://schemas.microsoft.com/office/drawing/2014/main" id="{24B2BE10-544F-0C4E-BBA1-DA8600629A57}"/>
              </a:ext>
            </a:extLst>
          </p:cNvPr>
          <p:cNvSpPr/>
          <p:nvPr/>
        </p:nvSpPr>
        <p:spPr>
          <a:xfrm>
            <a:off x="4743697" y="3839326"/>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ounded Rectangle 27">
            <a:extLst>
              <a:ext uri="{FF2B5EF4-FFF2-40B4-BE49-F238E27FC236}">
                <a16:creationId xmlns:a16="http://schemas.microsoft.com/office/drawing/2014/main" id="{1EC808F8-828C-2846-B1C6-396FC05E9D62}"/>
              </a:ext>
            </a:extLst>
          </p:cNvPr>
          <p:cNvSpPr/>
          <p:nvPr/>
        </p:nvSpPr>
        <p:spPr>
          <a:xfrm>
            <a:off x="465354" y="1553402"/>
            <a:ext cx="11178168" cy="752726"/>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49D6C86-C8E6-D845-8DFB-A2A48F0B6C03}"/>
              </a:ext>
            </a:extLst>
          </p:cNvPr>
          <p:cNvSpPr/>
          <p:nvPr/>
        </p:nvSpPr>
        <p:spPr>
          <a:xfrm>
            <a:off x="349133" y="1649461"/>
            <a:ext cx="11493731" cy="540404"/>
          </a:xfrm>
          <a:prstGeom prst="rect">
            <a:avLst/>
          </a:prstGeom>
          <a:ln>
            <a:noFill/>
          </a:ln>
        </p:spPr>
        <p:txBody>
          <a:bodyPr wrap="square">
            <a:spAutoFit/>
          </a:bodyPr>
          <a:lstStyle/>
          <a:p>
            <a:pPr algn="ctr">
              <a:lnSpc>
                <a:spcPct val="120000"/>
              </a:lnSpc>
              <a:buClr>
                <a:srgbClr val="3AC69D"/>
              </a:buClr>
              <a:buSzPct val="150000"/>
            </a:pPr>
            <a:r>
              <a:rPr lang="en-US" sz="2600" b="1" dirty="0">
                <a:solidFill>
                  <a:schemeClr val="bg1"/>
                </a:solidFill>
              </a:rPr>
              <a:t>Cardboard can be recycled into boxes, paper cups, shoe boxes and printer paper.</a:t>
            </a:r>
          </a:p>
        </p:txBody>
      </p:sp>
      <p:pic>
        <p:nvPicPr>
          <p:cNvPr id="30" name="Google Shape;206;p6" descr="A picture containing box, stationary, container, envelope&#10;&#10;Description automatically generated">
            <a:extLst>
              <a:ext uri="{FF2B5EF4-FFF2-40B4-BE49-F238E27FC236}">
                <a16:creationId xmlns:a16="http://schemas.microsoft.com/office/drawing/2014/main" id="{796F829A-8C87-7247-98C8-706C4434BD0C}"/>
              </a:ext>
            </a:extLst>
          </p:cNvPr>
          <p:cNvPicPr preferRelativeResize="0"/>
          <p:nvPr/>
        </p:nvPicPr>
        <p:blipFill rotWithShape="1">
          <a:blip r:embed="rId5">
            <a:alphaModFix/>
          </a:blip>
          <a:srcRect/>
          <a:stretch/>
        </p:blipFill>
        <p:spPr>
          <a:xfrm>
            <a:off x="1402313" y="3291592"/>
            <a:ext cx="2433533" cy="1819066"/>
          </a:xfrm>
          <a:prstGeom prst="rect">
            <a:avLst/>
          </a:prstGeom>
          <a:noFill/>
          <a:ln>
            <a:noFill/>
          </a:ln>
        </p:spPr>
      </p:pic>
      <p:grpSp>
        <p:nvGrpSpPr>
          <p:cNvPr id="36" name="Group 35">
            <a:extLst>
              <a:ext uri="{FF2B5EF4-FFF2-40B4-BE49-F238E27FC236}">
                <a16:creationId xmlns:a16="http://schemas.microsoft.com/office/drawing/2014/main" id="{53ABFD48-F72C-4440-B7A6-9DA94EAA7AD9}"/>
              </a:ext>
            </a:extLst>
          </p:cNvPr>
          <p:cNvGrpSpPr/>
          <p:nvPr/>
        </p:nvGrpSpPr>
        <p:grpSpPr>
          <a:xfrm>
            <a:off x="8580184" y="2696446"/>
            <a:ext cx="3262680" cy="3009357"/>
            <a:chOff x="6973303" y="2456186"/>
            <a:chExt cx="3262680" cy="3009357"/>
          </a:xfrm>
        </p:grpSpPr>
        <p:pic>
          <p:nvPicPr>
            <p:cNvPr id="15" name="Picture 14" descr="A picture containing indoor, box, desk, square&#10;&#10;Description automatically generated">
              <a:extLst>
                <a:ext uri="{FF2B5EF4-FFF2-40B4-BE49-F238E27FC236}">
                  <a16:creationId xmlns:a16="http://schemas.microsoft.com/office/drawing/2014/main" id="{1A01E5FA-5814-4C48-8EDB-FEBBF9EECF37}"/>
                </a:ext>
              </a:extLst>
            </p:cNvPr>
            <p:cNvPicPr>
              <a:picLocks noChangeAspect="1"/>
            </p:cNvPicPr>
            <p:nvPr/>
          </p:nvPicPr>
          <p:blipFill>
            <a:blip r:embed="rId6"/>
            <a:stretch>
              <a:fillRect/>
            </a:stretch>
          </p:blipFill>
          <p:spPr>
            <a:xfrm>
              <a:off x="7165571" y="2456186"/>
              <a:ext cx="2336157" cy="1868925"/>
            </a:xfrm>
            <a:prstGeom prst="rect">
              <a:avLst/>
            </a:prstGeom>
          </p:spPr>
        </p:pic>
        <p:pic>
          <p:nvPicPr>
            <p:cNvPr id="31" name="Picture 30" descr="A white cup with a black background&#10;&#10;Description automatically generated with low confidence">
              <a:extLst>
                <a:ext uri="{FF2B5EF4-FFF2-40B4-BE49-F238E27FC236}">
                  <a16:creationId xmlns:a16="http://schemas.microsoft.com/office/drawing/2014/main" id="{8AB44CE9-4ED6-ED4C-B6B8-BFF4D40C67F9}"/>
                </a:ext>
              </a:extLst>
            </p:cNvPr>
            <p:cNvPicPr>
              <a:picLocks noChangeAspect="1"/>
            </p:cNvPicPr>
            <p:nvPr/>
          </p:nvPicPr>
          <p:blipFill>
            <a:blip r:embed="rId7"/>
            <a:stretch>
              <a:fillRect/>
            </a:stretch>
          </p:blipFill>
          <p:spPr>
            <a:xfrm>
              <a:off x="6973303" y="3305004"/>
              <a:ext cx="1433158" cy="2160539"/>
            </a:xfrm>
            <a:prstGeom prst="rect">
              <a:avLst/>
            </a:prstGeom>
          </p:spPr>
        </p:pic>
        <p:pic>
          <p:nvPicPr>
            <p:cNvPr id="35" name="Picture 34" descr="A picture containing text, stationary, envelope&#10;&#10;Description automatically generated">
              <a:extLst>
                <a:ext uri="{FF2B5EF4-FFF2-40B4-BE49-F238E27FC236}">
                  <a16:creationId xmlns:a16="http://schemas.microsoft.com/office/drawing/2014/main" id="{BDD2B8EA-8562-A546-8FBD-6F7C8BA3342E}"/>
                </a:ext>
              </a:extLst>
            </p:cNvPr>
            <p:cNvPicPr>
              <a:picLocks noChangeAspect="1"/>
            </p:cNvPicPr>
            <p:nvPr/>
          </p:nvPicPr>
          <p:blipFill>
            <a:blip r:embed="rId8"/>
            <a:stretch>
              <a:fillRect/>
            </a:stretch>
          </p:blipFill>
          <p:spPr>
            <a:xfrm>
              <a:off x="8311601" y="3662851"/>
              <a:ext cx="1924382" cy="1545688"/>
            </a:xfrm>
            <a:prstGeom prst="rect">
              <a:avLst/>
            </a:prstGeom>
          </p:spPr>
        </p:pic>
      </p:grpSp>
      <p:sp>
        <p:nvSpPr>
          <p:cNvPr id="2" name="Slide Number Placeholder 1">
            <a:extLst>
              <a:ext uri="{FF2B5EF4-FFF2-40B4-BE49-F238E27FC236}">
                <a16:creationId xmlns:a16="http://schemas.microsoft.com/office/drawing/2014/main" id="{B16BE84B-1191-C644-87C1-2179C7133DA9}"/>
              </a:ext>
            </a:extLst>
          </p:cNvPr>
          <p:cNvSpPr>
            <a:spLocks noGrp="1"/>
          </p:cNvSpPr>
          <p:nvPr>
            <p:ph type="sldNum" sz="quarter" idx="12"/>
          </p:nvPr>
        </p:nvSpPr>
        <p:spPr/>
        <p:txBody>
          <a:bodyPr/>
          <a:lstStyle/>
          <a:p>
            <a:fld id="{A49FEDE7-8061-9B4D-88A1-7EA83A94C31B}" type="slidenum">
              <a:rPr lang="en-TH" smtClean="0"/>
              <a:t>20</a:t>
            </a:fld>
            <a:endParaRPr lang="en-TH"/>
          </a:p>
        </p:txBody>
      </p:sp>
      <p:pic>
        <p:nvPicPr>
          <p:cNvPr id="16" name="Google Shape;206;p6" descr="A picture containing box, stationary, container, envelope&#10;&#10;Description automatically generated">
            <a:extLst>
              <a:ext uri="{FF2B5EF4-FFF2-40B4-BE49-F238E27FC236}">
                <a16:creationId xmlns:a16="http://schemas.microsoft.com/office/drawing/2014/main" id="{0F8CF980-EF21-1F09-EDC0-D0AFA1E898EA}"/>
              </a:ext>
            </a:extLst>
          </p:cNvPr>
          <p:cNvPicPr preferRelativeResize="0"/>
          <p:nvPr/>
        </p:nvPicPr>
        <p:blipFill rotWithShape="1">
          <a:blip r:embed="rId5">
            <a:alphaModFix/>
          </a:blip>
          <a:srcRect/>
          <a:stretch/>
        </p:blipFill>
        <p:spPr>
          <a:xfrm>
            <a:off x="6071145" y="3292676"/>
            <a:ext cx="2433533" cy="1819066"/>
          </a:xfrm>
          <a:prstGeom prst="rect">
            <a:avLst/>
          </a:prstGeom>
          <a:noFill/>
          <a:ln>
            <a:noFill/>
          </a:ln>
        </p:spPr>
      </p:pic>
    </p:spTree>
    <p:extLst>
      <p:ext uri="{BB962C8B-B14F-4D97-AF65-F5344CB8AC3E}">
        <p14:creationId xmlns:p14="http://schemas.microsoft.com/office/powerpoint/2010/main" val="34956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PET Plastic bottle</a:t>
            </a:r>
          </a:p>
        </p:txBody>
      </p:sp>
      <p:sp>
        <p:nvSpPr>
          <p:cNvPr id="4" name="Rectangle 3">
            <a:extLst>
              <a:ext uri="{FF2B5EF4-FFF2-40B4-BE49-F238E27FC236}">
                <a16:creationId xmlns:a16="http://schemas.microsoft.com/office/drawing/2014/main" id="{C5EA0CC0-6729-D149-B087-24DCA38D0245}"/>
              </a:ext>
            </a:extLst>
          </p:cNvPr>
          <p:cNvSpPr/>
          <p:nvPr/>
        </p:nvSpPr>
        <p:spPr>
          <a:xfrm>
            <a:off x="823079" y="3069019"/>
            <a:ext cx="3365765" cy="217277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ight Arrow 23">
            <a:extLst>
              <a:ext uri="{FF2B5EF4-FFF2-40B4-BE49-F238E27FC236}">
                <a16:creationId xmlns:a16="http://schemas.microsoft.com/office/drawing/2014/main" id="{24B2BE10-544F-0C4E-BBA1-DA8600629A57}"/>
              </a:ext>
            </a:extLst>
          </p:cNvPr>
          <p:cNvSpPr/>
          <p:nvPr/>
        </p:nvSpPr>
        <p:spPr>
          <a:xfrm>
            <a:off x="4668455" y="3863096"/>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ounded Rectangle 27">
            <a:extLst>
              <a:ext uri="{FF2B5EF4-FFF2-40B4-BE49-F238E27FC236}">
                <a16:creationId xmlns:a16="http://schemas.microsoft.com/office/drawing/2014/main" id="{1EC808F8-828C-2846-B1C6-396FC05E9D62}"/>
              </a:ext>
            </a:extLst>
          </p:cNvPr>
          <p:cNvSpPr/>
          <p:nvPr/>
        </p:nvSpPr>
        <p:spPr>
          <a:xfrm>
            <a:off x="665019" y="1553402"/>
            <a:ext cx="10789920" cy="752726"/>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49D6C86-C8E6-D845-8DFB-A2A48F0B6C03}"/>
              </a:ext>
            </a:extLst>
          </p:cNvPr>
          <p:cNvSpPr/>
          <p:nvPr/>
        </p:nvSpPr>
        <p:spPr>
          <a:xfrm>
            <a:off x="847969" y="1616211"/>
            <a:ext cx="10496059" cy="557717"/>
          </a:xfrm>
          <a:prstGeom prst="rect">
            <a:avLst/>
          </a:prstGeom>
          <a:ln>
            <a:noFill/>
          </a:ln>
        </p:spPr>
        <p:txBody>
          <a:bodyPr wrap="square">
            <a:spAutoFit/>
          </a:bodyPr>
          <a:lstStyle/>
          <a:p>
            <a:pPr algn="ctr">
              <a:lnSpc>
                <a:spcPct val="120000"/>
              </a:lnSpc>
              <a:buClr>
                <a:srgbClr val="3AC69D"/>
              </a:buClr>
              <a:buSzPct val="150000"/>
            </a:pPr>
            <a:r>
              <a:rPr lang="en-US" sz="2700" b="1" dirty="0">
                <a:solidFill>
                  <a:schemeClr val="bg1"/>
                </a:solidFill>
              </a:rPr>
              <a:t>PET Plastic bottles can be recycled into more PET bottles and textiles</a:t>
            </a:r>
            <a:endParaRPr lang="en-US" sz="2700" dirty="0">
              <a:solidFill>
                <a:schemeClr val="bg1"/>
              </a:solidFill>
            </a:endParaRPr>
          </a:p>
        </p:txBody>
      </p:sp>
      <p:pic>
        <p:nvPicPr>
          <p:cNvPr id="25" name="Google Shape;200;p6" descr="A bottle of water&#10;&#10;Description automatically generated with low confidence">
            <a:extLst>
              <a:ext uri="{FF2B5EF4-FFF2-40B4-BE49-F238E27FC236}">
                <a16:creationId xmlns:a16="http://schemas.microsoft.com/office/drawing/2014/main" id="{788B9216-8E18-8845-9D30-7B9B68FAF693}"/>
              </a:ext>
            </a:extLst>
          </p:cNvPr>
          <p:cNvPicPr preferRelativeResize="0"/>
          <p:nvPr/>
        </p:nvPicPr>
        <p:blipFill rotWithShape="1">
          <a:blip r:embed="rId5">
            <a:alphaModFix/>
          </a:blip>
          <a:srcRect/>
          <a:stretch/>
        </p:blipFill>
        <p:spPr>
          <a:xfrm>
            <a:off x="1443784" y="3139542"/>
            <a:ext cx="1703649" cy="2165056"/>
          </a:xfrm>
          <a:prstGeom prst="rect">
            <a:avLst/>
          </a:prstGeom>
          <a:noFill/>
          <a:ln>
            <a:noFill/>
          </a:ln>
        </p:spPr>
      </p:pic>
      <p:grpSp>
        <p:nvGrpSpPr>
          <p:cNvPr id="31" name="Group 30">
            <a:extLst>
              <a:ext uri="{FF2B5EF4-FFF2-40B4-BE49-F238E27FC236}">
                <a16:creationId xmlns:a16="http://schemas.microsoft.com/office/drawing/2014/main" id="{A98C882D-AA9A-DE4D-959D-9F6EB19663FB}"/>
              </a:ext>
            </a:extLst>
          </p:cNvPr>
          <p:cNvGrpSpPr/>
          <p:nvPr/>
        </p:nvGrpSpPr>
        <p:grpSpPr>
          <a:xfrm>
            <a:off x="7174435" y="2983211"/>
            <a:ext cx="5300489" cy="2235579"/>
            <a:chOff x="6761923" y="2934206"/>
            <a:chExt cx="5500031" cy="2370392"/>
          </a:xfrm>
        </p:grpSpPr>
        <p:pic>
          <p:nvPicPr>
            <p:cNvPr id="3" name="Picture 2" descr="A picture containing accessory, luggage, suitcase, bag&#10;&#10;Description automatically generated">
              <a:extLst>
                <a:ext uri="{FF2B5EF4-FFF2-40B4-BE49-F238E27FC236}">
                  <a16:creationId xmlns:a16="http://schemas.microsoft.com/office/drawing/2014/main" id="{77F5C6F9-908E-DF40-A04A-9F019499681B}"/>
                </a:ext>
              </a:extLst>
            </p:cNvPr>
            <p:cNvPicPr>
              <a:picLocks noChangeAspect="1"/>
            </p:cNvPicPr>
            <p:nvPr/>
          </p:nvPicPr>
          <p:blipFill>
            <a:blip r:embed="rId6"/>
            <a:stretch>
              <a:fillRect/>
            </a:stretch>
          </p:blipFill>
          <p:spPr>
            <a:xfrm>
              <a:off x="6761923" y="3069019"/>
              <a:ext cx="2172770" cy="2172770"/>
            </a:xfrm>
            <a:prstGeom prst="rect">
              <a:avLst/>
            </a:prstGeom>
          </p:spPr>
        </p:pic>
        <p:pic>
          <p:nvPicPr>
            <p:cNvPr id="30" name="Picture 29" descr="A picture containing chocolate&#10;&#10;Description automatically generated">
              <a:extLst>
                <a:ext uri="{FF2B5EF4-FFF2-40B4-BE49-F238E27FC236}">
                  <a16:creationId xmlns:a16="http://schemas.microsoft.com/office/drawing/2014/main" id="{849712CE-B9A3-0045-AE3F-1D49EEC551A6}"/>
                </a:ext>
              </a:extLst>
            </p:cNvPr>
            <p:cNvPicPr>
              <a:picLocks noChangeAspect="1"/>
            </p:cNvPicPr>
            <p:nvPr/>
          </p:nvPicPr>
          <p:blipFill>
            <a:blip r:embed="rId7"/>
            <a:stretch>
              <a:fillRect/>
            </a:stretch>
          </p:blipFill>
          <p:spPr>
            <a:xfrm>
              <a:off x="8864740" y="3968941"/>
              <a:ext cx="3397214" cy="1335657"/>
            </a:xfrm>
            <a:prstGeom prst="rect">
              <a:avLst/>
            </a:prstGeom>
          </p:spPr>
        </p:pic>
        <p:pic>
          <p:nvPicPr>
            <p:cNvPr id="15" name="Picture 14" descr="A close up of a shirt&#10;&#10;Description automatically generated with low confidence">
              <a:extLst>
                <a:ext uri="{FF2B5EF4-FFF2-40B4-BE49-F238E27FC236}">
                  <a16:creationId xmlns:a16="http://schemas.microsoft.com/office/drawing/2014/main" id="{5FDE25A8-6112-7347-8799-A9F3A825E638}"/>
                </a:ext>
              </a:extLst>
            </p:cNvPr>
            <p:cNvPicPr>
              <a:picLocks noChangeAspect="1"/>
            </p:cNvPicPr>
            <p:nvPr/>
          </p:nvPicPr>
          <p:blipFill>
            <a:blip r:embed="rId8"/>
            <a:stretch>
              <a:fillRect/>
            </a:stretch>
          </p:blipFill>
          <p:spPr>
            <a:xfrm>
              <a:off x="8204121" y="2934206"/>
              <a:ext cx="2027212" cy="2289998"/>
            </a:xfrm>
            <a:prstGeom prst="rect">
              <a:avLst/>
            </a:prstGeom>
          </p:spPr>
        </p:pic>
      </p:grpSp>
      <p:pic>
        <p:nvPicPr>
          <p:cNvPr id="10" name="Picture 9" descr="A picture containing hydrozoan&#10;&#10;Description automatically generated">
            <a:extLst>
              <a:ext uri="{FF2B5EF4-FFF2-40B4-BE49-F238E27FC236}">
                <a16:creationId xmlns:a16="http://schemas.microsoft.com/office/drawing/2014/main" id="{187DE0DA-8615-FF4C-B111-C7DFF073567D}"/>
              </a:ext>
            </a:extLst>
          </p:cNvPr>
          <p:cNvPicPr>
            <a:picLocks noChangeAspect="1"/>
          </p:cNvPicPr>
          <p:nvPr/>
        </p:nvPicPr>
        <p:blipFill>
          <a:blip r:embed="rId9"/>
          <a:stretch>
            <a:fillRect/>
          </a:stretch>
        </p:blipFill>
        <p:spPr>
          <a:xfrm>
            <a:off x="6677247" y="5001121"/>
            <a:ext cx="4691674" cy="1157280"/>
          </a:xfrm>
          <a:prstGeom prst="rect">
            <a:avLst/>
          </a:prstGeom>
        </p:spPr>
      </p:pic>
      <p:pic>
        <p:nvPicPr>
          <p:cNvPr id="18" name="Google Shape;200;p6" descr="A bottle of water&#10;&#10;Description automatically generated with low confidence">
            <a:extLst>
              <a:ext uri="{FF2B5EF4-FFF2-40B4-BE49-F238E27FC236}">
                <a16:creationId xmlns:a16="http://schemas.microsoft.com/office/drawing/2014/main" id="{A51C95A4-76A8-E747-9D16-A34F155AB2DA}"/>
              </a:ext>
            </a:extLst>
          </p:cNvPr>
          <p:cNvPicPr preferRelativeResize="0"/>
          <p:nvPr/>
        </p:nvPicPr>
        <p:blipFill rotWithShape="1">
          <a:blip r:embed="rId5">
            <a:alphaModFix/>
          </a:blip>
          <a:srcRect/>
          <a:stretch/>
        </p:blipFill>
        <p:spPr>
          <a:xfrm>
            <a:off x="5821157" y="3202502"/>
            <a:ext cx="1577694" cy="1905803"/>
          </a:xfrm>
          <a:prstGeom prst="rect">
            <a:avLst/>
          </a:prstGeom>
          <a:noFill/>
          <a:ln>
            <a:noFill/>
          </a:ln>
        </p:spPr>
      </p:pic>
      <p:sp>
        <p:nvSpPr>
          <p:cNvPr id="11" name="Slide Number Placeholder 10">
            <a:extLst>
              <a:ext uri="{FF2B5EF4-FFF2-40B4-BE49-F238E27FC236}">
                <a16:creationId xmlns:a16="http://schemas.microsoft.com/office/drawing/2014/main" id="{E5FD6714-245E-4246-A0DC-BDC9C55392D1}"/>
              </a:ext>
            </a:extLst>
          </p:cNvPr>
          <p:cNvSpPr>
            <a:spLocks noGrp="1"/>
          </p:cNvSpPr>
          <p:nvPr>
            <p:ph type="sldNum" sz="quarter" idx="12"/>
          </p:nvPr>
        </p:nvSpPr>
        <p:spPr/>
        <p:txBody>
          <a:bodyPr/>
          <a:lstStyle/>
          <a:p>
            <a:fld id="{A49FEDE7-8061-9B4D-88A1-7EA83A94C31B}" type="slidenum">
              <a:rPr lang="en-TH" smtClean="0"/>
              <a:t>21</a:t>
            </a:fld>
            <a:endParaRPr lang="en-TH"/>
          </a:p>
        </p:txBody>
      </p:sp>
    </p:spTree>
    <p:extLst>
      <p:ext uri="{BB962C8B-B14F-4D97-AF65-F5344CB8AC3E}">
        <p14:creationId xmlns:p14="http://schemas.microsoft.com/office/powerpoint/2010/main" val="12399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095853"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Glass</a:t>
            </a:r>
          </a:p>
        </p:txBody>
      </p:sp>
      <p:sp>
        <p:nvSpPr>
          <p:cNvPr id="4" name="Rectangle 3">
            <a:extLst>
              <a:ext uri="{FF2B5EF4-FFF2-40B4-BE49-F238E27FC236}">
                <a16:creationId xmlns:a16="http://schemas.microsoft.com/office/drawing/2014/main" id="{C5EA0CC0-6729-D149-B087-24DCA38D0245}"/>
              </a:ext>
            </a:extLst>
          </p:cNvPr>
          <p:cNvSpPr/>
          <p:nvPr/>
        </p:nvSpPr>
        <p:spPr>
          <a:xfrm>
            <a:off x="1344100" y="3139542"/>
            <a:ext cx="3365765" cy="2172770"/>
          </a:xfrm>
          <a:prstGeom prst="rect">
            <a:avLst/>
          </a:prstGeom>
          <a:solidFill>
            <a:srgbClr val="29C7F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ight Arrow 23">
            <a:extLst>
              <a:ext uri="{FF2B5EF4-FFF2-40B4-BE49-F238E27FC236}">
                <a16:creationId xmlns:a16="http://schemas.microsoft.com/office/drawing/2014/main" id="{24B2BE10-544F-0C4E-BBA1-DA8600629A57}"/>
              </a:ext>
            </a:extLst>
          </p:cNvPr>
          <p:cNvSpPr/>
          <p:nvPr/>
        </p:nvSpPr>
        <p:spPr>
          <a:xfrm>
            <a:off x="5260379" y="3967037"/>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ounded Rectangle 27">
            <a:extLst>
              <a:ext uri="{FF2B5EF4-FFF2-40B4-BE49-F238E27FC236}">
                <a16:creationId xmlns:a16="http://schemas.microsoft.com/office/drawing/2014/main" id="{1EC808F8-828C-2846-B1C6-396FC05E9D62}"/>
              </a:ext>
            </a:extLst>
          </p:cNvPr>
          <p:cNvSpPr/>
          <p:nvPr/>
        </p:nvSpPr>
        <p:spPr>
          <a:xfrm>
            <a:off x="484908" y="1553402"/>
            <a:ext cx="11158614" cy="752726"/>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49D6C86-C8E6-D845-8DFB-A2A48F0B6C03}"/>
              </a:ext>
            </a:extLst>
          </p:cNvPr>
          <p:cNvSpPr/>
          <p:nvPr/>
        </p:nvSpPr>
        <p:spPr>
          <a:xfrm>
            <a:off x="484908" y="1649461"/>
            <a:ext cx="11222182" cy="505972"/>
          </a:xfrm>
          <a:prstGeom prst="rect">
            <a:avLst/>
          </a:prstGeom>
          <a:ln>
            <a:noFill/>
          </a:ln>
        </p:spPr>
        <p:txBody>
          <a:bodyPr wrap="square">
            <a:spAutoFit/>
          </a:bodyPr>
          <a:lstStyle/>
          <a:p>
            <a:pPr algn="ctr">
              <a:lnSpc>
                <a:spcPct val="120000"/>
              </a:lnSpc>
              <a:buClr>
                <a:srgbClr val="3AC69D"/>
              </a:buClr>
              <a:buSzPct val="150000"/>
            </a:pPr>
            <a:r>
              <a:rPr lang="en-US" sz="2400" b="1" dirty="0">
                <a:solidFill>
                  <a:schemeClr val="bg1"/>
                </a:solidFill>
              </a:rPr>
              <a:t>Glass can be recycled into glass milk bottles, new windows, and even mixed concrete.</a:t>
            </a:r>
            <a:endParaRPr lang="en-US" sz="2400" dirty="0">
              <a:solidFill>
                <a:schemeClr val="bg1"/>
              </a:solidFill>
            </a:endParaRPr>
          </a:p>
        </p:txBody>
      </p:sp>
      <p:pic>
        <p:nvPicPr>
          <p:cNvPr id="25" name="Google Shape;196;p6" descr="A picture containing plastic, vessel, jar&#10;&#10;Description automatically generated">
            <a:extLst>
              <a:ext uri="{FF2B5EF4-FFF2-40B4-BE49-F238E27FC236}">
                <a16:creationId xmlns:a16="http://schemas.microsoft.com/office/drawing/2014/main" id="{BBB8EC5F-3269-734B-AAEA-11EEDB35EDAB}"/>
              </a:ext>
            </a:extLst>
          </p:cNvPr>
          <p:cNvPicPr preferRelativeResize="0"/>
          <p:nvPr/>
        </p:nvPicPr>
        <p:blipFill rotWithShape="1">
          <a:blip r:embed="rId5">
            <a:alphaModFix/>
          </a:blip>
          <a:srcRect/>
          <a:stretch/>
        </p:blipFill>
        <p:spPr>
          <a:xfrm>
            <a:off x="2093601" y="3203328"/>
            <a:ext cx="1686664" cy="2019501"/>
          </a:xfrm>
          <a:prstGeom prst="rect">
            <a:avLst/>
          </a:prstGeom>
          <a:noFill/>
          <a:ln>
            <a:noFill/>
          </a:ln>
        </p:spPr>
      </p:pic>
      <p:grpSp>
        <p:nvGrpSpPr>
          <p:cNvPr id="31" name="Group 30">
            <a:extLst>
              <a:ext uri="{FF2B5EF4-FFF2-40B4-BE49-F238E27FC236}">
                <a16:creationId xmlns:a16="http://schemas.microsoft.com/office/drawing/2014/main" id="{1696C33D-4EC2-E04A-B9AA-B1CEEDA22242}"/>
              </a:ext>
            </a:extLst>
          </p:cNvPr>
          <p:cNvGrpSpPr/>
          <p:nvPr/>
        </p:nvGrpSpPr>
        <p:grpSpPr>
          <a:xfrm>
            <a:off x="8180177" y="2983211"/>
            <a:ext cx="3701301" cy="2441270"/>
            <a:chOff x="6761923" y="2832540"/>
            <a:chExt cx="4872416" cy="2591941"/>
          </a:xfrm>
        </p:grpSpPr>
        <p:pic>
          <p:nvPicPr>
            <p:cNvPr id="3" name="Picture 2" descr="A white bottle with a black background&#10;&#10;Description automatically generated with low confidence">
              <a:extLst>
                <a:ext uri="{FF2B5EF4-FFF2-40B4-BE49-F238E27FC236}">
                  <a16:creationId xmlns:a16="http://schemas.microsoft.com/office/drawing/2014/main" id="{DCECCC3E-5282-B049-BCF4-0BBEE236DFF9}"/>
                </a:ext>
              </a:extLst>
            </p:cNvPr>
            <p:cNvPicPr>
              <a:picLocks noChangeAspect="1"/>
            </p:cNvPicPr>
            <p:nvPr/>
          </p:nvPicPr>
          <p:blipFill>
            <a:blip r:embed="rId6"/>
            <a:stretch>
              <a:fillRect/>
            </a:stretch>
          </p:blipFill>
          <p:spPr>
            <a:xfrm>
              <a:off x="6761923" y="3066105"/>
              <a:ext cx="1497472" cy="2246207"/>
            </a:xfrm>
            <a:prstGeom prst="rect">
              <a:avLst/>
            </a:prstGeom>
          </p:spPr>
        </p:pic>
        <p:pic>
          <p:nvPicPr>
            <p:cNvPr id="15" name="Picture 14" descr="A picture containing monitor, entertainment center&#10;&#10;Description automatically generated">
              <a:extLst>
                <a:ext uri="{FF2B5EF4-FFF2-40B4-BE49-F238E27FC236}">
                  <a16:creationId xmlns:a16="http://schemas.microsoft.com/office/drawing/2014/main" id="{AD9AAD30-230D-BC43-A39B-0BC8E69A9B0B}"/>
                </a:ext>
              </a:extLst>
            </p:cNvPr>
            <p:cNvPicPr>
              <a:picLocks noChangeAspect="1"/>
            </p:cNvPicPr>
            <p:nvPr/>
          </p:nvPicPr>
          <p:blipFill>
            <a:blip r:embed="rId7"/>
            <a:stretch>
              <a:fillRect/>
            </a:stretch>
          </p:blipFill>
          <p:spPr>
            <a:xfrm>
              <a:off x="8158168" y="3261815"/>
              <a:ext cx="2025123" cy="1929196"/>
            </a:xfrm>
            <a:prstGeom prst="rect">
              <a:avLst/>
            </a:prstGeom>
          </p:spPr>
        </p:pic>
        <p:pic>
          <p:nvPicPr>
            <p:cNvPr id="30" name="Picture 29" descr="A picture containing lumber&#10;&#10;Description automatically generated">
              <a:extLst>
                <a:ext uri="{FF2B5EF4-FFF2-40B4-BE49-F238E27FC236}">
                  <a16:creationId xmlns:a16="http://schemas.microsoft.com/office/drawing/2014/main" id="{2E952843-9F9E-3A4D-96E1-0264CEAF43F0}"/>
                </a:ext>
              </a:extLst>
            </p:cNvPr>
            <p:cNvPicPr>
              <a:picLocks noChangeAspect="1"/>
            </p:cNvPicPr>
            <p:nvPr/>
          </p:nvPicPr>
          <p:blipFill>
            <a:blip r:embed="rId8"/>
            <a:stretch>
              <a:fillRect/>
            </a:stretch>
          </p:blipFill>
          <p:spPr>
            <a:xfrm rot="18000000">
              <a:off x="9792417" y="3582560"/>
              <a:ext cx="2591941" cy="1091902"/>
            </a:xfrm>
            <a:prstGeom prst="rect">
              <a:avLst/>
            </a:prstGeom>
          </p:spPr>
        </p:pic>
      </p:grpSp>
      <p:sp>
        <p:nvSpPr>
          <p:cNvPr id="2" name="Slide Number Placeholder 1">
            <a:extLst>
              <a:ext uri="{FF2B5EF4-FFF2-40B4-BE49-F238E27FC236}">
                <a16:creationId xmlns:a16="http://schemas.microsoft.com/office/drawing/2014/main" id="{AF115A3C-304E-B249-991B-C85A093A5AB3}"/>
              </a:ext>
            </a:extLst>
          </p:cNvPr>
          <p:cNvSpPr>
            <a:spLocks noGrp="1"/>
          </p:cNvSpPr>
          <p:nvPr>
            <p:ph type="sldNum" sz="quarter" idx="12"/>
          </p:nvPr>
        </p:nvSpPr>
        <p:spPr/>
        <p:txBody>
          <a:bodyPr/>
          <a:lstStyle/>
          <a:p>
            <a:fld id="{A49FEDE7-8061-9B4D-88A1-7EA83A94C31B}" type="slidenum">
              <a:rPr lang="en-TH" smtClean="0"/>
              <a:t>22</a:t>
            </a:fld>
            <a:endParaRPr lang="en-TH"/>
          </a:p>
        </p:txBody>
      </p:sp>
      <p:pic>
        <p:nvPicPr>
          <p:cNvPr id="16" name="Google Shape;196;p6" descr="A picture containing plastic, vessel, jar&#10;&#10;Description automatically generated">
            <a:extLst>
              <a:ext uri="{FF2B5EF4-FFF2-40B4-BE49-F238E27FC236}">
                <a16:creationId xmlns:a16="http://schemas.microsoft.com/office/drawing/2014/main" id="{490E240D-6E56-0627-7A82-9265C3EF3F05}"/>
              </a:ext>
            </a:extLst>
          </p:cNvPr>
          <p:cNvPicPr preferRelativeResize="0"/>
          <p:nvPr/>
        </p:nvPicPr>
        <p:blipFill rotWithShape="1">
          <a:blip r:embed="rId5">
            <a:alphaModFix/>
          </a:blip>
          <a:srcRect/>
          <a:stretch/>
        </p:blipFill>
        <p:spPr>
          <a:xfrm>
            <a:off x="6517326" y="3249594"/>
            <a:ext cx="1686664" cy="2019501"/>
          </a:xfrm>
          <a:prstGeom prst="rect">
            <a:avLst/>
          </a:prstGeom>
          <a:noFill/>
          <a:ln>
            <a:noFill/>
          </a:ln>
        </p:spPr>
      </p:pic>
    </p:spTree>
    <p:extLst>
      <p:ext uri="{BB962C8B-B14F-4D97-AF65-F5344CB8AC3E}">
        <p14:creationId xmlns:p14="http://schemas.microsoft.com/office/powerpoint/2010/main" val="35713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52797" y="2338061"/>
            <a:ext cx="1410183" cy="19522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Next Steps</a:t>
            </a:r>
          </a:p>
        </p:txBody>
      </p:sp>
      <p:sp>
        <p:nvSpPr>
          <p:cNvPr id="15" name="Google Shape;167;p5">
            <a:extLst>
              <a:ext uri="{FF2B5EF4-FFF2-40B4-BE49-F238E27FC236}">
                <a16:creationId xmlns:a16="http://schemas.microsoft.com/office/drawing/2014/main" id="{3CC86A8E-5612-0947-8BC5-C6D089B61252}"/>
              </a:ext>
            </a:extLst>
          </p:cNvPr>
          <p:cNvSpPr/>
          <p:nvPr/>
        </p:nvSpPr>
        <p:spPr>
          <a:xfrm>
            <a:off x="920826" y="1123393"/>
            <a:ext cx="10866255" cy="1366488"/>
          </a:xfrm>
          <a:prstGeom prst="rect">
            <a:avLst/>
          </a:prstGeom>
          <a:noFill/>
          <a:ln>
            <a:noFill/>
          </a:ln>
        </p:spPr>
        <p:txBody>
          <a:bodyPr spcFirstLastPara="1" wrap="square" lIns="91425" tIns="45700" rIns="91425" bIns="45700" anchor="t" anchorCtr="0">
            <a:spAutoFit/>
          </a:bodyPr>
          <a:lstStyle/>
          <a:p>
            <a:pPr algn="just">
              <a:lnSpc>
                <a:spcPct val="120000"/>
              </a:lnSpc>
            </a:pPr>
            <a:r>
              <a:rPr lang="en-US" b="1" dirty="0">
                <a:solidFill>
                  <a:srgbClr val="262626"/>
                </a:solidFill>
              </a:rPr>
              <a:t>Divide students into groups and give each group a deck of cards </a:t>
            </a:r>
            <a:r>
              <a:rPr lang="en-US" dirty="0">
                <a:solidFill>
                  <a:srgbClr val="262626"/>
                </a:solidFill>
              </a:rPr>
              <a:t>with pictures of recyclable/non-recyclable items and pictures of products that can be made from recyclables. Tell students they will work as a team to match each product card with a recyclable card showing what it could be turned into through recycling. </a:t>
            </a:r>
          </a:p>
          <a:p>
            <a:pPr marL="0" marR="0" lvl="0" indent="0" algn="just" rtl="0">
              <a:lnSpc>
                <a:spcPct val="120000"/>
              </a:lnSpc>
              <a:spcBef>
                <a:spcPts val="0"/>
              </a:spcBef>
              <a:spcAft>
                <a:spcPts val="0"/>
              </a:spcAft>
              <a:buNone/>
            </a:pPr>
            <a:endParaRPr sz="1500" dirty="0"/>
          </a:p>
        </p:txBody>
      </p:sp>
      <p:pic>
        <p:nvPicPr>
          <p:cNvPr id="4" name="Picture 3" descr="Diagram&#10;&#10;Description automatically generated with low confidence">
            <a:extLst>
              <a:ext uri="{FF2B5EF4-FFF2-40B4-BE49-F238E27FC236}">
                <a16:creationId xmlns:a16="http://schemas.microsoft.com/office/drawing/2014/main" id="{F9D0CC80-9D08-CE4E-9E90-B0AFC6DB91E0}"/>
              </a:ext>
            </a:extLst>
          </p:cNvPr>
          <p:cNvPicPr>
            <a:picLocks noChangeAspect="1"/>
          </p:cNvPicPr>
          <p:nvPr/>
        </p:nvPicPr>
        <p:blipFill>
          <a:blip r:embed="rId4"/>
          <a:stretch>
            <a:fillRect/>
          </a:stretch>
        </p:blipFill>
        <p:spPr>
          <a:xfrm>
            <a:off x="3751631" y="2431542"/>
            <a:ext cx="2358546" cy="1633784"/>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C1347828-9389-914B-8EFC-AA4DD64BA1BD}"/>
              </a:ext>
            </a:extLst>
          </p:cNvPr>
          <p:cNvPicPr>
            <a:picLocks noChangeAspect="1"/>
          </p:cNvPicPr>
          <p:nvPr/>
        </p:nvPicPr>
        <p:blipFill>
          <a:blip r:embed="rId5"/>
          <a:stretch>
            <a:fillRect/>
          </a:stretch>
        </p:blipFill>
        <p:spPr>
          <a:xfrm>
            <a:off x="955444" y="2431542"/>
            <a:ext cx="2340649" cy="1637226"/>
          </a:xfrm>
          <a:prstGeom prst="rect">
            <a:avLst/>
          </a:prstGeom>
        </p:spPr>
      </p:pic>
      <p:sp>
        <p:nvSpPr>
          <p:cNvPr id="25" name="Rectangle 24">
            <a:extLst>
              <a:ext uri="{FF2B5EF4-FFF2-40B4-BE49-F238E27FC236}">
                <a16:creationId xmlns:a16="http://schemas.microsoft.com/office/drawing/2014/main" id="{664E334B-992B-3D49-9D2F-97717F1DE28F}"/>
              </a:ext>
            </a:extLst>
          </p:cNvPr>
          <p:cNvSpPr/>
          <p:nvPr/>
        </p:nvSpPr>
        <p:spPr>
          <a:xfrm>
            <a:off x="920825" y="4519936"/>
            <a:ext cx="3715343" cy="2140907"/>
          </a:xfrm>
          <a:prstGeom prst="rect">
            <a:avLst/>
          </a:prstGeom>
        </p:spPr>
        <p:txBody>
          <a:bodyPr wrap="square">
            <a:spAutoFit/>
          </a:bodyPr>
          <a:lstStyle/>
          <a:p>
            <a:pPr algn="thaiDist">
              <a:lnSpc>
                <a:spcPct val="120000"/>
              </a:lnSpc>
              <a:tabLst>
                <a:tab pos="531813" algn="l"/>
              </a:tabLst>
            </a:pPr>
            <a:r>
              <a:rPr lang="en-US" sz="1600" dirty="0">
                <a:solidFill>
                  <a:srgbClr val="262626"/>
                </a:solidFill>
              </a:rPr>
              <a:t>Tell students to get a piece of paper and write down a recyclable material </a:t>
            </a:r>
            <a:r>
              <a:rPr lang="en-US" sz="1600">
                <a:solidFill>
                  <a:srgbClr val="262626"/>
                </a:solidFill>
              </a:rPr>
              <a:t>(PET plastic </a:t>
            </a:r>
            <a:r>
              <a:rPr lang="en-US" sz="1600" dirty="0">
                <a:solidFill>
                  <a:srgbClr val="262626"/>
                </a:solidFill>
              </a:rPr>
              <a:t>bottle) and have them draw a product they want to make from the recyclable item. Have them share with the class. Design the layout like the slides presented.</a:t>
            </a:r>
          </a:p>
        </p:txBody>
      </p:sp>
      <p:sp>
        <p:nvSpPr>
          <p:cNvPr id="32" name="Oval 31">
            <a:extLst>
              <a:ext uri="{FF2B5EF4-FFF2-40B4-BE49-F238E27FC236}">
                <a16:creationId xmlns:a16="http://schemas.microsoft.com/office/drawing/2014/main" id="{EE31DA11-0639-7345-9BE5-D8F2FCE4F56D}"/>
              </a:ext>
            </a:extLst>
          </p:cNvPr>
          <p:cNvSpPr/>
          <p:nvPr/>
        </p:nvSpPr>
        <p:spPr>
          <a:xfrm>
            <a:off x="392798" y="453200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TH"/>
          </a:p>
        </p:txBody>
      </p:sp>
      <p:sp>
        <p:nvSpPr>
          <p:cNvPr id="11" name="Slide Number Placeholder 10">
            <a:extLst>
              <a:ext uri="{FF2B5EF4-FFF2-40B4-BE49-F238E27FC236}">
                <a16:creationId xmlns:a16="http://schemas.microsoft.com/office/drawing/2014/main" id="{902B3C69-7076-7F4E-A202-052C52D1B2D9}"/>
              </a:ext>
            </a:extLst>
          </p:cNvPr>
          <p:cNvSpPr>
            <a:spLocks noGrp="1"/>
          </p:cNvSpPr>
          <p:nvPr>
            <p:ph type="sldNum" sz="quarter" idx="12"/>
          </p:nvPr>
        </p:nvSpPr>
        <p:spPr/>
        <p:txBody>
          <a:bodyPr/>
          <a:lstStyle/>
          <a:p>
            <a:fld id="{A49FEDE7-8061-9B4D-88A1-7EA83A94C31B}" type="slidenum">
              <a:rPr lang="en-TH" smtClean="0"/>
              <a:t>23</a:t>
            </a:fld>
            <a:endParaRPr lang="en-TH"/>
          </a:p>
        </p:txBody>
      </p:sp>
      <p:pic>
        <p:nvPicPr>
          <p:cNvPr id="17" name="Picture 16" descr="A picture containing indoor, bottle&#10;&#10;Description automatically generated">
            <a:extLst>
              <a:ext uri="{FF2B5EF4-FFF2-40B4-BE49-F238E27FC236}">
                <a16:creationId xmlns:a16="http://schemas.microsoft.com/office/drawing/2014/main" id="{B9F46305-65FF-5E42-A4BC-96649CF24849}"/>
              </a:ext>
            </a:extLst>
          </p:cNvPr>
          <p:cNvPicPr>
            <a:picLocks noChangeAspect="1"/>
          </p:cNvPicPr>
          <p:nvPr/>
        </p:nvPicPr>
        <p:blipFill>
          <a:blip r:embed="rId6"/>
          <a:stretch>
            <a:fillRect/>
          </a:stretch>
        </p:blipFill>
        <p:spPr>
          <a:xfrm>
            <a:off x="4684297" y="5364096"/>
            <a:ext cx="3414521" cy="992254"/>
          </a:xfrm>
          <a:prstGeom prst="rect">
            <a:avLst/>
          </a:prstGeom>
        </p:spPr>
      </p:pic>
      <p:sp>
        <p:nvSpPr>
          <p:cNvPr id="18" name="Oval 17">
            <a:extLst>
              <a:ext uri="{FF2B5EF4-FFF2-40B4-BE49-F238E27FC236}">
                <a16:creationId xmlns:a16="http://schemas.microsoft.com/office/drawing/2014/main" id="{806C4BE9-1AB6-BC46-9444-69A605C8980F}"/>
              </a:ext>
            </a:extLst>
          </p:cNvPr>
          <p:cNvSpPr/>
          <p:nvPr/>
        </p:nvSpPr>
        <p:spPr>
          <a:xfrm>
            <a:off x="7078661" y="26438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TH"/>
          </a:p>
        </p:txBody>
      </p:sp>
      <p:sp>
        <p:nvSpPr>
          <p:cNvPr id="20" name="TextBox 19">
            <a:extLst>
              <a:ext uri="{FF2B5EF4-FFF2-40B4-BE49-F238E27FC236}">
                <a16:creationId xmlns:a16="http://schemas.microsoft.com/office/drawing/2014/main" id="{C2728242-5A63-7D46-81F3-1BA2C613AFDE}"/>
              </a:ext>
            </a:extLst>
          </p:cNvPr>
          <p:cNvSpPr txBox="1"/>
          <p:nvPr/>
        </p:nvSpPr>
        <p:spPr>
          <a:xfrm>
            <a:off x="7578135" y="2643897"/>
            <a:ext cx="4435468" cy="1200329"/>
          </a:xfrm>
          <a:prstGeom prst="rect">
            <a:avLst/>
          </a:prstGeom>
          <a:noFill/>
        </p:spPr>
        <p:txBody>
          <a:bodyPr wrap="square">
            <a:spAutoFit/>
          </a:bodyPr>
          <a:lstStyle/>
          <a:p>
            <a:r>
              <a:rPr lang="en-US" dirty="0"/>
              <a:t>At the end of the week let the students know they are officially a certified “Waste </a:t>
            </a:r>
            <a:r>
              <a:rPr lang="en-US" dirty="0" err="1"/>
              <a:t>Heros</a:t>
            </a:r>
            <a:r>
              <a:rPr lang="en-US" dirty="0"/>
              <a:t>” now and can teach their family how to recycle at home.</a:t>
            </a:r>
          </a:p>
        </p:txBody>
      </p:sp>
      <p:pic>
        <p:nvPicPr>
          <p:cNvPr id="21" name="Picture 20" descr="A picture containing icon&#10;&#10;Description automatically generated">
            <a:extLst>
              <a:ext uri="{FF2B5EF4-FFF2-40B4-BE49-F238E27FC236}">
                <a16:creationId xmlns:a16="http://schemas.microsoft.com/office/drawing/2014/main" id="{1A5A6B17-C025-584F-9F50-FF20E8DCC3BE}"/>
              </a:ext>
            </a:extLst>
          </p:cNvPr>
          <p:cNvPicPr>
            <a:picLocks noChangeAspect="1"/>
          </p:cNvPicPr>
          <p:nvPr/>
        </p:nvPicPr>
        <p:blipFill>
          <a:blip r:embed="rId7"/>
          <a:stretch>
            <a:fillRect/>
          </a:stretch>
        </p:blipFill>
        <p:spPr>
          <a:xfrm>
            <a:off x="9104055" y="3902063"/>
            <a:ext cx="2683026" cy="2349898"/>
          </a:xfrm>
          <a:prstGeom prst="rect">
            <a:avLst/>
          </a:prstGeom>
        </p:spPr>
      </p:pic>
    </p:spTree>
    <p:extLst>
      <p:ext uri="{BB962C8B-B14F-4D97-AF65-F5344CB8AC3E}">
        <p14:creationId xmlns:p14="http://schemas.microsoft.com/office/powerpoint/2010/main" val="17157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402546"/>
          </a:xfrm>
          <a:prstGeom prst="rect">
            <a:avLst/>
          </a:prstGeom>
        </p:spPr>
        <p:txBody>
          <a:bodyPr wrap="square">
            <a:spAutoFit/>
          </a:bodyPr>
          <a:lstStyle/>
          <a:p>
            <a:pPr algn="thaiDist">
              <a:lnSpc>
                <a:spcPct val="120000"/>
              </a:lnSpc>
            </a:pPr>
            <a:r>
              <a:rPr lang="en-US" b="1" dirty="0">
                <a:solidFill>
                  <a:schemeClr val="bg1"/>
                </a:solidFill>
              </a:rPr>
              <a:t>Key Learning Outcomes and Curriculum Alignment:</a:t>
            </a:r>
            <a:endParaRPr lang="en-TH" b="1" dirty="0">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2049634"/>
            <a:ext cx="11361877" cy="2212272"/>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Science - Earth and Human Activity: </a:t>
            </a:r>
            <a:r>
              <a:rPr lang="en-US" sz="1600" dirty="0">
                <a:solidFill>
                  <a:srgbClr val="262626"/>
                </a:solidFill>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English Language Arts and Literacy: </a:t>
            </a:r>
            <a:r>
              <a:rPr lang="en-US" sz="1600" dirty="0">
                <a:solidFill>
                  <a:srgbClr val="262626"/>
                </a:solidFill>
              </a:rPr>
              <a:t>Engage effectively in collaborative conversations (one-on-one, in groups, and teacher-led) with diverse partners, building on others’ ideas and expressing their own clearly. Follow agreed-upon rules for discussions.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Social Studies: </a:t>
            </a:r>
            <a:r>
              <a:rPr lang="en-US" sz="1600" dirty="0"/>
              <a:t>People, Places, and Environments The study of people, places, and environments enables us to understand the relationship between human populations and the physical world.</a:t>
            </a:r>
            <a:endParaRPr lang="en-US" sz="1600" b="1"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3"/>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4"/>
          <a:stretch>
            <a:fillRect/>
          </a:stretch>
        </p:blipFill>
        <p:spPr>
          <a:xfrm>
            <a:off x="1580795" y="5360663"/>
            <a:ext cx="1149009" cy="1149009"/>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0FE8612F-C7CC-AF4F-9848-8B20F15C59B4}"/>
              </a:ext>
            </a:extLst>
          </p:cNvPr>
          <p:cNvPicPr>
            <a:picLocks noChangeAspect="1"/>
          </p:cNvPicPr>
          <p:nvPr/>
        </p:nvPicPr>
        <p:blipFill>
          <a:blip r:embed="rId5"/>
          <a:stretch>
            <a:fillRect/>
          </a:stretch>
        </p:blipFill>
        <p:spPr>
          <a:xfrm>
            <a:off x="2729804" y="5360662"/>
            <a:ext cx="1149009" cy="1149009"/>
          </a:xfrm>
          <a:prstGeom prst="rect">
            <a:avLst/>
          </a:prstGeom>
        </p:spPr>
      </p:pic>
      <p:pic>
        <p:nvPicPr>
          <p:cNvPr id="45" name="Picture 44" descr="Graphical user interface, application, icon&#10;&#10;Description automatically generated">
            <a:extLst>
              <a:ext uri="{FF2B5EF4-FFF2-40B4-BE49-F238E27FC236}">
                <a16:creationId xmlns:a16="http://schemas.microsoft.com/office/drawing/2014/main" id="{D32FA450-0AAB-5B4A-932E-F2249C896275}"/>
              </a:ext>
            </a:extLst>
          </p:cNvPr>
          <p:cNvPicPr>
            <a:picLocks noChangeAspect="1"/>
          </p:cNvPicPr>
          <p:nvPr/>
        </p:nvPicPr>
        <p:blipFill>
          <a:blip r:embed="rId6"/>
          <a:stretch>
            <a:fillRect/>
          </a:stretch>
        </p:blipFill>
        <p:spPr>
          <a:xfrm>
            <a:off x="3878813" y="5360662"/>
            <a:ext cx="1149010" cy="1149010"/>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723242"/>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715711"/>
            <a:ext cx="1712262" cy="402546"/>
          </a:xfrm>
          <a:prstGeom prst="rect">
            <a:avLst/>
          </a:prstGeom>
        </p:spPr>
        <p:txBody>
          <a:bodyPr wrap="square">
            <a:spAutoFit/>
          </a:bodyPr>
          <a:lstStyle/>
          <a:p>
            <a:pPr algn="thaiDist">
              <a:lnSpc>
                <a:spcPct val="120000"/>
              </a:lnSpc>
            </a:pPr>
            <a:r>
              <a:rPr lang="en-US" b="1" dirty="0">
                <a:solidFill>
                  <a:schemeClr val="bg1"/>
                </a:solidFill>
              </a:rPr>
              <a:t>SDG Alignment</a:t>
            </a:r>
            <a:endParaRPr lang="en-TH" b="1" dirty="0">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sp>
        <p:nvSpPr>
          <p:cNvPr id="2" name="Slide Number Placeholder 1">
            <a:extLst>
              <a:ext uri="{FF2B5EF4-FFF2-40B4-BE49-F238E27FC236}">
                <a16:creationId xmlns:a16="http://schemas.microsoft.com/office/drawing/2014/main" id="{31854B5A-0B1E-514E-8815-C847E3B1C152}"/>
              </a:ext>
            </a:extLst>
          </p:cNvPr>
          <p:cNvSpPr>
            <a:spLocks noGrp="1"/>
          </p:cNvSpPr>
          <p:nvPr>
            <p:ph type="sldNum" sz="quarter" idx="12"/>
          </p:nvPr>
        </p:nvSpPr>
        <p:spPr/>
        <p:txBody>
          <a:bodyPr/>
          <a:lstStyle/>
          <a:p>
            <a:fld id="{A49FEDE7-8061-9B4D-88A1-7EA83A94C31B}" type="slidenum">
              <a:rPr lang="en-TH" smtClean="0"/>
              <a:t>3</a:t>
            </a:fld>
            <a:endParaRPr lang="en-TH"/>
          </a:p>
        </p:txBody>
      </p:sp>
      <p:grpSp>
        <p:nvGrpSpPr>
          <p:cNvPr id="19" name="Group 18">
            <a:extLst>
              <a:ext uri="{FF2B5EF4-FFF2-40B4-BE49-F238E27FC236}">
                <a16:creationId xmlns:a16="http://schemas.microsoft.com/office/drawing/2014/main" id="{FD67901D-3066-2FB3-5834-A360EACF1E1F}"/>
              </a:ext>
            </a:extLst>
          </p:cNvPr>
          <p:cNvGrpSpPr/>
          <p:nvPr/>
        </p:nvGrpSpPr>
        <p:grpSpPr>
          <a:xfrm>
            <a:off x="5391714" y="5129294"/>
            <a:ext cx="6547513" cy="1338812"/>
            <a:chOff x="4790164" y="5101971"/>
            <a:chExt cx="6979920" cy="1490877"/>
          </a:xfrm>
        </p:grpSpPr>
        <p:sp>
          <p:nvSpPr>
            <p:cNvPr id="20" name="Rounded Rectangle 19">
              <a:extLst>
                <a:ext uri="{FF2B5EF4-FFF2-40B4-BE49-F238E27FC236}">
                  <a16:creationId xmlns:a16="http://schemas.microsoft.com/office/drawing/2014/main" id="{EF77D8F9-DE32-EAA0-F205-AEF3A86289A8}"/>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1" name="Rounded Rectangle 20">
              <a:extLst>
                <a:ext uri="{FF2B5EF4-FFF2-40B4-BE49-F238E27FC236}">
                  <a16:creationId xmlns:a16="http://schemas.microsoft.com/office/drawing/2014/main" id="{0FDAE779-9E13-E111-4639-24AEB22A6C06}"/>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3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22" name="TextBox 21">
              <a:extLst>
                <a:ext uri="{FF2B5EF4-FFF2-40B4-BE49-F238E27FC236}">
                  <a16:creationId xmlns:a16="http://schemas.microsoft.com/office/drawing/2014/main" id="{AE5775B2-D793-69A2-3A33-46F2621619A4}"/>
                </a:ext>
              </a:extLst>
            </p:cNvPr>
            <p:cNvSpPr txBox="1"/>
            <p:nvPr/>
          </p:nvSpPr>
          <p:spPr>
            <a:xfrm>
              <a:off x="6956554" y="5101971"/>
              <a:ext cx="4280197" cy="376739"/>
            </a:xfrm>
            <a:prstGeom prst="rect">
              <a:avLst/>
            </a:prstGeom>
            <a:noFill/>
          </p:spPr>
          <p:txBody>
            <a:bodyPr wrap="square" rtlCol="0">
              <a:spAutoFit/>
            </a:bodyPr>
            <a:lstStyle/>
            <a:p>
              <a:r>
                <a:rPr lang="en-US" b="1" dirty="0">
                  <a:solidFill>
                    <a:schemeClr val="bg1"/>
                  </a:solidFill>
                </a:rPr>
                <a:t>Flexible and adaptive lesson</a:t>
              </a:r>
            </a:p>
          </p:txBody>
        </p:sp>
      </p:gr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Lesson </a:t>
            </a:r>
          </a:p>
        </p:txBody>
      </p:sp>
      <p:sp>
        <p:nvSpPr>
          <p:cNvPr id="22" name="Oval 21">
            <a:extLst>
              <a:ext uri="{FF2B5EF4-FFF2-40B4-BE49-F238E27FC236}">
                <a16:creationId xmlns:a16="http://schemas.microsoft.com/office/drawing/2014/main" id="{1A8141C0-5C65-C54B-B99F-F7A3DD1C2725}"/>
              </a:ext>
            </a:extLst>
          </p:cNvPr>
          <p:cNvSpPr/>
          <p:nvPr/>
        </p:nvSpPr>
        <p:spPr>
          <a:xfrm>
            <a:off x="413972" y="145706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45706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43701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499439"/>
            <a:ext cx="10866255" cy="1663148"/>
          </a:xfrm>
          <a:prstGeom prst="rect">
            <a:avLst/>
          </a:prstGeom>
        </p:spPr>
        <p:txBody>
          <a:bodyPr wrap="square">
            <a:spAutoFit/>
          </a:bodyPr>
          <a:lstStyle/>
          <a:p>
            <a:pPr algn="thaiDist">
              <a:lnSpc>
                <a:spcPct val="120000"/>
              </a:lnSpc>
              <a:tabLst>
                <a:tab pos="531813" algn="l"/>
              </a:tabLst>
            </a:pPr>
            <a:r>
              <a:rPr lang="en-US" sz="1600" b="1" dirty="0">
                <a:solidFill>
                  <a:srgbClr val="262626"/>
                </a:solidFill>
              </a:rPr>
              <a:t>Introduce the lesson to your students by asking about their knowledge of recycling and if anyone recycles at home.</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Display the “YES/NO” slide or print the handout.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Create an open discussion about the basics of recycling.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exactly is recycling?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can be recycled?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can’t be recycled?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25 - 30 minutes</a:t>
            </a:r>
          </a:p>
        </p:txBody>
      </p:sp>
      <p:sp>
        <p:nvSpPr>
          <p:cNvPr id="18" name="Oval 17">
            <a:extLst>
              <a:ext uri="{FF2B5EF4-FFF2-40B4-BE49-F238E27FC236}">
                <a16:creationId xmlns:a16="http://schemas.microsoft.com/office/drawing/2014/main" id="{9D3C16D2-3D7B-DC40-88C7-DE4F305BF499}"/>
              </a:ext>
            </a:extLst>
          </p:cNvPr>
          <p:cNvSpPr/>
          <p:nvPr/>
        </p:nvSpPr>
        <p:spPr>
          <a:xfrm>
            <a:off x="413972" y="359605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9DAB2145-ECFA-6647-A9B6-729C703AD8DB}"/>
              </a:ext>
            </a:extLst>
          </p:cNvPr>
          <p:cNvSpPr/>
          <p:nvPr/>
        </p:nvSpPr>
        <p:spPr>
          <a:xfrm>
            <a:off x="360335" y="359605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9D8FA13B-529B-584E-8CBD-62424A9A1833}"/>
              </a:ext>
            </a:extLst>
          </p:cNvPr>
          <p:cNvSpPr/>
          <p:nvPr/>
        </p:nvSpPr>
        <p:spPr>
          <a:xfrm>
            <a:off x="404919" y="357600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1" name="Rectangle 20">
            <a:extLst>
              <a:ext uri="{FF2B5EF4-FFF2-40B4-BE49-F238E27FC236}">
                <a16:creationId xmlns:a16="http://schemas.microsoft.com/office/drawing/2014/main" id="{973AB73E-5603-9442-95D1-6001147EE36F}"/>
              </a:ext>
            </a:extLst>
          </p:cNvPr>
          <p:cNvSpPr/>
          <p:nvPr/>
        </p:nvSpPr>
        <p:spPr>
          <a:xfrm>
            <a:off x="911773" y="3638431"/>
            <a:ext cx="10866255" cy="2586477"/>
          </a:xfrm>
          <a:prstGeom prst="rect">
            <a:avLst/>
          </a:prstGeom>
        </p:spPr>
        <p:txBody>
          <a:bodyPr wrap="square">
            <a:spAutoFit/>
          </a:bodyPr>
          <a:lstStyle/>
          <a:p>
            <a:pPr algn="thaiDist">
              <a:lnSpc>
                <a:spcPct val="120000"/>
              </a:lnSpc>
              <a:tabLst>
                <a:tab pos="531813" algn="l"/>
              </a:tabLst>
            </a:pPr>
            <a:r>
              <a:rPr lang="en-US" sz="1600" b="1" dirty="0">
                <a:solidFill>
                  <a:srgbClr val="262626"/>
                </a:solidFill>
              </a:rPr>
              <a:t>Go through the “Why recycling helps the environment” slides and create a discussion </a:t>
            </a:r>
            <a:r>
              <a:rPr lang="en-US" sz="1600" dirty="0">
                <a:solidFill>
                  <a:srgbClr val="262626"/>
                </a:solidFill>
              </a:rPr>
              <a:t>about recycling benefits to the environment by allowing us to produce numerous items from recycled materials. Recycling saves energy, conserves resources, and reduces pollution. Explain to students that recycled items can be turned into many different products and takes less energy and creates less pollution than manufacturing those products.</a:t>
            </a:r>
          </a:p>
          <a:p>
            <a:pPr algn="thaiDist">
              <a:lnSpc>
                <a:spcPct val="120000"/>
              </a:lnSpc>
              <a:tabLst>
                <a:tab pos="531813" algn="l"/>
              </a:tabLst>
            </a:pPr>
            <a:endParaRPr lang="en-US" sz="1600" dirty="0">
              <a:solidFill>
                <a:srgbClr val="262626"/>
              </a:solidFill>
            </a:endParaRP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are some examples of items that can be recycled?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happens to those items when they are recycled?</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Are they reused or do they get turned into other things?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are some products that can be made using recyclable material?</a:t>
            </a:r>
          </a:p>
        </p:txBody>
      </p:sp>
      <p:sp>
        <p:nvSpPr>
          <p:cNvPr id="2" name="Slide Number Placeholder 1">
            <a:extLst>
              <a:ext uri="{FF2B5EF4-FFF2-40B4-BE49-F238E27FC236}">
                <a16:creationId xmlns:a16="http://schemas.microsoft.com/office/drawing/2014/main" id="{BF6F6E28-C4A2-D642-8038-6D553D0F974E}"/>
              </a:ext>
            </a:extLst>
          </p:cNvPr>
          <p:cNvSpPr>
            <a:spLocks noGrp="1"/>
          </p:cNvSpPr>
          <p:nvPr>
            <p:ph type="sldNum" sz="quarter" idx="12"/>
          </p:nvPr>
        </p:nvSpPr>
        <p:spPr/>
        <p:txBody>
          <a:bodyPr/>
          <a:lstStyle/>
          <a:p>
            <a:fld id="{A49FEDE7-8061-9B4D-88A1-7EA83A94C31B}" type="slidenum">
              <a:rPr lang="en-TH" smtClean="0"/>
              <a:t>4</a:t>
            </a:fld>
            <a:endParaRPr lang="en-TH"/>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Lesson </a:t>
            </a:r>
          </a:p>
        </p:txBody>
      </p:sp>
      <p:sp>
        <p:nvSpPr>
          <p:cNvPr id="22" name="Oval 21">
            <a:extLst>
              <a:ext uri="{FF2B5EF4-FFF2-40B4-BE49-F238E27FC236}">
                <a16:creationId xmlns:a16="http://schemas.microsoft.com/office/drawing/2014/main"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42907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491500"/>
            <a:ext cx="10866255" cy="959045"/>
          </a:xfrm>
          <a:prstGeom prst="rect">
            <a:avLst/>
          </a:prstGeom>
        </p:spPr>
        <p:txBody>
          <a:bodyPr wrap="square">
            <a:spAutoFit/>
          </a:bodyPr>
          <a:lstStyle/>
          <a:p>
            <a:pPr algn="thaiDist">
              <a:lnSpc>
                <a:spcPct val="120000"/>
              </a:lnSpc>
              <a:tabLst>
                <a:tab pos="531813" algn="l"/>
              </a:tabLst>
            </a:pPr>
            <a:r>
              <a:rPr lang="en-US" sz="1600" b="1" dirty="0">
                <a:solidFill>
                  <a:srgbClr val="262626"/>
                </a:solidFill>
              </a:rPr>
              <a:t>Divide students into groups and give each group a deck of cards with pictures of recyclable/non recyclable items and pictures of products that can be made from recyclables. </a:t>
            </a:r>
            <a:r>
              <a:rPr lang="en-US" sz="1600" dirty="0">
                <a:solidFill>
                  <a:srgbClr val="262626"/>
                </a:solidFill>
              </a:rPr>
              <a:t>Tell students they will work as a team to match each product card with a recyclable card showing what it could be turned into through recycling.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25 - 30 minutes</a:t>
            </a:r>
          </a:p>
        </p:txBody>
      </p:sp>
      <p:sp>
        <p:nvSpPr>
          <p:cNvPr id="18" name="Oval 17">
            <a:extLst>
              <a:ext uri="{FF2B5EF4-FFF2-40B4-BE49-F238E27FC236}">
                <a16:creationId xmlns:a16="http://schemas.microsoft.com/office/drawing/2014/main" id="{9D3C16D2-3D7B-DC40-88C7-DE4F305BF499}"/>
              </a:ext>
            </a:extLst>
          </p:cNvPr>
          <p:cNvSpPr/>
          <p:nvPr/>
        </p:nvSpPr>
        <p:spPr>
          <a:xfrm>
            <a:off x="413972" y="410092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9DAB2145-ECFA-6647-A9B6-729C703AD8DB}"/>
              </a:ext>
            </a:extLst>
          </p:cNvPr>
          <p:cNvSpPr/>
          <p:nvPr/>
        </p:nvSpPr>
        <p:spPr>
          <a:xfrm>
            <a:off x="360335" y="410092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9D8FA13B-529B-584E-8CBD-62424A9A1833}"/>
              </a:ext>
            </a:extLst>
          </p:cNvPr>
          <p:cNvSpPr/>
          <p:nvPr/>
        </p:nvSpPr>
        <p:spPr>
          <a:xfrm>
            <a:off x="404919" y="408087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21" name="Rectangle 20">
            <a:extLst>
              <a:ext uri="{FF2B5EF4-FFF2-40B4-BE49-F238E27FC236}">
                <a16:creationId xmlns:a16="http://schemas.microsoft.com/office/drawing/2014/main" id="{973AB73E-5603-9442-95D1-6001147EE36F}"/>
              </a:ext>
            </a:extLst>
          </p:cNvPr>
          <p:cNvSpPr/>
          <p:nvPr/>
        </p:nvSpPr>
        <p:spPr>
          <a:xfrm>
            <a:off x="911773" y="4143295"/>
            <a:ext cx="10866255" cy="663580"/>
          </a:xfrm>
          <a:prstGeom prst="rect">
            <a:avLst/>
          </a:prstGeom>
        </p:spPr>
        <p:txBody>
          <a:bodyPr wrap="square">
            <a:spAutoFit/>
          </a:bodyPr>
          <a:lstStyle/>
          <a:p>
            <a:pPr algn="thaiDist">
              <a:lnSpc>
                <a:spcPct val="120000"/>
              </a:lnSpc>
              <a:tabLst>
                <a:tab pos="531813" algn="l"/>
              </a:tabLst>
            </a:pPr>
            <a:r>
              <a:rPr lang="en-US" sz="1600" b="1" dirty="0">
                <a:solidFill>
                  <a:srgbClr val="262626"/>
                </a:solidFill>
              </a:rPr>
              <a:t>Tell students to get a piece of paper and write down a recyclable material (PET plastic bottle) and have them draw a product they want to make from the recyclable item. </a:t>
            </a:r>
            <a:r>
              <a:rPr lang="en-US" sz="1600" dirty="0">
                <a:solidFill>
                  <a:srgbClr val="262626"/>
                </a:solidFill>
              </a:rPr>
              <a:t>Have them share with the class. Design the layout like the slides presented</a:t>
            </a:r>
            <a:r>
              <a:rPr lang="en-US" sz="1600" b="1" dirty="0">
                <a:solidFill>
                  <a:srgbClr val="262626"/>
                </a:solidFill>
              </a:rPr>
              <a:t>.</a:t>
            </a:r>
          </a:p>
        </p:txBody>
      </p:sp>
      <p:sp>
        <p:nvSpPr>
          <p:cNvPr id="26" name="Oval 25">
            <a:extLst>
              <a:ext uri="{FF2B5EF4-FFF2-40B4-BE49-F238E27FC236}">
                <a16:creationId xmlns:a16="http://schemas.microsoft.com/office/drawing/2014/main" id="{F1DCC5EF-A814-1947-B2C8-E81918E01AC9}"/>
              </a:ext>
            </a:extLst>
          </p:cNvPr>
          <p:cNvSpPr/>
          <p:nvPr/>
        </p:nvSpPr>
        <p:spPr>
          <a:xfrm>
            <a:off x="413972" y="289171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C09CD8AD-ECCC-8D49-8516-AE5F55825C71}"/>
              </a:ext>
            </a:extLst>
          </p:cNvPr>
          <p:cNvSpPr/>
          <p:nvPr/>
        </p:nvSpPr>
        <p:spPr>
          <a:xfrm>
            <a:off x="360335" y="289171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D0D2EBF0-5780-A04C-A5D4-FAB346924B85}"/>
              </a:ext>
            </a:extLst>
          </p:cNvPr>
          <p:cNvSpPr/>
          <p:nvPr/>
        </p:nvSpPr>
        <p:spPr>
          <a:xfrm>
            <a:off x="404919" y="287166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29" name="Rectangle 28">
            <a:extLst>
              <a:ext uri="{FF2B5EF4-FFF2-40B4-BE49-F238E27FC236}">
                <a16:creationId xmlns:a16="http://schemas.microsoft.com/office/drawing/2014/main" id="{8D694EAE-6B8B-1F48-AD7B-1449F7772219}"/>
              </a:ext>
            </a:extLst>
          </p:cNvPr>
          <p:cNvSpPr/>
          <p:nvPr/>
        </p:nvSpPr>
        <p:spPr>
          <a:xfrm>
            <a:off x="911773" y="2934085"/>
            <a:ext cx="10866255" cy="663580"/>
          </a:xfrm>
          <a:prstGeom prst="rect">
            <a:avLst/>
          </a:prstGeom>
        </p:spPr>
        <p:txBody>
          <a:bodyPr wrap="square">
            <a:spAutoFit/>
          </a:bodyPr>
          <a:lstStyle/>
          <a:p>
            <a:pPr algn="thaiDist">
              <a:lnSpc>
                <a:spcPct val="120000"/>
              </a:lnSpc>
              <a:tabLst>
                <a:tab pos="531813" algn="l"/>
              </a:tabLst>
            </a:pPr>
            <a:r>
              <a:rPr lang="en-US" sz="1600" b="1" dirty="0">
                <a:solidFill>
                  <a:srgbClr val="262626"/>
                </a:solidFill>
              </a:rPr>
              <a:t>Lead a discussion of the activity and help students with the correct pairings. </a:t>
            </a:r>
            <a:r>
              <a:rPr lang="en-US" sz="1600" dirty="0">
                <a:solidFill>
                  <a:srgbClr val="262626"/>
                </a:solidFill>
              </a:rPr>
              <a:t>If there are any pairings that students do not understand, explain the connection between the recyclables and their product.</a:t>
            </a:r>
          </a:p>
        </p:txBody>
      </p:sp>
      <p:sp>
        <p:nvSpPr>
          <p:cNvPr id="2" name="Slide Number Placeholder 1">
            <a:extLst>
              <a:ext uri="{FF2B5EF4-FFF2-40B4-BE49-F238E27FC236}">
                <a16:creationId xmlns:a16="http://schemas.microsoft.com/office/drawing/2014/main" id="{4B919B81-2677-5C40-9684-E5CD13D782D9}"/>
              </a:ext>
            </a:extLst>
          </p:cNvPr>
          <p:cNvSpPr>
            <a:spLocks noGrp="1"/>
          </p:cNvSpPr>
          <p:nvPr>
            <p:ph type="sldNum" sz="quarter" idx="12"/>
          </p:nvPr>
        </p:nvSpPr>
        <p:spPr/>
        <p:txBody>
          <a:bodyPr/>
          <a:lstStyle/>
          <a:p>
            <a:fld id="{A49FEDE7-8061-9B4D-88A1-7EA83A94C31B}" type="slidenum">
              <a:rPr lang="en-TH" smtClean="0"/>
              <a:t>5</a:t>
            </a:fld>
            <a:endParaRPr lang="en-TH"/>
          </a:p>
        </p:txBody>
      </p:sp>
      <p:pic>
        <p:nvPicPr>
          <p:cNvPr id="5" name="Picture 4">
            <a:extLst>
              <a:ext uri="{FF2B5EF4-FFF2-40B4-BE49-F238E27FC236}">
                <a16:creationId xmlns:a16="http://schemas.microsoft.com/office/drawing/2014/main" id="{62EB4B65-6010-D64B-81D7-3C407A712091}"/>
              </a:ext>
            </a:extLst>
          </p:cNvPr>
          <p:cNvPicPr>
            <a:picLocks noChangeAspect="1"/>
          </p:cNvPicPr>
          <p:nvPr/>
        </p:nvPicPr>
        <p:blipFill>
          <a:blip r:embed="rId4"/>
          <a:stretch>
            <a:fillRect/>
          </a:stretch>
        </p:blipFill>
        <p:spPr>
          <a:xfrm>
            <a:off x="5037221" y="4863503"/>
            <a:ext cx="5504114" cy="1625600"/>
          </a:xfrm>
          <a:prstGeom prst="rect">
            <a:avLst/>
          </a:prstGeom>
        </p:spPr>
      </p:pic>
    </p:spTree>
    <p:extLst>
      <p:ext uri="{BB962C8B-B14F-4D97-AF65-F5344CB8AC3E}">
        <p14:creationId xmlns:p14="http://schemas.microsoft.com/office/powerpoint/2010/main" val="119206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sp>
        <p:nvSpPr>
          <p:cNvPr id="4" name="Slide Number Placeholder 3">
            <a:extLst>
              <a:ext uri="{FF2B5EF4-FFF2-40B4-BE49-F238E27FC236}">
                <a16:creationId xmlns:a16="http://schemas.microsoft.com/office/drawing/2014/main" id="{A3D62F3F-16C6-8B43-9EFC-79F70BDAA7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1946487"/>
            <a:chOff x="923533" y="1746170"/>
            <a:chExt cx="1431166" cy="1946487"/>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262626"/>
                  </a:solidFill>
                  <a:latin typeface="Calibri"/>
                  <a:ea typeface="Calibri"/>
                  <a:cs typeface="Calibri"/>
                  <a:sym typeface="Calibri"/>
                </a:rPr>
                <a:t>Glass </a:t>
              </a:r>
              <a:r>
                <a:rPr lang="en-US" sz="2000" b="1">
                  <a:solidFill>
                    <a:srgbClr val="262626"/>
                  </a:solidFill>
                  <a:latin typeface="Calibri"/>
                  <a:ea typeface="Calibri"/>
                  <a:cs typeface="Calibri"/>
                  <a:sym typeface="Calibri"/>
                </a:rPr>
                <a:t>j</a:t>
              </a:r>
              <a:r>
                <a:rPr lang="en-US" sz="2000" b="1" i="0" u="none" strike="noStrike" cap="none">
                  <a:solidFill>
                    <a:srgbClr val="262626"/>
                  </a:solidFill>
                  <a:latin typeface="Calibri"/>
                  <a:ea typeface="Calibri"/>
                  <a:cs typeface="Calibri"/>
                  <a:sym typeface="Calibri"/>
                </a:rPr>
                <a:t>ar</a:t>
              </a:r>
              <a:endParaRPr sz="2000" b="0" i="0" u="none" strike="noStrike" cap="none">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1948460"/>
            <a:chOff x="2948176" y="1768789"/>
            <a:chExt cx="2347800" cy="1948460"/>
          </a:xfrm>
        </p:grpSpPr>
        <p:sp>
          <p:nvSpPr>
            <p:cNvPr id="199" name="Google Shape;199;p6"/>
            <p:cNvSpPr/>
            <p:nvPr/>
          </p:nvSpPr>
          <p:spPr>
            <a:xfrm>
              <a:off x="2948176" y="3255625"/>
              <a:ext cx="23478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a:t>
              </a:r>
              <a:r>
                <a:rPr lang="en-US" sz="2000" b="1" i="0" u="none" strike="noStrike" cap="none" dirty="0">
                  <a:solidFill>
                    <a:srgbClr val="262626"/>
                  </a:solidFill>
                  <a:latin typeface="Calibri"/>
                  <a:ea typeface="Calibri"/>
                  <a:cs typeface="Calibri"/>
                  <a:sym typeface="Calibri"/>
                </a:rPr>
                <a:t>Plastic bottle</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Metal can</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793121"/>
            <a:chOff x="488426" y="4064988"/>
            <a:chExt cx="1958555" cy="1793121"/>
          </a:xfrm>
        </p:grpSpPr>
        <p:sp>
          <p:nvSpPr>
            <p:cNvPr id="202" name="Google Shape;202;p6"/>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262626"/>
                  </a:solidFill>
                  <a:latin typeface="Calibri"/>
                  <a:ea typeface="Calibri"/>
                  <a:cs typeface="Calibri"/>
                  <a:sym typeface="Calibri"/>
                </a:rPr>
                <a:t>Cardboard box</a:t>
              </a:r>
              <a:endParaRPr/>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706663"/>
            <a:chOff x="6420868" y="1760417"/>
            <a:chExt cx="1680673" cy="1342141"/>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56390"/>
            <a:chOff x="8346482" y="1742833"/>
            <a:chExt cx="1680673" cy="1356390"/>
          </a:xfrm>
        </p:grpSpPr>
        <p:sp>
          <p:nvSpPr>
            <p:cNvPr id="211" name="Google Shape;211;p6"/>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705386"/>
            <a:chOff x="6377570" y="3189531"/>
            <a:chExt cx="1680673" cy="1297986"/>
          </a:xfrm>
        </p:grpSpPr>
        <p:sp>
          <p:nvSpPr>
            <p:cNvPr id="217" name="Google Shape;217;p6"/>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2085831"/>
            <a:chOff x="8347377" y="3141253"/>
            <a:chExt cx="1680673" cy="1361012"/>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70354"/>
            <a:chOff x="6365330" y="4619518"/>
            <a:chExt cx="1680673" cy="1270354"/>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157928"/>
            <a:ext cx="1680673" cy="1343548"/>
            <a:chOff x="8327554" y="4546324"/>
            <a:chExt cx="1680673" cy="1343548"/>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6997" y="2238129"/>
            <a:ext cx="1942002" cy="1528024"/>
            <a:chOff x="10237173" y="4701929"/>
            <a:chExt cx="1680673" cy="1212599"/>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6"/>
            <a:ext cx="2249385" cy="1729872"/>
            <a:chOff x="10256338" y="3269424"/>
            <a:chExt cx="1680673" cy="1232841"/>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135387"/>
            <a:chOff x="10269241" y="1451979"/>
            <a:chExt cx="1680673" cy="1669389"/>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stCxn id="197" idx="0"/>
            <a:endCxn id="191" idx="0"/>
          </p:cNvCxnSpPr>
          <p:nvPr/>
        </p:nvCxnSpPr>
        <p:spPr>
          <a:xfrm>
            <a:off x="936033" y="1590848"/>
            <a:ext cx="2186986" cy="3445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011615" y="160379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3335076"/>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578823"/>
            <a:ext cx="2811722" cy="17905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2966656" y="3484363"/>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89" name="Google Shape;189;p6"/>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sp>
        <p:nvSpPr>
          <p:cNvPr id="192" name="Google Shape;192;p6"/>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93" name="Google Shape;193;p6"/>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94" name="Google Shape;194;p6"/>
          <p:cNvSpPr/>
          <p:nvPr/>
        </p:nvSpPr>
        <p:spPr>
          <a:xfrm>
            <a:off x="556348" y="1144746"/>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a:solidFill>
                  <a:srgbClr val="29C7F7"/>
                </a:solidFill>
                <a:latin typeface="Calibri"/>
                <a:ea typeface="Calibri"/>
                <a:cs typeface="Calibri"/>
                <a:sym typeface="Calibri"/>
              </a:rPr>
              <a:t>Always recycle</a:t>
            </a:r>
            <a:r>
              <a:rPr lang="en-US" sz="2400" b="0" i="0" u="none" strike="noStrike" cap="none">
                <a:solidFill>
                  <a:srgbClr val="29C7F7"/>
                </a:solidFill>
                <a:latin typeface="Calibri"/>
                <a:ea typeface="Calibri"/>
                <a:cs typeface="Calibri"/>
                <a:sym typeface="Calibri"/>
              </a:rPr>
              <a:t>:</a:t>
            </a:r>
            <a:endParaRPr sz="2400" b="0" i="0" u="none" strike="noStrike" cap="none">
              <a:solidFill>
                <a:srgbClr val="29C7F7"/>
              </a:solidFill>
              <a:latin typeface="Calibri"/>
              <a:ea typeface="Calibri"/>
              <a:cs typeface="Calibri"/>
              <a:sym typeface="Calibri"/>
            </a:endParaRPr>
          </a:p>
        </p:txBody>
      </p:sp>
      <p:sp>
        <p:nvSpPr>
          <p:cNvPr id="195" name="Google Shape;195;p6"/>
          <p:cNvSpPr/>
          <p:nvPr/>
        </p:nvSpPr>
        <p:spPr>
          <a:xfrm>
            <a:off x="7302314" y="1144745"/>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a:solidFill>
                  <a:srgbClr val="3AC69D"/>
                </a:solidFill>
                <a:latin typeface="Calibri"/>
                <a:ea typeface="Calibri"/>
                <a:cs typeface="Calibri"/>
                <a:sym typeface="Calibri"/>
              </a:rPr>
              <a:t>Never recycle</a:t>
            </a:r>
            <a:r>
              <a:rPr lang="en-US" sz="2400" b="0" i="0" u="none" strike="noStrike" cap="none">
                <a:solidFill>
                  <a:srgbClr val="3AC69D"/>
                </a:solidFill>
                <a:latin typeface="Calibri"/>
                <a:ea typeface="Calibri"/>
                <a:cs typeface="Calibri"/>
                <a:sym typeface="Calibri"/>
              </a:rPr>
              <a:t>:</a:t>
            </a:r>
            <a:endParaRPr sz="2400" b="0" i="0" u="none" strike="noStrike" cap="none">
              <a:solidFill>
                <a:srgbClr val="3AC69D"/>
              </a:solidFill>
              <a:latin typeface="Calibri"/>
              <a:ea typeface="Calibri"/>
              <a:cs typeface="Calibri"/>
              <a:sym typeface="Calibri"/>
            </a:endParaRPr>
          </a:p>
        </p:txBody>
      </p:sp>
      <p:pic>
        <p:nvPicPr>
          <p:cNvPr id="196" name="Google Shape;196;p6"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262626"/>
                </a:solidFill>
                <a:latin typeface="Calibri"/>
                <a:ea typeface="Calibri"/>
                <a:cs typeface="Calibri"/>
                <a:sym typeface="Calibri"/>
              </a:rPr>
              <a:t>Glass </a:t>
            </a:r>
            <a:r>
              <a:rPr lang="en-US" sz="2000" b="1">
                <a:solidFill>
                  <a:srgbClr val="262626"/>
                </a:solidFill>
                <a:latin typeface="Calibri"/>
                <a:ea typeface="Calibri"/>
                <a:cs typeface="Calibri"/>
                <a:sym typeface="Calibri"/>
              </a:rPr>
              <a:t>j</a:t>
            </a:r>
            <a:r>
              <a:rPr lang="en-US" sz="2000" b="1" i="0" u="none" strike="noStrike" cap="none">
                <a:solidFill>
                  <a:srgbClr val="262626"/>
                </a:solidFill>
                <a:latin typeface="Calibri"/>
                <a:ea typeface="Calibri"/>
                <a:cs typeface="Calibri"/>
                <a:sym typeface="Calibri"/>
              </a:rPr>
              <a:t>ar</a:t>
            </a:r>
            <a:endParaRPr sz="2000" b="0" i="0" u="none" strike="noStrike" cap="none">
              <a:solidFill>
                <a:srgbClr val="262626"/>
              </a:solidFill>
              <a:latin typeface="Calibri"/>
              <a:ea typeface="Calibri"/>
              <a:cs typeface="Calibri"/>
              <a:sym typeface="Calibri"/>
            </a:endParaRPr>
          </a:p>
        </p:txBody>
      </p:sp>
      <p:pic>
        <p:nvPicPr>
          <p:cNvPr id="198" name="Google Shape;198;p6"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99" name="Google Shape;199;p6"/>
          <p:cNvSpPr/>
          <p:nvPr/>
        </p:nvSpPr>
        <p:spPr>
          <a:xfrm>
            <a:off x="2948176" y="3255625"/>
            <a:ext cx="23478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a:t>
            </a:r>
            <a:r>
              <a:rPr lang="en-US" sz="2000" b="1" i="0" u="none" strike="noStrike" cap="none" dirty="0">
                <a:solidFill>
                  <a:srgbClr val="262626"/>
                </a:solidFill>
                <a:latin typeface="Calibri"/>
                <a:ea typeface="Calibri"/>
                <a:cs typeface="Calibri"/>
                <a:sym typeface="Calibri"/>
              </a:rPr>
              <a:t>Plastic bottle</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7">
            <a:alphaModFix/>
          </a:blip>
          <a:srcRect/>
          <a:stretch/>
        </p:blipFill>
        <p:spPr>
          <a:xfrm>
            <a:off x="3378794" y="1757526"/>
            <a:ext cx="1341942" cy="1705386"/>
          </a:xfrm>
          <a:prstGeom prst="rect">
            <a:avLst/>
          </a:prstGeom>
          <a:noFill/>
          <a:ln>
            <a:noFill/>
          </a:ln>
        </p:spPr>
      </p:pic>
      <p:pic>
        <p:nvPicPr>
          <p:cNvPr id="201" name="Google Shape;201;p6"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202" name="Google Shape;202;p6"/>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262626"/>
                </a:solidFill>
                <a:latin typeface="Calibri"/>
                <a:ea typeface="Calibri"/>
                <a:cs typeface="Calibri"/>
                <a:sym typeface="Calibri"/>
              </a:rPr>
              <a:t>Cardboard box</a:t>
            </a:r>
            <a:endParaRPr/>
          </a:p>
        </p:txBody>
      </p:sp>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Metal</a:t>
            </a:r>
            <a:r>
              <a:rPr lang="en-US" sz="2000" b="1" i="0" u="none" strike="noStrike" cap="none" dirty="0">
                <a:solidFill>
                  <a:srgbClr val="262626"/>
                </a:solidFill>
                <a:latin typeface="Calibri"/>
                <a:ea typeface="Calibri"/>
                <a:cs typeface="Calibri"/>
                <a:sym typeface="Calibri"/>
              </a:rPr>
              <a:t> can</a:t>
            </a:r>
            <a:endParaRPr sz="2000" b="0" i="0" u="none" strike="noStrike" cap="none" dirty="0">
              <a:solidFill>
                <a:srgbClr val="262626"/>
              </a:solidFill>
              <a:latin typeface="Calibri"/>
              <a:ea typeface="Calibri"/>
              <a:cs typeface="Calibri"/>
              <a:sym typeface="Calibri"/>
            </a:endParaRPr>
          </a:p>
        </p:txBody>
      </p:sp>
      <p:pic>
        <p:nvPicPr>
          <p:cNvPr id="204" name="Google Shape;204;p6"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205" name="Google Shape;205;p6"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206" name="Google Shape;206;p6"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207" name="Google Shape;207;p6"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208" name="Google Shape;208;p6" descr="A picture containing banana, indoor, yellow, half&#10;&#10;Description automatically generated"/>
          <p:cNvPicPr preferRelativeResize="0"/>
          <p:nvPr/>
        </p:nvPicPr>
        <p:blipFill rotWithShape="1">
          <a:blip r:embed="rId10">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pic>
        <p:nvPicPr>
          <p:cNvPr id="210" name="Google Shape;210;p6"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211" name="Google Shape;211;p6"/>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213" name="Google Shape;213;p6"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214" name="Google Shape;214;p6"/>
          <p:cNvSpPr/>
          <p:nvPr/>
        </p:nvSpPr>
        <p:spPr>
          <a:xfrm>
            <a:off x="10269241"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Pizza box</a:t>
            </a:r>
            <a:endParaRPr sz="1800" b="0" i="0" u="none" strike="noStrike" cap="none">
              <a:solidFill>
                <a:srgbClr val="262626"/>
              </a:solidFill>
              <a:latin typeface="Calibri"/>
              <a:ea typeface="Calibri"/>
              <a:cs typeface="Calibri"/>
              <a:sym typeface="Calibri"/>
            </a:endParaRPr>
          </a:p>
        </p:txBody>
      </p:sp>
      <p:pic>
        <p:nvPicPr>
          <p:cNvPr id="215" name="Google Shape;215;p6"/>
          <p:cNvPicPr preferRelativeResize="0"/>
          <p:nvPr/>
        </p:nvPicPr>
        <p:blipFill rotWithShape="1">
          <a:blip r:embed="rId13">
            <a:alphaModFix/>
          </a:blip>
          <a:srcRect/>
          <a:stretch/>
        </p:blipFill>
        <p:spPr>
          <a:xfrm rot="5156120">
            <a:off x="10537324" y="1529912"/>
            <a:ext cx="977214" cy="1507450"/>
          </a:xfrm>
          <a:prstGeom prst="rect">
            <a:avLst/>
          </a:prstGeom>
          <a:noFill/>
          <a:ln>
            <a:noFill/>
          </a:ln>
        </p:spPr>
      </p:pic>
      <p:pic>
        <p:nvPicPr>
          <p:cNvPr id="216" name="Google Shape;216;p6"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
        <p:nvSpPr>
          <p:cNvPr id="217" name="Google Shape;217;p6"/>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4">
            <a:alphaModFix/>
          </a:blip>
          <a:srcRect/>
          <a:stretch/>
        </p:blipFill>
        <p:spPr>
          <a:xfrm>
            <a:off x="6914029" y="3189531"/>
            <a:ext cx="529129" cy="879126"/>
          </a:xfrm>
          <a:prstGeom prst="rect">
            <a:avLst/>
          </a:prstGeom>
          <a:noFill/>
          <a:ln>
            <a:noFill/>
          </a:ln>
        </p:spPr>
      </p:pic>
      <p:pic>
        <p:nvPicPr>
          <p:cNvPr id="219" name="Google Shape;219;p6"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220" name="Google Shape;220;p6" descr="Calendar&#10;&#10;Description automatically generated"/>
          <p:cNvPicPr preferRelativeResize="0"/>
          <p:nvPr/>
        </p:nvPicPr>
        <p:blipFill rotWithShape="1">
          <a:blip r:embed="rId15">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pic>
        <p:nvPicPr>
          <p:cNvPr id="222" name="Google Shape;222;p6"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223" name="Google Shape;223;p6" descr="A picture containing toy&#10;&#10;Description automatically generated"/>
          <p:cNvPicPr preferRelativeResize="0"/>
          <p:nvPr/>
        </p:nvPicPr>
        <p:blipFill rotWithShape="1">
          <a:blip r:embed="rId16">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pic>
        <p:nvPicPr>
          <p:cNvPr id="225" name="Google Shape;225;p6"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26" name="Google Shape;226;p6"/>
          <p:cNvPicPr preferRelativeResize="0"/>
          <p:nvPr/>
        </p:nvPicPr>
        <p:blipFill rotWithShape="1">
          <a:blip r:embed="rId17">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pic>
        <p:nvPicPr>
          <p:cNvPr id="228" name="Google Shape;228;p6"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29" name="Google Shape;229;p6" descr="A close-up of a sword&#10;&#10;Description automatically generated with low confidence"/>
          <p:cNvPicPr preferRelativeResize="0"/>
          <p:nvPr/>
        </p:nvPicPr>
        <p:blipFill rotWithShape="1">
          <a:blip r:embed="rId18">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pic>
        <p:nvPicPr>
          <p:cNvPr id="231" name="Google Shape;231;p6"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32" name="Google Shape;232;p6" descr="A pair of shoes&#10;&#10;Description automatically generated with low confidence"/>
          <p:cNvPicPr preferRelativeResize="0"/>
          <p:nvPr/>
        </p:nvPicPr>
        <p:blipFill rotWithShape="1">
          <a:blip r:embed="rId19">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pic>
        <p:nvPicPr>
          <p:cNvPr id="234" name="Google Shape;234;p6"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p:cTn id="7" dur="500" fill="hold"/>
                                        <p:tgtEl>
                                          <p:spTgt spid="191"/>
                                        </p:tgtEl>
                                        <p:attrNameLst>
                                          <p:attrName>ppt_w</p:attrName>
                                        </p:attrNameLst>
                                      </p:cBhvr>
                                      <p:tavLst>
                                        <p:tav tm="0">
                                          <p:val>
                                            <p:fltVal val="0"/>
                                          </p:val>
                                        </p:tav>
                                        <p:tav tm="100000">
                                          <p:val>
                                            <p:strVal val="#ppt_w"/>
                                          </p:val>
                                        </p:tav>
                                      </p:tavLst>
                                    </p:anim>
                                    <p:anim calcmode="lin" valueType="num">
                                      <p:cBhvr>
                                        <p:cTn id="8" dur="500" fill="hold"/>
                                        <p:tgtEl>
                                          <p:spTgt spid="191"/>
                                        </p:tgtEl>
                                        <p:attrNameLst>
                                          <p:attrName>ppt_h</p:attrName>
                                        </p:attrNameLst>
                                      </p:cBhvr>
                                      <p:tavLst>
                                        <p:tav tm="0">
                                          <p:val>
                                            <p:fltVal val="0"/>
                                          </p:val>
                                        </p:tav>
                                        <p:tav tm="100000">
                                          <p:val>
                                            <p:strVal val="#ppt_h"/>
                                          </p:val>
                                        </p:tav>
                                      </p:tavLst>
                                    </p:anim>
                                    <p:anim calcmode="lin" valueType="num">
                                      <p:cBhvr>
                                        <p:cTn id="9" dur="500" fill="hold"/>
                                        <p:tgtEl>
                                          <p:spTgt spid="191"/>
                                        </p:tgtEl>
                                        <p:attrNameLst>
                                          <p:attrName>style.rotation</p:attrName>
                                        </p:attrNameLst>
                                      </p:cBhvr>
                                      <p:tavLst>
                                        <p:tav tm="0">
                                          <p:val>
                                            <p:fltVal val="360"/>
                                          </p:val>
                                        </p:tav>
                                        <p:tav tm="100000">
                                          <p:val>
                                            <p:fltVal val="0"/>
                                          </p:val>
                                        </p:tav>
                                      </p:tavLst>
                                    </p:anim>
                                    <p:animEffect transition="in" filter="fade">
                                      <p:cBhvr>
                                        <p:cTn id="10" dur="500"/>
                                        <p:tgtEl>
                                          <p:spTgt spid="19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92"/>
                                        </p:tgtEl>
                                        <p:attrNameLst>
                                          <p:attrName>style.visibility</p:attrName>
                                        </p:attrNameLst>
                                      </p:cBhvr>
                                      <p:to>
                                        <p:strVal val="visible"/>
                                      </p:to>
                                    </p:set>
                                    <p:anim calcmode="lin" valueType="num">
                                      <p:cBhvr>
                                        <p:cTn id="15" dur="500" fill="hold"/>
                                        <p:tgtEl>
                                          <p:spTgt spid="192"/>
                                        </p:tgtEl>
                                        <p:attrNameLst>
                                          <p:attrName>ppt_w</p:attrName>
                                        </p:attrNameLst>
                                      </p:cBhvr>
                                      <p:tavLst>
                                        <p:tav tm="0">
                                          <p:val>
                                            <p:fltVal val="0"/>
                                          </p:val>
                                        </p:tav>
                                        <p:tav tm="100000">
                                          <p:val>
                                            <p:strVal val="#ppt_w"/>
                                          </p:val>
                                        </p:tav>
                                      </p:tavLst>
                                    </p:anim>
                                    <p:anim calcmode="lin" valueType="num">
                                      <p:cBhvr>
                                        <p:cTn id="16" dur="500" fill="hold"/>
                                        <p:tgtEl>
                                          <p:spTgt spid="192"/>
                                        </p:tgtEl>
                                        <p:attrNameLst>
                                          <p:attrName>ppt_h</p:attrName>
                                        </p:attrNameLst>
                                      </p:cBhvr>
                                      <p:tavLst>
                                        <p:tav tm="0">
                                          <p:val>
                                            <p:fltVal val="0"/>
                                          </p:val>
                                        </p:tav>
                                        <p:tav tm="100000">
                                          <p:val>
                                            <p:strVal val="#ppt_h"/>
                                          </p:val>
                                        </p:tav>
                                      </p:tavLst>
                                    </p:anim>
                                    <p:anim calcmode="lin" valueType="num">
                                      <p:cBhvr>
                                        <p:cTn id="17" dur="500" fill="hold"/>
                                        <p:tgtEl>
                                          <p:spTgt spid="192"/>
                                        </p:tgtEl>
                                        <p:attrNameLst>
                                          <p:attrName>style.rotation</p:attrName>
                                        </p:attrNameLst>
                                      </p:cBhvr>
                                      <p:tavLst>
                                        <p:tav tm="0">
                                          <p:val>
                                            <p:fltVal val="360"/>
                                          </p:val>
                                        </p:tav>
                                        <p:tav tm="100000">
                                          <p:val>
                                            <p:fltVal val="0"/>
                                          </p:val>
                                        </p:tav>
                                      </p:tavLst>
                                    </p:anim>
                                    <p:animEffect transition="in" filter="fade">
                                      <p:cBhvr>
                                        <p:cTn id="18" dur="500"/>
                                        <p:tgtEl>
                                          <p:spTgt spid="192"/>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g113c26857d2_0_6" descr="A picture containing text, people&#10;&#10;Description automatically generated"/>
          <p:cNvPicPr preferRelativeResize="0"/>
          <p:nvPr/>
        </p:nvPicPr>
        <p:blipFill rotWithShape="1">
          <a:blip r:embed="rId3">
            <a:alphaModFix/>
          </a:blip>
          <a:srcRect/>
          <a:stretch/>
        </p:blipFill>
        <p:spPr>
          <a:xfrm>
            <a:off x="0" y="0"/>
            <a:ext cx="12191998" cy="6858002"/>
          </a:xfrm>
          <a:prstGeom prst="rect">
            <a:avLst/>
          </a:prstGeom>
          <a:noFill/>
          <a:ln>
            <a:noFill/>
          </a:ln>
        </p:spPr>
      </p:pic>
      <p:sp>
        <p:nvSpPr>
          <p:cNvPr id="269" name="Google Shape;269;g113c26857d2_0_6"/>
          <p:cNvSpPr txBox="1"/>
          <p:nvPr/>
        </p:nvSpPr>
        <p:spPr>
          <a:xfrm>
            <a:off x="4279946" y="1661825"/>
            <a:ext cx="7413900" cy="3632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i="0" u="none" strike="noStrike" cap="none">
                <a:solidFill>
                  <a:srgbClr val="29C7F7"/>
                </a:solidFill>
                <a:latin typeface="Calibri"/>
                <a:ea typeface="Calibri"/>
                <a:cs typeface="Calibri"/>
                <a:sym typeface="Calibri"/>
              </a:rPr>
              <a:t>Steps to </a:t>
            </a:r>
            <a:endParaRPr/>
          </a:p>
          <a:p>
            <a:pPr marL="0" marR="0" lvl="0" indent="0" algn="ctr" rtl="0">
              <a:spcBef>
                <a:spcPts val="0"/>
              </a:spcBef>
              <a:spcAft>
                <a:spcPts val="0"/>
              </a:spcAft>
              <a:buNone/>
            </a:pPr>
            <a:r>
              <a:rPr lang="en-US" sz="11500" b="1" i="0" u="none" strike="noStrike" cap="none">
                <a:solidFill>
                  <a:srgbClr val="29C7F7"/>
                </a:solidFill>
                <a:latin typeface="Calibri"/>
                <a:ea typeface="Calibri"/>
                <a:cs typeface="Calibri"/>
                <a:sym typeface="Calibri"/>
              </a:rPr>
              <a:t>Recycling</a:t>
            </a:r>
            <a:endParaRPr/>
          </a:p>
        </p:txBody>
      </p:sp>
      <p:sp>
        <p:nvSpPr>
          <p:cNvPr id="270" name="Google Shape;270;g113c26857d2_0_6"/>
          <p:cNvSpPr/>
          <p:nvPr/>
        </p:nvSpPr>
        <p:spPr>
          <a:xfrm>
            <a:off x="2945858" y="1619861"/>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Google Shape;271;g113c26857d2_0_6"/>
          <p:cNvSpPr txBox="1"/>
          <p:nvPr/>
        </p:nvSpPr>
        <p:spPr>
          <a:xfrm>
            <a:off x="511427" y="682208"/>
            <a:ext cx="42822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i="0" u="none" strike="noStrike" cap="none">
                <a:solidFill>
                  <a:srgbClr val="29C7F7"/>
                </a:solidFill>
                <a:latin typeface="Calibri"/>
                <a:ea typeface="Calibri"/>
                <a:cs typeface="Calibri"/>
                <a:sym typeface="Calibri"/>
              </a:rPr>
              <a:t>The</a:t>
            </a:r>
            <a:endParaRPr/>
          </a:p>
        </p:txBody>
      </p:sp>
      <p:sp>
        <p:nvSpPr>
          <p:cNvPr id="272" name="Google Shape;272;g113c26857d2_0_6"/>
          <p:cNvSpPr/>
          <p:nvPr/>
        </p:nvSpPr>
        <p:spPr>
          <a:xfrm>
            <a:off x="2871633" y="1619861"/>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g113c26857d2_0_6"/>
          <p:cNvSpPr txBox="1"/>
          <p:nvPr/>
        </p:nvSpPr>
        <p:spPr>
          <a:xfrm>
            <a:off x="3485125" y="1661100"/>
            <a:ext cx="9936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700" b="1">
                <a:solidFill>
                  <a:schemeClr val="lt1"/>
                </a:solidFill>
                <a:latin typeface="Calibri"/>
                <a:ea typeface="Calibri"/>
                <a:cs typeface="Calibri"/>
                <a:sym typeface="Calibri"/>
              </a:rPr>
              <a:t>3</a:t>
            </a:r>
            <a:endParaRPr sz="13700" b="1">
              <a:solidFill>
                <a:schemeClr val="lt1"/>
              </a:solidFill>
              <a:latin typeface="Calibri"/>
              <a:ea typeface="Calibri"/>
              <a:cs typeface="Calibri"/>
              <a:sym typeface="Calibri"/>
            </a:endParaRPr>
          </a:p>
        </p:txBody>
      </p:sp>
      <p:sp>
        <p:nvSpPr>
          <p:cNvPr id="274" name="Google Shape;274;g113c26857d2_0_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 2 (Advanced Lesson)" id="{98268673-526F-B146-981C-8D89C0788F61}" vid="{B12E13BD-0821-354E-829B-D7A310C983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2817</TotalTime>
  <Words>2764</Words>
  <Application>Microsoft Macintosh PowerPoint</Application>
  <PresentationFormat>Widescreen</PresentationFormat>
  <Paragraphs>356</Paragraphs>
  <Slides>23</Slides>
  <Notes>21</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vt:lpstr>
      <vt:lpstr>Mali Medium</vt:lpstr>
      <vt:lpstr>Calibri Light</vt:lpstr>
      <vt:lpstr>Mali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Microsoft Office User</cp:lastModifiedBy>
  <cp:revision>33</cp:revision>
  <dcterms:created xsi:type="dcterms:W3CDTF">2022-04-07T03:13:10Z</dcterms:created>
  <dcterms:modified xsi:type="dcterms:W3CDTF">2022-07-28T07:13:38Z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10146979</vt:lpwstr>
  </property>
  <property fmtid="{D5CDD505-2E9C-101B-9397-08002B2CF9AE}" pid="3" name="NXPowerLiteSettings">
    <vt:lpwstr>F700052003A000</vt:lpwstr>
  </property>
  <property fmtid="{D5CDD505-2E9C-101B-9397-08002B2CF9AE}" pid="4" name="NXPowerLiteVersion">
    <vt:lpwstr>D9.1.2</vt:lpwstr>
  </property>
</Properties>
</file>