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1"/>
  </p:sldMasterIdLst>
  <p:notesMasterIdLst>
    <p:notesMasterId r:id="rId27"/>
  </p:notesMasterIdLst>
  <p:handoutMasterIdLst>
    <p:handoutMasterId r:id="rId28"/>
  </p:handoutMasterIdLst>
  <p:sldIdLst>
    <p:sldId id="339" r:id="rId2"/>
    <p:sldId id="269" r:id="rId3"/>
    <p:sldId id="277" r:id="rId4"/>
    <p:sldId id="270" r:id="rId5"/>
    <p:sldId id="288" r:id="rId6"/>
    <p:sldId id="281" r:id="rId7"/>
    <p:sldId id="331" r:id="rId8"/>
    <p:sldId id="261" r:id="rId9"/>
    <p:sldId id="300" r:id="rId10"/>
    <p:sldId id="332" r:id="rId11"/>
    <p:sldId id="333" r:id="rId12"/>
    <p:sldId id="290" r:id="rId13"/>
    <p:sldId id="289" r:id="rId14"/>
    <p:sldId id="297" r:id="rId15"/>
    <p:sldId id="336" r:id="rId16"/>
    <p:sldId id="337" r:id="rId17"/>
    <p:sldId id="302" r:id="rId18"/>
    <p:sldId id="338" r:id="rId19"/>
    <p:sldId id="262" r:id="rId20"/>
    <p:sldId id="293" r:id="rId21"/>
    <p:sldId id="304" r:id="rId22"/>
    <p:sldId id="294" r:id="rId23"/>
    <p:sldId id="279" r:id="rId24"/>
    <p:sldId id="299" r:id="rId25"/>
    <p:sldId id="298" r:id="rId26"/>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Mali" pitchFamily="2" charset="-34"/>
      <p:regular r:id="rId35"/>
      <p:bold r:id="rId36"/>
      <p:italic r:id="rId37"/>
      <p:boldItalic r:id="rId38"/>
    </p:embeddedFont>
    <p:embeddedFont>
      <p:font typeface="Mali Medium" pitchFamily="2" charset="-34"/>
      <p:regular r:id="rId39"/>
      <p:bold r:id="rId40"/>
      <p:italic r:id="rId41"/>
      <p:boldItalic r:id="rId42"/>
    </p:embeddedFont>
  </p:embeddedFontLst>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EC6BC7-2CDD-469F-B8AB-69D73DE47363}" name="Panchica Koonchaimang" initials="PK" userId="S::panchica.k@indorama.net::013565c1-16ef-41bb-98d4-f724bc1deb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C7F7"/>
    <a:srgbClr val="3AC69D"/>
    <a:srgbClr val="434444"/>
    <a:srgbClr val="262626"/>
    <a:srgbClr val="FEEBCA"/>
    <a:srgbClr val="FFE300"/>
    <a:srgbClr val="FFF7A7"/>
    <a:srgbClr val="68CDDA"/>
    <a:srgbClr val="60BBD0"/>
    <a:srgbClr val="5D4A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73479" autoAdjust="0"/>
  </p:normalViewPr>
  <p:slideViewPr>
    <p:cSldViewPr snapToGrid="0" snapToObjects="1">
      <p:cViewPr varScale="1">
        <p:scale>
          <a:sx n="79" d="100"/>
          <a:sy n="79" d="100"/>
        </p:scale>
        <p:origin x="75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4ECEBD-693A-CAFE-08B6-059976FCA1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3B1A81-1DAF-D646-8CE4-F5DAA22078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0877C4-CDFE-0F4D-B407-AEC9FF437987}" type="datetimeFigureOut">
              <a:rPr lang="en-US" smtClean="0"/>
              <a:t>7/28/22</a:t>
            </a:fld>
            <a:endParaRPr lang="en-US"/>
          </a:p>
        </p:txBody>
      </p:sp>
      <p:sp>
        <p:nvSpPr>
          <p:cNvPr id="4" name="Footer Placeholder 3">
            <a:extLst>
              <a:ext uri="{FF2B5EF4-FFF2-40B4-BE49-F238E27FC236}">
                <a16:creationId xmlns:a16="http://schemas.microsoft.com/office/drawing/2014/main" id="{3ADD26A4-3AD6-86AE-5674-8A38275D70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4B379E9-52C7-3193-B1C8-AEB5D05109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7BD445-06F4-6C4F-9495-445D5B2F1F60}" type="slidenum">
              <a:rPr lang="en-US" smtClean="0"/>
              <a:t>‹#›</a:t>
            </a:fld>
            <a:endParaRPr lang="en-US"/>
          </a:p>
        </p:txBody>
      </p:sp>
    </p:spTree>
    <p:extLst>
      <p:ext uri="{BB962C8B-B14F-4D97-AF65-F5344CB8AC3E}">
        <p14:creationId xmlns:p14="http://schemas.microsoft.com/office/powerpoint/2010/main" val="6835014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5B08E-49FE-9B41-A970-922B7A72581F}" type="datetimeFigureOut">
              <a:rPr lang="en-TH" smtClean="0"/>
              <a:t>7/28/22</a:t>
            </a:fld>
            <a:endParaRPr lang="en-T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36C94-7932-4F42-B085-F387E238C945}" type="slidenum">
              <a:rPr lang="en-TH" smtClean="0"/>
              <a:t>‹#›</a:t>
            </a:fld>
            <a:endParaRPr lang="en-TH"/>
          </a:p>
        </p:txBody>
      </p:sp>
    </p:spTree>
    <p:extLst>
      <p:ext uri="{BB962C8B-B14F-4D97-AF65-F5344CB8AC3E}">
        <p14:creationId xmlns:p14="http://schemas.microsoft.com/office/powerpoint/2010/main" val="42840926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FF836C94-7932-4F42-B085-F387E238C945}" type="slidenum">
              <a:rPr lang="en-TH" smtClean="0"/>
              <a:t>1</a:t>
            </a:fld>
            <a:endParaRPr lang="en-TH"/>
          </a:p>
        </p:txBody>
      </p:sp>
    </p:spTree>
    <p:extLst>
      <p:ext uri="{BB962C8B-B14F-4D97-AF65-F5344CB8AC3E}">
        <p14:creationId xmlns:p14="http://schemas.microsoft.com/office/powerpoint/2010/main" val="4127169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t>(Slide duration: 2 minutes)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a:solidFill>
                <a:schemeClr val="lt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a:solidFill>
                  <a:schemeClr val="lt1"/>
                </a:solidFill>
                <a:latin typeface="Calibri"/>
                <a:ea typeface="Calibri"/>
                <a:cs typeface="Calibri"/>
                <a:sym typeface="Calibri"/>
              </a:rPr>
              <a:t>Ask students: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chemeClr val="lt1"/>
                </a:solidFill>
                <a:latin typeface="Calibri"/>
                <a:ea typeface="Calibri"/>
                <a:cs typeface="Calibri"/>
                <a:sym typeface="Calibri"/>
              </a:rPr>
              <a:t>Why is this bin bad?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chemeClr val="lt1"/>
                </a:solidFill>
                <a:latin typeface="Calibri"/>
                <a:ea typeface="Calibri"/>
                <a:cs typeface="Calibri"/>
                <a:sym typeface="Calibri"/>
              </a:rPr>
              <a:t>*Allow them to look and identify reasons for each picture based on their YES/NO handout.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chemeClr val="lt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chemeClr val="lt1"/>
                </a:solidFill>
                <a:latin typeface="Calibri"/>
                <a:ea typeface="Calibri"/>
                <a:cs typeface="Calibri"/>
                <a:sym typeface="Calibri"/>
              </a:rPr>
              <a:t>Teachers will need to click 6 times to reveal the image and the 5 answers.</a:t>
            </a:r>
            <a:endParaRPr lang="en-US" dirty="0"/>
          </a:p>
          <a:p>
            <a:pPr marL="0" lvl="0" indent="0" algn="l" rtl="0">
              <a:spcBef>
                <a:spcPts val="0"/>
              </a:spcBef>
              <a:spcAft>
                <a:spcPts val="0"/>
              </a:spcAft>
              <a:buNone/>
            </a:pPr>
            <a:r>
              <a:rPr lang="en-US" b="1" dirty="0"/>
              <a:t>Answers</a:t>
            </a:r>
            <a:r>
              <a:rPr lang="en-US" dirty="0"/>
              <a:t>:</a:t>
            </a:r>
          </a:p>
          <a:p>
            <a:pPr marL="228600" lvl="0" indent="-228600" algn="l" rtl="0">
              <a:spcBef>
                <a:spcPts val="0"/>
              </a:spcBef>
              <a:spcAft>
                <a:spcPts val="0"/>
              </a:spcAft>
              <a:buAutoNum type="arabicPeriod"/>
            </a:pPr>
            <a:r>
              <a:rPr lang="en-US" dirty="0"/>
              <a:t>Food</a:t>
            </a:r>
          </a:p>
          <a:p>
            <a:pPr marL="228600" lvl="0" indent="-228600" algn="l" rtl="0">
              <a:spcBef>
                <a:spcPts val="0"/>
              </a:spcBef>
              <a:spcAft>
                <a:spcPts val="0"/>
              </a:spcAft>
              <a:buAutoNum type="arabicPeriod"/>
            </a:pPr>
            <a:r>
              <a:rPr lang="en-US" dirty="0"/>
              <a:t>Dirty or wet paper and cardboard</a:t>
            </a:r>
          </a:p>
          <a:p>
            <a:pPr marL="228600" lvl="0" indent="-228600" algn="l" rtl="0">
              <a:spcBef>
                <a:spcPts val="0"/>
              </a:spcBef>
              <a:spcAft>
                <a:spcPts val="0"/>
              </a:spcAft>
              <a:buAutoNum type="arabicPeriod"/>
            </a:pPr>
            <a:r>
              <a:rPr lang="en-US" dirty="0"/>
              <a:t>Liquid in bottles</a:t>
            </a:r>
          </a:p>
          <a:p>
            <a:pPr marL="228600" lvl="0" indent="-228600" algn="l" rtl="0">
              <a:spcBef>
                <a:spcPts val="0"/>
              </a:spcBef>
              <a:spcAft>
                <a:spcPts val="0"/>
              </a:spcAft>
              <a:buAutoNum type="arabicPeriod"/>
            </a:pPr>
            <a:r>
              <a:rPr lang="en-US" dirty="0"/>
              <a:t>Dirty cups</a:t>
            </a:r>
          </a:p>
          <a:p>
            <a:pPr marL="228600" lvl="0" indent="-228600" algn="l" rtl="0">
              <a:spcBef>
                <a:spcPts val="0"/>
              </a:spcBef>
              <a:spcAft>
                <a:spcPts val="0"/>
              </a:spcAft>
              <a:buAutoNum type="arabicPeriod"/>
            </a:pPr>
            <a:r>
              <a:rPr lang="en-US" dirty="0"/>
              <a:t>Plastic bags</a:t>
            </a:r>
            <a:endParaRPr dirty="0"/>
          </a:p>
        </p:txBody>
      </p:sp>
      <p:sp>
        <p:nvSpPr>
          <p:cNvPr id="257" name="Google Shape;25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2 minutes)</a:t>
            </a:r>
          </a:p>
          <a:p>
            <a:endParaRPr lang="en-US" b="1" dirty="0"/>
          </a:p>
          <a:p>
            <a:r>
              <a:rPr lang="en-US" b="1" dirty="0"/>
              <a:t>Tell students:</a:t>
            </a:r>
          </a:p>
          <a:p>
            <a:r>
              <a:rPr lang="en-US" dirty="0"/>
              <a:t>Not all waste goes into the same bin. When wet or other dirty waste is placed into the recycling bin it makes all the other items dirty, and unable to be recycled. This makes for a Bad Bin.</a:t>
            </a:r>
          </a:p>
          <a:p>
            <a:endParaRPr lang="en-US" dirty="0"/>
          </a:p>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12</a:t>
            </a:fld>
            <a:endParaRPr lang="en-TH"/>
          </a:p>
        </p:txBody>
      </p:sp>
    </p:spTree>
    <p:extLst>
      <p:ext uri="{BB962C8B-B14F-4D97-AF65-F5344CB8AC3E}">
        <p14:creationId xmlns:p14="http://schemas.microsoft.com/office/powerpoint/2010/main" val="679906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3-5 minutes)</a:t>
            </a:r>
          </a:p>
          <a:p>
            <a:endParaRPr lang="en-US" dirty="0"/>
          </a:p>
          <a:p>
            <a:r>
              <a:rPr lang="en-US" dirty="0"/>
              <a:t>After each click an image of an item that cannot be recycled appears. Typically, all these items </a:t>
            </a:r>
            <a:r>
              <a:rPr lang="en-US" b="1" dirty="0"/>
              <a:t>can be recycled</a:t>
            </a:r>
            <a:r>
              <a:rPr lang="en-US" dirty="0"/>
              <a:t>, but when they are </a:t>
            </a:r>
            <a:r>
              <a:rPr lang="en-US" b="1" dirty="0"/>
              <a:t>contaminated</a:t>
            </a:r>
            <a:r>
              <a:rPr lang="en-US" dirty="0"/>
              <a:t> or dirty they cannot be recycled. Each pictured includes a reason why it sometimes can not be recycled. </a:t>
            </a:r>
          </a:p>
          <a:p>
            <a:endParaRPr lang="en-US" dirty="0"/>
          </a:p>
          <a:p>
            <a:r>
              <a:rPr lang="en-US" b="1" dirty="0"/>
              <a:t>Click 1</a:t>
            </a:r>
            <a:r>
              <a:rPr lang="en-US" dirty="0"/>
              <a:t>: Pizza box</a:t>
            </a:r>
          </a:p>
          <a:p>
            <a:r>
              <a:rPr lang="en-US" b="1" dirty="0"/>
              <a:t>Click 2</a:t>
            </a:r>
            <a:r>
              <a:rPr lang="en-US" dirty="0"/>
              <a:t>: Glass jar</a:t>
            </a:r>
          </a:p>
          <a:p>
            <a:r>
              <a:rPr lang="en-US" b="1" dirty="0"/>
              <a:t>Click 3</a:t>
            </a:r>
            <a:r>
              <a:rPr lang="en-US" dirty="0"/>
              <a:t>: PET Plastic bottle</a:t>
            </a:r>
          </a:p>
          <a:p>
            <a:r>
              <a:rPr lang="en-US" b="1" dirty="0"/>
              <a:t>Click 4</a:t>
            </a:r>
            <a:r>
              <a:rPr lang="en-US" dirty="0"/>
              <a:t>: Metal can</a:t>
            </a:r>
          </a:p>
          <a:p>
            <a:r>
              <a:rPr lang="en-US" b="1" dirty="0"/>
              <a:t>Click 5</a:t>
            </a:r>
            <a:r>
              <a:rPr lang="en-US" dirty="0"/>
              <a:t>: Glass bottle</a:t>
            </a:r>
          </a:p>
          <a:p>
            <a:endParaRPr lang="en-US" dirty="0"/>
          </a:p>
          <a:p>
            <a:r>
              <a:rPr lang="en-US" b="1" dirty="0"/>
              <a:t>Ask students:</a:t>
            </a:r>
          </a:p>
          <a:p>
            <a:r>
              <a:rPr lang="en-US" b="0" dirty="0"/>
              <a:t>What can be done to these items so they can be recycled?</a:t>
            </a:r>
          </a:p>
          <a:p>
            <a:endParaRPr lang="en-US" b="0" dirty="0"/>
          </a:p>
          <a:p>
            <a:r>
              <a:rPr lang="en-US" b="1" dirty="0"/>
              <a:t>Answers: </a:t>
            </a:r>
          </a:p>
          <a:p>
            <a:r>
              <a:rPr lang="en-US" b="0" dirty="0"/>
              <a:t>1. Clean the grease and the cheese off the pizza box then dry.</a:t>
            </a:r>
          </a:p>
          <a:p>
            <a:r>
              <a:rPr lang="en-US" b="0" dirty="0"/>
              <a:t>2. Remove all peanut butter from the jar, soak in water overnight to remove completely then dry.</a:t>
            </a:r>
          </a:p>
          <a:p>
            <a:r>
              <a:rPr lang="en-US" b="0" dirty="0"/>
              <a:t>3. Clean off all the dirt from the bottle then dry.</a:t>
            </a:r>
          </a:p>
          <a:p>
            <a:r>
              <a:rPr lang="en-US" b="0" dirty="0"/>
              <a:t>4. Make sure all food has been removed from the can.</a:t>
            </a:r>
          </a:p>
          <a:p>
            <a:r>
              <a:rPr lang="en-US" b="0" dirty="0"/>
              <a:t>5. Pour out any remaining liquid in the bottle.</a:t>
            </a:r>
          </a:p>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13</a:t>
            </a:fld>
            <a:endParaRPr lang="en-TH"/>
          </a:p>
        </p:txBody>
      </p:sp>
    </p:spTree>
    <p:extLst>
      <p:ext uri="{BB962C8B-B14F-4D97-AF65-F5344CB8AC3E}">
        <p14:creationId xmlns:p14="http://schemas.microsoft.com/office/powerpoint/2010/main" val="3853112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p>
          <a:p>
            <a:endParaRPr lang="en-US" b="1" dirty="0"/>
          </a:p>
          <a:p>
            <a:r>
              <a:rPr lang="en-US" b="1" dirty="0"/>
              <a:t>Ask students:</a:t>
            </a:r>
          </a:p>
          <a:p>
            <a:r>
              <a:rPr lang="en-US" b="0" dirty="0"/>
              <a:t>What is a landfill?</a:t>
            </a:r>
          </a:p>
          <a:p>
            <a:r>
              <a:rPr lang="en-US" b="0" dirty="0"/>
              <a:t>Do recycling items belong here? Why?</a:t>
            </a:r>
          </a:p>
          <a:p>
            <a:r>
              <a:rPr lang="en-US" b="0" dirty="0"/>
              <a:t>What does belong here?</a:t>
            </a:r>
          </a:p>
          <a:p>
            <a:endParaRPr lang="en-US" b="0" dirty="0"/>
          </a:p>
          <a:p>
            <a:r>
              <a:rPr lang="en-US" b="1" dirty="0"/>
              <a:t>Answers: </a:t>
            </a:r>
          </a:p>
          <a:p>
            <a:r>
              <a:rPr lang="en-US" b="0" dirty="0"/>
              <a:t>A landfill is a site where people dump their general waste materials into the ground or into a giant pile. </a:t>
            </a:r>
          </a:p>
          <a:p>
            <a:r>
              <a:rPr lang="en-US" b="0" dirty="0"/>
              <a:t>No, recycling does not belong here. It is only items that cannot be recycled which need to be put into the landfill. </a:t>
            </a:r>
          </a:p>
          <a:p>
            <a:endParaRPr lang="en-US" b="1" dirty="0"/>
          </a:p>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14</a:t>
            </a:fld>
            <a:endParaRPr lang="en-TH"/>
          </a:p>
        </p:txBody>
      </p:sp>
    </p:spTree>
    <p:extLst>
      <p:ext uri="{BB962C8B-B14F-4D97-AF65-F5344CB8AC3E}">
        <p14:creationId xmlns:p14="http://schemas.microsoft.com/office/powerpoint/2010/main" val="3868338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3 minutes)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Ask students: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262626"/>
                </a:solidFill>
                <a:latin typeface="Mali"/>
                <a:ea typeface="Mali"/>
                <a:cs typeface="Mali"/>
                <a:sym typeface="Mali"/>
              </a:rPr>
              <a:t>Do you know how long it takes a cardboard box to disappear in a landfill? </a:t>
            </a:r>
            <a:endParaRPr lang="en-US"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dirty="0"/>
              <a:t>*Click to activate the animation </a:t>
            </a:r>
            <a:r>
              <a:rPr lang="en-US" b="1" dirty="0"/>
              <a:t>after</a:t>
            </a:r>
            <a:r>
              <a:rPr lang="en-US" dirty="0"/>
              <a:t> asking the question</a:t>
            </a:r>
            <a:endParaRPr lang="en-US" b="1" dirty="0"/>
          </a:p>
          <a:p>
            <a:pPr marL="0" lvl="0" indent="0" algn="l" rtl="0">
              <a:spcBef>
                <a:spcPts val="0"/>
              </a:spcBef>
              <a:spcAft>
                <a:spcPts val="0"/>
              </a:spcAft>
              <a:buNone/>
            </a:pPr>
            <a:r>
              <a:rPr lang="en-US" b="1" dirty="0"/>
              <a:t>Answer</a:t>
            </a:r>
            <a:r>
              <a:rPr lang="en-US" dirty="0"/>
              <a:t>: 3 Months</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Ask students:</a:t>
            </a:r>
          </a:p>
          <a:p>
            <a:pPr marL="0" lvl="0" indent="0" algn="l" rtl="0">
              <a:spcBef>
                <a:spcPts val="0"/>
              </a:spcBef>
              <a:spcAft>
                <a:spcPts val="0"/>
              </a:spcAft>
              <a:buNone/>
            </a:pPr>
            <a:r>
              <a:rPr lang="en-US" dirty="0"/>
              <a:t>Can we recycle cardboard?</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Answers</a:t>
            </a:r>
            <a:r>
              <a:rPr lang="en-US" dirty="0"/>
              <a:t>:</a:t>
            </a:r>
          </a:p>
          <a:p>
            <a:pPr marL="0" lvl="0" indent="0" algn="l" rtl="0">
              <a:spcBef>
                <a:spcPts val="0"/>
              </a:spcBef>
              <a:spcAft>
                <a:spcPts val="0"/>
              </a:spcAft>
              <a:buNone/>
            </a:pPr>
            <a:r>
              <a:rPr lang="en-US" dirty="0"/>
              <a:t>Yes, cardboard is fully recyclable.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35" name="Google Shape;2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9928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3 minutes)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Ask students: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262626"/>
                </a:solidFill>
                <a:latin typeface="Mali"/>
                <a:ea typeface="Mali"/>
                <a:cs typeface="Mali"/>
                <a:sym typeface="Mali"/>
              </a:rPr>
              <a:t>Do you know how long it takes a metal can to disappear in a landfill?</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262626"/>
              </a:solidFill>
              <a:latin typeface="Mali"/>
              <a:cs typeface="Mali"/>
              <a:sym typeface="Mal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*Click to activate the animation </a:t>
            </a:r>
            <a:r>
              <a:rPr lang="en-US" b="1" dirty="0"/>
              <a:t>after</a:t>
            </a:r>
            <a:r>
              <a:rPr lang="en-US" dirty="0"/>
              <a:t> asking the question</a:t>
            </a:r>
          </a:p>
          <a:p>
            <a:pPr marL="0" lvl="0" indent="0" algn="l" rtl="0">
              <a:spcBef>
                <a:spcPts val="0"/>
              </a:spcBef>
              <a:spcAft>
                <a:spcPts val="0"/>
              </a:spcAft>
              <a:buNone/>
            </a:pPr>
            <a:r>
              <a:rPr lang="en-US" b="1" dirty="0"/>
              <a:t>Answer</a:t>
            </a:r>
            <a:r>
              <a:rPr lang="en-US" dirty="0"/>
              <a:t>: 150 years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Ask students:</a:t>
            </a:r>
          </a:p>
          <a:p>
            <a:pPr marL="0" lvl="0" indent="0" algn="l" rtl="0">
              <a:spcBef>
                <a:spcPts val="0"/>
              </a:spcBef>
              <a:spcAft>
                <a:spcPts val="0"/>
              </a:spcAft>
              <a:buNone/>
            </a:pPr>
            <a:r>
              <a:rPr lang="en-US" dirty="0"/>
              <a:t>Can we recycle metal cans?</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Answers</a:t>
            </a:r>
            <a:r>
              <a:rPr lang="en-US" dirty="0"/>
              <a:t>:</a:t>
            </a:r>
          </a:p>
          <a:p>
            <a:pPr marL="0" lvl="0" indent="0" algn="l" rtl="0">
              <a:spcBef>
                <a:spcPts val="0"/>
              </a:spcBef>
              <a:spcAft>
                <a:spcPts val="0"/>
              </a:spcAft>
              <a:buNone/>
            </a:pPr>
            <a:r>
              <a:rPr lang="en-US" dirty="0"/>
              <a:t>Yes, metal cans are metal and are fully recyclable.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35" name="Google Shape;2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543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3 minutes)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Ask students: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262626"/>
                </a:solidFill>
                <a:latin typeface="Mali"/>
                <a:ea typeface="Mali"/>
                <a:cs typeface="Mali"/>
                <a:sym typeface="Mali"/>
              </a:rPr>
              <a:t>Do you know how long it takes a PET plastic bottle to disappear in a landfill? </a:t>
            </a:r>
            <a:endParaRPr lang="en-US"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dirty="0"/>
              <a:t>*Click to activate the animation </a:t>
            </a:r>
            <a:r>
              <a:rPr lang="en-US" b="1" dirty="0"/>
              <a:t>after</a:t>
            </a:r>
            <a:r>
              <a:rPr lang="en-US" dirty="0"/>
              <a:t> asking the question</a:t>
            </a:r>
            <a:endParaRPr lang="en-US" b="1" dirty="0"/>
          </a:p>
          <a:p>
            <a:pPr marL="0" lvl="0" indent="0" algn="l" rtl="0">
              <a:spcBef>
                <a:spcPts val="0"/>
              </a:spcBef>
              <a:spcAft>
                <a:spcPts val="0"/>
              </a:spcAft>
              <a:buNone/>
            </a:pPr>
            <a:r>
              <a:rPr lang="en-US" b="1" dirty="0"/>
              <a:t>Answer</a:t>
            </a:r>
            <a:r>
              <a:rPr lang="en-US" dirty="0"/>
              <a:t>: 450 years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Ask students:</a:t>
            </a:r>
          </a:p>
          <a:p>
            <a:pPr marL="0" lvl="0" indent="0" algn="l" rtl="0">
              <a:spcBef>
                <a:spcPts val="0"/>
              </a:spcBef>
              <a:spcAft>
                <a:spcPts val="0"/>
              </a:spcAft>
              <a:buNone/>
            </a:pPr>
            <a:r>
              <a:rPr lang="en-US" dirty="0"/>
              <a:t>Can we recycle PET plastic bottles?</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Answers</a:t>
            </a:r>
            <a:r>
              <a:rPr lang="en-US" dirty="0"/>
              <a:t>:</a:t>
            </a:r>
          </a:p>
          <a:p>
            <a:pPr marL="0" lvl="0" indent="0" algn="l" rtl="0">
              <a:spcBef>
                <a:spcPts val="0"/>
              </a:spcBef>
              <a:spcAft>
                <a:spcPts val="0"/>
              </a:spcAft>
              <a:buNone/>
            </a:pPr>
            <a:r>
              <a:rPr lang="en-US" dirty="0"/>
              <a:t>Yes, PET plastic bottles are fully recyclable.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35" name="Google Shape;2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0804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3 minutes)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a:solidFill>
                  <a:srgbClr val="262626"/>
                </a:solidFill>
                <a:latin typeface="Mali"/>
                <a:ea typeface="Mali"/>
                <a:cs typeface="Mali"/>
                <a:sym typeface="Mali"/>
              </a:rPr>
              <a:t>Ask students: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262626"/>
                </a:solidFill>
                <a:latin typeface="Mali"/>
                <a:ea typeface="Mali"/>
                <a:cs typeface="Mali"/>
                <a:sym typeface="Mali"/>
              </a:rPr>
              <a:t>Do you know how long it takes a glass jar to disappear?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262626"/>
              </a:solidFill>
              <a:latin typeface="Mali"/>
              <a:cs typeface="Mali"/>
              <a:sym typeface="Mal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*Click to activate the animation </a:t>
            </a:r>
            <a:r>
              <a:rPr lang="en-US" b="1" dirty="0"/>
              <a:t>after</a:t>
            </a:r>
            <a:r>
              <a:rPr lang="en-US" dirty="0"/>
              <a:t> asking the question</a:t>
            </a:r>
          </a:p>
          <a:p>
            <a:pPr marL="0" lvl="0" indent="0" algn="l" rtl="0">
              <a:spcBef>
                <a:spcPts val="0"/>
              </a:spcBef>
              <a:spcAft>
                <a:spcPts val="0"/>
              </a:spcAft>
              <a:buNone/>
            </a:pPr>
            <a:r>
              <a:rPr lang="en-US" b="1" dirty="0"/>
              <a:t>Answer</a:t>
            </a:r>
            <a:r>
              <a:rPr lang="en-US" dirty="0"/>
              <a:t>: 4,000 years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Ask students:</a:t>
            </a:r>
          </a:p>
          <a:p>
            <a:pPr marL="0" lvl="0" indent="0" algn="l" rtl="0">
              <a:spcBef>
                <a:spcPts val="0"/>
              </a:spcBef>
              <a:spcAft>
                <a:spcPts val="0"/>
              </a:spcAft>
              <a:buNone/>
            </a:pPr>
            <a:r>
              <a:rPr lang="en-US" dirty="0"/>
              <a:t>Can we recycle glass jars?</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Answers</a:t>
            </a:r>
            <a:r>
              <a:rPr lang="en-US" dirty="0"/>
              <a:t>:</a:t>
            </a:r>
          </a:p>
          <a:p>
            <a:pPr marL="0" lvl="0" indent="0" algn="l" rtl="0">
              <a:spcBef>
                <a:spcPts val="0"/>
              </a:spcBef>
              <a:spcAft>
                <a:spcPts val="0"/>
              </a:spcAft>
              <a:buNone/>
            </a:pPr>
            <a:r>
              <a:rPr lang="en-US" dirty="0"/>
              <a:t>Yes, glass jars are fully recyclable.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35" name="Google Shape;2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640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1" name="Google Shape;23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3-5 minutes)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Have the students guess the four main items we can recycle.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Click 1</a:t>
            </a:r>
            <a:r>
              <a:rPr lang="en-US" dirty="0"/>
              <a:t>: Glass Jar</a:t>
            </a:r>
          </a:p>
          <a:p>
            <a:pPr marL="0" lvl="0" indent="0" algn="l" rtl="0">
              <a:spcBef>
                <a:spcPts val="0"/>
              </a:spcBef>
              <a:spcAft>
                <a:spcPts val="0"/>
              </a:spcAft>
              <a:buNone/>
            </a:pPr>
            <a:r>
              <a:rPr lang="en-US" b="1" dirty="0"/>
              <a:t>Click 2</a:t>
            </a:r>
            <a:r>
              <a:rPr lang="en-US" dirty="0"/>
              <a:t>: PET Plastic bottle</a:t>
            </a:r>
          </a:p>
          <a:p>
            <a:pPr marL="0" lvl="0" indent="0" algn="l" rtl="0">
              <a:spcBef>
                <a:spcPts val="0"/>
              </a:spcBef>
              <a:spcAft>
                <a:spcPts val="0"/>
              </a:spcAft>
              <a:buNone/>
            </a:pPr>
            <a:r>
              <a:rPr lang="en-US" b="1" dirty="0"/>
              <a:t>Click 3</a:t>
            </a:r>
            <a:r>
              <a:rPr lang="en-US" dirty="0"/>
              <a:t>: Cardboard box</a:t>
            </a:r>
          </a:p>
          <a:p>
            <a:pPr marL="0" lvl="0" indent="0" algn="l" rtl="0">
              <a:spcBef>
                <a:spcPts val="0"/>
              </a:spcBef>
              <a:spcAft>
                <a:spcPts val="0"/>
              </a:spcAft>
              <a:buNone/>
            </a:pPr>
            <a:r>
              <a:rPr lang="en-US" b="1" dirty="0"/>
              <a:t>Click 4</a:t>
            </a:r>
            <a:r>
              <a:rPr lang="en-US" dirty="0"/>
              <a:t>: Metal can</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Ask students:</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dirty="0"/>
              <a:t>Can you give me an example of something we can recycle?</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b="0" dirty="0"/>
              <a:t>What is something we should never recycle? Food waste, when it is mixed in with our recyclables.</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Fun Fact:</a:t>
            </a:r>
          </a:p>
          <a:p>
            <a:pPr marL="0" lvl="0" indent="0" algn="l" rtl="0">
              <a:spcBef>
                <a:spcPts val="0"/>
              </a:spcBef>
              <a:spcAft>
                <a:spcPts val="0"/>
              </a:spcAft>
              <a:buNone/>
            </a:pPr>
            <a:r>
              <a:rPr lang="en-US" dirty="0"/>
              <a:t>PET plastic bottles are the most recycled plastic in the world and is fully recyclable.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Expansion Questions:</a:t>
            </a:r>
          </a:p>
          <a:p>
            <a:pPr marL="228600" lvl="0" indent="-228600" algn="l" rtl="0">
              <a:spcBef>
                <a:spcPts val="0"/>
              </a:spcBef>
              <a:spcAft>
                <a:spcPts val="0"/>
              </a:spcAft>
              <a:buAutoNum type="arabicPeriod"/>
            </a:pPr>
            <a:r>
              <a:rPr lang="en-US" dirty="0"/>
              <a:t>Have you ever seen the #1 on the bottom of a water bottle? If you see it, you can fully recycle it!</a:t>
            </a:r>
          </a:p>
          <a:p>
            <a:pPr marL="228600" lvl="0" indent="-228600" algn="l" rtl="0">
              <a:spcBef>
                <a:spcPts val="0"/>
              </a:spcBef>
              <a:spcAft>
                <a:spcPts val="0"/>
              </a:spcAft>
              <a:buAutoNum type="arabicPeriod"/>
            </a:pPr>
            <a:r>
              <a:rPr lang="en-US" dirty="0"/>
              <a:t>Can you give another example of something we can recycle?</a:t>
            </a:r>
            <a:endParaRPr dirty="0"/>
          </a:p>
        </p:txBody>
      </p:sp>
      <p:sp>
        <p:nvSpPr>
          <p:cNvPr id="242" name="Google Shape;24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2</a:t>
            </a:fld>
            <a:endParaRPr lang="en-TH"/>
          </a:p>
        </p:txBody>
      </p:sp>
    </p:spTree>
    <p:extLst>
      <p:ext uri="{BB962C8B-B14F-4D97-AF65-F5344CB8AC3E}">
        <p14:creationId xmlns:p14="http://schemas.microsoft.com/office/powerpoint/2010/main" val="3612471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t>(Slide duration: 3-5 minutes)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a:solidFill>
                <a:srgbClr val="3AC69D"/>
              </a:solidFill>
              <a:latin typeface="Mali Medium"/>
              <a:cs typeface="Mali Medium"/>
              <a:sym typeface="Mali Medium"/>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a:solidFill>
                  <a:srgbClr val="3AC69D"/>
                </a:solidFill>
                <a:latin typeface="Mali Medium"/>
                <a:cs typeface="Mali Medium"/>
                <a:sym typeface="Mali Medium"/>
              </a:rPr>
              <a:t>Ask Students: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3AC69D"/>
                </a:solidFill>
                <a:latin typeface="Mali Medium"/>
                <a:cs typeface="Mali Medium"/>
                <a:sym typeface="Mali Medium"/>
              </a:rPr>
              <a:t>1. Why is it important to clean our items for recycling?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3AC69D"/>
                </a:solidFill>
                <a:latin typeface="Mali Medium"/>
                <a:cs typeface="Mali Medium"/>
                <a:sym typeface="Mali Medium"/>
              </a:rPr>
              <a:t>2. What if there is a little bit of food or liquid on or in it?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3AC69D"/>
              </a:solidFill>
              <a:latin typeface="Mali Medium"/>
              <a:ea typeface="Calibri"/>
              <a:cs typeface="Mali Medium"/>
              <a:sym typeface="Mali Medium"/>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a:solidFill>
                  <a:schemeClr val="lt1"/>
                </a:solidFill>
                <a:latin typeface="Calibri"/>
                <a:ea typeface="Calibri"/>
                <a:cs typeface="Calibri"/>
                <a:sym typeface="Calibri"/>
              </a:rPr>
              <a:t>You might suggest: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t>Dirty items cannot be recycled.</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t>Wet and dirty items can get other clean items dirty, getting the whole bin dirty.</a:t>
            </a:r>
          </a:p>
          <a:p>
            <a:pPr marL="228600" lvl="0" indent="-228600" algn="l" rtl="0">
              <a:spcBef>
                <a:spcPts val="0"/>
              </a:spcBef>
              <a:spcAft>
                <a:spcPts val="0"/>
              </a:spcAft>
              <a:buAutoNum type="arabicPeriod"/>
            </a:pPr>
            <a:endParaRPr dirty="0"/>
          </a:p>
        </p:txBody>
      </p:sp>
      <p:sp>
        <p:nvSpPr>
          <p:cNvPr id="265" name="Google Shape;26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3-5 minutes)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Recycling needs to be separated into the proper recycling bins. Click to reveal the recycling symbol. Let them know that this symbol indicates where to put your recycling.</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Ask students</a:t>
            </a:r>
            <a:r>
              <a:rPr lang="en-US" dirty="0"/>
              <a:t>:</a:t>
            </a:r>
          </a:p>
          <a:p>
            <a:pPr marL="228600" lvl="0" indent="-228600" algn="l" rtl="0">
              <a:spcBef>
                <a:spcPts val="0"/>
              </a:spcBef>
              <a:spcAft>
                <a:spcPts val="0"/>
              </a:spcAft>
              <a:buAutoNum type="arabicPeriod"/>
            </a:pPr>
            <a:r>
              <a:rPr lang="en-US" dirty="0"/>
              <a:t>Where have you seen this green symbol before?</a:t>
            </a:r>
          </a:p>
          <a:p>
            <a:pPr marL="228600" lvl="0" indent="-228600" algn="l" rtl="0">
              <a:spcBef>
                <a:spcPts val="0"/>
              </a:spcBef>
              <a:spcAft>
                <a:spcPts val="0"/>
              </a:spcAft>
              <a:buAutoNum type="arabicPeriod"/>
            </a:pPr>
            <a:r>
              <a:rPr lang="en-US" dirty="0"/>
              <a:t>What does this symbol mean? </a:t>
            </a:r>
          </a:p>
          <a:p>
            <a:pPr marL="228600" lvl="0" indent="-228600" algn="l" rtl="0">
              <a:spcBef>
                <a:spcPts val="0"/>
              </a:spcBef>
              <a:spcAft>
                <a:spcPts val="0"/>
              </a:spcAft>
              <a:buAutoNum type="arabicPeriod"/>
            </a:pPr>
            <a:r>
              <a:rPr lang="en-US" dirty="0"/>
              <a:t>Where do we put those PET plastic bottles?</a:t>
            </a:r>
          </a:p>
        </p:txBody>
      </p:sp>
      <p:sp>
        <p:nvSpPr>
          <p:cNvPr id="278" name="Google Shape;27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2-4 minutes)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Tell students: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When we follow the 3 steps of recycling we can recycle our waste into brand new things.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Example: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Click 1:</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PET plastic bottles can be recycled back into new PET plastic bottles.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Click 2:</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PET plastic bottles can also be made into thread that can make fabrics and textiles.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257" name="Google Shape;25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267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Recycling Tips: </a:t>
            </a:r>
            <a:r>
              <a:rPr lang="en-US" sz="1200" dirty="0">
                <a:solidFill>
                  <a:schemeClr val="bg1"/>
                </a:solidFill>
              </a:rPr>
              <a:t>Discuss these commonly seen potentially recyclable items and tips for recycling them correctly.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Items made of a single recyclable material may need an extra step to recycle them correctly. Can you think of anything this applies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Here are some examples: </a:t>
            </a:r>
          </a:p>
          <a:p>
            <a:pPr marL="742950" lvl="1" indent="-285750" algn="thaiDist">
              <a:lnSpc>
                <a:spcPct val="120000"/>
              </a:lnSpc>
              <a:buSzPct val="100000"/>
              <a:buFont typeface="Courier New" panose="02070309020205020404" pitchFamily="49" charset="0"/>
              <a:buChar char="o"/>
            </a:pPr>
            <a:r>
              <a:rPr lang="en-US" sz="1400" dirty="0">
                <a:solidFill>
                  <a:schemeClr val="bg1"/>
                </a:solidFill>
              </a:rPr>
              <a:t>We all know that cardboard is recyclable. But with things like a used pizza box, we can only recycle the part that’s clean. We need to throw away any part that is greasy or has food residue because it can contaminate a whole load of recyclables. </a:t>
            </a:r>
          </a:p>
          <a:p>
            <a:pPr marL="742950" lvl="1" indent="-285750" algn="thaiDist">
              <a:lnSpc>
                <a:spcPct val="120000"/>
              </a:lnSpc>
              <a:buSzPct val="100000"/>
              <a:buFont typeface="Courier New" panose="02070309020205020404" pitchFamily="49" charset="0"/>
              <a:buChar char="o"/>
            </a:pPr>
            <a:r>
              <a:rPr lang="en-US" sz="1400" dirty="0">
                <a:solidFill>
                  <a:schemeClr val="bg1"/>
                </a:solidFill>
              </a:rPr>
              <a:t>That goes for plastic containers too, like bottles and jugs. We need to rinse them out so there is no food or liquid left inside, and then let them dry. </a:t>
            </a:r>
          </a:p>
          <a:p>
            <a:pPr marL="742950" lvl="1" indent="-285750" algn="thaiDist">
              <a:lnSpc>
                <a:spcPct val="120000"/>
              </a:lnSpc>
              <a:buSzPct val="100000"/>
              <a:buFont typeface="Courier New" panose="02070309020205020404" pitchFamily="49" charset="0"/>
              <a:buChar char="o"/>
            </a:pPr>
            <a:r>
              <a:rPr lang="en-US" sz="1400" dirty="0">
                <a:solidFill>
                  <a:schemeClr val="bg1"/>
                </a:solidFill>
              </a:rPr>
              <a:t>And if we have the cap, we should put it back on after it is rinsed and dried, before putting the bottle or jug in our recycling container. Remind students that we always want to recycle as much as we can, but we do not want to let things be recycled that can contaminate other recyclables or cause problems at the recycling center. </a:t>
            </a:r>
          </a:p>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24</a:t>
            </a:fld>
            <a:endParaRPr lang="en-TH"/>
          </a:p>
        </p:txBody>
      </p:sp>
    </p:spTree>
    <p:extLst>
      <p:ext uri="{BB962C8B-B14F-4D97-AF65-F5344CB8AC3E}">
        <p14:creationId xmlns:p14="http://schemas.microsoft.com/office/powerpoint/2010/main" val="4286221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just" rtl="0">
              <a:lnSpc>
                <a:spcPct val="120000"/>
              </a:lnSpc>
              <a:spcBef>
                <a:spcPts val="0"/>
              </a:spcBef>
              <a:spcAft>
                <a:spcPts val="0"/>
              </a:spcAft>
              <a:buClr>
                <a:srgbClr val="262626"/>
              </a:buClr>
              <a:buSzPts val="2100"/>
              <a:buFont typeface="Arial"/>
              <a:buChar char="•"/>
            </a:pPr>
            <a:endParaRPr lang="en-US" sz="1200" b="0" i="0" u="none" strike="noStrike" cap="none" dirty="0">
              <a:solidFill>
                <a:srgbClr val="262626"/>
              </a:solidFill>
              <a:latin typeface="+mn-lt"/>
              <a:ea typeface="Calibri"/>
              <a:cs typeface="Calibri"/>
              <a:sym typeface="Calibri"/>
            </a:endParaRPr>
          </a:p>
          <a:p>
            <a:pPr marL="285750" marR="0" lvl="0" indent="-285750" algn="just" rtl="0">
              <a:lnSpc>
                <a:spcPct val="120000"/>
              </a:lnSpc>
              <a:spcBef>
                <a:spcPts val="0"/>
              </a:spcBef>
              <a:spcAft>
                <a:spcPts val="0"/>
              </a:spcAft>
              <a:buClr>
                <a:srgbClr val="262626"/>
              </a:buClr>
              <a:buSzPts val="2100"/>
              <a:buFont typeface="Arial"/>
              <a:buChar char="•"/>
            </a:pPr>
            <a:r>
              <a:rPr lang="en-US" sz="1200" b="0" i="0" u="none" strike="noStrike" cap="none" dirty="0">
                <a:solidFill>
                  <a:srgbClr val="262626"/>
                </a:solidFill>
                <a:latin typeface="+mn-lt"/>
                <a:ea typeface="Calibri"/>
                <a:cs typeface="Calibri"/>
                <a:sym typeface="Calibri"/>
              </a:rPr>
              <a:t>Review the cards in each group’s recycling box. </a:t>
            </a:r>
          </a:p>
          <a:p>
            <a:pPr marL="285750" marR="0" lvl="0" indent="-285750" algn="just" rtl="0">
              <a:lnSpc>
                <a:spcPct val="120000"/>
              </a:lnSpc>
              <a:spcBef>
                <a:spcPts val="0"/>
              </a:spcBef>
              <a:spcAft>
                <a:spcPts val="0"/>
              </a:spcAft>
              <a:buClr>
                <a:srgbClr val="262626"/>
              </a:buClr>
              <a:buSzPts val="2100"/>
              <a:buFont typeface="Arial"/>
              <a:buChar char="•"/>
            </a:pPr>
            <a:r>
              <a:rPr lang="en-US" sz="1200" b="0" i="0" u="none" strike="noStrike" cap="none" dirty="0">
                <a:solidFill>
                  <a:srgbClr val="262626"/>
                </a:solidFill>
                <a:latin typeface="+mn-lt"/>
                <a:ea typeface="Calibri"/>
                <a:cs typeface="Calibri"/>
                <a:sym typeface="Calibri"/>
              </a:rPr>
              <a:t>If any items were incorrectly identified explain why or ask if any students know why and have them explain. It may also be easier to write t</a:t>
            </a:r>
            <a:r>
              <a:rPr lang="en-US" dirty="0">
                <a:solidFill>
                  <a:srgbClr val="262626"/>
                </a:solidFill>
                <a:latin typeface="+mn-lt"/>
                <a:ea typeface="Calibri"/>
                <a:cs typeface="Calibri"/>
                <a:sym typeface="Calibri"/>
              </a:rPr>
              <a:t>he correct answers on the board and </a:t>
            </a:r>
            <a:r>
              <a:rPr lang="en-US" sz="1200" b="0" i="0" u="none" strike="noStrike" cap="none" dirty="0">
                <a:solidFill>
                  <a:srgbClr val="262626"/>
                </a:solidFill>
                <a:latin typeface="+mn-lt"/>
                <a:ea typeface="Calibri"/>
                <a:cs typeface="Calibri"/>
                <a:sym typeface="Calibri"/>
              </a:rPr>
              <a:t>have the groups check themselves. </a:t>
            </a:r>
          </a:p>
          <a:p>
            <a:pPr marL="285750" marR="0" lvl="0" indent="-285750" algn="just" rtl="0">
              <a:lnSpc>
                <a:spcPct val="120000"/>
              </a:lnSpc>
              <a:spcBef>
                <a:spcPts val="0"/>
              </a:spcBef>
              <a:spcAft>
                <a:spcPts val="0"/>
              </a:spcAft>
              <a:buClr>
                <a:srgbClr val="262626"/>
              </a:buClr>
              <a:buSzPts val="2100"/>
              <a:buFont typeface="Arial"/>
              <a:buChar char="•"/>
            </a:pPr>
            <a:r>
              <a:rPr lang="en-US" sz="1200" b="0" i="0" u="none" strike="noStrike" cap="none" dirty="0">
                <a:solidFill>
                  <a:srgbClr val="262626"/>
                </a:solidFill>
                <a:latin typeface="+mn-lt"/>
                <a:ea typeface="Calibri"/>
                <a:cs typeface="Calibri"/>
                <a:sym typeface="Calibri"/>
              </a:rPr>
              <a:t>Confirm that students understand why an item is recyclable, non-recyclable, and potentially recyclable. Use the original pages provided as an answer key to identify where which item go. </a:t>
            </a:r>
          </a:p>
          <a:p>
            <a:pPr marL="285750" marR="0" lvl="0" indent="-285750" algn="just" defTabSz="914400" rtl="0" eaLnBrk="1" fontAlgn="auto" latinLnBrk="0" hangingPunct="1">
              <a:lnSpc>
                <a:spcPct val="120000"/>
              </a:lnSpc>
              <a:spcBef>
                <a:spcPts val="0"/>
              </a:spcBef>
              <a:spcAft>
                <a:spcPts val="0"/>
              </a:spcAft>
              <a:buClr>
                <a:srgbClr val="262626"/>
              </a:buClr>
              <a:buSzPts val="2100"/>
              <a:buFont typeface="Arial"/>
              <a:buChar char="•"/>
              <a:tabLst/>
              <a:defRPr/>
            </a:pPr>
            <a:r>
              <a:rPr lang="en-US" dirty="0">
                <a:solidFill>
                  <a:schemeClr val="lt1"/>
                </a:solidFill>
                <a:latin typeface="+mn-lt"/>
                <a:ea typeface="Calibri"/>
                <a:cs typeface="Calibri"/>
                <a:sym typeface="Calibri"/>
              </a:rPr>
              <a:t>When groups are done sorting their cards, they will list the 5 contaminated items on the worksheet with an explanation of how they can get the item ready for recycling. </a:t>
            </a:r>
          </a:p>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25</a:t>
            </a:fld>
            <a:endParaRPr lang="en-TH"/>
          </a:p>
        </p:txBody>
      </p:sp>
    </p:spTree>
    <p:extLst>
      <p:ext uri="{BB962C8B-B14F-4D97-AF65-F5344CB8AC3E}">
        <p14:creationId xmlns:p14="http://schemas.microsoft.com/office/powerpoint/2010/main" val="1931600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3</a:t>
            </a:fld>
            <a:endParaRPr lang="en-TH"/>
          </a:p>
        </p:txBody>
      </p:sp>
    </p:spTree>
    <p:extLst>
      <p:ext uri="{BB962C8B-B14F-4D97-AF65-F5344CB8AC3E}">
        <p14:creationId xmlns:p14="http://schemas.microsoft.com/office/powerpoint/2010/main" val="464961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4</a:t>
            </a:fld>
            <a:endParaRPr lang="en-TH"/>
          </a:p>
        </p:txBody>
      </p:sp>
    </p:spTree>
    <p:extLst>
      <p:ext uri="{BB962C8B-B14F-4D97-AF65-F5344CB8AC3E}">
        <p14:creationId xmlns:p14="http://schemas.microsoft.com/office/powerpoint/2010/main" val="2640912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5</a:t>
            </a:fld>
            <a:endParaRPr lang="en-TH"/>
          </a:p>
        </p:txBody>
      </p:sp>
    </p:spTree>
    <p:extLst>
      <p:ext uri="{BB962C8B-B14F-4D97-AF65-F5344CB8AC3E}">
        <p14:creationId xmlns:p14="http://schemas.microsoft.com/office/powerpoint/2010/main" val="2410909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6</a:t>
            </a:fld>
            <a:endParaRPr lang="en-TH"/>
          </a:p>
        </p:txBody>
      </p:sp>
    </p:spTree>
    <p:extLst>
      <p:ext uri="{BB962C8B-B14F-4D97-AF65-F5344CB8AC3E}">
        <p14:creationId xmlns:p14="http://schemas.microsoft.com/office/powerpoint/2010/main" val="2119317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3-5 minutes)</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Pre-lesson Icebreaker Exercise</a:t>
            </a:r>
          </a:p>
          <a:p>
            <a:pPr marL="0" lvl="0" indent="0" algn="l" rtl="0">
              <a:spcBef>
                <a:spcPts val="0"/>
              </a:spcBef>
              <a:spcAft>
                <a:spcPts val="0"/>
              </a:spcAft>
              <a:buNone/>
            </a:pPr>
            <a:r>
              <a:rPr lang="en-US" b="1" dirty="0"/>
              <a:t>Ask students:</a:t>
            </a:r>
          </a:p>
          <a:p>
            <a:pPr marL="0" lvl="0" indent="0" algn="l" rtl="0">
              <a:spcBef>
                <a:spcPts val="0"/>
              </a:spcBef>
              <a:spcAft>
                <a:spcPts val="0"/>
              </a:spcAft>
              <a:buNone/>
            </a:pPr>
            <a:r>
              <a:rPr lang="en-US" dirty="0"/>
              <a:t>Has anyone heard of recycling? If yes, please share with the class what they know.</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Tell students:</a:t>
            </a:r>
          </a:p>
          <a:p>
            <a:pPr marL="0" lvl="0" indent="0" algn="l" rtl="0">
              <a:spcBef>
                <a:spcPts val="0"/>
              </a:spcBef>
              <a:spcAft>
                <a:spcPts val="0"/>
              </a:spcAft>
              <a:buNone/>
            </a:pPr>
            <a:r>
              <a:rPr lang="en-US" sz="1200" b="0" i="0" kern="1200" dirty="0">
                <a:solidFill>
                  <a:schemeClr val="tx1"/>
                </a:solidFill>
                <a:effectLst/>
                <a:latin typeface="+mn-lt"/>
                <a:ea typeface="+mn-ea"/>
                <a:cs typeface="+mn-cs"/>
              </a:rPr>
              <a:t>Recycling is the process of collecting and processing materials that would otherwise be thrown away as trash and turning them into new products. Recycling can benefit your community and the environment. </a:t>
            </a:r>
          </a:p>
          <a:p>
            <a:pPr marL="0" lvl="0" indent="0" algn="l" rtl="0">
              <a:spcBef>
                <a:spcPts val="0"/>
              </a:spcBef>
              <a:spcAft>
                <a:spcPts val="0"/>
              </a:spcAft>
              <a:buNone/>
            </a:pP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a:solidFill>
                  <a:schemeClr val="tx1"/>
                </a:solidFill>
                <a:effectLst/>
                <a:latin typeface="+mn-lt"/>
                <a:ea typeface="+mn-ea"/>
                <a:cs typeface="+mn-cs"/>
              </a:rPr>
              <a:t>Now read off the images left to right starting on the top row to test their knowledge about what items displayed can and cannot be recycled.</a:t>
            </a:r>
          </a:p>
          <a:p>
            <a:pPr marL="0" lvl="0" indent="0" algn="l" rtl="0">
              <a:spcBef>
                <a:spcPts val="0"/>
              </a:spcBef>
              <a:spcAft>
                <a:spcPts val="0"/>
              </a:spcAft>
              <a:buNone/>
            </a:pP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a:solidFill>
                  <a:schemeClr val="tx1"/>
                </a:solidFill>
                <a:effectLst/>
                <a:latin typeface="+mn-lt"/>
                <a:ea typeface="+mn-ea"/>
                <a:cs typeface="+mn-cs"/>
              </a:rPr>
              <a:t>Order of images that will appear with each click. </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1: Glass jar</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2: PET Plastic Bottle</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3: Shoes</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4: Metal can</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5: Light bulb</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6: Juice box</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7: Dirty napkin</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8: Pencil</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9: Plastic bag</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10: Toys</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11: Cardboard box</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12: Garden hose</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13: Banana peel </a:t>
            </a:r>
            <a:endParaRPr b="1" dirty="0"/>
          </a:p>
        </p:txBody>
      </p:sp>
      <p:sp>
        <p:nvSpPr>
          <p:cNvPr id="186" name="Google Shape;18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a:extLst>
              <a:ext uri="{FF2B5EF4-FFF2-40B4-BE49-F238E27FC236}">
                <a16:creationId xmlns:a16="http://schemas.microsoft.com/office/drawing/2014/main" id="{A2CA4CE2-F9A6-884F-A1D1-D579E70FCBFE}"/>
              </a:ext>
            </a:extLst>
          </p:cNvPr>
          <p:cNvSpPr>
            <a:spLocks noGrp="1"/>
          </p:cNvSpPr>
          <p:nvPr>
            <p:ph type="sldNum" sz="quarter" idx="5"/>
          </p:nvPr>
        </p:nvSpPr>
        <p:spPr/>
        <p:txBody>
          <a:bodyPr/>
          <a:lstStyle/>
          <a:p>
            <a:fld id="{FF836C94-7932-4F42-B085-F387E238C945}" type="slidenum">
              <a:rPr lang="en-TH" smtClean="0"/>
              <a:t>8</a:t>
            </a:fld>
            <a:endParaRPr lang="en-T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120000"/>
              </a:lnSpc>
              <a:spcBef>
                <a:spcPts val="0"/>
              </a:spcBef>
              <a:spcAft>
                <a:spcPts val="0"/>
              </a:spcAft>
              <a:buClr>
                <a:schemeClr val="dk1"/>
              </a:buClr>
              <a:buSzTx/>
              <a:buFont typeface="Arial"/>
              <a:buNone/>
              <a:tabLst/>
              <a:defRPr/>
            </a:pPr>
            <a:r>
              <a:rPr lang="en-US" sz="1400" b="1" dirty="0"/>
              <a:t>(Slide duration: 3-5 minutes)</a:t>
            </a:r>
          </a:p>
          <a:p>
            <a:pPr marL="0" lvl="0" indent="0" algn="just" rtl="0">
              <a:lnSpc>
                <a:spcPct val="120000"/>
              </a:lnSpc>
              <a:spcBef>
                <a:spcPts val="0"/>
              </a:spcBef>
              <a:spcAft>
                <a:spcPts val="0"/>
              </a:spcAft>
              <a:buClr>
                <a:schemeClr val="dk1"/>
              </a:buClr>
              <a:buFont typeface="Arial"/>
              <a:buNone/>
            </a:pPr>
            <a:endParaRPr lang="en-US" sz="1400" b="1" dirty="0">
              <a:solidFill>
                <a:srgbClr val="262626"/>
              </a:solidFill>
              <a:latin typeface="Calibri"/>
              <a:ea typeface="Calibri"/>
              <a:cs typeface="Calibri"/>
              <a:sym typeface="Calibri"/>
            </a:endParaRPr>
          </a:p>
          <a:p>
            <a:pPr marL="0" lvl="0" indent="0" algn="just" rtl="0">
              <a:lnSpc>
                <a:spcPct val="120000"/>
              </a:lnSpc>
              <a:spcBef>
                <a:spcPts val="0"/>
              </a:spcBef>
              <a:spcAft>
                <a:spcPts val="0"/>
              </a:spcAft>
              <a:buClr>
                <a:schemeClr val="dk1"/>
              </a:buClr>
              <a:buFont typeface="Arial"/>
              <a:buNone/>
            </a:pPr>
            <a:r>
              <a:rPr lang="en-US" sz="1400" b="1" dirty="0">
                <a:solidFill>
                  <a:srgbClr val="262626"/>
                </a:solidFill>
                <a:latin typeface="Calibri"/>
                <a:ea typeface="Calibri"/>
                <a:cs typeface="Calibri"/>
                <a:sym typeface="Calibri"/>
              </a:rPr>
              <a:t>Pass out or display this YES/NO slide – there is a printable pdf handout available for students</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dirty="0">
                <a:solidFill>
                  <a:srgbClr val="262626"/>
                </a:solidFill>
                <a:latin typeface="Calibri"/>
                <a:ea typeface="Calibri"/>
                <a:cs typeface="Calibri"/>
                <a:sym typeface="Calibri"/>
              </a:rPr>
              <a:t>Open a discussion about where we put our garbage.</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dirty="0">
              <a:solidFill>
                <a:srgbClr val="262626"/>
              </a:solidFill>
              <a:latin typeface="Calibri"/>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1" dirty="0">
                <a:solidFill>
                  <a:srgbClr val="262626"/>
                </a:solidFill>
                <a:latin typeface="Calibri"/>
                <a:ea typeface="Calibri"/>
                <a:cs typeface="Calibri"/>
                <a:sym typeface="Calibri"/>
              </a:rPr>
              <a:t>Ask Students: </a:t>
            </a:r>
            <a:r>
              <a:rPr lang="en-US" sz="1400" dirty="0">
                <a:solidFill>
                  <a:srgbClr val="262626"/>
                </a:solidFill>
                <a:latin typeface="Calibri"/>
                <a:ea typeface="Calibri"/>
                <a:cs typeface="Calibri"/>
                <a:sym typeface="Calibri"/>
              </a:rPr>
              <a:t>What do you do with waste at home? </a:t>
            </a:r>
            <a:r>
              <a:rPr lang="en-US" sz="1600" dirty="0">
                <a:solidFill>
                  <a:srgbClr val="262626"/>
                </a:solidFill>
                <a:latin typeface="Calibri"/>
                <a:ea typeface="Calibri"/>
                <a:cs typeface="Calibri"/>
                <a:sym typeface="Calibri"/>
              </a:rPr>
              <a:t>Where does it go? Does all waste belong in one bin?</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600" dirty="0">
              <a:solidFill>
                <a:srgbClr val="262626"/>
              </a:solidFill>
              <a:latin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600" b="1" dirty="0">
                <a:solidFill>
                  <a:srgbClr val="262626"/>
                </a:solidFill>
                <a:latin typeface="Calibri"/>
                <a:cs typeface="Calibri"/>
                <a:sym typeface="Calibri"/>
              </a:rPr>
              <a:t>Tell Students:</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600" dirty="0">
                <a:solidFill>
                  <a:srgbClr val="262626"/>
                </a:solidFill>
                <a:latin typeface="Calibri"/>
                <a:cs typeface="Calibri"/>
                <a:sym typeface="Calibri"/>
              </a:rPr>
              <a:t>Not all waste goes into the same waste bin. Some items need to go into the recycling bin.</a:t>
            </a:r>
            <a:endParaRPr lang="en-US" sz="1400" dirty="0">
              <a:solidFill>
                <a:srgbClr val="262626"/>
              </a:solidFill>
              <a:latin typeface="Calibri"/>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dirty="0">
              <a:solidFill>
                <a:srgbClr val="262626"/>
              </a:solidFill>
              <a:latin typeface="Calibri"/>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1" dirty="0">
                <a:solidFill>
                  <a:srgbClr val="262626"/>
                </a:solidFill>
                <a:latin typeface="Calibri"/>
                <a:ea typeface="Calibri"/>
                <a:cs typeface="Calibri"/>
                <a:sym typeface="Calibri"/>
              </a:rPr>
              <a:t>Ask Students:</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0" dirty="0">
                <a:solidFill>
                  <a:srgbClr val="262626"/>
                </a:solidFill>
                <a:latin typeface="Calibri"/>
                <a:ea typeface="Calibri"/>
                <a:cs typeface="Calibri"/>
                <a:sym typeface="Calibri"/>
              </a:rPr>
              <a:t>The items on the left side of the page can be recycled, what are those items? What is the first picture you see?</a:t>
            </a:r>
          </a:p>
          <a:p>
            <a:pPr marL="0" lvl="0" indent="0" algn="just" rtl="0">
              <a:lnSpc>
                <a:spcPct val="120000"/>
              </a:lnSpc>
              <a:spcBef>
                <a:spcPts val="0"/>
              </a:spcBef>
              <a:spcAft>
                <a:spcPts val="0"/>
              </a:spcAft>
              <a:buClr>
                <a:schemeClr val="dk1"/>
              </a:buClr>
              <a:buFont typeface="Arial"/>
              <a:buNone/>
            </a:pPr>
            <a:r>
              <a:rPr lang="en-US" sz="1400" b="0" dirty="0">
                <a:solidFill>
                  <a:srgbClr val="262626"/>
                </a:solidFill>
                <a:latin typeface="Calibri"/>
                <a:ea typeface="Calibri"/>
                <a:cs typeface="Calibri"/>
                <a:sym typeface="Calibri"/>
              </a:rPr>
              <a:t>*</a:t>
            </a:r>
            <a:r>
              <a:rPr lang="en-US" sz="1400" b="0" i="1" dirty="0">
                <a:solidFill>
                  <a:srgbClr val="262626"/>
                </a:solidFill>
                <a:latin typeface="Calibri"/>
                <a:ea typeface="Calibri"/>
                <a:cs typeface="Calibri"/>
                <a:sym typeface="Calibri"/>
              </a:rPr>
              <a:t>ask in this order (Glass jar, PET Plastic bottle, Cardboard box, Metal can)</a:t>
            </a:r>
          </a:p>
          <a:p>
            <a:pPr marL="0" lvl="0" indent="0" algn="just" rtl="0">
              <a:lnSpc>
                <a:spcPct val="120000"/>
              </a:lnSpc>
              <a:spcBef>
                <a:spcPts val="0"/>
              </a:spcBef>
              <a:spcAft>
                <a:spcPts val="0"/>
              </a:spcAft>
              <a:buClr>
                <a:schemeClr val="dk1"/>
              </a:buClr>
              <a:buFont typeface="Arial"/>
              <a:buNone/>
            </a:pPr>
            <a:endParaRPr lang="en-US" sz="1400" b="1" dirty="0">
              <a:solidFill>
                <a:srgbClr val="262626"/>
              </a:solidFill>
              <a:latin typeface="Calibri"/>
              <a:cs typeface="Calibri"/>
              <a:sym typeface="Calibri"/>
            </a:endParaRPr>
          </a:p>
          <a:p>
            <a:pPr marL="0" lvl="0" indent="0" algn="just" rtl="0">
              <a:lnSpc>
                <a:spcPct val="120000"/>
              </a:lnSpc>
              <a:spcBef>
                <a:spcPts val="0"/>
              </a:spcBef>
              <a:spcAft>
                <a:spcPts val="0"/>
              </a:spcAft>
              <a:buClr>
                <a:schemeClr val="dk1"/>
              </a:buClr>
              <a:buFont typeface="Arial"/>
              <a:buNone/>
            </a:pPr>
            <a:r>
              <a:rPr lang="en-US" sz="1400" b="1" dirty="0">
                <a:solidFill>
                  <a:srgbClr val="262626"/>
                </a:solidFill>
                <a:latin typeface="Calibri"/>
                <a:cs typeface="Calibri"/>
                <a:sym typeface="Calibri"/>
              </a:rPr>
              <a:t>Click 1: Glass Jar</a:t>
            </a:r>
          </a:p>
          <a:p>
            <a:pPr marL="0" lvl="0" indent="0" algn="just" rtl="0">
              <a:lnSpc>
                <a:spcPct val="120000"/>
              </a:lnSpc>
              <a:spcBef>
                <a:spcPts val="0"/>
              </a:spcBef>
              <a:spcAft>
                <a:spcPts val="0"/>
              </a:spcAft>
              <a:buClr>
                <a:schemeClr val="dk1"/>
              </a:buClr>
              <a:buFont typeface="Arial"/>
              <a:buNone/>
            </a:pPr>
            <a:r>
              <a:rPr lang="en-US" sz="1400" b="0" dirty="0">
                <a:solidFill>
                  <a:srgbClr val="262626"/>
                </a:solidFill>
                <a:latin typeface="Calibri"/>
                <a:cs typeface="Calibri"/>
                <a:sym typeface="Calibri"/>
              </a:rPr>
              <a:t>What is it made from? Can it be recycled?</a:t>
            </a:r>
          </a:p>
          <a:p>
            <a:pPr marL="0" lvl="0" indent="0" algn="just" rtl="0">
              <a:lnSpc>
                <a:spcPct val="120000"/>
              </a:lnSpc>
              <a:spcBef>
                <a:spcPts val="0"/>
              </a:spcBef>
              <a:spcAft>
                <a:spcPts val="0"/>
              </a:spcAft>
              <a:buClr>
                <a:schemeClr val="dk1"/>
              </a:buClr>
              <a:buFont typeface="Arial"/>
              <a:buNone/>
            </a:pPr>
            <a:r>
              <a:rPr lang="en-US" sz="1400" b="0" dirty="0">
                <a:solidFill>
                  <a:srgbClr val="262626"/>
                </a:solidFill>
                <a:latin typeface="Calibri"/>
                <a:cs typeface="Calibri"/>
                <a:sym typeface="Calibri"/>
              </a:rPr>
              <a:t>Answer: glass, yes</a:t>
            </a:r>
          </a:p>
          <a:p>
            <a:pPr marL="0" lvl="0" indent="0" algn="just" rtl="0">
              <a:lnSpc>
                <a:spcPct val="120000"/>
              </a:lnSpc>
              <a:spcBef>
                <a:spcPts val="0"/>
              </a:spcBef>
              <a:spcAft>
                <a:spcPts val="0"/>
              </a:spcAft>
              <a:buClr>
                <a:schemeClr val="dk1"/>
              </a:buClr>
              <a:buFont typeface="Arial"/>
              <a:buNone/>
            </a:pPr>
            <a:endParaRPr lang="en-US" sz="1400" b="1" dirty="0">
              <a:solidFill>
                <a:srgbClr val="262626"/>
              </a:solidFill>
              <a:latin typeface="Calibri"/>
              <a:cs typeface="Calibri"/>
              <a:sym typeface="Calibri"/>
            </a:endParaRPr>
          </a:p>
          <a:p>
            <a:pPr marL="0" lvl="0" indent="0" algn="just" rtl="0">
              <a:lnSpc>
                <a:spcPct val="120000"/>
              </a:lnSpc>
              <a:spcBef>
                <a:spcPts val="0"/>
              </a:spcBef>
              <a:spcAft>
                <a:spcPts val="0"/>
              </a:spcAft>
              <a:buClr>
                <a:schemeClr val="dk1"/>
              </a:buClr>
              <a:buFont typeface="Arial"/>
              <a:buNone/>
            </a:pPr>
            <a:r>
              <a:rPr lang="en-US" sz="1400" b="1" dirty="0">
                <a:solidFill>
                  <a:srgbClr val="262626"/>
                </a:solidFill>
                <a:latin typeface="Calibri"/>
                <a:cs typeface="Calibri"/>
                <a:sym typeface="Calibri"/>
              </a:rPr>
              <a:t>Click 2: PET Plastic bottle </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0" dirty="0">
                <a:solidFill>
                  <a:srgbClr val="262626"/>
                </a:solidFill>
                <a:latin typeface="Calibri"/>
                <a:cs typeface="Calibri"/>
                <a:sym typeface="Calibri"/>
              </a:rPr>
              <a:t>What is it made from? Can it be recycled?</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0" dirty="0">
                <a:solidFill>
                  <a:srgbClr val="262626"/>
                </a:solidFill>
                <a:latin typeface="Calibri"/>
                <a:cs typeface="Calibri"/>
                <a:sym typeface="Calibri"/>
              </a:rPr>
              <a:t>Answer: plastic, yes</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b="0" dirty="0">
              <a:solidFill>
                <a:srgbClr val="262626"/>
              </a:solidFill>
              <a:latin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1" dirty="0">
                <a:solidFill>
                  <a:srgbClr val="262626"/>
                </a:solidFill>
                <a:latin typeface="Calibri"/>
                <a:cs typeface="Calibri"/>
                <a:sym typeface="Calibri"/>
              </a:rPr>
              <a:t>Click 3: Cardboard box</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0" dirty="0">
                <a:solidFill>
                  <a:srgbClr val="262626"/>
                </a:solidFill>
                <a:latin typeface="Calibri"/>
                <a:cs typeface="Calibri"/>
                <a:sym typeface="Calibri"/>
              </a:rPr>
              <a:t>What is it made from? Can it be recycled?</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0" dirty="0">
                <a:solidFill>
                  <a:srgbClr val="262626"/>
                </a:solidFill>
                <a:latin typeface="Calibri"/>
                <a:cs typeface="Calibri"/>
                <a:sym typeface="Calibri"/>
              </a:rPr>
              <a:t>Answer: paper, yes</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b="0" dirty="0">
              <a:solidFill>
                <a:srgbClr val="262626"/>
              </a:solidFill>
              <a:latin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1" dirty="0">
                <a:solidFill>
                  <a:srgbClr val="262626"/>
                </a:solidFill>
                <a:latin typeface="Calibri"/>
                <a:cs typeface="Calibri"/>
                <a:sym typeface="Calibri"/>
              </a:rPr>
              <a:t>Click 4: Metal can </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0" dirty="0">
                <a:solidFill>
                  <a:srgbClr val="262626"/>
                </a:solidFill>
                <a:latin typeface="Calibri"/>
                <a:cs typeface="Calibri"/>
                <a:sym typeface="Calibri"/>
              </a:rPr>
              <a:t>What is it made from? Can it be recycled?</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0" dirty="0">
                <a:solidFill>
                  <a:srgbClr val="262626"/>
                </a:solidFill>
                <a:latin typeface="Calibri"/>
                <a:cs typeface="Calibri"/>
                <a:sym typeface="Calibri"/>
              </a:rPr>
              <a:t>Answer: metal, yes</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b="0" dirty="0">
              <a:solidFill>
                <a:srgbClr val="262626"/>
              </a:solidFill>
              <a:latin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b="0" dirty="0">
              <a:solidFill>
                <a:srgbClr val="262626"/>
              </a:solidFill>
              <a:latin typeface="Calibri"/>
              <a:cs typeface="Calibri"/>
              <a:sym typeface="Calibri"/>
            </a:endParaRPr>
          </a:p>
          <a:p>
            <a:pPr marL="0" lvl="0" indent="0" algn="just" rtl="0">
              <a:lnSpc>
                <a:spcPct val="120000"/>
              </a:lnSpc>
              <a:spcBef>
                <a:spcPts val="0"/>
              </a:spcBef>
              <a:spcAft>
                <a:spcPts val="0"/>
              </a:spcAft>
              <a:buClr>
                <a:schemeClr val="dk1"/>
              </a:buClr>
              <a:buFont typeface="Arial"/>
              <a:buNone/>
            </a:pPr>
            <a:endParaRPr lang="en-US" sz="1400" b="1" dirty="0">
              <a:solidFill>
                <a:srgbClr val="262626"/>
              </a:solidFill>
              <a:latin typeface="Calibri"/>
              <a:cs typeface="Calibri"/>
              <a:sym typeface="Calibri"/>
            </a:endParaRPr>
          </a:p>
          <a:p>
            <a:pPr marL="0" lvl="0" indent="0" algn="just" rtl="0">
              <a:lnSpc>
                <a:spcPct val="120000"/>
              </a:lnSpc>
              <a:spcBef>
                <a:spcPts val="0"/>
              </a:spcBef>
              <a:spcAft>
                <a:spcPts val="0"/>
              </a:spcAft>
              <a:buClr>
                <a:schemeClr val="dk1"/>
              </a:buClr>
              <a:buFont typeface="Arial"/>
              <a:buNone/>
            </a:pPr>
            <a:endParaRPr lang="en-US" sz="1400" b="1" dirty="0">
              <a:solidFill>
                <a:schemeClr val="dk1"/>
              </a:solidFill>
              <a:latin typeface="Arial"/>
              <a:cs typeface="Arial"/>
              <a:sym typeface="Arial"/>
            </a:endParaRPr>
          </a:p>
          <a:p>
            <a:pPr marL="0" lvl="0" indent="0" algn="just" rtl="0">
              <a:lnSpc>
                <a:spcPct val="120000"/>
              </a:lnSpc>
              <a:spcBef>
                <a:spcPts val="0"/>
              </a:spcBef>
              <a:spcAft>
                <a:spcPts val="0"/>
              </a:spcAft>
              <a:buClr>
                <a:schemeClr val="dk1"/>
              </a:buClr>
              <a:buFont typeface="Arial"/>
              <a:buNone/>
            </a:pPr>
            <a:endParaRPr lang="en-US" sz="1200" dirty="0">
              <a:solidFill>
                <a:srgbClr val="262626"/>
              </a:solidFill>
              <a:latin typeface="Calibri"/>
              <a:cs typeface="Calibri"/>
              <a:sym typeface="Calibri"/>
            </a:endParaRPr>
          </a:p>
        </p:txBody>
      </p:sp>
      <p:sp>
        <p:nvSpPr>
          <p:cNvPr id="160" name="Google Shape;1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t>(Slide duration: 2 minutes)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a:solidFill>
                <a:schemeClr val="lt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a:solidFill>
                  <a:schemeClr val="lt1"/>
                </a:solidFill>
                <a:latin typeface="Calibri"/>
                <a:ea typeface="Calibri"/>
                <a:cs typeface="Calibri"/>
                <a:sym typeface="Calibri"/>
              </a:rPr>
              <a:t>Ask students: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chemeClr val="lt1"/>
                </a:solidFill>
                <a:latin typeface="Calibri"/>
                <a:ea typeface="Calibri"/>
                <a:cs typeface="Calibri"/>
                <a:sym typeface="Calibri"/>
              </a:rPr>
              <a:t>Why is this bin good?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chemeClr val="lt1"/>
                </a:solidFill>
                <a:latin typeface="Calibri"/>
                <a:ea typeface="Calibri"/>
                <a:cs typeface="Calibri"/>
                <a:sym typeface="Calibri"/>
              </a:rPr>
              <a:t>*Allow them to look and identify reasons for each picture based on their YES/NO handout.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chemeClr val="lt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chemeClr val="lt1"/>
                </a:solidFill>
                <a:latin typeface="Calibri"/>
                <a:ea typeface="Calibri"/>
                <a:cs typeface="Calibri"/>
                <a:sym typeface="Calibri"/>
              </a:rPr>
              <a:t>Teachers will need to click 6 times to reveal the image and the 5 answers.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a:solidFill>
                  <a:schemeClr val="lt1"/>
                </a:solidFill>
                <a:latin typeface="Calibri"/>
                <a:cs typeface="Calibri"/>
                <a:sym typeface="Calibri"/>
              </a:rPr>
              <a:t>Answers</a:t>
            </a:r>
            <a:r>
              <a:rPr lang="en-US" sz="1100" b="0" i="0" u="none" strike="noStrike" cap="none" dirty="0">
                <a:solidFill>
                  <a:schemeClr val="lt1"/>
                </a:solidFill>
                <a:latin typeface="Calibri"/>
                <a:cs typeface="Calibri"/>
                <a:sym typeface="Calibri"/>
              </a:rPr>
              <a:t>:</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sz="1100" b="0" i="0" u="none" strike="noStrike" cap="none" dirty="0">
                <a:solidFill>
                  <a:schemeClr val="lt1"/>
                </a:solidFill>
                <a:latin typeface="Calibri"/>
                <a:cs typeface="Calibri"/>
                <a:sym typeface="Calibri"/>
              </a:rPr>
              <a:t>Clean</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sz="1100" b="0" i="0" u="none" strike="noStrike" cap="none" dirty="0">
                <a:solidFill>
                  <a:schemeClr val="lt1"/>
                </a:solidFill>
                <a:latin typeface="Calibri"/>
                <a:cs typeface="Calibri"/>
                <a:sym typeface="Calibri"/>
              </a:rPr>
              <a:t>Dry</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sz="1100" b="0" i="0" u="none" strike="noStrike" cap="none" dirty="0">
                <a:solidFill>
                  <a:schemeClr val="lt1"/>
                </a:solidFill>
                <a:latin typeface="Calibri"/>
                <a:cs typeface="Calibri"/>
                <a:sym typeface="Calibri"/>
              </a:rPr>
              <a:t>No smell</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sz="1100" b="0" i="0" u="none" strike="noStrike" cap="none" dirty="0">
                <a:solidFill>
                  <a:schemeClr val="lt1"/>
                </a:solidFill>
                <a:latin typeface="Calibri"/>
                <a:cs typeface="Calibri"/>
                <a:sym typeface="Calibri"/>
              </a:rPr>
              <a:t>No plastic bags</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sz="1100" b="0" i="0" u="none" strike="noStrike" cap="none" dirty="0">
                <a:solidFill>
                  <a:schemeClr val="lt1"/>
                </a:solidFill>
                <a:latin typeface="Calibri"/>
                <a:cs typeface="Calibri"/>
                <a:sym typeface="Calibri"/>
              </a:rPr>
              <a:t>No non-recyclables</a:t>
            </a:r>
            <a:endParaRPr lang="en-US" dirty="0"/>
          </a:p>
          <a:p>
            <a:pPr marL="0" lvl="0" indent="0" algn="l" rtl="0">
              <a:spcBef>
                <a:spcPts val="0"/>
              </a:spcBef>
              <a:spcAft>
                <a:spcPts val="0"/>
              </a:spcAft>
              <a:buNone/>
            </a:pPr>
            <a:endParaRPr dirty="0"/>
          </a:p>
        </p:txBody>
      </p:sp>
      <p:sp>
        <p:nvSpPr>
          <p:cNvPr id="238" name="Google Shape;2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D4EE1-B63B-BE4E-AB16-70CF45BFF3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H"/>
          </a:p>
        </p:txBody>
      </p:sp>
      <p:sp>
        <p:nvSpPr>
          <p:cNvPr id="3" name="Subtitle 2">
            <a:extLst>
              <a:ext uri="{FF2B5EF4-FFF2-40B4-BE49-F238E27FC236}">
                <a16:creationId xmlns:a16="http://schemas.microsoft.com/office/drawing/2014/main" id="{468E83AC-8122-1644-AEC9-00CF172D73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H"/>
          </a:p>
        </p:txBody>
      </p:sp>
      <p:sp>
        <p:nvSpPr>
          <p:cNvPr id="4" name="Date Placeholder 3">
            <a:extLst>
              <a:ext uri="{FF2B5EF4-FFF2-40B4-BE49-F238E27FC236}">
                <a16:creationId xmlns:a16="http://schemas.microsoft.com/office/drawing/2014/main" id="{E9C5C580-8688-F04F-AEF5-7EBF26FF174D}"/>
              </a:ext>
            </a:extLst>
          </p:cNvPr>
          <p:cNvSpPr>
            <a:spLocks noGrp="1"/>
          </p:cNvSpPr>
          <p:nvPr>
            <p:ph type="dt" sz="half" idx="10"/>
          </p:nvPr>
        </p:nvSpPr>
        <p:spPr/>
        <p:txBody>
          <a:bodyPr/>
          <a:lstStyle/>
          <a:p>
            <a:fld id="{CC7AE316-DA46-C941-97EE-CB9700157B5A}" type="datetime1">
              <a:rPr lang="en-US" smtClean="0"/>
              <a:t>7/28/22</a:t>
            </a:fld>
            <a:endParaRPr lang="en-TH"/>
          </a:p>
        </p:txBody>
      </p:sp>
      <p:sp>
        <p:nvSpPr>
          <p:cNvPr id="5" name="Footer Placeholder 4">
            <a:extLst>
              <a:ext uri="{FF2B5EF4-FFF2-40B4-BE49-F238E27FC236}">
                <a16:creationId xmlns:a16="http://schemas.microsoft.com/office/drawing/2014/main" id="{0AABADA4-210D-CE4A-BD85-FD6AA125F9DA}"/>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E80D8F17-A845-ED46-8F21-2433E2F39FF4}"/>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457998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39353-1F88-1D45-8C1C-4355B17879EE}"/>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B9DEE624-D473-ED48-AA04-97E74408F6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5793C11D-502C-284A-A48F-A273D4D9D23F}"/>
              </a:ext>
            </a:extLst>
          </p:cNvPr>
          <p:cNvSpPr>
            <a:spLocks noGrp="1"/>
          </p:cNvSpPr>
          <p:nvPr>
            <p:ph type="dt" sz="half" idx="10"/>
          </p:nvPr>
        </p:nvSpPr>
        <p:spPr/>
        <p:txBody>
          <a:bodyPr/>
          <a:lstStyle/>
          <a:p>
            <a:fld id="{FF64972E-DFC4-2541-8630-146453E8F92F}" type="datetime1">
              <a:rPr lang="en-US" smtClean="0"/>
              <a:t>7/28/22</a:t>
            </a:fld>
            <a:endParaRPr lang="en-TH"/>
          </a:p>
        </p:txBody>
      </p:sp>
      <p:sp>
        <p:nvSpPr>
          <p:cNvPr id="5" name="Footer Placeholder 4">
            <a:extLst>
              <a:ext uri="{FF2B5EF4-FFF2-40B4-BE49-F238E27FC236}">
                <a16:creationId xmlns:a16="http://schemas.microsoft.com/office/drawing/2014/main" id="{1C679FD9-B53B-E442-83C2-20C0B6B24E8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E90758E4-E1DD-924B-B957-FF18BB9973ED}"/>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781388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780E8C-BA96-7A4E-9059-AF2646CBF4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EFB0D4B5-EBDA-3541-9C72-E257B12A8E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DF0BFC34-9CDA-3242-B269-740CB1C9BEE7}"/>
              </a:ext>
            </a:extLst>
          </p:cNvPr>
          <p:cNvSpPr>
            <a:spLocks noGrp="1"/>
          </p:cNvSpPr>
          <p:nvPr>
            <p:ph type="dt" sz="half" idx="10"/>
          </p:nvPr>
        </p:nvSpPr>
        <p:spPr/>
        <p:txBody>
          <a:bodyPr/>
          <a:lstStyle/>
          <a:p>
            <a:fld id="{2731BDCF-8CD1-524D-A63C-52247BFE3BCE}" type="datetime1">
              <a:rPr lang="en-US" smtClean="0"/>
              <a:t>7/28/22</a:t>
            </a:fld>
            <a:endParaRPr lang="en-TH"/>
          </a:p>
        </p:txBody>
      </p:sp>
      <p:sp>
        <p:nvSpPr>
          <p:cNvPr id="5" name="Footer Placeholder 4">
            <a:extLst>
              <a:ext uri="{FF2B5EF4-FFF2-40B4-BE49-F238E27FC236}">
                <a16:creationId xmlns:a16="http://schemas.microsoft.com/office/drawing/2014/main" id="{517E7131-C714-B643-BE1C-791BC99CAA2C}"/>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974C7A4E-8F3F-1948-9834-53B02456DDD3}"/>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45261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A306-E8A0-6E46-98A5-5EBC53D04E49}"/>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444BBE89-CE52-9A43-A1CD-94B7EAC2B3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0E9ADE00-9568-1B48-AC35-40BE2CFC0BEA}"/>
              </a:ext>
            </a:extLst>
          </p:cNvPr>
          <p:cNvSpPr>
            <a:spLocks noGrp="1"/>
          </p:cNvSpPr>
          <p:nvPr>
            <p:ph type="dt" sz="half" idx="10"/>
          </p:nvPr>
        </p:nvSpPr>
        <p:spPr/>
        <p:txBody>
          <a:bodyPr/>
          <a:lstStyle/>
          <a:p>
            <a:fld id="{F210B966-9AED-B441-B791-04A3C3875378}" type="datetime1">
              <a:rPr lang="en-US" smtClean="0"/>
              <a:t>7/28/22</a:t>
            </a:fld>
            <a:endParaRPr lang="en-TH"/>
          </a:p>
        </p:txBody>
      </p:sp>
      <p:sp>
        <p:nvSpPr>
          <p:cNvPr id="5" name="Footer Placeholder 4">
            <a:extLst>
              <a:ext uri="{FF2B5EF4-FFF2-40B4-BE49-F238E27FC236}">
                <a16:creationId xmlns:a16="http://schemas.microsoft.com/office/drawing/2014/main" id="{8A732A25-E56F-AF42-9AED-F53632C4DC03}"/>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FD3C3453-816D-954B-914F-D9827F5E17DA}"/>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283434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B7E60-B47C-6A44-A7A4-923BA12614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710C1A69-5D44-1C4A-BCF3-F6815A3EEB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1A92E3-C7E8-E64F-A51E-7A0944ABEBBB}"/>
              </a:ext>
            </a:extLst>
          </p:cNvPr>
          <p:cNvSpPr>
            <a:spLocks noGrp="1"/>
          </p:cNvSpPr>
          <p:nvPr>
            <p:ph type="dt" sz="half" idx="10"/>
          </p:nvPr>
        </p:nvSpPr>
        <p:spPr/>
        <p:txBody>
          <a:bodyPr/>
          <a:lstStyle/>
          <a:p>
            <a:fld id="{83745E66-BA13-3844-9399-B108B7E838CE}" type="datetime1">
              <a:rPr lang="en-US" smtClean="0"/>
              <a:t>7/28/22</a:t>
            </a:fld>
            <a:endParaRPr lang="en-TH"/>
          </a:p>
        </p:txBody>
      </p:sp>
      <p:sp>
        <p:nvSpPr>
          <p:cNvPr id="5" name="Footer Placeholder 4">
            <a:extLst>
              <a:ext uri="{FF2B5EF4-FFF2-40B4-BE49-F238E27FC236}">
                <a16:creationId xmlns:a16="http://schemas.microsoft.com/office/drawing/2014/main" id="{4E3446C1-019E-CE4E-BFAA-A9AF435513E6}"/>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958D03C4-D89F-AA41-B821-D34587A6E0C7}"/>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1964179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AB5BC-9016-3D45-9547-72C1BF6EF7DA}"/>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6FB8070C-A2E8-F14D-9023-1F99A50BF0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8238C457-F509-2442-94DD-5807E13835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806ABCBF-8E5F-A94E-8A8F-BF412A299764}"/>
              </a:ext>
            </a:extLst>
          </p:cNvPr>
          <p:cNvSpPr>
            <a:spLocks noGrp="1"/>
          </p:cNvSpPr>
          <p:nvPr>
            <p:ph type="dt" sz="half" idx="10"/>
          </p:nvPr>
        </p:nvSpPr>
        <p:spPr/>
        <p:txBody>
          <a:bodyPr/>
          <a:lstStyle/>
          <a:p>
            <a:fld id="{00F5B056-5FC1-264F-9AB7-3DC81FA42258}" type="datetime1">
              <a:rPr lang="en-US" smtClean="0"/>
              <a:t>7/28/22</a:t>
            </a:fld>
            <a:endParaRPr lang="en-TH"/>
          </a:p>
        </p:txBody>
      </p:sp>
      <p:sp>
        <p:nvSpPr>
          <p:cNvPr id="6" name="Footer Placeholder 5">
            <a:extLst>
              <a:ext uri="{FF2B5EF4-FFF2-40B4-BE49-F238E27FC236}">
                <a16:creationId xmlns:a16="http://schemas.microsoft.com/office/drawing/2014/main" id="{AA0B4626-C681-3D43-B5BE-F389511DADED}"/>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D8D8A2FC-C8D3-F244-9F64-970979A6B0EC}"/>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2367039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34E86-3A6C-C54B-B09B-BF6E20D2C368}"/>
              </a:ext>
            </a:extLst>
          </p:cNvPr>
          <p:cNvSpPr>
            <a:spLocks noGrp="1"/>
          </p:cNvSpPr>
          <p:nvPr>
            <p:ph type="title"/>
          </p:nvPr>
        </p:nvSpPr>
        <p:spPr>
          <a:xfrm>
            <a:off x="839788" y="365125"/>
            <a:ext cx="105156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A92C87BF-7195-D147-A93B-1C624D1640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79DA5A-5647-0447-92CF-8D3AAC94FA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98E97727-395C-634B-9D65-B848AD911A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27CA8E-8E04-1F40-93C2-14E18EF6A7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663E6C74-5F1D-F441-A9B1-9918AF355FEE}"/>
              </a:ext>
            </a:extLst>
          </p:cNvPr>
          <p:cNvSpPr>
            <a:spLocks noGrp="1"/>
          </p:cNvSpPr>
          <p:nvPr>
            <p:ph type="dt" sz="half" idx="10"/>
          </p:nvPr>
        </p:nvSpPr>
        <p:spPr/>
        <p:txBody>
          <a:bodyPr/>
          <a:lstStyle/>
          <a:p>
            <a:fld id="{83FF2929-93AD-D14A-8CB3-489DB23F26B4}" type="datetime1">
              <a:rPr lang="en-US" smtClean="0"/>
              <a:t>7/28/22</a:t>
            </a:fld>
            <a:endParaRPr lang="en-TH"/>
          </a:p>
        </p:txBody>
      </p:sp>
      <p:sp>
        <p:nvSpPr>
          <p:cNvPr id="8" name="Footer Placeholder 7">
            <a:extLst>
              <a:ext uri="{FF2B5EF4-FFF2-40B4-BE49-F238E27FC236}">
                <a16:creationId xmlns:a16="http://schemas.microsoft.com/office/drawing/2014/main" id="{209EFF62-DEEE-724C-961B-71B4FD266B81}"/>
              </a:ext>
            </a:extLst>
          </p:cNvPr>
          <p:cNvSpPr>
            <a:spLocks noGrp="1"/>
          </p:cNvSpPr>
          <p:nvPr>
            <p:ph type="ftr" sz="quarter" idx="11"/>
          </p:nvPr>
        </p:nvSpPr>
        <p:spPr/>
        <p:txBody>
          <a:bodyPr/>
          <a:lstStyle/>
          <a:p>
            <a:endParaRPr lang="en-TH"/>
          </a:p>
        </p:txBody>
      </p:sp>
      <p:sp>
        <p:nvSpPr>
          <p:cNvPr id="9" name="Slide Number Placeholder 8">
            <a:extLst>
              <a:ext uri="{FF2B5EF4-FFF2-40B4-BE49-F238E27FC236}">
                <a16:creationId xmlns:a16="http://schemas.microsoft.com/office/drawing/2014/main" id="{C1A10A5F-7BF0-D34E-B035-8F889E4A406E}"/>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4024321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5C917-8E66-DA46-87AD-0D4FE4FBD335}"/>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9EF16F3C-2804-544F-93A2-AFF36EBB4FCC}"/>
              </a:ext>
            </a:extLst>
          </p:cNvPr>
          <p:cNvSpPr>
            <a:spLocks noGrp="1"/>
          </p:cNvSpPr>
          <p:nvPr>
            <p:ph type="dt" sz="half" idx="10"/>
          </p:nvPr>
        </p:nvSpPr>
        <p:spPr/>
        <p:txBody>
          <a:bodyPr/>
          <a:lstStyle/>
          <a:p>
            <a:fld id="{ED9C8669-2332-2548-B487-24092D7A249F}" type="datetime1">
              <a:rPr lang="en-US" smtClean="0"/>
              <a:t>7/28/22</a:t>
            </a:fld>
            <a:endParaRPr lang="en-TH"/>
          </a:p>
        </p:txBody>
      </p:sp>
      <p:sp>
        <p:nvSpPr>
          <p:cNvPr id="4" name="Footer Placeholder 3">
            <a:extLst>
              <a:ext uri="{FF2B5EF4-FFF2-40B4-BE49-F238E27FC236}">
                <a16:creationId xmlns:a16="http://schemas.microsoft.com/office/drawing/2014/main" id="{DF51ED7C-B9BF-384A-AE8E-FCB71492EFED}"/>
              </a:ext>
            </a:extLst>
          </p:cNvPr>
          <p:cNvSpPr>
            <a:spLocks noGrp="1"/>
          </p:cNvSpPr>
          <p:nvPr>
            <p:ph type="ftr" sz="quarter" idx="11"/>
          </p:nvPr>
        </p:nvSpPr>
        <p:spPr/>
        <p:txBody>
          <a:bodyPr/>
          <a:lstStyle/>
          <a:p>
            <a:endParaRPr lang="en-TH"/>
          </a:p>
        </p:txBody>
      </p:sp>
      <p:sp>
        <p:nvSpPr>
          <p:cNvPr id="5" name="Slide Number Placeholder 4">
            <a:extLst>
              <a:ext uri="{FF2B5EF4-FFF2-40B4-BE49-F238E27FC236}">
                <a16:creationId xmlns:a16="http://schemas.microsoft.com/office/drawing/2014/main" id="{7DA27A65-C328-9747-9354-5DE747C5269C}"/>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277804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124F51-B099-2540-B1F5-841C439AF9D9}"/>
              </a:ext>
            </a:extLst>
          </p:cNvPr>
          <p:cNvSpPr>
            <a:spLocks noGrp="1"/>
          </p:cNvSpPr>
          <p:nvPr>
            <p:ph type="dt" sz="half" idx="10"/>
          </p:nvPr>
        </p:nvSpPr>
        <p:spPr/>
        <p:txBody>
          <a:bodyPr/>
          <a:lstStyle/>
          <a:p>
            <a:fld id="{0BB10515-AEDF-694F-B02F-57FF9DA534A5}" type="datetime1">
              <a:rPr lang="en-US" smtClean="0"/>
              <a:t>7/28/22</a:t>
            </a:fld>
            <a:endParaRPr lang="en-TH"/>
          </a:p>
        </p:txBody>
      </p:sp>
      <p:sp>
        <p:nvSpPr>
          <p:cNvPr id="3" name="Footer Placeholder 2">
            <a:extLst>
              <a:ext uri="{FF2B5EF4-FFF2-40B4-BE49-F238E27FC236}">
                <a16:creationId xmlns:a16="http://schemas.microsoft.com/office/drawing/2014/main" id="{0ABAB8C5-D0A9-2641-B5D1-1D5EAF60CC0F}"/>
              </a:ext>
            </a:extLst>
          </p:cNvPr>
          <p:cNvSpPr>
            <a:spLocks noGrp="1"/>
          </p:cNvSpPr>
          <p:nvPr>
            <p:ph type="ftr" sz="quarter" idx="11"/>
          </p:nvPr>
        </p:nvSpPr>
        <p:spPr/>
        <p:txBody>
          <a:bodyPr/>
          <a:lstStyle/>
          <a:p>
            <a:endParaRPr lang="en-TH"/>
          </a:p>
        </p:txBody>
      </p:sp>
      <p:sp>
        <p:nvSpPr>
          <p:cNvPr id="4" name="Slide Number Placeholder 3">
            <a:extLst>
              <a:ext uri="{FF2B5EF4-FFF2-40B4-BE49-F238E27FC236}">
                <a16:creationId xmlns:a16="http://schemas.microsoft.com/office/drawing/2014/main" id="{C89179B9-10E4-8441-B2EF-62F864569CDF}"/>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1398822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9AA05-E0BE-8447-819C-2B901F15DA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3CF21126-0100-4047-A9CE-705FCF5EE4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0AB8D933-AF40-5A4E-8336-57DD2EB147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9AD089-2996-E346-8C1D-71682D63D2E8}"/>
              </a:ext>
            </a:extLst>
          </p:cNvPr>
          <p:cNvSpPr>
            <a:spLocks noGrp="1"/>
          </p:cNvSpPr>
          <p:nvPr>
            <p:ph type="dt" sz="half" idx="10"/>
          </p:nvPr>
        </p:nvSpPr>
        <p:spPr/>
        <p:txBody>
          <a:bodyPr/>
          <a:lstStyle/>
          <a:p>
            <a:fld id="{3259B68B-6B06-4E49-AC47-86CC55C7CF59}" type="datetime1">
              <a:rPr lang="en-US" smtClean="0"/>
              <a:t>7/28/22</a:t>
            </a:fld>
            <a:endParaRPr lang="en-TH"/>
          </a:p>
        </p:txBody>
      </p:sp>
      <p:sp>
        <p:nvSpPr>
          <p:cNvPr id="6" name="Footer Placeholder 5">
            <a:extLst>
              <a:ext uri="{FF2B5EF4-FFF2-40B4-BE49-F238E27FC236}">
                <a16:creationId xmlns:a16="http://schemas.microsoft.com/office/drawing/2014/main" id="{B72C6E69-B142-1243-89F8-CD508324FC7E}"/>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AC7970FB-6E61-684F-8886-DB1F30150432}"/>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1816793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F32D-D4B0-484E-B628-1DC55366C9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22445EC6-3D67-FF4D-A80C-8A98978AE1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H"/>
          </a:p>
        </p:txBody>
      </p:sp>
      <p:sp>
        <p:nvSpPr>
          <p:cNvPr id="4" name="Text Placeholder 3">
            <a:extLst>
              <a:ext uri="{FF2B5EF4-FFF2-40B4-BE49-F238E27FC236}">
                <a16:creationId xmlns:a16="http://schemas.microsoft.com/office/drawing/2014/main" id="{004CA7B1-529B-E54D-8974-0AAB1C28B4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B30F5F-5C6A-A041-808D-0A335F5923A7}"/>
              </a:ext>
            </a:extLst>
          </p:cNvPr>
          <p:cNvSpPr>
            <a:spLocks noGrp="1"/>
          </p:cNvSpPr>
          <p:nvPr>
            <p:ph type="dt" sz="half" idx="10"/>
          </p:nvPr>
        </p:nvSpPr>
        <p:spPr/>
        <p:txBody>
          <a:bodyPr/>
          <a:lstStyle/>
          <a:p>
            <a:fld id="{F4AE187C-75E4-5345-96BF-945945029EB7}" type="datetime1">
              <a:rPr lang="en-US" smtClean="0"/>
              <a:t>7/28/22</a:t>
            </a:fld>
            <a:endParaRPr lang="en-TH"/>
          </a:p>
        </p:txBody>
      </p:sp>
      <p:sp>
        <p:nvSpPr>
          <p:cNvPr id="6" name="Footer Placeholder 5">
            <a:extLst>
              <a:ext uri="{FF2B5EF4-FFF2-40B4-BE49-F238E27FC236}">
                <a16:creationId xmlns:a16="http://schemas.microsoft.com/office/drawing/2014/main" id="{071704A5-CF76-9F42-946A-611430647A72}"/>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0C7F2FC2-9EDD-6141-8CBD-154CE102E1D4}"/>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269268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766240-0D24-CB47-BA65-BD2D1054BD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H"/>
          </a:p>
        </p:txBody>
      </p:sp>
      <p:sp>
        <p:nvSpPr>
          <p:cNvPr id="3" name="Text Placeholder 2">
            <a:extLst>
              <a:ext uri="{FF2B5EF4-FFF2-40B4-BE49-F238E27FC236}">
                <a16:creationId xmlns:a16="http://schemas.microsoft.com/office/drawing/2014/main" id="{86156FCB-3A1A-DB40-A5E3-7304EE4B69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D5D0FDEF-F205-F14A-942F-B36FC972BE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195DDA-89F8-6F4C-8E6A-7D11E1FDFFED}" type="datetime1">
              <a:rPr lang="en-US" smtClean="0"/>
              <a:t>7/28/22</a:t>
            </a:fld>
            <a:endParaRPr lang="en-TH"/>
          </a:p>
        </p:txBody>
      </p:sp>
      <p:sp>
        <p:nvSpPr>
          <p:cNvPr id="5" name="Footer Placeholder 4">
            <a:extLst>
              <a:ext uri="{FF2B5EF4-FFF2-40B4-BE49-F238E27FC236}">
                <a16:creationId xmlns:a16="http://schemas.microsoft.com/office/drawing/2014/main" id="{C5ADBDFC-38D0-E74E-92BD-28AC6110F0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H"/>
          </a:p>
        </p:txBody>
      </p:sp>
      <p:sp>
        <p:nvSpPr>
          <p:cNvPr id="6" name="Slide Number Placeholder 5">
            <a:extLst>
              <a:ext uri="{FF2B5EF4-FFF2-40B4-BE49-F238E27FC236}">
                <a16:creationId xmlns:a16="http://schemas.microsoft.com/office/drawing/2014/main" id="{F3FE4F6D-7E08-2040-A059-38E1E2646A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FEDE7-8061-9B4D-88A1-7EA83A94C31B}" type="slidenum">
              <a:rPr lang="en-TH" smtClean="0"/>
              <a:t>‹#›</a:t>
            </a:fld>
            <a:endParaRPr lang="en-TH"/>
          </a:p>
        </p:txBody>
      </p:sp>
    </p:spTree>
    <p:extLst>
      <p:ext uri="{BB962C8B-B14F-4D97-AF65-F5344CB8AC3E}">
        <p14:creationId xmlns:p14="http://schemas.microsoft.com/office/powerpoint/2010/main" val="89270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6.jpeg"/><Relationship Id="rId4" Type="http://schemas.openxmlformats.org/officeDocument/2006/relationships/audio" Target="../media/audio3.wav"/></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6.jpeg"/><Relationship Id="rId4" Type="http://schemas.openxmlformats.org/officeDocument/2006/relationships/audio" Target="../media/audio3.wav"/></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audio" Target="../media/audio2.wav"/><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0.png"/><Relationship Id="rId10" Type="http://schemas.openxmlformats.org/officeDocument/2006/relationships/image" Target="../media/image36.png"/><Relationship Id="rId4" Type="http://schemas.openxmlformats.org/officeDocument/2006/relationships/image" Target="../media/image29.jpe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1.pn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1.pn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1.pn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3.wav"/><Relationship Id="rId7"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7.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12.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8.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5.png"/><Relationship Id="rId5" Type="http://schemas.openxmlformats.org/officeDocument/2006/relationships/image" Target="../media/image11.png"/><Relationship Id="rId15" Type="http://schemas.openxmlformats.org/officeDocument/2006/relationships/image" Target="../media/image19.png"/><Relationship Id="rId10" Type="http://schemas.openxmlformats.org/officeDocument/2006/relationships/image" Target="../media/image15.png"/><Relationship Id="rId19" Type="http://schemas.openxmlformats.org/officeDocument/2006/relationships/image" Target="../media/image23.png"/><Relationship Id="rId4" Type="http://schemas.openxmlformats.org/officeDocument/2006/relationships/image" Target="../media/image10.jpeg"/><Relationship Id="rId9" Type="http://schemas.openxmlformats.org/officeDocument/2006/relationships/image" Target="../media/image14.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with medium confidence">
            <a:extLst>
              <a:ext uri="{FF2B5EF4-FFF2-40B4-BE49-F238E27FC236}">
                <a16:creationId xmlns:a16="http://schemas.microsoft.com/office/drawing/2014/main" id="{9A66963B-E24A-E64E-AB7F-C2503FB3AA02}"/>
              </a:ext>
            </a:extLst>
          </p:cNvPr>
          <p:cNvPicPr>
            <a:picLocks noChangeAspect="1"/>
          </p:cNvPicPr>
          <p:nvPr/>
        </p:nvPicPr>
        <p:blipFill>
          <a:blip r:embed="rId3"/>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E2CC2D47-BF56-978F-BEFE-99A78B088A7B}"/>
              </a:ext>
            </a:extLst>
          </p:cNvPr>
          <p:cNvSpPr>
            <a:spLocks noGrp="1"/>
          </p:cNvSpPr>
          <p:nvPr>
            <p:ph type="sldNum" sz="quarter" idx="12"/>
          </p:nvPr>
        </p:nvSpPr>
        <p:spPr/>
        <p:txBody>
          <a:bodyPr/>
          <a:lstStyle/>
          <a:p>
            <a:fld id="{A49FEDE7-8061-9B4D-88A1-7EA83A94C31B}" type="slidenum">
              <a:rPr lang="en-TH" smtClean="0"/>
              <a:t>1</a:t>
            </a:fld>
            <a:endParaRPr lang="en-TH"/>
          </a:p>
        </p:txBody>
      </p:sp>
      <p:pic>
        <p:nvPicPr>
          <p:cNvPr id="3" name="Picture 2">
            <a:extLst>
              <a:ext uri="{FF2B5EF4-FFF2-40B4-BE49-F238E27FC236}">
                <a16:creationId xmlns:a16="http://schemas.microsoft.com/office/drawing/2014/main" id="{A3554355-DD50-C014-EA14-1B53A9463354}"/>
              </a:ext>
            </a:extLst>
          </p:cNvPr>
          <p:cNvPicPr>
            <a:picLocks noChangeAspect="1"/>
          </p:cNvPicPr>
          <p:nvPr/>
        </p:nvPicPr>
        <p:blipFill>
          <a:blip r:embed="rId4"/>
          <a:stretch>
            <a:fillRect/>
          </a:stretch>
        </p:blipFill>
        <p:spPr>
          <a:xfrm>
            <a:off x="6476999" y="5656263"/>
            <a:ext cx="2295525" cy="5461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B108E851-50ED-DAA4-D041-C5334FBB8CEC}"/>
              </a:ext>
            </a:extLst>
          </p:cNvPr>
          <p:cNvPicPr>
            <a:picLocks noChangeAspect="1"/>
          </p:cNvPicPr>
          <p:nvPr/>
        </p:nvPicPr>
        <p:blipFill>
          <a:blip r:embed="rId5"/>
          <a:stretch>
            <a:fillRect/>
          </a:stretch>
        </p:blipFill>
        <p:spPr>
          <a:xfrm>
            <a:off x="6560230" y="5701842"/>
            <a:ext cx="2295525" cy="483268"/>
          </a:xfrm>
          <a:prstGeom prst="rect">
            <a:avLst/>
          </a:prstGeom>
        </p:spPr>
      </p:pic>
      <p:sp>
        <p:nvSpPr>
          <p:cNvPr id="8" name="TextBox 7">
            <a:extLst>
              <a:ext uri="{FF2B5EF4-FFF2-40B4-BE49-F238E27FC236}">
                <a16:creationId xmlns:a16="http://schemas.microsoft.com/office/drawing/2014/main" id="{7F4DD71E-8E3F-2260-2EF8-7A767A2A7EA4}"/>
              </a:ext>
            </a:extLst>
          </p:cNvPr>
          <p:cNvSpPr txBox="1"/>
          <p:nvPr/>
        </p:nvSpPr>
        <p:spPr>
          <a:xfrm>
            <a:off x="8772524" y="5540693"/>
            <a:ext cx="653578" cy="738664"/>
          </a:xfrm>
          <a:prstGeom prst="rect">
            <a:avLst/>
          </a:prstGeom>
          <a:noFill/>
        </p:spPr>
        <p:txBody>
          <a:bodyPr wrap="square" rtlCol="0">
            <a:spAutoFit/>
          </a:bodyPr>
          <a:lstStyle/>
          <a:p>
            <a:r>
              <a:rPr lang="en-US" sz="4200" dirty="0">
                <a:latin typeface="Calibri" panose="020F0502020204030204" pitchFamily="34" charset="0"/>
                <a:cs typeface="Calibri" panose="020F0502020204030204" pitchFamily="34" charset="0"/>
              </a:rPr>
              <a:t>s</a:t>
            </a:r>
          </a:p>
        </p:txBody>
      </p:sp>
    </p:spTree>
    <p:extLst>
      <p:ext uri="{BB962C8B-B14F-4D97-AF65-F5344CB8AC3E}">
        <p14:creationId xmlns:p14="http://schemas.microsoft.com/office/powerpoint/2010/main" val="2605715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7" descr="A picture containing text, wall&#10;&#10;Description automatically generated"/>
          <p:cNvPicPr preferRelativeResize="0"/>
          <p:nvPr/>
        </p:nvPicPr>
        <p:blipFill rotWithShape="1">
          <a:blip r:embed="rId5">
            <a:alphaModFix/>
          </a:blip>
          <a:srcRect/>
          <a:stretch/>
        </p:blipFill>
        <p:spPr>
          <a:xfrm>
            <a:off x="0" y="0"/>
            <a:ext cx="12192000" cy="6858000"/>
          </a:xfrm>
          <a:prstGeom prst="rect">
            <a:avLst/>
          </a:prstGeom>
          <a:solidFill>
            <a:srgbClr val="3AC69D"/>
          </a:solidFill>
          <a:ln>
            <a:noFill/>
          </a:ln>
        </p:spPr>
      </p:pic>
      <p:sp>
        <p:nvSpPr>
          <p:cNvPr id="241" name="Google Shape;241;p7"/>
          <p:cNvSpPr/>
          <p:nvPr/>
        </p:nvSpPr>
        <p:spPr>
          <a:xfrm>
            <a:off x="1252937" y="331226"/>
            <a:ext cx="9686126" cy="1031747"/>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2" name="Google Shape;242;p7"/>
          <p:cNvSpPr txBox="1"/>
          <p:nvPr/>
        </p:nvSpPr>
        <p:spPr>
          <a:xfrm>
            <a:off x="3419256" y="403041"/>
            <a:ext cx="529352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chemeClr val="lt1"/>
                </a:solidFill>
                <a:latin typeface="Calibri"/>
                <a:ea typeface="Calibri"/>
                <a:cs typeface="Calibri"/>
                <a:sym typeface="Calibri"/>
              </a:rPr>
              <a:t>R</a:t>
            </a:r>
            <a:r>
              <a:rPr lang="en-US" sz="4800" b="1" i="0" u="none" strike="noStrike" cap="none" dirty="0">
                <a:solidFill>
                  <a:schemeClr val="lt1"/>
                </a:solidFill>
                <a:latin typeface="Calibri"/>
                <a:ea typeface="Calibri"/>
                <a:cs typeface="Calibri"/>
                <a:sym typeface="Calibri"/>
              </a:rPr>
              <a:t>ecycling bin</a:t>
            </a:r>
            <a:endParaRPr dirty="0"/>
          </a:p>
        </p:txBody>
      </p:sp>
      <p:pic>
        <p:nvPicPr>
          <p:cNvPr id="243" name="Google Shape;243;p7" descr="Icon&#10;&#10;Description automatically generated"/>
          <p:cNvPicPr preferRelativeResize="0"/>
          <p:nvPr/>
        </p:nvPicPr>
        <p:blipFill rotWithShape="1">
          <a:blip r:embed="rId6">
            <a:alphaModFix/>
          </a:blip>
          <a:srcRect r="14" b="29"/>
          <a:stretch/>
        </p:blipFill>
        <p:spPr>
          <a:xfrm>
            <a:off x="1252937" y="1653777"/>
            <a:ext cx="699677" cy="626351"/>
          </a:xfrm>
          <a:prstGeom prst="rect">
            <a:avLst/>
          </a:prstGeom>
          <a:noFill/>
          <a:ln>
            <a:noFill/>
          </a:ln>
        </p:spPr>
      </p:pic>
      <p:sp>
        <p:nvSpPr>
          <p:cNvPr id="244" name="Google Shape;244;p7"/>
          <p:cNvSpPr/>
          <p:nvPr/>
        </p:nvSpPr>
        <p:spPr>
          <a:xfrm>
            <a:off x="2076661" y="1677916"/>
            <a:ext cx="1431166" cy="54040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i="0" u="none" strike="noStrike" cap="none" dirty="0">
                <a:solidFill>
                  <a:srgbClr val="262626"/>
                </a:solidFill>
                <a:latin typeface="Calibri"/>
                <a:ea typeface="Calibri"/>
                <a:cs typeface="Calibri"/>
                <a:sym typeface="Calibri"/>
              </a:rPr>
              <a:t>Clean</a:t>
            </a:r>
            <a:endParaRPr sz="2600" b="0" i="0" u="none" strike="noStrike" cap="none" dirty="0">
              <a:solidFill>
                <a:srgbClr val="262626"/>
              </a:solidFill>
              <a:latin typeface="Calibri"/>
              <a:ea typeface="Calibri"/>
              <a:cs typeface="Calibri"/>
              <a:sym typeface="Calibri"/>
            </a:endParaRPr>
          </a:p>
        </p:txBody>
      </p:sp>
      <p:pic>
        <p:nvPicPr>
          <p:cNvPr id="245" name="Google Shape;245;p7" descr="Icon&#10;&#10;Description automatically generated"/>
          <p:cNvPicPr preferRelativeResize="0"/>
          <p:nvPr/>
        </p:nvPicPr>
        <p:blipFill rotWithShape="1">
          <a:blip r:embed="rId6">
            <a:alphaModFix/>
          </a:blip>
          <a:srcRect r="14" b="29"/>
          <a:stretch/>
        </p:blipFill>
        <p:spPr>
          <a:xfrm>
            <a:off x="1252937" y="2400339"/>
            <a:ext cx="699677" cy="626351"/>
          </a:xfrm>
          <a:prstGeom prst="rect">
            <a:avLst/>
          </a:prstGeom>
          <a:noFill/>
          <a:ln>
            <a:noFill/>
          </a:ln>
        </p:spPr>
      </p:pic>
      <p:sp>
        <p:nvSpPr>
          <p:cNvPr id="246" name="Google Shape;246;p7"/>
          <p:cNvSpPr/>
          <p:nvPr/>
        </p:nvSpPr>
        <p:spPr>
          <a:xfrm>
            <a:off x="2076661" y="2424478"/>
            <a:ext cx="1431166" cy="54040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i="0" u="none" strike="noStrike" cap="none" dirty="0">
                <a:solidFill>
                  <a:srgbClr val="262626"/>
                </a:solidFill>
                <a:latin typeface="Calibri"/>
                <a:ea typeface="Calibri"/>
                <a:cs typeface="Calibri"/>
                <a:sym typeface="Calibri"/>
              </a:rPr>
              <a:t>Dry</a:t>
            </a:r>
            <a:endParaRPr sz="2600" b="0" i="0" u="none" strike="noStrike" cap="none" dirty="0">
              <a:solidFill>
                <a:srgbClr val="262626"/>
              </a:solidFill>
              <a:latin typeface="Calibri"/>
              <a:ea typeface="Calibri"/>
              <a:cs typeface="Calibri"/>
              <a:sym typeface="Calibri"/>
            </a:endParaRPr>
          </a:p>
        </p:txBody>
      </p:sp>
      <p:pic>
        <p:nvPicPr>
          <p:cNvPr id="247" name="Google Shape;247;p7" descr="Icon&#10;&#10;Description automatically generated"/>
          <p:cNvPicPr preferRelativeResize="0"/>
          <p:nvPr/>
        </p:nvPicPr>
        <p:blipFill rotWithShape="1">
          <a:blip r:embed="rId6">
            <a:alphaModFix/>
          </a:blip>
          <a:srcRect r="14" b="29"/>
          <a:stretch/>
        </p:blipFill>
        <p:spPr>
          <a:xfrm>
            <a:off x="1252937" y="3171959"/>
            <a:ext cx="699677" cy="626351"/>
          </a:xfrm>
          <a:prstGeom prst="rect">
            <a:avLst/>
          </a:prstGeom>
          <a:noFill/>
          <a:ln>
            <a:noFill/>
          </a:ln>
        </p:spPr>
      </p:pic>
      <p:sp>
        <p:nvSpPr>
          <p:cNvPr id="248" name="Google Shape;248;p7"/>
          <p:cNvSpPr/>
          <p:nvPr/>
        </p:nvSpPr>
        <p:spPr>
          <a:xfrm>
            <a:off x="2123148" y="3196098"/>
            <a:ext cx="1660724" cy="54040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i="0" u="none" strike="noStrike" cap="none" dirty="0">
                <a:solidFill>
                  <a:srgbClr val="262626"/>
                </a:solidFill>
                <a:latin typeface="Calibri"/>
                <a:ea typeface="Calibri"/>
                <a:cs typeface="Calibri"/>
                <a:sym typeface="Calibri"/>
              </a:rPr>
              <a:t>No smell</a:t>
            </a:r>
            <a:endParaRPr sz="2600" b="0" i="0" u="none" strike="noStrike" cap="none" dirty="0">
              <a:solidFill>
                <a:srgbClr val="262626"/>
              </a:solidFill>
              <a:latin typeface="Calibri"/>
              <a:ea typeface="Calibri"/>
              <a:cs typeface="Calibri"/>
              <a:sym typeface="Calibri"/>
            </a:endParaRPr>
          </a:p>
        </p:txBody>
      </p:sp>
      <p:pic>
        <p:nvPicPr>
          <p:cNvPr id="249" name="Google Shape;249;p7" descr="Icon&#10;&#10;Description automatically generated"/>
          <p:cNvPicPr preferRelativeResize="0"/>
          <p:nvPr/>
        </p:nvPicPr>
        <p:blipFill rotWithShape="1">
          <a:blip r:embed="rId6">
            <a:alphaModFix/>
          </a:blip>
          <a:srcRect r="14" b="29"/>
          <a:stretch/>
        </p:blipFill>
        <p:spPr>
          <a:xfrm>
            <a:off x="1252937" y="3943579"/>
            <a:ext cx="699677" cy="626351"/>
          </a:xfrm>
          <a:prstGeom prst="rect">
            <a:avLst/>
          </a:prstGeom>
          <a:noFill/>
          <a:ln>
            <a:noFill/>
          </a:ln>
        </p:spPr>
      </p:pic>
      <p:sp>
        <p:nvSpPr>
          <p:cNvPr id="250" name="Google Shape;250;p7"/>
          <p:cNvSpPr/>
          <p:nvPr/>
        </p:nvSpPr>
        <p:spPr>
          <a:xfrm>
            <a:off x="2123148" y="3967718"/>
            <a:ext cx="2789104" cy="54040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i="0" u="none" strike="noStrike" cap="none" dirty="0">
                <a:solidFill>
                  <a:srgbClr val="262626"/>
                </a:solidFill>
                <a:latin typeface="Calibri"/>
                <a:ea typeface="Calibri"/>
                <a:cs typeface="Calibri"/>
                <a:sym typeface="Calibri"/>
              </a:rPr>
              <a:t>No plastic bags</a:t>
            </a:r>
            <a:endParaRPr sz="2600" b="0" i="0" u="none" strike="noStrike" cap="none" dirty="0">
              <a:solidFill>
                <a:srgbClr val="262626"/>
              </a:solidFill>
              <a:latin typeface="Calibri"/>
              <a:ea typeface="Calibri"/>
              <a:cs typeface="Calibri"/>
              <a:sym typeface="Calibri"/>
            </a:endParaRPr>
          </a:p>
        </p:txBody>
      </p:sp>
      <p:pic>
        <p:nvPicPr>
          <p:cNvPr id="251" name="Google Shape;251;p7" descr="Icon&#10;&#10;Description automatically generated"/>
          <p:cNvPicPr preferRelativeResize="0"/>
          <p:nvPr/>
        </p:nvPicPr>
        <p:blipFill rotWithShape="1">
          <a:blip r:embed="rId6">
            <a:alphaModFix/>
          </a:blip>
          <a:srcRect r="14" b="29"/>
          <a:stretch/>
        </p:blipFill>
        <p:spPr>
          <a:xfrm>
            <a:off x="1252937" y="4717344"/>
            <a:ext cx="699677" cy="626351"/>
          </a:xfrm>
          <a:prstGeom prst="rect">
            <a:avLst/>
          </a:prstGeom>
          <a:noFill/>
          <a:ln>
            <a:noFill/>
          </a:ln>
        </p:spPr>
      </p:pic>
      <p:sp>
        <p:nvSpPr>
          <p:cNvPr id="252" name="Google Shape;252;p7"/>
          <p:cNvSpPr/>
          <p:nvPr/>
        </p:nvSpPr>
        <p:spPr>
          <a:xfrm>
            <a:off x="2123148" y="4741483"/>
            <a:ext cx="3007652" cy="54040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i="0" u="none" strike="noStrike" cap="none" dirty="0">
                <a:solidFill>
                  <a:srgbClr val="262626"/>
                </a:solidFill>
                <a:latin typeface="Calibri"/>
                <a:ea typeface="Calibri"/>
                <a:cs typeface="Calibri"/>
                <a:sym typeface="Calibri"/>
              </a:rPr>
              <a:t>No non-recyclables</a:t>
            </a:r>
            <a:endParaRPr sz="2600" b="0" i="0" u="none" strike="noStrike" cap="none" dirty="0">
              <a:solidFill>
                <a:srgbClr val="262626"/>
              </a:solidFill>
              <a:latin typeface="Calibri"/>
              <a:ea typeface="Calibri"/>
              <a:cs typeface="Calibri"/>
              <a:sym typeface="Calibri"/>
            </a:endParaRPr>
          </a:p>
        </p:txBody>
      </p:sp>
      <p:pic>
        <p:nvPicPr>
          <p:cNvPr id="253" name="Google Shape;253;p7" descr="A trash can outside&#10;&#10;Description automatically generated with low confidence"/>
          <p:cNvPicPr preferRelativeResize="0"/>
          <p:nvPr/>
        </p:nvPicPr>
        <p:blipFill rotWithShape="1">
          <a:blip r:embed="rId7">
            <a:alphaModFix/>
          </a:blip>
          <a:srcRect r="-23" b="4"/>
          <a:stretch/>
        </p:blipFill>
        <p:spPr>
          <a:xfrm>
            <a:off x="6583681" y="1588515"/>
            <a:ext cx="4291798" cy="3611438"/>
          </a:xfrm>
          <a:prstGeom prst="rect">
            <a:avLst/>
          </a:prstGeom>
          <a:noFill/>
          <a:ln>
            <a:noFill/>
          </a:ln>
        </p:spPr>
      </p:pic>
      <p:sp>
        <p:nvSpPr>
          <p:cNvPr id="3" name="Slide Number Placeholder 2">
            <a:extLst>
              <a:ext uri="{FF2B5EF4-FFF2-40B4-BE49-F238E27FC236}">
                <a16:creationId xmlns:a16="http://schemas.microsoft.com/office/drawing/2014/main" id="{A1ABB69C-6BAF-270E-5A99-B67635AF8711}"/>
              </a:ext>
            </a:extLst>
          </p:cNvPr>
          <p:cNvSpPr>
            <a:spLocks noGrp="1"/>
          </p:cNvSpPr>
          <p:nvPr>
            <p:ph type="sldNum" sz="quarter" idx="12"/>
          </p:nvPr>
        </p:nvSpPr>
        <p:spPr/>
        <p:txBody>
          <a:bodyPr/>
          <a:lstStyle/>
          <a:p>
            <a:fld id="{A49FEDE7-8061-9B4D-88A1-7EA83A94C31B}" type="slidenum">
              <a:rPr lang="en-TH" smtClean="0"/>
              <a:t>10</a:t>
            </a:fld>
            <a:endParaRPr lang="en-T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2000"/>
                                        <p:tgtEl>
                                          <p:spTgt spid="253"/>
                                        </p:tgtEl>
                                      </p:cBhvr>
                                    </p:animEffect>
                                    <p:anim calcmode="lin" valueType="num">
                                      <p:cBhvr>
                                        <p:cTn id="8" dur="2000" fill="hold"/>
                                        <p:tgtEl>
                                          <p:spTgt spid="253"/>
                                        </p:tgtEl>
                                        <p:attrNameLst>
                                          <p:attrName>ppt_w</p:attrName>
                                        </p:attrNameLst>
                                      </p:cBhvr>
                                      <p:tavLst>
                                        <p:tav tm="0" fmla="#ppt_w*sin(2.5*pi*$)">
                                          <p:val>
                                            <p:fltVal val="0"/>
                                          </p:val>
                                        </p:tav>
                                        <p:tav tm="100000">
                                          <p:val>
                                            <p:fltVal val="1"/>
                                          </p:val>
                                        </p:tav>
                                      </p:tavLst>
                                    </p:anim>
                                    <p:anim calcmode="lin" valueType="num">
                                      <p:cBhvr>
                                        <p:cTn id="9" dur="2000" fill="hold"/>
                                        <p:tgtEl>
                                          <p:spTgt spid="25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244"/>
                                        </p:tgtEl>
                                        <p:attrNameLst>
                                          <p:attrName>style.visibility</p:attrName>
                                        </p:attrNameLst>
                                      </p:cBhvr>
                                      <p:to>
                                        <p:strVal val="visible"/>
                                      </p:to>
                                    </p:set>
                                    <p:anim calcmode="lin" valueType="num">
                                      <p:cBhvr>
                                        <p:cTn id="14" dur="500" decel="50000" fill="hold">
                                          <p:stCondLst>
                                            <p:cond delay="0"/>
                                          </p:stCondLst>
                                        </p:cTn>
                                        <p:tgtEl>
                                          <p:spTgt spid="244"/>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244"/>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244"/>
                                        </p:tgtEl>
                                        <p:attrNameLst>
                                          <p:attrName>ppt_w</p:attrName>
                                        </p:attrNameLst>
                                      </p:cBhvr>
                                      <p:tavLst>
                                        <p:tav tm="0">
                                          <p:val>
                                            <p:strVal val="#ppt_w*.05"/>
                                          </p:val>
                                        </p:tav>
                                        <p:tav tm="100000">
                                          <p:val>
                                            <p:strVal val="#ppt_w"/>
                                          </p:val>
                                        </p:tav>
                                      </p:tavLst>
                                    </p:anim>
                                    <p:anim calcmode="lin" valueType="num">
                                      <p:cBhvr>
                                        <p:cTn id="17" dur="1000" fill="hold"/>
                                        <p:tgtEl>
                                          <p:spTgt spid="244"/>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244"/>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244"/>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244"/>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244"/>
                                        </p:tgtEl>
                                      </p:cBhvr>
                                    </p:animEffect>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246"/>
                                        </p:tgtEl>
                                        <p:attrNameLst>
                                          <p:attrName>style.visibility</p:attrName>
                                        </p:attrNameLst>
                                      </p:cBhvr>
                                      <p:to>
                                        <p:strVal val="visible"/>
                                      </p:to>
                                    </p:set>
                                    <p:anim calcmode="lin" valueType="num">
                                      <p:cBhvr>
                                        <p:cTn id="26" dur="500" decel="50000" fill="hold">
                                          <p:stCondLst>
                                            <p:cond delay="0"/>
                                          </p:stCondLst>
                                        </p:cTn>
                                        <p:tgtEl>
                                          <p:spTgt spid="246"/>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246"/>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246"/>
                                        </p:tgtEl>
                                        <p:attrNameLst>
                                          <p:attrName>ppt_w</p:attrName>
                                        </p:attrNameLst>
                                      </p:cBhvr>
                                      <p:tavLst>
                                        <p:tav tm="0">
                                          <p:val>
                                            <p:strVal val="#ppt_w*.05"/>
                                          </p:val>
                                        </p:tav>
                                        <p:tav tm="100000">
                                          <p:val>
                                            <p:strVal val="#ppt_w"/>
                                          </p:val>
                                        </p:tav>
                                      </p:tavLst>
                                    </p:anim>
                                    <p:anim calcmode="lin" valueType="num">
                                      <p:cBhvr>
                                        <p:cTn id="29" dur="1000" fill="hold"/>
                                        <p:tgtEl>
                                          <p:spTgt spid="246"/>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246"/>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246"/>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246"/>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246"/>
                                        </p:tgtEl>
                                      </p:cBhvr>
                                    </p:animEffect>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248"/>
                                        </p:tgtEl>
                                        <p:attrNameLst>
                                          <p:attrName>style.visibility</p:attrName>
                                        </p:attrNameLst>
                                      </p:cBhvr>
                                      <p:to>
                                        <p:strVal val="visible"/>
                                      </p:to>
                                    </p:set>
                                    <p:anim calcmode="lin" valueType="num">
                                      <p:cBhvr>
                                        <p:cTn id="38" dur="500" decel="50000" fill="hold">
                                          <p:stCondLst>
                                            <p:cond delay="0"/>
                                          </p:stCondLst>
                                        </p:cTn>
                                        <p:tgtEl>
                                          <p:spTgt spid="248"/>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248"/>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248"/>
                                        </p:tgtEl>
                                        <p:attrNameLst>
                                          <p:attrName>ppt_w</p:attrName>
                                        </p:attrNameLst>
                                      </p:cBhvr>
                                      <p:tavLst>
                                        <p:tav tm="0">
                                          <p:val>
                                            <p:strVal val="#ppt_w*.05"/>
                                          </p:val>
                                        </p:tav>
                                        <p:tav tm="100000">
                                          <p:val>
                                            <p:strVal val="#ppt_w"/>
                                          </p:val>
                                        </p:tav>
                                      </p:tavLst>
                                    </p:anim>
                                    <p:anim calcmode="lin" valueType="num">
                                      <p:cBhvr>
                                        <p:cTn id="41" dur="1000" fill="hold"/>
                                        <p:tgtEl>
                                          <p:spTgt spid="248"/>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248"/>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248"/>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248"/>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248"/>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250"/>
                                        </p:tgtEl>
                                        <p:attrNameLst>
                                          <p:attrName>style.visibility</p:attrName>
                                        </p:attrNameLst>
                                      </p:cBhvr>
                                      <p:to>
                                        <p:strVal val="visible"/>
                                      </p:to>
                                    </p:set>
                                    <p:anim calcmode="lin" valueType="num">
                                      <p:cBhvr>
                                        <p:cTn id="50" dur="500" decel="50000" fill="hold">
                                          <p:stCondLst>
                                            <p:cond delay="0"/>
                                          </p:stCondLst>
                                        </p:cTn>
                                        <p:tgtEl>
                                          <p:spTgt spid="250"/>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250"/>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250"/>
                                        </p:tgtEl>
                                        <p:attrNameLst>
                                          <p:attrName>ppt_w</p:attrName>
                                        </p:attrNameLst>
                                      </p:cBhvr>
                                      <p:tavLst>
                                        <p:tav tm="0">
                                          <p:val>
                                            <p:strVal val="#ppt_w*.05"/>
                                          </p:val>
                                        </p:tav>
                                        <p:tav tm="100000">
                                          <p:val>
                                            <p:strVal val="#ppt_w"/>
                                          </p:val>
                                        </p:tav>
                                      </p:tavLst>
                                    </p:anim>
                                    <p:anim calcmode="lin" valueType="num">
                                      <p:cBhvr>
                                        <p:cTn id="53" dur="1000" fill="hold"/>
                                        <p:tgtEl>
                                          <p:spTgt spid="250"/>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250"/>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250"/>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250"/>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250"/>
                                        </p:tgtEl>
                                      </p:cBhvr>
                                    </p:animEffect>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25" presetClass="entr" presetSubtype="0" fill="hold" nodeType="clickEffect">
                                  <p:stCondLst>
                                    <p:cond delay="0"/>
                                  </p:stCondLst>
                                  <p:childTnLst>
                                    <p:set>
                                      <p:cBhvr>
                                        <p:cTn id="61" dur="1" fill="hold">
                                          <p:stCondLst>
                                            <p:cond delay="0"/>
                                          </p:stCondLst>
                                        </p:cTn>
                                        <p:tgtEl>
                                          <p:spTgt spid="252">
                                            <p:txEl>
                                              <p:pRg st="0" end="0"/>
                                            </p:txEl>
                                          </p:spTgt>
                                        </p:tgtEl>
                                        <p:attrNameLst>
                                          <p:attrName>style.visibility</p:attrName>
                                        </p:attrNameLst>
                                      </p:cBhvr>
                                      <p:to>
                                        <p:strVal val="visible"/>
                                      </p:to>
                                    </p:set>
                                    <p:anim calcmode="lin" valueType="num">
                                      <p:cBhvr>
                                        <p:cTn id="62" dur="500" decel="50000" fill="hold">
                                          <p:stCondLst>
                                            <p:cond delay="0"/>
                                          </p:stCondLst>
                                        </p:cTn>
                                        <p:tgtEl>
                                          <p:spTgt spid="252">
                                            <p:txEl>
                                              <p:pRg st="0" end="0"/>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252">
                                            <p:txEl>
                                              <p:pRg st="0" end="0"/>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252">
                                            <p:txEl>
                                              <p:pRg st="0" end="0"/>
                                            </p:txEl>
                                          </p:spTgt>
                                        </p:tgtEl>
                                        <p:attrNameLst>
                                          <p:attrName>ppt_w</p:attrName>
                                        </p:attrNameLst>
                                      </p:cBhvr>
                                      <p:tavLst>
                                        <p:tav tm="0">
                                          <p:val>
                                            <p:strVal val="#ppt_w*.05"/>
                                          </p:val>
                                        </p:tav>
                                        <p:tav tm="100000">
                                          <p:val>
                                            <p:strVal val="#ppt_w"/>
                                          </p:val>
                                        </p:tav>
                                      </p:tavLst>
                                    </p:anim>
                                    <p:anim calcmode="lin" valueType="num">
                                      <p:cBhvr>
                                        <p:cTn id="65" dur="1000" fill="hold"/>
                                        <p:tgtEl>
                                          <p:spTgt spid="252">
                                            <p:txEl>
                                              <p:pRg st="0" end="0"/>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252">
                                            <p:txEl>
                                              <p:pRg st="0" end="0"/>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252">
                                            <p:txEl>
                                              <p:pRg st="0" end="0"/>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252">
                                            <p:txEl>
                                              <p:pRg st="0" end="0"/>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252">
                                            <p:txEl>
                                              <p:pRg st="0" end="0"/>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p:bldP spid="246" grpId="0"/>
      <p:bldP spid="248" grpId="0"/>
      <p:bldP spid="2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8" descr="A picture containing text, wall&#10;&#10;Description automatically generated"/>
          <p:cNvPicPr preferRelativeResize="0"/>
          <p:nvPr/>
        </p:nvPicPr>
        <p:blipFill rotWithShape="1">
          <a:blip r:embed="rId5">
            <a:alphaModFix/>
          </a:blip>
          <a:srcRect/>
          <a:stretch/>
        </p:blipFill>
        <p:spPr>
          <a:xfrm>
            <a:off x="0" y="0"/>
            <a:ext cx="12192000" cy="6858000"/>
          </a:xfrm>
          <a:prstGeom prst="rect">
            <a:avLst/>
          </a:prstGeom>
          <a:solidFill>
            <a:srgbClr val="3AC69D"/>
          </a:solidFill>
          <a:ln>
            <a:noFill/>
          </a:ln>
        </p:spPr>
      </p:pic>
      <p:sp>
        <p:nvSpPr>
          <p:cNvPr id="260" name="Google Shape;260;p8"/>
          <p:cNvSpPr/>
          <p:nvPr/>
        </p:nvSpPr>
        <p:spPr>
          <a:xfrm>
            <a:off x="1252937" y="331226"/>
            <a:ext cx="9686126" cy="1031747"/>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1" name="Google Shape;261;p8"/>
          <p:cNvSpPr txBox="1"/>
          <p:nvPr/>
        </p:nvSpPr>
        <p:spPr>
          <a:xfrm>
            <a:off x="3695903" y="400870"/>
            <a:ext cx="5293415"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chemeClr val="lt1"/>
                </a:solidFill>
                <a:latin typeface="Calibri"/>
                <a:ea typeface="Calibri"/>
                <a:cs typeface="Calibri"/>
                <a:sym typeface="Calibri"/>
              </a:rPr>
              <a:t>Non-recycling </a:t>
            </a:r>
            <a:r>
              <a:rPr lang="en-US" sz="4800" b="1" i="0" u="none" strike="noStrike" cap="none" dirty="0">
                <a:solidFill>
                  <a:schemeClr val="lt1"/>
                </a:solidFill>
                <a:latin typeface="Calibri"/>
                <a:ea typeface="Calibri"/>
                <a:cs typeface="Calibri"/>
                <a:sym typeface="Calibri"/>
              </a:rPr>
              <a:t>bin</a:t>
            </a:r>
            <a:endParaRPr dirty="0"/>
          </a:p>
        </p:txBody>
      </p:sp>
      <p:sp>
        <p:nvSpPr>
          <p:cNvPr id="262" name="Google Shape;262;p8"/>
          <p:cNvSpPr/>
          <p:nvPr/>
        </p:nvSpPr>
        <p:spPr>
          <a:xfrm>
            <a:off x="7139727" y="1677916"/>
            <a:ext cx="1431166" cy="54040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i="0" u="none" strike="noStrike" cap="none" dirty="0">
                <a:solidFill>
                  <a:srgbClr val="262626"/>
                </a:solidFill>
                <a:latin typeface="Calibri"/>
                <a:ea typeface="Calibri"/>
                <a:cs typeface="Calibri"/>
                <a:sym typeface="Calibri"/>
              </a:rPr>
              <a:t>Food</a:t>
            </a:r>
            <a:endParaRPr sz="2600" b="0" i="0" u="none" strike="noStrike" cap="none" dirty="0">
              <a:solidFill>
                <a:srgbClr val="262626"/>
              </a:solidFill>
              <a:latin typeface="Calibri"/>
              <a:ea typeface="Calibri"/>
              <a:cs typeface="Calibri"/>
              <a:sym typeface="Calibri"/>
            </a:endParaRPr>
          </a:p>
        </p:txBody>
      </p:sp>
      <p:sp>
        <p:nvSpPr>
          <p:cNvPr id="263" name="Google Shape;263;p8"/>
          <p:cNvSpPr/>
          <p:nvPr/>
        </p:nvSpPr>
        <p:spPr>
          <a:xfrm>
            <a:off x="7139726" y="2424478"/>
            <a:ext cx="5052274" cy="54040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i="0" u="none" strike="noStrike" cap="none" dirty="0">
                <a:solidFill>
                  <a:srgbClr val="262626"/>
                </a:solidFill>
                <a:latin typeface="Calibri"/>
                <a:ea typeface="Calibri"/>
                <a:cs typeface="Calibri"/>
                <a:sym typeface="Calibri"/>
              </a:rPr>
              <a:t>Dirty or wet paper and cardboard </a:t>
            </a:r>
            <a:endParaRPr sz="2600" b="0" i="0" u="none" strike="noStrike" cap="none" dirty="0">
              <a:solidFill>
                <a:srgbClr val="262626"/>
              </a:solidFill>
              <a:latin typeface="Calibri"/>
              <a:ea typeface="Calibri"/>
              <a:cs typeface="Calibri"/>
              <a:sym typeface="Calibri"/>
            </a:endParaRPr>
          </a:p>
        </p:txBody>
      </p:sp>
      <p:sp>
        <p:nvSpPr>
          <p:cNvPr id="264" name="Google Shape;264;p8"/>
          <p:cNvSpPr/>
          <p:nvPr/>
        </p:nvSpPr>
        <p:spPr>
          <a:xfrm>
            <a:off x="7186214" y="3196098"/>
            <a:ext cx="3350488" cy="54040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i="0" u="none" strike="noStrike" cap="none" dirty="0">
                <a:solidFill>
                  <a:srgbClr val="262626"/>
                </a:solidFill>
                <a:latin typeface="Calibri"/>
                <a:ea typeface="Calibri"/>
                <a:cs typeface="Calibri"/>
                <a:sym typeface="Calibri"/>
              </a:rPr>
              <a:t>Liquid in bottles</a:t>
            </a:r>
            <a:endParaRPr sz="2600" b="0" i="0" u="none" strike="noStrike" cap="none" dirty="0">
              <a:solidFill>
                <a:srgbClr val="262626"/>
              </a:solidFill>
              <a:latin typeface="Calibri"/>
              <a:ea typeface="Calibri"/>
              <a:cs typeface="Calibri"/>
              <a:sym typeface="Calibri"/>
            </a:endParaRPr>
          </a:p>
        </p:txBody>
      </p:sp>
      <p:sp>
        <p:nvSpPr>
          <p:cNvPr id="265" name="Google Shape;265;p8"/>
          <p:cNvSpPr/>
          <p:nvPr/>
        </p:nvSpPr>
        <p:spPr>
          <a:xfrm>
            <a:off x="7186214" y="3967718"/>
            <a:ext cx="2789104" cy="54040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i="0" u="none" strike="noStrike" cap="none" dirty="0">
                <a:solidFill>
                  <a:srgbClr val="262626"/>
                </a:solidFill>
                <a:latin typeface="Calibri"/>
                <a:ea typeface="Calibri"/>
                <a:cs typeface="Calibri"/>
                <a:sym typeface="Calibri"/>
              </a:rPr>
              <a:t>Dirty cups</a:t>
            </a:r>
            <a:endParaRPr sz="2600" b="0" i="0" u="none" strike="noStrike" cap="none" dirty="0">
              <a:solidFill>
                <a:srgbClr val="262626"/>
              </a:solidFill>
              <a:latin typeface="Calibri"/>
              <a:ea typeface="Calibri"/>
              <a:cs typeface="Calibri"/>
              <a:sym typeface="Calibri"/>
            </a:endParaRPr>
          </a:p>
        </p:txBody>
      </p:sp>
      <p:sp>
        <p:nvSpPr>
          <p:cNvPr id="266" name="Google Shape;266;p8"/>
          <p:cNvSpPr/>
          <p:nvPr/>
        </p:nvSpPr>
        <p:spPr>
          <a:xfrm>
            <a:off x="7186214" y="4741483"/>
            <a:ext cx="3007652" cy="54040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600" b="1" i="0" u="none" strike="noStrike" cap="none" dirty="0">
                <a:solidFill>
                  <a:srgbClr val="262626"/>
                </a:solidFill>
                <a:latin typeface="Calibri"/>
                <a:ea typeface="Calibri"/>
                <a:cs typeface="Calibri"/>
                <a:sym typeface="Calibri"/>
              </a:rPr>
              <a:t>Plastic bags</a:t>
            </a:r>
            <a:endParaRPr sz="2600" b="0" i="0" u="none" strike="noStrike" cap="none" dirty="0">
              <a:solidFill>
                <a:srgbClr val="262626"/>
              </a:solidFill>
              <a:latin typeface="Calibri"/>
              <a:ea typeface="Calibri"/>
              <a:cs typeface="Calibri"/>
              <a:sym typeface="Calibri"/>
            </a:endParaRPr>
          </a:p>
        </p:txBody>
      </p:sp>
      <p:pic>
        <p:nvPicPr>
          <p:cNvPr id="267" name="Google Shape;267;p8" descr="Icon&#10;&#10;Description automatically generated"/>
          <p:cNvPicPr preferRelativeResize="0"/>
          <p:nvPr/>
        </p:nvPicPr>
        <p:blipFill rotWithShape="1">
          <a:blip r:embed="rId6">
            <a:alphaModFix/>
          </a:blip>
          <a:srcRect r="23" b="33"/>
          <a:stretch/>
        </p:blipFill>
        <p:spPr>
          <a:xfrm>
            <a:off x="6342611" y="1652645"/>
            <a:ext cx="646459" cy="626351"/>
          </a:xfrm>
          <a:prstGeom prst="rect">
            <a:avLst/>
          </a:prstGeom>
          <a:noFill/>
          <a:ln>
            <a:noFill/>
          </a:ln>
        </p:spPr>
      </p:pic>
      <p:pic>
        <p:nvPicPr>
          <p:cNvPr id="268" name="Google Shape;268;p8" descr="Icon&#10;&#10;Description automatically generated"/>
          <p:cNvPicPr preferRelativeResize="0"/>
          <p:nvPr/>
        </p:nvPicPr>
        <p:blipFill rotWithShape="1">
          <a:blip r:embed="rId6">
            <a:alphaModFix/>
          </a:blip>
          <a:srcRect r="23" b="33"/>
          <a:stretch/>
        </p:blipFill>
        <p:spPr>
          <a:xfrm>
            <a:off x="6342611" y="2410410"/>
            <a:ext cx="646459" cy="626351"/>
          </a:xfrm>
          <a:prstGeom prst="rect">
            <a:avLst/>
          </a:prstGeom>
          <a:noFill/>
          <a:ln>
            <a:noFill/>
          </a:ln>
        </p:spPr>
      </p:pic>
      <p:pic>
        <p:nvPicPr>
          <p:cNvPr id="269" name="Google Shape;269;p8" descr="Icon&#10;&#10;Description automatically generated"/>
          <p:cNvPicPr preferRelativeResize="0"/>
          <p:nvPr/>
        </p:nvPicPr>
        <p:blipFill rotWithShape="1">
          <a:blip r:embed="rId6">
            <a:alphaModFix/>
          </a:blip>
          <a:srcRect r="23" b="33"/>
          <a:stretch/>
        </p:blipFill>
        <p:spPr>
          <a:xfrm>
            <a:off x="6359423" y="3167962"/>
            <a:ext cx="646459" cy="626351"/>
          </a:xfrm>
          <a:prstGeom prst="rect">
            <a:avLst/>
          </a:prstGeom>
          <a:noFill/>
          <a:ln>
            <a:noFill/>
          </a:ln>
        </p:spPr>
      </p:pic>
      <p:pic>
        <p:nvPicPr>
          <p:cNvPr id="270" name="Google Shape;270;p8" descr="Icon&#10;&#10;Description automatically generated"/>
          <p:cNvPicPr preferRelativeResize="0"/>
          <p:nvPr/>
        </p:nvPicPr>
        <p:blipFill rotWithShape="1">
          <a:blip r:embed="rId6">
            <a:alphaModFix/>
          </a:blip>
          <a:srcRect r="23" b="33"/>
          <a:stretch/>
        </p:blipFill>
        <p:spPr>
          <a:xfrm>
            <a:off x="6359423" y="3925514"/>
            <a:ext cx="646459" cy="626351"/>
          </a:xfrm>
          <a:prstGeom prst="rect">
            <a:avLst/>
          </a:prstGeom>
          <a:noFill/>
          <a:ln>
            <a:noFill/>
          </a:ln>
        </p:spPr>
      </p:pic>
      <p:pic>
        <p:nvPicPr>
          <p:cNvPr id="271" name="Google Shape;271;p8" descr="Icon&#10;&#10;Description automatically generated"/>
          <p:cNvPicPr preferRelativeResize="0"/>
          <p:nvPr/>
        </p:nvPicPr>
        <p:blipFill rotWithShape="1">
          <a:blip r:embed="rId6">
            <a:alphaModFix/>
          </a:blip>
          <a:srcRect r="23" b="33"/>
          <a:stretch/>
        </p:blipFill>
        <p:spPr>
          <a:xfrm>
            <a:off x="6359423" y="4738829"/>
            <a:ext cx="646459" cy="626351"/>
          </a:xfrm>
          <a:prstGeom prst="rect">
            <a:avLst/>
          </a:prstGeom>
          <a:noFill/>
          <a:ln>
            <a:noFill/>
          </a:ln>
        </p:spPr>
      </p:pic>
      <p:pic>
        <p:nvPicPr>
          <p:cNvPr id="272" name="Google Shape;272;p8" descr="A picture containing orange&#10;&#10;Description automatically generated"/>
          <p:cNvPicPr preferRelativeResize="0"/>
          <p:nvPr/>
        </p:nvPicPr>
        <p:blipFill rotWithShape="1">
          <a:blip r:embed="rId7">
            <a:alphaModFix/>
          </a:blip>
          <a:srcRect r="9" b="-40"/>
          <a:stretch/>
        </p:blipFill>
        <p:spPr>
          <a:xfrm>
            <a:off x="1295540" y="1536917"/>
            <a:ext cx="4446157" cy="3901224"/>
          </a:xfrm>
          <a:prstGeom prst="rect">
            <a:avLst/>
          </a:prstGeom>
          <a:noFill/>
          <a:ln>
            <a:noFill/>
          </a:ln>
        </p:spPr>
      </p:pic>
      <p:sp>
        <p:nvSpPr>
          <p:cNvPr id="3" name="Slide Number Placeholder 2">
            <a:extLst>
              <a:ext uri="{FF2B5EF4-FFF2-40B4-BE49-F238E27FC236}">
                <a16:creationId xmlns:a16="http://schemas.microsoft.com/office/drawing/2014/main" id="{F1C3100D-232A-509C-AB53-89C282A7C5A0}"/>
              </a:ext>
            </a:extLst>
          </p:cNvPr>
          <p:cNvSpPr>
            <a:spLocks noGrp="1"/>
          </p:cNvSpPr>
          <p:nvPr>
            <p:ph type="sldNum" sz="quarter" idx="12"/>
          </p:nvPr>
        </p:nvSpPr>
        <p:spPr/>
        <p:txBody>
          <a:bodyPr/>
          <a:lstStyle/>
          <a:p>
            <a:fld id="{A49FEDE7-8061-9B4D-88A1-7EA83A94C31B}" type="slidenum">
              <a:rPr lang="en-TH" smtClean="0"/>
              <a:t>11</a:t>
            </a:fld>
            <a:endParaRPr lang="en-T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2000"/>
                                        <p:tgtEl>
                                          <p:spTgt spid="272"/>
                                        </p:tgtEl>
                                      </p:cBhvr>
                                    </p:animEffect>
                                    <p:anim calcmode="lin" valueType="num">
                                      <p:cBhvr>
                                        <p:cTn id="8" dur="2000" fill="hold"/>
                                        <p:tgtEl>
                                          <p:spTgt spid="272"/>
                                        </p:tgtEl>
                                        <p:attrNameLst>
                                          <p:attrName>ppt_w</p:attrName>
                                        </p:attrNameLst>
                                      </p:cBhvr>
                                      <p:tavLst>
                                        <p:tav tm="0" fmla="#ppt_w*sin(2.5*pi*$)">
                                          <p:val>
                                            <p:fltVal val="0"/>
                                          </p:val>
                                        </p:tav>
                                        <p:tav tm="100000">
                                          <p:val>
                                            <p:fltVal val="1"/>
                                          </p:val>
                                        </p:tav>
                                      </p:tavLst>
                                    </p:anim>
                                    <p:anim calcmode="lin" valueType="num">
                                      <p:cBhvr>
                                        <p:cTn id="9" dur="2000" fill="hold"/>
                                        <p:tgtEl>
                                          <p:spTgt spid="27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262"/>
                                        </p:tgtEl>
                                        <p:attrNameLst>
                                          <p:attrName>style.visibility</p:attrName>
                                        </p:attrNameLst>
                                      </p:cBhvr>
                                      <p:to>
                                        <p:strVal val="visible"/>
                                      </p:to>
                                    </p:set>
                                    <p:anim calcmode="lin" valueType="num">
                                      <p:cBhvr>
                                        <p:cTn id="14" dur="500" decel="50000" fill="hold">
                                          <p:stCondLst>
                                            <p:cond delay="0"/>
                                          </p:stCondLst>
                                        </p:cTn>
                                        <p:tgtEl>
                                          <p:spTgt spid="262"/>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262"/>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262"/>
                                        </p:tgtEl>
                                        <p:attrNameLst>
                                          <p:attrName>ppt_w</p:attrName>
                                        </p:attrNameLst>
                                      </p:cBhvr>
                                      <p:tavLst>
                                        <p:tav tm="0">
                                          <p:val>
                                            <p:strVal val="#ppt_w*.05"/>
                                          </p:val>
                                        </p:tav>
                                        <p:tav tm="100000">
                                          <p:val>
                                            <p:strVal val="#ppt_w"/>
                                          </p:val>
                                        </p:tav>
                                      </p:tavLst>
                                    </p:anim>
                                    <p:anim calcmode="lin" valueType="num">
                                      <p:cBhvr>
                                        <p:cTn id="17" dur="1000" fill="hold"/>
                                        <p:tgtEl>
                                          <p:spTgt spid="262"/>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262"/>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262"/>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262"/>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262"/>
                                        </p:tgtEl>
                                      </p:cBhvr>
                                    </p:animEffect>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263"/>
                                        </p:tgtEl>
                                        <p:attrNameLst>
                                          <p:attrName>style.visibility</p:attrName>
                                        </p:attrNameLst>
                                      </p:cBhvr>
                                      <p:to>
                                        <p:strVal val="visible"/>
                                      </p:to>
                                    </p:set>
                                    <p:anim calcmode="lin" valueType="num">
                                      <p:cBhvr>
                                        <p:cTn id="26" dur="500" decel="50000" fill="hold">
                                          <p:stCondLst>
                                            <p:cond delay="0"/>
                                          </p:stCondLst>
                                        </p:cTn>
                                        <p:tgtEl>
                                          <p:spTgt spid="263"/>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263"/>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263"/>
                                        </p:tgtEl>
                                        <p:attrNameLst>
                                          <p:attrName>ppt_w</p:attrName>
                                        </p:attrNameLst>
                                      </p:cBhvr>
                                      <p:tavLst>
                                        <p:tav tm="0">
                                          <p:val>
                                            <p:strVal val="#ppt_w*.05"/>
                                          </p:val>
                                        </p:tav>
                                        <p:tav tm="100000">
                                          <p:val>
                                            <p:strVal val="#ppt_w"/>
                                          </p:val>
                                        </p:tav>
                                      </p:tavLst>
                                    </p:anim>
                                    <p:anim calcmode="lin" valueType="num">
                                      <p:cBhvr>
                                        <p:cTn id="29" dur="1000" fill="hold"/>
                                        <p:tgtEl>
                                          <p:spTgt spid="263"/>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263"/>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263"/>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263"/>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263"/>
                                        </p:tgtEl>
                                      </p:cBhvr>
                                    </p:animEffect>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264"/>
                                        </p:tgtEl>
                                        <p:attrNameLst>
                                          <p:attrName>style.visibility</p:attrName>
                                        </p:attrNameLst>
                                      </p:cBhvr>
                                      <p:to>
                                        <p:strVal val="visible"/>
                                      </p:to>
                                    </p:set>
                                    <p:anim calcmode="lin" valueType="num">
                                      <p:cBhvr>
                                        <p:cTn id="38" dur="500" decel="50000" fill="hold">
                                          <p:stCondLst>
                                            <p:cond delay="0"/>
                                          </p:stCondLst>
                                        </p:cTn>
                                        <p:tgtEl>
                                          <p:spTgt spid="264"/>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264"/>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264"/>
                                        </p:tgtEl>
                                        <p:attrNameLst>
                                          <p:attrName>ppt_w</p:attrName>
                                        </p:attrNameLst>
                                      </p:cBhvr>
                                      <p:tavLst>
                                        <p:tav tm="0">
                                          <p:val>
                                            <p:strVal val="#ppt_w*.05"/>
                                          </p:val>
                                        </p:tav>
                                        <p:tav tm="100000">
                                          <p:val>
                                            <p:strVal val="#ppt_w"/>
                                          </p:val>
                                        </p:tav>
                                      </p:tavLst>
                                    </p:anim>
                                    <p:anim calcmode="lin" valueType="num">
                                      <p:cBhvr>
                                        <p:cTn id="41" dur="1000" fill="hold"/>
                                        <p:tgtEl>
                                          <p:spTgt spid="264"/>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264"/>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264"/>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264"/>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264"/>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265"/>
                                        </p:tgtEl>
                                        <p:attrNameLst>
                                          <p:attrName>style.visibility</p:attrName>
                                        </p:attrNameLst>
                                      </p:cBhvr>
                                      <p:to>
                                        <p:strVal val="visible"/>
                                      </p:to>
                                    </p:set>
                                    <p:anim calcmode="lin" valueType="num">
                                      <p:cBhvr>
                                        <p:cTn id="50" dur="500" decel="50000" fill="hold">
                                          <p:stCondLst>
                                            <p:cond delay="0"/>
                                          </p:stCondLst>
                                        </p:cTn>
                                        <p:tgtEl>
                                          <p:spTgt spid="265"/>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265"/>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265"/>
                                        </p:tgtEl>
                                        <p:attrNameLst>
                                          <p:attrName>ppt_w</p:attrName>
                                        </p:attrNameLst>
                                      </p:cBhvr>
                                      <p:tavLst>
                                        <p:tav tm="0">
                                          <p:val>
                                            <p:strVal val="#ppt_w*.05"/>
                                          </p:val>
                                        </p:tav>
                                        <p:tav tm="100000">
                                          <p:val>
                                            <p:strVal val="#ppt_w"/>
                                          </p:val>
                                        </p:tav>
                                      </p:tavLst>
                                    </p:anim>
                                    <p:anim calcmode="lin" valueType="num">
                                      <p:cBhvr>
                                        <p:cTn id="53" dur="1000" fill="hold"/>
                                        <p:tgtEl>
                                          <p:spTgt spid="265"/>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265"/>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265"/>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265"/>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265"/>
                                        </p:tgtEl>
                                      </p:cBhvr>
                                    </p:animEffect>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25" presetClass="entr" presetSubtype="0" fill="hold" grpId="0" nodeType="clickEffect">
                                  <p:stCondLst>
                                    <p:cond delay="0"/>
                                  </p:stCondLst>
                                  <p:childTnLst>
                                    <p:set>
                                      <p:cBhvr>
                                        <p:cTn id="61" dur="1" fill="hold">
                                          <p:stCondLst>
                                            <p:cond delay="0"/>
                                          </p:stCondLst>
                                        </p:cTn>
                                        <p:tgtEl>
                                          <p:spTgt spid="266"/>
                                        </p:tgtEl>
                                        <p:attrNameLst>
                                          <p:attrName>style.visibility</p:attrName>
                                        </p:attrNameLst>
                                      </p:cBhvr>
                                      <p:to>
                                        <p:strVal val="visible"/>
                                      </p:to>
                                    </p:set>
                                    <p:anim calcmode="lin" valueType="num">
                                      <p:cBhvr>
                                        <p:cTn id="62" dur="500" decel="50000" fill="hold">
                                          <p:stCondLst>
                                            <p:cond delay="0"/>
                                          </p:stCondLst>
                                        </p:cTn>
                                        <p:tgtEl>
                                          <p:spTgt spid="266"/>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266"/>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266"/>
                                        </p:tgtEl>
                                        <p:attrNameLst>
                                          <p:attrName>ppt_w</p:attrName>
                                        </p:attrNameLst>
                                      </p:cBhvr>
                                      <p:tavLst>
                                        <p:tav tm="0">
                                          <p:val>
                                            <p:strVal val="#ppt_w*.05"/>
                                          </p:val>
                                        </p:tav>
                                        <p:tav tm="100000">
                                          <p:val>
                                            <p:strVal val="#ppt_w"/>
                                          </p:val>
                                        </p:tav>
                                      </p:tavLst>
                                    </p:anim>
                                    <p:anim calcmode="lin" valueType="num">
                                      <p:cBhvr>
                                        <p:cTn id="65" dur="1000" fill="hold"/>
                                        <p:tgtEl>
                                          <p:spTgt spid="266"/>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266"/>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266"/>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266"/>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266"/>
                                        </p:tgtEl>
                                      </p:cBhvr>
                                    </p:animEffect>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p:bldP spid="263" grpId="0"/>
      <p:bldP spid="264" grpId="0"/>
      <p:bldP spid="265" grpId="0"/>
      <p:bldP spid="26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255510" y="718191"/>
            <a:ext cx="9291874" cy="92394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548477" y="168433"/>
            <a:ext cx="11095045" cy="707886"/>
          </a:xfrm>
          <a:prstGeom prst="rect">
            <a:avLst/>
          </a:prstGeom>
          <a:noFill/>
        </p:spPr>
        <p:txBody>
          <a:bodyPr wrap="square" rtlCol="0">
            <a:spAutoFit/>
          </a:bodyPr>
          <a:lstStyle/>
          <a:p>
            <a:pPr algn="ct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Recycling Contamination</a:t>
            </a:r>
          </a:p>
        </p:txBody>
      </p:sp>
      <p:sp>
        <p:nvSpPr>
          <p:cNvPr id="25" name="Rectangle 24">
            <a:extLst>
              <a:ext uri="{FF2B5EF4-FFF2-40B4-BE49-F238E27FC236}">
                <a16:creationId xmlns:a16="http://schemas.microsoft.com/office/drawing/2014/main" id="{AA5AA3E8-E0AD-DD42-8907-4D2A801013FD}"/>
              </a:ext>
            </a:extLst>
          </p:cNvPr>
          <p:cNvSpPr/>
          <p:nvPr/>
        </p:nvSpPr>
        <p:spPr>
          <a:xfrm>
            <a:off x="7291069" y="1924865"/>
            <a:ext cx="4312814" cy="3608360"/>
          </a:xfrm>
          <a:prstGeom prst="rect">
            <a:avLst/>
          </a:prstGeom>
        </p:spPr>
        <p:txBody>
          <a:bodyPr wrap="square">
            <a:spAutoFit/>
          </a:bodyPr>
          <a:lstStyle/>
          <a:p>
            <a:pPr>
              <a:lnSpc>
                <a:spcPct val="120000"/>
              </a:lnSpc>
            </a:pPr>
            <a:r>
              <a:rPr lang="en-US" sz="2400" dirty="0"/>
              <a:t>Recycling contamination occurs </a:t>
            </a:r>
            <a:r>
              <a:rPr lang="en-US" sz="2400" b="1" dirty="0">
                <a:solidFill>
                  <a:srgbClr val="29C7F7"/>
                </a:solidFill>
              </a:rPr>
              <a:t>when waste is sorted into the wrong recycling bin</a:t>
            </a:r>
            <a:r>
              <a:rPr lang="en-US" sz="2400" dirty="0">
                <a:solidFill>
                  <a:srgbClr val="29C7F7"/>
                </a:solidFill>
              </a:rPr>
              <a:t> </a:t>
            </a:r>
            <a:r>
              <a:rPr lang="en-US" sz="2400" dirty="0"/>
              <a:t>(placing a banana peel into a mixed paper recycling bin for example), or when PET plastic bottles are not properly emptied and cleaned leaving the whole bin wet.</a:t>
            </a:r>
            <a:endParaRPr lang="en-TH" sz="2400" dirty="0">
              <a:solidFill>
                <a:srgbClr val="29C7F7"/>
              </a:solidFill>
            </a:endParaRPr>
          </a:p>
        </p:txBody>
      </p:sp>
      <p:pic>
        <p:nvPicPr>
          <p:cNvPr id="4" name="Picture 3">
            <a:extLst>
              <a:ext uri="{FF2B5EF4-FFF2-40B4-BE49-F238E27FC236}">
                <a16:creationId xmlns:a16="http://schemas.microsoft.com/office/drawing/2014/main" id="{CB0E3A41-7122-5A4A-BA0E-7DC56D10E667}"/>
              </a:ext>
            </a:extLst>
          </p:cNvPr>
          <p:cNvPicPr>
            <a:picLocks noChangeAspect="1"/>
          </p:cNvPicPr>
          <p:nvPr/>
        </p:nvPicPr>
        <p:blipFill>
          <a:blip r:embed="rId5"/>
          <a:stretch>
            <a:fillRect/>
          </a:stretch>
        </p:blipFill>
        <p:spPr>
          <a:xfrm>
            <a:off x="1015200" y="1550395"/>
            <a:ext cx="5687753" cy="4262023"/>
          </a:xfrm>
          <a:prstGeom prst="rect">
            <a:avLst/>
          </a:prstGeom>
        </p:spPr>
      </p:pic>
      <p:sp>
        <p:nvSpPr>
          <p:cNvPr id="8" name="Slide Number Placeholder 7">
            <a:extLst>
              <a:ext uri="{FF2B5EF4-FFF2-40B4-BE49-F238E27FC236}">
                <a16:creationId xmlns:a16="http://schemas.microsoft.com/office/drawing/2014/main" id="{C6721D31-6D65-3D9E-95B4-848490C05417}"/>
              </a:ext>
            </a:extLst>
          </p:cNvPr>
          <p:cNvSpPr>
            <a:spLocks noGrp="1"/>
          </p:cNvSpPr>
          <p:nvPr>
            <p:ph type="sldNum" sz="quarter" idx="12"/>
          </p:nvPr>
        </p:nvSpPr>
        <p:spPr/>
        <p:txBody>
          <a:bodyPr/>
          <a:lstStyle/>
          <a:p>
            <a:fld id="{A49FEDE7-8061-9B4D-88A1-7EA83A94C31B}" type="slidenum">
              <a:rPr lang="en-TH" smtClean="0"/>
              <a:t>12</a:t>
            </a:fld>
            <a:endParaRPr lang="en-TH"/>
          </a:p>
        </p:txBody>
      </p:sp>
    </p:spTree>
    <p:extLst>
      <p:ext uri="{BB962C8B-B14F-4D97-AF65-F5344CB8AC3E}">
        <p14:creationId xmlns:p14="http://schemas.microsoft.com/office/powerpoint/2010/main" val="3243502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4"/>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5"/>
          <a:srcRect r="11" b="25"/>
          <a:stretch/>
        </p:blipFill>
        <p:spPr>
          <a:xfrm>
            <a:off x="1255510" y="718191"/>
            <a:ext cx="9291874" cy="92394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548477" y="168433"/>
            <a:ext cx="11095045" cy="707886"/>
          </a:xfrm>
          <a:prstGeom prst="rect">
            <a:avLst/>
          </a:prstGeom>
          <a:noFill/>
        </p:spPr>
        <p:txBody>
          <a:bodyPr wrap="square" rtlCol="0">
            <a:spAutoFit/>
          </a:bodyPr>
          <a:lstStyle/>
          <a:p>
            <a:pPr algn="ct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What can be recycled but sometimes is not? Why?</a:t>
            </a:r>
          </a:p>
        </p:txBody>
      </p:sp>
      <p:pic>
        <p:nvPicPr>
          <p:cNvPr id="9" name="Picture 8" descr="A picture containing text, box, square&#10;&#10;Description automatically generated">
            <a:extLst>
              <a:ext uri="{FF2B5EF4-FFF2-40B4-BE49-F238E27FC236}">
                <a16:creationId xmlns:a16="http://schemas.microsoft.com/office/drawing/2014/main" id="{52893EBD-B551-A547-A1AF-8CA6886FC8CE}"/>
              </a:ext>
            </a:extLst>
          </p:cNvPr>
          <p:cNvPicPr>
            <a:picLocks noChangeAspect="1"/>
          </p:cNvPicPr>
          <p:nvPr/>
        </p:nvPicPr>
        <p:blipFill>
          <a:blip r:embed="rId6"/>
          <a:stretch>
            <a:fillRect/>
          </a:stretch>
        </p:blipFill>
        <p:spPr>
          <a:xfrm rot="16200000">
            <a:off x="2958371" y="1476153"/>
            <a:ext cx="1416050" cy="2184400"/>
          </a:xfrm>
          <a:prstGeom prst="rect">
            <a:avLst/>
          </a:prstGeom>
        </p:spPr>
      </p:pic>
      <p:pic>
        <p:nvPicPr>
          <p:cNvPr id="12" name="Picture 11" descr="Icon&#10;&#10;Description automatically generated">
            <a:extLst>
              <a:ext uri="{FF2B5EF4-FFF2-40B4-BE49-F238E27FC236}">
                <a16:creationId xmlns:a16="http://schemas.microsoft.com/office/drawing/2014/main" id="{CF6871CE-D10A-2547-89D8-C3956BBD6E96}"/>
              </a:ext>
            </a:extLst>
          </p:cNvPr>
          <p:cNvPicPr>
            <a:picLocks noChangeAspect="1"/>
          </p:cNvPicPr>
          <p:nvPr/>
        </p:nvPicPr>
        <p:blipFill rotWithShape="1">
          <a:blip r:embed="rId7"/>
          <a:srcRect r="-24" b="-27"/>
          <a:stretch/>
        </p:blipFill>
        <p:spPr>
          <a:xfrm>
            <a:off x="2178583" y="1642131"/>
            <a:ext cx="646459" cy="626351"/>
          </a:xfrm>
          <a:prstGeom prst="rect">
            <a:avLst/>
          </a:prstGeom>
        </p:spPr>
      </p:pic>
      <p:sp>
        <p:nvSpPr>
          <p:cNvPr id="13" name="Oval 12">
            <a:extLst>
              <a:ext uri="{FF2B5EF4-FFF2-40B4-BE49-F238E27FC236}">
                <a16:creationId xmlns:a16="http://schemas.microsoft.com/office/drawing/2014/main" id="{8A3EA1E2-40BB-A147-BD2A-378A70C43F84}"/>
              </a:ext>
            </a:extLst>
          </p:cNvPr>
          <p:cNvSpPr/>
          <p:nvPr/>
        </p:nvSpPr>
        <p:spPr>
          <a:xfrm>
            <a:off x="-2229700" y="1518836"/>
            <a:ext cx="4238331" cy="4238331"/>
          </a:xfrm>
          <a:prstGeom prst="ellipse">
            <a:avLst/>
          </a:prstGeom>
          <a:blipFill dpi="0" rotWithShape="1">
            <a:blip r:embed="rId8"/>
            <a:srcRect/>
            <a:stretch>
              <a:fillRect l="17000" r="-1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ectangle 13">
            <a:extLst>
              <a:ext uri="{FF2B5EF4-FFF2-40B4-BE49-F238E27FC236}">
                <a16:creationId xmlns:a16="http://schemas.microsoft.com/office/drawing/2014/main" id="{EAEC8A71-96E4-3149-AECC-BFFCB359EC94}"/>
              </a:ext>
            </a:extLst>
          </p:cNvPr>
          <p:cNvSpPr/>
          <p:nvPr/>
        </p:nvSpPr>
        <p:spPr>
          <a:xfrm>
            <a:off x="4938902" y="2088830"/>
            <a:ext cx="2184400" cy="959045"/>
          </a:xfrm>
          <a:prstGeom prst="rect">
            <a:avLst/>
          </a:prstGeom>
        </p:spPr>
        <p:txBody>
          <a:bodyPr wrap="square">
            <a:spAutoFit/>
          </a:bodyPr>
          <a:lstStyle/>
          <a:p>
            <a:pPr algn="ctr">
              <a:lnSpc>
                <a:spcPct val="120000"/>
              </a:lnSpc>
            </a:pPr>
            <a:r>
              <a:rPr lang="en-US" sz="1600" b="1" dirty="0">
                <a:solidFill>
                  <a:srgbClr val="262626"/>
                </a:solidFill>
              </a:rPr>
              <a:t>Greasy pizza boxes with </a:t>
            </a:r>
          </a:p>
          <a:p>
            <a:pPr algn="ctr">
              <a:lnSpc>
                <a:spcPct val="120000"/>
              </a:lnSpc>
            </a:pPr>
            <a:r>
              <a:rPr lang="en-US" sz="1600" b="1" dirty="0">
                <a:solidFill>
                  <a:srgbClr val="262626"/>
                </a:solidFill>
              </a:rPr>
              <a:t>food still inside </a:t>
            </a:r>
            <a:r>
              <a:rPr lang="en-US" sz="1600" dirty="0">
                <a:solidFill>
                  <a:srgbClr val="262626"/>
                </a:solidFill>
              </a:rPr>
              <a:t>cannot be recycled.</a:t>
            </a:r>
          </a:p>
        </p:txBody>
      </p:sp>
      <p:pic>
        <p:nvPicPr>
          <p:cNvPr id="16" name="Picture 15">
            <a:extLst>
              <a:ext uri="{FF2B5EF4-FFF2-40B4-BE49-F238E27FC236}">
                <a16:creationId xmlns:a16="http://schemas.microsoft.com/office/drawing/2014/main" id="{51A3B900-30AD-2941-982A-6B1C8F557FDC}"/>
              </a:ext>
            </a:extLst>
          </p:cNvPr>
          <p:cNvPicPr>
            <a:picLocks noChangeAspect="1"/>
          </p:cNvPicPr>
          <p:nvPr/>
        </p:nvPicPr>
        <p:blipFill rotWithShape="1">
          <a:blip r:embed="rId9"/>
          <a:srcRect b="13"/>
          <a:stretch/>
        </p:blipFill>
        <p:spPr>
          <a:xfrm>
            <a:off x="7830335" y="1227132"/>
            <a:ext cx="2269671" cy="1817832"/>
          </a:xfrm>
          <a:prstGeom prst="rect">
            <a:avLst/>
          </a:prstGeom>
        </p:spPr>
      </p:pic>
      <p:pic>
        <p:nvPicPr>
          <p:cNvPr id="17" name="Picture 16" descr="Icon&#10;&#10;Description automatically generated">
            <a:extLst>
              <a:ext uri="{FF2B5EF4-FFF2-40B4-BE49-F238E27FC236}">
                <a16:creationId xmlns:a16="http://schemas.microsoft.com/office/drawing/2014/main" id="{266928D8-A86D-C84A-96EC-1ED84F5B053E}"/>
              </a:ext>
            </a:extLst>
          </p:cNvPr>
          <p:cNvPicPr>
            <a:picLocks noChangeAspect="1"/>
          </p:cNvPicPr>
          <p:nvPr/>
        </p:nvPicPr>
        <p:blipFill rotWithShape="1">
          <a:blip r:embed="rId7"/>
          <a:srcRect r="-24" b="-27"/>
          <a:stretch/>
        </p:blipFill>
        <p:spPr>
          <a:xfrm>
            <a:off x="7622380" y="1682255"/>
            <a:ext cx="646459" cy="626351"/>
          </a:xfrm>
          <a:prstGeom prst="rect">
            <a:avLst/>
          </a:prstGeom>
        </p:spPr>
      </p:pic>
      <p:sp>
        <p:nvSpPr>
          <p:cNvPr id="18" name="Rectangle 17">
            <a:extLst>
              <a:ext uri="{FF2B5EF4-FFF2-40B4-BE49-F238E27FC236}">
                <a16:creationId xmlns:a16="http://schemas.microsoft.com/office/drawing/2014/main" id="{EDF81E65-D220-F048-95AB-C0874E79BDC3}"/>
              </a:ext>
            </a:extLst>
          </p:cNvPr>
          <p:cNvSpPr/>
          <p:nvPr/>
        </p:nvSpPr>
        <p:spPr>
          <a:xfrm>
            <a:off x="9617804" y="2082222"/>
            <a:ext cx="2184400" cy="959045"/>
          </a:xfrm>
          <a:prstGeom prst="rect">
            <a:avLst/>
          </a:prstGeom>
        </p:spPr>
        <p:txBody>
          <a:bodyPr wrap="square">
            <a:spAutoFit/>
          </a:bodyPr>
          <a:lstStyle/>
          <a:p>
            <a:pPr algn="ctr">
              <a:lnSpc>
                <a:spcPct val="120000"/>
              </a:lnSpc>
            </a:pPr>
            <a:r>
              <a:rPr lang="en-US" sz="1600" b="1" dirty="0">
                <a:solidFill>
                  <a:srgbClr val="262626"/>
                </a:solidFill>
              </a:rPr>
              <a:t>Jars with food still inside </a:t>
            </a:r>
            <a:r>
              <a:rPr lang="en-US" sz="1600" dirty="0">
                <a:solidFill>
                  <a:srgbClr val="262626"/>
                </a:solidFill>
              </a:rPr>
              <a:t>cannot be recycled.</a:t>
            </a:r>
          </a:p>
        </p:txBody>
      </p:sp>
      <p:pic>
        <p:nvPicPr>
          <p:cNvPr id="20" name="Picture 19" descr="A banana with a blue cap&#10;&#10;Description automatically generated with low confidence">
            <a:extLst>
              <a:ext uri="{FF2B5EF4-FFF2-40B4-BE49-F238E27FC236}">
                <a16:creationId xmlns:a16="http://schemas.microsoft.com/office/drawing/2014/main" id="{F0FB0E04-F8B4-F04C-ADA9-18B7DCE6B0B5}"/>
              </a:ext>
            </a:extLst>
          </p:cNvPr>
          <p:cNvPicPr>
            <a:picLocks noChangeAspect="1"/>
          </p:cNvPicPr>
          <p:nvPr/>
        </p:nvPicPr>
        <p:blipFill>
          <a:blip r:embed="rId10"/>
          <a:stretch>
            <a:fillRect/>
          </a:stretch>
        </p:blipFill>
        <p:spPr>
          <a:xfrm>
            <a:off x="2574195" y="3960116"/>
            <a:ext cx="1097440" cy="1416052"/>
          </a:xfrm>
          <a:prstGeom prst="rect">
            <a:avLst/>
          </a:prstGeom>
        </p:spPr>
      </p:pic>
      <p:pic>
        <p:nvPicPr>
          <p:cNvPr id="21" name="Picture 20" descr="Icon&#10;&#10;Description automatically generated">
            <a:extLst>
              <a:ext uri="{FF2B5EF4-FFF2-40B4-BE49-F238E27FC236}">
                <a16:creationId xmlns:a16="http://schemas.microsoft.com/office/drawing/2014/main" id="{608A48A1-A234-5F4E-B806-56337B4EA560}"/>
              </a:ext>
            </a:extLst>
          </p:cNvPr>
          <p:cNvPicPr>
            <a:picLocks noChangeAspect="1"/>
          </p:cNvPicPr>
          <p:nvPr/>
        </p:nvPicPr>
        <p:blipFill rotWithShape="1">
          <a:blip r:embed="rId7"/>
          <a:srcRect r="-24" b="-27"/>
          <a:stretch/>
        </p:blipFill>
        <p:spPr>
          <a:xfrm>
            <a:off x="2250966" y="3666317"/>
            <a:ext cx="646459" cy="626351"/>
          </a:xfrm>
          <a:prstGeom prst="rect">
            <a:avLst/>
          </a:prstGeom>
        </p:spPr>
      </p:pic>
      <p:sp>
        <p:nvSpPr>
          <p:cNvPr id="22" name="Rectangle 21">
            <a:extLst>
              <a:ext uri="{FF2B5EF4-FFF2-40B4-BE49-F238E27FC236}">
                <a16:creationId xmlns:a16="http://schemas.microsoft.com/office/drawing/2014/main" id="{B97D912E-3071-B143-9F9D-5D42CBDB0389}"/>
              </a:ext>
            </a:extLst>
          </p:cNvPr>
          <p:cNvSpPr/>
          <p:nvPr/>
        </p:nvSpPr>
        <p:spPr>
          <a:xfrm>
            <a:off x="3444599" y="4130261"/>
            <a:ext cx="1769231" cy="1254446"/>
          </a:xfrm>
          <a:prstGeom prst="rect">
            <a:avLst/>
          </a:prstGeom>
        </p:spPr>
        <p:txBody>
          <a:bodyPr wrap="square">
            <a:spAutoFit/>
          </a:bodyPr>
          <a:lstStyle/>
          <a:p>
            <a:pPr algn="ctr">
              <a:lnSpc>
                <a:spcPct val="120000"/>
              </a:lnSpc>
            </a:pPr>
            <a:r>
              <a:rPr lang="en-US" sz="1600" b="1" dirty="0">
                <a:solidFill>
                  <a:srgbClr val="262626"/>
                </a:solidFill>
              </a:rPr>
              <a:t>Dirty bottle</a:t>
            </a:r>
            <a:r>
              <a:rPr lang="en-US" sz="1600" dirty="0">
                <a:solidFill>
                  <a:srgbClr val="262626"/>
                </a:solidFill>
              </a:rPr>
              <a:t>s </a:t>
            </a:r>
          </a:p>
          <a:p>
            <a:pPr algn="ctr">
              <a:lnSpc>
                <a:spcPct val="120000"/>
              </a:lnSpc>
            </a:pPr>
            <a:r>
              <a:rPr lang="en-US" sz="1600" dirty="0">
                <a:solidFill>
                  <a:srgbClr val="262626"/>
                </a:solidFill>
              </a:rPr>
              <a:t>with grease,  pesticides, or other chemicals</a:t>
            </a:r>
          </a:p>
        </p:txBody>
      </p:sp>
      <p:pic>
        <p:nvPicPr>
          <p:cNvPr id="23" name="Picture 22" descr="Icon&#10;&#10;Description automatically generated">
            <a:extLst>
              <a:ext uri="{FF2B5EF4-FFF2-40B4-BE49-F238E27FC236}">
                <a16:creationId xmlns:a16="http://schemas.microsoft.com/office/drawing/2014/main" id="{4877D091-B603-F742-9262-F6DFDBBF6217}"/>
              </a:ext>
            </a:extLst>
          </p:cNvPr>
          <p:cNvPicPr>
            <a:picLocks noChangeAspect="1"/>
          </p:cNvPicPr>
          <p:nvPr/>
        </p:nvPicPr>
        <p:blipFill rotWithShape="1">
          <a:blip r:embed="rId7"/>
          <a:srcRect r="-24" b="-27"/>
          <a:stretch/>
        </p:blipFill>
        <p:spPr>
          <a:xfrm>
            <a:off x="8489610" y="3672065"/>
            <a:ext cx="646459" cy="626351"/>
          </a:xfrm>
          <a:prstGeom prst="rect">
            <a:avLst/>
          </a:prstGeom>
        </p:spPr>
      </p:pic>
      <p:sp>
        <p:nvSpPr>
          <p:cNvPr id="24" name="Rectangle 23">
            <a:extLst>
              <a:ext uri="{FF2B5EF4-FFF2-40B4-BE49-F238E27FC236}">
                <a16:creationId xmlns:a16="http://schemas.microsoft.com/office/drawing/2014/main" id="{F973C602-74DE-B349-A435-4FA87FFB7F66}"/>
              </a:ext>
            </a:extLst>
          </p:cNvPr>
          <p:cNvSpPr/>
          <p:nvPr/>
        </p:nvSpPr>
        <p:spPr>
          <a:xfrm>
            <a:off x="10100006" y="4083592"/>
            <a:ext cx="1769231" cy="1254511"/>
          </a:xfrm>
          <a:prstGeom prst="rect">
            <a:avLst/>
          </a:prstGeom>
        </p:spPr>
        <p:txBody>
          <a:bodyPr wrap="square">
            <a:spAutoFit/>
          </a:bodyPr>
          <a:lstStyle/>
          <a:p>
            <a:pPr algn="ctr">
              <a:lnSpc>
                <a:spcPct val="120000"/>
              </a:lnSpc>
            </a:pPr>
            <a:r>
              <a:rPr lang="en-US" sz="1600" b="1" dirty="0">
                <a:solidFill>
                  <a:srgbClr val="262626"/>
                </a:solidFill>
              </a:rPr>
              <a:t>Bottles with even a little liquid </a:t>
            </a:r>
            <a:r>
              <a:rPr lang="en-US" sz="1600" dirty="0">
                <a:solidFill>
                  <a:srgbClr val="262626"/>
                </a:solidFill>
              </a:rPr>
              <a:t>cannot be recycled.</a:t>
            </a:r>
          </a:p>
        </p:txBody>
      </p:sp>
      <p:sp>
        <p:nvSpPr>
          <p:cNvPr id="32" name="Rectangle 31">
            <a:extLst>
              <a:ext uri="{FF2B5EF4-FFF2-40B4-BE49-F238E27FC236}">
                <a16:creationId xmlns:a16="http://schemas.microsoft.com/office/drawing/2014/main" id="{46E868DF-1281-FB4E-B510-3329D3EBFB75}"/>
              </a:ext>
            </a:extLst>
          </p:cNvPr>
          <p:cNvSpPr/>
          <p:nvPr/>
        </p:nvSpPr>
        <p:spPr>
          <a:xfrm>
            <a:off x="6882434" y="4077844"/>
            <a:ext cx="1612888" cy="1254511"/>
          </a:xfrm>
          <a:prstGeom prst="rect">
            <a:avLst/>
          </a:prstGeom>
        </p:spPr>
        <p:txBody>
          <a:bodyPr wrap="square">
            <a:spAutoFit/>
          </a:bodyPr>
          <a:lstStyle/>
          <a:p>
            <a:pPr algn="ctr">
              <a:lnSpc>
                <a:spcPct val="120000"/>
              </a:lnSpc>
            </a:pPr>
            <a:r>
              <a:rPr lang="en-US" sz="1600" b="1" dirty="0">
                <a:solidFill>
                  <a:srgbClr val="262626"/>
                </a:solidFill>
              </a:rPr>
              <a:t>Solid </a:t>
            </a:r>
            <a:r>
              <a:rPr lang="en-US" sz="1600" b="1">
                <a:solidFill>
                  <a:srgbClr val="262626"/>
                </a:solidFill>
              </a:rPr>
              <a:t>food inside </a:t>
            </a:r>
            <a:r>
              <a:rPr lang="en-US" sz="1600" b="1" dirty="0">
                <a:solidFill>
                  <a:srgbClr val="262626"/>
                </a:solidFill>
              </a:rPr>
              <a:t>the tin can </a:t>
            </a:r>
            <a:r>
              <a:rPr lang="en-US" sz="1600" dirty="0">
                <a:solidFill>
                  <a:srgbClr val="262626"/>
                </a:solidFill>
              </a:rPr>
              <a:t>cannot be recycled.</a:t>
            </a:r>
          </a:p>
        </p:txBody>
      </p:sp>
      <p:pic>
        <p:nvPicPr>
          <p:cNvPr id="4" name="Picture 3" descr="A picture containing dark, beverage&#10;&#10;Description automatically generated">
            <a:extLst>
              <a:ext uri="{FF2B5EF4-FFF2-40B4-BE49-F238E27FC236}">
                <a16:creationId xmlns:a16="http://schemas.microsoft.com/office/drawing/2014/main" id="{7708F0A6-C60B-064A-AE80-22B87C13E25F}"/>
              </a:ext>
            </a:extLst>
          </p:cNvPr>
          <p:cNvPicPr>
            <a:picLocks noChangeAspect="1"/>
          </p:cNvPicPr>
          <p:nvPr/>
        </p:nvPicPr>
        <p:blipFill rotWithShape="1">
          <a:blip r:embed="rId11"/>
          <a:srcRect r="-3" b="-7"/>
          <a:stretch/>
        </p:blipFill>
        <p:spPr>
          <a:xfrm>
            <a:off x="9319889" y="3647537"/>
            <a:ext cx="666512" cy="1836612"/>
          </a:xfrm>
          <a:prstGeom prst="rect">
            <a:avLst/>
          </a:prstGeom>
        </p:spPr>
      </p:pic>
      <p:pic>
        <p:nvPicPr>
          <p:cNvPr id="10" name="Picture 9" descr="A picture containing food, plate, full, several&#10;&#10;Description automatically generated">
            <a:extLst>
              <a:ext uri="{FF2B5EF4-FFF2-40B4-BE49-F238E27FC236}">
                <a16:creationId xmlns:a16="http://schemas.microsoft.com/office/drawing/2014/main" id="{A7CE0009-9E15-9D40-8B9C-316F7C91B78B}"/>
              </a:ext>
            </a:extLst>
          </p:cNvPr>
          <p:cNvPicPr>
            <a:picLocks noChangeAspect="1"/>
          </p:cNvPicPr>
          <p:nvPr/>
        </p:nvPicPr>
        <p:blipFill>
          <a:blip r:embed="rId12"/>
          <a:stretch>
            <a:fillRect/>
          </a:stretch>
        </p:blipFill>
        <p:spPr>
          <a:xfrm>
            <a:off x="5405103" y="3990725"/>
            <a:ext cx="1464316" cy="1354834"/>
          </a:xfrm>
          <a:prstGeom prst="rect">
            <a:avLst/>
          </a:prstGeom>
        </p:spPr>
      </p:pic>
      <p:pic>
        <p:nvPicPr>
          <p:cNvPr id="31" name="Picture 30" descr="Icon&#10;&#10;Description automatically generated">
            <a:extLst>
              <a:ext uri="{FF2B5EF4-FFF2-40B4-BE49-F238E27FC236}">
                <a16:creationId xmlns:a16="http://schemas.microsoft.com/office/drawing/2014/main" id="{C9D1A1C9-04D7-584A-89EC-297388C2D366}"/>
              </a:ext>
            </a:extLst>
          </p:cNvPr>
          <p:cNvPicPr>
            <a:picLocks noChangeAspect="1"/>
          </p:cNvPicPr>
          <p:nvPr/>
        </p:nvPicPr>
        <p:blipFill rotWithShape="1">
          <a:blip r:embed="rId7"/>
          <a:srcRect r="-24" b="-27"/>
          <a:stretch/>
        </p:blipFill>
        <p:spPr>
          <a:xfrm>
            <a:off x="5220336" y="3666317"/>
            <a:ext cx="646459" cy="626351"/>
          </a:xfrm>
          <a:prstGeom prst="rect">
            <a:avLst/>
          </a:prstGeom>
        </p:spPr>
      </p:pic>
      <p:sp>
        <p:nvSpPr>
          <p:cNvPr id="8" name="Slide Number Placeholder 7">
            <a:extLst>
              <a:ext uri="{FF2B5EF4-FFF2-40B4-BE49-F238E27FC236}">
                <a16:creationId xmlns:a16="http://schemas.microsoft.com/office/drawing/2014/main" id="{AB7B3ADF-CB35-B538-7EA2-7279F2A6BCB8}"/>
              </a:ext>
            </a:extLst>
          </p:cNvPr>
          <p:cNvSpPr>
            <a:spLocks noGrp="1"/>
          </p:cNvSpPr>
          <p:nvPr>
            <p:ph type="sldNum" sz="quarter" idx="12"/>
          </p:nvPr>
        </p:nvSpPr>
        <p:spPr/>
        <p:txBody>
          <a:bodyPr/>
          <a:lstStyle/>
          <a:p>
            <a:fld id="{A49FEDE7-8061-9B4D-88A1-7EA83A94C31B}" type="slidenum">
              <a:rPr lang="en-TH" smtClean="0"/>
              <a:t>13</a:t>
            </a:fld>
            <a:endParaRPr lang="en-TH"/>
          </a:p>
        </p:txBody>
      </p:sp>
    </p:spTree>
    <p:extLst>
      <p:ext uri="{BB962C8B-B14F-4D97-AF65-F5344CB8AC3E}">
        <p14:creationId xmlns:p14="http://schemas.microsoft.com/office/powerpoint/2010/main" val="287177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 dur="1000" fill="hold"/>
                                        <p:tgtEl>
                                          <p:spTgt spid="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22" dur="1000" fill="hold"/>
                                        <p:tgtEl>
                                          <p:spTgt spid="1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8"/>
                                        </p:tgtEl>
                                      </p:cBhvr>
                                    </p:animEffect>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34" dur="1000" fill="hold"/>
                                        <p:tgtEl>
                                          <p:spTgt spid="2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2"/>
                                        </p:tgtEl>
                                      </p:cBhvr>
                                    </p:animEffect>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46" dur="1000" fill="hold"/>
                                        <p:tgtEl>
                                          <p:spTgt spid="32"/>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2"/>
                                        </p:tgtEl>
                                      </p:cBhvr>
                                    </p:animEffect>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58" dur="1000" fill="hold"/>
                                        <p:tgtEl>
                                          <p:spTgt spid="24"/>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24"/>
                                        </p:tgtEl>
                                      </p:cBhvr>
                                    </p:animEffect>
                                  </p:childTnLst>
                                  <p:subTnLst>
                                    <p:audio>
                                      <p:cMediaNode>
                                        <p:cTn display="0" masterRel="sameClick">
                                          <p:stCondLst>
                                            <p:cond evt="begin" delay="0">
                                              <p:tn val="5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2" grpId="0"/>
      <p:bldP spid="24"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255510" y="718191"/>
            <a:ext cx="9291874" cy="92394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548477" y="168433"/>
            <a:ext cx="11095045" cy="707886"/>
          </a:xfrm>
          <a:prstGeom prst="rect">
            <a:avLst/>
          </a:prstGeom>
          <a:noFill/>
        </p:spPr>
        <p:txBody>
          <a:bodyPr wrap="square" rtlCol="0">
            <a:spAutoFit/>
          </a:bodyPr>
          <a:lstStyle/>
          <a:p>
            <a:pPr algn="ct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Landfill</a:t>
            </a:r>
          </a:p>
        </p:txBody>
      </p:sp>
      <p:pic>
        <p:nvPicPr>
          <p:cNvPr id="3" name="Picture 2" descr="A picture containing sky, outdoor, grass, hill&#10;&#10;Description automatically generated">
            <a:extLst>
              <a:ext uri="{FF2B5EF4-FFF2-40B4-BE49-F238E27FC236}">
                <a16:creationId xmlns:a16="http://schemas.microsoft.com/office/drawing/2014/main" id="{CED906E5-19EB-C24B-B3AF-4CCF236D42E9}"/>
              </a:ext>
            </a:extLst>
          </p:cNvPr>
          <p:cNvPicPr>
            <a:picLocks noChangeAspect="1"/>
          </p:cNvPicPr>
          <p:nvPr/>
        </p:nvPicPr>
        <p:blipFill rotWithShape="1">
          <a:blip r:embed="rId5"/>
          <a:srcRect b="-10"/>
          <a:stretch/>
        </p:blipFill>
        <p:spPr>
          <a:xfrm>
            <a:off x="788565" y="1815454"/>
            <a:ext cx="5753882" cy="3731906"/>
          </a:xfrm>
          <a:prstGeom prst="rect">
            <a:avLst/>
          </a:prstGeom>
        </p:spPr>
      </p:pic>
      <p:sp>
        <p:nvSpPr>
          <p:cNvPr id="25" name="Rectangle 24">
            <a:extLst>
              <a:ext uri="{FF2B5EF4-FFF2-40B4-BE49-F238E27FC236}">
                <a16:creationId xmlns:a16="http://schemas.microsoft.com/office/drawing/2014/main" id="{AA5AA3E8-E0AD-DD42-8907-4D2A801013FD}"/>
              </a:ext>
            </a:extLst>
          </p:cNvPr>
          <p:cNvSpPr/>
          <p:nvPr/>
        </p:nvSpPr>
        <p:spPr>
          <a:xfrm>
            <a:off x="7330708" y="2473095"/>
            <a:ext cx="4312814" cy="2416624"/>
          </a:xfrm>
          <a:prstGeom prst="rect">
            <a:avLst/>
          </a:prstGeom>
        </p:spPr>
        <p:txBody>
          <a:bodyPr wrap="square">
            <a:spAutoFit/>
          </a:bodyPr>
          <a:lstStyle/>
          <a:p>
            <a:pPr>
              <a:lnSpc>
                <a:spcPct val="120000"/>
              </a:lnSpc>
            </a:pPr>
            <a:r>
              <a:rPr lang="en-US" sz="3200" b="1" dirty="0">
                <a:solidFill>
                  <a:srgbClr val="262626"/>
                </a:solidFill>
              </a:rPr>
              <a:t>When recyclables are contaminated, </a:t>
            </a:r>
            <a:r>
              <a:rPr lang="en-US" sz="3200" dirty="0">
                <a:solidFill>
                  <a:srgbClr val="262626"/>
                </a:solidFill>
              </a:rPr>
              <a:t>they end up as garbage that goes to a </a:t>
            </a:r>
            <a:r>
              <a:rPr lang="en-US" sz="3200" b="1" dirty="0">
                <a:solidFill>
                  <a:srgbClr val="29C7F7"/>
                </a:solidFill>
              </a:rPr>
              <a:t>landfill.</a:t>
            </a:r>
            <a:endParaRPr lang="en-TH" sz="3200" dirty="0">
              <a:solidFill>
                <a:srgbClr val="29C7F7"/>
              </a:solidFill>
            </a:endParaRPr>
          </a:p>
        </p:txBody>
      </p:sp>
      <p:sp>
        <p:nvSpPr>
          <p:cNvPr id="8" name="Slide Number Placeholder 7">
            <a:extLst>
              <a:ext uri="{FF2B5EF4-FFF2-40B4-BE49-F238E27FC236}">
                <a16:creationId xmlns:a16="http://schemas.microsoft.com/office/drawing/2014/main" id="{0E9D00A9-A6EC-62F3-FE28-DC1083551F02}"/>
              </a:ext>
            </a:extLst>
          </p:cNvPr>
          <p:cNvSpPr>
            <a:spLocks noGrp="1"/>
          </p:cNvSpPr>
          <p:nvPr>
            <p:ph type="sldNum" sz="quarter" idx="12"/>
          </p:nvPr>
        </p:nvSpPr>
        <p:spPr/>
        <p:txBody>
          <a:bodyPr/>
          <a:lstStyle/>
          <a:p>
            <a:fld id="{A49FEDE7-8061-9B4D-88A1-7EA83A94C31B}" type="slidenum">
              <a:rPr lang="en-TH" smtClean="0"/>
              <a:t>14</a:t>
            </a:fld>
            <a:endParaRPr lang="en-TH"/>
          </a:p>
        </p:txBody>
      </p:sp>
    </p:spTree>
    <p:extLst>
      <p:ext uri="{BB962C8B-B14F-4D97-AF65-F5344CB8AC3E}">
        <p14:creationId xmlns:p14="http://schemas.microsoft.com/office/powerpoint/2010/main" val="2976414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7" descr="A picture containing whit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13" name="Picture 12" descr="A picture containing text, basketball, sport&#10;&#10;Description automatically generated">
            <a:extLst>
              <a:ext uri="{FF2B5EF4-FFF2-40B4-BE49-F238E27FC236}">
                <a16:creationId xmlns:a16="http://schemas.microsoft.com/office/drawing/2014/main" id="{66377949-4F26-D24D-AA18-E247B86081DA}"/>
              </a:ext>
            </a:extLst>
          </p:cNvPr>
          <p:cNvPicPr>
            <a:picLocks noChangeAspect="1"/>
          </p:cNvPicPr>
          <p:nvPr/>
        </p:nvPicPr>
        <p:blipFill>
          <a:blip r:embed="rId5"/>
          <a:stretch>
            <a:fillRect/>
          </a:stretch>
        </p:blipFill>
        <p:spPr>
          <a:xfrm>
            <a:off x="677317" y="94850"/>
            <a:ext cx="10411445" cy="2566889"/>
          </a:xfrm>
          <a:prstGeom prst="rect">
            <a:avLst/>
          </a:prstGeom>
        </p:spPr>
      </p:pic>
      <p:sp>
        <p:nvSpPr>
          <p:cNvPr id="244" name="Google Shape;244;p7"/>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
        <p:nvSpPr>
          <p:cNvPr id="12" name="Google Shape;239;p7">
            <a:extLst>
              <a:ext uri="{FF2B5EF4-FFF2-40B4-BE49-F238E27FC236}">
                <a16:creationId xmlns:a16="http://schemas.microsoft.com/office/drawing/2014/main" id="{E71060CF-FD2E-ED45-854D-821A79291AC0}"/>
              </a:ext>
            </a:extLst>
          </p:cNvPr>
          <p:cNvSpPr txBox="1"/>
          <p:nvPr/>
        </p:nvSpPr>
        <p:spPr>
          <a:xfrm>
            <a:off x="2649779" y="277400"/>
            <a:ext cx="6833186" cy="1384954"/>
          </a:xfrm>
          <a:prstGeom prst="rect">
            <a:avLst/>
          </a:prstGeom>
          <a:noFill/>
          <a:ln>
            <a:noFill/>
          </a:ln>
        </p:spPr>
        <p:txBody>
          <a:bodyPr spcFirstLastPara="1" wrap="square" lIns="91425" tIns="45700" rIns="91425" bIns="45700" anchor="t" anchorCtr="0">
            <a:spAutoFit/>
          </a:bodyPr>
          <a:lstStyle/>
          <a:p>
            <a:pPr lvl="0" algn="ctr"/>
            <a:endParaRPr lang="en-US" sz="2800" b="1" i="1" dirty="0">
              <a:solidFill>
                <a:schemeClr val="bg1"/>
              </a:solidFill>
              <a:latin typeface="Mali"/>
              <a:cs typeface="Mali"/>
              <a:sym typeface="Mali"/>
            </a:endParaRPr>
          </a:p>
          <a:p>
            <a:pPr lvl="0" algn="ctr"/>
            <a:r>
              <a:rPr lang="en-US" sz="2800" b="1" dirty="0">
                <a:solidFill>
                  <a:schemeClr val="bg1"/>
                </a:solidFill>
                <a:latin typeface="Mali"/>
                <a:cs typeface="Mali"/>
                <a:sym typeface="Mali"/>
              </a:rPr>
              <a:t>How long does it take a cardboard box to disappear in a landfill?</a:t>
            </a:r>
            <a:endParaRPr lang="en-US" sz="2800" dirty="0">
              <a:solidFill>
                <a:schemeClr val="bg1"/>
              </a:solidFill>
            </a:endParaRPr>
          </a:p>
        </p:txBody>
      </p:sp>
      <p:sp>
        <p:nvSpPr>
          <p:cNvPr id="11" name="Google Shape;239;p7">
            <a:extLst>
              <a:ext uri="{FF2B5EF4-FFF2-40B4-BE49-F238E27FC236}">
                <a16:creationId xmlns:a16="http://schemas.microsoft.com/office/drawing/2014/main" id="{13AD9E32-7793-C248-A9C5-49E65BD4E11F}"/>
              </a:ext>
            </a:extLst>
          </p:cNvPr>
          <p:cNvSpPr txBox="1"/>
          <p:nvPr/>
        </p:nvSpPr>
        <p:spPr>
          <a:xfrm>
            <a:off x="3330145" y="5754872"/>
            <a:ext cx="5531710" cy="1015622"/>
          </a:xfrm>
          <a:prstGeom prst="rect">
            <a:avLst/>
          </a:prstGeom>
          <a:noFill/>
          <a:ln>
            <a:noFill/>
          </a:ln>
        </p:spPr>
        <p:txBody>
          <a:bodyPr spcFirstLastPara="1" wrap="square" lIns="91425" tIns="45700" rIns="91425" bIns="45700" anchor="t" anchorCtr="0">
            <a:spAutoFit/>
          </a:bodyPr>
          <a:lstStyle/>
          <a:p>
            <a:pPr lvl="0" algn="ctr"/>
            <a:r>
              <a:rPr lang="en-US" sz="6000" b="1" dirty="0">
                <a:solidFill>
                  <a:srgbClr val="39C79D"/>
                </a:solidFill>
                <a:latin typeface="Mali"/>
                <a:cs typeface="Mali"/>
                <a:sym typeface="Mali"/>
              </a:rPr>
              <a:t>3 Months</a:t>
            </a:r>
            <a:endParaRPr lang="en-US" sz="6000" dirty="0">
              <a:solidFill>
                <a:srgbClr val="39C79D"/>
              </a:solidFill>
            </a:endParaRPr>
          </a:p>
        </p:txBody>
      </p:sp>
      <p:pic>
        <p:nvPicPr>
          <p:cNvPr id="5" name="Picture 4">
            <a:extLst>
              <a:ext uri="{FF2B5EF4-FFF2-40B4-BE49-F238E27FC236}">
                <a16:creationId xmlns:a16="http://schemas.microsoft.com/office/drawing/2014/main" id="{DD7D9FCD-FDC3-0E4E-ABED-E03468EEBEAD}"/>
              </a:ext>
            </a:extLst>
          </p:cNvPr>
          <p:cNvPicPr>
            <a:picLocks noChangeAspect="1"/>
          </p:cNvPicPr>
          <p:nvPr/>
        </p:nvPicPr>
        <p:blipFill rotWithShape="1">
          <a:blip r:embed="rId6"/>
          <a:srcRect b="-4"/>
          <a:stretch/>
        </p:blipFill>
        <p:spPr>
          <a:xfrm>
            <a:off x="2461987" y="2335129"/>
            <a:ext cx="7020978" cy="3416049"/>
          </a:xfrm>
          <a:prstGeom prst="rect">
            <a:avLst/>
          </a:prstGeom>
        </p:spPr>
      </p:pic>
    </p:spTree>
    <p:extLst>
      <p:ext uri="{BB962C8B-B14F-4D97-AF65-F5344CB8AC3E}">
        <p14:creationId xmlns:p14="http://schemas.microsoft.com/office/powerpoint/2010/main" val="238828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7" descr="A picture containing whit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10" name="Picture 9" descr="A picture containing text, basketball, sport&#10;&#10;Description automatically generated">
            <a:extLst>
              <a:ext uri="{FF2B5EF4-FFF2-40B4-BE49-F238E27FC236}">
                <a16:creationId xmlns:a16="http://schemas.microsoft.com/office/drawing/2014/main" id="{53409842-52F4-5047-8A43-2649000CA1C4}"/>
              </a:ext>
            </a:extLst>
          </p:cNvPr>
          <p:cNvPicPr>
            <a:picLocks noChangeAspect="1"/>
          </p:cNvPicPr>
          <p:nvPr/>
        </p:nvPicPr>
        <p:blipFill>
          <a:blip r:embed="rId5"/>
          <a:stretch>
            <a:fillRect/>
          </a:stretch>
        </p:blipFill>
        <p:spPr>
          <a:xfrm>
            <a:off x="677317" y="94850"/>
            <a:ext cx="10411445" cy="2566889"/>
          </a:xfrm>
          <a:prstGeom prst="rect">
            <a:avLst/>
          </a:prstGeom>
        </p:spPr>
      </p:pic>
      <p:sp>
        <p:nvSpPr>
          <p:cNvPr id="244" name="Google Shape;244;p7"/>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
        <p:nvSpPr>
          <p:cNvPr id="12" name="Google Shape;239;p7">
            <a:extLst>
              <a:ext uri="{FF2B5EF4-FFF2-40B4-BE49-F238E27FC236}">
                <a16:creationId xmlns:a16="http://schemas.microsoft.com/office/drawing/2014/main" id="{E71060CF-FD2E-ED45-854D-821A79291AC0}"/>
              </a:ext>
            </a:extLst>
          </p:cNvPr>
          <p:cNvSpPr txBox="1"/>
          <p:nvPr/>
        </p:nvSpPr>
        <p:spPr>
          <a:xfrm>
            <a:off x="2649779" y="277400"/>
            <a:ext cx="6833186" cy="1384954"/>
          </a:xfrm>
          <a:prstGeom prst="rect">
            <a:avLst/>
          </a:prstGeom>
          <a:noFill/>
          <a:ln>
            <a:noFill/>
          </a:ln>
        </p:spPr>
        <p:txBody>
          <a:bodyPr spcFirstLastPara="1" wrap="square" lIns="91425" tIns="45700" rIns="91425" bIns="45700" anchor="t" anchorCtr="0">
            <a:spAutoFit/>
          </a:bodyPr>
          <a:lstStyle/>
          <a:p>
            <a:pPr lvl="0" algn="ctr"/>
            <a:endParaRPr lang="en-US" sz="2800" b="1" i="1" dirty="0">
              <a:solidFill>
                <a:schemeClr val="bg1"/>
              </a:solidFill>
              <a:latin typeface="Mali"/>
              <a:cs typeface="Mali"/>
              <a:sym typeface="Mali"/>
            </a:endParaRPr>
          </a:p>
          <a:p>
            <a:pPr lvl="0" algn="ctr"/>
            <a:r>
              <a:rPr lang="en-US" sz="2800" b="1" dirty="0">
                <a:solidFill>
                  <a:schemeClr val="bg1"/>
                </a:solidFill>
                <a:latin typeface="Mali"/>
                <a:cs typeface="Mali"/>
                <a:sym typeface="Mali"/>
              </a:rPr>
              <a:t>How long does it take a metal can to disappear in a landfill?</a:t>
            </a:r>
          </a:p>
        </p:txBody>
      </p:sp>
      <p:sp>
        <p:nvSpPr>
          <p:cNvPr id="11" name="Google Shape;239;p7">
            <a:extLst>
              <a:ext uri="{FF2B5EF4-FFF2-40B4-BE49-F238E27FC236}">
                <a16:creationId xmlns:a16="http://schemas.microsoft.com/office/drawing/2014/main" id="{13AD9E32-7793-C248-A9C5-49E65BD4E11F}"/>
              </a:ext>
            </a:extLst>
          </p:cNvPr>
          <p:cNvSpPr txBox="1"/>
          <p:nvPr/>
        </p:nvSpPr>
        <p:spPr>
          <a:xfrm>
            <a:off x="3330145" y="5754872"/>
            <a:ext cx="5531710" cy="1015622"/>
          </a:xfrm>
          <a:prstGeom prst="rect">
            <a:avLst/>
          </a:prstGeom>
          <a:noFill/>
          <a:ln>
            <a:noFill/>
          </a:ln>
        </p:spPr>
        <p:txBody>
          <a:bodyPr spcFirstLastPara="1" wrap="square" lIns="91425" tIns="45700" rIns="91425" bIns="45700" anchor="t" anchorCtr="0">
            <a:spAutoFit/>
          </a:bodyPr>
          <a:lstStyle/>
          <a:p>
            <a:pPr lvl="0" algn="ctr"/>
            <a:r>
              <a:rPr lang="en-US" sz="6000" b="1" dirty="0">
                <a:solidFill>
                  <a:srgbClr val="39C79D"/>
                </a:solidFill>
                <a:latin typeface="Mali"/>
                <a:cs typeface="Mali"/>
                <a:sym typeface="Mali"/>
              </a:rPr>
              <a:t>150 years</a:t>
            </a:r>
            <a:endParaRPr lang="en-US" sz="6000" dirty="0">
              <a:solidFill>
                <a:srgbClr val="39C79D"/>
              </a:solidFill>
            </a:endParaRPr>
          </a:p>
        </p:txBody>
      </p:sp>
      <p:pic>
        <p:nvPicPr>
          <p:cNvPr id="4" name="Picture 3" descr="A picture containing old, dirty&#10;&#10;Description automatically generated">
            <a:extLst>
              <a:ext uri="{FF2B5EF4-FFF2-40B4-BE49-F238E27FC236}">
                <a16:creationId xmlns:a16="http://schemas.microsoft.com/office/drawing/2014/main" id="{C9B3176A-0C51-354F-A8C8-F4C393513440}"/>
              </a:ext>
            </a:extLst>
          </p:cNvPr>
          <p:cNvPicPr>
            <a:picLocks noChangeAspect="1"/>
          </p:cNvPicPr>
          <p:nvPr/>
        </p:nvPicPr>
        <p:blipFill>
          <a:blip r:embed="rId6"/>
          <a:stretch>
            <a:fillRect/>
          </a:stretch>
        </p:blipFill>
        <p:spPr>
          <a:xfrm>
            <a:off x="2935141" y="2238366"/>
            <a:ext cx="6094195" cy="3429000"/>
          </a:xfrm>
          <a:prstGeom prst="rect">
            <a:avLst/>
          </a:prstGeom>
        </p:spPr>
      </p:pic>
    </p:spTree>
    <p:extLst>
      <p:ext uri="{BB962C8B-B14F-4D97-AF65-F5344CB8AC3E}">
        <p14:creationId xmlns:p14="http://schemas.microsoft.com/office/powerpoint/2010/main" val="382651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7" descr="A picture containing whit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44" name="Google Shape;244;p7"/>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9" name="Picture 8" descr="A picture containing text, basketball, sport&#10;&#10;Description automatically generated">
            <a:extLst>
              <a:ext uri="{FF2B5EF4-FFF2-40B4-BE49-F238E27FC236}">
                <a16:creationId xmlns:a16="http://schemas.microsoft.com/office/drawing/2014/main" id="{42194D08-E908-E444-9085-51F683BAF97E}"/>
              </a:ext>
            </a:extLst>
          </p:cNvPr>
          <p:cNvPicPr>
            <a:picLocks noChangeAspect="1"/>
          </p:cNvPicPr>
          <p:nvPr/>
        </p:nvPicPr>
        <p:blipFill>
          <a:blip r:embed="rId5"/>
          <a:stretch>
            <a:fillRect/>
          </a:stretch>
        </p:blipFill>
        <p:spPr>
          <a:xfrm>
            <a:off x="677317" y="94850"/>
            <a:ext cx="10411445" cy="2566889"/>
          </a:xfrm>
          <a:prstGeom prst="rect">
            <a:avLst/>
          </a:prstGeom>
        </p:spPr>
      </p:pic>
      <p:sp>
        <p:nvSpPr>
          <p:cNvPr id="12" name="Google Shape;239;p7">
            <a:extLst>
              <a:ext uri="{FF2B5EF4-FFF2-40B4-BE49-F238E27FC236}">
                <a16:creationId xmlns:a16="http://schemas.microsoft.com/office/drawing/2014/main" id="{E71060CF-FD2E-ED45-854D-821A79291AC0}"/>
              </a:ext>
            </a:extLst>
          </p:cNvPr>
          <p:cNvSpPr txBox="1"/>
          <p:nvPr/>
        </p:nvSpPr>
        <p:spPr>
          <a:xfrm>
            <a:off x="2649779" y="277400"/>
            <a:ext cx="6833186" cy="1384954"/>
          </a:xfrm>
          <a:prstGeom prst="rect">
            <a:avLst/>
          </a:prstGeom>
          <a:noFill/>
          <a:ln>
            <a:noFill/>
          </a:ln>
        </p:spPr>
        <p:txBody>
          <a:bodyPr spcFirstLastPara="1" wrap="square" lIns="91425" tIns="45700" rIns="91425" bIns="45700" anchor="t" anchorCtr="0">
            <a:spAutoFit/>
          </a:bodyPr>
          <a:lstStyle/>
          <a:p>
            <a:pPr lvl="0" algn="ctr"/>
            <a:endParaRPr lang="en-US" sz="2800" b="1" i="1" dirty="0">
              <a:solidFill>
                <a:schemeClr val="bg1"/>
              </a:solidFill>
              <a:latin typeface="Mali"/>
              <a:cs typeface="Mali"/>
              <a:sym typeface="Mali"/>
            </a:endParaRPr>
          </a:p>
          <a:p>
            <a:pPr lvl="0" algn="ctr"/>
            <a:r>
              <a:rPr lang="en-US" sz="2800" b="1" dirty="0">
                <a:solidFill>
                  <a:schemeClr val="bg1"/>
                </a:solidFill>
                <a:latin typeface="Mali"/>
                <a:cs typeface="Mali"/>
                <a:sym typeface="Mali"/>
              </a:rPr>
              <a:t>How long does it take a PET plastic bottle to disappear in a landfill?</a:t>
            </a:r>
            <a:endParaRPr lang="en-US" sz="2800" dirty="0">
              <a:solidFill>
                <a:schemeClr val="bg1"/>
              </a:solidFill>
            </a:endParaRPr>
          </a:p>
        </p:txBody>
      </p:sp>
      <p:sp>
        <p:nvSpPr>
          <p:cNvPr id="11" name="Google Shape;239;p7">
            <a:extLst>
              <a:ext uri="{FF2B5EF4-FFF2-40B4-BE49-F238E27FC236}">
                <a16:creationId xmlns:a16="http://schemas.microsoft.com/office/drawing/2014/main" id="{13AD9E32-7793-C248-A9C5-49E65BD4E11F}"/>
              </a:ext>
            </a:extLst>
          </p:cNvPr>
          <p:cNvSpPr txBox="1"/>
          <p:nvPr/>
        </p:nvSpPr>
        <p:spPr>
          <a:xfrm>
            <a:off x="3330145" y="5754872"/>
            <a:ext cx="5531710" cy="1015622"/>
          </a:xfrm>
          <a:prstGeom prst="rect">
            <a:avLst/>
          </a:prstGeom>
          <a:noFill/>
          <a:ln>
            <a:noFill/>
          </a:ln>
        </p:spPr>
        <p:txBody>
          <a:bodyPr spcFirstLastPara="1" wrap="square" lIns="91425" tIns="45700" rIns="91425" bIns="45700" anchor="t" anchorCtr="0">
            <a:spAutoFit/>
          </a:bodyPr>
          <a:lstStyle/>
          <a:p>
            <a:pPr lvl="0" algn="ctr"/>
            <a:r>
              <a:rPr lang="en-US" sz="6000" b="1" dirty="0">
                <a:solidFill>
                  <a:srgbClr val="39C79D"/>
                </a:solidFill>
                <a:latin typeface="Mali"/>
                <a:cs typeface="Mali"/>
                <a:sym typeface="Mali"/>
              </a:rPr>
              <a:t>450 years</a:t>
            </a:r>
            <a:endParaRPr lang="en-US" sz="6000" dirty="0">
              <a:solidFill>
                <a:srgbClr val="39C79D"/>
              </a:solidFill>
            </a:endParaRPr>
          </a:p>
        </p:txBody>
      </p:sp>
      <p:pic>
        <p:nvPicPr>
          <p:cNvPr id="8" name="Picture 7" descr="A large group of fish swimming in water&#10;&#10;Description automatically generated with low confidence">
            <a:extLst>
              <a:ext uri="{FF2B5EF4-FFF2-40B4-BE49-F238E27FC236}">
                <a16:creationId xmlns:a16="http://schemas.microsoft.com/office/drawing/2014/main" id="{48435910-D4E6-BA41-9BF1-133DE16D3BED}"/>
              </a:ext>
            </a:extLst>
          </p:cNvPr>
          <p:cNvPicPr>
            <a:picLocks noChangeAspect="1"/>
          </p:cNvPicPr>
          <p:nvPr/>
        </p:nvPicPr>
        <p:blipFill rotWithShape="1">
          <a:blip r:embed="rId6"/>
          <a:srcRect r="6" b="-12"/>
          <a:stretch/>
        </p:blipFill>
        <p:spPr>
          <a:xfrm>
            <a:off x="2504414" y="2385391"/>
            <a:ext cx="7189017" cy="3225185"/>
          </a:xfrm>
          <a:prstGeom prst="rect">
            <a:avLst/>
          </a:prstGeom>
        </p:spPr>
      </p:pic>
    </p:spTree>
    <p:extLst>
      <p:ext uri="{BB962C8B-B14F-4D97-AF65-F5344CB8AC3E}">
        <p14:creationId xmlns:p14="http://schemas.microsoft.com/office/powerpoint/2010/main" val="175268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7" descr="A picture containing whit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44" name="Google Shape;244;p7"/>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pic>
        <p:nvPicPr>
          <p:cNvPr id="9" name="Picture 8" descr="A picture containing text, basketball, sport&#10;&#10;Description automatically generated">
            <a:extLst>
              <a:ext uri="{FF2B5EF4-FFF2-40B4-BE49-F238E27FC236}">
                <a16:creationId xmlns:a16="http://schemas.microsoft.com/office/drawing/2014/main" id="{42194D08-E908-E444-9085-51F683BAF97E}"/>
              </a:ext>
            </a:extLst>
          </p:cNvPr>
          <p:cNvPicPr>
            <a:picLocks noChangeAspect="1"/>
          </p:cNvPicPr>
          <p:nvPr/>
        </p:nvPicPr>
        <p:blipFill>
          <a:blip r:embed="rId5"/>
          <a:stretch>
            <a:fillRect/>
          </a:stretch>
        </p:blipFill>
        <p:spPr>
          <a:xfrm>
            <a:off x="677317" y="94850"/>
            <a:ext cx="10411445" cy="2566889"/>
          </a:xfrm>
          <a:prstGeom prst="rect">
            <a:avLst/>
          </a:prstGeom>
        </p:spPr>
      </p:pic>
      <p:sp>
        <p:nvSpPr>
          <p:cNvPr id="12" name="Google Shape;239;p7">
            <a:extLst>
              <a:ext uri="{FF2B5EF4-FFF2-40B4-BE49-F238E27FC236}">
                <a16:creationId xmlns:a16="http://schemas.microsoft.com/office/drawing/2014/main" id="{E71060CF-FD2E-ED45-854D-821A79291AC0}"/>
              </a:ext>
            </a:extLst>
          </p:cNvPr>
          <p:cNvSpPr txBox="1"/>
          <p:nvPr/>
        </p:nvSpPr>
        <p:spPr>
          <a:xfrm>
            <a:off x="2649779" y="277400"/>
            <a:ext cx="6833186" cy="1384954"/>
          </a:xfrm>
          <a:prstGeom prst="rect">
            <a:avLst/>
          </a:prstGeom>
          <a:noFill/>
          <a:ln>
            <a:noFill/>
          </a:ln>
        </p:spPr>
        <p:txBody>
          <a:bodyPr spcFirstLastPara="1" wrap="square" lIns="91425" tIns="45700" rIns="91425" bIns="45700" anchor="t" anchorCtr="0">
            <a:spAutoFit/>
          </a:bodyPr>
          <a:lstStyle/>
          <a:p>
            <a:pPr lvl="0" algn="ctr"/>
            <a:endParaRPr lang="en-US" sz="2800" b="1" i="1" dirty="0">
              <a:solidFill>
                <a:schemeClr val="bg1"/>
              </a:solidFill>
              <a:latin typeface="Mali"/>
              <a:cs typeface="Mali"/>
              <a:sym typeface="Mali"/>
            </a:endParaRPr>
          </a:p>
          <a:p>
            <a:pPr lvl="0" algn="ctr"/>
            <a:r>
              <a:rPr lang="en-US" sz="2800" b="1" dirty="0">
                <a:solidFill>
                  <a:schemeClr val="bg1"/>
                </a:solidFill>
                <a:latin typeface="Mali"/>
                <a:cs typeface="Mali"/>
                <a:sym typeface="Mali"/>
              </a:rPr>
              <a:t>How long does it take a glass jar to disappear in a landfill?</a:t>
            </a:r>
            <a:endParaRPr lang="en-US" sz="2800" dirty="0">
              <a:solidFill>
                <a:schemeClr val="bg1"/>
              </a:solidFill>
            </a:endParaRPr>
          </a:p>
        </p:txBody>
      </p:sp>
      <p:sp>
        <p:nvSpPr>
          <p:cNvPr id="11" name="Google Shape;239;p7">
            <a:extLst>
              <a:ext uri="{FF2B5EF4-FFF2-40B4-BE49-F238E27FC236}">
                <a16:creationId xmlns:a16="http://schemas.microsoft.com/office/drawing/2014/main" id="{13AD9E32-7793-C248-A9C5-49E65BD4E11F}"/>
              </a:ext>
            </a:extLst>
          </p:cNvPr>
          <p:cNvSpPr txBox="1"/>
          <p:nvPr/>
        </p:nvSpPr>
        <p:spPr>
          <a:xfrm>
            <a:off x="3330145" y="5754872"/>
            <a:ext cx="5531710" cy="1015622"/>
          </a:xfrm>
          <a:prstGeom prst="rect">
            <a:avLst/>
          </a:prstGeom>
          <a:noFill/>
          <a:ln>
            <a:noFill/>
          </a:ln>
        </p:spPr>
        <p:txBody>
          <a:bodyPr spcFirstLastPara="1" wrap="square" lIns="91425" tIns="45700" rIns="91425" bIns="45700" anchor="t" anchorCtr="0">
            <a:spAutoFit/>
          </a:bodyPr>
          <a:lstStyle/>
          <a:p>
            <a:pPr lvl="0" algn="ctr"/>
            <a:r>
              <a:rPr lang="en-US" sz="6000" b="1" dirty="0">
                <a:solidFill>
                  <a:srgbClr val="39C79D"/>
                </a:solidFill>
                <a:latin typeface="Mali"/>
                <a:cs typeface="Mali"/>
                <a:sym typeface="Mali"/>
              </a:rPr>
              <a:t>4,000 years</a:t>
            </a:r>
            <a:endParaRPr lang="en-US" sz="6000" dirty="0">
              <a:solidFill>
                <a:srgbClr val="39C79D"/>
              </a:solidFill>
            </a:endParaRPr>
          </a:p>
        </p:txBody>
      </p:sp>
      <p:pic>
        <p:nvPicPr>
          <p:cNvPr id="5" name="Picture 4" descr="A picture containing outdoor&#10;&#10;Description automatically generated">
            <a:extLst>
              <a:ext uri="{FF2B5EF4-FFF2-40B4-BE49-F238E27FC236}">
                <a16:creationId xmlns:a16="http://schemas.microsoft.com/office/drawing/2014/main" id="{6E8ED96B-8DA5-674B-9615-F3410CABCCCC}"/>
              </a:ext>
            </a:extLst>
          </p:cNvPr>
          <p:cNvPicPr>
            <a:picLocks noChangeAspect="1"/>
          </p:cNvPicPr>
          <p:nvPr/>
        </p:nvPicPr>
        <p:blipFill rotWithShape="1">
          <a:blip r:embed="rId6"/>
          <a:srcRect b="-16"/>
          <a:stretch/>
        </p:blipFill>
        <p:spPr>
          <a:xfrm>
            <a:off x="2897047" y="2331634"/>
            <a:ext cx="6397905" cy="3423238"/>
          </a:xfrm>
          <a:prstGeom prst="rect">
            <a:avLst/>
          </a:prstGeom>
        </p:spPr>
      </p:pic>
    </p:spTree>
    <p:extLst>
      <p:ext uri="{BB962C8B-B14F-4D97-AF65-F5344CB8AC3E}">
        <p14:creationId xmlns:p14="http://schemas.microsoft.com/office/powerpoint/2010/main" val="212714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7"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34" name="Google Shape;234;p7"/>
          <p:cNvSpPr txBox="1"/>
          <p:nvPr/>
        </p:nvSpPr>
        <p:spPr>
          <a:xfrm>
            <a:off x="4279946" y="1661825"/>
            <a:ext cx="7414030"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1" i="0" u="none" strike="noStrike" cap="none">
                <a:solidFill>
                  <a:srgbClr val="29C7F7"/>
                </a:solidFill>
                <a:latin typeface="Calibri"/>
                <a:ea typeface="Calibri"/>
                <a:cs typeface="Calibri"/>
                <a:sym typeface="Calibri"/>
              </a:rPr>
              <a:t>Steps to </a:t>
            </a:r>
            <a:endParaRPr/>
          </a:p>
          <a:p>
            <a:pPr marL="0" marR="0" lvl="0" indent="0" algn="ctr" rtl="0">
              <a:spcBef>
                <a:spcPts val="0"/>
              </a:spcBef>
              <a:spcAft>
                <a:spcPts val="0"/>
              </a:spcAft>
              <a:buNone/>
            </a:pPr>
            <a:r>
              <a:rPr lang="en-US" sz="11500" b="1" i="0" u="none" strike="noStrike" cap="none">
                <a:solidFill>
                  <a:srgbClr val="29C7F7"/>
                </a:solidFill>
                <a:latin typeface="Calibri"/>
                <a:ea typeface="Calibri"/>
                <a:cs typeface="Calibri"/>
                <a:sym typeface="Calibri"/>
              </a:rPr>
              <a:t>Recycling</a:t>
            </a:r>
            <a:endParaRPr/>
          </a:p>
        </p:txBody>
      </p:sp>
      <p:sp>
        <p:nvSpPr>
          <p:cNvPr id="235" name="Google Shape;235;p7"/>
          <p:cNvSpPr/>
          <p:nvPr/>
        </p:nvSpPr>
        <p:spPr>
          <a:xfrm>
            <a:off x="2945858" y="1619861"/>
            <a:ext cx="2068200" cy="2068200"/>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6" name="Google Shape;236;p7"/>
          <p:cNvSpPr txBox="1"/>
          <p:nvPr/>
        </p:nvSpPr>
        <p:spPr>
          <a:xfrm>
            <a:off x="511427" y="682208"/>
            <a:ext cx="4282200" cy="163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0" b="1" i="0" u="none" strike="noStrike" cap="none">
                <a:solidFill>
                  <a:srgbClr val="29C7F7"/>
                </a:solidFill>
                <a:latin typeface="Calibri"/>
                <a:ea typeface="Calibri"/>
                <a:cs typeface="Calibri"/>
                <a:sym typeface="Calibri"/>
              </a:rPr>
              <a:t>The</a:t>
            </a:r>
            <a:endParaRPr/>
          </a:p>
        </p:txBody>
      </p:sp>
      <p:sp>
        <p:nvSpPr>
          <p:cNvPr id="237" name="Google Shape;237;p7"/>
          <p:cNvSpPr/>
          <p:nvPr/>
        </p:nvSpPr>
        <p:spPr>
          <a:xfrm>
            <a:off x="2871633" y="1619861"/>
            <a:ext cx="2068200" cy="2068200"/>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8" name="Google Shape;238;p7"/>
          <p:cNvSpPr txBox="1"/>
          <p:nvPr/>
        </p:nvSpPr>
        <p:spPr>
          <a:xfrm>
            <a:off x="3485125" y="1661100"/>
            <a:ext cx="993600" cy="198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700" b="1">
                <a:solidFill>
                  <a:schemeClr val="lt1"/>
                </a:solidFill>
                <a:latin typeface="Calibri"/>
                <a:ea typeface="Calibri"/>
                <a:cs typeface="Calibri"/>
                <a:sym typeface="Calibri"/>
              </a:rPr>
              <a:t>3</a:t>
            </a:r>
            <a:endParaRPr sz="13700" b="1">
              <a:solidFill>
                <a:schemeClr val="lt1"/>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675E0C1A-6709-A257-72F0-E5AFF917E744}"/>
              </a:ext>
            </a:extLst>
          </p:cNvPr>
          <p:cNvSpPr>
            <a:spLocks noGrp="1"/>
          </p:cNvSpPr>
          <p:nvPr>
            <p:ph type="sldNum" sz="quarter" idx="12"/>
          </p:nvPr>
        </p:nvSpPr>
        <p:spPr/>
        <p:txBody>
          <a:bodyPr/>
          <a:lstStyle/>
          <a:p>
            <a:fld id="{A49FEDE7-8061-9B4D-88A1-7EA83A94C31B}" type="slidenum">
              <a:rPr lang="en-TH" smtClean="0"/>
              <a:t>19</a:t>
            </a:fld>
            <a:endParaRPr lang="en-TH"/>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5171BC68-CC43-2B4D-BB8F-888BEB7BEB09}"/>
              </a:ext>
            </a:extLst>
          </p:cNvPr>
          <p:cNvSpPr/>
          <p:nvPr/>
        </p:nvSpPr>
        <p:spPr>
          <a:xfrm>
            <a:off x="506503" y="1471221"/>
            <a:ext cx="10907167" cy="1254511"/>
          </a:xfrm>
          <a:prstGeom prst="rect">
            <a:avLst/>
          </a:prstGeom>
        </p:spPr>
        <p:txBody>
          <a:bodyPr wrap="square">
            <a:spAutoFit/>
          </a:bodyPr>
          <a:lstStyle/>
          <a:p>
            <a:pPr algn="thaiDist">
              <a:lnSpc>
                <a:spcPct val="120000"/>
              </a:lnSpc>
            </a:pPr>
            <a:r>
              <a:rPr lang="en-US" sz="1600" b="1" dirty="0">
                <a:solidFill>
                  <a:srgbClr val="262626"/>
                </a:solidFill>
              </a:rPr>
              <a:t>Students will learn about the recycling process and how improperly recycled items can cause problems or contaminate other recyclables. They will work in small groups, practicing collaborative and critical thinking skills, to sort cards with pictures of common items into recyclables, non-recyclables, and potential recyclables, then decide how some of the potential recyclables can be made fully recyclable. </a:t>
            </a:r>
          </a:p>
        </p:txBody>
      </p:sp>
      <p:sp>
        <p:nvSpPr>
          <p:cNvPr id="6" name="Rounded Rectangle 5">
            <a:extLst>
              <a:ext uri="{FF2B5EF4-FFF2-40B4-BE49-F238E27FC236}">
                <a16:creationId xmlns:a16="http://schemas.microsoft.com/office/drawing/2014/main" id="{FD9AA248-B0AF-F84E-94F8-0CF855A300AF}"/>
              </a:ext>
            </a:extLst>
          </p:cNvPr>
          <p:cNvSpPr/>
          <p:nvPr/>
        </p:nvSpPr>
        <p:spPr>
          <a:xfrm>
            <a:off x="313764" y="1305113"/>
            <a:ext cx="11371732" cy="1580567"/>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3" name="Oval 12">
            <a:extLst>
              <a:ext uri="{FF2B5EF4-FFF2-40B4-BE49-F238E27FC236}">
                <a16:creationId xmlns:a16="http://schemas.microsoft.com/office/drawing/2014/main" id="{AFD3679D-4E6B-824C-8459-CC5623869861}"/>
              </a:ext>
            </a:extLst>
          </p:cNvPr>
          <p:cNvSpPr/>
          <p:nvPr/>
        </p:nvSpPr>
        <p:spPr>
          <a:xfrm>
            <a:off x="1181181" y="3203234"/>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Oval 10">
            <a:extLst>
              <a:ext uri="{FF2B5EF4-FFF2-40B4-BE49-F238E27FC236}">
                <a16:creationId xmlns:a16="http://schemas.microsoft.com/office/drawing/2014/main" id="{6AF8E32D-9947-CF40-B17C-19E63D868AE9}"/>
              </a:ext>
            </a:extLst>
          </p:cNvPr>
          <p:cNvSpPr/>
          <p:nvPr/>
        </p:nvSpPr>
        <p:spPr>
          <a:xfrm>
            <a:off x="1127544" y="3203234"/>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Rectangle 11">
            <a:extLst>
              <a:ext uri="{FF2B5EF4-FFF2-40B4-BE49-F238E27FC236}">
                <a16:creationId xmlns:a16="http://schemas.microsoft.com/office/drawing/2014/main" id="{A09C8872-CA45-934A-B4B7-1B49C3EB120A}"/>
              </a:ext>
            </a:extLst>
          </p:cNvPr>
          <p:cNvSpPr/>
          <p:nvPr/>
        </p:nvSpPr>
        <p:spPr>
          <a:xfrm>
            <a:off x="1172128" y="3183182"/>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1</a:t>
            </a:r>
          </a:p>
        </p:txBody>
      </p:sp>
      <p:sp>
        <p:nvSpPr>
          <p:cNvPr id="16" name="Rectangle 15">
            <a:extLst>
              <a:ext uri="{FF2B5EF4-FFF2-40B4-BE49-F238E27FC236}">
                <a16:creationId xmlns:a16="http://schemas.microsoft.com/office/drawing/2014/main" id="{129E9067-F706-6F44-B199-2326A583B255}"/>
              </a:ext>
            </a:extLst>
          </p:cNvPr>
          <p:cNvSpPr/>
          <p:nvPr/>
        </p:nvSpPr>
        <p:spPr>
          <a:xfrm>
            <a:off x="1678983" y="3245606"/>
            <a:ext cx="9734687" cy="1254446"/>
          </a:xfrm>
          <a:prstGeom prst="rect">
            <a:avLst/>
          </a:prstGeom>
        </p:spPr>
        <p:txBody>
          <a:bodyPr wrap="square">
            <a:spAutoFit/>
          </a:bodyPr>
          <a:lstStyle/>
          <a:p>
            <a:pPr algn="thaiDist">
              <a:lnSpc>
                <a:spcPct val="120000"/>
              </a:lnSpc>
            </a:pPr>
            <a:r>
              <a:rPr lang="en-US" sz="1600" b="1" dirty="0">
                <a:solidFill>
                  <a:srgbClr val="262626"/>
                </a:solidFill>
              </a:rPr>
              <a:t>Print or display as many as needed of the following materials:</a:t>
            </a:r>
          </a:p>
          <a:p>
            <a:pPr marL="285750" indent="-285750" algn="thaiDist">
              <a:lnSpc>
                <a:spcPct val="120000"/>
              </a:lnSpc>
              <a:buSzPct val="150000"/>
              <a:buFont typeface="Arial" panose="020B0604020202020204" pitchFamily="34" charset="0"/>
              <a:buChar char="•"/>
            </a:pPr>
            <a:r>
              <a:rPr lang="en-US" sz="1600" dirty="0">
                <a:solidFill>
                  <a:srgbClr val="262626"/>
                </a:solidFill>
              </a:rPr>
              <a:t>Deck of Cards, one deck per student group </a:t>
            </a:r>
          </a:p>
          <a:p>
            <a:pPr marL="285750" indent="-285750" algn="thaiDist">
              <a:lnSpc>
                <a:spcPct val="120000"/>
              </a:lnSpc>
              <a:buSzPct val="150000"/>
              <a:buFont typeface="Arial" panose="020B0604020202020204" pitchFamily="34" charset="0"/>
              <a:buChar char="•"/>
            </a:pPr>
            <a:r>
              <a:rPr lang="en-US" sz="1600" dirty="0">
                <a:solidFill>
                  <a:srgbClr val="262626"/>
                </a:solidFill>
              </a:rPr>
              <a:t>The handouts (“YES/NO”, “Can it be recycled?”)</a:t>
            </a:r>
          </a:p>
          <a:p>
            <a:pPr algn="thaiDist">
              <a:lnSpc>
                <a:spcPct val="120000"/>
              </a:lnSpc>
              <a:buSzPct val="150000"/>
            </a:pPr>
            <a:endParaRPr lang="en-US" sz="1600" b="1" dirty="0">
              <a:solidFill>
                <a:srgbClr val="262626"/>
              </a:solidFill>
            </a:endParaRPr>
          </a:p>
        </p:txBody>
      </p:sp>
      <p:sp>
        <p:nvSpPr>
          <p:cNvPr id="9" name="Bent-Up Arrow 8">
            <a:extLst>
              <a:ext uri="{FF2B5EF4-FFF2-40B4-BE49-F238E27FC236}">
                <a16:creationId xmlns:a16="http://schemas.microsoft.com/office/drawing/2014/main" id="{7E685EE8-20F6-2244-87AD-51209B6BB19A}"/>
              </a:ext>
            </a:extLst>
          </p:cNvPr>
          <p:cNvSpPr/>
          <p:nvPr/>
        </p:nvSpPr>
        <p:spPr>
          <a:xfrm rot="5400000">
            <a:off x="586952" y="3145953"/>
            <a:ext cx="402546" cy="301686"/>
          </a:xfrm>
          <a:prstGeom prst="bentUpArrow">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7" name="Rectangle 16">
            <a:extLst>
              <a:ext uri="{FF2B5EF4-FFF2-40B4-BE49-F238E27FC236}">
                <a16:creationId xmlns:a16="http://schemas.microsoft.com/office/drawing/2014/main" id="{81A06BB7-A57A-5E4F-B6DD-27B41AC228A3}"/>
              </a:ext>
            </a:extLst>
          </p:cNvPr>
          <p:cNvSpPr/>
          <p:nvPr/>
        </p:nvSpPr>
        <p:spPr>
          <a:xfrm>
            <a:off x="1678983" y="4489417"/>
            <a:ext cx="9734687" cy="663580"/>
          </a:xfrm>
          <a:prstGeom prst="rect">
            <a:avLst/>
          </a:prstGeom>
        </p:spPr>
        <p:txBody>
          <a:bodyPr wrap="square">
            <a:spAutoFit/>
          </a:bodyPr>
          <a:lstStyle/>
          <a:p>
            <a:pPr algn="thaiDist">
              <a:lnSpc>
                <a:spcPct val="120000"/>
              </a:lnSpc>
            </a:pPr>
            <a:r>
              <a:rPr lang="en-US" sz="1600" b="1" dirty="0">
                <a:solidFill>
                  <a:srgbClr val="262626"/>
                </a:solidFill>
              </a:rPr>
              <a:t>Use the presentation slides for this lesson to guide a class discussion </a:t>
            </a:r>
            <a:r>
              <a:rPr lang="en-US" sz="1600" dirty="0">
                <a:solidFill>
                  <a:srgbClr val="262626"/>
                </a:solidFill>
              </a:rPr>
              <a:t>about what can and cannot be recycled and also the steps to prepare an item to be recycled.</a:t>
            </a:r>
          </a:p>
        </p:txBody>
      </p:sp>
      <p:sp>
        <p:nvSpPr>
          <p:cNvPr id="18" name="Oval 17">
            <a:extLst>
              <a:ext uri="{FF2B5EF4-FFF2-40B4-BE49-F238E27FC236}">
                <a16:creationId xmlns:a16="http://schemas.microsoft.com/office/drawing/2014/main" id="{29FF3893-EED7-864D-8322-60945ABF4897}"/>
              </a:ext>
            </a:extLst>
          </p:cNvPr>
          <p:cNvSpPr/>
          <p:nvPr/>
        </p:nvSpPr>
        <p:spPr>
          <a:xfrm>
            <a:off x="1177126" y="4458003"/>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Oval 18">
            <a:extLst>
              <a:ext uri="{FF2B5EF4-FFF2-40B4-BE49-F238E27FC236}">
                <a16:creationId xmlns:a16="http://schemas.microsoft.com/office/drawing/2014/main" id="{D546FFE0-AC33-634C-9CF5-2A183710E4D7}"/>
              </a:ext>
            </a:extLst>
          </p:cNvPr>
          <p:cNvSpPr/>
          <p:nvPr/>
        </p:nvSpPr>
        <p:spPr>
          <a:xfrm>
            <a:off x="1123489" y="4458003"/>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0" name="Rectangle 19">
            <a:extLst>
              <a:ext uri="{FF2B5EF4-FFF2-40B4-BE49-F238E27FC236}">
                <a16:creationId xmlns:a16="http://schemas.microsoft.com/office/drawing/2014/main" id="{21ADB98F-BBCE-D348-A0D8-68BD5406CE7D}"/>
              </a:ext>
            </a:extLst>
          </p:cNvPr>
          <p:cNvSpPr/>
          <p:nvPr/>
        </p:nvSpPr>
        <p:spPr>
          <a:xfrm>
            <a:off x="1168073" y="4437951"/>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2</a:t>
            </a:r>
          </a:p>
        </p:txBody>
      </p:sp>
      <p:sp>
        <p:nvSpPr>
          <p:cNvPr id="32" name="Rounded Rectangle 31">
            <a:extLst>
              <a:ext uri="{FF2B5EF4-FFF2-40B4-BE49-F238E27FC236}">
                <a16:creationId xmlns:a16="http://schemas.microsoft.com/office/drawing/2014/main" id="{03D80DED-07FA-7648-A98B-006FFF2CC66F}"/>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3" name="Rounded Rectangle 32">
            <a:extLst>
              <a:ext uri="{FF2B5EF4-FFF2-40B4-BE49-F238E27FC236}">
                <a16:creationId xmlns:a16="http://schemas.microsoft.com/office/drawing/2014/main" id="{AE593411-CF70-804B-88B7-4B861BF579D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4" name="TextBox 33">
            <a:extLst>
              <a:ext uri="{FF2B5EF4-FFF2-40B4-BE49-F238E27FC236}">
                <a16:creationId xmlns:a16="http://schemas.microsoft.com/office/drawing/2014/main" id="{C098EEBB-9906-934A-AAC3-1F3847C7F9B7}"/>
              </a:ext>
            </a:extLst>
          </p:cNvPr>
          <p:cNvSpPr txBox="1"/>
          <p:nvPr/>
        </p:nvSpPr>
        <p:spPr>
          <a:xfrm>
            <a:off x="2794681" y="294106"/>
            <a:ext cx="6602638" cy="584775"/>
          </a:xfrm>
          <a:prstGeom prst="rect">
            <a:avLst/>
          </a:prstGeom>
          <a:noFill/>
        </p:spPr>
        <p:txBody>
          <a:bodyPr wrap="square" rtlCol="0">
            <a:spAutoFit/>
          </a:bodyPr>
          <a:lstStyle/>
          <a:p>
            <a:pPr algn="ctr"/>
            <a:r>
              <a:rPr lang="en-US" sz="3200" b="1" dirty="0">
                <a:solidFill>
                  <a:schemeClr val="bg1"/>
                </a:solidFill>
              </a:rPr>
              <a:t>Lesson Prep &amp; Curriculum Alignment </a:t>
            </a:r>
          </a:p>
        </p:txBody>
      </p:sp>
      <p:sp>
        <p:nvSpPr>
          <p:cNvPr id="21" name="TextBox 20">
            <a:extLst>
              <a:ext uri="{FF2B5EF4-FFF2-40B4-BE49-F238E27FC236}">
                <a16:creationId xmlns:a16="http://schemas.microsoft.com/office/drawing/2014/main" id="{A578BCDC-8719-EB47-ABEF-3276125F0C98}"/>
              </a:ext>
            </a:extLst>
          </p:cNvPr>
          <p:cNvSpPr txBox="1"/>
          <p:nvPr/>
        </p:nvSpPr>
        <p:spPr>
          <a:xfrm>
            <a:off x="2794681" y="901959"/>
            <a:ext cx="6602638" cy="307777"/>
          </a:xfrm>
          <a:prstGeom prst="rect">
            <a:avLst/>
          </a:prstGeom>
          <a:noFill/>
        </p:spPr>
        <p:txBody>
          <a:bodyPr wrap="square" rtlCol="0">
            <a:spAutoFit/>
          </a:bodyPr>
          <a:lstStyle/>
          <a:p>
            <a:pPr algn="ctr"/>
            <a:r>
              <a:rPr lang="en-US" sz="1400" b="1" dirty="0">
                <a:solidFill>
                  <a:schemeClr val="bg1"/>
                </a:solidFill>
              </a:rPr>
              <a:t>Prep time: 10 – 15 minutes</a:t>
            </a:r>
          </a:p>
        </p:txBody>
      </p:sp>
      <p:sp>
        <p:nvSpPr>
          <p:cNvPr id="7" name="Slide Number Placeholder 6">
            <a:extLst>
              <a:ext uri="{FF2B5EF4-FFF2-40B4-BE49-F238E27FC236}">
                <a16:creationId xmlns:a16="http://schemas.microsoft.com/office/drawing/2014/main" id="{1838F233-46B5-A80C-B5EC-40A3F9C7B13F}"/>
              </a:ext>
            </a:extLst>
          </p:cNvPr>
          <p:cNvSpPr>
            <a:spLocks noGrp="1"/>
          </p:cNvSpPr>
          <p:nvPr>
            <p:ph type="sldNum" sz="quarter" idx="12"/>
          </p:nvPr>
        </p:nvSpPr>
        <p:spPr/>
        <p:txBody>
          <a:bodyPr/>
          <a:lstStyle/>
          <a:p>
            <a:fld id="{A49FEDE7-8061-9B4D-88A1-7EA83A94C31B}" type="slidenum">
              <a:rPr lang="en-TH" smtClean="0"/>
              <a:t>2</a:t>
            </a:fld>
            <a:endParaRPr lang="en-TH"/>
          </a:p>
        </p:txBody>
      </p:sp>
    </p:spTree>
    <p:extLst>
      <p:ext uri="{BB962C8B-B14F-4D97-AF65-F5344CB8AC3E}">
        <p14:creationId xmlns:p14="http://schemas.microsoft.com/office/powerpoint/2010/main" val="2869964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8" descr="A picture containing text, peopl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45" name="Google Shape;245;p8"/>
          <p:cNvSpPr/>
          <p:nvPr/>
        </p:nvSpPr>
        <p:spPr>
          <a:xfrm>
            <a:off x="2087374" y="512618"/>
            <a:ext cx="725099" cy="724375"/>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8"/>
          <p:cNvSpPr txBox="1"/>
          <p:nvPr/>
        </p:nvSpPr>
        <p:spPr>
          <a:xfrm>
            <a:off x="695432" y="401874"/>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29C7F7"/>
                </a:solidFill>
                <a:latin typeface="Calibri"/>
                <a:ea typeface="Calibri"/>
                <a:cs typeface="Calibri"/>
                <a:sym typeface="Calibri"/>
              </a:rPr>
              <a:t>Step</a:t>
            </a:r>
            <a:endParaRPr/>
          </a:p>
        </p:txBody>
      </p:sp>
      <p:sp>
        <p:nvSpPr>
          <p:cNvPr id="247" name="Google Shape;247;p8"/>
          <p:cNvSpPr txBox="1"/>
          <p:nvPr/>
        </p:nvSpPr>
        <p:spPr>
          <a:xfrm>
            <a:off x="2199862" y="442098"/>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libri"/>
                <a:ea typeface="Calibri"/>
                <a:cs typeface="Calibri"/>
                <a:sym typeface="Calibri"/>
              </a:rPr>
              <a:t>1</a:t>
            </a:r>
            <a:endParaRPr dirty="0"/>
          </a:p>
        </p:txBody>
      </p:sp>
      <p:sp>
        <p:nvSpPr>
          <p:cNvPr id="248" name="Google Shape;248;p8"/>
          <p:cNvSpPr txBox="1"/>
          <p:nvPr/>
        </p:nvSpPr>
        <p:spPr>
          <a:xfrm>
            <a:off x="3155459" y="439353"/>
            <a:ext cx="8393238"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434444"/>
                </a:solidFill>
                <a:latin typeface="Calibri"/>
                <a:ea typeface="Calibri"/>
                <a:cs typeface="Calibri"/>
                <a:sym typeface="Calibri"/>
              </a:rPr>
              <a:t>Know what you can recycle.</a:t>
            </a:r>
            <a:endParaRPr/>
          </a:p>
          <a:p>
            <a:pPr marL="0" marR="0" lvl="0" indent="0" algn="l" rtl="0">
              <a:spcBef>
                <a:spcPts val="0"/>
              </a:spcBef>
              <a:spcAft>
                <a:spcPts val="0"/>
              </a:spcAft>
              <a:buNone/>
            </a:pPr>
            <a:endParaRPr sz="4800" b="1">
              <a:solidFill>
                <a:srgbClr val="434444"/>
              </a:solidFill>
              <a:latin typeface="Calibri"/>
              <a:ea typeface="Calibri"/>
              <a:cs typeface="Calibri"/>
              <a:sym typeface="Calibri"/>
            </a:endParaRPr>
          </a:p>
        </p:txBody>
      </p:sp>
      <p:pic>
        <p:nvPicPr>
          <p:cNvPr id="249" name="Google Shape;249;p8" descr="A picture containing plastic, vessel, jar&#10;&#10;Description automatically generated"/>
          <p:cNvPicPr preferRelativeResize="0"/>
          <p:nvPr/>
        </p:nvPicPr>
        <p:blipFill rotWithShape="1">
          <a:blip r:embed="rId5">
            <a:alphaModFix/>
          </a:blip>
          <a:srcRect/>
          <a:stretch/>
        </p:blipFill>
        <p:spPr>
          <a:xfrm>
            <a:off x="148995" y="1821215"/>
            <a:ext cx="2223739" cy="2662560"/>
          </a:xfrm>
          <a:prstGeom prst="rect">
            <a:avLst/>
          </a:prstGeom>
          <a:noFill/>
          <a:ln>
            <a:noFill/>
          </a:ln>
        </p:spPr>
      </p:pic>
      <p:sp>
        <p:nvSpPr>
          <p:cNvPr id="250" name="Google Shape;250;p8"/>
          <p:cNvSpPr/>
          <p:nvPr/>
        </p:nvSpPr>
        <p:spPr>
          <a:xfrm>
            <a:off x="154161" y="4496569"/>
            <a:ext cx="2384489" cy="64389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a:solidFill>
                  <a:srgbClr val="262626"/>
                </a:solidFill>
                <a:latin typeface="Calibri"/>
                <a:ea typeface="Calibri"/>
                <a:cs typeface="Calibri"/>
                <a:sym typeface="Calibri"/>
              </a:rPr>
              <a:t>Glass Jar</a:t>
            </a:r>
            <a:endParaRPr sz="3200">
              <a:solidFill>
                <a:srgbClr val="262626"/>
              </a:solidFill>
              <a:latin typeface="Calibri"/>
              <a:ea typeface="Calibri"/>
              <a:cs typeface="Calibri"/>
              <a:sym typeface="Calibri"/>
            </a:endParaRPr>
          </a:p>
        </p:txBody>
      </p:sp>
      <p:pic>
        <p:nvPicPr>
          <p:cNvPr id="251" name="Google Shape;251;p8" descr="Icon&#10;&#10;Description automatically generated"/>
          <p:cNvPicPr preferRelativeResize="0"/>
          <p:nvPr/>
        </p:nvPicPr>
        <p:blipFill rotWithShape="1">
          <a:blip r:embed="rId6">
            <a:alphaModFix/>
          </a:blip>
          <a:srcRect r="14" b="29"/>
          <a:stretch/>
        </p:blipFill>
        <p:spPr>
          <a:xfrm>
            <a:off x="2059005" y="1667280"/>
            <a:ext cx="953323" cy="853415"/>
          </a:xfrm>
          <a:prstGeom prst="rect">
            <a:avLst/>
          </a:prstGeom>
          <a:noFill/>
          <a:ln>
            <a:noFill/>
          </a:ln>
        </p:spPr>
      </p:pic>
      <p:pic>
        <p:nvPicPr>
          <p:cNvPr id="252" name="Google Shape;252;p8" descr="A bottle of water&#10;&#10;Description automatically generated with low confidence"/>
          <p:cNvPicPr preferRelativeResize="0"/>
          <p:nvPr/>
        </p:nvPicPr>
        <p:blipFill rotWithShape="1">
          <a:blip r:embed="rId7">
            <a:alphaModFix/>
          </a:blip>
          <a:srcRect/>
          <a:stretch/>
        </p:blipFill>
        <p:spPr>
          <a:xfrm>
            <a:off x="3029829" y="1830359"/>
            <a:ext cx="2248754" cy="2857792"/>
          </a:xfrm>
          <a:prstGeom prst="rect">
            <a:avLst/>
          </a:prstGeom>
          <a:noFill/>
          <a:ln>
            <a:noFill/>
          </a:ln>
        </p:spPr>
      </p:pic>
      <p:pic>
        <p:nvPicPr>
          <p:cNvPr id="254" name="Google Shape;254;p8" descr="A close up of a roll of tape&#10;&#10;Description automatically generated with low confidence"/>
          <p:cNvPicPr preferRelativeResize="0"/>
          <p:nvPr/>
        </p:nvPicPr>
        <p:blipFill rotWithShape="1">
          <a:blip r:embed="rId8">
            <a:alphaModFix/>
          </a:blip>
          <a:srcRect/>
          <a:stretch/>
        </p:blipFill>
        <p:spPr>
          <a:xfrm>
            <a:off x="9990385" y="2221823"/>
            <a:ext cx="1128502" cy="2134890"/>
          </a:xfrm>
          <a:prstGeom prst="rect">
            <a:avLst/>
          </a:prstGeom>
          <a:noFill/>
          <a:ln>
            <a:noFill/>
          </a:ln>
        </p:spPr>
      </p:pic>
      <p:pic>
        <p:nvPicPr>
          <p:cNvPr id="255" name="Google Shape;255;p8" descr="A picture containing box, stationary, container, envelope&#10;&#10;Description automatically generated"/>
          <p:cNvPicPr preferRelativeResize="0"/>
          <p:nvPr/>
        </p:nvPicPr>
        <p:blipFill rotWithShape="1">
          <a:blip r:embed="rId9">
            <a:alphaModFix/>
          </a:blip>
          <a:srcRect/>
          <a:stretch/>
        </p:blipFill>
        <p:spPr>
          <a:xfrm>
            <a:off x="5935678" y="1987705"/>
            <a:ext cx="3116495" cy="2329580"/>
          </a:xfrm>
          <a:prstGeom prst="rect">
            <a:avLst/>
          </a:prstGeom>
          <a:noFill/>
          <a:ln>
            <a:noFill/>
          </a:ln>
        </p:spPr>
      </p:pic>
      <p:sp>
        <p:nvSpPr>
          <p:cNvPr id="256" name="Google Shape;256;p8"/>
          <p:cNvSpPr/>
          <p:nvPr/>
        </p:nvSpPr>
        <p:spPr>
          <a:xfrm>
            <a:off x="2372734" y="4496569"/>
            <a:ext cx="3618110" cy="6832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dirty="0">
                <a:solidFill>
                  <a:srgbClr val="262626"/>
                </a:solidFill>
                <a:latin typeface="Calibri"/>
                <a:ea typeface="Calibri"/>
                <a:cs typeface="Calibri"/>
                <a:sym typeface="Calibri"/>
              </a:rPr>
              <a:t>PET Plastic bottle</a:t>
            </a:r>
            <a:endParaRPr sz="3200" dirty="0">
              <a:solidFill>
                <a:srgbClr val="262626"/>
              </a:solidFill>
              <a:latin typeface="Calibri"/>
              <a:ea typeface="Calibri"/>
              <a:cs typeface="Calibri"/>
              <a:sym typeface="Calibri"/>
            </a:endParaRPr>
          </a:p>
        </p:txBody>
      </p:sp>
      <p:pic>
        <p:nvPicPr>
          <p:cNvPr id="257" name="Google Shape;257;p8" descr="Icon&#10;&#10;Description automatically generated"/>
          <p:cNvPicPr preferRelativeResize="0"/>
          <p:nvPr/>
        </p:nvPicPr>
        <p:blipFill rotWithShape="1">
          <a:blip r:embed="rId6">
            <a:alphaModFix/>
          </a:blip>
          <a:srcRect r="14" b="29"/>
          <a:stretch/>
        </p:blipFill>
        <p:spPr>
          <a:xfrm>
            <a:off x="4682545" y="1667280"/>
            <a:ext cx="953323" cy="853415"/>
          </a:xfrm>
          <a:prstGeom prst="rect">
            <a:avLst/>
          </a:prstGeom>
          <a:noFill/>
          <a:ln>
            <a:noFill/>
          </a:ln>
        </p:spPr>
      </p:pic>
      <p:pic>
        <p:nvPicPr>
          <p:cNvPr id="258" name="Google Shape;258;p8" descr="Icon&#10;&#10;Description automatically generated"/>
          <p:cNvPicPr preferRelativeResize="0"/>
          <p:nvPr/>
        </p:nvPicPr>
        <p:blipFill rotWithShape="1">
          <a:blip r:embed="rId6">
            <a:alphaModFix/>
          </a:blip>
          <a:srcRect r="14" b="29"/>
          <a:stretch/>
        </p:blipFill>
        <p:spPr>
          <a:xfrm>
            <a:off x="8437272" y="1667279"/>
            <a:ext cx="953323" cy="853415"/>
          </a:xfrm>
          <a:prstGeom prst="rect">
            <a:avLst/>
          </a:prstGeom>
          <a:noFill/>
          <a:ln>
            <a:noFill/>
          </a:ln>
        </p:spPr>
      </p:pic>
      <p:sp>
        <p:nvSpPr>
          <p:cNvPr id="259" name="Google Shape;259;p8"/>
          <p:cNvSpPr/>
          <p:nvPr/>
        </p:nvSpPr>
        <p:spPr>
          <a:xfrm>
            <a:off x="6096268" y="4496569"/>
            <a:ext cx="2709065" cy="64389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dirty="0">
                <a:solidFill>
                  <a:srgbClr val="262626"/>
                </a:solidFill>
                <a:latin typeface="Calibri"/>
                <a:ea typeface="Calibri"/>
                <a:cs typeface="Calibri"/>
                <a:sym typeface="Calibri"/>
              </a:rPr>
              <a:t>Cardboard box</a:t>
            </a:r>
            <a:endParaRPr sz="3200" dirty="0">
              <a:solidFill>
                <a:srgbClr val="262626"/>
              </a:solidFill>
              <a:latin typeface="Calibri"/>
              <a:ea typeface="Calibri"/>
              <a:cs typeface="Calibri"/>
              <a:sym typeface="Calibri"/>
            </a:endParaRPr>
          </a:p>
        </p:txBody>
      </p:sp>
      <p:pic>
        <p:nvPicPr>
          <p:cNvPr id="260" name="Google Shape;260;p8" descr="Icon&#10;&#10;Description automatically generated"/>
          <p:cNvPicPr preferRelativeResize="0"/>
          <p:nvPr/>
        </p:nvPicPr>
        <p:blipFill rotWithShape="1">
          <a:blip r:embed="rId6">
            <a:alphaModFix/>
          </a:blip>
          <a:srcRect r="14" b="29"/>
          <a:stretch/>
        </p:blipFill>
        <p:spPr>
          <a:xfrm>
            <a:off x="10911921" y="1647873"/>
            <a:ext cx="953323" cy="853415"/>
          </a:xfrm>
          <a:prstGeom prst="rect">
            <a:avLst/>
          </a:prstGeom>
          <a:noFill/>
          <a:ln>
            <a:noFill/>
          </a:ln>
        </p:spPr>
      </p:pic>
      <p:sp>
        <p:nvSpPr>
          <p:cNvPr id="261" name="Google Shape;261;p8"/>
          <p:cNvSpPr/>
          <p:nvPr/>
        </p:nvSpPr>
        <p:spPr>
          <a:xfrm>
            <a:off x="9200103" y="4496569"/>
            <a:ext cx="2709065" cy="6832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dirty="0">
                <a:solidFill>
                  <a:srgbClr val="262626"/>
                </a:solidFill>
                <a:latin typeface="Calibri"/>
                <a:ea typeface="Calibri"/>
                <a:cs typeface="Calibri"/>
                <a:sym typeface="Calibri"/>
              </a:rPr>
              <a:t>Metal can</a:t>
            </a:r>
            <a:endParaRPr sz="3200" dirty="0">
              <a:solidFill>
                <a:srgbClr val="262626"/>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8567F0BF-DDAF-BD15-450B-F609A75B7C55}"/>
              </a:ext>
            </a:extLst>
          </p:cNvPr>
          <p:cNvSpPr>
            <a:spLocks noGrp="1"/>
          </p:cNvSpPr>
          <p:nvPr>
            <p:ph type="sldNum" sz="quarter" idx="12"/>
          </p:nvPr>
        </p:nvSpPr>
        <p:spPr/>
        <p:txBody>
          <a:bodyPr/>
          <a:lstStyle/>
          <a:p>
            <a:fld id="{A49FEDE7-8061-9B4D-88A1-7EA83A94C31B}" type="slidenum">
              <a:rPr lang="en-TH" smtClean="0"/>
              <a:t>20</a:t>
            </a:fld>
            <a:endParaRPr lang="en-T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7"/>
                                        </p:tgtEl>
                                        <p:attrNameLst>
                                          <p:attrName>style.visibility</p:attrName>
                                        </p:attrNameLst>
                                      </p:cBhvr>
                                      <p:to>
                                        <p:strVal val="visible"/>
                                      </p:to>
                                    </p:set>
                                    <p:anim calcmode="lin" valueType="num">
                                      <p:cBhvr additive="base">
                                        <p:cTn id="7" dur="500" fill="hold"/>
                                        <p:tgtEl>
                                          <p:spTgt spid="247"/>
                                        </p:tgtEl>
                                        <p:attrNameLst>
                                          <p:attrName>ppt_x</p:attrName>
                                        </p:attrNameLst>
                                      </p:cBhvr>
                                      <p:tavLst>
                                        <p:tav tm="0">
                                          <p:val>
                                            <p:strVal val="#ppt_x"/>
                                          </p:val>
                                        </p:tav>
                                        <p:tav tm="100000">
                                          <p:val>
                                            <p:strVal val="#ppt_x"/>
                                          </p:val>
                                        </p:tav>
                                      </p:tavLst>
                                    </p:anim>
                                    <p:anim calcmode="lin" valueType="num">
                                      <p:cBhvr additive="base">
                                        <p:cTn id="8" dur="500" fill="hold"/>
                                        <p:tgtEl>
                                          <p:spTgt spid="2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49"/>
                                        </p:tgtEl>
                                        <p:attrNameLst>
                                          <p:attrName>style.visibility</p:attrName>
                                        </p:attrNameLst>
                                      </p:cBhvr>
                                      <p:to>
                                        <p:strVal val="visible"/>
                                      </p:to>
                                    </p:set>
                                    <p:anim calcmode="lin" valueType="num">
                                      <p:cBhvr>
                                        <p:cTn id="13" dur="500" fill="hold"/>
                                        <p:tgtEl>
                                          <p:spTgt spid="249"/>
                                        </p:tgtEl>
                                        <p:attrNameLst>
                                          <p:attrName>ppt_w</p:attrName>
                                        </p:attrNameLst>
                                      </p:cBhvr>
                                      <p:tavLst>
                                        <p:tav tm="0">
                                          <p:val>
                                            <p:fltVal val="0"/>
                                          </p:val>
                                        </p:tav>
                                        <p:tav tm="100000">
                                          <p:val>
                                            <p:strVal val="#ppt_w"/>
                                          </p:val>
                                        </p:tav>
                                      </p:tavLst>
                                    </p:anim>
                                    <p:anim calcmode="lin" valueType="num">
                                      <p:cBhvr>
                                        <p:cTn id="14" dur="500" fill="hold"/>
                                        <p:tgtEl>
                                          <p:spTgt spid="24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52"/>
                                        </p:tgtEl>
                                        <p:attrNameLst>
                                          <p:attrName>style.visibility</p:attrName>
                                        </p:attrNameLst>
                                      </p:cBhvr>
                                      <p:to>
                                        <p:strVal val="visible"/>
                                      </p:to>
                                    </p:set>
                                    <p:anim calcmode="lin" valueType="num">
                                      <p:cBhvr>
                                        <p:cTn id="19" dur="500" fill="hold"/>
                                        <p:tgtEl>
                                          <p:spTgt spid="252"/>
                                        </p:tgtEl>
                                        <p:attrNameLst>
                                          <p:attrName>ppt_w</p:attrName>
                                        </p:attrNameLst>
                                      </p:cBhvr>
                                      <p:tavLst>
                                        <p:tav tm="0">
                                          <p:val>
                                            <p:fltVal val="0"/>
                                          </p:val>
                                        </p:tav>
                                        <p:tav tm="100000">
                                          <p:val>
                                            <p:strVal val="#ppt_w"/>
                                          </p:val>
                                        </p:tav>
                                      </p:tavLst>
                                    </p:anim>
                                    <p:anim calcmode="lin" valueType="num">
                                      <p:cBhvr>
                                        <p:cTn id="20" dur="500" fill="hold"/>
                                        <p:tgtEl>
                                          <p:spTgt spid="25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arrow.wav"/>
                                        </p:tgtEl>
                                      </p:cMediaNode>
                                    </p:audio>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55"/>
                                        </p:tgtEl>
                                        <p:attrNameLst>
                                          <p:attrName>style.visibility</p:attrName>
                                        </p:attrNameLst>
                                      </p:cBhvr>
                                      <p:to>
                                        <p:strVal val="visible"/>
                                      </p:to>
                                    </p:set>
                                    <p:anim calcmode="lin" valueType="num">
                                      <p:cBhvr>
                                        <p:cTn id="25" dur="500" fill="hold"/>
                                        <p:tgtEl>
                                          <p:spTgt spid="255"/>
                                        </p:tgtEl>
                                        <p:attrNameLst>
                                          <p:attrName>ppt_w</p:attrName>
                                        </p:attrNameLst>
                                      </p:cBhvr>
                                      <p:tavLst>
                                        <p:tav tm="0">
                                          <p:val>
                                            <p:fltVal val="0"/>
                                          </p:val>
                                        </p:tav>
                                        <p:tav tm="100000">
                                          <p:val>
                                            <p:strVal val="#ppt_w"/>
                                          </p:val>
                                        </p:tav>
                                      </p:tavLst>
                                    </p:anim>
                                    <p:anim calcmode="lin" valueType="num">
                                      <p:cBhvr>
                                        <p:cTn id="26" dur="500" fill="hold"/>
                                        <p:tgtEl>
                                          <p:spTgt spid="2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3" name="arrow.wav"/>
                                        </p:tgtEl>
                                      </p:cMediaNode>
                                    </p:audio>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54"/>
                                        </p:tgtEl>
                                        <p:attrNameLst>
                                          <p:attrName>style.visibility</p:attrName>
                                        </p:attrNameLst>
                                      </p:cBhvr>
                                      <p:to>
                                        <p:strVal val="visible"/>
                                      </p:to>
                                    </p:set>
                                    <p:anim calcmode="lin" valueType="num">
                                      <p:cBhvr>
                                        <p:cTn id="31" dur="500" fill="hold"/>
                                        <p:tgtEl>
                                          <p:spTgt spid="254"/>
                                        </p:tgtEl>
                                        <p:attrNameLst>
                                          <p:attrName>ppt_w</p:attrName>
                                        </p:attrNameLst>
                                      </p:cBhvr>
                                      <p:tavLst>
                                        <p:tav tm="0">
                                          <p:val>
                                            <p:fltVal val="0"/>
                                          </p:val>
                                        </p:tav>
                                        <p:tav tm="100000">
                                          <p:val>
                                            <p:strVal val="#ppt_w"/>
                                          </p:val>
                                        </p:tav>
                                      </p:tavLst>
                                    </p:anim>
                                    <p:anim calcmode="lin" valueType="num">
                                      <p:cBhvr>
                                        <p:cTn id="32" dur="500" fill="hold"/>
                                        <p:tgtEl>
                                          <p:spTgt spid="25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9" descr="A picture containing text, people&#10;&#10;Description automatically generated"/>
          <p:cNvPicPr preferRelativeResize="0"/>
          <p:nvPr/>
        </p:nvPicPr>
        <p:blipFill rotWithShape="1">
          <a:blip r:embed="rId4">
            <a:alphaModFix/>
          </a:blip>
          <a:srcRect/>
          <a:stretch/>
        </p:blipFill>
        <p:spPr>
          <a:xfrm>
            <a:off x="-25555" y="0"/>
            <a:ext cx="12192000" cy="6858000"/>
          </a:xfrm>
          <a:prstGeom prst="rect">
            <a:avLst/>
          </a:prstGeom>
          <a:noFill/>
          <a:ln>
            <a:noFill/>
          </a:ln>
        </p:spPr>
      </p:pic>
      <p:sp>
        <p:nvSpPr>
          <p:cNvPr id="268" name="Google Shape;268;p9"/>
          <p:cNvSpPr/>
          <p:nvPr/>
        </p:nvSpPr>
        <p:spPr>
          <a:xfrm>
            <a:off x="2004245" y="636828"/>
            <a:ext cx="697392" cy="637088"/>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9"/>
          <p:cNvSpPr txBox="1"/>
          <p:nvPr/>
        </p:nvSpPr>
        <p:spPr>
          <a:xfrm>
            <a:off x="598750" y="487225"/>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29C7F7"/>
                </a:solidFill>
                <a:latin typeface="Calibri"/>
                <a:ea typeface="Calibri"/>
                <a:cs typeface="Calibri"/>
                <a:sym typeface="Calibri"/>
              </a:rPr>
              <a:t>Step</a:t>
            </a:r>
            <a:endParaRPr/>
          </a:p>
        </p:txBody>
      </p:sp>
      <p:sp>
        <p:nvSpPr>
          <p:cNvPr id="270" name="Google Shape;270;p9"/>
          <p:cNvSpPr txBox="1"/>
          <p:nvPr/>
        </p:nvSpPr>
        <p:spPr>
          <a:xfrm>
            <a:off x="2102462" y="525099"/>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libri"/>
                <a:ea typeface="Calibri"/>
                <a:cs typeface="Calibri"/>
                <a:sym typeface="Calibri"/>
              </a:rPr>
              <a:t>2</a:t>
            </a:r>
            <a:endParaRPr dirty="0"/>
          </a:p>
        </p:txBody>
      </p:sp>
      <p:sp>
        <p:nvSpPr>
          <p:cNvPr id="271" name="Google Shape;271;p9"/>
          <p:cNvSpPr txBox="1"/>
          <p:nvPr/>
        </p:nvSpPr>
        <p:spPr>
          <a:xfrm>
            <a:off x="2911197" y="636828"/>
            <a:ext cx="925524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434444"/>
                </a:solidFill>
                <a:latin typeface="Calibri"/>
                <a:ea typeface="Calibri"/>
                <a:cs typeface="Calibri"/>
                <a:sym typeface="Calibri"/>
              </a:rPr>
              <a:t>Empty, clean, and dry before putting in the bin.</a:t>
            </a:r>
            <a:endParaRPr/>
          </a:p>
          <a:p>
            <a:pPr marL="0" marR="0" lvl="0" indent="0" algn="l" rtl="0">
              <a:spcBef>
                <a:spcPts val="0"/>
              </a:spcBef>
              <a:spcAft>
                <a:spcPts val="0"/>
              </a:spcAft>
              <a:buNone/>
            </a:pPr>
            <a:endParaRPr sz="3600" b="1">
              <a:solidFill>
                <a:srgbClr val="434444"/>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5912A3FC-B9D1-F14E-ADD3-DFA56E6E04F7}"/>
              </a:ext>
            </a:extLst>
          </p:cNvPr>
          <p:cNvPicPr>
            <a:picLocks noChangeAspect="1"/>
          </p:cNvPicPr>
          <p:nvPr/>
        </p:nvPicPr>
        <p:blipFill rotWithShape="1">
          <a:blip r:embed="rId5"/>
          <a:srcRect t="-927" r="-5" b="-13"/>
          <a:stretch/>
        </p:blipFill>
        <p:spPr>
          <a:xfrm>
            <a:off x="772201" y="1760150"/>
            <a:ext cx="5262518" cy="3575587"/>
          </a:xfrm>
          <a:prstGeom prst="rect">
            <a:avLst/>
          </a:prstGeom>
        </p:spPr>
      </p:pic>
      <p:pic>
        <p:nvPicPr>
          <p:cNvPr id="5" name="Picture 4" descr="A person holding a bottle&#10;&#10;Description automatically generated with low confidence">
            <a:extLst>
              <a:ext uri="{FF2B5EF4-FFF2-40B4-BE49-F238E27FC236}">
                <a16:creationId xmlns:a16="http://schemas.microsoft.com/office/drawing/2014/main" id="{47F55E60-1542-F84C-BE28-8CAE97F11256}"/>
              </a:ext>
            </a:extLst>
          </p:cNvPr>
          <p:cNvPicPr>
            <a:picLocks noChangeAspect="1"/>
          </p:cNvPicPr>
          <p:nvPr/>
        </p:nvPicPr>
        <p:blipFill rotWithShape="1">
          <a:blip r:embed="rId6"/>
          <a:srcRect r="2" b="-9"/>
          <a:stretch/>
        </p:blipFill>
        <p:spPr>
          <a:xfrm>
            <a:off x="6244279" y="1774158"/>
            <a:ext cx="5472232" cy="3561579"/>
          </a:xfrm>
          <a:prstGeom prst="rect">
            <a:avLst/>
          </a:prstGeom>
        </p:spPr>
      </p:pic>
      <p:sp>
        <p:nvSpPr>
          <p:cNvPr id="4" name="Slide Number Placeholder 3">
            <a:extLst>
              <a:ext uri="{FF2B5EF4-FFF2-40B4-BE49-F238E27FC236}">
                <a16:creationId xmlns:a16="http://schemas.microsoft.com/office/drawing/2014/main" id="{7D91F342-2418-48AC-7FAB-BE96E6FF1E43}"/>
              </a:ext>
            </a:extLst>
          </p:cNvPr>
          <p:cNvSpPr>
            <a:spLocks noGrp="1"/>
          </p:cNvSpPr>
          <p:nvPr>
            <p:ph type="sldNum" sz="quarter" idx="12"/>
          </p:nvPr>
        </p:nvSpPr>
        <p:spPr/>
        <p:txBody>
          <a:bodyPr/>
          <a:lstStyle/>
          <a:p>
            <a:fld id="{A49FEDE7-8061-9B4D-88A1-7EA83A94C31B}" type="slidenum">
              <a:rPr lang="en-TH" smtClean="0"/>
              <a:t>21</a:t>
            </a:fld>
            <a:endParaRPr lang="en-T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0"/>
                                        </p:tgtEl>
                                        <p:attrNameLst>
                                          <p:attrName>style.visibility</p:attrName>
                                        </p:attrNameLst>
                                      </p:cBhvr>
                                      <p:to>
                                        <p:strVal val="visible"/>
                                      </p:to>
                                    </p:set>
                                    <p:anim calcmode="lin" valueType="num">
                                      <p:cBhvr additive="base">
                                        <p:cTn id="7" dur="500" fill="hold"/>
                                        <p:tgtEl>
                                          <p:spTgt spid="270"/>
                                        </p:tgtEl>
                                        <p:attrNameLst>
                                          <p:attrName>ppt_x</p:attrName>
                                        </p:attrNameLst>
                                      </p:cBhvr>
                                      <p:tavLst>
                                        <p:tav tm="0">
                                          <p:val>
                                            <p:strVal val="#ppt_x"/>
                                          </p:val>
                                        </p:tav>
                                        <p:tav tm="100000">
                                          <p:val>
                                            <p:strVal val="#ppt_x"/>
                                          </p:val>
                                        </p:tav>
                                      </p:tavLst>
                                    </p:anim>
                                    <p:anim calcmode="lin" valueType="num">
                                      <p:cBhvr additive="base">
                                        <p:cTn id="8" dur="500" fill="hold"/>
                                        <p:tgtEl>
                                          <p:spTgt spid="2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10" descr="A picture containing text, peopl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81" name="Google Shape;281;p10"/>
          <p:cNvSpPr/>
          <p:nvPr/>
        </p:nvSpPr>
        <p:spPr>
          <a:xfrm>
            <a:off x="2087375" y="518299"/>
            <a:ext cx="711243" cy="646331"/>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10"/>
          <p:cNvSpPr txBox="1"/>
          <p:nvPr/>
        </p:nvSpPr>
        <p:spPr>
          <a:xfrm>
            <a:off x="754853" y="371671"/>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29C7F7"/>
                </a:solidFill>
                <a:latin typeface="Calibri"/>
                <a:ea typeface="Calibri"/>
                <a:cs typeface="Calibri"/>
                <a:sym typeface="Calibri"/>
              </a:rPr>
              <a:t>Step</a:t>
            </a:r>
            <a:endParaRPr/>
          </a:p>
        </p:txBody>
      </p:sp>
      <p:sp>
        <p:nvSpPr>
          <p:cNvPr id="283" name="Google Shape;283;p10"/>
          <p:cNvSpPr txBox="1"/>
          <p:nvPr/>
        </p:nvSpPr>
        <p:spPr>
          <a:xfrm>
            <a:off x="2200110" y="425965"/>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libri"/>
                <a:ea typeface="Calibri"/>
                <a:cs typeface="Calibri"/>
                <a:sym typeface="Calibri"/>
              </a:rPr>
              <a:t>3</a:t>
            </a:r>
            <a:endParaRPr dirty="0"/>
          </a:p>
        </p:txBody>
      </p:sp>
      <p:sp>
        <p:nvSpPr>
          <p:cNvPr id="284" name="Google Shape;284;p10"/>
          <p:cNvSpPr txBox="1"/>
          <p:nvPr/>
        </p:nvSpPr>
        <p:spPr>
          <a:xfrm>
            <a:off x="3085747" y="518299"/>
            <a:ext cx="870702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434444"/>
                </a:solidFill>
                <a:latin typeface="Calibri"/>
                <a:ea typeface="Calibri"/>
                <a:cs typeface="Calibri"/>
                <a:sym typeface="Calibri"/>
              </a:rPr>
              <a:t>Put recyclables into the correct recycling bin.</a:t>
            </a:r>
            <a:endParaRPr/>
          </a:p>
        </p:txBody>
      </p:sp>
      <p:grpSp>
        <p:nvGrpSpPr>
          <p:cNvPr id="286" name="Google Shape;286;p10"/>
          <p:cNvGrpSpPr/>
          <p:nvPr/>
        </p:nvGrpSpPr>
        <p:grpSpPr>
          <a:xfrm>
            <a:off x="989733" y="1625785"/>
            <a:ext cx="10223538" cy="4013759"/>
            <a:chOff x="989733" y="1625785"/>
            <a:chExt cx="10223538" cy="4013759"/>
          </a:xfrm>
        </p:grpSpPr>
        <p:pic>
          <p:nvPicPr>
            <p:cNvPr id="287" name="Google Shape;287;p10"/>
            <p:cNvPicPr preferRelativeResize="0"/>
            <p:nvPr/>
          </p:nvPicPr>
          <p:blipFill rotWithShape="1">
            <a:blip r:embed="rId5">
              <a:alphaModFix/>
            </a:blip>
            <a:srcRect b="-6"/>
            <a:stretch/>
          </p:blipFill>
          <p:spPr>
            <a:xfrm>
              <a:off x="989733" y="1625785"/>
              <a:ext cx="3237743" cy="4013759"/>
            </a:xfrm>
            <a:prstGeom prst="rect">
              <a:avLst/>
            </a:prstGeom>
            <a:noFill/>
            <a:ln>
              <a:noFill/>
            </a:ln>
          </p:spPr>
        </p:pic>
        <p:pic>
          <p:nvPicPr>
            <p:cNvPr id="288" name="Google Shape;288;p10" descr="A picture containing wall, indoor, person, cluttered&#10;&#10;Description automatically generated"/>
            <p:cNvPicPr preferRelativeResize="0"/>
            <p:nvPr/>
          </p:nvPicPr>
          <p:blipFill rotWithShape="1">
            <a:blip r:embed="rId6">
              <a:alphaModFix/>
            </a:blip>
            <a:srcRect r="-10" b="-34"/>
            <a:stretch/>
          </p:blipFill>
          <p:spPr>
            <a:xfrm>
              <a:off x="4227476" y="1625785"/>
              <a:ext cx="6985795" cy="4013759"/>
            </a:xfrm>
            <a:prstGeom prst="rect">
              <a:avLst/>
            </a:prstGeom>
            <a:noFill/>
            <a:ln>
              <a:noFill/>
            </a:ln>
          </p:spPr>
        </p:pic>
      </p:grpSp>
      <p:pic>
        <p:nvPicPr>
          <p:cNvPr id="3" name="Picture 2" descr="Icon&#10;&#10;Description automatically generated">
            <a:extLst>
              <a:ext uri="{FF2B5EF4-FFF2-40B4-BE49-F238E27FC236}">
                <a16:creationId xmlns:a16="http://schemas.microsoft.com/office/drawing/2014/main" id="{0C9B4EE1-F1D8-5D4E-919C-80552492FE70}"/>
              </a:ext>
            </a:extLst>
          </p:cNvPr>
          <p:cNvPicPr>
            <a:picLocks noChangeAspect="1"/>
          </p:cNvPicPr>
          <p:nvPr/>
        </p:nvPicPr>
        <p:blipFill>
          <a:blip r:embed="rId7"/>
          <a:stretch>
            <a:fillRect/>
          </a:stretch>
        </p:blipFill>
        <p:spPr>
          <a:xfrm>
            <a:off x="8888140" y="2676292"/>
            <a:ext cx="1697087" cy="1697087"/>
          </a:xfrm>
          <a:prstGeom prst="rect">
            <a:avLst/>
          </a:prstGeom>
          <a:noFill/>
        </p:spPr>
      </p:pic>
      <p:sp>
        <p:nvSpPr>
          <p:cNvPr id="4" name="Slide Number Placeholder 3">
            <a:extLst>
              <a:ext uri="{FF2B5EF4-FFF2-40B4-BE49-F238E27FC236}">
                <a16:creationId xmlns:a16="http://schemas.microsoft.com/office/drawing/2014/main" id="{55691779-3961-E533-1018-ED2CDD1EE619}"/>
              </a:ext>
            </a:extLst>
          </p:cNvPr>
          <p:cNvSpPr>
            <a:spLocks noGrp="1"/>
          </p:cNvSpPr>
          <p:nvPr>
            <p:ph type="sldNum" sz="quarter" idx="12"/>
          </p:nvPr>
        </p:nvSpPr>
        <p:spPr/>
        <p:txBody>
          <a:bodyPr/>
          <a:lstStyle/>
          <a:p>
            <a:fld id="{A49FEDE7-8061-9B4D-88A1-7EA83A94C31B}" type="slidenum">
              <a:rPr lang="en-TH" smtClean="0"/>
              <a:t>22</a:t>
            </a:fld>
            <a:endParaRPr lang="en-T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3"/>
                                        </p:tgtEl>
                                        <p:attrNameLst>
                                          <p:attrName>style.visibility</p:attrName>
                                        </p:attrNameLst>
                                      </p:cBhvr>
                                      <p:to>
                                        <p:strVal val="visible"/>
                                      </p:to>
                                    </p:set>
                                    <p:anim calcmode="lin" valueType="num">
                                      <p:cBhvr additive="base">
                                        <p:cTn id="7" dur="500" fill="hold"/>
                                        <p:tgtEl>
                                          <p:spTgt spid="283"/>
                                        </p:tgtEl>
                                        <p:attrNameLst>
                                          <p:attrName>ppt_x</p:attrName>
                                        </p:attrNameLst>
                                      </p:cBhvr>
                                      <p:tavLst>
                                        <p:tav tm="0">
                                          <p:val>
                                            <p:strVal val="#ppt_x"/>
                                          </p:val>
                                        </p:tav>
                                        <p:tav tm="100000">
                                          <p:val>
                                            <p:strVal val="#ppt_x"/>
                                          </p:val>
                                        </p:tav>
                                      </p:tavLst>
                                    </p:anim>
                                    <p:anim calcmode="lin" valueType="num">
                                      <p:cBhvr additive="base">
                                        <p:cTn id="8" dur="500" fill="hold"/>
                                        <p:tgtEl>
                                          <p:spTgt spid="2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9" descr="A picture containing whit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64" name="Google Shape;264;p9"/>
          <p:cNvSpPr txBox="1"/>
          <p:nvPr/>
        </p:nvSpPr>
        <p:spPr>
          <a:xfrm>
            <a:off x="1565329" y="1194361"/>
            <a:ext cx="9618051" cy="1421887"/>
          </a:xfrm>
          <a:prstGeom prst="rect">
            <a:avLst/>
          </a:prstGeom>
          <a:noFill/>
          <a:ln>
            <a:noFill/>
          </a:ln>
        </p:spPr>
        <p:txBody>
          <a:bodyPr spcFirstLastPara="1" wrap="square" lIns="91425" tIns="45700" rIns="91425" bIns="45700" anchor="t" anchorCtr="0">
            <a:spAutoFit/>
          </a:bodyPr>
          <a:lstStyle/>
          <a:p>
            <a:pPr lvl="0">
              <a:lnSpc>
                <a:spcPct val="120000"/>
              </a:lnSpc>
            </a:pPr>
            <a:r>
              <a:rPr lang="en-US" sz="3600" b="1" dirty="0">
                <a:solidFill>
                  <a:srgbClr val="262626"/>
                </a:solidFill>
                <a:latin typeface="Mali Medium"/>
                <a:ea typeface="Mali Medium"/>
                <a:cs typeface="Mali Medium"/>
                <a:sym typeface="Mali Medium"/>
              </a:rPr>
              <a:t>When we clean, dry, and recycle we can make new things.</a:t>
            </a:r>
            <a:endParaRPr lang="en-US" sz="3600" b="1" dirty="0"/>
          </a:p>
        </p:txBody>
      </p:sp>
      <p:sp>
        <p:nvSpPr>
          <p:cNvPr id="277" name="Google Shape;277;p9"/>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pic>
        <p:nvPicPr>
          <p:cNvPr id="8" name="Google Shape;200;p6" descr="A bottle of water&#10;&#10;Description automatically generated with low confidence">
            <a:extLst>
              <a:ext uri="{FF2B5EF4-FFF2-40B4-BE49-F238E27FC236}">
                <a16:creationId xmlns:a16="http://schemas.microsoft.com/office/drawing/2014/main" id="{4C9513C1-3F5C-9341-89E7-D18F8147C57B}"/>
              </a:ext>
            </a:extLst>
          </p:cNvPr>
          <p:cNvPicPr preferRelativeResize="0"/>
          <p:nvPr/>
        </p:nvPicPr>
        <p:blipFill rotWithShape="1">
          <a:blip r:embed="rId4">
            <a:alphaModFix/>
          </a:blip>
          <a:srcRect/>
          <a:stretch/>
        </p:blipFill>
        <p:spPr>
          <a:xfrm>
            <a:off x="72572" y="3457885"/>
            <a:ext cx="2127442" cy="3133311"/>
          </a:xfrm>
          <a:prstGeom prst="rect">
            <a:avLst/>
          </a:prstGeom>
          <a:noFill/>
          <a:ln>
            <a:noFill/>
          </a:ln>
        </p:spPr>
      </p:pic>
      <p:sp>
        <p:nvSpPr>
          <p:cNvPr id="9" name="Right Arrow 8">
            <a:extLst>
              <a:ext uri="{FF2B5EF4-FFF2-40B4-BE49-F238E27FC236}">
                <a16:creationId xmlns:a16="http://schemas.microsoft.com/office/drawing/2014/main" id="{68F760BE-E505-A54D-AEBF-45049CF3636F}"/>
              </a:ext>
            </a:extLst>
          </p:cNvPr>
          <p:cNvSpPr/>
          <p:nvPr/>
        </p:nvSpPr>
        <p:spPr>
          <a:xfrm>
            <a:off x="2346093" y="4163410"/>
            <a:ext cx="1293677" cy="922501"/>
          </a:xfrm>
          <a:prstGeom prst="rightArrow">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10" name="Group 9">
            <a:extLst>
              <a:ext uri="{FF2B5EF4-FFF2-40B4-BE49-F238E27FC236}">
                <a16:creationId xmlns:a16="http://schemas.microsoft.com/office/drawing/2014/main" id="{20F8E75A-D093-E04E-8B5A-50E30A40B8CC}"/>
              </a:ext>
            </a:extLst>
          </p:cNvPr>
          <p:cNvGrpSpPr/>
          <p:nvPr/>
        </p:nvGrpSpPr>
        <p:grpSpPr>
          <a:xfrm>
            <a:off x="6042474" y="3791412"/>
            <a:ext cx="5021681" cy="2494753"/>
            <a:chOff x="6761923" y="2934206"/>
            <a:chExt cx="5500031" cy="2370392"/>
          </a:xfrm>
        </p:grpSpPr>
        <p:pic>
          <p:nvPicPr>
            <p:cNvPr id="11" name="Picture 10" descr="A picture containing accessory, luggage, suitcase, bag&#10;&#10;Description automatically generated">
              <a:extLst>
                <a:ext uri="{FF2B5EF4-FFF2-40B4-BE49-F238E27FC236}">
                  <a16:creationId xmlns:a16="http://schemas.microsoft.com/office/drawing/2014/main" id="{59E3223E-3490-AB44-9C43-DD676B99236A}"/>
                </a:ext>
              </a:extLst>
            </p:cNvPr>
            <p:cNvPicPr>
              <a:picLocks noChangeAspect="1"/>
            </p:cNvPicPr>
            <p:nvPr/>
          </p:nvPicPr>
          <p:blipFill>
            <a:blip r:embed="rId5"/>
            <a:stretch>
              <a:fillRect/>
            </a:stretch>
          </p:blipFill>
          <p:spPr>
            <a:xfrm>
              <a:off x="6761923" y="3069019"/>
              <a:ext cx="2172770" cy="2172770"/>
            </a:xfrm>
            <a:prstGeom prst="rect">
              <a:avLst/>
            </a:prstGeom>
          </p:spPr>
        </p:pic>
        <p:pic>
          <p:nvPicPr>
            <p:cNvPr id="12" name="Picture 11" descr="A picture containing chocolate&#10;&#10;Description automatically generated">
              <a:extLst>
                <a:ext uri="{FF2B5EF4-FFF2-40B4-BE49-F238E27FC236}">
                  <a16:creationId xmlns:a16="http://schemas.microsoft.com/office/drawing/2014/main" id="{19F79286-B333-3B48-91D4-B7CA040F1E7A}"/>
                </a:ext>
              </a:extLst>
            </p:cNvPr>
            <p:cNvPicPr>
              <a:picLocks noChangeAspect="1"/>
            </p:cNvPicPr>
            <p:nvPr/>
          </p:nvPicPr>
          <p:blipFill>
            <a:blip r:embed="rId6"/>
            <a:stretch>
              <a:fillRect/>
            </a:stretch>
          </p:blipFill>
          <p:spPr>
            <a:xfrm>
              <a:off x="8864740" y="3968941"/>
              <a:ext cx="3397214" cy="1335657"/>
            </a:xfrm>
            <a:prstGeom prst="rect">
              <a:avLst/>
            </a:prstGeom>
          </p:spPr>
        </p:pic>
        <p:pic>
          <p:nvPicPr>
            <p:cNvPr id="13" name="Picture 12" descr="A close up of a shirt&#10;&#10;Description automatically generated with low confidence">
              <a:extLst>
                <a:ext uri="{FF2B5EF4-FFF2-40B4-BE49-F238E27FC236}">
                  <a16:creationId xmlns:a16="http://schemas.microsoft.com/office/drawing/2014/main" id="{0B29682E-5F67-EA47-82A1-338362CA289A}"/>
                </a:ext>
              </a:extLst>
            </p:cNvPr>
            <p:cNvPicPr>
              <a:picLocks noChangeAspect="1"/>
            </p:cNvPicPr>
            <p:nvPr/>
          </p:nvPicPr>
          <p:blipFill>
            <a:blip r:embed="rId7"/>
            <a:stretch>
              <a:fillRect/>
            </a:stretch>
          </p:blipFill>
          <p:spPr>
            <a:xfrm>
              <a:off x="8204121" y="2934206"/>
              <a:ext cx="2027212" cy="2289998"/>
            </a:xfrm>
            <a:prstGeom prst="rect">
              <a:avLst/>
            </a:prstGeom>
          </p:spPr>
        </p:pic>
      </p:grpSp>
      <p:pic>
        <p:nvPicPr>
          <p:cNvPr id="16" name="Google Shape;200;p6" descr="A bottle of water&#10;&#10;Description automatically generated with low confidence">
            <a:extLst>
              <a:ext uri="{FF2B5EF4-FFF2-40B4-BE49-F238E27FC236}">
                <a16:creationId xmlns:a16="http://schemas.microsoft.com/office/drawing/2014/main" id="{E2D83CA0-BBAE-7663-42B3-A696F5ABD2CB}"/>
              </a:ext>
            </a:extLst>
          </p:cNvPr>
          <p:cNvPicPr preferRelativeResize="0"/>
          <p:nvPr/>
        </p:nvPicPr>
        <p:blipFill rotWithShape="1">
          <a:blip r:embed="rId4">
            <a:alphaModFix/>
          </a:blip>
          <a:srcRect/>
          <a:stretch/>
        </p:blipFill>
        <p:spPr>
          <a:xfrm>
            <a:off x="3720259" y="3429000"/>
            <a:ext cx="2127442" cy="3133311"/>
          </a:xfrm>
          <a:prstGeom prst="rect">
            <a:avLst/>
          </a:prstGeom>
          <a:noFill/>
          <a:ln>
            <a:noFill/>
          </a:ln>
        </p:spPr>
      </p:pic>
    </p:spTree>
    <p:extLst>
      <p:ext uri="{BB962C8B-B14F-4D97-AF65-F5344CB8AC3E}">
        <p14:creationId xmlns:p14="http://schemas.microsoft.com/office/powerpoint/2010/main" val="103574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22" name="Oval 21">
            <a:extLst>
              <a:ext uri="{FF2B5EF4-FFF2-40B4-BE49-F238E27FC236}">
                <a16:creationId xmlns:a16="http://schemas.microsoft.com/office/drawing/2014/main" id="{1A8141C0-5C65-C54B-B99F-F7A3DD1C2725}"/>
              </a:ext>
            </a:extLst>
          </p:cNvPr>
          <p:cNvSpPr/>
          <p:nvPr/>
        </p:nvSpPr>
        <p:spPr>
          <a:xfrm>
            <a:off x="413972" y="1180537"/>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Oval 22">
            <a:extLst>
              <a:ext uri="{FF2B5EF4-FFF2-40B4-BE49-F238E27FC236}">
                <a16:creationId xmlns:a16="http://schemas.microsoft.com/office/drawing/2014/main" id="{6DE15013-44B3-074B-97E9-A65290DF3E17}"/>
              </a:ext>
            </a:extLst>
          </p:cNvPr>
          <p:cNvSpPr/>
          <p:nvPr/>
        </p:nvSpPr>
        <p:spPr>
          <a:xfrm>
            <a:off x="360335" y="118053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Rectangle 23">
            <a:extLst>
              <a:ext uri="{FF2B5EF4-FFF2-40B4-BE49-F238E27FC236}">
                <a16:creationId xmlns:a16="http://schemas.microsoft.com/office/drawing/2014/main" id="{9D6C8663-DB1F-4247-809A-B287EA418546}"/>
              </a:ext>
            </a:extLst>
          </p:cNvPr>
          <p:cNvSpPr/>
          <p:nvPr/>
        </p:nvSpPr>
        <p:spPr>
          <a:xfrm>
            <a:off x="404919" y="1160485"/>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a:t>
            </a:r>
          </a:p>
        </p:txBody>
      </p:sp>
      <p:sp>
        <p:nvSpPr>
          <p:cNvPr id="25" name="Rectangle 24">
            <a:extLst>
              <a:ext uri="{FF2B5EF4-FFF2-40B4-BE49-F238E27FC236}">
                <a16:creationId xmlns:a16="http://schemas.microsoft.com/office/drawing/2014/main" id="{51FFE875-61C7-534D-980C-DC3A4B940AEB}"/>
              </a:ext>
            </a:extLst>
          </p:cNvPr>
          <p:cNvSpPr/>
          <p:nvPr/>
        </p:nvSpPr>
        <p:spPr>
          <a:xfrm>
            <a:off x="951529" y="1145363"/>
            <a:ext cx="10866255" cy="1663148"/>
          </a:xfrm>
          <a:prstGeom prst="rect">
            <a:avLst/>
          </a:prstGeom>
        </p:spPr>
        <p:txBody>
          <a:bodyPr wrap="square">
            <a:spAutoFit/>
          </a:bodyPr>
          <a:lstStyle/>
          <a:p>
            <a:pPr algn="thaiDist">
              <a:lnSpc>
                <a:spcPct val="120000"/>
              </a:lnSpc>
              <a:tabLst>
                <a:tab pos="531813" algn="l"/>
                <a:tab pos="3687763" algn="l"/>
              </a:tabLst>
            </a:pPr>
            <a:r>
              <a:rPr lang="en-US" dirty="0">
                <a:solidFill>
                  <a:srgbClr val="262626"/>
                </a:solidFill>
              </a:rPr>
              <a:t>Explain to students that sometimes it is difficult to figure out if an item is recyclable or not. Tell them they will need to be a “Waste Hero” and </a:t>
            </a:r>
            <a:r>
              <a:rPr lang="en-US" b="1" dirty="0">
                <a:solidFill>
                  <a:srgbClr val="262626"/>
                </a:solidFill>
              </a:rPr>
              <a:t>divide them into groups and sort a deck of cards showing three kinds of items</a:t>
            </a:r>
            <a:r>
              <a:rPr lang="en-US" dirty="0">
                <a:solidFill>
                  <a:srgbClr val="262626"/>
                </a:solidFill>
              </a:rPr>
              <a:t>: </a:t>
            </a:r>
            <a:r>
              <a:rPr lang="en-US" b="1" dirty="0">
                <a:solidFill>
                  <a:srgbClr val="262626"/>
                </a:solidFill>
              </a:rPr>
              <a:t>recyclables, non-recyclables, and items that are </a:t>
            </a:r>
            <a:r>
              <a:rPr lang="en-US" b="1" i="1" dirty="0">
                <a:solidFill>
                  <a:srgbClr val="262626"/>
                </a:solidFill>
              </a:rPr>
              <a:t>potentially recyclable </a:t>
            </a:r>
            <a:r>
              <a:rPr lang="en-US" dirty="0">
                <a:solidFill>
                  <a:srgbClr val="262626"/>
                </a:solidFill>
              </a:rPr>
              <a:t>– that is, we need to do something to each one of those items to recycle it correctly. </a:t>
            </a:r>
          </a:p>
          <a:p>
            <a:pPr algn="thaiDist">
              <a:lnSpc>
                <a:spcPct val="120000"/>
              </a:lnSpc>
              <a:buSzPct val="150000"/>
              <a:tabLst>
                <a:tab pos="531813" algn="l"/>
              </a:tabLst>
            </a:pPr>
            <a:endParaRPr lang="en-US" sz="1400" dirty="0">
              <a:solidFill>
                <a:srgbClr val="262626"/>
              </a:solidFill>
            </a:endParaRPr>
          </a:p>
        </p:txBody>
      </p:sp>
      <p:sp>
        <p:nvSpPr>
          <p:cNvPr id="26" name="Bent-Up Arrow 25">
            <a:extLst>
              <a:ext uri="{FF2B5EF4-FFF2-40B4-BE49-F238E27FC236}">
                <a16:creationId xmlns:a16="http://schemas.microsoft.com/office/drawing/2014/main" id="{306F02B9-8D52-A946-A05A-2932535B4954}"/>
              </a:ext>
            </a:extLst>
          </p:cNvPr>
          <p:cNvSpPr/>
          <p:nvPr/>
        </p:nvSpPr>
        <p:spPr>
          <a:xfrm rot="5400000">
            <a:off x="-52797" y="2338061"/>
            <a:ext cx="1410183" cy="195225"/>
          </a:xfrm>
          <a:prstGeom prst="bentUpArrow">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9" name="Rounded Rectangle 28">
            <a:extLst>
              <a:ext uri="{FF2B5EF4-FFF2-40B4-BE49-F238E27FC236}">
                <a16:creationId xmlns:a16="http://schemas.microsoft.com/office/drawing/2014/main" id="{14A2CAC3-9A08-6B43-862A-D2DA19CB66DA}"/>
              </a:ext>
            </a:extLst>
          </p:cNvPr>
          <p:cNvSpPr/>
          <p:nvPr/>
        </p:nvSpPr>
        <p:spPr>
          <a:xfrm>
            <a:off x="2606040" y="185126"/>
            <a:ext cx="6979920" cy="800131"/>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0" name="Rounded Rectangle 29">
            <a:extLst>
              <a:ext uri="{FF2B5EF4-FFF2-40B4-BE49-F238E27FC236}">
                <a16:creationId xmlns:a16="http://schemas.microsoft.com/office/drawing/2014/main" id="{6E9000C4-0BCC-2D4C-8FB0-13D9E9AC95B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1" name="TextBox 30">
            <a:extLst>
              <a:ext uri="{FF2B5EF4-FFF2-40B4-BE49-F238E27FC236}">
                <a16:creationId xmlns:a16="http://schemas.microsoft.com/office/drawing/2014/main" id="{734C321A-37F2-5B48-9C2A-468A7B63A14C}"/>
              </a:ext>
            </a:extLst>
          </p:cNvPr>
          <p:cNvSpPr txBox="1"/>
          <p:nvPr/>
        </p:nvSpPr>
        <p:spPr>
          <a:xfrm>
            <a:off x="2983322" y="294106"/>
            <a:ext cx="6225356" cy="584775"/>
          </a:xfrm>
          <a:prstGeom prst="rect">
            <a:avLst/>
          </a:prstGeom>
          <a:noFill/>
        </p:spPr>
        <p:txBody>
          <a:bodyPr wrap="square" rtlCol="0">
            <a:spAutoFit/>
          </a:bodyPr>
          <a:lstStyle/>
          <a:p>
            <a:pPr algn="ctr"/>
            <a:r>
              <a:rPr lang="en-US" sz="3200" b="1" dirty="0">
                <a:solidFill>
                  <a:schemeClr val="bg1"/>
                </a:solidFill>
              </a:rPr>
              <a:t>Next Steps</a:t>
            </a:r>
          </a:p>
        </p:txBody>
      </p:sp>
      <p:sp>
        <p:nvSpPr>
          <p:cNvPr id="2" name="TextBox 1">
            <a:extLst>
              <a:ext uri="{FF2B5EF4-FFF2-40B4-BE49-F238E27FC236}">
                <a16:creationId xmlns:a16="http://schemas.microsoft.com/office/drawing/2014/main" id="{F6C8198A-99B4-3445-8B4C-2D806A355B5E}"/>
              </a:ext>
            </a:extLst>
          </p:cNvPr>
          <p:cNvSpPr txBox="1"/>
          <p:nvPr/>
        </p:nvSpPr>
        <p:spPr>
          <a:xfrm>
            <a:off x="905016" y="2795201"/>
            <a:ext cx="10226679" cy="1200329"/>
          </a:xfrm>
          <a:prstGeom prst="rect">
            <a:avLst/>
          </a:prstGeom>
          <a:noFill/>
        </p:spPr>
        <p:txBody>
          <a:bodyPr wrap="square" rtlCol="0">
            <a:spAutoFit/>
          </a:bodyPr>
          <a:lstStyle/>
          <a:p>
            <a:r>
              <a:rPr lang="en-US" dirty="0"/>
              <a:t>Print out the following and have the students cut out each card for the activity. </a:t>
            </a:r>
            <a:r>
              <a:rPr lang="en-US" b="1" dirty="0">
                <a:solidFill>
                  <a:srgbClr val="262626"/>
                </a:solidFill>
              </a:rPr>
              <a:t>Give each group a worksheet and a shuffled deck of cards containing intermingled pictures of recyclable, non-recyclable, and potentially recyclable items. </a:t>
            </a:r>
          </a:p>
          <a:p>
            <a:endParaRPr lang="en-US" dirty="0"/>
          </a:p>
        </p:txBody>
      </p:sp>
      <p:pic>
        <p:nvPicPr>
          <p:cNvPr id="9" name="Picture 8" descr="A picture containing text, screenshot, vector graphics&#10;&#10;Description automatically generated">
            <a:extLst>
              <a:ext uri="{FF2B5EF4-FFF2-40B4-BE49-F238E27FC236}">
                <a16:creationId xmlns:a16="http://schemas.microsoft.com/office/drawing/2014/main" id="{66D26FCD-2D35-4341-A506-9D5BA41E7DA2}"/>
              </a:ext>
            </a:extLst>
          </p:cNvPr>
          <p:cNvPicPr>
            <a:picLocks noChangeAspect="1"/>
          </p:cNvPicPr>
          <p:nvPr/>
        </p:nvPicPr>
        <p:blipFill>
          <a:blip r:embed="rId4"/>
          <a:stretch>
            <a:fillRect/>
          </a:stretch>
        </p:blipFill>
        <p:spPr>
          <a:xfrm>
            <a:off x="1060305" y="3934583"/>
            <a:ext cx="3548085" cy="2458516"/>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7816127D-5877-D442-B194-B7DF94F3E00B}"/>
              </a:ext>
            </a:extLst>
          </p:cNvPr>
          <p:cNvPicPr>
            <a:picLocks noChangeAspect="1"/>
          </p:cNvPicPr>
          <p:nvPr/>
        </p:nvPicPr>
        <p:blipFill>
          <a:blip r:embed="rId5"/>
          <a:stretch>
            <a:fillRect/>
          </a:stretch>
        </p:blipFill>
        <p:spPr>
          <a:xfrm>
            <a:off x="8510366" y="3953874"/>
            <a:ext cx="3384779" cy="2379669"/>
          </a:xfrm>
          <a:prstGeom prst="rect">
            <a:avLst/>
          </a:prstGeom>
        </p:spPr>
      </p:pic>
      <p:sp>
        <p:nvSpPr>
          <p:cNvPr id="7" name="Slide Number Placeholder 6">
            <a:extLst>
              <a:ext uri="{FF2B5EF4-FFF2-40B4-BE49-F238E27FC236}">
                <a16:creationId xmlns:a16="http://schemas.microsoft.com/office/drawing/2014/main" id="{2F763CD4-2407-EF0A-3A67-BB7235377AA0}"/>
              </a:ext>
            </a:extLst>
          </p:cNvPr>
          <p:cNvSpPr>
            <a:spLocks noGrp="1"/>
          </p:cNvSpPr>
          <p:nvPr>
            <p:ph type="sldNum" sz="quarter" idx="12"/>
          </p:nvPr>
        </p:nvSpPr>
        <p:spPr/>
        <p:txBody>
          <a:bodyPr/>
          <a:lstStyle/>
          <a:p>
            <a:fld id="{A49FEDE7-8061-9B4D-88A1-7EA83A94C31B}" type="slidenum">
              <a:rPr lang="en-TH" smtClean="0"/>
              <a:t>24</a:t>
            </a:fld>
            <a:endParaRPr lang="en-TH"/>
          </a:p>
        </p:txBody>
      </p:sp>
      <p:pic>
        <p:nvPicPr>
          <p:cNvPr id="6" name="Picture 5">
            <a:extLst>
              <a:ext uri="{FF2B5EF4-FFF2-40B4-BE49-F238E27FC236}">
                <a16:creationId xmlns:a16="http://schemas.microsoft.com/office/drawing/2014/main" id="{AA240EED-D1BA-BACA-EAB0-A4FD24474102}"/>
              </a:ext>
            </a:extLst>
          </p:cNvPr>
          <p:cNvPicPr>
            <a:picLocks noChangeAspect="1"/>
          </p:cNvPicPr>
          <p:nvPr/>
        </p:nvPicPr>
        <p:blipFill rotWithShape="1">
          <a:blip r:embed="rId6"/>
          <a:srcRect r="31" b="-2"/>
          <a:stretch/>
        </p:blipFill>
        <p:spPr>
          <a:xfrm>
            <a:off x="4783544" y="3934584"/>
            <a:ext cx="3559839" cy="2458516"/>
          </a:xfrm>
          <a:prstGeom prst="rect">
            <a:avLst/>
          </a:prstGeom>
        </p:spPr>
      </p:pic>
    </p:spTree>
    <p:extLst>
      <p:ext uri="{BB962C8B-B14F-4D97-AF65-F5344CB8AC3E}">
        <p14:creationId xmlns:p14="http://schemas.microsoft.com/office/powerpoint/2010/main" val="171576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22" name="Oval 21">
            <a:extLst>
              <a:ext uri="{FF2B5EF4-FFF2-40B4-BE49-F238E27FC236}">
                <a16:creationId xmlns:a16="http://schemas.microsoft.com/office/drawing/2014/main" id="{1A8141C0-5C65-C54B-B99F-F7A3DD1C2725}"/>
              </a:ext>
            </a:extLst>
          </p:cNvPr>
          <p:cNvSpPr/>
          <p:nvPr/>
        </p:nvSpPr>
        <p:spPr>
          <a:xfrm>
            <a:off x="413972" y="1180537"/>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Oval 22">
            <a:extLst>
              <a:ext uri="{FF2B5EF4-FFF2-40B4-BE49-F238E27FC236}">
                <a16:creationId xmlns:a16="http://schemas.microsoft.com/office/drawing/2014/main" id="{6DE15013-44B3-074B-97E9-A65290DF3E17}"/>
              </a:ext>
            </a:extLst>
          </p:cNvPr>
          <p:cNvSpPr/>
          <p:nvPr/>
        </p:nvSpPr>
        <p:spPr>
          <a:xfrm>
            <a:off x="360335" y="118053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Rectangle 23">
            <a:extLst>
              <a:ext uri="{FF2B5EF4-FFF2-40B4-BE49-F238E27FC236}">
                <a16:creationId xmlns:a16="http://schemas.microsoft.com/office/drawing/2014/main" id="{9D6C8663-DB1F-4247-809A-B287EA418546}"/>
              </a:ext>
            </a:extLst>
          </p:cNvPr>
          <p:cNvSpPr/>
          <p:nvPr/>
        </p:nvSpPr>
        <p:spPr>
          <a:xfrm>
            <a:off x="404919" y="1160485"/>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2</a:t>
            </a:r>
          </a:p>
        </p:txBody>
      </p:sp>
      <p:sp>
        <p:nvSpPr>
          <p:cNvPr id="35" name="Rectangle 34">
            <a:extLst>
              <a:ext uri="{FF2B5EF4-FFF2-40B4-BE49-F238E27FC236}">
                <a16:creationId xmlns:a16="http://schemas.microsoft.com/office/drawing/2014/main" id="{F31C2C26-C395-C54B-8D57-0673F22A82C3}"/>
              </a:ext>
            </a:extLst>
          </p:cNvPr>
          <p:cNvSpPr/>
          <p:nvPr/>
        </p:nvSpPr>
        <p:spPr>
          <a:xfrm>
            <a:off x="404919" y="9733443"/>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4</a:t>
            </a:r>
          </a:p>
        </p:txBody>
      </p:sp>
      <p:sp>
        <p:nvSpPr>
          <p:cNvPr id="26" name="Bent-Up Arrow 25">
            <a:extLst>
              <a:ext uri="{FF2B5EF4-FFF2-40B4-BE49-F238E27FC236}">
                <a16:creationId xmlns:a16="http://schemas.microsoft.com/office/drawing/2014/main" id="{306F02B9-8D52-A946-A05A-2932535B4954}"/>
              </a:ext>
            </a:extLst>
          </p:cNvPr>
          <p:cNvSpPr/>
          <p:nvPr/>
        </p:nvSpPr>
        <p:spPr>
          <a:xfrm rot="5400000">
            <a:off x="-52797" y="2338061"/>
            <a:ext cx="1410183" cy="195225"/>
          </a:xfrm>
          <a:prstGeom prst="bentUpArrow">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9" name="Rounded Rectangle 28">
            <a:extLst>
              <a:ext uri="{FF2B5EF4-FFF2-40B4-BE49-F238E27FC236}">
                <a16:creationId xmlns:a16="http://schemas.microsoft.com/office/drawing/2014/main" id="{14A2CAC3-9A08-6B43-862A-D2DA19CB66DA}"/>
              </a:ext>
            </a:extLst>
          </p:cNvPr>
          <p:cNvSpPr/>
          <p:nvPr/>
        </p:nvSpPr>
        <p:spPr>
          <a:xfrm>
            <a:off x="2606040" y="185126"/>
            <a:ext cx="6979920" cy="800131"/>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0" name="Rounded Rectangle 29">
            <a:extLst>
              <a:ext uri="{FF2B5EF4-FFF2-40B4-BE49-F238E27FC236}">
                <a16:creationId xmlns:a16="http://schemas.microsoft.com/office/drawing/2014/main" id="{6E9000C4-0BCC-2D4C-8FB0-13D9E9AC95B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1" name="TextBox 30">
            <a:extLst>
              <a:ext uri="{FF2B5EF4-FFF2-40B4-BE49-F238E27FC236}">
                <a16:creationId xmlns:a16="http://schemas.microsoft.com/office/drawing/2014/main" id="{734C321A-37F2-5B48-9C2A-468A7B63A14C}"/>
              </a:ext>
            </a:extLst>
          </p:cNvPr>
          <p:cNvSpPr txBox="1"/>
          <p:nvPr/>
        </p:nvSpPr>
        <p:spPr>
          <a:xfrm>
            <a:off x="2983322" y="294106"/>
            <a:ext cx="6225356" cy="584775"/>
          </a:xfrm>
          <a:prstGeom prst="rect">
            <a:avLst/>
          </a:prstGeom>
          <a:noFill/>
        </p:spPr>
        <p:txBody>
          <a:bodyPr wrap="square" rtlCol="0">
            <a:spAutoFit/>
          </a:bodyPr>
          <a:lstStyle/>
          <a:p>
            <a:pPr algn="ctr"/>
            <a:r>
              <a:rPr lang="en-US" sz="3200" b="1" dirty="0">
                <a:solidFill>
                  <a:schemeClr val="bg1"/>
                </a:solidFill>
              </a:rPr>
              <a:t>Next Steps</a:t>
            </a:r>
          </a:p>
        </p:txBody>
      </p:sp>
      <p:sp>
        <p:nvSpPr>
          <p:cNvPr id="38" name="Oval 37">
            <a:extLst>
              <a:ext uri="{FF2B5EF4-FFF2-40B4-BE49-F238E27FC236}">
                <a16:creationId xmlns:a16="http://schemas.microsoft.com/office/drawing/2014/main" id="{D60B3799-3650-3040-8A47-A09C1ACC3DD9}"/>
              </a:ext>
            </a:extLst>
          </p:cNvPr>
          <p:cNvSpPr/>
          <p:nvPr/>
        </p:nvSpPr>
        <p:spPr>
          <a:xfrm>
            <a:off x="4412394" y="3244418"/>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9" name="Oval 38">
            <a:extLst>
              <a:ext uri="{FF2B5EF4-FFF2-40B4-BE49-F238E27FC236}">
                <a16:creationId xmlns:a16="http://schemas.microsoft.com/office/drawing/2014/main" id="{5BE17A2C-7A80-F44F-AD9D-325A030E5B08}"/>
              </a:ext>
            </a:extLst>
          </p:cNvPr>
          <p:cNvSpPr/>
          <p:nvPr/>
        </p:nvSpPr>
        <p:spPr>
          <a:xfrm>
            <a:off x="4338786" y="3234213"/>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TH"/>
          </a:p>
        </p:txBody>
      </p:sp>
      <p:sp>
        <p:nvSpPr>
          <p:cNvPr id="41" name="Rectangle 40">
            <a:extLst>
              <a:ext uri="{FF2B5EF4-FFF2-40B4-BE49-F238E27FC236}">
                <a16:creationId xmlns:a16="http://schemas.microsoft.com/office/drawing/2014/main" id="{8AC1BD6E-DA2F-2B41-9128-F8F38B9A58FB}"/>
              </a:ext>
            </a:extLst>
          </p:cNvPr>
          <p:cNvSpPr/>
          <p:nvPr/>
        </p:nvSpPr>
        <p:spPr>
          <a:xfrm>
            <a:off x="911772" y="1199679"/>
            <a:ext cx="10866255" cy="1399742"/>
          </a:xfrm>
          <a:prstGeom prst="rect">
            <a:avLst/>
          </a:prstGeom>
        </p:spPr>
        <p:txBody>
          <a:bodyPr wrap="square">
            <a:spAutoFit/>
          </a:bodyPr>
          <a:lstStyle/>
          <a:p>
            <a:pPr algn="thaiDist">
              <a:lnSpc>
                <a:spcPct val="120000"/>
              </a:lnSpc>
            </a:pPr>
            <a:r>
              <a:rPr lang="en-US" b="1" dirty="0">
                <a:solidFill>
                  <a:srgbClr val="262626"/>
                </a:solidFill>
              </a:rPr>
              <a:t>Tell the groups that their task is to sort their deck of cards into three piles: recyclable items, non-recyclable items, and five items that are potentially recyclable. </a:t>
            </a:r>
            <a:r>
              <a:rPr lang="en-US" dirty="0">
                <a:solidFill>
                  <a:srgbClr val="262626"/>
                </a:solidFill>
              </a:rPr>
              <a:t>Once they have finished sorting, each group should work together to complete the worksheet by listing the five items they identified as potentially recyclable and, for each one, write a brief explanation of what needs to be done to make it recyclable.</a:t>
            </a:r>
          </a:p>
        </p:txBody>
      </p:sp>
      <p:pic>
        <p:nvPicPr>
          <p:cNvPr id="14" name="Picture 13" descr="Table&#10;&#10;Description automatically generated">
            <a:extLst>
              <a:ext uri="{FF2B5EF4-FFF2-40B4-BE49-F238E27FC236}">
                <a16:creationId xmlns:a16="http://schemas.microsoft.com/office/drawing/2014/main" id="{6B9359A7-2026-1F49-92E5-08C93CEF1AC6}"/>
              </a:ext>
            </a:extLst>
          </p:cNvPr>
          <p:cNvPicPr>
            <a:picLocks noChangeAspect="1"/>
          </p:cNvPicPr>
          <p:nvPr/>
        </p:nvPicPr>
        <p:blipFill>
          <a:blip r:embed="rId4"/>
          <a:stretch>
            <a:fillRect/>
          </a:stretch>
        </p:blipFill>
        <p:spPr>
          <a:xfrm>
            <a:off x="993363" y="2675740"/>
            <a:ext cx="2888850" cy="4026429"/>
          </a:xfrm>
          <a:prstGeom prst="rect">
            <a:avLst/>
          </a:prstGeom>
        </p:spPr>
      </p:pic>
      <p:sp>
        <p:nvSpPr>
          <p:cNvPr id="43" name="TextBox 42">
            <a:extLst>
              <a:ext uri="{FF2B5EF4-FFF2-40B4-BE49-F238E27FC236}">
                <a16:creationId xmlns:a16="http://schemas.microsoft.com/office/drawing/2014/main" id="{2E6CD209-3619-6343-8ECA-CDB40CFC7A6C}"/>
              </a:ext>
            </a:extLst>
          </p:cNvPr>
          <p:cNvSpPr txBox="1"/>
          <p:nvPr/>
        </p:nvSpPr>
        <p:spPr>
          <a:xfrm>
            <a:off x="4875575" y="3158442"/>
            <a:ext cx="6675678" cy="1399742"/>
          </a:xfrm>
          <a:prstGeom prst="rect">
            <a:avLst/>
          </a:prstGeom>
          <a:noFill/>
        </p:spPr>
        <p:txBody>
          <a:bodyPr wrap="square">
            <a:spAutoFit/>
          </a:bodyPr>
          <a:lstStyle/>
          <a:p>
            <a:pPr algn="thaiDist">
              <a:lnSpc>
                <a:spcPct val="120000"/>
              </a:lnSpc>
            </a:pPr>
            <a:r>
              <a:rPr lang="en-US" sz="1800" b="1" dirty="0">
                <a:solidFill>
                  <a:srgbClr val="262626"/>
                </a:solidFill>
              </a:rPr>
              <a:t>Have each group present one potentially recyclable item and what must be done for it to be recyclable. </a:t>
            </a:r>
            <a:r>
              <a:rPr lang="en-US" sz="1800" dirty="0">
                <a:solidFill>
                  <a:srgbClr val="262626"/>
                </a:solidFill>
              </a:rPr>
              <a:t>Discuss any items that were incorrectly identified as potential recyclables and any that were overlooked.</a:t>
            </a:r>
          </a:p>
        </p:txBody>
      </p:sp>
      <p:sp>
        <p:nvSpPr>
          <p:cNvPr id="5" name="Slide Number Placeholder 4">
            <a:extLst>
              <a:ext uri="{FF2B5EF4-FFF2-40B4-BE49-F238E27FC236}">
                <a16:creationId xmlns:a16="http://schemas.microsoft.com/office/drawing/2014/main" id="{123C4C63-394B-D32D-782B-205EBCB5EEFB}"/>
              </a:ext>
            </a:extLst>
          </p:cNvPr>
          <p:cNvSpPr>
            <a:spLocks noGrp="1"/>
          </p:cNvSpPr>
          <p:nvPr>
            <p:ph type="sldNum" sz="quarter" idx="12"/>
          </p:nvPr>
        </p:nvSpPr>
        <p:spPr/>
        <p:txBody>
          <a:bodyPr/>
          <a:lstStyle/>
          <a:p>
            <a:fld id="{A49FEDE7-8061-9B4D-88A1-7EA83A94C31B}" type="slidenum">
              <a:rPr lang="en-TH" smtClean="0"/>
              <a:t>25</a:t>
            </a:fld>
            <a:endParaRPr lang="en-TH"/>
          </a:p>
        </p:txBody>
      </p:sp>
    </p:spTree>
    <p:extLst>
      <p:ext uri="{BB962C8B-B14F-4D97-AF65-F5344CB8AC3E}">
        <p14:creationId xmlns:p14="http://schemas.microsoft.com/office/powerpoint/2010/main" val="113703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31" name="Rounded Rectangle 30">
            <a:extLst>
              <a:ext uri="{FF2B5EF4-FFF2-40B4-BE49-F238E27FC236}">
                <a16:creationId xmlns:a16="http://schemas.microsoft.com/office/drawing/2014/main" id="{C5FB9B07-2C9C-8A4F-A32C-ED14DE9560C2}"/>
              </a:ext>
            </a:extLst>
          </p:cNvPr>
          <p:cNvSpPr/>
          <p:nvPr/>
        </p:nvSpPr>
        <p:spPr>
          <a:xfrm>
            <a:off x="323617" y="1464528"/>
            <a:ext cx="5410203"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Rectangle 27">
            <a:extLst>
              <a:ext uri="{FF2B5EF4-FFF2-40B4-BE49-F238E27FC236}">
                <a16:creationId xmlns:a16="http://schemas.microsoft.com/office/drawing/2014/main" id="{99517891-8C27-C14F-822D-D6BE71B4E90C}"/>
              </a:ext>
            </a:extLst>
          </p:cNvPr>
          <p:cNvSpPr/>
          <p:nvPr/>
        </p:nvSpPr>
        <p:spPr>
          <a:xfrm>
            <a:off x="506503" y="1456997"/>
            <a:ext cx="5410203" cy="402546"/>
          </a:xfrm>
          <a:prstGeom prst="rect">
            <a:avLst/>
          </a:prstGeom>
        </p:spPr>
        <p:txBody>
          <a:bodyPr wrap="square">
            <a:spAutoFit/>
          </a:bodyPr>
          <a:lstStyle/>
          <a:p>
            <a:pPr algn="thaiDist">
              <a:lnSpc>
                <a:spcPct val="120000"/>
              </a:lnSpc>
            </a:pPr>
            <a:r>
              <a:rPr lang="en-US" b="1" dirty="0">
                <a:solidFill>
                  <a:schemeClr val="bg1"/>
                </a:solidFill>
              </a:rPr>
              <a:t>Key Learning Outcomes and Curriculum Alignment:</a:t>
            </a:r>
            <a:endParaRPr lang="en-TH" b="1" dirty="0">
              <a:solidFill>
                <a:schemeClr val="bg1"/>
              </a:solidFill>
            </a:endParaRPr>
          </a:p>
        </p:txBody>
      </p:sp>
      <p:sp>
        <p:nvSpPr>
          <p:cNvPr id="37" name="Rectangle 36">
            <a:extLst>
              <a:ext uri="{FF2B5EF4-FFF2-40B4-BE49-F238E27FC236}">
                <a16:creationId xmlns:a16="http://schemas.microsoft.com/office/drawing/2014/main" id="{E83BA1D4-BD4C-B44F-89BF-B15505F3EBB5}"/>
              </a:ext>
            </a:extLst>
          </p:cNvPr>
          <p:cNvSpPr/>
          <p:nvPr/>
        </p:nvSpPr>
        <p:spPr>
          <a:xfrm>
            <a:off x="323617" y="2049634"/>
            <a:ext cx="11361877" cy="2436373"/>
          </a:xfrm>
          <a:prstGeom prst="rect">
            <a:avLst/>
          </a:prstGeom>
        </p:spPr>
        <p:txBody>
          <a:bodyPr wrap="square">
            <a:spAutoFit/>
          </a:bodyPr>
          <a:lstStyle/>
          <a:p>
            <a:pPr marL="171450" indent="-171450" algn="thaiDist">
              <a:lnSpc>
                <a:spcPct val="120000"/>
              </a:lnSpc>
              <a:buClr>
                <a:srgbClr val="3AC69D"/>
              </a:buClr>
              <a:buSzPct val="150000"/>
              <a:buFont typeface="Arial" panose="020B0604020202020204" pitchFamily="34" charset="0"/>
              <a:buChar char="•"/>
            </a:pPr>
            <a:r>
              <a:rPr lang="en-US" sz="1600" b="1" dirty="0">
                <a:solidFill>
                  <a:srgbClr val="262626"/>
                </a:solidFill>
              </a:rPr>
              <a:t>Science - Earth and Human Activity: </a:t>
            </a:r>
            <a:r>
              <a:rPr lang="en-US" sz="1600" dirty="0">
                <a:solidFill>
                  <a:srgbClr val="262626"/>
                </a:solidFill>
              </a:rPr>
              <a:t>Communicate solutions that will reduce the impact of humans on the land, water, air, and/or other living things in the local environment. Things that people do can affect the world around them. But they can make choices that reduce their impacts on the land, water, air, and other living things.</a:t>
            </a:r>
          </a:p>
          <a:p>
            <a:pPr marL="171450" indent="-171450" algn="thaiDist">
              <a:lnSpc>
                <a:spcPct val="120000"/>
              </a:lnSpc>
              <a:buClr>
                <a:srgbClr val="3AC69D"/>
              </a:buClr>
              <a:buSzPct val="150000"/>
              <a:buFont typeface="Arial" panose="020B0604020202020204" pitchFamily="34" charset="0"/>
              <a:buChar char="•"/>
            </a:pPr>
            <a:r>
              <a:rPr lang="en-US" sz="1600" b="1" dirty="0">
                <a:solidFill>
                  <a:srgbClr val="262626"/>
                </a:solidFill>
              </a:rPr>
              <a:t>Social Studies - People, Places, and Environments: </a:t>
            </a:r>
            <a:r>
              <a:rPr lang="en-US" sz="1600" dirty="0">
                <a:solidFill>
                  <a:srgbClr val="262626"/>
                </a:solidFill>
              </a:rPr>
              <a:t>Students study people, places, and environments which enables them to understand the relationship between human populations and the physical world.</a:t>
            </a:r>
          </a:p>
          <a:p>
            <a:pPr marL="171450" indent="-171450" algn="thaiDist">
              <a:lnSpc>
                <a:spcPct val="120000"/>
              </a:lnSpc>
              <a:buClr>
                <a:srgbClr val="3AC69D"/>
              </a:buClr>
              <a:buSzPct val="150000"/>
              <a:buFont typeface="Arial" panose="020B0604020202020204" pitchFamily="34" charset="0"/>
              <a:buChar char="•"/>
            </a:pPr>
            <a:r>
              <a:rPr lang="en-US" sz="1600" b="1" dirty="0">
                <a:solidFill>
                  <a:srgbClr val="262626"/>
                </a:solidFill>
              </a:rPr>
              <a:t>English Language Arts and Literacy: </a:t>
            </a:r>
            <a:r>
              <a:rPr lang="en-US" sz="1600" dirty="0">
                <a:solidFill>
                  <a:srgbClr val="262626"/>
                </a:solidFill>
              </a:rPr>
              <a:t>Able to ask and answer questions about details in a literature text. Participate in collaborative conversations with diverse partners about topics and texts. Follow agreed-upon rules for discussions. Use words and phrases acquired through conversations, reading and being read to, and responding to texts.</a:t>
            </a:r>
          </a:p>
        </p:txBody>
      </p:sp>
      <p:pic>
        <p:nvPicPr>
          <p:cNvPr id="39" name="Picture 38" descr="A picture containing table&#10;&#10;Description automatically generated">
            <a:extLst>
              <a:ext uri="{FF2B5EF4-FFF2-40B4-BE49-F238E27FC236}">
                <a16:creationId xmlns:a16="http://schemas.microsoft.com/office/drawing/2014/main" id="{EB8B9B77-5B22-9846-BC3A-8BBE79F348B8}"/>
              </a:ext>
            </a:extLst>
          </p:cNvPr>
          <p:cNvPicPr>
            <a:picLocks noChangeAspect="1"/>
          </p:cNvPicPr>
          <p:nvPr/>
        </p:nvPicPr>
        <p:blipFill>
          <a:blip r:embed="rId4"/>
          <a:stretch>
            <a:fillRect/>
          </a:stretch>
        </p:blipFill>
        <p:spPr>
          <a:xfrm>
            <a:off x="431786" y="5360664"/>
            <a:ext cx="1149009" cy="1149009"/>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F18D82E9-E65C-CD45-B81C-867691A5CEE1}"/>
              </a:ext>
            </a:extLst>
          </p:cNvPr>
          <p:cNvPicPr>
            <a:picLocks noChangeAspect="1"/>
          </p:cNvPicPr>
          <p:nvPr/>
        </p:nvPicPr>
        <p:blipFill>
          <a:blip r:embed="rId5"/>
          <a:stretch>
            <a:fillRect/>
          </a:stretch>
        </p:blipFill>
        <p:spPr>
          <a:xfrm>
            <a:off x="1580795" y="5360663"/>
            <a:ext cx="1149009" cy="1149009"/>
          </a:xfrm>
          <a:prstGeom prst="rect">
            <a:avLst/>
          </a:prstGeom>
        </p:spPr>
      </p:pic>
      <p:pic>
        <p:nvPicPr>
          <p:cNvPr id="43" name="Picture 42" descr="A picture containing icon&#10;&#10;Description automatically generated">
            <a:extLst>
              <a:ext uri="{FF2B5EF4-FFF2-40B4-BE49-F238E27FC236}">
                <a16:creationId xmlns:a16="http://schemas.microsoft.com/office/drawing/2014/main" id="{0FE8612F-C7CC-AF4F-9848-8B20F15C59B4}"/>
              </a:ext>
            </a:extLst>
          </p:cNvPr>
          <p:cNvPicPr>
            <a:picLocks noChangeAspect="1"/>
          </p:cNvPicPr>
          <p:nvPr/>
        </p:nvPicPr>
        <p:blipFill>
          <a:blip r:embed="rId6"/>
          <a:stretch>
            <a:fillRect/>
          </a:stretch>
        </p:blipFill>
        <p:spPr>
          <a:xfrm>
            <a:off x="2729804" y="5360662"/>
            <a:ext cx="1149009" cy="1149009"/>
          </a:xfrm>
          <a:prstGeom prst="rect">
            <a:avLst/>
          </a:prstGeom>
        </p:spPr>
      </p:pic>
      <p:pic>
        <p:nvPicPr>
          <p:cNvPr id="45" name="Picture 44" descr="Graphical user interface, application, icon&#10;&#10;Description automatically generated">
            <a:extLst>
              <a:ext uri="{FF2B5EF4-FFF2-40B4-BE49-F238E27FC236}">
                <a16:creationId xmlns:a16="http://schemas.microsoft.com/office/drawing/2014/main" id="{D32FA450-0AAB-5B4A-932E-F2249C896275}"/>
              </a:ext>
            </a:extLst>
          </p:cNvPr>
          <p:cNvPicPr>
            <a:picLocks noChangeAspect="1"/>
          </p:cNvPicPr>
          <p:nvPr/>
        </p:nvPicPr>
        <p:blipFill>
          <a:blip r:embed="rId7"/>
          <a:stretch>
            <a:fillRect/>
          </a:stretch>
        </p:blipFill>
        <p:spPr>
          <a:xfrm>
            <a:off x="3878813" y="5360662"/>
            <a:ext cx="1149010" cy="1149010"/>
          </a:xfrm>
          <a:prstGeom prst="rect">
            <a:avLst/>
          </a:prstGeom>
        </p:spPr>
      </p:pic>
      <p:sp>
        <p:nvSpPr>
          <p:cNvPr id="30" name="Rounded Rectangle 29">
            <a:extLst>
              <a:ext uri="{FF2B5EF4-FFF2-40B4-BE49-F238E27FC236}">
                <a16:creationId xmlns:a16="http://schemas.microsoft.com/office/drawing/2014/main" id="{B3D3BBA8-E2E4-CF45-BF72-B5B052BCB00C}"/>
              </a:ext>
            </a:extLst>
          </p:cNvPr>
          <p:cNvSpPr/>
          <p:nvPr/>
        </p:nvSpPr>
        <p:spPr>
          <a:xfrm>
            <a:off x="323618" y="4723242"/>
            <a:ext cx="2096853"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8" name="Rectangle 37">
            <a:extLst>
              <a:ext uri="{FF2B5EF4-FFF2-40B4-BE49-F238E27FC236}">
                <a16:creationId xmlns:a16="http://schemas.microsoft.com/office/drawing/2014/main" id="{279E0FEB-CD14-B84F-9CC0-A073E335659C}"/>
              </a:ext>
            </a:extLst>
          </p:cNvPr>
          <p:cNvSpPr/>
          <p:nvPr/>
        </p:nvSpPr>
        <p:spPr>
          <a:xfrm>
            <a:off x="506504" y="4715711"/>
            <a:ext cx="1712262" cy="402546"/>
          </a:xfrm>
          <a:prstGeom prst="rect">
            <a:avLst/>
          </a:prstGeom>
        </p:spPr>
        <p:txBody>
          <a:bodyPr wrap="square">
            <a:spAutoFit/>
          </a:bodyPr>
          <a:lstStyle/>
          <a:p>
            <a:pPr algn="thaiDist">
              <a:lnSpc>
                <a:spcPct val="120000"/>
              </a:lnSpc>
            </a:pPr>
            <a:r>
              <a:rPr lang="en-US" b="1" dirty="0">
                <a:solidFill>
                  <a:schemeClr val="bg1"/>
                </a:solidFill>
              </a:rPr>
              <a:t>SDG Alignment</a:t>
            </a:r>
            <a:endParaRPr lang="en-TH" b="1" dirty="0">
              <a:solidFill>
                <a:schemeClr val="bg1"/>
              </a:solidFill>
            </a:endParaRPr>
          </a:p>
        </p:txBody>
      </p:sp>
      <p:sp>
        <p:nvSpPr>
          <p:cNvPr id="15" name="Rounded Rectangle 14">
            <a:extLst>
              <a:ext uri="{FF2B5EF4-FFF2-40B4-BE49-F238E27FC236}">
                <a16:creationId xmlns:a16="http://schemas.microsoft.com/office/drawing/2014/main" id="{650BA5B6-8EAD-5A45-94A6-2C8EA009B9C0}"/>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6" name="Rounded Rectangle 15">
            <a:extLst>
              <a:ext uri="{FF2B5EF4-FFF2-40B4-BE49-F238E27FC236}">
                <a16:creationId xmlns:a16="http://schemas.microsoft.com/office/drawing/2014/main" id="{A39FBF4C-9127-4740-A7DD-AB280895D434}"/>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7" name="TextBox 16">
            <a:extLst>
              <a:ext uri="{FF2B5EF4-FFF2-40B4-BE49-F238E27FC236}">
                <a16:creationId xmlns:a16="http://schemas.microsoft.com/office/drawing/2014/main" id="{8EBFCA84-3E35-AA4F-B39D-FB84F113376F}"/>
              </a:ext>
            </a:extLst>
          </p:cNvPr>
          <p:cNvSpPr txBox="1"/>
          <p:nvPr/>
        </p:nvSpPr>
        <p:spPr>
          <a:xfrm>
            <a:off x="2794681" y="294106"/>
            <a:ext cx="6602638" cy="584775"/>
          </a:xfrm>
          <a:prstGeom prst="rect">
            <a:avLst/>
          </a:prstGeom>
          <a:noFill/>
        </p:spPr>
        <p:txBody>
          <a:bodyPr wrap="square" rtlCol="0">
            <a:spAutoFit/>
          </a:bodyPr>
          <a:lstStyle/>
          <a:p>
            <a:pPr algn="ctr"/>
            <a:r>
              <a:rPr lang="en-US" sz="3200" b="1" dirty="0">
                <a:solidFill>
                  <a:schemeClr val="bg1"/>
                </a:solidFill>
              </a:rPr>
              <a:t>Lesson Prep &amp; Curriculum Alignment </a:t>
            </a:r>
          </a:p>
        </p:txBody>
      </p:sp>
      <p:sp>
        <p:nvSpPr>
          <p:cNvPr id="18" name="TextBox 17">
            <a:extLst>
              <a:ext uri="{FF2B5EF4-FFF2-40B4-BE49-F238E27FC236}">
                <a16:creationId xmlns:a16="http://schemas.microsoft.com/office/drawing/2014/main" id="{AC9CD571-A741-D540-AD6D-622A537A4DA6}"/>
              </a:ext>
            </a:extLst>
          </p:cNvPr>
          <p:cNvSpPr txBox="1"/>
          <p:nvPr/>
        </p:nvSpPr>
        <p:spPr>
          <a:xfrm>
            <a:off x="2794681" y="901959"/>
            <a:ext cx="6602638" cy="307777"/>
          </a:xfrm>
          <a:prstGeom prst="rect">
            <a:avLst/>
          </a:prstGeom>
          <a:noFill/>
        </p:spPr>
        <p:txBody>
          <a:bodyPr wrap="square" rtlCol="0">
            <a:spAutoFit/>
          </a:bodyPr>
          <a:lstStyle/>
          <a:p>
            <a:pPr algn="ctr"/>
            <a:r>
              <a:rPr lang="en-US" sz="1400" b="1" dirty="0">
                <a:solidFill>
                  <a:schemeClr val="bg1"/>
                </a:solidFill>
              </a:rPr>
              <a:t>Prep time: 10 – 15 minutes</a:t>
            </a:r>
          </a:p>
        </p:txBody>
      </p:sp>
      <p:sp>
        <p:nvSpPr>
          <p:cNvPr id="5" name="Slide Number Placeholder 4">
            <a:extLst>
              <a:ext uri="{FF2B5EF4-FFF2-40B4-BE49-F238E27FC236}">
                <a16:creationId xmlns:a16="http://schemas.microsoft.com/office/drawing/2014/main" id="{DC45037E-BF8F-0590-1C64-76CCC775589B}"/>
              </a:ext>
            </a:extLst>
          </p:cNvPr>
          <p:cNvSpPr>
            <a:spLocks noGrp="1"/>
          </p:cNvSpPr>
          <p:nvPr>
            <p:ph type="sldNum" sz="quarter" idx="12"/>
          </p:nvPr>
        </p:nvSpPr>
        <p:spPr/>
        <p:txBody>
          <a:bodyPr/>
          <a:lstStyle/>
          <a:p>
            <a:fld id="{A49FEDE7-8061-9B4D-88A1-7EA83A94C31B}" type="slidenum">
              <a:rPr lang="en-TH" smtClean="0"/>
              <a:t>3</a:t>
            </a:fld>
            <a:endParaRPr lang="en-TH"/>
          </a:p>
        </p:txBody>
      </p:sp>
      <p:grpSp>
        <p:nvGrpSpPr>
          <p:cNvPr id="19" name="Group 18">
            <a:extLst>
              <a:ext uri="{FF2B5EF4-FFF2-40B4-BE49-F238E27FC236}">
                <a16:creationId xmlns:a16="http://schemas.microsoft.com/office/drawing/2014/main" id="{07074413-CD33-6840-DA47-4ABA07A8ED6C}"/>
              </a:ext>
            </a:extLst>
          </p:cNvPr>
          <p:cNvGrpSpPr/>
          <p:nvPr/>
        </p:nvGrpSpPr>
        <p:grpSpPr>
          <a:xfrm>
            <a:off x="5459608" y="5119843"/>
            <a:ext cx="6365248" cy="1217972"/>
            <a:chOff x="4790164" y="5101971"/>
            <a:chExt cx="6979920" cy="1490877"/>
          </a:xfrm>
        </p:grpSpPr>
        <p:sp>
          <p:nvSpPr>
            <p:cNvPr id="20" name="Rounded Rectangle 19">
              <a:extLst>
                <a:ext uri="{FF2B5EF4-FFF2-40B4-BE49-F238E27FC236}">
                  <a16:creationId xmlns:a16="http://schemas.microsoft.com/office/drawing/2014/main" id="{B9E2F42E-B8B0-7AF7-2A54-6D8C6E0E4A05}"/>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29C7F7"/>
                </a:solidFill>
                <a:highlight>
                  <a:srgbClr val="29C7F7"/>
                </a:highlight>
              </a:endParaRPr>
            </a:p>
            <a:p>
              <a:pPr algn="ctr"/>
              <a:endParaRPr lang="en-TH">
                <a:solidFill>
                  <a:srgbClr val="29C7F7"/>
                </a:solidFill>
                <a:highlight>
                  <a:srgbClr val="29C7F7"/>
                </a:highlight>
              </a:endParaRPr>
            </a:p>
          </p:txBody>
        </p:sp>
        <p:sp>
          <p:nvSpPr>
            <p:cNvPr id="21" name="Rounded Rectangle 20">
              <a:extLst>
                <a:ext uri="{FF2B5EF4-FFF2-40B4-BE49-F238E27FC236}">
                  <a16:creationId xmlns:a16="http://schemas.microsoft.com/office/drawing/2014/main" id="{6C14E15E-DD80-10C9-58B3-855AA397C53D}"/>
                </a:ext>
              </a:extLst>
            </p:cNvPr>
            <p:cNvSpPr/>
            <p:nvPr/>
          </p:nvSpPr>
          <p:spPr>
            <a:xfrm>
              <a:off x="4790164" y="5443839"/>
              <a:ext cx="6979920" cy="1149009"/>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a:p>
              <a:r>
                <a:rPr lang="en-US" sz="1400" b="1" dirty="0"/>
                <a:t>Lesson plans are designed to be flexible and responsive to the evolving needs of your classroom. Lessons are editable and customizable to meet the different individual student and classroom contexts. A PowerPoint version with teacher instructions and a printable PDF lesson are available for download. </a:t>
              </a:r>
            </a:p>
            <a:p>
              <a:pPr algn="ctr"/>
              <a:endParaRPr lang="en-TH"/>
            </a:p>
          </p:txBody>
        </p:sp>
        <p:sp>
          <p:nvSpPr>
            <p:cNvPr id="22" name="TextBox 21">
              <a:extLst>
                <a:ext uri="{FF2B5EF4-FFF2-40B4-BE49-F238E27FC236}">
                  <a16:creationId xmlns:a16="http://schemas.microsoft.com/office/drawing/2014/main" id="{77EFB992-BB16-7A43-456B-B4A4992B1E4F}"/>
                </a:ext>
              </a:extLst>
            </p:cNvPr>
            <p:cNvSpPr txBox="1"/>
            <p:nvPr/>
          </p:nvSpPr>
          <p:spPr>
            <a:xfrm>
              <a:off x="6956554" y="5101971"/>
              <a:ext cx="4280197" cy="414412"/>
            </a:xfrm>
            <a:prstGeom prst="rect">
              <a:avLst/>
            </a:prstGeom>
            <a:noFill/>
          </p:spPr>
          <p:txBody>
            <a:bodyPr wrap="square" rtlCol="0">
              <a:spAutoFit/>
            </a:bodyPr>
            <a:lstStyle/>
            <a:p>
              <a:r>
                <a:rPr lang="en-US" sz="1600" b="1" dirty="0">
                  <a:solidFill>
                    <a:schemeClr val="bg1"/>
                  </a:solidFill>
                </a:rPr>
                <a:t>Flexible and adaptive lesson</a:t>
              </a:r>
            </a:p>
          </p:txBody>
        </p:sp>
      </p:grpSp>
    </p:spTree>
    <p:extLst>
      <p:ext uri="{BB962C8B-B14F-4D97-AF65-F5344CB8AC3E}">
        <p14:creationId xmlns:p14="http://schemas.microsoft.com/office/powerpoint/2010/main" val="1618116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46429"/>
            <a:ext cx="12192000" cy="6858000"/>
          </a:xfrm>
          <a:prstGeom prst="rect">
            <a:avLst/>
          </a:prstGeom>
        </p:spPr>
      </p:pic>
      <p:sp>
        <p:nvSpPr>
          <p:cNvPr id="15" name="Rounded Rectangle 14">
            <a:extLst>
              <a:ext uri="{FF2B5EF4-FFF2-40B4-BE49-F238E27FC236}">
                <a16:creationId xmlns:a16="http://schemas.microsoft.com/office/drawing/2014/main" id="{F8A53F07-8687-3F40-9382-41085D07CD38}"/>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6DE8D3A3-57EC-FF49-A6E8-ADD4234945CA}"/>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8" name="TextBox 7">
            <a:extLst>
              <a:ext uri="{FF2B5EF4-FFF2-40B4-BE49-F238E27FC236}">
                <a16:creationId xmlns:a16="http://schemas.microsoft.com/office/drawing/2014/main" id="{763938BB-E533-A545-8C65-E6C820BBFD6B}"/>
              </a:ext>
            </a:extLst>
          </p:cNvPr>
          <p:cNvSpPr txBox="1"/>
          <p:nvPr/>
        </p:nvSpPr>
        <p:spPr>
          <a:xfrm>
            <a:off x="2983322" y="294106"/>
            <a:ext cx="6225356" cy="584775"/>
          </a:xfrm>
          <a:prstGeom prst="rect">
            <a:avLst/>
          </a:prstGeom>
          <a:noFill/>
        </p:spPr>
        <p:txBody>
          <a:bodyPr wrap="square" rtlCol="0">
            <a:spAutoFit/>
          </a:bodyPr>
          <a:lstStyle/>
          <a:p>
            <a:pPr algn="ctr"/>
            <a:r>
              <a:rPr lang="en-US" sz="3200" b="1" dirty="0">
                <a:solidFill>
                  <a:schemeClr val="bg1"/>
                </a:solidFill>
              </a:rPr>
              <a:t>The Lesson </a:t>
            </a:r>
          </a:p>
        </p:txBody>
      </p:sp>
      <p:sp>
        <p:nvSpPr>
          <p:cNvPr id="22" name="Oval 21">
            <a:extLst>
              <a:ext uri="{FF2B5EF4-FFF2-40B4-BE49-F238E27FC236}">
                <a16:creationId xmlns:a16="http://schemas.microsoft.com/office/drawing/2014/main" id="{1A8141C0-5C65-C54B-B99F-F7A3DD1C2725}"/>
              </a:ext>
            </a:extLst>
          </p:cNvPr>
          <p:cNvSpPr/>
          <p:nvPr/>
        </p:nvSpPr>
        <p:spPr>
          <a:xfrm>
            <a:off x="413972" y="1217113"/>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Oval 22">
            <a:extLst>
              <a:ext uri="{FF2B5EF4-FFF2-40B4-BE49-F238E27FC236}">
                <a16:creationId xmlns:a16="http://schemas.microsoft.com/office/drawing/2014/main" id="{6DE15013-44B3-074B-97E9-A65290DF3E17}"/>
              </a:ext>
            </a:extLst>
          </p:cNvPr>
          <p:cNvSpPr/>
          <p:nvPr/>
        </p:nvSpPr>
        <p:spPr>
          <a:xfrm>
            <a:off x="360335" y="1217113"/>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Rectangle 23">
            <a:extLst>
              <a:ext uri="{FF2B5EF4-FFF2-40B4-BE49-F238E27FC236}">
                <a16:creationId xmlns:a16="http://schemas.microsoft.com/office/drawing/2014/main" id="{9D6C8663-DB1F-4247-809A-B287EA418546}"/>
              </a:ext>
            </a:extLst>
          </p:cNvPr>
          <p:cNvSpPr/>
          <p:nvPr/>
        </p:nvSpPr>
        <p:spPr>
          <a:xfrm>
            <a:off x="404919" y="1197061"/>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a:t>
            </a:r>
          </a:p>
        </p:txBody>
      </p:sp>
      <p:sp>
        <p:nvSpPr>
          <p:cNvPr id="25" name="Rectangle 24">
            <a:extLst>
              <a:ext uri="{FF2B5EF4-FFF2-40B4-BE49-F238E27FC236}">
                <a16:creationId xmlns:a16="http://schemas.microsoft.com/office/drawing/2014/main" id="{51FFE875-61C7-534D-980C-DC3A4B940AEB}"/>
              </a:ext>
            </a:extLst>
          </p:cNvPr>
          <p:cNvSpPr/>
          <p:nvPr/>
        </p:nvSpPr>
        <p:spPr>
          <a:xfrm>
            <a:off x="911773" y="1259485"/>
            <a:ext cx="10866255" cy="1921680"/>
          </a:xfrm>
          <a:prstGeom prst="rect">
            <a:avLst/>
          </a:prstGeom>
        </p:spPr>
        <p:txBody>
          <a:bodyPr wrap="square">
            <a:spAutoFit/>
          </a:bodyPr>
          <a:lstStyle/>
          <a:p>
            <a:pPr algn="thaiDist">
              <a:lnSpc>
                <a:spcPct val="120000"/>
              </a:lnSpc>
              <a:tabLst>
                <a:tab pos="531813" algn="l"/>
              </a:tabLst>
            </a:pPr>
            <a:r>
              <a:rPr lang="en-US" sz="1600" b="1" dirty="0">
                <a:solidFill>
                  <a:srgbClr val="262626"/>
                </a:solidFill>
              </a:rPr>
              <a:t> Introduce the lesson with the slideshow and a brief discussion on what students already know about recycling. </a:t>
            </a:r>
          </a:p>
          <a:p>
            <a:pPr marL="285750" indent="-285750" algn="thaiDist">
              <a:lnSpc>
                <a:spcPct val="120000"/>
              </a:lnSpc>
              <a:buSzPct val="150000"/>
              <a:buFont typeface="Arial" panose="020B0604020202020204" pitchFamily="34" charset="0"/>
              <a:buChar char="•"/>
              <a:tabLst>
                <a:tab pos="531813" algn="l"/>
              </a:tabLst>
            </a:pPr>
            <a:r>
              <a:rPr lang="en-US" sz="1400" dirty="0">
                <a:solidFill>
                  <a:srgbClr val="262626"/>
                </a:solidFill>
              </a:rPr>
              <a:t>What is recycling? </a:t>
            </a:r>
          </a:p>
          <a:p>
            <a:pPr marL="285750" indent="-285750" algn="thaiDist">
              <a:lnSpc>
                <a:spcPct val="120000"/>
              </a:lnSpc>
              <a:buSzPct val="150000"/>
              <a:buFont typeface="Arial" panose="020B0604020202020204" pitchFamily="34" charset="0"/>
              <a:buChar char="•"/>
              <a:tabLst>
                <a:tab pos="531813" algn="l"/>
              </a:tabLst>
            </a:pPr>
            <a:r>
              <a:rPr lang="en-US" sz="1400" dirty="0">
                <a:solidFill>
                  <a:srgbClr val="262626"/>
                </a:solidFill>
              </a:rPr>
              <a:t>Why do we recycle? </a:t>
            </a:r>
          </a:p>
          <a:p>
            <a:pPr marL="285750" indent="-285750" algn="thaiDist">
              <a:lnSpc>
                <a:spcPct val="120000"/>
              </a:lnSpc>
              <a:buSzPct val="150000"/>
              <a:buFont typeface="Arial" panose="020B0604020202020204" pitchFamily="34" charset="0"/>
              <a:buChar char="•"/>
              <a:tabLst>
                <a:tab pos="531813" algn="l"/>
              </a:tabLst>
            </a:pPr>
            <a:r>
              <a:rPr lang="en-US" sz="1400" dirty="0">
                <a:solidFill>
                  <a:srgbClr val="262626"/>
                </a:solidFill>
              </a:rPr>
              <a:t>What kinds of things do you think can be recycled? </a:t>
            </a:r>
          </a:p>
          <a:p>
            <a:pPr marL="285750" indent="-285750" algn="thaiDist">
              <a:lnSpc>
                <a:spcPct val="120000"/>
              </a:lnSpc>
              <a:buSzPct val="150000"/>
              <a:buFont typeface="Arial" panose="020B0604020202020204" pitchFamily="34" charset="0"/>
              <a:buChar char="•"/>
              <a:tabLst>
                <a:tab pos="531813" algn="l"/>
              </a:tabLst>
            </a:pPr>
            <a:r>
              <a:rPr lang="en-US" sz="1400" dirty="0">
                <a:solidFill>
                  <a:srgbClr val="262626"/>
                </a:solidFill>
              </a:rPr>
              <a:t>Are there things that cannot be recycled? </a:t>
            </a:r>
          </a:p>
          <a:p>
            <a:pPr marL="285750" indent="-285750" algn="thaiDist">
              <a:lnSpc>
                <a:spcPct val="120000"/>
              </a:lnSpc>
              <a:buSzPct val="150000"/>
              <a:buFont typeface="Arial" panose="020B0604020202020204" pitchFamily="34" charset="0"/>
              <a:buChar char="•"/>
              <a:tabLst>
                <a:tab pos="531813" algn="l"/>
              </a:tabLst>
            </a:pPr>
            <a:r>
              <a:rPr lang="en-US" sz="1400" dirty="0">
                <a:solidFill>
                  <a:srgbClr val="262626"/>
                </a:solidFill>
              </a:rPr>
              <a:t>What things shouldn’t be put in the recycling bin? </a:t>
            </a:r>
          </a:p>
          <a:p>
            <a:pPr marL="285750" indent="-285750" algn="thaiDist">
              <a:lnSpc>
                <a:spcPct val="120000"/>
              </a:lnSpc>
              <a:buSzPct val="150000"/>
              <a:buFont typeface="Arial" panose="020B0604020202020204" pitchFamily="34" charset="0"/>
              <a:buChar char="•"/>
              <a:tabLst>
                <a:tab pos="531813" algn="l"/>
              </a:tabLst>
            </a:pPr>
            <a:r>
              <a:rPr lang="en-US" sz="1400" dirty="0">
                <a:solidFill>
                  <a:srgbClr val="262626"/>
                </a:solidFill>
              </a:rPr>
              <a:t>What are the “1-2-3’s” of recycling? </a:t>
            </a:r>
          </a:p>
        </p:txBody>
      </p:sp>
      <p:sp>
        <p:nvSpPr>
          <p:cNvPr id="26" name="Bent-Up Arrow 25">
            <a:extLst>
              <a:ext uri="{FF2B5EF4-FFF2-40B4-BE49-F238E27FC236}">
                <a16:creationId xmlns:a16="http://schemas.microsoft.com/office/drawing/2014/main" id="{306F02B9-8D52-A946-A05A-2932535B4954}"/>
              </a:ext>
            </a:extLst>
          </p:cNvPr>
          <p:cNvSpPr/>
          <p:nvPr/>
        </p:nvSpPr>
        <p:spPr>
          <a:xfrm rot="5400000">
            <a:off x="-665742" y="2987584"/>
            <a:ext cx="2688597" cy="247743"/>
          </a:xfrm>
          <a:prstGeom prst="bentUpArrow">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7" name="Rounded Rectangle 26">
            <a:extLst>
              <a:ext uri="{FF2B5EF4-FFF2-40B4-BE49-F238E27FC236}">
                <a16:creationId xmlns:a16="http://schemas.microsoft.com/office/drawing/2014/main" id="{F8013E0F-393E-6E45-AB2D-C27C20C4292A}"/>
              </a:ext>
            </a:extLst>
          </p:cNvPr>
          <p:cNvSpPr/>
          <p:nvPr/>
        </p:nvSpPr>
        <p:spPr>
          <a:xfrm>
            <a:off x="911773" y="3371190"/>
            <a:ext cx="10725542" cy="2071647"/>
          </a:xfrm>
          <a:prstGeom prst="roundRect">
            <a:avLst/>
          </a:prstGeom>
          <a:solidFill>
            <a:srgbClr val="29C7F7"/>
          </a:solidFill>
          <a:ln w="190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Rectangle 27">
            <a:extLst>
              <a:ext uri="{FF2B5EF4-FFF2-40B4-BE49-F238E27FC236}">
                <a16:creationId xmlns:a16="http://schemas.microsoft.com/office/drawing/2014/main" id="{A7177BA0-F0BE-C248-95D6-2CC64280DEFB}"/>
              </a:ext>
            </a:extLst>
          </p:cNvPr>
          <p:cNvSpPr/>
          <p:nvPr/>
        </p:nvSpPr>
        <p:spPr>
          <a:xfrm>
            <a:off x="1048940" y="3475429"/>
            <a:ext cx="10479031" cy="1884747"/>
          </a:xfrm>
          <a:prstGeom prst="rect">
            <a:avLst/>
          </a:prstGeom>
        </p:spPr>
        <p:txBody>
          <a:bodyPr wrap="square">
            <a:spAutoFit/>
          </a:bodyPr>
          <a:lstStyle/>
          <a:p>
            <a:pPr marL="285750" indent="-285750" algn="thaiDist">
              <a:lnSpc>
                <a:spcPct val="120000"/>
              </a:lnSpc>
              <a:buSzPct val="150000"/>
              <a:buFont typeface="Arial" panose="020B0604020202020204" pitchFamily="34" charset="0"/>
              <a:buChar char="•"/>
            </a:pPr>
            <a:r>
              <a:rPr lang="en-US" sz="1400" dirty="0">
                <a:solidFill>
                  <a:schemeClr val="bg1"/>
                </a:solidFill>
              </a:rPr>
              <a:t>Display or ask the students to get out their YES/NO handout. </a:t>
            </a:r>
          </a:p>
          <a:p>
            <a:pPr marL="285750" indent="-285750" algn="thaiDist">
              <a:lnSpc>
                <a:spcPct val="120000"/>
              </a:lnSpc>
              <a:buSzPct val="150000"/>
              <a:buFont typeface="Arial" panose="020B0604020202020204" pitchFamily="34" charset="0"/>
              <a:buChar char="•"/>
            </a:pPr>
            <a:r>
              <a:rPr lang="en-US" sz="1400" dirty="0">
                <a:solidFill>
                  <a:schemeClr val="bg1"/>
                </a:solidFill>
              </a:rPr>
              <a:t>Display slides and ask why the recycling bins are bad or good? Allow them to identify reasons for each picture based on their YES/NO handout.</a:t>
            </a:r>
          </a:p>
          <a:p>
            <a:pPr marL="285750" indent="-285750" algn="thaiDist">
              <a:lnSpc>
                <a:spcPct val="120000"/>
              </a:lnSpc>
              <a:buSzPct val="150000"/>
              <a:buFont typeface="Arial" panose="020B0604020202020204" pitchFamily="34" charset="0"/>
              <a:buChar char="•"/>
            </a:pPr>
            <a:r>
              <a:rPr lang="en-US" sz="1400" dirty="0">
                <a:solidFill>
                  <a:schemeClr val="bg1"/>
                </a:solidFill>
              </a:rPr>
              <a:t>Discuss how some items can be recycled but because they are dirty, they cannot (contamination makes other recyclables dirty and unable to be recycled). Review examples and the 1,2,3 steps to recycling correctly.</a:t>
            </a:r>
          </a:p>
          <a:p>
            <a:pPr marL="285750" indent="-285750" algn="thaiDist">
              <a:lnSpc>
                <a:spcPct val="120000"/>
              </a:lnSpc>
              <a:buSzPct val="150000"/>
              <a:buFont typeface="Arial" panose="020B0604020202020204" pitchFamily="34" charset="0"/>
              <a:buChar char="•"/>
            </a:pPr>
            <a:r>
              <a:rPr lang="en-US" sz="1400" dirty="0">
                <a:solidFill>
                  <a:schemeClr val="bg1"/>
                </a:solidFill>
              </a:rPr>
              <a:t>Show Recycling Bin / Non-Recycling Bin slides and ask why is one bad and one good? Allow them to look and identify reasons for each picture based on their YES/NO handout.</a:t>
            </a:r>
          </a:p>
        </p:txBody>
      </p:sp>
      <p:sp>
        <p:nvSpPr>
          <p:cNvPr id="17" name="TextBox 16">
            <a:extLst>
              <a:ext uri="{FF2B5EF4-FFF2-40B4-BE49-F238E27FC236}">
                <a16:creationId xmlns:a16="http://schemas.microsoft.com/office/drawing/2014/main" id="{13E38A4A-937F-F74F-A584-D7EB77830D3F}"/>
              </a:ext>
            </a:extLst>
          </p:cNvPr>
          <p:cNvSpPr txBox="1"/>
          <p:nvPr/>
        </p:nvSpPr>
        <p:spPr>
          <a:xfrm>
            <a:off x="2794681" y="901959"/>
            <a:ext cx="6602638" cy="307777"/>
          </a:xfrm>
          <a:prstGeom prst="rect">
            <a:avLst/>
          </a:prstGeom>
          <a:noFill/>
        </p:spPr>
        <p:txBody>
          <a:bodyPr wrap="square" rtlCol="0">
            <a:spAutoFit/>
          </a:bodyPr>
          <a:lstStyle/>
          <a:p>
            <a:pPr algn="ctr"/>
            <a:r>
              <a:rPr lang="en-US" sz="1400" b="1" dirty="0">
                <a:solidFill>
                  <a:schemeClr val="bg1"/>
                </a:solidFill>
              </a:rPr>
              <a:t>Lesson duration: 45 - 60 minutes</a:t>
            </a:r>
          </a:p>
        </p:txBody>
      </p:sp>
      <p:sp>
        <p:nvSpPr>
          <p:cNvPr id="5" name="Slide Number Placeholder 4">
            <a:extLst>
              <a:ext uri="{FF2B5EF4-FFF2-40B4-BE49-F238E27FC236}">
                <a16:creationId xmlns:a16="http://schemas.microsoft.com/office/drawing/2014/main" id="{BF853BD6-68D9-6E1C-C4A9-A34F1A045AAC}"/>
              </a:ext>
            </a:extLst>
          </p:cNvPr>
          <p:cNvSpPr>
            <a:spLocks noGrp="1"/>
          </p:cNvSpPr>
          <p:nvPr>
            <p:ph type="sldNum" sz="quarter" idx="12"/>
          </p:nvPr>
        </p:nvSpPr>
        <p:spPr/>
        <p:txBody>
          <a:bodyPr/>
          <a:lstStyle/>
          <a:p>
            <a:fld id="{A49FEDE7-8061-9B4D-88A1-7EA83A94C31B}" type="slidenum">
              <a:rPr lang="en-TH" smtClean="0"/>
              <a:t>4</a:t>
            </a:fld>
            <a:endParaRPr lang="en-TH"/>
          </a:p>
        </p:txBody>
      </p:sp>
    </p:spTree>
    <p:extLst>
      <p:ext uri="{BB962C8B-B14F-4D97-AF65-F5344CB8AC3E}">
        <p14:creationId xmlns:p14="http://schemas.microsoft.com/office/powerpoint/2010/main" val="637195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22" name="Oval 21">
            <a:extLst>
              <a:ext uri="{FF2B5EF4-FFF2-40B4-BE49-F238E27FC236}">
                <a16:creationId xmlns:a16="http://schemas.microsoft.com/office/drawing/2014/main" id="{1A8141C0-5C65-C54B-B99F-F7A3DD1C2725}"/>
              </a:ext>
            </a:extLst>
          </p:cNvPr>
          <p:cNvSpPr/>
          <p:nvPr/>
        </p:nvSpPr>
        <p:spPr>
          <a:xfrm>
            <a:off x="413972" y="1180537"/>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Oval 22">
            <a:extLst>
              <a:ext uri="{FF2B5EF4-FFF2-40B4-BE49-F238E27FC236}">
                <a16:creationId xmlns:a16="http://schemas.microsoft.com/office/drawing/2014/main" id="{6DE15013-44B3-074B-97E9-A65290DF3E17}"/>
              </a:ext>
            </a:extLst>
          </p:cNvPr>
          <p:cNvSpPr/>
          <p:nvPr/>
        </p:nvSpPr>
        <p:spPr>
          <a:xfrm>
            <a:off x="360335" y="118053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Rectangle 23">
            <a:extLst>
              <a:ext uri="{FF2B5EF4-FFF2-40B4-BE49-F238E27FC236}">
                <a16:creationId xmlns:a16="http://schemas.microsoft.com/office/drawing/2014/main" id="{9D6C8663-DB1F-4247-809A-B287EA418546}"/>
              </a:ext>
            </a:extLst>
          </p:cNvPr>
          <p:cNvSpPr/>
          <p:nvPr/>
        </p:nvSpPr>
        <p:spPr>
          <a:xfrm>
            <a:off x="404919" y="1160485"/>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2</a:t>
            </a:r>
          </a:p>
        </p:txBody>
      </p:sp>
      <p:sp>
        <p:nvSpPr>
          <p:cNvPr id="25" name="Rectangle 24">
            <a:extLst>
              <a:ext uri="{FF2B5EF4-FFF2-40B4-BE49-F238E27FC236}">
                <a16:creationId xmlns:a16="http://schemas.microsoft.com/office/drawing/2014/main" id="{51FFE875-61C7-534D-980C-DC3A4B940AEB}"/>
              </a:ext>
            </a:extLst>
          </p:cNvPr>
          <p:cNvSpPr/>
          <p:nvPr/>
        </p:nvSpPr>
        <p:spPr>
          <a:xfrm>
            <a:off x="911773" y="1222909"/>
            <a:ext cx="10866255" cy="1219949"/>
          </a:xfrm>
          <a:prstGeom prst="rect">
            <a:avLst/>
          </a:prstGeom>
        </p:spPr>
        <p:txBody>
          <a:bodyPr wrap="square">
            <a:spAutoFit/>
          </a:bodyPr>
          <a:lstStyle/>
          <a:p>
            <a:pPr algn="thaiDist">
              <a:lnSpc>
                <a:spcPct val="120000"/>
              </a:lnSpc>
              <a:tabLst>
                <a:tab pos="531813" algn="l"/>
                <a:tab pos="3687763" algn="l"/>
              </a:tabLst>
            </a:pPr>
            <a:r>
              <a:rPr lang="en-US" sz="1600" b="1" dirty="0">
                <a:solidFill>
                  <a:srgbClr val="262626"/>
                </a:solidFill>
              </a:rPr>
              <a:t>Explain to students that sometimes it is difficult to figure out if an item is recyclable or not. Tell them they will need to be a “Waste Hero” and divide them into groups and sort a deck of cards showing three kinds of items</a:t>
            </a:r>
            <a:r>
              <a:rPr lang="en-US" sz="1600" dirty="0">
                <a:solidFill>
                  <a:srgbClr val="262626"/>
                </a:solidFill>
              </a:rPr>
              <a:t>: recyclables, non-recyclables, and items that are </a:t>
            </a:r>
            <a:r>
              <a:rPr lang="en-US" sz="1600" i="1" dirty="0">
                <a:solidFill>
                  <a:srgbClr val="262626"/>
                </a:solidFill>
              </a:rPr>
              <a:t>potentially recyclable </a:t>
            </a:r>
            <a:r>
              <a:rPr lang="en-US" sz="1600" dirty="0">
                <a:solidFill>
                  <a:srgbClr val="262626"/>
                </a:solidFill>
              </a:rPr>
              <a:t>– that is, we need to do something to each one of those items to recycle it correctly. </a:t>
            </a:r>
          </a:p>
          <a:p>
            <a:pPr algn="thaiDist">
              <a:lnSpc>
                <a:spcPct val="120000"/>
              </a:lnSpc>
              <a:buSzPct val="150000"/>
              <a:tabLst>
                <a:tab pos="531813" algn="l"/>
              </a:tabLst>
            </a:pPr>
            <a:endParaRPr lang="en-US" sz="1400" dirty="0">
              <a:solidFill>
                <a:srgbClr val="262626"/>
              </a:solidFill>
            </a:endParaRPr>
          </a:p>
        </p:txBody>
      </p:sp>
      <p:sp>
        <p:nvSpPr>
          <p:cNvPr id="33" name="Oval 32">
            <a:extLst>
              <a:ext uri="{FF2B5EF4-FFF2-40B4-BE49-F238E27FC236}">
                <a16:creationId xmlns:a16="http://schemas.microsoft.com/office/drawing/2014/main" id="{4E667758-C4E8-4A46-A91A-E6FFB114F981}"/>
              </a:ext>
            </a:extLst>
          </p:cNvPr>
          <p:cNvSpPr/>
          <p:nvPr/>
        </p:nvSpPr>
        <p:spPr>
          <a:xfrm>
            <a:off x="413972" y="9753495"/>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4" name="Oval 33">
            <a:extLst>
              <a:ext uri="{FF2B5EF4-FFF2-40B4-BE49-F238E27FC236}">
                <a16:creationId xmlns:a16="http://schemas.microsoft.com/office/drawing/2014/main" id="{27B6C1B1-5760-D840-9C2D-DE0F52B485BE}"/>
              </a:ext>
            </a:extLst>
          </p:cNvPr>
          <p:cNvSpPr/>
          <p:nvPr/>
        </p:nvSpPr>
        <p:spPr>
          <a:xfrm>
            <a:off x="360335" y="9753495"/>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5" name="Rectangle 34">
            <a:extLst>
              <a:ext uri="{FF2B5EF4-FFF2-40B4-BE49-F238E27FC236}">
                <a16:creationId xmlns:a16="http://schemas.microsoft.com/office/drawing/2014/main" id="{F31C2C26-C395-C54B-8D57-0673F22A82C3}"/>
              </a:ext>
            </a:extLst>
          </p:cNvPr>
          <p:cNvSpPr/>
          <p:nvPr/>
        </p:nvSpPr>
        <p:spPr>
          <a:xfrm>
            <a:off x="404919" y="9733443"/>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4</a:t>
            </a:r>
          </a:p>
        </p:txBody>
      </p:sp>
      <p:sp>
        <p:nvSpPr>
          <p:cNvPr id="37" name="Rectangle 36">
            <a:extLst>
              <a:ext uri="{FF2B5EF4-FFF2-40B4-BE49-F238E27FC236}">
                <a16:creationId xmlns:a16="http://schemas.microsoft.com/office/drawing/2014/main" id="{945FA0C4-C556-C64C-9929-2A598CA1FB3F}"/>
              </a:ext>
            </a:extLst>
          </p:cNvPr>
          <p:cNvSpPr/>
          <p:nvPr/>
        </p:nvSpPr>
        <p:spPr>
          <a:xfrm>
            <a:off x="911773" y="9795867"/>
            <a:ext cx="10866255" cy="368114"/>
          </a:xfrm>
          <a:prstGeom prst="rect">
            <a:avLst/>
          </a:prstGeom>
        </p:spPr>
        <p:txBody>
          <a:bodyPr wrap="square">
            <a:spAutoFit/>
          </a:bodyPr>
          <a:lstStyle/>
          <a:p>
            <a:pPr algn="thaiDist">
              <a:lnSpc>
                <a:spcPct val="120000"/>
              </a:lnSpc>
            </a:pPr>
            <a:r>
              <a:rPr lang="en-US" sz="1600" b="1" dirty="0">
                <a:solidFill>
                  <a:srgbClr val="262626"/>
                </a:solidFill>
              </a:rPr>
              <a:t>Give them 5min to search the class for plastic bottles to put into the new bin.</a:t>
            </a:r>
            <a:endParaRPr lang="en-US" sz="1400" b="1" dirty="0">
              <a:solidFill>
                <a:srgbClr val="262626"/>
              </a:solidFill>
            </a:endParaRPr>
          </a:p>
        </p:txBody>
      </p:sp>
      <p:sp>
        <p:nvSpPr>
          <p:cNvPr id="26" name="Bent-Up Arrow 25">
            <a:extLst>
              <a:ext uri="{FF2B5EF4-FFF2-40B4-BE49-F238E27FC236}">
                <a16:creationId xmlns:a16="http://schemas.microsoft.com/office/drawing/2014/main" id="{306F02B9-8D52-A946-A05A-2932535B4954}"/>
              </a:ext>
            </a:extLst>
          </p:cNvPr>
          <p:cNvSpPr/>
          <p:nvPr/>
        </p:nvSpPr>
        <p:spPr>
          <a:xfrm rot="5400000">
            <a:off x="187015" y="2098250"/>
            <a:ext cx="983081" cy="247745"/>
          </a:xfrm>
          <a:prstGeom prst="bentUpArrow">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7" name="Rounded Rectangle 26">
            <a:extLst>
              <a:ext uri="{FF2B5EF4-FFF2-40B4-BE49-F238E27FC236}">
                <a16:creationId xmlns:a16="http://schemas.microsoft.com/office/drawing/2014/main" id="{F8013E0F-393E-6E45-AB2D-C27C20C4292A}"/>
              </a:ext>
            </a:extLst>
          </p:cNvPr>
          <p:cNvSpPr/>
          <p:nvPr/>
        </p:nvSpPr>
        <p:spPr>
          <a:xfrm>
            <a:off x="911773" y="2285467"/>
            <a:ext cx="10725542" cy="599324"/>
          </a:xfrm>
          <a:prstGeom prst="roundRect">
            <a:avLst/>
          </a:prstGeom>
          <a:solidFill>
            <a:srgbClr val="29C7F7"/>
          </a:solidFill>
          <a:ln w="190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Rectangle 27">
            <a:extLst>
              <a:ext uri="{FF2B5EF4-FFF2-40B4-BE49-F238E27FC236}">
                <a16:creationId xmlns:a16="http://schemas.microsoft.com/office/drawing/2014/main" id="{A7177BA0-F0BE-C248-95D6-2CC64280DEFB}"/>
              </a:ext>
            </a:extLst>
          </p:cNvPr>
          <p:cNvSpPr/>
          <p:nvPr/>
        </p:nvSpPr>
        <p:spPr>
          <a:xfrm>
            <a:off x="1048940" y="2401072"/>
            <a:ext cx="10479031" cy="368114"/>
          </a:xfrm>
          <a:prstGeom prst="rect">
            <a:avLst/>
          </a:prstGeom>
        </p:spPr>
        <p:txBody>
          <a:bodyPr wrap="square">
            <a:spAutoFit/>
          </a:bodyPr>
          <a:lstStyle/>
          <a:p>
            <a:pPr algn="thaiDist">
              <a:lnSpc>
                <a:spcPct val="120000"/>
              </a:lnSpc>
              <a:buSzPct val="150000"/>
            </a:pPr>
            <a:r>
              <a:rPr lang="en-US" sz="1600" b="1" dirty="0">
                <a:solidFill>
                  <a:schemeClr val="bg1"/>
                </a:solidFill>
              </a:rPr>
              <a:t>Recycling Tips: </a:t>
            </a:r>
            <a:r>
              <a:rPr lang="en-US" sz="1600" dirty="0">
                <a:solidFill>
                  <a:schemeClr val="bg1"/>
                </a:solidFill>
              </a:rPr>
              <a:t>Discuss these commonly seen potentially recyclable items and tips for recycling them correctly.</a:t>
            </a:r>
          </a:p>
        </p:txBody>
      </p:sp>
      <p:sp>
        <p:nvSpPr>
          <p:cNvPr id="18" name="Rounded Rectangle 17">
            <a:extLst>
              <a:ext uri="{FF2B5EF4-FFF2-40B4-BE49-F238E27FC236}">
                <a16:creationId xmlns:a16="http://schemas.microsoft.com/office/drawing/2014/main" id="{0D070985-003E-2C40-A804-0F892AB22F1F}"/>
              </a:ext>
            </a:extLst>
          </p:cNvPr>
          <p:cNvSpPr/>
          <p:nvPr/>
        </p:nvSpPr>
        <p:spPr>
          <a:xfrm>
            <a:off x="911773" y="2964617"/>
            <a:ext cx="10725542" cy="2641415"/>
          </a:xfrm>
          <a:prstGeom prst="roundRect">
            <a:avLst>
              <a:gd name="adj" fmla="val 9950"/>
            </a:avLst>
          </a:prstGeom>
          <a:solidFill>
            <a:srgbClr val="29C7F7"/>
          </a:solidFill>
          <a:ln w="190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Rectangle 18">
            <a:extLst>
              <a:ext uri="{FF2B5EF4-FFF2-40B4-BE49-F238E27FC236}">
                <a16:creationId xmlns:a16="http://schemas.microsoft.com/office/drawing/2014/main" id="{6D125A56-C13F-4E4D-BF51-57251C1983EA}"/>
              </a:ext>
            </a:extLst>
          </p:cNvPr>
          <p:cNvSpPr/>
          <p:nvPr/>
        </p:nvSpPr>
        <p:spPr>
          <a:xfrm>
            <a:off x="1048940" y="3068856"/>
            <a:ext cx="10479031" cy="2401811"/>
          </a:xfrm>
          <a:prstGeom prst="rect">
            <a:avLst/>
          </a:prstGeom>
        </p:spPr>
        <p:txBody>
          <a:bodyPr wrap="square">
            <a:spAutoFit/>
          </a:bodyPr>
          <a:lstStyle/>
          <a:p>
            <a:pPr marL="285750" indent="-285750" algn="thaiDist">
              <a:lnSpc>
                <a:spcPct val="120000"/>
              </a:lnSpc>
              <a:buSzPct val="150000"/>
              <a:buFont typeface="Arial" panose="020B0604020202020204" pitchFamily="34" charset="0"/>
              <a:buChar char="•"/>
            </a:pPr>
            <a:r>
              <a:rPr lang="en-US" sz="1400" dirty="0">
                <a:solidFill>
                  <a:schemeClr val="bg1"/>
                </a:solidFill>
              </a:rPr>
              <a:t>Items made of a single recyclable material may need an extra step to recycle them correctly. Can you think of anything this applies to? </a:t>
            </a:r>
          </a:p>
          <a:p>
            <a:pPr marL="285750" indent="-285750" algn="thaiDist">
              <a:lnSpc>
                <a:spcPct val="120000"/>
              </a:lnSpc>
              <a:buSzPct val="150000"/>
              <a:buFont typeface="Arial" panose="020B0604020202020204" pitchFamily="34" charset="0"/>
              <a:buChar char="•"/>
            </a:pPr>
            <a:r>
              <a:rPr lang="en-US" sz="1400" dirty="0">
                <a:solidFill>
                  <a:schemeClr val="bg1"/>
                </a:solidFill>
              </a:rPr>
              <a:t>Here are some examples: </a:t>
            </a:r>
          </a:p>
          <a:p>
            <a:pPr marL="742950" lvl="1" indent="-285750" algn="thaiDist">
              <a:lnSpc>
                <a:spcPct val="120000"/>
              </a:lnSpc>
              <a:buSzPct val="100000"/>
              <a:buFont typeface="Courier New" panose="02070309020205020404" pitchFamily="49" charset="0"/>
              <a:buChar char="o"/>
            </a:pPr>
            <a:r>
              <a:rPr lang="en-US" sz="1400" dirty="0">
                <a:solidFill>
                  <a:schemeClr val="bg1"/>
                </a:solidFill>
              </a:rPr>
              <a:t>We all know that cardboard is recyclable. But with things like a used pizza box, we can only recycle the part that is clean. We need to throw away any part that is greasy or has food residue because it can contaminate a whole load of recyclables. </a:t>
            </a:r>
          </a:p>
          <a:p>
            <a:pPr marL="742950" lvl="1" indent="-285750" algn="thaiDist">
              <a:lnSpc>
                <a:spcPct val="120000"/>
              </a:lnSpc>
              <a:buSzPct val="100000"/>
              <a:buFont typeface="Courier New" panose="02070309020205020404" pitchFamily="49" charset="0"/>
              <a:buChar char="o"/>
            </a:pPr>
            <a:r>
              <a:rPr lang="en-US" sz="1400" dirty="0">
                <a:solidFill>
                  <a:schemeClr val="bg1"/>
                </a:solidFill>
              </a:rPr>
              <a:t>That goes for plastic containers too, like bottles and jugs, we need to rinse them out so there is no food or liquid left inside, and then let them dry. </a:t>
            </a:r>
          </a:p>
          <a:p>
            <a:pPr marL="742950" lvl="1" indent="-285750" algn="thaiDist">
              <a:lnSpc>
                <a:spcPct val="120000"/>
              </a:lnSpc>
              <a:buSzPct val="100000"/>
              <a:buFont typeface="Courier New" panose="02070309020205020404" pitchFamily="49" charset="0"/>
              <a:buChar char="o"/>
            </a:pPr>
            <a:r>
              <a:rPr lang="en-US" sz="1400" dirty="0">
                <a:solidFill>
                  <a:schemeClr val="bg1"/>
                </a:solidFill>
              </a:rPr>
              <a:t>And if we have the cap, we should put it back on after it is rinsed and dried, before putting the bottle or jug in our recycling container. Remind students that we always want to recycle as much as we can, but we do not want to let things be recycled that can contaminate other recyclables or cause problems at the recycling center. </a:t>
            </a:r>
          </a:p>
        </p:txBody>
      </p:sp>
      <p:sp>
        <p:nvSpPr>
          <p:cNvPr id="20" name="Rounded Rectangle 19">
            <a:extLst>
              <a:ext uri="{FF2B5EF4-FFF2-40B4-BE49-F238E27FC236}">
                <a16:creationId xmlns:a16="http://schemas.microsoft.com/office/drawing/2014/main" id="{5C73E068-58AD-2B49-B6EC-13071BB55F29}"/>
              </a:ext>
            </a:extLst>
          </p:cNvPr>
          <p:cNvSpPr/>
          <p:nvPr/>
        </p:nvSpPr>
        <p:spPr>
          <a:xfrm>
            <a:off x="911773" y="5676467"/>
            <a:ext cx="10725542" cy="809703"/>
          </a:xfrm>
          <a:prstGeom prst="roundRect">
            <a:avLst/>
          </a:prstGeom>
          <a:solidFill>
            <a:srgbClr val="3AC69D"/>
          </a:solidFill>
          <a:ln w="19050">
            <a:solidFill>
              <a:srgbClr val="3AC69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1" name="Rectangle 20">
            <a:extLst>
              <a:ext uri="{FF2B5EF4-FFF2-40B4-BE49-F238E27FC236}">
                <a16:creationId xmlns:a16="http://schemas.microsoft.com/office/drawing/2014/main" id="{8EBA6AC9-62C0-C642-BF0A-779ABEBA5AA2}"/>
              </a:ext>
            </a:extLst>
          </p:cNvPr>
          <p:cNvSpPr/>
          <p:nvPr/>
        </p:nvSpPr>
        <p:spPr>
          <a:xfrm>
            <a:off x="1048940" y="5764777"/>
            <a:ext cx="10479031" cy="959045"/>
          </a:xfrm>
          <a:prstGeom prst="rect">
            <a:avLst/>
          </a:prstGeom>
        </p:spPr>
        <p:txBody>
          <a:bodyPr wrap="square">
            <a:spAutoFit/>
          </a:bodyPr>
          <a:lstStyle/>
          <a:p>
            <a:pPr algn="thaiDist">
              <a:lnSpc>
                <a:spcPct val="120000"/>
              </a:lnSpc>
              <a:buSzPct val="150000"/>
            </a:pPr>
            <a:r>
              <a:rPr lang="en-US" sz="1600" b="1" dirty="0">
                <a:solidFill>
                  <a:schemeClr val="bg1"/>
                </a:solidFill>
              </a:rPr>
              <a:t>Here is another tip: </a:t>
            </a:r>
            <a:r>
              <a:rPr lang="en-US" sz="1600" dirty="0">
                <a:solidFill>
                  <a:schemeClr val="bg1"/>
                </a:solidFill>
              </a:rPr>
              <a:t>Items that are smaller than an ID card or credit card can get jammed in recycling machinery, so things like loose, small plastic caps and lids should be put in the trash, if they are not screwed on the original bottle or jug.</a:t>
            </a:r>
          </a:p>
          <a:p>
            <a:pPr algn="thaiDist">
              <a:lnSpc>
                <a:spcPct val="120000"/>
              </a:lnSpc>
              <a:buSzPct val="150000"/>
            </a:pPr>
            <a:endParaRPr lang="en-US" sz="1600" dirty="0">
              <a:solidFill>
                <a:schemeClr val="bg1"/>
              </a:solidFill>
            </a:endParaRPr>
          </a:p>
        </p:txBody>
      </p:sp>
      <p:sp>
        <p:nvSpPr>
          <p:cNvPr id="29" name="Rounded Rectangle 28">
            <a:extLst>
              <a:ext uri="{FF2B5EF4-FFF2-40B4-BE49-F238E27FC236}">
                <a16:creationId xmlns:a16="http://schemas.microsoft.com/office/drawing/2014/main" id="{14A2CAC3-9A08-6B43-862A-D2DA19CB66DA}"/>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0" name="Rounded Rectangle 29">
            <a:extLst>
              <a:ext uri="{FF2B5EF4-FFF2-40B4-BE49-F238E27FC236}">
                <a16:creationId xmlns:a16="http://schemas.microsoft.com/office/drawing/2014/main" id="{6E9000C4-0BCC-2D4C-8FB0-13D9E9AC95B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1" name="TextBox 30">
            <a:extLst>
              <a:ext uri="{FF2B5EF4-FFF2-40B4-BE49-F238E27FC236}">
                <a16:creationId xmlns:a16="http://schemas.microsoft.com/office/drawing/2014/main" id="{734C321A-37F2-5B48-9C2A-468A7B63A14C}"/>
              </a:ext>
            </a:extLst>
          </p:cNvPr>
          <p:cNvSpPr txBox="1"/>
          <p:nvPr/>
        </p:nvSpPr>
        <p:spPr>
          <a:xfrm>
            <a:off x="2983322" y="294106"/>
            <a:ext cx="6225356" cy="584775"/>
          </a:xfrm>
          <a:prstGeom prst="rect">
            <a:avLst/>
          </a:prstGeom>
          <a:noFill/>
        </p:spPr>
        <p:txBody>
          <a:bodyPr wrap="square" rtlCol="0">
            <a:spAutoFit/>
          </a:bodyPr>
          <a:lstStyle/>
          <a:p>
            <a:pPr algn="ctr"/>
            <a:r>
              <a:rPr lang="en-US" sz="3200" b="1" dirty="0">
                <a:solidFill>
                  <a:schemeClr val="bg1"/>
                </a:solidFill>
              </a:rPr>
              <a:t>The Lesson </a:t>
            </a:r>
          </a:p>
        </p:txBody>
      </p:sp>
      <p:sp>
        <p:nvSpPr>
          <p:cNvPr id="32" name="TextBox 31">
            <a:extLst>
              <a:ext uri="{FF2B5EF4-FFF2-40B4-BE49-F238E27FC236}">
                <a16:creationId xmlns:a16="http://schemas.microsoft.com/office/drawing/2014/main" id="{94F12FA8-D517-3A46-9218-66C8F86D639F}"/>
              </a:ext>
            </a:extLst>
          </p:cNvPr>
          <p:cNvSpPr txBox="1"/>
          <p:nvPr/>
        </p:nvSpPr>
        <p:spPr>
          <a:xfrm>
            <a:off x="2794681" y="901959"/>
            <a:ext cx="6602638" cy="307777"/>
          </a:xfrm>
          <a:prstGeom prst="rect">
            <a:avLst/>
          </a:prstGeom>
          <a:noFill/>
        </p:spPr>
        <p:txBody>
          <a:bodyPr wrap="square" rtlCol="0">
            <a:spAutoFit/>
          </a:bodyPr>
          <a:lstStyle/>
          <a:p>
            <a:pPr algn="ctr"/>
            <a:r>
              <a:rPr lang="en-US" sz="1400" b="1" dirty="0">
                <a:solidFill>
                  <a:schemeClr val="bg1"/>
                </a:solidFill>
              </a:rPr>
              <a:t>Lesson duration: 45 - 60 minutes</a:t>
            </a:r>
          </a:p>
        </p:txBody>
      </p:sp>
      <p:sp>
        <p:nvSpPr>
          <p:cNvPr id="5" name="Slide Number Placeholder 4">
            <a:extLst>
              <a:ext uri="{FF2B5EF4-FFF2-40B4-BE49-F238E27FC236}">
                <a16:creationId xmlns:a16="http://schemas.microsoft.com/office/drawing/2014/main" id="{0104399B-30A1-6789-D90C-69BF9BB74F15}"/>
              </a:ext>
            </a:extLst>
          </p:cNvPr>
          <p:cNvSpPr>
            <a:spLocks noGrp="1"/>
          </p:cNvSpPr>
          <p:nvPr>
            <p:ph type="sldNum" sz="quarter" idx="12"/>
          </p:nvPr>
        </p:nvSpPr>
        <p:spPr/>
        <p:txBody>
          <a:bodyPr/>
          <a:lstStyle/>
          <a:p>
            <a:fld id="{A49FEDE7-8061-9B4D-88A1-7EA83A94C31B}" type="slidenum">
              <a:rPr lang="en-TH" smtClean="0"/>
              <a:t>5</a:t>
            </a:fld>
            <a:endParaRPr lang="en-TH"/>
          </a:p>
        </p:txBody>
      </p:sp>
    </p:spTree>
    <p:extLst>
      <p:ext uri="{BB962C8B-B14F-4D97-AF65-F5344CB8AC3E}">
        <p14:creationId xmlns:p14="http://schemas.microsoft.com/office/powerpoint/2010/main" val="1266229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46429"/>
            <a:ext cx="12192000" cy="6858000"/>
          </a:xfrm>
          <a:prstGeom prst="rect">
            <a:avLst/>
          </a:prstGeom>
        </p:spPr>
      </p:pic>
      <p:sp>
        <p:nvSpPr>
          <p:cNvPr id="43" name="Oval 42">
            <a:extLst>
              <a:ext uri="{FF2B5EF4-FFF2-40B4-BE49-F238E27FC236}">
                <a16:creationId xmlns:a16="http://schemas.microsoft.com/office/drawing/2014/main" id="{96851A36-F2B4-E74E-B1C1-16F6C50F6045}"/>
              </a:ext>
            </a:extLst>
          </p:cNvPr>
          <p:cNvSpPr/>
          <p:nvPr/>
        </p:nvSpPr>
        <p:spPr>
          <a:xfrm>
            <a:off x="413972" y="1455742"/>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0" name="Oval 49">
            <a:extLst>
              <a:ext uri="{FF2B5EF4-FFF2-40B4-BE49-F238E27FC236}">
                <a16:creationId xmlns:a16="http://schemas.microsoft.com/office/drawing/2014/main" id="{399AF5A6-8FF9-CF42-9138-5679D38437CF}"/>
              </a:ext>
            </a:extLst>
          </p:cNvPr>
          <p:cNvSpPr/>
          <p:nvPr/>
        </p:nvSpPr>
        <p:spPr>
          <a:xfrm>
            <a:off x="360335" y="1455742"/>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1" name="Rectangle 50">
            <a:extLst>
              <a:ext uri="{FF2B5EF4-FFF2-40B4-BE49-F238E27FC236}">
                <a16:creationId xmlns:a16="http://schemas.microsoft.com/office/drawing/2014/main" id="{0C4D3334-5509-DA40-822F-EA9F4A3C6038}"/>
              </a:ext>
            </a:extLst>
          </p:cNvPr>
          <p:cNvSpPr/>
          <p:nvPr/>
        </p:nvSpPr>
        <p:spPr>
          <a:xfrm>
            <a:off x="404919" y="1435690"/>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3</a:t>
            </a:r>
          </a:p>
        </p:txBody>
      </p:sp>
      <p:sp>
        <p:nvSpPr>
          <p:cNvPr id="52" name="Rectangle 51">
            <a:extLst>
              <a:ext uri="{FF2B5EF4-FFF2-40B4-BE49-F238E27FC236}">
                <a16:creationId xmlns:a16="http://schemas.microsoft.com/office/drawing/2014/main" id="{292C5B69-A16A-B540-B5D3-6CE818D533BB}"/>
              </a:ext>
            </a:extLst>
          </p:cNvPr>
          <p:cNvSpPr/>
          <p:nvPr/>
        </p:nvSpPr>
        <p:spPr>
          <a:xfrm>
            <a:off x="911773" y="1498114"/>
            <a:ext cx="10866255" cy="663580"/>
          </a:xfrm>
          <a:prstGeom prst="rect">
            <a:avLst/>
          </a:prstGeom>
        </p:spPr>
        <p:txBody>
          <a:bodyPr wrap="square">
            <a:spAutoFit/>
          </a:bodyPr>
          <a:lstStyle/>
          <a:p>
            <a:pPr algn="thaiDist">
              <a:lnSpc>
                <a:spcPct val="120000"/>
              </a:lnSpc>
            </a:pPr>
            <a:r>
              <a:rPr lang="en-US" sz="1600" b="1" dirty="0">
                <a:solidFill>
                  <a:srgbClr val="262626"/>
                </a:solidFill>
              </a:rPr>
              <a:t>Give each group a worksheet and a shuffled deck of cards </a:t>
            </a:r>
            <a:r>
              <a:rPr lang="en-US" sz="1600" dirty="0">
                <a:solidFill>
                  <a:srgbClr val="262626"/>
                </a:solidFill>
              </a:rPr>
              <a:t>containing intermingled pictures of recyclable, non-recyclable, and potentially recyclable items. </a:t>
            </a:r>
            <a:endParaRPr lang="en-US" sz="1400" dirty="0">
              <a:solidFill>
                <a:srgbClr val="262626"/>
              </a:solidFill>
            </a:endParaRPr>
          </a:p>
        </p:txBody>
      </p:sp>
      <p:sp>
        <p:nvSpPr>
          <p:cNvPr id="18" name="Oval 17">
            <a:extLst>
              <a:ext uri="{FF2B5EF4-FFF2-40B4-BE49-F238E27FC236}">
                <a16:creationId xmlns:a16="http://schemas.microsoft.com/office/drawing/2014/main" id="{920DE568-6E93-144A-9DC5-7AB5F1AB3E48}"/>
              </a:ext>
            </a:extLst>
          </p:cNvPr>
          <p:cNvSpPr/>
          <p:nvPr/>
        </p:nvSpPr>
        <p:spPr>
          <a:xfrm>
            <a:off x="413972" y="2431770"/>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Oval 18">
            <a:extLst>
              <a:ext uri="{FF2B5EF4-FFF2-40B4-BE49-F238E27FC236}">
                <a16:creationId xmlns:a16="http://schemas.microsoft.com/office/drawing/2014/main" id="{E60E7670-0147-E042-9940-0DFA196ACA32}"/>
              </a:ext>
            </a:extLst>
          </p:cNvPr>
          <p:cNvSpPr/>
          <p:nvPr/>
        </p:nvSpPr>
        <p:spPr>
          <a:xfrm>
            <a:off x="360335" y="2431770"/>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0" name="Rectangle 19">
            <a:extLst>
              <a:ext uri="{FF2B5EF4-FFF2-40B4-BE49-F238E27FC236}">
                <a16:creationId xmlns:a16="http://schemas.microsoft.com/office/drawing/2014/main" id="{A604AD44-6FAA-124C-B9CC-03A0E1EFB6F6}"/>
              </a:ext>
            </a:extLst>
          </p:cNvPr>
          <p:cNvSpPr/>
          <p:nvPr/>
        </p:nvSpPr>
        <p:spPr>
          <a:xfrm>
            <a:off x="404919" y="2411718"/>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4</a:t>
            </a:r>
          </a:p>
        </p:txBody>
      </p:sp>
      <p:sp>
        <p:nvSpPr>
          <p:cNvPr id="21" name="Rectangle 20">
            <a:extLst>
              <a:ext uri="{FF2B5EF4-FFF2-40B4-BE49-F238E27FC236}">
                <a16:creationId xmlns:a16="http://schemas.microsoft.com/office/drawing/2014/main" id="{1FCC31ED-F2ED-8845-BDC4-48A8FF16CACC}"/>
              </a:ext>
            </a:extLst>
          </p:cNvPr>
          <p:cNvSpPr/>
          <p:nvPr/>
        </p:nvSpPr>
        <p:spPr>
          <a:xfrm>
            <a:off x="911773" y="2474142"/>
            <a:ext cx="10866255" cy="1254511"/>
          </a:xfrm>
          <a:prstGeom prst="rect">
            <a:avLst/>
          </a:prstGeom>
        </p:spPr>
        <p:txBody>
          <a:bodyPr wrap="square">
            <a:spAutoFit/>
          </a:bodyPr>
          <a:lstStyle/>
          <a:p>
            <a:pPr algn="thaiDist">
              <a:lnSpc>
                <a:spcPct val="120000"/>
              </a:lnSpc>
            </a:pPr>
            <a:r>
              <a:rPr lang="en-US" sz="1600" b="1" dirty="0">
                <a:solidFill>
                  <a:srgbClr val="262626"/>
                </a:solidFill>
              </a:rPr>
              <a:t>Tell the groups that their task is to sort their deck of cards into three piles: recyclable items, non-recyclable items, and five items that are potentially recyclable. </a:t>
            </a:r>
            <a:r>
              <a:rPr lang="en-US" sz="1600" dirty="0">
                <a:solidFill>
                  <a:srgbClr val="262626"/>
                </a:solidFill>
              </a:rPr>
              <a:t>Once they have finished sorting, each group should work together to complete the worksheet by listing the five items they identified as potentially recyclable and, for each one, writing a brief explanation of what needs to be done to make it recyclable.</a:t>
            </a:r>
          </a:p>
        </p:txBody>
      </p:sp>
      <p:sp>
        <p:nvSpPr>
          <p:cNvPr id="26" name="Oval 25">
            <a:extLst>
              <a:ext uri="{FF2B5EF4-FFF2-40B4-BE49-F238E27FC236}">
                <a16:creationId xmlns:a16="http://schemas.microsoft.com/office/drawing/2014/main" id="{B4B36B28-D131-BA40-B491-84E617B692C0}"/>
              </a:ext>
            </a:extLst>
          </p:cNvPr>
          <p:cNvSpPr/>
          <p:nvPr/>
        </p:nvSpPr>
        <p:spPr>
          <a:xfrm>
            <a:off x="413972" y="4056710"/>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7" name="Oval 26">
            <a:extLst>
              <a:ext uri="{FF2B5EF4-FFF2-40B4-BE49-F238E27FC236}">
                <a16:creationId xmlns:a16="http://schemas.microsoft.com/office/drawing/2014/main" id="{8D903536-8CEE-AD40-8DDE-44DDCB6A4BFE}"/>
              </a:ext>
            </a:extLst>
          </p:cNvPr>
          <p:cNvSpPr/>
          <p:nvPr/>
        </p:nvSpPr>
        <p:spPr>
          <a:xfrm>
            <a:off x="360335" y="4056710"/>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Rectangle 27">
            <a:extLst>
              <a:ext uri="{FF2B5EF4-FFF2-40B4-BE49-F238E27FC236}">
                <a16:creationId xmlns:a16="http://schemas.microsoft.com/office/drawing/2014/main" id="{940B4D25-BC6E-3D42-A468-F023B2059D58}"/>
              </a:ext>
            </a:extLst>
          </p:cNvPr>
          <p:cNvSpPr/>
          <p:nvPr/>
        </p:nvSpPr>
        <p:spPr>
          <a:xfrm>
            <a:off x="404919" y="4036658"/>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5</a:t>
            </a:r>
          </a:p>
        </p:txBody>
      </p:sp>
      <p:sp>
        <p:nvSpPr>
          <p:cNvPr id="33" name="Rectangle 32">
            <a:extLst>
              <a:ext uri="{FF2B5EF4-FFF2-40B4-BE49-F238E27FC236}">
                <a16:creationId xmlns:a16="http://schemas.microsoft.com/office/drawing/2014/main" id="{355CEB2E-0BA2-F04C-B49E-3CD927F35ECB}"/>
              </a:ext>
            </a:extLst>
          </p:cNvPr>
          <p:cNvSpPr/>
          <p:nvPr/>
        </p:nvSpPr>
        <p:spPr>
          <a:xfrm>
            <a:off x="911773" y="4099082"/>
            <a:ext cx="10866255" cy="663580"/>
          </a:xfrm>
          <a:prstGeom prst="rect">
            <a:avLst/>
          </a:prstGeom>
        </p:spPr>
        <p:txBody>
          <a:bodyPr wrap="square">
            <a:spAutoFit/>
          </a:bodyPr>
          <a:lstStyle/>
          <a:p>
            <a:pPr algn="thaiDist">
              <a:lnSpc>
                <a:spcPct val="120000"/>
              </a:lnSpc>
            </a:pPr>
            <a:r>
              <a:rPr lang="en-US" sz="1600" b="1" dirty="0">
                <a:solidFill>
                  <a:srgbClr val="262626"/>
                </a:solidFill>
              </a:rPr>
              <a:t>Have each group present one potential recyclable item and what must be done for it to be recyclable. </a:t>
            </a:r>
            <a:r>
              <a:rPr lang="en-US" sz="1600" dirty="0">
                <a:solidFill>
                  <a:srgbClr val="262626"/>
                </a:solidFill>
              </a:rPr>
              <a:t>Discuss any items that were incorrectly identified as potential recyclables and any that were overlooked.</a:t>
            </a:r>
          </a:p>
        </p:txBody>
      </p:sp>
      <p:sp>
        <p:nvSpPr>
          <p:cNvPr id="22" name="Rounded Rectangle 21">
            <a:extLst>
              <a:ext uri="{FF2B5EF4-FFF2-40B4-BE49-F238E27FC236}">
                <a16:creationId xmlns:a16="http://schemas.microsoft.com/office/drawing/2014/main" id="{DCF5D7D0-08CE-F546-8904-59526BF1DC74}"/>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Rounded Rectangle 22">
            <a:extLst>
              <a:ext uri="{FF2B5EF4-FFF2-40B4-BE49-F238E27FC236}">
                <a16:creationId xmlns:a16="http://schemas.microsoft.com/office/drawing/2014/main" id="{892ACFE1-CD92-124C-A692-521512A1025C}"/>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TextBox 23">
            <a:extLst>
              <a:ext uri="{FF2B5EF4-FFF2-40B4-BE49-F238E27FC236}">
                <a16:creationId xmlns:a16="http://schemas.microsoft.com/office/drawing/2014/main" id="{4B2F4AA7-8EFE-334C-8F29-CE71788F4871}"/>
              </a:ext>
            </a:extLst>
          </p:cNvPr>
          <p:cNvSpPr txBox="1"/>
          <p:nvPr/>
        </p:nvSpPr>
        <p:spPr>
          <a:xfrm>
            <a:off x="2983322" y="294106"/>
            <a:ext cx="6225356" cy="584775"/>
          </a:xfrm>
          <a:prstGeom prst="rect">
            <a:avLst/>
          </a:prstGeom>
          <a:noFill/>
        </p:spPr>
        <p:txBody>
          <a:bodyPr wrap="square" rtlCol="0">
            <a:spAutoFit/>
          </a:bodyPr>
          <a:lstStyle/>
          <a:p>
            <a:pPr algn="ctr"/>
            <a:r>
              <a:rPr lang="en-US" sz="3200" b="1" dirty="0">
                <a:solidFill>
                  <a:schemeClr val="bg1"/>
                </a:solidFill>
              </a:rPr>
              <a:t>The Lesson </a:t>
            </a:r>
          </a:p>
        </p:txBody>
      </p:sp>
      <p:sp>
        <p:nvSpPr>
          <p:cNvPr id="25" name="TextBox 24">
            <a:extLst>
              <a:ext uri="{FF2B5EF4-FFF2-40B4-BE49-F238E27FC236}">
                <a16:creationId xmlns:a16="http://schemas.microsoft.com/office/drawing/2014/main" id="{B38BEDE1-56B0-1346-A65D-87E957D3F436}"/>
              </a:ext>
            </a:extLst>
          </p:cNvPr>
          <p:cNvSpPr txBox="1"/>
          <p:nvPr/>
        </p:nvSpPr>
        <p:spPr>
          <a:xfrm>
            <a:off x="2794681" y="901959"/>
            <a:ext cx="6602638" cy="307777"/>
          </a:xfrm>
          <a:prstGeom prst="rect">
            <a:avLst/>
          </a:prstGeom>
          <a:noFill/>
        </p:spPr>
        <p:txBody>
          <a:bodyPr wrap="square" rtlCol="0">
            <a:spAutoFit/>
          </a:bodyPr>
          <a:lstStyle/>
          <a:p>
            <a:pPr algn="ctr"/>
            <a:r>
              <a:rPr lang="en-US" sz="1400" b="1" dirty="0">
                <a:solidFill>
                  <a:schemeClr val="bg1"/>
                </a:solidFill>
              </a:rPr>
              <a:t>Lesson duration: 45 - 60 minutes</a:t>
            </a:r>
          </a:p>
        </p:txBody>
      </p:sp>
      <p:sp>
        <p:nvSpPr>
          <p:cNvPr id="5" name="Slide Number Placeholder 4">
            <a:extLst>
              <a:ext uri="{FF2B5EF4-FFF2-40B4-BE49-F238E27FC236}">
                <a16:creationId xmlns:a16="http://schemas.microsoft.com/office/drawing/2014/main" id="{501281AF-42AA-9B5D-A153-DAD47A307425}"/>
              </a:ext>
            </a:extLst>
          </p:cNvPr>
          <p:cNvSpPr>
            <a:spLocks noGrp="1"/>
          </p:cNvSpPr>
          <p:nvPr>
            <p:ph type="sldNum" sz="quarter" idx="12"/>
          </p:nvPr>
        </p:nvSpPr>
        <p:spPr/>
        <p:txBody>
          <a:bodyPr/>
          <a:lstStyle/>
          <a:p>
            <a:fld id="{A49FEDE7-8061-9B4D-88A1-7EA83A94C31B}" type="slidenum">
              <a:rPr lang="en-TH" smtClean="0"/>
              <a:t>6</a:t>
            </a:fld>
            <a:endParaRPr lang="en-TH"/>
          </a:p>
        </p:txBody>
      </p:sp>
    </p:spTree>
    <p:extLst>
      <p:ext uri="{BB962C8B-B14F-4D97-AF65-F5344CB8AC3E}">
        <p14:creationId xmlns:p14="http://schemas.microsoft.com/office/powerpoint/2010/main" val="2476547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B06CE6-5620-C24B-87A6-7ACD2A2C3D2A}"/>
              </a:ext>
            </a:extLst>
          </p:cNvPr>
          <p:cNvPicPr>
            <a:picLocks noChangeAspect="1"/>
          </p:cNvPicPr>
          <p:nvPr/>
        </p:nvPicPr>
        <p:blipFill>
          <a:blip r:embed="rId2"/>
          <a:stretch>
            <a:fillRect/>
          </a:stretch>
        </p:blipFill>
        <p:spPr>
          <a:xfrm>
            <a:off x="0" y="46429"/>
            <a:ext cx="12192000" cy="6858000"/>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876888BF-7A3E-9245-930C-196C5896F84A}"/>
              </a:ext>
            </a:extLst>
          </p:cNvPr>
          <p:cNvPicPr>
            <a:picLocks noChangeAspect="1"/>
          </p:cNvPicPr>
          <p:nvPr/>
        </p:nvPicPr>
        <p:blipFill rotWithShape="1">
          <a:blip r:embed="rId3"/>
          <a:srcRect r="21856" b="73164"/>
          <a:stretch/>
        </p:blipFill>
        <p:spPr>
          <a:xfrm>
            <a:off x="929898" y="2611806"/>
            <a:ext cx="7919634" cy="1146875"/>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B2F55DB0-5598-2448-921D-B24AB0E1E82D}"/>
              </a:ext>
            </a:extLst>
          </p:cNvPr>
          <p:cNvPicPr>
            <a:picLocks noChangeAspect="1"/>
          </p:cNvPicPr>
          <p:nvPr/>
        </p:nvPicPr>
        <p:blipFill rotWithShape="1">
          <a:blip r:embed="rId3"/>
          <a:srcRect l="50975" t="38442" r="-13" b="17"/>
          <a:stretch/>
        </p:blipFill>
        <p:spPr>
          <a:xfrm>
            <a:off x="6739913" y="4091552"/>
            <a:ext cx="4969790" cy="2629923"/>
          </a:xfrm>
          <a:prstGeom prst="rect">
            <a:avLst/>
          </a:prstGeom>
        </p:spPr>
      </p:pic>
      <p:sp>
        <p:nvSpPr>
          <p:cNvPr id="8" name="Rounded Rectangle 7">
            <a:extLst>
              <a:ext uri="{FF2B5EF4-FFF2-40B4-BE49-F238E27FC236}">
                <a16:creationId xmlns:a16="http://schemas.microsoft.com/office/drawing/2014/main" id="{F8BF3BB3-C63A-A041-A0EE-BF0395BA6DC5}"/>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9" name="Rounded Rectangle 8">
            <a:extLst>
              <a:ext uri="{FF2B5EF4-FFF2-40B4-BE49-F238E27FC236}">
                <a16:creationId xmlns:a16="http://schemas.microsoft.com/office/drawing/2014/main" id="{B3831DC3-9D13-224B-9697-EB5922B7AF1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0" name="TextBox 9">
            <a:extLst>
              <a:ext uri="{FF2B5EF4-FFF2-40B4-BE49-F238E27FC236}">
                <a16:creationId xmlns:a16="http://schemas.microsoft.com/office/drawing/2014/main" id="{08A1ABBE-FB80-4F49-AFDB-B91C23547E80}"/>
              </a:ext>
            </a:extLst>
          </p:cNvPr>
          <p:cNvSpPr txBox="1"/>
          <p:nvPr/>
        </p:nvSpPr>
        <p:spPr>
          <a:xfrm>
            <a:off x="2794682" y="294106"/>
            <a:ext cx="6602637" cy="584775"/>
          </a:xfrm>
          <a:prstGeom prst="rect">
            <a:avLst/>
          </a:prstGeom>
          <a:noFill/>
        </p:spPr>
        <p:txBody>
          <a:bodyPr wrap="square" rtlCol="0">
            <a:spAutoFit/>
          </a:bodyPr>
          <a:lstStyle/>
          <a:p>
            <a:pPr algn="ctr"/>
            <a:r>
              <a:rPr lang="en-US" sz="3200" b="1" dirty="0">
                <a:solidFill>
                  <a:schemeClr val="bg1"/>
                </a:solidFill>
              </a:rPr>
              <a:t>Prepare the PowerPoint presentation</a:t>
            </a:r>
          </a:p>
        </p:txBody>
      </p:sp>
      <p:sp>
        <p:nvSpPr>
          <p:cNvPr id="12" name="Rectangle 11">
            <a:extLst>
              <a:ext uri="{FF2B5EF4-FFF2-40B4-BE49-F238E27FC236}">
                <a16:creationId xmlns:a16="http://schemas.microsoft.com/office/drawing/2014/main" id="{F13677AE-C9C9-B847-8408-00ED0B8AD7C3}"/>
              </a:ext>
            </a:extLst>
          </p:cNvPr>
          <p:cNvSpPr/>
          <p:nvPr/>
        </p:nvSpPr>
        <p:spPr>
          <a:xfrm>
            <a:off x="323617" y="1247462"/>
            <a:ext cx="11361877" cy="1175706"/>
          </a:xfrm>
          <a:prstGeom prst="rect">
            <a:avLst/>
          </a:prstGeom>
        </p:spPr>
        <p:txBody>
          <a:bodyPr wrap="square">
            <a:spAutoFit/>
          </a:bodyPr>
          <a:lstStyle/>
          <a:p>
            <a:pPr algn="thaiDist">
              <a:lnSpc>
                <a:spcPct val="120000"/>
              </a:lnSpc>
              <a:buClr>
                <a:srgbClr val="3AC69D"/>
              </a:buClr>
              <a:buSzPct val="150000"/>
            </a:pPr>
            <a:r>
              <a:rPr lang="en-US" sz="2000" dirty="0">
                <a:solidFill>
                  <a:srgbClr val="262626"/>
                </a:solidFill>
              </a:rPr>
              <a:t>When you are ready to present the lessons to your class click on </a:t>
            </a:r>
            <a:r>
              <a:rPr lang="en-US" sz="2000" b="1" dirty="0">
                <a:solidFill>
                  <a:srgbClr val="262626"/>
                </a:solidFill>
              </a:rPr>
              <a:t>Slide Show </a:t>
            </a:r>
            <a:r>
              <a:rPr lang="en-US" sz="2000" dirty="0">
                <a:solidFill>
                  <a:srgbClr val="262626"/>
                </a:solidFill>
              </a:rPr>
              <a:t>on the top menu bar then select </a:t>
            </a:r>
            <a:r>
              <a:rPr lang="en-US" sz="2000" b="1" dirty="0">
                <a:solidFill>
                  <a:srgbClr val="262626"/>
                </a:solidFill>
              </a:rPr>
              <a:t>Presenter View. </a:t>
            </a:r>
            <a:r>
              <a:rPr lang="en-US" sz="2000" dirty="0">
                <a:solidFill>
                  <a:srgbClr val="262626"/>
                </a:solidFill>
              </a:rPr>
              <a:t>In Presenter view, you can see your notes as you present while the audience see only your slides.</a:t>
            </a:r>
            <a:endParaRPr lang="en-US" sz="2000" b="1" dirty="0">
              <a:solidFill>
                <a:srgbClr val="262626"/>
              </a:solidFill>
            </a:endParaRPr>
          </a:p>
        </p:txBody>
      </p:sp>
      <p:sp>
        <p:nvSpPr>
          <p:cNvPr id="13" name="Rectangle 12">
            <a:extLst>
              <a:ext uri="{FF2B5EF4-FFF2-40B4-BE49-F238E27FC236}">
                <a16:creationId xmlns:a16="http://schemas.microsoft.com/office/drawing/2014/main" id="{5C2A69C5-08AB-AB4C-9CAB-15E14B203C91}"/>
              </a:ext>
            </a:extLst>
          </p:cNvPr>
          <p:cNvSpPr/>
          <p:nvPr/>
        </p:nvSpPr>
        <p:spPr>
          <a:xfrm>
            <a:off x="323616" y="3978315"/>
            <a:ext cx="6092681" cy="1914370"/>
          </a:xfrm>
          <a:prstGeom prst="rect">
            <a:avLst/>
          </a:prstGeom>
        </p:spPr>
        <p:txBody>
          <a:bodyPr wrap="square">
            <a:spAutoFit/>
          </a:bodyPr>
          <a:lstStyle/>
          <a:p>
            <a:pPr algn="thaiDist">
              <a:lnSpc>
                <a:spcPct val="120000"/>
              </a:lnSpc>
              <a:buClr>
                <a:srgbClr val="3AC69D"/>
              </a:buClr>
              <a:buSzPct val="150000"/>
            </a:pPr>
            <a:r>
              <a:rPr lang="en-US" sz="2000" dirty="0">
                <a:solidFill>
                  <a:srgbClr val="262626"/>
                </a:solidFill>
              </a:rPr>
              <a:t>The notes appear in a pane on the right. The text should wrap automatically, and a vertical scroll bar appears if necessary. You can also change the size of the text in the Notes pane by using the two buttons at the lower left corner of the Notes pane. </a:t>
            </a:r>
            <a:endParaRPr lang="en-US" sz="2000" b="1" dirty="0">
              <a:solidFill>
                <a:srgbClr val="262626"/>
              </a:solidFill>
            </a:endParaRPr>
          </a:p>
        </p:txBody>
      </p:sp>
    </p:spTree>
    <p:extLst>
      <p:ext uri="{BB962C8B-B14F-4D97-AF65-F5344CB8AC3E}">
        <p14:creationId xmlns:p14="http://schemas.microsoft.com/office/powerpoint/2010/main" val="2458967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6"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2" name="Group 1">
            <a:extLst>
              <a:ext uri="{FF2B5EF4-FFF2-40B4-BE49-F238E27FC236}">
                <a16:creationId xmlns:a16="http://schemas.microsoft.com/office/drawing/2014/main" id="{BFEE5F5A-25FD-5F82-8489-0C37073A4BEF}"/>
              </a:ext>
            </a:extLst>
          </p:cNvPr>
          <p:cNvGrpSpPr/>
          <p:nvPr/>
        </p:nvGrpSpPr>
        <p:grpSpPr>
          <a:xfrm>
            <a:off x="1480707" y="5036833"/>
            <a:ext cx="3105179" cy="740506"/>
            <a:chOff x="1058928" y="327691"/>
            <a:chExt cx="3105179" cy="740506"/>
          </a:xfrm>
        </p:grpSpPr>
        <p:sp>
          <p:nvSpPr>
            <p:cNvPr id="189" name="Google Shape;189;p6"/>
            <p:cNvSpPr/>
            <p:nvPr/>
          </p:nvSpPr>
          <p:spPr>
            <a:xfrm>
              <a:off x="1058928" y="332877"/>
              <a:ext cx="3105179"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1" name="Google Shape;191;p6"/>
            <p:cNvSpPr txBox="1"/>
            <p:nvPr/>
          </p:nvSpPr>
          <p:spPr>
            <a:xfrm>
              <a:off x="1527338" y="327691"/>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YES</a:t>
              </a:r>
              <a:endParaRPr dirty="0"/>
            </a:p>
          </p:txBody>
        </p:sp>
      </p:grpSp>
      <p:grpSp>
        <p:nvGrpSpPr>
          <p:cNvPr id="3" name="Group 2">
            <a:extLst>
              <a:ext uri="{FF2B5EF4-FFF2-40B4-BE49-F238E27FC236}">
                <a16:creationId xmlns:a16="http://schemas.microsoft.com/office/drawing/2014/main" id="{F992DF71-B608-D792-F5D7-801C52743482}"/>
              </a:ext>
            </a:extLst>
          </p:cNvPr>
          <p:cNvGrpSpPr/>
          <p:nvPr/>
        </p:nvGrpSpPr>
        <p:grpSpPr>
          <a:xfrm>
            <a:off x="7606116" y="5001675"/>
            <a:ext cx="3105179" cy="736434"/>
            <a:chOff x="7983908" y="313974"/>
            <a:chExt cx="3105179" cy="736434"/>
          </a:xfrm>
        </p:grpSpPr>
        <p:sp>
          <p:nvSpPr>
            <p:cNvPr id="190" name="Google Shape;190;p6"/>
            <p:cNvSpPr/>
            <p:nvPr/>
          </p:nvSpPr>
          <p:spPr>
            <a:xfrm>
              <a:off x="7983908" y="313974"/>
              <a:ext cx="310517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2" name="Google Shape;192;p6"/>
            <p:cNvSpPr txBox="1"/>
            <p:nvPr/>
          </p:nvSpPr>
          <p:spPr>
            <a:xfrm>
              <a:off x="8362595" y="342522"/>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NO</a:t>
              </a:r>
              <a:endParaRPr dirty="0"/>
            </a:p>
          </p:txBody>
        </p:sp>
      </p:grpSp>
      <p:grpSp>
        <p:nvGrpSpPr>
          <p:cNvPr id="4" name="Group 3">
            <a:extLst>
              <a:ext uri="{FF2B5EF4-FFF2-40B4-BE49-F238E27FC236}">
                <a16:creationId xmlns:a16="http://schemas.microsoft.com/office/drawing/2014/main" id="{300C4D9E-9C72-04B3-A9C1-23B668CD9C93}"/>
              </a:ext>
            </a:extLst>
          </p:cNvPr>
          <p:cNvGrpSpPr/>
          <p:nvPr/>
        </p:nvGrpSpPr>
        <p:grpSpPr>
          <a:xfrm>
            <a:off x="220450" y="81404"/>
            <a:ext cx="1431166" cy="1946487"/>
            <a:chOff x="923533" y="1746170"/>
            <a:chExt cx="1431166" cy="1946487"/>
          </a:xfrm>
        </p:grpSpPr>
        <p:pic>
          <p:nvPicPr>
            <p:cNvPr id="196" name="Google Shape;196;p6" descr="A picture containing plastic, vessel, jar&#10;&#10;Description automatically generated"/>
            <p:cNvPicPr preferRelativeResize="0"/>
            <p:nvPr/>
          </p:nvPicPr>
          <p:blipFill rotWithShape="1">
            <a:blip r:embed="rId4">
              <a:alphaModFix/>
            </a:blip>
            <a:srcRect/>
            <a:stretch/>
          </p:blipFill>
          <p:spPr>
            <a:xfrm>
              <a:off x="923533" y="1746170"/>
              <a:ext cx="1260257" cy="1508949"/>
            </a:xfrm>
            <a:prstGeom prst="rect">
              <a:avLst/>
            </a:prstGeom>
            <a:noFill/>
            <a:ln>
              <a:noFill/>
            </a:ln>
          </p:spPr>
        </p:pic>
        <p:sp>
          <p:nvSpPr>
            <p:cNvPr id="197" name="Google Shape;197;p6"/>
            <p:cNvSpPr/>
            <p:nvPr/>
          </p:nvSpPr>
          <p:spPr>
            <a:xfrm>
              <a:off x="923533" y="3255614"/>
              <a:ext cx="1431166" cy="43704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a:solidFill>
                    <a:srgbClr val="262626"/>
                  </a:solidFill>
                  <a:latin typeface="Calibri"/>
                  <a:ea typeface="Calibri"/>
                  <a:cs typeface="Calibri"/>
                  <a:sym typeface="Calibri"/>
                </a:rPr>
                <a:t>Glass </a:t>
              </a:r>
              <a:r>
                <a:rPr lang="en-US" sz="2000" b="1">
                  <a:solidFill>
                    <a:srgbClr val="262626"/>
                  </a:solidFill>
                  <a:latin typeface="Calibri"/>
                  <a:ea typeface="Calibri"/>
                  <a:cs typeface="Calibri"/>
                  <a:sym typeface="Calibri"/>
                </a:rPr>
                <a:t>j</a:t>
              </a:r>
              <a:r>
                <a:rPr lang="en-US" sz="2000" b="1" i="0" u="none" strike="noStrike" cap="none">
                  <a:solidFill>
                    <a:srgbClr val="262626"/>
                  </a:solidFill>
                  <a:latin typeface="Calibri"/>
                  <a:ea typeface="Calibri"/>
                  <a:cs typeface="Calibri"/>
                  <a:sym typeface="Calibri"/>
                </a:rPr>
                <a:t>ar</a:t>
              </a:r>
              <a:endParaRPr sz="2000" b="0" i="0" u="none" strike="noStrike" cap="none">
                <a:solidFill>
                  <a:srgbClr val="262626"/>
                </a:solidFill>
                <a:latin typeface="Calibri"/>
                <a:ea typeface="Calibri"/>
                <a:cs typeface="Calibri"/>
                <a:sym typeface="Calibri"/>
              </a:endParaRPr>
            </a:p>
          </p:txBody>
        </p:sp>
      </p:grpSp>
      <p:grpSp>
        <p:nvGrpSpPr>
          <p:cNvPr id="5" name="Group 4">
            <a:extLst>
              <a:ext uri="{FF2B5EF4-FFF2-40B4-BE49-F238E27FC236}">
                <a16:creationId xmlns:a16="http://schemas.microsoft.com/office/drawing/2014/main" id="{2230F1C6-350D-5301-9B5E-02F5DE044A9F}"/>
              </a:ext>
            </a:extLst>
          </p:cNvPr>
          <p:cNvGrpSpPr/>
          <p:nvPr/>
        </p:nvGrpSpPr>
        <p:grpSpPr>
          <a:xfrm>
            <a:off x="1526254" y="119530"/>
            <a:ext cx="2347800" cy="1948460"/>
            <a:chOff x="2948176" y="1768789"/>
            <a:chExt cx="2347800" cy="1948460"/>
          </a:xfrm>
        </p:grpSpPr>
        <p:sp>
          <p:nvSpPr>
            <p:cNvPr id="199" name="Google Shape;199;p6"/>
            <p:cNvSpPr/>
            <p:nvPr/>
          </p:nvSpPr>
          <p:spPr>
            <a:xfrm>
              <a:off x="2948176" y="3255625"/>
              <a:ext cx="23478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a:solidFill>
                    <a:srgbClr val="262626"/>
                  </a:solidFill>
                  <a:latin typeface="Calibri"/>
                  <a:ea typeface="Calibri"/>
                  <a:cs typeface="Calibri"/>
                  <a:sym typeface="Calibri"/>
                </a:rPr>
                <a:t>PET </a:t>
              </a:r>
              <a:r>
                <a:rPr lang="en-US" sz="2000" b="1" i="0" u="none" strike="noStrike" cap="none" dirty="0">
                  <a:solidFill>
                    <a:srgbClr val="262626"/>
                  </a:solidFill>
                  <a:latin typeface="Calibri"/>
                  <a:ea typeface="Calibri"/>
                  <a:cs typeface="Calibri"/>
                  <a:sym typeface="Calibri"/>
                </a:rPr>
                <a:t>Plastic bottle</a:t>
              </a:r>
              <a:endParaRPr sz="2000" b="0" i="0" u="none" strike="noStrike" cap="none" dirty="0">
                <a:solidFill>
                  <a:srgbClr val="262626"/>
                </a:solidFill>
                <a:latin typeface="Calibri"/>
                <a:ea typeface="Calibri"/>
                <a:cs typeface="Calibri"/>
                <a:sym typeface="Calibri"/>
              </a:endParaRPr>
            </a:p>
          </p:txBody>
        </p:sp>
        <p:pic>
          <p:nvPicPr>
            <p:cNvPr id="200" name="Google Shape;200;p6" descr="A bottle of water&#10;&#10;Description automatically generated with low confidence"/>
            <p:cNvPicPr preferRelativeResize="0"/>
            <p:nvPr/>
          </p:nvPicPr>
          <p:blipFill rotWithShape="1">
            <a:blip r:embed="rId5">
              <a:alphaModFix/>
            </a:blip>
            <a:srcRect/>
            <a:stretch/>
          </p:blipFill>
          <p:spPr>
            <a:xfrm>
              <a:off x="3355827" y="1768789"/>
              <a:ext cx="1341942" cy="1705386"/>
            </a:xfrm>
            <a:prstGeom prst="rect">
              <a:avLst/>
            </a:prstGeom>
            <a:noFill/>
            <a:ln>
              <a:noFill/>
            </a:ln>
          </p:spPr>
        </p:pic>
      </p:grpSp>
      <p:grpSp>
        <p:nvGrpSpPr>
          <p:cNvPr id="7" name="Group 6">
            <a:extLst>
              <a:ext uri="{FF2B5EF4-FFF2-40B4-BE49-F238E27FC236}">
                <a16:creationId xmlns:a16="http://schemas.microsoft.com/office/drawing/2014/main" id="{A966CE7C-D288-247E-F77A-AC2123BC3BC4}"/>
              </a:ext>
            </a:extLst>
          </p:cNvPr>
          <p:cNvGrpSpPr/>
          <p:nvPr/>
        </p:nvGrpSpPr>
        <p:grpSpPr>
          <a:xfrm>
            <a:off x="5569220" y="356473"/>
            <a:ext cx="1934828" cy="1711574"/>
            <a:chOff x="3193049" y="4171116"/>
            <a:chExt cx="1934828" cy="1711574"/>
          </a:xfrm>
        </p:grpSpPr>
        <p:sp>
          <p:nvSpPr>
            <p:cNvPr id="203" name="Google Shape;203;p6"/>
            <p:cNvSpPr/>
            <p:nvPr/>
          </p:nvSpPr>
          <p:spPr>
            <a:xfrm>
              <a:off x="3193049" y="5421066"/>
              <a:ext cx="193482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a:solidFill>
                    <a:srgbClr val="262626"/>
                  </a:solidFill>
                  <a:latin typeface="Calibri"/>
                  <a:ea typeface="Calibri"/>
                  <a:cs typeface="Calibri"/>
                  <a:sym typeface="Calibri"/>
                </a:rPr>
                <a:t>Metal</a:t>
              </a:r>
              <a:r>
                <a:rPr lang="en-US" sz="2000" b="1" i="0" u="none" strike="noStrike" cap="none" dirty="0">
                  <a:solidFill>
                    <a:srgbClr val="262626"/>
                  </a:solidFill>
                  <a:latin typeface="Calibri"/>
                  <a:ea typeface="Calibri"/>
                  <a:cs typeface="Calibri"/>
                  <a:sym typeface="Calibri"/>
                </a:rPr>
                <a:t> can</a:t>
              </a:r>
              <a:endParaRPr sz="2000" b="0" i="0" u="none" strike="noStrike" cap="none" dirty="0">
                <a:solidFill>
                  <a:srgbClr val="262626"/>
                </a:solidFill>
                <a:latin typeface="Calibri"/>
                <a:ea typeface="Calibri"/>
                <a:cs typeface="Calibri"/>
                <a:sym typeface="Calibri"/>
              </a:endParaRPr>
            </a:p>
          </p:txBody>
        </p:sp>
        <p:pic>
          <p:nvPicPr>
            <p:cNvPr id="205" name="Google Shape;205;p6" descr="A close up of a roll of tape&#10;&#10;Description automatically generated with low confidence"/>
            <p:cNvPicPr preferRelativeResize="0"/>
            <p:nvPr/>
          </p:nvPicPr>
          <p:blipFill rotWithShape="1">
            <a:blip r:embed="rId6">
              <a:alphaModFix/>
            </a:blip>
            <a:srcRect/>
            <a:stretch/>
          </p:blipFill>
          <p:spPr>
            <a:xfrm>
              <a:off x="3775065" y="4171116"/>
              <a:ext cx="648663" cy="1227135"/>
            </a:xfrm>
            <a:prstGeom prst="rect">
              <a:avLst/>
            </a:prstGeom>
            <a:noFill/>
            <a:ln>
              <a:noFill/>
            </a:ln>
          </p:spPr>
        </p:pic>
      </p:grpSp>
      <p:grpSp>
        <p:nvGrpSpPr>
          <p:cNvPr id="6" name="Group 5">
            <a:extLst>
              <a:ext uri="{FF2B5EF4-FFF2-40B4-BE49-F238E27FC236}">
                <a16:creationId xmlns:a16="http://schemas.microsoft.com/office/drawing/2014/main" id="{048E839F-74AD-D950-1C64-135F2AB78FAC}"/>
              </a:ext>
            </a:extLst>
          </p:cNvPr>
          <p:cNvGrpSpPr/>
          <p:nvPr/>
        </p:nvGrpSpPr>
        <p:grpSpPr>
          <a:xfrm>
            <a:off x="5743257" y="2128285"/>
            <a:ext cx="1958555" cy="1793121"/>
            <a:chOff x="488426" y="4064988"/>
            <a:chExt cx="1958555" cy="1793121"/>
          </a:xfrm>
        </p:grpSpPr>
        <p:sp>
          <p:nvSpPr>
            <p:cNvPr id="202" name="Google Shape;202;p6"/>
            <p:cNvSpPr/>
            <p:nvPr/>
          </p:nvSpPr>
          <p:spPr>
            <a:xfrm>
              <a:off x="671401" y="5421066"/>
              <a:ext cx="1775580" cy="43704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a:solidFill>
                    <a:srgbClr val="262626"/>
                  </a:solidFill>
                  <a:latin typeface="Calibri"/>
                  <a:ea typeface="Calibri"/>
                  <a:cs typeface="Calibri"/>
                  <a:sym typeface="Calibri"/>
                </a:rPr>
                <a:t>Cardboard box</a:t>
              </a:r>
              <a:endParaRPr dirty="0"/>
            </a:p>
          </p:txBody>
        </p:sp>
        <p:pic>
          <p:nvPicPr>
            <p:cNvPr id="206" name="Google Shape;206;p6" descr="A picture containing box, stationary, container, envelope&#10;&#10;Description automatically generated"/>
            <p:cNvPicPr preferRelativeResize="0"/>
            <p:nvPr/>
          </p:nvPicPr>
          <p:blipFill rotWithShape="1">
            <a:blip r:embed="rId7">
              <a:alphaModFix/>
            </a:blip>
            <a:srcRect/>
            <a:stretch/>
          </p:blipFill>
          <p:spPr>
            <a:xfrm>
              <a:off x="488426" y="4064988"/>
              <a:ext cx="1839065" cy="1374701"/>
            </a:xfrm>
            <a:prstGeom prst="rect">
              <a:avLst/>
            </a:prstGeom>
            <a:noFill/>
            <a:ln>
              <a:noFill/>
            </a:ln>
          </p:spPr>
        </p:pic>
      </p:grpSp>
      <p:grpSp>
        <p:nvGrpSpPr>
          <p:cNvPr id="8" name="Group 7">
            <a:extLst>
              <a:ext uri="{FF2B5EF4-FFF2-40B4-BE49-F238E27FC236}">
                <a16:creationId xmlns:a16="http://schemas.microsoft.com/office/drawing/2014/main" id="{3893B0B7-8AF8-C2DF-010F-C20754765E40}"/>
              </a:ext>
            </a:extLst>
          </p:cNvPr>
          <p:cNvGrpSpPr/>
          <p:nvPr/>
        </p:nvGrpSpPr>
        <p:grpSpPr>
          <a:xfrm>
            <a:off x="10019359" y="2112406"/>
            <a:ext cx="1766616" cy="1706663"/>
            <a:chOff x="6420868" y="1760417"/>
            <a:chExt cx="1680673" cy="1342141"/>
          </a:xfrm>
        </p:grpSpPr>
        <p:pic>
          <p:nvPicPr>
            <p:cNvPr id="208" name="Google Shape;208;p6" descr="A picture containing banana, indoor, yellow, half&#10;&#10;Description automatically generated"/>
            <p:cNvPicPr preferRelativeResize="0"/>
            <p:nvPr/>
          </p:nvPicPr>
          <p:blipFill rotWithShape="1">
            <a:blip r:embed="rId8">
              <a:alphaModFix/>
            </a:blip>
            <a:srcRect/>
            <a:stretch/>
          </p:blipFill>
          <p:spPr>
            <a:xfrm>
              <a:off x="6506825" y="1760417"/>
              <a:ext cx="1477076" cy="1052629"/>
            </a:xfrm>
            <a:prstGeom prst="rect">
              <a:avLst/>
            </a:prstGeom>
            <a:noFill/>
            <a:ln>
              <a:noFill/>
            </a:ln>
          </p:spPr>
        </p:pic>
        <p:sp>
          <p:nvSpPr>
            <p:cNvPr id="209" name="Google Shape;209;p6"/>
            <p:cNvSpPr/>
            <p:nvPr/>
          </p:nvSpPr>
          <p:spPr>
            <a:xfrm>
              <a:off x="6420868" y="2700012"/>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Banana peel</a:t>
              </a:r>
              <a:endParaRPr sz="1800" b="0" i="0" u="none" strike="noStrike" cap="none">
                <a:solidFill>
                  <a:srgbClr val="262626"/>
                </a:solidFill>
                <a:latin typeface="Calibri"/>
                <a:ea typeface="Calibri"/>
                <a:cs typeface="Calibri"/>
                <a:sym typeface="Calibri"/>
              </a:endParaRPr>
            </a:p>
          </p:txBody>
        </p:sp>
      </p:grpSp>
      <p:grpSp>
        <p:nvGrpSpPr>
          <p:cNvPr id="9" name="Group 8">
            <a:extLst>
              <a:ext uri="{FF2B5EF4-FFF2-40B4-BE49-F238E27FC236}">
                <a16:creationId xmlns:a16="http://schemas.microsoft.com/office/drawing/2014/main" id="{0AC472EA-9BBB-E027-1EC6-466FC77F9AEB}"/>
              </a:ext>
            </a:extLst>
          </p:cNvPr>
          <p:cNvGrpSpPr/>
          <p:nvPr/>
        </p:nvGrpSpPr>
        <p:grpSpPr>
          <a:xfrm>
            <a:off x="10192079" y="582212"/>
            <a:ext cx="1680673" cy="1356390"/>
            <a:chOff x="8346482" y="1742833"/>
            <a:chExt cx="1680673" cy="1356390"/>
          </a:xfrm>
        </p:grpSpPr>
        <p:sp>
          <p:nvSpPr>
            <p:cNvPr id="211" name="Google Shape;211;p6"/>
            <p:cNvSpPr/>
            <p:nvPr/>
          </p:nvSpPr>
          <p:spPr>
            <a:xfrm>
              <a:off x="8346482" y="2696677"/>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Dirty napkin</a:t>
              </a:r>
              <a:endParaRPr sz="1800" b="0" i="0" u="none" strike="noStrike" cap="none">
                <a:solidFill>
                  <a:srgbClr val="262626"/>
                </a:solidFill>
                <a:latin typeface="Calibri"/>
                <a:ea typeface="Calibri"/>
                <a:cs typeface="Calibri"/>
                <a:sym typeface="Calibri"/>
              </a:endParaRPr>
            </a:p>
          </p:txBody>
        </p:sp>
        <p:pic>
          <p:nvPicPr>
            <p:cNvPr id="212" name="Google Shape;212;p6" descr="A picture containing cloth, paper, indoor, bed&#10;&#10;Description automatically generated"/>
            <p:cNvPicPr preferRelativeResize="0"/>
            <p:nvPr/>
          </p:nvPicPr>
          <p:blipFill rotWithShape="1">
            <a:blip r:embed="rId9">
              <a:alphaModFix/>
            </a:blip>
            <a:srcRect/>
            <a:stretch/>
          </p:blipFill>
          <p:spPr>
            <a:xfrm>
              <a:off x="8616966" y="1742833"/>
              <a:ext cx="1057548" cy="1052629"/>
            </a:xfrm>
            <a:prstGeom prst="rect">
              <a:avLst/>
            </a:prstGeom>
            <a:noFill/>
            <a:ln>
              <a:noFill/>
            </a:ln>
          </p:spPr>
        </p:pic>
      </p:grpSp>
      <p:grpSp>
        <p:nvGrpSpPr>
          <p:cNvPr id="11" name="Group 10">
            <a:extLst>
              <a:ext uri="{FF2B5EF4-FFF2-40B4-BE49-F238E27FC236}">
                <a16:creationId xmlns:a16="http://schemas.microsoft.com/office/drawing/2014/main" id="{9D0B8B0A-67B6-3E05-21B6-0E977C8A77E3}"/>
              </a:ext>
            </a:extLst>
          </p:cNvPr>
          <p:cNvGrpSpPr/>
          <p:nvPr/>
        </p:nvGrpSpPr>
        <p:grpSpPr>
          <a:xfrm>
            <a:off x="7004304" y="448738"/>
            <a:ext cx="2037700" cy="1705386"/>
            <a:chOff x="6377570" y="3189531"/>
            <a:chExt cx="1680673" cy="1297986"/>
          </a:xfrm>
        </p:grpSpPr>
        <p:sp>
          <p:nvSpPr>
            <p:cNvPr id="217" name="Google Shape;217;p6"/>
            <p:cNvSpPr/>
            <p:nvPr/>
          </p:nvSpPr>
          <p:spPr>
            <a:xfrm>
              <a:off x="6377570" y="4084971"/>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Light bulb</a:t>
              </a:r>
              <a:endParaRPr sz="1800" b="0" i="0" u="none" strike="noStrike" cap="none">
                <a:solidFill>
                  <a:srgbClr val="262626"/>
                </a:solidFill>
                <a:latin typeface="Calibri"/>
                <a:ea typeface="Calibri"/>
                <a:cs typeface="Calibri"/>
                <a:sym typeface="Calibri"/>
              </a:endParaRPr>
            </a:p>
          </p:txBody>
        </p:sp>
        <p:pic>
          <p:nvPicPr>
            <p:cNvPr id="218" name="Google Shape;218;p6" descr="A picture containing cup, light, glass&#10;&#10;Description automatically generated"/>
            <p:cNvPicPr preferRelativeResize="0"/>
            <p:nvPr/>
          </p:nvPicPr>
          <p:blipFill rotWithShape="1">
            <a:blip r:embed="rId10">
              <a:alphaModFix/>
            </a:blip>
            <a:srcRect/>
            <a:stretch/>
          </p:blipFill>
          <p:spPr>
            <a:xfrm>
              <a:off x="6914029" y="3189531"/>
              <a:ext cx="529129" cy="879126"/>
            </a:xfrm>
            <a:prstGeom prst="rect">
              <a:avLst/>
            </a:prstGeom>
            <a:noFill/>
            <a:ln>
              <a:noFill/>
            </a:ln>
          </p:spPr>
        </p:pic>
      </p:grpSp>
      <p:grpSp>
        <p:nvGrpSpPr>
          <p:cNvPr id="12" name="Group 11">
            <a:extLst>
              <a:ext uri="{FF2B5EF4-FFF2-40B4-BE49-F238E27FC236}">
                <a16:creationId xmlns:a16="http://schemas.microsoft.com/office/drawing/2014/main" id="{84DC5EA0-C72D-0140-9EE2-A3E9249CE56A}"/>
              </a:ext>
            </a:extLst>
          </p:cNvPr>
          <p:cNvGrpSpPr/>
          <p:nvPr/>
        </p:nvGrpSpPr>
        <p:grpSpPr>
          <a:xfrm>
            <a:off x="8382213" y="94487"/>
            <a:ext cx="2249386" cy="2085831"/>
            <a:chOff x="8347377" y="3141253"/>
            <a:chExt cx="1680673" cy="1361012"/>
          </a:xfrm>
        </p:grpSpPr>
        <p:pic>
          <p:nvPicPr>
            <p:cNvPr id="220" name="Google Shape;220;p6" descr="Calendar&#10;&#10;Description automatically generated"/>
            <p:cNvPicPr preferRelativeResize="0"/>
            <p:nvPr/>
          </p:nvPicPr>
          <p:blipFill rotWithShape="1">
            <a:blip r:embed="rId11">
              <a:alphaModFix/>
            </a:blip>
            <a:srcRect/>
            <a:stretch/>
          </p:blipFill>
          <p:spPr>
            <a:xfrm rot="-419615">
              <a:off x="8449667" y="3141253"/>
              <a:ext cx="1381506" cy="1087396"/>
            </a:xfrm>
            <a:prstGeom prst="rect">
              <a:avLst/>
            </a:prstGeom>
            <a:noFill/>
            <a:ln>
              <a:noFill/>
            </a:ln>
          </p:spPr>
        </p:pic>
        <p:sp>
          <p:nvSpPr>
            <p:cNvPr id="221" name="Google Shape;221;p6"/>
            <p:cNvSpPr/>
            <p:nvPr/>
          </p:nvSpPr>
          <p:spPr>
            <a:xfrm>
              <a:off x="8347377" y="4099719"/>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Juice box</a:t>
              </a:r>
              <a:endParaRPr sz="1800" b="0" i="0" u="none" strike="noStrike" cap="none">
                <a:solidFill>
                  <a:srgbClr val="262626"/>
                </a:solidFill>
                <a:latin typeface="Calibri"/>
                <a:ea typeface="Calibri"/>
                <a:cs typeface="Calibri"/>
                <a:sym typeface="Calibri"/>
              </a:endParaRPr>
            </a:p>
          </p:txBody>
        </p:sp>
      </p:grpSp>
      <p:grpSp>
        <p:nvGrpSpPr>
          <p:cNvPr id="14" name="Group 13">
            <a:extLst>
              <a:ext uri="{FF2B5EF4-FFF2-40B4-BE49-F238E27FC236}">
                <a16:creationId xmlns:a16="http://schemas.microsoft.com/office/drawing/2014/main" id="{BF46FF9F-94B0-2AEA-0BCA-E78E1E44E41D}"/>
              </a:ext>
            </a:extLst>
          </p:cNvPr>
          <p:cNvGrpSpPr/>
          <p:nvPr/>
        </p:nvGrpSpPr>
        <p:grpSpPr>
          <a:xfrm>
            <a:off x="3954057" y="2308469"/>
            <a:ext cx="1680673" cy="1270354"/>
            <a:chOff x="6365330" y="4619518"/>
            <a:chExt cx="1680673" cy="1270354"/>
          </a:xfrm>
        </p:grpSpPr>
        <p:pic>
          <p:nvPicPr>
            <p:cNvPr id="223" name="Google Shape;223;p6" descr="A picture containing toy&#10;&#10;Description automatically generated"/>
            <p:cNvPicPr preferRelativeResize="0"/>
            <p:nvPr/>
          </p:nvPicPr>
          <p:blipFill rotWithShape="1">
            <a:blip r:embed="rId12">
              <a:alphaModFix/>
            </a:blip>
            <a:srcRect/>
            <a:stretch/>
          </p:blipFill>
          <p:spPr>
            <a:xfrm>
              <a:off x="6613205" y="4619518"/>
              <a:ext cx="1125056" cy="913373"/>
            </a:xfrm>
            <a:prstGeom prst="rect">
              <a:avLst/>
            </a:prstGeom>
            <a:noFill/>
            <a:ln>
              <a:noFill/>
            </a:ln>
          </p:spPr>
        </p:pic>
        <p:sp>
          <p:nvSpPr>
            <p:cNvPr id="224" name="Google Shape;224;p6"/>
            <p:cNvSpPr/>
            <p:nvPr/>
          </p:nvSpPr>
          <p:spPr>
            <a:xfrm>
              <a:off x="6365330" y="5487326"/>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Toys</a:t>
              </a:r>
              <a:endParaRPr sz="1800" b="0" i="0" u="none" strike="noStrike" cap="none">
                <a:solidFill>
                  <a:srgbClr val="262626"/>
                </a:solidFill>
                <a:latin typeface="Calibri"/>
                <a:ea typeface="Calibri"/>
                <a:cs typeface="Calibri"/>
                <a:sym typeface="Calibri"/>
              </a:endParaRPr>
            </a:p>
          </p:txBody>
        </p:sp>
      </p:grpSp>
      <p:grpSp>
        <p:nvGrpSpPr>
          <p:cNvPr id="15" name="Group 14">
            <a:extLst>
              <a:ext uri="{FF2B5EF4-FFF2-40B4-BE49-F238E27FC236}">
                <a16:creationId xmlns:a16="http://schemas.microsoft.com/office/drawing/2014/main" id="{224E11D5-1FD4-C214-0EBD-302694DFD614}"/>
              </a:ext>
            </a:extLst>
          </p:cNvPr>
          <p:cNvGrpSpPr/>
          <p:nvPr/>
        </p:nvGrpSpPr>
        <p:grpSpPr>
          <a:xfrm>
            <a:off x="2134796" y="2157928"/>
            <a:ext cx="1680673" cy="1343548"/>
            <a:chOff x="8327554" y="4546324"/>
            <a:chExt cx="1680673" cy="1343548"/>
          </a:xfrm>
        </p:grpSpPr>
        <p:pic>
          <p:nvPicPr>
            <p:cNvPr id="226" name="Google Shape;226;p6"/>
            <p:cNvPicPr preferRelativeResize="0"/>
            <p:nvPr/>
          </p:nvPicPr>
          <p:blipFill rotWithShape="1">
            <a:blip r:embed="rId13">
              <a:alphaModFix/>
            </a:blip>
            <a:srcRect/>
            <a:stretch/>
          </p:blipFill>
          <p:spPr>
            <a:xfrm>
              <a:off x="8622992" y="4546324"/>
              <a:ext cx="898830" cy="999891"/>
            </a:xfrm>
            <a:prstGeom prst="rect">
              <a:avLst/>
            </a:prstGeom>
            <a:noFill/>
            <a:ln>
              <a:noFill/>
            </a:ln>
          </p:spPr>
        </p:pic>
        <p:sp>
          <p:nvSpPr>
            <p:cNvPr id="227" name="Google Shape;227;p6"/>
            <p:cNvSpPr/>
            <p:nvPr/>
          </p:nvSpPr>
          <p:spPr>
            <a:xfrm>
              <a:off x="8327554" y="5487326"/>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Plastic bag</a:t>
              </a:r>
              <a:endParaRPr sz="1800" b="0" i="0" u="none" strike="noStrike" cap="none" dirty="0">
                <a:solidFill>
                  <a:srgbClr val="262626"/>
                </a:solidFill>
                <a:latin typeface="Calibri"/>
                <a:ea typeface="Calibri"/>
                <a:cs typeface="Calibri"/>
                <a:sym typeface="Calibri"/>
              </a:endParaRPr>
            </a:p>
          </p:txBody>
        </p:sp>
      </p:grpSp>
      <p:grpSp>
        <p:nvGrpSpPr>
          <p:cNvPr id="16" name="Group 15">
            <a:extLst>
              <a:ext uri="{FF2B5EF4-FFF2-40B4-BE49-F238E27FC236}">
                <a16:creationId xmlns:a16="http://schemas.microsoft.com/office/drawing/2014/main" id="{2C8FE6E0-7712-DD18-3415-CD204ED997F4}"/>
              </a:ext>
            </a:extLst>
          </p:cNvPr>
          <p:cNvGrpSpPr/>
          <p:nvPr/>
        </p:nvGrpSpPr>
        <p:grpSpPr>
          <a:xfrm>
            <a:off x="36997" y="2238129"/>
            <a:ext cx="1942002" cy="1528024"/>
            <a:chOff x="10237173" y="4701929"/>
            <a:chExt cx="1680673" cy="1212599"/>
          </a:xfrm>
        </p:grpSpPr>
        <p:pic>
          <p:nvPicPr>
            <p:cNvPr id="229" name="Google Shape;229;p6" descr="A close-up of a sword&#10;&#10;Description automatically generated with low confidence"/>
            <p:cNvPicPr preferRelativeResize="0"/>
            <p:nvPr/>
          </p:nvPicPr>
          <p:blipFill rotWithShape="1">
            <a:blip r:embed="rId14">
              <a:alphaModFix/>
            </a:blip>
            <a:srcRect/>
            <a:stretch/>
          </p:blipFill>
          <p:spPr>
            <a:xfrm rot="-996009" flipH="1">
              <a:off x="10454559" y="4701929"/>
              <a:ext cx="1025960" cy="775035"/>
            </a:xfrm>
            <a:prstGeom prst="rect">
              <a:avLst/>
            </a:prstGeom>
            <a:noFill/>
            <a:ln>
              <a:noFill/>
            </a:ln>
          </p:spPr>
        </p:pic>
        <p:sp>
          <p:nvSpPr>
            <p:cNvPr id="230" name="Google Shape;230;p6"/>
            <p:cNvSpPr/>
            <p:nvPr/>
          </p:nvSpPr>
          <p:spPr>
            <a:xfrm>
              <a:off x="10237173" y="5511982"/>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Pencil</a:t>
              </a:r>
              <a:endParaRPr sz="1800" b="0" i="0" u="none" strike="noStrike" cap="none">
                <a:solidFill>
                  <a:srgbClr val="262626"/>
                </a:solidFill>
                <a:latin typeface="Calibri"/>
                <a:ea typeface="Calibri"/>
                <a:cs typeface="Calibri"/>
                <a:sym typeface="Calibri"/>
              </a:endParaRPr>
            </a:p>
          </p:txBody>
        </p:sp>
      </p:grpSp>
      <p:grpSp>
        <p:nvGrpSpPr>
          <p:cNvPr id="13" name="Group 12">
            <a:extLst>
              <a:ext uri="{FF2B5EF4-FFF2-40B4-BE49-F238E27FC236}">
                <a16:creationId xmlns:a16="http://schemas.microsoft.com/office/drawing/2014/main" id="{08F2DFB0-355E-C9BE-0F5C-3332CCAA6048}"/>
              </a:ext>
            </a:extLst>
          </p:cNvPr>
          <p:cNvGrpSpPr/>
          <p:nvPr/>
        </p:nvGrpSpPr>
        <p:grpSpPr>
          <a:xfrm>
            <a:off x="3739481" y="479086"/>
            <a:ext cx="2249385" cy="1729872"/>
            <a:chOff x="10256338" y="3269424"/>
            <a:chExt cx="1680673" cy="1232841"/>
          </a:xfrm>
        </p:grpSpPr>
        <p:pic>
          <p:nvPicPr>
            <p:cNvPr id="232" name="Google Shape;232;p6" descr="A pair of shoes&#10;&#10;Description automatically generated with low confidence"/>
            <p:cNvPicPr preferRelativeResize="0"/>
            <p:nvPr/>
          </p:nvPicPr>
          <p:blipFill rotWithShape="1">
            <a:blip r:embed="rId15">
              <a:alphaModFix/>
            </a:blip>
            <a:srcRect/>
            <a:stretch/>
          </p:blipFill>
          <p:spPr>
            <a:xfrm>
              <a:off x="10510259" y="3269424"/>
              <a:ext cx="1272277" cy="806624"/>
            </a:xfrm>
            <a:prstGeom prst="rect">
              <a:avLst/>
            </a:prstGeom>
            <a:noFill/>
            <a:ln>
              <a:noFill/>
            </a:ln>
          </p:spPr>
        </p:pic>
        <p:sp>
          <p:nvSpPr>
            <p:cNvPr id="233" name="Google Shape;233;p6"/>
            <p:cNvSpPr/>
            <p:nvPr/>
          </p:nvSpPr>
          <p:spPr>
            <a:xfrm>
              <a:off x="10256338" y="4099719"/>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Shoes</a:t>
              </a:r>
              <a:endParaRPr sz="1800" b="0" i="0" u="none" strike="noStrike" cap="none">
                <a:solidFill>
                  <a:srgbClr val="262626"/>
                </a:solidFill>
                <a:latin typeface="Calibri"/>
                <a:ea typeface="Calibri"/>
                <a:cs typeface="Calibri"/>
                <a:sym typeface="Calibri"/>
              </a:endParaRPr>
            </a:p>
          </p:txBody>
        </p:sp>
      </p:grpSp>
      <p:grpSp>
        <p:nvGrpSpPr>
          <p:cNvPr id="10" name="Group 9">
            <a:extLst>
              <a:ext uri="{FF2B5EF4-FFF2-40B4-BE49-F238E27FC236}">
                <a16:creationId xmlns:a16="http://schemas.microsoft.com/office/drawing/2014/main" id="{51D67DB0-D495-B2B5-7AE3-E85F1ACDF64A}"/>
              </a:ext>
            </a:extLst>
          </p:cNvPr>
          <p:cNvGrpSpPr/>
          <p:nvPr/>
        </p:nvGrpSpPr>
        <p:grpSpPr>
          <a:xfrm>
            <a:off x="7876284" y="1829413"/>
            <a:ext cx="2154046" cy="2135387"/>
            <a:chOff x="10269241" y="1451979"/>
            <a:chExt cx="1680673" cy="1669389"/>
          </a:xfrm>
        </p:grpSpPr>
        <p:sp>
          <p:nvSpPr>
            <p:cNvPr id="50" name="Google Shape;188;p4">
              <a:extLst>
                <a:ext uri="{FF2B5EF4-FFF2-40B4-BE49-F238E27FC236}">
                  <a16:creationId xmlns:a16="http://schemas.microsoft.com/office/drawing/2014/main" id="{DA4964E3-8233-7F4C-9152-5806C7DCC220}"/>
                </a:ext>
              </a:extLst>
            </p:cNvPr>
            <p:cNvSpPr/>
            <p:nvPr/>
          </p:nvSpPr>
          <p:spPr>
            <a:xfrm>
              <a:off x="10269241" y="2696677"/>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Garden hose</a:t>
              </a:r>
              <a:endParaRPr sz="1800" b="0" i="0" u="none" strike="noStrike" cap="none" dirty="0">
                <a:solidFill>
                  <a:srgbClr val="262626"/>
                </a:solidFill>
                <a:latin typeface="Calibri"/>
                <a:ea typeface="Calibri"/>
                <a:cs typeface="Calibri"/>
                <a:sym typeface="Calibri"/>
              </a:endParaRPr>
            </a:p>
          </p:txBody>
        </p:sp>
        <p:pic>
          <p:nvPicPr>
            <p:cNvPr id="51" name="Picture 50" descr="A picture containing cable, connector&#10;&#10;Description automatically generated">
              <a:extLst>
                <a:ext uri="{FF2B5EF4-FFF2-40B4-BE49-F238E27FC236}">
                  <a16:creationId xmlns:a16="http://schemas.microsoft.com/office/drawing/2014/main" id="{CC1B5C77-3E33-E34B-A12A-B6CCADC882FB}"/>
                </a:ext>
              </a:extLst>
            </p:cNvPr>
            <p:cNvPicPr>
              <a:picLocks noChangeAspect="1"/>
            </p:cNvPicPr>
            <p:nvPr/>
          </p:nvPicPr>
          <p:blipFill rotWithShape="1">
            <a:blip r:embed="rId16"/>
            <a:srcRect r="3" b="-51"/>
            <a:stretch/>
          </p:blipFill>
          <p:spPr>
            <a:xfrm>
              <a:off x="10402520" y="1451979"/>
              <a:ext cx="1233132" cy="1334224"/>
            </a:xfrm>
            <a:prstGeom prst="rect">
              <a:avLst/>
            </a:prstGeom>
          </p:spPr>
        </p:pic>
      </p:grpSp>
      <p:cxnSp>
        <p:nvCxnSpPr>
          <p:cNvPr id="18" name="Straight Connector 17">
            <a:extLst>
              <a:ext uri="{FF2B5EF4-FFF2-40B4-BE49-F238E27FC236}">
                <a16:creationId xmlns:a16="http://schemas.microsoft.com/office/drawing/2014/main" id="{72AECF63-3EC9-1630-2215-F38BEAD39127}"/>
              </a:ext>
            </a:extLst>
          </p:cNvPr>
          <p:cNvCxnSpPr>
            <a:stCxn id="197" idx="0"/>
            <a:endCxn id="191" idx="0"/>
          </p:cNvCxnSpPr>
          <p:nvPr/>
        </p:nvCxnSpPr>
        <p:spPr>
          <a:xfrm>
            <a:off x="936033" y="1590848"/>
            <a:ext cx="2186986" cy="344598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9B4BF6E-576F-9C9F-CF2A-15D5622B738F}"/>
              </a:ext>
            </a:extLst>
          </p:cNvPr>
          <p:cNvCxnSpPr>
            <a:cxnSpLocks/>
          </p:cNvCxnSpPr>
          <p:nvPr/>
        </p:nvCxnSpPr>
        <p:spPr>
          <a:xfrm>
            <a:off x="1685978" y="1824916"/>
            <a:ext cx="1437041" cy="317675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D8A94CA-6471-CF03-6331-2558498EBF19}"/>
              </a:ext>
            </a:extLst>
          </p:cNvPr>
          <p:cNvCxnSpPr>
            <a:cxnSpLocks/>
            <a:endCxn id="190" idx="1"/>
          </p:cNvCxnSpPr>
          <p:nvPr/>
        </p:nvCxnSpPr>
        <p:spPr>
          <a:xfrm>
            <a:off x="5011615" y="1603796"/>
            <a:ext cx="2594501" cy="376553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606B969-57C3-B68B-4B68-2DE1B97ECC06}"/>
              </a:ext>
            </a:extLst>
          </p:cNvPr>
          <p:cNvCxnSpPr>
            <a:cxnSpLocks/>
          </p:cNvCxnSpPr>
          <p:nvPr/>
        </p:nvCxnSpPr>
        <p:spPr>
          <a:xfrm flipH="1">
            <a:off x="4519246" y="1625231"/>
            <a:ext cx="2037700" cy="345059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0014661-FEE0-E480-B333-C7B6C44CFD43}"/>
              </a:ext>
            </a:extLst>
          </p:cNvPr>
          <p:cNvCxnSpPr>
            <a:cxnSpLocks/>
            <a:stCxn id="217" idx="0"/>
          </p:cNvCxnSpPr>
          <p:nvPr/>
        </p:nvCxnSpPr>
        <p:spPr>
          <a:xfrm>
            <a:off x="8023154" y="1625231"/>
            <a:ext cx="45419" cy="335326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BB3022C-9A25-C78F-DF0B-B8564F25436E}"/>
              </a:ext>
            </a:extLst>
          </p:cNvPr>
          <p:cNvCxnSpPr>
            <a:cxnSpLocks/>
          </p:cNvCxnSpPr>
          <p:nvPr/>
        </p:nvCxnSpPr>
        <p:spPr>
          <a:xfrm>
            <a:off x="9566122" y="1879230"/>
            <a:ext cx="369429" cy="315760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080FB93-0CC9-5581-65FE-22AC6F978E4F}"/>
              </a:ext>
            </a:extLst>
          </p:cNvPr>
          <p:cNvCxnSpPr>
            <a:cxnSpLocks/>
          </p:cNvCxnSpPr>
          <p:nvPr/>
        </p:nvCxnSpPr>
        <p:spPr>
          <a:xfrm flipH="1">
            <a:off x="9932883" y="1824916"/>
            <a:ext cx="470655" cy="318212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4EDFFA5-F892-81FF-18C4-17607C1A43E8}"/>
              </a:ext>
            </a:extLst>
          </p:cNvPr>
          <p:cNvCxnSpPr>
            <a:cxnSpLocks/>
          </p:cNvCxnSpPr>
          <p:nvPr/>
        </p:nvCxnSpPr>
        <p:spPr>
          <a:xfrm flipH="1">
            <a:off x="9932883" y="3335076"/>
            <a:ext cx="970082" cy="169279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19F4F4C-B22D-417B-9B76-04A1F10B9204}"/>
              </a:ext>
            </a:extLst>
          </p:cNvPr>
          <p:cNvCxnSpPr>
            <a:cxnSpLocks/>
            <a:endCxn id="190" idx="0"/>
          </p:cNvCxnSpPr>
          <p:nvPr/>
        </p:nvCxnSpPr>
        <p:spPr>
          <a:xfrm>
            <a:off x="9158706" y="3766153"/>
            <a:ext cx="0" cy="123552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3D3E00F-907E-F87A-505F-39030A516D0E}"/>
              </a:ext>
            </a:extLst>
          </p:cNvPr>
          <p:cNvCxnSpPr>
            <a:cxnSpLocks/>
          </p:cNvCxnSpPr>
          <p:nvPr/>
        </p:nvCxnSpPr>
        <p:spPr>
          <a:xfrm flipH="1">
            <a:off x="4519246" y="3766153"/>
            <a:ext cx="1442555" cy="129821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1F74E43-7E1E-0A66-456F-30AF17D5FBF4}"/>
              </a:ext>
            </a:extLst>
          </p:cNvPr>
          <p:cNvCxnSpPr>
            <a:cxnSpLocks/>
            <a:stCxn id="224" idx="2"/>
            <a:endCxn id="190" idx="1"/>
          </p:cNvCxnSpPr>
          <p:nvPr/>
        </p:nvCxnSpPr>
        <p:spPr>
          <a:xfrm>
            <a:off x="4794394" y="3578823"/>
            <a:ext cx="2811722" cy="179051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FAAE419-834A-77B2-DE59-74929E98B7DF}"/>
              </a:ext>
            </a:extLst>
          </p:cNvPr>
          <p:cNvCxnSpPr>
            <a:cxnSpLocks/>
            <a:endCxn id="190" idx="1"/>
          </p:cNvCxnSpPr>
          <p:nvPr/>
        </p:nvCxnSpPr>
        <p:spPr>
          <a:xfrm>
            <a:off x="2966656" y="3484363"/>
            <a:ext cx="4639460" cy="188497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CF5CC32-AAEB-B4A5-4B55-4A8FEEBDD6B1}"/>
              </a:ext>
            </a:extLst>
          </p:cNvPr>
          <p:cNvCxnSpPr>
            <a:cxnSpLocks/>
            <a:endCxn id="190" idx="1"/>
          </p:cNvCxnSpPr>
          <p:nvPr/>
        </p:nvCxnSpPr>
        <p:spPr>
          <a:xfrm>
            <a:off x="1054978" y="3687588"/>
            <a:ext cx="6551138" cy="168174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Slide Number Placeholder 18">
            <a:extLst>
              <a:ext uri="{FF2B5EF4-FFF2-40B4-BE49-F238E27FC236}">
                <a16:creationId xmlns:a16="http://schemas.microsoft.com/office/drawing/2014/main" id="{EEC31F96-3C71-AA52-FC59-FCECBC8FE658}"/>
              </a:ext>
            </a:extLst>
          </p:cNvPr>
          <p:cNvSpPr>
            <a:spLocks noGrp="1"/>
          </p:cNvSpPr>
          <p:nvPr>
            <p:ph type="sldNum" sz="quarter" idx="12"/>
          </p:nvPr>
        </p:nvSpPr>
        <p:spPr/>
        <p:txBody>
          <a:bodyPr/>
          <a:lstStyle/>
          <a:p>
            <a:fld id="{A49FEDE7-8061-9B4D-88A1-7EA83A94C31B}" type="slidenum">
              <a:rPr lang="en-TH" smtClean="0"/>
              <a:t>8</a:t>
            </a:fld>
            <a:endParaRPr lang="en-T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500"/>
                                        <p:tgtEl>
                                          <p:spTgt spid="7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500"/>
                                        <p:tgtEl>
                                          <p:spTgt spid="8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fade">
                                      <p:cBhvr>
                                        <p:cTn id="42" dur="500"/>
                                        <p:tgtEl>
                                          <p:spTgt spid="10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fade">
                                      <p:cBhvr>
                                        <p:cTn id="47" dur="500"/>
                                        <p:tgtEl>
                                          <p:spTgt spid="10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fade">
                                      <p:cBhvr>
                                        <p:cTn id="52" dur="500"/>
                                        <p:tgtEl>
                                          <p:spTgt spid="10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8"/>
                                        </p:tgtEl>
                                        <p:attrNameLst>
                                          <p:attrName>style.visibility</p:attrName>
                                        </p:attrNameLst>
                                      </p:cBhvr>
                                      <p:to>
                                        <p:strVal val="visible"/>
                                      </p:to>
                                    </p:set>
                                    <p:animEffect transition="in" filter="fade">
                                      <p:cBhvr>
                                        <p:cTn id="57" dur="500"/>
                                        <p:tgtEl>
                                          <p:spTgt spid="9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1"/>
                                        </p:tgtEl>
                                        <p:attrNameLst>
                                          <p:attrName>style.visibility</p:attrName>
                                        </p:attrNameLst>
                                      </p:cBhvr>
                                      <p:to>
                                        <p:strVal val="visible"/>
                                      </p:to>
                                    </p:set>
                                    <p:animEffect transition="in" filter="fade">
                                      <p:cBhvr>
                                        <p:cTn id="62" dur="500"/>
                                        <p:tgtEl>
                                          <p:spTgt spid="9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fade">
                                      <p:cBhvr>
                                        <p:cTn id="6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4" descr="A picture containing text, peopl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163" name="Google Shape;163;p4"/>
          <p:cNvSpPr/>
          <p:nvPr/>
        </p:nvSpPr>
        <p:spPr>
          <a:xfrm>
            <a:off x="1148651" y="313974"/>
            <a:ext cx="3105179"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 name="Google Shape;164;p4"/>
          <p:cNvSpPr/>
          <p:nvPr/>
        </p:nvSpPr>
        <p:spPr>
          <a:xfrm>
            <a:off x="7983908" y="313974"/>
            <a:ext cx="310517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p4"/>
          <p:cNvSpPr txBox="1"/>
          <p:nvPr/>
        </p:nvSpPr>
        <p:spPr>
          <a:xfrm>
            <a:off x="1527338" y="327691"/>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YES</a:t>
            </a:r>
            <a:endParaRPr dirty="0"/>
          </a:p>
        </p:txBody>
      </p:sp>
      <p:sp>
        <p:nvSpPr>
          <p:cNvPr id="166" name="Google Shape;166;p4"/>
          <p:cNvSpPr txBox="1"/>
          <p:nvPr/>
        </p:nvSpPr>
        <p:spPr>
          <a:xfrm>
            <a:off x="8362597" y="327691"/>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NO</a:t>
            </a:r>
            <a:endParaRPr dirty="0"/>
          </a:p>
        </p:txBody>
      </p:sp>
      <p:cxnSp>
        <p:nvCxnSpPr>
          <p:cNvPr id="167" name="Google Shape;167;p4"/>
          <p:cNvCxnSpPr/>
          <p:nvPr/>
        </p:nvCxnSpPr>
        <p:spPr>
          <a:xfrm>
            <a:off x="6159855" y="482968"/>
            <a:ext cx="0" cy="5205631"/>
          </a:xfrm>
          <a:prstGeom prst="straightConnector1">
            <a:avLst/>
          </a:prstGeom>
          <a:noFill/>
          <a:ln w="34925" cap="flat" cmpd="sng">
            <a:solidFill>
              <a:srgbClr val="262626"/>
            </a:solidFill>
            <a:prstDash val="dot"/>
            <a:miter lim="800000"/>
            <a:headEnd type="none" w="sm" len="sm"/>
            <a:tailEnd type="none" w="sm" len="sm"/>
          </a:ln>
        </p:spPr>
      </p:cxnSp>
      <p:sp>
        <p:nvSpPr>
          <p:cNvPr id="168" name="Google Shape;168;p4"/>
          <p:cNvSpPr/>
          <p:nvPr/>
        </p:nvSpPr>
        <p:spPr>
          <a:xfrm>
            <a:off x="556348" y="1144746"/>
            <a:ext cx="4289781" cy="50597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400" b="1" i="0" u="none" strike="noStrike" cap="none">
                <a:solidFill>
                  <a:srgbClr val="29C7F7"/>
                </a:solidFill>
                <a:latin typeface="Calibri"/>
                <a:ea typeface="Calibri"/>
                <a:cs typeface="Calibri"/>
                <a:sym typeface="Calibri"/>
              </a:rPr>
              <a:t>Always recycle</a:t>
            </a:r>
            <a:r>
              <a:rPr lang="en-US" sz="2400" b="0" i="0" u="none" strike="noStrike" cap="none">
                <a:solidFill>
                  <a:srgbClr val="29C7F7"/>
                </a:solidFill>
                <a:latin typeface="Calibri"/>
                <a:ea typeface="Calibri"/>
                <a:cs typeface="Calibri"/>
                <a:sym typeface="Calibri"/>
              </a:rPr>
              <a:t>:</a:t>
            </a:r>
            <a:endParaRPr sz="2400" b="0" i="0" u="none" strike="noStrike" cap="none">
              <a:solidFill>
                <a:srgbClr val="29C7F7"/>
              </a:solidFill>
              <a:latin typeface="Calibri"/>
              <a:ea typeface="Calibri"/>
              <a:cs typeface="Calibri"/>
              <a:sym typeface="Calibri"/>
            </a:endParaRPr>
          </a:p>
        </p:txBody>
      </p:sp>
      <p:sp>
        <p:nvSpPr>
          <p:cNvPr id="169" name="Google Shape;169;p4"/>
          <p:cNvSpPr/>
          <p:nvPr/>
        </p:nvSpPr>
        <p:spPr>
          <a:xfrm>
            <a:off x="7302314" y="1144745"/>
            <a:ext cx="4289781" cy="50597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400" b="1" i="0" u="none" strike="noStrike" cap="none">
                <a:solidFill>
                  <a:srgbClr val="3AC69D"/>
                </a:solidFill>
                <a:latin typeface="Calibri"/>
                <a:ea typeface="Calibri"/>
                <a:cs typeface="Calibri"/>
                <a:sym typeface="Calibri"/>
              </a:rPr>
              <a:t>Never recycle</a:t>
            </a:r>
            <a:r>
              <a:rPr lang="en-US" sz="2400" b="0" i="0" u="none" strike="noStrike" cap="none">
                <a:solidFill>
                  <a:srgbClr val="3AC69D"/>
                </a:solidFill>
                <a:latin typeface="Calibri"/>
                <a:ea typeface="Calibri"/>
                <a:cs typeface="Calibri"/>
                <a:sym typeface="Calibri"/>
              </a:rPr>
              <a:t>:</a:t>
            </a:r>
            <a:endParaRPr sz="2400" b="0" i="0" u="none" strike="noStrike" cap="none">
              <a:solidFill>
                <a:srgbClr val="3AC69D"/>
              </a:solidFill>
              <a:latin typeface="Calibri"/>
              <a:ea typeface="Calibri"/>
              <a:cs typeface="Calibri"/>
              <a:sym typeface="Calibri"/>
            </a:endParaRPr>
          </a:p>
        </p:txBody>
      </p:sp>
      <p:pic>
        <p:nvPicPr>
          <p:cNvPr id="170" name="Google Shape;170;p4" descr="A picture containing plastic, vessel, jar&#10;&#10;Description automatically generated"/>
          <p:cNvPicPr preferRelativeResize="0"/>
          <p:nvPr/>
        </p:nvPicPr>
        <p:blipFill rotWithShape="1">
          <a:blip r:embed="rId5">
            <a:alphaModFix/>
          </a:blip>
          <a:srcRect/>
          <a:stretch/>
        </p:blipFill>
        <p:spPr>
          <a:xfrm>
            <a:off x="923533" y="1746170"/>
            <a:ext cx="1260257" cy="1508949"/>
          </a:xfrm>
          <a:prstGeom prst="rect">
            <a:avLst/>
          </a:prstGeom>
          <a:noFill/>
          <a:ln>
            <a:noFill/>
          </a:ln>
        </p:spPr>
      </p:pic>
      <p:sp>
        <p:nvSpPr>
          <p:cNvPr id="171" name="Google Shape;171;p4"/>
          <p:cNvSpPr/>
          <p:nvPr/>
        </p:nvSpPr>
        <p:spPr>
          <a:xfrm>
            <a:off x="923533" y="3255614"/>
            <a:ext cx="1431166" cy="43704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a:solidFill>
                  <a:srgbClr val="262626"/>
                </a:solidFill>
                <a:latin typeface="Calibri"/>
                <a:ea typeface="Calibri"/>
                <a:cs typeface="Calibri"/>
                <a:sym typeface="Calibri"/>
              </a:rPr>
              <a:t>Glass </a:t>
            </a:r>
            <a:r>
              <a:rPr lang="en-US" sz="2000" b="1" dirty="0">
                <a:solidFill>
                  <a:srgbClr val="262626"/>
                </a:solidFill>
                <a:latin typeface="Calibri"/>
                <a:ea typeface="Calibri"/>
                <a:cs typeface="Calibri"/>
                <a:sym typeface="Calibri"/>
              </a:rPr>
              <a:t>j</a:t>
            </a:r>
            <a:r>
              <a:rPr lang="en-US" sz="2000" b="1" i="0" u="none" strike="noStrike" cap="none" dirty="0">
                <a:solidFill>
                  <a:srgbClr val="262626"/>
                </a:solidFill>
                <a:latin typeface="Calibri"/>
                <a:ea typeface="Calibri"/>
                <a:cs typeface="Calibri"/>
                <a:sym typeface="Calibri"/>
              </a:rPr>
              <a:t>ar</a:t>
            </a:r>
            <a:endParaRPr sz="2000" b="0" i="0" u="none" strike="noStrike" cap="none" dirty="0">
              <a:solidFill>
                <a:srgbClr val="262626"/>
              </a:solidFill>
              <a:latin typeface="Calibri"/>
              <a:ea typeface="Calibri"/>
              <a:cs typeface="Calibri"/>
              <a:sym typeface="Calibri"/>
            </a:endParaRPr>
          </a:p>
        </p:txBody>
      </p:sp>
      <p:pic>
        <p:nvPicPr>
          <p:cNvPr id="172" name="Google Shape;172;p4" descr="Icon&#10;&#10;Description automatically generated"/>
          <p:cNvPicPr preferRelativeResize="0"/>
          <p:nvPr/>
        </p:nvPicPr>
        <p:blipFill rotWithShape="1">
          <a:blip r:embed="rId6">
            <a:alphaModFix/>
          </a:blip>
          <a:srcRect r="14" b="29"/>
          <a:stretch/>
        </p:blipFill>
        <p:spPr>
          <a:xfrm>
            <a:off x="2132992" y="1824169"/>
            <a:ext cx="795697" cy="712308"/>
          </a:xfrm>
          <a:prstGeom prst="rect">
            <a:avLst/>
          </a:prstGeom>
          <a:noFill/>
          <a:ln>
            <a:noFill/>
          </a:ln>
        </p:spPr>
      </p:pic>
      <p:sp>
        <p:nvSpPr>
          <p:cNvPr id="173" name="Google Shape;173;p4"/>
          <p:cNvSpPr/>
          <p:nvPr/>
        </p:nvSpPr>
        <p:spPr>
          <a:xfrm>
            <a:off x="2948175" y="3255625"/>
            <a:ext cx="24276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a:solidFill>
                  <a:srgbClr val="262626"/>
                </a:solidFill>
                <a:latin typeface="Calibri"/>
                <a:ea typeface="Calibri"/>
                <a:cs typeface="Calibri"/>
                <a:sym typeface="Calibri"/>
              </a:rPr>
              <a:t>PET Plastic bottle </a:t>
            </a:r>
            <a:endParaRPr sz="2000" b="1" dirty="0">
              <a:solidFill>
                <a:srgbClr val="262626"/>
              </a:solidFill>
              <a:latin typeface="Calibri"/>
              <a:ea typeface="Calibri"/>
              <a:cs typeface="Calibri"/>
              <a:sym typeface="Calibri"/>
            </a:endParaRPr>
          </a:p>
          <a:p>
            <a:pPr marL="0" marR="0" lvl="0" indent="0" algn="l" rtl="0">
              <a:lnSpc>
                <a:spcPct val="120000"/>
              </a:lnSpc>
              <a:spcBef>
                <a:spcPts val="0"/>
              </a:spcBef>
              <a:spcAft>
                <a:spcPts val="0"/>
              </a:spcAft>
              <a:buNone/>
            </a:pPr>
            <a:endParaRPr sz="2000" b="0" i="0" u="none" strike="noStrike" cap="none" dirty="0">
              <a:solidFill>
                <a:srgbClr val="262626"/>
              </a:solidFill>
              <a:latin typeface="Calibri"/>
              <a:ea typeface="Calibri"/>
              <a:cs typeface="Calibri"/>
              <a:sym typeface="Calibri"/>
            </a:endParaRPr>
          </a:p>
        </p:txBody>
      </p:sp>
      <p:pic>
        <p:nvPicPr>
          <p:cNvPr id="174" name="Google Shape;174;p4" descr="A bottle of water&#10;&#10;Description automatically generated with low confidence"/>
          <p:cNvPicPr preferRelativeResize="0"/>
          <p:nvPr/>
        </p:nvPicPr>
        <p:blipFill rotWithShape="1">
          <a:blip r:embed="rId7">
            <a:alphaModFix/>
          </a:blip>
          <a:srcRect/>
          <a:stretch/>
        </p:blipFill>
        <p:spPr>
          <a:xfrm>
            <a:off x="3418844" y="1768751"/>
            <a:ext cx="1341942" cy="1705385"/>
          </a:xfrm>
          <a:prstGeom prst="rect">
            <a:avLst/>
          </a:prstGeom>
          <a:noFill/>
          <a:ln>
            <a:noFill/>
          </a:ln>
        </p:spPr>
      </p:pic>
      <p:pic>
        <p:nvPicPr>
          <p:cNvPr id="175" name="Google Shape;175;p4" descr="Icon&#10;&#10;Description automatically generated"/>
          <p:cNvPicPr preferRelativeResize="0"/>
          <p:nvPr/>
        </p:nvPicPr>
        <p:blipFill rotWithShape="1">
          <a:blip r:embed="rId6">
            <a:alphaModFix/>
          </a:blip>
          <a:srcRect r="14" b="29"/>
          <a:stretch/>
        </p:blipFill>
        <p:spPr>
          <a:xfrm>
            <a:off x="4516479" y="1824169"/>
            <a:ext cx="795697" cy="712308"/>
          </a:xfrm>
          <a:prstGeom prst="rect">
            <a:avLst/>
          </a:prstGeom>
          <a:noFill/>
          <a:ln>
            <a:noFill/>
          </a:ln>
        </p:spPr>
      </p:pic>
      <p:sp>
        <p:nvSpPr>
          <p:cNvPr id="176" name="Google Shape;176;p4"/>
          <p:cNvSpPr/>
          <p:nvPr/>
        </p:nvSpPr>
        <p:spPr>
          <a:xfrm>
            <a:off x="671401" y="5421066"/>
            <a:ext cx="1775580" cy="43704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a:solidFill>
                  <a:srgbClr val="262626"/>
                </a:solidFill>
                <a:latin typeface="Calibri"/>
                <a:ea typeface="Calibri"/>
                <a:cs typeface="Calibri"/>
                <a:sym typeface="Calibri"/>
              </a:rPr>
              <a:t>Cardboard box</a:t>
            </a:r>
            <a:endParaRPr dirty="0"/>
          </a:p>
        </p:txBody>
      </p:sp>
      <p:sp>
        <p:nvSpPr>
          <p:cNvPr id="177" name="Google Shape;177;p4"/>
          <p:cNvSpPr/>
          <p:nvPr/>
        </p:nvSpPr>
        <p:spPr>
          <a:xfrm>
            <a:off x="3193049" y="5421066"/>
            <a:ext cx="193482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a:solidFill>
                  <a:srgbClr val="262626"/>
                </a:solidFill>
                <a:latin typeface="Calibri"/>
                <a:ea typeface="Calibri"/>
                <a:cs typeface="Calibri"/>
                <a:sym typeface="Calibri"/>
              </a:rPr>
              <a:t>Metal</a:t>
            </a:r>
            <a:r>
              <a:rPr lang="en-US" sz="2000" b="1" i="0" u="none" strike="noStrike" cap="none" dirty="0">
                <a:solidFill>
                  <a:srgbClr val="262626"/>
                </a:solidFill>
                <a:latin typeface="Calibri"/>
                <a:ea typeface="Calibri"/>
                <a:cs typeface="Calibri"/>
                <a:sym typeface="Calibri"/>
              </a:rPr>
              <a:t> can</a:t>
            </a:r>
            <a:endParaRPr sz="2000" b="0" i="0" u="none" strike="noStrike" cap="none" dirty="0">
              <a:solidFill>
                <a:srgbClr val="262626"/>
              </a:solidFill>
              <a:latin typeface="Calibri"/>
              <a:ea typeface="Calibri"/>
              <a:cs typeface="Calibri"/>
              <a:sym typeface="Calibri"/>
            </a:endParaRPr>
          </a:p>
        </p:txBody>
      </p:sp>
      <p:pic>
        <p:nvPicPr>
          <p:cNvPr id="178" name="Google Shape;178;p4" descr="Icon&#10;&#10;Description automatically generated"/>
          <p:cNvPicPr preferRelativeResize="0"/>
          <p:nvPr/>
        </p:nvPicPr>
        <p:blipFill rotWithShape="1">
          <a:blip r:embed="rId6">
            <a:alphaModFix/>
          </a:blip>
          <a:srcRect r="14" b="29"/>
          <a:stretch/>
        </p:blipFill>
        <p:spPr>
          <a:xfrm>
            <a:off x="4516479" y="3989621"/>
            <a:ext cx="795697" cy="712308"/>
          </a:xfrm>
          <a:prstGeom prst="rect">
            <a:avLst/>
          </a:prstGeom>
          <a:noFill/>
          <a:ln>
            <a:noFill/>
          </a:ln>
        </p:spPr>
      </p:pic>
      <p:pic>
        <p:nvPicPr>
          <p:cNvPr id="179" name="Google Shape;179;p4" descr="A close up of a roll of tape&#10;&#10;Description automatically generated with low confidence"/>
          <p:cNvPicPr preferRelativeResize="0"/>
          <p:nvPr/>
        </p:nvPicPr>
        <p:blipFill rotWithShape="1">
          <a:blip r:embed="rId8">
            <a:alphaModFix/>
          </a:blip>
          <a:srcRect/>
          <a:stretch/>
        </p:blipFill>
        <p:spPr>
          <a:xfrm>
            <a:off x="3775065" y="4171116"/>
            <a:ext cx="648663" cy="1227135"/>
          </a:xfrm>
          <a:prstGeom prst="rect">
            <a:avLst/>
          </a:prstGeom>
          <a:noFill/>
          <a:ln>
            <a:noFill/>
          </a:ln>
        </p:spPr>
      </p:pic>
      <p:pic>
        <p:nvPicPr>
          <p:cNvPr id="180" name="Google Shape;180;p4" descr="A picture containing box, stationary, container, envelope&#10;&#10;Description automatically generated"/>
          <p:cNvPicPr preferRelativeResize="0"/>
          <p:nvPr/>
        </p:nvPicPr>
        <p:blipFill rotWithShape="1">
          <a:blip r:embed="rId9">
            <a:alphaModFix/>
          </a:blip>
          <a:srcRect/>
          <a:stretch/>
        </p:blipFill>
        <p:spPr>
          <a:xfrm>
            <a:off x="488426" y="4064988"/>
            <a:ext cx="1839065" cy="1374701"/>
          </a:xfrm>
          <a:prstGeom prst="rect">
            <a:avLst/>
          </a:prstGeom>
          <a:noFill/>
          <a:ln>
            <a:noFill/>
          </a:ln>
        </p:spPr>
      </p:pic>
      <p:pic>
        <p:nvPicPr>
          <p:cNvPr id="181" name="Google Shape;181;p4" descr="Icon&#10;&#10;Description automatically generated"/>
          <p:cNvPicPr preferRelativeResize="0"/>
          <p:nvPr/>
        </p:nvPicPr>
        <p:blipFill rotWithShape="1">
          <a:blip r:embed="rId6">
            <a:alphaModFix/>
          </a:blip>
          <a:srcRect r="14" b="29"/>
          <a:stretch/>
        </p:blipFill>
        <p:spPr>
          <a:xfrm>
            <a:off x="2132992" y="3989621"/>
            <a:ext cx="795697" cy="712308"/>
          </a:xfrm>
          <a:prstGeom prst="rect">
            <a:avLst/>
          </a:prstGeom>
          <a:noFill/>
          <a:ln>
            <a:noFill/>
          </a:ln>
        </p:spPr>
      </p:pic>
      <p:pic>
        <p:nvPicPr>
          <p:cNvPr id="182" name="Google Shape;182;p4" descr="A picture containing banana, indoor, yellow, half&#10;&#10;Description automatically generated"/>
          <p:cNvPicPr preferRelativeResize="0"/>
          <p:nvPr/>
        </p:nvPicPr>
        <p:blipFill rotWithShape="1">
          <a:blip r:embed="rId10">
            <a:alphaModFix/>
          </a:blip>
          <a:srcRect/>
          <a:stretch/>
        </p:blipFill>
        <p:spPr>
          <a:xfrm>
            <a:off x="6506825" y="1760417"/>
            <a:ext cx="1477076" cy="1052629"/>
          </a:xfrm>
          <a:prstGeom prst="rect">
            <a:avLst/>
          </a:prstGeom>
          <a:noFill/>
          <a:ln>
            <a:noFill/>
          </a:ln>
        </p:spPr>
      </p:pic>
      <p:sp>
        <p:nvSpPr>
          <p:cNvPr id="183" name="Google Shape;183;p4"/>
          <p:cNvSpPr/>
          <p:nvPr/>
        </p:nvSpPr>
        <p:spPr>
          <a:xfrm>
            <a:off x="6420868" y="2700012"/>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Banana peel</a:t>
            </a:r>
            <a:endParaRPr sz="1800" b="0" i="0" u="none" strike="noStrike" cap="none">
              <a:solidFill>
                <a:srgbClr val="262626"/>
              </a:solidFill>
              <a:latin typeface="Calibri"/>
              <a:ea typeface="Calibri"/>
              <a:cs typeface="Calibri"/>
              <a:sym typeface="Calibri"/>
            </a:endParaRPr>
          </a:p>
        </p:txBody>
      </p:sp>
      <p:pic>
        <p:nvPicPr>
          <p:cNvPr id="184" name="Google Shape;184;p4" descr="Icon&#10;&#10;Description automatically generated"/>
          <p:cNvPicPr preferRelativeResize="0"/>
          <p:nvPr/>
        </p:nvPicPr>
        <p:blipFill rotWithShape="1">
          <a:blip r:embed="rId11">
            <a:alphaModFix/>
          </a:blip>
          <a:srcRect r="23" b="33"/>
          <a:stretch/>
        </p:blipFill>
        <p:spPr>
          <a:xfrm>
            <a:off x="7458887" y="1760417"/>
            <a:ext cx="583834" cy="565674"/>
          </a:xfrm>
          <a:prstGeom prst="rect">
            <a:avLst/>
          </a:prstGeom>
          <a:noFill/>
          <a:ln>
            <a:noFill/>
          </a:ln>
        </p:spPr>
      </p:pic>
      <p:sp>
        <p:nvSpPr>
          <p:cNvPr id="185" name="Google Shape;185;p4"/>
          <p:cNvSpPr/>
          <p:nvPr/>
        </p:nvSpPr>
        <p:spPr>
          <a:xfrm>
            <a:off x="8346482" y="2696677"/>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Dirty napkin</a:t>
            </a:r>
            <a:endParaRPr sz="1800" b="0" i="0" u="none" strike="noStrike" cap="none">
              <a:solidFill>
                <a:srgbClr val="262626"/>
              </a:solidFill>
              <a:latin typeface="Calibri"/>
              <a:ea typeface="Calibri"/>
              <a:cs typeface="Calibri"/>
              <a:sym typeface="Calibri"/>
            </a:endParaRPr>
          </a:p>
        </p:txBody>
      </p:sp>
      <p:pic>
        <p:nvPicPr>
          <p:cNvPr id="186" name="Google Shape;186;p4" descr="A picture containing cloth, paper, indoor, bed&#10;&#10;Description automatically generated"/>
          <p:cNvPicPr preferRelativeResize="0"/>
          <p:nvPr/>
        </p:nvPicPr>
        <p:blipFill rotWithShape="1">
          <a:blip r:embed="rId12">
            <a:alphaModFix/>
          </a:blip>
          <a:srcRect/>
          <a:stretch/>
        </p:blipFill>
        <p:spPr>
          <a:xfrm>
            <a:off x="8616966" y="1742833"/>
            <a:ext cx="1057548" cy="1052629"/>
          </a:xfrm>
          <a:prstGeom prst="rect">
            <a:avLst/>
          </a:prstGeom>
          <a:noFill/>
          <a:ln>
            <a:noFill/>
          </a:ln>
        </p:spPr>
      </p:pic>
      <p:pic>
        <p:nvPicPr>
          <p:cNvPr id="187" name="Google Shape;187;p4" descr="Icon&#10;&#10;Description automatically generated"/>
          <p:cNvPicPr preferRelativeResize="0"/>
          <p:nvPr/>
        </p:nvPicPr>
        <p:blipFill rotWithShape="1">
          <a:blip r:embed="rId11">
            <a:alphaModFix/>
          </a:blip>
          <a:srcRect r="23" b="33"/>
          <a:stretch/>
        </p:blipFill>
        <p:spPr>
          <a:xfrm>
            <a:off x="9384501" y="1757082"/>
            <a:ext cx="583834" cy="565674"/>
          </a:xfrm>
          <a:prstGeom prst="rect">
            <a:avLst/>
          </a:prstGeom>
          <a:noFill/>
          <a:ln>
            <a:noFill/>
          </a:ln>
        </p:spPr>
      </p:pic>
      <p:sp>
        <p:nvSpPr>
          <p:cNvPr id="191" name="Google Shape;191;p4"/>
          <p:cNvSpPr/>
          <p:nvPr/>
        </p:nvSpPr>
        <p:spPr>
          <a:xfrm>
            <a:off x="6377570" y="4084971"/>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Light bulb</a:t>
            </a:r>
            <a:endParaRPr sz="1800" b="0" i="0" u="none" strike="noStrike" cap="none">
              <a:solidFill>
                <a:srgbClr val="262626"/>
              </a:solidFill>
              <a:latin typeface="Calibri"/>
              <a:ea typeface="Calibri"/>
              <a:cs typeface="Calibri"/>
              <a:sym typeface="Calibri"/>
            </a:endParaRPr>
          </a:p>
        </p:txBody>
      </p:sp>
      <p:pic>
        <p:nvPicPr>
          <p:cNvPr id="192" name="Google Shape;192;p4" descr="A picture containing cup, light, glass&#10;&#10;Description automatically generated"/>
          <p:cNvPicPr preferRelativeResize="0"/>
          <p:nvPr/>
        </p:nvPicPr>
        <p:blipFill rotWithShape="1">
          <a:blip r:embed="rId13">
            <a:alphaModFix/>
          </a:blip>
          <a:srcRect/>
          <a:stretch/>
        </p:blipFill>
        <p:spPr>
          <a:xfrm>
            <a:off x="6914029" y="3189531"/>
            <a:ext cx="529129" cy="879126"/>
          </a:xfrm>
          <a:prstGeom prst="rect">
            <a:avLst/>
          </a:prstGeom>
          <a:noFill/>
          <a:ln>
            <a:noFill/>
          </a:ln>
        </p:spPr>
      </p:pic>
      <p:pic>
        <p:nvPicPr>
          <p:cNvPr id="193" name="Google Shape;193;p4" descr="Icon&#10;&#10;Description automatically generated"/>
          <p:cNvPicPr preferRelativeResize="0"/>
          <p:nvPr/>
        </p:nvPicPr>
        <p:blipFill rotWithShape="1">
          <a:blip r:embed="rId11">
            <a:alphaModFix/>
          </a:blip>
          <a:srcRect r="23" b="33"/>
          <a:stretch/>
        </p:blipFill>
        <p:spPr>
          <a:xfrm>
            <a:off x="7459833" y="3145376"/>
            <a:ext cx="583834" cy="565674"/>
          </a:xfrm>
          <a:prstGeom prst="rect">
            <a:avLst/>
          </a:prstGeom>
          <a:noFill/>
          <a:ln>
            <a:noFill/>
          </a:ln>
        </p:spPr>
      </p:pic>
      <p:pic>
        <p:nvPicPr>
          <p:cNvPr id="194" name="Google Shape;194;p4" descr="Calendar&#10;&#10;Description automatically generated"/>
          <p:cNvPicPr preferRelativeResize="0"/>
          <p:nvPr/>
        </p:nvPicPr>
        <p:blipFill rotWithShape="1">
          <a:blip r:embed="rId14">
            <a:alphaModFix/>
          </a:blip>
          <a:srcRect/>
          <a:stretch/>
        </p:blipFill>
        <p:spPr>
          <a:xfrm rot="-419615">
            <a:off x="8449667" y="3141253"/>
            <a:ext cx="1381506" cy="1087396"/>
          </a:xfrm>
          <a:prstGeom prst="rect">
            <a:avLst/>
          </a:prstGeom>
          <a:noFill/>
          <a:ln>
            <a:noFill/>
          </a:ln>
        </p:spPr>
      </p:pic>
      <p:sp>
        <p:nvSpPr>
          <p:cNvPr id="195" name="Google Shape;195;p4"/>
          <p:cNvSpPr/>
          <p:nvPr/>
        </p:nvSpPr>
        <p:spPr>
          <a:xfrm>
            <a:off x="8347377" y="4099719"/>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Juice box</a:t>
            </a:r>
            <a:endParaRPr sz="1800" b="0" i="0" u="none" strike="noStrike" cap="none">
              <a:solidFill>
                <a:srgbClr val="262626"/>
              </a:solidFill>
              <a:latin typeface="Calibri"/>
              <a:ea typeface="Calibri"/>
              <a:cs typeface="Calibri"/>
              <a:sym typeface="Calibri"/>
            </a:endParaRPr>
          </a:p>
        </p:txBody>
      </p:sp>
      <p:pic>
        <p:nvPicPr>
          <p:cNvPr id="196" name="Google Shape;196;p4" descr="Icon&#10;&#10;Description automatically generated"/>
          <p:cNvPicPr preferRelativeResize="0"/>
          <p:nvPr/>
        </p:nvPicPr>
        <p:blipFill rotWithShape="1">
          <a:blip r:embed="rId11">
            <a:alphaModFix/>
          </a:blip>
          <a:srcRect r="23" b="33"/>
          <a:stretch/>
        </p:blipFill>
        <p:spPr>
          <a:xfrm>
            <a:off x="9385396" y="3160124"/>
            <a:ext cx="583834" cy="565674"/>
          </a:xfrm>
          <a:prstGeom prst="rect">
            <a:avLst/>
          </a:prstGeom>
          <a:noFill/>
          <a:ln>
            <a:noFill/>
          </a:ln>
        </p:spPr>
      </p:pic>
      <p:pic>
        <p:nvPicPr>
          <p:cNvPr id="197" name="Google Shape;197;p4" descr="A picture containing toy&#10;&#10;Description automatically generated"/>
          <p:cNvPicPr preferRelativeResize="0"/>
          <p:nvPr/>
        </p:nvPicPr>
        <p:blipFill rotWithShape="1">
          <a:blip r:embed="rId15">
            <a:alphaModFix/>
          </a:blip>
          <a:srcRect/>
          <a:stretch/>
        </p:blipFill>
        <p:spPr>
          <a:xfrm>
            <a:off x="6613205" y="4619518"/>
            <a:ext cx="1125056" cy="913373"/>
          </a:xfrm>
          <a:prstGeom prst="rect">
            <a:avLst/>
          </a:prstGeom>
          <a:noFill/>
          <a:ln>
            <a:noFill/>
          </a:ln>
        </p:spPr>
      </p:pic>
      <p:sp>
        <p:nvSpPr>
          <p:cNvPr id="198" name="Google Shape;198;p4"/>
          <p:cNvSpPr/>
          <p:nvPr/>
        </p:nvSpPr>
        <p:spPr>
          <a:xfrm>
            <a:off x="6365330" y="5487326"/>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Toys</a:t>
            </a:r>
            <a:endParaRPr sz="1800" b="0" i="0" u="none" strike="noStrike" cap="none">
              <a:solidFill>
                <a:srgbClr val="262626"/>
              </a:solidFill>
              <a:latin typeface="Calibri"/>
              <a:ea typeface="Calibri"/>
              <a:cs typeface="Calibri"/>
              <a:sym typeface="Calibri"/>
            </a:endParaRPr>
          </a:p>
        </p:txBody>
      </p:sp>
      <p:pic>
        <p:nvPicPr>
          <p:cNvPr id="199" name="Google Shape;199;p4" descr="Icon&#10;&#10;Description automatically generated"/>
          <p:cNvPicPr preferRelativeResize="0"/>
          <p:nvPr/>
        </p:nvPicPr>
        <p:blipFill rotWithShape="1">
          <a:blip r:embed="rId11">
            <a:alphaModFix/>
          </a:blip>
          <a:srcRect r="23" b="33"/>
          <a:stretch/>
        </p:blipFill>
        <p:spPr>
          <a:xfrm>
            <a:off x="7447593" y="4547731"/>
            <a:ext cx="583834" cy="565674"/>
          </a:xfrm>
          <a:prstGeom prst="rect">
            <a:avLst/>
          </a:prstGeom>
          <a:noFill/>
          <a:ln>
            <a:noFill/>
          </a:ln>
        </p:spPr>
      </p:pic>
      <p:pic>
        <p:nvPicPr>
          <p:cNvPr id="200" name="Google Shape;200;p4"/>
          <p:cNvPicPr preferRelativeResize="0"/>
          <p:nvPr/>
        </p:nvPicPr>
        <p:blipFill rotWithShape="1">
          <a:blip r:embed="rId16">
            <a:alphaModFix/>
          </a:blip>
          <a:srcRect/>
          <a:stretch/>
        </p:blipFill>
        <p:spPr>
          <a:xfrm>
            <a:off x="8622992" y="4546324"/>
            <a:ext cx="898830" cy="999891"/>
          </a:xfrm>
          <a:prstGeom prst="rect">
            <a:avLst/>
          </a:prstGeom>
          <a:noFill/>
          <a:ln>
            <a:noFill/>
          </a:ln>
        </p:spPr>
      </p:pic>
      <p:sp>
        <p:nvSpPr>
          <p:cNvPr id="201" name="Google Shape;201;p4"/>
          <p:cNvSpPr/>
          <p:nvPr/>
        </p:nvSpPr>
        <p:spPr>
          <a:xfrm>
            <a:off x="8327554" y="5487326"/>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Plastic bag</a:t>
            </a:r>
            <a:endParaRPr sz="1800" b="0" i="0" u="none" strike="noStrike" cap="none" dirty="0">
              <a:solidFill>
                <a:srgbClr val="262626"/>
              </a:solidFill>
              <a:latin typeface="Calibri"/>
              <a:ea typeface="Calibri"/>
              <a:cs typeface="Calibri"/>
              <a:sym typeface="Calibri"/>
            </a:endParaRPr>
          </a:p>
        </p:txBody>
      </p:sp>
      <p:pic>
        <p:nvPicPr>
          <p:cNvPr id="202" name="Google Shape;202;p4" descr="Icon&#10;&#10;Description automatically generated"/>
          <p:cNvPicPr preferRelativeResize="0"/>
          <p:nvPr/>
        </p:nvPicPr>
        <p:blipFill rotWithShape="1">
          <a:blip r:embed="rId11">
            <a:alphaModFix/>
          </a:blip>
          <a:srcRect r="23" b="33"/>
          <a:stretch/>
        </p:blipFill>
        <p:spPr>
          <a:xfrm>
            <a:off x="9365573" y="4547731"/>
            <a:ext cx="583834" cy="565674"/>
          </a:xfrm>
          <a:prstGeom prst="rect">
            <a:avLst/>
          </a:prstGeom>
          <a:noFill/>
          <a:ln>
            <a:noFill/>
          </a:ln>
        </p:spPr>
      </p:pic>
      <p:pic>
        <p:nvPicPr>
          <p:cNvPr id="203" name="Google Shape;203;p4" descr="A close-up of a sword&#10;&#10;Description automatically generated with low confidence"/>
          <p:cNvPicPr preferRelativeResize="0"/>
          <p:nvPr/>
        </p:nvPicPr>
        <p:blipFill rotWithShape="1">
          <a:blip r:embed="rId17">
            <a:alphaModFix/>
          </a:blip>
          <a:srcRect/>
          <a:stretch/>
        </p:blipFill>
        <p:spPr>
          <a:xfrm rot="-996009" flipH="1">
            <a:off x="10454559" y="4701929"/>
            <a:ext cx="1025960" cy="775035"/>
          </a:xfrm>
          <a:prstGeom prst="rect">
            <a:avLst/>
          </a:prstGeom>
          <a:noFill/>
          <a:ln>
            <a:noFill/>
          </a:ln>
        </p:spPr>
      </p:pic>
      <p:sp>
        <p:nvSpPr>
          <p:cNvPr id="204" name="Google Shape;204;p4"/>
          <p:cNvSpPr/>
          <p:nvPr/>
        </p:nvSpPr>
        <p:spPr>
          <a:xfrm>
            <a:off x="10237173" y="5511982"/>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Pencil</a:t>
            </a:r>
            <a:endParaRPr sz="1800" b="0" i="0" u="none" strike="noStrike" cap="none">
              <a:solidFill>
                <a:srgbClr val="262626"/>
              </a:solidFill>
              <a:latin typeface="Calibri"/>
              <a:ea typeface="Calibri"/>
              <a:cs typeface="Calibri"/>
              <a:sym typeface="Calibri"/>
            </a:endParaRPr>
          </a:p>
        </p:txBody>
      </p:sp>
      <p:pic>
        <p:nvPicPr>
          <p:cNvPr id="205" name="Google Shape;205;p4" descr="Icon&#10;&#10;Description automatically generated"/>
          <p:cNvPicPr preferRelativeResize="0"/>
          <p:nvPr/>
        </p:nvPicPr>
        <p:blipFill rotWithShape="1">
          <a:blip r:embed="rId11">
            <a:alphaModFix/>
          </a:blip>
          <a:srcRect r="23" b="33"/>
          <a:stretch/>
        </p:blipFill>
        <p:spPr>
          <a:xfrm>
            <a:off x="11334184" y="4572387"/>
            <a:ext cx="583834" cy="565674"/>
          </a:xfrm>
          <a:prstGeom prst="rect">
            <a:avLst/>
          </a:prstGeom>
          <a:noFill/>
          <a:ln>
            <a:noFill/>
          </a:ln>
        </p:spPr>
      </p:pic>
      <p:pic>
        <p:nvPicPr>
          <p:cNvPr id="206" name="Google Shape;206;p4" descr="A pair of shoes&#10;&#10;Description automatically generated with low confidence"/>
          <p:cNvPicPr preferRelativeResize="0"/>
          <p:nvPr/>
        </p:nvPicPr>
        <p:blipFill rotWithShape="1">
          <a:blip r:embed="rId18">
            <a:alphaModFix/>
          </a:blip>
          <a:srcRect/>
          <a:stretch/>
        </p:blipFill>
        <p:spPr>
          <a:xfrm>
            <a:off x="10510259" y="3269424"/>
            <a:ext cx="1272277" cy="806624"/>
          </a:xfrm>
          <a:prstGeom prst="rect">
            <a:avLst/>
          </a:prstGeom>
          <a:noFill/>
          <a:ln>
            <a:noFill/>
          </a:ln>
        </p:spPr>
      </p:pic>
      <p:sp>
        <p:nvSpPr>
          <p:cNvPr id="207" name="Google Shape;207;p4"/>
          <p:cNvSpPr/>
          <p:nvPr/>
        </p:nvSpPr>
        <p:spPr>
          <a:xfrm>
            <a:off x="10256338" y="4099719"/>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Shoes</a:t>
            </a:r>
            <a:endParaRPr sz="1800" b="0" i="0" u="none" strike="noStrike" cap="none">
              <a:solidFill>
                <a:srgbClr val="262626"/>
              </a:solidFill>
              <a:latin typeface="Calibri"/>
              <a:ea typeface="Calibri"/>
              <a:cs typeface="Calibri"/>
              <a:sym typeface="Calibri"/>
            </a:endParaRPr>
          </a:p>
        </p:txBody>
      </p:sp>
      <p:pic>
        <p:nvPicPr>
          <p:cNvPr id="208" name="Google Shape;208;p4" descr="Icon&#10;&#10;Description automatically generated"/>
          <p:cNvPicPr preferRelativeResize="0"/>
          <p:nvPr/>
        </p:nvPicPr>
        <p:blipFill rotWithShape="1">
          <a:blip r:embed="rId11">
            <a:alphaModFix/>
          </a:blip>
          <a:srcRect r="23" b="33"/>
          <a:stretch/>
        </p:blipFill>
        <p:spPr>
          <a:xfrm>
            <a:off x="11353349" y="3160124"/>
            <a:ext cx="583834" cy="565674"/>
          </a:xfrm>
          <a:prstGeom prst="rect">
            <a:avLst/>
          </a:prstGeom>
          <a:noFill/>
          <a:ln>
            <a:noFill/>
          </a:ln>
        </p:spPr>
      </p:pic>
      <p:sp>
        <p:nvSpPr>
          <p:cNvPr id="50" name="Google Shape;188;p4">
            <a:extLst>
              <a:ext uri="{FF2B5EF4-FFF2-40B4-BE49-F238E27FC236}">
                <a16:creationId xmlns:a16="http://schemas.microsoft.com/office/drawing/2014/main" id="{BB032ACC-89C6-AF46-BEB0-DDE72896150B}"/>
              </a:ext>
            </a:extLst>
          </p:cNvPr>
          <p:cNvSpPr/>
          <p:nvPr/>
        </p:nvSpPr>
        <p:spPr>
          <a:xfrm>
            <a:off x="10269241" y="2696677"/>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Garden hose</a:t>
            </a:r>
            <a:endParaRPr sz="1800" b="0" i="0" u="none" strike="noStrike" cap="none" dirty="0">
              <a:solidFill>
                <a:srgbClr val="262626"/>
              </a:solidFill>
              <a:latin typeface="Calibri"/>
              <a:ea typeface="Calibri"/>
              <a:cs typeface="Calibri"/>
              <a:sym typeface="Calibri"/>
            </a:endParaRPr>
          </a:p>
        </p:txBody>
      </p:sp>
      <p:pic>
        <p:nvPicPr>
          <p:cNvPr id="51" name="Picture 50" descr="A picture containing cable, connector&#10;&#10;Description automatically generated">
            <a:extLst>
              <a:ext uri="{FF2B5EF4-FFF2-40B4-BE49-F238E27FC236}">
                <a16:creationId xmlns:a16="http://schemas.microsoft.com/office/drawing/2014/main" id="{C3571D5E-523E-4F4D-8FC3-A8278B481FA0}"/>
              </a:ext>
            </a:extLst>
          </p:cNvPr>
          <p:cNvPicPr>
            <a:picLocks noChangeAspect="1"/>
          </p:cNvPicPr>
          <p:nvPr/>
        </p:nvPicPr>
        <p:blipFill rotWithShape="1">
          <a:blip r:embed="rId19"/>
          <a:srcRect r="3" b="-51"/>
          <a:stretch/>
        </p:blipFill>
        <p:spPr>
          <a:xfrm>
            <a:off x="10402520" y="1451979"/>
            <a:ext cx="1233132" cy="1334224"/>
          </a:xfrm>
          <a:prstGeom prst="rect">
            <a:avLst/>
          </a:prstGeom>
        </p:spPr>
      </p:pic>
      <p:pic>
        <p:nvPicPr>
          <p:cNvPr id="190" name="Google Shape;190;p4" descr="Icon&#10;&#10;Description automatically generated"/>
          <p:cNvPicPr preferRelativeResize="0"/>
          <p:nvPr/>
        </p:nvPicPr>
        <p:blipFill rotWithShape="1">
          <a:blip r:embed="rId11">
            <a:alphaModFix/>
          </a:blip>
          <a:srcRect r="23" b="33"/>
          <a:stretch/>
        </p:blipFill>
        <p:spPr>
          <a:xfrm>
            <a:off x="11366252" y="1757082"/>
            <a:ext cx="583834" cy="565674"/>
          </a:xfrm>
          <a:prstGeom prst="rect">
            <a:avLst/>
          </a:prstGeom>
          <a:noFill/>
          <a:ln>
            <a:noFill/>
          </a:ln>
        </p:spPr>
      </p:pic>
      <p:sp>
        <p:nvSpPr>
          <p:cNvPr id="3" name="Slide Number Placeholder 2">
            <a:extLst>
              <a:ext uri="{FF2B5EF4-FFF2-40B4-BE49-F238E27FC236}">
                <a16:creationId xmlns:a16="http://schemas.microsoft.com/office/drawing/2014/main" id="{B8878C13-3819-FD6B-CDE2-53B967B60673}"/>
              </a:ext>
            </a:extLst>
          </p:cNvPr>
          <p:cNvSpPr>
            <a:spLocks noGrp="1"/>
          </p:cNvSpPr>
          <p:nvPr>
            <p:ph type="sldNum" sz="quarter" idx="12"/>
          </p:nvPr>
        </p:nvSpPr>
        <p:spPr/>
        <p:txBody>
          <a:bodyPr/>
          <a:lstStyle/>
          <a:p>
            <a:fld id="{A49FEDE7-8061-9B4D-88A1-7EA83A94C31B}" type="slidenum">
              <a:rPr lang="en-TH" smtClean="0"/>
              <a:t>9</a:t>
            </a:fld>
            <a:endParaRPr lang="en-T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checkerboard(across)">
                                      <p:cBhvr>
                                        <p:cTn id="7" dur="1000"/>
                                        <p:tgtEl>
                                          <p:spTgt spid="171"/>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checkerboard(across)">
                                      <p:cBhvr>
                                        <p:cTn id="12" dur="1000"/>
                                        <p:tgtEl>
                                          <p:spTgt spid="173"/>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6"/>
                                        </p:tgtEl>
                                        <p:attrNameLst>
                                          <p:attrName>style.visibility</p:attrName>
                                        </p:attrNameLst>
                                      </p:cBhvr>
                                      <p:to>
                                        <p:strVal val="visible"/>
                                      </p:to>
                                    </p:set>
                                    <p:animEffect transition="in" filter="checkerboard(across)">
                                      <p:cBhvr>
                                        <p:cTn id="17" dur="1000"/>
                                        <p:tgtEl>
                                          <p:spTgt spid="176"/>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7"/>
                                        </p:tgtEl>
                                        <p:attrNameLst>
                                          <p:attrName>style.visibility</p:attrName>
                                        </p:attrNameLst>
                                      </p:cBhvr>
                                      <p:to>
                                        <p:strVal val="visible"/>
                                      </p:to>
                                    </p:set>
                                    <p:animEffect transition="in" filter="checkerboard(across)">
                                      <p:cBhvr>
                                        <p:cTn id="22" dur="1000"/>
                                        <p:tgtEl>
                                          <p:spTgt spid="177"/>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P spid="173" grpId="0"/>
      <p:bldP spid="176" grpId="0"/>
      <p:bldP spid="17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10527</TotalTime>
  <Words>3476</Words>
  <Application>Microsoft Macintosh PowerPoint</Application>
  <PresentationFormat>Widescreen</PresentationFormat>
  <Paragraphs>422</Paragraphs>
  <Slides>25</Slides>
  <Notes>24</Notes>
  <HiddenSlides>8</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Calibri</vt:lpstr>
      <vt:lpstr>Arial</vt:lpstr>
      <vt:lpstr>Mali Medium</vt:lpstr>
      <vt:lpstr>Courier New</vt:lpstr>
      <vt:lpstr>Calibri Light</vt:lpstr>
      <vt:lpstr>Mali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Supamith PONGPIPAT</dc:creator>
  <cp:lastModifiedBy>Microsoft Office User</cp:lastModifiedBy>
  <cp:revision>84</cp:revision>
  <dcterms:created xsi:type="dcterms:W3CDTF">2022-01-20T09:13:45Z</dcterms:created>
  <dcterms:modified xsi:type="dcterms:W3CDTF">2022-07-28T06:59:31Z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8647294</vt:lpwstr>
  </property>
  <property fmtid="{D5CDD505-2E9C-101B-9397-08002B2CF9AE}" pid="3" name="NXPowerLiteSettings">
    <vt:lpwstr>F700052003A000</vt:lpwstr>
  </property>
  <property fmtid="{D5CDD505-2E9C-101B-9397-08002B2CF9AE}" pid="4" name="NXPowerLiteVersion">
    <vt:lpwstr>D9.1.2</vt:lpwstr>
  </property>
</Properties>
</file>