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Mali Medium" pitchFamily="2" charset="-34"/>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Ad8tWg0kFhkXM+4oFWJlf4kQI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(Slide duration: 3-5 minutes)</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en-US" b="1"/>
              <a:t>Ask students:</a:t>
            </a:r>
            <a:endParaRPr/>
          </a:p>
          <a:p>
            <a:pPr marL="457200" marR="0" lvl="0" indent="-228600" algn="l" rtl="0">
              <a:lnSpc>
                <a:spcPct val="100000"/>
              </a:lnSpc>
              <a:spcBef>
                <a:spcPts val="0"/>
              </a:spcBef>
              <a:spcAft>
                <a:spcPts val="0"/>
              </a:spcAft>
              <a:buSzPts val="1400"/>
              <a:buNone/>
            </a:pPr>
            <a:r>
              <a:rPr lang="en-US" b="0"/>
              <a:t>What is a landfill?</a:t>
            </a:r>
            <a:endParaRPr/>
          </a:p>
          <a:p>
            <a:pPr marL="457200" marR="0" lvl="0" indent="-228600" algn="l" rtl="0">
              <a:lnSpc>
                <a:spcPct val="100000"/>
              </a:lnSpc>
              <a:spcBef>
                <a:spcPts val="0"/>
              </a:spcBef>
              <a:spcAft>
                <a:spcPts val="0"/>
              </a:spcAft>
              <a:buSzPts val="1400"/>
              <a:buNone/>
            </a:pPr>
            <a:r>
              <a:rPr lang="en-US" b="0"/>
              <a:t>Does recycling items belong here? Why?</a:t>
            </a:r>
            <a:endParaRPr/>
          </a:p>
          <a:p>
            <a:pPr marL="457200" marR="0" lvl="0" indent="-228600" algn="l" rtl="0">
              <a:lnSpc>
                <a:spcPct val="100000"/>
              </a:lnSpc>
              <a:spcBef>
                <a:spcPts val="0"/>
              </a:spcBef>
              <a:spcAft>
                <a:spcPts val="0"/>
              </a:spcAft>
              <a:buSzPts val="1400"/>
              <a:buNone/>
            </a:pPr>
            <a:r>
              <a:rPr lang="en-US" b="0"/>
              <a:t>What does belong here?</a:t>
            </a:r>
            <a:endParaRPr/>
          </a:p>
          <a:p>
            <a:pPr marL="457200" marR="0" lvl="0" indent="-228600" algn="l" rtl="0">
              <a:lnSpc>
                <a:spcPct val="100000"/>
              </a:lnSpc>
              <a:spcBef>
                <a:spcPts val="0"/>
              </a:spcBef>
              <a:spcAft>
                <a:spcPts val="0"/>
              </a:spcAft>
              <a:buSzPts val="1400"/>
              <a:buNone/>
            </a:pPr>
            <a:r>
              <a:rPr lang="en-US" b="0"/>
              <a:t>Using your 5 senses, what would you experience? (smell, touch, taste, see, hear)</a:t>
            </a:r>
            <a:endParaRPr/>
          </a:p>
          <a:p>
            <a:pPr marL="457200" marR="0" lvl="0" indent="-228600" algn="l" rtl="0">
              <a:lnSpc>
                <a:spcPct val="100000"/>
              </a:lnSpc>
              <a:spcBef>
                <a:spcPts val="0"/>
              </a:spcBef>
              <a:spcAft>
                <a:spcPts val="0"/>
              </a:spcAft>
              <a:buSzPts val="1400"/>
              <a:buNone/>
            </a:pPr>
            <a:endParaRPr b="0"/>
          </a:p>
          <a:p>
            <a:pPr marL="457200" marR="0" lvl="0" indent="-228600" algn="l" rtl="0">
              <a:lnSpc>
                <a:spcPct val="100000"/>
              </a:lnSpc>
              <a:spcBef>
                <a:spcPts val="0"/>
              </a:spcBef>
              <a:spcAft>
                <a:spcPts val="0"/>
              </a:spcAft>
              <a:buSzPts val="1400"/>
              <a:buNone/>
            </a:pPr>
            <a:r>
              <a:rPr lang="en-US" b="1"/>
              <a:t>Answers: </a:t>
            </a:r>
            <a:endParaRPr/>
          </a:p>
          <a:p>
            <a:pPr marL="457200" marR="0" lvl="0" indent="-228600" algn="l" rtl="0">
              <a:lnSpc>
                <a:spcPct val="100000"/>
              </a:lnSpc>
              <a:spcBef>
                <a:spcPts val="0"/>
              </a:spcBef>
              <a:spcAft>
                <a:spcPts val="0"/>
              </a:spcAft>
              <a:buSzPts val="1400"/>
              <a:buNone/>
            </a:pPr>
            <a:r>
              <a:rPr lang="en-US" b="0"/>
              <a:t>A landfill is a site where people dump their general waste materials into the ground or into a giant pile. </a:t>
            </a:r>
            <a:endParaRPr/>
          </a:p>
          <a:p>
            <a:pPr marL="457200" marR="0" lvl="0" indent="-228600" algn="l" rtl="0">
              <a:lnSpc>
                <a:spcPct val="100000"/>
              </a:lnSpc>
              <a:spcBef>
                <a:spcPts val="0"/>
              </a:spcBef>
              <a:spcAft>
                <a:spcPts val="0"/>
              </a:spcAft>
              <a:buSzPts val="1400"/>
              <a:buNone/>
            </a:pPr>
            <a:r>
              <a:rPr lang="en-US" b="0"/>
              <a:t>No, recycling does not belong here. Only items that cannot be recycled need to be put into the landfill. </a:t>
            </a:r>
            <a:endParaRPr/>
          </a:p>
          <a:p>
            <a:pPr marL="457200" marR="0" lvl="0" indent="-22860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a:p>
        </p:txBody>
      </p:sp>
      <p:sp>
        <p:nvSpPr>
          <p:cNvPr id="331" name="Google Shape;3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(Slide duration: 3-5 minutes)</a:t>
            </a:r>
            <a:endParaRPr/>
          </a:p>
          <a:p>
            <a:pPr marL="457200" marR="0" lvl="0" indent="-228600" algn="l" rtl="0">
              <a:lnSpc>
                <a:spcPct val="100000"/>
              </a:lnSpc>
              <a:spcBef>
                <a:spcPts val="0"/>
              </a:spcBef>
              <a:spcAft>
                <a:spcPts val="0"/>
              </a:spcAft>
              <a:buClr>
                <a:srgbClr val="000000"/>
              </a:buClr>
              <a:buSzPts val="1400"/>
              <a:buFont typeface="Arial"/>
              <a:buNone/>
            </a:pPr>
            <a:endParaRPr sz="1200" b="1" i="0" u="none" strike="noStrike" cap="none">
              <a:solidFill>
                <a:srgbClr val="262626"/>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rgbClr val="262626"/>
                </a:solidFill>
                <a:latin typeface="Calibri"/>
                <a:ea typeface="Calibri"/>
                <a:cs typeface="Calibri"/>
                <a:sym typeface="Calibri"/>
              </a:rPr>
              <a:t>Ask students:</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rgbClr val="262626"/>
                </a:solidFill>
                <a:latin typeface="Calibri"/>
                <a:ea typeface="Calibri"/>
                <a:cs typeface="Calibri"/>
                <a:sym typeface="Calibri"/>
              </a:rPr>
              <a:t>Where does waste in our ocean come from? </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rgbClr val="262626"/>
                </a:solidFill>
                <a:latin typeface="Calibri"/>
                <a:ea typeface="Calibri"/>
                <a:cs typeface="Calibri"/>
                <a:sym typeface="Calibri"/>
              </a:rPr>
              <a:t>What can we do to prevent waste getting into nature?</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rgbClr val="262626"/>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rgbClr val="262626"/>
                </a:solidFill>
                <a:latin typeface="Calibri"/>
                <a:ea typeface="Calibri"/>
                <a:cs typeface="Calibri"/>
                <a:sym typeface="Calibri"/>
              </a:rPr>
              <a:t>Answers</a:t>
            </a:r>
            <a:r>
              <a:rPr lang="en-US" sz="1200" b="0" i="0" u="none" strike="noStrike" cap="none">
                <a:solidFill>
                  <a:srgbClr val="262626"/>
                </a:solidFill>
                <a:latin typeface="Calibri"/>
                <a:ea typeface="Calibri"/>
                <a:cs typeface="Calibri"/>
                <a:sym typeface="Calibri"/>
              </a:rPr>
              <a:t>:</a:t>
            </a:r>
            <a:endParaRPr/>
          </a:p>
          <a:p>
            <a:pPr marL="457200" marR="0" lvl="0" indent="-228600" algn="l" rtl="0">
              <a:lnSpc>
                <a:spcPct val="100000"/>
              </a:lnSpc>
              <a:spcBef>
                <a:spcPts val="0"/>
              </a:spcBef>
              <a:spcAft>
                <a:spcPts val="0"/>
              </a:spcAft>
              <a:buSzPts val="1400"/>
              <a:buNone/>
            </a:pPr>
            <a:r>
              <a:rPr lang="en-US"/>
              <a:t>If waste does not get recycled or is not properly disposed of, it can leak into our rivers and waterways that flow into the ocean.</a:t>
            </a:r>
            <a:endParaRPr/>
          </a:p>
          <a:p>
            <a:pPr marL="457200" marR="0" lvl="0" indent="-228600" algn="l" rtl="0">
              <a:lnSpc>
                <a:spcPct val="100000"/>
              </a:lnSpc>
              <a:spcBef>
                <a:spcPts val="0"/>
              </a:spcBef>
              <a:spcAft>
                <a:spcPts val="0"/>
              </a:spcAft>
              <a:buSzPts val="1400"/>
              <a:buNone/>
            </a:pPr>
            <a:r>
              <a:rPr lang="en-US"/>
              <a:t>Proper disposal and recycling can help prevent waste from entering our natural world.</a:t>
            </a:r>
            <a:endParaRPr/>
          </a:p>
        </p:txBody>
      </p:sp>
      <p:sp>
        <p:nvSpPr>
          <p:cNvPr id="344" name="Google Shape;34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(Slide duration: 3-5 minutes)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Ask students:</a:t>
            </a:r>
            <a:endParaRPr/>
          </a:p>
          <a:p>
            <a:pPr marL="0" lvl="0" indent="0" algn="l" rtl="0">
              <a:lnSpc>
                <a:spcPct val="100000"/>
              </a:lnSpc>
              <a:spcBef>
                <a:spcPts val="0"/>
              </a:spcBef>
              <a:spcAft>
                <a:spcPts val="0"/>
              </a:spcAft>
              <a:buSzPts val="1400"/>
              <a:buNone/>
            </a:pPr>
            <a:r>
              <a:rPr lang="en-US" b="0"/>
              <a:t>How do we recycle?</a:t>
            </a:r>
            <a:endParaRPr/>
          </a:p>
          <a:p>
            <a:pPr marL="0" lvl="0" indent="0" algn="l" rtl="0">
              <a:lnSpc>
                <a:spcPct val="100000"/>
              </a:lnSpc>
              <a:spcBef>
                <a:spcPts val="0"/>
              </a:spcBef>
              <a:spcAft>
                <a:spcPts val="0"/>
              </a:spcAft>
              <a:buSzPts val="1400"/>
              <a:buNone/>
            </a:pPr>
            <a:r>
              <a:rPr lang="en-US" b="0"/>
              <a:t>Why is it important to know what you can and cannot recycle?</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1"/>
              <a:t>Answers</a:t>
            </a:r>
            <a:r>
              <a:rPr lang="en-US" b="0"/>
              <a:t>:</a:t>
            </a:r>
            <a:endParaRPr/>
          </a:p>
          <a:p>
            <a:pPr marL="0" lvl="0" indent="0" algn="l" rtl="0">
              <a:lnSpc>
                <a:spcPct val="100000"/>
              </a:lnSpc>
              <a:spcBef>
                <a:spcPts val="0"/>
              </a:spcBef>
              <a:spcAft>
                <a:spcPts val="0"/>
              </a:spcAft>
              <a:buSzPts val="1400"/>
              <a:buNone/>
            </a:pPr>
            <a:r>
              <a:rPr lang="en-US" b="0"/>
              <a:t>We recycle in 3 Steps: 1. Know what we can recycle 2. Clean and dry before putting into the bin 3. Make sure to only put the correct recyclables into the right bin.</a:t>
            </a:r>
            <a:endParaRPr/>
          </a:p>
          <a:p>
            <a:pPr marL="0" lvl="0" indent="0" algn="l" rtl="0">
              <a:lnSpc>
                <a:spcPct val="100000"/>
              </a:lnSpc>
              <a:spcBef>
                <a:spcPts val="0"/>
              </a:spcBef>
              <a:spcAft>
                <a:spcPts val="0"/>
              </a:spcAft>
              <a:buSzPts val="1400"/>
              <a:buNone/>
            </a:pPr>
            <a:r>
              <a:rPr lang="en-US" b="0"/>
              <a:t>If we do not recycle correctly, we can contaminate other recyclables and make the whole bin dirty and unable to be recycled. This waste then will end up in a landfill or enter the natural world as litter.</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a:p>
        </p:txBody>
      </p:sp>
      <p:sp>
        <p:nvSpPr>
          <p:cNvPr id="361" name="Google Shape;3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13c26857d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113c26857d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(Slide duration: 3-5 minutes)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Have the students guess the four main items we can recycle.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Click 1</a:t>
            </a:r>
            <a:r>
              <a:rPr lang="en-US"/>
              <a:t>: Glass Jar</a:t>
            </a:r>
            <a:endParaRPr/>
          </a:p>
          <a:p>
            <a:pPr marL="0" lvl="0" indent="0" algn="l" rtl="0">
              <a:lnSpc>
                <a:spcPct val="100000"/>
              </a:lnSpc>
              <a:spcBef>
                <a:spcPts val="0"/>
              </a:spcBef>
              <a:spcAft>
                <a:spcPts val="0"/>
              </a:spcAft>
              <a:buSzPts val="1400"/>
              <a:buNone/>
            </a:pPr>
            <a:r>
              <a:rPr lang="en-US" b="1"/>
              <a:t>Click 2</a:t>
            </a:r>
            <a:r>
              <a:rPr lang="en-US"/>
              <a:t>: PET Plastic bottle</a:t>
            </a:r>
            <a:endParaRPr/>
          </a:p>
          <a:p>
            <a:pPr marL="0" lvl="0" indent="0" algn="l" rtl="0">
              <a:lnSpc>
                <a:spcPct val="100000"/>
              </a:lnSpc>
              <a:spcBef>
                <a:spcPts val="0"/>
              </a:spcBef>
              <a:spcAft>
                <a:spcPts val="0"/>
              </a:spcAft>
              <a:buSzPts val="1400"/>
              <a:buNone/>
            </a:pPr>
            <a:r>
              <a:rPr lang="en-US" b="1"/>
              <a:t>Click 3</a:t>
            </a:r>
            <a:r>
              <a:rPr lang="en-US"/>
              <a:t>: Cardboard box</a:t>
            </a:r>
            <a:endParaRPr/>
          </a:p>
          <a:p>
            <a:pPr marL="0" lvl="0" indent="0" algn="l" rtl="0">
              <a:lnSpc>
                <a:spcPct val="100000"/>
              </a:lnSpc>
              <a:spcBef>
                <a:spcPts val="0"/>
              </a:spcBef>
              <a:spcAft>
                <a:spcPts val="0"/>
              </a:spcAft>
              <a:buSzPts val="1400"/>
              <a:buNone/>
            </a:pPr>
            <a:r>
              <a:rPr lang="en-US" b="1"/>
              <a:t>Click 4</a:t>
            </a:r>
            <a:r>
              <a:rPr lang="en-US"/>
              <a:t>: Metal can</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100"/>
              <a:buFont typeface="Arial"/>
              <a:buNone/>
            </a:pPr>
            <a:r>
              <a:rPr lang="en-US" b="1"/>
              <a:t>Ask Students:</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n-US"/>
              <a:t>Can you give me an example of something we can recycle?</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n-US" b="0"/>
              <a:t>What is something we should never recycle? Food waste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Fun Fact:</a:t>
            </a:r>
            <a:endParaRPr/>
          </a:p>
          <a:p>
            <a:pPr marL="0" lvl="0" indent="0" algn="l" rtl="0">
              <a:lnSpc>
                <a:spcPct val="100000"/>
              </a:lnSpc>
              <a:spcBef>
                <a:spcPts val="0"/>
              </a:spcBef>
              <a:spcAft>
                <a:spcPts val="0"/>
              </a:spcAft>
              <a:buSzPts val="1400"/>
              <a:buNone/>
            </a:pPr>
            <a:r>
              <a:rPr lang="en-US"/>
              <a:t>PET plastic bottles are the most recycled plastic in the world and is fully recyclable.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Expansion Questions:</a:t>
            </a:r>
            <a:endParaRPr/>
          </a:p>
          <a:p>
            <a:pPr marL="228600" lvl="0" indent="-228600" algn="l" rtl="0">
              <a:lnSpc>
                <a:spcPct val="100000"/>
              </a:lnSpc>
              <a:spcBef>
                <a:spcPts val="0"/>
              </a:spcBef>
              <a:spcAft>
                <a:spcPts val="0"/>
              </a:spcAft>
              <a:buSzPts val="1400"/>
              <a:buAutoNum type="arabicPeriod"/>
            </a:pPr>
            <a:r>
              <a:rPr lang="en-US"/>
              <a:t>Have you ever seen the #1 on the bottom of a PET water bottle? If you see it, you can fully recycle it!</a:t>
            </a:r>
            <a:endParaRPr/>
          </a:p>
          <a:p>
            <a:pPr marL="228600" lvl="0" indent="-228600" algn="l" rtl="0">
              <a:lnSpc>
                <a:spcPct val="100000"/>
              </a:lnSpc>
              <a:spcBef>
                <a:spcPts val="0"/>
              </a:spcBef>
              <a:spcAft>
                <a:spcPts val="0"/>
              </a:spcAft>
              <a:buSzPts val="1400"/>
              <a:buAutoNum type="arabicPeriod"/>
            </a:pPr>
            <a:r>
              <a:rPr lang="en-US"/>
              <a:t>Can you give another example of something we can recycle?</a:t>
            </a:r>
            <a:endParaRPr/>
          </a:p>
        </p:txBody>
      </p:sp>
      <p:sp>
        <p:nvSpPr>
          <p:cNvPr id="382" name="Google Shape;38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a:t>(Slide duration: 3 minutes)</a:t>
            </a:r>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3AC69D"/>
              </a:solidFill>
              <a:latin typeface="Mali Medium"/>
              <a:ea typeface="Mali Medium"/>
              <a:cs typeface="Mali Medium"/>
              <a:sym typeface="Mali Medium"/>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AC69D"/>
                </a:solidFill>
                <a:latin typeface="Mali Medium"/>
                <a:ea typeface="Mali Medium"/>
                <a:cs typeface="Mali Medium"/>
                <a:sym typeface="Mali Medium"/>
              </a:rPr>
              <a:t>Ask Students:</a:t>
            </a:r>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AC69D"/>
                </a:solidFill>
                <a:latin typeface="Mali Medium"/>
                <a:ea typeface="Mali Medium"/>
                <a:cs typeface="Mali Medium"/>
                <a:sym typeface="Mali Medium"/>
              </a:rPr>
              <a:t>1. Why is it important to clean our items for recycling? </a:t>
            </a:r>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AC69D"/>
                </a:solidFill>
                <a:latin typeface="Mali Medium"/>
                <a:ea typeface="Mali Medium"/>
                <a:cs typeface="Mali Medium"/>
                <a:sym typeface="Mali Medium"/>
              </a:rPr>
              <a:t>2. What if there is a little bit of food or liquid on it?</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AC69D"/>
              </a:solidFill>
              <a:latin typeface="Mali Medium"/>
              <a:ea typeface="Mali Medium"/>
              <a:cs typeface="Mali Medium"/>
              <a:sym typeface="Mali Medium"/>
            </a:endParaRPr>
          </a:p>
          <a:p>
            <a:pPr marL="0" marR="0" lvl="0" indent="0" algn="l" rtl="0">
              <a:lnSpc>
                <a:spcPct val="100000"/>
              </a:lnSpc>
              <a:spcBef>
                <a:spcPts val="0"/>
              </a:spcBef>
              <a:spcAft>
                <a:spcPts val="0"/>
              </a:spcAft>
              <a:buClr>
                <a:srgbClr val="000000"/>
              </a:buClr>
              <a:buSzPts val="1100"/>
              <a:buFont typeface="Arial"/>
              <a:buNone/>
            </a:pPr>
            <a:r>
              <a:rPr lang="en-US" sz="1100" b="1" i="0" u="sng" strike="noStrike" cap="none">
                <a:solidFill>
                  <a:schemeClr val="lt1"/>
                </a:solidFill>
                <a:latin typeface="Calibri"/>
                <a:ea typeface="Calibri"/>
                <a:cs typeface="Calibri"/>
                <a:sym typeface="Calibri"/>
              </a:rPr>
              <a:t>You might suggest:</a:t>
            </a:r>
            <a:endParaRPr/>
          </a:p>
          <a:p>
            <a:pPr marL="171450" marR="0" lvl="0" indent="-171450" algn="l" rtl="0">
              <a:lnSpc>
                <a:spcPct val="100000"/>
              </a:lnSpc>
              <a:spcBef>
                <a:spcPts val="0"/>
              </a:spcBef>
              <a:spcAft>
                <a:spcPts val="0"/>
              </a:spcAft>
              <a:buClr>
                <a:srgbClr val="000000"/>
              </a:buClr>
              <a:buSzPts val="1100"/>
              <a:buNone/>
            </a:pPr>
            <a:r>
              <a:rPr lang="en-US"/>
              <a:t>Dirty items cannot be recycled.</a:t>
            </a:r>
            <a:endParaRPr/>
          </a:p>
          <a:p>
            <a:pPr marL="171450" marR="0" lvl="0" indent="-171450" algn="l" rtl="0">
              <a:lnSpc>
                <a:spcPct val="100000"/>
              </a:lnSpc>
              <a:spcBef>
                <a:spcPts val="0"/>
              </a:spcBef>
              <a:spcAft>
                <a:spcPts val="0"/>
              </a:spcAft>
              <a:buClr>
                <a:srgbClr val="000000"/>
              </a:buClr>
              <a:buSzPts val="1100"/>
              <a:buNone/>
            </a:pPr>
            <a:r>
              <a:rPr lang="en-US"/>
              <a:t>Wet and dirty items can get other clean items dirty, getting the whole bin dirty.</a:t>
            </a:r>
            <a:endParaRPr/>
          </a:p>
          <a:p>
            <a:pPr marL="228600" lvl="0" indent="-139700" algn="l" rtl="0">
              <a:lnSpc>
                <a:spcPct val="100000"/>
              </a:lnSpc>
              <a:spcBef>
                <a:spcPts val="0"/>
              </a:spcBef>
              <a:spcAft>
                <a:spcPts val="0"/>
              </a:spcAft>
              <a:buSzPts val="1400"/>
              <a:buNone/>
            </a:pPr>
            <a:endParaRPr/>
          </a:p>
        </p:txBody>
      </p:sp>
      <p:sp>
        <p:nvSpPr>
          <p:cNvPr id="404" name="Google Shape;40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a:t>(Slide duration: 3 minutes)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Recycling needs to be separated into the proper recycling bins. Click to reveal the recycling symbol. Let them know that this symbol indicates where to put your recycling.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Ask Students</a:t>
            </a:r>
            <a:r>
              <a:rPr lang="en-US"/>
              <a:t>:</a:t>
            </a:r>
            <a:endParaRPr/>
          </a:p>
          <a:p>
            <a:pPr marL="228600" lvl="0" indent="-228600" algn="l" rtl="0">
              <a:lnSpc>
                <a:spcPct val="100000"/>
              </a:lnSpc>
              <a:spcBef>
                <a:spcPts val="0"/>
              </a:spcBef>
              <a:spcAft>
                <a:spcPts val="0"/>
              </a:spcAft>
              <a:buSzPts val="1400"/>
              <a:buAutoNum type="arabicPeriod"/>
            </a:pPr>
            <a:r>
              <a:rPr lang="en-US"/>
              <a:t>Where have you seen this green symbol before?</a:t>
            </a:r>
            <a:endParaRPr/>
          </a:p>
          <a:p>
            <a:pPr marL="228600" lvl="0" indent="-228600" algn="l" rtl="0">
              <a:lnSpc>
                <a:spcPct val="100000"/>
              </a:lnSpc>
              <a:spcBef>
                <a:spcPts val="0"/>
              </a:spcBef>
              <a:spcAft>
                <a:spcPts val="0"/>
              </a:spcAft>
              <a:buSzPts val="1400"/>
              <a:buAutoNum type="arabicPeriod"/>
            </a:pPr>
            <a:r>
              <a:rPr lang="en-US"/>
              <a:t>What does this symbol mean? </a:t>
            </a:r>
            <a:endParaRPr/>
          </a:p>
          <a:p>
            <a:pPr marL="228600" lvl="0" indent="-228600" algn="l" rtl="0">
              <a:lnSpc>
                <a:spcPct val="100000"/>
              </a:lnSpc>
              <a:spcBef>
                <a:spcPts val="0"/>
              </a:spcBef>
              <a:spcAft>
                <a:spcPts val="0"/>
              </a:spcAft>
              <a:buSzPts val="1400"/>
              <a:buAutoNum type="arabicPeriod"/>
            </a:pPr>
            <a:r>
              <a:rPr lang="en-US"/>
              <a:t>Where do we put those PET plastic bottles?</a:t>
            </a:r>
            <a:endParaRPr/>
          </a:p>
        </p:txBody>
      </p:sp>
      <p:sp>
        <p:nvSpPr>
          <p:cNvPr id="416" name="Google Shape;41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a:t>(Slide duration: 2-4 minutes)</a:t>
            </a:r>
            <a:endParaRPr/>
          </a:p>
          <a:p>
            <a:pPr marL="0" marR="0" lvl="0" indent="0" algn="l" rtl="0">
              <a:lnSpc>
                <a:spcPct val="100000"/>
              </a:lnSpc>
              <a:spcBef>
                <a:spcPts val="0"/>
              </a:spcBef>
              <a:spcAft>
                <a:spcPts val="0"/>
              </a:spcAft>
              <a:buClr>
                <a:srgbClr val="000000"/>
              </a:buClr>
              <a:buSzPts val="1100"/>
              <a:buFont typeface="Arial"/>
              <a:buNone/>
            </a:pPr>
            <a:endParaRPr b="1"/>
          </a:p>
          <a:p>
            <a:pPr marL="0" marR="0" lvl="0" indent="0" algn="l" rtl="0">
              <a:lnSpc>
                <a:spcPct val="100000"/>
              </a:lnSpc>
              <a:spcBef>
                <a:spcPts val="0"/>
              </a:spcBef>
              <a:spcAft>
                <a:spcPts val="0"/>
              </a:spcAft>
              <a:buClr>
                <a:srgbClr val="000000"/>
              </a:buClr>
              <a:buSzPts val="1100"/>
              <a:buFont typeface="Arial"/>
              <a:buNone/>
            </a:pPr>
            <a:r>
              <a:rPr lang="en-US" b="1"/>
              <a:t>Tell students: </a:t>
            </a:r>
            <a:endParaRPr/>
          </a:p>
          <a:p>
            <a:pPr marL="0" marR="0" lvl="0" indent="0" algn="l" rtl="0">
              <a:lnSpc>
                <a:spcPct val="100000"/>
              </a:lnSpc>
              <a:spcBef>
                <a:spcPts val="0"/>
              </a:spcBef>
              <a:spcAft>
                <a:spcPts val="0"/>
              </a:spcAft>
              <a:buClr>
                <a:srgbClr val="000000"/>
              </a:buClr>
              <a:buSzPts val="1100"/>
              <a:buFont typeface="Arial"/>
              <a:buNone/>
            </a:pPr>
            <a:r>
              <a:rPr lang="en-US" b="0"/>
              <a:t>When we follow the 3 steps of recycling we can recycle our waste into brand new things.</a:t>
            </a:r>
            <a:endParaRPr/>
          </a:p>
          <a:p>
            <a:pPr marL="0" marR="0" lvl="0" indent="0" algn="l" rtl="0">
              <a:lnSpc>
                <a:spcPct val="100000"/>
              </a:lnSpc>
              <a:spcBef>
                <a:spcPts val="0"/>
              </a:spcBef>
              <a:spcAft>
                <a:spcPts val="0"/>
              </a:spcAft>
              <a:buClr>
                <a:srgbClr val="000000"/>
              </a:buClr>
              <a:buSzPts val="1100"/>
              <a:buFont typeface="Arial"/>
              <a:buNone/>
            </a:pPr>
            <a:endParaRPr b="1"/>
          </a:p>
          <a:p>
            <a:pPr marL="0" marR="0" lvl="0" indent="0" algn="l" rtl="0">
              <a:lnSpc>
                <a:spcPct val="100000"/>
              </a:lnSpc>
              <a:spcBef>
                <a:spcPts val="0"/>
              </a:spcBef>
              <a:spcAft>
                <a:spcPts val="0"/>
              </a:spcAft>
              <a:buClr>
                <a:srgbClr val="000000"/>
              </a:buClr>
              <a:buSzPts val="1100"/>
              <a:buFont typeface="Arial"/>
              <a:buNone/>
            </a:pPr>
            <a:r>
              <a:rPr lang="en-US" b="1"/>
              <a:t>Example: </a:t>
            </a:r>
            <a:endParaRPr/>
          </a:p>
          <a:p>
            <a:pPr marL="0" marR="0" lvl="0" indent="0" algn="l" rtl="0">
              <a:lnSpc>
                <a:spcPct val="100000"/>
              </a:lnSpc>
              <a:spcBef>
                <a:spcPts val="0"/>
              </a:spcBef>
              <a:spcAft>
                <a:spcPts val="0"/>
              </a:spcAft>
              <a:buClr>
                <a:srgbClr val="000000"/>
              </a:buClr>
              <a:buSzPts val="1100"/>
              <a:buFont typeface="Arial"/>
              <a:buNone/>
            </a:pPr>
            <a:r>
              <a:rPr lang="en-US" b="1"/>
              <a:t>Click 1:</a:t>
            </a:r>
            <a:endParaRPr/>
          </a:p>
          <a:p>
            <a:pPr marL="0" marR="0" lvl="0" indent="0" algn="l" rtl="0">
              <a:lnSpc>
                <a:spcPct val="100000"/>
              </a:lnSpc>
              <a:spcBef>
                <a:spcPts val="0"/>
              </a:spcBef>
              <a:spcAft>
                <a:spcPts val="0"/>
              </a:spcAft>
              <a:buClr>
                <a:srgbClr val="000000"/>
              </a:buClr>
              <a:buSzPts val="1100"/>
              <a:buFont typeface="Arial"/>
              <a:buNone/>
            </a:pPr>
            <a:r>
              <a:rPr lang="en-US" b="0"/>
              <a:t>PET plastic bottles can be recycled back into new PET plastic bottles. </a:t>
            </a:r>
            <a:endParaRPr/>
          </a:p>
          <a:p>
            <a:pPr marL="0" marR="0" lvl="0" indent="0" algn="l" rtl="0">
              <a:lnSpc>
                <a:spcPct val="100000"/>
              </a:lnSpc>
              <a:spcBef>
                <a:spcPts val="0"/>
              </a:spcBef>
              <a:spcAft>
                <a:spcPts val="0"/>
              </a:spcAft>
              <a:buClr>
                <a:srgbClr val="000000"/>
              </a:buClr>
              <a:buSzPts val="1100"/>
              <a:buFont typeface="Arial"/>
              <a:buNone/>
            </a:pPr>
            <a:endParaRPr b="0"/>
          </a:p>
          <a:p>
            <a:pPr marL="0" marR="0" lvl="0" indent="0" algn="l" rtl="0">
              <a:lnSpc>
                <a:spcPct val="100000"/>
              </a:lnSpc>
              <a:spcBef>
                <a:spcPts val="0"/>
              </a:spcBef>
              <a:spcAft>
                <a:spcPts val="0"/>
              </a:spcAft>
              <a:buClr>
                <a:srgbClr val="000000"/>
              </a:buClr>
              <a:buSzPts val="1100"/>
              <a:buFont typeface="Arial"/>
              <a:buNone/>
            </a:pPr>
            <a:r>
              <a:rPr lang="en-US" b="1"/>
              <a:t>Click 2:</a:t>
            </a:r>
            <a:endParaRPr/>
          </a:p>
          <a:p>
            <a:pPr marL="0" marR="0" lvl="0" indent="0" algn="l" rtl="0">
              <a:lnSpc>
                <a:spcPct val="100000"/>
              </a:lnSpc>
              <a:spcBef>
                <a:spcPts val="0"/>
              </a:spcBef>
              <a:spcAft>
                <a:spcPts val="0"/>
              </a:spcAft>
              <a:buClr>
                <a:srgbClr val="000000"/>
              </a:buClr>
              <a:buSzPts val="1100"/>
              <a:buFont typeface="Arial"/>
              <a:buNone/>
            </a:pPr>
            <a:r>
              <a:rPr lang="en-US" b="0"/>
              <a:t>PET plastic bottles can also be made into thread that can make fabrics and textiles. </a:t>
            </a:r>
            <a:endParaRPr/>
          </a:p>
          <a:p>
            <a:pPr marL="0" marR="0" lvl="0" indent="0" algn="l" rtl="0">
              <a:lnSpc>
                <a:spcPct val="100000"/>
              </a:lnSpc>
              <a:spcBef>
                <a:spcPts val="0"/>
              </a:spcBef>
              <a:spcAft>
                <a:spcPts val="0"/>
              </a:spcAft>
              <a:buClr>
                <a:srgbClr val="000000"/>
              </a:buClr>
              <a:buSzPts val="1100"/>
              <a:buFont typeface="Arial"/>
              <a:buNone/>
            </a:pPr>
            <a:endParaRPr/>
          </a:p>
        </p:txBody>
      </p:sp>
      <p:sp>
        <p:nvSpPr>
          <p:cNvPr id="430" name="Google Shape;43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Tell students:</a:t>
            </a:r>
            <a:endParaRPr/>
          </a:p>
          <a:p>
            <a:pPr marL="0" lvl="0" indent="0" algn="l" rtl="0">
              <a:lnSpc>
                <a:spcPct val="100000"/>
              </a:lnSpc>
              <a:spcBef>
                <a:spcPts val="0"/>
              </a:spcBef>
              <a:spcAft>
                <a:spcPts val="0"/>
              </a:spcAft>
              <a:buSzPts val="1400"/>
              <a:buNone/>
            </a:pPr>
            <a:r>
              <a:rPr lang="en-US"/>
              <a:t>Explain to the class that for the in-class activity they will be making a recycling poster to motivate and inspire their fellow classmates to recycle more.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 students know they will get into groups to create a recycling poster based on 4 different aspects of recycling. Please provide art materials and a large posterboard. They can either draw or cut out images from magazines or newspaper or use actual materials that can be recycled. Let them get creative with how they want to create their recycling poster.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Have them include one fun fact from the slides in their poster. Allow them to present their poster to the class and hang it around the room.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Group topics </a:t>
            </a:r>
            <a:endParaRPr/>
          </a:p>
          <a:p>
            <a:pPr marL="228600" lvl="0" indent="-228600" algn="l" rtl="0">
              <a:lnSpc>
                <a:spcPct val="100000"/>
              </a:lnSpc>
              <a:spcBef>
                <a:spcPts val="0"/>
              </a:spcBef>
              <a:spcAft>
                <a:spcPts val="0"/>
              </a:spcAft>
              <a:buSzPts val="1400"/>
              <a:buAutoNum type="arabicPeriod"/>
            </a:pPr>
            <a:r>
              <a:rPr lang="en-US"/>
              <a:t>The 3 Steps of recycling</a:t>
            </a:r>
            <a:endParaRPr/>
          </a:p>
          <a:p>
            <a:pPr marL="228600" lvl="0" indent="-228600" algn="l" rtl="0">
              <a:lnSpc>
                <a:spcPct val="100000"/>
              </a:lnSpc>
              <a:spcBef>
                <a:spcPts val="0"/>
              </a:spcBef>
              <a:spcAft>
                <a:spcPts val="0"/>
              </a:spcAft>
              <a:buSzPts val="1400"/>
              <a:buAutoNum type="arabicPeriod"/>
            </a:pPr>
            <a:r>
              <a:rPr lang="en-US"/>
              <a:t>What can and cannot be recycled</a:t>
            </a:r>
            <a:endParaRPr/>
          </a:p>
          <a:p>
            <a:pPr marL="228600" lvl="0" indent="-228600" algn="l" rtl="0">
              <a:lnSpc>
                <a:spcPct val="100000"/>
              </a:lnSpc>
              <a:spcBef>
                <a:spcPts val="0"/>
              </a:spcBef>
              <a:spcAft>
                <a:spcPts val="0"/>
              </a:spcAft>
              <a:buSzPts val="1400"/>
              <a:buAutoNum type="arabicPeriod"/>
            </a:pPr>
            <a:r>
              <a:rPr lang="en-US"/>
              <a:t>How waste ends up in the landfill or the ocean</a:t>
            </a:r>
            <a:endParaRPr/>
          </a:p>
          <a:p>
            <a:pPr marL="228600" lvl="0" indent="-228600" algn="l" rtl="0">
              <a:lnSpc>
                <a:spcPct val="100000"/>
              </a:lnSpc>
              <a:spcBef>
                <a:spcPts val="0"/>
              </a:spcBef>
              <a:spcAft>
                <a:spcPts val="0"/>
              </a:spcAft>
              <a:buSzPts val="1400"/>
              <a:buAutoNum type="arabicPeriod"/>
            </a:pPr>
            <a:r>
              <a:rPr lang="en-US"/>
              <a:t>How recycling can save the environment</a:t>
            </a:r>
            <a:endParaRPr/>
          </a:p>
          <a:p>
            <a:pPr marL="228600" lvl="0" indent="-139700" algn="l" rtl="0">
              <a:lnSpc>
                <a:spcPct val="100000"/>
              </a:lnSpc>
              <a:spcBef>
                <a:spcPts val="0"/>
              </a:spcBef>
              <a:spcAft>
                <a:spcPts val="0"/>
              </a:spcAft>
              <a:buSzPts val="1400"/>
              <a:buNone/>
            </a:pPr>
            <a:endParaRPr/>
          </a:p>
          <a:p>
            <a:pPr marL="228600" lvl="0" indent="-139700" algn="l" rtl="0">
              <a:lnSpc>
                <a:spcPct val="100000"/>
              </a:lnSpc>
              <a:spcBef>
                <a:spcPts val="0"/>
              </a:spcBef>
              <a:spcAft>
                <a:spcPts val="0"/>
              </a:spcAft>
              <a:buSzPts val="1400"/>
              <a:buNone/>
            </a:pPr>
            <a:endParaRPr/>
          </a:p>
          <a:p>
            <a:pPr marL="228600" lvl="0" indent="-139700" algn="l" rtl="0">
              <a:lnSpc>
                <a:spcPct val="100000"/>
              </a:lnSpc>
              <a:spcBef>
                <a:spcPts val="0"/>
              </a:spcBef>
              <a:spcAft>
                <a:spcPts val="0"/>
              </a:spcAft>
              <a:buSzPts val="1400"/>
              <a:buNone/>
            </a:pPr>
            <a:endParaRPr/>
          </a:p>
        </p:txBody>
      </p:sp>
      <p:sp>
        <p:nvSpPr>
          <p:cNvPr id="444" name="Google Shape;44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1">
              <a:solidFill>
                <a:schemeClr val="lt1"/>
              </a:solidFill>
            </a:endParaRPr>
          </a:p>
          <a:p>
            <a:pPr marL="457200" marR="0" lvl="0" indent="-228600" algn="l" rtl="0">
              <a:lnSpc>
                <a:spcPct val="100000"/>
              </a:lnSpc>
              <a:spcBef>
                <a:spcPts val="0"/>
              </a:spcBef>
              <a:spcAft>
                <a:spcPts val="0"/>
              </a:spcAft>
              <a:buSzPts val="1400"/>
              <a:buNone/>
            </a:pPr>
            <a:endParaRPr/>
          </a:p>
        </p:txBody>
      </p:sp>
      <p:sp>
        <p:nvSpPr>
          <p:cNvPr id="455" name="Google Shape;45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duration: 3-5 minutes)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Pre-lesson Icebreaker Exercise</a:t>
            </a:r>
            <a:endParaRPr/>
          </a:p>
          <a:p>
            <a:pPr marL="0" lvl="0" indent="0" algn="l" rtl="0">
              <a:lnSpc>
                <a:spcPct val="100000"/>
              </a:lnSpc>
              <a:spcBef>
                <a:spcPts val="0"/>
              </a:spcBef>
              <a:spcAft>
                <a:spcPts val="0"/>
              </a:spcAft>
              <a:buSzPts val="1400"/>
              <a:buNone/>
            </a:pPr>
            <a:r>
              <a:rPr lang="en-US" b="1"/>
              <a:t>Ask students:</a:t>
            </a:r>
            <a:endParaRPr/>
          </a:p>
          <a:p>
            <a:pPr marL="0" lvl="0" indent="0" algn="l" rtl="0">
              <a:lnSpc>
                <a:spcPct val="100000"/>
              </a:lnSpc>
              <a:spcBef>
                <a:spcPts val="0"/>
              </a:spcBef>
              <a:spcAft>
                <a:spcPts val="0"/>
              </a:spcAft>
              <a:buSzPts val="1400"/>
              <a:buNone/>
            </a:pPr>
            <a:r>
              <a:rPr lang="en-US"/>
              <a:t>Has anyone heard of recycling? If yes, please share with the class what they know.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Tell students:</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Recycling is the process of collecting and processing materials that would otherwise be thrown away as trash and turning them into new products. Recycling can benefit your community and the environment. </a:t>
            </a:r>
            <a:endParaRPr/>
          </a:p>
          <a:p>
            <a:pPr marL="0" lvl="0" indent="0" algn="l" rtl="0">
              <a:lnSpc>
                <a:spcPct val="100000"/>
              </a:lnSpc>
              <a:spcBef>
                <a:spcPts val="0"/>
              </a:spcBef>
              <a:spcAft>
                <a:spcPts val="0"/>
              </a:spcAft>
              <a:buSzPts val="1400"/>
              <a:buNone/>
            </a:pPr>
            <a:endParaRPr sz="1200" b="0"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Now read off the images left to right starting on the top row to test their knowledge about what items displayed can and cannot be recycled.</a:t>
            </a:r>
            <a:endParaRPr/>
          </a:p>
          <a:p>
            <a:pPr marL="0" lvl="0" indent="0" algn="l" rtl="0">
              <a:lnSpc>
                <a:spcPct val="100000"/>
              </a:lnSpc>
              <a:spcBef>
                <a:spcPts val="0"/>
              </a:spcBef>
              <a:spcAft>
                <a:spcPts val="0"/>
              </a:spcAft>
              <a:buSzPts val="1400"/>
              <a:buNone/>
            </a:pPr>
            <a:endParaRPr sz="1200" b="0"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Order of images that will appear with each click. </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1: Glass jar</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2: PET Plastic Bottle</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3: Shoes</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4: Metal can</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5: Light bulb</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6: Juice box</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7: Dirty napkin</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8: Pencil</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9: Plastic bag</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10: Toys</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11: Cardboard box</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12: Garden hose</a:t>
            </a:r>
            <a:endParaRPr/>
          </a:p>
          <a:p>
            <a:pPr marL="0" lvl="0" indent="0" algn="l" rtl="0">
              <a:lnSpc>
                <a:spcPct val="100000"/>
              </a:lnSpc>
              <a:spcBef>
                <a:spcPts val="0"/>
              </a:spcBef>
              <a:spcAft>
                <a:spcPts val="0"/>
              </a:spcAft>
              <a:buSzPts val="1400"/>
              <a:buNone/>
            </a:pPr>
            <a:r>
              <a:rPr lang="en-US" sz="1200" b="0" i="0">
                <a:solidFill>
                  <a:schemeClr val="dk1"/>
                </a:solidFill>
                <a:latin typeface="Arial"/>
                <a:ea typeface="Arial"/>
                <a:cs typeface="Arial"/>
                <a:sym typeface="Arial"/>
              </a:rPr>
              <a:t>Click 13: Banana peel </a:t>
            </a:r>
            <a:endParaRPr b="1"/>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rtl="0">
              <a:lnSpc>
                <a:spcPct val="120000"/>
              </a:lnSpc>
              <a:spcBef>
                <a:spcPts val="0"/>
              </a:spcBef>
              <a:spcAft>
                <a:spcPts val="0"/>
              </a:spcAft>
              <a:buClr>
                <a:schemeClr val="dk1"/>
              </a:buClr>
              <a:buSzPts val="1400"/>
              <a:buFont typeface="Arial"/>
              <a:buNone/>
            </a:pPr>
            <a:r>
              <a:rPr lang="en-US" sz="1400" b="1"/>
              <a:t>(Slide duration: 3-5 minutes)</a:t>
            </a:r>
            <a:endParaRPr/>
          </a:p>
          <a:p>
            <a:pPr marL="0" lvl="0" indent="0" algn="just" rtl="0">
              <a:lnSpc>
                <a:spcPct val="120000"/>
              </a:lnSpc>
              <a:spcBef>
                <a:spcPts val="0"/>
              </a:spcBef>
              <a:spcAft>
                <a:spcPts val="0"/>
              </a:spcAft>
              <a:buClr>
                <a:schemeClr val="dk1"/>
              </a:buClr>
              <a:buSzPts val="1400"/>
              <a:buFont typeface="Arial"/>
              <a:buNone/>
            </a:pPr>
            <a:endParaRPr sz="1400" b="1">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r>
              <a:rPr lang="en-US" sz="1400" b="1">
                <a:solidFill>
                  <a:srgbClr val="262626"/>
                </a:solidFill>
                <a:latin typeface="Calibri"/>
                <a:ea typeface="Calibri"/>
                <a:cs typeface="Calibri"/>
                <a:sym typeface="Calibri"/>
              </a:rPr>
              <a:t>Pass out or display this YES/NO slide – there is a printable pdf handout available for students</a:t>
            </a:r>
            <a:endParaRPr/>
          </a:p>
          <a:p>
            <a:pPr marL="0" marR="0" lvl="0" indent="0" algn="just" rtl="0">
              <a:lnSpc>
                <a:spcPct val="120000"/>
              </a:lnSpc>
              <a:spcBef>
                <a:spcPts val="0"/>
              </a:spcBef>
              <a:spcAft>
                <a:spcPts val="0"/>
              </a:spcAft>
              <a:buClr>
                <a:schemeClr val="dk1"/>
              </a:buClr>
              <a:buSzPts val="1100"/>
              <a:buFont typeface="Arial"/>
              <a:buNone/>
            </a:pPr>
            <a:r>
              <a:rPr lang="en-US" sz="1400">
                <a:solidFill>
                  <a:srgbClr val="262626"/>
                </a:solidFill>
                <a:latin typeface="Calibri"/>
                <a:ea typeface="Calibri"/>
                <a:cs typeface="Calibri"/>
                <a:sym typeface="Calibri"/>
              </a:rPr>
              <a:t>Open a discussion about where we put our garbage.</a:t>
            </a:r>
            <a:endParaRPr/>
          </a:p>
          <a:p>
            <a:pPr marL="0" marR="0" lvl="0" indent="0" algn="just" rtl="0">
              <a:lnSpc>
                <a:spcPct val="120000"/>
              </a:lnSpc>
              <a:spcBef>
                <a:spcPts val="0"/>
              </a:spcBef>
              <a:spcAft>
                <a:spcPts val="0"/>
              </a:spcAft>
              <a:buClr>
                <a:schemeClr val="dk1"/>
              </a:buClr>
              <a:buSzPts val="1100"/>
              <a:buFont typeface="Arial"/>
              <a:buNone/>
            </a:pPr>
            <a:endParaRPr sz="140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400" b="1">
                <a:solidFill>
                  <a:srgbClr val="262626"/>
                </a:solidFill>
                <a:latin typeface="Calibri"/>
                <a:ea typeface="Calibri"/>
                <a:cs typeface="Calibri"/>
                <a:sym typeface="Calibri"/>
              </a:rPr>
              <a:t>Ask Students: </a:t>
            </a:r>
            <a:r>
              <a:rPr lang="en-US" sz="1400">
                <a:solidFill>
                  <a:srgbClr val="262626"/>
                </a:solidFill>
                <a:latin typeface="Calibri"/>
                <a:ea typeface="Calibri"/>
                <a:cs typeface="Calibri"/>
                <a:sym typeface="Calibri"/>
              </a:rPr>
              <a:t>What do you do with waste at home? </a:t>
            </a:r>
            <a:r>
              <a:rPr lang="en-US" sz="1600">
                <a:solidFill>
                  <a:srgbClr val="262626"/>
                </a:solidFill>
                <a:latin typeface="Calibri"/>
                <a:ea typeface="Calibri"/>
                <a:cs typeface="Calibri"/>
                <a:sym typeface="Calibri"/>
              </a:rPr>
              <a:t>Where does it go? Does all waste belong in one bin?</a:t>
            </a:r>
            <a:endParaRPr/>
          </a:p>
          <a:p>
            <a:pPr marL="0" marR="0" lvl="0" indent="0" algn="just" rtl="0">
              <a:lnSpc>
                <a:spcPct val="120000"/>
              </a:lnSpc>
              <a:spcBef>
                <a:spcPts val="0"/>
              </a:spcBef>
              <a:spcAft>
                <a:spcPts val="0"/>
              </a:spcAft>
              <a:buClr>
                <a:schemeClr val="dk1"/>
              </a:buClr>
              <a:buSzPts val="1100"/>
              <a:buFont typeface="Arial"/>
              <a:buNone/>
            </a:pPr>
            <a:endParaRPr sz="160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600" b="1">
                <a:solidFill>
                  <a:srgbClr val="262626"/>
                </a:solidFill>
                <a:latin typeface="Calibri"/>
                <a:ea typeface="Calibri"/>
                <a:cs typeface="Calibri"/>
                <a:sym typeface="Calibri"/>
              </a:rPr>
              <a:t>Tell Students:</a:t>
            </a:r>
            <a:endParaRPr/>
          </a:p>
          <a:p>
            <a:pPr marL="0" marR="0" lvl="0" indent="0" algn="just" rtl="0">
              <a:lnSpc>
                <a:spcPct val="120000"/>
              </a:lnSpc>
              <a:spcBef>
                <a:spcPts val="0"/>
              </a:spcBef>
              <a:spcAft>
                <a:spcPts val="0"/>
              </a:spcAft>
              <a:buClr>
                <a:schemeClr val="dk1"/>
              </a:buClr>
              <a:buSzPts val="1100"/>
              <a:buFont typeface="Arial"/>
              <a:buNone/>
            </a:pPr>
            <a:r>
              <a:rPr lang="en-US" sz="1600">
                <a:solidFill>
                  <a:srgbClr val="262626"/>
                </a:solidFill>
                <a:latin typeface="Calibri"/>
                <a:ea typeface="Calibri"/>
                <a:cs typeface="Calibri"/>
                <a:sym typeface="Calibri"/>
              </a:rPr>
              <a:t>Not all waste goes into the same waste bin. Some items need to go into the recycling bin.</a:t>
            </a:r>
            <a:endParaRPr sz="140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endParaRPr sz="140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400" b="1">
                <a:solidFill>
                  <a:srgbClr val="262626"/>
                </a:solidFill>
                <a:latin typeface="Calibri"/>
                <a:ea typeface="Calibri"/>
                <a:cs typeface="Calibri"/>
                <a:sym typeface="Calibri"/>
              </a:rPr>
              <a:t>Ask Students:</a:t>
            </a:r>
            <a:endParaRPr/>
          </a:p>
          <a:p>
            <a:pPr marL="0" marR="0" lvl="0" indent="0" algn="just" rtl="0">
              <a:lnSpc>
                <a:spcPct val="120000"/>
              </a:lnSpc>
              <a:spcBef>
                <a:spcPts val="0"/>
              </a:spcBef>
              <a:spcAft>
                <a:spcPts val="0"/>
              </a:spcAft>
              <a:buClr>
                <a:schemeClr val="dk1"/>
              </a:buClr>
              <a:buSzPts val="1100"/>
              <a:buFont typeface="Arial"/>
              <a:buNone/>
            </a:pPr>
            <a:r>
              <a:rPr lang="en-US" sz="1400" b="0">
                <a:solidFill>
                  <a:srgbClr val="262626"/>
                </a:solidFill>
                <a:latin typeface="Calibri"/>
                <a:ea typeface="Calibri"/>
                <a:cs typeface="Calibri"/>
                <a:sym typeface="Calibri"/>
              </a:rPr>
              <a:t>The items on the left side of the page can be recycled, what are those items? What is the first picture you see?</a:t>
            </a:r>
            <a:endParaRPr/>
          </a:p>
          <a:p>
            <a:pPr marL="0" lvl="0" indent="0" algn="just" rtl="0">
              <a:lnSpc>
                <a:spcPct val="120000"/>
              </a:lnSpc>
              <a:spcBef>
                <a:spcPts val="0"/>
              </a:spcBef>
              <a:spcAft>
                <a:spcPts val="0"/>
              </a:spcAft>
              <a:buClr>
                <a:schemeClr val="dk1"/>
              </a:buClr>
              <a:buSzPts val="1400"/>
              <a:buFont typeface="Arial"/>
              <a:buNone/>
            </a:pPr>
            <a:r>
              <a:rPr lang="en-US" sz="1400" b="0">
                <a:solidFill>
                  <a:srgbClr val="262626"/>
                </a:solidFill>
                <a:latin typeface="Calibri"/>
                <a:ea typeface="Calibri"/>
                <a:cs typeface="Calibri"/>
                <a:sym typeface="Calibri"/>
              </a:rPr>
              <a:t>*</a:t>
            </a:r>
            <a:r>
              <a:rPr lang="en-US" sz="1400" b="0" i="1">
                <a:solidFill>
                  <a:srgbClr val="262626"/>
                </a:solidFill>
                <a:latin typeface="Calibri"/>
                <a:ea typeface="Calibri"/>
                <a:cs typeface="Calibri"/>
                <a:sym typeface="Calibri"/>
              </a:rPr>
              <a:t>ask in this order (Glass jar, PET Plastic bottle, Cardboard box, Metal can)</a:t>
            </a:r>
            <a:endParaRPr/>
          </a:p>
          <a:p>
            <a:pPr marL="0" lvl="0" indent="0" algn="just" rtl="0">
              <a:lnSpc>
                <a:spcPct val="120000"/>
              </a:lnSpc>
              <a:spcBef>
                <a:spcPts val="0"/>
              </a:spcBef>
              <a:spcAft>
                <a:spcPts val="0"/>
              </a:spcAft>
              <a:buClr>
                <a:schemeClr val="dk1"/>
              </a:buClr>
              <a:buSzPts val="1400"/>
              <a:buFont typeface="Arial"/>
              <a:buNone/>
            </a:pPr>
            <a:endParaRPr sz="1400" b="1">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r>
              <a:rPr lang="en-US" sz="1400" b="1">
                <a:solidFill>
                  <a:srgbClr val="262626"/>
                </a:solidFill>
                <a:latin typeface="Calibri"/>
                <a:ea typeface="Calibri"/>
                <a:cs typeface="Calibri"/>
                <a:sym typeface="Calibri"/>
              </a:rPr>
              <a:t>Click 1: Glass Jar</a:t>
            </a:r>
            <a:endParaRPr/>
          </a:p>
          <a:p>
            <a:pPr marL="0" lvl="0" indent="0" algn="just" rtl="0">
              <a:lnSpc>
                <a:spcPct val="120000"/>
              </a:lnSpc>
              <a:spcBef>
                <a:spcPts val="0"/>
              </a:spcBef>
              <a:spcAft>
                <a:spcPts val="0"/>
              </a:spcAft>
              <a:buClr>
                <a:schemeClr val="dk1"/>
              </a:buClr>
              <a:buSzPts val="1400"/>
              <a:buFont typeface="Arial"/>
              <a:buNone/>
            </a:pPr>
            <a:r>
              <a:rPr lang="en-US" sz="1400" b="0">
                <a:solidFill>
                  <a:srgbClr val="262626"/>
                </a:solidFill>
                <a:latin typeface="Calibri"/>
                <a:ea typeface="Calibri"/>
                <a:cs typeface="Calibri"/>
                <a:sym typeface="Calibri"/>
              </a:rPr>
              <a:t>What is it made from? Can it be recycled?</a:t>
            </a:r>
            <a:endParaRPr/>
          </a:p>
          <a:p>
            <a:pPr marL="0" lvl="0" indent="0" algn="just" rtl="0">
              <a:lnSpc>
                <a:spcPct val="120000"/>
              </a:lnSpc>
              <a:spcBef>
                <a:spcPts val="0"/>
              </a:spcBef>
              <a:spcAft>
                <a:spcPts val="0"/>
              </a:spcAft>
              <a:buClr>
                <a:schemeClr val="dk1"/>
              </a:buClr>
              <a:buSzPts val="1400"/>
              <a:buFont typeface="Arial"/>
              <a:buNone/>
            </a:pPr>
            <a:r>
              <a:rPr lang="en-US" sz="1400" b="0">
                <a:solidFill>
                  <a:srgbClr val="262626"/>
                </a:solidFill>
                <a:latin typeface="Calibri"/>
                <a:ea typeface="Calibri"/>
                <a:cs typeface="Calibri"/>
                <a:sym typeface="Calibri"/>
              </a:rPr>
              <a:t>Answer: glass, yes</a:t>
            </a:r>
            <a:endParaRPr/>
          </a:p>
          <a:p>
            <a:pPr marL="0" lvl="0" indent="0" algn="just" rtl="0">
              <a:lnSpc>
                <a:spcPct val="120000"/>
              </a:lnSpc>
              <a:spcBef>
                <a:spcPts val="0"/>
              </a:spcBef>
              <a:spcAft>
                <a:spcPts val="0"/>
              </a:spcAft>
              <a:buClr>
                <a:schemeClr val="dk1"/>
              </a:buClr>
              <a:buSzPts val="1400"/>
              <a:buFont typeface="Arial"/>
              <a:buNone/>
            </a:pPr>
            <a:endParaRPr sz="1400" b="1">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r>
              <a:rPr lang="en-US" sz="1400" b="1">
                <a:solidFill>
                  <a:srgbClr val="262626"/>
                </a:solidFill>
                <a:latin typeface="Calibri"/>
                <a:ea typeface="Calibri"/>
                <a:cs typeface="Calibri"/>
                <a:sym typeface="Calibri"/>
              </a:rPr>
              <a:t>Click 2: PET Plastic bottle </a:t>
            </a:r>
            <a:endParaRPr/>
          </a:p>
          <a:p>
            <a:pPr marL="0" marR="0" lvl="0" indent="0" algn="just" rtl="0">
              <a:lnSpc>
                <a:spcPct val="120000"/>
              </a:lnSpc>
              <a:spcBef>
                <a:spcPts val="0"/>
              </a:spcBef>
              <a:spcAft>
                <a:spcPts val="0"/>
              </a:spcAft>
              <a:buClr>
                <a:schemeClr val="dk1"/>
              </a:buClr>
              <a:buSzPts val="1100"/>
              <a:buFont typeface="Arial"/>
              <a:buNone/>
            </a:pPr>
            <a:r>
              <a:rPr lang="en-US" sz="1400" b="0">
                <a:solidFill>
                  <a:srgbClr val="262626"/>
                </a:solidFill>
                <a:latin typeface="Calibri"/>
                <a:ea typeface="Calibri"/>
                <a:cs typeface="Calibri"/>
                <a:sym typeface="Calibri"/>
              </a:rPr>
              <a:t>What is it made from? Can it be recycled?</a:t>
            </a:r>
            <a:endParaRPr/>
          </a:p>
          <a:p>
            <a:pPr marL="0" marR="0" lvl="0" indent="0" algn="just" rtl="0">
              <a:lnSpc>
                <a:spcPct val="120000"/>
              </a:lnSpc>
              <a:spcBef>
                <a:spcPts val="0"/>
              </a:spcBef>
              <a:spcAft>
                <a:spcPts val="0"/>
              </a:spcAft>
              <a:buClr>
                <a:schemeClr val="dk1"/>
              </a:buClr>
              <a:buSzPts val="1100"/>
              <a:buFont typeface="Arial"/>
              <a:buNone/>
            </a:pPr>
            <a:r>
              <a:rPr lang="en-US" sz="1400" b="0">
                <a:solidFill>
                  <a:srgbClr val="262626"/>
                </a:solidFill>
                <a:latin typeface="Calibri"/>
                <a:ea typeface="Calibri"/>
                <a:cs typeface="Calibri"/>
                <a:sym typeface="Calibri"/>
              </a:rPr>
              <a:t>Answer: plastic, yes</a:t>
            </a:r>
            <a:endParaRPr/>
          </a:p>
          <a:p>
            <a:pPr marL="0" marR="0" lvl="0" indent="0" algn="just" rtl="0">
              <a:lnSpc>
                <a:spcPct val="120000"/>
              </a:lnSpc>
              <a:spcBef>
                <a:spcPts val="0"/>
              </a:spcBef>
              <a:spcAft>
                <a:spcPts val="0"/>
              </a:spcAft>
              <a:buClr>
                <a:schemeClr val="dk1"/>
              </a:buClr>
              <a:buSzPts val="1100"/>
              <a:buFont typeface="Arial"/>
              <a:buNone/>
            </a:pPr>
            <a:endParaRPr sz="1400" b="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400" b="1">
                <a:solidFill>
                  <a:srgbClr val="262626"/>
                </a:solidFill>
                <a:latin typeface="Calibri"/>
                <a:ea typeface="Calibri"/>
                <a:cs typeface="Calibri"/>
                <a:sym typeface="Calibri"/>
              </a:rPr>
              <a:t>Click 3: Cardboard box</a:t>
            </a:r>
            <a:endParaRPr/>
          </a:p>
          <a:p>
            <a:pPr marL="0" marR="0" lvl="0" indent="0" algn="just" rtl="0">
              <a:lnSpc>
                <a:spcPct val="120000"/>
              </a:lnSpc>
              <a:spcBef>
                <a:spcPts val="0"/>
              </a:spcBef>
              <a:spcAft>
                <a:spcPts val="0"/>
              </a:spcAft>
              <a:buClr>
                <a:schemeClr val="dk1"/>
              </a:buClr>
              <a:buSzPts val="1100"/>
              <a:buFont typeface="Arial"/>
              <a:buNone/>
            </a:pPr>
            <a:r>
              <a:rPr lang="en-US" sz="1400" b="0">
                <a:solidFill>
                  <a:srgbClr val="262626"/>
                </a:solidFill>
                <a:latin typeface="Calibri"/>
                <a:ea typeface="Calibri"/>
                <a:cs typeface="Calibri"/>
                <a:sym typeface="Calibri"/>
              </a:rPr>
              <a:t>What is it made from? Can it be recycled?</a:t>
            </a:r>
            <a:endParaRPr/>
          </a:p>
          <a:p>
            <a:pPr marL="0" marR="0" lvl="0" indent="0" algn="just" rtl="0">
              <a:lnSpc>
                <a:spcPct val="120000"/>
              </a:lnSpc>
              <a:spcBef>
                <a:spcPts val="0"/>
              </a:spcBef>
              <a:spcAft>
                <a:spcPts val="0"/>
              </a:spcAft>
              <a:buClr>
                <a:schemeClr val="dk1"/>
              </a:buClr>
              <a:buSzPts val="1100"/>
              <a:buFont typeface="Arial"/>
              <a:buNone/>
            </a:pPr>
            <a:r>
              <a:rPr lang="en-US" sz="1400" b="0">
                <a:solidFill>
                  <a:srgbClr val="262626"/>
                </a:solidFill>
                <a:latin typeface="Calibri"/>
                <a:ea typeface="Calibri"/>
                <a:cs typeface="Calibri"/>
                <a:sym typeface="Calibri"/>
              </a:rPr>
              <a:t>Answer: paper, yes</a:t>
            </a:r>
            <a:endParaRPr/>
          </a:p>
          <a:p>
            <a:pPr marL="0" marR="0" lvl="0" indent="0" algn="just" rtl="0">
              <a:lnSpc>
                <a:spcPct val="120000"/>
              </a:lnSpc>
              <a:spcBef>
                <a:spcPts val="0"/>
              </a:spcBef>
              <a:spcAft>
                <a:spcPts val="0"/>
              </a:spcAft>
              <a:buClr>
                <a:schemeClr val="dk1"/>
              </a:buClr>
              <a:buSzPts val="1100"/>
              <a:buFont typeface="Arial"/>
              <a:buNone/>
            </a:pPr>
            <a:endParaRPr sz="1400" b="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400" b="1">
                <a:solidFill>
                  <a:srgbClr val="262626"/>
                </a:solidFill>
                <a:latin typeface="Calibri"/>
                <a:ea typeface="Calibri"/>
                <a:cs typeface="Calibri"/>
                <a:sym typeface="Calibri"/>
              </a:rPr>
              <a:t>Click 4: Metal can </a:t>
            </a:r>
            <a:endParaRPr/>
          </a:p>
          <a:p>
            <a:pPr marL="0" marR="0" lvl="0" indent="0" algn="just" rtl="0">
              <a:lnSpc>
                <a:spcPct val="120000"/>
              </a:lnSpc>
              <a:spcBef>
                <a:spcPts val="0"/>
              </a:spcBef>
              <a:spcAft>
                <a:spcPts val="0"/>
              </a:spcAft>
              <a:buClr>
                <a:schemeClr val="dk1"/>
              </a:buClr>
              <a:buSzPts val="1100"/>
              <a:buFont typeface="Arial"/>
              <a:buNone/>
            </a:pPr>
            <a:r>
              <a:rPr lang="en-US" sz="1400" b="0">
                <a:solidFill>
                  <a:srgbClr val="262626"/>
                </a:solidFill>
                <a:latin typeface="Calibri"/>
                <a:ea typeface="Calibri"/>
                <a:cs typeface="Calibri"/>
                <a:sym typeface="Calibri"/>
              </a:rPr>
              <a:t>What is it made from? Can it be recycled?</a:t>
            </a:r>
            <a:endParaRPr/>
          </a:p>
          <a:p>
            <a:pPr marL="0" marR="0" lvl="0" indent="0" algn="just" rtl="0">
              <a:lnSpc>
                <a:spcPct val="120000"/>
              </a:lnSpc>
              <a:spcBef>
                <a:spcPts val="0"/>
              </a:spcBef>
              <a:spcAft>
                <a:spcPts val="0"/>
              </a:spcAft>
              <a:buClr>
                <a:schemeClr val="dk1"/>
              </a:buClr>
              <a:buSzPts val="1100"/>
              <a:buFont typeface="Arial"/>
              <a:buNone/>
            </a:pPr>
            <a:r>
              <a:rPr lang="en-US" sz="1400" b="0">
                <a:solidFill>
                  <a:srgbClr val="262626"/>
                </a:solidFill>
                <a:latin typeface="Calibri"/>
                <a:ea typeface="Calibri"/>
                <a:cs typeface="Calibri"/>
                <a:sym typeface="Calibri"/>
              </a:rPr>
              <a:t>Answer: metal, yes</a:t>
            </a:r>
            <a:endParaRPr/>
          </a:p>
          <a:p>
            <a:pPr marL="0" marR="0" lvl="0" indent="0" algn="just" rtl="0">
              <a:lnSpc>
                <a:spcPct val="120000"/>
              </a:lnSpc>
              <a:spcBef>
                <a:spcPts val="0"/>
              </a:spcBef>
              <a:spcAft>
                <a:spcPts val="0"/>
              </a:spcAft>
              <a:buClr>
                <a:schemeClr val="dk1"/>
              </a:buClr>
              <a:buSzPts val="1100"/>
              <a:buFont typeface="Arial"/>
              <a:buNone/>
            </a:pPr>
            <a:endParaRPr sz="1400" b="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endParaRPr sz="1400" b="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endParaRPr sz="1400" b="1">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endParaRPr sz="1400" b="1">
              <a:solidFill>
                <a:schemeClr val="dk1"/>
              </a:solidFill>
              <a:latin typeface="Arial"/>
              <a:ea typeface="Arial"/>
              <a:cs typeface="Arial"/>
              <a:sym typeface="Arial"/>
            </a:endParaRPr>
          </a:p>
          <a:p>
            <a:pPr marL="0" lvl="0" indent="0" algn="just" rtl="0">
              <a:lnSpc>
                <a:spcPct val="120000"/>
              </a:lnSpc>
              <a:spcBef>
                <a:spcPts val="0"/>
              </a:spcBef>
              <a:spcAft>
                <a:spcPts val="0"/>
              </a:spcAft>
              <a:buClr>
                <a:schemeClr val="dk1"/>
              </a:buClr>
              <a:buSzPts val="1400"/>
              <a:buFont typeface="Arial"/>
              <a:buNone/>
            </a:pPr>
            <a:endParaRPr sz="1200">
              <a:solidFill>
                <a:srgbClr val="262626"/>
              </a:solidFill>
              <a:latin typeface="Calibri"/>
              <a:ea typeface="Calibri"/>
              <a:cs typeface="Calibri"/>
              <a:sym typeface="Calibri"/>
            </a:endParaRPr>
          </a:p>
        </p:txBody>
      </p:sp>
      <p:sp>
        <p:nvSpPr>
          <p:cNvPr id="271" name="Google Shape;2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(Slide duration: 3 minutes)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Answers</a:t>
            </a:r>
            <a:r>
              <a:rPr lang="en-US"/>
              <a:t>:</a:t>
            </a:r>
            <a:endParaRPr/>
          </a:p>
          <a:p>
            <a:pPr marL="0" lvl="0" indent="0" algn="l" rtl="0">
              <a:lnSpc>
                <a:spcPct val="100000"/>
              </a:lnSpc>
              <a:spcBef>
                <a:spcPts val="0"/>
              </a:spcBef>
              <a:spcAft>
                <a:spcPts val="0"/>
              </a:spcAft>
              <a:buSzPts val="1400"/>
              <a:buNone/>
            </a:pPr>
            <a:r>
              <a:rPr lang="en-US"/>
              <a:t>Waste either ends up in a landfill or leaks into the environment as litter.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Ask students:</a:t>
            </a:r>
            <a:endParaRPr/>
          </a:p>
          <a:p>
            <a:pPr marL="0" lvl="0" indent="0" algn="l" rtl="0">
              <a:lnSpc>
                <a:spcPct val="100000"/>
              </a:lnSpc>
              <a:spcBef>
                <a:spcPts val="0"/>
              </a:spcBef>
              <a:spcAft>
                <a:spcPts val="0"/>
              </a:spcAft>
              <a:buSzPts val="1400"/>
              <a:buNone/>
            </a:pPr>
            <a:r>
              <a:rPr lang="en-US"/>
              <a:t>Have you seen waste in places it should not be?</a:t>
            </a:r>
            <a:endParaRPr/>
          </a:p>
          <a:p>
            <a:pPr marL="0" lvl="0" indent="0" algn="l" rtl="0">
              <a:lnSpc>
                <a:spcPct val="100000"/>
              </a:lnSpc>
              <a:spcBef>
                <a:spcPts val="0"/>
              </a:spcBef>
              <a:spcAft>
                <a:spcPts val="0"/>
              </a:spcAft>
              <a:buSzPts val="1400"/>
              <a:buNone/>
            </a:pPr>
            <a:r>
              <a:rPr lang="en-US"/>
              <a:t>How do you think waste got there?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Answers:</a:t>
            </a:r>
            <a:endParaRPr/>
          </a:p>
          <a:p>
            <a:pPr marL="0" lvl="0" indent="0" algn="l" rtl="0">
              <a:lnSpc>
                <a:spcPct val="100000"/>
              </a:lnSpc>
              <a:spcBef>
                <a:spcPts val="0"/>
              </a:spcBef>
              <a:spcAft>
                <a:spcPts val="0"/>
              </a:spcAft>
              <a:buSzPts val="1400"/>
              <a:buNone/>
            </a:pPr>
            <a:r>
              <a:rPr lang="en-US"/>
              <a:t>Yes, I have seen plastic bags on the beach. I think plastic bags can easily fall from a waste bin and blow onto a beach. </a:t>
            </a:r>
            <a:endParaRPr/>
          </a:p>
          <a:p>
            <a:pPr marL="0" lvl="0" indent="0" algn="l" rtl="0">
              <a:lnSpc>
                <a:spcPct val="100000"/>
              </a:lnSpc>
              <a:spcBef>
                <a:spcPts val="0"/>
              </a:spcBef>
              <a:spcAft>
                <a:spcPts val="0"/>
              </a:spcAft>
              <a:buSzPts val="1400"/>
              <a:buNone/>
            </a:pPr>
            <a:r>
              <a:rPr lang="en-US"/>
              <a:t>*Ask them for additional examples.</a:t>
            </a:r>
            <a:endParaRPr/>
          </a:p>
        </p:txBody>
      </p:sp>
      <p:sp>
        <p:nvSpPr>
          <p:cNvPr id="323" name="Google Shape;3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8.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24.png"/><Relationship Id="rId1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0</a:t>
            </a:fld>
            <a:endParaRPr/>
          </a:p>
        </p:txBody>
      </p:sp>
      <p:pic>
        <p:nvPicPr>
          <p:cNvPr id="89" name="Google Shape;89;p1" descr="Text&#10;&#10;Description automatically generated with medium confidenc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4226328" y="5318974"/>
            <a:ext cx="466360" cy="724347"/>
          </a:xfrm>
          <a:prstGeom prst="rect">
            <a:avLst/>
          </a:prstGeom>
          <a:noFill/>
          <a:ln>
            <a:noFill/>
          </a:ln>
        </p:spPr>
      </p:pic>
      <p:pic>
        <p:nvPicPr>
          <p:cNvPr id="91" name="Google Shape;91;p1"/>
          <p:cNvPicPr preferRelativeResize="0"/>
          <p:nvPr/>
        </p:nvPicPr>
        <p:blipFill rotWithShape="1">
          <a:blip r:embed="rId4">
            <a:alphaModFix/>
          </a:blip>
          <a:srcRect/>
          <a:stretch/>
        </p:blipFill>
        <p:spPr>
          <a:xfrm>
            <a:off x="5817838" y="5438537"/>
            <a:ext cx="364990" cy="724347"/>
          </a:xfrm>
          <a:prstGeom prst="rect">
            <a:avLst/>
          </a:prstGeom>
          <a:noFill/>
          <a:ln>
            <a:noFill/>
          </a:ln>
        </p:spPr>
      </p:pic>
      <p:pic>
        <p:nvPicPr>
          <p:cNvPr id="92" name="Google Shape;92;p1"/>
          <p:cNvPicPr preferRelativeResize="0"/>
          <p:nvPr/>
        </p:nvPicPr>
        <p:blipFill rotWithShape="1">
          <a:blip r:embed="rId4">
            <a:alphaModFix/>
          </a:blip>
          <a:srcRect/>
          <a:stretch/>
        </p:blipFill>
        <p:spPr>
          <a:xfrm>
            <a:off x="7146249" y="5239554"/>
            <a:ext cx="364990" cy="724347"/>
          </a:xfrm>
          <a:prstGeom prst="rect">
            <a:avLst/>
          </a:prstGeom>
          <a:noFill/>
          <a:ln>
            <a:noFill/>
          </a:ln>
        </p:spPr>
      </p:pic>
      <p:pic>
        <p:nvPicPr>
          <p:cNvPr id="93" name="Google Shape;93;p1"/>
          <p:cNvPicPr preferRelativeResize="0"/>
          <p:nvPr/>
        </p:nvPicPr>
        <p:blipFill rotWithShape="1">
          <a:blip r:embed="rId4">
            <a:alphaModFix/>
          </a:blip>
          <a:srcRect/>
          <a:stretch/>
        </p:blipFill>
        <p:spPr>
          <a:xfrm>
            <a:off x="8830526" y="5318973"/>
            <a:ext cx="364990" cy="724347"/>
          </a:xfrm>
          <a:prstGeom prst="rect">
            <a:avLst/>
          </a:prstGeom>
          <a:noFill/>
          <a:ln>
            <a:noFill/>
          </a:ln>
        </p:spPr>
      </p:pic>
      <p:sp>
        <p:nvSpPr>
          <p:cNvPr id="94" name="Google Shape;94;p1"/>
          <p:cNvSpPr txBox="1"/>
          <p:nvPr/>
        </p:nvSpPr>
        <p:spPr>
          <a:xfrm>
            <a:off x="4181208" y="5239554"/>
            <a:ext cx="35699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400" b="1" i="0" u="none" strike="noStrike" cap="none">
                <a:solidFill>
                  <a:srgbClr val="000000"/>
                </a:solidFill>
                <a:latin typeface="Calibri"/>
                <a:ea typeface="Calibri"/>
                <a:cs typeface="Calibri"/>
                <a:sym typeface="Calibri"/>
              </a:rPr>
              <a:t>D</a:t>
            </a:r>
            <a:endParaRPr/>
          </a:p>
        </p:txBody>
      </p:sp>
      <p:sp>
        <p:nvSpPr>
          <p:cNvPr id="95" name="Google Shape;95;p1"/>
          <p:cNvSpPr txBox="1"/>
          <p:nvPr/>
        </p:nvSpPr>
        <p:spPr>
          <a:xfrm>
            <a:off x="5768465" y="5239554"/>
            <a:ext cx="51251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400" b="1" i="0" u="none" strike="noStrike" cap="none">
                <a:solidFill>
                  <a:srgbClr val="000000"/>
                </a:solidFill>
                <a:latin typeface="Calibri"/>
                <a:ea typeface="Calibri"/>
                <a:cs typeface="Calibri"/>
                <a:sym typeface="Calibri"/>
              </a:rPr>
              <a:t>Y</a:t>
            </a:r>
            <a:endParaRPr/>
          </a:p>
        </p:txBody>
      </p:sp>
      <p:sp>
        <p:nvSpPr>
          <p:cNvPr id="96" name="Google Shape;96;p1"/>
          <p:cNvSpPr txBox="1"/>
          <p:nvPr/>
        </p:nvSpPr>
        <p:spPr>
          <a:xfrm>
            <a:off x="7134526" y="5239554"/>
            <a:ext cx="36499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400" b="1" i="0" u="none" strike="noStrike" cap="none">
                <a:solidFill>
                  <a:srgbClr val="000000"/>
                </a:solidFill>
                <a:latin typeface="Calibri"/>
                <a:ea typeface="Calibri"/>
                <a:cs typeface="Calibri"/>
                <a:sym typeface="Calibri"/>
              </a:rPr>
              <a:t>T</a:t>
            </a:r>
            <a:endParaRPr/>
          </a:p>
        </p:txBody>
      </p:sp>
      <p:sp>
        <p:nvSpPr>
          <p:cNvPr id="97" name="Google Shape;97;p1"/>
          <p:cNvSpPr txBox="1"/>
          <p:nvPr/>
        </p:nvSpPr>
        <p:spPr>
          <a:xfrm>
            <a:off x="8713296" y="5239246"/>
            <a:ext cx="3651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400" b="1" i="0" u="none" strike="noStrike" cap="none">
                <a:solidFill>
                  <a:srgbClr val="000000"/>
                </a:solidFill>
                <a:latin typeface="Calibri"/>
                <a:ea typeface="Calibri"/>
                <a:cs typeface="Calibri"/>
                <a:sym typeface="Calibri"/>
              </a:rPr>
              <a:t>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4" name="Google Shape;334;p8"/>
          <p:cNvSpPr/>
          <p:nvPr/>
        </p:nvSpPr>
        <p:spPr>
          <a:xfrm>
            <a:off x="4974184" y="2117894"/>
            <a:ext cx="6728456" cy="752726"/>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p8"/>
          <p:cNvPicPr preferRelativeResize="0"/>
          <p:nvPr/>
        </p:nvPicPr>
        <p:blipFill rotWithShape="1">
          <a:blip r:embed="rId4">
            <a:alphaModFix/>
          </a:blip>
          <a:srcRect r="22" b="-29"/>
          <a:stretch/>
        </p:blipFill>
        <p:spPr>
          <a:xfrm>
            <a:off x="1095853" y="718191"/>
            <a:ext cx="9291874" cy="923940"/>
          </a:xfrm>
          <a:prstGeom prst="rect">
            <a:avLst/>
          </a:prstGeom>
          <a:noFill/>
          <a:ln>
            <a:noFill/>
          </a:ln>
        </p:spPr>
      </p:pic>
      <p:sp>
        <p:nvSpPr>
          <p:cNvPr id="336" name="Google Shape;336;p8"/>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262626"/>
                </a:solidFill>
                <a:latin typeface="Calibri"/>
                <a:ea typeface="Calibri"/>
                <a:cs typeface="Calibri"/>
                <a:sym typeface="Calibri"/>
              </a:rPr>
              <a:t>Where does our trash go?</a:t>
            </a:r>
            <a:endParaRPr sz="1400" b="0" i="0" u="none" strike="noStrike" cap="none">
              <a:solidFill>
                <a:srgbClr val="000000"/>
              </a:solidFill>
              <a:latin typeface="Arial"/>
              <a:ea typeface="Arial"/>
              <a:cs typeface="Arial"/>
              <a:sym typeface="Arial"/>
            </a:endParaRPr>
          </a:p>
        </p:txBody>
      </p:sp>
      <p:pic>
        <p:nvPicPr>
          <p:cNvPr id="337" name="Google Shape;337;p8" descr="A picture containing sky, outdoor, grass, hill&#10;&#10;Description automatically generated"/>
          <p:cNvPicPr preferRelativeResize="0"/>
          <p:nvPr/>
        </p:nvPicPr>
        <p:blipFill rotWithShape="1">
          <a:blip r:embed="rId5">
            <a:alphaModFix/>
          </a:blip>
          <a:srcRect r="21" b="-13"/>
          <a:stretch/>
        </p:blipFill>
        <p:spPr>
          <a:xfrm>
            <a:off x="411512" y="1852843"/>
            <a:ext cx="4185300" cy="3495359"/>
          </a:xfrm>
          <a:prstGeom prst="rect">
            <a:avLst/>
          </a:prstGeom>
          <a:noFill/>
          <a:ln>
            <a:noFill/>
          </a:ln>
        </p:spPr>
      </p:pic>
      <p:sp>
        <p:nvSpPr>
          <p:cNvPr id="338" name="Google Shape;338;p8"/>
          <p:cNvSpPr/>
          <p:nvPr/>
        </p:nvSpPr>
        <p:spPr>
          <a:xfrm>
            <a:off x="5162870" y="2206806"/>
            <a:ext cx="6539770" cy="57490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Most of our garbage goes to local landfills</a:t>
            </a:r>
            <a:endParaRPr sz="2800" b="0" i="0" u="none" strike="noStrike" cap="none">
              <a:solidFill>
                <a:schemeClr val="lt1"/>
              </a:solidFill>
              <a:latin typeface="Calibri"/>
              <a:ea typeface="Calibri"/>
              <a:cs typeface="Calibri"/>
              <a:sym typeface="Calibri"/>
            </a:endParaRPr>
          </a:p>
        </p:txBody>
      </p:sp>
      <p:sp>
        <p:nvSpPr>
          <p:cNvPr id="339" name="Google Shape;339;p8"/>
          <p:cNvSpPr/>
          <p:nvPr/>
        </p:nvSpPr>
        <p:spPr>
          <a:xfrm>
            <a:off x="4974184" y="3118472"/>
            <a:ext cx="6917142" cy="19389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3AC69D"/>
              </a:buClr>
              <a:buSzPts val="3000"/>
              <a:buFont typeface="Arial"/>
              <a:buChar char="•"/>
            </a:pPr>
            <a:r>
              <a:rPr lang="en-US" sz="2000" b="0" i="0" u="none" strike="noStrike" cap="none">
                <a:solidFill>
                  <a:srgbClr val="262626"/>
                </a:solidFill>
                <a:latin typeface="Calibri"/>
                <a:ea typeface="Calibri"/>
                <a:cs typeface="Calibri"/>
                <a:sym typeface="Calibri"/>
              </a:rPr>
              <a:t>Landfills hold layers of different kinds of waste, but some of this waste does not belong here and will take hundreds of years to disappear.</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3AC69D"/>
              </a:buClr>
              <a:buSzPts val="3000"/>
              <a:buFont typeface="Arial"/>
              <a:buChar char="•"/>
            </a:pPr>
            <a:r>
              <a:rPr lang="en-US" sz="2000" b="0" i="0" u="none" strike="noStrike" cap="none">
                <a:solidFill>
                  <a:srgbClr val="262626"/>
                </a:solidFill>
                <a:latin typeface="Calibri"/>
                <a:ea typeface="Calibri"/>
                <a:cs typeface="Calibri"/>
                <a:sym typeface="Calibri"/>
              </a:rPr>
              <a:t>Landfills bring hazards such as </a:t>
            </a:r>
            <a:r>
              <a:rPr lang="en-US" sz="2000" b="1" i="0" u="none" strike="noStrike" cap="none">
                <a:solidFill>
                  <a:srgbClr val="262626"/>
                </a:solidFill>
                <a:latin typeface="Calibri"/>
                <a:ea typeface="Calibri"/>
                <a:cs typeface="Calibri"/>
                <a:sym typeface="Calibri"/>
              </a:rPr>
              <a:t>odor, smoke, noise, bugs, and water supply contamination.</a:t>
            </a:r>
            <a:endParaRPr sz="1400" b="0" i="0" u="none" strike="noStrike" cap="none">
              <a:solidFill>
                <a:srgbClr val="000000"/>
              </a:solidFill>
              <a:latin typeface="Arial"/>
              <a:ea typeface="Arial"/>
              <a:cs typeface="Arial"/>
              <a:sym typeface="Arial"/>
            </a:endParaRPr>
          </a:p>
        </p:txBody>
      </p:sp>
      <p:sp>
        <p:nvSpPr>
          <p:cNvPr id="340" name="Google Shape;3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5"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47" name="Google Shape;347;p25" descr="Background pattern&#10;&#10;Description automatically generated with medium confidence"/>
          <p:cNvPicPr preferRelativeResize="0"/>
          <p:nvPr/>
        </p:nvPicPr>
        <p:blipFill rotWithShape="1">
          <a:blip r:embed="rId4">
            <a:alphaModFix/>
          </a:blip>
          <a:srcRect/>
          <a:stretch/>
        </p:blipFill>
        <p:spPr>
          <a:xfrm>
            <a:off x="4303247" y="1895062"/>
            <a:ext cx="7678402" cy="4066094"/>
          </a:xfrm>
          <a:prstGeom prst="rect">
            <a:avLst/>
          </a:prstGeom>
          <a:noFill/>
          <a:ln>
            <a:noFill/>
          </a:ln>
        </p:spPr>
      </p:pic>
      <p:sp>
        <p:nvSpPr>
          <p:cNvPr id="348" name="Google Shape;348;p25"/>
          <p:cNvSpPr txBox="1"/>
          <p:nvPr/>
        </p:nvSpPr>
        <p:spPr>
          <a:xfrm>
            <a:off x="8173903" y="2738006"/>
            <a:ext cx="4018097"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Calibri"/>
                <a:ea typeface="Calibri"/>
                <a:cs typeface="Calibri"/>
                <a:sym typeface="Calibri"/>
              </a:rPr>
              <a:t>Most waste in </a:t>
            </a:r>
            <a:endParaRPr/>
          </a:p>
          <a:p>
            <a:pPr marL="0" marR="0" lvl="0" indent="0" algn="ctr" rtl="0">
              <a:lnSpc>
                <a:spcPct val="100000"/>
              </a:lnSpc>
              <a:spcBef>
                <a:spcPts val="0"/>
              </a:spcBef>
              <a:spcAft>
                <a:spcPts val="0"/>
              </a:spcAft>
              <a:buNone/>
            </a:pPr>
            <a:r>
              <a:rPr lang="en-US" sz="2800" b="1" i="0" u="none" strike="noStrike" cap="none">
                <a:solidFill>
                  <a:schemeClr val="lt1"/>
                </a:solidFill>
                <a:latin typeface="Calibri"/>
                <a:ea typeface="Calibri"/>
                <a:cs typeface="Calibri"/>
                <a:sym typeface="Calibri"/>
              </a:rPr>
              <a:t>the ocean comes </a:t>
            </a:r>
            <a:endParaRPr/>
          </a:p>
          <a:p>
            <a:pPr marL="0" marR="0" lvl="0" indent="0" algn="ctr" rtl="0">
              <a:lnSpc>
                <a:spcPct val="100000"/>
              </a:lnSpc>
              <a:spcBef>
                <a:spcPts val="0"/>
              </a:spcBef>
              <a:spcAft>
                <a:spcPts val="0"/>
              </a:spcAft>
              <a:buNone/>
            </a:pPr>
            <a:r>
              <a:rPr lang="en-US" sz="2800" b="1" i="0" u="none" strike="noStrike" cap="none">
                <a:solidFill>
                  <a:schemeClr val="lt1"/>
                </a:solidFill>
                <a:latin typeface="Calibri"/>
                <a:ea typeface="Calibri"/>
                <a:cs typeface="Calibri"/>
                <a:sym typeface="Calibri"/>
              </a:rPr>
              <a:t>from humans on land.</a:t>
            </a:r>
            <a:endParaRPr/>
          </a:p>
        </p:txBody>
      </p:sp>
      <p:pic>
        <p:nvPicPr>
          <p:cNvPr id="349" name="Google Shape;349;p25" descr="A silhouette of a city&#10;&#10;Description automatically generated with low confidence"/>
          <p:cNvPicPr preferRelativeResize="0"/>
          <p:nvPr/>
        </p:nvPicPr>
        <p:blipFill rotWithShape="1">
          <a:blip r:embed="rId5">
            <a:alphaModFix/>
          </a:blip>
          <a:srcRect r="27" b="98"/>
          <a:stretch/>
        </p:blipFill>
        <p:spPr>
          <a:xfrm>
            <a:off x="150967" y="1325107"/>
            <a:ext cx="3923343" cy="2291188"/>
          </a:xfrm>
          <a:prstGeom prst="rect">
            <a:avLst/>
          </a:prstGeom>
          <a:noFill/>
          <a:ln>
            <a:noFill/>
          </a:ln>
        </p:spPr>
      </p:pic>
      <p:sp>
        <p:nvSpPr>
          <p:cNvPr id="350" name="Google Shape;350;p25"/>
          <p:cNvSpPr/>
          <p:nvPr/>
        </p:nvSpPr>
        <p:spPr>
          <a:xfrm rot="5400000">
            <a:off x="3173955" y="3063623"/>
            <a:ext cx="506704" cy="1612054"/>
          </a:xfrm>
          <a:prstGeom prst="bentUpArrow">
            <a:avLst>
              <a:gd name="adj1" fmla="val 25000"/>
              <a:gd name="adj2" fmla="val 23640"/>
              <a:gd name="adj3" fmla="val 25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 name="Google Shape;3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352" name="Google Shape;352;p25"/>
          <p:cNvSpPr/>
          <p:nvPr/>
        </p:nvSpPr>
        <p:spPr>
          <a:xfrm rot="3373779">
            <a:off x="5007757" y="3647439"/>
            <a:ext cx="637784" cy="401558"/>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 name="Google Shape;353;p25"/>
          <p:cNvSpPr/>
          <p:nvPr/>
        </p:nvSpPr>
        <p:spPr>
          <a:xfrm rot="-344712">
            <a:off x="6810249" y="4421677"/>
            <a:ext cx="692869" cy="393399"/>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4" name="Google Shape;354;p25"/>
          <p:cNvSpPr/>
          <p:nvPr/>
        </p:nvSpPr>
        <p:spPr>
          <a:xfrm rot="-1593094">
            <a:off x="6371625" y="3730253"/>
            <a:ext cx="607639" cy="414350"/>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5" name="Google Shape;355;p25"/>
          <p:cNvSpPr/>
          <p:nvPr/>
        </p:nvSpPr>
        <p:spPr>
          <a:xfrm>
            <a:off x="4418313" y="4136946"/>
            <a:ext cx="688326" cy="391384"/>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56" name="Google Shape;356;p25"/>
          <p:cNvGrpSpPr/>
          <p:nvPr/>
        </p:nvGrpSpPr>
        <p:grpSpPr>
          <a:xfrm>
            <a:off x="548477" y="168433"/>
            <a:ext cx="11095045" cy="1473698"/>
            <a:chOff x="548477" y="168433"/>
            <a:chExt cx="11095045" cy="1473698"/>
          </a:xfrm>
        </p:grpSpPr>
        <p:pic>
          <p:nvPicPr>
            <p:cNvPr id="357" name="Google Shape;357;p25"/>
            <p:cNvPicPr preferRelativeResize="0"/>
            <p:nvPr/>
          </p:nvPicPr>
          <p:blipFill rotWithShape="1">
            <a:blip r:embed="rId6">
              <a:alphaModFix/>
            </a:blip>
            <a:srcRect r="22" b="-29"/>
            <a:stretch/>
          </p:blipFill>
          <p:spPr>
            <a:xfrm>
              <a:off x="1255510" y="718191"/>
              <a:ext cx="9291874" cy="923940"/>
            </a:xfrm>
            <a:prstGeom prst="rect">
              <a:avLst/>
            </a:prstGeom>
            <a:noFill/>
            <a:ln>
              <a:noFill/>
            </a:ln>
          </p:spPr>
        </p:pic>
        <p:sp>
          <p:nvSpPr>
            <p:cNvPr id="358" name="Google Shape;358;p25"/>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262626"/>
                  </a:solidFill>
                  <a:latin typeface="Calibri"/>
                  <a:ea typeface="Calibri"/>
                  <a:cs typeface="Calibri"/>
                  <a:sym typeface="Calibri"/>
                </a:rPr>
                <a:t>Where does our trash go?</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64" name="Google Shape;364;p10"/>
          <p:cNvPicPr preferRelativeResize="0"/>
          <p:nvPr/>
        </p:nvPicPr>
        <p:blipFill rotWithShape="1">
          <a:blip r:embed="rId4">
            <a:alphaModFix/>
          </a:blip>
          <a:srcRect r="22" b="-29"/>
          <a:stretch/>
        </p:blipFill>
        <p:spPr>
          <a:xfrm>
            <a:off x="1255510" y="718191"/>
            <a:ext cx="9291874" cy="923940"/>
          </a:xfrm>
          <a:prstGeom prst="rect">
            <a:avLst/>
          </a:prstGeom>
          <a:noFill/>
          <a:ln>
            <a:noFill/>
          </a:ln>
        </p:spPr>
      </p:pic>
      <p:sp>
        <p:nvSpPr>
          <p:cNvPr id="365" name="Google Shape;365;p10"/>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262626"/>
                </a:solidFill>
                <a:latin typeface="Calibri"/>
                <a:ea typeface="Calibri"/>
                <a:cs typeface="Calibri"/>
                <a:sym typeface="Calibri"/>
              </a:rPr>
              <a:t>How can we reduce our waste?</a:t>
            </a:r>
            <a:endParaRPr sz="1400" b="0" i="0" u="none" strike="noStrike" cap="none">
              <a:solidFill>
                <a:srgbClr val="000000"/>
              </a:solidFill>
              <a:latin typeface="Arial"/>
              <a:ea typeface="Arial"/>
              <a:cs typeface="Arial"/>
              <a:sym typeface="Arial"/>
            </a:endParaRPr>
          </a:p>
        </p:txBody>
      </p:sp>
      <p:sp>
        <p:nvSpPr>
          <p:cNvPr id="366" name="Google Shape;366;p10"/>
          <p:cNvSpPr txBox="1"/>
          <p:nvPr/>
        </p:nvSpPr>
        <p:spPr>
          <a:xfrm>
            <a:off x="6212967" y="2206981"/>
            <a:ext cx="5619641"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262626"/>
                </a:solidFill>
                <a:latin typeface="Calibri"/>
                <a:ea typeface="Calibri"/>
                <a:cs typeface="Calibri"/>
                <a:sym typeface="Calibri"/>
              </a:rPr>
              <a:t>We can recycle many things and </a:t>
            </a:r>
            <a:r>
              <a:rPr lang="en-US" sz="3200" b="0" i="0" u="none" strike="noStrike" cap="none">
                <a:solidFill>
                  <a:schemeClr val="dk1"/>
                </a:solidFill>
                <a:latin typeface="Calibri"/>
                <a:ea typeface="Calibri"/>
                <a:cs typeface="Calibri"/>
                <a:sym typeface="Calibri"/>
              </a:rPr>
              <a:t>it is </a:t>
            </a:r>
            <a:r>
              <a:rPr lang="en-US" sz="3200" b="0" i="0" u="none" strike="noStrike" cap="none">
                <a:solidFill>
                  <a:srgbClr val="262626"/>
                </a:solidFill>
                <a:latin typeface="Calibri"/>
                <a:ea typeface="Calibri"/>
                <a:cs typeface="Calibri"/>
                <a:sym typeface="Calibri"/>
              </a:rPr>
              <a:t>a great way to help keep our environment clean. </a:t>
            </a:r>
            <a:r>
              <a:rPr lang="en-US" sz="3200" b="1" i="0" u="none" strike="noStrike" cap="none">
                <a:solidFill>
                  <a:srgbClr val="29C7F7"/>
                </a:solidFill>
                <a:latin typeface="Calibri"/>
                <a:ea typeface="Calibri"/>
                <a:cs typeface="Calibri"/>
                <a:sym typeface="Calibri"/>
              </a:rPr>
              <a:t>If we recycle, we create less waste. </a:t>
            </a:r>
            <a:r>
              <a:rPr lang="en-US" sz="3200" b="0" i="0" u="none" strike="noStrike" cap="none">
                <a:solidFill>
                  <a:srgbClr val="262626"/>
                </a:solidFill>
                <a:latin typeface="Calibri"/>
                <a:ea typeface="Calibri"/>
                <a:cs typeface="Calibri"/>
                <a:sym typeface="Calibri"/>
              </a:rPr>
              <a:t>How do you recycle?</a:t>
            </a:r>
            <a:endParaRPr sz="1400" b="0" i="0" u="none" strike="noStrike" cap="none">
              <a:solidFill>
                <a:srgbClr val="000000"/>
              </a:solidFill>
              <a:latin typeface="Arial"/>
              <a:ea typeface="Arial"/>
              <a:cs typeface="Arial"/>
              <a:sym typeface="Arial"/>
            </a:endParaRPr>
          </a:p>
        </p:txBody>
      </p:sp>
      <p:pic>
        <p:nvPicPr>
          <p:cNvPr id="367" name="Google Shape;367;p10" descr="A picture containing person, outdoor, sport&#10;&#10;Description automatically generated"/>
          <p:cNvPicPr preferRelativeResize="0"/>
          <p:nvPr/>
        </p:nvPicPr>
        <p:blipFill rotWithShape="1">
          <a:blip r:embed="rId5">
            <a:alphaModFix/>
          </a:blip>
          <a:srcRect b="-29"/>
          <a:stretch/>
        </p:blipFill>
        <p:spPr>
          <a:xfrm>
            <a:off x="548477" y="1869834"/>
            <a:ext cx="5430557" cy="3662285"/>
          </a:xfrm>
          <a:prstGeom prst="rect">
            <a:avLst/>
          </a:prstGeom>
          <a:noFill/>
          <a:ln>
            <a:noFill/>
          </a:ln>
        </p:spPr>
      </p:pic>
      <p:sp>
        <p:nvSpPr>
          <p:cNvPr id="368" name="Google Shape;36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g113c26857d2_0_6" descr="A picture containing text, people&#10;&#10;Description automatically generated"/>
          <p:cNvPicPr preferRelativeResize="0"/>
          <p:nvPr/>
        </p:nvPicPr>
        <p:blipFill rotWithShape="1">
          <a:blip r:embed="rId3">
            <a:alphaModFix/>
          </a:blip>
          <a:srcRect/>
          <a:stretch/>
        </p:blipFill>
        <p:spPr>
          <a:xfrm>
            <a:off x="0" y="0"/>
            <a:ext cx="12191998" cy="6858002"/>
          </a:xfrm>
          <a:prstGeom prst="rect">
            <a:avLst/>
          </a:prstGeom>
          <a:noFill/>
          <a:ln>
            <a:noFill/>
          </a:ln>
        </p:spPr>
      </p:pic>
      <p:sp>
        <p:nvSpPr>
          <p:cNvPr id="374" name="Google Shape;374;g113c26857d2_0_6"/>
          <p:cNvSpPr txBox="1"/>
          <p:nvPr/>
        </p:nvSpPr>
        <p:spPr>
          <a:xfrm>
            <a:off x="4279946" y="1661825"/>
            <a:ext cx="7413900" cy="363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1" i="0" u="none" strike="noStrike" cap="none">
                <a:solidFill>
                  <a:srgbClr val="29C7F7"/>
                </a:solidFill>
                <a:latin typeface="Calibri"/>
                <a:ea typeface="Calibri"/>
                <a:cs typeface="Calibri"/>
                <a:sym typeface="Calibri"/>
              </a:rPr>
              <a:t>Steps to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0"/>
              <a:buFont typeface="Arial"/>
              <a:buNone/>
            </a:pPr>
            <a:r>
              <a:rPr lang="en-US" sz="11500" b="1" i="0" u="none" strike="noStrike" cap="none">
                <a:solidFill>
                  <a:srgbClr val="29C7F7"/>
                </a:solidFill>
                <a:latin typeface="Calibri"/>
                <a:ea typeface="Calibri"/>
                <a:cs typeface="Calibri"/>
                <a:sym typeface="Calibri"/>
              </a:rPr>
              <a:t>Recycling</a:t>
            </a:r>
            <a:endParaRPr sz="1400" b="0" i="0" u="none" strike="noStrike" cap="none">
              <a:solidFill>
                <a:srgbClr val="000000"/>
              </a:solidFill>
              <a:latin typeface="Arial"/>
              <a:ea typeface="Arial"/>
              <a:cs typeface="Arial"/>
              <a:sym typeface="Arial"/>
            </a:endParaRPr>
          </a:p>
        </p:txBody>
      </p:sp>
      <p:sp>
        <p:nvSpPr>
          <p:cNvPr id="375" name="Google Shape;375;g113c26857d2_0_6"/>
          <p:cNvSpPr/>
          <p:nvPr/>
        </p:nvSpPr>
        <p:spPr>
          <a:xfrm>
            <a:off x="2945858"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g113c26857d2_0_6"/>
          <p:cNvSpPr txBox="1"/>
          <p:nvPr/>
        </p:nvSpPr>
        <p:spPr>
          <a:xfrm>
            <a:off x="511427" y="682208"/>
            <a:ext cx="42822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US" sz="10000" b="1" i="0" u="none" strike="noStrike" cap="none">
                <a:solidFill>
                  <a:srgbClr val="29C7F7"/>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p:txBody>
      </p:sp>
      <p:sp>
        <p:nvSpPr>
          <p:cNvPr id="377" name="Google Shape;377;g113c26857d2_0_6"/>
          <p:cNvSpPr/>
          <p:nvPr/>
        </p:nvSpPr>
        <p:spPr>
          <a:xfrm>
            <a:off x="2871633" y="1619861"/>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g113c26857d2_0_6"/>
          <p:cNvSpPr txBox="1"/>
          <p:nvPr/>
        </p:nvSpPr>
        <p:spPr>
          <a:xfrm>
            <a:off x="3485125" y="1661100"/>
            <a:ext cx="993600" cy="198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700"/>
              <a:buFont typeface="Arial"/>
              <a:buNone/>
            </a:pPr>
            <a:r>
              <a:rPr lang="en-US" sz="11700" b="1" i="0" u="none" strike="noStrike" cap="none">
                <a:solidFill>
                  <a:schemeClr val="lt1"/>
                </a:solidFill>
                <a:latin typeface="Calibri"/>
                <a:ea typeface="Calibri"/>
                <a:cs typeface="Calibri"/>
                <a:sym typeface="Calibri"/>
              </a:rPr>
              <a:t>3</a:t>
            </a:r>
            <a:endParaRPr sz="13700" b="1" i="0" u="none" strike="noStrike" cap="none">
              <a:solidFill>
                <a:schemeClr val="lt1"/>
              </a:solidFill>
              <a:latin typeface="Calibri"/>
              <a:ea typeface="Calibri"/>
              <a:cs typeface="Calibri"/>
              <a:sym typeface="Calibri"/>
            </a:endParaRPr>
          </a:p>
        </p:txBody>
      </p:sp>
      <p:sp>
        <p:nvSpPr>
          <p:cNvPr id="379" name="Google Shape;379;g113c26857d2_0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2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5" name="Google Shape;385;p26"/>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6" name="Google Shape;386;p26"/>
          <p:cNvSpPr txBox="1"/>
          <p:nvPr/>
        </p:nvSpPr>
        <p:spPr>
          <a:xfrm>
            <a:off x="695432" y="401874"/>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9C7F7"/>
                </a:solidFill>
                <a:latin typeface="Calibri"/>
                <a:ea typeface="Calibri"/>
                <a:cs typeface="Calibri"/>
                <a:sym typeface="Calibri"/>
              </a:rPr>
              <a:t>Step</a:t>
            </a:r>
            <a:endParaRPr sz="1400" b="0" i="0" u="none" strike="noStrike" cap="none">
              <a:solidFill>
                <a:srgbClr val="000000"/>
              </a:solidFill>
              <a:latin typeface="Arial"/>
              <a:ea typeface="Arial"/>
              <a:cs typeface="Arial"/>
              <a:sym typeface="Arial"/>
            </a:endParaRPr>
          </a:p>
        </p:txBody>
      </p:sp>
      <p:sp>
        <p:nvSpPr>
          <p:cNvPr id="387" name="Google Shape;387;p26"/>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88" name="Google Shape;388;p26"/>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434444"/>
                </a:solidFill>
                <a:latin typeface="Calibri"/>
                <a:ea typeface="Calibri"/>
                <a:cs typeface="Calibri"/>
                <a:sym typeface="Calibri"/>
              </a:rPr>
              <a:t>Know what you can recycle.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endParaRPr sz="4800" b="1" i="0" u="none" strike="noStrike" cap="none">
              <a:solidFill>
                <a:srgbClr val="434444"/>
              </a:solidFill>
              <a:latin typeface="Calibri"/>
              <a:ea typeface="Calibri"/>
              <a:cs typeface="Calibri"/>
              <a:sym typeface="Calibri"/>
            </a:endParaRPr>
          </a:p>
        </p:txBody>
      </p:sp>
      <p:pic>
        <p:nvPicPr>
          <p:cNvPr id="389" name="Google Shape;389;p26" descr="A picture containing plastic, vessel, jar&#10;&#10;Description automatically generated"/>
          <p:cNvPicPr preferRelativeResize="0"/>
          <p:nvPr/>
        </p:nvPicPr>
        <p:blipFill rotWithShape="1">
          <a:blip r:embed="rId4">
            <a:alphaModFix/>
          </a:blip>
          <a:srcRect/>
          <a:stretch/>
        </p:blipFill>
        <p:spPr>
          <a:xfrm>
            <a:off x="148995" y="1821215"/>
            <a:ext cx="2223739" cy="2662560"/>
          </a:xfrm>
          <a:prstGeom prst="rect">
            <a:avLst/>
          </a:prstGeom>
          <a:noFill/>
          <a:ln>
            <a:noFill/>
          </a:ln>
        </p:spPr>
      </p:pic>
      <p:sp>
        <p:nvSpPr>
          <p:cNvPr id="390" name="Google Shape;390;p26"/>
          <p:cNvSpPr/>
          <p:nvPr/>
        </p:nvSpPr>
        <p:spPr>
          <a:xfrm>
            <a:off x="154161" y="4496569"/>
            <a:ext cx="2384489"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1" i="0" u="none" strike="noStrike" cap="none">
                <a:solidFill>
                  <a:srgbClr val="262626"/>
                </a:solidFill>
                <a:latin typeface="Calibri"/>
                <a:ea typeface="Calibri"/>
                <a:cs typeface="Calibri"/>
                <a:sym typeface="Calibri"/>
              </a:rPr>
              <a:t>Glass jar</a:t>
            </a:r>
            <a:endParaRPr sz="3200" b="0" i="0" u="none" strike="noStrike" cap="none">
              <a:solidFill>
                <a:srgbClr val="262626"/>
              </a:solidFill>
              <a:latin typeface="Calibri"/>
              <a:ea typeface="Calibri"/>
              <a:cs typeface="Calibri"/>
              <a:sym typeface="Calibri"/>
            </a:endParaRPr>
          </a:p>
        </p:txBody>
      </p:sp>
      <p:pic>
        <p:nvPicPr>
          <p:cNvPr id="391" name="Google Shape;391;p26" descr="Icon&#10;&#10;Description automatically generated"/>
          <p:cNvPicPr preferRelativeResize="0"/>
          <p:nvPr/>
        </p:nvPicPr>
        <p:blipFill rotWithShape="1">
          <a:blip r:embed="rId5">
            <a:alphaModFix/>
          </a:blip>
          <a:srcRect r="12" b="29"/>
          <a:stretch/>
        </p:blipFill>
        <p:spPr>
          <a:xfrm>
            <a:off x="2059005" y="1667280"/>
            <a:ext cx="953323" cy="853415"/>
          </a:xfrm>
          <a:prstGeom prst="rect">
            <a:avLst/>
          </a:prstGeom>
          <a:noFill/>
          <a:ln>
            <a:noFill/>
          </a:ln>
        </p:spPr>
      </p:pic>
      <p:pic>
        <p:nvPicPr>
          <p:cNvPr id="392" name="Google Shape;392;p26" descr="A bottle of water&#10;&#10;Description automatically generated with low confidence"/>
          <p:cNvPicPr preferRelativeResize="0"/>
          <p:nvPr/>
        </p:nvPicPr>
        <p:blipFill rotWithShape="1">
          <a:blip r:embed="rId6">
            <a:alphaModFix/>
          </a:blip>
          <a:srcRect/>
          <a:stretch/>
        </p:blipFill>
        <p:spPr>
          <a:xfrm>
            <a:off x="3029829" y="1830359"/>
            <a:ext cx="2248754" cy="2857792"/>
          </a:xfrm>
          <a:prstGeom prst="rect">
            <a:avLst/>
          </a:prstGeom>
          <a:noFill/>
          <a:ln>
            <a:noFill/>
          </a:ln>
        </p:spPr>
      </p:pic>
      <p:pic>
        <p:nvPicPr>
          <p:cNvPr id="393" name="Google Shape;393;p26" descr="A close up of a roll of tape&#10;&#10;Description automatically generated with low confidence"/>
          <p:cNvPicPr preferRelativeResize="0"/>
          <p:nvPr/>
        </p:nvPicPr>
        <p:blipFill rotWithShape="1">
          <a:blip r:embed="rId7">
            <a:alphaModFix/>
          </a:blip>
          <a:srcRect/>
          <a:stretch/>
        </p:blipFill>
        <p:spPr>
          <a:xfrm>
            <a:off x="9990385" y="2221823"/>
            <a:ext cx="1128502" cy="2134890"/>
          </a:xfrm>
          <a:prstGeom prst="rect">
            <a:avLst/>
          </a:prstGeom>
          <a:noFill/>
          <a:ln>
            <a:noFill/>
          </a:ln>
        </p:spPr>
      </p:pic>
      <p:pic>
        <p:nvPicPr>
          <p:cNvPr id="394" name="Google Shape;394;p26" descr="A picture containing box, stationary, container, envelope&#10;&#10;Description automatically generated"/>
          <p:cNvPicPr preferRelativeResize="0"/>
          <p:nvPr/>
        </p:nvPicPr>
        <p:blipFill rotWithShape="1">
          <a:blip r:embed="rId8">
            <a:alphaModFix/>
          </a:blip>
          <a:srcRect/>
          <a:stretch/>
        </p:blipFill>
        <p:spPr>
          <a:xfrm>
            <a:off x="5935678" y="1987705"/>
            <a:ext cx="3116495" cy="2329580"/>
          </a:xfrm>
          <a:prstGeom prst="rect">
            <a:avLst/>
          </a:prstGeom>
          <a:noFill/>
          <a:ln>
            <a:noFill/>
          </a:ln>
        </p:spPr>
      </p:pic>
      <p:sp>
        <p:nvSpPr>
          <p:cNvPr id="395" name="Google Shape;395;p26"/>
          <p:cNvSpPr/>
          <p:nvPr/>
        </p:nvSpPr>
        <p:spPr>
          <a:xfrm>
            <a:off x="2372734" y="4496569"/>
            <a:ext cx="3618110"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1" i="0" u="none" strike="noStrike" cap="none">
                <a:solidFill>
                  <a:srgbClr val="262626"/>
                </a:solidFill>
                <a:latin typeface="Calibri"/>
                <a:ea typeface="Calibri"/>
                <a:cs typeface="Calibri"/>
                <a:sym typeface="Calibri"/>
              </a:rPr>
              <a:t>PET Plastic bottle</a:t>
            </a:r>
            <a:endParaRPr sz="3200" b="0" i="0" u="none" strike="noStrike" cap="none">
              <a:solidFill>
                <a:srgbClr val="262626"/>
              </a:solidFill>
              <a:latin typeface="Calibri"/>
              <a:ea typeface="Calibri"/>
              <a:cs typeface="Calibri"/>
              <a:sym typeface="Calibri"/>
            </a:endParaRPr>
          </a:p>
        </p:txBody>
      </p:sp>
      <p:pic>
        <p:nvPicPr>
          <p:cNvPr id="396" name="Google Shape;396;p26" descr="Icon&#10;&#10;Description automatically generated"/>
          <p:cNvPicPr preferRelativeResize="0"/>
          <p:nvPr/>
        </p:nvPicPr>
        <p:blipFill rotWithShape="1">
          <a:blip r:embed="rId5">
            <a:alphaModFix/>
          </a:blip>
          <a:srcRect r="12" b="29"/>
          <a:stretch/>
        </p:blipFill>
        <p:spPr>
          <a:xfrm>
            <a:off x="4682545" y="1667280"/>
            <a:ext cx="953323" cy="853415"/>
          </a:xfrm>
          <a:prstGeom prst="rect">
            <a:avLst/>
          </a:prstGeom>
          <a:noFill/>
          <a:ln>
            <a:noFill/>
          </a:ln>
        </p:spPr>
      </p:pic>
      <p:pic>
        <p:nvPicPr>
          <p:cNvPr id="397" name="Google Shape;397;p26" descr="Icon&#10;&#10;Description automatically generated"/>
          <p:cNvPicPr preferRelativeResize="0"/>
          <p:nvPr/>
        </p:nvPicPr>
        <p:blipFill rotWithShape="1">
          <a:blip r:embed="rId5">
            <a:alphaModFix/>
          </a:blip>
          <a:srcRect r="12" b="29"/>
          <a:stretch/>
        </p:blipFill>
        <p:spPr>
          <a:xfrm>
            <a:off x="8437272" y="1667279"/>
            <a:ext cx="953323" cy="853415"/>
          </a:xfrm>
          <a:prstGeom prst="rect">
            <a:avLst/>
          </a:prstGeom>
          <a:noFill/>
          <a:ln>
            <a:noFill/>
          </a:ln>
        </p:spPr>
      </p:pic>
      <p:sp>
        <p:nvSpPr>
          <p:cNvPr id="398" name="Google Shape;398;p26"/>
          <p:cNvSpPr/>
          <p:nvPr/>
        </p:nvSpPr>
        <p:spPr>
          <a:xfrm>
            <a:off x="6096268" y="4496569"/>
            <a:ext cx="2709065" cy="64389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1" i="0" u="none" strike="noStrike" cap="none">
                <a:solidFill>
                  <a:srgbClr val="262626"/>
                </a:solidFill>
                <a:latin typeface="Calibri"/>
                <a:ea typeface="Calibri"/>
                <a:cs typeface="Calibri"/>
                <a:sym typeface="Calibri"/>
              </a:rPr>
              <a:t>Cardboard box</a:t>
            </a:r>
            <a:endParaRPr sz="3200" b="0" i="0" u="none" strike="noStrike" cap="none">
              <a:solidFill>
                <a:srgbClr val="262626"/>
              </a:solidFill>
              <a:latin typeface="Calibri"/>
              <a:ea typeface="Calibri"/>
              <a:cs typeface="Calibri"/>
              <a:sym typeface="Calibri"/>
            </a:endParaRPr>
          </a:p>
        </p:txBody>
      </p:sp>
      <p:pic>
        <p:nvPicPr>
          <p:cNvPr id="399" name="Google Shape;399;p26" descr="Icon&#10;&#10;Description automatically generated"/>
          <p:cNvPicPr preferRelativeResize="0"/>
          <p:nvPr/>
        </p:nvPicPr>
        <p:blipFill rotWithShape="1">
          <a:blip r:embed="rId5">
            <a:alphaModFix/>
          </a:blip>
          <a:srcRect r="12" b="29"/>
          <a:stretch/>
        </p:blipFill>
        <p:spPr>
          <a:xfrm>
            <a:off x="10911921" y="1647873"/>
            <a:ext cx="953323" cy="853415"/>
          </a:xfrm>
          <a:prstGeom prst="rect">
            <a:avLst/>
          </a:prstGeom>
          <a:noFill/>
          <a:ln>
            <a:noFill/>
          </a:ln>
        </p:spPr>
      </p:pic>
      <p:sp>
        <p:nvSpPr>
          <p:cNvPr id="400" name="Google Shape;400;p26"/>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1" i="0" u="none" strike="noStrike" cap="none">
                <a:solidFill>
                  <a:srgbClr val="262626"/>
                </a:solidFill>
                <a:latin typeface="Calibri"/>
                <a:ea typeface="Calibri"/>
                <a:cs typeface="Calibri"/>
                <a:sym typeface="Calibri"/>
              </a:rPr>
              <a:t>Metal can</a:t>
            </a:r>
            <a:endParaRPr sz="3200" b="0" i="0" u="none" strike="noStrike" cap="none">
              <a:solidFill>
                <a:srgbClr val="262626"/>
              </a:solidFill>
              <a:latin typeface="Calibri"/>
              <a:ea typeface="Calibri"/>
              <a:cs typeface="Calibri"/>
              <a:sym typeface="Calibri"/>
            </a:endParaRPr>
          </a:p>
        </p:txBody>
      </p:sp>
      <p:sp>
        <p:nvSpPr>
          <p:cNvPr id="401" name="Google Shape;40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 calcmode="lin" valueType="num">
                                      <p:cBhvr additive="base">
                                        <p:cTn id="7" dur="500"/>
                                        <p:tgtEl>
                                          <p:spTgt spid="38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 calcmode="lin" valueType="num">
                                      <p:cBhvr additive="base">
                                        <p:cTn id="12" dur="500"/>
                                        <p:tgtEl>
                                          <p:spTgt spid="389"/>
                                        </p:tgtEl>
                                        <p:attrNameLst>
                                          <p:attrName>ppt_w</p:attrName>
                                        </p:attrNameLst>
                                      </p:cBhvr>
                                      <p:tavLst>
                                        <p:tav tm="0">
                                          <p:val>
                                            <p:strVal val="0"/>
                                          </p:val>
                                        </p:tav>
                                        <p:tav tm="100000">
                                          <p:val>
                                            <p:strVal val="#ppt_w"/>
                                          </p:val>
                                        </p:tav>
                                      </p:tavLst>
                                    </p:anim>
                                    <p:anim calcmode="lin" valueType="num">
                                      <p:cBhvr additive="base">
                                        <p:cTn id="13" dur="500"/>
                                        <p:tgtEl>
                                          <p:spTgt spid="38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92"/>
                                        </p:tgtEl>
                                        <p:attrNameLst>
                                          <p:attrName>style.visibility</p:attrName>
                                        </p:attrNameLst>
                                      </p:cBhvr>
                                      <p:to>
                                        <p:strVal val="visible"/>
                                      </p:to>
                                    </p:set>
                                    <p:anim calcmode="lin" valueType="num">
                                      <p:cBhvr additive="base">
                                        <p:cTn id="18" dur="500"/>
                                        <p:tgtEl>
                                          <p:spTgt spid="392"/>
                                        </p:tgtEl>
                                        <p:attrNameLst>
                                          <p:attrName>ppt_w</p:attrName>
                                        </p:attrNameLst>
                                      </p:cBhvr>
                                      <p:tavLst>
                                        <p:tav tm="0">
                                          <p:val>
                                            <p:strVal val="0"/>
                                          </p:val>
                                        </p:tav>
                                        <p:tav tm="100000">
                                          <p:val>
                                            <p:strVal val="#ppt_w"/>
                                          </p:val>
                                        </p:tav>
                                      </p:tavLst>
                                    </p:anim>
                                    <p:anim calcmode="lin" valueType="num">
                                      <p:cBhvr additive="base">
                                        <p:cTn id="19" dur="500"/>
                                        <p:tgtEl>
                                          <p:spTgt spid="392"/>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94"/>
                                        </p:tgtEl>
                                        <p:attrNameLst>
                                          <p:attrName>style.visibility</p:attrName>
                                        </p:attrNameLst>
                                      </p:cBhvr>
                                      <p:to>
                                        <p:strVal val="visible"/>
                                      </p:to>
                                    </p:set>
                                    <p:anim calcmode="lin" valueType="num">
                                      <p:cBhvr additive="base">
                                        <p:cTn id="24" dur="500"/>
                                        <p:tgtEl>
                                          <p:spTgt spid="394"/>
                                        </p:tgtEl>
                                        <p:attrNameLst>
                                          <p:attrName>ppt_w</p:attrName>
                                        </p:attrNameLst>
                                      </p:cBhvr>
                                      <p:tavLst>
                                        <p:tav tm="0">
                                          <p:val>
                                            <p:strVal val="0"/>
                                          </p:val>
                                        </p:tav>
                                        <p:tav tm="100000">
                                          <p:val>
                                            <p:strVal val="#ppt_w"/>
                                          </p:val>
                                        </p:tav>
                                      </p:tavLst>
                                    </p:anim>
                                    <p:anim calcmode="lin" valueType="num">
                                      <p:cBhvr additive="base">
                                        <p:cTn id="25" dur="500"/>
                                        <p:tgtEl>
                                          <p:spTgt spid="394"/>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93"/>
                                        </p:tgtEl>
                                        <p:attrNameLst>
                                          <p:attrName>style.visibility</p:attrName>
                                        </p:attrNameLst>
                                      </p:cBhvr>
                                      <p:to>
                                        <p:strVal val="visible"/>
                                      </p:to>
                                    </p:set>
                                    <p:anim calcmode="lin" valueType="num">
                                      <p:cBhvr additive="base">
                                        <p:cTn id="30" dur="500"/>
                                        <p:tgtEl>
                                          <p:spTgt spid="393"/>
                                        </p:tgtEl>
                                        <p:attrNameLst>
                                          <p:attrName>ppt_w</p:attrName>
                                        </p:attrNameLst>
                                      </p:cBhvr>
                                      <p:tavLst>
                                        <p:tav tm="0">
                                          <p:val>
                                            <p:strVal val="0"/>
                                          </p:val>
                                        </p:tav>
                                        <p:tav tm="100000">
                                          <p:val>
                                            <p:strVal val="#ppt_w"/>
                                          </p:val>
                                        </p:tav>
                                      </p:tavLst>
                                    </p:anim>
                                    <p:anim calcmode="lin" valueType="num">
                                      <p:cBhvr additive="base">
                                        <p:cTn id="31" dur="500"/>
                                        <p:tgtEl>
                                          <p:spTgt spid="3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27" descr="A picture containing text, people&#10;&#10;Description automatically generated"/>
          <p:cNvPicPr preferRelativeResize="0"/>
          <p:nvPr/>
        </p:nvPicPr>
        <p:blipFill rotWithShape="1">
          <a:blip r:embed="rId3">
            <a:alphaModFix/>
          </a:blip>
          <a:srcRect/>
          <a:stretch/>
        </p:blipFill>
        <p:spPr>
          <a:xfrm>
            <a:off x="-25555" y="0"/>
            <a:ext cx="12192000" cy="6858000"/>
          </a:xfrm>
          <a:prstGeom prst="rect">
            <a:avLst/>
          </a:prstGeom>
          <a:noFill/>
          <a:ln>
            <a:noFill/>
          </a:ln>
        </p:spPr>
      </p:pic>
      <p:sp>
        <p:nvSpPr>
          <p:cNvPr id="407" name="Google Shape;407;p27"/>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p27"/>
          <p:cNvSpPr txBox="1"/>
          <p:nvPr/>
        </p:nvSpPr>
        <p:spPr>
          <a:xfrm>
            <a:off x="598750" y="487225"/>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9C7F7"/>
                </a:solidFill>
                <a:latin typeface="Calibri"/>
                <a:ea typeface="Calibri"/>
                <a:cs typeface="Calibri"/>
                <a:sym typeface="Calibri"/>
              </a:rPr>
              <a:t>Step</a:t>
            </a:r>
            <a:endParaRPr sz="1400" b="0" i="0" u="none" strike="noStrike" cap="none">
              <a:solidFill>
                <a:srgbClr val="000000"/>
              </a:solidFill>
              <a:latin typeface="Arial"/>
              <a:ea typeface="Arial"/>
              <a:cs typeface="Arial"/>
              <a:sym typeface="Arial"/>
            </a:endParaRPr>
          </a:p>
        </p:txBody>
      </p:sp>
      <p:sp>
        <p:nvSpPr>
          <p:cNvPr id="409" name="Google Shape;409;p27"/>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10" name="Google Shape;410;p27"/>
          <p:cNvSpPr txBox="1"/>
          <p:nvPr/>
        </p:nvSpPr>
        <p:spPr>
          <a:xfrm>
            <a:off x="2911197" y="636828"/>
            <a:ext cx="925524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434444"/>
                </a:solidFill>
                <a:latin typeface="Calibri"/>
                <a:ea typeface="Calibri"/>
                <a:cs typeface="Calibri"/>
                <a:sym typeface="Calibri"/>
              </a:rPr>
              <a:t>Empty, clean, and dry before putting in the bin.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434444"/>
              </a:solidFill>
              <a:latin typeface="Calibri"/>
              <a:ea typeface="Calibri"/>
              <a:cs typeface="Calibri"/>
              <a:sym typeface="Calibri"/>
            </a:endParaRPr>
          </a:p>
        </p:txBody>
      </p:sp>
      <p:sp>
        <p:nvSpPr>
          <p:cNvPr id="411" name="Google Shape;411;p27"/>
          <p:cNvSpPr txBox="1">
            <a:spLocks noGrp="1"/>
          </p:cNvSpPr>
          <p:nvPr>
            <p:ph type="sldNum" idx="12"/>
          </p:nvPr>
        </p:nvSpPr>
        <p:spPr>
          <a:xfrm>
            <a:off x="9079525" y="13162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pic>
        <p:nvPicPr>
          <p:cNvPr id="412" name="Google Shape;412;p27"/>
          <p:cNvPicPr preferRelativeResize="0"/>
          <p:nvPr/>
        </p:nvPicPr>
        <p:blipFill rotWithShape="1">
          <a:blip r:embed="rId4">
            <a:alphaModFix/>
          </a:blip>
          <a:srcRect t="-927" r="-9" b="-9"/>
          <a:stretch/>
        </p:blipFill>
        <p:spPr>
          <a:xfrm>
            <a:off x="772201" y="1760150"/>
            <a:ext cx="5262518" cy="3575587"/>
          </a:xfrm>
          <a:prstGeom prst="rect">
            <a:avLst/>
          </a:prstGeom>
          <a:noFill/>
          <a:ln>
            <a:noFill/>
          </a:ln>
        </p:spPr>
      </p:pic>
      <p:pic>
        <p:nvPicPr>
          <p:cNvPr id="413" name="Google Shape;413;p27" descr="A person holding a bottle&#10;&#10;Description automatically generated with low confidence"/>
          <p:cNvPicPr preferRelativeResize="0"/>
          <p:nvPr/>
        </p:nvPicPr>
        <p:blipFill rotWithShape="1">
          <a:blip r:embed="rId5">
            <a:alphaModFix/>
          </a:blip>
          <a:srcRect r="5" b="-12"/>
          <a:stretch/>
        </p:blipFill>
        <p:spPr>
          <a:xfrm>
            <a:off x="6244279" y="1774158"/>
            <a:ext cx="5472232" cy="35615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2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19" name="Google Shape;419;p28"/>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0" name="Google Shape;420;p28"/>
          <p:cNvSpPr txBox="1"/>
          <p:nvPr/>
        </p:nvSpPr>
        <p:spPr>
          <a:xfrm>
            <a:off x="754853" y="371671"/>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9C7F7"/>
                </a:solidFill>
                <a:latin typeface="Calibri"/>
                <a:ea typeface="Calibri"/>
                <a:cs typeface="Calibri"/>
                <a:sym typeface="Calibri"/>
              </a:rPr>
              <a:t>Step</a:t>
            </a:r>
            <a:endParaRPr sz="1400" b="0" i="0" u="none" strike="noStrike" cap="none">
              <a:solidFill>
                <a:srgbClr val="000000"/>
              </a:solidFill>
              <a:latin typeface="Arial"/>
              <a:ea typeface="Arial"/>
              <a:cs typeface="Arial"/>
              <a:sym typeface="Arial"/>
            </a:endParaRPr>
          </a:p>
        </p:txBody>
      </p:sp>
      <p:sp>
        <p:nvSpPr>
          <p:cNvPr id="421" name="Google Shape;421;p28"/>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422" name="Google Shape;422;p28"/>
          <p:cNvSpPr txBox="1"/>
          <p:nvPr/>
        </p:nvSpPr>
        <p:spPr>
          <a:xfrm>
            <a:off x="3085747" y="518299"/>
            <a:ext cx="87070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434444"/>
                </a:solidFill>
                <a:latin typeface="Calibri"/>
                <a:ea typeface="Calibri"/>
                <a:cs typeface="Calibri"/>
                <a:sym typeface="Calibri"/>
              </a:rPr>
              <a:t>Put recyclables into the correct recycling bin.</a:t>
            </a:r>
            <a:endParaRPr sz="1400" b="0" i="0" u="none" strike="noStrike" cap="none">
              <a:solidFill>
                <a:srgbClr val="000000"/>
              </a:solidFill>
              <a:latin typeface="Arial"/>
              <a:ea typeface="Arial"/>
              <a:cs typeface="Arial"/>
              <a:sym typeface="Arial"/>
            </a:endParaRPr>
          </a:p>
        </p:txBody>
      </p:sp>
      <p:grpSp>
        <p:nvGrpSpPr>
          <p:cNvPr id="423" name="Google Shape;423;p28"/>
          <p:cNvGrpSpPr/>
          <p:nvPr/>
        </p:nvGrpSpPr>
        <p:grpSpPr>
          <a:xfrm>
            <a:off x="989733" y="1625785"/>
            <a:ext cx="10223538" cy="4013759"/>
            <a:chOff x="989733" y="1625785"/>
            <a:chExt cx="10223538" cy="4013759"/>
          </a:xfrm>
        </p:grpSpPr>
        <p:pic>
          <p:nvPicPr>
            <p:cNvPr id="424" name="Google Shape;424;p28"/>
            <p:cNvPicPr preferRelativeResize="0"/>
            <p:nvPr/>
          </p:nvPicPr>
          <p:blipFill rotWithShape="1">
            <a:blip r:embed="rId4">
              <a:alphaModFix/>
            </a:blip>
            <a:srcRect b="-6"/>
            <a:stretch/>
          </p:blipFill>
          <p:spPr>
            <a:xfrm>
              <a:off x="989733" y="1625785"/>
              <a:ext cx="3237743" cy="4013759"/>
            </a:xfrm>
            <a:prstGeom prst="rect">
              <a:avLst/>
            </a:prstGeom>
            <a:noFill/>
            <a:ln>
              <a:noFill/>
            </a:ln>
          </p:spPr>
        </p:pic>
        <p:pic>
          <p:nvPicPr>
            <p:cNvPr id="425" name="Google Shape;425;p28" descr="A picture containing wall, indoor, person, cluttered&#10;&#10;Description automatically generated"/>
            <p:cNvPicPr preferRelativeResize="0"/>
            <p:nvPr/>
          </p:nvPicPr>
          <p:blipFill rotWithShape="1">
            <a:blip r:embed="rId5">
              <a:alphaModFix/>
            </a:blip>
            <a:srcRect r="-10" b="-34"/>
            <a:stretch/>
          </p:blipFill>
          <p:spPr>
            <a:xfrm>
              <a:off x="4227476" y="1625785"/>
              <a:ext cx="6985795" cy="4013759"/>
            </a:xfrm>
            <a:prstGeom prst="rect">
              <a:avLst/>
            </a:prstGeom>
            <a:noFill/>
            <a:ln>
              <a:noFill/>
            </a:ln>
          </p:spPr>
        </p:pic>
      </p:grpSp>
      <p:pic>
        <p:nvPicPr>
          <p:cNvPr id="426" name="Google Shape;426;p28" descr="Icon&#10;&#10;Description automatically generated"/>
          <p:cNvPicPr preferRelativeResize="0"/>
          <p:nvPr/>
        </p:nvPicPr>
        <p:blipFill rotWithShape="1">
          <a:blip r:embed="rId6">
            <a:alphaModFix/>
          </a:blip>
          <a:srcRect/>
          <a:stretch/>
        </p:blipFill>
        <p:spPr>
          <a:xfrm>
            <a:off x="8888140" y="2676292"/>
            <a:ext cx="1697087" cy="1697087"/>
          </a:xfrm>
          <a:prstGeom prst="rect">
            <a:avLst/>
          </a:prstGeom>
          <a:noFill/>
          <a:ln>
            <a:noFill/>
          </a:ln>
        </p:spPr>
      </p:pic>
      <p:sp>
        <p:nvSpPr>
          <p:cNvPr id="427" name="Google Shape;42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6"/>
                                        </p:tgtEl>
                                        <p:attrNameLst>
                                          <p:attrName>style.visibility</p:attrName>
                                        </p:attrNameLst>
                                      </p:cBhvr>
                                      <p:to>
                                        <p:strVal val="visible"/>
                                      </p:to>
                                    </p:set>
                                    <p:anim calcmode="lin" valueType="num">
                                      <p:cBhvr additive="base">
                                        <p:cTn id="12" dur="500"/>
                                        <p:tgtEl>
                                          <p:spTgt spid="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2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33" name="Google Shape;433;p2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600" b="1" i="0" u="none" strike="noStrike" cap="none">
                <a:solidFill>
                  <a:srgbClr val="262626"/>
                </a:solidFill>
                <a:latin typeface="Mali Medium"/>
                <a:ea typeface="Mali Medium"/>
                <a:cs typeface="Mali Medium"/>
                <a:sym typeface="Mali Medium"/>
              </a:rPr>
              <a:t>When we clean, dry, and recycle we can make new things.</a:t>
            </a:r>
            <a:endParaRPr sz="3600" b="1" i="0" u="none" strike="noStrike" cap="none">
              <a:solidFill>
                <a:srgbClr val="000000"/>
              </a:solidFill>
              <a:latin typeface="Arial"/>
              <a:ea typeface="Arial"/>
              <a:cs typeface="Arial"/>
              <a:sym typeface="Arial"/>
            </a:endParaRPr>
          </a:p>
        </p:txBody>
      </p:sp>
      <p:sp>
        <p:nvSpPr>
          <p:cNvPr id="434" name="Google Shape;434;p29"/>
          <p:cNvSpPr txBox="1">
            <a:spLocks noGrp="1"/>
          </p:cNvSpPr>
          <p:nvPr>
            <p:ph type="sldNum" idx="12"/>
          </p:nvPr>
        </p:nvSpPr>
        <p:spPr>
          <a:xfrm>
            <a:off x="9116300" y="948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pic>
        <p:nvPicPr>
          <p:cNvPr id="435" name="Google Shape;435;p29" descr="A bottle of water&#10;&#10;Description automatically generated with low confidence"/>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436" name="Google Shape;436;p29"/>
          <p:cNvSpPr/>
          <p:nvPr/>
        </p:nvSpPr>
        <p:spPr>
          <a:xfrm>
            <a:off x="2208933" y="4163410"/>
            <a:ext cx="1293677" cy="922501"/>
          </a:xfrm>
          <a:prstGeom prst="rightArrow">
            <a:avLst>
              <a:gd name="adj1" fmla="val 50000"/>
              <a:gd name="adj2" fmla="val 50000"/>
            </a:avLst>
          </a:prstGeom>
          <a:solidFill>
            <a:srgbClr val="29C7F7"/>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37" name="Google Shape;437;p29"/>
          <p:cNvGrpSpPr/>
          <p:nvPr/>
        </p:nvGrpSpPr>
        <p:grpSpPr>
          <a:xfrm>
            <a:off x="5341434" y="3791412"/>
            <a:ext cx="5021681" cy="2494753"/>
            <a:chOff x="6761923" y="2934206"/>
            <a:chExt cx="5500031" cy="2370392"/>
          </a:xfrm>
        </p:grpSpPr>
        <p:pic>
          <p:nvPicPr>
            <p:cNvPr id="438" name="Google Shape;438;p29" descr="A picture containing accessory, luggage, suitcase, bag&#10;&#10;Description automatically generated"/>
            <p:cNvPicPr preferRelativeResize="0"/>
            <p:nvPr/>
          </p:nvPicPr>
          <p:blipFill rotWithShape="1">
            <a:blip r:embed="rId5">
              <a:alphaModFix/>
            </a:blip>
            <a:srcRect/>
            <a:stretch/>
          </p:blipFill>
          <p:spPr>
            <a:xfrm>
              <a:off x="6761923" y="3069019"/>
              <a:ext cx="2172770" cy="2172770"/>
            </a:xfrm>
            <a:prstGeom prst="rect">
              <a:avLst/>
            </a:prstGeom>
            <a:noFill/>
            <a:ln>
              <a:noFill/>
            </a:ln>
          </p:spPr>
        </p:pic>
        <p:pic>
          <p:nvPicPr>
            <p:cNvPr id="439" name="Google Shape;439;p29" descr="A picture containing chocolate&#10;&#10;Description automatically generated"/>
            <p:cNvPicPr preferRelativeResize="0"/>
            <p:nvPr/>
          </p:nvPicPr>
          <p:blipFill rotWithShape="1">
            <a:blip r:embed="rId6">
              <a:alphaModFix/>
            </a:blip>
            <a:srcRect/>
            <a:stretch/>
          </p:blipFill>
          <p:spPr>
            <a:xfrm>
              <a:off x="8864740" y="3968941"/>
              <a:ext cx="3397214" cy="1335657"/>
            </a:xfrm>
            <a:prstGeom prst="rect">
              <a:avLst/>
            </a:prstGeom>
            <a:noFill/>
            <a:ln>
              <a:noFill/>
            </a:ln>
          </p:spPr>
        </p:pic>
        <p:pic>
          <p:nvPicPr>
            <p:cNvPr id="440" name="Google Shape;440;p29" descr="A close up of a shirt&#10;&#10;Description automatically generated with low confidence"/>
            <p:cNvPicPr preferRelativeResize="0"/>
            <p:nvPr/>
          </p:nvPicPr>
          <p:blipFill rotWithShape="1">
            <a:blip r:embed="rId7">
              <a:alphaModFix/>
            </a:blip>
            <a:srcRect/>
            <a:stretch/>
          </p:blipFill>
          <p:spPr>
            <a:xfrm>
              <a:off x="8204121" y="2934206"/>
              <a:ext cx="2027212" cy="2289998"/>
            </a:xfrm>
            <a:prstGeom prst="rect">
              <a:avLst/>
            </a:prstGeom>
            <a:noFill/>
            <a:ln>
              <a:noFill/>
            </a:ln>
          </p:spPr>
        </p:pic>
      </p:grpSp>
      <p:pic>
        <p:nvPicPr>
          <p:cNvPr id="441" name="Google Shape;441;p29" descr="A bottle of water&#10;&#10;Description automatically generated with low confidence"/>
          <p:cNvPicPr preferRelativeResize="0"/>
          <p:nvPr/>
        </p:nvPicPr>
        <p:blipFill rotWithShape="1">
          <a:blip r:embed="rId4">
            <a:alphaModFix/>
          </a:blip>
          <a:srcRect/>
          <a:stretch/>
        </p:blipFill>
        <p:spPr>
          <a:xfrm>
            <a:off x="3430699" y="3429000"/>
            <a:ext cx="2127442" cy="31333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additive="base">
                                        <p:cTn id="7" dur="500"/>
                                        <p:tgtEl>
                                          <p:spTgt spid="43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41"/>
                                        </p:tgtEl>
                                        <p:attrNameLst>
                                          <p:attrName>style.visibility</p:attrName>
                                        </p:attrNameLst>
                                      </p:cBhvr>
                                      <p:to>
                                        <p:strVal val="visible"/>
                                      </p:to>
                                    </p:set>
                                    <p:anim calcmode="lin" valueType="num">
                                      <p:cBhvr additive="base">
                                        <p:cTn id="10" dur="500"/>
                                        <p:tgtEl>
                                          <p:spTgt spid="44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37"/>
                                        </p:tgtEl>
                                        <p:attrNameLst>
                                          <p:attrName>style.visibility</p:attrName>
                                        </p:attrNameLst>
                                      </p:cBhvr>
                                      <p:to>
                                        <p:strVal val="visible"/>
                                      </p:to>
                                    </p:set>
                                    <p:anim calcmode="lin" valueType="num">
                                      <p:cBhvr additive="base">
                                        <p:cTn id="15" dur="500"/>
                                        <p:tgtEl>
                                          <p:spTgt spid="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30" descr="A picture containing text, people&#10;&#10;Description automatically generated"/>
          <p:cNvPicPr preferRelativeResize="0"/>
          <p:nvPr/>
        </p:nvPicPr>
        <p:blipFill rotWithShape="1">
          <a:blip r:embed="rId3">
            <a:alphaModFix/>
          </a:blip>
          <a:srcRect/>
          <a:stretch/>
        </p:blipFill>
        <p:spPr>
          <a:xfrm>
            <a:off x="2" y="0"/>
            <a:ext cx="12191998" cy="6858002"/>
          </a:xfrm>
          <a:prstGeom prst="rect">
            <a:avLst/>
          </a:prstGeom>
          <a:noFill/>
          <a:ln>
            <a:noFill/>
          </a:ln>
        </p:spPr>
      </p:pic>
      <p:sp>
        <p:nvSpPr>
          <p:cNvPr id="447" name="Google Shape;447;p30"/>
          <p:cNvSpPr txBox="1"/>
          <p:nvPr/>
        </p:nvSpPr>
        <p:spPr>
          <a:xfrm>
            <a:off x="3529500" y="82702"/>
            <a:ext cx="5133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434444"/>
                </a:solidFill>
                <a:latin typeface="Calibri"/>
                <a:ea typeface="Calibri"/>
                <a:cs typeface="Calibri"/>
                <a:sym typeface="Calibri"/>
              </a:rPr>
              <a:t>Make a recycling poster</a:t>
            </a:r>
            <a:endParaRPr sz="1400" b="0" i="0" u="none" strike="noStrike" cap="none">
              <a:solidFill>
                <a:srgbClr val="000000"/>
              </a:solidFill>
              <a:latin typeface="Arial"/>
              <a:ea typeface="Arial"/>
              <a:cs typeface="Arial"/>
              <a:sym typeface="Arial"/>
            </a:endParaRPr>
          </a:p>
        </p:txBody>
      </p:sp>
      <p:pic>
        <p:nvPicPr>
          <p:cNvPr id="448" name="Google Shape;448;p30" descr="Text, whiteboard&#10;&#10;Description automatically generated"/>
          <p:cNvPicPr preferRelativeResize="0"/>
          <p:nvPr/>
        </p:nvPicPr>
        <p:blipFill rotWithShape="1">
          <a:blip r:embed="rId4">
            <a:alphaModFix/>
          </a:blip>
          <a:srcRect/>
          <a:stretch/>
        </p:blipFill>
        <p:spPr>
          <a:xfrm>
            <a:off x="180362" y="811735"/>
            <a:ext cx="4008950" cy="2895353"/>
          </a:xfrm>
          <a:prstGeom prst="rect">
            <a:avLst/>
          </a:prstGeom>
          <a:noFill/>
          <a:ln>
            <a:noFill/>
          </a:ln>
        </p:spPr>
      </p:pic>
      <p:pic>
        <p:nvPicPr>
          <p:cNvPr id="449" name="Google Shape;449;p30" descr="A picture containing diagram&#10;&#10;Description automatically generated"/>
          <p:cNvPicPr preferRelativeResize="0"/>
          <p:nvPr/>
        </p:nvPicPr>
        <p:blipFill rotWithShape="1">
          <a:blip r:embed="rId5">
            <a:alphaModFix/>
          </a:blip>
          <a:srcRect/>
          <a:stretch/>
        </p:blipFill>
        <p:spPr>
          <a:xfrm>
            <a:off x="3044487" y="2921227"/>
            <a:ext cx="4438683" cy="3127776"/>
          </a:xfrm>
          <a:prstGeom prst="rect">
            <a:avLst/>
          </a:prstGeom>
          <a:noFill/>
          <a:ln>
            <a:noFill/>
          </a:ln>
        </p:spPr>
      </p:pic>
      <p:pic>
        <p:nvPicPr>
          <p:cNvPr id="450" name="Google Shape;450;p30" descr="A picture containing text&#10;&#10;Description automatically generated"/>
          <p:cNvPicPr preferRelativeResize="0"/>
          <p:nvPr/>
        </p:nvPicPr>
        <p:blipFill rotWithShape="1">
          <a:blip r:embed="rId6">
            <a:alphaModFix/>
          </a:blip>
          <a:srcRect/>
          <a:stretch/>
        </p:blipFill>
        <p:spPr>
          <a:xfrm>
            <a:off x="7245711" y="1232793"/>
            <a:ext cx="4645466" cy="2988692"/>
          </a:xfrm>
          <a:prstGeom prst="rect">
            <a:avLst/>
          </a:prstGeom>
          <a:noFill/>
          <a:ln>
            <a:noFill/>
          </a:ln>
        </p:spPr>
      </p:pic>
      <p:sp>
        <p:nvSpPr>
          <p:cNvPr id="451" name="Google Shape;45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56"/>
        <p:cNvGrpSpPr/>
        <p:nvPr/>
      </p:nvGrpSpPr>
      <p:grpSpPr>
        <a:xfrm>
          <a:off x="0" y="0"/>
          <a:ext cx="0" cy="0"/>
          <a:chOff x="0" y="0"/>
          <a:chExt cx="0" cy="0"/>
        </a:xfrm>
      </p:grpSpPr>
      <p:pic>
        <p:nvPicPr>
          <p:cNvPr id="457" name="Google Shape;457;p3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58" name="Google Shape;458;p31"/>
          <p:cNvSpPr/>
          <p:nvPr/>
        </p:nvSpPr>
        <p:spPr>
          <a:xfrm>
            <a:off x="413972" y="118053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9" name="Google Shape;459;p31"/>
          <p:cNvSpPr/>
          <p:nvPr/>
        </p:nvSpPr>
        <p:spPr>
          <a:xfrm>
            <a:off x="360335" y="118053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0" name="Google Shape;460;p31"/>
          <p:cNvSpPr/>
          <p:nvPr/>
        </p:nvSpPr>
        <p:spPr>
          <a:xfrm>
            <a:off x="404919" y="1160485"/>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b="1" i="0" u="none" strike="noStrike" cap="none">
                <a:solidFill>
                  <a:schemeClr val="lt1"/>
                </a:solidFill>
                <a:latin typeface="Arial"/>
                <a:ea typeface="Arial"/>
                <a:cs typeface="Arial"/>
                <a:sym typeface="Arial"/>
              </a:rPr>
              <a:t>1</a:t>
            </a:r>
            <a:endParaRPr/>
          </a:p>
        </p:txBody>
      </p:sp>
      <p:sp>
        <p:nvSpPr>
          <p:cNvPr id="461" name="Google Shape;461;p31"/>
          <p:cNvSpPr/>
          <p:nvPr/>
        </p:nvSpPr>
        <p:spPr>
          <a:xfrm rot="5400000">
            <a:off x="-52797" y="2338061"/>
            <a:ext cx="1410183" cy="195225"/>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2" name="Google Shape;462;p31"/>
          <p:cNvSpPr/>
          <p:nvPr/>
        </p:nvSpPr>
        <p:spPr>
          <a:xfrm>
            <a:off x="2606040" y="185126"/>
            <a:ext cx="6979920" cy="800131"/>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3" name="Google Shape;463;p31"/>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4" name="Google Shape;464;p31"/>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Arial"/>
                <a:ea typeface="Arial"/>
                <a:cs typeface="Arial"/>
                <a:sym typeface="Arial"/>
              </a:rPr>
              <a:t>Next Steps</a:t>
            </a:r>
            <a:endParaRPr/>
          </a:p>
        </p:txBody>
      </p:sp>
      <p:sp>
        <p:nvSpPr>
          <p:cNvPr id="465" name="Google Shape;465;p31"/>
          <p:cNvSpPr/>
          <p:nvPr/>
        </p:nvSpPr>
        <p:spPr>
          <a:xfrm>
            <a:off x="920826" y="1123393"/>
            <a:ext cx="10866255" cy="275148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Next, ask students to count off from 1 to 4. Provide art supplies to each of the four groups. Tell students they will be making posters about recycling topics. </a:t>
            </a:r>
            <a:endParaRPr/>
          </a:p>
          <a:p>
            <a:pPr marL="0" marR="0" lvl="0" indent="0" algn="just"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Ask all the 1s to team up to create one or more posters about </a:t>
            </a:r>
            <a:r>
              <a:rPr lang="en-US" sz="1400" b="1" i="0" u="none" strike="noStrike" cap="none">
                <a:solidFill>
                  <a:srgbClr val="262626"/>
                </a:solidFill>
                <a:latin typeface="Calibri"/>
                <a:ea typeface="Calibri"/>
                <a:cs typeface="Calibri"/>
                <a:sym typeface="Calibri"/>
              </a:rPr>
              <a:t>the 3 steps to recycling</a:t>
            </a:r>
            <a:r>
              <a:rPr lang="en-US" sz="1400" b="0" i="0" u="none" strike="noStrike" cap="none">
                <a:solidFill>
                  <a:srgbClr val="262626"/>
                </a:solidFill>
                <a:latin typeface="Calibri"/>
                <a:ea typeface="Calibri"/>
                <a:cs typeface="Calibri"/>
                <a:sym typeface="Calibri"/>
              </a:rPr>
              <a:t>.  (1. know what to throw 2. clean and dry 3. place in right bin)</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Ask all the 2s to team up to create one or more posters about </a:t>
            </a:r>
            <a:r>
              <a:rPr lang="en-US" sz="1400" b="1" i="0" u="none" strike="noStrike" cap="none">
                <a:solidFill>
                  <a:srgbClr val="262626"/>
                </a:solidFill>
                <a:latin typeface="Calibri"/>
                <a:ea typeface="Calibri"/>
                <a:cs typeface="Calibri"/>
                <a:sym typeface="Calibri"/>
              </a:rPr>
              <a:t>what we can and cannot recycle.  </a:t>
            </a:r>
            <a:r>
              <a:rPr lang="en-US" sz="1400" b="0" i="0" u="none" strike="noStrike" cap="none">
                <a:solidFill>
                  <a:srgbClr val="262626"/>
                </a:solidFill>
                <a:latin typeface="Calibri"/>
                <a:ea typeface="Calibri"/>
                <a:cs typeface="Calibri"/>
                <a:sym typeface="Calibri"/>
              </a:rPr>
              <a:t>(use the YES/NO handout as a reference)</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Ask all the 3s to team up to create one or more posters about </a:t>
            </a:r>
            <a:r>
              <a:rPr lang="en-US" sz="1400" b="1" i="0" u="none" strike="noStrike" cap="none">
                <a:solidFill>
                  <a:srgbClr val="262626"/>
                </a:solidFill>
                <a:latin typeface="Calibri"/>
                <a:ea typeface="Calibri"/>
                <a:cs typeface="Calibri"/>
                <a:sym typeface="Calibri"/>
              </a:rPr>
              <a:t>how waste ends up in a landfill and our ocean. </a:t>
            </a:r>
            <a:r>
              <a:rPr lang="en-US" sz="1400" b="0" i="0" u="none" strike="noStrike" cap="none">
                <a:solidFill>
                  <a:srgbClr val="262626"/>
                </a:solidFill>
                <a:latin typeface="Calibri"/>
                <a:ea typeface="Calibri"/>
                <a:cs typeface="Calibri"/>
                <a:sym typeface="Calibri"/>
              </a:rPr>
              <a:t>(reference slide #10, what does a landfill look like?)</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Ask all the 4s to team up to create one or more posters about </a:t>
            </a:r>
            <a:r>
              <a:rPr lang="en-US" sz="1400" b="1" i="0" u="none" strike="noStrike" cap="none">
                <a:solidFill>
                  <a:srgbClr val="262626"/>
                </a:solidFill>
                <a:latin typeface="Calibri"/>
                <a:ea typeface="Calibri"/>
                <a:cs typeface="Calibri"/>
                <a:sym typeface="Calibri"/>
              </a:rPr>
              <a:t>how recycling can save the planet. </a:t>
            </a:r>
            <a:r>
              <a:rPr lang="en-US" sz="1400" b="0" i="0" u="none" strike="noStrike" cap="none">
                <a:solidFill>
                  <a:srgbClr val="262626"/>
                </a:solidFill>
                <a:latin typeface="Calibri"/>
                <a:ea typeface="Calibri"/>
                <a:cs typeface="Calibri"/>
                <a:sym typeface="Calibri"/>
              </a:rPr>
              <a:t>(protect ocean animals, save energy, fight climate change)</a:t>
            </a:r>
            <a:endParaRPr sz="1400" b="0" i="0" u="none" strike="noStrike" cap="none">
              <a:solidFill>
                <a:srgbClr val="000000"/>
              </a:solidFill>
              <a:latin typeface="Arial"/>
              <a:ea typeface="Arial"/>
              <a:cs typeface="Arial"/>
              <a:sym typeface="Arial"/>
            </a:endParaRPr>
          </a:p>
        </p:txBody>
      </p:sp>
      <p:sp>
        <p:nvSpPr>
          <p:cNvPr id="466" name="Google Shape;466;p31"/>
          <p:cNvSpPr/>
          <p:nvPr/>
        </p:nvSpPr>
        <p:spPr>
          <a:xfrm>
            <a:off x="920826" y="3939367"/>
            <a:ext cx="10866255" cy="3681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Have the groups present their posters to the class and hang them in the classroom.</a:t>
            </a:r>
            <a:endParaRPr sz="1400" b="0" i="0" u="none" strike="noStrike" cap="none">
              <a:solidFill>
                <a:srgbClr val="000000"/>
              </a:solidFill>
              <a:latin typeface="Arial"/>
              <a:ea typeface="Arial"/>
              <a:cs typeface="Arial"/>
              <a:sym typeface="Arial"/>
            </a:endParaRPr>
          </a:p>
        </p:txBody>
      </p:sp>
      <p:sp>
        <p:nvSpPr>
          <p:cNvPr id="467" name="Google Shape;467;p31"/>
          <p:cNvSpPr/>
          <p:nvPr/>
        </p:nvSpPr>
        <p:spPr>
          <a:xfrm>
            <a:off x="505412" y="395421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8" name="Google Shape;468;p31"/>
          <p:cNvSpPr/>
          <p:nvPr/>
        </p:nvSpPr>
        <p:spPr>
          <a:xfrm>
            <a:off x="467015" y="395421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2</a:t>
            </a:r>
            <a:endParaRPr sz="1400" b="0" i="0" u="none" strike="noStrike" cap="none">
              <a:solidFill>
                <a:schemeClr val="lt1"/>
              </a:solidFill>
              <a:latin typeface="Arial"/>
              <a:ea typeface="Arial"/>
              <a:cs typeface="Arial"/>
              <a:sym typeface="Arial"/>
            </a:endParaRPr>
          </a:p>
        </p:txBody>
      </p:sp>
      <p:pic>
        <p:nvPicPr>
          <p:cNvPr id="469" name="Google Shape;469;p31" descr="Text, whiteboard&#10;&#10;Description automatically generated"/>
          <p:cNvPicPr preferRelativeResize="0"/>
          <p:nvPr/>
        </p:nvPicPr>
        <p:blipFill rotWithShape="1">
          <a:blip r:embed="rId4">
            <a:alphaModFix/>
          </a:blip>
          <a:srcRect/>
          <a:stretch/>
        </p:blipFill>
        <p:spPr>
          <a:xfrm>
            <a:off x="1147742" y="4566444"/>
            <a:ext cx="2916595" cy="2106430"/>
          </a:xfrm>
          <a:prstGeom prst="rect">
            <a:avLst/>
          </a:prstGeom>
          <a:noFill/>
          <a:ln>
            <a:noFill/>
          </a:ln>
        </p:spPr>
      </p:pic>
      <p:pic>
        <p:nvPicPr>
          <p:cNvPr id="470" name="Google Shape;470;p31" descr="A picture containing diagram&#10;&#10;Description automatically generated"/>
          <p:cNvPicPr preferRelativeResize="0"/>
          <p:nvPr/>
        </p:nvPicPr>
        <p:blipFill rotWithShape="1">
          <a:blip r:embed="rId5">
            <a:alphaModFix/>
          </a:blip>
          <a:srcRect/>
          <a:stretch/>
        </p:blipFill>
        <p:spPr>
          <a:xfrm>
            <a:off x="4315350" y="4518816"/>
            <a:ext cx="3085639" cy="2174336"/>
          </a:xfrm>
          <a:prstGeom prst="rect">
            <a:avLst/>
          </a:prstGeom>
          <a:noFill/>
          <a:ln>
            <a:noFill/>
          </a:ln>
        </p:spPr>
      </p:pic>
      <p:pic>
        <p:nvPicPr>
          <p:cNvPr id="471" name="Google Shape;471;p31" descr="A picture containing text&#10;&#10;Description automatically generated"/>
          <p:cNvPicPr preferRelativeResize="0"/>
          <p:nvPr/>
        </p:nvPicPr>
        <p:blipFill rotWithShape="1">
          <a:blip r:embed="rId6">
            <a:alphaModFix/>
          </a:blip>
          <a:srcRect/>
          <a:stretch/>
        </p:blipFill>
        <p:spPr>
          <a:xfrm>
            <a:off x="7652002" y="4518816"/>
            <a:ext cx="3379674" cy="2174336"/>
          </a:xfrm>
          <a:prstGeom prst="rect">
            <a:avLst/>
          </a:prstGeom>
          <a:noFill/>
          <a:ln>
            <a:noFill/>
          </a:ln>
        </p:spPr>
      </p:pic>
      <p:sp>
        <p:nvSpPr>
          <p:cNvPr id="472" name="Google Shape;47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3" name="Google Shape;103;p2"/>
          <p:cNvSpPr/>
          <p:nvPr/>
        </p:nvSpPr>
        <p:spPr>
          <a:xfrm>
            <a:off x="506503" y="1628708"/>
            <a:ext cx="10907167" cy="97868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Students will learn how to recycle and about the relationship between recycling and the environment. They will work in small groups to create a poster about why and how to recycle correctly. Students will present their posters and hang them in the classroom. </a:t>
            </a: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313764" y="1462601"/>
            <a:ext cx="11371732" cy="1287548"/>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1181181" y="312756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1127544" y="312756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a:off x="1172128" y="3107514"/>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1678983" y="3169938"/>
            <a:ext cx="9734687" cy="3681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Print or display lesson slides for the class. </a:t>
            </a: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5400000">
            <a:off x="586952" y="3070285"/>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1678983" y="3990915"/>
            <a:ext cx="9734687" cy="3681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Print out the “YES/NO” handout as a reference guide for the lesson.</a:t>
            </a: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1177126" y="395950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123489" y="395950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a:off x="1168073" y="393944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2"/>
          <p:cNvSpPr txBox="1"/>
          <p:nvPr/>
        </p:nvSpPr>
        <p:spPr>
          <a:xfrm>
            <a:off x="2794681" y="294106"/>
            <a:ext cx="66026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Lesson Prep &amp; Curriculum Alignment </a:t>
            </a:r>
            <a:endParaRPr sz="1400" b="0" i="0" u="none" strike="noStrike" cap="none">
              <a:solidFill>
                <a:srgbClr val="000000"/>
              </a:solidFill>
              <a:latin typeface="Arial"/>
              <a:ea typeface="Arial"/>
              <a:cs typeface="Arial"/>
              <a:sym typeface="Arial"/>
            </a:endParaRPr>
          </a:p>
        </p:txBody>
      </p:sp>
      <p:sp>
        <p:nvSpPr>
          <p:cNvPr id="117" name="Google Shape;117;p2"/>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Prep time: 10 – 15 minutes</a:t>
            </a: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1678983" y="4785550"/>
            <a:ext cx="9734687"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Gather all kinds of art supplies and posterboard (1 per group) but provide more if needed.</a:t>
            </a: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1177126" y="479910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2"/>
          <p:cNvSpPr/>
          <p:nvPr/>
        </p:nvSpPr>
        <p:spPr>
          <a:xfrm>
            <a:off x="1123489" y="479910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p:nvPr/>
        </p:nvSpPr>
        <p:spPr>
          <a:xfrm>
            <a:off x="1168073" y="4779054"/>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22" name="Google Shape;1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pic>
        <p:nvPicPr>
          <p:cNvPr id="127" name="Google Shape;127;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8" name="Google Shape;128;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3"/>
          <p:cNvSpPr/>
          <p:nvPr/>
        </p:nvSpPr>
        <p:spPr>
          <a:xfrm>
            <a:off x="506503" y="1456997"/>
            <a:ext cx="5410203" cy="40254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Key Learning Outcomes and Curriculum Alignment:</a:t>
            </a:r>
            <a:endParaRPr sz="1800" b="1" i="0" u="none" strike="noStrike" cap="none">
              <a:solidFill>
                <a:schemeClr val="lt1"/>
              </a:solidFill>
              <a:latin typeface="Calibri"/>
              <a:ea typeface="Calibri"/>
              <a:cs typeface="Calibri"/>
              <a:sym typeface="Calibri"/>
            </a:endParaRPr>
          </a:p>
        </p:txBody>
      </p:sp>
      <p:sp>
        <p:nvSpPr>
          <p:cNvPr id="130" name="Google Shape;130;p3"/>
          <p:cNvSpPr/>
          <p:nvPr/>
        </p:nvSpPr>
        <p:spPr>
          <a:xfrm>
            <a:off x="323617" y="2049634"/>
            <a:ext cx="11361877" cy="2382150"/>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a:solidFill>
                  <a:srgbClr val="262626"/>
                </a:solidFill>
                <a:latin typeface="Calibri"/>
                <a:ea typeface="Calibri"/>
                <a:cs typeface="Calibri"/>
                <a:sym typeface="Calibri"/>
              </a:rPr>
              <a:t>Science - Earth and Human Activity: </a:t>
            </a:r>
            <a:r>
              <a:rPr lang="en-US" sz="1600" b="0" i="0" u="none" strike="noStrike" cap="none">
                <a:solidFill>
                  <a:srgbClr val="262626"/>
                </a:solidFill>
                <a:latin typeface="Calibri"/>
                <a:ea typeface="Calibri"/>
                <a:cs typeface="Calibri"/>
                <a:sym typeface="Calibri"/>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 </a:t>
            </a:r>
            <a:r>
              <a:rPr lang="en-US" sz="1400" b="0" i="0" u="none" strike="noStrike" cap="none">
                <a:solidFill>
                  <a:srgbClr val="000000"/>
                </a:solidFill>
                <a:latin typeface="Arial"/>
                <a:ea typeface="Arial"/>
                <a:cs typeface="Arial"/>
                <a:sym typeface="Arial"/>
              </a:rPr>
              <a:t>Report on a topic or text with appropriate facts and relevant, descriptive details, speaking clearly at an understandable pace.</a:t>
            </a:r>
            <a:endParaRPr/>
          </a:p>
          <a:p>
            <a:pPr marL="0" marR="0" lvl="0" indent="0" algn="just" rtl="0">
              <a:lnSpc>
                <a:spcPct val="12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a:solidFill>
                  <a:srgbClr val="262626"/>
                </a:solidFill>
                <a:latin typeface="Calibri"/>
                <a:ea typeface="Calibri"/>
                <a:cs typeface="Calibri"/>
                <a:sym typeface="Calibri"/>
              </a:rPr>
              <a:t>English Language Arts and Literacy: </a:t>
            </a:r>
            <a:r>
              <a:rPr lang="en-US" sz="1600" b="0" i="0" u="none" strike="noStrike" cap="none">
                <a:solidFill>
                  <a:srgbClr val="262626"/>
                </a:solidFill>
                <a:latin typeface="Calibri"/>
                <a:ea typeface="Calibri"/>
                <a:cs typeface="Calibri"/>
                <a:sym typeface="Calibri"/>
              </a:rPr>
              <a:t>Participate in collaborative conversations with diverse partners about topics and texts. Follow agreed-upon rules for discussions. Use words and phrases acquired through conversations, reading and being read to, and responding to texts.</a:t>
            </a:r>
            <a:endParaRPr sz="1400" b="0" i="0" u="none" strike="noStrike" cap="none">
              <a:solidFill>
                <a:srgbClr val="000000"/>
              </a:solidFill>
              <a:latin typeface="Arial"/>
              <a:ea typeface="Arial"/>
              <a:cs typeface="Arial"/>
              <a:sym typeface="Arial"/>
            </a:endParaRPr>
          </a:p>
        </p:txBody>
      </p:sp>
      <p:pic>
        <p:nvPicPr>
          <p:cNvPr id="131" name="Google Shape;131;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32" name="Google Shape;132;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pic>
        <p:nvPicPr>
          <p:cNvPr id="133" name="Google Shape;133;p3" descr="A picture containing icon&#10;&#10;Description automatically generated"/>
          <p:cNvPicPr preferRelativeResize="0"/>
          <p:nvPr/>
        </p:nvPicPr>
        <p:blipFill rotWithShape="1">
          <a:blip r:embed="rId6">
            <a:alphaModFix/>
          </a:blip>
          <a:srcRect/>
          <a:stretch/>
        </p:blipFill>
        <p:spPr>
          <a:xfrm>
            <a:off x="2729804" y="5360662"/>
            <a:ext cx="1149009" cy="1149009"/>
          </a:xfrm>
          <a:prstGeom prst="rect">
            <a:avLst/>
          </a:prstGeom>
          <a:noFill/>
          <a:ln>
            <a:noFill/>
          </a:ln>
        </p:spPr>
      </p:pic>
      <p:pic>
        <p:nvPicPr>
          <p:cNvPr id="134" name="Google Shape;134;p3" descr="Graphical user interface, application, icon&#10;&#10;Description automatically generated"/>
          <p:cNvPicPr preferRelativeResize="0"/>
          <p:nvPr/>
        </p:nvPicPr>
        <p:blipFill rotWithShape="1">
          <a:blip r:embed="rId7">
            <a:alphaModFix/>
          </a:blip>
          <a:srcRect/>
          <a:stretch/>
        </p:blipFill>
        <p:spPr>
          <a:xfrm>
            <a:off x="3878813" y="5360662"/>
            <a:ext cx="1149010" cy="1149010"/>
          </a:xfrm>
          <a:prstGeom prst="rect">
            <a:avLst/>
          </a:prstGeom>
          <a:noFill/>
          <a:ln>
            <a:noFill/>
          </a:ln>
        </p:spPr>
      </p:pic>
      <p:sp>
        <p:nvSpPr>
          <p:cNvPr id="135" name="Google Shape;135;p3"/>
          <p:cNvSpPr/>
          <p:nvPr/>
        </p:nvSpPr>
        <p:spPr>
          <a:xfrm>
            <a:off x="323618" y="4723242"/>
            <a:ext cx="209685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3"/>
          <p:cNvSpPr/>
          <p:nvPr/>
        </p:nvSpPr>
        <p:spPr>
          <a:xfrm>
            <a:off x="506504" y="4715711"/>
            <a:ext cx="1712262" cy="40254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SDG Alignment</a:t>
            </a:r>
            <a:endParaRPr sz="1800" b="1" i="0" u="none" strike="noStrike" cap="none">
              <a:solidFill>
                <a:schemeClr val="lt1"/>
              </a:solidFill>
              <a:latin typeface="Calibri"/>
              <a:ea typeface="Calibri"/>
              <a:cs typeface="Calibri"/>
              <a:sym typeface="Calibri"/>
            </a:endParaRPr>
          </a:p>
        </p:txBody>
      </p:sp>
      <p:sp>
        <p:nvSpPr>
          <p:cNvPr id="137" name="Google Shape;137;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3"/>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3"/>
          <p:cNvSpPr txBox="1"/>
          <p:nvPr/>
        </p:nvSpPr>
        <p:spPr>
          <a:xfrm>
            <a:off x="2794681" y="294106"/>
            <a:ext cx="66026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Lesson Prep &amp; Curriculum Alignment </a:t>
            </a:r>
            <a:endParaRPr sz="1400" b="0" i="0" u="none" strike="noStrike" cap="none">
              <a:solidFill>
                <a:srgbClr val="000000"/>
              </a:solidFill>
              <a:latin typeface="Arial"/>
              <a:ea typeface="Arial"/>
              <a:cs typeface="Arial"/>
              <a:sym typeface="Arial"/>
            </a:endParaRPr>
          </a:p>
        </p:txBody>
      </p:sp>
      <p:sp>
        <p:nvSpPr>
          <p:cNvPr id="140" name="Google Shape;140;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Prep time: 10 – 15 minutes</a:t>
            </a:r>
            <a:endParaRPr sz="1400" b="0" i="0" u="none" strike="noStrike" cap="none">
              <a:solidFill>
                <a:srgbClr val="000000"/>
              </a:solidFill>
              <a:latin typeface="Arial"/>
              <a:ea typeface="Arial"/>
              <a:cs typeface="Arial"/>
              <a:sym typeface="Arial"/>
            </a:endParaRPr>
          </a:p>
        </p:txBody>
      </p:sp>
      <p:pic>
        <p:nvPicPr>
          <p:cNvPr id="141" name="Google Shape;141;p3" descr="Logo&#10;&#10;Description automatically generated with low confidence"/>
          <p:cNvPicPr preferRelativeResize="0"/>
          <p:nvPr/>
        </p:nvPicPr>
        <p:blipFill rotWithShape="1">
          <a:blip r:embed="rId8">
            <a:alphaModFix/>
          </a:blip>
          <a:srcRect/>
          <a:stretch/>
        </p:blipFill>
        <p:spPr>
          <a:xfrm>
            <a:off x="5031717" y="5360661"/>
            <a:ext cx="1149009" cy="1149009"/>
          </a:xfrm>
          <a:prstGeom prst="rect">
            <a:avLst/>
          </a:prstGeom>
          <a:noFill/>
          <a:ln>
            <a:noFill/>
          </a:ln>
        </p:spPr>
      </p:pic>
      <p:sp>
        <p:nvSpPr>
          <p:cNvPr id="142" name="Google Shape;14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46"/>
        <p:cNvGrpSpPr/>
        <p:nvPr/>
      </p:nvGrpSpPr>
      <p:grpSpPr>
        <a:xfrm>
          <a:off x="0" y="0"/>
          <a:ext cx="0" cy="0"/>
          <a:chOff x="0" y="0"/>
          <a:chExt cx="0" cy="0"/>
        </a:xfrm>
      </p:grpSpPr>
      <p:pic>
        <p:nvPicPr>
          <p:cNvPr id="147" name="Google Shape;147;p4"/>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48" name="Google Shape;148;p4"/>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4"/>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The Lesson </a:t>
            </a: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a:off x="413972" y="1449128"/>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4"/>
          <p:cNvSpPr/>
          <p:nvPr/>
        </p:nvSpPr>
        <p:spPr>
          <a:xfrm>
            <a:off x="360335" y="144912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4"/>
          <p:cNvSpPr/>
          <p:nvPr/>
        </p:nvSpPr>
        <p:spPr>
          <a:xfrm>
            <a:off x="404919" y="1429076"/>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911773" y="1491500"/>
            <a:ext cx="10866255" cy="166314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Introduce the lesson to your students by asking about their knowledge of recycling and if anyone recycles at home.</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Display the “YES/NO” slide or print the handout. </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Create an open discussion about the basics of recycling. </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What exactly is recycling? </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What can be recycled? </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What can’t be recycled? </a:t>
            </a:r>
            <a:endParaRPr sz="1400" b="0" i="0" u="none" strike="noStrike" cap="none">
              <a:solidFill>
                <a:srgbClr val="000000"/>
              </a:solidFill>
              <a:latin typeface="Arial"/>
              <a:ea typeface="Arial"/>
              <a:cs typeface="Arial"/>
              <a:sym typeface="Arial"/>
            </a:endParaRPr>
          </a:p>
        </p:txBody>
      </p:sp>
      <p:sp>
        <p:nvSpPr>
          <p:cNvPr id="155" name="Google Shape;155;p4"/>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Lesson duration: 45 - 60 minutes</a:t>
            </a: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a:off x="413972" y="341830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a:off x="360335" y="341830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4"/>
          <p:cNvSpPr/>
          <p:nvPr/>
        </p:nvSpPr>
        <p:spPr>
          <a:xfrm>
            <a:off x="404919" y="339825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59" name="Google Shape;159;p4"/>
          <p:cNvSpPr/>
          <p:nvPr/>
        </p:nvSpPr>
        <p:spPr>
          <a:xfrm>
            <a:off x="911773" y="3460681"/>
            <a:ext cx="10866255" cy="168042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Move through the slides asking them:</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Why is recycling important? </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What happens to garbage? </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What do you think about landfills? </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What do you think about pollution in the oceans and seas? </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How do you recycle?</a:t>
            </a:r>
            <a:endParaRPr sz="1400" b="0" i="0" u="none" strike="noStrike" cap="none">
              <a:solidFill>
                <a:srgbClr val="000000"/>
              </a:solidFill>
              <a:latin typeface="Arial"/>
              <a:ea typeface="Arial"/>
              <a:cs typeface="Arial"/>
              <a:sym typeface="Arial"/>
            </a:endParaRPr>
          </a:p>
        </p:txBody>
      </p:sp>
      <p:sp>
        <p:nvSpPr>
          <p:cNvPr id="160" name="Google Shape;160;p4"/>
          <p:cNvSpPr/>
          <p:nvPr/>
        </p:nvSpPr>
        <p:spPr>
          <a:xfrm>
            <a:off x="413972" y="5449774"/>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4"/>
          <p:cNvSpPr/>
          <p:nvPr/>
        </p:nvSpPr>
        <p:spPr>
          <a:xfrm>
            <a:off x="360335" y="5449774"/>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4"/>
          <p:cNvSpPr/>
          <p:nvPr/>
        </p:nvSpPr>
        <p:spPr>
          <a:xfrm>
            <a:off x="404919" y="5429722"/>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63" name="Google Shape;163;p4"/>
          <p:cNvSpPr/>
          <p:nvPr/>
        </p:nvSpPr>
        <p:spPr>
          <a:xfrm>
            <a:off x="911773" y="5492146"/>
            <a:ext cx="10866255" cy="66358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Have students write one or two sentences about the most important thing they learned from the slides. Ask them to share what they wrote and why. </a:t>
            </a:r>
            <a:endParaRPr sz="1400" b="0" i="0" u="none" strike="noStrike" cap="none">
              <a:solidFill>
                <a:srgbClr val="262626"/>
              </a:solidFill>
              <a:latin typeface="Calibri"/>
              <a:ea typeface="Calibri"/>
              <a:cs typeface="Calibri"/>
              <a:sym typeface="Calibri"/>
            </a:endParaRPr>
          </a:p>
        </p:txBody>
      </p:sp>
      <p:sp>
        <p:nvSpPr>
          <p:cNvPr id="164" name="Google Shape;16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pic>
        <p:nvPicPr>
          <p:cNvPr id="169" name="Google Shape;169;p5"/>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70" name="Google Shape;170;p5"/>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5"/>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The Lesson </a:t>
            </a:r>
            <a:endParaRPr sz="1400" b="0" i="0" u="none" strike="noStrike" cap="none">
              <a:solidFill>
                <a:srgbClr val="000000"/>
              </a:solidFill>
              <a:latin typeface="Arial"/>
              <a:ea typeface="Arial"/>
              <a:cs typeface="Arial"/>
              <a:sym typeface="Arial"/>
            </a:endParaRPr>
          </a:p>
        </p:txBody>
      </p:sp>
      <p:sp>
        <p:nvSpPr>
          <p:cNvPr id="173" name="Google Shape;173;p5"/>
          <p:cNvSpPr/>
          <p:nvPr/>
        </p:nvSpPr>
        <p:spPr>
          <a:xfrm>
            <a:off x="413972" y="1449128"/>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5"/>
          <p:cNvSpPr/>
          <p:nvPr/>
        </p:nvSpPr>
        <p:spPr>
          <a:xfrm>
            <a:off x="360335" y="144912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5"/>
          <p:cNvSpPr/>
          <p:nvPr/>
        </p:nvSpPr>
        <p:spPr>
          <a:xfrm>
            <a:off x="404919" y="1429076"/>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911773" y="1491500"/>
            <a:ext cx="10866255"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Next, ask students to count off from 1 to 4. Provide art supplies to each of the four groups.</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Ask all the 1s to team up to create one or more posters about </a:t>
            </a:r>
            <a:r>
              <a:rPr lang="en-US" sz="1400" b="1" i="0" u="none" strike="noStrike" cap="none">
                <a:solidFill>
                  <a:srgbClr val="262626"/>
                </a:solidFill>
                <a:latin typeface="Calibri"/>
                <a:ea typeface="Calibri"/>
                <a:cs typeface="Calibri"/>
                <a:sym typeface="Calibri"/>
              </a:rPr>
              <a:t>the 3 steps to recycling</a:t>
            </a:r>
            <a:r>
              <a:rPr lang="en-US" sz="1400" b="0" i="0" u="none" strike="noStrike" cap="none">
                <a:solidFill>
                  <a:srgbClr val="262626"/>
                </a:solidFill>
                <a:latin typeface="Calibri"/>
                <a:ea typeface="Calibri"/>
                <a:cs typeface="Calibri"/>
                <a:sym typeface="Calibri"/>
              </a:rPr>
              <a:t>.  (1. know what to throw 2. clean and dry 3. place in right bin)</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Ask all the 2s to team up to create one or more posters about </a:t>
            </a:r>
            <a:r>
              <a:rPr lang="en-US" sz="1400" b="1" i="0" u="none" strike="noStrike" cap="none">
                <a:solidFill>
                  <a:srgbClr val="262626"/>
                </a:solidFill>
                <a:latin typeface="Calibri"/>
                <a:ea typeface="Calibri"/>
                <a:cs typeface="Calibri"/>
                <a:sym typeface="Calibri"/>
              </a:rPr>
              <a:t>what we can and cannot recycle. </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Ask all the 3s to team up to create one or more posters about </a:t>
            </a:r>
            <a:r>
              <a:rPr lang="en-US" sz="1400" b="1" i="0" u="none" strike="noStrike" cap="none">
                <a:solidFill>
                  <a:srgbClr val="262626"/>
                </a:solidFill>
                <a:latin typeface="Calibri"/>
                <a:ea typeface="Calibri"/>
                <a:cs typeface="Calibri"/>
                <a:sym typeface="Calibri"/>
              </a:rPr>
              <a:t>how waste ends up in a landfill and our ocean. </a:t>
            </a:r>
            <a:r>
              <a:rPr lang="en-US" sz="1400" b="0" i="0" u="none" strike="noStrike" cap="none">
                <a:solidFill>
                  <a:srgbClr val="262626"/>
                </a:solidFill>
                <a:latin typeface="Calibri"/>
                <a:ea typeface="Calibri"/>
                <a:cs typeface="Calibri"/>
                <a:sym typeface="Calibri"/>
              </a:rPr>
              <a:t>(recyclables do not belong in the landfill)</a:t>
            </a:r>
            <a:endParaRPr sz="1400" b="0" i="0" u="none" strike="noStrike" cap="none">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Ask all the 4s to team up to create one or more posters about </a:t>
            </a:r>
            <a:r>
              <a:rPr lang="en-US" sz="1400" b="1" i="0" u="none" strike="noStrike" cap="none">
                <a:solidFill>
                  <a:srgbClr val="262626"/>
                </a:solidFill>
                <a:latin typeface="Calibri"/>
                <a:ea typeface="Calibri"/>
                <a:cs typeface="Calibri"/>
                <a:sym typeface="Calibri"/>
              </a:rPr>
              <a:t>why recycling is important to the environment. </a:t>
            </a:r>
            <a:r>
              <a:rPr lang="en-US" sz="1400" b="0" i="0" u="none" strike="noStrike" cap="none">
                <a:solidFill>
                  <a:srgbClr val="262626"/>
                </a:solidFill>
                <a:latin typeface="Calibri"/>
                <a:ea typeface="Calibri"/>
                <a:cs typeface="Calibri"/>
                <a:sym typeface="Calibri"/>
              </a:rPr>
              <a:t>(keep out of the ocean)</a:t>
            </a: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413972" y="975349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5"/>
          <p:cNvSpPr/>
          <p:nvPr/>
        </p:nvSpPr>
        <p:spPr>
          <a:xfrm>
            <a:off x="360335" y="975349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5"/>
          <p:cNvSpPr/>
          <p:nvPr/>
        </p:nvSpPr>
        <p:spPr>
          <a:xfrm>
            <a:off x="404919" y="973344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911773" y="9795867"/>
            <a:ext cx="10866255" cy="3681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Give them 5min to search the class for plastic bottles to put into the new bin.</a:t>
            </a:r>
            <a:endParaRPr sz="1400" b="1" i="0" u="none" strike="noStrike" cap="none">
              <a:solidFill>
                <a:srgbClr val="262626"/>
              </a:solidFill>
              <a:latin typeface="Calibri"/>
              <a:ea typeface="Calibri"/>
              <a:cs typeface="Calibri"/>
              <a:sym typeface="Calibri"/>
            </a:endParaRPr>
          </a:p>
        </p:txBody>
      </p:sp>
      <p:sp>
        <p:nvSpPr>
          <p:cNvPr id="181" name="Google Shape;181;p5"/>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Lesson duration: 45 - 60 minutes</a:t>
            </a:r>
            <a:endParaRPr sz="1400" b="0" i="0" u="none" strike="noStrike" cap="none">
              <a:solidFill>
                <a:srgbClr val="000000"/>
              </a:solidFill>
              <a:latin typeface="Arial"/>
              <a:ea typeface="Arial"/>
              <a:cs typeface="Arial"/>
              <a:sym typeface="Arial"/>
            </a:endParaRPr>
          </a:p>
        </p:txBody>
      </p:sp>
      <p:sp>
        <p:nvSpPr>
          <p:cNvPr id="182" name="Google Shape;182;p5"/>
          <p:cNvSpPr/>
          <p:nvPr/>
        </p:nvSpPr>
        <p:spPr>
          <a:xfrm>
            <a:off x="413972" y="3530960"/>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p:nvPr/>
        </p:nvSpPr>
        <p:spPr>
          <a:xfrm>
            <a:off x="360335" y="3515720"/>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5"/>
          <p:cNvSpPr/>
          <p:nvPr/>
        </p:nvSpPr>
        <p:spPr>
          <a:xfrm>
            <a:off x="420453" y="3478960"/>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185" name="Google Shape;185;p5"/>
          <p:cNvSpPr/>
          <p:nvPr/>
        </p:nvSpPr>
        <p:spPr>
          <a:xfrm>
            <a:off x="911773" y="3528159"/>
            <a:ext cx="10866255" cy="3681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Have the groups present their posters to the class and hang them in the classroom.</a:t>
            </a:r>
            <a:endParaRPr sz="1400" b="0" i="0" u="none" strike="noStrike" cap="none">
              <a:solidFill>
                <a:srgbClr val="000000"/>
              </a:solidFill>
              <a:latin typeface="Arial"/>
              <a:ea typeface="Arial"/>
              <a:cs typeface="Arial"/>
              <a:sym typeface="Arial"/>
            </a:endParaRPr>
          </a:p>
        </p:txBody>
      </p:sp>
      <p:sp>
        <p:nvSpPr>
          <p:cNvPr id="186" name="Google Shape;18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grpSp>
        <p:nvGrpSpPr>
          <p:cNvPr id="187" name="Google Shape;187;p5"/>
          <p:cNvGrpSpPr/>
          <p:nvPr/>
        </p:nvGrpSpPr>
        <p:grpSpPr>
          <a:xfrm>
            <a:off x="2822243" y="4989292"/>
            <a:ext cx="6547513" cy="1338812"/>
            <a:chOff x="4790164" y="5101971"/>
            <a:chExt cx="6979920" cy="1490877"/>
          </a:xfrm>
        </p:grpSpPr>
        <p:sp>
          <p:nvSpPr>
            <p:cNvPr id="188" name="Google Shape;188;p5"/>
            <p:cNvSpPr/>
            <p:nvPr/>
          </p:nvSpPr>
          <p:spPr>
            <a:xfrm>
              <a:off x="4790164" y="5162929"/>
              <a:ext cx="6979920" cy="106916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rgbClr val="29C7F7"/>
                </a:solidFill>
                <a:highlight>
                  <a:srgbClr val="29C7F7"/>
                </a:highlight>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29C7F7"/>
                </a:solidFill>
                <a:highlight>
                  <a:srgbClr val="29C7F7"/>
                </a:highlight>
                <a:latin typeface="Arial"/>
                <a:ea typeface="Arial"/>
                <a:cs typeface="Arial"/>
                <a:sym typeface="Arial"/>
              </a:endParaRPr>
            </a:p>
          </p:txBody>
        </p:sp>
        <p:sp>
          <p:nvSpPr>
            <p:cNvPr id="189" name="Google Shape;189;p5"/>
            <p:cNvSpPr/>
            <p:nvPr/>
          </p:nvSpPr>
          <p:spPr>
            <a:xfrm>
              <a:off x="4790164" y="5443839"/>
              <a:ext cx="6979920" cy="1149009"/>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300" b="1" i="0" u="none" strike="noStrike" cap="none">
                  <a:solidFill>
                    <a:schemeClr val="lt1"/>
                  </a:solidFill>
                  <a:latin typeface="Arial"/>
                  <a:ea typeface="Arial"/>
                  <a:cs typeface="Arial"/>
                  <a:sym typeface="Arial"/>
                </a:rPr>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0" name="Google Shape;190;p5"/>
            <p:cNvSpPr txBox="1"/>
            <p:nvPr/>
          </p:nvSpPr>
          <p:spPr>
            <a:xfrm>
              <a:off x="6956554" y="5101971"/>
              <a:ext cx="4280197" cy="3767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Flexible and adaptive lesson</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94"/>
        <p:cNvGrpSpPr/>
        <p:nvPr/>
      </p:nvGrpSpPr>
      <p:grpSpPr>
        <a:xfrm>
          <a:off x="0" y="0"/>
          <a:ext cx="0" cy="0"/>
          <a:chOff x="0" y="0"/>
          <a:chExt cx="0" cy="0"/>
        </a:xfrm>
      </p:grpSpPr>
      <p:pic>
        <p:nvPicPr>
          <p:cNvPr id="195" name="Google Shape;195;p23"/>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96" name="Google Shape;19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97" name="Google Shape;197;p23" descr="Graphical user interface, text, application&#10;&#10;Description automatically generated"/>
          <p:cNvPicPr preferRelativeResize="0"/>
          <p:nvPr/>
        </p:nvPicPr>
        <p:blipFill rotWithShape="1">
          <a:blip r:embed="rId4">
            <a:alphaModFix/>
          </a:blip>
          <a:srcRect r="21856" b="73164"/>
          <a:stretch/>
        </p:blipFill>
        <p:spPr>
          <a:xfrm>
            <a:off x="929898" y="2611806"/>
            <a:ext cx="7919634" cy="1146875"/>
          </a:xfrm>
          <a:prstGeom prst="rect">
            <a:avLst/>
          </a:prstGeom>
          <a:noFill/>
          <a:ln>
            <a:noFill/>
          </a:ln>
        </p:spPr>
      </p:pic>
      <p:pic>
        <p:nvPicPr>
          <p:cNvPr id="198" name="Google Shape;198;p23" descr="Graphical user interface, text, application&#10;&#10;Description automatically generated"/>
          <p:cNvPicPr preferRelativeResize="0"/>
          <p:nvPr/>
        </p:nvPicPr>
        <p:blipFill rotWithShape="1">
          <a:blip r:embed="rId4">
            <a:alphaModFix/>
          </a:blip>
          <a:srcRect l="50975" t="38440" r="-13" b="17"/>
          <a:stretch/>
        </p:blipFill>
        <p:spPr>
          <a:xfrm>
            <a:off x="6739913" y="4091552"/>
            <a:ext cx="4969790" cy="2629923"/>
          </a:xfrm>
          <a:prstGeom prst="rect">
            <a:avLst/>
          </a:prstGeom>
          <a:noFill/>
          <a:ln>
            <a:noFill/>
          </a:ln>
        </p:spPr>
      </p:pic>
      <p:sp>
        <p:nvSpPr>
          <p:cNvPr id="199" name="Google Shape;199;p23"/>
          <p:cNvSpPr/>
          <p:nvPr/>
        </p:nvSpPr>
        <p:spPr>
          <a:xfrm>
            <a:off x="2606040" y="185126"/>
            <a:ext cx="6979920" cy="87401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0" name="Google Shape;200;p23"/>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1" name="Google Shape;201;p23"/>
          <p:cNvSpPr txBox="1"/>
          <p:nvPr/>
        </p:nvSpPr>
        <p:spPr>
          <a:xfrm>
            <a:off x="2357461" y="294106"/>
            <a:ext cx="74770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Calibri"/>
                <a:ea typeface="Calibri"/>
                <a:cs typeface="Calibri"/>
                <a:sym typeface="Calibri"/>
              </a:rPr>
              <a:t>Prepare the PowerPoint presentation</a:t>
            </a:r>
            <a:endParaRPr/>
          </a:p>
        </p:txBody>
      </p:sp>
      <p:sp>
        <p:nvSpPr>
          <p:cNvPr id="202" name="Google Shape;202;p23"/>
          <p:cNvSpPr/>
          <p:nvPr/>
        </p:nvSpPr>
        <p:spPr>
          <a:xfrm>
            <a:off x="323617" y="1247462"/>
            <a:ext cx="11361877" cy="117570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0" i="0" u="none" strike="noStrike" cap="none">
                <a:solidFill>
                  <a:srgbClr val="262626"/>
                </a:solidFill>
                <a:latin typeface="Calibri"/>
                <a:ea typeface="Calibri"/>
                <a:cs typeface="Calibri"/>
                <a:sym typeface="Calibri"/>
              </a:rPr>
              <a:t>When you are ready to present the lessons to your class click on </a:t>
            </a:r>
            <a:r>
              <a:rPr lang="en-US" sz="2000" b="1" i="0" u="none" strike="noStrike" cap="none">
                <a:solidFill>
                  <a:srgbClr val="262626"/>
                </a:solidFill>
                <a:latin typeface="Calibri"/>
                <a:ea typeface="Calibri"/>
                <a:cs typeface="Calibri"/>
                <a:sym typeface="Calibri"/>
              </a:rPr>
              <a:t>Slide Show </a:t>
            </a:r>
            <a:r>
              <a:rPr lang="en-US" sz="2000" b="0" i="0" u="none" strike="noStrike" cap="none">
                <a:solidFill>
                  <a:srgbClr val="262626"/>
                </a:solidFill>
                <a:latin typeface="Calibri"/>
                <a:ea typeface="Calibri"/>
                <a:cs typeface="Calibri"/>
                <a:sym typeface="Calibri"/>
              </a:rPr>
              <a:t>on the top menu bar then select </a:t>
            </a:r>
            <a:r>
              <a:rPr lang="en-US" sz="2000" b="1" i="0" u="none" strike="noStrike" cap="none">
                <a:solidFill>
                  <a:srgbClr val="262626"/>
                </a:solidFill>
                <a:latin typeface="Calibri"/>
                <a:ea typeface="Calibri"/>
                <a:cs typeface="Calibri"/>
                <a:sym typeface="Calibri"/>
              </a:rPr>
              <a:t>Presenter View. </a:t>
            </a:r>
            <a:r>
              <a:rPr lang="en-US" sz="2000" b="0" i="0" u="none" strike="noStrike" cap="none">
                <a:solidFill>
                  <a:srgbClr val="262626"/>
                </a:solidFill>
                <a:latin typeface="Calibri"/>
                <a:ea typeface="Calibri"/>
                <a:cs typeface="Calibri"/>
                <a:sym typeface="Calibri"/>
              </a:rPr>
              <a:t>In Presenter view, you can see your notes as you present while the audience see only your slides.</a:t>
            </a:r>
            <a:endParaRPr sz="2000" b="1" i="0" u="none" strike="noStrike" cap="none">
              <a:solidFill>
                <a:srgbClr val="262626"/>
              </a:solidFill>
              <a:latin typeface="Calibri"/>
              <a:ea typeface="Calibri"/>
              <a:cs typeface="Calibri"/>
              <a:sym typeface="Calibri"/>
            </a:endParaRPr>
          </a:p>
        </p:txBody>
      </p:sp>
      <p:sp>
        <p:nvSpPr>
          <p:cNvPr id="203" name="Google Shape;203;p23"/>
          <p:cNvSpPr/>
          <p:nvPr/>
        </p:nvSpPr>
        <p:spPr>
          <a:xfrm>
            <a:off x="323616" y="3978315"/>
            <a:ext cx="6092681" cy="191437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0" i="0" u="none" strike="noStrike" cap="none">
                <a:solidFill>
                  <a:srgbClr val="262626"/>
                </a:solidFill>
                <a:latin typeface="Calibri"/>
                <a:ea typeface="Calibri"/>
                <a:cs typeface="Calibri"/>
                <a:sym typeface="Calibri"/>
              </a:rPr>
              <a:t>The notes appear in a pane on the right. The text should wrap automatically, and a vertical scroll bar appears if necessary. You can also change the size of the text in the Notes pane by using the two buttons at the lower left corner of the Notes pane. </a:t>
            </a:r>
            <a:endParaRPr sz="2000" b="1" i="0" u="none" strike="noStrike" cap="none">
              <a:solidFill>
                <a:srgbClr val="26262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10" name="Google Shape;210;p6"/>
          <p:cNvGrpSpPr/>
          <p:nvPr/>
        </p:nvGrpSpPr>
        <p:grpSpPr>
          <a:xfrm>
            <a:off x="1480707" y="5036833"/>
            <a:ext cx="3105179" cy="740506"/>
            <a:chOff x="1058928" y="327691"/>
            <a:chExt cx="3105179" cy="740506"/>
          </a:xfrm>
        </p:grpSpPr>
        <p:sp>
          <p:nvSpPr>
            <p:cNvPr id="211" name="Google Shape;211;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YES</a:t>
              </a:r>
              <a:endParaRPr sz="1400" b="0" i="0" u="none" strike="noStrike" cap="none">
                <a:solidFill>
                  <a:srgbClr val="000000"/>
                </a:solidFill>
                <a:latin typeface="Arial"/>
                <a:ea typeface="Arial"/>
                <a:cs typeface="Arial"/>
                <a:sym typeface="Arial"/>
              </a:endParaRPr>
            </a:p>
          </p:txBody>
        </p:sp>
      </p:grpSp>
      <p:grpSp>
        <p:nvGrpSpPr>
          <p:cNvPr id="213" name="Google Shape;213;p6"/>
          <p:cNvGrpSpPr/>
          <p:nvPr/>
        </p:nvGrpSpPr>
        <p:grpSpPr>
          <a:xfrm>
            <a:off x="7606116" y="5001675"/>
            <a:ext cx="3105179" cy="736434"/>
            <a:chOff x="7983908" y="313974"/>
            <a:chExt cx="3105179" cy="736434"/>
          </a:xfrm>
        </p:grpSpPr>
        <p:sp>
          <p:nvSpPr>
            <p:cNvPr id="214" name="Google Shape;214;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NO</a:t>
              </a:r>
              <a:endParaRPr sz="1400" b="0" i="0" u="none" strike="noStrike" cap="none">
                <a:solidFill>
                  <a:srgbClr val="000000"/>
                </a:solidFill>
                <a:latin typeface="Arial"/>
                <a:ea typeface="Arial"/>
                <a:cs typeface="Arial"/>
                <a:sym typeface="Arial"/>
              </a:endParaRPr>
            </a:p>
          </p:txBody>
        </p:sp>
      </p:grpSp>
      <p:grpSp>
        <p:nvGrpSpPr>
          <p:cNvPr id="216" name="Google Shape;216;p6"/>
          <p:cNvGrpSpPr/>
          <p:nvPr/>
        </p:nvGrpSpPr>
        <p:grpSpPr>
          <a:xfrm>
            <a:off x="220450" y="81404"/>
            <a:ext cx="1431166" cy="1946487"/>
            <a:chOff x="923533" y="1746170"/>
            <a:chExt cx="1431166" cy="1946487"/>
          </a:xfrm>
        </p:grpSpPr>
        <p:pic>
          <p:nvPicPr>
            <p:cNvPr id="217" name="Google Shape;217;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218" name="Google Shape;218;p6"/>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Glass jar</a:t>
              </a:r>
              <a:endParaRPr sz="2000" b="0" i="0" u="none" strike="noStrike" cap="none">
                <a:solidFill>
                  <a:srgbClr val="262626"/>
                </a:solidFill>
                <a:latin typeface="Calibri"/>
                <a:ea typeface="Calibri"/>
                <a:cs typeface="Calibri"/>
                <a:sym typeface="Calibri"/>
              </a:endParaRPr>
            </a:p>
          </p:txBody>
        </p:sp>
      </p:grpSp>
      <p:grpSp>
        <p:nvGrpSpPr>
          <p:cNvPr id="219" name="Google Shape;219;p6"/>
          <p:cNvGrpSpPr/>
          <p:nvPr/>
        </p:nvGrpSpPr>
        <p:grpSpPr>
          <a:xfrm>
            <a:off x="1526254" y="119530"/>
            <a:ext cx="2347800" cy="1948460"/>
            <a:chOff x="2948176" y="1768789"/>
            <a:chExt cx="2347800" cy="1948460"/>
          </a:xfrm>
        </p:grpSpPr>
        <p:sp>
          <p:nvSpPr>
            <p:cNvPr id="220" name="Google Shape;220;p6"/>
            <p:cNvSpPr/>
            <p:nvPr/>
          </p:nvSpPr>
          <p:spPr>
            <a:xfrm>
              <a:off x="2948176" y="3255625"/>
              <a:ext cx="2347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PET Plastic bottle</a:t>
              </a:r>
              <a:endParaRPr sz="2000" b="0" i="0" u="none" strike="noStrike" cap="none">
                <a:solidFill>
                  <a:srgbClr val="262626"/>
                </a:solidFill>
                <a:latin typeface="Calibri"/>
                <a:ea typeface="Calibri"/>
                <a:cs typeface="Calibri"/>
                <a:sym typeface="Calibri"/>
              </a:endParaRPr>
            </a:p>
          </p:txBody>
        </p:sp>
        <p:pic>
          <p:nvPicPr>
            <p:cNvPr id="221" name="Google Shape;221;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222" name="Google Shape;222;p6"/>
          <p:cNvGrpSpPr/>
          <p:nvPr/>
        </p:nvGrpSpPr>
        <p:grpSpPr>
          <a:xfrm>
            <a:off x="5569220" y="356473"/>
            <a:ext cx="1934828" cy="1711574"/>
            <a:chOff x="3193049" y="4171116"/>
            <a:chExt cx="1934828" cy="1711574"/>
          </a:xfrm>
        </p:grpSpPr>
        <p:sp>
          <p:nvSpPr>
            <p:cNvPr id="223" name="Google Shape;22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Metal can</a:t>
              </a:r>
              <a:endParaRPr sz="2000" b="0" i="0" u="none" strike="noStrike" cap="none">
                <a:solidFill>
                  <a:srgbClr val="262626"/>
                </a:solidFill>
                <a:latin typeface="Calibri"/>
                <a:ea typeface="Calibri"/>
                <a:cs typeface="Calibri"/>
                <a:sym typeface="Calibri"/>
              </a:endParaRPr>
            </a:p>
          </p:txBody>
        </p:sp>
        <p:pic>
          <p:nvPicPr>
            <p:cNvPr id="224" name="Google Shape;224;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225" name="Google Shape;225;p6"/>
          <p:cNvGrpSpPr/>
          <p:nvPr/>
        </p:nvGrpSpPr>
        <p:grpSpPr>
          <a:xfrm>
            <a:off x="5743257" y="2128285"/>
            <a:ext cx="1958555" cy="1793121"/>
            <a:chOff x="488426" y="4064988"/>
            <a:chExt cx="1958555" cy="1793121"/>
          </a:xfrm>
        </p:grpSpPr>
        <p:sp>
          <p:nvSpPr>
            <p:cNvPr id="226" name="Google Shape;226;p6"/>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Cardboard box</a:t>
              </a:r>
              <a:endParaRPr sz="1400" b="0" i="0" u="none" strike="noStrike" cap="none">
                <a:solidFill>
                  <a:srgbClr val="000000"/>
                </a:solidFill>
                <a:latin typeface="Arial"/>
                <a:ea typeface="Arial"/>
                <a:cs typeface="Arial"/>
                <a:sym typeface="Arial"/>
              </a:endParaRPr>
            </a:p>
          </p:txBody>
        </p:sp>
        <p:pic>
          <p:nvPicPr>
            <p:cNvPr id="227" name="Google Shape;227;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228" name="Google Shape;228;p6"/>
          <p:cNvGrpSpPr/>
          <p:nvPr/>
        </p:nvGrpSpPr>
        <p:grpSpPr>
          <a:xfrm>
            <a:off x="10019359" y="2112406"/>
            <a:ext cx="1766616" cy="1706663"/>
            <a:chOff x="6420868" y="1760417"/>
            <a:chExt cx="1680673" cy="1342141"/>
          </a:xfrm>
        </p:grpSpPr>
        <p:pic>
          <p:nvPicPr>
            <p:cNvPr id="229" name="Google Shape;229;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30" name="Google Shape;230;p6"/>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grpSp>
      <p:grpSp>
        <p:nvGrpSpPr>
          <p:cNvPr id="231" name="Google Shape;231;p6"/>
          <p:cNvGrpSpPr/>
          <p:nvPr/>
        </p:nvGrpSpPr>
        <p:grpSpPr>
          <a:xfrm>
            <a:off x="10192079" y="582212"/>
            <a:ext cx="1680673" cy="1356390"/>
            <a:chOff x="8346482" y="1742833"/>
            <a:chExt cx="1680673" cy="1356390"/>
          </a:xfrm>
        </p:grpSpPr>
        <p:sp>
          <p:nvSpPr>
            <p:cNvPr id="232" name="Google Shape;232;p6"/>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233" name="Google Shape;233;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234" name="Google Shape;234;p6"/>
          <p:cNvGrpSpPr/>
          <p:nvPr/>
        </p:nvGrpSpPr>
        <p:grpSpPr>
          <a:xfrm>
            <a:off x="7004304" y="448738"/>
            <a:ext cx="2037700" cy="1705386"/>
            <a:chOff x="6377570" y="3189531"/>
            <a:chExt cx="1680673" cy="1297986"/>
          </a:xfrm>
        </p:grpSpPr>
        <p:sp>
          <p:nvSpPr>
            <p:cNvPr id="235" name="Google Shape;235;p6"/>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236" name="Google Shape;236;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237" name="Google Shape;237;p6"/>
          <p:cNvGrpSpPr/>
          <p:nvPr/>
        </p:nvGrpSpPr>
        <p:grpSpPr>
          <a:xfrm>
            <a:off x="8382213" y="-28209"/>
            <a:ext cx="2249386" cy="2208527"/>
            <a:chOff x="8347377" y="3061193"/>
            <a:chExt cx="1680673" cy="1441072"/>
          </a:xfrm>
        </p:grpSpPr>
        <p:pic>
          <p:nvPicPr>
            <p:cNvPr id="238" name="Google Shape;238;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39" name="Google Shape;239;p6"/>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grpSp>
      <p:grpSp>
        <p:nvGrpSpPr>
          <p:cNvPr id="240" name="Google Shape;240;p6"/>
          <p:cNvGrpSpPr/>
          <p:nvPr/>
        </p:nvGrpSpPr>
        <p:grpSpPr>
          <a:xfrm>
            <a:off x="3954057" y="2308469"/>
            <a:ext cx="1680673" cy="1270354"/>
            <a:chOff x="6365330" y="4619518"/>
            <a:chExt cx="1680673" cy="1270354"/>
          </a:xfrm>
        </p:grpSpPr>
        <p:pic>
          <p:nvPicPr>
            <p:cNvPr id="241" name="Google Shape;241;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42" name="Google Shape;242;p6"/>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grpSp>
      <p:grpSp>
        <p:nvGrpSpPr>
          <p:cNvPr id="243" name="Google Shape;243;p6"/>
          <p:cNvGrpSpPr/>
          <p:nvPr/>
        </p:nvGrpSpPr>
        <p:grpSpPr>
          <a:xfrm>
            <a:off x="2134796" y="2157928"/>
            <a:ext cx="1680673" cy="1343548"/>
            <a:chOff x="8327554" y="4546324"/>
            <a:chExt cx="1680673" cy="1343548"/>
          </a:xfrm>
        </p:grpSpPr>
        <p:pic>
          <p:nvPicPr>
            <p:cNvPr id="244" name="Google Shape;244;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45" name="Google Shape;245;p6"/>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Plastic bag</a:t>
              </a:r>
              <a:endParaRPr sz="1800" b="0" i="0" u="none" strike="noStrike" cap="none">
                <a:solidFill>
                  <a:srgbClr val="262626"/>
                </a:solidFill>
                <a:latin typeface="Calibri"/>
                <a:ea typeface="Calibri"/>
                <a:cs typeface="Calibri"/>
                <a:sym typeface="Calibri"/>
              </a:endParaRPr>
            </a:p>
          </p:txBody>
        </p:sp>
      </p:grpSp>
      <p:grpSp>
        <p:nvGrpSpPr>
          <p:cNvPr id="246" name="Google Shape;246;p6"/>
          <p:cNvGrpSpPr/>
          <p:nvPr/>
        </p:nvGrpSpPr>
        <p:grpSpPr>
          <a:xfrm>
            <a:off x="36997" y="2073806"/>
            <a:ext cx="1942002" cy="1692347"/>
            <a:chOff x="10237173" y="4571526"/>
            <a:chExt cx="1680673" cy="1343002"/>
          </a:xfrm>
        </p:grpSpPr>
        <p:pic>
          <p:nvPicPr>
            <p:cNvPr id="247" name="Google Shape;247;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48" name="Google Shape;248;p6"/>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grpSp>
      <p:grpSp>
        <p:nvGrpSpPr>
          <p:cNvPr id="249" name="Google Shape;249;p6"/>
          <p:cNvGrpSpPr/>
          <p:nvPr/>
        </p:nvGrpSpPr>
        <p:grpSpPr>
          <a:xfrm>
            <a:off x="3739481" y="479086"/>
            <a:ext cx="2249385" cy="1729872"/>
            <a:chOff x="10256338" y="3269424"/>
            <a:chExt cx="1680673" cy="1232841"/>
          </a:xfrm>
        </p:grpSpPr>
        <p:pic>
          <p:nvPicPr>
            <p:cNvPr id="250" name="Google Shape;250;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51" name="Google Shape;251;p6"/>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grpSp>
      <p:grpSp>
        <p:nvGrpSpPr>
          <p:cNvPr id="252" name="Google Shape;252;p6"/>
          <p:cNvGrpSpPr/>
          <p:nvPr/>
        </p:nvGrpSpPr>
        <p:grpSpPr>
          <a:xfrm>
            <a:off x="7876284" y="1829413"/>
            <a:ext cx="2154046" cy="2135387"/>
            <a:chOff x="10269241" y="1451979"/>
            <a:chExt cx="1680673" cy="1669389"/>
          </a:xfrm>
        </p:grpSpPr>
        <p:sp>
          <p:nvSpPr>
            <p:cNvPr id="253" name="Google Shape;253;p6"/>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Garden hose</a:t>
              </a:r>
              <a:endParaRPr sz="1800" b="0" i="0" u="none" strike="noStrike" cap="none">
                <a:solidFill>
                  <a:srgbClr val="262626"/>
                </a:solidFill>
                <a:latin typeface="Calibri"/>
                <a:ea typeface="Calibri"/>
                <a:cs typeface="Calibri"/>
                <a:sym typeface="Calibri"/>
              </a:endParaRPr>
            </a:p>
          </p:txBody>
        </p:sp>
        <p:pic>
          <p:nvPicPr>
            <p:cNvPr id="254" name="Google Shape;254;p6" descr="A picture containing cable, connector&#10;&#10;Description automatically generated"/>
            <p:cNvPicPr preferRelativeResize="0"/>
            <p:nvPr/>
          </p:nvPicPr>
          <p:blipFill rotWithShape="1">
            <a:blip r:embed="rId16">
              <a:alphaModFix/>
            </a:blip>
            <a:srcRect r="2" b="-51"/>
            <a:stretch/>
          </p:blipFill>
          <p:spPr>
            <a:xfrm>
              <a:off x="10402520" y="1451979"/>
              <a:ext cx="1233132" cy="1334224"/>
            </a:xfrm>
            <a:prstGeom prst="rect">
              <a:avLst/>
            </a:prstGeom>
            <a:noFill/>
            <a:ln>
              <a:noFill/>
            </a:ln>
          </p:spPr>
        </p:pic>
      </p:grpSp>
      <p:cxnSp>
        <p:nvCxnSpPr>
          <p:cNvPr id="255" name="Google Shape;255;p6"/>
          <p:cNvCxnSpPr>
            <a:stCxn id="218" idx="0"/>
            <a:endCxn id="212" idx="0"/>
          </p:cNvCxnSpPr>
          <p:nvPr/>
        </p:nvCxnSpPr>
        <p:spPr>
          <a:xfrm>
            <a:off x="936033" y="1590848"/>
            <a:ext cx="2187000" cy="3446100"/>
          </a:xfrm>
          <a:prstGeom prst="straightConnector1">
            <a:avLst/>
          </a:prstGeom>
          <a:noFill/>
          <a:ln w="28575" cap="flat" cmpd="sng">
            <a:solidFill>
              <a:srgbClr val="C00000"/>
            </a:solidFill>
            <a:prstDash val="solid"/>
            <a:round/>
            <a:headEnd type="none" w="sm" len="sm"/>
            <a:tailEnd type="none" w="sm" len="sm"/>
          </a:ln>
        </p:spPr>
      </p:cxnSp>
      <p:cxnSp>
        <p:nvCxnSpPr>
          <p:cNvPr id="256" name="Google Shape;256;p6"/>
          <p:cNvCxnSpPr/>
          <p:nvPr/>
        </p:nvCxnSpPr>
        <p:spPr>
          <a:xfrm>
            <a:off x="1685978" y="1824916"/>
            <a:ext cx="1437041" cy="3176759"/>
          </a:xfrm>
          <a:prstGeom prst="straightConnector1">
            <a:avLst/>
          </a:prstGeom>
          <a:noFill/>
          <a:ln w="28575" cap="flat" cmpd="sng">
            <a:solidFill>
              <a:srgbClr val="C00000"/>
            </a:solidFill>
            <a:prstDash val="solid"/>
            <a:round/>
            <a:headEnd type="none" w="sm" len="sm"/>
            <a:tailEnd type="none" w="sm" len="sm"/>
          </a:ln>
        </p:spPr>
      </p:cxnSp>
      <p:cxnSp>
        <p:nvCxnSpPr>
          <p:cNvPr id="257" name="Google Shape;257;p6"/>
          <p:cNvCxnSpPr>
            <a:endCxn id="214" idx="1"/>
          </p:cNvCxnSpPr>
          <p:nvPr/>
        </p:nvCxnSpPr>
        <p:spPr>
          <a:xfrm>
            <a:off x="5011716" y="1603735"/>
            <a:ext cx="2594400" cy="3765600"/>
          </a:xfrm>
          <a:prstGeom prst="straightConnector1">
            <a:avLst/>
          </a:prstGeom>
          <a:noFill/>
          <a:ln w="28575" cap="flat" cmpd="sng">
            <a:solidFill>
              <a:srgbClr val="C00000"/>
            </a:solidFill>
            <a:prstDash val="solid"/>
            <a:round/>
            <a:headEnd type="none" w="sm" len="sm"/>
            <a:tailEnd type="none" w="sm" len="sm"/>
          </a:ln>
        </p:spPr>
      </p:cxnSp>
      <p:cxnSp>
        <p:nvCxnSpPr>
          <p:cNvPr id="258" name="Google Shape;258;p6"/>
          <p:cNvCxnSpPr>
            <a:stCxn id="223" idx="0"/>
          </p:cNvCxnSpPr>
          <p:nvPr/>
        </p:nvCxnSpPr>
        <p:spPr>
          <a:xfrm flipH="1">
            <a:off x="4499034" y="1606423"/>
            <a:ext cx="2037600" cy="3450600"/>
          </a:xfrm>
          <a:prstGeom prst="straightConnector1">
            <a:avLst/>
          </a:prstGeom>
          <a:noFill/>
          <a:ln w="28575" cap="flat" cmpd="sng">
            <a:solidFill>
              <a:srgbClr val="C00000"/>
            </a:solidFill>
            <a:prstDash val="solid"/>
            <a:round/>
            <a:headEnd type="none" w="sm" len="sm"/>
            <a:tailEnd type="none" w="sm" len="sm"/>
          </a:ln>
        </p:spPr>
      </p:cxnSp>
      <p:cxnSp>
        <p:nvCxnSpPr>
          <p:cNvPr id="259" name="Google Shape;259;p6"/>
          <p:cNvCxnSpPr>
            <a:stCxn id="235" idx="0"/>
          </p:cNvCxnSpPr>
          <p:nvPr/>
        </p:nvCxnSpPr>
        <p:spPr>
          <a:xfrm>
            <a:off x="8023154" y="1625231"/>
            <a:ext cx="45300" cy="3353400"/>
          </a:xfrm>
          <a:prstGeom prst="straightConnector1">
            <a:avLst/>
          </a:prstGeom>
          <a:noFill/>
          <a:ln w="28575" cap="flat" cmpd="sng">
            <a:solidFill>
              <a:srgbClr val="C00000"/>
            </a:solidFill>
            <a:prstDash val="solid"/>
            <a:round/>
            <a:headEnd type="none" w="sm" len="sm"/>
            <a:tailEnd type="none" w="sm" len="sm"/>
          </a:ln>
        </p:spPr>
      </p:cxnSp>
      <p:cxnSp>
        <p:nvCxnSpPr>
          <p:cNvPr id="260" name="Google Shape;260;p6"/>
          <p:cNvCxnSpPr/>
          <p:nvPr/>
        </p:nvCxnSpPr>
        <p:spPr>
          <a:xfrm>
            <a:off x="9566122" y="1879230"/>
            <a:ext cx="369429" cy="3157603"/>
          </a:xfrm>
          <a:prstGeom prst="straightConnector1">
            <a:avLst/>
          </a:prstGeom>
          <a:noFill/>
          <a:ln w="28575" cap="flat" cmpd="sng">
            <a:solidFill>
              <a:srgbClr val="C00000"/>
            </a:solidFill>
            <a:prstDash val="solid"/>
            <a:round/>
            <a:headEnd type="none" w="sm" len="sm"/>
            <a:tailEnd type="none" w="sm" len="sm"/>
          </a:ln>
        </p:spPr>
      </p:cxnSp>
      <p:cxnSp>
        <p:nvCxnSpPr>
          <p:cNvPr id="261" name="Google Shape;261;p6"/>
          <p:cNvCxnSpPr/>
          <p:nvPr/>
        </p:nvCxnSpPr>
        <p:spPr>
          <a:xfrm flipH="1">
            <a:off x="9932883" y="1824916"/>
            <a:ext cx="470655" cy="3182127"/>
          </a:xfrm>
          <a:prstGeom prst="straightConnector1">
            <a:avLst/>
          </a:prstGeom>
          <a:noFill/>
          <a:ln w="28575" cap="flat" cmpd="sng">
            <a:solidFill>
              <a:srgbClr val="C00000"/>
            </a:solidFill>
            <a:prstDash val="solid"/>
            <a:round/>
            <a:headEnd type="none" w="sm" len="sm"/>
            <a:tailEnd type="none" w="sm" len="sm"/>
          </a:ln>
        </p:spPr>
      </p:cxnSp>
      <p:cxnSp>
        <p:nvCxnSpPr>
          <p:cNvPr id="262" name="Google Shape;262;p6"/>
          <p:cNvCxnSpPr/>
          <p:nvPr/>
        </p:nvCxnSpPr>
        <p:spPr>
          <a:xfrm flipH="1">
            <a:off x="9932883" y="3335076"/>
            <a:ext cx="970082" cy="1692793"/>
          </a:xfrm>
          <a:prstGeom prst="straightConnector1">
            <a:avLst/>
          </a:prstGeom>
          <a:noFill/>
          <a:ln w="28575" cap="flat" cmpd="sng">
            <a:solidFill>
              <a:srgbClr val="C00000"/>
            </a:solidFill>
            <a:prstDash val="solid"/>
            <a:round/>
            <a:headEnd type="none" w="sm" len="sm"/>
            <a:tailEnd type="none" w="sm" len="sm"/>
          </a:ln>
        </p:spPr>
      </p:cxnSp>
      <p:cxnSp>
        <p:nvCxnSpPr>
          <p:cNvPr id="263" name="Google Shape;263;p6"/>
          <p:cNvCxnSpPr>
            <a:endCxn id="214" idx="0"/>
          </p:cNvCxnSpPr>
          <p:nvPr/>
        </p:nvCxnSpPr>
        <p:spPr>
          <a:xfrm>
            <a:off x="9158706" y="3766275"/>
            <a:ext cx="0" cy="1235400"/>
          </a:xfrm>
          <a:prstGeom prst="straightConnector1">
            <a:avLst/>
          </a:prstGeom>
          <a:noFill/>
          <a:ln w="28575" cap="flat" cmpd="sng">
            <a:solidFill>
              <a:srgbClr val="C00000"/>
            </a:solidFill>
            <a:prstDash val="solid"/>
            <a:round/>
            <a:headEnd type="none" w="sm" len="sm"/>
            <a:tailEnd type="none" w="sm" len="sm"/>
          </a:ln>
        </p:spPr>
      </p:cxnSp>
      <p:cxnSp>
        <p:nvCxnSpPr>
          <p:cNvPr id="264" name="Google Shape;264;p6"/>
          <p:cNvCxnSpPr/>
          <p:nvPr/>
        </p:nvCxnSpPr>
        <p:spPr>
          <a:xfrm flipH="1">
            <a:off x="4519246" y="3766153"/>
            <a:ext cx="1442555" cy="1298216"/>
          </a:xfrm>
          <a:prstGeom prst="straightConnector1">
            <a:avLst/>
          </a:prstGeom>
          <a:noFill/>
          <a:ln w="28575" cap="flat" cmpd="sng">
            <a:solidFill>
              <a:srgbClr val="C00000"/>
            </a:solidFill>
            <a:prstDash val="solid"/>
            <a:round/>
            <a:headEnd type="none" w="sm" len="sm"/>
            <a:tailEnd type="none" w="sm" len="sm"/>
          </a:ln>
        </p:spPr>
      </p:cxnSp>
      <p:cxnSp>
        <p:nvCxnSpPr>
          <p:cNvPr id="265" name="Google Shape;265;p6"/>
          <p:cNvCxnSpPr>
            <a:stCxn id="242" idx="2"/>
            <a:endCxn id="214" idx="1"/>
          </p:cNvCxnSpPr>
          <p:nvPr/>
        </p:nvCxnSpPr>
        <p:spPr>
          <a:xfrm>
            <a:off x="4794394" y="3578823"/>
            <a:ext cx="2811600" cy="1790400"/>
          </a:xfrm>
          <a:prstGeom prst="straightConnector1">
            <a:avLst/>
          </a:prstGeom>
          <a:noFill/>
          <a:ln w="28575" cap="flat" cmpd="sng">
            <a:solidFill>
              <a:srgbClr val="C00000"/>
            </a:solidFill>
            <a:prstDash val="solid"/>
            <a:round/>
            <a:headEnd type="none" w="sm" len="sm"/>
            <a:tailEnd type="none" w="sm" len="sm"/>
          </a:ln>
        </p:spPr>
      </p:cxnSp>
      <p:cxnSp>
        <p:nvCxnSpPr>
          <p:cNvPr id="266" name="Google Shape;266;p6"/>
          <p:cNvCxnSpPr>
            <a:endCxn id="214" idx="1"/>
          </p:cNvCxnSpPr>
          <p:nvPr/>
        </p:nvCxnSpPr>
        <p:spPr>
          <a:xfrm>
            <a:off x="2966616" y="3484435"/>
            <a:ext cx="4639500" cy="1884900"/>
          </a:xfrm>
          <a:prstGeom prst="straightConnector1">
            <a:avLst/>
          </a:prstGeom>
          <a:noFill/>
          <a:ln w="28575" cap="flat" cmpd="sng">
            <a:solidFill>
              <a:srgbClr val="C00000"/>
            </a:solidFill>
            <a:prstDash val="solid"/>
            <a:round/>
            <a:headEnd type="none" w="sm" len="sm"/>
            <a:tailEnd type="none" w="sm" len="sm"/>
          </a:ln>
        </p:spPr>
      </p:cxnSp>
      <p:cxnSp>
        <p:nvCxnSpPr>
          <p:cNvPr id="267" name="Google Shape;267;p6"/>
          <p:cNvCxnSpPr>
            <a:endCxn id="214" idx="1"/>
          </p:cNvCxnSpPr>
          <p:nvPr/>
        </p:nvCxnSpPr>
        <p:spPr>
          <a:xfrm>
            <a:off x="1055016" y="3687535"/>
            <a:ext cx="6551100" cy="1681800"/>
          </a:xfrm>
          <a:prstGeom prst="straightConnector1">
            <a:avLst/>
          </a:prstGeom>
          <a:noFill/>
          <a:ln w="28575" cap="flat" cmpd="sng">
            <a:solidFill>
              <a:srgbClr val="C00000"/>
            </a:solidFill>
            <a:prstDash val="solid"/>
            <a:round/>
            <a:headEnd type="none" w="sm" len="sm"/>
            <a:tailEnd type="none" w="sm" len="sm"/>
          </a:ln>
        </p:spPr>
      </p:cxnSp>
      <p:sp>
        <p:nvSpPr>
          <p:cNvPr id="268" name="Google Shape;26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Effect transition="in" filter="fade">
                                      <p:cBhvr>
                                        <p:cTn id="12" dur="500"/>
                                        <p:tgtEl>
                                          <p:spTgt spid="2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fade">
                                      <p:cBhvr>
                                        <p:cTn id="17" dur="500"/>
                                        <p:tgtEl>
                                          <p:spTgt spid="2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gtEl>
                                        <p:attrNameLst>
                                          <p:attrName>style.visibility</p:attrName>
                                        </p:attrNameLst>
                                      </p:cBhvr>
                                      <p:to>
                                        <p:strVal val="visible"/>
                                      </p:to>
                                    </p:set>
                                    <p:animEffect transition="in" filter="fade">
                                      <p:cBhvr>
                                        <p:cTn id="22" dur="500"/>
                                        <p:tgtEl>
                                          <p:spTgt spid="2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9"/>
                                        </p:tgtEl>
                                        <p:attrNameLst>
                                          <p:attrName>style.visibility</p:attrName>
                                        </p:attrNameLst>
                                      </p:cBhvr>
                                      <p:to>
                                        <p:strVal val="visible"/>
                                      </p:to>
                                    </p:set>
                                    <p:animEffect transition="in" filter="fade">
                                      <p:cBhvr>
                                        <p:cTn id="27" dur="500"/>
                                        <p:tgtEl>
                                          <p:spTgt spid="2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1"/>
                                        </p:tgtEl>
                                        <p:attrNameLst>
                                          <p:attrName>style.visibility</p:attrName>
                                        </p:attrNameLst>
                                      </p:cBhvr>
                                      <p:to>
                                        <p:strVal val="visible"/>
                                      </p:to>
                                    </p:set>
                                    <p:animEffect transition="in" filter="fade">
                                      <p:cBhvr>
                                        <p:cTn id="32" dur="500"/>
                                        <p:tgtEl>
                                          <p:spTgt spid="2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7"/>
                                        </p:tgtEl>
                                        <p:attrNameLst>
                                          <p:attrName>style.visibility</p:attrName>
                                        </p:attrNameLst>
                                      </p:cBhvr>
                                      <p:to>
                                        <p:strVal val="visible"/>
                                      </p:to>
                                    </p:set>
                                    <p:animEffect transition="in" filter="fade">
                                      <p:cBhvr>
                                        <p:cTn id="37" dur="500"/>
                                        <p:tgtEl>
                                          <p:spTgt spid="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6"/>
                                        </p:tgtEl>
                                        <p:attrNameLst>
                                          <p:attrName>style.visibility</p:attrName>
                                        </p:attrNameLst>
                                      </p:cBhvr>
                                      <p:to>
                                        <p:strVal val="visible"/>
                                      </p:to>
                                    </p:set>
                                    <p:animEffect transition="in" filter="fade">
                                      <p:cBhvr>
                                        <p:cTn id="42" dur="500"/>
                                        <p:tgtEl>
                                          <p:spTgt spid="2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5"/>
                                        </p:tgtEl>
                                        <p:attrNameLst>
                                          <p:attrName>style.visibility</p:attrName>
                                        </p:attrNameLst>
                                      </p:cBhvr>
                                      <p:to>
                                        <p:strVal val="visible"/>
                                      </p:to>
                                    </p:set>
                                    <p:animEffect transition="in" filter="fade">
                                      <p:cBhvr>
                                        <p:cTn id="47" dur="500"/>
                                        <p:tgtEl>
                                          <p:spTgt spid="26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4"/>
                                        </p:tgtEl>
                                        <p:attrNameLst>
                                          <p:attrName>style.visibility</p:attrName>
                                        </p:attrNameLst>
                                      </p:cBhvr>
                                      <p:to>
                                        <p:strVal val="visible"/>
                                      </p:to>
                                    </p:set>
                                    <p:animEffect transition="in" filter="fade">
                                      <p:cBhvr>
                                        <p:cTn id="52" dur="500"/>
                                        <p:tgtEl>
                                          <p:spTgt spid="26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2"/>
                                        </p:tgtEl>
                                        <p:attrNameLst>
                                          <p:attrName>style.visibility</p:attrName>
                                        </p:attrNameLst>
                                      </p:cBhvr>
                                      <p:to>
                                        <p:strVal val="visible"/>
                                      </p:to>
                                    </p:set>
                                    <p:animEffect transition="in" filter="fade">
                                      <p:cBhvr>
                                        <p:cTn id="5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4"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4" name="Google Shape;274;p2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2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p24"/>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YES</a:t>
            </a:r>
            <a:endParaRPr sz="1400" b="0" i="0" u="none" strike="noStrike" cap="none">
              <a:solidFill>
                <a:srgbClr val="000000"/>
              </a:solidFill>
              <a:latin typeface="Arial"/>
              <a:ea typeface="Arial"/>
              <a:cs typeface="Arial"/>
              <a:sym typeface="Arial"/>
            </a:endParaRPr>
          </a:p>
        </p:txBody>
      </p:sp>
      <p:sp>
        <p:nvSpPr>
          <p:cNvPr id="277" name="Google Shape;277;p2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NO</a:t>
            </a:r>
            <a:endParaRPr sz="1400" b="0" i="0" u="none" strike="noStrike" cap="none">
              <a:solidFill>
                <a:srgbClr val="000000"/>
              </a:solidFill>
              <a:latin typeface="Arial"/>
              <a:ea typeface="Arial"/>
              <a:cs typeface="Arial"/>
              <a:sym typeface="Arial"/>
            </a:endParaRPr>
          </a:p>
        </p:txBody>
      </p:sp>
      <p:cxnSp>
        <p:nvCxnSpPr>
          <p:cNvPr id="278" name="Google Shape;278;p2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279" name="Google Shape;279;p24"/>
          <p:cNvSpPr/>
          <p:nvPr/>
        </p:nvSpPr>
        <p:spPr>
          <a:xfrm>
            <a:off x="556348" y="1144746"/>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en-US" sz="2400" b="1" i="0" u="none" strike="noStrike" cap="none">
                <a:solidFill>
                  <a:srgbClr val="29C7F7"/>
                </a:solidFill>
                <a:latin typeface="Calibri"/>
                <a:ea typeface="Calibri"/>
                <a:cs typeface="Calibri"/>
                <a:sym typeface="Calibri"/>
              </a:rPr>
              <a:t>Always recycle</a:t>
            </a:r>
            <a:r>
              <a:rPr lang="en-US" sz="2400" b="0" i="0" u="none" strike="noStrike" cap="none">
                <a:solidFill>
                  <a:srgbClr val="29C7F7"/>
                </a:solidFill>
                <a:latin typeface="Calibri"/>
                <a:ea typeface="Calibri"/>
                <a:cs typeface="Calibri"/>
                <a:sym typeface="Calibri"/>
              </a:rPr>
              <a:t>:</a:t>
            </a:r>
            <a:endParaRPr sz="2400" b="0" i="0" u="none" strike="noStrike" cap="none">
              <a:solidFill>
                <a:srgbClr val="29C7F7"/>
              </a:solidFill>
              <a:latin typeface="Calibri"/>
              <a:ea typeface="Calibri"/>
              <a:cs typeface="Calibri"/>
              <a:sym typeface="Calibri"/>
            </a:endParaRPr>
          </a:p>
        </p:txBody>
      </p:sp>
      <p:sp>
        <p:nvSpPr>
          <p:cNvPr id="280" name="Google Shape;280;p24"/>
          <p:cNvSpPr/>
          <p:nvPr/>
        </p:nvSpPr>
        <p:spPr>
          <a:xfrm>
            <a:off x="7302314" y="1144745"/>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en-US" sz="2400" b="1" i="0" u="none" strike="noStrike" cap="none">
                <a:solidFill>
                  <a:srgbClr val="3AC69D"/>
                </a:solidFill>
                <a:latin typeface="Calibri"/>
                <a:ea typeface="Calibri"/>
                <a:cs typeface="Calibri"/>
                <a:sym typeface="Calibri"/>
              </a:rPr>
              <a:t>Never recycle</a:t>
            </a:r>
            <a:r>
              <a:rPr lang="en-US" sz="2400" b="0" i="0" u="none" strike="noStrike" cap="none">
                <a:solidFill>
                  <a:srgbClr val="3AC69D"/>
                </a:solidFill>
                <a:latin typeface="Calibri"/>
                <a:ea typeface="Calibri"/>
                <a:cs typeface="Calibri"/>
                <a:sym typeface="Calibri"/>
              </a:rPr>
              <a:t>:</a:t>
            </a:r>
            <a:endParaRPr sz="2400" b="0" i="0" u="none" strike="noStrike" cap="none">
              <a:solidFill>
                <a:srgbClr val="3AC69D"/>
              </a:solidFill>
              <a:latin typeface="Calibri"/>
              <a:ea typeface="Calibri"/>
              <a:cs typeface="Calibri"/>
              <a:sym typeface="Calibri"/>
            </a:endParaRPr>
          </a:p>
        </p:txBody>
      </p:sp>
      <p:pic>
        <p:nvPicPr>
          <p:cNvPr id="281" name="Google Shape;281;p24"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282" name="Google Shape;282;p24"/>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Glass jar</a:t>
            </a:r>
            <a:endParaRPr sz="2000" b="0" i="0" u="none" strike="noStrike" cap="none">
              <a:solidFill>
                <a:srgbClr val="262626"/>
              </a:solidFill>
              <a:latin typeface="Calibri"/>
              <a:ea typeface="Calibri"/>
              <a:cs typeface="Calibri"/>
              <a:sym typeface="Calibri"/>
            </a:endParaRPr>
          </a:p>
        </p:txBody>
      </p:sp>
      <p:pic>
        <p:nvPicPr>
          <p:cNvPr id="283" name="Google Shape;283;p24" descr="Icon&#10;&#10;Description automatically generated"/>
          <p:cNvPicPr preferRelativeResize="0"/>
          <p:nvPr/>
        </p:nvPicPr>
        <p:blipFill rotWithShape="1">
          <a:blip r:embed="rId5">
            <a:alphaModFix/>
          </a:blip>
          <a:srcRect r="12" b="29"/>
          <a:stretch/>
        </p:blipFill>
        <p:spPr>
          <a:xfrm>
            <a:off x="2132992" y="1824169"/>
            <a:ext cx="795697" cy="712308"/>
          </a:xfrm>
          <a:prstGeom prst="rect">
            <a:avLst/>
          </a:prstGeom>
          <a:noFill/>
          <a:ln>
            <a:noFill/>
          </a:ln>
        </p:spPr>
      </p:pic>
      <p:sp>
        <p:nvSpPr>
          <p:cNvPr id="284" name="Google Shape;284;p24"/>
          <p:cNvSpPr/>
          <p:nvPr/>
        </p:nvSpPr>
        <p:spPr>
          <a:xfrm>
            <a:off x="2948175" y="3255625"/>
            <a:ext cx="24276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PET Plastic bottle </a:t>
            </a:r>
            <a:endParaRPr sz="2000" b="1" i="0" u="none" strike="noStrike" cap="none">
              <a:solidFill>
                <a:srgbClr val="262626"/>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000"/>
              <a:buFont typeface="Arial"/>
              <a:buNone/>
            </a:pPr>
            <a:endParaRPr sz="2000" b="0" i="0" u="none" strike="noStrike" cap="none">
              <a:solidFill>
                <a:srgbClr val="262626"/>
              </a:solidFill>
              <a:latin typeface="Calibri"/>
              <a:ea typeface="Calibri"/>
              <a:cs typeface="Calibri"/>
              <a:sym typeface="Calibri"/>
            </a:endParaRPr>
          </a:p>
        </p:txBody>
      </p:sp>
      <p:pic>
        <p:nvPicPr>
          <p:cNvPr id="285" name="Google Shape;285;p24" descr="A bottle of water&#10;&#10;Description automatically generated with low confidence"/>
          <p:cNvPicPr preferRelativeResize="0"/>
          <p:nvPr/>
        </p:nvPicPr>
        <p:blipFill rotWithShape="1">
          <a:blip r:embed="rId6">
            <a:alphaModFix/>
          </a:blip>
          <a:srcRect/>
          <a:stretch/>
        </p:blipFill>
        <p:spPr>
          <a:xfrm>
            <a:off x="3418844" y="1768751"/>
            <a:ext cx="1341942" cy="1705385"/>
          </a:xfrm>
          <a:prstGeom prst="rect">
            <a:avLst/>
          </a:prstGeom>
          <a:noFill/>
          <a:ln>
            <a:noFill/>
          </a:ln>
        </p:spPr>
      </p:pic>
      <p:pic>
        <p:nvPicPr>
          <p:cNvPr id="286" name="Google Shape;286;p24" descr="Icon&#10;&#10;Description automatically generated"/>
          <p:cNvPicPr preferRelativeResize="0"/>
          <p:nvPr/>
        </p:nvPicPr>
        <p:blipFill rotWithShape="1">
          <a:blip r:embed="rId5">
            <a:alphaModFix/>
          </a:blip>
          <a:srcRect r="12" b="29"/>
          <a:stretch/>
        </p:blipFill>
        <p:spPr>
          <a:xfrm>
            <a:off x="4516479" y="1824169"/>
            <a:ext cx="795697" cy="712308"/>
          </a:xfrm>
          <a:prstGeom prst="rect">
            <a:avLst/>
          </a:prstGeom>
          <a:noFill/>
          <a:ln>
            <a:noFill/>
          </a:ln>
        </p:spPr>
      </p:pic>
      <p:sp>
        <p:nvSpPr>
          <p:cNvPr id="287" name="Google Shape;287;p24"/>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Cardboard box</a:t>
            </a:r>
            <a:endParaRPr sz="1400" b="0" i="0" u="none" strike="noStrike" cap="none">
              <a:solidFill>
                <a:srgbClr val="000000"/>
              </a:solidFill>
              <a:latin typeface="Arial"/>
              <a:ea typeface="Arial"/>
              <a:cs typeface="Arial"/>
              <a:sym typeface="Arial"/>
            </a:endParaRPr>
          </a:p>
        </p:txBody>
      </p:sp>
      <p:sp>
        <p:nvSpPr>
          <p:cNvPr id="288" name="Google Shape;288;p2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Metal can</a:t>
            </a:r>
            <a:endParaRPr sz="2000" b="0" i="0" u="none" strike="noStrike" cap="none">
              <a:solidFill>
                <a:srgbClr val="262626"/>
              </a:solidFill>
              <a:latin typeface="Calibri"/>
              <a:ea typeface="Calibri"/>
              <a:cs typeface="Calibri"/>
              <a:sym typeface="Calibri"/>
            </a:endParaRPr>
          </a:p>
        </p:txBody>
      </p:sp>
      <p:pic>
        <p:nvPicPr>
          <p:cNvPr id="289" name="Google Shape;289;p24" descr="Icon&#10;&#10;Description automatically generated"/>
          <p:cNvPicPr preferRelativeResize="0"/>
          <p:nvPr/>
        </p:nvPicPr>
        <p:blipFill rotWithShape="1">
          <a:blip r:embed="rId5">
            <a:alphaModFix/>
          </a:blip>
          <a:srcRect r="12" b="29"/>
          <a:stretch/>
        </p:blipFill>
        <p:spPr>
          <a:xfrm>
            <a:off x="4516479" y="3989621"/>
            <a:ext cx="795697" cy="712308"/>
          </a:xfrm>
          <a:prstGeom prst="rect">
            <a:avLst/>
          </a:prstGeom>
          <a:noFill/>
          <a:ln>
            <a:noFill/>
          </a:ln>
        </p:spPr>
      </p:pic>
      <p:pic>
        <p:nvPicPr>
          <p:cNvPr id="290" name="Google Shape;290;p24" descr="A close up of a roll of tape&#10;&#10;Description automatically generated with low confidence"/>
          <p:cNvPicPr preferRelativeResize="0"/>
          <p:nvPr/>
        </p:nvPicPr>
        <p:blipFill rotWithShape="1">
          <a:blip r:embed="rId7">
            <a:alphaModFix/>
          </a:blip>
          <a:srcRect/>
          <a:stretch/>
        </p:blipFill>
        <p:spPr>
          <a:xfrm>
            <a:off x="3775065" y="4171116"/>
            <a:ext cx="648663" cy="1227135"/>
          </a:xfrm>
          <a:prstGeom prst="rect">
            <a:avLst/>
          </a:prstGeom>
          <a:noFill/>
          <a:ln>
            <a:noFill/>
          </a:ln>
        </p:spPr>
      </p:pic>
      <p:pic>
        <p:nvPicPr>
          <p:cNvPr id="291" name="Google Shape;291;p24" descr="A picture containing box, stationary, container, envelope&#10;&#10;Description automatically generated"/>
          <p:cNvPicPr preferRelativeResize="0"/>
          <p:nvPr/>
        </p:nvPicPr>
        <p:blipFill rotWithShape="1">
          <a:blip r:embed="rId8">
            <a:alphaModFix/>
          </a:blip>
          <a:srcRect/>
          <a:stretch/>
        </p:blipFill>
        <p:spPr>
          <a:xfrm>
            <a:off x="488426" y="4064988"/>
            <a:ext cx="1839065" cy="1374701"/>
          </a:xfrm>
          <a:prstGeom prst="rect">
            <a:avLst/>
          </a:prstGeom>
          <a:noFill/>
          <a:ln>
            <a:noFill/>
          </a:ln>
        </p:spPr>
      </p:pic>
      <p:pic>
        <p:nvPicPr>
          <p:cNvPr id="292" name="Google Shape;292;p24" descr="Icon&#10;&#10;Description automatically generated"/>
          <p:cNvPicPr preferRelativeResize="0"/>
          <p:nvPr/>
        </p:nvPicPr>
        <p:blipFill rotWithShape="1">
          <a:blip r:embed="rId5">
            <a:alphaModFix/>
          </a:blip>
          <a:srcRect r="12" b="29"/>
          <a:stretch/>
        </p:blipFill>
        <p:spPr>
          <a:xfrm>
            <a:off x="2132992" y="3989621"/>
            <a:ext cx="795697" cy="712308"/>
          </a:xfrm>
          <a:prstGeom prst="rect">
            <a:avLst/>
          </a:prstGeom>
          <a:noFill/>
          <a:ln>
            <a:noFill/>
          </a:ln>
        </p:spPr>
      </p:pic>
      <p:pic>
        <p:nvPicPr>
          <p:cNvPr id="293" name="Google Shape;293;p24" descr="A picture containing banana, indoor, yellow, half&#10;&#10;Description automatically generated"/>
          <p:cNvPicPr preferRelativeResize="0"/>
          <p:nvPr/>
        </p:nvPicPr>
        <p:blipFill rotWithShape="1">
          <a:blip r:embed="rId9">
            <a:alphaModFix/>
          </a:blip>
          <a:srcRect/>
          <a:stretch/>
        </p:blipFill>
        <p:spPr>
          <a:xfrm>
            <a:off x="6506825" y="1760417"/>
            <a:ext cx="1477076" cy="1052629"/>
          </a:xfrm>
          <a:prstGeom prst="rect">
            <a:avLst/>
          </a:prstGeom>
          <a:noFill/>
          <a:ln>
            <a:noFill/>
          </a:ln>
        </p:spPr>
      </p:pic>
      <p:sp>
        <p:nvSpPr>
          <p:cNvPr id="294" name="Google Shape;294;p24"/>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pic>
        <p:nvPicPr>
          <p:cNvPr id="295" name="Google Shape;295;p24" descr="Icon&#10;&#10;Description automatically generated"/>
          <p:cNvPicPr preferRelativeResize="0"/>
          <p:nvPr/>
        </p:nvPicPr>
        <p:blipFill rotWithShape="1">
          <a:blip r:embed="rId10">
            <a:alphaModFix/>
          </a:blip>
          <a:srcRect r="23" b="33"/>
          <a:stretch/>
        </p:blipFill>
        <p:spPr>
          <a:xfrm>
            <a:off x="7458887" y="1760417"/>
            <a:ext cx="583834" cy="565674"/>
          </a:xfrm>
          <a:prstGeom prst="rect">
            <a:avLst/>
          </a:prstGeom>
          <a:noFill/>
          <a:ln>
            <a:noFill/>
          </a:ln>
        </p:spPr>
      </p:pic>
      <p:sp>
        <p:nvSpPr>
          <p:cNvPr id="296" name="Google Shape;296;p24"/>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297" name="Google Shape;297;p24" descr="A picture containing cloth, paper, indoor, bed&#10;&#10;Description automatically generated"/>
          <p:cNvPicPr preferRelativeResize="0"/>
          <p:nvPr/>
        </p:nvPicPr>
        <p:blipFill rotWithShape="1">
          <a:blip r:embed="rId11">
            <a:alphaModFix/>
          </a:blip>
          <a:srcRect/>
          <a:stretch/>
        </p:blipFill>
        <p:spPr>
          <a:xfrm>
            <a:off x="8616966" y="1742833"/>
            <a:ext cx="1057548" cy="1052629"/>
          </a:xfrm>
          <a:prstGeom prst="rect">
            <a:avLst/>
          </a:prstGeom>
          <a:noFill/>
          <a:ln>
            <a:noFill/>
          </a:ln>
        </p:spPr>
      </p:pic>
      <p:pic>
        <p:nvPicPr>
          <p:cNvPr id="298" name="Google Shape;298;p24" descr="Icon&#10;&#10;Description automatically generated"/>
          <p:cNvPicPr preferRelativeResize="0"/>
          <p:nvPr/>
        </p:nvPicPr>
        <p:blipFill rotWithShape="1">
          <a:blip r:embed="rId10">
            <a:alphaModFix/>
          </a:blip>
          <a:srcRect r="23" b="33"/>
          <a:stretch/>
        </p:blipFill>
        <p:spPr>
          <a:xfrm>
            <a:off x="9384501" y="1757082"/>
            <a:ext cx="583834" cy="565674"/>
          </a:xfrm>
          <a:prstGeom prst="rect">
            <a:avLst/>
          </a:prstGeom>
          <a:noFill/>
          <a:ln>
            <a:noFill/>
          </a:ln>
        </p:spPr>
      </p:pic>
      <p:sp>
        <p:nvSpPr>
          <p:cNvPr id="299" name="Google Shape;299;p24"/>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300" name="Google Shape;300;p24" descr="A picture containing cup, light, glass&#10;&#10;Description automatically generated"/>
          <p:cNvPicPr preferRelativeResize="0"/>
          <p:nvPr/>
        </p:nvPicPr>
        <p:blipFill rotWithShape="1">
          <a:blip r:embed="rId12">
            <a:alphaModFix/>
          </a:blip>
          <a:srcRect/>
          <a:stretch/>
        </p:blipFill>
        <p:spPr>
          <a:xfrm>
            <a:off x="6914029" y="3189531"/>
            <a:ext cx="529129" cy="879126"/>
          </a:xfrm>
          <a:prstGeom prst="rect">
            <a:avLst/>
          </a:prstGeom>
          <a:noFill/>
          <a:ln>
            <a:noFill/>
          </a:ln>
        </p:spPr>
      </p:pic>
      <p:pic>
        <p:nvPicPr>
          <p:cNvPr id="301" name="Google Shape;301;p24" descr="Icon&#10;&#10;Description automatically generated"/>
          <p:cNvPicPr preferRelativeResize="0"/>
          <p:nvPr/>
        </p:nvPicPr>
        <p:blipFill rotWithShape="1">
          <a:blip r:embed="rId10">
            <a:alphaModFix/>
          </a:blip>
          <a:srcRect r="23" b="33"/>
          <a:stretch/>
        </p:blipFill>
        <p:spPr>
          <a:xfrm>
            <a:off x="7459833" y="3145376"/>
            <a:ext cx="583834" cy="565674"/>
          </a:xfrm>
          <a:prstGeom prst="rect">
            <a:avLst/>
          </a:prstGeom>
          <a:noFill/>
          <a:ln>
            <a:noFill/>
          </a:ln>
        </p:spPr>
      </p:pic>
      <p:pic>
        <p:nvPicPr>
          <p:cNvPr id="302" name="Google Shape;302;p24" descr="Calendar&#10;&#10;Description automatically generated"/>
          <p:cNvPicPr preferRelativeResize="0"/>
          <p:nvPr/>
        </p:nvPicPr>
        <p:blipFill rotWithShape="1">
          <a:blip r:embed="rId13">
            <a:alphaModFix/>
          </a:blip>
          <a:srcRect/>
          <a:stretch/>
        </p:blipFill>
        <p:spPr>
          <a:xfrm rot="-419615">
            <a:off x="8449667" y="3141253"/>
            <a:ext cx="1381506" cy="1087396"/>
          </a:xfrm>
          <a:prstGeom prst="rect">
            <a:avLst/>
          </a:prstGeom>
          <a:noFill/>
          <a:ln>
            <a:noFill/>
          </a:ln>
        </p:spPr>
      </p:pic>
      <p:sp>
        <p:nvSpPr>
          <p:cNvPr id="303" name="Google Shape;303;p24"/>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pic>
        <p:nvPicPr>
          <p:cNvPr id="304" name="Google Shape;304;p24" descr="Icon&#10;&#10;Description automatically generated"/>
          <p:cNvPicPr preferRelativeResize="0"/>
          <p:nvPr/>
        </p:nvPicPr>
        <p:blipFill rotWithShape="1">
          <a:blip r:embed="rId10">
            <a:alphaModFix/>
          </a:blip>
          <a:srcRect r="23" b="33"/>
          <a:stretch/>
        </p:blipFill>
        <p:spPr>
          <a:xfrm>
            <a:off x="9385396" y="3160124"/>
            <a:ext cx="583834" cy="565674"/>
          </a:xfrm>
          <a:prstGeom prst="rect">
            <a:avLst/>
          </a:prstGeom>
          <a:noFill/>
          <a:ln>
            <a:noFill/>
          </a:ln>
        </p:spPr>
      </p:pic>
      <p:pic>
        <p:nvPicPr>
          <p:cNvPr id="305" name="Google Shape;305;p24" descr="A picture containing toy&#10;&#10;Description automatically generated"/>
          <p:cNvPicPr preferRelativeResize="0"/>
          <p:nvPr/>
        </p:nvPicPr>
        <p:blipFill rotWithShape="1">
          <a:blip r:embed="rId14">
            <a:alphaModFix/>
          </a:blip>
          <a:srcRect/>
          <a:stretch/>
        </p:blipFill>
        <p:spPr>
          <a:xfrm>
            <a:off x="6613205" y="4619518"/>
            <a:ext cx="1125056" cy="913373"/>
          </a:xfrm>
          <a:prstGeom prst="rect">
            <a:avLst/>
          </a:prstGeom>
          <a:noFill/>
          <a:ln>
            <a:noFill/>
          </a:ln>
        </p:spPr>
      </p:pic>
      <p:sp>
        <p:nvSpPr>
          <p:cNvPr id="306" name="Google Shape;306;p24"/>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pic>
        <p:nvPicPr>
          <p:cNvPr id="307" name="Google Shape;307;p24" descr="Icon&#10;&#10;Description automatically generated"/>
          <p:cNvPicPr preferRelativeResize="0"/>
          <p:nvPr/>
        </p:nvPicPr>
        <p:blipFill rotWithShape="1">
          <a:blip r:embed="rId10">
            <a:alphaModFix/>
          </a:blip>
          <a:srcRect r="23" b="33"/>
          <a:stretch/>
        </p:blipFill>
        <p:spPr>
          <a:xfrm>
            <a:off x="7447593" y="4547731"/>
            <a:ext cx="583834" cy="565674"/>
          </a:xfrm>
          <a:prstGeom prst="rect">
            <a:avLst/>
          </a:prstGeom>
          <a:noFill/>
          <a:ln>
            <a:noFill/>
          </a:ln>
        </p:spPr>
      </p:pic>
      <p:pic>
        <p:nvPicPr>
          <p:cNvPr id="308" name="Google Shape;308;p24"/>
          <p:cNvPicPr preferRelativeResize="0"/>
          <p:nvPr/>
        </p:nvPicPr>
        <p:blipFill rotWithShape="1">
          <a:blip r:embed="rId15">
            <a:alphaModFix/>
          </a:blip>
          <a:srcRect/>
          <a:stretch/>
        </p:blipFill>
        <p:spPr>
          <a:xfrm>
            <a:off x="8622992" y="4546324"/>
            <a:ext cx="898830" cy="999891"/>
          </a:xfrm>
          <a:prstGeom prst="rect">
            <a:avLst/>
          </a:prstGeom>
          <a:noFill/>
          <a:ln>
            <a:noFill/>
          </a:ln>
        </p:spPr>
      </p:pic>
      <p:sp>
        <p:nvSpPr>
          <p:cNvPr id="309" name="Google Shape;309;p24"/>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Plastic bag</a:t>
            </a:r>
            <a:endParaRPr sz="1800" b="0" i="0" u="none" strike="noStrike" cap="none">
              <a:solidFill>
                <a:srgbClr val="262626"/>
              </a:solidFill>
              <a:latin typeface="Calibri"/>
              <a:ea typeface="Calibri"/>
              <a:cs typeface="Calibri"/>
              <a:sym typeface="Calibri"/>
            </a:endParaRPr>
          </a:p>
        </p:txBody>
      </p:sp>
      <p:pic>
        <p:nvPicPr>
          <p:cNvPr id="310" name="Google Shape;310;p24" descr="Icon&#10;&#10;Description automatically generated"/>
          <p:cNvPicPr preferRelativeResize="0"/>
          <p:nvPr/>
        </p:nvPicPr>
        <p:blipFill rotWithShape="1">
          <a:blip r:embed="rId10">
            <a:alphaModFix/>
          </a:blip>
          <a:srcRect r="23" b="33"/>
          <a:stretch/>
        </p:blipFill>
        <p:spPr>
          <a:xfrm>
            <a:off x="9365573" y="4547731"/>
            <a:ext cx="583834" cy="565674"/>
          </a:xfrm>
          <a:prstGeom prst="rect">
            <a:avLst/>
          </a:prstGeom>
          <a:noFill/>
          <a:ln>
            <a:noFill/>
          </a:ln>
        </p:spPr>
      </p:pic>
      <p:pic>
        <p:nvPicPr>
          <p:cNvPr id="311" name="Google Shape;311;p24" descr="A close-up of a sword&#10;&#10;Description automatically generated with low confidence"/>
          <p:cNvPicPr preferRelativeResize="0"/>
          <p:nvPr/>
        </p:nvPicPr>
        <p:blipFill rotWithShape="1">
          <a:blip r:embed="rId16">
            <a:alphaModFix/>
          </a:blip>
          <a:srcRect/>
          <a:stretch/>
        </p:blipFill>
        <p:spPr>
          <a:xfrm rot="-996009" flipH="1">
            <a:off x="10454559" y="4701929"/>
            <a:ext cx="1025960" cy="775035"/>
          </a:xfrm>
          <a:prstGeom prst="rect">
            <a:avLst/>
          </a:prstGeom>
          <a:noFill/>
          <a:ln>
            <a:noFill/>
          </a:ln>
        </p:spPr>
      </p:pic>
      <p:sp>
        <p:nvSpPr>
          <p:cNvPr id="312" name="Google Shape;312;p24"/>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pic>
        <p:nvPicPr>
          <p:cNvPr id="313" name="Google Shape;313;p24" descr="Icon&#10;&#10;Description automatically generated"/>
          <p:cNvPicPr preferRelativeResize="0"/>
          <p:nvPr/>
        </p:nvPicPr>
        <p:blipFill rotWithShape="1">
          <a:blip r:embed="rId10">
            <a:alphaModFix/>
          </a:blip>
          <a:srcRect r="23" b="33"/>
          <a:stretch/>
        </p:blipFill>
        <p:spPr>
          <a:xfrm>
            <a:off x="11334184" y="4572387"/>
            <a:ext cx="583834" cy="565674"/>
          </a:xfrm>
          <a:prstGeom prst="rect">
            <a:avLst/>
          </a:prstGeom>
          <a:noFill/>
          <a:ln>
            <a:noFill/>
          </a:ln>
        </p:spPr>
      </p:pic>
      <p:pic>
        <p:nvPicPr>
          <p:cNvPr id="314" name="Google Shape;314;p24" descr="A pair of shoes&#10;&#10;Description automatically generated with low confidence"/>
          <p:cNvPicPr preferRelativeResize="0"/>
          <p:nvPr/>
        </p:nvPicPr>
        <p:blipFill rotWithShape="1">
          <a:blip r:embed="rId17">
            <a:alphaModFix/>
          </a:blip>
          <a:srcRect/>
          <a:stretch/>
        </p:blipFill>
        <p:spPr>
          <a:xfrm>
            <a:off x="10510259" y="3269424"/>
            <a:ext cx="1272277" cy="806624"/>
          </a:xfrm>
          <a:prstGeom prst="rect">
            <a:avLst/>
          </a:prstGeom>
          <a:noFill/>
          <a:ln>
            <a:noFill/>
          </a:ln>
        </p:spPr>
      </p:pic>
      <p:sp>
        <p:nvSpPr>
          <p:cNvPr id="315" name="Google Shape;315;p24"/>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pic>
        <p:nvPicPr>
          <p:cNvPr id="316" name="Google Shape;316;p24" descr="Icon&#10;&#10;Description automatically generated"/>
          <p:cNvPicPr preferRelativeResize="0"/>
          <p:nvPr/>
        </p:nvPicPr>
        <p:blipFill rotWithShape="1">
          <a:blip r:embed="rId10">
            <a:alphaModFix/>
          </a:blip>
          <a:srcRect r="23" b="33"/>
          <a:stretch/>
        </p:blipFill>
        <p:spPr>
          <a:xfrm>
            <a:off x="11353349" y="3160124"/>
            <a:ext cx="583834" cy="565674"/>
          </a:xfrm>
          <a:prstGeom prst="rect">
            <a:avLst/>
          </a:prstGeom>
          <a:noFill/>
          <a:ln>
            <a:noFill/>
          </a:ln>
        </p:spPr>
      </p:pic>
      <p:sp>
        <p:nvSpPr>
          <p:cNvPr id="317" name="Google Shape;31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318" name="Google Shape;318;p24"/>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262626"/>
                </a:solidFill>
                <a:latin typeface="Calibri"/>
                <a:ea typeface="Calibri"/>
                <a:cs typeface="Calibri"/>
                <a:sym typeface="Calibri"/>
              </a:rPr>
              <a:t>Garden hose</a:t>
            </a:r>
            <a:endParaRPr sz="1800" b="0" i="0" u="none" strike="noStrike" cap="none">
              <a:solidFill>
                <a:srgbClr val="262626"/>
              </a:solidFill>
              <a:latin typeface="Calibri"/>
              <a:ea typeface="Calibri"/>
              <a:cs typeface="Calibri"/>
              <a:sym typeface="Calibri"/>
            </a:endParaRPr>
          </a:p>
        </p:txBody>
      </p:sp>
      <p:pic>
        <p:nvPicPr>
          <p:cNvPr id="319" name="Google Shape;319;p24" descr="A picture containing cable, connector&#10;&#10;Description automatically generated"/>
          <p:cNvPicPr preferRelativeResize="0"/>
          <p:nvPr/>
        </p:nvPicPr>
        <p:blipFill rotWithShape="1">
          <a:blip r:embed="rId18">
            <a:alphaModFix/>
          </a:blip>
          <a:srcRect r="2" b="-51"/>
          <a:stretch/>
        </p:blipFill>
        <p:spPr>
          <a:xfrm>
            <a:off x="10402520" y="1451979"/>
            <a:ext cx="1233132" cy="1334224"/>
          </a:xfrm>
          <a:prstGeom prst="rect">
            <a:avLst/>
          </a:prstGeom>
          <a:noFill/>
          <a:ln>
            <a:noFill/>
          </a:ln>
        </p:spPr>
      </p:pic>
      <p:pic>
        <p:nvPicPr>
          <p:cNvPr id="320" name="Google Shape;320;p24" descr="Icon&#10;&#10;Description automatically generated"/>
          <p:cNvPicPr preferRelativeResize="0"/>
          <p:nvPr/>
        </p:nvPicPr>
        <p:blipFill rotWithShape="1">
          <a:blip r:embed="rId10">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1000"/>
                                        <p:tgtEl>
                                          <p:spTgt spid="2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10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gtEl>
                                        <p:attrNameLst>
                                          <p:attrName>style.visibility</p:attrName>
                                        </p:attrNameLst>
                                      </p:cBhvr>
                                      <p:to>
                                        <p:strVal val="visible"/>
                                      </p:to>
                                    </p:set>
                                    <p:animEffect transition="in" filter="fade">
                                      <p:cBhvr>
                                        <p:cTn id="22"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326" name="Google Shape;326;p7" descr="A picture containing text, basketball, sport&#10;&#10;Description automatically generated"/>
          <p:cNvPicPr preferRelativeResize="0"/>
          <p:nvPr/>
        </p:nvPicPr>
        <p:blipFill rotWithShape="1">
          <a:blip r:embed="rId4">
            <a:alphaModFix/>
          </a:blip>
          <a:srcRect/>
          <a:stretch/>
        </p:blipFill>
        <p:spPr>
          <a:xfrm>
            <a:off x="1136463" y="-79829"/>
            <a:ext cx="9919074" cy="7017657"/>
          </a:xfrm>
          <a:prstGeom prst="rect">
            <a:avLst/>
          </a:prstGeom>
          <a:noFill/>
          <a:ln>
            <a:noFill/>
          </a:ln>
        </p:spPr>
      </p:pic>
      <p:sp>
        <p:nvSpPr>
          <p:cNvPr id="327" name="Google Shape;327;p7"/>
          <p:cNvSpPr txBox="1"/>
          <p:nvPr/>
        </p:nvSpPr>
        <p:spPr>
          <a:xfrm>
            <a:off x="988800" y="1297425"/>
            <a:ext cx="10516200" cy="3324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a:solidFill>
                  <a:schemeClr val="lt1"/>
                </a:solidFill>
                <a:latin typeface="Calibri"/>
                <a:ea typeface="Calibri"/>
                <a:cs typeface="Calibri"/>
                <a:sym typeface="Calibri"/>
              </a:rPr>
              <a:t>Where does your </a:t>
            </a:r>
            <a:endParaRPr sz="7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a:solidFill>
                  <a:schemeClr val="lt1"/>
                </a:solidFill>
                <a:latin typeface="Calibri"/>
                <a:ea typeface="Calibri"/>
                <a:cs typeface="Calibri"/>
                <a:sym typeface="Calibri"/>
              </a:rPr>
              <a:t>waste go if you </a:t>
            </a:r>
            <a:endParaRPr sz="7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a:solidFill>
                  <a:schemeClr val="lt1"/>
                </a:solidFill>
                <a:latin typeface="Calibri"/>
                <a:ea typeface="Calibri"/>
                <a:cs typeface="Calibri"/>
                <a:sym typeface="Calibri"/>
              </a:rPr>
              <a:t>do not recycle?</a:t>
            </a:r>
            <a:endParaRPr sz="1200" b="0" i="0" u="none" strike="noStrike" cap="none">
              <a:solidFill>
                <a:srgbClr val="000000"/>
              </a:solidFill>
              <a:latin typeface="Arial"/>
              <a:ea typeface="Arial"/>
              <a:cs typeface="Arial"/>
              <a:sym typeface="Arial"/>
            </a:endParaRPr>
          </a:p>
        </p:txBody>
      </p:sp>
      <p:sp>
        <p:nvSpPr>
          <p:cNvPr id="328" name="Google Shape;3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2429</Words>
  <Application>Microsoft Macintosh PowerPoint</Application>
  <PresentationFormat>Widescreen</PresentationFormat>
  <Paragraphs>310</Paragraphs>
  <Slides>19</Slides>
  <Notes>19</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Arial</vt:lpstr>
      <vt:lpstr>Mali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1</cp:revision>
  <dcterms:created xsi:type="dcterms:W3CDTF">2022-01-20T09:13:45Z</dcterms:created>
  <dcterms:modified xsi:type="dcterms:W3CDTF">2022-07-28T07:06:11Z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5310534</vt:lpwstr>
  </property>
  <property fmtid="{D5CDD505-2E9C-101B-9397-08002B2CF9AE}" pid="3" name="NXPowerLiteSettings">
    <vt:lpwstr>F700052003A000</vt:lpwstr>
  </property>
  <property fmtid="{D5CDD505-2E9C-101B-9397-08002B2CF9AE}" pid="4" name="NXPowerLiteVersion">
    <vt:lpwstr>D9.1.2</vt:lpwstr>
  </property>
</Properties>
</file>