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81" r:id="rId2"/>
    <p:sldId id="269" r:id="rId3"/>
    <p:sldId id="277" r:id="rId4"/>
    <p:sldId id="270" r:id="rId5"/>
    <p:sldId id="292" r:id="rId6"/>
    <p:sldId id="308" r:id="rId7"/>
    <p:sldId id="307" r:id="rId8"/>
    <p:sldId id="334" r:id="rId9"/>
    <p:sldId id="262" r:id="rId10"/>
    <p:sldId id="336" r:id="rId11"/>
    <p:sldId id="340" r:id="rId12"/>
    <p:sldId id="341" r:id="rId13"/>
    <p:sldId id="342" r:id="rId14"/>
    <p:sldId id="304" r:id="rId15"/>
    <p:sldId id="295" r:id="rId16"/>
    <p:sldId id="296" r:id="rId17"/>
    <p:sldId id="297" r:id="rId18"/>
    <p:sldId id="302" r:id="rId19"/>
    <p:sldId id="299" r:id="rId20"/>
    <p:sldId id="298" r:id="rId21"/>
    <p:sldId id="300" r:id="rId22"/>
    <p:sldId id="301" r:id="rId23"/>
    <p:sldId id="303" r:id="rId24"/>
  </p:sldIdLst>
  <p:sldSz cx="12192000" cy="6858000"/>
  <p:notesSz cx="6858000" cy="9144000"/>
  <p:embeddedFontLst>
    <p:embeddedFont>
      <p:font typeface="72 Condensed" panose="020B0506030000000003" pitchFamily="34" charset="0"/>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ali" panose="00000800000000000000" charset="-34"/>
      <p:regular r:id="rId35"/>
      <p:bold r:id="rId36"/>
      <p:italic r:id="rId37"/>
      <p:boldItalic r:id="rId38"/>
    </p:embeddedFont>
    <p:embeddedFont>
      <p:font typeface="Mali Medium" panose="020B0604020202020204" charset="-34"/>
      <p:regular r:id="rId39"/>
      <p:bold r:id="rId40"/>
      <p:italic r:id="rId41"/>
      <p:boldItalic r:id="rId42"/>
    </p:embeddedFont>
    <p:embeddedFont>
      <p:font typeface="Yu Gothic UI Semilight" panose="020B0400000000000000" pitchFamily="34" charset="-128"/>
      <p:regular r:id="rId43"/>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69D"/>
    <a:srgbClr val="29C7F7"/>
    <a:srgbClr val="262626"/>
    <a:srgbClr val="434444"/>
    <a:srgbClr val="FEEBCA"/>
    <a:srgbClr val="FFE300"/>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2387" autoAdjust="0"/>
  </p:normalViewPr>
  <p:slideViewPr>
    <p:cSldViewPr snapToGrid="0" snapToObjects="1">
      <p:cViewPr varScale="1">
        <p:scale>
          <a:sx n="41" d="100"/>
          <a:sy n="41" d="100"/>
        </p:scale>
        <p:origin x="9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95C849-41BC-784F-924D-A296611812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0084F7-C746-684F-A0ED-39016B72A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2C0B67-B0B0-B046-9F89-BA030CF68CDC}" type="datetimeFigureOut">
              <a:rPr lang="en-US" smtClean="0"/>
              <a:t>10/16/2022</a:t>
            </a:fld>
            <a:endParaRPr lang="en-US"/>
          </a:p>
        </p:txBody>
      </p:sp>
      <p:sp>
        <p:nvSpPr>
          <p:cNvPr id="4" name="Footer Placeholder 3">
            <a:extLst>
              <a:ext uri="{FF2B5EF4-FFF2-40B4-BE49-F238E27FC236}">
                <a16:creationId xmlns:a16="http://schemas.microsoft.com/office/drawing/2014/main" id="{7A8785F8-F72E-FA41-B194-00E88A5FFD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4DA02F-5EE0-8E42-99B7-86F34F8E9A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68EC8-8C42-4047-9C5C-22929E847750}" type="slidenum">
              <a:rPr lang="en-US" smtClean="0"/>
              <a:t>‹#›</a:t>
            </a:fld>
            <a:endParaRPr lang="en-US"/>
          </a:p>
        </p:txBody>
      </p:sp>
    </p:spTree>
    <p:extLst>
      <p:ext uri="{BB962C8B-B14F-4D97-AF65-F5344CB8AC3E}">
        <p14:creationId xmlns:p14="http://schemas.microsoft.com/office/powerpoint/2010/main" val="133555928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48.122"/>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785 0 16383,'7'96'0,"5"-13"0,2-11 0,-2-35 0,-7-3 0,-5-21 0,1 12 0,8 15 0,-6-13 0,5 5 0,-8-24 0,0 5 0,0 9 0,0 10 0,0 12 0,0-14 0,0 5 0,0-13 0,0 19 0,0 9 0,0 4 0,0-3 0,0-16 0,0-8 0,0-3 0,-4 2 0,-7 9 0,-5 8 0,-3-2 0,2-7 0,-2-4 0,-2 0 0,-6 4 0,-3 7 0,-3 2 0,-4 0 0,-1 0 0,1-4 0,5-2 0,7 0 0,3 2 0,1-1 0,-1 3 0,-7 6 0,0 1 0,1 4 0,5-4 0,4-9 0,0-3 0,-1 6 0,-7 10 0,-4 18 0,-6 2 0,6-7 0,7-11 0,8-11 0,5 0 0,-13 16 0,1 12 0,3 11 0,7-3 0,13-8 0,0-34 0,0 0 0,0-8 0,0 24 0,1 26 0,12 13 0,14-2 0,12-12 0,6-19 0,-3-14 0,-18-19 0,9 1 0,3-1 0,40 24 0,-24-16 0,2 2 0,12 4 0,2 2 0,6 1 0,2 0 0,1 2 0,2 1 0,-21-13 0,1 0 0,2 0 0,1 0 0,2-1 0,2 3 0,10 8 0,2 3 0,-1 0 0,-5-4 0,1 0 0,-3 0 0,-5-4 0,-2 0 0,-2-1 0,16 11 0,-7-6 0,17-7 0,-21-13 0,-26-12 0,-20-3 0,-5 2 0,5 8 0,5 9 0,2 48 0,-16-12 0,-1 9 0,-3-6 0,0 6 0,1 3 0,0 14 0,0 5 0,1 0 0,0 4 0,2 1 0,-1 0 0,0-2 0,0 0 0,0-2 0,-2-11 0,0-1 0,-1-3 0,-1-10 0,-1-1 0,0-4 0,-1 16 0,0-7 0,0-16 0,-1-5 0,-3 27 0,0-42 0,0-6 0,0-22 0,0 4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0.368"/>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151 0 16383,'0'72'0,"-2"-9"0,-3-6 0,-1 0 0,-9 16 0,1-7 0,-11 24 0,-3-19 0,0 8 0,10-13 0,8-28 0,10 4 0,10-13 0,23 20 0,23 10 0,15 0 0,6-1 0,-11-10 0,-1 0 0,-3-1 0,-1 0 0,1 0 0,-1 0 0,7 1 0,2 7 0,2 2 0,-1 8 0,-4 7 0,-35-32 0,-2 3 0,0 5 0,-3 4 0,-3 11 0,-4 6 0,-3 13 0,-3 6 0,-7-19 0,-2 3 0,0 1 0,-2 3 0,0 1 0,-1 0 0,-2-5 0,0-1 0,0-2 0,0 21 0,0-7 0,0-24 0,0-6 0,0 18 0,0-35 0,2-18 0,3-10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1.867"/>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1 1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6.667"/>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221 0 16383,'16'79'0,"1"-10"0,2-17 0,-6-21 0,-5-11 0,1-7 0,12 20 0,16 31 0,10 21 0,-22-40 0,-1 0 0,15 27 0,-13-22 0,-5-13 0,5 8 0,25 19 0,-15-17 0,2 4 0,6 6 0,0 1 0,-1-1 0,0-2 0,-4-4 0,-4-5 0,2 3 0,-2 1 0,-20-21 0,11 29 0,11 16 0,2 8 0,-5-5 0,-5-22 0,-14-20 0,-6-14 0,-6-2 0,-3 5 0,0 14 0,0 13 0,0 2 0,0-1 0,0-10 0,0-10 0,0-3 0,0 2 0,-9 5 0,-13 16 0,-16 12 0,-7 2 0,2-3 0,8-16 0,3-10 0,-5 0 0,3 2 0,1 4 0,-6 2 0,2 0 0,-1 1 0,3-1 0,7-2 0,-4 0 0,-7 3 0,-9 17 0,-6 21 0,24-35 0,-2 2 0,0 1 0,1 0 0,1-5 0,1-1 0,-17 31 0,13-16 0,12-15 0,6-9 0,-2 12 0,-9 33 0,9-31 0,0 2 0,2 3 0,0-1 0,-9 40 0,11-31 0,6-12 0,-5 8 0,-3 11 0,-1 10 0,-5 15 0,7-5 0,6-9 0,2-12 0,6-10 0,0 3 0,0 9 0,0-1 0,0-14 0,0-19 0,0-17 0,0-2 0,4 4 0,9 18 0,5 10 0,3 0 0,-1-2 0,-8-28 0,-1-1 0,-1-14 0,4 12 0,4 20 0,9 20 0,1 11 0,-1-5 0,-7-8 0,-7-32 0,-4 1 0,-5-19 0,0 10 0,-1 0 0,30 35 0,-14-16 0,8 9 0,2 6 0,9 31 0,-16-35 0,0-1 0,11 28 0,-17-42 0,-13-18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10/16/2022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j-lt"/>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3AC69D"/>
                </a:solidFill>
                <a:latin typeface="+mj-lt"/>
                <a:cs typeface="Mali Medium"/>
                <a:sym typeface="Mali Medium"/>
              </a:rPr>
              <a:t>Pregunta</a:t>
            </a:r>
            <a:r>
              <a:rPr lang="en-US" sz="1100" b="1" i="0" u="none" strike="noStrike" cap="none" dirty="0">
                <a:solidFill>
                  <a:srgbClr val="3AC69D"/>
                </a:solidFill>
                <a:latin typeface="+mj-lt"/>
                <a:cs typeface="Mali Medium"/>
                <a:sym typeface="Mali Medium"/>
              </a:rPr>
              <a:t> a </a:t>
            </a:r>
            <a:r>
              <a:rPr lang="en-US" sz="1100" b="1" i="0" u="none" strike="noStrike" cap="none" dirty="0" err="1">
                <a:solidFill>
                  <a:srgbClr val="3AC69D"/>
                </a:solidFill>
                <a:latin typeface="+mj-lt"/>
                <a:cs typeface="Mali Medium"/>
                <a:sym typeface="Mali Medium"/>
              </a:rPr>
              <a:t>los</a:t>
            </a:r>
            <a:r>
              <a:rPr lang="en-US" sz="1100" b="1" i="0" u="none" strike="noStrike" cap="none" dirty="0">
                <a:solidFill>
                  <a:srgbClr val="3AC69D"/>
                </a:solidFill>
                <a:latin typeface="+mj-lt"/>
                <a:cs typeface="Mali Medium"/>
                <a:sym typeface="Mali Medium"/>
              </a:rPr>
              <a:t> </a:t>
            </a:r>
            <a:r>
              <a:rPr lang="en-US" sz="1100" b="1" i="0" u="none" strike="noStrike" cap="none" dirty="0" err="1">
                <a:solidFill>
                  <a:srgbClr val="3AC69D"/>
                </a:solidFill>
                <a:latin typeface="+mj-lt"/>
                <a:cs typeface="Mali Medium"/>
                <a:sym typeface="Mali Medium"/>
              </a:rPr>
              <a:t>estudiantes</a:t>
            </a:r>
            <a:r>
              <a:rPr lang="en-US" sz="1100" b="1"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1. ¿Por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es </a:t>
            </a:r>
            <a:r>
              <a:rPr lang="en-US" sz="1100" b="0" i="0" u="none" strike="noStrike" cap="none" dirty="0" err="1">
                <a:solidFill>
                  <a:srgbClr val="3AC69D"/>
                </a:solidFill>
                <a:latin typeface="+mj-lt"/>
                <a:cs typeface="Mali Medium"/>
                <a:sym typeface="Mali Medium"/>
              </a:rPr>
              <a:t>importante</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limpiar</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los</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objetos</a:t>
            </a:r>
            <a:r>
              <a:rPr lang="en-US" sz="1100" b="0" i="0" u="none" strike="noStrike" cap="none" dirty="0">
                <a:solidFill>
                  <a:srgbClr val="3AC69D"/>
                </a:solidFill>
                <a:latin typeface="+mj-lt"/>
                <a:cs typeface="Mali Medium"/>
                <a:sym typeface="Mali Medium"/>
              </a:rPr>
              <a:t> antes de </a:t>
            </a:r>
            <a:r>
              <a:rPr lang="en-US" sz="1100" b="0" i="0" u="none" strike="noStrike" cap="none" dirty="0" err="1">
                <a:solidFill>
                  <a:srgbClr val="3AC69D"/>
                </a:solidFill>
                <a:latin typeface="+mj-lt"/>
                <a:cs typeface="Mali Medium"/>
                <a:sym typeface="Mali Medium"/>
              </a:rPr>
              <a:t>reciclar</a:t>
            </a:r>
            <a:r>
              <a:rPr lang="en-US" sz="1100" b="0"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2.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pasa</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si</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tienen</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líquidos</a:t>
            </a:r>
            <a:r>
              <a:rPr lang="en-US" sz="1100" b="0" i="0" u="none" strike="noStrike" cap="none" dirty="0">
                <a:solidFill>
                  <a:srgbClr val="3AC69D"/>
                </a:solidFill>
                <a:latin typeface="+mj-lt"/>
                <a:cs typeface="Mali Medium"/>
                <a:sym typeface="Mali Medium"/>
              </a:rPr>
              <a:t> o </a:t>
            </a:r>
            <a:r>
              <a:rPr lang="en-US" sz="1100" b="0" i="0" u="none" strike="noStrike" cap="none" dirty="0" err="1">
                <a:solidFill>
                  <a:srgbClr val="3AC69D"/>
                </a:solidFill>
                <a:latin typeface="+mj-lt"/>
                <a:cs typeface="Mali Medium"/>
                <a:sym typeface="Mali Medium"/>
              </a:rPr>
              <a:t>restos</a:t>
            </a:r>
            <a:r>
              <a:rPr lang="en-US" sz="1100" b="0" i="0" u="none" strike="noStrike" cap="none" dirty="0">
                <a:solidFill>
                  <a:srgbClr val="3AC69D"/>
                </a:solidFill>
                <a:latin typeface="+mj-lt"/>
                <a:cs typeface="Mali Medium"/>
                <a:sym typeface="Mali Medium"/>
              </a:rPr>
              <a:t> de comida?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j-lt"/>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mj-lt"/>
                <a:ea typeface="Calibri"/>
                <a:cs typeface="Calibri"/>
                <a:sym typeface="Calibri"/>
              </a:rPr>
              <a:t>Podría</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sugerir</a:t>
            </a:r>
            <a:r>
              <a:rPr lang="en-US" sz="1100" b="1" i="0" u="sng" strike="noStrike" cap="none" dirty="0">
                <a:solidFill>
                  <a:schemeClr val="lt1"/>
                </a:solidFill>
                <a:latin typeface="+mj-lt"/>
                <a:ea typeface="Calibri"/>
                <a:cs typeface="Calibri"/>
                <a:sym typeface="Calibri"/>
              </a:rPr>
              <a:t> las </a:t>
            </a:r>
            <a:r>
              <a:rPr lang="en-US" sz="1100" b="1" i="0" u="sng" strike="noStrike" cap="none" dirty="0" err="1">
                <a:solidFill>
                  <a:schemeClr val="lt1"/>
                </a:solidFill>
                <a:latin typeface="+mj-lt"/>
                <a:ea typeface="Calibri"/>
                <a:cs typeface="Calibri"/>
                <a:sym typeface="Calibri"/>
              </a:rPr>
              <a:t>siguientes</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respuestas</a:t>
            </a:r>
            <a:r>
              <a:rPr lang="en-US" sz="1100" b="1" i="0" u="sng" strike="noStrike" cap="none" dirty="0">
                <a:solidFill>
                  <a:schemeClr val="lt1"/>
                </a:solidFill>
                <a:latin typeface="+mj-lt"/>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sucios</a:t>
            </a:r>
            <a:r>
              <a:rPr lang="en-US" dirty="0">
                <a:latin typeface="+mj-lt"/>
              </a:rPr>
              <a:t> no </a:t>
            </a:r>
            <a:r>
              <a:rPr lang="en-US" dirty="0" err="1">
                <a:latin typeface="+mj-lt"/>
              </a:rPr>
              <a:t>pueden</a:t>
            </a:r>
            <a:r>
              <a:rPr lang="en-US" dirty="0">
                <a:latin typeface="+mj-lt"/>
              </a:rPr>
              <a:t> ser </a:t>
            </a:r>
            <a:r>
              <a:rPr lang="en-US" dirty="0" err="1">
                <a:latin typeface="+mj-lt"/>
              </a:rPr>
              <a:t>reciclados</a:t>
            </a:r>
            <a:r>
              <a:rPr lang="en-US" dirty="0">
                <a:latin typeface="+mj-lt"/>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mojados</a:t>
            </a:r>
            <a:r>
              <a:rPr lang="en-US" dirty="0">
                <a:latin typeface="+mj-lt"/>
              </a:rPr>
              <a:t> o </a:t>
            </a:r>
            <a:r>
              <a:rPr lang="en-US" dirty="0" err="1">
                <a:latin typeface="+mj-lt"/>
              </a:rPr>
              <a:t>sucios</a:t>
            </a:r>
            <a:r>
              <a:rPr lang="en-US" dirty="0">
                <a:latin typeface="+mj-lt"/>
              </a:rPr>
              <a:t> </a:t>
            </a:r>
            <a:r>
              <a:rPr lang="en-US" dirty="0" err="1">
                <a:latin typeface="+mj-lt"/>
              </a:rPr>
              <a:t>pueden</a:t>
            </a:r>
            <a:r>
              <a:rPr lang="en-US" dirty="0">
                <a:latin typeface="+mj-lt"/>
              </a:rPr>
              <a:t> </a:t>
            </a:r>
            <a:r>
              <a:rPr lang="en-US" dirty="0" err="1">
                <a:latin typeface="+mj-lt"/>
              </a:rPr>
              <a:t>ensuciar</a:t>
            </a:r>
            <a:r>
              <a:rPr lang="en-US" dirty="0">
                <a:latin typeface="+mj-lt"/>
              </a:rPr>
              <a:t> </a:t>
            </a:r>
            <a:r>
              <a:rPr lang="en-US" dirty="0" err="1">
                <a:latin typeface="+mj-lt"/>
              </a:rPr>
              <a:t>otros</a:t>
            </a:r>
            <a:r>
              <a:rPr lang="en-US" dirty="0">
                <a:latin typeface="+mj-lt"/>
              </a:rPr>
              <a:t> </a:t>
            </a:r>
            <a:r>
              <a:rPr lang="en-US" dirty="0" err="1">
                <a:latin typeface="+mj-lt"/>
              </a:rPr>
              <a:t>objetos</a:t>
            </a:r>
            <a:r>
              <a:rPr lang="en-US" dirty="0">
                <a:latin typeface="+mj-lt"/>
              </a:rPr>
              <a:t>, </a:t>
            </a:r>
            <a:r>
              <a:rPr lang="en-US" dirty="0" err="1">
                <a:latin typeface="+mj-lt"/>
              </a:rPr>
              <a:t>así</a:t>
            </a:r>
            <a:r>
              <a:rPr lang="en-US" dirty="0">
                <a:latin typeface="+mj-lt"/>
              </a:rPr>
              <a:t> </a:t>
            </a:r>
            <a:r>
              <a:rPr lang="en-US" dirty="0" err="1">
                <a:latin typeface="+mj-lt"/>
              </a:rPr>
              <a:t>como</a:t>
            </a:r>
            <a:r>
              <a:rPr lang="en-US" dirty="0">
                <a:latin typeface="+mj-lt"/>
              </a:rPr>
              <a:t> </a:t>
            </a:r>
            <a:r>
              <a:rPr lang="en-US" dirty="0" err="1">
                <a:latin typeface="+mj-lt"/>
              </a:rPr>
              <a:t>ensuciar</a:t>
            </a:r>
            <a:r>
              <a:rPr lang="en-US" dirty="0">
                <a:latin typeface="+mj-lt"/>
              </a:rPr>
              <a:t> </a:t>
            </a:r>
            <a:r>
              <a:rPr lang="en-US" dirty="0" err="1">
                <a:latin typeface="+mj-lt"/>
              </a:rPr>
              <a:t>todo</a:t>
            </a:r>
            <a:r>
              <a:rPr lang="en-US" dirty="0">
                <a:latin typeface="+mj-lt"/>
              </a:rPr>
              <a:t> </a:t>
            </a:r>
            <a:r>
              <a:rPr lang="en-US" dirty="0" err="1">
                <a:latin typeface="+mj-lt"/>
              </a:rPr>
              <a:t>el</a:t>
            </a:r>
            <a:r>
              <a:rPr lang="en-US" dirty="0">
                <a:latin typeface="+mj-lt"/>
              </a:rPr>
              <a:t> </a:t>
            </a:r>
            <a:r>
              <a:rPr lang="en-US" dirty="0" err="1">
                <a:latin typeface="+mj-lt"/>
              </a:rPr>
              <a:t>cesto</a:t>
            </a:r>
            <a:r>
              <a:rPr lang="en-US" dirty="0">
                <a:latin typeface="+mj-lt"/>
              </a:rPr>
              <a:t> de </a:t>
            </a:r>
            <a:r>
              <a:rPr lang="en-US" dirty="0" err="1">
                <a:latin typeface="+mj-lt"/>
              </a:rPr>
              <a:t>basura</a:t>
            </a:r>
            <a:r>
              <a:rPr lang="en-US" dirty="0">
                <a:latin typeface="+mj-lt"/>
              </a:rPr>
              <a:t>.</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Los elementos que se reciclan deben separarse en los contenedores de reciclaje adecuados. Haga clic para revelar el símbolo de reciclaje y hágales saber que este símbolo indica dónde colocar su reciclaje.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Dónde</a:t>
            </a:r>
            <a:r>
              <a:rPr lang="en-US" dirty="0"/>
              <a:t> has visto </a:t>
            </a:r>
            <a:r>
              <a:rPr lang="en-US" dirty="0" err="1"/>
              <a:t>este</a:t>
            </a:r>
            <a:r>
              <a:rPr lang="en-US" dirty="0"/>
              <a:t> </a:t>
            </a:r>
            <a:r>
              <a:rPr lang="en-US" dirty="0" err="1"/>
              <a:t>símbolo</a:t>
            </a:r>
            <a:r>
              <a:rPr lang="en-US" dirty="0"/>
              <a:t> </a:t>
            </a:r>
            <a:r>
              <a:rPr lang="en-US" dirty="0" err="1"/>
              <a:t>verde</a:t>
            </a:r>
            <a:r>
              <a:rPr lang="en-US" dirty="0"/>
              <a:t> antes?</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significa</a:t>
            </a:r>
            <a:r>
              <a:rPr lang="en-US" dirty="0"/>
              <a:t> </a:t>
            </a:r>
            <a:r>
              <a:rPr lang="en-US" dirty="0" err="1"/>
              <a:t>este</a:t>
            </a:r>
            <a:r>
              <a:rPr lang="en-US" dirty="0"/>
              <a:t> </a:t>
            </a:r>
            <a:r>
              <a:rPr lang="en-US" dirty="0" err="1"/>
              <a:t>símbolo</a:t>
            </a:r>
            <a:r>
              <a:rPr lang="en-US" dirty="0"/>
              <a:t>?</a:t>
            </a:r>
          </a:p>
          <a:p>
            <a:pPr marL="228600" lvl="0" indent="-228600" algn="l" rtl="0">
              <a:spcBef>
                <a:spcPts val="0"/>
              </a:spcBef>
              <a:spcAft>
                <a:spcPts val="0"/>
              </a:spcAft>
              <a:buAutoNum type="arabicPeriod"/>
            </a:pPr>
            <a:r>
              <a:rPr lang="en-US" dirty="0"/>
              <a:t>¿</a:t>
            </a:r>
            <a:r>
              <a:rPr lang="en-US" dirty="0" err="1"/>
              <a:t>Dónde</a:t>
            </a:r>
            <a:r>
              <a:rPr lang="en-US" dirty="0"/>
              <a:t> </a:t>
            </a:r>
            <a:r>
              <a:rPr lang="en-US" dirty="0" err="1"/>
              <a:t>podemos</a:t>
            </a:r>
            <a:r>
              <a:rPr lang="en-US" dirty="0"/>
              <a:t> </a:t>
            </a:r>
            <a:r>
              <a:rPr lang="en-US" dirty="0" err="1"/>
              <a:t>colocar</a:t>
            </a:r>
            <a:r>
              <a:rPr lang="en-US" dirty="0"/>
              <a:t> las </a:t>
            </a:r>
            <a:r>
              <a:rPr lang="en-US" dirty="0" err="1"/>
              <a:t>botellas</a:t>
            </a:r>
            <a:r>
              <a:rPr lang="en-US" dirty="0"/>
              <a:t> de </a:t>
            </a:r>
            <a:r>
              <a:rPr lang="en-US" dirty="0" err="1"/>
              <a:t>plástico</a:t>
            </a:r>
            <a:r>
              <a:rPr lang="en-US" dirty="0"/>
              <a:t> 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diapostivia</a:t>
            </a:r>
            <a:r>
              <a:rPr lang="en-US" b="1" dirty="0"/>
              <a:t>: 2-4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Dígale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Cuando</a:t>
            </a:r>
            <a:r>
              <a:rPr lang="en-US" b="0" dirty="0"/>
              <a:t> se </a:t>
            </a:r>
            <a:r>
              <a:rPr lang="en-US" b="0" dirty="0" err="1"/>
              <a:t>siguen</a:t>
            </a:r>
            <a:r>
              <a:rPr lang="en-US" b="0" dirty="0"/>
              <a:t> </a:t>
            </a:r>
            <a:r>
              <a:rPr lang="en-US" b="0" dirty="0" err="1"/>
              <a:t>los</a:t>
            </a:r>
            <a:r>
              <a:rPr lang="en-US" b="0" dirty="0"/>
              <a:t> 3 pasos del </a:t>
            </a:r>
            <a:r>
              <a:rPr lang="en-US" b="0" dirty="0" err="1"/>
              <a:t>reciclaje</a:t>
            </a:r>
            <a:r>
              <a:rPr lang="en-US" b="0" dirty="0"/>
              <a:t>, </a:t>
            </a:r>
            <a:r>
              <a:rPr lang="en-US" b="0" dirty="0" err="1"/>
              <a:t>podemos</a:t>
            </a:r>
            <a:r>
              <a:rPr lang="en-US" b="0" dirty="0"/>
              <a:t> </a:t>
            </a:r>
            <a:r>
              <a:rPr lang="en-US" b="0" dirty="0" err="1"/>
              <a:t>reciclar</a:t>
            </a:r>
            <a:r>
              <a:rPr lang="en-US" b="0" dirty="0"/>
              <a:t> </a:t>
            </a:r>
            <a:r>
              <a:rPr lang="en-US" b="0" dirty="0" err="1"/>
              <a:t>nuestros</a:t>
            </a:r>
            <a:r>
              <a:rPr lang="en-US" b="0" dirty="0"/>
              <a:t> </a:t>
            </a:r>
            <a:r>
              <a:rPr lang="en-US" b="0" dirty="0" err="1"/>
              <a:t>desechos</a:t>
            </a:r>
            <a:r>
              <a:rPr lang="en-US" b="0" dirty="0"/>
              <a:t> y </a:t>
            </a:r>
            <a:r>
              <a:rPr lang="en-US" b="0" dirty="0" err="1"/>
              <a:t>convertirlos</a:t>
            </a:r>
            <a:r>
              <a:rPr lang="en-US" b="0" dirty="0"/>
              <a:t> </a:t>
            </a:r>
            <a:r>
              <a:rPr lang="en-US" b="0" dirty="0" err="1"/>
              <a:t>en</a:t>
            </a:r>
            <a:r>
              <a:rPr lang="en-US" b="0" dirty="0"/>
              <a:t> </a:t>
            </a:r>
            <a:r>
              <a:rPr lang="en-US" b="0" dirty="0" err="1"/>
              <a:t>cosas</a:t>
            </a:r>
            <a:r>
              <a:rPr lang="en-US" b="0" dirty="0"/>
              <a:t> </a:t>
            </a:r>
            <a:r>
              <a:rPr lang="en-US" b="0" dirty="0" err="1"/>
              <a:t>nuevas</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Ejemplo</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a:t>
            </a:r>
            <a:r>
              <a:rPr lang="en-US" b="0" dirty="0" err="1"/>
              <a:t>pueden</a:t>
            </a:r>
            <a:r>
              <a:rPr lang="en-US" b="0" dirty="0"/>
              <a:t> ser </a:t>
            </a:r>
            <a:r>
              <a:rPr lang="en-US" b="0" dirty="0" err="1"/>
              <a:t>convertidas</a:t>
            </a:r>
            <a:r>
              <a:rPr lang="en-US" b="0" dirty="0"/>
              <a:t> </a:t>
            </a:r>
            <a:r>
              <a:rPr lang="en-US" b="0" dirty="0" err="1"/>
              <a:t>en</a:t>
            </a:r>
            <a:r>
              <a:rPr lang="en-US" b="0" dirty="0"/>
              <a:t> </a:t>
            </a:r>
            <a:r>
              <a:rPr lang="en-US" b="0" dirty="0" err="1"/>
              <a:t>nuevas</a:t>
            </a:r>
            <a:r>
              <a:rPr lang="en-US" b="0" dirty="0"/>
              <a:t> </a:t>
            </a:r>
            <a:r>
              <a:rPr lang="en-US" b="0" dirty="0" err="1"/>
              <a:t>botellas</a:t>
            </a:r>
            <a:r>
              <a:rPr lang="en-US" b="0" dirty="0"/>
              <a:t> de </a:t>
            </a:r>
            <a:r>
              <a:rPr lang="en-US" b="0" dirty="0" err="1"/>
              <a:t>plástico</a:t>
            </a:r>
            <a:r>
              <a:rPr lang="en-US" b="0"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se </a:t>
            </a:r>
            <a:r>
              <a:rPr lang="en-US" b="0" dirty="0" err="1"/>
              <a:t>pueden</a:t>
            </a:r>
            <a:r>
              <a:rPr lang="en-US" b="0" dirty="0"/>
              <a:t> </a:t>
            </a:r>
            <a:r>
              <a:rPr lang="en-US" b="0" dirty="0" err="1"/>
              <a:t>convertir</a:t>
            </a:r>
            <a:r>
              <a:rPr lang="en-US" b="0" dirty="0"/>
              <a:t> </a:t>
            </a:r>
            <a:r>
              <a:rPr lang="en-US" b="0" dirty="0" err="1"/>
              <a:t>en</a:t>
            </a:r>
            <a:r>
              <a:rPr lang="en-US" b="0" dirty="0"/>
              <a:t> </a:t>
            </a:r>
            <a:r>
              <a:rPr lang="en-US" b="0" dirty="0" err="1"/>
              <a:t>hilos</a:t>
            </a:r>
            <a:r>
              <a:rPr lang="en-US" b="0" dirty="0"/>
              <a:t> para </a:t>
            </a:r>
            <a:r>
              <a:rPr lang="en-US" b="0" dirty="0" err="1"/>
              <a:t>fabricar</a:t>
            </a:r>
            <a:r>
              <a:rPr lang="en-US" b="0" dirty="0"/>
              <a:t> textiles.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2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1" dirty="0"/>
              <a:t>Diga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Si queremos preservar la tierra para las generaciones futuras, el reciclaje es muy importante. Es bueno para el medio ambiente, dado que estamos fabricando productos nuevos a partir de productos antiguos que no nos sirven. Si los desechos no se reciclan, pueden tener un impacto negativo en nuestro entorno.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2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1" dirty="0"/>
              <a:t>¿Puedes pensar en algunas razones por las que el reciclaje ayuda al medio ambiente?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2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1" dirty="0"/>
              <a:t>Respuestas: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Ahorra energía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Reduce la cantidad de recursos naturales necesarios para fabricar nuevos productos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Protege nuestro mundo natural (animales y plantas)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Reduce la contaminación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b="0" dirty="0"/>
              <a:t>Ayuda a combatir el cambio climático</a:t>
            </a:r>
            <a:endParaRPr b="0"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9F6D7349-3042-2744-8A64-1526A1CA0069}"/>
              </a:ext>
            </a:extLst>
          </p:cNvPr>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259417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Haga clic en 1 y 2: Aparecerán botellas de plástico 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La extracción y el procesamiento de materias primas (madera, petróleo, minerales) para fabricar materiales utilizables (papel, plástico, metal) requiere mucha energía. El reciclaje a menudo ahorra energía porque los productos que se reciclan generalmente requieren mucho menos procesamiento para convertirlos en materiales utilizables.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¿Cuántas botellas de plástico PET necesitamos reciclar para alimentar nuestras computadoras portátiles durante 1 semana, 1 mes, 1 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70 botellas = 1 semana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300 botellas = 1 mes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3.650 botellas = 1 año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57004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Los árboles juegan un papel importante en la madre naturaleza. Sin embargo, todos los días se cortan árboles para hacer papel y más papel. El reciclaje de papel ayuda a restaurar los bosques, protegiendo así nuestro medio ambiente.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¿Por qué es importante usar menos recursos?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pasa si utilizamos todos nuestros recursos naturales?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Los recursos naturales no son infinitos y una vez que los usamos todos, desaparecen para siempre.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Si usáramos todos los recursos naturales en este planeta, sería imposible sobrevivir.</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126429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La eliminación inadecuada de desechos emite diferentes gases de efecto invernadero como dióxido de carbono, nitrógeno y azufre, lo cual contribuye al calentamiento global. El proceso de reciclaje implica la quema pocos combustibles fósiles y la mayoría de los productos químicos se reutilizan, por lo que se emiten menos gases de efecto invernadero.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Los desechos pueden causar la pérdida de hábitats naturales y generan impactos negativos como el cambio climático y el calentamiento global, lo cual a su vez destruye los hábitats naturales de los animales. Cuando los animales y otros organismos biológicos pierden sus hábitats, pueden pasar hambre o llegar a morir.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¿Cuáles son algunos ejemplos de residuos en nuestro entorno? (en la calle, en la playa, en el río o lago)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¿Alguna vez has visto un artículo reciclable en la naturaleza? (Botella de plástico PET, cartón, lata de metal, tarro de cristal)</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71153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se puede hacer con latas de metal recicladas?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se puede hacer con botellas de plástico PET recicladas?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se puede hacer con cartón reciclado?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se puede hacer con vidrio reciclado?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Permítales pensar y responder por sí mismos. Las respuestas correctas se presentarán en las siguientes diapositivas.</a:t>
            </a:r>
            <a:endParaRPr lang="en-TH"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566415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otros productos se pueden fabricar con metal reciclado? ¿Puedes pensar en otros artículos que usamos a diario?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Haga clic en 1: </a:t>
            </a:r>
            <a:r>
              <a:rPr lang="es-ES" sz="1200" b="0" dirty="0"/>
              <a:t>las latas de metal se pueden convertir en la misma lata.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err="1"/>
              <a:t>Click</a:t>
            </a:r>
            <a:r>
              <a:rPr lang="es-ES" sz="1200" b="1" dirty="0"/>
              <a:t> 2: </a:t>
            </a:r>
            <a:r>
              <a:rPr lang="es-ES" sz="1200" b="0" dirty="0"/>
              <a:t>Los electrodomésticos como neveras o lámparas también se pueden fabricar con metal reciclado.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*Pídales ejemplos adicionales.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56636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Piense en los diferentes tipos de productos de papel que usa en su vida diaria, desde vasos, toallas de papel, papel higiénico, papel de impresora, cajas de cartón y libros. ¿Qué otros productos se pueden fabricar con cartón reciclado?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Clic 1: </a:t>
            </a:r>
            <a:r>
              <a:rPr lang="es-ES" sz="1200" b="0" dirty="0"/>
              <a:t>El cartón se puede convertir en la misma caja de cartón.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Haga clic en 2: </a:t>
            </a:r>
            <a:r>
              <a:rPr lang="es-ES" sz="1200" b="0" dirty="0"/>
              <a:t>Cajas de zapatos, vasos de papel, papel de impresora y libros se pueden hacer con cartón reciclado.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a:t>
            </a:r>
            <a:r>
              <a:rPr lang="es-ES" sz="1200" b="1" dirty="0"/>
              <a:t>Pídales ejemplos adicionales.</a:t>
            </a:r>
            <a:endParaRPr lang="en-US" b="1"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330308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00310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El plástico PET, o las botellas de bebida que tienen el número 1, es el plástico más reciclado del mundo.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podemos hacer con plástico PET reciclado?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Haga clic en 1: </a:t>
            </a:r>
            <a:r>
              <a:rPr lang="es-ES" sz="1200" b="0" dirty="0"/>
              <a:t>las botellas de PET se pueden convertir en la misma botella de plástico 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Haga clic en 2:</a:t>
            </a:r>
            <a:r>
              <a:rPr lang="es-ES" sz="1200" b="0" dirty="0"/>
              <a:t> El PET también se puede convertir en hilo que se utiliza para hacer ropa y alfombras.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*Pídales ejemplos adicionales.</a:t>
            </a:r>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35169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El vidrio se puede calentar a altas temperaturas </a:t>
            </a:r>
            <a:r>
              <a:rPr lang="es-ES" sz="1200" b="0" dirty="0" err="1"/>
              <a:t>convirtiendose</a:t>
            </a:r>
            <a:r>
              <a:rPr lang="es-ES" sz="1200" b="0" dirty="0"/>
              <a:t> el material en líquido. Luego, el líquido se coloca en moldes y se enfría, listo para convertirse en nuevos productos.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El vidrio es totalmente reciclable y se puede reciclar infinitamente sin pérdida de calidad o pureza. El vidrio se compone de materiales fácilmente disponibles, como piedra caliza, ceniza de soda y arena.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¿Qué podemos hacer con un envase de cristal reciclado?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El vidrio reciclado se puede volver a convertir en el mismo envase de cristal.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t>El vidrio reciclado también se puede convertir en ventanas e incluso en hormigón.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*Pídales algunos ejemplos adicionales.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3751626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23</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59625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5</a:t>
            </a:fld>
            <a:endParaRPr lang="en-TH"/>
          </a:p>
        </p:txBody>
      </p:sp>
    </p:spTree>
    <p:extLst>
      <p:ext uri="{BB962C8B-B14F-4D97-AF65-F5344CB8AC3E}">
        <p14:creationId xmlns:p14="http://schemas.microsoft.com/office/powerpoint/2010/main" val="379075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metal</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100" b="1" dirty="0" err="1">
                <a:latin typeface="+mj-lt"/>
              </a:rPr>
              <a:t>Duración</a:t>
            </a:r>
            <a:r>
              <a:rPr lang="en-US" sz="1100" b="1" dirty="0">
                <a:latin typeface="+mj-lt"/>
              </a:rPr>
              <a:t> de la </a:t>
            </a:r>
            <a:r>
              <a:rPr lang="en-US" sz="1100" b="1" dirty="0" err="1">
                <a:latin typeface="+mj-lt"/>
              </a:rPr>
              <a:t>diapositiva</a:t>
            </a:r>
            <a:r>
              <a:rPr lang="en-US" sz="1100" b="1" dirty="0">
                <a:latin typeface="+mj-lt"/>
              </a:rPr>
              <a:t>: 3-5 </a:t>
            </a:r>
            <a:r>
              <a:rPr lang="en-US" sz="1100" b="1" dirty="0" err="1">
                <a:latin typeface="+mj-lt"/>
              </a:rPr>
              <a:t>minutos</a:t>
            </a:r>
            <a:r>
              <a:rPr lang="en-US" sz="1100" b="1" dirty="0">
                <a:latin typeface="+mj-lt"/>
              </a:rPr>
              <a:t>)</a:t>
            </a: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ea typeface="Calibri"/>
                <a:cs typeface="Calibri"/>
                <a:sym typeface="Calibri"/>
              </a:rPr>
              <a:t>Muestre</a:t>
            </a:r>
            <a:r>
              <a:rPr lang="en-US" sz="1100" b="1" dirty="0">
                <a:solidFill>
                  <a:srgbClr val="262626"/>
                </a:solidFill>
                <a:latin typeface="+mj-lt"/>
                <a:ea typeface="Calibri"/>
                <a:cs typeface="Calibri"/>
                <a:sym typeface="Calibri"/>
              </a:rPr>
              <a:t> o </a:t>
            </a:r>
            <a:r>
              <a:rPr lang="en-US" sz="1100" b="1" dirty="0" err="1">
                <a:solidFill>
                  <a:srgbClr val="262626"/>
                </a:solidFill>
                <a:latin typeface="+mj-lt"/>
                <a:ea typeface="Calibri"/>
                <a:cs typeface="Calibri"/>
                <a:sym typeface="Calibri"/>
              </a:rPr>
              <a:t>proyecte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esta</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diapositiva</a:t>
            </a:r>
            <a:r>
              <a:rPr lang="en-US" sz="1100" b="1" dirty="0">
                <a:solidFill>
                  <a:srgbClr val="262626"/>
                </a:solidFill>
                <a:latin typeface="+mj-lt"/>
                <a:ea typeface="Calibri"/>
                <a:cs typeface="Calibri"/>
                <a:sym typeface="Calibri"/>
              </a:rPr>
              <a:t> – </a:t>
            </a:r>
            <a:r>
              <a:rPr lang="en-US" sz="1100" b="1" dirty="0" err="1">
                <a:solidFill>
                  <a:srgbClr val="262626"/>
                </a:solidFill>
                <a:latin typeface="+mj-lt"/>
                <a:ea typeface="Calibri"/>
                <a:cs typeface="Calibri"/>
                <a:sym typeface="Calibri"/>
              </a:rPr>
              <a:t>existe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una</a:t>
            </a:r>
            <a:r>
              <a:rPr lang="en-US" sz="1100" b="1" dirty="0">
                <a:solidFill>
                  <a:srgbClr val="262626"/>
                </a:solidFill>
                <a:latin typeface="+mj-lt"/>
                <a:ea typeface="Calibri"/>
                <a:cs typeface="Calibri"/>
                <a:sym typeface="Calibri"/>
              </a:rPr>
              <a:t> version </a:t>
            </a:r>
            <a:r>
              <a:rPr lang="en-US" sz="1100" b="1" dirty="0" err="1">
                <a:solidFill>
                  <a:srgbClr val="262626"/>
                </a:solidFill>
                <a:latin typeface="+mj-lt"/>
                <a:ea typeface="Calibri"/>
                <a:cs typeface="Calibri"/>
                <a:sym typeface="Calibri"/>
              </a:rPr>
              <a:t>en</a:t>
            </a:r>
            <a:r>
              <a:rPr lang="en-US" sz="1100" b="1" dirty="0">
                <a:solidFill>
                  <a:srgbClr val="262626"/>
                </a:solidFill>
                <a:latin typeface="+mj-lt"/>
                <a:ea typeface="Calibri"/>
                <a:cs typeface="Calibri"/>
                <a:sym typeface="Calibri"/>
              </a:rPr>
              <a:t> PDF que se </a:t>
            </a:r>
            <a:r>
              <a:rPr lang="en-US" sz="1100" b="1" dirty="0" err="1">
                <a:solidFill>
                  <a:srgbClr val="262626"/>
                </a:solidFill>
                <a:latin typeface="+mj-lt"/>
                <a:ea typeface="Calibri"/>
                <a:cs typeface="Calibri"/>
                <a:sym typeface="Calibri"/>
              </a:rPr>
              <a:t>puede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entregar</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endParaRPr lang="en-US" sz="1100"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err="1">
                <a:solidFill>
                  <a:srgbClr val="262626"/>
                </a:solidFill>
                <a:latin typeface="+mj-lt"/>
                <a:ea typeface="Calibri"/>
                <a:cs typeface="Calibri"/>
                <a:sym typeface="Calibri"/>
              </a:rPr>
              <a:t>Abre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una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discusión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comentando</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acerca</a:t>
            </a:r>
            <a:r>
              <a:rPr lang="en-US" sz="1100" dirty="0">
                <a:solidFill>
                  <a:srgbClr val="262626"/>
                </a:solidFill>
                <a:latin typeface="+mj-lt"/>
                <a:ea typeface="Calibri"/>
                <a:cs typeface="Calibri"/>
                <a:sym typeface="Calibri"/>
              </a:rPr>
              <a:t> de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colocamos</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basura</a:t>
            </a:r>
            <a:r>
              <a:rPr lang="en-US" sz="1100"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Qué</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hacen</a:t>
            </a:r>
            <a:r>
              <a:rPr lang="en-US" sz="1100" b="0" dirty="0">
                <a:solidFill>
                  <a:srgbClr val="262626"/>
                </a:solidFill>
                <a:latin typeface="+mj-lt"/>
                <a:ea typeface="Calibri"/>
                <a:cs typeface="Calibri"/>
                <a:sym typeface="Calibri"/>
              </a:rPr>
              <a:t> con la </a:t>
            </a:r>
            <a:r>
              <a:rPr lang="en-US" sz="1100" b="0" dirty="0" err="1">
                <a:solidFill>
                  <a:srgbClr val="262626"/>
                </a:solidFill>
                <a:latin typeface="+mj-lt"/>
                <a:ea typeface="Calibri"/>
                <a:cs typeface="Calibri"/>
                <a:sym typeface="Calibri"/>
              </a:rPr>
              <a:t>basura</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en</a:t>
            </a:r>
            <a:r>
              <a:rPr lang="en-US" sz="1100" b="0" dirty="0">
                <a:solidFill>
                  <a:srgbClr val="262626"/>
                </a:solidFill>
                <a:latin typeface="+mj-lt"/>
                <a:ea typeface="Calibri"/>
                <a:cs typeface="Calibri"/>
                <a:sym typeface="Calibri"/>
              </a:rPr>
              <a:t> casa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depositan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Todo</a:t>
            </a:r>
            <a:r>
              <a:rPr lang="en-US" sz="1100"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Dígale</a:t>
            </a:r>
            <a:r>
              <a:rPr lang="en-US" sz="1100" b="1" dirty="0">
                <a:solidFill>
                  <a:srgbClr val="262626"/>
                </a:solidFill>
                <a:latin typeface="+mj-lt"/>
                <a:cs typeface="Calibri"/>
                <a:sym typeface="Calibri"/>
              </a:rPr>
              <a:t> a </a:t>
            </a:r>
            <a:r>
              <a:rPr lang="en-US" sz="1100" b="1" dirty="0" err="1">
                <a:solidFill>
                  <a:srgbClr val="262626"/>
                </a:solidFill>
                <a:latin typeface="+mj-lt"/>
                <a:cs typeface="Calibri"/>
                <a:sym typeface="Calibri"/>
              </a:rPr>
              <a:t>los</a:t>
            </a:r>
            <a:r>
              <a:rPr lang="en-US" sz="1100" b="1" dirty="0">
                <a:solidFill>
                  <a:srgbClr val="262626"/>
                </a:solidFill>
                <a:latin typeface="+mj-lt"/>
                <a:cs typeface="Calibri"/>
                <a:sym typeface="Calibri"/>
              </a:rPr>
              <a:t> </a:t>
            </a:r>
            <a:r>
              <a:rPr lang="en-US" sz="1100" b="1" dirty="0" err="1">
                <a:solidFill>
                  <a:srgbClr val="262626"/>
                </a:solidFill>
                <a:latin typeface="+mj-lt"/>
                <a:cs typeface="Calibri"/>
                <a:sym typeface="Calibri"/>
              </a:rPr>
              <a:t>estudiantes</a:t>
            </a:r>
            <a:r>
              <a:rPr lang="en-US" sz="1100"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a:solidFill>
                  <a:srgbClr val="262626"/>
                </a:solidFill>
                <a:latin typeface="+mj-lt"/>
                <a:cs typeface="Calibri"/>
                <a:sym typeface="Calibri"/>
              </a:rPr>
              <a:t>No </a:t>
            </a:r>
            <a:r>
              <a:rPr lang="en-US" sz="1100" dirty="0" err="1">
                <a:solidFill>
                  <a:srgbClr val="262626"/>
                </a:solidFill>
                <a:latin typeface="+mj-lt"/>
                <a:cs typeface="Calibri"/>
                <a:sym typeface="Calibri"/>
              </a:rPr>
              <a:t>toda</a:t>
            </a:r>
            <a:r>
              <a:rPr lang="en-US" sz="1100" dirty="0">
                <a:solidFill>
                  <a:srgbClr val="262626"/>
                </a:solidFill>
                <a:latin typeface="+mj-lt"/>
                <a:cs typeface="Calibri"/>
                <a:sym typeface="Calibri"/>
              </a:rPr>
              <a:t> la </a:t>
            </a:r>
            <a:r>
              <a:rPr lang="en-US" sz="1100" dirty="0" err="1">
                <a:solidFill>
                  <a:srgbClr val="262626"/>
                </a:solidFill>
                <a:latin typeface="+mj-lt"/>
                <a:cs typeface="Calibri"/>
                <a:sym typeface="Calibri"/>
              </a:rPr>
              <a:t>basura</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deposita</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mismo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cestto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Algunos</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elementos</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deben</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colocar</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cesto</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reciclaje</a:t>
            </a:r>
            <a:r>
              <a:rPr lang="en-US" sz="1100" dirty="0">
                <a:solidFill>
                  <a:srgbClr val="262626"/>
                </a:solidFill>
                <a:latin typeface="+mj-lt"/>
                <a:cs typeface="Calibri"/>
                <a:sym typeface="Calibri"/>
              </a:rPr>
              <a:t>.</a:t>
            </a: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a:t>
            </a:r>
            <a:endParaRPr lang="en-US" sz="1100"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100"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100"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1: </a:t>
            </a:r>
            <a:r>
              <a:rPr lang="en-US" sz="1100" b="1" dirty="0" err="1">
                <a:solidFill>
                  <a:srgbClr val="262626"/>
                </a:solidFill>
                <a:latin typeface="+mj-lt"/>
                <a:cs typeface="Calibri"/>
                <a:sym typeface="Calibri"/>
              </a:rPr>
              <a:t>Envase</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vidrio</a:t>
            </a: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vidrio</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2: </a:t>
            </a:r>
            <a:r>
              <a:rPr lang="en-US" sz="1100" b="1" dirty="0" err="1">
                <a:solidFill>
                  <a:srgbClr val="262626"/>
                </a:solidFill>
                <a:latin typeface="+mj-lt"/>
                <a:cs typeface="Calibri"/>
                <a:sym typeface="Calibri"/>
              </a:rPr>
              <a:t>Botella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plástico</a:t>
            </a:r>
            <a:r>
              <a:rPr lang="en-US" sz="1100"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plástico</a:t>
            </a:r>
            <a:r>
              <a:rPr lang="en-US" sz="1100" b="0" dirty="0">
                <a:solidFill>
                  <a:srgbClr val="262626"/>
                </a:solidFill>
                <a:latin typeface="+mj-lt"/>
                <a:cs typeface="Calibri"/>
                <a:sym typeface="Calibri"/>
              </a:rPr>
              <a:t> PET,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3: </a:t>
            </a:r>
            <a:r>
              <a:rPr lang="en-US" sz="1100" b="1" dirty="0" err="1">
                <a:solidFill>
                  <a:srgbClr val="262626"/>
                </a:solidFill>
                <a:latin typeface="+mj-lt"/>
                <a:cs typeface="Calibri"/>
                <a:sym typeface="Calibri"/>
              </a:rPr>
              <a:t>Caja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cartón</a:t>
            </a:r>
            <a:endParaRPr lang="en-US" sz="1100"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hecho</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4: </a:t>
            </a:r>
            <a:r>
              <a:rPr lang="en-US" sz="1100" b="1" dirty="0" err="1">
                <a:solidFill>
                  <a:srgbClr val="262626"/>
                </a:solidFill>
                <a:latin typeface="+mj-lt"/>
                <a:cs typeface="Calibri"/>
                <a:sym typeface="Calibri"/>
              </a:rPr>
              <a:t>lata</a:t>
            </a:r>
            <a:r>
              <a:rPr lang="en-US" sz="1100"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chemeClr val="dk1"/>
              </a:solidFill>
              <a:latin typeface="+mj-lt"/>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Incita</a:t>
            </a:r>
            <a:r>
              <a:rPr lang="en-US" dirty="0"/>
              <a:t> a que </a:t>
            </a:r>
            <a:r>
              <a:rPr lang="en-US" dirty="0" err="1"/>
              <a:t>los</a:t>
            </a:r>
            <a:r>
              <a:rPr lang="en-US" dirty="0"/>
              <a:t> </a:t>
            </a:r>
            <a:r>
              <a:rPr lang="en-US" dirty="0" err="1"/>
              <a:t>estudiantes</a:t>
            </a:r>
            <a:r>
              <a:rPr lang="en-US" dirty="0"/>
              <a:t> a que </a:t>
            </a:r>
            <a:r>
              <a:rPr lang="en-US" dirty="0" err="1"/>
              <a:t>adivinen</a:t>
            </a:r>
            <a:r>
              <a:rPr lang="en-US" dirty="0"/>
              <a:t> </a:t>
            </a:r>
            <a:r>
              <a:rPr lang="en-US" dirty="0" err="1"/>
              <a:t>cuáles</a:t>
            </a:r>
            <a:r>
              <a:rPr lang="en-US" dirty="0"/>
              <a:t> son </a:t>
            </a:r>
            <a:r>
              <a:rPr lang="en-US" dirty="0" err="1"/>
              <a:t>los</a:t>
            </a:r>
            <a:r>
              <a:rPr lang="en-US" dirty="0"/>
              <a:t> principals </a:t>
            </a:r>
            <a:r>
              <a:rPr lang="en-US" dirty="0" err="1"/>
              <a:t>objetos</a:t>
            </a:r>
            <a:r>
              <a:rPr lang="en-US" dirty="0"/>
              <a:t> que se </a:t>
            </a:r>
            <a:r>
              <a:rPr lang="en-US" dirty="0" err="1"/>
              <a:t>pueden</a:t>
            </a:r>
            <a:r>
              <a:rPr lang="en-US" dirty="0"/>
              <a:t> </a:t>
            </a:r>
            <a:r>
              <a:rPr lang="en-US" dirty="0" err="1"/>
              <a:t>reciclar</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Clic</a:t>
            </a:r>
            <a:r>
              <a:rPr lang="en-US" b="1" dirty="0"/>
              <a:t> 1</a:t>
            </a:r>
            <a:r>
              <a:rPr lang="en-US" dirty="0"/>
              <a:t>: </a:t>
            </a:r>
            <a:r>
              <a:rPr lang="en-US" dirty="0" err="1"/>
              <a:t>Envase</a:t>
            </a:r>
            <a:r>
              <a:rPr lang="en-US" dirty="0"/>
              <a:t> de </a:t>
            </a:r>
            <a:r>
              <a:rPr lang="en-US" dirty="0" err="1"/>
              <a:t>vidrio</a:t>
            </a:r>
            <a:endParaRPr lang="en-US" dirty="0"/>
          </a:p>
          <a:p>
            <a:pPr marL="0" lvl="0" indent="0" algn="l" rtl="0">
              <a:spcBef>
                <a:spcPts val="0"/>
              </a:spcBef>
              <a:spcAft>
                <a:spcPts val="0"/>
              </a:spcAft>
              <a:buNone/>
            </a:pPr>
            <a:r>
              <a:rPr lang="en-US" b="1" dirty="0" err="1"/>
              <a:t>Clic</a:t>
            </a:r>
            <a:r>
              <a:rPr lang="en-US" b="1" dirty="0"/>
              <a:t> 2</a:t>
            </a:r>
            <a:r>
              <a:rPr lang="en-US" dirty="0"/>
              <a:t>: </a:t>
            </a:r>
            <a:r>
              <a:rPr lang="en-US" dirty="0" err="1"/>
              <a:t>Botella</a:t>
            </a:r>
            <a:r>
              <a:rPr lang="en-US" dirty="0"/>
              <a:t> de </a:t>
            </a:r>
            <a:r>
              <a:rPr lang="en-US" dirty="0" err="1"/>
              <a:t>plástico</a:t>
            </a:r>
            <a:r>
              <a:rPr lang="en-US" dirty="0"/>
              <a:t> PET</a:t>
            </a:r>
          </a:p>
          <a:p>
            <a:pPr marL="0" lvl="0" indent="0" algn="l" rtl="0">
              <a:spcBef>
                <a:spcPts val="0"/>
              </a:spcBef>
              <a:spcAft>
                <a:spcPts val="0"/>
              </a:spcAft>
              <a:buNone/>
            </a:pPr>
            <a:r>
              <a:rPr lang="en-US" b="1" dirty="0" err="1"/>
              <a:t>Clic</a:t>
            </a:r>
            <a:r>
              <a:rPr lang="en-US" b="1" dirty="0"/>
              <a:t> 3</a:t>
            </a:r>
            <a:r>
              <a:rPr lang="en-US" dirty="0"/>
              <a:t>: </a:t>
            </a:r>
            <a:r>
              <a:rPr lang="en-US" dirty="0" err="1"/>
              <a:t>Caja</a:t>
            </a:r>
            <a:r>
              <a:rPr lang="en-US" dirty="0"/>
              <a:t> de </a:t>
            </a:r>
            <a:r>
              <a:rPr lang="en-US" dirty="0" err="1"/>
              <a:t>cartón</a:t>
            </a:r>
            <a:endParaRPr lang="en-US" dirty="0"/>
          </a:p>
          <a:p>
            <a:pPr marL="0" lvl="0" indent="0" algn="l" rtl="0">
              <a:spcBef>
                <a:spcPts val="0"/>
              </a:spcBef>
              <a:spcAft>
                <a:spcPts val="0"/>
              </a:spcAft>
              <a:buNone/>
            </a:pPr>
            <a:r>
              <a:rPr lang="en-US" b="1" dirty="0" err="1"/>
              <a:t>Clic</a:t>
            </a:r>
            <a:r>
              <a:rPr lang="en-US" b="1" dirty="0"/>
              <a:t> 4</a:t>
            </a:r>
            <a:r>
              <a:rPr lang="en-US" dirty="0"/>
              <a:t>: Lata de metal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¿Me </a:t>
            </a:r>
            <a:r>
              <a:rPr lang="en-US" dirty="0" err="1"/>
              <a:t>pueden</a:t>
            </a:r>
            <a:r>
              <a:rPr lang="en-US" dirty="0"/>
              <a:t> </a:t>
            </a:r>
            <a:r>
              <a:rPr lang="en-US" dirty="0" err="1"/>
              <a:t>dar</a:t>
            </a:r>
            <a:r>
              <a:rPr lang="en-US" dirty="0"/>
              <a:t> un </a:t>
            </a:r>
            <a:r>
              <a:rPr lang="en-US" dirty="0" err="1"/>
              <a:t>ejemplo</a:t>
            </a:r>
            <a:r>
              <a:rPr lang="en-US" dirty="0"/>
              <a:t> de </a:t>
            </a:r>
            <a:r>
              <a:rPr lang="en-US" dirty="0" err="1"/>
              <a:t>algún</a:t>
            </a:r>
            <a:r>
              <a:rPr lang="en-US" dirty="0"/>
              <a:t> </a:t>
            </a:r>
            <a:r>
              <a:rPr lang="en-US" dirty="0" err="1"/>
              <a:t>objeto</a:t>
            </a:r>
            <a:r>
              <a:rPr lang="en-US" dirty="0"/>
              <a:t> que se </a:t>
            </a:r>
            <a:r>
              <a:rPr lang="en-US" dirty="0" err="1"/>
              <a:t>pueda</a:t>
            </a:r>
            <a:r>
              <a:rPr lang="en-US" dirty="0"/>
              <a:t> </a:t>
            </a:r>
            <a:r>
              <a:rPr lang="en-US" dirty="0" err="1"/>
              <a:t>reciclar</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a:t>
            </a:r>
            <a:r>
              <a:rPr lang="en-US" b="0" dirty="0" err="1"/>
              <a:t>Qué</a:t>
            </a:r>
            <a:r>
              <a:rPr lang="en-US" b="0" dirty="0"/>
              <a:t> </a:t>
            </a:r>
            <a:r>
              <a:rPr lang="en-US" b="0" dirty="0" err="1"/>
              <a:t>objetos</a:t>
            </a:r>
            <a:r>
              <a:rPr lang="en-US" b="0" dirty="0"/>
              <a:t> no se </a:t>
            </a:r>
            <a:r>
              <a:rPr lang="en-US" b="0" dirty="0" err="1"/>
              <a:t>pueden</a:t>
            </a:r>
            <a:r>
              <a:rPr lang="en-US" b="0" dirty="0"/>
              <a:t> </a:t>
            </a:r>
            <a:r>
              <a:rPr lang="en-US" b="0" dirty="0" err="1"/>
              <a:t>reciclar</a:t>
            </a:r>
            <a:r>
              <a:rPr lang="en-US" b="0"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Dato curioso:</a:t>
            </a:r>
          </a:p>
          <a:p>
            <a:pPr marL="0" lvl="0" indent="0" algn="l" rtl="0">
              <a:spcBef>
                <a:spcPts val="0"/>
              </a:spcBef>
              <a:spcAft>
                <a:spcPts val="0"/>
              </a:spcAft>
              <a:buNone/>
            </a:pPr>
            <a:r>
              <a:rPr lang="en-US" dirty="0"/>
              <a:t>Las </a:t>
            </a:r>
            <a:r>
              <a:rPr lang="en-US" dirty="0" err="1"/>
              <a:t>botellas</a:t>
            </a:r>
            <a:r>
              <a:rPr lang="en-US" dirty="0"/>
              <a:t> de </a:t>
            </a:r>
            <a:r>
              <a:rPr lang="en-US" dirty="0" err="1"/>
              <a:t>plástico</a:t>
            </a:r>
            <a:r>
              <a:rPr lang="en-US" dirty="0"/>
              <a:t> PET son las </a:t>
            </a:r>
            <a:r>
              <a:rPr lang="en-US" dirty="0" err="1"/>
              <a:t>más</a:t>
            </a:r>
            <a:r>
              <a:rPr lang="en-US" dirty="0"/>
              <a:t> </a:t>
            </a:r>
            <a:r>
              <a:rPr lang="en-US" dirty="0" err="1"/>
              <a:t>recicladas</a:t>
            </a:r>
            <a:r>
              <a:rPr lang="en-US" dirty="0"/>
              <a:t> </a:t>
            </a:r>
            <a:r>
              <a:rPr lang="en-US" dirty="0" err="1"/>
              <a:t>en</a:t>
            </a:r>
            <a:r>
              <a:rPr lang="en-US" dirty="0"/>
              <a:t> </a:t>
            </a:r>
            <a:r>
              <a:rPr lang="en-US" dirty="0" err="1"/>
              <a:t>el</a:t>
            </a:r>
            <a:r>
              <a:rPr lang="en-US" dirty="0"/>
              <a:t> </a:t>
            </a:r>
            <a:r>
              <a:rPr lang="en-US" dirty="0" err="1"/>
              <a:t>mundo</a:t>
            </a:r>
            <a:r>
              <a:rPr lang="en-US" dirty="0"/>
              <a:t> y son </a:t>
            </a:r>
            <a:r>
              <a:rPr lang="en-US" dirty="0" err="1"/>
              <a:t>totalmente</a:t>
            </a:r>
            <a:r>
              <a:rPr lang="en-US" dirty="0"/>
              <a:t> </a:t>
            </a:r>
            <a:r>
              <a:rPr lang="en-US" dirty="0" err="1"/>
              <a:t>reciclables</a:t>
            </a:r>
            <a:r>
              <a:rPr lang="en-US" dirty="0"/>
              <a:t>.</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err="1"/>
              <a:t>Realice</a:t>
            </a:r>
            <a:r>
              <a:rPr lang="en-US" b="1" dirty="0"/>
              <a:t> las </a:t>
            </a:r>
            <a:r>
              <a:rPr lang="en-US" b="1" dirty="0" err="1"/>
              <a:t>siguientes</a:t>
            </a:r>
            <a:r>
              <a:rPr lang="en-US" b="1" dirty="0"/>
              <a:t> </a:t>
            </a:r>
            <a:r>
              <a:rPr lang="en-US" b="1" dirty="0" err="1"/>
              <a:t>preguntas</a:t>
            </a:r>
            <a:r>
              <a:rPr lang="en-US" b="1" dirty="0"/>
              <a:t>:</a:t>
            </a:r>
          </a:p>
          <a:p>
            <a:pPr marL="228600" lvl="0" indent="-228600" algn="l" rtl="0">
              <a:spcBef>
                <a:spcPts val="0"/>
              </a:spcBef>
              <a:spcAft>
                <a:spcPts val="0"/>
              </a:spcAft>
              <a:buAutoNum type="arabicPeriod"/>
            </a:pPr>
            <a:r>
              <a:rPr lang="en-US" dirty="0"/>
              <a:t>¿Has visto </a:t>
            </a:r>
            <a:r>
              <a:rPr lang="en-US" dirty="0" err="1"/>
              <a:t>el</a:t>
            </a:r>
            <a:r>
              <a:rPr lang="en-US" dirty="0"/>
              <a:t> #1 </a:t>
            </a:r>
            <a:r>
              <a:rPr lang="en-US" dirty="0" err="1"/>
              <a:t>en</a:t>
            </a:r>
            <a:r>
              <a:rPr lang="en-US" dirty="0"/>
              <a:t> la </a:t>
            </a:r>
            <a:r>
              <a:rPr lang="en-US" dirty="0" err="1"/>
              <a:t>parte</a:t>
            </a:r>
            <a:r>
              <a:rPr lang="en-US" dirty="0"/>
              <a:t> de </a:t>
            </a:r>
            <a:r>
              <a:rPr lang="en-US" dirty="0" err="1"/>
              <a:t>abajo</a:t>
            </a:r>
            <a:r>
              <a:rPr lang="en-US" dirty="0"/>
              <a:t> de </a:t>
            </a:r>
            <a:r>
              <a:rPr lang="en-US" dirty="0" err="1"/>
              <a:t>una</a:t>
            </a:r>
            <a:r>
              <a:rPr lang="en-US" dirty="0"/>
              <a:t> </a:t>
            </a:r>
            <a:r>
              <a:rPr lang="en-US" dirty="0" err="1"/>
              <a:t>botella</a:t>
            </a:r>
            <a:r>
              <a:rPr lang="en-US" dirty="0"/>
              <a:t> de </a:t>
            </a:r>
            <a:r>
              <a:rPr lang="en-US" dirty="0" err="1"/>
              <a:t>agua</a:t>
            </a:r>
            <a:r>
              <a:rPr lang="en-US" dirty="0"/>
              <a:t>?, </a:t>
            </a:r>
            <a:r>
              <a:rPr lang="en-US" dirty="0" err="1"/>
              <a:t>sí</a:t>
            </a:r>
            <a:r>
              <a:rPr lang="en-US" dirty="0"/>
              <a:t> lo </a:t>
            </a:r>
            <a:r>
              <a:rPr lang="en-US" dirty="0" err="1"/>
              <a:t>ves</a:t>
            </a:r>
            <a:r>
              <a:rPr lang="en-US" dirty="0"/>
              <a:t>, </a:t>
            </a:r>
            <a:r>
              <a:rPr lang="en-US" dirty="0" err="1"/>
              <a:t>esa</a:t>
            </a:r>
            <a:r>
              <a:rPr lang="en-US" dirty="0"/>
              <a:t> </a:t>
            </a:r>
            <a:r>
              <a:rPr lang="en-US" dirty="0" err="1"/>
              <a:t>botella</a:t>
            </a:r>
            <a:r>
              <a:rPr lang="en-US" dirty="0"/>
              <a:t> se </a:t>
            </a:r>
            <a:r>
              <a:rPr lang="en-US" dirty="0" err="1"/>
              <a:t>puede</a:t>
            </a:r>
            <a:r>
              <a:rPr lang="en-US" dirty="0"/>
              <a:t> </a:t>
            </a:r>
            <a:r>
              <a:rPr lang="en-US" dirty="0" err="1"/>
              <a:t>reciclar</a:t>
            </a:r>
            <a:r>
              <a:rPr lang="en-US" dirty="0"/>
              <a:t> </a:t>
            </a:r>
            <a:r>
              <a:rPr lang="en-US" dirty="0" err="1"/>
              <a:t>por</a:t>
            </a:r>
            <a:r>
              <a:rPr lang="en-US" dirty="0"/>
              <a:t> complete.</a:t>
            </a:r>
          </a:p>
          <a:p>
            <a:pPr marL="228600" lvl="0" indent="-228600" algn="l" rtl="0">
              <a:spcBef>
                <a:spcPts val="0"/>
              </a:spcBef>
              <a:spcAft>
                <a:spcPts val="0"/>
              </a:spcAft>
              <a:buAutoNum type="arabicPeriod"/>
            </a:pPr>
            <a:r>
              <a:rPr lang="en-US" dirty="0"/>
              <a:t>¿Me </a:t>
            </a:r>
            <a:r>
              <a:rPr lang="en-US" dirty="0" err="1"/>
              <a:t>pueden</a:t>
            </a:r>
            <a:r>
              <a:rPr lang="en-US" dirty="0"/>
              <a:t> </a:t>
            </a:r>
            <a:r>
              <a:rPr lang="en-US" dirty="0" err="1"/>
              <a:t>dar</a:t>
            </a:r>
            <a:r>
              <a:rPr lang="en-US" dirty="0"/>
              <a:t> </a:t>
            </a:r>
            <a:r>
              <a:rPr lang="en-US" dirty="0" err="1"/>
              <a:t>algún</a:t>
            </a:r>
            <a:r>
              <a:rPr lang="en-US" dirty="0"/>
              <a:t> </a:t>
            </a:r>
            <a:r>
              <a:rPr lang="en-US" dirty="0" err="1"/>
              <a:t>otro</a:t>
            </a:r>
            <a:r>
              <a:rPr lang="en-US" dirty="0"/>
              <a:t> </a:t>
            </a:r>
            <a:r>
              <a:rPr lang="en-US" dirty="0" err="1"/>
              <a:t>ejemplo</a:t>
            </a:r>
            <a:r>
              <a:rPr lang="en-US" dirty="0"/>
              <a:t> de </a:t>
            </a:r>
            <a:r>
              <a:rPr lang="en-US" dirty="0" err="1"/>
              <a:t>objetos</a:t>
            </a:r>
            <a:r>
              <a:rPr lang="en-US" dirty="0"/>
              <a:t> que se </a:t>
            </a:r>
            <a:r>
              <a:rPr lang="en-US" dirty="0" err="1"/>
              <a:t>puedan</a:t>
            </a:r>
            <a:r>
              <a:rPr lang="en-US" dirty="0"/>
              <a:t> </a:t>
            </a:r>
            <a:r>
              <a:rPr lang="en-US" dirty="0" err="1"/>
              <a:t>reciclar</a:t>
            </a:r>
            <a:r>
              <a:rPr lang="en-US" dirty="0"/>
              <a:t>?</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763C54E7-74D8-CC4D-9CB9-726897C75CC1}" type="datetime1">
              <a:rPr lang="en-US" smtClean="0"/>
              <a:t>10/16/2022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ED21B528-0E20-544B-8D2D-19F4D80BBF49}" type="datetime1">
              <a:rPr lang="en-US" smtClean="0"/>
              <a:t>10/16/2022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14EE009B-93D5-CE44-92B7-8D9FCE778275}" type="datetime1">
              <a:rPr lang="en-US" smtClean="0"/>
              <a:t>10/16/2022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73EC96ED-F8C7-6C43-B3CD-58C95A9CC7F4}" type="datetime1">
              <a:rPr lang="en-US" smtClean="0"/>
              <a:t>10/16/2022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C6EFACAE-19B7-DE4E-9616-D868C48174CD}" type="datetime1">
              <a:rPr lang="en-US" smtClean="0"/>
              <a:t>10/16/2022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47687113-FBFD-454C-996F-BE64F6CEF61B}" type="datetime1">
              <a:rPr lang="en-US" smtClean="0"/>
              <a:t>10/16/2022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9C79298C-40A4-E140-A584-4C74C6FEEA89}" type="datetime1">
              <a:rPr lang="en-US" smtClean="0"/>
              <a:t>10/16/2022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66357070-EAF4-4540-BBA6-2A1B81136CAA}" type="datetime1">
              <a:rPr lang="en-US" smtClean="0"/>
              <a:t>10/16/2022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55701E75-BD90-CA4E-92C4-871A4DFCE7AF}" type="datetime1">
              <a:rPr lang="en-US" smtClean="0"/>
              <a:t>10/16/2022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8F533732-0A79-F842-BEC0-CA27234183D9}" type="datetime1">
              <a:rPr lang="en-US" smtClean="0"/>
              <a:t>10/16/2022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187701E5-086C-E34A-8910-B940F05D1771}" type="datetime1">
              <a:rPr lang="en-US" smtClean="0"/>
              <a:t>10/16/2022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3D5F5-85C0-9F47-8BE5-AB78E06D8741}" type="datetime1">
              <a:rPr lang="en-US" smtClean="0"/>
              <a:t>10/16/2022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3.wav"/><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customXml" Target="../ink/ink4.xml"/><Relationship Id="rId3" Type="http://schemas.openxmlformats.org/officeDocument/2006/relationships/image" Target="../media/image36.jpeg"/><Relationship Id="rId7" Type="http://schemas.openxmlformats.org/officeDocument/2006/relationships/customXml" Target="../ink/ink1.xml"/><Relationship Id="rId12" Type="http://schemas.openxmlformats.org/officeDocument/2006/relationships/image" Target="../media/image3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g"/><Relationship Id="rId11" Type="http://schemas.openxmlformats.org/officeDocument/2006/relationships/customXml" Target="../ink/ink3.xml"/><Relationship Id="rId5" Type="http://schemas.openxmlformats.org/officeDocument/2006/relationships/image" Target="../media/image42.jpg"/><Relationship Id="rId10" Type="http://schemas.openxmlformats.org/officeDocument/2006/relationships/image" Target="../media/image380.png"/><Relationship Id="rId4" Type="http://schemas.openxmlformats.org/officeDocument/2006/relationships/image" Target="../media/image37.png"/><Relationship Id="rId9" Type="http://schemas.openxmlformats.org/officeDocument/2006/relationships/customXml" Target="../ink/ink2.xml"/><Relationship Id="rId14" Type="http://schemas.openxmlformats.org/officeDocument/2006/relationships/image" Target="../media/image400.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png"/><Relationship Id="rId18" Type="http://schemas.openxmlformats.org/officeDocument/2006/relationships/image" Target="../media/image51.png"/><Relationship Id="rId3" Type="http://schemas.openxmlformats.org/officeDocument/2006/relationships/image" Target="../media/image31.jpeg"/><Relationship Id="rId7" Type="http://schemas.openxmlformats.org/officeDocument/2006/relationships/image" Target="../media/image46.png"/><Relationship Id="rId12" Type="http://schemas.openxmlformats.org/officeDocument/2006/relationships/image" Target="../media/image12.png"/><Relationship Id="rId17" Type="http://schemas.openxmlformats.org/officeDocument/2006/relationships/image" Target="../media/image50.png"/><Relationship Id="rId2" Type="http://schemas.openxmlformats.org/officeDocument/2006/relationships/notesSlide" Target="../notesSlides/notesSlide17.xml"/><Relationship Id="rId16" Type="http://schemas.openxmlformats.org/officeDocument/2006/relationships/image" Target="../media/image11.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34.png"/><Relationship Id="rId10" Type="http://schemas.openxmlformats.org/officeDocument/2006/relationships/image" Target="../media/image48.png"/><Relationship Id="rId19"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47.png"/><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e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jpe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7.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6.jpe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 name="Group 7">
            <a:extLst>
              <a:ext uri="{FF2B5EF4-FFF2-40B4-BE49-F238E27FC236}">
                <a16:creationId xmlns:a16="http://schemas.microsoft.com/office/drawing/2014/main" id="{EC9D9EA8-1C6E-5A3D-BE23-FC4468F3F266}"/>
              </a:ext>
            </a:extLst>
          </p:cNvPr>
          <p:cNvGrpSpPr/>
          <p:nvPr/>
        </p:nvGrpSpPr>
        <p:grpSpPr>
          <a:xfrm>
            <a:off x="76198"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grpSp>
        <p:nvGrpSpPr>
          <p:cNvPr id="11" name="Group 10">
            <a:extLst>
              <a:ext uri="{FF2B5EF4-FFF2-40B4-BE49-F238E27FC236}">
                <a16:creationId xmlns:a16="http://schemas.microsoft.com/office/drawing/2014/main" id="{397C3B74-C15A-F792-61E9-C5896A0AE8DC}"/>
              </a:ext>
            </a:extLst>
          </p:cNvPr>
          <p:cNvGrpSpPr/>
          <p:nvPr/>
        </p:nvGrpSpPr>
        <p:grpSpPr>
          <a:xfrm>
            <a:off x="1198889" y="5163623"/>
            <a:ext cx="8972204" cy="1372275"/>
            <a:chOff x="1198889" y="5163623"/>
            <a:chExt cx="8972204" cy="1372275"/>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sp>
          <p:nvSpPr>
            <p:cNvPr id="9" name="TextBox 8">
              <a:extLst>
                <a:ext uri="{FF2B5EF4-FFF2-40B4-BE49-F238E27FC236}">
                  <a16:creationId xmlns:a16="http://schemas.microsoft.com/office/drawing/2014/main" id="{D683A8DA-135E-D8F4-18CF-10FBEB1C63CD}"/>
                </a:ext>
              </a:extLst>
            </p:cNvPr>
            <p:cNvSpPr txBox="1"/>
            <p:nvPr/>
          </p:nvSpPr>
          <p:spPr>
            <a:xfrm>
              <a:off x="1198889" y="5186879"/>
              <a:ext cx="8972204" cy="769441"/>
            </a:xfrm>
            <a:prstGeom prst="rect">
              <a:avLst/>
            </a:prstGeom>
            <a:solidFill>
              <a:srgbClr val="F0F0F0"/>
            </a:solidFill>
          </p:spPr>
          <p:txBody>
            <a:bodyPr wrap="square" rtlCol="0">
              <a:spAutoFit/>
            </a:bodyPr>
            <a:lstStyle/>
            <a:p>
              <a:pPr algn="ctr"/>
              <a:r>
                <a:rPr lang="en-US" sz="4400" b="1" dirty="0" err="1"/>
                <a:t>Qué</a:t>
              </a:r>
              <a:r>
                <a:rPr lang="en-US" sz="4400" b="1" dirty="0"/>
                <a:t> Podemos </a:t>
              </a:r>
              <a:r>
                <a:rPr lang="en-US" sz="4400" b="1" dirty="0" err="1"/>
                <a:t>Hacer</a:t>
              </a:r>
              <a:r>
                <a:rPr lang="en-US" sz="4400" b="1" dirty="0"/>
                <a:t> con </a:t>
              </a:r>
              <a:r>
                <a:rPr lang="en-US" sz="4400" b="1" dirty="0" err="1"/>
                <a:t>el</a:t>
              </a:r>
              <a:r>
                <a:rPr lang="en-US" sz="4400" b="1" dirty="0"/>
                <a:t> </a:t>
              </a:r>
              <a:r>
                <a:rPr lang="en-US" sz="4400" b="1" dirty="0" err="1"/>
                <a:t>Reciclaje</a:t>
              </a:r>
              <a:r>
                <a:rPr lang="en-US" sz="4400" b="1" dirty="0"/>
                <a:t>?</a:t>
              </a:r>
              <a:endParaRPr lang="es-MX" sz="44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2: </a:t>
              </a:r>
              <a:r>
                <a:rPr lang="en-US" sz="2400" dirty="0" err="1"/>
                <a:t>Lección</a:t>
              </a:r>
              <a:r>
                <a:rPr lang="en-US" sz="2400" dirty="0"/>
                <a:t>  </a:t>
              </a:r>
              <a:r>
                <a:rPr lang="en-US" sz="2400" dirty="0" err="1"/>
                <a:t>Avanzados</a:t>
              </a:r>
              <a:r>
                <a:rPr lang="en-US" sz="2400" dirty="0"/>
                <a:t> </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434444"/>
                </a:solidFill>
                <a:latin typeface="Calibri"/>
                <a:ea typeface="Calibri"/>
                <a:cs typeface="Calibri"/>
                <a:sym typeface="Calibri"/>
              </a:rPr>
              <a:t>Saber </a:t>
            </a:r>
            <a:r>
              <a:rPr lang="en-US" sz="4800" b="1" dirty="0" err="1">
                <a:solidFill>
                  <a:srgbClr val="434444"/>
                </a:solidFill>
                <a:latin typeface="Calibri"/>
                <a:ea typeface="Calibri"/>
                <a:cs typeface="Calibri"/>
                <a:sym typeface="Calibri"/>
              </a:rPr>
              <a:t>qué</a:t>
            </a:r>
            <a:r>
              <a:rPr lang="en-US" sz="4800" b="1" dirty="0">
                <a:solidFill>
                  <a:srgbClr val="434444"/>
                </a:solidFill>
                <a:latin typeface="Calibri"/>
                <a:ea typeface="Calibri"/>
                <a:cs typeface="Calibri"/>
                <a:sym typeface="Calibri"/>
              </a:rPr>
              <a:t> se </a:t>
            </a:r>
            <a:r>
              <a:rPr lang="en-US" sz="4800" b="1" dirty="0" err="1">
                <a:solidFill>
                  <a:srgbClr val="434444"/>
                </a:solidFill>
                <a:latin typeface="Calibri"/>
                <a:ea typeface="Calibri"/>
                <a:cs typeface="Calibri"/>
                <a:sym typeface="Calibri"/>
              </a:rPr>
              <a:t>puede</a:t>
            </a:r>
            <a:r>
              <a:rPr lang="en-US" sz="4800" b="1" dirty="0">
                <a:solidFill>
                  <a:srgbClr val="434444"/>
                </a:solidFill>
                <a:latin typeface="Calibri"/>
                <a:ea typeface="Calibri"/>
                <a:cs typeface="Calibri"/>
                <a:sym typeface="Calibri"/>
              </a:rPr>
              <a:t> </a:t>
            </a:r>
            <a:r>
              <a:rPr lang="en-US" sz="4800" b="1" dirty="0" err="1">
                <a:solidFill>
                  <a:srgbClr val="434444"/>
                </a:solidFill>
                <a:latin typeface="Calibri"/>
                <a:ea typeface="Calibri"/>
                <a:cs typeface="Calibri"/>
                <a:sym typeface="Calibri"/>
              </a:rPr>
              <a:t>reciclar</a:t>
            </a:r>
            <a:r>
              <a:rPr lang="en-US" sz="48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Envase</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vidrio</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Botella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Plástico</a:t>
            </a:r>
            <a:r>
              <a:rPr lang="en-US" sz="3200" b="1" dirty="0">
                <a:solidFill>
                  <a:srgbClr val="262626"/>
                </a:solidFill>
                <a:latin typeface="Calibri"/>
                <a:ea typeface="Calibri"/>
                <a:cs typeface="Calibri"/>
                <a:sym typeface="Calibri"/>
              </a:rPr>
              <a:t> 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Caja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cartón</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Lata de metal</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basura</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418369"/>
            <a:ext cx="921898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Coloca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los</a:t>
            </a:r>
            <a:r>
              <a:rPr lang="en-US" sz="3600" b="1" dirty="0">
                <a:solidFill>
                  <a:srgbClr val="434444"/>
                </a:solidFill>
                <a:latin typeface="Calibri"/>
                <a:ea typeface="Calibri"/>
                <a:cs typeface="Calibri"/>
                <a:sym typeface="Calibri"/>
              </a:rPr>
              <a:t> </a:t>
            </a:r>
            <a:r>
              <a:rPr lang="en-US" sz="3600" b="1">
                <a:solidFill>
                  <a:srgbClr val="434444"/>
                </a:solidFill>
                <a:latin typeface="Calibri"/>
                <a:ea typeface="Calibri"/>
                <a:cs typeface="Calibri"/>
                <a:sym typeface="Calibri"/>
              </a:rPr>
              <a:t>objetos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la cesta </a:t>
            </a:r>
            <a:r>
              <a:rPr lang="en-US" sz="3600" b="1" dirty="0" err="1">
                <a:solidFill>
                  <a:srgbClr val="434444"/>
                </a:solidFill>
                <a:latin typeface="Calibri"/>
                <a:ea typeface="Calibri"/>
                <a:cs typeface="Calibri"/>
                <a:sym typeface="Calibri"/>
              </a:rPr>
              <a:t>correcta</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reciclaje</a:t>
            </a:r>
            <a:r>
              <a:rPr lang="en-US" sz="3600" b="1" dirty="0">
                <a:solidFill>
                  <a:srgbClr val="434444"/>
                </a:solidFill>
                <a:latin typeface="Calibri"/>
                <a:ea typeface="Calibri"/>
                <a:cs typeface="Calibri"/>
                <a:sym typeface="Calibri"/>
              </a:rPr>
              <a:t>.</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podemos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1444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115166"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676889" y="3429000"/>
            <a:ext cx="2127442" cy="3133311"/>
          </a:xfrm>
          <a:prstGeom prst="rect">
            <a:avLst/>
          </a:prstGeom>
          <a:noFill/>
          <a:ln>
            <a:noFill/>
          </a:ln>
        </p:spPr>
      </p:pic>
    </p:spTree>
    <p:extLst>
      <p:ext uri="{BB962C8B-B14F-4D97-AF65-F5344CB8AC3E}">
        <p14:creationId xmlns:p14="http://schemas.microsoft.com/office/powerpoint/2010/main" val="37265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 years</a:t>
            </a:r>
            <a:endParaRPr lang="en-US" sz="6000" dirty="0">
              <a:solidFill>
                <a:srgbClr val="39C79D"/>
              </a:solidFill>
            </a:endParaRPr>
          </a:p>
        </p:txBody>
      </p:sp>
      <p:pic>
        <p:nvPicPr>
          <p:cNvPr id="8" name="Google Shape;268;g113c26857d2_0_6" descr="A picture containing text, people&#10;&#10;Description automatically generated">
            <a:extLst>
              <a:ext uri="{FF2B5EF4-FFF2-40B4-BE49-F238E27FC236}">
                <a16:creationId xmlns:a16="http://schemas.microsoft.com/office/drawing/2014/main" id="{A490C340-876D-F441-A371-16583B22C33D}"/>
              </a:ext>
            </a:extLst>
          </p:cNvPr>
          <p:cNvPicPr preferRelativeResize="0"/>
          <p:nvPr/>
        </p:nvPicPr>
        <p:blipFill rotWithShape="1">
          <a:blip r:embed="rId3">
            <a:alphaModFix/>
          </a:blip>
          <a:srcRect/>
          <a:stretch/>
        </p:blipFill>
        <p:spPr>
          <a:xfrm>
            <a:off x="2" y="-2"/>
            <a:ext cx="12191998" cy="6858002"/>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00ACB111-CFA3-F246-8C00-ADB5E89BBF47}"/>
              </a:ext>
            </a:extLst>
          </p:cNvPr>
          <p:cNvPicPr>
            <a:picLocks noChangeAspect="1"/>
          </p:cNvPicPr>
          <p:nvPr/>
        </p:nvPicPr>
        <p:blipFill>
          <a:blip r:embed="rId4"/>
          <a:stretch>
            <a:fillRect/>
          </a:stretch>
        </p:blipFill>
        <p:spPr>
          <a:xfrm>
            <a:off x="321270" y="472123"/>
            <a:ext cx="11102011" cy="5635875"/>
          </a:xfrm>
          <a:prstGeom prst="rect">
            <a:avLst/>
          </a:prstGeom>
        </p:spPr>
      </p:pic>
      <p:sp>
        <p:nvSpPr>
          <p:cNvPr id="3" name="TextBox 2">
            <a:extLst>
              <a:ext uri="{FF2B5EF4-FFF2-40B4-BE49-F238E27FC236}">
                <a16:creationId xmlns:a16="http://schemas.microsoft.com/office/drawing/2014/main" id="{B0BB3E5B-48A6-BF45-9171-6CFA4727C586}"/>
              </a:ext>
            </a:extLst>
          </p:cNvPr>
          <p:cNvSpPr txBox="1"/>
          <p:nvPr/>
        </p:nvSpPr>
        <p:spPr>
          <a:xfrm>
            <a:off x="2047918" y="1658845"/>
            <a:ext cx="7648714" cy="1631216"/>
          </a:xfrm>
          <a:prstGeom prst="rect">
            <a:avLst/>
          </a:prstGeom>
          <a:noFill/>
        </p:spPr>
        <p:txBody>
          <a:bodyPr wrap="square" rtlCol="0">
            <a:spAutoFit/>
          </a:bodyPr>
          <a:lstStyle/>
          <a:p>
            <a:pPr algn="ctr"/>
            <a:r>
              <a:rPr lang="en-US" sz="5000" b="1" dirty="0">
                <a:solidFill>
                  <a:schemeClr val="bg1"/>
                </a:solidFill>
              </a:rPr>
              <a:t>¿</a:t>
            </a:r>
            <a:r>
              <a:rPr lang="en-US" sz="5000" b="1" dirty="0" err="1">
                <a:solidFill>
                  <a:schemeClr val="bg1"/>
                </a:solidFill>
              </a:rPr>
              <a:t>Cómo</a:t>
            </a:r>
            <a:r>
              <a:rPr lang="en-US" sz="5000" b="1" dirty="0">
                <a:solidFill>
                  <a:schemeClr val="bg1"/>
                </a:solidFill>
              </a:rPr>
              <a:t> </a:t>
            </a:r>
            <a:r>
              <a:rPr lang="en-US" sz="5000" b="1" dirty="0" err="1">
                <a:solidFill>
                  <a:schemeClr val="bg1"/>
                </a:solidFill>
              </a:rPr>
              <a:t>ayuda</a:t>
            </a:r>
            <a:r>
              <a:rPr lang="en-US" sz="5000" b="1" dirty="0">
                <a:solidFill>
                  <a:schemeClr val="bg1"/>
                </a:solidFill>
              </a:rPr>
              <a:t> </a:t>
            </a:r>
            <a:r>
              <a:rPr lang="en-US" sz="5000" b="1" dirty="0" err="1">
                <a:solidFill>
                  <a:schemeClr val="bg1"/>
                </a:solidFill>
              </a:rPr>
              <a:t>el</a:t>
            </a:r>
            <a:r>
              <a:rPr lang="en-US" sz="5000" b="1" dirty="0">
                <a:solidFill>
                  <a:schemeClr val="bg1"/>
                </a:solidFill>
              </a:rPr>
              <a:t> </a:t>
            </a:r>
            <a:r>
              <a:rPr lang="en-US" sz="5000" b="1" dirty="0" err="1">
                <a:solidFill>
                  <a:schemeClr val="bg1"/>
                </a:solidFill>
              </a:rPr>
              <a:t>reciclaje</a:t>
            </a:r>
            <a:r>
              <a:rPr lang="en-US" sz="5000" b="1" dirty="0">
                <a:solidFill>
                  <a:schemeClr val="bg1"/>
                </a:solidFill>
              </a:rPr>
              <a:t> al medio </a:t>
            </a:r>
            <a:r>
              <a:rPr lang="en-US" sz="5000" b="1" dirty="0" err="1">
                <a:solidFill>
                  <a:schemeClr val="bg1"/>
                </a:solidFill>
              </a:rPr>
              <a:t>ambiente</a:t>
            </a:r>
            <a:r>
              <a:rPr lang="en-US" sz="5000" b="1" dirty="0">
                <a:solidFill>
                  <a:schemeClr val="bg1"/>
                </a:solidFill>
              </a:rPr>
              <a:t>?</a:t>
            </a:r>
          </a:p>
        </p:txBody>
      </p:sp>
    </p:spTree>
    <p:extLst>
      <p:ext uri="{BB962C8B-B14F-4D97-AF65-F5344CB8AC3E}">
        <p14:creationId xmlns:p14="http://schemas.microsoft.com/office/powerpoint/2010/main" val="24935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4"/>
          <a:stretch>
            <a:fill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C92BD9DB-40A2-E848-B316-11ADFCE0B96E}"/>
              </a:ext>
            </a:extLst>
          </p:cNvPr>
          <p:cNvSpPr/>
          <p:nvPr/>
        </p:nvSpPr>
        <p:spPr>
          <a:xfrm>
            <a:off x="277189" y="4924871"/>
            <a:ext cx="2982976" cy="752726"/>
          </a:xfrm>
          <a:prstGeom prst="roundRect">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5"/>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¿Por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qué</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el</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ayuda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al medio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ambiente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25" name="Rectangle 24">
            <a:extLst>
              <a:ext uri="{FF2B5EF4-FFF2-40B4-BE49-F238E27FC236}">
                <a16:creationId xmlns:a16="http://schemas.microsoft.com/office/drawing/2014/main" id="{AA5AA3E8-E0AD-DD42-8907-4D2A801013FD}"/>
              </a:ext>
            </a:extLst>
          </p:cNvPr>
          <p:cNvSpPr/>
          <p:nvPr/>
        </p:nvSpPr>
        <p:spPr>
          <a:xfrm>
            <a:off x="277189" y="4949802"/>
            <a:ext cx="2977911" cy="643894"/>
          </a:xfrm>
          <a:prstGeom prst="rect">
            <a:avLst/>
          </a:prstGeom>
          <a:ln>
            <a:noFill/>
          </a:ln>
        </p:spPr>
        <p:txBody>
          <a:bodyPr wrap="square">
            <a:spAutoFit/>
          </a:bodyPr>
          <a:lstStyle/>
          <a:p>
            <a:pPr>
              <a:lnSpc>
                <a:spcPct val="120000"/>
              </a:lnSpc>
            </a:pPr>
            <a:r>
              <a:rPr lang="en-US" sz="3200" b="1" dirty="0" err="1">
                <a:solidFill>
                  <a:schemeClr val="bg1"/>
                </a:solidFill>
              </a:rPr>
              <a:t>Ahorra</a:t>
            </a:r>
            <a:r>
              <a:rPr lang="en-US" sz="3200" b="1" dirty="0">
                <a:solidFill>
                  <a:schemeClr val="bg1"/>
                </a:solidFill>
              </a:rPr>
              <a:t> </a:t>
            </a:r>
            <a:r>
              <a:rPr lang="en-US" sz="3200" b="1" dirty="0" err="1">
                <a:solidFill>
                  <a:schemeClr val="bg1"/>
                </a:solidFill>
              </a:rPr>
              <a:t>Energía</a:t>
            </a:r>
            <a:endParaRPr lang="en-TH" sz="3200" dirty="0">
              <a:solidFill>
                <a:schemeClr val="bg1"/>
              </a:solidFill>
            </a:endParaRPr>
          </a:p>
        </p:txBody>
      </p:sp>
      <p:sp>
        <p:nvSpPr>
          <p:cNvPr id="8" name="Rectangle 7">
            <a:extLst>
              <a:ext uri="{FF2B5EF4-FFF2-40B4-BE49-F238E27FC236}">
                <a16:creationId xmlns:a16="http://schemas.microsoft.com/office/drawing/2014/main" id="{CE890EE9-3B9E-1C44-969B-E6C484D9C9AE}"/>
              </a:ext>
            </a:extLst>
          </p:cNvPr>
          <p:cNvSpPr/>
          <p:nvPr/>
        </p:nvSpPr>
        <p:spPr>
          <a:xfrm>
            <a:off x="3476242" y="4605049"/>
            <a:ext cx="8800121" cy="1392369"/>
          </a:xfrm>
          <a:prstGeom prst="rect">
            <a:avLst/>
          </a:prstGeom>
          <a:ln>
            <a:noFill/>
          </a:ln>
        </p:spPr>
        <p:txBody>
          <a:bodyPr wrap="square">
            <a:spAutoFit/>
          </a:bodyPr>
          <a:lstStyle/>
          <a:p>
            <a:pPr algn="just">
              <a:lnSpc>
                <a:spcPct val="120000"/>
              </a:lnSpc>
              <a:buClr>
                <a:srgbClr val="3AC69D"/>
              </a:buClr>
              <a:buSzPct val="150000"/>
            </a:pPr>
            <a:r>
              <a:rPr lang="es-ES" sz="2400" b="1" dirty="0">
                <a:solidFill>
                  <a:srgbClr val="262626"/>
                </a:solidFill>
              </a:rPr>
              <a:t>¿Sabías que si reciclas diez botellas de plástico PET,</a:t>
            </a:r>
          </a:p>
          <a:p>
            <a:pPr algn="just">
              <a:lnSpc>
                <a:spcPct val="120000"/>
              </a:lnSpc>
              <a:buClr>
                <a:srgbClr val="3AC69D"/>
              </a:buClr>
              <a:buSzPct val="150000"/>
            </a:pPr>
            <a:r>
              <a:rPr lang="es-ES" sz="2400" b="1" dirty="0">
                <a:solidFill>
                  <a:srgbClr val="262626"/>
                </a:solidFill>
              </a:rPr>
              <a:t>puede ahorrar suficiente energía para alimentar su computadora portátil durante todo un día</a:t>
            </a:r>
            <a:r>
              <a:rPr lang="en-US" sz="2400" b="1" dirty="0">
                <a:solidFill>
                  <a:srgbClr val="262626"/>
                </a:solidFill>
              </a:rPr>
              <a:t>?</a:t>
            </a:r>
            <a:endParaRPr lang="en-US" sz="2400" dirty="0">
              <a:solidFill>
                <a:srgbClr val="262626"/>
              </a:solidFill>
            </a:endParaRPr>
          </a:p>
        </p:txBody>
      </p:sp>
      <p:sp>
        <p:nvSpPr>
          <p:cNvPr id="4" name="Rectangle 3">
            <a:extLst>
              <a:ext uri="{FF2B5EF4-FFF2-40B4-BE49-F238E27FC236}">
                <a16:creationId xmlns:a16="http://schemas.microsoft.com/office/drawing/2014/main" id="{C5EA0CC0-6729-D149-B087-24DCA38D0245}"/>
              </a:ext>
            </a:extLst>
          </p:cNvPr>
          <p:cNvSpPr/>
          <p:nvPr/>
        </p:nvSpPr>
        <p:spPr>
          <a:xfrm>
            <a:off x="1287937" y="2148004"/>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6717D5FC-1AE8-AF4C-B5CA-E830E2B50DB1}"/>
              </a:ext>
            </a:extLst>
          </p:cNvPr>
          <p:cNvGrpSpPr/>
          <p:nvPr/>
        </p:nvGrpSpPr>
        <p:grpSpPr>
          <a:xfrm>
            <a:off x="1654775" y="2285772"/>
            <a:ext cx="2499614" cy="921990"/>
            <a:chOff x="1198318" y="2640438"/>
            <a:chExt cx="3103332" cy="1144673"/>
          </a:xfrm>
        </p:grpSpPr>
        <p:pic>
          <p:nvPicPr>
            <p:cNvPr id="9" name="Google Shape;200;p6" descr="A bottle of water&#10;&#10;Description automatically generated with low confidence">
              <a:extLst>
                <a:ext uri="{FF2B5EF4-FFF2-40B4-BE49-F238E27FC236}">
                  <a16:creationId xmlns:a16="http://schemas.microsoft.com/office/drawing/2014/main" id="{EEE32599-1303-9140-9684-981AA297E2C3}"/>
                </a:ext>
              </a:extLst>
            </p:cNvPr>
            <p:cNvPicPr preferRelativeResize="0"/>
            <p:nvPr/>
          </p:nvPicPr>
          <p:blipFill rotWithShape="1">
            <a:blip r:embed="rId6">
              <a:alphaModFix/>
            </a:blip>
            <a:srcRect/>
            <a:stretch/>
          </p:blipFill>
          <p:spPr>
            <a:xfrm>
              <a:off x="1198318" y="2640440"/>
              <a:ext cx="900724" cy="1144671"/>
            </a:xfrm>
            <a:prstGeom prst="rect">
              <a:avLst/>
            </a:prstGeom>
            <a:noFill/>
            <a:ln>
              <a:noFill/>
            </a:ln>
          </p:spPr>
        </p:pic>
        <p:pic>
          <p:nvPicPr>
            <p:cNvPr id="11" name="Google Shape;200;p6" descr="A bottle of water&#10;&#10;Description automatically generated with low confidence">
              <a:extLst>
                <a:ext uri="{FF2B5EF4-FFF2-40B4-BE49-F238E27FC236}">
                  <a16:creationId xmlns:a16="http://schemas.microsoft.com/office/drawing/2014/main" id="{1B2AD27E-62FC-4342-A655-7578CB2C8741}"/>
                </a:ext>
              </a:extLst>
            </p:cNvPr>
            <p:cNvPicPr preferRelativeResize="0"/>
            <p:nvPr/>
          </p:nvPicPr>
          <p:blipFill rotWithShape="1">
            <a:blip r:embed="rId6">
              <a:alphaModFix/>
            </a:blip>
            <a:srcRect/>
            <a:stretch/>
          </p:blipFill>
          <p:spPr>
            <a:xfrm>
              <a:off x="1745694" y="2640440"/>
              <a:ext cx="900724" cy="1144671"/>
            </a:xfrm>
            <a:prstGeom prst="rect">
              <a:avLst/>
            </a:prstGeom>
            <a:noFill/>
            <a:ln>
              <a:noFill/>
            </a:ln>
          </p:spPr>
        </p:pic>
        <p:pic>
          <p:nvPicPr>
            <p:cNvPr id="12" name="Google Shape;200;p6" descr="A bottle of water&#10;&#10;Description automatically generated with low confidence">
              <a:extLst>
                <a:ext uri="{FF2B5EF4-FFF2-40B4-BE49-F238E27FC236}">
                  <a16:creationId xmlns:a16="http://schemas.microsoft.com/office/drawing/2014/main" id="{228F9E88-D391-484A-91D6-66BAA29D3747}"/>
                </a:ext>
              </a:extLst>
            </p:cNvPr>
            <p:cNvPicPr preferRelativeResize="0"/>
            <p:nvPr/>
          </p:nvPicPr>
          <p:blipFill rotWithShape="1">
            <a:blip r:embed="rId6">
              <a:alphaModFix/>
            </a:blip>
            <a:srcRect/>
            <a:stretch/>
          </p:blipFill>
          <p:spPr>
            <a:xfrm>
              <a:off x="2299622" y="2640440"/>
              <a:ext cx="900724" cy="1144671"/>
            </a:xfrm>
            <a:prstGeom prst="rect">
              <a:avLst/>
            </a:prstGeom>
            <a:noFill/>
            <a:ln>
              <a:noFill/>
            </a:ln>
          </p:spPr>
        </p:pic>
        <p:pic>
          <p:nvPicPr>
            <p:cNvPr id="13" name="Google Shape;200;p6" descr="A bottle of water&#10;&#10;Description automatically generated with low confidence">
              <a:extLst>
                <a:ext uri="{FF2B5EF4-FFF2-40B4-BE49-F238E27FC236}">
                  <a16:creationId xmlns:a16="http://schemas.microsoft.com/office/drawing/2014/main" id="{2FB94046-E20C-9747-B16B-1441A07CE0D2}"/>
                </a:ext>
              </a:extLst>
            </p:cNvPr>
            <p:cNvPicPr preferRelativeResize="0"/>
            <p:nvPr/>
          </p:nvPicPr>
          <p:blipFill rotWithShape="1">
            <a:blip r:embed="rId6">
              <a:alphaModFix/>
            </a:blip>
            <a:srcRect/>
            <a:stretch/>
          </p:blipFill>
          <p:spPr>
            <a:xfrm>
              <a:off x="2861078" y="2640439"/>
              <a:ext cx="900724" cy="1144671"/>
            </a:xfrm>
            <a:prstGeom prst="rect">
              <a:avLst/>
            </a:prstGeom>
            <a:noFill/>
            <a:ln>
              <a:noFill/>
            </a:ln>
          </p:spPr>
        </p:pic>
        <p:pic>
          <p:nvPicPr>
            <p:cNvPr id="14" name="Google Shape;200;p6" descr="A bottle of water&#10;&#10;Description automatically generated with low confidence">
              <a:extLst>
                <a:ext uri="{FF2B5EF4-FFF2-40B4-BE49-F238E27FC236}">
                  <a16:creationId xmlns:a16="http://schemas.microsoft.com/office/drawing/2014/main" id="{A225CE1F-3A38-E542-8D21-E6AF06A390F4}"/>
                </a:ext>
              </a:extLst>
            </p:cNvPr>
            <p:cNvPicPr preferRelativeResize="0"/>
            <p:nvPr/>
          </p:nvPicPr>
          <p:blipFill rotWithShape="1">
            <a:blip r:embed="rId6">
              <a:alphaModFix/>
            </a:blip>
            <a:srcRect/>
            <a:stretch/>
          </p:blipFill>
          <p:spPr>
            <a:xfrm>
              <a:off x="3400926" y="2640438"/>
              <a:ext cx="900724" cy="1144671"/>
            </a:xfrm>
            <a:prstGeom prst="rect">
              <a:avLst/>
            </a:prstGeom>
            <a:noFill/>
            <a:ln>
              <a:noFill/>
            </a:ln>
          </p:spPr>
        </p:pic>
      </p:grpSp>
      <p:grpSp>
        <p:nvGrpSpPr>
          <p:cNvPr id="16" name="Group 15">
            <a:extLst>
              <a:ext uri="{FF2B5EF4-FFF2-40B4-BE49-F238E27FC236}">
                <a16:creationId xmlns:a16="http://schemas.microsoft.com/office/drawing/2014/main" id="{4EB5A705-6EB3-8A48-8D32-1A7B09E0F117}"/>
              </a:ext>
            </a:extLst>
          </p:cNvPr>
          <p:cNvGrpSpPr/>
          <p:nvPr/>
        </p:nvGrpSpPr>
        <p:grpSpPr>
          <a:xfrm>
            <a:off x="1654775" y="3267807"/>
            <a:ext cx="2499614" cy="921990"/>
            <a:chOff x="1198318" y="2640438"/>
            <a:chExt cx="3103332" cy="1144673"/>
          </a:xfrm>
        </p:grpSpPr>
        <p:pic>
          <p:nvPicPr>
            <p:cNvPr id="17" name="Google Shape;200;p6" descr="A bottle of water&#10;&#10;Description automatically generated with low confidence">
              <a:extLst>
                <a:ext uri="{FF2B5EF4-FFF2-40B4-BE49-F238E27FC236}">
                  <a16:creationId xmlns:a16="http://schemas.microsoft.com/office/drawing/2014/main" id="{AECE681E-EA97-8C4D-B73C-C7F41823765F}"/>
                </a:ext>
              </a:extLst>
            </p:cNvPr>
            <p:cNvPicPr preferRelativeResize="0"/>
            <p:nvPr/>
          </p:nvPicPr>
          <p:blipFill rotWithShape="1">
            <a:blip r:embed="rId6">
              <a:alphaModFix/>
            </a:blip>
            <a:srcRect/>
            <a:stretch/>
          </p:blipFill>
          <p:spPr>
            <a:xfrm>
              <a:off x="1198318" y="2640440"/>
              <a:ext cx="900724" cy="1144671"/>
            </a:xfrm>
            <a:prstGeom prst="rect">
              <a:avLst/>
            </a:prstGeom>
            <a:noFill/>
            <a:ln>
              <a:noFill/>
            </a:ln>
          </p:spPr>
        </p:pic>
        <p:pic>
          <p:nvPicPr>
            <p:cNvPr id="18" name="Google Shape;200;p6" descr="A bottle of water&#10;&#10;Description automatically generated with low confidence">
              <a:extLst>
                <a:ext uri="{FF2B5EF4-FFF2-40B4-BE49-F238E27FC236}">
                  <a16:creationId xmlns:a16="http://schemas.microsoft.com/office/drawing/2014/main" id="{E2DFC1E7-72CE-EF4E-8ABE-002FEE80B5CE}"/>
                </a:ext>
              </a:extLst>
            </p:cNvPr>
            <p:cNvPicPr preferRelativeResize="0"/>
            <p:nvPr/>
          </p:nvPicPr>
          <p:blipFill rotWithShape="1">
            <a:blip r:embed="rId6">
              <a:alphaModFix/>
            </a:blip>
            <a:srcRect/>
            <a:stretch/>
          </p:blipFill>
          <p:spPr>
            <a:xfrm>
              <a:off x="1745694" y="2640440"/>
              <a:ext cx="900724" cy="1144671"/>
            </a:xfrm>
            <a:prstGeom prst="rect">
              <a:avLst/>
            </a:prstGeom>
            <a:noFill/>
            <a:ln>
              <a:noFill/>
            </a:ln>
          </p:spPr>
        </p:pic>
        <p:pic>
          <p:nvPicPr>
            <p:cNvPr id="19" name="Google Shape;200;p6" descr="A bottle of water&#10;&#10;Description automatically generated with low confidence">
              <a:extLst>
                <a:ext uri="{FF2B5EF4-FFF2-40B4-BE49-F238E27FC236}">
                  <a16:creationId xmlns:a16="http://schemas.microsoft.com/office/drawing/2014/main" id="{93117B75-FCAC-4C4F-838D-B604A7781A6B}"/>
                </a:ext>
              </a:extLst>
            </p:cNvPr>
            <p:cNvPicPr preferRelativeResize="0"/>
            <p:nvPr/>
          </p:nvPicPr>
          <p:blipFill rotWithShape="1">
            <a:blip r:embed="rId6">
              <a:alphaModFix/>
            </a:blip>
            <a:srcRect/>
            <a:stretch/>
          </p:blipFill>
          <p:spPr>
            <a:xfrm>
              <a:off x="2299622" y="2640440"/>
              <a:ext cx="900724" cy="1144671"/>
            </a:xfrm>
            <a:prstGeom prst="rect">
              <a:avLst/>
            </a:prstGeom>
            <a:noFill/>
            <a:ln>
              <a:noFill/>
            </a:ln>
          </p:spPr>
        </p:pic>
        <p:pic>
          <p:nvPicPr>
            <p:cNvPr id="20" name="Google Shape;200;p6" descr="A bottle of water&#10;&#10;Description automatically generated with low confidence">
              <a:extLst>
                <a:ext uri="{FF2B5EF4-FFF2-40B4-BE49-F238E27FC236}">
                  <a16:creationId xmlns:a16="http://schemas.microsoft.com/office/drawing/2014/main" id="{D3154D79-5207-8C40-B211-31AB2CE8DF93}"/>
                </a:ext>
              </a:extLst>
            </p:cNvPr>
            <p:cNvPicPr preferRelativeResize="0"/>
            <p:nvPr/>
          </p:nvPicPr>
          <p:blipFill rotWithShape="1">
            <a:blip r:embed="rId6">
              <a:alphaModFix/>
            </a:blip>
            <a:srcRect/>
            <a:stretch/>
          </p:blipFill>
          <p:spPr>
            <a:xfrm>
              <a:off x="2861078" y="2640439"/>
              <a:ext cx="900724" cy="1144671"/>
            </a:xfrm>
            <a:prstGeom prst="rect">
              <a:avLst/>
            </a:prstGeom>
            <a:noFill/>
            <a:ln>
              <a:noFill/>
            </a:ln>
          </p:spPr>
        </p:pic>
        <p:pic>
          <p:nvPicPr>
            <p:cNvPr id="21" name="Google Shape;200;p6" descr="A bottle of water&#10;&#10;Description automatically generated with low confidence">
              <a:extLst>
                <a:ext uri="{FF2B5EF4-FFF2-40B4-BE49-F238E27FC236}">
                  <a16:creationId xmlns:a16="http://schemas.microsoft.com/office/drawing/2014/main" id="{C3B3CF2F-DA7F-6644-A37B-7ABC9CBDCDB7}"/>
                </a:ext>
              </a:extLst>
            </p:cNvPr>
            <p:cNvPicPr preferRelativeResize="0"/>
            <p:nvPr/>
          </p:nvPicPr>
          <p:blipFill rotWithShape="1">
            <a:blip r:embed="rId6">
              <a:alphaModFix/>
            </a:blip>
            <a:srcRect/>
            <a:stretch/>
          </p:blipFill>
          <p:spPr>
            <a:xfrm>
              <a:off x="3400926" y="2640438"/>
              <a:ext cx="900724" cy="1144671"/>
            </a:xfrm>
            <a:prstGeom prst="rect">
              <a:avLst/>
            </a:prstGeom>
            <a:noFill/>
            <a:ln>
              <a:noFill/>
            </a:ln>
          </p:spPr>
        </p:pic>
      </p:grpSp>
      <p:sp>
        <p:nvSpPr>
          <p:cNvPr id="22" name="Rectangle 21">
            <a:extLst>
              <a:ext uri="{FF2B5EF4-FFF2-40B4-BE49-F238E27FC236}">
                <a16:creationId xmlns:a16="http://schemas.microsoft.com/office/drawing/2014/main" id="{055A89B7-ACF3-C04B-AB2E-B45B277FFC85}"/>
              </a:ext>
            </a:extLst>
          </p:cNvPr>
          <p:cNvSpPr/>
          <p:nvPr/>
        </p:nvSpPr>
        <p:spPr>
          <a:xfrm>
            <a:off x="1095853" y="1529677"/>
            <a:ext cx="4231186" cy="505972"/>
          </a:xfrm>
          <a:prstGeom prst="rect">
            <a:avLst/>
          </a:prstGeom>
          <a:ln>
            <a:noFill/>
          </a:ln>
        </p:spPr>
        <p:txBody>
          <a:bodyPr wrap="square">
            <a:spAutoFit/>
          </a:bodyPr>
          <a:lstStyle/>
          <a:p>
            <a:pPr>
              <a:lnSpc>
                <a:spcPct val="120000"/>
              </a:lnSpc>
            </a:pPr>
            <a:r>
              <a:rPr lang="en-US" sz="2400" b="1" dirty="0">
                <a:solidFill>
                  <a:srgbClr val="29C7F7"/>
                </a:solidFill>
              </a:rPr>
              <a:t>10 </a:t>
            </a:r>
            <a:r>
              <a:rPr lang="en-US" sz="2400" b="1" dirty="0" err="1">
                <a:solidFill>
                  <a:srgbClr val="29C7F7"/>
                </a:solidFill>
              </a:rPr>
              <a:t>Botellas</a:t>
            </a:r>
            <a:r>
              <a:rPr lang="en-US" sz="2400" b="1" dirty="0">
                <a:solidFill>
                  <a:srgbClr val="29C7F7"/>
                </a:solidFill>
              </a:rPr>
              <a:t> de </a:t>
            </a:r>
            <a:r>
              <a:rPr lang="en-US" sz="2400" b="1" dirty="0" err="1">
                <a:solidFill>
                  <a:srgbClr val="29C7F7"/>
                </a:solidFill>
              </a:rPr>
              <a:t>Pláctico</a:t>
            </a:r>
            <a:r>
              <a:rPr lang="en-US" sz="2400" b="1" dirty="0">
                <a:solidFill>
                  <a:srgbClr val="29C7F7"/>
                </a:solidFill>
              </a:rPr>
              <a:t> PET</a:t>
            </a:r>
            <a:endParaRPr lang="en-TH" sz="2400" dirty="0">
              <a:solidFill>
                <a:srgbClr val="29C7F7"/>
              </a:solidFill>
            </a:endParaRPr>
          </a:p>
        </p:txBody>
      </p:sp>
      <p:sp>
        <p:nvSpPr>
          <p:cNvPr id="24" name="Right Arrow 23">
            <a:extLst>
              <a:ext uri="{FF2B5EF4-FFF2-40B4-BE49-F238E27FC236}">
                <a16:creationId xmlns:a16="http://schemas.microsoft.com/office/drawing/2014/main" id="{24B2BE10-544F-0C4E-BBA1-DA8600629A57}"/>
              </a:ext>
            </a:extLst>
          </p:cNvPr>
          <p:cNvSpPr/>
          <p:nvPr/>
        </p:nvSpPr>
        <p:spPr>
          <a:xfrm>
            <a:off x="5581661" y="2975499"/>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descr="A picture containing text, electronics, computer, computer&#10;&#10;Description automatically generated">
            <a:extLst>
              <a:ext uri="{FF2B5EF4-FFF2-40B4-BE49-F238E27FC236}">
                <a16:creationId xmlns:a16="http://schemas.microsoft.com/office/drawing/2014/main" id="{C067D8CC-013E-F547-8DA6-00ED6B8FC989}"/>
              </a:ext>
            </a:extLst>
          </p:cNvPr>
          <p:cNvPicPr>
            <a:picLocks noChangeAspect="1"/>
          </p:cNvPicPr>
          <p:nvPr/>
        </p:nvPicPr>
        <p:blipFill>
          <a:blip r:embed="rId7"/>
          <a:stretch>
            <a:fillRect/>
          </a:stretch>
        </p:blipFill>
        <p:spPr>
          <a:xfrm>
            <a:off x="7336942" y="1950286"/>
            <a:ext cx="3465407" cy="2455542"/>
          </a:xfrm>
          <a:prstGeom prst="rect">
            <a:avLst/>
          </a:prstGeom>
        </p:spPr>
      </p:pic>
      <p:pic>
        <p:nvPicPr>
          <p:cNvPr id="29" name="Picture 28" descr="A picture containing text, monitor, clock, screen&#10;&#10;Description automatically generated">
            <a:extLst>
              <a:ext uri="{FF2B5EF4-FFF2-40B4-BE49-F238E27FC236}">
                <a16:creationId xmlns:a16="http://schemas.microsoft.com/office/drawing/2014/main" id="{87660610-F1BF-FD47-9E7E-84D0EDA474C7}"/>
              </a:ext>
            </a:extLst>
          </p:cNvPr>
          <p:cNvPicPr>
            <a:picLocks noChangeAspect="1"/>
          </p:cNvPicPr>
          <p:nvPr/>
        </p:nvPicPr>
        <p:blipFill>
          <a:blip r:embed="rId8"/>
          <a:stretch>
            <a:fillRect/>
          </a:stretch>
        </p:blipFill>
        <p:spPr>
          <a:xfrm>
            <a:off x="8527654" y="2627369"/>
            <a:ext cx="1177734" cy="640438"/>
          </a:xfrm>
          <a:prstGeom prst="rect">
            <a:avLst/>
          </a:prstGeom>
        </p:spPr>
      </p:pic>
      <p:sp>
        <p:nvSpPr>
          <p:cNvPr id="26" name="Rounded Rectangle 25">
            <a:extLst>
              <a:ext uri="{FF2B5EF4-FFF2-40B4-BE49-F238E27FC236}">
                <a16:creationId xmlns:a16="http://schemas.microsoft.com/office/drawing/2014/main" id="{E380AA08-3B59-2741-96A0-4EA166983ADF}"/>
              </a:ext>
            </a:extLst>
          </p:cNvPr>
          <p:cNvSpPr/>
          <p:nvPr/>
        </p:nvSpPr>
        <p:spPr>
          <a:xfrm>
            <a:off x="3255100" y="5155094"/>
            <a:ext cx="173791" cy="331367"/>
          </a:xfrm>
          <a:prstGeom prst="roundRect">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 name="Slide Number Placeholder 2">
            <a:extLst>
              <a:ext uri="{FF2B5EF4-FFF2-40B4-BE49-F238E27FC236}">
                <a16:creationId xmlns:a16="http://schemas.microsoft.com/office/drawing/2014/main" id="{9285036F-E7CD-2D4F-A0DA-F1BE2DC136FD}"/>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9872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7" presetClass="emph" presetSubtype="0" repeatCount="20000" fill="remove" grpId="0" nodeType="clickEffect">
                                  <p:stCondLst>
                                    <p:cond delay="0"/>
                                  </p:stCondLst>
                                  <p:childTnLst>
                                    <p:animClr clrSpc="rgb" dir="cw">
                                      <p:cBhvr override="childStyle">
                                        <p:cTn id="19" dur="1000" autoRev="1" fill="remove"/>
                                        <p:tgtEl>
                                          <p:spTgt spid="24"/>
                                        </p:tgtEl>
                                        <p:attrNameLst>
                                          <p:attrName>style.color</p:attrName>
                                        </p:attrNameLst>
                                      </p:cBhvr>
                                      <p:to>
                                        <a:schemeClr val="bg1"/>
                                      </p:to>
                                    </p:animClr>
                                    <p:animClr clrSpc="rgb" dir="cw">
                                      <p:cBhvr>
                                        <p:cTn id="20" dur="1000" autoRev="1" fill="remove"/>
                                        <p:tgtEl>
                                          <p:spTgt spid="24"/>
                                        </p:tgtEl>
                                        <p:attrNameLst>
                                          <p:attrName>fillcolor</p:attrName>
                                        </p:attrNameLst>
                                      </p:cBhvr>
                                      <p:to>
                                        <a:schemeClr val="bg1"/>
                                      </p:to>
                                    </p:animClr>
                                    <p:set>
                                      <p:cBhvr>
                                        <p:cTn id="21" dur="1000" autoRev="1" fill="remove"/>
                                        <p:tgtEl>
                                          <p:spTgt spid="24"/>
                                        </p:tgtEl>
                                        <p:attrNameLst>
                                          <p:attrName>fill.type</p:attrName>
                                        </p:attrNameLst>
                                      </p:cBhvr>
                                      <p:to>
                                        <p:strVal val="solid"/>
                                      </p:to>
                                    </p:set>
                                    <p:set>
                                      <p:cBhvr>
                                        <p:cTn id="22" dur="1000" autoRev="1" fill="remove"/>
                                        <p:tgtEl>
                                          <p:spTgt spid="24"/>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ln>
            <a:noFill/>
          </a:ln>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4" name="Rounded Rectangle 3">
            <a:extLst>
              <a:ext uri="{FF2B5EF4-FFF2-40B4-BE49-F238E27FC236}">
                <a16:creationId xmlns:a16="http://schemas.microsoft.com/office/drawing/2014/main" id="{A3B72164-074A-9C41-B103-5251C1F51CD5}"/>
              </a:ext>
            </a:extLst>
          </p:cNvPr>
          <p:cNvSpPr/>
          <p:nvPr/>
        </p:nvSpPr>
        <p:spPr>
          <a:xfrm>
            <a:off x="5951095" y="2270165"/>
            <a:ext cx="5692427" cy="2737190"/>
          </a:xfrm>
          <a:prstGeom prst="roundRect">
            <a:avLst>
              <a:gd name="adj" fmla="val 12857"/>
            </a:avLst>
          </a:prstGeom>
          <a:noFill/>
          <a:ln w="28575">
            <a:solidFill>
              <a:srgbClr val="29C7F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CE890EE9-3B9E-1C44-969B-E6C484D9C9AE}"/>
              </a:ext>
            </a:extLst>
          </p:cNvPr>
          <p:cNvSpPr/>
          <p:nvPr/>
        </p:nvSpPr>
        <p:spPr>
          <a:xfrm>
            <a:off x="6290872" y="2314324"/>
            <a:ext cx="5520506" cy="2721964"/>
          </a:xfrm>
          <a:prstGeom prst="rect">
            <a:avLst/>
          </a:prstGeom>
          <a:ln>
            <a:noFill/>
          </a:ln>
        </p:spPr>
        <p:txBody>
          <a:bodyPr wrap="square">
            <a:spAutoFit/>
          </a:bodyPr>
          <a:lstStyle/>
          <a:p>
            <a:pPr>
              <a:lnSpc>
                <a:spcPct val="120000"/>
              </a:lnSpc>
              <a:buClr>
                <a:srgbClr val="3AC69D"/>
              </a:buClr>
              <a:buSzPct val="150000"/>
            </a:pPr>
            <a:r>
              <a:rPr lang="es-ES" sz="2400" b="1" dirty="0"/>
              <a:t>Utilizamos menos recursos naturales.</a:t>
            </a:r>
          </a:p>
          <a:p>
            <a:pPr>
              <a:lnSpc>
                <a:spcPct val="120000"/>
              </a:lnSpc>
              <a:buClr>
                <a:srgbClr val="3AC69D"/>
              </a:buClr>
              <a:buSzPct val="150000"/>
            </a:pPr>
            <a:r>
              <a:rPr lang="es-ES" sz="2400" b="1" dirty="0"/>
              <a:t>El reciclaje conserva los recursos naturales, como la madera, el agua, los minerales y los combustibles fósiles, porque los </a:t>
            </a:r>
            <a:r>
              <a:rPr lang="es-ES" sz="2400" b="1" dirty="0">
                <a:solidFill>
                  <a:srgbClr val="3AC69D"/>
                </a:solidFill>
              </a:rPr>
              <a:t>materiales reciclables se pueden reutilizar.</a:t>
            </a:r>
            <a:endParaRPr lang="en-US" sz="2400" b="1" dirty="0">
              <a:solidFill>
                <a:srgbClr val="3AC69D"/>
              </a:solidFill>
            </a:endParaRPr>
          </a:p>
        </p:txBody>
      </p:sp>
      <p:pic>
        <p:nvPicPr>
          <p:cNvPr id="10" name="Picture 9">
            <a:extLst>
              <a:ext uri="{FF2B5EF4-FFF2-40B4-BE49-F238E27FC236}">
                <a16:creationId xmlns:a16="http://schemas.microsoft.com/office/drawing/2014/main" id="{0BFF8578-1B7F-5F45-9FC0-4A2ABFD387A6}"/>
              </a:ext>
            </a:extLst>
          </p:cNvPr>
          <p:cNvPicPr>
            <a:picLocks noChangeAspect="1"/>
          </p:cNvPicPr>
          <p:nvPr/>
        </p:nvPicPr>
        <p:blipFill rotWithShape="1">
          <a:blip r:embed="rId5"/>
          <a:srcRect b="-20"/>
          <a:stretch/>
        </p:blipFill>
        <p:spPr>
          <a:xfrm>
            <a:off x="380622" y="3551503"/>
            <a:ext cx="5021995" cy="1917461"/>
          </a:xfrm>
          <a:prstGeom prst="rect">
            <a:avLst/>
          </a:prstGeom>
        </p:spPr>
      </p:pic>
      <p:pic>
        <p:nvPicPr>
          <p:cNvPr id="12" name="Picture 11" descr="A picture containing tree, outdoor, ground, sky&#10;&#10;Description automatically generated">
            <a:extLst>
              <a:ext uri="{FF2B5EF4-FFF2-40B4-BE49-F238E27FC236}">
                <a16:creationId xmlns:a16="http://schemas.microsoft.com/office/drawing/2014/main" id="{77ECC529-7D73-1242-A86D-94355613F49A}"/>
              </a:ext>
            </a:extLst>
          </p:cNvPr>
          <p:cNvPicPr>
            <a:picLocks noChangeAspect="1"/>
          </p:cNvPicPr>
          <p:nvPr/>
        </p:nvPicPr>
        <p:blipFill rotWithShape="1">
          <a:blip r:embed="rId6"/>
          <a:srcRect b="6"/>
          <a:stretch/>
        </p:blipFill>
        <p:spPr>
          <a:xfrm>
            <a:off x="380622" y="1752174"/>
            <a:ext cx="5021994" cy="1712991"/>
          </a:xfrm>
          <a:prstGeom prst="rect">
            <a:avLst/>
          </a:prstGeom>
        </p:spPr>
      </p:pic>
      <p:sp>
        <p:nvSpPr>
          <p:cNvPr id="2" name="Slide Number Placeholder 1">
            <a:extLst>
              <a:ext uri="{FF2B5EF4-FFF2-40B4-BE49-F238E27FC236}">
                <a16:creationId xmlns:a16="http://schemas.microsoft.com/office/drawing/2014/main" id="{56232381-4981-2349-82B3-0F9C871BA461}"/>
              </a:ext>
            </a:extLst>
          </p:cNvPr>
          <p:cNvSpPr>
            <a:spLocks noGrp="1"/>
          </p:cNvSpPr>
          <p:nvPr>
            <p:ph type="sldNum" sz="quarter" idx="12"/>
          </p:nvPr>
        </p:nvSpPr>
        <p:spPr/>
        <p:txBody>
          <a:bodyPr/>
          <a:lstStyle/>
          <a:p>
            <a:fld id="{A49FEDE7-8061-9B4D-88A1-7EA83A94C31B}" type="slidenum">
              <a:rPr lang="en-TH" smtClean="0"/>
              <a:t>16</a:t>
            </a:fld>
            <a:endParaRPr lang="en-TH"/>
          </a:p>
        </p:txBody>
      </p:sp>
      <p:sp>
        <p:nvSpPr>
          <p:cNvPr id="11" name="TextBox 10">
            <a:extLst>
              <a:ext uri="{FF2B5EF4-FFF2-40B4-BE49-F238E27FC236}">
                <a16:creationId xmlns:a16="http://schemas.microsoft.com/office/drawing/2014/main" id="{D937344F-452C-68A9-A771-46F7B15D6A5E}"/>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¿Por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qué</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el</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ayuda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al medio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ambiente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Tree>
    <p:extLst>
      <p:ext uri="{BB962C8B-B14F-4D97-AF65-F5344CB8AC3E}">
        <p14:creationId xmlns:p14="http://schemas.microsoft.com/office/powerpoint/2010/main" val="308520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2597"/>
            <a:ext cx="12192000" cy="6858000"/>
          </a:xfrm>
          <a:prstGeom prst="rect">
            <a:avLst/>
          </a:prstGeom>
          <a:ln>
            <a:noFill/>
          </a:ln>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4" name="Rounded Rectangle 3">
            <a:extLst>
              <a:ext uri="{FF2B5EF4-FFF2-40B4-BE49-F238E27FC236}">
                <a16:creationId xmlns:a16="http://schemas.microsoft.com/office/drawing/2014/main" id="{A3B72164-074A-9C41-B103-5251C1F51CD5}"/>
              </a:ext>
            </a:extLst>
          </p:cNvPr>
          <p:cNvSpPr/>
          <p:nvPr/>
        </p:nvSpPr>
        <p:spPr>
          <a:xfrm>
            <a:off x="3114922" y="4848123"/>
            <a:ext cx="5827291" cy="923940"/>
          </a:xfrm>
          <a:prstGeom prst="roundRect">
            <a:avLst>
              <a:gd name="adj" fmla="val 12857"/>
            </a:avLst>
          </a:prstGeom>
          <a:noFill/>
          <a:ln w="28575">
            <a:solidFill>
              <a:srgbClr val="29C7F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CE890EE9-3B9E-1C44-969B-E6C484D9C9AE}"/>
              </a:ext>
            </a:extLst>
          </p:cNvPr>
          <p:cNvSpPr/>
          <p:nvPr/>
        </p:nvSpPr>
        <p:spPr>
          <a:xfrm>
            <a:off x="3182353" y="4799825"/>
            <a:ext cx="5692427" cy="1020536"/>
          </a:xfrm>
          <a:prstGeom prst="rect">
            <a:avLst/>
          </a:prstGeom>
          <a:ln>
            <a:noFill/>
          </a:ln>
        </p:spPr>
        <p:txBody>
          <a:bodyPr wrap="square">
            <a:spAutoFit/>
          </a:bodyPr>
          <a:lstStyle/>
          <a:p>
            <a:pPr>
              <a:lnSpc>
                <a:spcPct val="120000"/>
              </a:lnSpc>
              <a:buClr>
                <a:srgbClr val="3AC69D"/>
              </a:buClr>
              <a:buSzPct val="150000"/>
            </a:pPr>
            <a:r>
              <a:rPr lang="en-US" sz="2600" b="1" dirty="0" err="1"/>
              <a:t>Disminuye</a:t>
            </a:r>
            <a:r>
              <a:rPr lang="en-US" sz="2600" b="1" dirty="0"/>
              <a:t> la </a:t>
            </a:r>
            <a:r>
              <a:rPr lang="en-US" sz="2600" b="1" dirty="0" err="1"/>
              <a:t>contaminación</a:t>
            </a:r>
            <a:r>
              <a:rPr lang="en-US" sz="2600" b="1" dirty="0"/>
              <a:t> y protege a </a:t>
            </a:r>
            <a:r>
              <a:rPr lang="en-US" sz="2600" b="1" dirty="0" err="1"/>
              <a:t>los</a:t>
            </a:r>
            <a:r>
              <a:rPr lang="en-US" sz="2600" b="1" dirty="0"/>
              <a:t> </a:t>
            </a:r>
            <a:r>
              <a:rPr lang="en-US" sz="2600" b="1" dirty="0" err="1"/>
              <a:t>animales</a:t>
            </a:r>
            <a:endParaRPr lang="en-US" sz="2600" b="1" dirty="0"/>
          </a:p>
        </p:txBody>
      </p:sp>
      <p:pic>
        <p:nvPicPr>
          <p:cNvPr id="3" name="Picture 2">
            <a:extLst>
              <a:ext uri="{FF2B5EF4-FFF2-40B4-BE49-F238E27FC236}">
                <a16:creationId xmlns:a16="http://schemas.microsoft.com/office/drawing/2014/main" id="{454D97D8-7790-C04F-B457-B9743AD10933}"/>
              </a:ext>
            </a:extLst>
          </p:cNvPr>
          <p:cNvPicPr>
            <a:picLocks noChangeAspect="1"/>
          </p:cNvPicPr>
          <p:nvPr/>
        </p:nvPicPr>
        <p:blipFill rotWithShape="1">
          <a:blip r:embed="rId5"/>
          <a:srcRect b="13"/>
          <a:stretch/>
        </p:blipFill>
        <p:spPr>
          <a:xfrm>
            <a:off x="109948" y="1933436"/>
            <a:ext cx="5646528" cy="2551668"/>
          </a:xfrm>
          <a:prstGeom prst="rect">
            <a:avLst/>
          </a:prstGeom>
        </p:spPr>
      </p:pic>
      <p:pic>
        <p:nvPicPr>
          <p:cNvPr id="11" name="Picture 10" descr="A group of people digging in the sand at the beach&#10;&#10;Description automatically generated with medium confidence">
            <a:extLst>
              <a:ext uri="{FF2B5EF4-FFF2-40B4-BE49-F238E27FC236}">
                <a16:creationId xmlns:a16="http://schemas.microsoft.com/office/drawing/2014/main" id="{2006C078-5539-7543-A0B0-B67406C4FFA1}"/>
              </a:ext>
            </a:extLst>
          </p:cNvPr>
          <p:cNvPicPr>
            <a:picLocks noChangeAspect="1"/>
          </p:cNvPicPr>
          <p:nvPr/>
        </p:nvPicPr>
        <p:blipFill rotWithShape="1">
          <a:blip r:embed="rId6"/>
          <a:srcRect b="-7"/>
          <a:stretch/>
        </p:blipFill>
        <p:spPr>
          <a:xfrm>
            <a:off x="5872627" y="1931754"/>
            <a:ext cx="6255406" cy="2513594"/>
          </a:xfrm>
          <a:prstGeom prst="rect">
            <a:avLst/>
          </a:prstGeom>
        </p:spPr>
      </p:pic>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DD44C4D5-371D-3F43-B64A-FE78D79D70C8}"/>
                  </a:ext>
                </a:extLst>
              </p14:cNvPr>
              <p14:cNvContentPartPr/>
              <p14:nvPr/>
            </p14:nvContentPartPr>
            <p14:xfrm>
              <a:off x="814855" y="772171"/>
              <a:ext cx="906120" cy="2410920"/>
            </p14:xfrm>
          </p:contentPart>
        </mc:Choice>
        <mc:Fallback xmlns="">
          <p:pic>
            <p:nvPicPr>
              <p:cNvPr id="19" name="Ink 18">
                <a:extLst>
                  <a:ext uri="{FF2B5EF4-FFF2-40B4-BE49-F238E27FC236}">
                    <a16:creationId xmlns:a16="http://schemas.microsoft.com/office/drawing/2014/main" id="{DD44C4D5-371D-3F43-B64A-FE78D79D70C8}"/>
                  </a:ext>
                </a:extLst>
              </p:cNvPr>
              <p:cNvPicPr/>
              <p:nvPr/>
            </p:nvPicPr>
            <p:blipFill>
              <a:blip r:embed="rId8"/>
              <a:stretch>
                <a:fillRect/>
              </a:stretch>
            </p:blipFill>
            <p:spPr>
              <a:xfrm>
                <a:off x="761215" y="664171"/>
                <a:ext cx="1013760" cy="262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74685406-31C0-C046-9EEB-6BF0718C62DE}"/>
                  </a:ext>
                </a:extLst>
              </p14:cNvPr>
              <p14:cNvContentPartPr/>
              <p14:nvPr/>
            </p14:nvContentPartPr>
            <p14:xfrm>
              <a:off x="1747975" y="1509811"/>
              <a:ext cx="434160" cy="1142280"/>
            </p14:xfrm>
          </p:contentPart>
        </mc:Choice>
        <mc:Fallback xmlns="">
          <p:pic>
            <p:nvPicPr>
              <p:cNvPr id="20" name="Ink 19">
                <a:extLst>
                  <a:ext uri="{FF2B5EF4-FFF2-40B4-BE49-F238E27FC236}">
                    <a16:creationId xmlns:a16="http://schemas.microsoft.com/office/drawing/2014/main" id="{74685406-31C0-C046-9EEB-6BF0718C62DE}"/>
                  </a:ext>
                </a:extLst>
              </p:cNvPr>
              <p:cNvPicPr/>
              <p:nvPr/>
            </p:nvPicPr>
            <p:blipFill>
              <a:blip r:embed="rId10"/>
              <a:stretch>
                <a:fillRect/>
              </a:stretch>
            </p:blipFill>
            <p:spPr>
              <a:xfrm>
                <a:off x="1693975" y="1401811"/>
                <a:ext cx="541800" cy="135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7D1ABB70-AFF7-0745-956C-1910595B3AB9}"/>
                  </a:ext>
                </a:extLst>
              </p14:cNvPr>
              <p14:cNvContentPartPr/>
              <p14:nvPr/>
            </p14:nvContentPartPr>
            <p14:xfrm>
              <a:off x="2926975" y="1596931"/>
              <a:ext cx="360" cy="360"/>
            </p14:xfrm>
          </p:contentPart>
        </mc:Choice>
        <mc:Fallback xmlns="">
          <p:pic>
            <p:nvPicPr>
              <p:cNvPr id="21" name="Ink 20">
                <a:extLst>
                  <a:ext uri="{FF2B5EF4-FFF2-40B4-BE49-F238E27FC236}">
                    <a16:creationId xmlns:a16="http://schemas.microsoft.com/office/drawing/2014/main" id="{7D1ABB70-AFF7-0745-956C-1910595B3AB9}"/>
                  </a:ext>
                </a:extLst>
              </p:cNvPr>
              <p:cNvPicPr/>
              <p:nvPr/>
            </p:nvPicPr>
            <p:blipFill>
              <a:blip r:embed="rId12"/>
              <a:stretch>
                <a:fillRect/>
              </a:stretch>
            </p:blipFill>
            <p:spPr>
              <a:xfrm>
                <a:off x="2873335" y="148929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1D337533-1122-DD4F-A909-7D2EEFFC10CA}"/>
                  </a:ext>
                </a:extLst>
              </p14:cNvPr>
              <p14:cNvContentPartPr/>
              <p14:nvPr/>
            </p14:nvContentPartPr>
            <p14:xfrm>
              <a:off x="2856415" y="1598731"/>
              <a:ext cx="439560" cy="2239200"/>
            </p14:xfrm>
          </p:contentPart>
        </mc:Choice>
        <mc:Fallback xmlns="">
          <p:pic>
            <p:nvPicPr>
              <p:cNvPr id="22" name="Ink 21">
                <a:extLst>
                  <a:ext uri="{FF2B5EF4-FFF2-40B4-BE49-F238E27FC236}">
                    <a16:creationId xmlns:a16="http://schemas.microsoft.com/office/drawing/2014/main" id="{1D337533-1122-DD4F-A909-7D2EEFFC10CA}"/>
                  </a:ext>
                </a:extLst>
              </p:cNvPr>
              <p:cNvPicPr/>
              <p:nvPr/>
            </p:nvPicPr>
            <p:blipFill>
              <a:blip r:embed="rId14"/>
              <a:stretch>
                <a:fillRect/>
              </a:stretch>
            </p:blipFill>
            <p:spPr>
              <a:xfrm>
                <a:off x="2802775" y="1490731"/>
                <a:ext cx="547200" cy="2454840"/>
              </a:xfrm>
              <a:prstGeom prst="rect">
                <a:avLst/>
              </a:prstGeom>
            </p:spPr>
          </p:pic>
        </mc:Fallback>
      </mc:AlternateContent>
      <p:sp>
        <p:nvSpPr>
          <p:cNvPr id="23" name="Slide Number Placeholder 22">
            <a:extLst>
              <a:ext uri="{FF2B5EF4-FFF2-40B4-BE49-F238E27FC236}">
                <a16:creationId xmlns:a16="http://schemas.microsoft.com/office/drawing/2014/main" id="{88104440-A23E-514D-A977-0A374C5262DA}"/>
              </a:ext>
            </a:extLst>
          </p:cNvPr>
          <p:cNvSpPr>
            <a:spLocks noGrp="1"/>
          </p:cNvSpPr>
          <p:nvPr>
            <p:ph type="sldNum" sz="quarter" idx="12"/>
          </p:nvPr>
        </p:nvSpPr>
        <p:spPr/>
        <p:txBody>
          <a:bodyPr/>
          <a:lstStyle/>
          <a:p>
            <a:fld id="{A49FEDE7-8061-9B4D-88A1-7EA83A94C31B}" type="slidenum">
              <a:rPr lang="en-TH" smtClean="0"/>
              <a:t>17</a:t>
            </a:fld>
            <a:endParaRPr lang="en-TH"/>
          </a:p>
        </p:txBody>
      </p:sp>
      <p:sp>
        <p:nvSpPr>
          <p:cNvPr id="14" name="TextBox 13">
            <a:extLst>
              <a:ext uri="{FF2B5EF4-FFF2-40B4-BE49-F238E27FC236}">
                <a16:creationId xmlns:a16="http://schemas.microsoft.com/office/drawing/2014/main" id="{9FFDD2D1-46D8-D293-DB51-690F539D4D5E}"/>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¿Por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qué</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el</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reciclaje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ayuda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al medio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ambiente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Tree>
    <p:extLst>
      <p:ext uri="{BB962C8B-B14F-4D97-AF65-F5344CB8AC3E}">
        <p14:creationId xmlns:p14="http://schemas.microsoft.com/office/powerpoint/2010/main" val="422232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214;p5" descr="A picture containing white&#10;&#10;Description automatically generated">
            <a:extLst>
              <a:ext uri="{FF2B5EF4-FFF2-40B4-BE49-F238E27FC236}">
                <a16:creationId xmlns:a16="http://schemas.microsoft.com/office/drawing/2014/main" id="{F7C1D325-D498-9A48-BB08-77FCB6C0B44F}"/>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FAEA610A-8EC0-C14D-8D5D-E191C8685605}"/>
              </a:ext>
            </a:extLst>
          </p:cNvPr>
          <p:cNvSpPr/>
          <p:nvPr/>
        </p:nvSpPr>
        <p:spPr>
          <a:xfrm>
            <a:off x="0" y="2935140"/>
            <a:ext cx="12192000" cy="392286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5" name="Google Shape;205;p6" descr="A close up of a roll of tape&#10;&#10;Description automatically generated with low confidence">
            <a:extLst>
              <a:ext uri="{FF2B5EF4-FFF2-40B4-BE49-F238E27FC236}">
                <a16:creationId xmlns:a16="http://schemas.microsoft.com/office/drawing/2014/main" id="{F48BB571-52B9-3D4E-81A0-FE845FC2FA1F}"/>
              </a:ext>
            </a:extLst>
          </p:cNvPr>
          <p:cNvPicPr preferRelativeResize="0"/>
          <p:nvPr/>
        </p:nvPicPr>
        <p:blipFill rotWithShape="1">
          <a:blip r:embed="rId4">
            <a:alphaModFix/>
          </a:blip>
          <a:srcRect/>
          <a:stretch/>
        </p:blipFill>
        <p:spPr>
          <a:xfrm>
            <a:off x="587907" y="3588424"/>
            <a:ext cx="490989" cy="928849"/>
          </a:xfrm>
          <a:prstGeom prst="rect">
            <a:avLst/>
          </a:prstGeom>
          <a:noFill/>
          <a:ln>
            <a:noFill/>
          </a:ln>
        </p:spPr>
      </p:pic>
      <p:sp>
        <p:nvSpPr>
          <p:cNvPr id="16" name="Right Arrow 15">
            <a:extLst>
              <a:ext uri="{FF2B5EF4-FFF2-40B4-BE49-F238E27FC236}">
                <a16:creationId xmlns:a16="http://schemas.microsoft.com/office/drawing/2014/main" id="{8FA0D418-B67C-CF46-AA99-DFC796E36424}"/>
              </a:ext>
            </a:extLst>
          </p:cNvPr>
          <p:cNvSpPr/>
          <p:nvPr/>
        </p:nvSpPr>
        <p:spPr>
          <a:xfrm>
            <a:off x="1542467" y="3814377"/>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 name="Group 1">
            <a:extLst>
              <a:ext uri="{FF2B5EF4-FFF2-40B4-BE49-F238E27FC236}">
                <a16:creationId xmlns:a16="http://schemas.microsoft.com/office/drawing/2014/main" id="{55935BD4-8305-D24C-A4C1-49CD44818D06}"/>
              </a:ext>
            </a:extLst>
          </p:cNvPr>
          <p:cNvGrpSpPr/>
          <p:nvPr/>
        </p:nvGrpSpPr>
        <p:grpSpPr>
          <a:xfrm>
            <a:off x="3397703" y="3379117"/>
            <a:ext cx="3105970" cy="1297583"/>
            <a:chOff x="6902660" y="3060383"/>
            <a:chExt cx="5276239" cy="2204258"/>
          </a:xfrm>
        </p:grpSpPr>
        <p:pic>
          <p:nvPicPr>
            <p:cNvPr id="17" name="Picture 16" descr="A picture containing metalware, gear, chain, wheel&#10;&#10;Description automatically generated">
              <a:extLst>
                <a:ext uri="{FF2B5EF4-FFF2-40B4-BE49-F238E27FC236}">
                  <a16:creationId xmlns:a16="http://schemas.microsoft.com/office/drawing/2014/main" id="{6F6F9D64-270B-A845-B18A-DBCBA8F01524}"/>
                </a:ext>
              </a:extLst>
            </p:cNvPr>
            <p:cNvPicPr>
              <a:picLocks noChangeAspect="1"/>
            </p:cNvPicPr>
            <p:nvPr/>
          </p:nvPicPr>
          <p:blipFill>
            <a:blip r:embed="rId5"/>
            <a:stretch>
              <a:fillRect/>
            </a:stretch>
          </p:blipFill>
          <p:spPr>
            <a:xfrm rot="16200000">
              <a:off x="6627128" y="3335915"/>
              <a:ext cx="2204258" cy="1653193"/>
            </a:xfrm>
            <a:prstGeom prst="rect">
              <a:avLst/>
            </a:prstGeom>
          </p:spPr>
        </p:pic>
        <p:pic>
          <p:nvPicPr>
            <p:cNvPr id="18" name="Picture 17">
              <a:extLst>
                <a:ext uri="{FF2B5EF4-FFF2-40B4-BE49-F238E27FC236}">
                  <a16:creationId xmlns:a16="http://schemas.microsoft.com/office/drawing/2014/main" id="{57646C11-EC6E-354C-8EE9-C7A8396B0639}"/>
                </a:ext>
              </a:extLst>
            </p:cNvPr>
            <p:cNvPicPr>
              <a:picLocks noChangeAspect="1"/>
            </p:cNvPicPr>
            <p:nvPr/>
          </p:nvPicPr>
          <p:blipFill>
            <a:blip r:embed="rId6"/>
            <a:stretch>
              <a:fillRect/>
            </a:stretch>
          </p:blipFill>
          <p:spPr>
            <a:xfrm>
              <a:off x="8555854" y="3429000"/>
              <a:ext cx="2206024" cy="1768558"/>
            </a:xfrm>
            <a:prstGeom prst="rect">
              <a:avLst/>
            </a:prstGeom>
          </p:spPr>
        </p:pic>
        <p:pic>
          <p:nvPicPr>
            <p:cNvPr id="19" name="Picture 18" descr="A picture containing indoor, dark&#10;&#10;Description automatically generated">
              <a:extLst>
                <a:ext uri="{FF2B5EF4-FFF2-40B4-BE49-F238E27FC236}">
                  <a16:creationId xmlns:a16="http://schemas.microsoft.com/office/drawing/2014/main" id="{C02E236F-891F-F044-8CF6-29562F76432B}"/>
                </a:ext>
              </a:extLst>
            </p:cNvPr>
            <p:cNvPicPr>
              <a:picLocks noChangeAspect="1"/>
            </p:cNvPicPr>
            <p:nvPr/>
          </p:nvPicPr>
          <p:blipFill>
            <a:blip r:embed="rId7"/>
            <a:stretch>
              <a:fillRect/>
            </a:stretch>
          </p:blipFill>
          <p:spPr>
            <a:xfrm>
              <a:off x="10304258" y="3203752"/>
              <a:ext cx="1874641" cy="1874641"/>
            </a:xfrm>
            <a:prstGeom prst="rect">
              <a:avLst/>
            </a:prstGeom>
          </p:spPr>
        </p:pic>
      </p:grpSp>
      <p:pic>
        <p:nvPicPr>
          <p:cNvPr id="21" name="Google Shape;206;p6" descr="A picture containing box, stationary, container, envelope&#10;&#10;Description automatically generated">
            <a:extLst>
              <a:ext uri="{FF2B5EF4-FFF2-40B4-BE49-F238E27FC236}">
                <a16:creationId xmlns:a16="http://schemas.microsoft.com/office/drawing/2014/main" id="{4EB19033-139A-F141-AF60-4067249A98FC}"/>
              </a:ext>
            </a:extLst>
          </p:cNvPr>
          <p:cNvPicPr preferRelativeResize="0"/>
          <p:nvPr/>
        </p:nvPicPr>
        <p:blipFill rotWithShape="1">
          <a:blip r:embed="rId8">
            <a:alphaModFix/>
          </a:blip>
          <a:srcRect/>
          <a:stretch/>
        </p:blipFill>
        <p:spPr>
          <a:xfrm>
            <a:off x="260582" y="5342267"/>
            <a:ext cx="1242609" cy="928850"/>
          </a:xfrm>
          <a:prstGeom prst="rect">
            <a:avLst/>
          </a:prstGeom>
          <a:noFill/>
          <a:ln>
            <a:noFill/>
          </a:ln>
        </p:spPr>
      </p:pic>
      <p:sp>
        <p:nvSpPr>
          <p:cNvPr id="22" name="Right Arrow 21">
            <a:extLst>
              <a:ext uri="{FF2B5EF4-FFF2-40B4-BE49-F238E27FC236}">
                <a16:creationId xmlns:a16="http://schemas.microsoft.com/office/drawing/2014/main" id="{CEAAFB63-32CB-694C-98E0-E3DCE7DF5C40}"/>
              </a:ext>
            </a:extLst>
          </p:cNvPr>
          <p:cNvSpPr/>
          <p:nvPr/>
        </p:nvSpPr>
        <p:spPr>
          <a:xfrm>
            <a:off x="1769084" y="5568221"/>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3" name="Group 22">
            <a:extLst>
              <a:ext uri="{FF2B5EF4-FFF2-40B4-BE49-F238E27FC236}">
                <a16:creationId xmlns:a16="http://schemas.microsoft.com/office/drawing/2014/main" id="{EC1DF05D-9918-E24E-ACF4-AAC967ED80F2}"/>
              </a:ext>
            </a:extLst>
          </p:cNvPr>
          <p:cNvGrpSpPr/>
          <p:nvPr/>
        </p:nvGrpSpPr>
        <p:grpSpPr>
          <a:xfrm>
            <a:off x="4257989" y="5008507"/>
            <a:ext cx="1711711" cy="1578809"/>
            <a:chOff x="6973303" y="2456186"/>
            <a:chExt cx="3262680" cy="3009357"/>
          </a:xfrm>
        </p:grpSpPr>
        <p:pic>
          <p:nvPicPr>
            <p:cNvPr id="27" name="Picture 26" descr="A picture containing indoor, box, desk, square&#10;&#10;Description automatically generated">
              <a:extLst>
                <a:ext uri="{FF2B5EF4-FFF2-40B4-BE49-F238E27FC236}">
                  <a16:creationId xmlns:a16="http://schemas.microsoft.com/office/drawing/2014/main" id="{3C8C0123-9913-7E4A-B2C6-3803A4179394}"/>
                </a:ext>
              </a:extLst>
            </p:cNvPr>
            <p:cNvPicPr>
              <a:picLocks noChangeAspect="1"/>
            </p:cNvPicPr>
            <p:nvPr/>
          </p:nvPicPr>
          <p:blipFill>
            <a:blip r:embed="rId9"/>
            <a:stretch>
              <a:fillRect/>
            </a:stretch>
          </p:blipFill>
          <p:spPr>
            <a:xfrm>
              <a:off x="7165571" y="2456186"/>
              <a:ext cx="2336157" cy="1868925"/>
            </a:xfrm>
            <a:prstGeom prst="rect">
              <a:avLst/>
            </a:prstGeom>
          </p:spPr>
        </p:pic>
        <p:pic>
          <p:nvPicPr>
            <p:cNvPr id="29" name="Picture 28" descr="A white cup with a black background&#10;&#10;Description automatically generated with low confidence">
              <a:extLst>
                <a:ext uri="{FF2B5EF4-FFF2-40B4-BE49-F238E27FC236}">
                  <a16:creationId xmlns:a16="http://schemas.microsoft.com/office/drawing/2014/main" id="{CD1F0598-D0AC-194E-B81E-0B3D89F2F42F}"/>
                </a:ext>
              </a:extLst>
            </p:cNvPr>
            <p:cNvPicPr>
              <a:picLocks noChangeAspect="1"/>
            </p:cNvPicPr>
            <p:nvPr/>
          </p:nvPicPr>
          <p:blipFill>
            <a:blip r:embed="rId10"/>
            <a:stretch>
              <a:fillRect/>
            </a:stretch>
          </p:blipFill>
          <p:spPr>
            <a:xfrm>
              <a:off x="6973303" y="3305004"/>
              <a:ext cx="1433158" cy="2160539"/>
            </a:xfrm>
            <a:prstGeom prst="rect">
              <a:avLst/>
            </a:prstGeom>
          </p:spPr>
        </p:pic>
        <p:pic>
          <p:nvPicPr>
            <p:cNvPr id="30" name="Picture 29" descr="A picture containing text, stationary, envelope&#10;&#10;Description automatically generated">
              <a:extLst>
                <a:ext uri="{FF2B5EF4-FFF2-40B4-BE49-F238E27FC236}">
                  <a16:creationId xmlns:a16="http://schemas.microsoft.com/office/drawing/2014/main" id="{01871B41-6F1F-BC4C-8FB5-AE96F7BE9264}"/>
                </a:ext>
              </a:extLst>
            </p:cNvPr>
            <p:cNvPicPr>
              <a:picLocks noChangeAspect="1"/>
            </p:cNvPicPr>
            <p:nvPr/>
          </p:nvPicPr>
          <p:blipFill>
            <a:blip r:embed="rId11"/>
            <a:stretch>
              <a:fillRect/>
            </a:stretch>
          </p:blipFill>
          <p:spPr>
            <a:xfrm>
              <a:off x="8311601" y="3662851"/>
              <a:ext cx="1924382" cy="1545688"/>
            </a:xfrm>
            <a:prstGeom prst="rect">
              <a:avLst/>
            </a:prstGeom>
          </p:spPr>
        </p:pic>
      </p:grpSp>
      <p:pic>
        <p:nvPicPr>
          <p:cNvPr id="31" name="Google Shape;200;p6" descr="A bottle of water&#10;&#10;Description automatically generated with low confidence">
            <a:extLst>
              <a:ext uri="{FF2B5EF4-FFF2-40B4-BE49-F238E27FC236}">
                <a16:creationId xmlns:a16="http://schemas.microsoft.com/office/drawing/2014/main" id="{2C1D6F69-2922-4B4E-9A9C-4CA0D6738296}"/>
              </a:ext>
            </a:extLst>
          </p:cNvPr>
          <p:cNvPicPr preferRelativeResize="0"/>
          <p:nvPr/>
        </p:nvPicPr>
        <p:blipFill rotWithShape="1">
          <a:blip r:embed="rId12">
            <a:alphaModFix/>
          </a:blip>
          <a:srcRect/>
          <a:stretch/>
        </p:blipFill>
        <p:spPr>
          <a:xfrm>
            <a:off x="6761489" y="3507194"/>
            <a:ext cx="1103546" cy="1340305"/>
          </a:xfrm>
          <a:prstGeom prst="rect">
            <a:avLst/>
          </a:prstGeom>
          <a:noFill/>
          <a:ln>
            <a:noFill/>
          </a:ln>
        </p:spPr>
      </p:pic>
      <p:sp>
        <p:nvSpPr>
          <p:cNvPr id="32" name="Right Arrow 31">
            <a:extLst>
              <a:ext uri="{FF2B5EF4-FFF2-40B4-BE49-F238E27FC236}">
                <a16:creationId xmlns:a16="http://schemas.microsoft.com/office/drawing/2014/main" id="{0079F7AE-7A39-EF43-A7BA-8D7A75E2229C}"/>
              </a:ext>
            </a:extLst>
          </p:cNvPr>
          <p:cNvSpPr/>
          <p:nvPr/>
        </p:nvSpPr>
        <p:spPr>
          <a:xfrm>
            <a:off x="7977989" y="3922442"/>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33" name="Group 32">
            <a:extLst>
              <a:ext uri="{FF2B5EF4-FFF2-40B4-BE49-F238E27FC236}">
                <a16:creationId xmlns:a16="http://schemas.microsoft.com/office/drawing/2014/main" id="{D23C32DB-B9B5-BF47-ABEF-67CFF37B0A0C}"/>
              </a:ext>
            </a:extLst>
          </p:cNvPr>
          <p:cNvGrpSpPr/>
          <p:nvPr/>
        </p:nvGrpSpPr>
        <p:grpSpPr>
          <a:xfrm>
            <a:off x="9453392" y="3599096"/>
            <a:ext cx="2729088" cy="1205322"/>
            <a:chOff x="6761923" y="2934206"/>
            <a:chExt cx="5500031" cy="2370392"/>
          </a:xfrm>
        </p:grpSpPr>
        <p:pic>
          <p:nvPicPr>
            <p:cNvPr id="34" name="Picture 33" descr="A picture containing accessory, luggage, suitcase, bag&#10;&#10;Description automatically generated">
              <a:extLst>
                <a:ext uri="{FF2B5EF4-FFF2-40B4-BE49-F238E27FC236}">
                  <a16:creationId xmlns:a16="http://schemas.microsoft.com/office/drawing/2014/main" id="{A8F044BC-5B52-1644-975F-209AEFE49DDD}"/>
                </a:ext>
              </a:extLst>
            </p:cNvPr>
            <p:cNvPicPr>
              <a:picLocks noChangeAspect="1"/>
            </p:cNvPicPr>
            <p:nvPr/>
          </p:nvPicPr>
          <p:blipFill>
            <a:blip r:embed="rId13"/>
            <a:stretch>
              <a:fillRect/>
            </a:stretch>
          </p:blipFill>
          <p:spPr>
            <a:xfrm>
              <a:off x="6761923" y="3069019"/>
              <a:ext cx="2172770" cy="2172770"/>
            </a:xfrm>
            <a:prstGeom prst="rect">
              <a:avLst/>
            </a:prstGeom>
          </p:spPr>
        </p:pic>
        <p:pic>
          <p:nvPicPr>
            <p:cNvPr id="36" name="Picture 35" descr="A picture containing chocolate&#10;&#10;Description automatically generated">
              <a:extLst>
                <a:ext uri="{FF2B5EF4-FFF2-40B4-BE49-F238E27FC236}">
                  <a16:creationId xmlns:a16="http://schemas.microsoft.com/office/drawing/2014/main" id="{6CC27DEE-B835-564A-8F3A-DA266943A70A}"/>
                </a:ext>
              </a:extLst>
            </p:cNvPr>
            <p:cNvPicPr>
              <a:picLocks noChangeAspect="1"/>
            </p:cNvPicPr>
            <p:nvPr/>
          </p:nvPicPr>
          <p:blipFill>
            <a:blip r:embed="rId14"/>
            <a:stretch>
              <a:fillRect/>
            </a:stretch>
          </p:blipFill>
          <p:spPr>
            <a:xfrm>
              <a:off x="8864740" y="3968941"/>
              <a:ext cx="3397214" cy="1335657"/>
            </a:xfrm>
            <a:prstGeom prst="rect">
              <a:avLst/>
            </a:prstGeom>
          </p:spPr>
        </p:pic>
        <p:pic>
          <p:nvPicPr>
            <p:cNvPr id="38" name="Picture 37" descr="A close up of a shirt&#10;&#10;Description automatically generated with low confidence">
              <a:extLst>
                <a:ext uri="{FF2B5EF4-FFF2-40B4-BE49-F238E27FC236}">
                  <a16:creationId xmlns:a16="http://schemas.microsoft.com/office/drawing/2014/main" id="{10F0EE21-4834-C44F-8F2D-B2751DE0A785}"/>
                </a:ext>
              </a:extLst>
            </p:cNvPr>
            <p:cNvPicPr>
              <a:picLocks noChangeAspect="1"/>
            </p:cNvPicPr>
            <p:nvPr/>
          </p:nvPicPr>
          <p:blipFill>
            <a:blip r:embed="rId15"/>
            <a:stretch>
              <a:fillRect/>
            </a:stretch>
          </p:blipFill>
          <p:spPr>
            <a:xfrm>
              <a:off x="8204121" y="2934206"/>
              <a:ext cx="2027212" cy="2289998"/>
            </a:xfrm>
            <a:prstGeom prst="rect">
              <a:avLst/>
            </a:prstGeom>
          </p:spPr>
        </p:pic>
      </p:grpSp>
      <p:pic>
        <p:nvPicPr>
          <p:cNvPr id="40" name="Google Shape;196;p6" descr="A picture containing plastic, vessel, jar&#10;&#10;Description automatically generated">
            <a:extLst>
              <a:ext uri="{FF2B5EF4-FFF2-40B4-BE49-F238E27FC236}">
                <a16:creationId xmlns:a16="http://schemas.microsoft.com/office/drawing/2014/main" id="{BBFEFE48-7C36-D34B-8118-F1114BE23436}"/>
              </a:ext>
            </a:extLst>
          </p:cNvPr>
          <p:cNvPicPr preferRelativeResize="0"/>
          <p:nvPr/>
        </p:nvPicPr>
        <p:blipFill rotWithShape="1">
          <a:blip r:embed="rId16">
            <a:alphaModFix/>
          </a:blip>
          <a:srcRect/>
          <a:stretch/>
        </p:blipFill>
        <p:spPr>
          <a:xfrm>
            <a:off x="6853102" y="5184076"/>
            <a:ext cx="1042066" cy="1247701"/>
          </a:xfrm>
          <a:prstGeom prst="rect">
            <a:avLst/>
          </a:prstGeom>
          <a:noFill/>
          <a:ln>
            <a:noFill/>
          </a:ln>
        </p:spPr>
      </p:pic>
      <p:sp>
        <p:nvSpPr>
          <p:cNvPr id="41" name="Right Arrow 40">
            <a:extLst>
              <a:ext uri="{FF2B5EF4-FFF2-40B4-BE49-F238E27FC236}">
                <a16:creationId xmlns:a16="http://schemas.microsoft.com/office/drawing/2014/main" id="{57C2CCF4-5594-7F48-A894-27F1660BFBFA}"/>
              </a:ext>
            </a:extLst>
          </p:cNvPr>
          <p:cNvSpPr/>
          <p:nvPr/>
        </p:nvSpPr>
        <p:spPr>
          <a:xfrm>
            <a:off x="8100096" y="5568221"/>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Rectangle 41">
            <a:extLst>
              <a:ext uri="{FF2B5EF4-FFF2-40B4-BE49-F238E27FC236}">
                <a16:creationId xmlns:a16="http://schemas.microsoft.com/office/drawing/2014/main" id="{BCD09CF4-ED86-2748-8F2B-2BCD8AFCB21F}"/>
              </a:ext>
            </a:extLst>
          </p:cNvPr>
          <p:cNvSpPr/>
          <p:nvPr/>
        </p:nvSpPr>
        <p:spPr>
          <a:xfrm>
            <a:off x="0" y="2649250"/>
            <a:ext cx="12192000" cy="284549"/>
          </a:xfrm>
          <a:prstGeom prst="rect">
            <a:avLst/>
          </a:prstGeom>
          <a:solidFill>
            <a:srgbClr val="3AC69D">
              <a:alpha val="255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3" name="Group 42">
            <a:extLst>
              <a:ext uri="{FF2B5EF4-FFF2-40B4-BE49-F238E27FC236}">
                <a16:creationId xmlns:a16="http://schemas.microsoft.com/office/drawing/2014/main" id="{EE356352-6086-6449-8A47-AA0C33DED52D}"/>
              </a:ext>
            </a:extLst>
          </p:cNvPr>
          <p:cNvGrpSpPr/>
          <p:nvPr/>
        </p:nvGrpSpPr>
        <p:grpSpPr>
          <a:xfrm>
            <a:off x="9964696" y="5040933"/>
            <a:ext cx="2100947" cy="1390844"/>
            <a:chOff x="6761923" y="2832540"/>
            <a:chExt cx="4872416" cy="2591941"/>
          </a:xfrm>
        </p:grpSpPr>
        <p:pic>
          <p:nvPicPr>
            <p:cNvPr id="44" name="Picture 43" descr="A white bottle with a black background&#10;&#10;Description automatically generated with low confidence">
              <a:extLst>
                <a:ext uri="{FF2B5EF4-FFF2-40B4-BE49-F238E27FC236}">
                  <a16:creationId xmlns:a16="http://schemas.microsoft.com/office/drawing/2014/main" id="{A2310ABE-0D55-DD4A-9641-744AAFD56686}"/>
                </a:ext>
              </a:extLst>
            </p:cNvPr>
            <p:cNvPicPr>
              <a:picLocks noChangeAspect="1"/>
            </p:cNvPicPr>
            <p:nvPr/>
          </p:nvPicPr>
          <p:blipFill>
            <a:blip r:embed="rId17"/>
            <a:stretch>
              <a:fillRect/>
            </a:stretch>
          </p:blipFill>
          <p:spPr>
            <a:xfrm>
              <a:off x="6761923" y="3066105"/>
              <a:ext cx="1497472" cy="2246207"/>
            </a:xfrm>
            <a:prstGeom prst="rect">
              <a:avLst/>
            </a:prstGeom>
          </p:spPr>
        </p:pic>
        <p:pic>
          <p:nvPicPr>
            <p:cNvPr id="45" name="Picture 44" descr="A picture containing monitor, entertainment center&#10;&#10;Description automatically generated">
              <a:extLst>
                <a:ext uri="{FF2B5EF4-FFF2-40B4-BE49-F238E27FC236}">
                  <a16:creationId xmlns:a16="http://schemas.microsoft.com/office/drawing/2014/main" id="{244B7A7E-D1A8-7C41-BD40-CD3680ABC301}"/>
                </a:ext>
              </a:extLst>
            </p:cNvPr>
            <p:cNvPicPr>
              <a:picLocks noChangeAspect="1"/>
            </p:cNvPicPr>
            <p:nvPr/>
          </p:nvPicPr>
          <p:blipFill>
            <a:blip r:embed="rId18"/>
            <a:stretch>
              <a:fillRect/>
            </a:stretch>
          </p:blipFill>
          <p:spPr>
            <a:xfrm>
              <a:off x="8158168" y="3261815"/>
              <a:ext cx="2025123" cy="1929196"/>
            </a:xfrm>
            <a:prstGeom prst="rect">
              <a:avLst/>
            </a:prstGeom>
          </p:spPr>
        </p:pic>
        <p:pic>
          <p:nvPicPr>
            <p:cNvPr id="46" name="Picture 45" descr="A picture containing lumber&#10;&#10;Description automatically generated">
              <a:extLst>
                <a:ext uri="{FF2B5EF4-FFF2-40B4-BE49-F238E27FC236}">
                  <a16:creationId xmlns:a16="http://schemas.microsoft.com/office/drawing/2014/main" id="{F759848F-38DE-114F-9586-122E297214AB}"/>
                </a:ext>
              </a:extLst>
            </p:cNvPr>
            <p:cNvPicPr>
              <a:picLocks noChangeAspect="1"/>
            </p:cNvPicPr>
            <p:nvPr/>
          </p:nvPicPr>
          <p:blipFill>
            <a:blip r:embed="rId19"/>
            <a:stretch>
              <a:fillRect/>
            </a:stretch>
          </p:blipFill>
          <p:spPr>
            <a:xfrm rot="18000000">
              <a:off x="9792417" y="3582560"/>
              <a:ext cx="2591941" cy="1091902"/>
            </a:xfrm>
            <a:prstGeom prst="rect">
              <a:avLst/>
            </a:prstGeom>
          </p:spPr>
        </p:pic>
      </p:grpSp>
      <p:pic>
        <p:nvPicPr>
          <p:cNvPr id="47" name="Picture 46" descr="Icon&#10;&#10;Description automatically generated">
            <a:extLst>
              <a:ext uri="{FF2B5EF4-FFF2-40B4-BE49-F238E27FC236}">
                <a16:creationId xmlns:a16="http://schemas.microsoft.com/office/drawing/2014/main" id="{6DB1EFBF-A620-EE43-A799-3E0473E482C6}"/>
              </a:ext>
            </a:extLst>
          </p:cNvPr>
          <p:cNvPicPr>
            <a:picLocks noChangeAspect="1"/>
          </p:cNvPicPr>
          <p:nvPr/>
        </p:nvPicPr>
        <p:blipFill>
          <a:blip r:embed="rId20"/>
          <a:stretch>
            <a:fillRect/>
          </a:stretch>
        </p:blipFill>
        <p:spPr>
          <a:xfrm>
            <a:off x="105303" y="-28957"/>
            <a:ext cx="2795776" cy="2795776"/>
          </a:xfrm>
          <a:prstGeom prst="rect">
            <a:avLst/>
          </a:prstGeom>
        </p:spPr>
      </p:pic>
      <p:sp>
        <p:nvSpPr>
          <p:cNvPr id="48" name="TextBox 47">
            <a:extLst>
              <a:ext uri="{FF2B5EF4-FFF2-40B4-BE49-F238E27FC236}">
                <a16:creationId xmlns:a16="http://schemas.microsoft.com/office/drawing/2014/main" id="{3593CD48-42FA-8A41-B88B-C806E62FB2FF}"/>
              </a:ext>
            </a:extLst>
          </p:cNvPr>
          <p:cNvSpPr txBox="1"/>
          <p:nvPr/>
        </p:nvSpPr>
        <p:spPr>
          <a:xfrm>
            <a:off x="2563499" y="595840"/>
            <a:ext cx="9813316" cy="1569660"/>
          </a:xfrm>
          <a:prstGeom prst="rect">
            <a:avLst/>
          </a:prstGeom>
          <a:noFill/>
        </p:spPr>
        <p:txBody>
          <a:bodyPr wrap="square" rtlCol="0">
            <a:spAutoFit/>
          </a:bodyPr>
          <a:lstStyle/>
          <a:p>
            <a:r>
              <a:rPr lang="es-E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Diversos materiales reciclables se pueden convertir en nuevos productos. ¿Qué productos nuevos se pueden rehacer a partir de materiales reciclables?</a:t>
            </a:r>
            <a:endParaRPr lang="en-US" sz="3200"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3" name="Slide Number Placeholder 2">
            <a:extLst>
              <a:ext uri="{FF2B5EF4-FFF2-40B4-BE49-F238E27FC236}">
                <a16:creationId xmlns:a16="http://schemas.microsoft.com/office/drawing/2014/main" id="{5FC2EC89-F4F1-F84E-98A8-A17679B7B6A5}"/>
              </a:ext>
            </a:extLst>
          </p:cNvPr>
          <p:cNvSpPr>
            <a:spLocks noGrp="1"/>
          </p:cNvSpPr>
          <p:nvPr>
            <p:ph type="sldNum" sz="quarter" idx="12"/>
          </p:nvPr>
        </p:nvSpPr>
        <p:spPr/>
        <p:txBody>
          <a:bodyPr/>
          <a:lstStyle/>
          <a:p>
            <a:fld id="{A49FEDE7-8061-9B4D-88A1-7EA83A94C31B}" type="slidenum">
              <a:rPr lang="en-TH" smtClean="0"/>
              <a:t>18</a:t>
            </a:fld>
            <a:endParaRPr lang="en-TH"/>
          </a:p>
        </p:txBody>
      </p:sp>
      <p:pic>
        <p:nvPicPr>
          <p:cNvPr id="35" name="Google Shape;200;p6" descr="A bottle of water&#10;&#10;Description automatically generated with low confidence">
            <a:extLst>
              <a:ext uri="{FF2B5EF4-FFF2-40B4-BE49-F238E27FC236}">
                <a16:creationId xmlns:a16="http://schemas.microsoft.com/office/drawing/2014/main" id="{0F2121D6-5C80-7C65-5BB9-A5CE79D1D0B2}"/>
              </a:ext>
            </a:extLst>
          </p:cNvPr>
          <p:cNvPicPr preferRelativeResize="0"/>
          <p:nvPr/>
        </p:nvPicPr>
        <p:blipFill rotWithShape="1">
          <a:blip r:embed="rId12">
            <a:alphaModFix/>
          </a:blip>
          <a:srcRect/>
          <a:stretch/>
        </p:blipFill>
        <p:spPr>
          <a:xfrm>
            <a:off x="8604763" y="3479072"/>
            <a:ext cx="1067062" cy="1363681"/>
          </a:xfrm>
          <a:prstGeom prst="rect">
            <a:avLst/>
          </a:prstGeom>
          <a:noFill/>
          <a:ln>
            <a:noFill/>
          </a:ln>
        </p:spPr>
      </p:pic>
      <p:pic>
        <p:nvPicPr>
          <p:cNvPr id="37" name="Google Shape;205;p6" descr="A close up of a roll of tape&#10;&#10;Description automatically generated with low confidence">
            <a:extLst>
              <a:ext uri="{FF2B5EF4-FFF2-40B4-BE49-F238E27FC236}">
                <a16:creationId xmlns:a16="http://schemas.microsoft.com/office/drawing/2014/main" id="{BE2EC8E4-6771-173F-F39A-3AF0ECDA9F35}"/>
              </a:ext>
            </a:extLst>
          </p:cNvPr>
          <p:cNvPicPr preferRelativeResize="0"/>
          <p:nvPr/>
        </p:nvPicPr>
        <p:blipFill rotWithShape="1">
          <a:blip r:embed="rId4">
            <a:alphaModFix/>
          </a:blip>
          <a:srcRect/>
          <a:stretch/>
        </p:blipFill>
        <p:spPr>
          <a:xfrm>
            <a:off x="2611461" y="3616932"/>
            <a:ext cx="490989" cy="928849"/>
          </a:xfrm>
          <a:prstGeom prst="rect">
            <a:avLst/>
          </a:prstGeom>
          <a:noFill/>
          <a:ln>
            <a:noFill/>
          </a:ln>
        </p:spPr>
      </p:pic>
      <p:pic>
        <p:nvPicPr>
          <p:cNvPr id="39" name="Google Shape;206;p6" descr="A picture containing box, stationary, container, envelope&#10;&#10;Description automatically generated">
            <a:extLst>
              <a:ext uri="{FF2B5EF4-FFF2-40B4-BE49-F238E27FC236}">
                <a16:creationId xmlns:a16="http://schemas.microsoft.com/office/drawing/2014/main" id="{8A522DCA-B1AC-4DF8-AC2F-65DC5E764D11}"/>
              </a:ext>
            </a:extLst>
          </p:cNvPr>
          <p:cNvPicPr preferRelativeResize="0"/>
          <p:nvPr/>
        </p:nvPicPr>
        <p:blipFill rotWithShape="1">
          <a:blip r:embed="rId8">
            <a:alphaModFix/>
          </a:blip>
          <a:srcRect/>
          <a:stretch/>
        </p:blipFill>
        <p:spPr>
          <a:xfrm>
            <a:off x="2771575" y="5368384"/>
            <a:ext cx="1242609" cy="928850"/>
          </a:xfrm>
          <a:prstGeom prst="rect">
            <a:avLst/>
          </a:prstGeom>
          <a:noFill/>
          <a:ln>
            <a:noFill/>
          </a:ln>
        </p:spPr>
      </p:pic>
      <p:pic>
        <p:nvPicPr>
          <p:cNvPr id="49" name="Google Shape;196;p6" descr="A picture containing plastic, vessel, jar&#10;&#10;Description automatically generated">
            <a:extLst>
              <a:ext uri="{FF2B5EF4-FFF2-40B4-BE49-F238E27FC236}">
                <a16:creationId xmlns:a16="http://schemas.microsoft.com/office/drawing/2014/main" id="{E3415A5A-0B13-EC87-30AA-9590EF829A8C}"/>
              </a:ext>
            </a:extLst>
          </p:cNvPr>
          <p:cNvPicPr preferRelativeResize="0"/>
          <p:nvPr/>
        </p:nvPicPr>
        <p:blipFill rotWithShape="1">
          <a:blip r:embed="rId16">
            <a:alphaModFix/>
          </a:blip>
          <a:srcRect/>
          <a:stretch/>
        </p:blipFill>
        <p:spPr>
          <a:xfrm>
            <a:off x="8846716" y="5165038"/>
            <a:ext cx="1042066" cy="1247701"/>
          </a:xfrm>
          <a:prstGeom prst="rect">
            <a:avLst/>
          </a:prstGeom>
          <a:noFill/>
          <a:ln>
            <a:noFill/>
          </a:ln>
        </p:spPr>
      </p:pic>
    </p:spTree>
    <p:extLst>
      <p:ext uri="{BB962C8B-B14F-4D97-AF65-F5344CB8AC3E}">
        <p14:creationId xmlns:p14="http://schemas.microsoft.com/office/powerpoint/2010/main" val="29664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17929" y="1793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Latas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Metal</a:t>
            </a:r>
          </a:p>
        </p:txBody>
      </p:sp>
      <p:sp>
        <p:nvSpPr>
          <p:cNvPr id="4" name="Rectangle 3">
            <a:extLst>
              <a:ext uri="{FF2B5EF4-FFF2-40B4-BE49-F238E27FC236}">
                <a16:creationId xmlns:a16="http://schemas.microsoft.com/office/drawing/2014/main" id="{C5EA0CC0-6729-D149-B087-24DCA38D0245}"/>
              </a:ext>
            </a:extLst>
          </p:cNvPr>
          <p:cNvSpPr/>
          <p:nvPr/>
        </p:nvSpPr>
        <p:spPr>
          <a:xfrm>
            <a:off x="1115061" y="3139541"/>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786009" y="399744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972507" y="1553402"/>
            <a:ext cx="10381293" cy="121027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1140241" y="1641368"/>
            <a:ext cx="10140658" cy="1020536"/>
          </a:xfrm>
          <a:prstGeom prst="rect">
            <a:avLst/>
          </a:prstGeom>
          <a:ln>
            <a:noFill/>
          </a:ln>
        </p:spPr>
        <p:txBody>
          <a:bodyPr wrap="square">
            <a:spAutoFit/>
          </a:bodyPr>
          <a:lstStyle/>
          <a:p>
            <a:pPr>
              <a:lnSpc>
                <a:spcPct val="120000"/>
              </a:lnSpc>
              <a:buClr>
                <a:srgbClr val="3AC69D"/>
              </a:buClr>
              <a:buSzPct val="150000"/>
            </a:pPr>
            <a:r>
              <a:rPr lang="es-ES" sz="2600" b="1" dirty="0">
                <a:solidFill>
                  <a:schemeClr val="bg1"/>
                </a:solidFill>
              </a:rPr>
              <a:t>Las latas de metal se pueden reciclar en latas, piezas para bicicletas, electrodomésticos y lámparas.</a:t>
            </a:r>
            <a:endParaRPr lang="en-US" sz="2600" dirty="0">
              <a:solidFill>
                <a:schemeClr val="bg1"/>
              </a:solidFill>
            </a:endParaRPr>
          </a:p>
        </p:txBody>
      </p:sp>
      <p:pic>
        <p:nvPicPr>
          <p:cNvPr id="25" name="Google Shape;205;p6" descr="A close up of a roll of tape&#10;&#10;Description automatically generated with low confidence">
            <a:extLst>
              <a:ext uri="{FF2B5EF4-FFF2-40B4-BE49-F238E27FC236}">
                <a16:creationId xmlns:a16="http://schemas.microsoft.com/office/drawing/2014/main" id="{B09AB7B4-282A-204B-AFD3-402EA3AD38B5}"/>
              </a:ext>
            </a:extLst>
          </p:cNvPr>
          <p:cNvPicPr preferRelativeResize="0"/>
          <p:nvPr/>
        </p:nvPicPr>
        <p:blipFill rotWithShape="1">
          <a:blip r:embed="rId5">
            <a:alphaModFix/>
          </a:blip>
          <a:srcRect/>
          <a:stretch/>
        </p:blipFill>
        <p:spPr>
          <a:xfrm>
            <a:off x="2140084" y="3308105"/>
            <a:ext cx="982763" cy="1859184"/>
          </a:xfrm>
          <a:prstGeom prst="rect">
            <a:avLst/>
          </a:prstGeom>
          <a:noFill/>
          <a:ln>
            <a:noFill/>
          </a:ln>
        </p:spPr>
      </p:pic>
      <p:grpSp>
        <p:nvGrpSpPr>
          <p:cNvPr id="3" name="Group 2">
            <a:extLst>
              <a:ext uri="{FF2B5EF4-FFF2-40B4-BE49-F238E27FC236}">
                <a16:creationId xmlns:a16="http://schemas.microsoft.com/office/drawing/2014/main" id="{5DF25BBD-18AB-6390-84ED-687C4BF6CB06}"/>
              </a:ext>
            </a:extLst>
          </p:cNvPr>
          <p:cNvGrpSpPr/>
          <p:nvPr/>
        </p:nvGrpSpPr>
        <p:grpSpPr>
          <a:xfrm>
            <a:off x="7364701" y="3331648"/>
            <a:ext cx="4740862" cy="1835641"/>
            <a:chOff x="6902660" y="3060383"/>
            <a:chExt cx="5276239" cy="2204258"/>
          </a:xfrm>
        </p:grpSpPr>
        <p:pic>
          <p:nvPicPr>
            <p:cNvPr id="35" name="Picture 34" descr="A picture containing metalware, gear, chain, wheel&#10;&#10;Description automatically generated">
              <a:extLst>
                <a:ext uri="{FF2B5EF4-FFF2-40B4-BE49-F238E27FC236}">
                  <a16:creationId xmlns:a16="http://schemas.microsoft.com/office/drawing/2014/main" id="{6ED1C3C0-B06D-3E4B-9DC9-0D82B83E788C}"/>
                </a:ext>
              </a:extLst>
            </p:cNvPr>
            <p:cNvPicPr>
              <a:picLocks noChangeAspect="1"/>
            </p:cNvPicPr>
            <p:nvPr/>
          </p:nvPicPr>
          <p:blipFill>
            <a:blip r:embed="rId6"/>
            <a:stretch>
              <a:fillRect/>
            </a:stretch>
          </p:blipFill>
          <p:spPr>
            <a:xfrm rot="16200000">
              <a:off x="6627128" y="3335915"/>
              <a:ext cx="2204258" cy="1653193"/>
            </a:xfrm>
            <a:prstGeom prst="rect">
              <a:avLst/>
            </a:prstGeom>
          </p:spPr>
        </p:pic>
        <p:pic>
          <p:nvPicPr>
            <p:cNvPr id="39" name="Picture 38">
              <a:extLst>
                <a:ext uri="{FF2B5EF4-FFF2-40B4-BE49-F238E27FC236}">
                  <a16:creationId xmlns:a16="http://schemas.microsoft.com/office/drawing/2014/main" id="{BCE254F2-DB34-E04A-BD24-7C039D7CCF6E}"/>
                </a:ext>
              </a:extLst>
            </p:cNvPr>
            <p:cNvPicPr>
              <a:picLocks noChangeAspect="1"/>
            </p:cNvPicPr>
            <p:nvPr/>
          </p:nvPicPr>
          <p:blipFill>
            <a:blip r:embed="rId7"/>
            <a:stretch>
              <a:fillRect/>
            </a:stretch>
          </p:blipFill>
          <p:spPr>
            <a:xfrm>
              <a:off x="8555854" y="3429000"/>
              <a:ext cx="2206024" cy="1768558"/>
            </a:xfrm>
            <a:prstGeom prst="rect">
              <a:avLst/>
            </a:prstGeom>
          </p:spPr>
        </p:pic>
        <p:pic>
          <p:nvPicPr>
            <p:cNvPr id="37" name="Picture 36" descr="A picture containing indoor, dark&#10;&#10;Description automatically generated">
              <a:extLst>
                <a:ext uri="{FF2B5EF4-FFF2-40B4-BE49-F238E27FC236}">
                  <a16:creationId xmlns:a16="http://schemas.microsoft.com/office/drawing/2014/main" id="{C639DE60-D1EC-0D49-8478-AF4D821D7BCE}"/>
                </a:ext>
              </a:extLst>
            </p:cNvPr>
            <p:cNvPicPr>
              <a:picLocks noChangeAspect="1"/>
            </p:cNvPicPr>
            <p:nvPr/>
          </p:nvPicPr>
          <p:blipFill>
            <a:blip r:embed="rId8"/>
            <a:stretch>
              <a:fillRect/>
            </a:stretch>
          </p:blipFill>
          <p:spPr>
            <a:xfrm>
              <a:off x="10304258" y="3203752"/>
              <a:ext cx="1874641" cy="1874641"/>
            </a:xfrm>
            <a:prstGeom prst="rect">
              <a:avLst/>
            </a:prstGeom>
          </p:spPr>
        </p:pic>
      </p:grpSp>
      <p:sp>
        <p:nvSpPr>
          <p:cNvPr id="2" name="Slide Number Placeholder 1">
            <a:extLst>
              <a:ext uri="{FF2B5EF4-FFF2-40B4-BE49-F238E27FC236}">
                <a16:creationId xmlns:a16="http://schemas.microsoft.com/office/drawing/2014/main" id="{B6A5203E-B681-DA46-B978-EA0ABA4D9CA8}"/>
              </a:ext>
            </a:extLst>
          </p:cNvPr>
          <p:cNvSpPr>
            <a:spLocks noGrp="1"/>
          </p:cNvSpPr>
          <p:nvPr>
            <p:ph type="sldNum" sz="quarter" idx="12"/>
          </p:nvPr>
        </p:nvSpPr>
        <p:spPr/>
        <p:txBody>
          <a:bodyPr/>
          <a:lstStyle/>
          <a:p>
            <a:fld id="{A49FEDE7-8061-9B4D-88A1-7EA83A94C31B}" type="slidenum">
              <a:rPr lang="en-TH" smtClean="0"/>
              <a:t>19</a:t>
            </a:fld>
            <a:endParaRPr lang="en-TH"/>
          </a:p>
        </p:txBody>
      </p:sp>
      <p:pic>
        <p:nvPicPr>
          <p:cNvPr id="15" name="Google Shape;205;p6" descr="A close up of a roll of tape&#10;&#10;Description automatically generated with low confidence">
            <a:extLst>
              <a:ext uri="{FF2B5EF4-FFF2-40B4-BE49-F238E27FC236}">
                <a16:creationId xmlns:a16="http://schemas.microsoft.com/office/drawing/2014/main" id="{E8967789-89A4-D4CC-B6CE-5DF4863BA166}"/>
              </a:ext>
            </a:extLst>
          </p:cNvPr>
          <p:cNvPicPr preferRelativeResize="0"/>
          <p:nvPr/>
        </p:nvPicPr>
        <p:blipFill rotWithShape="1">
          <a:blip r:embed="rId5">
            <a:alphaModFix/>
          </a:blip>
          <a:srcRect/>
          <a:stretch/>
        </p:blipFill>
        <p:spPr>
          <a:xfrm>
            <a:off x="6271454" y="3438997"/>
            <a:ext cx="788064" cy="1573858"/>
          </a:xfrm>
          <a:prstGeom prst="rect">
            <a:avLst/>
          </a:prstGeom>
          <a:noFill/>
          <a:ln>
            <a:noFill/>
          </a:ln>
        </p:spPr>
      </p:pic>
    </p:spTree>
    <p:extLst>
      <p:ext uri="{BB962C8B-B14F-4D97-AF65-F5344CB8AC3E}">
        <p14:creationId xmlns:p14="http://schemas.microsoft.com/office/powerpoint/2010/main" val="31591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558216"/>
            <a:ext cx="10907167" cy="1254511"/>
          </a:xfrm>
          <a:prstGeom prst="rect">
            <a:avLst/>
          </a:prstGeom>
        </p:spPr>
        <p:txBody>
          <a:bodyPr wrap="square">
            <a:spAutoFit/>
          </a:bodyPr>
          <a:lstStyle/>
          <a:p>
            <a:pPr algn="thaiDist">
              <a:lnSpc>
                <a:spcPct val="120000"/>
              </a:lnSpc>
            </a:pPr>
            <a:r>
              <a:rPr lang="es-ES" sz="1600" b="1" dirty="0">
                <a:solidFill>
                  <a:srgbClr val="262626"/>
                </a:solidFill>
              </a:rPr>
              <a:t>Los estudiantes profundizarán acerca de cómo el reciclaje beneficia al medio ambiente, a través de  la identificación de nuevos productos hechos de materiales reciclados. Participarán en una actividad grupal involucrando la colaboración, el pensamiento crítico y las habilidades de presentación verbal, con el objetivo de identificar en qué se pueden convertir los materiales reciclables. Recibirán un folleto para compartir lo que han aprendido con su familia y fomentar el reciclaje en casa.</a:t>
            </a:r>
            <a:endParaRPr lang="en-US" sz="1600" b="1" dirty="0">
              <a:solidFill>
                <a:srgbClr val="262626"/>
              </a:solidFill>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3589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12756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12756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107514"/>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3169938"/>
            <a:ext cx="9734687" cy="368114"/>
          </a:xfrm>
          <a:prstGeom prst="rect">
            <a:avLst/>
          </a:prstGeom>
        </p:spPr>
        <p:txBody>
          <a:bodyPr wrap="square">
            <a:spAutoFit/>
          </a:bodyPr>
          <a:lstStyle/>
          <a:p>
            <a:pPr algn="thaiDist">
              <a:lnSpc>
                <a:spcPct val="120000"/>
              </a:lnSpc>
            </a:pPr>
            <a:r>
              <a:rPr lang="es-ES" sz="1600" b="1" dirty="0">
                <a:solidFill>
                  <a:srgbClr val="262626"/>
                </a:solidFill>
              </a:rPr>
              <a:t>Proyecte las diapositivas de la lección</a:t>
            </a:r>
            <a:r>
              <a:rPr lang="en-US" sz="1600" b="1" dirty="0">
                <a:solidFill>
                  <a:srgbClr val="262626"/>
                </a:solidFill>
              </a:rPr>
              <a:t>.</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070285"/>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3990915"/>
            <a:ext cx="9734687" cy="368114"/>
          </a:xfrm>
          <a:prstGeom prst="rect">
            <a:avLst/>
          </a:prstGeom>
        </p:spPr>
        <p:txBody>
          <a:bodyPr wrap="square">
            <a:spAutoFit/>
          </a:bodyPr>
          <a:lstStyle/>
          <a:p>
            <a:pPr algn="thaiDist">
              <a:lnSpc>
                <a:spcPct val="120000"/>
              </a:lnSpc>
            </a:pPr>
            <a:r>
              <a:rPr lang="es-ES" sz="1600" b="1" dirty="0">
                <a:solidFill>
                  <a:srgbClr val="262626"/>
                </a:solidFill>
              </a:rPr>
              <a:t>Imprima una baraja de cartas para los estudiantes, un juego por grupo</a:t>
            </a:r>
            <a:r>
              <a:rPr lang="en-US" sz="1600" b="1" dirty="0">
                <a:solidFill>
                  <a:srgbClr val="262626"/>
                </a:solidFill>
              </a:rPr>
              <a:t>.</a:t>
            </a:r>
          </a:p>
        </p:txBody>
      </p:sp>
      <p:sp>
        <p:nvSpPr>
          <p:cNvPr id="18" name="Oval 17">
            <a:extLst>
              <a:ext uri="{FF2B5EF4-FFF2-40B4-BE49-F238E27FC236}">
                <a16:creationId xmlns:a16="http://schemas.microsoft.com/office/drawing/2014/main" id="{29FF3893-EED7-864D-8322-60945ABF4897}"/>
              </a:ext>
            </a:extLst>
          </p:cNvPr>
          <p:cNvSpPr/>
          <p:nvPr/>
        </p:nvSpPr>
        <p:spPr>
          <a:xfrm>
            <a:off x="1177126" y="39595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39595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39394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939068" y="185126"/>
            <a:ext cx="10474602"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minutes</a:t>
            </a:r>
          </a:p>
        </p:txBody>
      </p:sp>
      <p:sp>
        <p:nvSpPr>
          <p:cNvPr id="22" name="Rectangle 21">
            <a:extLst>
              <a:ext uri="{FF2B5EF4-FFF2-40B4-BE49-F238E27FC236}">
                <a16:creationId xmlns:a16="http://schemas.microsoft.com/office/drawing/2014/main" id="{51477C06-7981-134A-A10F-5193C835D971}"/>
              </a:ext>
            </a:extLst>
          </p:cNvPr>
          <p:cNvSpPr/>
          <p:nvPr/>
        </p:nvSpPr>
        <p:spPr>
          <a:xfrm>
            <a:off x="1678983" y="4830520"/>
            <a:ext cx="9734687" cy="663515"/>
          </a:xfrm>
          <a:prstGeom prst="rect">
            <a:avLst/>
          </a:prstGeom>
        </p:spPr>
        <p:txBody>
          <a:bodyPr wrap="square">
            <a:spAutoFit/>
          </a:bodyPr>
          <a:lstStyle/>
          <a:p>
            <a:pPr algn="thaiDist">
              <a:lnSpc>
                <a:spcPct val="120000"/>
              </a:lnSpc>
            </a:pPr>
            <a:r>
              <a:rPr lang="es-ES" sz="1600" b="1" dirty="0">
                <a:solidFill>
                  <a:srgbClr val="262626"/>
                </a:solidFill>
              </a:rPr>
              <a:t>Imprima el folleto SÍ/NO para llevar a casa y compartir con su familia, así como las calcomanías  de “Héroes de los Residuos“.</a:t>
            </a:r>
            <a:endParaRPr lang="en-US" sz="1600" b="1" dirty="0">
              <a:solidFill>
                <a:srgbClr val="262626"/>
              </a:solidFill>
            </a:endParaRPr>
          </a:p>
        </p:txBody>
      </p:sp>
      <p:sp>
        <p:nvSpPr>
          <p:cNvPr id="23" name="Oval 22">
            <a:extLst>
              <a:ext uri="{FF2B5EF4-FFF2-40B4-BE49-F238E27FC236}">
                <a16:creationId xmlns:a16="http://schemas.microsoft.com/office/drawing/2014/main" id="{225684B3-A1E9-2044-A6BF-EA24C5954809}"/>
              </a:ext>
            </a:extLst>
          </p:cNvPr>
          <p:cNvSpPr/>
          <p:nvPr/>
        </p:nvSpPr>
        <p:spPr>
          <a:xfrm>
            <a:off x="1177126" y="47991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EF5D171E-02DE-594B-B5D8-FBDF4F1F1B33}"/>
              </a:ext>
            </a:extLst>
          </p:cNvPr>
          <p:cNvSpPr/>
          <p:nvPr/>
        </p:nvSpPr>
        <p:spPr>
          <a:xfrm>
            <a:off x="1123489" y="47991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0666EFE9-FC01-6A4F-9A02-B465ABE4416B}"/>
              </a:ext>
            </a:extLst>
          </p:cNvPr>
          <p:cNvSpPr/>
          <p:nvPr/>
        </p:nvSpPr>
        <p:spPr>
          <a:xfrm>
            <a:off x="1168073" y="4779054"/>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2" name="Slide Number Placeholder 1">
            <a:extLst>
              <a:ext uri="{FF2B5EF4-FFF2-40B4-BE49-F238E27FC236}">
                <a16:creationId xmlns:a16="http://schemas.microsoft.com/office/drawing/2014/main" id="{CBB3FEEF-8361-0449-9BAB-829D559CB360}"/>
              </a:ext>
            </a:extLst>
          </p:cNvPr>
          <p:cNvSpPr>
            <a:spLocks noGrp="1"/>
          </p:cNvSpPr>
          <p:nvPr>
            <p:ph type="sldNum" sz="quarter" idx="12"/>
          </p:nvPr>
        </p:nvSpPr>
        <p:spPr/>
        <p:txBody>
          <a:bodyPr/>
          <a:lstStyle/>
          <a:p>
            <a:fld id="{A49FEDE7-8061-9B4D-88A1-7EA83A94C31B}" type="slidenum">
              <a:rPr lang="en-TH" smtClean="0"/>
              <a:t>2</a:t>
            </a:fld>
            <a:endParaRPr lang="en-TH"/>
          </a:p>
        </p:txBody>
      </p:sp>
      <p:sp>
        <p:nvSpPr>
          <p:cNvPr id="26" name="Google Shape;107;p2">
            <a:extLst>
              <a:ext uri="{FF2B5EF4-FFF2-40B4-BE49-F238E27FC236}">
                <a16:creationId xmlns:a16="http://schemas.microsoft.com/office/drawing/2014/main" id="{2D2E0CCE-0CB4-8E1E-F1CD-DFC08D52348F}"/>
              </a:ext>
            </a:extLst>
          </p:cNvPr>
          <p:cNvSpPr txBox="1"/>
          <p:nvPr/>
        </p:nvSpPr>
        <p:spPr>
          <a:xfrm>
            <a:off x="1318275" y="203648"/>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Cartón</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4" name="Rectangle 3">
            <a:extLst>
              <a:ext uri="{FF2B5EF4-FFF2-40B4-BE49-F238E27FC236}">
                <a16:creationId xmlns:a16="http://schemas.microsoft.com/office/drawing/2014/main" id="{C5EA0CC0-6729-D149-B087-24DCA38D0245}"/>
              </a:ext>
            </a:extLst>
          </p:cNvPr>
          <p:cNvSpPr/>
          <p:nvPr/>
        </p:nvSpPr>
        <p:spPr>
          <a:xfrm>
            <a:off x="936198" y="3068002"/>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743697" y="3839326"/>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465354" y="1553402"/>
            <a:ext cx="11178168" cy="117472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465354" y="1564115"/>
            <a:ext cx="11493731" cy="1020536"/>
          </a:xfrm>
          <a:prstGeom prst="rect">
            <a:avLst/>
          </a:prstGeom>
          <a:ln>
            <a:noFill/>
          </a:ln>
        </p:spPr>
        <p:txBody>
          <a:bodyPr wrap="square">
            <a:spAutoFit/>
          </a:bodyPr>
          <a:lstStyle/>
          <a:p>
            <a:pPr>
              <a:lnSpc>
                <a:spcPct val="120000"/>
              </a:lnSpc>
              <a:buClr>
                <a:srgbClr val="3AC69D"/>
              </a:buClr>
              <a:buSzPct val="150000"/>
            </a:pPr>
            <a:r>
              <a:rPr lang="es-ES" sz="2600" b="1" dirty="0">
                <a:solidFill>
                  <a:schemeClr val="bg1"/>
                </a:solidFill>
              </a:rPr>
              <a:t>El cartón se puede reciclar en cajas, vasos de papel, cajas de zapatos y hojas para impresora.</a:t>
            </a:r>
            <a:endParaRPr lang="en-US" sz="2600" b="1" dirty="0">
              <a:solidFill>
                <a:schemeClr val="bg1"/>
              </a:solidFill>
            </a:endParaRPr>
          </a:p>
        </p:txBody>
      </p:sp>
      <p:pic>
        <p:nvPicPr>
          <p:cNvPr id="30" name="Google Shape;206;p6" descr="A picture containing box, stationary, container, envelope&#10;&#10;Description automatically generated">
            <a:extLst>
              <a:ext uri="{FF2B5EF4-FFF2-40B4-BE49-F238E27FC236}">
                <a16:creationId xmlns:a16="http://schemas.microsoft.com/office/drawing/2014/main" id="{796F829A-8C87-7247-98C8-706C4434BD0C}"/>
              </a:ext>
            </a:extLst>
          </p:cNvPr>
          <p:cNvPicPr preferRelativeResize="0"/>
          <p:nvPr/>
        </p:nvPicPr>
        <p:blipFill rotWithShape="1">
          <a:blip r:embed="rId5">
            <a:alphaModFix/>
          </a:blip>
          <a:srcRect/>
          <a:stretch/>
        </p:blipFill>
        <p:spPr>
          <a:xfrm>
            <a:off x="1402313" y="3291592"/>
            <a:ext cx="2433533" cy="1819066"/>
          </a:xfrm>
          <a:prstGeom prst="rect">
            <a:avLst/>
          </a:prstGeom>
          <a:noFill/>
          <a:ln>
            <a:noFill/>
          </a:ln>
        </p:spPr>
      </p:pic>
      <p:grpSp>
        <p:nvGrpSpPr>
          <p:cNvPr id="36" name="Group 35">
            <a:extLst>
              <a:ext uri="{FF2B5EF4-FFF2-40B4-BE49-F238E27FC236}">
                <a16:creationId xmlns:a16="http://schemas.microsoft.com/office/drawing/2014/main" id="{53ABFD48-F72C-4440-B7A6-9DA94EAA7AD9}"/>
              </a:ext>
            </a:extLst>
          </p:cNvPr>
          <p:cNvGrpSpPr/>
          <p:nvPr/>
        </p:nvGrpSpPr>
        <p:grpSpPr>
          <a:xfrm>
            <a:off x="8580184" y="2696446"/>
            <a:ext cx="3262680" cy="3009357"/>
            <a:chOff x="6973303" y="2456186"/>
            <a:chExt cx="3262680" cy="3009357"/>
          </a:xfrm>
        </p:grpSpPr>
        <p:pic>
          <p:nvPicPr>
            <p:cNvPr id="15" name="Picture 14" descr="A picture containing indoor, box, desk, square&#10;&#10;Description automatically generated">
              <a:extLst>
                <a:ext uri="{FF2B5EF4-FFF2-40B4-BE49-F238E27FC236}">
                  <a16:creationId xmlns:a16="http://schemas.microsoft.com/office/drawing/2014/main" id="{1A01E5FA-5814-4C48-8EDB-FEBBF9EECF37}"/>
                </a:ext>
              </a:extLst>
            </p:cNvPr>
            <p:cNvPicPr>
              <a:picLocks noChangeAspect="1"/>
            </p:cNvPicPr>
            <p:nvPr/>
          </p:nvPicPr>
          <p:blipFill>
            <a:blip r:embed="rId6"/>
            <a:stretch>
              <a:fillRect/>
            </a:stretch>
          </p:blipFill>
          <p:spPr>
            <a:xfrm>
              <a:off x="7165571" y="2456186"/>
              <a:ext cx="2336157" cy="1868925"/>
            </a:xfrm>
            <a:prstGeom prst="rect">
              <a:avLst/>
            </a:prstGeom>
          </p:spPr>
        </p:pic>
        <p:pic>
          <p:nvPicPr>
            <p:cNvPr id="31" name="Picture 30" descr="A white cup with a black background&#10;&#10;Description automatically generated with low confidence">
              <a:extLst>
                <a:ext uri="{FF2B5EF4-FFF2-40B4-BE49-F238E27FC236}">
                  <a16:creationId xmlns:a16="http://schemas.microsoft.com/office/drawing/2014/main" id="{8AB44CE9-4ED6-ED4C-B6B8-BFF4D40C67F9}"/>
                </a:ext>
              </a:extLst>
            </p:cNvPr>
            <p:cNvPicPr>
              <a:picLocks noChangeAspect="1"/>
            </p:cNvPicPr>
            <p:nvPr/>
          </p:nvPicPr>
          <p:blipFill>
            <a:blip r:embed="rId7"/>
            <a:stretch>
              <a:fillRect/>
            </a:stretch>
          </p:blipFill>
          <p:spPr>
            <a:xfrm>
              <a:off x="6973303" y="3305004"/>
              <a:ext cx="1433158" cy="2160539"/>
            </a:xfrm>
            <a:prstGeom prst="rect">
              <a:avLst/>
            </a:prstGeom>
          </p:spPr>
        </p:pic>
        <p:pic>
          <p:nvPicPr>
            <p:cNvPr id="35" name="Picture 34" descr="A picture containing text, stationary, envelope&#10;&#10;Description automatically generated">
              <a:extLst>
                <a:ext uri="{FF2B5EF4-FFF2-40B4-BE49-F238E27FC236}">
                  <a16:creationId xmlns:a16="http://schemas.microsoft.com/office/drawing/2014/main" id="{BDD2B8EA-8562-A546-8FBD-6F7C8BA3342E}"/>
                </a:ext>
              </a:extLst>
            </p:cNvPr>
            <p:cNvPicPr>
              <a:picLocks noChangeAspect="1"/>
            </p:cNvPicPr>
            <p:nvPr/>
          </p:nvPicPr>
          <p:blipFill>
            <a:blip r:embed="rId8"/>
            <a:stretch>
              <a:fillRect/>
            </a:stretch>
          </p:blipFill>
          <p:spPr>
            <a:xfrm>
              <a:off x="8311601" y="3662851"/>
              <a:ext cx="1924382" cy="1545688"/>
            </a:xfrm>
            <a:prstGeom prst="rect">
              <a:avLst/>
            </a:prstGeom>
          </p:spPr>
        </p:pic>
      </p:grpSp>
      <p:sp>
        <p:nvSpPr>
          <p:cNvPr id="2" name="Slide Number Placeholder 1">
            <a:extLst>
              <a:ext uri="{FF2B5EF4-FFF2-40B4-BE49-F238E27FC236}">
                <a16:creationId xmlns:a16="http://schemas.microsoft.com/office/drawing/2014/main" id="{B16BE84B-1191-C644-87C1-2179C7133DA9}"/>
              </a:ext>
            </a:extLst>
          </p:cNvPr>
          <p:cNvSpPr>
            <a:spLocks noGrp="1"/>
          </p:cNvSpPr>
          <p:nvPr>
            <p:ph type="sldNum" sz="quarter" idx="12"/>
          </p:nvPr>
        </p:nvSpPr>
        <p:spPr/>
        <p:txBody>
          <a:bodyPr/>
          <a:lstStyle/>
          <a:p>
            <a:fld id="{A49FEDE7-8061-9B4D-88A1-7EA83A94C31B}" type="slidenum">
              <a:rPr lang="en-TH" smtClean="0"/>
              <a:t>20</a:t>
            </a:fld>
            <a:endParaRPr lang="en-TH"/>
          </a:p>
        </p:txBody>
      </p:sp>
      <p:pic>
        <p:nvPicPr>
          <p:cNvPr id="16" name="Google Shape;206;p6" descr="A picture containing box, stationary, container, envelope&#10;&#10;Description automatically generated">
            <a:extLst>
              <a:ext uri="{FF2B5EF4-FFF2-40B4-BE49-F238E27FC236}">
                <a16:creationId xmlns:a16="http://schemas.microsoft.com/office/drawing/2014/main" id="{0F8CF980-EF21-1F09-EDC0-D0AFA1E898EA}"/>
              </a:ext>
            </a:extLst>
          </p:cNvPr>
          <p:cNvPicPr preferRelativeResize="0"/>
          <p:nvPr/>
        </p:nvPicPr>
        <p:blipFill rotWithShape="1">
          <a:blip r:embed="rId5">
            <a:alphaModFix/>
          </a:blip>
          <a:srcRect/>
          <a:stretch/>
        </p:blipFill>
        <p:spPr>
          <a:xfrm>
            <a:off x="6071145" y="3292676"/>
            <a:ext cx="2433533" cy="1819066"/>
          </a:xfrm>
          <a:prstGeom prst="rect">
            <a:avLst/>
          </a:prstGeom>
          <a:noFill/>
          <a:ln>
            <a:noFill/>
          </a:ln>
        </p:spPr>
      </p:pic>
    </p:spTree>
    <p:extLst>
      <p:ext uri="{BB962C8B-B14F-4D97-AF65-F5344CB8AC3E}">
        <p14:creationId xmlns:p14="http://schemas.microsoft.com/office/powerpoint/2010/main" val="34956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Botellas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Plástico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PET</a:t>
            </a:r>
          </a:p>
        </p:txBody>
      </p:sp>
      <p:sp>
        <p:nvSpPr>
          <p:cNvPr id="4" name="Rectangle 3">
            <a:extLst>
              <a:ext uri="{FF2B5EF4-FFF2-40B4-BE49-F238E27FC236}">
                <a16:creationId xmlns:a16="http://schemas.microsoft.com/office/drawing/2014/main" id="{C5EA0CC0-6729-D149-B087-24DCA38D0245}"/>
              </a:ext>
            </a:extLst>
          </p:cNvPr>
          <p:cNvSpPr/>
          <p:nvPr/>
        </p:nvSpPr>
        <p:spPr>
          <a:xfrm>
            <a:off x="823079" y="3069019"/>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668455" y="3863096"/>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665019" y="1553402"/>
            <a:ext cx="10789920" cy="111906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847969" y="1616211"/>
            <a:ext cx="10496059" cy="1056251"/>
          </a:xfrm>
          <a:prstGeom prst="rect">
            <a:avLst/>
          </a:prstGeom>
          <a:ln>
            <a:noFill/>
          </a:ln>
        </p:spPr>
        <p:txBody>
          <a:bodyPr wrap="square">
            <a:spAutoFit/>
          </a:bodyPr>
          <a:lstStyle/>
          <a:p>
            <a:pPr>
              <a:lnSpc>
                <a:spcPct val="120000"/>
              </a:lnSpc>
              <a:buClr>
                <a:srgbClr val="3AC69D"/>
              </a:buClr>
              <a:buSzPct val="150000"/>
            </a:pPr>
            <a:r>
              <a:rPr lang="es-ES" sz="2700" b="1" dirty="0">
                <a:solidFill>
                  <a:schemeClr val="bg1"/>
                </a:solidFill>
              </a:rPr>
              <a:t>Las botellas de plástico PET se pueden reciclar en más botellas de PET y textiles</a:t>
            </a:r>
            <a:endParaRPr lang="en-US" sz="2700" dirty="0">
              <a:solidFill>
                <a:schemeClr val="bg1"/>
              </a:solidFill>
            </a:endParaRPr>
          </a:p>
        </p:txBody>
      </p:sp>
      <p:pic>
        <p:nvPicPr>
          <p:cNvPr id="25" name="Google Shape;200;p6" descr="A bottle of water&#10;&#10;Description automatically generated with low confidence">
            <a:extLst>
              <a:ext uri="{FF2B5EF4-FFF2-40B4-BE49-F238E27FC236}">
                <a16:creationId xmlns:a16="http://schemas.microsoft.com/office/drawing/2014/main" id="{788B9216-8E18-8845-9D30-7B9B68FAF693}"/>
              </a:ext>
            </a:extLst>
          </p:cNvPr>
          <p:cNvPicPr preferRelativeResize="0"/>
          <p:nvPr/>
        </p:nvPicPr>
        <p:blipFill rotWithShape="1">
          <a:blip r:embed="rId5">
            <a:alphaModFix/>
          </a:blip>
          <a:srcRect/>
          <a:stretch/>
        </p:blipFill>
        <p:spPr>
          <a:xfrm>
            <a:off x="1443784" y="3139542"/>
            <a:ext cx="1703649" cy="2165056"/>
          </a:xfrm>
          <a:prstGeom prst="rect">
            <a:avLst/>
          </a:prstGeom>
          <a:noFill/>
          <a:ln>
            <a:noFill/>
          </a:ln>
        </p:spPr>
      </p:pic>
      <p:grpSp>
        <p:nvGrpSpPr>
          <p:cNvPr id="31" name="Group 30">
            <a:extLst>
              <a:ext uri="{FF2B5EF4-FFF2-40B4-BE49-F238E27FC236}">
                <a16:creationId xmlns:a16="http://schemas.microsoft.com/office/drawing/2014/main" id="{A98C882D-AA9A-DE4D-959D-9F6EB19663FB}"/>
              </a:ext>
            </a:extLst>
          </p:cNvPr>
          <p:cNvGrpSpPr/>
          <p:nvPr/>
        </p:nvGrpSpPr>
        <p:grpSpPr>
          <a:xfrm>
            <a:off x="7174435" y="2983211"/>
            <a:ext cx="5300489" cy="2235579"/>
            <a:chOff x="6761923" y="2934206"/>
            <a:chExt cx="5500031" cy="2370392"/>
          </a:xfrm>
        </p:grpSpPr>
        <p:pic>
          <p:nvPicPr>
            <p:cNvPr id="3" name="Picture 2" descr="A picture containing accessory, luggage, suitcase, bag&#10;&#10;Description automatically generated">
              <a:extLst>
                <a:ext uri="{FF2B5EF4-FFF2-40B4-BE49-F238E27FC236}">
                  <a16:creationId xmlns:a16="http://schemas.microsoft.com/office/drawing/2014/main" id="{77F5C6F9-908E-DF40-A04A-9F019499681B}"/>
                </a:ext>
              </a:extLst>
            </p:cNvPr>
            <p:cNvPicPr>
              <a:picLocks noChangeAspect="1"/>
            </p:cNvPicPr>
            <p:nvPr/>
          </p:nvPicPr>
          <p:blipFill>
            <a:blip r:embed="rId6"/>
            <a:stretch>
              <a:fillRect/>
            </a:stretch>
          </p:blipFill>
          <p:spPr>
            <a:xfrm>
              <a:off x="6761923" y="3069019"/>
              <a:ext cx="2172770" cy="2172770"/>
            </a:xfrm>
            <a:prstGeom prst="rect">
              <a:avLst/>
            </a:prstGeom>
          </p:spPr>
        </p:pic>
        <p:pic>
          <p:nvPicPr>
            <p:cNvPr id="30" name="Picture 29" descr="A picture containing chocolate&#10;&#10;Description automatically generated">
              <a:extLst>
                <a:ext uri="{FF2B5EF4-FFF2-40B4-BE49-F238E27FC236}">
                  <a16:creationId xmlns:a16="http://schemas.microsoft.com/office/drawing/2014/main" id="{849712CE-B9A3-0045-AE3F-1D49EEC551A6}"/>
                </a:ext>
              </a:extLst>
            </p:cNvPr>
            <p:cNvPicPr>
              <a:picLocks noChangeAspect="1"/>
            </p:cNvPicPr>
            <p:nvPr/>
          </p:nvPicPr>
          <p:blipFill>
            <a:blip r:embed="rId7"/>
            <a:stretch>
              <a:fillRect/>
            </a:stretch>
          </p:blipFill>
          <p:spPr>
            <a:xfrm>
              <a:off x="8864740" y="3968941"/>
              <a:ext cx="3397214" cy="1335657"/>
            </a:xfrm>
            <a:prstGeom prst="rect">
              <a:avLst/>
            </a:prstGeom>
          </p:spPr>
        </p:pic>
        <p:pic>
          <p:nvPicPr>
            <p:cNvPr id="15" name="Picture 14" descr="A close up of a shirt&#10;&#10;Description automatically generated with low confidence">
              <a:extLst>
                <a:ext uri="{FF2B5EF4-FFF2-40B4-BE49-F238E27FC236}">
                  <a16:creationId xmlns:a16="http://schemas.microsoft.com/office/drawing/2014/main" id="{5FDE25A8-6112-7347-8799-A9F3A825E638}"/>
                </a:ext>
              </a:extLst>
            </p:cNvPr>
            <p:cNvPicPr>
              <a:picLocks noChangeAspect="1"/>
            </p:cNvPicPr>
            <p:nvPr/>
          </p:nvPicPr>
          <p:blipFill>
            <a:blip r:embed="rId8"/>
            <a:stretch>
              <a:fillRect/>
            </a:stretch>
          </p:blipFill>
          <p:spPr>
            <a:xfrm>
              <a:off x="8204121" y="2934206"/>
              <a:ext cx="2027212" cy="2289998"/>
            </a:xfrm>
            <a:prstGeom prst="rect">
              <a:avLst/>
            </a:prstGeom>
          </p:spPr>
        </p:pic>
      </p:grpSp>
      <p:pic>
        <p:nvPicPr>
          <p:cNvPr id="10" name="Picture 9" descr="A picture containing hydrozoan&#10;&#10;Description automatically generated">
            <a:extLst>
              <a:ext uri="{FF2B5EF4-FFF2-40B4-BE49-F238E27FC236}">
                <a16:creationId xmlns:a16="http://schemas.microsoft.com/office/drawing/2014/main" id="{187DE0DA-8615-FF4C-B111-C7DFF073567D}"/>
              </a:ext>
            </a:extLst>
          </p:cNvPr>
          <p:cNvPicPr>
            <a:picLocks noChangeAspect="1"/>
          </p:cNvPicPr>
          <p:nvPr/>
        </p:nvPicPr>
        <p:blipFill>
          <a:blip r:embed="rId9"/>
          <a:stretch>
            <a:fillRect/>
          </a:stretch>
        </p:blipFill>
        <p:spPr>
          <a:xfrm>
            <a:off x="6677247" y="5001121"/>
            <a:ext cx="4691674" cy="1157280"/>
          </a:xfrm>
          <a:prstGeom prst="rect">
            <a:avLst/>
          </a:prstGeom>
        </p:spPr>
      </p:pic>
      <p:pic>
        <p:nvPicPr>
          <p:cNvPr id="18" name="Google Shape;200;p6" descr="A bottle of water&#10;&#10;Description automatically generated with low confidence">
            <a:extLst>
              <a:ext uri="{FF2B5EF4-FFF2-40B4-BE49-F238E27FC236}">
                <a16:creationId xmlns:a16="http://schemas.microsoft.com/office/drawing/2014/main" id="{A51C95A4-76A8-E747-9D16-A34F155AB2DA}"/>
              </a:ext>
            </a:extLst>
          </p:cNvPr>
          <p:cNvPicPr preferRelativeResize="0"/>
          <p:nvPr/>
        </p:nvPicPr>
        <p:blipFill rotWithShape="1">
          <a:blip r:embed="rId5">
            <a:alphaModFix/>
          </a:blip>
          <a:srcRect/>
          <a:stretch/>
        </p:blipFill>
        <p:spPr>
          <a:xfrm>
            <a:off x="5821157" y="3202502"/>
            <a:ext cx="1577694" cy="1905803"/>
          </a:xfrm>
          <a:prstGeom prst="rect">
            <a:avLst/>
          </a:prstGeom>
          <a:noFill/>
          <a:ln>
            <a:noFill/>
          </a:ln>
        </p:spPr>
      </p:pic>
      <p:sp>
        <p:nvSpPr>
          <p:cNvPr id="11" name="Slide Number Placeholder 10">
            <a:extLst>
              <a:ext uri="{FF2B5EF4-FFF2-40B4-BE49-F238E27FC236}">
                <a16:creationId xmlns:a16="http://schemas.microsoft.com/office/drawing/2014/main" id="{E5FD6714-245E-4246-A0DC-BDC9C55392D1}"/>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12399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Vidrio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4" name="Rectangle 3">
            <a:extLst>
              <a:ext uri="{FF2B5EF4-FFF2-40B4-BE49-F238E27FC236}">
                <a16:creationId xmlns:a16="http://schemas.microsoft.com/office/drawing/2014/main" id="{C5EA0CC0-6729-D149-B087-24DCA38D0245}"/>
              </a:ext>
            </a:extLst>
          </p:cNvPr>
          <p:cNvSpPr/>
          <p:nvPr/>
        </p:nvSpPr>
        <p:spPr>
          <a:xfrm>
            <a:off x="1344100" y="3139542"/>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5260379" y="3967037"/>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484908" y="1553402"/>
            <a:ext cx="11158614" cy="105256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484910" y="1573490"/>
            <a:ext cx="11222182" cy="949171"/>
          </a:xfrm>
          <a:prstGeom prst="rect">
            <a:avLst/>
          </a:prstGeom>
          <a:ln>
            <a:noFill/>
          </a:ln>
        </p:spPr>
        <p:txBody>
          <a:bodyPr wrap="square">
            <a:spAutoFit/>
          </a:bodyPr>
          <a:lstStyle/>
          <a:p>
            <a:pPr>
              <a:lnSpc>
                <a:spcPct val="120000"/>
              </a:lnSpc>
              <a:buClr>
                <a:srgbClr val="3AC69D"/>
              </a:buClr>
              <a:buSzPct val="150000"/>
            </a:pPr>
            <a:r>
              <a:rPr lang="es-ES" sz="2400" b="1" dirty="0">
                <a:solidFill>
                  <a:schemeClr val="bg1"/>
                </a:solidFill>
              </a:rPr>
              <a:t>El vidrio se puede reciclar en botellas de vidrio, nuevas ventanas e incluso hormigón mixto.</a:t>
            </a:r>
            <a:endParaRPr lang="en-US" sz="2400" dirty="0">
              <a:solidFill>
                <a:schemeClr val="bg1"/>
              </a:solidFill>
            </a:endParaRPr>
          </a:p>
        </p:txBody>
      </p:sp>
      <p:pic>
        <p:nvPicPr>
          <p:cNvPr id="25" name="Google Shape;196;p6" descr="A picture containing plastic, vessel, jar&#10;&#10;Description automatically generated">
            <a:extLst>
              <a:ext uri="{FF2B5EF4-FFF2-40B4-BE49-F238E27FC236}">
                <a16:creationId xmlns:a16="http://schemas.microsoft.com/office/drawing/2014/main" id="{BBB8EC5F-3269-734B-AAEA-11EEDB35EDAB}"/>
              </a:ext>
            </a:extLst>
          </p:cNvPr>
          <p:cNvPicPr preferRelativeResize="0"/>
          <p:nvPr/>
        </p:nvPicPr>
        <p:blipFill rotWithShape="1">
          <a:blip r:embed="rId5">
            <a:alphaModFix/>
          </a:blip>
          <a:srcRect/>
          <a:stretch/>
        </p:blipFill>
        <p:spPr>
          <a:xfrm>
            <a:off x="2093601" y="3203328"/>
            <a:ext cx="1686664" cy="2019501"/>
          </a:xfrm>
          <a:prstGeom prst="rect">
            <a:avLst/>
          </a:prstGeom>
          <a:noFill/>
          <a:ln>
            <a:noFill/>
          </a:ln>
        </p:spPr>
      </p:pic>
      <p:grpSp>
        <p:nvGrpSpPr>
          <p:cNvPr id="31" name="Group 30">
            <a:extLst>
              <a:ext uri="{FF2B5EF4-FFF2-40B4-BE49-F238E27FC236}">
                <a16:creationId xmlns:a16="http://schemas.microsoft.com/office/drawing/2014/main" id="{1696C33D-4EC2-E04A-B9AA-B1CEEDA22242}"/>
              </a:ext>
            </a:extLst>
          </p:cNvPr>
          <p:cNvGrpSpPr/>
          <p:nvPr/>
        </p:nvGrpSpPr>
        <p:grpSpPr>
          <a:xfrm>
            <a:off x="8180177" y="2983211"/>
            <a:ext cx="3701301" cy="2441270"/>
            <a:chOff x="6761923" y="2832540"/>
            <a:chExt cx="4872416" cy="2591941"/>
          </a:xfrm>
        </p:grpSpPr>
        <p:pic>
          <p:nvPicPr>
            <p:cNvPr id="3" name="Picture 2" descr="A white bottle with a black background&#10;&#10;Description automatically generated with low confidence">
              <a:extLst>
                <a:ext uri="{FF2B5EF4-FFF2-40B4-BE49-F238E27FC236}">
                  <a16:creationId xmlns:a16="http://schemas.microsoft.com/office/drawing/2014/main" id="{DCECCC3E-5282-B049-BCF4-0BBEE236DFF9}"/>
                </a:ext>
              </a:extLst>
            </p:cNvPr>
            <p:cNvPicPr>
              <a:picLocks noChangeAspect="1"/>
            </p:cNvPicPr>
            <p:nvPr/>
          </p:nvPicPr>
          <p:blipFill>
            <a:blip r:embed="rId6"/>
            <a:stretch>
              <a:fillRect/>
            </a:stretch>
          </p:blipFill>
          <p:spPr>
            <a:xfrm>
              <a:off x="6761923" y="3066105"/>
              <a:ext cx="1497472" cy="2246207"/>
            </a:xfrm>
            <a:prstGeom prst="rect">
              <a:avLst/>
            </a:prstGeom>
          </p:spPr>
        </p:pic>
        <p:pic>
          <p:nvPicPr>
            <p:cNvPr id="15" name="Picture 14" descr="A picture containing monitor, entertainment center&#10;&#10;Description automatically generated">
              <a:extLst>
                <a:ext uri="{FF2B5EF4-FFF2-40B4-BE49-F238E27FC236}">
                  <a16:creationId xmlns:a16="http://schemas.microsoft.com/office/drawing/2014/main" id="{AD9AAD30-230D-BC43-A39B-0BC8E69A9B0B}"/>
                </a:ext>
              </a:extLst>
            </p:cNvPr>
            <p:cNvPicPr>
              <a:picLocks noChangeAspect="1"/>
            </p:cNvPicPr>
            <p:nvPr/>
          </p:nvPicPr>
          <p:blipFill>
            <a:blip r:embed="rId7"/>
            <a:stretch>
              <a:fillRect/>
            </a:stretch>
          </p:blipFill>
          <p:spPr>
            <a:xfrm>
              <a:off x="8158168" y="3261815"/>
              <a:ext cx="2025123" cy="1929196"/>
            </a:xfrm>
            <a:prstGeom prst="rect">
              <a:avLst/>
            </a:prstGeom>
          </p:spPr>
        </p:pic>
        <p:pic>
          <p:nvPicPr>
            <p:cNvPr id="30" name="Picture 29" descr="A picture containing lumber&#10;&#10;Description automatically generated">
              <a:extLst>
                <a:ext uri="{FF2B5EF4-FFF2-40B4-BE49-F238E27FC236}">
                  <a16:creationId xmlns:a16="http://schemas.microsoft.com/office/drawing/2014/main" id="{2E952843-9F9E-3A4D-96E1-0264CEAF43F0}"/>
                </a:ext>
              </a:extLst>
            </p:cNvPr>
            <p:cNvPicPr>
              <a:picLocks noChangeAspect="1"/>
            </p:cNvPicPr>
            <p:nvPr/>
          </p:nvPicPr>
          <p:blipFill>
            <a:blip r:embed="rId8"/>
            <a:stretch>
              <a:fillRect/>
            </a:stretch>
          </p:blipFill>
          <p:spPr>
            <a:xfrm rot="18000000">
              <a:off x="9792417" y="3582560"/>
              <a:ext cx="2591941" cy="1091902"/>
            </a:xfrm>
            <a:prstGeom prst="rect">
              <a:avLst/>
            </a:prstGeom>
          </p:spPr>
        </p:pic>
      </p:grpSp>
      <p:sp>
        <p:nvSpPr>
          <p:cNvPr id="2" name="Slide Number Placeholder 1">
            <a:extLst>
              <a:ext uri="{FF2B5EF4-FFF2-40B4-BE49-F238E27FC236}">
                <a16:creationId xmlns:a16="http://schemas.microsoft.com/office/drawing/2014/main" id="{AF115A3C-304E-B249-991B-C85A093A5AB3}"/>
              </a:ext>
            </a:extLst>
          </p:cNvPr>
          <p:cNvSpPr>
            <a:spLocks noGrp="1"/>
          </p:cNvSpPr>
          <p:nvPr>
            <p:ph type="sldNum" sz="quarter" idx="12"/>
          </p:nvPr>
        </p:nvSpPr>
        <p:spPr/>
        <p:txBody>
          <a:bodyPr/>
          <a:lstStyle/>
          <a:p>
            <a:fld id="{A49FEDE7-8061-9B4D-88A1-7EA83A94C31B}" type="slidenum">
              <a:rPr lang="en-TH" smtClean="0"/>
              <a:t>22</a:t>
            </a:fld>
            <a:endParaRPr lang="en-TH"/>
          </a:p>
        </p:txBody>
      </p:sp>
      <p:pic>
        <p:nvPicPr>
          <p:cNvPr id="16" name="Google Shape;196;p6" descr="A picture containing plastic, vessel, jar&#10;&#10;Description automatically generated">
            <a:extLst>
              <a:ext uri="{FF2B5EF4-FFF2-40B4-BE49-F238E27FC236}">
                <a16:creationId xmlns:a16="http://schemas.microsoft.com/office/drawing/2014/main" id="{490E240D-6E56-0627-7A82-9265C3EF3F05}"/>
              </a:ext>
            </a:extLst>
          </p:cNvPr>
          <p:cNvPicPr preferRelativeResize="0"/>
          <p:nvPr/>
        </p:nvPicPr>
        <p:blipFill rotWithShape="1">
          <a:blip r:embed="rId5">
            <a:alphaModFix/>
          </a:blip>
          <a:srcRect/>
          <a:stretch/>
        </p:blipFill>
        <p:spPr>
          <a:xfrm>
            <a:off x="6517326" y="3249594"/>
            <a:ext cx="1686664" cy="2019501"/>
          </a:xfrm>
          <a:prstGeom prst="rect">
            <a:avLst/>
          </a:prstGeom>
          <a:noFill/>
          <a:ln>
            <a:noFill/>
          </a:ln>
        </p:spPr>
      </p:pic>
    </p:spTree>
    <p:extLst>
      <p:ext uri="{BB962C8B-B14F-4D97-AF65-F5344CB8AC3E}">
        <p14:creationId xmlns:p14="http://schemas.microsoft.com/office/powerpoint/2010/main" val="35713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Próximos</a:t>
            </a:r>
            <a:r>
              <a:rPr lang="en-US" sz="3200" b="1" dirty="0">
                <a:solidFill>
                  <a:schemeClr val="bg1"/>
                </a:solidFill>
              </a:rPr>
              <a:t> Pasos</a:t>
            </a:r>
          </a:p>
        </p:txBody>
      </p:sp>
      <p:sp>
        <p:nvSpPr>
          <p:cNvPr id="15" name="Google Shape;167;p5">
            <a:extLst>
              <a:ext uri="{FF2B5EF4-FFF2-40B4-BE49-F238E27FC236}">
                <a16:creationId xmlns:a16="http://schemas.microsoft.com/office/drawing/2014/main" id="{3CC86A8E-5612-0947-8BC5-C6D089B61252}"/>
              </a:ext>
            </a:extLst>
          </p:cNvPr>
          <p:cNvSpPr/>
          <p:nvPr/>
        </p:nvSpPr>
        <p:spPr>
          <a:xfrm>
            <a:off x="857182" y="1009822"/>
            <a:ext cx="10866255" cy="1698886"/>
          </a:xfrm>
          <a:prstGeom prst="rect">
            <a:avLst/>
          </a:prstGeom>
          <a:noFill/>
          <a:ln>
            <a:noFill/>
          </a:ln>
        </p:spPr>
        <p:txBody>
          <a:bodyPr spcFirstLastPara="1" wrap="square" lIns="91425" tIns="45700" rIns="91425" bIns="45700" anchor="t" anchorCtr="0">
            <a:spAutoFit/>
          </a:bodyPr>
          <a:lstStyle/>
          <a:p>
            <a:pPr algn="just">
              <a:lnSpc>
                <a:spcPct val="120000"/>
              </a:lnSpc>
            </a:pPr>
            <a:r>
              <a:rPr lang="es-ES" dirty="0">
                <a:solidFill>
                  <a:srgbClr val="262626"/>
                </a:solidFill>
              </a:rPr>
              <a:t>Divida a los estudiantes en grupos y entregue a cada grupo una baraja de cartas con imágenes de artículos reciclables/no reciclables, así como con imágenes de productos que pueden fabricarse a partir de materiales reciclables. Comente a los estudiantes que trabajarán en equipo para emparejar una tarjeta del producto reciclable, con una tarjeta que muestre en qué podría convertirse tal producto.</a:t>
            </a:r>
          </a:p>
          <a:p>
            <a:pPr marL="0" marR="0" lvl="0" indent="0" algn="just" rtl="0">
              <a:lnSpc>
                <a:spcPct val="120000"/>
              </a:lnSpc>
              <a:spcBef>
                <a:spcPts val="0"/>
              </a:spcBef>
              <a:spcAft>
                <a:spcPts val="0"/>
              </a:spcAft>
              <a:buNone/>
            </a:pPr>
            <a:endParaRPr sz="1500" dirty="0"/>
          </a:p>
        </p:txBody>
      </p:sp>
      <p:pic>
        <p:nvPicPr>
          <p:cNvPr id="4" name="Picture 3" descr="Diagram&#10;&#10;Description automatically generated with low confidence">
            <a:extLst>
              <a:ext uri="{FF2B5EF4-FFF2-40B4-BE49-F238E27FC236}">
                <a16:creationId xmlns:a16="http://schemas.microsoft.com/office/drawing/2014/main" id="{F9D0CC80-9D08-CE4E-9E90-B0AFC6DB91E0}"/>
              </a:ext>
            </a:extLst>
          </p:cNvPr>
          <p:cNvPicPr>
            <a:picLocks noChangeAspect="1"/>
          </p:cNvPicPr>
          <p:nvPr/>
        </p:nvPicPr>
        <p:blipFill>
          <a:blip r:embed="rId4"/>
          <a:stretch>
            <a:fillRect/>
          </a:stretch>
        </p:blipFill>
        <p:spPr>
          <a:xfrm>
            <a:off x="3751631" y="2431542"/>
            <a:ext cx="2358546" cy="1633784"/>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C1347828-9389-914B-8EFC-AA4DD64BA1BD}"/>
              </a:ext>
            </a:extLst>
          </p:cNvPr>
          <p:cNvPicPr>
            <a:picLocks noChangeAspect="1"/>
          </p:cNvPicPr>
          <p:nvPr/>
        </p:nvPicPr>
        <p:blipFill>
          <a:blip r:embed="rId5"/>
          <a:stretch>
            <a:fillRect/>
          </a:stretch>
        </p:blipFill>
        <p:spPr>
          <a:xfrm>
            <a:off x="955444" y="2431542"/>
            <a:ext cx="2340649" cy="1637226"/>
          </a:xfrm>
          <a:prstGeom prst="rect">
            <a:avLst/>
          </a:prstGeom>
        </p:spPr>
      </p:pic>
      <p:sp>
        <p:nvSpPr>
          <p:cNvPr id="25" name="Rectangle 24">
            <a:extLst>
              <a:ext uri="{FF2B5EF4-FFF2-40B4-BE49-F238E27FC236}">
                <a16:creationId xmlns:a16="http://schemas.microsoft.com/office/drawing/2014/main" id="{664E334B-992B-3D49-9D2F-97717F1DE28F}"/>
              </a:ext>
            </a:extLst>
          </p:cNvPr>
          <p:cNvSpPr/>
          <p:nvPr/>
        </p:nvSpPr>
        <p:spPr>
          <a:xfrm>
            <a:off x="920825" y="4519936"/>
            <a:ext cx="3715343" cy="1845377"/>
          </a:xfrm>
          <a:prstGeom prst="rect">
            <a:avLst/>
          </a:prstGeom>
        </p:spPr>
        <p:txBody>
          <a:bodyPr wrap="square">
            <a:spAutoFit/>
          </a:bodyPr>
          <a:lstStyle/>
          <a:p>
            <a:pPr algn="thaiDist">
              <a:lnSpc>
                <a:spcPct val="120000"/>
              </a:lnSpc>
              <a:tabLst>
                <a:tab pos="531813" algn="l"/>
              </a:tabLst>
            </a:pPr>
            <a:r>
              <a:rPr lang="es-ES" sz="1600" dirty="0">
                <a:solidFill>
                  <a:srgbClr val="262626"/>
                </a:solidFill>
              </a:rPr>
              <a:t>Pida a los estudiantes que tomen una hoja de papel y escriban un material reciclable (botella de plástico PET) y pídales que dibujen un producto que quieran hacer con el artículo reciclable. Solicíteles que compartan con la clase. </a:t>
            </a:r>
            <a:endParaRPr lang="en-US" sz="1600" dirty="0">
              <a:solidFill>
                <a:srgbClr val="262626"/>
              </a:solidFill>
            </a:endParaRPr>
          </a:p>
        </p:txBody>
      </p:sp>
      <p:sp>
        <p:nvSpPr>
          <p:cNvPr id="32" name="Oval 31">
            <a:extLst>
              <a:ext uri="{FF2B5EF4-FFF2-40B4-BE49-F238E27FC236}">
                <a16:creationId xmlns:a16="http://schemas.microsoft.com/office/drawing/2014/main" id="{EE31DA11-0639-7345-9BE5-D8F2FCE4F56D}"/>
              </a:ext>
            </a:extLst>
          </p:cNvPr>
          <p:cNvSpPr/>
          <p:nvPr/>
        </p:nvSpPr>
        <p:spPr>
          <a:xfrm>
            <a:off x="392798" y="453200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TH"/>
          </a:p>
        </p:txBody>
      </p:sp>
      <p:sp>
        <p:nvSpPr>
          <p:cNvPr id="11" name="Slide Number Placeholder 10">
            <a:extLst>
              <a:ext uri="{FF2B5EF4-FFF2-40B4-BE49-F238E27FC236}">
                <a16:creationId xmlns:a16="http://schemas.microsoft.com/office/drawing/2014/main" id="{902B3C69-7076-7F4E-A202-052C52D1B2D9}"/>
              </a:ext>
            </a:extLst>
          </p:cNvPr>
          <p:cNvSpPr>
            <a:spLocks noGrp="1"/>
          </p:cNvSpPr>
          <p:nvPr>
            <p:ph type="sldNum" sz="quarter" idx="12"/>
          </p:nvPr>
        </p:nvSpPr>
        <p:spPr/>
        <p:txBody>
          <a:bodyPr/>
          <a:lstStyle/>
          <a:p>
            <a:fld id="{A49FEDE7-8061-9B4D-88A1-7EA83A94C31B}" type="slidenum">
              <a:rPr lang="en-TH" smtClean="0"/>
              <a:t>23</a:t>
            </a:fld>
            <a:endParaRPr lang="en-TH"/>
          </a:p>
        </p:txBody>
      </p:sp>
      <p:pic>
        <p:nvPicPr>
          <p:cNvPr id="17" name="Picture 16" descr="A picture containing indoor, bottle&#10;&#10;Description automatically generated">
            <a:extLst>
              <a:ext uri="{FF2B5EF4-FFF2-40B4-BE49-F238E27FC236}">
                <a16:creationId xmlns:a16="http://schemas.microsoft.com/office/drawing/2014/main" id="{B9F46305-65FF-5E42-A4BC-96649CF24849}"/>
              </a:ext>
            </a:extLst>
          </p:cNvPr>
          <p:cNvPicPr>
            <a:picLocks noChangeAspect="1"/>
          </p:cNvPicPr>
          <p:nvPr/>
        </p:nvPicPr>
        <p:blipFill>
          <a:blip r:embed="rId6"/>
          <a:stretch>
            <a:fillRect/>
          </a:stretch>
        </p:blipFill>
        <p:spPr>
          <a:xfrm>
            <a:off x="4684297" y="5364096"/>
            <a:ext cx="3414521" cy="992254"/>
          </a:xfrm>
          <a:prstGeom prst="rect">
            <a:avLst/>
          </a:prstGeom>
        </p:spPr>
      </p:pic>
      <p:sp>
        <p:nvSpPr>
          <p:cNvPr id="18" name="Oval 17">
            <a:extLst>
              <a:ext uri="{FF2B5EF4-FFF2-40B4-BE49-F238E27FC236}">
                <a16:creationId xmlns:a16="http://schemas.microsoft.com/office/drawing/2014/main" id="{806C4BE9-1AB6-BC46-9444-69A605C8980F}"/>
              </a:ext>
            </a:extLst>
          </p:cNvPr>
          <p:cNvSpPr/>
          <p:nvPr/>
        </p:nvSpPr>
        <p:spPr>
          <a:xfrm>
            <a:off x="7078661" y="26438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TH"/>
          </a:p>
        </p:txBody>
      </p:sp>
      <p:sp>
        <p:nvSpPr>
          <p:cNvPr id="20" name="TextBox 19">
            <a:extLst>
              <a:ext uri="{FF2B5EF4-FFF2-40B4-BE49-F238E27FC236}">
                <a16:creationId xmlns:a16="http://schemas.microsoft.com/office/drawing/2014/main" id="{C2728242-5A63-7D46-81F3-1BA2C613AFDE}"/>
              </a:ext>
            </a:extLst>
          </p:cNvPr>
          <p:cNvSpPr txBox="1"/>
          <p:nvPr/>
        </p:nvSpPr>
        <p:spPr>
          <a:xfrm>
            <a:off x="7578135" y="2643897"/>
            <a:ext cx="4435468" cy="1200329"/>
          </a:xfrm>
          <a:prstGeom prst="rect">
            <a:avLst/>
          </a:prstGeom>
          <a:noFill/>
        </p:spPr>
        <p:txBody>
          <a:bodyPr wrap="square">
            <a:spAutoFit/>
          </a:bodyPr>
          <a:lstStyle/>
          <a:p>
            <a:pPr algn="just"/>
            <a:r>
              <a:rPr lang="es-ES" dirty="0"/>
              <a:t>Al final de la semana, dígale a los estudiantes que ahora son oficialmente "Héroes de los Residuos" certificados, y que pueden enseñar a su familia a reciclar en casa.</a:t>
            </a:r>
            <a:endParaRPr lang="en-US" dirty="0"/>
          </a:p>
        </p:txBody>
      </p:sp>
      <p:pic>
        <p:nvPicPr>
          <p:cNvPr id="21" name="Picture 20" descr="A picture containing icon&#10;&#10;Description automatically generated">
            <a:extLst>
              <a:ext uri="{FF2B5EF4-FFF2-40B4-BE49-F238E27FC236}">
                <a16:creationId xmlns:a16="http://schemas.microsoft.com/office/drawing/2014/main" id="{1A5A6B17-C025-584F-9F50-FF20E8DCC3BE}"/>
              </a:ext>
            </a:extLst>
          </p:cNvPr>
          <p:cNvPicPr>
            <a:picLocks noChangeAspect="1"/>
          </p:cNvPicPr>
          <p:nvPr/>
        </p:nvPicPr>
        <p:blipFill>
          <a:blip r:embed="rId7"/>
          <a:stretch>
            <a:fillRect/>
          </a:stretch>
        </p:blipFill>
        <p:spPr>
          <a:xfrm>
            <a:off x="9104055" y="3902063"/>
            <a:ext cx="2683026" cy="2349898"/>
          </a:xfrm>
          <a:prstGeom prst="rect">
            <a:avLst/>
          </a:prstGeom>
        </p:spPr>
      </p:pic>
    </p:spTree>
    <p:extLst>
      <p:ext uri="{BB962C8B-B14F-4D97-AF65-F5344CB8AC3E}">
        <p14:creationId xmlns:p14="http://schemas.microsoft.com/office/powerpoint/2010/main" val="1715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7756693" cy="42261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2212272"/>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Ciencia</a:t>
            </a:r>
            <a:r>
              <a:rPr lang="en-US" sz="1600" b="1" dirty="0">
                <a:solidFill>
                  <a:srgbClr val="262626"/>
                </a:solidFill>
              </a:rPr>
              <a:t> – Tierra y </a:t>
            </a:r>
            <a:r>
              <a:rPr lang="en-US" sz="1600" b="1" dirty="0" err="1">
                <a:solidFill>
                  <a:srgbClr val="262626"/>
                </a:solidFill>
              </a:rPr>
              <a:t>Actividad</a:t>
            </a:r>
            <a:r>
              <a:rPr lang="en-US" sz="1600" b="1" dirty="0">
                <a:solidFill>
                  <a:srgbClr val="262626"/>
                </a:solidFill>
              </a:rPr>
              <a:t> Humana: </a:t>
            </a:r>
            <a:r>
              <a:rPr lang="es-ES" sz="1600" dirty="0">
                <a:solidFill>
                  <a:srgbClr val="262626"/>
                </a:solidFill>
              </a:rPr>
              <a:t>Comunicar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Idioma</a:t>
            </a:r>
            <a:r>
              <a:rPr lang="en-US" sz="1600" b="1" dirty="0">
                <a:solidFill>
                  <a:srgbClr val="262626"/>
                </a:solidFill>
              </a:rPr>
              <a:t> </a:t>
            </a:r>
            <a:r>
              <a:rPr lang="en-US" sz="1600" b="1" dirty="0" err="1">
                <a:solidFill>
                  <a:srgbClr val="262626"/>
                </a:solidFill>
              </a:rPr>
              <a:t>Español</a:t>
            </a:r>
            <a:r>
              <a:rPr lang="en-US" sz="1600" b="1" dirty="0">
                <a:solidFill>
                  <a:srgbClr val="262626"/>
                </a:solidFill>
              </a:rPr>
              <a:t>,  </a:t>
            </a:r>
            <a:r>
              <a:rPr lang="en-US" sz="1600" b="1" dirty="0" err="1">
                <a:solidFill>
                  <a:srgbClr val="262626"/>
                </a:solidFill>
              </a:rPr>
              <a:t>Arte</a:t>
            </a:r>
            <a:r>
              <a:rPr lang="en-US" sz="1600" b="1" dirty="0">
                <a:solidFill>
                  <a:srgbClr val="262626"/>
                </a:solidFill>
              </a:rPr>
              <a:t> y </a:t>
            </a:r>
            <a:r>
              <a:rPr lang="en-US" sz="1600" b="1" dirty="0" err="1">
                <a:solidFill>
                  <a:srgbClr val="262626"/>
                </a:solidFill>
              </a:rPr>
              <a:t>Alfabetismo</a:t>
            </a:r>
            <a:r>
              <a:rPr lang="en-US" sz="1600" b="1" dirty="0">
                <a:solidFill>
                  <a:srgbClr val="262626"/>
                </a:solidFill>
              </a:rPr>
              <a:t>: </a:t>
            </a:r>
            <a:r>
              <a:rPr lang="es-ES" sz="1600" dirty="0">
                <a:solidFill>
                  <a:srgbClr val="262626"/>
                </a:solidFill>
              </a:rPr>
              <a:t>Participar de manera efectiva en conversaciones colaborativas (uno a uno, en grupos y dirigidas por maestros) construyendo ideas en equipo y transmitiéndolas con claridad. Siga las reglas acordadas para las discusiones.</a:t>
            </a:r>
          </a:p>
          <a:p>
            <a:pPr marL="171450" indent="-171450" algn="thaiDist">
              <a:lnSpc>
                <a:spcPct val="120000"/>
              </a:lnSpc>
              <a:buClr>
                <a:srgbClr val="3AC69D"/>
              </a:buClr>
              <a:buSzPct val="150000"/>
              <a:buFont typeface="Arial" panose="020B0604020202020204" pitchFamily="34" charset="0"/>
              <a:buChar char="•"/>
            </a:pPr>
            <a:r>
              <a:rPr lang="en-US" sz="1600" b="1" dirty="0" err="1">
                <a:solidFill>
                  <a:srgbClr val="262626"/>
                </a:solidFill>
              </a:rPr>
              <a:t>Estudios</a:t>
            </a:r>
            <a:r>
              <a:rPr lang="en-US" sz="1600" b="1" dirty="0">
                <a:solidFill>
                  <a:srgbClr val="262626"/>
                </a:solidFill>
              </a:rPr>
              <a:t> </a:t>
            </a:r>
            <a:r>
              <a:rPr lang="en-US" sz="1600" b="1" dirty="0" err="1">
                <a:solidFill>
                  <a:srgbClr val="262626"/>
                </a:solidFill>
              </a:rPr>
              <a:t>Sociales</a:t>
            </a:r>
            <a:r>
              <a:rPr lang="en-US" sz="1600" b="1" dirty="0">
                <a:solidFill>
                  <a:srgbClr val="262626"/>
                </a:solidFill>
              </a:rPr>
              <a:t>: </a:t>
            </a:r>
            <a:r>
              <a:rPr lang="es-ES" sz="1600" dirty="0"/>
              <a:t>El estudio de personas, lugares y entornos nos permite comprender la relación entre las poblaciones humanas y el mundo físico.</a:t>
            </a:r>
            <a:endParaRPr lang="en-US" sz="1600" b="1"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0FE8612F-C7CC-AF4F-9848-8B20F15C59B4}"/>
              </a:ext>
            </a:extLst>
          </p:cNvPr>
          <p:cNvPicPr>
            <a:picLocks noChangeAspect="1"/>
          </p:cNvPicPr>
          <p:nvPr/>
        </p:nvPicPr>
        <p:blipFill>
          <a:blip r:embed="rId5"/>
          <a:stretch>
            <a:fillRect/>
          </a:stretch>
        </p:blipFill>
        <p:spPr>
          <a:xfrm>
            <a:off x="2729804" y="5360662"/>
            <a:ext cx="1149009" cy="1149009"/>
          </a:xfrm>
          <a:prstGeom prst="rect">
            <a:avLst/>
          </a:prstGeom>
        </p:spPr>
      </p:pic>
      <p:pic>
        <p:nvPicPr>
          <p:cNvPr id="45" name="Picture 44" descr="Graphical user interface, application, icon&#10;&#10;Description automatically generated">
            <a:extLst>
              <a:ext uri="{FF2B5EF4-FFF2-40B4-BE49-F238E27FC236}">
                <a16:creationId xmlns:a16="http://schemas.microsoft.com/office/drawing/2014/main" id="{D32FA450-0AAB-5B4A-932E-F2249C896275}"/>
              </a:ext>
            </a:extLst>
          </p:cNvPr>
          <p:cNvPicPr>
            <a:picLocks noChangeAspect="1"/>
          </p:cNvPicPr>
          <p:nvPr/>
        </p:nvPicPr>
        <p:blipFill>
          <a:blip r:embed="rId6"/>
          <a:stretch>
            <a:fillRect/>
          </a:stretch>
        </p:blipFill>
        <p:spPr>
          <a:xfrm>
            <a:off x="3878813" y="5360662"/>
            <a:ext cx="1149010" cy="1149010"/>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3389966"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323617" y="4726748"/>
            <a:ext cx="3290551" cy="402546"/>
          </a:xfrm>
          <a:prstGeom prst="rect">
            <a:avLst/>
          </a:prstGeom>
        </p:spPr>
        <p:txBody>
          <a:bodyPr wrap="square">
            <a:spAutoFit/>
          </a:bodyPr>
          <a:lstStyle/>
          <a:p>
            <a:pPr algn="thaiDist">
              <a:lnSpc>
                <a:spcPct val="120000"/>
              </a:lnSpc>
            </a:pPr>
            <a:r>
              <a:rPr lang="en-US" b="1" dirty="0" err="1">
                <a:solidFill>
                  <a:schemeClr val="bg1"/>
                </a:solidFill>
              </a:rPr>
              <a:t>Alineación</a:t>
            </a:r>
            <a:r>
              <a:rPr lang="en-US" b="1" dirty="0">
                <a:solidFill>
                  <a:schemeClr val="bg1"/>
                </a:solidFill>
              </a:rPr>
              <a:t> con </a:t>
            </a:r>
            <a:r>
              <a:rPr lang="en-US" b="1" dirty="0" err="1">
                <a:solidFill>
                  <a:schemeClr val="bg1"/>
                </a:solidFill>
              </a:rPr>
              <a:t>los</a:t>
            </a:r>
            <a:r>
              <a:rPr lang="en-US" b="1" dirty="0">
                <a:solidFill>
                  <a:schemeClr val="bg1"/>
                </a:solidFill>
              </a:rPr>
              <a:t> ODS:</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1418253" y="185126"/>
            <a:ext cx="9935547"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sp>
        <p:nvSpPr>
          <p:cNvPr id="2" name="Slide Number Placeholder 1">
            <a:extLst>
              <a:ext uri="{FF2B5EF4-FFF2-40B4-BE49-F238E27FC236}">
                <a16:creationId xmlns:a16="http://schemas.microsoft.com/office/drawing/2014/main" id="{31854B5A-0B1E-514E-8815-C847E3B1C152}"/>
              </a:ext>
            </a:extLst>
          </p:cNvPr>
          <p:cNvSpPr>
            <a:spLocks noGrp="1"/>
          </p:cNvSpPr>
          <p:nvPr>
            <p:ph type="sldNum" sz="quarter" idx="12"/>
          </p:nvPr>
        </p:nvSpPr>
        <p:spPr/>
        <p:txBody>
          <a:bodyPr/>
          <a:lstStyle/>
          <a:p>
            <a:fld id="{A49FEDE7-8061-9B4D-88A1-7EA83A94C31B}" type="slidenum">
              <a:rPr lang="en-TH" smtClean="0"/>
              <a:t>3</a:t>
            </a:fld>
            <a:endParaRPr lang="en-TH"/>
          </a:p>
        </p:txBody>
      </p:sp>
      <p:sp>
        <p:nvSpPr>
          <p:cNvPr id="23" name="Google Shape;107;p2">
            <a:extLst>
              <a:ext uri="{FF2B5EF4-FFF2-40B4-BE49-F238E27FC236}">
                <a16:creationId xmlns:a16="http://schemas.microsoft.com/office/drawing/2014/main" id="{B0D78F58-AEA8-3AE8-5870-CE07C8787D7E}"/>
              </a:ext>
            </a:extLst>
          </p:cNvPr>
          <p:cNvSpPr txBox="1"/>
          <p:nvPr/>
        </p:nvSpPr>
        <p:spPr>
          <a:xfrm>
            <a:off x="1318275" y="203648"/>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4" name="Google Shape;129;p3">
            <a:extLst>
              <a:ext uri="{FF2B5EF4-FFF2-40B4-BE49-F238E27FC236}">
                <a16:creationId xmlns:a16="http://schemas.microsoft.com/office/drawing/2014/main" id="{4674B902-4947-C245-D2BB-FBF859F74568}"/>
              </a:ext>
            </a:extLst>
          </p:cNvPr>
          <p:cNvSpPr/>
          <p:nvPr/>
        </p:nvSpPr>
        <p:spPr>
          <a:xfrm>
            <a:off x="533119" y="1464528"/>
            <a:ext cx="6808238"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Clave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de la </a:t>
            </a:r>
            <a:r>
              <a:rPr lang="en-US" sz="1800"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grpSp>
        <p:nvGrpSpPr>
          <p:cNvPr id="25" name="Google Shape;187;p5">
            <a:extLst>
              <a:ext uri="{FF2B5EF4-FFF2-40B4-BE49-F238E27FC236}">
                <a16:creationId xmlns:a16="http://schemas.microsoft.com/office/drawing/2014/main" id="{035FF8E0-5649-99EC-2EEA-DFFC18AFAFCC}"/>
              </a:ext>
            </a:extLst>
          </p:cNvPr>
          <p:cNvGrpSpPr/>
          <p:nvPr/>
        </p:nvGrpSpPr>
        <p:grpSpPr>
          <a:xfrm>
            <a:off x="5343998" y="5307433"/>
            <a:ext cx="6547513" cy="1338812"/>
            <a:chOff x="4790164" y="5101971"/>
            <a:chExt cx="6979920" cy="1490877"/>
          </a:xfrm>
        </p:grpSpPr>
        <p:sp>
          <p:nvSpPr>
            <p:cNvPr id="26" name="Google Shape;188;p5">
              <a:extLst>
                <a:ext uri="{FF2B5EF4-FFF2-40B4-BE49-F238E27FC236}">
                  <a16:creationId xmlns:a16="http://schemas.microsoft.com/office/drawing/2014/main" id="{CF4ACB2D-702E-F6BF-C690-F9A54773AD93}"/>
                </a:ext>
              </a:extLst>
            </p:cNvPr>
            <p:cNvSpPr/>
            <p:nvPr/>
          </p:nvSpPr>
          <p:spPr>
            <a:xfrm>
              <a:off x="4790164" y="5162929"/>
              <a:ext cx="6979920" cy="106916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29C7F7"/>
                </a:solidFill>
                <a:highlight>
                  <a:srgbClr val="29C7F7"/>
                </a:highlight>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29C7F7"/>
                </a:solidFill>
                <a:highlight>
                  <a:srgbClr val="29C7F7"/>
                </a:highlight>
                <a:latin typeface="Arial"/>
                <a:ea typeface="Arial"/>
                <a:cs typeface="Arial"/>
                <a:sym typeface="Arial"/>
              </a:endParaRPr>
            </a:p>
          </p:txBody>
        </p:sp>
        <p:sp>
          <p:nvSpPr>
            <p:cNvPr id="27" name="Google Shape;189;p5">
              <a:extLst>
                <a:ext uri="{FF2B5EF4-FFF2-40B4-BE49-F238E27FC236}">
                  <a16:creationId xmlns:a16="http://schemas.microsoft.com/office/drawing/2014/main" id="{7786D588-746B-86B7-9E8D-579407FA4641}"/>
                </a:ext>
              </a:extLst>
            </p:cNvPr>
            <p:cNvSpPr/>
            <p:nvPr/>
          </p:nvSpPr>
          <p:spPr>
            <a:xfrm>
              <a:off x="4790164" y="5443839"/>
              <a:ext cx="6979920" cy="1149009"/>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 name="Google Shape;190;p5">
              <a:extLst>
                <a:ext uri="{FF2B5EF4-FFF2-40B4-BE49-F238E27FC236}">
                  <a16:creationId xmlns:a16="http://schemas.microsoft.com/office/drawing/2014/main" id="{A90AB158-9B6A-1A24-EB86-C1CFB1BBEDF2}"/>
                </a:ext>
              </a:extLst>
            </p:cNvPr>
            <p:cNvSpPr txBox="1"/>
            <p:nvPr/>
          </p:nvSpPr>
          <p:spPr>
            <a:xfrm>
              <a:off x="6956554" y="5101971"/>
              <a:ext cx="4280197" cy="3426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dirty="0" err="1">
                  <a:solidFill>
                    <a:schemeClr val="lt1"/>
                  </a:solidFill>
                </a:rPr>
                <a:t>Lecciones</a:t>
              </a:r>
              <a:r>
                <a:rPr lang="en-US" b="1" dirty="0">
                  <a:solidFill>
                    <a:schemeClr val="lt1"/>
                  </a:solidFill>
                </a:rPr>
                <a:t> Flexibles y </a:t>
              </a:r>
              <a:r>
                <a:rPr lang="en-US" b="1" dirty="0" err="1">
                  <a:solidFill>
                    <a:schemeClr val="lt1"/>
                  </a:solidFill>
                </a:rPr>
                <a:t>Adaptables</a:t>
              </a:r>
              <a:endParaRPr dirty="0"/>
            </a:p>
          </p:txBody>
        </p:sp>
      </p:grpSp>
      <p:sp>
        <p:nvSpPr>
          <p:cNvPr id="32" name="TextBox 31">
            <a:extLst>
              <a:ext uri="{FF2B5EF4-FFF2-40B4-BE49-F238E27FC236}">
                <a16:creationId xmlns:a16="http://schemas.microsoft.com/office/drawing/2014/main" id="{D131CF78-20CE-AF84-322C-E5EB7FB8BC36}"/>
              </a:ext>
            </a:extLst>
          </p:cNvPr>
          <p:cNvSpPr txBox="1"/>
          <p:nvPr/>
        </p:nvSpPr>
        <p:spPr>
          <a:xfrm>
            <a:off x="5468097" y="5454023"/>
            <a:ext cx="6097904" cy="1200329"/>
          </a:xfrm>
          <a:prstGeom prst="rect">
            <a:avLst/>
          </a:prstGeom>
          <a:noFill/>
        </p:spPr>
        <p:txBody>
          <a:bodyPr wrap="square">
            <a:spAutoFit/>
          </a:bodyPr>
          <a:lstStyle/>
          <a:p>
            <a:endParaRPr lang="es-ES" sz="1200" dirty="0">
              <a:solidFill>
                <a:schemeClr val="bg1"/>
              </a:solidFill>
            </a:endParaRPr>
          </a:p>
          <a:p>
            <a:r>
              <a:rPr lang="es-ES" sz="1200" dirty="0">
                <a:solidFill>
                  <a:schemeClr val="bg1"/>
                </a:solidFill>
              </a:rPr>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5706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5706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3701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9439"/>
            <a:ext cx="10866255" cy="1737079"/>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Comience  la lección con sus alumnos preguntándoles sobre su conocimiento acerca del reciclaje y consulte  si alguien recicla en casa. Muestre la diapositiva “SÍ/NO” o imprima el folleto y genere una discusión abierta sobre los conceptos básicos del reciclaje.</a:t>
            </a:r>
          </a:p>
          <a:p>
            <a:pPr algn="thaiDist">
              <a:lnSpc>
                <a:spcPct val="120000"/>
              </a:lnSpc>
              <a:tabLst>
                <a:tab pos="531813" algn="l"/>
              </a:tabLst>
            </a:pPr>
            <a:r>
              <a:rPr lang="es-ES" sz="1400" dirty="0">
                <a:solidFill>
                  <a:srgbClr val="262626"/>
                </a:solidFill>
              </a:rPr>
              <a:t>¿Qué es exactamente el reciclaje?</a:t>
            </a:r>
          </a:p>
          <a:p>
            <a:pPr algn="thaiDist">
              <a:lnSpc>
                <a:spcPct val="120000"/>
              </a:lnSpc>
              <a:tabLst>
                <a:tab pos="531813" algn="l"/>
              </a:tabLst>
            </a:pPr>
            <a:r>
              <a:rPr lang="es-ES" sz="1400" dirty="0">
                <a:solidFill>
                  <a:srgbClr val="262626"/>
                </a:solidFill>
              </a:rPr>
              <a:t>¿Qué se puede reciclar?</a:t>
            </a:r>
          </a:p>
          <a:p>
            <a:pPr algn="thaiDist">
              <a:lnSpc>
                <a:spcPct val="120000"/>
              </a:lnSpc>
              <a:tabLst>
                <a:tab pos="531813" algn="l"/>
              </a:tabLst>
            </a:pPr>
            <a:r>
              <a:rPr lang="es-ES" sz="1400" dirty="0">
                <a:solidFill>
                  <a:srgbClr val="262626"/>
                </a:solidFill>
              </a:rPr>
              <a:t>¿Qué no se puede reciclar?</a:t>
            </a:r>
            <a:endParaRPr lang="en-US" sz="1400" dirty="0">
              <a:solidFill>
                <a:srgbClr val="262626"/>
              </a:solidFill>
            </a:endParaRP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25 - 30 </a:t>
            </a:r>
            <a:r>
              <a:rPr lang="en-US" sz="1400" b="1" dirty="0" err="1">
                <a:solidFill>
                  <a:schemeClr val="bg1"/>
                </a:solidFill>
              </a:rPr>
              <a:t>minutos</a:t>
            </a:r>
            <a:endParaRPr lang="en-US" sz="1400" b="1" dirty="0">
              <a:solidFill>
                <a:schemeClr val="bg1"/>
              </a:solidFill>
            </a:endParaRPr>
          </a:p>
        </p:txBody>
      </p:sp>
      <p:sp>
        <p:nvSpPr>
          <p:cNvPr id="18" name="Oval 17">
            <a:extLst>
              <a:ext uri="{FF2B5EF4-FFF2-40B4-BE49-F238E27FC236}">
                <a16:creationId xmlns:a16="http://schemas.microsoft.com/office/drawing/2014/main" id="{9D3C16D2-3D7B-DC40-88C7-DE4F305BF499}"/>
              </a:ext>
            </a:extLst>
          </p:cNvPr>
          <p:cNvSpPr/>
          <p:nvPr/>
        </p:nvSpPr>
        <p:spPr>
          <a:xfrm>
            <a:off x="413972" y="359605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359605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357600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1" name="Rectangle 20">
            <a:extLst>
              <a:ext uri="{FF2B5EF4-FFF2-40B4-BE49-F238E27FC236}">
                <a16:creationId xmlns:a16="http://schemas.microsoft.com/office/drawing/2014/main" id="{973AB73E-5603-9442-95D1-6001147EE36F}"/>
              </a:ext>
            </a:extLst>
          </p:cNvPr>
          <p:cNvSpPr/>
          <p:nvPr/>
        </p:nvSpPr>
        <p:spPr>
          <a:xfrm>
            <a:off x="911773" y="3638431"/>
            <a:ext cx="10866255" cy="2364943"/>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Presente las diapositivas "Por qué el reciclaje ayuda al medio ambiente" y genere una discusión sobre los beneficios del reciclaje para el entorno,  ya que nos permite producir numerosos artículos a partir de materiales reciclados. El reciclaje ahorra energía, conserva recursos y reduce la contaminación. Explique a los estudiantes que los artículos reciclados se pueden convertir en muchos productos diferentes, y producen menos contaminación.</a:t>
            </a:r>
          </a:p>
          <a:p>
            <a:pPr algn="thaiDist">
              <a:lnSpc>
                <a:spcPct val="120000"/>
              </a:lnSpc>
              <a:tabLst>
                <a:tab pos="531813" algn="l"/>
              </a:tabLst>
            </a:pPr>
            <a:endParaRPr lang="en-US" sz="400" dirty="0">
              <a:solidFill>
                <a:srgbClr val="262626"/>
              </a:solidFill>
            </a:endParaRPr>
          </a:p>
          <a:p>
            <a:pPr marL="285750" indent="-285750" algn="thaiDist">
              <a:lnSpc>
                <a:spcPct val="120000"/>
              </a:lnSpc>
              <a:buSzPct val="150000"/>
              <a:buFont typeface="Arial" panose="020B0604020202020204" pitchFamily="34" charset="0"/>
              <a:buChar char="•"/>
              <a:tabLst>
                <a:tab pos="531813" algn="l"/>
              </a:tabLst>
            </a:pPr>
            <a:r>
              <a:rPr lang="es-ES" sz="1400" dirty="0">
                <a:solidFill>
                  <a:srgbClr val="262626"/>
                </a:solidFill>
              </a:rPr>
              <a:t>¿Qué artículos que se pueden reciclar?</a:t>
            </a:r>
          </a:p>
          <a:p>
            <a:pPr marL="285750" indent="-285750" algn="thaiDist">
              <a:lnSpc>
                <a:spcPct val="120000"/>
              </a:lnSpc>
              <a:buSzPct val="150000"/>
              <a:buFont typeface="Arial" panose="020B0604020202020204" pitchFamily="34" charset="0"/>
              <a:buChar char="•"/>
              <a:tabLst>
                <a:tab pos="531813" algn="l"/>
              </a:tabLst>
            </a:pPr>
            <a:r>
              <a:rPr lang="es-ES" sz="1400" dirty="0">
                <a:solidFill>
                  <a:srgbClr val="262626"/>
                </a:solidFill>
              </a:rPr>
              <a:t>¿Qué pasa con esos artículos cuando se reciclan?</a:t>
            </a:r>
          </a:p>
          <a:p>
            <a:pPr marL="285750" indent="-285750" algn="thaiDist">
              <a:lnSpc>
                <a:spcPct val="120000"/>
              </a:lnSpc>
              <a:buSzPct val="150000"/>
              <a:buFont typeface="Arial" panose="020B0604020202020204" pitchFamily="34" charset="0"/>
              <a:buChar char="•"/>
              <a:tabLst>
                <a:tab pos="531813" algn="l"/>
              </a:tabLst>
            </a:pPr>
            <a:r>
              <a:rPr lang="es-ES" sz="1400" dirty="0">
                <a:solidFill>
                  <a:srgbClr val="262626"/>
                </a:solidFill>
              </a:rPr>
              <a:t>¿Se reutilizan o se convierten en otras cosas?</a:t>
            </a:r>
          </a:p>
          <a:p>
            <a:pPr marL="285750" indent="-285750" algn="thaiDist">
              <a:lnSpc>
                <a:spcPct val="120000"/>
              </a:lnSpc>
              <a:buSzPct val="150000"/>
              <a:buFont typeface="Arial" panose="020B0604020202020204" pitchFamily="34" charset="0"/>
              <a:buChar char="•"/>
              <a:tabLst>
                <a:tab pos="531813" algn="l"/>
              </a:tabLst>
            </a:pPr>
            <a:r>
              <a:rPr lang="es-ES" sz="1400" dirty="0">
                <a:solidFill>
                  <a:srgbClr val="262626"/>
                </a:solidFill>
              </a:rPr>
              <a:t>¿Qué productos se pueden fabricar con material reciclable?</a:t>
            </a:r>
            <a:endParaRPr lang="en-US" sz="1400" dirty="0">
              <a:solidFill>
                <a:srgbClr val="262626"/>
              </a:solidFill>
            </a:endParaRPr>
          </a:p>
        </p:txBody>
      </p:sp>
      <p:sp>
        <p:nvSpPr>
          <p:cNvPr id="2" name="Slide Number Placeholder 1">
            <a:extLst>
              <a:ext uri="{FF2B5EF4-FFF2-40B4-BE49-F238E27FC236}">
                <a16:creationId xmlns:a16="http://schemas.microsoft.com/office/drawing/2014/main" id="{BF6F6E28-C4A2-D642-8038-6D553D0F974E}"/>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1500"/>
            <a:ext cx="10866255" cy="1254446"/>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Divida a los estudiantes en grupos y entregue a cada grupo una baraja de cartas, con imágenes de artículos reciclables/no reciclables, así como con imágenes de productos que pueden fabricarse a partir de materiales reciclables</a:t>
            </a:r>
            <a:r>
              <a:rPr lang="es-ES" sz="1600" dirty="0">
                <a:solidFill>
                  <a:srgbClr val="262626"/>
                </a:solidFill>
              </a:rPr>
              <a:t>. Comente a los estudiantes que trabajarán en equipo para emparejar una tarjeta del producto reciclable, con una tarjeta que muestre en qué podría convertirse tal producto, a través del reciclaje.</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 25 - 30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410092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410092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408087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21" name="Rectangle 20">
            <a:extLst>
              <a:ext uri="{FF2B5EF4-FFF2-40B4-BE49-F238E27FC236}">
                <a16:creationId xmlns:a16="http://schemas.microsoft.com/office/drawing/2014/main" id="{973AB73E-5603-9442-95D1-6001147EE36F}"/>
              </a:ext>
            </a:extLst>
          </p:cNvPr>
          <p:cNvSpPr/>
          <p:nvPr/>
        </p:nvSpPr>
        <p:spPr>
          <a:xfrm>
            <a:off x="876168" y="3904523"/>
            <a:ext cx="10866255" cy="958980"/>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Solicite a los estudiantes que tomen una hoja de papel y escriban un objeto reciclable (botella de plástico PET) y pídales que dibujen un producto que quieran hacer con el artículo reciclable. Solicíteles que compartan con la clase. Genere el diseño como las diapositivas presentadas.</a:t>
            </a:r>
            <a:endParaRPr lang="en-US" sz="1600" b="1" dirty="0">
              <a:solidFill>
                <a:srgbClr val="262626"/>
              </a:solidFill>
            </a:endParaRPr>
          </a:p>
        </p:txBody>
      </p:sp>
      <p:sp>
        <p:nvSpPr>
          <p:cNvPr id="26" name="Oval 25">
            <a:extLst>
              <a:ext uri="{FF2B5EF4-FFF2-40B4-BE49-F238E27FC236}">
                <a16:creationId xmlns:a16="http://schemas.microsoft.com/office/drawing/2014/main" id="{F1DCC5EF-A814-1947-B2C8-E81918E01AC9}"/>
              </a:ext>
            </a:extLst>
          </p:cNvPr>
          <p:cNvSpPr/>
          <p:nvPr/>
        </p:nvSpPr>
        <p:spPr>
          <a:xfrm>
            <a:off x="413972" y="289171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C09CD8AD-ECCC-8D49-8516-AE5F55825C71}"/>
              </a:ext>
            </a:extLst>
          </p:cNvPr>
          <p:cNvSpPr/>
          <p:nvPr/>
        </p:nvSpPr>
        <p:spPr>
          <a:xfrm>
            <a:off x="360335" y="28917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D0D2EBF0-5780-A04C-A5D4-FAB346924B85}"/>
              </a:ext>
            </a:extLst>
          </p:cNvPr>
          <p:cNvSpPr/>
          <p:nvPr/>
        </p:nvSpPr>
        <p:spPr>
          <a:xfrm>
            <a:off x="404919" y="287166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9" name="Rectangle 28">
            <a:extLst>
              <a:ext uri="{FF2B5EF4-FFF2-40B4-BE49-F238E27FC236}">
                <a16:creationId xmlns:a16="http://schemas.microsoft.com/office/drawing/2014/main" id="{8D694EAE-6B8B-1F48-AD7B-1449F7772219}"/>
              </a:ext>
            </a:extLst>
          </p:cNvPr>
          <p:cNvSpPr/>
          <p:nvPr/>
        </p:nvSpPr>
        <p:spPr>
          <a:xfrm>
            <a:off x="911773" y="2934085"/>
            <a:ext cx="10866255" cy="663580"/>
          </a:xfrm>
          <a:prstGeom prst="rect">
            <a:avLst/>
          </a:prstGeom>
        </p:spPr>
        <p:txBody>
          <a:bodyPr wrap="square">
            <a:spAutoFit/>
          </a:bodyPr>
          <a:lstStyle/>
          <a:p>
            <a:pPr algn="thaiDist">
              <a:lnSpc>
                <a:spcPct val="120000"/>
              </a:lnSpc>
              <a:tabLst>
                <a:tab pos="531813" algn="l"/>
              </a:tabLst>
            </a:pPr>
            <a:r>
              <a:rPr lang="es-ES" sz="1600" b="1" dirty="0">
                <a:solidFill>
                  <a:srgbClr val="262626"/>
                </a:solidFill>
              </a:rPr>
              <a:t>Genere una discusión acerca de la actividad y ayude a los estudiantes a “emparejar” las cartas correctas. </a:t>
            </a:r>
            <a:r>
              <a:rPr lang="es-ES" sz="1600" dirty="0">
                <a:solidFill>
                  <a:srgbClr val="262626"/>
                </a:solidFill>
              </a:rPr>
              <a:t>Aclare dudas y siempre  explique la conexión entre los objetos reciclables y su producto final.</a:t>
            </a:r>
            <a:endParaRPr lang="en-US" sz="1600" dirty="0">
              <a:solidFill>
                <a:srgbClr val="262626"/>
              </a:solidFill>
            </a:endParaRPr>
          </a:p>
        </p:txBody>
      </p:sp>
      <p:sp>
        <p:nvSpPr>
          <p:cNvPr id="2" name="Slide Number Placeholder 1">
            <a:extLst>
              <a:ext uri="{FF2B5EF4-FFF2-40B4-BE49-F238E27FC236}">
                <a16:creationId xmlns:a16="http://schemas.microsoft.com/office/drawing/2014/main" id="{4B919B81-2677-5C40-9684-E5CD13D782D9}"/>
              </a:ext>
            </a:extLst>
          </p:cNvPr>
          <p:cNvSpPr>
            <a:spLocks noGrp="1"/>
          </p:cNvSpPr>
          <p:nvPr>
            <p:ph type="sldNum" sz="quarter" idx="12"/>
          </p:nvPr>
        </p:nvSpPr>
        <p:spPr/>
        <p:txBody>
          <a:bodyPr/>
          <a:lstStyle/>
          <a:p>
            <a:fld id="{A49FEDE7-8061-9B4D-88A1-7EA83A94C31B}" type="slidenum">
              <a:rPr lang="en-TH" smtClean="0"/>
              <a:t>5</a:t>
            </a:fld>
            <a:endParaRPr lang="en-TH"/>
          </a:p>
        </p:txBody>
      </p:sp>
      <p:pic>
        <p:nvPicPr>
          <p:cNvPr id="5" name="Picture 4">
            <a:extLst>
              <a:ext uri="{FF2B5EF4-FFF2-40B4-BE49-F238E27FC236}">
                <a16:creationId xmlns:a16="http://schemas.microsoft.com/office/drawing/2014/main" id="{62EB4B65-6010-D64B-81D7-3C407A712091}"/>
              </a:ext>
            </a:extLst>
          </p:cNvPr>
          <p:cNvPicPr>
            <a:picLocks noChangeAspect="1"/>
          </p:cNvPicPr>
          <p:nvPr/>
        </p:nvPicPr>
        <p:blipFill>
          <a:blip r:embed="rId4"/>
          <a:stretch>
            <a:fillRect/>
          </a:stretch>
        </p:blipFill>
        <p:spPr>
          <a:xfrm>
            <a:off x="5037221" y="4863503"/>
            <a:ext cx="5504114" cy="1625600"/>
          </a:xfrm>
          <a:prstGeom prst="rect">
            <a:avLst/>
          </a:prstGeom>
        </p:spPr>
      </p:pic>
    </p:spTree>
    <p:extLst>
      <p:ext uri="{BB962C8B-B14F-4D97-AF65-F5344CB8AC3E}">
        <p14:creationId xmlns:p14="http://schemas.microsoft.com/office/powerpoint/2010/main" val="119206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793627" y="2117382"/>
            <a:ext cx="7414030" cy="36317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dirty="0">
                <a:solidFill>
                  <a:srgbClr val="29C7F7"/>
                </a:solidFill>
                <a:latin typeface="Calibri"/>
                <a:cs typeface="Calibri"/>
                <a:sym typeface="Calibri"/>
              </a:rPr>
              <a:t>Pasos para </a:t>
            </a:r>
            <a:r>
              <a:rPr lang="en-US" sz="11500" b="1" dirty="0" err="1">
                <a:solidFill>
                  <a:srgbClr val="29C7F7"/>
                </a:solidFill>
                <a:latin typeface="Calibri"/>
                <a:cs typeface="Calibri"/>
                <a:sym typeface="Calibri"/>
              </a:rPr>
              <a:t>el</a:t>
            </a:r>
            <a:r>
              <a:rPr lang="en-US" sz="11500" b="1" dirty="0">
                <a:solidFill>
                  <a:srgbClr val="29C7F7"/>
                </a:solidFill>
                <a:latin typeface="Calibri"/>
                <a:cs typeface="Calibri"/>
                <a:sym typeface="Calibri"/>
              </a:rPr>
              <a:t> </a:t>
            </a:r>
            <a:r>
              <a:rPr lang="en-US" sz="11500" b="1" dirty="0" err="1">
                <a:solidFill>
                  <a:srgbClr val="29C7F7"/>
                </a:solidFill>
                <a:latin typeface="Calibri"/>
                <a:cs typeface="Calibri"/>
                <a:sym typeface="Calibri"/>
              </a:rPr>
              <a:t>Reciclaje</a:t>
            </a:r>
            <a:endParaRPr dirty="0"/>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rgbClr val="29C7F7"/>
                </a:solidFill>
                <a:latin typeface="Calibri"/>
                <a:cs typeface="Calibri"/>
                <a:sym typeface="Calibri"/>
              </a:rPr>
              <a:t>Los</a:t>
            </a:r>
            <a:endParaRPr dirty="0"/>
          </a:p>
        </p:txBody>
      </p:sp>
      <p:sp>
        <p:nvSpPr>
          <p:cNvPr id="237" name="Google Shape;237;p7"/>
          <p:cNvSpPr/>
          <p:nvPr/>
        </p:nvSpPr>
        <p:spPr>
          <a:xfrm>
            <a:off x="2330223" y="1589117"/>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a:solidFill>
                  <a:schemeClr val="lt1"/>
                </a:solidFill>
                <a:latin typeface="Calibri"/>
                <a:ea typeface="Calibri"/>
                <a:cs typeface="Calibri"/>
                <a:sym typeface="Calibri"/>
              </a:rPr>
              <a:t>3</a:t>
            </a:r>
            <a:endParaRPr sz="13700" b="1">
              <a:solidFill>
                <a:schemeClr val="lt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675E0C1A-6709-A257-72F0-E5AFF917E744}"/>
              </a:ext>
            </a:extLst>
          </p:cNvPr>
          <p:cNvSpPr>
            <a:spLocks noGrp="1"/>
          </p:cNvSpPr>
          <p:nvPr>
            <p:ph type="sldNum" sz="quarter" idx="12"/>
          </p:nvPr>
        </p:nvSpPr>
        <p:spPr/>
        <p:txBody>
          <a:bodyPr/>
          <a:lstStyle/>
          <a:p>
            <a:fld id="{A49FEDE7-8061-9B4D-88A1-7EA83A94C31B}" type="slidenum">
              <a:rPr lang="en-TH" smtClean="0"/>
              <a:t>9</a:t>
            </a:fld>
            <a:endParaRPr lang="en-TH"/>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 2 (Advanced Lesson)" id="{98268673-526F-B146-981C-8D89C0788F61}" vid="{B12E13BD-0821-354E-829B-D7A310C98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2988</TotalTime>
  <Words>3226</Words>
  <Application>Microsoft Office PowerPoint</Application>
  <PresentationFormat>Widescreen</PresentationFormat>
  <Paragraphs>376</Paragraphs>
  <Slides>23</Slides>
  <Notes>22</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Mali</vt:lpstr>
      <vt:lpstr>Yu Gothic UI Semilight</vt:lpstr>
      <vt:lpstr>Mali Medium</vt:lpstr>
      <vt:lpstr>Arial</vt:lpstr>
      <vt:lpstr>72 Condensed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66</cp:revision>
  <dcterms:created xsi:type="dcterms:W3CDTF">2022-04-07T03:13:10Z</dcterms:created>
  <dcterms:modified xsi:type="dcterms:W3CDTF">2022-10-17T03:35:55Z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10146979</vt:lpwstr>
  </property>
  <property fmtid="{D5CDD505-2E9C-101B-9397-08002B2CF9AE}" pid="3" name="NXPowerLiteSettings">
    <vt:lpwstr>F700052003A000</vt:lpwstr>
  </property>
  <property fmtid="{D5CDD505-2E9C-101B-9397-08002B2CF9AE}" pid="4" name="NXPowerLiteVersion">
    <vt:lpwstr>D9.1.2</vt:lpwstr>
  </property>
</Properties>
</file>