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7"/>
  </p:notesMasterIdLst>
  <p:handoutMasterIdLst>
    <p:handoutMasterId r:id="rId28"/>
  </p:handoutMasterIdLst>
  <p:sldIdLst>
    <p:sldId id="342" r:id="rId2"/>
    <p:sldId id="269" r:id="rId3"/>
    <p:sldId id="277" r:id="rId4"/>
    <p:sldId id="270" r:id="rId5"/>
    <p:sldId id="288" r:id="rId6"/>
    <p:sldId id="281" r:id="rId7"/>
    <p:sldId id="308" r:id="rId8"/>
    <p:sldId id="307" r:id="rId9"/>
    <p:sldId id="306" r:id="rId10"/>
    <p:sldId id="332" r:id="rId11"/>
    <p:sldId id="333" r:id="rId12"/>
    <p:sldId id="290" r:id="rId13"/>
    <p:sldId id="289" r:id="rId14"/>
    <p:sldId id="297" r:id="rId15"/>
    <p:sldId id="336" r:id="rId16"/>
    <p:sldId id="337" r:id="rId17"/>
    <p:sldId id="302" r:id="rId18"/>
    <p:sldId id="338" r:id="rId19"/>
    <p:sldId id="262" r:id="rId20"/>
    <p:sldId id="305" r:id="rId21"/>
    <p:sldId id="340" r:id="rId22"/>
    <p:sldId id="265" r:id="rId23"/>
    <p:sldId id="341" r:id="rId24"/>
    <p:sldId id="299" r:id="rId25"/>
    <p:sldId id="298" r:id="rId26"/>
  </p:sldIdLst>
  <p:sldSz cx="12192000" cy="6858000"/>
  <p:notesSz cx="6858000" cy="9144000"/>
  <p:embeddedFontLst>
    <p:embeddedFont>
      <p:font typeface="72 Condensed" panose="020B0506030000000003" pitchFamily="34" charset="0"/>
      <p:regular r:id="rId29"/>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Mali" panose="00000800000000000000" charset="-34"/>
      <p:regular r:id="rId37"/>
      <p:bold r:id="rId38"/>
      <p:italic r:id="rId39"/>
      <p:boldItalic r:id="rId40"/>
    </p:embeddedFont>
    <p:embeddedFont>
      <p:font typeface="Mali Medium" panose="020B0604020202020204" charset="-34"/>
      <p:regular r:id="rId41"/>
      <p:bold r:id="rId42"/>
      <p:italic r:id="rId43"/>
      <p:boldItalic r:id="rId44"/>
    </p:embeddedFont>
    <p:embeddedFont>
      <p:font typeface="Yu Gothic UI Semilight" panose="020B0400000000000000" pitchFamily="34" charset="-128"/>
      <p:regular r:id="rId45"/>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C6BC7-2CDD-469F-B8AB-69D73DE47363}" name="Panchica Koonchaimang" initials="PK" userId="S::panchica.k@indorama.net::013565c1-16ef-41bb-98d4-f724bc1deb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3AC69D"/>
    <a:srgbClr val="434444"/>
    <a:srgbClr val="262626"/>
    <a:srgbClr val="FEEBCA"/>
    <a:srgbClr val="FFE300"/>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4698" autoAdjust="0"/>
  </p:normalViewPr>
  <p:slideViewPr>
    <p:cSldViewPr snapToGrid="0" snapToObjects="1">
      <p:cViewPr varScale="1">
        <p:scale>
          <a:sx n="48" d="100"/>
          <a:sy n="48" d="100"/>
        </p:scale>
        <p:origin x="13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ECEBD-693A-CAFE-08B6-059976FCA1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3B1A81-1DAF-D646-8CE4-F5DAA22078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877C4-CDFE-0F4D-B407-AEC9FF437987}" type="datetimeFigureOut">
              <a:rPr lang="en-US" smtClean="0"/>
              <a:t>10/16/2022</a:t>
            </a:fld>
            <a:endParaRPr lang="en-US"/>
          </a:p>
        </p:txBody>
      </p:sp>
      <p:sp>
        <p:nvSpPr>
          <p:cNvPr id="4" name="Footer Placeholder 3">
            <a:extLst>
              <a:ext uri="{FF2B5EF4-FFF2-40B4-BE49-F238E27FC236}">
                <a16:creationId xmlns:a16="http://schemas.microsoft.com/office/drawing/2014/main" id="{3ADD26A4-3AD6-86AE-5674-8A38275D70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379E9-52C7-3193-B1C8-AEB5D05109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BD445-06F4-6C4F-9495-445D5B2F1F60}" type="slidenum">
              <a:rPr lang="en-US" smtClean="0"/>
              <a:t>‹#›</a:t>
            </a:fld>
            <a:endParaRPr lang="en-US"/>
          </a:p>
        </p:txBody>
      </p:sp>
    </p:spTree>
    <p:extLst>
      <p:ext uri="{BB962C8B-B14F-4D97-AF65-F5344CB8AC3E}">
        <p14:creationId xmlns:p14="http://schemas.microsoft.com/office/powerpoint/2010/main" val="683501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10/16/2022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(Duración de la diapositiva: 2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¿Por qué es bueno este contenedor?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a:t>
            </a:r>
            <a:r>
              <a:rPr lang="es-ES" sz="1100" b="0" dirty="0"/>
              <a:t>Permítales mirar e identificar las razones de cada imagen según el documento de SÍ/NO.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Los profesores deberán hacer clic 6 veces para revelar la imagen y las 5 respuestas.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Respuestas: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Limpio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Seco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Sin olor</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Sin bolsas de plástico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Sin materiales no </a:t>
            </a:r>
            <a:r>
              <a:rPr lang="es-ES" sz="1100" b="0" dirty="0" err="1"/>
              <a:t>reciclabes</a:t>
            </a:r>
            <a:endParaRPr lang="es-ES" sz="1100" b="0" dirty="0"/>
          </a:p>
          <a:p>
            <a:pPr marL="0" lvl="0" indent="0" algn="l" rtl="0">
              <a:spcBef>
                <a:spcPts val="0"/>
              </a:spcBef>
              <a:spcAft>
                <a:spcPts val="0"/>
              </a:spcAft>
              <a:buNone/>
            </a:pPr>
            <a:endParaRPr dirty="0"/>
          </a:p>
        </p:txBody>
      </p:sp>
      <p:sp>
        <p:nvSpPr>
          <p:cNvPr id="238" name="Google Shape;2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(Duración de la diapositiva: 2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dirty="0"/>
              <a:t>¿Por qué no es bueno este contenedor?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a:t>
            </a:r>
            <a:r>
              <a:rPr lang="es-ES" sz="1100" b="0" dirty="0"/>
              <a:t>Permítales mirar e identificar las razones de cada imagen según el documento de SÍ/NO.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Los profesores deberán hacer clic 6 veces para revelar la imagen y las 5 respuestas.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dirty="0"/>
              <a:t>Respuestas: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Alimentos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Papel y cartón sucios o mojados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Líquido en botellas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Vasos de plástico sucios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s-ES" sz="1100" b="0" dirty="0"/>
              <a:t>Bolsas de plástico</a:t>
            </a:r>
            <a:endParaRPr b="0" dirty="0"/>
          </a:p>
        </p:txBody>
      </p:sp>
      <p:sp>
        <p:nvSpPr>
          <p:cNvPr id="257" name="Google Shape;2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No todos los residuos van al mismo contenedor, cuando los desechos húmedos u otros desechos sucios se colocan en el contenedor de reciclaje, ensucian todos los demás elementos y no se pueden reciclar. Esto lo convierte en un mal contenedor de reciclaje.</a:t>
            </a:r>
            <a:endParaRPr lang="en-US" b="0"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67990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Después de cada clic aparece una imagen de un artículo que no se puede reciclar. Por lo general, todos estos artículos se pueden reciclar, pero cuando están contaminados o sucios, no es posible. Cada imagen incluye una razón por la que a veces no es posible reciclar los objetos.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1: </a:t>
            </a:r>
            <a:r>
              <a:rPr lang="es-ES" b="0" dirty="0"/>
              <a:t>caja de pizza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2: </a:t>
            </a:r>
            <a:r>
              <a:rPr lang="es-ES" b="0" dirty="0"/>
              <a:t>envase de cristal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3: </a:t>
            </a:r>
            <a:r>
              <a:rPr lang="es-ES" b="0" dirty="0"/>
              <a:t>botella de plástico PET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4: </a:t>
            </a:r>
            <a:r>
              <a:rPr lang="es-ES" b="0" dirty="0"/>
              <a:t>lata de metal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 en 5: </a:t>
            </a:r>
            <a:r>
              <a:rPr lang="es-ES" b="0" dirty="0"/>
              <a:t>botella de vidrio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¿Qué se puede hacer con estos artículos para que puedan ser reciclados?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1. Limpiar la grasa y el queso de la caja de pizza y luego secarla.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2. Retirar los restos de alimentos de los  frascos, remojar en agua durante la noche para eliminarlos por completo y luego secar.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3. Limpiar toda la suciedad de la botella y luego secarla.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4. Asegúrese de que se hayan retirado todos los alimentos de la lata.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5. </a:t>
            </a:r>
            <a:r>
              <a:rPr lang="es-ES" b="0" dirty="0" err="1"/>
              <a:t>Vertir</a:t>
            </a:r>
            <a:r>
              <a:rPr lang="es-ES" b="0" dirty="0"/>
              <a:t> cualquier resto de líquido en la botella.</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385311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dirty="0" err="1"/>
              <a:t>Duración</a:t>
            </a:r>
            <a:r>
              <a:rPr lang="en-US" b="1" dirty="0"/>
              <a:t> de la </a:t>
            </a:r>
            <a:r>
              <a:rPr lang="en-US" b="1" dirty="0" err="1"/>
              <a:t>diapositiva</a:t>
            </a:r>
            <a:r>
              <a:rPr lang="en-US" b="1" dirty="0"/>
              <a:t>: 3 </a:t>
            </a:r>
            <a:r>
              <a:rPr lang="en-US" b="1" dirty="0" err="1"/>
              <a:t>minutos</a:t>
            </a:r>
            <a:r>
              <a:rPr lang="en-US" b="1" dirty="0"/>
              <a:t>)</a:t>
            </a:r>
          </a:p>
          <a:p>
            <a:endParaRPr lang="en-US" b="1" dirty="0"/>
          </a:p>
          <a:p>
            <a:r>
              <a:rPr lang="es-ES" b="1" dirty="0"/>
              <a:t>(Duración de la diapositiva: 3-5 minutos)</a:t>
            </a:r>
          </a:p>
          <a:p>
            <a:endParaRPr lang="es-ES" b="1" dirty="0"/>
          </a:p>
          <a:p>
            <a:r>
              <a:rPr lang="es-ES" b="1" dirty="0"/>
              <a:t>Pregunte a los estudiantes:</a:t>
            </a:r>
          </a:p>
          <a:p>
            <a:r>
              <a:rPr lang="es-ES" b="0" dirty="0"/>
              <a:t>¿Qué es un tiradero/vertedero?</a:t>
            </a:r>
          </a:p>
          <a:p>
            <a:r>
              <a:rPr lang="es-ES" b="0" dirty="0"/>
              <a:t>¿Los elementos reciclables pertenecen a un tiradero? Por qué?</a:t>
            </a:r>
          </a:p>
          <a:p>
            <a:r>
              <a:rPr lang="es-ES" b="0" dirty="0"/>
              <a:t>¿Qué debe estar en un tiradero/vertedero?</a:t>
            </a:r>
          </a:p>
          <a:p>
            <a:endParaRPr lang="es-ES" b="1" dirty="0"/>
          </a:p>
          <a:p>
            <a:r>
              <a:rPr lang="es-ES" b="1" dirty="0"/>
              <a:t>Respuestas: </a:t>
            </a:r>
          </a:p>
          <a:p>
            <a:r>
              <a:rPr lang="es-ES" b="0" dirty="0"/>
              <a:t>Un vertedero es un sitio donde las personas tiran sus materiales de desechos generales en el suelo o en una pila gigante.. </a:t>
            </a:r>
          </a:p>
          <a:p>
            <a:r>
              <a:rPr lang="es-ES" b="0" dirty="0"/>
              <a:t>No, el reciclaje no pertenece aquí. Solo los elementos que no se pueden reciclar deben llevarse al vertedero.</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386833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endParaRPr lang="es-E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¿Saben cuánto tarda en desaparecer una caja de </a:t>
            </a:r>
            <a:r>
              <a:rPr lang="es-ES" b="0" dirty="0" err="1"/>
              <a:t>carton</a:t>
            </a:r>
            <a:r>
              <a:rPr lang="es-ES" b="0" dirty="0"/>
              <a:t> de un vertedero/tiradero?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*Da clic después de hacer la pregunta, para activar la animación.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Respuesta: 3 meses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¿Podemos reciclar el cartón?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Respuesta: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Sí, el cartón es completamente reciclable.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92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(Duración de diapositiva: 3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¿Saben cuánto tarda en desaparecer una lata de metal de un vertedero?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*Dé clic para activar la animación, después de hacer la pregunta.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Respuesta: 150 años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¿Podemos reciclar latas de metal?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Respuesta: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Sí, las latas de metal son reciclables.</a:t>
            </a:r>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4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Saben cuánto tardar en desaparecer una botella de plástico en un tiradero/vertedero?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Respuesta: 450 años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Podemos reciclar las botellas de plástico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Respuesta: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0" dirty="0"/>
              <a:t>Sí, las botellas de plástico PET son totalmente reciclables.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80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a:solidFill>
                  <a:srgbClr val="262626"/>
                </a:solidFill>
                <a:latin typeface="Mali"/>
                <a:ea typeface="Mali"/>
                <a:cs typeface="Mali"/>
                <a:sym typeface="Mali"/>
              </a:rPr>
              <a:t>(Duración de diapositiva: 3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i="0" u="none" strike="noStrike" cap="none" dirty="0">
              <a:solidFill>
                <a:srgbClr val="262626"/>
              </a:solidFill>
              <a:latin typeface="Mali"/>
              <a:ea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a:solidFill>
                  <a:srgbClr val="262626"/>
                </a:solidFill>
                <a:latin typeface="Mali"/>
                <a:ea typeface="Mali"/>
                <a:cs typeface="Mali"/>
                <a:sym typeface="Mali"/>
              </a:rPr>
              <a:t>Pregunte a sus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i="0" u="none" strike="noStrike" cap="none" dirty="0">
                <a:solidFill>
                  <a:srgbClr val="262626"/>
                </a:solidFill>
                <a:latin typeface="Mali"/>
                <a:ea typeface="Mali"/>
                <a:cs typeface="Mali"/>
                <a:sym typeface="Mali"/>
              </a:rPr>
              <a:t>¿Saben cuánto tarda en desaparecer un envase de vidrio?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i="0" u="none" strike="noStrike" cap="none" dirty="0">
              <a:solidFill>
                <a:srgbClr val="262626"/>
              </a:solidFill>
              <a:latin typeface="Mali"/>
              <a:ea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a:solidFill>
                  <a:srgbClr val="262626"/>
                </a:solidFill>
                <a:latin typeface="Mali"/>
                <a:ea typeface="Mali"/>
                <a:cs typeface="Mali"/>
                <a:sym typeface="Mali"/>
              </a:rPr>
              <a:t>*Da clic para activar la animación, después de obtener las respuestas.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i="0" u="none" strike="noStrike" cap="none" dirty="0">
                <a:solidFill>
                  <a:srgbClr val="262626"/>
                </a:solidFill>
                <a:latin typeface="Mali"/>
                <a:ea typeface="Mali"/>
                <a:cs typeface="Mali"/>
                <a:sym typeface="Mali"/>
              </a:rPr>
              <a:t>Respuesta: 4,000 años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i="0" u="none" strike="noStrike" cap="none" dirty="0">
              <a:solidFill>
                <a:srgbClr val="262626"/>
              </a:solidFill>
              <a:latin typeface="Mali"/>
              <a:ea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a:solidFill>
                  <a:srgbClr val="262626"/>
                </a:solidFill>
                <a:latin typeface="Mali"/>
                <a:ea typeface="Mali"/>
                <a:cs typeface="Mali"/>
                <a:sym typeface="Mali"/>
              </a:rPr>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i="0" u="none" strike="noStrike" cap="none" dirty="0">
                <a:solidFill>
                  <a:srgbClr val="262626"/>
                </a:solidFill>
                <a:latin typeface="Mali"/>
                <a:ea typeface="Mali"/>
                <a:cs typeface="Mali"/>
                <a:sym typeface="Mali"/>
              </a:rPr>
              <a:t>¿Se puede reciclar un envase de vidrio?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1" i="0" u="none" strike="noStrike" cap="none" dirty="0">
              <a:solidFill>
                <a:srgbClr val="262626"/>
              </a:solidFill>
              <a:latin typeface="Mali"/>
              <a:ea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a:solidFill>
                  <a:srgbClr val="262626"/>
                </a:solidFill>
                <a:latin typeface="Mali"/>
                <a:ea typeface="Mali"/>
                <a:cs typeface="Mali"/>
                <a:sym typeface="Mali"/>
              </a:rPr>
              <a:t>Respuesta: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a:solidFill>
                  <a:srgbClr val="262626"/>
                </a:solidFill>
                <a:latin typeface="Mali"/>
                <a:ea typeface="Mali"/>
                <a:cs typeface="Mali"/>
                <a:sym typeface="Mali"/>
              </a:rPr>
              <a:t>Sí, un envase de vidrio es totalmente reciclable.</a:t>
            </a:r>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4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361247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Incita</a:t>
            </a:r>
            <a:r>
              <a:rPr lang="en-US" dirty="0"/>
              <a:t> a que </a:t>
            </a:r>
            <a:r>
              <a:rPr lang="en-US" dirty="0" err="1"/>
              <a:t>los</a:t>
            </a:r>
            <a:r>
              <a:rPr lang="en-US" dirty="0"/>
              <a:t> </a:t>
            </a:r>
            <a:r>
              <a:rPr lang="en-US" dirty="0" err="1"/>
              <a:t>estudiantes</a:t>
            </a:r>
            <a:r>
              <a:rPr lang="en-US" dirty="0"/>
              <a:t> a que </a:t>
            </a:r>
            <a:r>
              <a:rPr lang="en-US" dirty="0" err="1"/>
              <a:t>adivinen</a:t>
            </a:r>
            <a:r>
              <a:rPr lang="en-US" dirty="0"/>
              <a:t> </a:t>
            </a:r>
            <a:r>
              <a:rPr lang="en-US" dirty="0" err="1"/>
              <a:t>cuáles</a:t>
            </a:r>
            <a:r>
              <a:rPr lang="en-US" dirty="0"/>
              <a:t> son </a:t>
            </a:r>
            <a:r>
              <a:rPr lang="en-US" dirty="0" err="1"/>
              <a:t>los</a:t>
            </a:r>
            <a:r>
              <a:rPr lang="en-US" dirty="0"/>
              <a:t> principals </a:t>
            </a:r>
            <a:r>
              <a:rPr lang="en-US" dirty="0" err="1"/>
              <a:t>objetos</a:t>
            </a:r>
            <a:r>
              <a:rPr lang="en-US" dirty="0"/>
              <a:t> que se </a:t>
            </a:r>
            <a:r>
              <a:rPr lang="en-US" dirty="0" err="1"/>
              <a:t>pueden</a:t>
            </a:r>
            <a:r>
              <a:rPr lang="en-US" dirty="0"/>
              <a:t> </a:t>
            </a:r>
            <a:r>
              <a:rPr lang="en-US" dirty="0" err="1"/>
              <a:t>reciclar</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Clic</a:t>
            </a:r>
            <a:r>
              <a:rPr lang="en-US" b="1" dirty="0"/>
              <a:t> 1</a:t>
            </a:r>
            <a:r>
              <a:rPr lang="en-US" dirty="0"/>
              <a:t>: </a:t>
            </a:r>
            <a:r>
              <a:rPr lang="en-US" dirty="0" err="1"/>
              <a:t>Envase</a:t>
            </a:r>
            <a:r>
              <a:rPr lang="en-US" dirty="0"/>
              <a:t> de </a:t>
            </a:r>
            <a:r>
              <a:rPr lang="en-US" dirty="0" err="1"/>
              <a:t>vidrio</a:t>
            </a:r>
            <a:endParaRPr lang="en-US" dirty="0"/>
          </a:p>
          <a:p>
            <a:pPr marL="0" lvl="0" indent="0" algn="l" rtl="0">
              <a:spcBef>
                <a:spcPts val="0"/>
              </a:spcBef>
              <a:spcAft>
                <a:spcPts val="0"/>
              </a:spcAft>
              <a:buNone/>
            </a:pPr>
            <a:r>
              <a:rPr lang="en-US" b="1" dirty="0" err="1"/>
              <a:t>Clic</a:t>
            </a:r>
            <a:r>
              <a:rPr lang="en-US" b="1" dirty="0"/>
              <a:t> 2</a:t>
            </a:r>
            <a:r>
              <a:rPr lang="en-US" dirty="0"/>
              <a:t>: </a:t>
            </a:r>
            <a:r>
              <a:rPr lang="en-US" dirty="0" err="1"/>
              <a:t>Botella</a:t>
            </a:r>
            <a:r>
              <a:rPr lang="en-US" dirty="0"/>
              <a:t> de </a:t>
            </a:r>
            <a:r>
              <a:rPr lang="en-US" dirty="0" err="1"/>
              <a:t>plástico</a:t>
            </a:r>
            <a:r>
              <a:rPr lang="en-US" dirty="0"/>
              <a:t> PET</a:t>
            </a:r>
          </a:p>
          <a:p>
            <a:pPr marL="0" lvl="0" indent="0" algn="l" rtl="0">
              <a:spcBef>
                <a:spcPts val="0"/>
              </a:spcBef>
              <a:spcAft>
                <a:spcPts val="0"/>
              </a:spcAft>
              <a:buNone/>
            </a:pPr>
            <a:r>
              <a:rPr lang="en-US" b="1" dirty="0" err="1"/>
              <a:t>Clic</a:t>
            </a:r>
            <a:r>
              <a:rPr lang="en-US" b="1" dirty="0"/>
              <a:t> 3</a:t>
            </a:r>
            <a:r>
              <a:rPr lang="en-US" dirty="0"/>
              <a:t>: </a:t>
            </a:r>
            <a:r>
              <a:rPr lang="en-US" dirty="0" err="1"/>
              <a:t>Caja</a:t>
            </a:r>
            <a:r>
              <a:rPr lang="en-US" dirty="0"/>
              <a:t> de </a:t>
            </a:r>
            <a:r>
              <a:rPr lang="en-US" dirty="0" err="1"/>
              <a:t>cartón</a:t>
            </a:r>
            <a:endParaRPr lang="en-US" dirty="0"/>
          </a:p>
          <a:p>
            <a:pPr marL="0" lvl="0" indent="0" algn="l" rtl="0">
              <a:spcBef>
                <a:spcPts val="0"/>
              </a:spcBef>
              <a:spcAft>
                <a:spcPts val="0"/>
              </a:spcAft>
              <a:buNone/>
            </a:pPr>
            <a:r>
              <a:rPr lang="en-US" b="1" dirty="0" err="1"/>
              <a:t>Clic</a:t>
            </a:r>
            <a:r>
              <a:rPr lang="en-US" b="1" dirty="0"/>
              <a:t> 4</a:t>
            </a:r>
            <a:r>
              <a:rPr lang="en-US" dirty="0"/>
              <a:t>: Lata de metal</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¿Me </a:t>
            </a:r>
            <a:r>
              <a:rPr lang="en-US" dirty="0" err="1"/>
              <a:t>pueden</a:t>
            </a:r>
            <a:r>
              <a:rPr lang="en-US" dirty="0"/>
              <a:t> </a:t>
            </a:r>
            <a:r>
              <a:rPr lang="en-US" dirty="0" err="1"/>
              <a:t>dar</a:t>
            </a:r>
            <a:r>
              <a:rPr lang="en-US" dirty="0"/>
              <a:t> un </a:t>
            </a:r>
            <a:r>
              <a:rPr lang="en-US" dirty="0" err="1"/>
              <a:t>ejemplo</a:t>
            </a:r>
            <a:r>
              <a:rPr lang="en-US" dirty="0"/>
              <a:t> de </a:t>
            </a:r>
            <a:r>
              <a:rPr lang="en-US" dirty="0" err="1"/>
              <a:t>algún</a:t>
            </a:r>
            <a:r>
              <a:rPr lang="en-US" dirty="0"/>
              <a:t> </a:t>
            </a:r>
            <a:r>
              <a:rPr lang="en-US" dirty="0" err="1"/>
              <a:t>objeto</a:t>
            </a:r>
            <a:r>
              <a:rPr lang="en-US" dirty="0"/>
              <a:t> que se </a:t>
            </a:r>
            <a:r>
              <a:rPr lang="en-US" dirty="0" err="1"/>
              <a:t>pueda</a:t>
            </a:r>
            <a:r>
              <a:rPr lang="en-US" dirty="0"/>
              <a:t> </a:t>
            </a:r>
            <a:r>
              <a:rPr lang="en-US" dirty="0" err="1"/>
              <a:t>reciclar</a:t>
            </a: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a:t>
            </a:r>
            <a:r>
              <a:rPr lang="en-US" b="0" dirty="0" err="1"/>
              <a:t>Qué</a:t>
            </a:r>
            <a:r>
              <a:rPr lang="en-US" b="0" dirty="0"/>
              <a:t> </a:t>
            </a:r>
            <a:r>
              <a:rPr lang="en-US" b="0" dirty="0" err="1"/>
              <a:t>objetos</a:t>
            </a:r>
            <a:r>
              <a:rPr lang="en-US" b="0" dirty="0"/>
              <a:t> no se </a:t>
            </a:r>
            <a:r>
              <a:rPr lang="en-US" b="0" dirty="0" err="1"/>
              <a:t>pueden</a:t>
            </a:r>
            <a:r>
              <a:rPr lang="en-US" b="0" dirty="0"/>
              <a:t> </a:t>
            </a:r>
            <a:r>
              <a:rPr lang="en-US" b="0" dirty="0" err="1"/>
              <a:t>reciclar</a:t>
            </a:r>
            <a:r>
              <a:rPr lang="en-US" b="0"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Dato curioso:</a:t>
            </a:r>
          </a:p>
          <a:p>
            <a:pPr marL="0" lvl="0" indent="0" algn="l" rtl="0">
              <a:spcBef>
                <a:spcPts val="0"/>
              </a:spcBef>
              <a:spcAft>
                <a:spcPts val="0"/>
              </a:spcAft>
              <a:buNone/>
            </a:pPr>
            <a:r>
              <a:rPr lang="en-US" dirty="0"/>
              <a:t>Las </a:t>
            </a:r>
            <a:r>
              <a:rPr lang="en-US" dirty="0" err="1"/>
              <a:t>botellas</a:t>
            </a:r>
            <a:r>
              <a:rPr lang="en-US" dirty="0"/>
              <a:t> de </a:t>
            </a:r>
            <a:r>
              <a:rPr lang="en-US" dirty="0" err="1"/>
              <a:t>plástico</a:t>
            </a:r>
            <a:r>
              <a:rPr lang="en-US" dirty="0"/>
              <a:t> PET son las </a:t>
            </a:r>
            <a:r>
              <a:rPr lang="en-US" dirty="0" err="1"/>
              <a:t>más</a:t>
            </a:r>
            <a:r>
              <a:rPr lang="en-US" dirty="0"/>
              <a:t> </a:t>
            </a:r>
            <a:r>
              <a:rPr lang="en-US" dirty="0" err="1"/>
              <a:t>recicladas</a:t>
            </a:r>
            <a:r>
              <a:rPr lang="en-US" dirty="0"/>
              <a:t> </a:t>
            </a:r>
            <a:r>
              <a:rPr lang="en-US" dirty="0" err="1"/>
              <a:t>en</a:t>
            </a:r>
            <a:r>
              <a:rPr lang="en-US" dirty="0"/>
              <a:t> </a:t>
            </a:r>
            <a:r>
              <a:rPr lang="en-US" dirty="0" err="1"/>
              <a:t>el</a:t>
            </a:r>
            <a:r>
              <a:rPr lang="en-US" dirty="0"/>
              <a:t> </a:t>
            </a:r>
            <a:r>
              <a:rPr lang="en-US" dirty="0" err="1"/>
              <a:t>mundo</a:t>
            </a:r>
            <a:r>
              <a:rPr lang="en-US" dirty="0"/>
              <a:t> y son </a:t>
            </a:r>
            <a:r>
              <a:rPr lang="en-US" dirty="0" err="1"/>
              <a:t>totalmente</a:t>
            </a:r>
            <a:r>
              <a:rPr lang="en-US" dirty="0"/>
              <a:t> </a:t>
            </a:r>
            <a:r>
              <a:rPr lang="en-US" dirty="0" err="1"/>
              <a:t>reciclables</a:t>
            </a:r>
            <a:r>
              <a:rPr lang="en-US" dirty="0"/>
              <a:t>.</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err="1"/>
              <a:t>Realice</a:t>
            </a:r>
            <a:r>
              <a:rPr lang="en-US" b="1" dirty="0"/>
              <a:t> las </a:t>
            </a:r>
            <a:r>
              <a:rPr lang="en-US" b="1" dirty="0" err="1"/>
              <a:t>siguientes</a:t>
            </a:r>
            <a:r>
              <a:rPr lang="en-US" b="1" dirty="0"/>
              <a:t> </a:t>
            </a:r>
            <a:r>
              <a:rPr lang="en-US" b="1" dirty="0" err="1"/>
              <a:t>preguntas</a:t>
            </a:r>
            <a:r>
              <a:rPr lang="en-US" b="1" dirty="0"/>
              <a:t>:</a:t>
            </a:r>
          </a:p>
          <a:p>
            <a:pPr marL="228600" lvl="0" indent="-228600" algn="l" rtl="0">
              <a:spcBef>
                <a:spcPts val="0"/>
              </a:spcBef>
              <a:spcAft>
                <a:spcPts val="0"/>
              </a:spcAft>
              <a:buAutoNum type="arabicPeriod"/>
            </a:pPr>
            <a:r>
              <a:rPr lang="en-US" dirty="0"/>
              <a:t>¿Has visto </a:t>
            </a:r>
            <a:r>
              <a:rPr lang="en-US" dirty="0" err="1"/>
              <a:t>el</a:t>
            </a:r>
            <a:r>
              <a:rPr lang="en-US" dirty="0"/>
              <a:t> #1 </a:t>
            </a:r>
            <a:r>
              <a:rPr lang="en-US" dirty="0" err="1"/>
              <a:t>en</a:t>
            </a:r>
            <a:r>
              <a:rPr lang="en-US" dirty="0"/>
              <a:t> la </a:t>
            </a:r>
            <a:r>
              <a:rPr lang="en-US" dirty="0" err="1"/>
              <a:t>parte</a:t>
            </a:r>
            <a:r>
              <a:rPr lang="en-US" dirty="0"/>
              <a:t> de </a:t>
            </a:r>
            <a:r>
              <a:rPr lang="en-US" dirty="0" err="1"/>
              <a:t>abajo</a:t>
            </a:r>
            <a:r>
              <a:rPr lang="en-US" dirty="0"/>
              <a:t> de </a:t>
            </a:r>
            <a:r>
              <a:rPr lang="en-US" dirty="0" err="1"/>
              <a:t>una</a:t>
            </a:r>
            <a:r>
              <a:rPr lang="en-US" dirty="0"/>
              <a:t> </a:t>
            </a:r>
            <a:r>
              <a:rPr lang="en-US" dirty="0" err="1"/>
              <a:t>botella</a:t>
            </a:r>
            <a:r>
              <a:rPr lang="en-US" dirty="0"/>
              <a:t> de </a:t>
            </a:r>
            <a:r>
              <a:rPr lang="en-US" dirty="0" err="1"/>
              <a:t>agua</a:t>
            </a:r>
            <a:r>
              <a:rPr lang="en-US" dirty="0"/>
              <a:t>?, </a:t>
            </a:r>
            <a:r>
              <a:rPr lang="en-US" dirty="0" err="1"/>
              <a:t>sí</a:t>
            </a:r>
            <a:r>
              <a:rPr lang="en-US" dirty="0"/>
              <a:t> lo </a:t>
            </a:r>
            <a:r>
              <a:rPr lang="en-US" dirty="0" err="1"/>
              <a:t>ves</a:t>
            </a:r>
            <a:r>
              <a:rPr lang="en-US" dirty="0"/>
              <a:t>, </a:t>
            </a:r>
            <a:r>
              <a:rPr lang="en-US" dirty="0" err="1"/>
              <a:t>esa</a:t>
            </a:r>
            <a:r>
              <a:rPr lang="en-US" dirty="0"/>
              <a:t> </a:t>
            </a:r>
            <a:r>
              <a:rPr lang="en-US" dirty="0" err="1"/>
              <a:t>botella</a:t>
            </a:r>
            <a:r>
              <a:rPr lang="en-US" dirty="0"/>
              <a:t> se </a:t>
            </a:r>
            <a:r>
              <a:rPr lang="en-US" dirty="0" err="1"/>
              <a:t>puede</a:t>
            </a:r>
            <a:r>
              <a:rPr lang="en-US" dirty="0"/>
              <a:t> </a:t>
            </a:r>
            <a:r>
              <a:rPr lang="en-US" dirty="0" err="1"/>
              <a:t>reciclar</a:t>
            </a:r>
            <a:r>
              <a:rPr lang="en-US" dirty="0"/>
              <a:t> </a:t>
            </a:r>
            <a:r>
              <a:rPr lang="en-US" dirty="0" err="1"/>
              <a:t>por</a:t>
            </a:r>
            <a:r>
              <a:rPr lang="en-US" dirty="0"/>
              <a:t> complete.</a:t>
            </a:r>
          </a:p>
          <a:p>
            <a:pPr marL="228600" lvl="0" indent="-228600" algn="l" rtl="0">
              <a:spcBef>
                <a:spcPts val="0"/>
              </a:spcBef>
              <a:spcAft>
                <a:spcPts val="0"/>
              </a:spcAft>
              <a:buAutoNum type="arabicPeriod"/>
            </a:pPr>
            <a:r>
              <a:rPr lang="en-US" dirty="0"/>
              <a:t>¿Me </a:t>
            </a:r>
            <a:r>
              <a:rPr lang="en-US" dirty="0" err="1"/>
              <a:t>pueden</a:t>
            </a:r>
            <a:r>
              <a:rPr lang="en-US" dirty="0"/>
              <a:t> </a:t>
            </a:r>
            <a:r>
              <a:rPr lang="en-US" dirty="0" err="1"/>
              <a:t>dar</a:t>
            </a:r>
            <a:r>
              <a:rPr lang="en-US" dirty="0"/>
              <a:t> </a:t>
            </a:r>
            <a:r>
              <a:rPr lang="en-US" dirty="0" err="1"/>
              <a:t>algún</a:t>
            </a:r>
            <a:r>
              <a:rPr lang="en-US" dirty="0"/>
              <a:t> </a:t>
            </a:r>
            <a:r>
              <a:rPr lang="en-US" dirty="0" err="1"/>
              <a:t>otro</a:t>
            </a:r>
            <a:r>
              <a:rPr lang="en-US" dirty="0"/>
              <a:t> </a:t>
            </a:r>
            <a:r>
              <a:rPr lang="en-US" dirty="0" err="1"/>
              <a:t>ejemplo</a:t>
            </a:r>
            <a:r>
              <a:rPr lang="en-US" dirty="0"/>
              <a:t> de </a:t>
            </a:r>
            <a:r>
              <a:rPr lang="en-US" dirty="0" err="1"/>
              <a:t>objetos</a:t>
            </a:r>
            <a:r>
              <a:rPr lang="en-US" dirty="0"/>
              <a:t> que se </a:t>
            </a:r>
            <a:r>
              <a:rPr lang="en-US" dirty="0" err="1"/>
              <a:t>puedan</a:t>
            </a:r>
            <a:r>
              <a:rPr lang="en-US" dirty="0"/>
              <a:t> </a:t>
            </a:r>
            <a:r>
              <a:rPr lang="en-US" dirty="0" err="1"/>
              <a:t>reciclar</a:t>
            </a:r>
            <a:r>
              <a:rPr lang="en-US" dirty="0"/>
              <a:t>?</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a:t>
            </a:r>
            <a:r>
              <a:rPr lang="en-US" b="1" dirty="0" err="1">
                <a:latin typeface="+mj-lt"/>
              </a:rPr>
              <a:t>diapositiva</a:t>
            </a:r>
            <a:r>
              <a:rPr lang="en-US" b="1" dirty="0">
                <a:latin typeface="+mj-lt"/>
              </a:rPr>
              <a:t>: 3-5 </a:t>
            </a:r>
            <a:r>
              <a:rPr lang="en-US" b="1" dirty="0" err="1">
                <a:latin typeface="+mj-lt"/>
              </a:rPr>
              <a:t>minutos</a:t>
            </a:r>
            <a:r>
              <a:rPr lang="en-US" b="1" dirty="0">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j-lt"/>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rgbClr val="3AC69D"/>
                </a:solidFill>
                <a:latin typeface="+mj-lt"/>
                <a:cs typeface="Mali Medium"/>
                <a:sym typeface="Mali Medium"/>
              </a:rPr>
              <a:t>Pregunta</a:t>
            </a:r>
            <a:r>
              <a:rPr lang="en-US" sz="1100" b="1" i="0" u="none" strike="noStrike" cap="none" dirty="0">
                <a:solidFill>
                  <a:srgbClr val="3AC69D"/>
                </a:solidFill>
                <a:latin typeface="+mj-lt"/>
                <a:cs typeface="Mali Medium"/>
                <a:sym typeface="Mali Medium"/>
              </a:rPr>
              <a:t> a </a:t>
            </a:r>
            <a:r>
              <a:rPr lang="en-US" sz="1100" b="1" i="0" u="none" strike="noStrike" cap="none" dirty="0" err="1">
                <a:solidFill>
                  <a:srgbClr val="3AC69D"/>
                </a:solidFill>
                <a:latin typeface="+mj-lt"/>
                <a:cs typeface="Mali Medium"/>
                <a:sym typeface="Mali Medium"/>
              </a:rPr>
              <a:t>los</a:t>
            </a:r>
            <a:r>
              <a:rPr lang="en-US" sz="1100" b="1" i="0" u="none" strike="noStrike" cap="none" dirty="0">
                <a:solidFill>
                  <a:srgbClr val="3AC69D"/>
                </a:solidFill>
                <a:latin typeface="+mj-lt"/>
                <a:cs typeface="Mali Medium"/>
                <a:sym typeface="Mali Medium"/>
              </a:rPr>
              <a:t> </a:t>
            </a:r>
            <a:r>
              <a:rPr lang="en-US" sz="1100" b="1" i="0" u="none" strike="noStrike" cap="none" dirty="0" err="1">
                <a:solidFill>
                  <a:srgbClr val="3AC69D"/>
                </a:solidFill>
                <a:latin typeface="+mj-lt"/>
                <a:cs typeface="Mali Medium"/>
                <a:sym typeface="Mali Medium"/>
              </a:rPr>
              <a:t>estudiantes</a:t>
            </a:r>
            <a:r>
              <a:rPr lang="en-US" sz="1100" b="1"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1. ¿Por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es </a:t>
            </a:r>
            <a:r>
              <a:rPr lang="en-US" sz="1100" b="0" i="0" u="none" strike="noStrike" cap="none" dirty="0" err="1">
                <a:solidFill>
                  <a:srgbClr val="3AC69D"/>
                </a:solidFill>
                <a:latin typeface="+mj-lt"/>
                <a:cs typeface="Mali Medium"/>
                <a:sym typeface="Mali Medium"/>
              </a:rPr>
              <a:t>importante</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limpiar</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los</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objetos</a:t>
            </a:r>
            <a:r>
              <a:rPr lang="en-US" sz="1100" b="0" i="0" u="none" strike="noStrike" cap="none" dirty="0">
                <a:solidFill>
                  <a:srgbClr val="3AC69D"/>
                </a:solidFill>
                <a:latin typeface="+mj-lt"/>
                <a:cs typeface="Mali Medium"/>
                <a:sym typeface="Mali Medium"/>
              </a:rPr>
              <a:t> antes de </a:t>
            </a:r>
            <a:r>
              <a:rPr lang="en-US" sz="1100" b="0" i="0" u="none" strike="noStrike" cap="none" dirty="0" err="1">
                <a:solidFill>
                  <a:srgbClr val="3AC69D"/>
                </a:solidFill>
                <a:latin typeface="+mj-lt"/>
                <a:cs typeface="Mali Medium"/>
                <a:sym typeface="Mali Medium"/>
              </a:rPr>
              <a:t>reciclar</a:t>
            </a:r>
            <a:r>
              <a:rPr lang="en-US" sz="1100" b="0"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2.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pasa</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si</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tienen</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líquidos</a:t>
            </a:r>
            <a:r>
              <a:rPr lang="en-US" sz="1100" b="0" i="0" u="none" strike="noStrike" cap="none" dirty="0">
                <a:solidFill>
                  <a:srgbClr val="3AC69D"/>
                </a:solidFill>
                <a:latin typeface="+mj-lt"/>
                <a:cs typeface="Mali Medium"/>
                <a:sym typeface="Mali Medium"/>
              </a:rPr>
              <a:t> o </a:t>
            </a:r>
            <a:r>
              <a:rPr lang="en-US" sz="1100" b="0" i="0" u="none" strike="noStrike" cap="none" dirty="0" err="1">
                <a:solidFill>
                  <a:srgbClr val="3AC69D"/>
                </a:solidFill>
                <a:latin typeface="+mj-lt"/>
                <a:cs typeface="Mali Medium"/>
                <a:sym typeface="Mali Medium"/>
              </a:rPr>
              <a:t>restos</a:t>
            </a:r>
            <a:r>
              <a:rPr lang="en-US" sz="1100" b="0" i="0" u="none" strike="noStrike" cap="none" dirty="0">
                <a:solidFill>
                  <a:srgbClr val="3AC69D"/>
                </a:solidFill>
                <a:latin typeface="+mj-lt"/>
                <a:cs typeface="Mali Medium"/>
                <a:sym typeface="Mali Medium"/>
              </a:rPr>
              <a:t> de comida?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j-lt"/>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err="1">
                <a:solidFill>
                  <a:schemeClr val="lt1"/>
                </a:solidFill>
                <a:latin typeface="+mj-lt"/>
                <a:ea typeface="Calibri"/>
                <a:cs typeface="Calibri"/>
                <a:sym typeface="Calibri"/>
              </a:rPr>
              <a:t>Podría</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sugerir</a:t>
            </a:r>
            <a:r>
              <a:rPr lang="en-US" sz="1100" b="1" i="0" u="sng" strike="noStrike" cap="none" dirty="0">
                <a:solidFill>
                  <a:schemeClr val="lt1"/>
                </a:solidFill>
                <a:latin typeface="+mj-lt"/>
                <a:ea typeface="Calibri"/>
                <a:cs typeface="Calibri"/>
                <a:sym typeface="Calibri"/>
              </a:rPr>
              <a:t> las </a:t>
            </a:r>
            <a:r>
              <a:rPr lang="en-US" sz="1100" b="1" i="0" u="sng" strike="noStrike" cap="none" dirty="0" err="1">
                <a:solidFill>
                  <a:schemeClr val="lt1"/>
                </a:solidFill>
                <a:latin typeface="+mj-lt"/>
                <a:ea typeface="Calibri"/>
                <a:cs typeface="Calibri"/>
                <a:sym typeface="Calibri"/>
              </a:rPr>
              <a:t>siguientes</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respuestas</a:t>
            </a:r>
            <a:r>
              <a:rPr lang="en-US" sz="1100" b="1" i="0" u="sng" strike="noStrike" cap="none" dirty="0">
                <a:solidFill>
                  <a:schemeClr val="lt1"/>
                </a:solidFill>
                <a:latin typeface="+mj-lt"/>
                <a:ea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sucios</a:t>
            </a:r>
            <a:r>
              <a:rPr lang="en-US" dirty="0">
                <a:latin typeface="+mj-lt"/>
              </a:rPr>
              <a:t> no </a:t>
            </a:r>
            <a:r>
              <a:rPr lang="en-US" dirty="0" err="1">
                <a:latin typeface="+mj-lt"/>
              </a:rPr>
              <a:t>pueden</a:t>
            </a:r>
            <a:r>
              <a:rPr lang="en-US" dirty="0">
                <a:latin typeface="+mj-lt"/>
              </a:rPr>
              <a:t> ser </a:t>
            </a:r>
            <a:r>
              <a:rPr lang="en-US" dirty="0" err="1">
                <a:latin typeface="+mj-lt"/>
              </a:rPr>
              <a:t>reciclados</a:t>
            </a:r>
            <a:r>
              <a:rPr lang="en-US" dirty="0">
                <a:latin typeface="+mj-lt"/>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mojados</a:t>
            </a:r>
            <a:r>
              <a:rPr lang="en-US" dirty="0">
                <a:latin typeface="+mj-lt"/>
              </a:rPr>
              <a:t> o </a:t>
            </a:r>
            <a:r>
              <a:rPr lang="en-US" dirty="0" err="1">
                <a:latin typeface="+mj-lt"/>
              </a:rPr>
              <a:t>sucios</a:t>
            </a:r>
            <a:r>
              <a:rPr lang="en-US" dirty="0">
                <a:latin typeface="+mj-lt"/>
              </a:rPr>
              <a:t> </a:t>
            </a:r>
            <a:r>
              <a:rPr lang="en-US" dirty="0" err="1">
                <a:latin typeface="+mj-lt"/>
              </a:rPr>
              <a:t>pueden</a:t>
            </a:r>
            <a:r>
              <a:rPr lang="en-US" dirty="0">
                <a:latin typeface="+mj-lt"/>
              </a:rPr>
              <a:t> </a:t>
            </a:r>
            <a:r>
              <a:rPr lang="en-US" dirty="0" err="1">
                <a:latin typeface="+mj-lt"/>
              </a:rPr>
              <a:t>ensuciar</a:t>
            </a:r>
            <a:r>
              <a:rPr lang="en-US" dirty="0">
                <a:latin typeface="+mj-lt"/>
              </a:rPr>
              <a:t> </a:t>
            </a:r>
            <a:r>
              <a:rPr lang="en-US" dirty="0" err="1">
                <a:latin typeface="+mj-lt"/>
              </a:rPr>
              <a:t>otros</a:t>
            </a:r>
            <a:r>
              <a:rPr lang="en-US" dirty="0">
                <a:latin typeface="+mj-lt"/>
              </a:rPr>
              <a:t> </a:t>
            </a:r>
            <a:r>
              <a:rPr lang="en-US" dirty="0" err="1">
                <a:latin typeface="+mj-lt"/>
              </a:rPr>
              <a:t>objetos</a:t>
            </a:r>
            <a:r>
              <a:rPr lang="en-US" dirty="0">
                <a:latin typeface="+mj-lt"/>
              </a:rPr>
              <a:t>, </a:t>
            </a:r>
            <a:r>
              <a:rPr lang="en-US" dirty="0" err="1">
                <a:latin typeface="+mj-lt"/>
              </a:rPr>
              <a:t>así</a:t>
            </a:r>
            <a:r>
              <a:rPr lang="en-US" dirty="0">
                <a:latin typeface="+mj-lt"/>
              </a:rPr>
              <a:t> </a:t>
            </a:r>
            <a:r>
              <a:rPr lang="en-US" dirty="0" err="1">
                <a:latin typeface="+mj-lt"/>
              </a:rPr>
              <a:t>como</a:t>
            </a:r>
            <a:r>
              <a:rPr lang="en-US" dirty="0">
                <a:latin typeface="+mj-lt"/>
              </a:rPr>
              <a:t> </a:t>
            </a:r>
            <a:r>
              <a:rPr lang="en-US" dirty="0" err="1">
                <a:latin typeface="+mj-lt"/>
              </a:rPr>
              <a:t>ensuciar</a:t>
            </a:r>
            <a:r>
              <a:rPr lang="en-US" dirty="0">
                <a:latin typeface="+mj-lt"/>
              </a:rPr>
              <a:t> </a:t>
            </a:r>
            <a:r>
              <a:rPr lang="en-US" dirty="0" err="1">
                <a:latin typeface="+mj-lt"/>
              </a:rPr>
              <a:t>todo</a:t>
            </a:r>
            <a:r>
              <a:rPr lang="en-US" dirty="0">
                <a:latin typeface="+mj-lt"/>
              </a:rPr>
              <a:t> </a:t>
            </a:r>
            <a:r>
              <a:rPr lang="en-US" dirty="0" err="1">
                <a:latin typeface="+mj-lt"/>
              </a:rPr>
              <a:t>el</a:t>
            </a:r>
            <a:r>
              <a:rPr lang="en-US" dirty="0">
                <a:latin typeface="+mj-lt"/>
              </a:rPr>
              <a:t> </a:t>
            </a:r>
            <a:r>
              <a:rPr lang="en-US" dirty="0" err="1">
                <a:latin typeface="+mj-lt"/>
              </a:rPr>
              <a:t>cesto</a:t>
            </a:r>
            <a:r>
              <a:rPr lang="en-US" dirty="0">
                <a:latin typeface="+mj-lt"/>
              </a:rPr>
              <a:t> de </a:t>
            </a:r>
            <a:r>
              <a:rPr lang="en-US" dirty="0" err="1">
                <a:latin typeface="+mj-lt"/>
              </a:rPr>
              <a:t>basura</a:t>
            </a:r>
            <a:r>
              <a:rPr lang="en-US" dirty="0">
                <a:latin typeface="+mj-lt"/>
              </a:rPr>
              <a:t>.</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s-ES" dirty="0"/>
              <a:t>Los elementos que se reciclan deben separarse en los contenedores de reciclaje adecuados. Haga clic para revelar el símbolo de reciclaje y hágales saber que este símbolo indica dónde colocar su reciclaje.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a:t>
            </a:r>
            <a:r>
              <a:rPr lang="en-US" dirty="0" err="1"/>
              <a:t>Dónde</a:t>
            </a:r>
            <a:r>
              <a:rPr lang="en-US" dirty="0"/>
              <a:t> has visto </a:t>
            </a:r>
            <a:r>
              <a:rPr lang="en-US" dirty="0" err="1"/>
              <a:t>este</a:t>
            </a:r>
            <a:r>
              <a:rPr lang="en-US" dirty="0"/>
              <a:t> </a:t>
            </a:r>
            <a:r>
              <a:rPr lang="en-US" dirty="0" err="1"/>
              <a:t>símbolo</a:t>
            </a:r>
            <a:r>
              <a:rPr lang="en-US" dirty="0"/>
              <a:t> </a:t>
            </a:r>
            <a:r>
              <a:rPr lang="en-US" dirty="0" err="1"/>
              <a:t>verde</a:t>
            </a:r>
            <a:r>
              <a:rPr lang="en-US" dirty="0"/>
              <a:t> antes?</a:t>
            </a:r>
          </a:p>
          <a:p>
            <a:pPr marL="228600" lvl="0" indent="-228600" algn="l" rtl="0">
              <a:spcBef>
                <a:spcPts val="0"/>
              </a:spcBef>
              <a:spcAft>
                <a:spcPts val="0"/>
              </a:spcAft>
              <a:buAutoNum type="arabicPeriod"/>
            </a:pPr>
            <a:r>
              <a:rPr lang="en-US" dirty="0"/>
              <a:t>¿</a:t>
            </a:r>
            <a:r>
              <a:rPr lang="en-US" dirty="0" err="1"/>
              <a:t>Qué</a:t>
            </a:r>
            <a:r>
              <a:rPr lang="en-US" dirty="0"/>
              <a:t> </a:t>
            </a:r>
            <a:r>
              <a:rPr lang="en-US" dirty="0" err="1"/>
              <a:t>significa</a:t>
            </a:r>
            <a:r>
              <a:rPr lang="en-US" dirty="0"/>
              <a:t> </a:t>
            </a:r>
            <a:r>
              <a:rPr lang="en-US" dirty="0" err="1"/>
              <a:t>este</a:t>
            </a:r>
            <a:r>
              <a:rPr lang="en-US" dirty="0"/>
              <a:t> </a:t>
            </a:r>
            <a:r>
              <a:rPr lang="en-US" dirty="0" err="1"/>
              <a:t>símbolo</a:t>
            </a:r>
            <a:r>
              <a:rPr lang="en-US" dirty="0"/>
              <a:t>?</a:t>
            </a:r>
          </a:p>
          <a:p>
            <a:pPr marL="228600" lvl="0" indent="-228600" algn="l" rtl="0">
              <a:spcBef>
                <a:spcPts val="0"/>
              </a:spcBef>
              <a:spcAft>
                <a:spcPts val="0"/>
              </a:spcAft>
              <a:buAutoNum type="arabicPeriod"/>
            </a:pPr>
            <a:r>
              <a:rPr lang="en-US" dirty="0"/>
              <a:t>¿</a:t>
            </a:r>
            <a:r>
              <a:rPr lang="en-US" dirty="0" err="1"/>
              <a:t>Dónde</a:t>
            </a:r>
            <a:r>
              <a:rPr lang="en-US" dirty="0"/>
              <a:t> </a:t>
            </a:r>
            <a:r>
              <a:rPr lang="en-US" dirty="0" err="1"/>
              <a:t>podemos</a:t>
            </a:r>
            <a:r>
              <a:rPr lang="en-US" dirty="0"/>
              <a:t> </a:t>
            </a:r>
            <a:r>
              <a:rPr lang="en-US" dirty="0" err="1"/>
              <a:t>colocar</a:t>
            </a:r>
            <a:r>
              <a:rPr lang="en-US" dirty="0"/>
              <a:t> las </a:t>
            </a:r>
            <a:r>
              <a:rPr lang="en-US" dirty="0" err="1"/>
              <a:t>botellas</a:t>
            </a:r>
            <a:r>
              <a:rPr lang="en-US" dirty="0"/>
              <a:t> de </a:t>
            </a:r>
            <a:r>
              <a:rPr lang="en-US" dirty="0" err="1"/>
              <a:t>plástico</a:t>
            </a:r>
            <a:r>
              <a:rPr lang="en-US" dirty="0"/>
              <a:t> PET?</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diapostivia</a:t>
            </a:r>
            <a:r>
              <a:rPr lang="en-US" b="1" dirty="0"/>
              <a:t>: 2-4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Dígale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Cuando</a:t>
            </a:r>
            <a:r>
              <a:rPr lang="en-US" b="0" dirty="0"/>
              <a:t> se </a:t>
            </a:r>
            <a:r>
              <a:rPr lang="en-US" b="0" dirty="0" err="1"/>
              <a:t>siguen</a:t>
            </a:r>
            <a:r>
              <a:rPr lang="en-US" b="0" dirty="0"/>
              <a:t> </a:t>
            </a:r>
            <a:r>
              <a:rPr lang="en-US" b="0" dirty="0" err="1"/>
              <a:t>los</a:t>
            </a:r>
            <a:r>
              <a:rPr lang="en-US" b="0" dirty="0"/>
              <a:t> 3 pasos del </a:t>
            </a:r>
            <a:r>
              <a:rPr lang="en-US" b="0" dirty="0" err="1"/>
              <a:t>reciclaje</a:t>
            </a:r>
            <a:r>
              <a:rPr lang="en-US" b="0" dirty="0"/>
              <a:t>, </a:t>
            </a:r>
            <a:r>
              <a:rPr lang="en-US" b="0" dirty="0" err="1"/>
              <a:t>podemos</a:t>
            </a:r>
            <a:r>
              <a:rPr lang="en-US" b="0" dirty="0"/>
              <a:t> </a:t>
            </a:r>
            <a:r>
              <a:rPr lang="en-US" b="0" dirty="0" err="1"/>
              <a:t>reciclar</a:t>
            </a:r>
            <a:r>
              <a:rPr lang="en-US" b="0" dirty="0"/>
              <a:t> </a:t>
            </a:r>
            <a:r>
              <a:rPr lang="en-US" b="0" dirty="0" err="1"/>
              <a:t>nuestros</a:t>
            </a:r>
            <a:r>
              <a:rPr lang="en-US" b="0" dirty="0"/>
              <a:t> </a:t>
            </a:r>
            <a:r>
              <a:rPr lang="en-US" b="0" dirty="0" err="1"/>
              <a:t>desechos</a:t>
            </a:r>
            <a:r>
              <a:rPr lang="en-US" b="0" dirty="0"/>
              <a:t> y </a:t>
            </a:r>
            <a:r>
              <a:rPr lang="en-US" b="0" dirty="0" err="1"/>
              <a:t>convertirlos</a:t>
            </a:r>
            <a:r>
              <a:rPr lang="en-US" b="0" dirty="0"/>
              <a:t> </a:t>
            </a:r>
            <a:r>
              <a:rPr lang="en-US" b="0" dirty="0" err="1"/>
              <a:t>en</a:t>
            </a:r>
            <a:r>
              <a:rPr lang="en-US" b="0" dirty="0"/>
              <a:t> </a:t>
            </a:r>
            <a:r>
              <a:rPr lang="en-US" b="0" dirty="0" err="1"/>
              <a:t>cosas</a:t>
            </a:r>
            <a:r>
              <a:rPr lang="en-US" b="0" dirty="0"/>
              <a:t> </a:t>
            </a:r>
            <a:r>
              <a:rPr lang="en-US" b="0" dirty="0" err="1"/>
              <a:t>nuevas</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Ejemplo</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a:t>
            </a:r>
            <a:r>
              <a:rPr lang="en-US" b="0" dirty="0" err="1"/>
              <a:t>pueden</a:t>
            </a:r>
            <a:r>
              <a:rPr lang="en-US" b="0" dirty="0"/>
              <a:t> ser </a:t>
            </a:r>
            <a:r>
              <a:rPr lang="en-US" b="0" dirty="0" err="1"/>
              <a:t>convertidas</a:t>
            </a:r>
            <a:r>
              <a:rPr lang="en-US" b="0" dirty="0"/>
              <a:t> </a:t>
            </a:r>
            <a:r>
              <a:rPr lang="en-US" b="0" dirty="0" err="1"/>
              <a:t>en</a:t>
            </a:r>
            <a:r>
              <a:rPr lang="en-US" b="0" dirty="0"/>
              <a:t> </a:t>
            </a:r>
            <a:r>
              <a:rPr lang="en-US" b="0" dirty="0" err="1"/>
              <a:t>nuevas</a:t>
            </a:r>
            <a:r>
              <a:rPr lang="en-US" b="0" dirty="0"/>
              <a:t> </a:t>
            </a:r>
            <a:r>
              <a:rPr lang="en-US" b="0" dirty="0" err="1"/>
              <a:t>botellas</a:t>
            </a:r>
            <a:r>
              <a:rPr lang="en-US" b="0" dirty="0"/>
              <a:t> de </a:t>
            </a:r>
            <a:r>
              <a:rPr lang="en-US" b="0" dirty="0" err="1"/>
              <a:t>plástico</a:t>
            </a:r>
            <a:r>
              <a:rPr lang="en-US" b="0" dirty="0"/>
              <a:t>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se </a:t>
            </a:r>
            <a:r>
              <a:rPr lang="en-US" b="0" dirty="0" err="1"/>
              <a:t>pueden</a:t>
            </a:r>
            <a:r>
              <a:rPr lang="en-US" b="0" dirty="0"/>
              <a:t> </a:t>
            </a:r>
            <a:r>
              <a:rPr lang="en-US" b="0" dirty="0" err="1"/>
              <a:t>convertir</a:t>
            </a:r>
            <a:r>
              <a:rPr lang="en-US" b="0" dirty="0"/>
              <a:t> </a:t>
            </a:r>
            <a:r>
              <a:rPr lang="en-US" b="0" dirty="0" err="1"/>
              <a:t>en</a:t>
            </a:r>
            <a:r>
              <a:rPr lang="en-US" b="0" dirty="0"/>
              <a:t> </a:t>
            </a:r>
            <a:r>
              <a:rPr lang="en-US" b="0" dirty="0" err="1"/>
              <a:t>hilos</a:t>
            </a:r>
            <a:r>
              <a:rPr lang="en-US" b="0" dirty="0"/>
              <a:t> para </a:t>
            </a:r>
            <a:r>
              <a:rPr lang="en-US" b="0" dirty="0" err="1"/>
              <a:t>fabricar</a:t>
            </a:r>
            <a:r>
              <a:rPr lang="en-US" b="0" dirty="0"/>
              <a:t> textiles.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bg1"/>
                </a:solidFill>
              </a:rPr>
              <a:t>Sugerencias de reciclaje: </a:t>
            </a:r>
            <a:r>
              <a:rPr lang="es-ES" sz="1200" b="0" dirty="0">
                <a:solidFill>
                  <a:schemeClr val="bg1"/>
                </a:solidFill>
              </a:rPr>
              <a:t>discuta acerca de los objetos potencialmente, así como las sugerencias para reciclarlos correctamente.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solidFill>
                  <a:schemeClr val="bg1"/>
                </a:solidFill>
              </a:rPr>
              <a:t>Los artículos hechos de un solo material reciclable pueden necesitar solo de un paso adicional para reciclarlos correctamente. ¿Puedes pensar en algún objeto al  que le aplique esto?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rPr>
              <a:t>Algunos ejemplos: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bg1"/>
                </a:solidFill>
              </a:rPr>
              <a:t>-Todos sabemos que el cartón es reciclable. En el caso de una caja de pizza usada, solo podemos reciclar la parte que está limpia. Tenemos que tirar cualquier parte que tenga grasa o restos de comida, porque puede contaminar toda una carga de reciclables.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bg1"/>
                </a:solidFill>
              </a:rPr>
              <a:t>-Eso también se aplica a los recipientes de plástico, como botellas y jarras, debemos enjuagarlos para que no quede comida o líquido dentro y luego dejarlos secar.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a:solidFill>
                  <a:schemeClr val="bg1"/>
                </a:solidFill>
              </a:rPr>
              <a:t>-Y si tenemos el tapón, debemos volver a ponerlo después de enjuagar y secar, antes de poner la botella o jarra en nuestro contenedor de reciclaje. Recuerde a los estudiantes que podemos reciclar tanto como podamos, pero debemos cuidar que los artículos no contaminen al resto de los objetos.</a:t>
            </a:r>
          </a:p>
        </p:txBody>
      </p:sp>
      <p:sp>
        <p:nvSpPr>
          <p:cNvPr id="4" name="Slide Number Placeholder 3"/>
          <p:cNvSpPr>
            <a:spLocks noGrp="1"/>
          </p:cNvSpPr>
          <p:nvPr>
            <p:ph type="sldNum" sz="quarter" idx="5"/>
          </p:nvPr>
        </p:nvSpPr>
        <p:spPr/>
        <p:txBody>
          <a:bodyPr/>
          <a:lstStyle/>
          <a:p>
            <a:fld id="{FF836C94-7932-4F42-B085-F387E238C945}" type="slidenum">
              <a:rPr lang="en-TH" smtClean="0"/>
              <a:t>24</a:t>
            </a:fld>
            <a:endParaRPr lang="en-TH"/>
          </a:p>
        </p:txBody>
      </p:sp>
    </p:spTree>
    <p:extLst>
      <p:ext uri="{BB962C8B-B14F-4D97-AF65-F5344CB8AC3E}">
        <p14:creationId xmlns:p14="http://schemas.microsoft.com/office/powerpoint/2010/main" val="428622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rtl="0">
              <a:lnSpc>
                <a:spcPct val="120000"/>
              </a:lnSpc>
              <a:spcBef>
                <a:spcPts val="0"/>
              </a:spcBef>
              <a:spcAft>
                <a:spcPts val="0"/>
              </a:spcAft>
              <a:buClr>
                <a:srgbClr val="262626"/>
              </a:buClr>
              <a:buSzPts val="2100"/>
              <a:buFont typeface="Arial"/>
              <a:buChar char="•"/>
            </a:pPr>
            <a:r>
              <a:rPr lang="es-ES" sz="1200" b="0" i="0" u="none" strike="noStrike" cap="none" dirty="0">
                <a:solidFill>
                  <a:srgbClr val="262626"/>
                </a:solidFill>
                <a:latin typeface="+mn-lt"/>
                <a:ea typeface="Calibri"/>
                <a:cs typeface="Calibri"/>
                <a:sym typeface="Calibri"/>
              </a:rPr>
              <a:t>Revise las tarjetas en la caja de reciclaje de cada grupo.</a:t>
            </a:r>
          </a:p>
          <a:p>
            <a:pPr marL="285750" marR="0" lvl="0" indent="-285750" algn="just" rtl="0">
              <a:lnSpc>
                <a:spcPct val="120000"/>
              </a:lnSpc>
              <a:spcBef>
                <a:spcPts val="0"/>
              </a:spcBef>
              <a:spcAft>
                <a:spcPts val="0"/>
              </a:spcAft>
              <a:buClr>
                <a:srgbClr val="262626"/>
              </a:buClr>
              <a:buSzPts val="2100"/>
              <a:buFont typeface="Arial"/>
              <a:buChar char="•"/>
            </a:pPr>
            <a:r>
              <a:rPr lang="es-ES" sz="1200" b="0" i="0" u="none" strike="noStrike" cap="none" dirty="0">
                <a:solidFill>
                  <a:srgbClr val="262626"/>
                </a:solidFill>
                <a:latin typeface="+mn-lt"/>
                <a:ea typeface="Calibri"/>
                <a:cs typeface="Calibri"/>
                <a:sym typeface="Calibri"/>
              </a:rPr>
              <a:t>Si algún elemento se identificó incorrectamente, explique por qué o pídale a los estudiantes que lo expliquen. También puede ser más fácil escribir las respuestas correctas en la pizarra y hacer que los grupos las verifiquen por sí mismos.</a:t>
            </a:r>
          </a:p>
          <a:p>
            <a:pPr marL="285750" marR="0" lvl="0" indent="-285750" algn="just" rtl="0">
              <a:lnSpc>
                <a:spcPct val="120000"/>
              </a:lnSpc>
              <a:spcBef>
                <a:spcPts val="0"/>
              </a:spcBef>
              <a:spcAft>
                <a:spcPts val="0"/>
              </a:spcAft>
              <a:buClr>
                <a:srgbClr val="262626"/>
              </a:buClr>
              <a:buSzPts val="2100"/>
              <a:buFont typeface="Arial"/>
              <a:buChar char="•"/>
            </a:pPr>
            <a:r>
              <a:rPr lang="es-ES" sz="1200" b="0" i="0" u="none" strike="noStrike" cap="none" dirty="0">
                <a:solidFill>
                  <a:srgbClr val="262626"/>
                </a:solidFill>
                <a:latin typeface="+mn-lt"/>
                <a:ea typeface="Calibri"/>
                <a:cs typeface="Calibri"/>
                <a:sym typeface="Calibri"/>
              </a:rPr>
              <a:t>Confirme que los estudiantes comprendan por qué un artículo es reciclable, no reciclable y potencialmente reciclable. Use las páginas originales provistas como una clave de respuesta para identificar en dónde va cada artículo.</a:t>
            </a:r>
          </a:p>
          <a:p>
            <a:pPr marL="285750" marR="0" lvl="0" indent="-285750" algn="just" rtl="0">
              <a:lnSpc>
                <a:spcPct val="120000"/>
              </a:lnSpc>
              <a:spcBef>
                <a:spcPts val="0"/>
              </a:spcBef>
              <a:spcAft>
                <a:spcPts val="0"/>
              </a:spcAft>
              <a:buClr>
                <a:srgbClr val="262626"/>
              </a:buClr>
              <a:buSzPts val="2100"/>
              <a:buFont typeface="Arial"/>
              <a:buChar char="•"/>
            </a:pPr>
            <a:r>
              <a:rPr lang="es-ES" sz="1200" b="0" i="0" u="none" strike="noStrike" cap="none" dirty="0">
                <a:solidFill>
                  <a:srgbClr val="262626"/>
                </a:solidFill>
                <a:latin typeface="+mn-lt"/>
                <a:ea typeface="Calibri"/>
                <a:cs typeface="Calibri"/>
                <a:sym typeface="Calibri"/>
              </a:rPr>
              <a:t>Cuando los grupos terminen de clasificar sus tarjetas, enumerarán los 5 artículos contaminados en la hoja de trabajo y explicarán cómo pueden prepararlos para que sean reciclables.</a:t>
            </a:r>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25</a:t>
            </a:fld>
            <a:endParaRPr lang="en-TH"/>
          </a:p>
        </p:txBody>
      </p:sp>
    </p:spTree>
    <p:extLst>
      <p:ext uri="{BB962C8B-B14F-4D97-AF65-F5344CB8AC3E}">
        <p14:creationId xmlns:p14="http://schemas.microsoft.com/office/powerpoint/2010/main" val="19316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3</a:t>
            </a:fld>
            <a:endParaRPr lang="en-TH"/>
          </a:p>
        </p:txBody>
      </p:sp>
    </p:spTree>
    <p:extLst>
      <p:ext uri="{BB962C8B-B14F-4D97-AF65-F5344CB8AC3E}">
        <p14:creationId xmlns:p14="http://schemas.microsoft.com/office/powerpoint/2010/main" val="46496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26409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5</a:t>
            </a:fld>
            <a:endParaRPr lang="en-TH"/>
          </a:p>
        </p:txBody>
      </p:sp>
    </p:spTree>
    <p:extLst>
      <p:ext uri="{BB962C8B-B14F-4D97-AF65-F5344CB8AC3E}">
        <p14:creationId xmlns:p14="http://schemas.microsoft.com/office/powerpoint/2010/main" val="241090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6</a:t>
            </a:fld>
            <a:endParaRPr lang="en-TH"/>
          </a:p>
        </p:txBody>
      </p:sp>
    </p:spTree>
    <p:extLst>
      <p:ext uri="{BB962C8B-B14F-4D97-AF65-F5344CB8AC3E}">
        <p14:creationId xmlns:p14="http://schemas.microsoft.com/office/powerpoint/2010/main" val="211931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Ejercicio</a:t>
            </a:r>
            <a:r>
              <a:rPr lang="en-US" b="1" dirty="0"/>
              <a:t> </a:t>
            </a:r>
            <a:r>
              <a:rPr lang="en-US" b="1" dirty="0" err="1"/>
              <a:t>introductorio</a:t>
            </a: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 </a:t>
            </a:r>
            <a:r>
              <a:rPr lang="en-US" dirty="0" err="1"/>
              <a:t>escuchado</a:t>
            </a:r>
            <a:r>
              <a:rPr lang="en-US" dirty="0"/>
              <a:t> </a:t>
            </a:r>
            <a:r>
              <a:rPr lang="en-US" dirty="0" err="1"/>
              <a:t>alguien</a:t>
            </a:r>
            <a:r>
              <a:rPr lang="en-US" dirty="0"/>
              <a:t> </a:t>
            </a:r>
            <a:r>
              <a:rPr lang="en-US" dirty="0" err="1"/>
              <a:t>acerca</a:t>
            </a:r>
            <a:r>
              <a:rPr lang="en-US" dirty="0"/>
              <a:t> del </a:t>
            </a:r>
            <a:r>
              <a:rPr lang="en-US" dirty="0" err="1"/>
              <a:t>reciclaje</a:t>
            </a:r>
            <a:r>
              <a:rPr lang="en-US" dirty="0"/>
              <a:t>? </a:t>
            </a:r>
            <a:r>
              <a:rPr lang="en-US" dirty="0" err="1"/>
              <a:t>Sí</a:t>
            </a:r>
            <a:r>
              <a:rPr lang="en-US" dirty="0"/>
              <a:t> es </a:t>
            </a:r>
            <a:r>
              <a:rPr lang="en-US" dirty="0" err="1"/>
              <a:t>así</a:t>
            </a:r>
            <a:r>
              <a:rPr lang="en-US" dirty="0"/>
              <a:t>, </a:t>
            </a:r>
            <a:r>
              <a:rPr lang="en-US" dirty="0" err="1"/>
              <a:t>por</a:t>
            </a:r>
            <a:r>
              <a:rPr lang="en-US" dirty="0"/>
              <a:t> favor </a:t>
            </a:r>
            <a:r>
              <a:rPr lang="en-US" dirty="0" err="1"/>
              <a:t>compártanlo</a:t>
            </a:r>
            <a:r>
              <a:rPr lang="en-US" dirty="0"/>
              <a:t> con la </a:t>
            </a:r>
            <a:r>
              <a:rPr lang="en-US" dirty="0" err="1"/>
              <a:t>clase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s-ES" sz="2000" dirty="0"/>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s-ES" sz="2000" dirty="0"/>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El </a:t>
            </a:r>
            <a:r>
              <a:rPr lang="en-US" sz="1200" b="0" i="0" kern="1200" dirty="0" err="1">
                <a:solidFill>
                  <a:schemeClr val="tx1"/>
                </a:solidFill>
                <a:effectLst/>
                <a:latin typeface="+mn-lt"/>
                <a:ea typeface="+mn-ea"/>
                <a:cs typeface="+mn-cs"/>
              </a:rPr>
              <a:t>orden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elementos</a:t>
            </a:r>
            <a:r>
              <a:rPr lang="en-US" sz="1200" b="0" i="0" kern="1200" dirty="0">
                <a:solidFill>
                  <a:schemeClr val="tx1"/>
                </a:solidFill>
                <a:effectLst/>
                <a:latin typeface="+mn-lt"/>
                <a:ea typeface="+mn-ea"/>
                <a:cs typeface="+mn-cs"/>
              </a:rPr>
              <a:t> es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siguiente</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Envase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vidrio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Botella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plástico</a:t>
            </a:r>
            <a:r>
              <a:rPr lang="en-US" sz="1200" b="0" i="0" kern="1200" dirty="0">
                <a:solidFill>
                  <a:schemeClr val="tx1"/>
                </a:solidFill>
                <a:effectLst/>
                <a:latin typeface="+mn-lt"/>
                <a:ea typeface="+mn-ea"/>
                <a:cs typeface="+mn-cs"/>
              </a:rPr>
              <a:t> PET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Zapatos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4: Lata de metal</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Foco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6: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jugo</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7: </a:t>
            </a:r>
            <a:r>
              <a:rPr lang="en-US" sz="1200" b="0" i="0" kern="1200" dirty="0" err="1">
                <a:solidFill>
                  <a:schemeClr val="tx1"/>
                </a:solidFill>
                <a:effectLst/>
                <a:latin typeface="+mn-lt"/>
                <a:ea typeface="+mn-ea"/>
                <a:cs typeface="+mn-cs"/>
              </a:rPr>
              <a:t>Servilleta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sucia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8: </a:t>
            </a:r>
            <a:r>
              <a:rPr lang="en-US" sz="1200" b="0" i="0" kern="1200" dirty="0" err="1">
                <a:solidFill>
                  <a:schemeClr val="tx1"/>
                </a:solidFill>
                <a:effectLst/>
                <a:latin typeface="+mn-lt"/>
                <a:ea typeface="+mn-ea"/>
                <a:cs typeface="+mn-cs"/>
              </a:rPr>
              <a:t>Lápiz</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9: Bolsa de </a:t>
            </a:r>
            <a:r>
              <a:rPr lang="en-US" sz="1200" b="0" i="0" kern="1200" dirty="0" err="1">
                <a:solidFill>
                  <a:schemeClr val="tx1"/>
                </a:solidFill>
                <a:effectLst/>
                <a:latin typeface="+mn-lt"/>
                <a:ea typeface="+mn-ea"/>
                <a:cs typeface="+mn-cs"/>
              </a:rPr>
              <a:t>plástico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Juguetes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11: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cartón</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8</a:t>
            </a:fld>
            <a:endParaRPr lang="en-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en-US" sz="1100" b="1" dirty="0" err="1">
                <a:latin typeface="+mj-lt"/>
              </a:rPr>
              <a:t>Duración</a:t>
            </a:r>
            <a:r>
              <a:rPr lang="en-US" sz="1100" b="1" dirty="0">
                <a:latin typeface="+mj-lt"/>
              </a:rPr>
              <a:t> de la </a:t>
            </a:r>
            <a:r>
              <a:rPr lang="en-US" sz="1100" b="1" dirty="0" err="1">
                <a:latin typeface="+mj-lt"/>
              </a:rPr>
              <a:t>diapositiva</a:t>
            </a:r>
            <a:r>
              <a:rPr lang="en-US" sz="1100" b="1" dirty="0">
                <a:latin typeface="+mj-lt"/>
              </a:rPr>
              <a:t>: 3-5 </a:t>
            </a:r>
            <a:r>
              <a:rPr lang="en-US" sz="1100" b="1" dirty="0" err="1">
                <a:latin typeface="+mj-lt"/>
              </a:rPr>
              <a:t>minutos</a:t>
            </a:r>
            <a:r>
              <a:rPr lang="en-US" sz="1100" b="1" dirty="0">
                <a:latin typeface="+mj-lt"/>
              </a:rPr>
              <a:t>)</a:t>
            </a: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ea typeface="Calibri"/>
                <a:cs typeface="Calibri"/>
                <a:sym typeface="Calibri"/>
              </a:rPr>
              <a:t>Muestre</a:t>
            </a:r>
            <a:r>
              <a:rPr lang="en-US" sz="1100" b="1" dirty="0">
                <a:solidFill>
                  <a:srgbClr val="262626"/>
                </a:solidFill>
                <a:latin typeface="+mj-lt"/>
                <a:ea typeface="Calibri"/>
                <a:cs typeface="Calibri"/>
                <a:sym typeface="Calibri"/>
              </a:rPr>
              <a:t> o </a:t>
            </a:r>
            <a:r>
              <a:rPr lang="en-US" sz="1100" b="1" dirty="0" err="1">
                <a:solidFill>
                  <a:srgbClr val="262626"/>
                </a:solidFill>
                <a:latin typeface="+mj-lt"/>
                <a:ea typeface="Calibri"/>
                <a:cs typeface="Calibri"/>
                <a:sym typeface="Calibri"/>
              </a:rPr>
              <a:t>proyecte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esta</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diapositiva</a:t>
            </a:r>
            <a:r>
              <a:rPr lang="en-US" sz="1100" b="1" dirty="0">
                <a:solidFill>
                  <a:srgbClr val="262626"/>
                </a:solidFill>
                <a:latin typeface="+mj-lt"/>
                <a:ea typeface="Calibri"/>
                <a:cs typeface="Calibri"/>
                <a:sym typeface="Calibri"/>
              </a:rPr>
              <a:t> – </a:t>
            </a:r>
            <a:r>
              <a:rPr lang="en-US" sz="1100" b="1" dirty="0" err="1">
                <a:solidFill>
                  <a:srgbClr val="262626"/>
                </a:solidFill>
                <a:latin typeface="+mj-lt"/>
                <a:ea typeface="Calibri"/>
                <a:cs typeface="Calibri"/>
                <a:sym typeface="Calibri"/>
              </a:rPr>
              <a:t>existe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una</a:t>
            </a:r>
            <a:r>
              <a:rPr lang="en-US" sz="1100" b="1" dirty="0">
                <a:solidFill>
                  <a:srgbClr val="262626"/>
                </a:solidFill>
                <a:latin typeface="+mj-lt"/>
                <a:ea typeface="Calibri"/>
                <a:cs typeface="Calibri"/>
                <a:sym typeface="Calibri"/>
              </a:rPr>
              <a:t> version </a:t>
            </a:r>
            <a:r>
              <a:rPr lang="en-US" sz="1100" b="1" dirty="0" err="1">
                <a:solidFill>
                  <a:srgbClr val="262626"/>
                </a:solidFill>
                <a:latin typeface="+mj-lt"/>
                <a:ea typeface="Calibri"/>
                <a:cs typeface="Calibri"/>
                <a:sym typeface="Calibri"/>
              </a:rPr>
              <a:t>en</a:t>
            </a:r>
            <a:r>
              <a:rPr lang="en-US" sz="1100" b="1" dirty="0">
                <a:solidFill>
                  <a:srgbClr val="262626"/>
                </a:solidFill>
                <a:latin typeface="+mj-lt"/>
                <a:ea typeface="Calibri"/>
                <a:cs typeface="Calibri"/>
                <a:sym typeface="Calibri"/>
              </a:rPr>
              <a:t> PDF que se </a:t>
            </a:r>
            <a:r>
              <a:rPr lang="en-US" sz="1100" b="1" dirty="0" err="1">
                <a:solidFill>
                  <a:srgbClr val="262626"/>
                </a:solidFill>
                <a:latin typeface="+mj-lt"/>
                <a:ea typeface="Calibri"/>
                <a:cs typeface="Calibri"/>
                <a:sym typeface="Calibri"/>
              </a:rPr>
              <a:t>puede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entregar</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endParaRPr lang="en-US" sz="1100" b="1"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err="1">
                <a:solidFill>
                  <a:srgbClr val="262626"/>
                </a:solidFill>
                <a:latin typeface="+mj-lt"/>
                <a:ea typeface="Calibri"/>
                <a:cs typeface="Calibri"/>
                <a:sym typeface="Calibri"/>
              </a:rPr>
              <a:t>Abre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una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discusión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comentando</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acerca</a:t>
            </a:r>
            <a:r>
              <a:rPr lang="en-US" sz="1100" dirty="0">
                <a:solidFill>
                  <a:srgbClr val="262626"/>
                </a:solidFill>
                <a:latin typeface="+mj-lt"/>
                <a:ea typeface="Calibri"/>
                <a:cs typeface="Calibri"/>
                <a:sym typeface="Calibri"/>
              </a:rPr>
              <a:t> de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colocamos</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basura</a:t>
            </a:r>
            <a:r>
              <a:rPr lang="en-US" sz="1100" dirty="0">
                <a:solidFill>
                  <a:srgbClr val="262626"/>
                </a:solidFill>
                <a:latin typeface="+mj-lt"/>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Qué</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hacen</a:t>
            </a:r>
            <a:r>
              <a:rPr lang="en-US" sz="1100" b="0" dirty="0">
                <a:solidFill>
                  <a:srgbClr val="262626"/>
                </a:solidFill>
                <a:latin typeface="+mj-lt"/>
                <a:ea typeface="Calibri"/>
                <a:cs typeface="Calibri"/>
                <a:sym typeface="Calibri"/>
              </a:rPr>
              <a:t> con la </a:t>
            </a:r>
            <a:r>
              <a:rPr lang="en-US" sz="1100" b="0" dirty="0" err="1">
                <a:solidFill>
                  <a:srgbClr val="262626"/>
                </a:solidFill>
                <a:latin typeface="+mj-lt"/>
                <a:ea typeface="Calibri"/>
                <a:cs typeface="Calibri"/>
                <a:sym typeface="Calibri"/>
              </a:rPr>
              <a:t>basura</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en</a:t>
            </a:r>
            <a:r>
              <a:rPr lang="en-US" sz="1100" b="0" dirty="0">
                <a:solidFill>
                  <a:srgbClr val="262626"/>
                </a:solidFill>
                <a:latin typeface="+mj-lt"/>
                <a:ea typeface="Calibri"/>
                <a:cs typeface="Calibri"/>
                <a:sym typeface="Calibri"/>
              </a:rPr>
              <a:t> casa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depositan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Todo</a:t>
            </a:r>
            <a:r>
              <a:rPr lang="en-US" sz="1100" dirty="0">
                <a:solidFill>
                  <a:srgbClr val="262626"/>
                </a:solidFill>
                <a:latin typeface="+mj-lt"/>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Dígale</a:t>
            </a:r>
            <a:r>
              <a:rPr lang="en-US" sz="1100" b="1" dirty="0">
                <a:solidFill>
                  <a:srgbClr val="262626"/>
                </a:solidFill>
                <a:latin typeface="+mj-lt"/>
                <a:cs typeface="Calibri"/>
                <a:sym typeface="Calibri"/>
              </a:rPr>
              <a:t> a </a:t>
            </a:r>
            <a:r>
              <a:rPr lang="en-US" sz="1100" b="1" dirty="0" err="1">
                <a:solidFill>
                  <a:srgbClr val="262626"/>
                </a:solidFill>
                <a:latin typeface="+mj-lt"/>
                <a:cs typeface="Calibri"/>
                <a:sym typeface="Calibri"/>
              </a:rPr>
              <a:t>los</a:t>
            </a:r>
            <a:r>
              <a:rPr lang="en-US" sz="1100" b="1" dirty="0">
                <a:solidFill>
                  <a:srgbClr val="262626"/>
                </a:solidFill>
                <a:latin typeface="+mj-lt"/>
                <a:cs typeface="Calibri"/>
                <a:sym typeface="Calibri"/>
              </a:rPr>
              <a:t> </a:t>
            </a:r>
            <a:r>
              <a:rPr lang="en-US" sz="1100" b="1" dirty="0" err="1">
                <a:solidFill>
                  <a:srgbClr val="262626"/>
                </a:solidFill>
                <a:latin typeface="+mj-lt"/>
                <a:cs typeface="Calibri"/>
                <a:sym typeface="Calibri"/>
              </a:rPr>
              <a:t>estudiantes</a:t>
            </a:r>
            <a:r>
              <a:rPr lang="en-US" sz="1100" b="1"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a:solidFill>
                  <a:srgbClr val="262626"/>
                </a:solidFill>
                <a:latin typeface="+mj-lt"/>
                <a:cs typeface="Calibri"/>
                <a:sym typeface="Calibri"/>
              </a:rPr>
              <a:t>No </a:t>
            </a:r>
            <a:r>
              <a:rPr lang="en-US" sz="1100" dirty="0" err="1">
                <a:solidFill>
                  <a:srgbClr val="262626"/>
                </a:solidFill>
                <a:latin typeface="+mj-lt"/>
                <a:cs typeface="Calibri"/>
                <a:sym typeface="Calibri"/>
              </a:rPr>
              <a:t>toda</a:t>
            </a:r>
            <a:r>
              <a:rPr lang="en-US" sz="1100" dirty="0">
                <a:solidFill>
                  <a:srgbClr val="262626"/>
                </a:solidFill>
                <a:latin typeface="+mj-lt"/>
                <a:cs typeface="Calibri"/>
                <a:sym typeface="Calibri"/>
              </a:rPr>
              <a:t> la </a:t>
            </a:r>
            <a:r>
              <a:rPr lang="en-US" sz="1100" dirty="0" err="1">
                <a:solidFill>
                  <a:srgbClr val="262626"/>
                </a:solidFill>
                <a:latin typeface="+mj-lt"/>
                <a:cs typeface="Calibri"/>
                <a:sym typeface="Calibri"/>
              </a:rPr>
              <a:t>basura</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deposita</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mismo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cestto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Algunos</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elementos</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deben</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colocar</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cesto</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reciclaje</a:t>
            </a:r>
            <a:r>
              <a:rPr lang="en-US" sz="1100" dirty="0">
                <a:solidFill>
                  <a:srgbClr val="262626"/>
                </a:solidFill>
                <a:latin typeface="+mj-lt"/>
                <a:cs typeface="Calibri"/>
                <a:sym typeface="Calibri"/>
              </a:rPr>
              <a:t>.</a:t>
            </a: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a:t>
            </a:r>
            <a:endParaRPr lang="en-US" sz="1100" b="1" dirty="0">
              <a:solidFill>
                <a:srgbClr val="262626"/>
              </a:solidFill>
              <a:effectLst/>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sz="1100" dirty="0">
                <a:effectLst/>
                <a:latin typeface="+mj-lt"/>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sz="1100" dirty="0">
                <a:effectLst/>
                <a:latin typeface="+mj-lt"/>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1: </a:t>
            </a:r>
            <a:r>
              <a:rPr lang="en-US" sz="1100" b="1" dirty="0" err="1">
                <a:solidFill>
                  <a:srgbClr val="262626"/>
                </a:solidFill>
                <a:latin typeface="+mj-lt"/>
                <a:cs typeface="Calibri"/>
                <a:sym typeface="Calibri"/>
              </a:rPr>
              <a:t>Envase</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vidrio</a:t>
            </a: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vidrio</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2: </a:t>
            </a:r>
            <a:r>
              <a:rPr lang="en-US" sz="1100" b="1" dirty="0" err="1">
                <a:solidFill>
                  <a:srgbClr val="262626"/>
                </a:solidFill>
                <a:latin typeface="+mj-lt"/>
                <a:cs typeface="Calibri"/>
                <a:sym typeface="Calibri"/>
              </a:rPr>
              <a:t>Botella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plástico</a:t>
            </a:r>
            <a:r>
              <a:rPr lang="en-US" sz="1100" b="1" dirty="0">
                <a:solidFill>
                  <a:srgbClr val="262626"/>
                </a:solidFill>
                <a:latin typeface="+mj-lt"/>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plástico</a:t>
            </a:r>
            <a:r>
              <a:rPr lang="en-US" sz="1100" b="0" dirty="0">
                <a:solidFill>
                  <a:srgbClr val="262626"/>
                </a:solidFill>
                <a:latin typeface="+mj-lt"/>
                <a:cs typeface="Calibri"/>
                <a:sym typeface="Calibri"/>
              </a:rPr>
              <a:t> PET,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3: </a:t>
            </a:r>
            <a:r>
              <a:rPr lang="en-US" sz="1100" b="1" dirty="0" err="1">
                <a:solidFill>
                  <a:srgbClr val="262626"/>
                </a:solidFill>
                <a:latin typeface="+mj-lt"/>
                <a:cs typeface="Calibri"/>
                <a:sym typeface="Calibri"/>
              </a:rPr>
              <a:t>Caja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cartón</a:t>
            </a:r>
            <a:endParaRPr lang="en-US" sz="1100" b="1"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hecho</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4: </a:t>
            </a:r>
            <a:r>
              <a:rPr lang="en-US" sz="1100" b="1" dirty="0" err="1">
                <a:solidFill>
                  <a:srgbClr val="262626"/>
                </a:solidFill>
                <a:latin typeface="+mj-lt"/>
                <a:cs typeface="Calibri"/>
                <a:sym typeface="Calibri"/>
              </a:rPr>
              <a:t>lata</a:t>
            </a:r>
            <a:r>
              <a:rPr lang="en-US" sz="1100" b="1" dirty="0">
                <a:solidFill>
                  <a:srgbClr val="262626"/>
                </a:solidFill>
                <a:latin typeface="+mj-lt"/>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chemeClr val="dk1"/>
              </a:solidFill>
              <a:latin typeface="+mj-lt"/>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CC7AE316-DA46-C941-97EE-CB9700157B5A}" type="datetime1">
              <a:rPr lang="en-US" smtClean="0"/>
              <a:t>10/16/2022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FF64972E-DFC4-2541-8630-146453E8F92F}" type="datetime1">
              <a:rPr lang="en-US" smtClean="0"/>
              <a:t>10/16/2022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2731BDCF-8CD1-524D-A63C-52247BFE3BCE}" type="datetime1">
              <a:rPr lang="en-US" smtClean="0"/>
              <a:t>10/16/2022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F210B966-9AED-B441-B791-04A3C3875378}" type="datetime1">
              <a:rPr lang="en-US" smtClean="0"/>
              <a:t>10/16/2022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83745E66-BA13-3844-9399-B108B7E838CE}" type="datetime1">
              <a:rPr lang="en-US" smtClean="0"/>
              <a:t>10/16/2022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00F5B056-5FC1-264F-9AB7-3DC81FA42258}" type="datetime1">
              <a:rPr lang="en-US" smtClean="0"/>
              <a:t>10/16/2022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83FF2929-93AD-D14A-8CB3-489DB23F26B4}" type="datetime1">
              <a:rPr lang="en-US" smtClean="0"/>
              <a:t>10/16/2022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ED9C8669-2332-2548-B487-24092D7A249F}" type="datetime1">
              <a:rPr lang="en-US" smtClean="0"/>
              <a:t>10/16/2022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0BB10515-AEDF-694F-B02F-57FF9DA534A5}" type="datetime1">
              <a:rPr lang="en-US" smtClean="0"/>
              <a:t>10/16/2022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3259B68B-6B06-4E49-AC47-86CC55C7CF59}" type="datetime1">
              <a:rPr lang="en-US" smtClean="0"/>
              <a:t>10/16/2022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F4AE187C-75E4-5345-96BF-945945029EB7}" type="datetime1">
              <a:rPr lang="en-US" smtClean="0"/>
              <a:t>10/16/2022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95DDA-89F8-6F4C-8E6A-7D11E1FDFFED}" type="datetime1">
              <a:rPr lang="en-US" smtClean="0"/>
              <a:t>10/16/2022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image" Target="../media/image35.png"/><Relationship Id="rId4" Type="http://schemas.openxmlformats.org/officeDocument/2006/relationships/image" Target="../media/image28.jpe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0.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grpSp>
        <p:nvGrpSpPr>
          <p:cNvPr id="13" name="Group 12">
            <a:extLst>
              <a:ext uri="{FF2B5EF4-FFF2-40B4-BE49-F238E27FC236}">
                <a16:creationId xmlns:a16="http://schemas.microsoft.com/office/drawing/2014/main" id="{C1C1EF73-7546-F1BA-2158-10B41D2408C0}"/>
              </a:ext>
            </a:extLst>
          </p:cNvPr>
          <p:cNvGrpSpPr/>
          <p:nvPr/>
        </p:nvGrpSpPr>
        <p:grpSpPr>
          <a:xfrm>
            <a:off x="2264226" y="4866587"/>
            <a:ext cx="7906867" cy="1669311"/>
            <a:chOff x="2264226" y="4866587"/>
            <a:chExt cx="7906867" cy="1669311"/>
          </a:xfrm>
        </p:grpSpPr>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11" name="Group 10">
              <a:extLst>
                <a:ext uri="{FF2B5EF4-FFF2-40B4-BE49-F238E27FC236}">
                  <a16:creationId xmlns:a16="http://schemas.microsoft.com/office/drawing/2014/main" id="{C0D62147-822F-AC95-A8F2-4080EE9408EE}"/>
                </a:ext>
              </a:extLst>
            </p:cNvPr>
            <p:cNvGrpSpPr/>
            <p:nvPr/>
          </p:nvGrpSpPr>
          <p:grpSpPr>
            <a:xfrm>
              <a:off x="2264226" y="4866587"/>
              <a:ext cx="7906867" cy="1612250"/>
              <a:chOff x="2264226" y="4866587"/>
              <a:chExt cx="7906867" cy="1612250"/>
            </a:xfrm>
          </p:grpSpPr>
          <p:sp>
            <p:nvSpPr>
              <p:cNvPr id="9" name="TextBox 8">
                <a:extLst>
                  <a:ext uri="{FF2B5EF4-FFF2-40B4-BE49-F238E27FC236}">
                    <a16:creationId xmlns:a16="http://schemas.microsoft.com/office/drawing/2014/main" id="{D683A8DA-135E-D8F4-18CF-10FBEB1C63CD}"/>
                  </a:ext>
                </a:extLst>
              </p:cNvPr>
              <p:cNvSpPr txBox="1"/>
              <p:nvPr/>
            </p:nvSpPr>
            <p:spPr>
              <a:xfrm>
                <a:off x="2382648" y="4866587"/>
                <a:ext cx="7545126" cy="1200329"/>
              </a:xfrm>
              <a:prstGeom prst="rect">
                <a:avLst/>
              </a:prstGeom>
              <a:solidFill>
                <a:srgbClr val="F0F0F0"/>
              </a:solidFill>
            </p:spPr>
            <p:txBody>
              <a:bodyPr wrap="square" rtlCol="0">
                <a:spAutoFit/>
              </a:bodyPr>
              <a:lstStyle/>
              <a:p>
                <a:pPr algn="ctr"/>
                <a:r>
                  <a:rPr lang="en-US" sz="3600" b="1" dirty="0" err="1"/>
                  <a:t>Reciclable</a:t>
                </a:r>
                <a:r>
                  <a:rPr lang="en-US" sz="3600" b="1" dirty="0"/>
                  <a:t>, No </a:t>
                </a:r>
                <a:r>
                  <a:rPr lang="en-US" sz="3600" b="1" dirty="0" err="1"/>
                  <a:t>Reciclable</a:t>
                </a:r>
                <a:r>
                  <a:rPr lang="en-US" sz="3600" b="1" dirty="0"/>
                  <a:t> y </a:t>
                </a:r>
                <a:r>
                  <a:rPr lang="en-US" sz="3600" b="1" dirty="0" err="1"/>
                  <a:t>Potencialmente</a:t>
                </a:r>
                <a:r>
                  <a:rPr lang="en-US" sz="3600" b="1" dirty="0"/>
                  <a:t> </a:t>
                </a:r>
                <a:r>
                  <a:rPr lang="en-US" sz="3600" b="1" dirty="0" err="1"/>
                  <a:t>Reciclable</a:t>
                </a:r>
                <a:endParaRPr lang="es-MX" sz="36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2: </a:t>
                </a:r>
                <a:r>
                  <a:rPr lang="en-US" sz="2400" dirty="0" err="1"/>
                  <a:t>Lección</a:t>
                </a:r>
                <a:r>
                  <a:rPr lang="en-US" sz="2400" dirty="0"/>
                  <a:t> para </a:t>
                </a:r>
                <a:r>
                  <a:rPr lang="en-US" sz="2400" dirty="0" err="1"/>
                  <a:t>Principiantes</a:t>
                </a:r>
                <a:endParaRPr lang="es-MX" sz="2400" dirty="0"/>
              </a:p>
            </p:txBody>
          </p:sp>
        </p:gr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7"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41" name="Google Shape;241;p7"/>
          <p:cNvSpPr/>
          <p:nvPr/>
        </p:nvSpPr>
        <p:spPr>
          <a:xfrm>
            <a:off x="1252937" y="331226"/>
            <a:ext cx="9686126" cy="103174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7"/>
          <p:cNvSpPr txBox="1"/>
          <p:nvPr/>
        </p:nvSpPr>
        <p:spPr>
          <a:xfrm>
            <a:off x="3419256" y="403041"/>
            <a:ext cx="529352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chemeClr val="lt1"/>
                </a:solidFill>
                <a:latin typeface="Calibri"/>
                <a:cs typeface="Calibri"/>
                <a:sym typeface="Calibri"/>
              </a:rPr>
              <a:t>Cesto</a:t>
            </a:r>
            <a:r>
              <a:rPr lang="en-US" sz="4800" b="1" dirty="0">
                <a:solidFill>
                  <a:schemeClr val="lt1"/>
                </a:solidFill>
                <a:latin typeface="Calibri"/>
                <a:cs typeface="Calibri"/>
                <a:sym typeface="Calibri"/>
              </a:rPr>
              <a:t> de </a:t>
            </a:r>
            <a:r>
              <a:rPr lang="en-US" sz="4800" b="1" dirty="0" err="1">
                <a:solidFill>
                  <a:schemeClr val="lt1"/>
                </a:solidFill>
                <a:latin typeface="Calibri"/>
                <a:cs typeface="Calibri"/>
                <a:sym typeface="Calibri"/>
              </a:rPr>
              <a:t>Reciclaje</a:t>
            </a:r>
            <a:endParaRPr dirty="0"/>
          </a:p>
        </p:txBody>
      </p:sp>
      <p:pic>
        <p:nvPicPr>
          <p:cNvPr id="243" name="Google Shape;243;p7" descr="Icon&#10;&#10;Description automatically generated"/>
          <p:cNvPicPr preferRelativeResize="0"/>
          <p:nvPr/>
        </p:nvPicPr>
        <p:blipFill rotWithShape="1">
          <a:blip r:embed="rId6">
            <a:alphaModFix/>
          </a:blip>
          <a:srcRect r="14" b="29"/>
          <a:stretch/>
        </p:blipFill>
        <p:spPr>
          <a:xfrm>
            <a:off x="1252937" y="1653777"/>
            <a:ext cx="699677" cy="626351"/>
          </a:xfrm>
          <a:prstGeom prst="rect">
            <a:avLst/>
          </a:prstGeom>
          <a:noFill/>
          <a:ln>
            <a:noFill/>
          </a:ln>
        </p:spPr>
      </p:pic>
      <p:sp>
        <p:nvSpPr>
          <p:cNvPr id="244" name="Google Shape;244;p7"/>
          <p:cNvSpPr/>
          <p:nvPr/>
        </p:nvSpPr>
        <p:spPr>
          <a:xfrm>
            <a:off x="2076661" y="1677916"/>
            <a:ext cx="143116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Limpio</a:t>
            </a:r>
            <a:endParaRPr sz="2600" b="0" i="0" u="none" strike="noStrike" cap="none" dirty="0">
              <a:solidFill>
                <a:srgbClr val="262626"/>
              </a:solidFill>
              <a:latin typeface="Calibri"/>
              <a:ea typeface="Calibri"/>
              <a:cs typeface="Calibri"/>
              <a:sym typeface="Calibri"/>
            </a:endParaRPr>
          </a:p>
        </p:txBody>
      </p:sp>
      <p:pic>
        <p:nvPicPr>
          <p:cNvPr id="245" name="Google Shape;245;p7" descr="Icon&#10;&#10;Description automatically generated"/>
          <p:cNvPicPr preferRelativeResize="0"/>
          <p:nvPr/>
        </p:nvPicPr>
        <p:blipFill rotWithShape="1">
          <a:blip r:embed="rId6">
            <a:alphaModFix/>
          </a:blip>
          <a:srcRect r="14" b="29"/>
          <a:stretch/>
        </p:blipFill>
        <p:spPr>
          <a:xfrm>
            <a:off x="1252937" y="2400339"/>
            <a:ext cx="699677" cy="626351"/>
          </a:xfrm>
          <a:prstGeom prst="rect">
            <a:avLst/>
          </a:prstGeom>
          <a:noFill/>
          <a:ln>
            <a:noFill/>
          </a:ln>
        </p:spPr>
      </p:pic>
      <p:sp>
        <p:nvSpPr>
          <p:cNvPr id="246" name="Google Shape;246;p7"/>
          <p:cNvSpPr/>
          <p:nvPr/>
        </p:nvSpPr>
        <p:spPr>
          <a:xfrm>
            <a:off x="2076661" y="2424478"/>
            <a:ext cx="143116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Seco</a:t>
            </a:r>
            <a:endParaRPr sz="2600" b="0" i="0" u="none" strike="noStrike" cap="none" dirty="0">
              <a:solidFill>
                <a:srgbClr val="262626"/>
              </a:solidFill>
              <a:latin typeface="Calibri"/>
              <a:ea typeface="Calibri"/>
              <a:cs typeface="Calibri"/>
              <a:sym typeface="Calibri"/>
            </a:endParaRPr>
          </a:p>
        </p:txBody>
      </p:sp>
      <p:pic>
        <p:nvPicPr>
          <p:cNvPr id="247" name="Google Shape;247;p7" descr="Icon&#10;&#10;Description automatically generated"/>
          <p:cNvPicPr preferRelativeResize="0"/>
          <p:nvPr/>
        </p:nvPicPr>
        <p:blipFill rotWithShape="1">
          <a:blip r:embed="rId6">
            <a:alphaModFix/>
          </a:blip>
          <a:srcRect r="14" b="29"/>
          <a:stretch/>
        </p:blipFill>
        <p:spPr>
          <a:xfrm>
            <a:off x="1252937" y="3171959"/>
            <a:ext cx="699677" cy="626351"/>
          </a:xfrm>
          <a:prstGeom prst="rect">
            <a:avLst/>
          </a:prstGeom>
          <a:noFill/>
          <a:ln>
            <a:noFill/>
          </a:ln>
        </p:spPr>
      </p:pic>
      <p:sp>
        <p:nvSpPr>
          <p:cNvPr id="248" name="Google Shape;248;p7"/>
          <p:cNvSpPr/>
          <p:nvPr/>
        </p:nvSpPr>
        <p:spPr>
          <a:xfrm>
            <a:off x="2123148" y="3196098"/>
            <a:ext cx="166072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Sin </a:t>
            </a:r>
            <a:r>
              <a:rPr lang="en-US" sz="2600" b="1" dirty="0" err="1">
                <a:solidFill>
                  <a:srgbClr val="262626"/>
                </a:solidFill>
                <a:latin typeface="Calibri"/>
                <a:ea typeface="Calibri"/>
                <a:cs typeface="Calibri"/>
                <a:sym typeface="Calibri"/>
              </a:rPr>
              <a:t>olores</a:t>
            </a:r>
            <a:endParaRPr sz="2600" b="0" i="0" u="none" strike="noStrike" cap="none" dirty="0">
              <a:solidFill>
                <a:srgbClr val="262626"/>
              </a:solidFill>
              <a:latin typeface="Calibri"/>
              <a:ea typeface="Calibri"/>
              <a:cs typeface="Calibri"/>
              <a:sym typeface="Calibri"/>
            </a:endParaRPr>
          </a:p>
        </p:txBody>
      </p:sp>
      <p:pic>
        <p:nvPicPr>
          <p:cNvPr id="249" name="Google Shape;249;p7" descr="Icon&#10;&#10;Description automatically generated"/>
          <p:cNvPicPr preferRelativeResize="0"/>
          <p:nvPr/>
        </p:nvPicPr>
        <p:blipFill rotWithShape="1">
          <a:blip r:embed="rId6">
            <a:alphaModFix/>
          </a:blip>
          <a:srcRect r="14" b="29"/>
          <a:stretch/>
        </p:blipFill>
        <p:spPr>
          <a:xfrm>
            <a:off x="1252937" y="3943579"/>
            <a:ext cx="699677" cy="626351"/>
          </a:xfrm>
          <a:prstGeom prst="rect">
            <a:avLst/>
          </a:prstGeom>
          <a:noFill/>
          <a:ln>
            <a:noFill/>
          </a:ln>
        </p:spPr>
      </p:pic>
      <p:sp>
        <p:nvSpPr>
          <p:cNvPr id="250" name="Google Shape;250;p7"/>
          <p:cNvSpPr/>
          <p:nvPr/>
        </p:nvSpPr>
        <p:spPr>
          <a:xfrm>
            <a:off x="2123148" y="3967718"/>
            <a:ext cx="3674148"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Sin </a:t>
            </a:r>
            <a:r>
              <a:rPr lang="en-US" sz="2600" b="1" dirty="0" err="1">
                <a:solidFill>
                  <a:srgbClr val="262626"/>
                </a:solidFill>
                <a:latin typeface="Calibri"/>
                <a:ea typeface="Calibri"/>
                <a:cs typeface="Calibri"/>
                <a:sym typeface="Calibri"/>
              </a:rPr>
              <a:t>bolsa</a:t>
            </a:r>
            <a:r>
              <a:rPr lang="en-US" sz="2600" b="1" dirty="0">
                <a:solidFill>
                  <a:srgbClr val="262626"/>
                </a:solidFill>
                <a:latin typeface="Calibri"/>
                <a:ea typeface="Calibri"/>
                <a:cs typeface="Calibri"/>
                <a:sym typeface="Calibri"/>
              </a:rPr>
              <a:t> de </a:t>
            </a:r>
            <a:r>
              <a:rPr lang="en-US" sz="2600" b="1" dirty="0" err="1">
                <a:solidFill>
                  <a:srgbClr val="262626"/>
                </a:solidFill>
                <a:latin typeface="Calibri"/>
                <a:ea typeface="Calibri"/>
                <a:cs typeface="Calibri"/>
                <a:sym typeface="Calibri"/>
              </a:rPr>
              <a:t>plástico</a:t>
            </a:r>
            <a:endParaRPr sz="2600" b="0" i="0" u="none" strike="noStrike" cap="none" dirty="0">
              <a:solidFill>
                <a:srgbClr val="262626"/>
              </a:solidFill>
              <a:latin typeface="Calibri"/>
              <a:ea typeface="Calibri"/>
              <a:cs typeface="Calibri"/>
              <a:sym typeface="Calibri"/>
            </a:endParaRPr>
          </a:p>
        </p:txBody>
      </p:sp>
      <p:pic>
        <p:nvPicPr>
          <p:cNvPr id="251" name="Google Shape;251;p7" descr="Icon&#10;&#10;Description automatically generated"/>
          <p:cNvPicPr preferRelativeResize="0"/>
          <p:nvPr/>
        </p:nvPicPr>
        <p:blipFill rotWithShape="1">
          <a:blip r:embed="rId6">
            <a:alphaModFix/>
          </a:blip>
          <a:srcRect r="14" b="29"/>
          <a:stretch/>
        </p:blipFill>
        <p:spPr>
          <a:xfrm>
            <a:off x="1252937" y="4717344"/>
            <a:ext cx="699677" cy="626351"/>
          </a:xfrm>
          <a:prstGeom prst="rect">
            <a:avLst/>
          </a:prstGeom>
          <a:noFill/>
          <a:ln>
            <a:noFill/>
          </a:ln>
        </p:spPr>
      </p:pic>
      <p:sp>
        <p:nvSpPr>
          <p:cNvPr id="252" name="Google Shape;252;p7"/>
          <p:cNvSpPr/>
          <p:nvPr/>
        </p:nvSpPr>
        <p:spPr>
          <a:xfrm>
            <a:off x="2123147" y="4741483"/>
            <a:ext cx="4460533"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Sin </a:t>
            </a:r>
            <a:r>
              <a:rPr lang="en-US" sz="2600" b="1" dirty="0" err="1">
                <a:solidFill>
                  <a:srgbClr val="262626"/>
                </a:solidFill>
                <a:latin typeface="Calibri"/>
                <a:ea typeface="Calibri"/>
                <a:cs typeface="Calibri"/>
                <a:sym typeface="Calibri"/>
              </a:rPr>
              <a:t>materiales</a:t>
            </a:r>
            <a:r>
              <a:rPr lang="en-US" sz="2600" b="1" dirty="0">
                <a:solidFill>
                  <a:srgbClr val="262626"/>
                </a:solidFill>
                <a:latin typeface="Calibri"/>
                <a:ea typeface="Calibri"/>
                <a:cs typeface="Calibri"/>
                <a:sym typeface="Calibri"/>
              </a:rPr>
              <a:t> no </a:t>
            </a:r>
            <a:r>
              <a:rPr lang="en-US" sz="2600" b="1" dirty="0" err="1">
                <a:solidFill>
                  <a:srgbClr val="262626"/>
                </a:solidFill>
                <a:latin typeface="Calibri"/>
                <a:ea typeface="Calibri"/>
                <a:cs typeface="Calibri"/>
                <a:sym typeface="Calibri"/>
              </a:rPr>
              <a:t>reciclables</a:t>
            </a:r>
            <a:endParaRPr sz="2600" b="0" i="0" u="none" strike="noStrike" cap="none" dirty="0">
              <a:solidFill>
                <a:srgbClr val="262626"/>
              </a:solidFill>
              <a:latin typeface="Calibri"/>
              <a:ea typeface="Calibri"/>
              <a:cs typeface="Calibri"/>
              <a:sym typeface="Calibri"/>
            </a:endParaRPr>
          </a:p>
        </p:txBody>
      </p:sp>
      <p:pic>
        <p:nvPicPr>
          <p:cNvPr id="253" name="Google Shape;253;p7" descr="A trash can outside&#10;&#10;Description automatically generated with low confidence"/>
          <p:cNvPicPr preferRelativeResize="0"/>
          <p:nvPr/>
        </p:nvPicPr>
        <p:blipFill rotWithShape="1">
          <a:blip r:embed="rId7">
            <a:alphaModFix/>
          </a:blip>
          <a:srcRect r="-23" b="4"/>
          <a:stretch/>
        </p:blipFill>
        <p:spPr>
          <a:xfrm>
            <a:off x="6583681" y="1588515"/>
            <a:ext cx="4291798" cy="3611438"/>
          </a:xfrm>
          <a:prstGeom prst="rect">
            <a:avLst/>
          </a:prstGeom>
          <a:noFill/>
          <a:ln>
            <a:noFill/>
          </a:ln>
        </p:spPr>
      </p:pic>
      <p:sp>
        <p:nvSpPr>
          <p:cNvPr id="3" name="Slide Number Placeholder 2">
            <a:extLst>
              <a:ext uri="{FF2B5EF4-FFF2-40B4-BE49-F238E27FC236}">
                <a16:creationId xmlns:a16="http://schemas.microsoft.com/office/drawing/2014/main" id="{A1ABB69C-6BAF-270E-5A99-B67635AF8711}"/>
              </a:ext>
            </a:extLst>
          </p:cNvPr>
          <p:cNvSpPr>
            <a:spLocks noGrp="1"/>
          </p:cNvSpPr>
          <p:nvPr>
            <p:ph type="sldNum" sz="quarter" idx="12"/>
          </p:nvPr>
        </p:nvSpPr>
        <p:spPr/>
        <p:txBody>
          <a:bodyPr/>
          <a:lstStyle/>
          <a:p>
            <a:fld id="{A49FEDE7-8061-9B4D-88A1-7EA83A94C31B}" type="slidenum">
              <a:rPr lang="en-TH" smtClean="0"/>
              <a:t>10</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2000"/>
                                        <p:tgtEl>
                                          <p:spTgt spid="253"/>
                                        </p:tgtEl>
                                      </p:cBhvr>
                                    </p:animEffect>
                                    <p:anim calcmode="lin" valueType="num">
                                      <p:cBhvr>
                                        <p:cTn id="8" dur="2000" fill="hold"/>
                                        <p:tgtEl>
                                          <p:spTgt spid="253"/>
                                        </p:tgtEl>
                                        <p:attrNameLst>
                                          <p:attrName>ppt_w</p:attrName>
                                        </p:attrNameLst>
                                      </p:cBhvr>
                                      <p:tavLst>
                                        <p:tav tm="0" fmla="#ppt_w*sin(2.5*pi*$)">
                                          <p:val>
                                            <p:fltVal val="0"/>
                                          </p:val>
                                        </p:tav>
                                        <p:tav tm="100000">
                                          <p:val>
                                            <p:fltVal val="1"/>
                                          </p:val>
                                        </p:tav>
                                      </p:tavLst>
                                    </p:anim>
                                    <p:anim calcmode="lin" valueType="num">
                                      <p:cBhvr>
                                        <p:cTn id="9" dur="2000" fill="hold"/>
                                        <p:tgtEl>
                                          <p:spTgt spid="25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44"/>
                                        </p:tgtEl>
                                        <p:attrNameLst>
                                          <p:attrName>style.visibility</p:attrName>
                                        </p:attrNameLst>
                                      </p:cBhvr>
                                      <p:to>
                                        <p:strVal val="visible"/>
                                      </p:to>
                                    </p:set>
                                    <p:anim calcmode="lin" valueType="num">
                                      <p:cBhvr>
                                        <p:cTn id="14" dur="500" decel="50000" fill="hold">
                                          <p:stCondLst>
                                            <p:cond delay="0"/>
                                          </p:stCondLst>
                                        </p:cTn>
                                        <p:tgtEl>
                                          <p:spTgt spid="24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4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44"/>
                                        </p:tgtEl>
                                        <p:attrNameLst>
                                          <p:attrName>ppt_w</p:attrName>
                                        </p:attrNameLst>
                                      </p:cBhvr>
                                      <p:tavLst>
                                        <p:tav tm="0">
                                          <p:val>
                                            <p:strVal val="#ppt_w*.05"/>
                                          </p:val>
                                        </p:tav>
                                        <p:tav tm="100000">
                                          <p:val>
                                            <p:strVal val="#ppt_w"/>
                                          </p:val>
                                        </p:tav>
                                      </p:tavLst>
                                    </p:anim>
                                    <p:anim calcmode="lin" valueType="num">
                                      <p:cBhvr>
                                        <p:cTn id="17" dur="1000" fill="hold"/>
                                        <p:tgtEl>
                                          <p:spTgt spid="24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4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4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4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4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46"/>
                                        </p:tgtEl>
                                        <p:attrNameLst>
                                          <p:attrName>style.visibility</p:attrName>
                                        </p:attrNameLst>
                                      </p:cBhvr>
                                      <p:to>
                                        <p:strVal val="visible"/>
                                      </p:to>
                                    </p:set>
                                    <p:anim calcmode="lin" valueType="num">
                                      <p:cBhvr>
                                        <p:cTn id="26" dur="500" decel="50000" fill="hold">
                                          <p:stCondLst>
                                            <p:cond delay="0"/>
                                          </p:stCondLst>
                                        </p:cTn>
                                        <p:tgtEl>
                                          <p:spTgt spid="24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4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46"/>
                                        </p:tgtEl>
                                        <p:attrNameLst>
                                          <p:attrName>ppt_w</p:attrName>
                                        </p:attrNameLst>
                                      </p:cBhvr>
                                      <p:tavLst>
                                        <p:tav tm="0">
                                          <p:val>
                                            <p:strVal val="#ppt_w*.05"/>
                                          </p:val>
                                        </p:tav>
                                        <p:tav tm="100000">
                                          <p:val>
                                            <p:strVal val="#ppt_w"/>
                                          </p:val>
                                        </p:tav>
                                      </p:tavLst>
                                    </p:anim>
                                    <p:anim calcmode="lin" valueType="num">
                                      <p:cBhvr>
                                        <p:cTn id="29" dur="1000" fill="hold"/>
                                        <p:tgtEl>
                                          <p:spTgt spid="24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4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4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4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4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48"/>
                                        </p:tgtEl>
                                        <p:attrNameLst>
                                          <p:attrName>style.visibility</p:attrName>
                                        </p:attrNameLst>
                                      </p:cBhvr>
                                      <p:to>
                                        <p:strVal val="visible"/>
                                      </p:to>
                                    </p:set>
                                    <p:anim calcmode="lin" valueType="num">
                                      <p:cBhvr>
                                        <p:cTn id="38" dur="500" decel="50000" fill="hold">
                                          <p:stCondLst>
                                            <p:cond delay="0"/>
                                          </p:stCondLst>
                                        </p:cTn>
                                        <p:tgtEl>
                                          <p:spTgt spid="24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4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48"/>
                                        </p:tgtEl>
                                        <p:attrNameLst>
                                          <p:attrName>ppt_w</p:attrName>
                                        </p:attrNameLst>
                                      </p:cBhvr>
                                      <p:tavLst>
                                        <p:tav tm="0">
                                          <p:val>
                                            <p:strVal val="#ppt_w*.05"/>
                                          </p:val>
                                        </p:tav>
                                        <p:tav tm="100000">
                                          <p:val>
                                            <p:strVal val="#ppt_w"/>
                                          </p:val>
                                        </p:tav>
                                      </p:tavLst>
                                    </p:anim>
                                    <p:anim calcmode="lin" valueType="num">
                                      <p:cBhvr>
                                        <p:cTn id="41" dur="1000" fill="hold"/>
                                        <p:tgtEl>
                                          <p:spTgt spid="24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4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4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4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50"/>
                                        </p:tgtEl>
                                        <p:attrNameLst>
                                          <p:attrName>style.visibility</p:attrName>
                                        </p:attrNameLst>
                                      </p:cBhvr>
                                      <p:to>
                                        <p:strVal val="visible"/>
                                      </p:to>
                                    </p:set>
                                    <p:anim calcmode="lin" valueType="num">
                                      <p:cBhvr>
                                        <p:cTn id="50" dur="500" decel="50000" fill="hold">
                                          <p:stCondLst>
                                            <p:cond delay="0"/>
                                          </p:stCondLst>
                                        </p:cTn>
                                        <p:tgtEl>
                                          <p:spTgt spid="25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5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50"/>
                                        </p:tgtEl>
                                        <p:attrNameLst>
                                          <p:attrName>ppt_w</p:attrName>
                                        </p:attrNameLst>
                                      </p:cBhvr>
                                      <p:tavLst>
                                        <p:tav tm="0">
                                          <p:val>
                                            <p:strVal val="#ppt_w*.05"/>
                                          </p:val>
                                        </p:tav>
                                        <p:tav tm="100000">
                                          <p:val>
                                            <p:strVal val="#ppt_w"/>
                                          </p:val>
                                        </p:tav>
                                      </p:tavLst>
                                    </p:anim>
                                    <p:anim calcmode="lin" valueType="num">
                                      <p:cBhvr>
                                        <p:cTn id="53" dur="1000" fill="hold"/>
                                        <p:tgtEl>
                                          <p:spTgt spid="25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5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5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5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50"/>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52">
                                            <p:txEl>
                                              <p:pRg st="0" end="0"/>
                                            </p:txEl>
                                          </p:spTgt>
                                        </p:tgtEl>
                                        <p:attrNameLst>
                                          <p:attrName>style.visibility</p:attrName>
                                        </p:attrNameLst>
                                      </p:cBhvr>
                                      <p:to>
                                        <p:strVal val="visible"/>
                                      </p:to>
                                    </p:set>
                                    <p:anim calcmode="lin" valueType="num">
                                      <p:cBhvr>
                                        <p:cTn id="62" dur="500" decel="50000" fill="hold">
                                          <p:stCondLst>
                                            <p:cond delay="0"/>
                                          </p:stCondLst>
                                        </p:cTn>
                                        <p:tgtEl>
                                          <p:spTgt spid="252">
                                            <p:txEl>
                                              <p:pRg st="0" end="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52">
                                            <p:txEl>
                                              <p:pRg st="0" end="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52">
                                            <p:txEl>
                                              <p:pRg st="0" end="0"/>
                                            </p:txEl>
                                          </p:spTgt>
                                        </p:tgtEl>
                                        <p:attrNameLst>
                                          <p:attrName>ppt_w</p:attrName>
                                        </p:attrNameLst>
                                      </p:cBhvr>
                                      <p:tavLst>
                                        <p:tav tm="0">
                                          <p:val>
                                            <p:strVal val="#ppt_w*.05"/>
                                          </p:val>
                                        </p:tav>
                                        <p:tav tm="100000">
                                          <p:val>
                                            <p:strVal val="#ppt_w"/>
                                          </p:val>
                                        </p:tav>
                                      </p:tavLst>
                                    </p:anim>
                                    <p:anim calcmode="lin" valueType="num">
                                      <p:cBhvr>
                                        <p:cTn id="65" dur="1000" fill="hold"/>
                                        <p:tgtEl>
                                          <p:spTgt spid="252">
                                            <p:txEl>
                                              <p:pRg st="0" end="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52">
                                            <p:txEl>
                                              <p:pRg st="0" end="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52">
                                            <p:txEl>
                                              <p:pRg st="0" end="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52">
                                            <p:txEl>
                                              <p:pRg st="0" end="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52">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6" grpId="0"/>
      <p:bldP spid="248" grpId="0"/>
      <p:bldP spid="2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60" name="Google Shape;260;p8"/>
          <p:cNvSpPr/>
          <p:nvPr/>
        </p:nvSpPr>
        <p:spPr>
          <a:xfrm>
            <a:off x="1252937" y="331226"/>
            <a:ext cx="9686126" cy="103174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8"/>
          <p:cNvSpPr txBox="1"/>
          <p:nvPr/>
        </p:nvSpPr>
        <p:spPr>
          <a:xfrm>
            <a:off x="2007966" y="344413"/>
            <a:ext cx="765789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chemeClr val="lt1"/>
                </a:solidFill>
                <a:latin typeface="Calibri"/>
                <a:cs typeface="Calibri"/>
                <a:sym typeface="Calibri"/>
              </a:rPr>
              <a:t>Contenedor</a:t>
            </a:r>
            <a:r>
              <a:rPr lang="en-US" sz="4800" b="1" dirty="0">
                <a:solidFill>
                  <a:schemeClr val="lt1"/>
                </a:solidFill>
                <a:latin typeface="Calibri"/>
                <a:cs typeface="Calibri"/>
                <a:sym typeface="Calibri"/>
              </a:rPr>
              <a:t> de No -</a:t>
            </a:r>
            <a:r>
              <a:rPr lang="en-US" sz="4800" b="1" dirty="0" err="1">
                <a:solidFill>
                  <a:schemeClr val="lt1"/>
                </a:solidFill>
                <a:latin typeface="Calibri"/>
                <a:cs typeface="Calibri"/>
                <a:sym typeface="Calibri"/>
              </a:rPr>
              <a:t>Reciclaje</a:t>
            </a:r>
            <a:endParaRPr dirty="0"/>
          </a:p>
        </p:txBody>
      </p:sp>
      <p:sp>
        <p:nvSpPr>
          <p:cNvPr id="263" name="Google Shape;263;p8"/>
          <p:cNvSpPr/>
          <p:nvPr/>
        </p:nvSpPr>
        <p:spPr>
          <a:xfrm>
            <a:off x="7139726" y="2424478"/>
            <a:ext cx="505227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Papel</a:t>
            </a:r>
            <a:r>
              <a:rPr lang="en-US" sz="2600" b="1" dirty="0">
                <a:solidFill>
                  <a:srgbClr val="262626"/>
                </a:solidFill>
                <a:latin typeface="Calibri"/>
                <a:ea typeface="Calibri"/>
                <a:cs typeface="Calibri"/>
                <a:sym typeface="Calibri"/>
              </a:rPr>
              <a:t> o </a:t>
            </a:r>
            <a:r>
              <a:rPr lang="en-US" sz="2600" b="1" dirty="0" err="1">
                <a:solidFill>
                  <a:srgbClr val="262626"/>
                </a:solidFill>
                <a:latin typeface="Calibri"/>
                <a:ea typeface="Calibri"/>
                <a:cs typeface="Calibri"/>
                <a:sym typeface="Calibri"/>
              </a:rPr>
              <a:t>cartón</a:t>
            </a:r>
            <a:r>
              <a:rPr lang="en-US" sz="2600" b="1" dirty="0">
                <a:solidFill>
                  <a:srgbClr val="262626"/>
                </a:solidFill>
                <a:latin typeface="Calibri"/>
                <a:ea typeface="Calibri"/>
                <a:cs typeface="Calibri"/>
                <a:sym typeface="Calibri"/>
              </a:rPr>
              <a:t> </a:t>
            </a:r>
            <a:r>
              <a:rPr lang="en-US" sz="2600" b="1" dirty="0" err="1">
                <a:solidFill>
                  <a:srgbClr val="262626"/>
                </a:solidFill>
                <a:latin typeface="Calibri"/>
                <a:ea typeface="Calibri"/>
                <a:cs typeface="Calibri"/>
                <a:sym typeface="Calibri"/>
              </a:rPr>
              <a:t>sucio</a:t>
            </a:r>
            <a:r>
              <a:rPr lang="en-US" sz="2600" b="1" dirty="0">
                <a:solidFill>
                  <a:srgbClr val="262626"/>
                </a:solidFill>
                <a:latin typeface="Calibri"/>
                <a:ea typeface="Calibri"/>
                <a:cs typeface="Calibri"/>
                <a:sym typeface="Calibri"/>
              </a:rPr>
              <a:t> o </a:t>
            </a:r>
            <a:r>
              <a:rPr lang="en-US" sz="2600" b="1" dirty="0" err="1">
                <a:solidFill>
                  <a:srgbClr val="262626"/>
                </a:solidFill>
                <a:latin typeface="Calibri"/>
                <a:ea typeface="Calibri"/>
                <a:cs typeface="Calibri"/>
                <a:sym typeface="Calibri"/>
              </a:rPr>
              <a:t>mojado</a:t>
            </a:r>
            <a:r>
              <a:rPr lang="en-US" sz="2600" b="1" i="0" u="none" strike="noStrike" cap="none" dirty="0">
                <a:solidFill>
                  <a:srgbClr val="262626"/>
                </a:solidFill>
                <a:latin typeface="Calibri"/>
                <a:ea typeface="Calibri"/>
                <a:cs typeface="Calibri"/>
                <a:sym typeface="Calibri"/>
              </a:rPr>
              <a:t> </a:t>
            </a:r>
            <a:endParaRPr sz="2600" b="0" i="0" u="none" strike="noStrike" cap="none" dirty="0">
              <a:solidFill>
                <a:srgbClr val="262626"/>
              </a:solidFill>
              <a:latin typeface="Calibri"/>
              <a:ea typeface="Calibri"/>
              <a:cs typeface="Calibri"/>
              <a:sym typeface="Calibri"/>
            </a:endParaRPr>
          </a:p>
        </p:txBody>
      </p:sp>
      <p:sp>
        <p:nvSpPr>
          <p:cNvPr id="264" name="Google Shape;264;p8"/>
          <p:cNvSpPr/>
          <p:nvPr/>
        </p:nvSpPr>
        <p:spPr>
          <a:xfrm>
            <a:off x="7186214" y="3196098"/>
            <a:ext cx="3350488"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err="1">
                <a:solidFill>
                  <a:srgbClr val="262626"/>
                </a:solidFill>
                <a:latin typeface="Calibri"/>
                <a:ea typeface="Calibri"/>
                <a:cs typeface="Calibri"/>
                <a:sym typeface="Calibri"/>
              </a:rPr>
              <a:t>Liquido</a:t>
            </a:r>
            <a:r>
              <a:rPr lang="en-US" sz="2600" b="1" i="0" u="none" strike="noStrike" cap="none" dirty="0">
                <a:solidFill>
                  <a:srgbClr val="262626"/>
                </a:solidFill>
                <a:latin typeface="Calibri"/>
                <a:ea typeface="Calibri"/>
                <a:cs typeface="Calibri"/>
                <a:sym typeface="Calibri"/>
              </a:rPr>
              <a:t> </a:t>
            </a:r>
            <a:r>
              <a:rPr lang="en-US" sz="2600" b="1" i="0" u="none" strike="noStrike" cap="none" dirty="0" err="1">
                <a:solidFill>
                  <a:srgbClr val="262626"/>
                </a:solidFill>
                <a:latin typeface="Calibri"/>
                <a:ea typeface="Calibri"/>
                <a:cs typeface="Calibri"/>
                <a:sym typeface="Calibri"/>
              </a:rPr>
              <a:t>en</a:t>
            </a:r>
            <a:r>
              <a:rPr lang="en-US" sz="2600" b="1" i="0" u="none" strike="noStrike" cap="none" dirty="0">
                <a:solidFill>
                  <a:srgbClr val="262626"/>
                </a:solidFill>
                <a:latin typeface="Calibri"/>
                <a:ea typeface="Calibri"/>
                <a:cs typeface="Calibri"/>
                <a:sym typeface="Calibri"/>
              </a:rPr>
              <a:t> las </a:t>
            </a:r>
            <a:r>
              <a:rPr lang="en-US" sz="2600" b="1" i="0" u="none" strike="noStrike" cap="none" dirty="0" err="1">
                <a:solidFill>
                  <a:srgbClr val="262626"/>
                </a:solidFill>
                <a:latin typeface="Calibri"/>
                <a:ea typeface="Calibri"/>
                <a:cs typeface="Calibri"/>
                <a:sym typeface="Calibri"/>
              </a:rPr>
              <a:t>botellas</a:t>
            </a:r>
            <a:endParaRPr sz="2600" b="0" i="0" u="none" strike="noStrike" cap="none" dirty="0">
              <a:solidFill>
                <a:srgbClr val="262626"/>
              </a:solidFill>
              <a:latin typeface="Calibri"/>
              <a:ea typeface="Calibri"/>
              <a:cs typeface="Calibri"/>
              <a:sym typeface="Calibri"/>
            </a:endParaRPr>
          </a:p>
        </p:txBody>
      </p:sp>
      <p:sp>
        <p:nvSpPr>
          <p:cNvPr id="265" name="Google Shape;265;p8"/>
          <p:cNvSpPr/>
          <p:nvPr/>
        </p:nvSpPr>
        <p:spPr>
          <a:xfrm>
            <a:off x="7186214" y="3967718"/>
            <a:ext cx="391993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Vasos</a:t>
            </a:r>
            <a:r>
              <a:rPr lang="en-US" sz="2600" b="1" dirty="0">
                <a:solidFill>
                  <a:srgbClr val="262626"/>
                </a:solidFill>
                <a:latin typeface="Calibri"/>
                <a:ea typeface="Calibri"/>
                <a:cs typeface="Calibri"/>
                <a:sym typeface="Calibri"/>
              </a:rPr>
              <a:t> de </a:t>
            </a:r>
            <a:r>
              <a:rPr lang="en-US" sz="2600" b="1" dirty="0" err="1">
                <a:solidFill>
                  <a:srgbClr val="262626"/>
                </a:solidFill>
                <a:latin typeface="Calibri"/>
                <a:ea typeface="Calibri"/>
                <a:cs typeface="Calibri"/>
                <a:sym typeface="Calibri"/>
              </a:rPr>
              <a:t>plástico</a:t>
            </a:r>
            <a:r>
              <a:rPr lang="en-US" sz="2600" b="1" dirty="0">
                <a:solidFill>
                  <a:srgbClr val="262626"/>
                </a:solidFill>
                <a:latin typeface="Calibri"/>
                <a:ea typeface="Calibri"/>
                <a:cs typeface="Calibri"/>
                <a:sym typeface="Calibri"/>
              </a:rPr>
              <a:t> </a:t>
            </a:r>
            <a:r>
              <a:rPr lang="en-US" sz="2600" b="1" dirty="0" err="1">
                <a:solidFill>
                  <a:srgbClr val="262626"/>
                </a:solidFill>
                <a:latin typeface="Calibri"/>
                <a:ea typeface="Calibri"/>
                <a:cs typeface="Calibri"/>
                <a:sym typeface="Calibri"/>
              </a:rPr>
              <a:t>sucios</a:t>
            </a:r>
            <a:endParaRPr sz="2600" b="0" i="0" u="none" strike="noStrike" cap="none" dirty="0">
              <a:solidFill>
                <a:srgbClr val="262626"/>
              </a:solidFill>
              <a:latin typeface="Calibri"/>
              <a:ea typeface="Calibri"/>
              <a:cs typeface="Calibri"/>
              <a:sym typeface="Calibri"/>
            </a:endParaRPr>
          </a:p>
        </p:txBody>
      </p:sp>
      <p:sp>
        <p:nvSpPr>
          <p:cNvPr id="266" name="Google Shape;266;p8"/>
          <p:cNvSpPr/>
          <p:nvPr/>
        </p:nvSpPr>
        <p:spPr>
          <a:xfrm>
            <a:off x="7186214" y="4741483"/>
            <a:ext cx="3007652"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Bolsas</a:t>
            </a:r>
            <a:r>
              <a:rPr lang="en-US" sz="2600" b="1" dirty="0">
                <a:solidFill>
                  <a:srgbClr val="262626"/>
                </a:solidFill>
                <a:latin typeface="Calibri"/>
                <a:ea typeface="Calibri"/>
                <a:cs typeface="Calibri"/>
                <a:sym typeface="Calibri"/>
              </a:rPr>
              <a:t> de </a:t>
            </a:r>
            <a:r>
              <a:rPr lang="en-US" sz="2600" b="1" dirty="0" err="1">
                <a:solidFill>
                  <a:srgbClr val="262626"/>
                </a:solidFill>
                <a:latin typeface="Calibri"/>
                <a:ea typeface="Calibri"/>
                <a:cs typeface="Calibri"/>
                <a:sym typeface="Calibri"/>
              </a:rPr>
              <a:t>plástico</a:t>
            </a:r>
            <a:endParaRPr sz="2600" b="0" i="0" u="none" strike="noStrike" cap="none" dirty="0">
              <a:solidFill>
                <a:srgbClr val="262626"/>
              </a:solidFill>
              <a:latin typeface="Calibri"/>
              <a:ea typeface="Calibri"/>
              <a:cs typeface="Calibri"/>
              <a:sym typeface="Calibri"/>
            </a:endParaRPr>
          </a:p>
        </p:txBody>
      </p:sp>
      <p:pic>
        <p:nvPicPr>
          <p:cNvPr id="267" name="Google Shape;267;p8" descr="Icon&#10;&#10;Description automatically generated"/>
          <p:cNvPicPr preferRelativeResize="0"/>
          <p:nvPr/>
        </p:nvPicPr>
        <p:blipFill rotWithShape="1">
          <a:blip r:embed="rId6">
            <a:alphaModFix/>
          </a:blip>
          <a:srcRect r="23" b="33"/>
          <a:stretch/>
        </p:blipFill>
        <p:spPr>
          <a:xfrm>
            <a:off x="6342611" y="1652645"/>
            <a:ext cx="646459" cy="626351"/>
          </a:xfrm>
          <a:prstGeom prst="rect">
            <a:avLst/>
          </a:prstGeom>
          <a:noFill/>
          <a:ln>
            <a:noFill/>
          </a:ln>
        </p:spPr>
      </p:pic>
      <p:pic>
        <p:nvPicPr>
          <p:cNvPr id="268" name="Google Shape;268;p8" descr="Icon&#10;&#10;Description automatically generated"/>
          <p:cNvPicPr preferRelativeResize="0"/>
          <p:nvPr/>
        </p:nvPicPr>
        <p:blipFill rotWithShape="1">
          <a:blip r:embed="rId6">
            <a:alphaModFix/>
          </a:blip>
          <a:srcRect r="23" b="33"/>
          <a:stretch/>
        </p:blipFill>
        <p:spPr>
          <a:xfrm>
            <a:off x="6342611" y="2410410"/>
            <a:ext cx="646459" cy="626351"/>
          </a:xfrm>
          <a:prstGeom prst="rect">
            <a:avLst/>
          </a:prstGeom>
          <a:noFill/>
          <a:ln>
            <a:noFill/>
          </a:ln>
        </p:spPr>
      </p:pic>
      <p:pic>
        <p:nvPicPr>
          <p:cNvPr id="269" name="Google Shape;269;p8" descr="Icon&#10;&#10;Description automatically generated"/>
          <p:cNvPicPr preferRelativeResize="0"/>
          <p:nvPr/>
        </p:nvPicPr>
        <p:blipFill rotWithShape="1">
          <a:blip r:embed="rId6">
            <a:alphaModFix/>
          </a:blip>
          <a:srcRect r="23" b="33"/>
          <a:stretch/>
        </p:blipFill>
        <p:spPr>
          <a:xfrm>
            <a:off x="6359423" y="3167962"/>
            <a:ext cx="646459" cy="626351"/>
          </a:xfrm>
          <a:prstGeom prst="rect">
            <a:avLst/>
          </a:prstGeom>
          <a:noFill/>
          <a:ln>
            <a:noFill/>
          </a:ln>
        </p:spPr>
      </p:pic>
      <p:pic>
        <p:nvPicPr>
          <p:cNvPr id="270" name="Google Shape;270;p8" descr="Icon&#10;&#10;Description automatically generated"/>
          <p:cNvPicPr preferRelativeResize="0"/>
          <p:nvPr/>
        </p:nvPicPr>
        <p:blipFill rotWithShape="1">
          <a:blip r:embed="rId6">
            <a:alphaModFix/>
          </a:blip>
          <a:srcRect r="23" b="33"/>
          <a:stretch/>
        </p:blipFill>
        <p:spPr>
          <a:xfrm>
            <a:off x="6359423" y="3925514"/>
            <a:ext cx="646459" cy="626351"/>
          </a:xfrm>
          <a:prstGeom prst="rect">
            <a:avLst/>
          </a:prstGeom>
          <a:noFill/>
          <a:ln>
            <a:noFill/>
          </a:ln>
        </p:spPr>
      </p:pic>
      <p:pic>
        <p:nvPicPr>
          <p:cNvPr id="271" name="Google Shape;271;p8" descr="Icon&#10;&#10;Description automatically generated"/>
          <p:cNvPicPr preferRelativeResize="0"/>
          <p:nvPr/>
        </p:nvPicPr>
        <p:blipFill rotWithShape="1">
          <a:blip r:embed="rId6">
            <a:alphaModFix/>
          </a:blip>
          <a:srcRect r="23" b="33"/>
          <a:stretch/>
        </p:blipFill>
        <p:spPr>
          <a:xfrm>
            <a:off x="6359423" y="4738829"/>
            <a:ext cx="646459" cy="626351"/>
          </a:xfrm>
          <a:prstGeom prst="rect">
            <a:avLst/>
          </a:prstGeom>
          <a:noFill/>
          <a:ln>
            <a:noFill/>
          </a:ln>
        </p:spPr>
      </p:pic>
      <p:pic>
        <p:nvPicPr>
          <p:cNvPr id="272" name="Google Shape;272;p8" descr="A picture containing orange&#10;&#10;Description automatically generated"/>
          <p:cNvPicPr preferRelativeResize="0"/>
          <p:nvPr/>
        </p:nvPicPr>
        <p:blipFill rotWithShape="1">
          <a:blip r:embed="rId7">
            <a:alphaModFix/>
          </a:blip>
          <a:srcRect r="9" b="-40"/>
          <a:stretch/>
        </p:blipFill>
        <p:spPr>
          <a:xfrm>
            <a:off x="1295540" y="1536917"/>
            <a:ext cx="4446157" cy="3901224"/>
          </a:xfrm>
          <a:prstGeom prst="rect">
            <a:avLst/>
          </a:prstGeom>
          <a:noFill/>
          <a:ln>
            <a:noFill/>
          </a:ln>
        </p:spPr>
      </p:pic>
      <p:sp>
        <p:nvSpPr>
          <p:cNvPr id="3" name="Slide Number Placeholder 2">
            <a:extLst>
              <a:ext uri="{FF2B5EF4-FFF2-40B4-BE49-F238E27FC236}">
                <a16:creationId xmlns:a16="http://schemas.microsoft.com/office/drawing/2014/main" id="{F1C3100D-232A-509C-AB53-89C282A7C5A0}"/>
              </a:ext>
            </a:extLst>
          </p:cNvPr>
          <p:cNvSpPr>
            <a:spLocks noGrp="1"/>
          </p:cNvSpPr>
          <p:nvPr>
            <p:ph type="sldNum" sz="quarter" idx="12"/>
          </p:nvPr>
        </p:nvSpPr>
        <p:spPr/>
        <p:txBody>
          <a:bodyPr/>
          <a:lstStyle/>
          <a:p>
            <a:fld id="{A49FEDE7-8061-9B4D-88A1-7EA83A94C31B}" type="slidenum">
              <a:rPr lang="en-TH" smtClean="0"/>
              <a:t>11</a:t>
            </a:fld>
            <a:endParaRPr lang="en-TH"/>
          </a:p>
        </p:txBody>
      </p:sp>
      <p:sp>
        <p:nvSpPr>
          <p:cNvPr id="17" name="Google Shape;263;p8">
            <a:extLst>
              <a:ext uri="{FF2B5EF4-FFF2-40B4-BE49-F238E27FC236}">
                <a16:creationId xmlns:a16="http://schemas.microsoft.com/office/drawing/2014/main" id="{C94A08B7-4169-A360-2AD1-AD330FF93BDB}"/>
              </a:ext>
            </a:extLst>
          </p:cNvPr>
          <p:cNvSpPr/>
          <p:nvPr/>
        </p:nvSpPr>
        <p:spPr>
          <a:xfrm>
            <a:off x="7037237" y="1696470"/>
            <a:ext cx="505227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Alimentos</a:t>
            </a:r>
            <a:r>
              <a:rPr lang="en-US" sz="2600" b="1" i="0" u="none" strike="noStrike" cap="none" dirty="0">
                <a:solidFill>
                  <a:srgbClr val="262626"/>
                </a:solidFill>
                <a:latin typeface="Calibri"/>
                <a:ea typeface="Calibri"/>
                <a:cs typeface="Calibri"/>
                <a:sym typeface="Calibri"/>
              </a:rPr>
              <a:t> </a:t>
            </a:r>
            <a:endParaRPr sz="2600" b="0" i="0" u="none" strike="noStrike" cap="none" dirty="0">
              <a:solidFill>
                <a:srgbClr val="26262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2000"/>
                                        <p:tgtEl>
                                          <p:spTgt spid="272"/>
                                        </p:tgtEl>
                                      </p:cBhvr>
                                    </p:animEffect>
                                    <p:anim calcmode="lin" valueType="num">
                                      <p:cBhvr>
                                        <p:cTn id="8" dur="2000" fill="hold"/>
                                        <p:tgtEl>
                                          <p:spTgt spid="272"/>
                                        </p:tgtEl>
                                        <p:attrNameLst>
                                          <p:attrName>ppt_w</p:attrName>
                                        </p:attrNameLst>
                                      </p:cBhvr>
                                      <p:tavLst>
                                        <p:tav tm="0" fmla="#ppt_w*sin(2.5*pi*$)">
                                          <p:val>
                                            <p:fltVal val="0"/>
                                          </p:val>
                                        </p:tav>
                                        <p:tav tm="100000">
                                          <p:val>
                                            <p:fltVal val="1"/>
                                          </p:val>
                                        </p:tav>
                                      </p:tavLst>
                                    </p:anim>
                                    <p:anim calcmode="lin" valueType="num">
                                      <p:cBhvr>
                                        <p:cTn id="9" dur="2000" fill="hold"/>
                                        <p:tgtEl>
                                          <p:spTgt spid="2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63"/>
                                        </p:tgtEl>
                                        <p:attrNameLst>
                                          <p:attrName>style.visibility</p:attrName>
                                        </p:attrNameLst>
                                      </p:cBhvr>
                                      <p:to>
                                        <p:strVal val="visible"/>
                                      </p:to>
                                    </p:set>
                                    <p:anim calcmode="lin" valueType="num">
                                      <p:cBhvr>
                                        <p:cTn id="14" dur="500" decel="50000" fill="hold">
                                          <p:stCondLst>
                                            <p:cond delay="0"/>
                                          </p:stCondLst>
                                        </p:cTn>
                                        <p:tgtEl>
                                          <p:spTgt spid="26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6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63"/>
                                        </p:tgtEl>
                                        <p:attrNameLst>
                                          <p:attrName>ppt_w</p:attrName>
                                        </p:attrNameLst>
                                      </p:cBhvr>
                                      <p:tavLst>
                                        <p:tav tm="0">
                                          <p:val>
                                            <p:strVal val="#ppt_w*.05"/>
                                          </p:val>
                                        </p:tav>
                                        <p:tav tm="100000">
                                          <p:val>
                                            <p:strVal val="#ppt_w"/>
                                          </p:val>
                                        </p:tav>
                                      </p:tavLst>
                                    </p:anim>
                                    <p:anim calcmode="lin" valueType="num">
                                      <p:cBhvr>
                                        <p:cTn id="17" dur="1000" fill="hold"/>
                                        <p:tgtEl>
                                          <p:spTgt spid="26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6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6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6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63"/>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64"/>
                                        </p:tgtEl>
                                        <p:attrNameLst>
                                          <p:attrName>style.visibility</p:attrName>
                                        </p:attrNameLst>
                                      </p:cBhvr>
                                      <p:to>
                                        <p:strVal val="visible"/>
                                      </p:to>
                                    </p:set>
                                    <p:anim calcmode="lin" valueType="num">
                                      <p:cBhvr>
                                        <p:cTn id="26" dur="500" decel="50000" fill="hold">
                                          <p:stCondLst>
                                            <p:cond delay="0"/>
                                          </p:stCondLst>
                                        </p:cTn>
                                        <p:tgtEl>
                                          <p:spTgt spid="26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6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64"/>
                                        </p:tgtEl>
                                        <p:attrNameLst>
                                          <p:attrName>ppt_w</p:attrName>
                                        </p:attrNameLst>
                                      </p:cBhvr>
                                      <p:tavLst>
                                        <p:tav tm="0">
                                          <p:val>
                                            <p:strVal val="#ppt_w*.05"/>
                                          </p:val>
                                        </p:tav>
                                        <p:tav tm="100000">
                                          <p:val>
                                            <p:strVal val="#ppt_w"/>
                                          </p:val>
                                        </p:tav>
                                      </p:tavLst>
                                    </p:anim>
                                    <p:anim calcmode="lin" valueType="num">
                                      <p:cBhvr>
                                        <p:cTn id="29" dur="1000" fill="hold"/>
                                        <p:tgtEl>
                                          <p:spTgt spid="26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6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6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6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64"/>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65"/>
                                        </p:tgtEl>
                                        <p:attrNameLst>
                                          <p:attrName>style.visibility</p:attrName>
                                        </p:attrNameLst>
                                      </p:cBhvr>
                                      <p:to>
                                        <p:strVal val="visible"/>
                                      </p:to>
                                    </p:set>
                                    <p:anim calcmode="lin" valueType="num">
                                      <p:cBhvr>
                                        <p:cTn id="38" dur="500" decel="50000" fill="hold">
                                          <p:stCondLst>
                                            <p:cond delay="0"/>
                                          </p:stCondLst>
                                        </p:cTn>
                                        <p:tgtEl>
                                          <p:spTgt spid="26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6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65"/>
                                        </p:tgtEl>
                                        <p:attrNameLst>
                                          <p:attrName>ppt_w</p:attrName>
                                        </p:attrNameLst>
                                      </p:cBhvr>
                                      <p:tavLst>
                                        <p:tav tm="0">
                                          <p:val>
                                            <p:strVal val="#ppt_w*.05"/>
                                          </p:val>
                                        </p:tav>
                                        <p:tav tm="100000">
                                          <p:val>
                                            <p:strVal val="#ppt_w"/>
                                          </p:val>
                                        </p:tav>
                                      </p:tavLst>
                                    </p:anim>
                                    <p:anim calcmode="lin" valueType="num">
                                      <p:cBhvr>
                                        <p:cTn id="41" dur="1000" fill="hold"/>
                                        <p:tgtEl>
                                          <p:spTgt spid="26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6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6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6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65"/>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66"/>
                                        </p:tgtEl>
                                        <p:attrNameLst>
                                          <p:attrName>style.visibility</p:attrName>
                                        </p:attrNameLst>
                                      </p:cBhvr>
                                      <p:to>
                                        <p:strVal val="visible"/>
                                      </p:to>
                                    </p:set>
                                    <p:anim calcmode="lin" valueType="num">
                                      <p:cBhvr>
                                        <p:cTn id="50" dur="500" decel="50000" fill="hold">
                                          <p:stCondLst>
                                            <p:cond delay="0"/>
                                          </p:stCondLst>
                                        </p:cTn>
                                        <p:tgtEl>
                                          <p:spTgt spid="266"/>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66"/>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66"/>
                                        </p:tgtEl>
                                        <p:attrNameLst>
                                          <p:attrName>ppt_w</p:attrName>
                                        </p:attrNameLst>
                                      </p:cBhvr>
                                      <p:tavLst>
                                        <p:tav tm="0">
                                          <p:val>
                                            <p:strVal val="#ppt_w*.05"/>
                                          </p:val>
                                        </p:tav>
                                        <p:tav tm="100000">
                                          <p:val>
                                            <p:strVal val="#ppt_w"/>
                                          </p:val>
                                        </p:tav>
                                      </p:tavLst>
                                    </p:anim>
                                    <p:anim calcmode="lin" valueType="num">
                                      <p:cBhvr>
                                        <p:cTn id="53" dur="1000" fill="hold"/>
                                        <p:tgtEl>
                                          <p:spTgt spid="266"/>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66"/>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66"/>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66"/>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66"/>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5" dur="1000" fill="hold"/>
                                        <p:tgtEl>
                                          <p:spTgt spid="17"/>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Contaminación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Reciclaje</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25" name="Rectangle 24">
            <a:extLst>
              <a:ext uri="{FF2B5EF4-FFF2-40B4-BE49-F238E27FC236}">
                <a16:creationId xmlns:a16="http://schemas.microsoft.com/office/drawing/2014/main" id="{AA5AA3E8-E0AD-DD42-8907-4D2A801013FD}"/>
              </a:ext>
            </a:extLst>
          </p:cNvPr>
          <p:cNvSpPr/>
          <p:nvPr/>
        </p:nvSpPr>
        <p:spPr>
          <a:xfrm>
            <a:off x="7040986" y="1426077"/>
            <a:ext cx="5151014" cy="4051558"/>
          </a:xfrm>
          <a:prstGeom prst="rect">
            <a:avLst/>
          </a:prstGeom>
        </p:spPr>
        <p:txBody>
          <a:bodyPr wrap="square">
            <a:spAutoFit/>
          </a:bodyPr>
          <a:lstStyle/>
          <a:p>
            <a:pPr algn="just">
              <a:lnSpc>
                <a:spcPct val="120000"/>
              </a:lnSpc>
            </a:pPr>
            <a:r>
              <a:rPr lang="es-ES" sz="2400" dirty="0"/>
              <a:t>La contaminación por reciclaje se produce cuando los residuos se clasifican en el </a:t>
            </a:r>
            <a:r>
              <a:rPr lang="es-ES" sz="2400" b="1" dirty="0">
                <a:solidFill>
                  <a:srgbClr val="00B0F0"/>
                </a:solidFill>
              </a:rPr>
              <a:t>contenedor de reciclaje equivocado </a:t>
            </a:r>
            <a:r>
              <a:rPr lang="es-ES" sz="2400" dirty="0"/>
              <a:t>(por ejemplo, se coloca una cáscara de plátano en un contenedor de reciclaje de papel mixto) o cuando las botellas de plástico PET no se vacían y limpian correctamente y dejan todo el contenedor húmedo.</a:t>
            </a:r>
            <a:endParaRPr lang="en-TH" sz="2400" dirty="0">
              <a:solidFill>
                <a:srgbClr val="29C7F7"/>
              </a:solidFill>
            </a:endParaRPr>
          </a:p>
        </p:txBody>
      </p:sp>
      <p:pic>
        <p:nvPicPr>
          <p:cNvPr id="4" name="Picture 3">
            <a:extLst>
              <a:ext uri="{FF2B5EF4-FFF2-40B4-BE49-F238E27FC236}">
                <a16:creationId xmlns:a16="http://schemas.microsoft.com/office/drawing/2014/main" id="{CB0E3A41-7122-5A4A-BA0E-7DC56D10E667}"/>
              </a:ext>
            </a:extLst>
          </p:cNvPr>
          <p:cNvPicPr>
            <a:picLocks noChangeAspect="1"/>
          </p:cNvPicPr>
          <p:nvPr/>
        </p:nvPicPr>
        <p:blipFill>
          <a:blip r:embed="rId5"/>
          <a:stretch>
            <a:fillRect/>
          </a:stretch>
        </p:blipFill>
        <p:spPr>
          <a:xfrm>
            <a:off x="1015200" y="1550395"/>
            <a:ext cx="5687753" cy="4262023"/>
          </a:xfrm>
          <a:prstGeom prst="rect">
            <a:avLst/>
          </a:prstGeom>
        </p:spPr>
      </p:pic>
      <p:sp>
        <p:nvSpPr>
          <p:cNvPr id="8" name="Slide Number Placeholder 7">
            <a:extLst>
              <a:ext uri="{FF2B5EF4-FFF2-40B4-BE49-F238E27FC236}">
                <a16:creationId xmlns:a16="http://schemas.microsoft.com/office/drawing/2014/main" id="{C6721D31-6D65-3D9E-95B4-848490C05417}"/>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24350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5"/>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1323439"/>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¿Por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qué</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algunos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objetos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reciclables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no se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pueden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reciclar</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pic>
        <p:nvPicPr>
          <p:cNvPr id="9" name="Picture 8" descr="A picture containing text, box, square&#10;&#10;Description automatically generated">
            <a:extLst>
              <a:ext uri="{FF2B5EF4-FFF2-40B4-BE49-F238E27FC236}">
                <a16:creationId xmlns:a16="http://schemas.microsoft.com/office/drawing/2014/main" id="{52893EBD-B551-A547-A1AF-8CA6886FC8CE}"/>
              </a:ext>
            </a:extLst>
          </p:cNvPr>
          <p:cNvPicPr>
            <a:picLocks noChangeAspect="1"/>
          </p:cNvPicPr>
          <p:nvPr/>
        </p:nvPicPr>
        <p:blipFill>
          <a:blip r:embed="rId6"/>
          <a:stretch>
            <a:fillRect/>
          </a:stretch>
        </p:blipFill>
        <p:spPr>
          <a:xfrm rot="16200000">
            <a:off x="2958371" y="1476153"/>
            <a:ext cx="1416050" cy="2184400"/>
          </a:xfrm>
          <a:prstGeom prst="rect">
            <a:avLst/>
          </a:prstGeom>
        </p:spPr>
      </p:pic>
      <p:pic>
        <p:nvPicPr>
          <p:cNvPr id="12" name="Picture 11" descr="Icon&#10;&#10;Description automatically generated">
            <a:extLst>
              <a:ext uri="{FF2B5EF4-FFF2-40B4-BE49-F238E27FC236}">
                <a16:creationId xmlns:a16="http://schemas.microsoft.com/office/drawing/2014/main" id="{CF6871CE-D10A-2547-89D8-C3956BBD6E96}"/>
              </a:ext>
            </a:extLst>
          </p:cNvPr>
          <p:cNvPicPr>
            <a:picLocks noChangeAspect="1"/>
          </p:cNvPicPr>
          <p:nvPr/>
        </p:nvPicPr>
        <p:blipFill rotWithShape="1">
          <a:blip r:embed="rId7"/>
          <a:srcRect r="-24" b="-27"/>
          <a:stretch/>
        </p:blipFill>
        <p:spPr>
          <a:xfrm>
            <a:off x="2178583" y="1642131"/>
            <a:ext cx="646459" cy="626351"/>
          </a:xfrm>
          <a:prstGeom prst="rect">
            <a:avLst/>
          </a:prstGeom>
        </p:spPr>
      </p:pic>
      <p:sp>
        <p:nvSpPr>
          <p:cNvPr id="13" name="Oval 12">
            <a:extLst>
              <a:ext uri="{FF2B5EF4-FFF2-40B4-BE49-F238E27FC236}">
                <a16:creationId xmlns:a16="http://schemas.microsoft.com/office/drawing/2014/main" id="{8A3EA1E2-40BB-A147-BD2A-378A70C43F84}"/>
              </a:ext>
            </a:extLst>
          </p:cNvPr>
          <p:cNvSpPr/>
          <p:nvPr/>
        </p:nvSpPr>
        <p:spPr>
          <a:xfrm>
            <a:off x="-2229700" y="1518836"/>
            <a:ext cx="4238331" cy="4238331"/>
          </a:xfrm>
          <a:prstGeom prst="ellipse">
            <a:avLst/>
          </a:prstGeom>
          <a:blipFill dpi="0" rotWithShape="1">
            <a:blip r:embed="rId8"/>
            <a:srcRect/>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ectangle 13">
            <a:extLst>
              <a:ext uri="{FF2B5EF4-FFF2-40B4-BE49-F238E27FC236}">
                <a16:creationId xmlns:a16="http://schemas.microsoft.com/office/drawing/2014/main" id="{EAEC8A71-96E4-3149-AECC-BFFCB359EC94}"/>
              </a:ext>
            </a:extLst>
          </p:cNvPr>
          <p:cNvSpPr/>
          <p:nvPr/>
        </p:nvSpPr>
        <p:spPr>
          <a:xfrm>
            <a:off x="4938902" y="2088830"/>
            <a:ext cx="2184400" cy="1254446"/>
          </a:xfrm>
          <a:prstGeom prst="rect">
            <a:avLst/>
          </a:prstGeom>
        </p:spPr>
        <p:txBody>
          <a:bodyPr wrap="square">
            <a:spAutoFit/>
          </a:bodyPr>
          <a:lstStyle/>
          <a:p>
            <a:pPr algn="ctr">
              <a:lnSpc>
                <a:spcPct val="120000"/>
              </a:lnSpc>
            </a:pPr>
            <a:r>
              <a:rPr lang="es-ES" sz="1600" b="1" dirty="0">
                <a:solidFill>
                  <a:srgbClr val="262626"/>
                </a:solidFill>
              </a:rPr>
              <a:t>Cajas de pizza con grasa o </a:t>
            </a:r>
            <a:r>
              <a:rPr lang="en-US" sz="1600" dirty="0">
                <a:solidFill>
                  <a:srgbClr val="262626"/>
                </a:solidFill>
              </a:rPr>
              <a:t>con </a:t>
            </a:r>
            <a:r>
              <a:rPr lang="en-US" sz="1600" dirty="0" err="1">
                <a:solidFill>
                  <a:srgbClr val="262626"/>
                </a:solidFill>
              </a:rPr>
              <a:t>restos</a:t>
            </a:r>
            <a:r>
              <a:rPr lang="en-US" sz="1600" dirty="0">
                <a:solidFill>
                  <a:srgbClr val="262626"/>
                </a:solidFill>
              </a:rPr>
              <a:t> de </a:t>
            </a:r>
            <a:r>
              <a:rPr lang="en-US" sz="1600" dirty="0" err="1">
                <a:solidFill>
                  <a:srgbClr val="262626"/>
                </a:solidFill>
              </a:rPr>
              <a:t>alimentos</a:t>
            </a:r>
            <a:r>
              <a:rPr lang="en-US" sz="1600" dirty="0">
                <a:solidFill>
                  <a:srgbClr val="262626"/>
                </a:solidFill>
              </a:rPr>
              <a:t>, no se </a:t>
            </a:r>
            <a:r>
              <a:rPr lang="en-US" sz="1600" dirty="0" err="1">
                <a:solidFill>
                  <a:srgbClr val="262626"/>
                </a:solidFill>
              </a:rPr>
              <a:t>pueden</a:t>
            </a:r>
            <a:r>
              <a:rPr lang="en-US" sz="1600" dirty="0">
                <a:solidFill>
                  <a:srgbClr val="262626"/>
                </a:solidFill>
              </a:rPr>
              <a:t> </a:t>
            </a:r>
            <a:r>
              <a:rPr lang="en-US" sz="1600" dirty="0" err="1">
                <a:solidFill>
                  <a:srgbClr val="262626"/>
                </a:solidFill>
              </a:rPr>
              <a:t>reciclar</a:t>
            </a:r>
            <a:r>
              <a:rPr lang="en-US" sz="1600" dirty="0">
                <a:solidFill>
                  <a:srgbClr val="262626"/>
                </a:solidFill>
              </a:rPr>
              <a:t>.</a:t>
            </a:r>
            <a:endParaRPr lang="es-ES" sz="1600" b="1" dirty="0">
              <a:solidFill>
                <a:srgbClr val="262626"/>
              </a:solidFill>
            </a:endParaRPr>
          </a:p>
        </p:txBody>
      </p:sp>
      <p:pic>
        <p:nvPicPr>
          <p:cNvPr id="16" name="Picture 15">
            <a:extLst>
              <a:ext uri="{FF2B5EF4-FFF2-40B4-BE49-F238E27FC236}">
                <a16:creationId xmlns:a16="http://schemas.microsoft.com/office/drawing/2014/main" id="{51A3B900-30AD-2941-982A-6B1C8F557FDC}"/>
              </a:ext>
            </a:extLst>
          </p:cNvPr>
          <p:cNvPicPr>
            <a:picLocks noChangeAspect="1"/>
          </p:cNvPicPr>
          <p:nvPr/>
        </p:nvPicPr>
        <p:blipFill rotWithShape="1">
          <a:blip r:embed="rId9"/>
          <a:srcRect b="13"/>
          <a:stretch/>
        </p:blipFill>
        <p:spPr>
          <a:xfrm>
            <a:off x="7830335" y="1227132"/>
            <a:ext cx="2269671" cy="1817832"/>
          </a:xfrm>
          <a:prstGeom prst="rect">
            <a:avLst/>
          </a:prstGeom>
        </p:spPr>
      </p:pic>
      <p:pic>
        <p:nvPicPr>
          <p:cNvPr id="17" name="Picture 16" descr="Icon&#10;&#10;Description automatically generated">
            <a:extLst>
              <a:ext uri="{FF2B5EF4-FFF2-40B4-BE49-F238E27FC236}">
                <a16:creationId xmlns:a16="http://schemas.microsoft.com/office/drawing/2014/main" id="{266928D8-A86D-C84A-96EC-1ED84F5B053E}"/>
              </a:ext>
            </a:extLst>
          </p:cNvPr>
          <p:cNvPicPr>
            <a:picLocks noChangeAspect="1"/>
          </p:cNvPicPr>
          <p:nvPr/>
        </p:nvPicPr>
        <p:blipFill rotWithShape="1">
          <a:blip r:embed="rId7"/>
          <a:srcRect r="-24" b="-27"/>
          <a:stretch/>
        </p:blipFill>
        <p:spPr>
          <a:xfrm>
            <a:off x="7622380" y="1682255"/>
            <a:ext cx="646459" cy="626351"/>
          </a:xfrm>
          <a:prstGeom prst="rect">
            <a:avLst/>
          </a:prstGeom>
        </p:spPr>
      </p:pic>
      <p:sp>
        <p:nvSpPr>
          <p:cNvPr id="18" name="Rectangle 17">
            <a:extLst>
              <a:ext uri="{FF2B5EF4-FFF2-40B4-BE49-F238E27FC236}">
                <a16:creationId xmlns:a16="http://schemas.microsoft.com/office/drawing/2014/main" id="{EDF81E65-D220-F048-95AB-C0874E79BDC3}"/>
              </a:ext>
            </a:extLst>
          </p:cNvPr>
          <p:cNvSpPr/>
          <p:nvPr/>
        </p:nvSpPr>
        <p:spPr>
          <a:xfrm>
            <a:off x="9617804" y="2082222"/>
            <a:ext cx="2184400" cy="958980"/>
          </a:xfrm>
          <a:prstGeom prst="rect">
            <a:avLst/>
          </a:prstGeom>
        </p:spPr>
        <p:txBody>
          <a:bodyPr wrap="square">
            <a:spAutoFit/>
          </a:bodyPr>
          <a:lstStyle/>
          <a:p>
            <a:pPr algn="ctr">
              <a:lnSpc>
                <a:spcPct val="120000"/>
              </a:lnSpc>
            </a:pPr>
            <a:r>
              <a:rPr lang="en-US" sz="1600" b="1" dirty="0" err="1">
                <a:solidFill>
                  <a:srgbClr val="262626"/>
                </a:solidFill>
              </a:rPr>
              <a:t>Envases</a:t>
            </a:r>
            <a:r>
              <a:rPr lang="en-US" sz="1600" b="1" dirty="0">
                <a:solidFill>
                  <a:srgbClr val="262626"/>
                </a:solidFill>
              </a:rPr>
              <a:t> de </a:t>
            </a:r>
            <a:r>
              <a:rPr lang="en-US" sz="1600" b="1" dirty="0" err="1">
                <a:solidFill>
                  <a:srgbClr val="262626"/>
                </a:solidFill>
              </a:rPr>
              <a:t>vidrio</a:t>
            </a:r>
            <a:r>
              <a:rPr lang="en-US" sz="1600" b="1" dirty="0">
                <a:solidFill>
                  <a:srgbClr val="262626"/>
                </a:solidFill>
              </a:rPr>
              <a:t> con </a:t>
            </a:r>
            <a:r>
              <a:rPr lang="en-US" sz="1600" b="1" dirty="0" err="1">
                <a:solidFill>
                  <a:srgbClr val="262626"/>
                </a:solidFill>
              </a:rPr>
              <a:t>restos</a:t>
            </a:r>
            <a:r>
              <a:rPr lang="en-US" sz="1600" b="1" dirty="0">
                <a:solidFill>
                  <a:srgbClr val="262626"/>
                </a:solidFill>
              </a:rPr>
              <a:t> de </a:t>
            </a:r>
            <a:r>
              <a:rPr lang="en-US" sz="1600" b="1" dirty="0" err="1">
                <a:solidFill>
                  <a:srgbClr val="262626"/>
                </a:solidFill>
              </a:rPr>
              <a:t>alimento</a:t>
            </a:r>
            <a:r>
              <a:rPr lang="en-US" sz="1600" b="1" dirty="0">
                <a:solidFill>
                  <a:srgbClr val="262626"/>
                </a:solidFill>
              </a:rPr>
              <a:t>, </a:t>
            </a:r>
            <a:r>
              <a:rPr lang="en-US" sz="1600" dirty="0">
                <a:solidFill>
                  <a:srgbClr val="262626"/>
                </a:solidFill>
              </a:rPr>
              <a:t>no se </a:t>
            </a:r>
            <a:r>
              <a:rPr lang="en-US" sz="1600" dirty="0" err="1">
                <a:solidFill>
                  <a:srgbClr val="262626"/>
                </a:solidFill>
              </a:rPr>
              <a:t>pueden</a:t>
            </a:r>
            <a:r>
              <a:rPr lang="en-US" sz="1600" dirty="0">
                <a:solidFill>
                  <a:srgbClr val="262626"/>
                </a:solidFill>
              </a:rPr>
              <a:t> </a:t>
            </a:r>
            <a:r>
              <a:rPr lang="en-US" sz="1600" dirty="0" err="1">
                <a:solidFill>
                  <a:srgbClr val="262626"/>
                </a:solidFill>
              </a:rPr>
              <a:t>reciclar</a:t>
            </a:r>
            <a:r>
              <a:rPr lang="en-US" sz="1600" b="1" dirty="0">
                <a:solidFill>
                  <a:srgbClr val="262626"/>
                </a:solidFill>
              </a:rPr>
              <a:t>.</a:t>
            </a:r>
            <a:endParaRPr lang="en-US" sz="1600" dirty="0">
              <a:solidFill>
                <a:srgbClr val="262626"/>
              </a:solidFill>
            </a:endParaRPr>
          </a:p>
        </p:txBody>
      </p:sp>
      <p:pic>
        <p:nvPicPr>
          <p:cNvPr id="20" name="Picture 19" descr="A banana with a blue cap&#10;&#10;Description automatically generated with low confidence">
            <a:extLst>
              <a:ext uri="{FF2B5EF4-FFF2-40B4-BE49-F238E27FC236}">
                <a16:creationId xmlns:a16="http://schemas.microsoft.com/office/drawing/2014/main" id="{F0FB0E04-F8B4-F04C-ADA9-18B7DCE6B0B5}"/>
              </a:ext>
            </a:extLst>
          </p:cNvPr>
          <p:cNvPicPr>
            <a:picLocks noChangeAspect="1"/>
          </p:cNvPicPr>
          <p:nvPr/>
        </p:nvPicPr>
        <p:blipFill>
          <a:blip r:embed="rId10"/>
          <a:stretch>
            <a:fillRect/>
          </a:stretch>
        </p:blipFill>
        <p:spPr>
          <a:xfrm>
            <a:off x="2574195" y="3960116"/>
            <a:ext cx="1097440" cy="1416052"/>
          </a:xfrm>
          <a:prstGeom prst="rect">
            <a:avLst/>
          </a:prstGeom>
        </p:spPr>
      </p:pic>
      <p:pic>
        <p:nvPicPr>
          <p:cNvPr id="21" name="Picture 20" descr="Icon&#10;&#10;Description automatically generated">
            <a:extLst>
              <a:ext uri="{FF2B5EF4-FFF2-40B4-BE49-F238E27FC236}">
                <a16:creationId xmlns:a16="http://schemas.microsoft.com/office/drawing/2014/main" id="{608A48A1-A234-5F4E-B806-56337B4EA560}"/>
              </a:ext>
            </a:extLst>
          </p:cNvPr>
          <p:cNvPicPr>
            <a:picLocks noChangeAspect="1"/>
          </p:cNvPicPr>
          <p:nvPr/>
        </p:nvPicPr>
        <p:blipFill rotWithShape="1">
          <a:blip r:embed="rId7"/>
          <a:srcRect r="-24" b="-27"/>
          <a:stretch/>
        </p:blipFill>
        <p:spPr>
          <a:xfrm>
            <a:off x="2250966" y="3666317"/>
            <a:ext cx="646459" cy="626351"/>
          </a:xfrm>
          <a:prstGeom prst="rect">
            <a:avLst/>
          </a:prstGeom>
        </p:spPr>
      </p:pic>
      <p:sp>
        <p:nvSpPr>
          <p:cNvPr id="22" name="Rectangle 21">
            <a:extLst>
              <a:ext uri="{FF2B5EF4-FFF2-40B4-BE49-F238E27FC236}">
                <a16:creationId xmlns:a16="http://schemas.microsoft.com/office/drawing/2014/main" id="{B97D912E-3071-B143-9F9D-5D42CBDB0389}"/>
              </a:ext>
            </a:extLst>
          </p:cNvPr>
          <p:cNvSpPr/>
          <p:nvPr/>
        </p:nvSpPr>
        <p:spPr>
          <a:xfrm>
            <a:off x="3444599" y="4130261"/>
            <a:ext cx="1769231" cy="2140842"/>
          </a:xfrm>
          <a:prstGeom prst="rect">
            <a:avLst/>
          </a:prstGeom>
        </p:spPr>
        <p:txBody>
          <a:bodyPr wrap="square">
            <a:spAutoFit/>
          </a:bodyPr>
          <a:lstStyle/>
          <a:p>
            <a:pPr algn="ctr">
              <a:lnSpc>
                <a:spcPct val="120000"/>
              </a:lnSpc>
            </a:pPr>
            <a:r>
              <a:rPr lang="en-US" sz="1600" b="1" dirty="0" err="1">
                <a:solidFill>
                  <a:srgbClr val="262626"/>
                </a:solidFill>
              </a:rPr>
              <a:t>Botellas</a:t>
            </a:r>
            <a:r>
              <a:rPr lang="en-US" sz="1600" b="1" dirty="0">
                <a:solidFill>
                  <a:srgbClr val="262626"/>
                </a:solidFill>
              </a:rPr>
              <a:t> de </a:t>
            </a:r>
            <a:r>
              <a:rPr lang="en-US" sz="1600" b="1" dirty="0" err="1">
                <a:solidFill>
                  <a:srgbClr val="262626"/>
                </a:solidFill>
              </a:rPr>
              <a:t>plástico</a:t>
            </a:r>
            <a:r>
              <a:rPr lang="en-US" sz="1600" b="1" dirty="0">
                <a:solidFill>
                  <a:srgbClr val="262626"/>
                </a:solidFill>
              </a:rPr>
              <a:t> </a:t>
            </a:r>
            <a:r>
              <a:rPr lang="en-US" sz="1600" b="1" dirty="0" err="1">
                <a:solidFill>
                  <a:srgbClr val="262626"/>
                </a:solidFill>
              </a:rPr>
              <a:t>sucias</a:t>
            </a:r>
            <a:r>
              <a:rPr lang="en-US" sz="1600" b="1" dirty="0">
                <a:solidFill>
                  <a:srgbClr val="262626"/>
                </a:solidFill>
              </a:rPr>
              <a:t>,</a:t>
            </a:r>
            <a:r>
              <a:rPr lang="en-US" sz="1600" dirty="0">
                <a:solidFill>
                  <a:srgbClr val="262626"/>
                </a:solidFill>
              </a:rPr>
              <a:t> </a:t>
            </a:r>
          </a:p>
          <a:p>
            <a:pPr algn="ctr">
              <a:lnSpc>
                <a:spcPct val="120000"/>
              </a:lnSpc>
            </a:pPr>
            <a:r>
              <a:rPr lang="en-US" sz="1600" dirty="0">
                <a:solidFill>
                  <a:srgbClr val="262626"/>
                </a:solidFill>
              </a:rPr>
              <a:t>con </a:t>
            </a:r>
            <a:r>
              <a:rPr lang="en-US" sz="1600" dirty="0" err="1">
                <a:solidFill>
                  <a:srgbClr val="262626"/>
                </a:solidFill>
              </a:rPr>
              <a:t>grasa</a:t>
            </a:r>
            <a:r>
              <a:rPr lang="en-US" sz="1600" dirty="0">
                <a:solidFill>
                  <a:srgbClr val="262626"/>
                </a:solidFill>
              </a:rPr>
              <a:t>, </a:t>
            </a:r>
            <a:r>
              <a:rPr lang="en-US" sz="1600" dirty="0" err="1">
                <a:solidFill>
                  <a:srgbClr val="262626"/>
                </a:solidFill>
              </a:rPr>
              <a:t>pesticidas</a:t>
            </a:r>
            <a:r>
              <a:rPr lang="en-US" sz="1600" dirty="0">
                <a:solidFill>
                  <a:srgbClr val="262626"/>
                </a:solidFill>
              </a:rPr>
              <a:t> o </a:t>
            </a:r>
            <a:r>
              <a:rPr lang="en-US" sz="1600" dirty="0" err="1">
                <a:solidFill>
                  <a:srgbClr val="262626"/>
                </a:solidFill>
              </a:rPr>
              <a:t>químicos</a:t>
            </a:r>
            <a:r>
              <a:rPr lang="en-US" sz="1600" dirty="0">
                <a:solidFill>
                  <a:srgbClr val="262626"/>
                </a:solidFill>
              </a:rPr>
              <a:t>, es </a:t>
            </a:r>
            <a:r>
              <a:rPr lang="en-US" sz="1600" dirty="0" err="1">
                <a:solidFill>
                  <a:srgbClr val="262626"/>
                </a:solidFill>
              </a:rPr>
              <a:t>imposible</a:t>
            </a:r>
            <a:r>
              <a:rPr lang="en-US" sz="1600" dirty="0">
                <a:solidFill>
                  <a:srgbClr val="262626"/>
                </a:solidFill>
              </a:rPr>
              <a:t> </a:t>
            </a:r>
            <a:r>
              <a:rPr lang="en-US" sz="1600" dirty="0" err="1">
                <a:solidFill>
                  <a:srgbClr val="262626"/>
                </a:solidFill>
              </a:rPr>
              <a:t>reciclarlas</a:t>
            </a:r>
            <a:r>
              <a:rPr lang="en-US" sz="1600" dirty="0">
                <a:solidFill>
                  <a:srgbClr val="262626"/>
                </a:solidFill>
              </a:rPr>
              <a:t>.</a:t>
            </a:r>
          </a:p>
        </p:txBody>
      </p:sp>
      <p:pic>
        <p:nvPicPr>
          <p:cNvPr id="23" name="Picture 22" descr="Icon&#10;&#10;Description automatically generated">
            <a:extLst>
              <a:ext uri="{FF2B5EF4-FFF2-40B4-BE49-F238E27FC236}">
                <a16:creationId xmlns:a16="http://schemas.microsoft.com/office/drawing/2014/main" id="{4877D091-B603-F742-9262-F6DFDBBF6217}"/>
              </a:ext>
            </a:extLst>
          </p:cNvPr>
          <p:cNvPicPr>
            <a:picLocks noChangeAspect="1"/>
          </p:cNvPicPr>
          <p:nvPr/>
        </p:nvPicPr>
        <p:blipFill rotWithShape="1">
          <a:blip r:embed="rId7"/>
          <a:srcRect r="-24" b="-27"/>
          <a:stretch/>
        </p:blipFill>
        <p:spPr>
          <a:xfrm>
            <a:off x="8489610" y="3672065"/>
            <a:ext cx="646459" cy="626351"/>
          </a:xfrm>
          <a:prstGeom prst="rect">
            <a:avLst/>
          </a:prstGeom>
        </p:spPr>
      </p:pic>
      <p:sp>
        <p:nvSpPr>
          <p:cNvPr id="24" name="Rectangle 23">
            <a:extLst>
              <a:ext uri="{FF2B5EF4-FFF2-40B4-BE49-F238E27FC236}">
                <a16:creationId xmlns:a16="http://schemas.microsoft.com/office/drawing/2014/main" id="{F973C602-74DE-B349-A435-4FA87FFB7F66}"/>
              </a:ext>
            </a:extLst>
          </p:cNvPr>
          <p:cNvSpPr/>
          <p:nvPr/>
        </p:nvSpPr>
        <p:spPr>
          <a:xfrm>
            <a:off x="10100006" y="4083592"/>
            <a:ext cx="1769231" cy="958980"/>
          </a:xfrm>
          <a:prstGeom prst="rect">
            <a:avLst/>
          </a:prstGeom>
        </p:spPr>
        <p:txBody>
          <a:bodyPr wrap="square">
            <a:spAutoFit/>
          </a:bodyPr>
          <a:lstStyle/>
          <a:p>
            <a:pPr algn="ctr">
              <a:lnSpc>
                <a:spcPct val="120000"/>
              </a:lnSpc>
            </a:pPr>
            <a:r>
              <a:rPr lang="en-US" sz="1600" b="1" dirty="0" err="1">
                <a:solidFill>
                  <a:srgbClr val="262626"/>
                </a:solidFill>
              </a:rPr>
              <a:t>Botellas</a:t>
            </a:r>
            <a:r>
              <a:rPr lang="en-US" sz="1600" b="1" dirty="0">
                <a:solidFill>
                  <a:srgbClr val="262626"/>
                </a:solidFill>
              </a:rPr>
              <a:t> con resto de </a:t>
            </a:r>
            <a:r>
              <a:rPr lang="en-US" sz="1600" b="1" dirty="0" err="1">
                <a:solidFill>
                  <a:srgbClr val="262626"/>
                </a:solidFill>
              </a:rPr>
              <a:t>líquido</a:t>
            </a:r>
            <a:r>
              <a:rPr lang="en-US" sz="1600" b="1" dirty="0">
                <a:solidFill>
                  <a:srgbClr val="262626"/>
                </a:solidFill>
              </a:rPr>
              <a:t>, </a:t>
            </a:r>
            <a:r>
              <a:rPr lang="en-US" sz="1600" dirty="0">
                <a:solidFill>
                  <a:srgbClr val="262626"/>
                </a:solidFill>
              </a:rPr>
              <a:t>no se </a:t>
            </a:r>
            <a:r>
              <a:rPr lang="en-US" sz="1600" dirty="0" err="1">
                <a:solidFill>
                  <a:srgbClr val="262626"/>
                </a:solidFill>
              </a:rPr>
              <a:t>pueden</a:t>
            </a:r>
            <a:r>
              <a:rPr lang="en-US" sz="1600" dirty="0">
                <a:solidFill>
                  <a:srgbClr val="262626"/>
                </a:solidFill>
              </a:rPr>
              <a:t> </a:t>
            </a:r>
            <a:r>
              <a:rPr lang="en-US" sz="1600" dirty="0" err="1">
                <a:solidFill>
                  <a:srgbClr val="262626"/>
                </a:solidFill>
              </a:rPr>
              <a:t>reciclar</a:t>
            </a:r>
            <a:r>
              <a:rPr lang="en-US" sz="1600" dirty="0">
                <a:solidFill>
                  <a:srgbClr val="262626"/>
                </a:solidFill>
              </a:rPr>
              <a:t>.</a:t>
            </a:r>
          </a:p>
        </p:txBody>
      </p:sp>
      <p:sp>
        <p:nvSpPr>
          <p:cNvPr id="32" name="Rectangle 31">
            <a:extLst>
              <a:ext uri="{FF2B5EF4-FFF2-40B4-BE49-F238E27FC236}">
                <a16:creationId xmlns:a16="http://schemas.microsoft.com/office/drawing/2014/main" id="{46E868DF-1281-FB4E-B510-3329D3EBFB75}"/>
              </a:ext>
            </a:extLst>
          </p:cNvPr>
          <p:cNvSpPr/>
          <p:nvPr/>
        </p:nvSpPr>
        <p:spPr>
          <a:xfrm>
            <a:off x="6882434" y="4077844"/>
            <a:ext cx="1612888" cy="1254446"/>
          </a:xfrm>
          <a:prstGeom prst="rect">
            <a:avLst/>
          </a:prstGeom>
        </p:spPr>
        <p:txBody>
          <a:bodyPr wrap="square">
            <a:spAutoFit/>
          </a:bodyPr>
          <a:lstStyle/>
          <a:p>
            <a:pPr algn="ctr">
              <a:lnSpc>
                <a:spcPct val="120000"/>
              </a:lnSpc>
            </a:pPr>
            <a:r>
              <a:rPr lang="en-US" sz="1600" b="1" dirty="0">
                <a:solidFill>
                  <a:srgbClr val="262626"/>
                </a:solidFill>
              </a:rPr>
              <a:t>El </a:t>
            </a:r>
            <a:r>
              <a:rPr lang="en-US" sz="1600" b="1" dirty="0" err="1">
                <a:solidFill>
                  <a:srgbClr val="262626"/>
                </a:solidFill>
              </a:rPr>
              <a:t>alimento</a:t>
            </a:r>
            <a:r>
              <a:rPr lang="en-US" sz="1600" b="1" dirty="0">
                <a:solidFill>
                  <a:srgbClr val="262626"/>
                </a:solidFill>
              </a:rPr>
              <a:t> que se </a:t>
            </a:r>
            <a:r>
              <a:rPr lang="en-US" sz="1600" b="1" dirty="0" err="1">
                <a:solidFill>
                  <a:srgbClr val="262626"/>
                </a:solidFill>
              </a:rPr>
              <a:t>encuentra</a:t>
            </a:r>
            <a:r>
              <a:rPr lang="en-US" sz="1600" b="1" dirty="0">
                <a:solidFill>
                  <a:srgbClr val="262626"/>
                </a:solidFill>
              </a:rPr>
              <a:t> </a:t>
            </a:r>
            <a:r>
              <a:rPr lang="en-US" sz="1600" b="1" dirty="0" err="1">
                <a:solidFill>
                  <a:srgbClr val="262626"/>
                </a:solidFill>
              </a:rPr>
              <a:t>en</a:t>
            </a:r>
            <a:r>
              <a:rPr lang="en-US" sz="1600" b="1" dirty="0">
                <a:solidFill>
                  <a:srgbClr val="262626"/>
                </a:solidFill>
              </a:rPr>
              <a:t> las </a:t>
            </a:r>
            <a:r>
              <a:rPr lang="en-US" sz="1600" b="1" dirty="0" err="1">
                <a:solidFill>
                  <a:srgbClr val="262626"/>
                </a:solidFill>
              </a:rPr>
              <a:t>latas</a:t>
            </a:r>
            <a:r>
              <a:rPr lang="en-US" sz="1600" b="1" dirty="0">
                <a:solidFill>
                  <a:srgbClr val="262626"/>
                </a:solidFill>
              </a:rPr>
              <a:t>, </a:t>
            </a:r>
            <a:r>
              <a:rPr lang="en-US" sz="1600" dirty="0">
                <a:solidFill>
                  <a:srgbClr val="262626"/>
                </a:solidFill>
              </a:rPr>
              <a:t>no se </a:t>
            </a:r>
            <a:r>
              <a:rPr lang="en-US" sz="1600" dirty="0" err="1">
                <a:solidFill>
                  <a:srgbClr val="262626"/>
                </a:solidFill>
              </a:rPr>
              <a:t>puede</a:t>
            </a:r>
            <a:r>
              <a:rPr lang="en-US" sz="1600" dirty="0">
                <a:solidFill>
                  <a:srgbClr val="262626"/>
                </a:solidFill>
              </a:rPr>
              <a:t> </a:t>
            </a:r>
            <a:r>
              <a:rPr lang="en-US" sz="1600" dirty="0" err="1">
                <a:solidFill>
                  <a:srgbClr val="262626"/>
                </a:solidFill>
              </a:rPr>
              <a:t>reciclar</a:t>
            </a:r>
            <a:r>
              <a:rPr lang="en-US" sz="1600" dirty="0">
                <a:solidFill>
                  <a:srgbClr val="262626"/>
                </a:solidFill>
              </a:rPr>
              <a:t>.</a:t>
            </a:r>
          </a:p>
        </p:txBody>
      </p:sp>
      <p:pic>
        <p:nvPicPr>
          <p:cNvPr id="4" name="Picture 3" descr="A picture containing dark, beverage&#10;&#10;Description automatically generated">
            <a:extLst>
              <a:ext uri="{FF2B5EF4-FFF2-40B4-BE49-F238E27FC236}">
                <a16:creationId xmlns:a16="http://schemas.microsoft.com/office/drawing/2014/main" id="{7708F0A6-C60B-064A-AE80-22B87C13E25F}"/>
              </a:ext>
            </a:extLst>
          </p:cNvPr>
          <p:cNvPicPr>
            <a:picLocks noChangeAspect="1"/>
          </p:cNvPicPr>
          <p:nvPr/>
        </p:nvPicPr>
        <p:blipFill rotWithShape="1">
          <a:blip r:embed="rId11"/>
          <a:srcRect r="-3" b="-7"/>
          <a:stretch/>
        </p:blipFill>
        <p:spPr>
          <a:xfrm>
            <a:off x="9319889" y="3647537"/>
            <a:ext cx="666512" cy="1836612"/>
          </a:xfrm>
          <a:prstGeom prst="rect">
            <a:avLst/>
          </a:prstGeom>
        </p:spPr>
      </p:pic>
      <p:pic>
        <p:nvPicPr>
          <p:cNvPr id="10" name="Picture 9" descr="A picture containing food, plate, full, several&#10;&#10;Description automatically generated">
            <a:extLst>
              <a:ext uri="{FF2B5EF4-FFF2-40B4-BE49-F238E27FC236}">
                <a16:creationId xmlns:a16="http://schemas.microsoft.com/office/drawing/2014/main" id="{A7CE0009-9E15-9D40-8B9C-316F7C91B78B}"/>
              </a:ext>
            </a:extLst>
          </p:cNvPr>
          <p:cNvPicPr>
            <a:picLocks noChangeAspect="1"/>
          </p:cNvPicPr>
          <p:nvPr/>
        </p:nvPicPr>
        <p:blipFill>
          <a:blip r:embed="rId12"/>
          <a:stretch>
            <a:fillRect/>
          </a:stretch>
        </p:blipFill>
        <p:spPr>
          <a:xfrm>
            <a:off x="5405103" y="3990725"/>
            <a:ext cx="1464316" cy="1354834"/>
          </a:xfrm>
          <a:prstGeom prst="rect">
            <a:avLst/>
          </a:prstGeom>
        </p:spPr>
      </p:pic>
      <p:pic>
        <p:nvPicPr>
          <p:cNvPr id="31" name="Picture 30" descr="Icon&#10;&#10;Description automatically generated">
            <a:extLst>
              <a:ext uri="{FF2B5EF4-FFF2-40B4-BE49-F238E27FC236}">
                <a16:creationId xmlns:a16="http://schemas.microsoft.com/office/drawing/2014/main" id="{C9D1A1C9-04D7-584A-89EC-297388C2D366}"/>
              </a:ext>
            </a:extLst>
          </p:cNvPr>
          <p:cNvPicPr>
            <a:picLocks noChangeAspect="1"/>
          </p:cNvPicPr>
          <p:nvPr/>
        </p:nvPicPr>
        <p:blipFill rotWithShape="1">
          <a:blip r:embed="rId7"/>
          <a:srcRect r="-24" b="-27"/>
          <a:stretch/>
        </p:blipFill>
        <p:spPr>
          <a:xfrm>
            <a:off x="5220336" y="3666317"/>
            <a:ext cx="646459" cy="626351"/>
          </a:xfrm>
          <a:prstGeom prst="rect">
            <a:avLst/>
          </a:prstGeom>
        </p:spPr>
      </p:pic>
      <p:sp>
        <p:nvSpPr>
          <p:cNvPr id="8" name="Slide Number Placeholder 7">
            <a:extLst>
              <a:ext uri="{FF2B5EF4-FFF2-40B4-BE49-F238E27FC236}">
                <a16:creationId xmlns:a16="http://schemas.microsoft.com/office/drawing/2014/main" id="{AB7B3ADF-CB35-B538-7EA2-7279F2A6BCB8}"/>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28717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6" dur="1000" fill="hold"/>
                                        <p:tgtEl>
                                          <p:spTgt spid="3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2"/>
                                        </p:tgtEl>
                                      </p:cBhvr>
                                    </p:animEffect>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8" dur="1000" fill="hold"/>
                                        <p:tgtEl>
                                          <p:spTgt spid="2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Tiradero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Vertedero</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sky, outdoor, grass, hill&#10;&#10;Description automatically generated">
            <a:extLst>
              <a:ext uri="{FF2B5EF4-FFF2-40B4-BE49-F238E27FC236}">
                <a16:creationId xmlns:a16="http://schemas.microsoft.com/office/drawing/2014/main" id="{CED906E5-19EB-C24B-B3AF-4CCF236D42E9}"/>
              </a:ext>
            </a:extLst>
          </p:cNvPr>
          <p:cNvPicPr>
            <a:picLocks noChangeAspect="1"/>
          </p:cNvPicPr>
          <p:nvPr/>
        </p:nvPicPr>
        <p:blipFill rotWithShape="1">
          <a:blip r:embed="rId5"/>
          <a:srcRect b="-10"/>
          <a:stretch/>
        </p:blipFill>
        <p:spPr>
          <a:xfrm>
            <a:off x="788565" y="1815454"/>
            <a:ext cx="5753882" cy="3731906"/>
          </a:xfrm>
          <a:prstGeom prst="rect">
            <a:avLst/>
          </a:prstGeom>
        </p:spPr>
      </p:pic>
      <p:sp>
        <p:nvSpPr>
          <p:cNvPr id="25" name="Rectangle 24">
            <a:extLst>
              <a:ext uri="{FF2B5EF4-FFF2-40B4-BE49-F238E27FC236}">
                <a16:creationId xmlns:a16="http://schemas.microsoft.com/office/drawing/2014/main" id="{AA5AA3E8-E0AD-DD42-8907-4D2A801013FD}"/>
              </a:ext>
            </a:extLst>
          </p:cNvPr>
          <p:cNvSpPr/>
          <p:nvPr/>
        </p:nvSpPr>
        <p:spPr>
          <a:xfrm>
            <a:off x="7330708" y="2473095"/>
            <a:ext cx="4312814" cy="3007618"/>
          </a:xfrm>
          <a:prstGeom prst="rect">
            <a:avLst/>
          </a:prstGeom>
        </p:spPr>
        <p:txBody>
          <a:bodyPr wrap="square">
            <a:spAutoFit/>
          </a:bodyPr>
          <a:lstStyle/>
          <a:p>
            <a:pPr>
              <a:lnSpc>
                <a:spcPct val="120000"/>
              </a:lnSpc>
            </a:pPr>
            <a:r>
              <a:rPr lang="es-ES" sz="3200" b="1" dirty="0">
                <a:solidFill>
                  <a:srgbClr val="262626"/>
                </a:solidFill>
              </a:rPr>
              <a:t>Cuando los materiales reciclables se contaminan, terminan como basura que va a un </a:t>
            </a:r>
            <a:r>
              <a:rPr lang="es-ES" sz="3200" b="1" dirty="0">
                <a:solidFill>
                  <a:srgbClr val="29C7F7"/>
                </a:solidFill>
              </a:rPr>
              <a:t>vertedero.</a:t>
            </a:r>
            <a:endParaRPr lang="en-TH" sz="3200" dirty="0">
              <a:solidFill>
                <a:srgbClr val="29C7F7"/>
              </a:solidFill>
            </a:endParaRPr>
          </a:p>
        </p:txBody>
      </p:sp>
      <p:sp>
        <p:nvSpPr>
          <p:cNvPr id="8" name="Slide Number Placeholder 7">
            <a:extLst>
              <a:ext uri="{FF2B5EF4-FFF2-40B4-BE49-F238E27FC236}">
                <a16:creationId xmlns:a16="http://schemas.microsoft.com/office/drawing/2014/main" id="{0E9D00A9-A6EC-62F3-FE28-DC1083551F02}"/>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29764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66377949-4F26-D24D-AA18-E247B86081DA}"/>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3 meses</a:t>
            </a:r>
            <a:endParaRPr lang="en-US" sz="6000" dirty="0">
              <a:solidFill>
                <a:srgbClr val="39C79D"/>
              </a:solidFill>
            </a:endParaRPr>
          </a:p>
        </p:txBody>
      </p:sp>
      <p:pic>
        <p:nvPicPr>
          <p:cNvPr id="5" name="Picture 4">
            <a:extLst>
              <a:ext uri="{FF2B5EF4-FFF2-40B4-BE49-F238E27FC236}">
                <a16:creationId xmlns:a16="http://schemas.microsoft.com/office/drawing/2014/main" id="{DD7D9FCD-FDC3-0E4E-ABED-E03468EEBEAD}"/>
              </a:ext>
            </a:extLst>
          </p:cNvPr>
          <p:cNvPicPr>
            <a:picLocks noChangeAspect="1"/>
          </p:cNvPicPr>
          <p:nvPr/>
        </p:nvPicPr>
        <p:blipFill rotWithShape="1">
          <a:blip r:embed="rId6"/>
          <a:srcRect b="-4"/>
          <a:stretch/>
        </p:blipFill>
        <p:spPr>
          <a:xfrm>
            <a:off x="2461987" y="2335129"/>
            <a:ext cx="7020978" cy="3416049"/>
          </a:xfrm>
          <a:prstGeom prst="rect">
            <a:avLst/>
          </a:prstGeom>
        </p:spPr>
      </p:pic>
      <p:sp>
        <p:nvSpPr>
          <p:cNvPr id="8" name="Google Shape;239;p7">
            <a:extLst>
              <a:ext uri="{FF2B5EF4-FFF2-40B4-BE49-F238E27FC236}">
                <a16:creationId xmlns:a16="http://schemas.microsoft.com/office/drawing/2014/main" id="{A28FB4BA-C4EA-7A05-CB5F-110BBB4C7AAF}"/>
              </a:ext>
            </a:extLst>
          </p:cNvPr>
          <p:cNvSpPr txBox="1"/>
          <p:nvPr/>
        </p:nvSpPr>
        <p:spPr>
          <a:xfrm>
            <a:off x="2493840" y="210273"/>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Cuánto</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tarda</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en</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desaparacer</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el</a:t>
            </a:r>
            <a:r>
              <a:rPr lang="en-US" sz="2800" b="1" dirty="0">
                <a:solidFill>
                  <a:schemeClr val="bg1"/>
                </a:solidFill>
                <a:latin typeface="Mali"/>
                <a:cs typeface="Mali"/>
                <a:sym typeface="Mali"/>
              </a:rPr>
              <a:t> carton </a:t>
            </a:r>
            <a:r>
              <a:rPr lang="en-US" sz="2800" b="1" dirty="0" err="1">
                <a:solidFill>
                  <a:schemeClr val="bg1"/>
                </a:solidFill>
                <a:latin typeface="Mali"/>
                <a:cs typeface="Mali"/>
                <a:sym typeface="Mali"/>
              </a:rPr>
              <a:t>en</a:t>
            </a:r>
            <a:r>
              <a:rPr lang="en-US" sz="2800" b="1" dirty="0">
                <a:solidFill>
                  <a:schemeClr val="bg1"/>
                </a:solidFill>
                <a:latin typeface="Mali"/>
                <a:cs typeface="Mali"/>
                <a:sym typeface="Mali"/>
              </a:rPr>
              <a:t> un </a:t>
            </a:r>
            <a:r>
              <a:rPr lang="en-US" sz="2800" b="1" dirty="0" err="1">
                <a:solidFill>
                  <a:schemeClr val="bg1"/>
                </a:solidFill>
                <a:latin typeface="Mali"/>
                <a:cs typeface="Mali"/>
                <a:sym typeface="Mali"/>
              </a:rPr>
              <a:t>vertedero</a:t>
            </a: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tiradero</a:t>
            </a:r>
            <a:r>
              <a:rPr lang="en-US" sz="2800" b="1" dirty="0">
                <a:solidFill>
                  <a:schemeClr val="bg1"/>
                </a:solidFill>
                <a:latin typeface="Mali"/>
                <a:cs typeface="Mali"/>
                <a:sym typeface="Mali"/>
              </a:rPr>
              <a:t>?</a:t>
            </a:r>
            <a:endParaRPr lang="en-US" sz="2800" dirty="0">
              <a:solidFill>
                <a:schemeClr val="bg1"/>
              </a:solidFill>
            </a:endParaRPr>
          </a:p>
        </p:txBody>
      </p:sp>
    </p:spTree>
    <p:extLst>
      <p:ext uri="{BB962C8B-B14F-4D97-AF65-F5344CB8AC3E}">
        <p14:creationId xmlns:p14="http://schemas.microsoft.com/office/powerpoint/2010/main" val="23882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0" name="Picture 9" descr="A picture containing text, basketball, sport&#10;&#10;Description automatically generated">
            <a:extLst>
              <a:ext uri="{FF2B5EF4-FFF2-40B4-BE49-F238E27FC236}">
                <a16:creationId xmlns:a16="http://schemas.microsoft.com/office/drawing/2014/main" id="{53409842-52F4-5047-8A43-2649000CA1C4}"/>
              </a:ext>
            </a:extLst>
          </p:cNvPr>
          <p:cNvPicPr>
            <a:picLocks noChangeAspect="1"/>
          </p:cNvPicPr>
          <p:nvPr/>
        </p:nvPicPr>
        <p:blipFill>
          <a:blip r:embed="rId5"/>
          <a:stretch>
            <a:fillRect/>
          </a:stretch>
        </p:blipFill>
        <p:spPr>
          <a:xfrm>
            <a:off x="677317" y="27740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150 </a:t>
            </a:r>
            <a:r>
              <a:rPr lang="en-US" sz="6000" b="1" dirty="0" err="1">
                <a:solidFill>
                  <a:srgbClr val="39C79D"/>
                </a:solidFill>
                <a:latin typeface="Mali"/>
                <a:cs typeface="Mali"/>
                <a:sym typeface="Mali"/>
              </a:rPr>
              <a:t>años</a:t>
            </a:r>
            <a:r>
              <a:rPr lang="en-US" sz="6000" b="1" dirty="0">
                <a:solidFill>
                  <a:srgbClr val="39C79D"/>
                </a:solidFill>
                <a:latin typeface="Mali"/>
                <a:cs typeface="Mali"/>
                <a:sym typeface="Mali"/>
              </a:rPr>
              <a:t> </a:t>
            </a:r>
            <a:endParaRPr lang="en-US" sz="6000" dirty="0">
              <a:solidFill>
                <a:srgbClr val="39C79D"/>
              </a:solidFill>
            </a:endParaRPr>
          </a:p>
        </p:txBody>
      </p:sp>
      <p:pic>
        <p:nvPicPr>
          <p:cNvPr id="4" name="Picture 3" descr="A picture containing old, dirty&#10;&#10;Description automatically generated">
            <a:extLst>
              <a:ext uri="{FF2B5EF4-FFF2-40B4-BE49-F238E27FC236}">
                <a16:creationId xmlns:a16="http://schemas.microsoft.com/office/drawing/2014/main" id="{C9B3176A-0C51-354F-A8C8-F4C393513440}"/>
              </a:ext>
            </a:extLst>
          </p:cNvPr>
          <p:cNvPicPr>
            <a:picLocks noChangeAspect="1"/>
          </p:cNvPicPr>
          <p:nvPr/>
        </p:nvPicPr>
        <p:blipFill>
          <a:blip r:embed="rId6"/>
          <a:stretch>
            <a:fillRect/>
          </a:stretch>
        </p:blipFill>
        <p:spPr>
          <a:xfrm>
            <a:off x="2767660" y="2238366"/>
            <a:ext cx="6094195" cy="3429000"/>
          </a:xfrm>
          <a:prstGeom prst="rect">
            <a:avLst/>
          </a:prstGeom>
        </p:spPr>
      </p:pic>
      <p:sp>
        <p:nvSpPr>
          <p:cNvPr id="9" name="TextBox 8">
            <a:extLst>
              <a:ext uri="{FF2B5EF4-FFF2-40B4-BE49-F238E27FC236}">
                <a16:creationId xmlns:a16="http://schemas.microsoft.com/office/drawing/2014/main" id="{3955A983-44DF-2D1D-2DC4-543D46F08023}"/>
              </a:ext>
            </a:extLst>
          </p:cNvPr>
          <p:cNvSpPr txBox="1"/>
          <p:nvPr/>
        </p:nvSpPr>
        <p:spPr>
          <a:xfrm>
            <a:off x="3049524" y="682279"/>
            <a:ext cx="6099048" cy="1384995"/>
          </a:xfrm>
          <a:prstGeom prst="rect">
            <a:avLst/>
          </a:prstGeom>
          <a:noFill/>
        </p:spPr>
        <p:txBody>
          <a:bodyPr wrap="square">
            <a:spAutoFit/>
          </a:bodyPr>
          <a:lstStyle/>
          <a:p>
            <a:pPr lvl="0" algn="ctr"/>
            <a:r>
              <a:rPr lang="en-US" sz="2800" b="1" dirty="0">
                <a:solidFill>
                  <a:schemeClr val="bg1"/>
                </a:solidFill>
                <a:latin typeface="Mali"/>
                <a:cs typeface="Mali"/>
                <a:sym typeface="Mali"/>
              </a:rPr>
              <a:t>¿</a:t>
            </a:r>
            <a:r>
              <a:rPr lang="en-US" sz="2800" b="1" dirty="0" err="1">
                <a:solidFill>
                  <a:schemeClr val="bg1"/>
                </a:solidFill>
                <a:latin typeface="Mali"/>
                <a:cs typeface="Mali"/>
                <a:sym typeface="Mali"/>
              </a:rPr>
              <a:t>Cuánto</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tarda</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en</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desaparecer</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una</a:t>
            </a:r>
            <a:r>
              <a:rPr lang="en-US" sz="2800" b="1" dirty="0">
                <a:solidFill>
                  <a:schemeClr val="bg1"/>
                </a:solidFill>
                <a:latin typeface="Mali"/>
                <a:cs typeface="Mali"/>
                <a:sym typeface="Mali"/>
              </a:rPr>
              <a:t> </a:t>
            </a:r>
            <a:r>
              <a:rPr lang="en-US" sz="2800" b="1" dirty="0" err="1">
                <a:solidFill>
                  <a:schemeClr val="bg1"/>
                </a:solidFill>
                <a:latin typeface="Mali"/>
                <a:cs typeface="Mali"/>
                <a:sym typeface="Mali"/>
              </a:rPr>
              <a:t>lata</a:t>
            </a:r>
            <a:r>
              <a:rPr lang="en-US" sz="2800" b="1" dirty="0">
                <a:solidFill>
                  <a:schemeClr val="bg1"/>
                </a:solidFill>
                <a:latin typeface="Mali"/>
                <a:cs typeface="Mali"/>
                <a:sym typeface="Mali"/>
              </a:rPr>
              <a:t> de metal de un </a:t>
            </a:r>
            <a:r>
              <a:rPr lang="en-US" sz="2800" b="1" dirty="0" err="1">
                <a:solidFill>
                  <a:schemeClr val="bg1"/>
                </a:solidFill>
                <a:latin typeface="Mali"/>
                <a:cs typeface="Mali"/>
                <a:sym typeface="Mali"/>
              </a:rPr>
              <a:t>tiradero</a:t>
            </a:r>
            <a:r>
              <a:rPr lang="en-US" sz="2800" b="1" dirty="0">
                <a:solidFill>
                  <a:schemeClr val="bg1"/>
                </a:solidFill>
                <a:latin typeface="Mali"/>
                <a:cs typeface="Mali"/>
                <a:sym typeface="Mali"/>
              </a:rPr>
              <a:t>?</a:t>
            </a:r>
          </a:p>
        </p:txBody>
      </p:sp>
    </p:spTree>
    <p:extLst>
      <p:ext uri="{BB962C8B-B14F-4D97-AF65-F5344CB8AC3E}">
        <p14:creationId xmlns:p14="http://schemas.microsoft.com/office/powerpoint/2010/main" val="38265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39675"/>
            <a:ext cx="6833186" cy="1815841"/>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s-ES" sz="2800" b="1" dirty="0">
                <a:solidFill>
                  <a:schemeClr val="bg1"/>
                </a:solidFill>
                <a:latin typeface="Mali"/>
                <a:cs typeface="Mali"/>
                <a:sym typeface="Mali"/>
              </a:rPr>
              <a:t>¿Cuánto tarda en desaparecer una botella de plástico PET de un vertedero?</a:t>
            </a: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450 </a:t>
            </a:r>
            <a:r>
              <a:rPr lang="en-US" sz="6000" b="1" dirty="0" err="1">
                <a:solidFill>
                  <a:srgbClr val="39C79D"/>
                </a:solidFill>
                <a:latin typeface="Mali"/>
                <a:cs typeface="Mali"/>
                <a:sym typeface="Mali"/>
              </a:rPr>
              <a:t>años</a:t>
            </a:r>
            <a:endParaRPr lang="en-US" sz="6000" dirty="0">
              <a:solidFill>
                <a:srgbClr val="39C79D"/>
              </a:solidFill>
            </a:endParaRPr>
          </a:p>
        </p:txBody>
      </p:sp>
      <p:pic>
        <p:nvPicPr>
          <p:cNvPr id="8" name="Picture 7" descr="A large group of fish swimming in water&#10;&#10;Description automatically generated with low confidence">
            <a:extLst>
              <a:ext uri="{FF2B5EF4-FFF2-40B4-BE49-F238E27FC236}">
                <a16:creationId xmlns:a16="http://schemas.microsoft.com/office/drawing/2014/main" id="{48435910-D4E6-BA41-9BF1-133DE16D3BED}"/>
              </a:ext>
            </a:extLst>
          </p:cNvPr>
          <p:cNvPicPr>
            <a:picLocks noChangeAspect="1"/>
          </p:cNvPicPr>
          <p:nvPr/>
        </p:nvPicPr>
        <p:blipFill rotWithShape="1">
          <a:blip r:embed="rId6"/>
          <a:srcRect r="6" b="-12"/>
          <a:stretch/>
        </p:blipFill>
        <p:spPr>
          <a:xfrm>
            <a:off x="2504414" y="2385391"/>
            <a:ext cx="7189017" cy="3225185"/>
          </a:xfrm>
          <a:prstGeom prst="rect">
            <a:avLst/>
          </a:prstGeom>
        </p:spPr>
      </p:pic>
    </p:spTree>
    <p:extLst>
      <p:ext uri="{BB962C8B-B14F-4D97-AF65-F5344CB8AC3E}">
        <p14:creationId xmlns:p14="http://schemas.microsoft.com/office/powerpoint/2010/main" val="17526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s-ES" sz="2800" b="1" dirty="0">
                <a:solidFill>
                  <a:schemeClr val="bg1"/>
                </a:solidFill>
                <a:latin typeface="Mali"/>
                <a:cs typeface="Mali"/>
                <a:sym typeface="Mali"/>
              </a:rPr>
              <a:t>¿Cuánto tarda en desaparecer un envase de vidrio en un vertedero?</a:t>
            </a: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4,000 </a:t>
            </a:r>
            <a:r>
              <a:rPr lang="en-US" sz="6000" b="1" dirty="0" err="1">
                <a:solidFill>
                  <a:srgbClr val="39C79D"/>
                </a:solidFill>
                <a:latin typeface="Mali"/>
                <a:cs typeface="Mali"/>
                <a:sym typeface="Mali"/>
              </a:rPr>
              <a:t>años</a:t>
            </a:r>
            <a:endParaRPr lang="en-US" sz="6000" dirty="0">
              <a:solidFill>
                <a:srgbClr val="39C79D"/>
              </a:solidFill>
            </a:endParaRPr>
          </a:p>
        </p:txBody>
      </p:sp>
      <p:pic>
        <p:nvPicPr>
          <p:cNvPr id="5" name="Picture 4" descr="A picture containing outdoor&#10;&#10;Description automatically generated">
            <a:extLst>
              <a:ext uri="{FF2B5EF4-FFF2-40B4-BE49-F238E27FC236}">
                <a16:creationId xmlns:a16="http://schemas.microsoft.com/office/drawing/2014/main" id="{6E8ED96B-8DA5-674B-9615-F3410CABCCCC}"/>
              </a:ext>
            </a:extLst>
          </p:cNvPr>
          <p:cNvPicPr>
            <a:picLocks noChangeAspect="1"/>
          </p:cNvPicPr>
          <p:nvPr/>
        </p:nvPicPr>
        <p:blipFill rotWithShape="1">
          <a:blip r:embed="rId6"/>
          <a:srcRect b="-16"/>
          <a:stretch/>
        </p:blipFill>
        <p:spPr>
          <a:xfrm>
            <a:off x="2897047" y="2331634"/>
            <a:ext cx="6397905" cy="3423238"/>
          </a:xfrm>
          <a:prstGeom prst="rect">
            <a:avLst/>
          </a:prstGeom>
        </p:spPr>
      </p:pic>
    </p:spTree>
    <p:extLst>
      <p:ext uri="{BB962C8B-B14F-4D97-AF65-F5344CB8AC3E}">
        <p14:creationId xmlns:p14="http://schemas.microsoft.com/office/powerpoint/2010/main" val="21271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7"/>
          <p:cNvSpPr txBox="1"/>
          <p:nvPr/>
        </p:nvSpPr>
        <p:spPr>
          <a:xfrm>
            <a:off x="4793627" y="2117382"/>
            <a:ext cx="7414030" cy="36317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dirty="0">
                <a:solidFill>
                  <a:srgbClr val="29C7F7"/>
                </a:solidFill>
                <a:latin typeface="Calibri"/>
                <a:cs typeface="Calibri"/>
                <a:sym typeface="Calibri"/>
              </a:rPr>
              <a:t>Pasos para </a:t>
            </a:r>
            <a:r>
              <a:rPr lang="en-US" sz="11500" b="1" dirty="0" err="1">
                <a:solidFill>
                  <a:srgbClr val="29C7F7"/>
                </a:solidFill>
                <a:latin typeface="Calibri"/>
                <a:cs typeface="Calibri"/>
                <a:sym typeface="Calibri"/>
              </a:rPr>
              <a:t>el</a:t>
            </a:r>
            <a:r>
              <a:rPr lang="en-US" sz="11500" b="1" dirty="0">
                <a:solidFill>
                  <a:srgbClr val="29C7F7"/>
                </a:solidFill>
                <a:latin typeface="Calibri"/>
                <a:cs typeface="Calibri"/>
                <a:sym typeface="Calibri"/>
              </a:rPr>
              <a:t> </a:t>
            </a:r>
            <a:r>
              <a:rPr lang="en-US" sz="11500" b="1" dirty="0" err="1">
                <a:solidFill>
                  <a:srgbClr val="29C7F7"/>
                </a:solidFill>
                <a:latin typeface="Calibri"/>
                <a:cs typeface="Calibri"/>
                <a:sym typeface="Calibri"/>
              </a:rPr>
              <a:t>Reciclaje</a:t>
            </a:r>
            <a:endParaRPr dirty="0"/>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rgbClr val="29C7F7"/>
                </a:solidFill>
                <a:latin typeface="Calibri"/>
                <a:cs typeface="Calibri"/>
                <a:sym typeface="Calibri"/>
              </a:rPr>
              <a:t>Los</a:t>
            </a:r>
            <a:endParaRPr dirty="0"/>
          </a:p>
        </p:txBody>
      </p:sp>
      <p:sp>
        <p:nvSpPr>
          <p:cNvPr id="237" name="Google Shape;237;p7"/>
          <p:cNvSpPr/>
          <p:nvPr/>
        </p:nvSpPr>
        <p:spPr>
          <a:xfrm>
            <a:off x="2330223" y="1589117"/>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a:solidFill>
                  <a:schemeClr val="lt1"/>
                </a:solidFill>
                <a:latin typeface="Calibri"/>
                <a:ea typeface="Calibri"/>
                <a:cs typeface="Calibri"/>
                <a:sym typeface="Calibri"/>
              </a:rPr>
              <a:t>3</a:t>
            </a:r>
            <a:endParaRPr sz="13700" b="1">
              <a:solidFill>
                <a:schemeClr val="lt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675E0C1A-6709-A257-72F0-E5AFF917E744}"/>
              </a:ext>
            </a:extLst>
          </p:cNvPr>
          <p:cNvSpPr>
            <a:spLocks noGrp="1"/>
          </p:cNvSpPr>
          <p:nvPr>
            <p:ph type="sldNum" sz="quarter" idx="12"/>
          </p:nvPr>
        </p:nvSpPr>
        <p:spPr/>
        <p:txBody>
          <a:bodyPr/>
          <a:lstStyle/>
          <a:p>
            <a:fld id="{A49FEDE7-8061-9B4D-88A1-7EA83A94C31B}" type="slidenum">
              <a:rPr lang="en-TH" smtClean="0"/>
              <a:t>19</a:t>
            </a:fld>
            <a:endParaRPr lang="en-T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FD9AA248-B0AF-F84E-94F8-0CF855A300AF}"/>
              </a:ext>
            </a:extLst>
          </p:cNvPr>
          <p:cNvSpPr/>
          <p:nvPr/>
        </p:nvSpPr>
        <p:spPr>
          <a:xfrm>
            <a:off x="313764" y="1305113"/>
            <a:ext cx="11371732" cy="1580567"/>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20323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20323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18318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3245606"/>
            <a:ext cx="9734687" cy="1254446"/>
          </a:xfrm>
          <a:prstGeom prst="rect">
            <a:avLst/>
          </a:prstGeom>
        </p:spPr>
        <p:txBody>
          <a:bodyPr wrap="square">
            <a:spAutoFit/>
          </a:bodyPr>
          <a:lstStyle/>
          <a:p>
            <a:pPr algn="thaiDist">
              <a:lnSpc>
                <a:spcPct val="120000"/>
              </a:lnSpc>
            </a:pPr>
            <a:r>
              <a:rPr lang="en-US" sz="1600" b="1" dirty="0" err="1">
                <a:solidFill>
                  <a:srgbClr val="262626"/>
                </a:solidFill>
              </a:rPr>
              <a:t>Imprima</a:t>
            </a:r>
            <a:r>
              <a:rPr lang="en-US" sz="1600" b="1" dirty="0">
                <a:solidFill>
                  <a:srgbClr val="262626"/>
                </a:solidFill>
              </a:rPr>
              <a:t> o </a:t>
            </a:r>
            <a:r>
              <a:rPr lang="en-US" sz="1600" b="1" dirty="0" err="1">
                <a:solidFill>
                  <a:srgbClr val="262626"/>
                </a:solidFill>
              </a:rPr>
              <a:t>proyecte</a:t>
            </a:r>
            <a:r>
              <a:rPr lang="en-US" sz="1600" b="1" dirty="0">
                <a:solidFill>
                  <a:srgbClr val="262626"/>
                </a:solidFill>
              </a:rPr>
              <a:t> </a:t>
            </a:r>
            <a:r>
              <a:rPr lang="en-US" sz="1600" b="1" dirty="0" err="1">
                <a:solidFill>
                  <a:srgbClr val="262626"/>
                </a:solidFill>
              </a:rPr>
              <a:t>los</a:t>
            </a:r>
            <a:r>
              <a:rPr lang="en-US" sz="1600" b="1" dirty="0">
                <a:solidFill>
                  <a:srgbClr val="262626"/>
                </a:solidFill>
              </a:rPr>
              <a:t> </a:t>
            </a:r>
            <a:r>
              <a:rPr lang="en-US" sz="1600" b="1" dirty="0" err="1">
                <a:solidFill>
                  <a:srgbClr val="262626"/>
                </a:solidFill>
              </a:rPr>
              <a:t>siguientes</a:t>
            </a:r>
            <a:r>
              <a:rPr lang="en-US" sz="1600" b="1" dirty="0">
                <a:solidFill>
                  <a:srgbClr val="262626"/>
                </a:solidFill>
              </a:rPr>
              <a:t> </a:t>
            </a:r>
            <a:r>
              <a:rPr lang="en-US" sz="1600" b="1" dirty="0" err="1">
                <a:solidFill>
                  <a:srgbClr val="262626"/>
                </a:solidFill>
              </a:rPr>
              <a:t>materiales</a:t>
            </a:r>
            <a:r>
              <a:rPr lang="en-US" sz="1600" b="1" dirty="0">
                <a:solidFill>
                  <a:srgbClr val="262626"/>
                </a:solidFill>
              </a:rPr>
              <a:t>:</a:t>
            </a:r>
          </a:p>
          <a:p>
            <a:pPr marL="285750" indent="-285750" algn="thaiDist">
              <a:lnSpc>
                <a:spcPct val="120000"/>
              </a:lnSpc>
              <a:buSzPct val="150000"/>
              <a:buFont typeface="Arial" panose="020B0604020202020204" pitchFamily="34" charset="0"/>
              <a:buChar char="•"/>
            </a:pPr>
            <a:r>
              <a:rPr lang="en-US" sz="1600" dirty="0" err="1">
                <a:solidFill>
                  <a:srgbClr val="262626"/>
                </a:solidFill>
              </a:rPr>
              <a:t>Bloque</a:t>
            </a:r>
            <a:r>
              <a:rPr lang="en-US" sz="1600" dirty="0">
                <a:solidFill>
                  <a:srgbClr val="262626"/>
                </a:solidFill>
              </a:rPr>
              <a:t> de cartas, un </a:t>
            </a:r>
            <a:r>
              <a:rPr lang="en-US" sz="1600" dirty="0" err="1">
                <a:solidFill>
                  <a:srgbClr val="262626"/>
                </a:solidFill>
              </a:rPr>
              <a:t>bloque</a:t>
            </a:r>
            <a:r>
              <a:rPr lang="en-US" sz="1600" dirty="0">
                <a:solidFill>
                  <a:srgbClr val="262626"/>
                </a:solidFill>
              </a:rPr>
              <a:t> para </a:t>
            </a:r>
            <a:r>
              <a:rPr lang="en-US" sz="1600" dirty="0" err="1">
                <a:solidFill>
                  <a:srgbClr val="262626"/>
                </a:solidFill>
              </a:rPr>
              <a:t>cada</a:t>
            </a:r>
            <a:r>
              <a:rPr lang="en-US" sz="1600" dirty="0">
                <a:solidFill>
                  <a:srgbClr val="262626"/>
                </a:solidFill>
              </a:rPr>
              <a:t> </a:t>
            </a:r>
            <a:r>
              <a:rPr lang="en-US" sz="1600" dirty="0" err="1">
                <a:solidFill>
                  <a:srgbClr val="262626"/>
                </a:solidFill>
              </a:rPr>
              <a:t>grupo</a:t>
            </a:r>
            <a:r>
              <a:rPr lang="en-US" sz="1600" dirty="0">
                <a:solidFill>
                  <a:srgbClr val="262626"/>
                </a:solidFill>
              </a:rPr>
              <a:t> de </a:t>
            </a:r>
            <a:r>
              <a:rPr lang="en-US" sz="1600" dirty="0" err="1">
                <a:solidFill>
                  <a:srgbClr val="262626"/>
                </a:solidFill>
              </a:rPr>
              <a:t>estudiantes</a:t>
            </a:r>
            <a:r>
              <a:rPr lang="en-US" sz="1600" dirty="0">
                <a:solidFill>
                  <a:srgbClr val="262626"/>
                </a:solidFill>
              </a:rPr>
              <a:t>.</a:t>
            </a:r>
          </a:p>
          <a:p>
            <a:pPr marL="285750" indent="-285750" algn="thaiDist">
              <a:lnSpc>
                <a:spcPct val="120000"/>
              </a:lnSpc>
              <a:buSzPct val="150000"/>
              <a:buFont typeface="Arial" panose="020B0604020202020204" pitchFamily="34" charset="0"/>
              <a:buChar char="•"/>
            </a:pPr>
            <a:r>
              <a:rPr lang="en-US" sz="1600" dirty="0">
                <a:solidFill>
                  <a:srgbClr val="262626"/>
                </a:solidFill>
              </a:rPr>
              <a:t>El </a:t>
            </a:r>
            <a:r>
              <a:rPr lang="en-US" sz="1600" dirty="0" err="1">
                <a:solidFill>
                  <a:srgbClr val="262626"/>
                </a:solidFill>
              </a:rPr>
              <a:t>documento</a:t>
            </a:r>
            <a:r>
              <a:rPr lang="en-US" sz="1600" dirty="0">
                <a:solidFill>
                  <a:srgbClr val="262626"/>
                </a:solidFill>
              </a:rPr>
              <a:t> (“SÍ/NO”, “¿</a:t>
            </a:r>
            <a:r>
              <a:rPr lang="en-US" sz="1600" dirty="0" err="1">
                <a:solidFill>
                  <a:srgbClr val="262626"/>
                </a:solidFill>
              </a:rPr>
              <a:t>Puede</a:t>
            </a:r>
            <a:r>
              <a:rPr lang="en-US" sz="1600" dirty="0">
                <a:solidFill>
                  <a:srgbClr val="262626"/>
                </a:solidFill>
              </a:rPr>
              <a:t> ser </a:t>
            </a:r>
            <a:r>
              <a:rPr lang="en-US" sz="1600" dirty="0" err="1">
                <a:solidFill>
                  <a:srgbClr val="262626"/>
                </a:solidFill>
              </a:rPr>
              <a:t>reciclado</a:t>
            </a:r>
            <a:r>
              <a:rPr lang="en-US" sz="1600" dirty="0">
                <a:solidFill>
                  <a:srgbClr val="262626"/>
                </a:solidFill>
              </a:rPr>
              <a:t>?”)</a:t>
            </a:r>
          </a:p>
          <a:p>
            <a:pPr algn="thaiDist">
              <a:lnSpc>
                <a:spcPct val="120000"/>
              </a:lnSpc>
              <a:buSzPct val="150000"/>
            </a:pPr>
            <a:endParaRPr lang="en-US" sz="1600" b="1" dirty="0">
              <a:solidFill>
                <a:srgbClr val="262626"/>
              </a:solidFill>
            </a:endParaRP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14595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1A06BB7-A57A-5E4F-B6DD-27B41AC228A3}"/>
              </a:ext>
            </a:extLst>
          </p:cNvPr>
          <p:cNvSpPr/>
          <p:nvPr/>
        </p:nvSpPr>
        <p:spPr>
          <a:xfrm>
            <a:off x="1678983" y="4489417"/>
            <a:ext cx="9734687" cy="663515"/>
          </a:xfrm>
          <a:prstGeom prst="rect">
            <a:avLst/>
          </a:prstGeom>
        </p:spPr>
        <p:txBody>
          <a:bodyPr wrap="square">
            <a:spAutoFit/>
          </a:bodyPr>
          <a:lstStyle/>
          <a:p>
            <a:pPr algn="thaiDist">
              <a:lnSpc>
                <a:spcPct val="120000"/>
              </a:lnSpc>
            </a:pPr>
            <a:r>
              <a:rPr lang="es-ES" sz="1600" b="1" dirty="0">
                <a:solidFill>
                  <a:srgbClr val="262626"/>
                </a:solidFill>
              </a:rPr>
              <a:t>Use las diapositivas de la presentación </a:t>
            </a:r>
            <a:r>
              <a:rPr lang="es-ES" sz="1600" dirty="0">
                <a:solidFill>
                  <a:srgbClr val="262626"/>
                </a:solidFill>
              </a:rPr>
              <a:t>de esta lección para guiar una discusión en clase acerca de lo que se puede y no se puede reciclar; así como  los pasos para preparar un artículo para reciclar.</a:t>
            </a:r>
            <a:endParaRPr lang="en-US" sz="1600" dirty="0">
              <a:solidFill>
                <a:srgbClr val="262626"/>
              </a:solidFill>
            </a:endParaRPr>
          </a:p>
        </p:txBody>
      </p:sp>
      <p:sp>
        <p:nvSpPr>
          <p:cNvPr id="18" name="Oval 17">
            <a:extLst>
              <a:ext uri="{FF2B5EF4-FFF2-40B4-BE49-F238E27FC236}">
                <a16:creationId xmlns:a16="http://schemas.microsoft.com/office/drawing/2014/main" id="{29FF3893-EED7-864D-8322-60945ABF4897}"/>
              </a:ext>
            </a:extLst>
          </p:cNvPr>
          <p:cNvSpPr/>
          <p:nvPr/>
        </p:nvSpPr>
        <p:spPr>
          <a:xfrm>
            <a:off x="1177126" y="445800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445800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443795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707135" y="76964"/>
            <a:ext cx="10198911"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sp>
        <p:nvSpPr>
          <p:cNvPr id="7" name="Slide Number Placeholder 6">
            <a:extLst>
              <a:ext uri="{FF2B5EF4-FFF2-40B4-BE49-F238E27FC236}">
                <a16:creationId xmlns:a16="http://schemas.microsoft.com/office/drawing/2014/main" id="{1838F233-46B5-A80C-B5EC-40A3F9C7B13F}"/>
              </a:ext>
            </a:extLst>
          </p:cNvPr>
          <p:cNvSpPr>
            <a:spLocks noGrp="1"/>
          </p:cNvSpPr>
          <p:nvPr>
            <p:ph type="sldNum" sz="quarter" idx="12"/>
          </p:nvPr>
        </p:nvSpPr>
        <p:spPr/>
        <p:txBody>
          <a:bodyPr/>
          <a:lstStyle/>
          <a:p>
            <a:fld id="{A49FEDE7-8061-9B4D-88A1-7EA83A94C31B}" type="slidenum">
              <a:rPr lang="en-TH" smtClean="0"/>
              <a:t>2</a:t>
            </a:fld>
            <a:endParaRPr lang="en-TH"/>
          </a:p>
        </p:txBody>
      </p:sp>
      <p:sp>
        <p:nvSpPr>
          <p:cNvPr id="22" name="Google Shape;107;p2">
            <a:extLst>
              <a:ext uri="{FF2B5EF4-FFF2-40B4-BE49-F238E27FC236}">
                <a16:creationId xmlns:a16="http://schemas.microsoft.com/office/drawing/2014/main" id="{4CD7D554-30B2-D766-4B84-8FA7475355ED}"/>
              </a:ext>
            </a:extLst>
          </p:cNvPr>
          <p:cNvSpPr txBox="1"/>
          <p:nvPr/>
        </p:nvSpPr>
        <p:spPr>
          <a:xfrm>
            <a:off x="1399494" y="134351"/>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3" name="TextBox 22">
            <a:extLst>
              <a:ext uri="{FF2B5EF4-FFF2-40B4-BE49-F238E27FC236}">
                <a16:creationId xmlns:a16="http://schemas.microsoft.com/office/drawing/2014/main" id="{F6E5ED33-9891-2898-6C98-AB5515808431}"/>
              </a:ext>
            </a:extLst>
          </p:cNvPr>
          <p:cNvSpPr txBox="1"/>
          <p:nvPr/>
        </p:nvSpPr>
        <p:spPr>
          <a:xfrm>
            <a:off x="436028" y="1395863"/>
            <a:ext cx="11249468" cy="1477328"/>
          </a:xfrm>
          <a:prstGeom prst="rect">
            <a:avLst/>
          </a:prstGeom>
          <a:noFill/>
        </p:spPr>
        <p:txBody>
          <a:bodyPr wrap="square">
            <a:spAutoFit/>
          </a:bodyPr>
          <a:lstStyle/>
          <a:p>
            <a:pPr algn="just"/>
            <a:r>
              <a:rPr lang="es-ES" dirty="0"/>
              <a:t>Los estudiantes aprenderán sobre el  proceso de reciclaje y acerca de cómo los artículos reciclados incorrectamente pueden causar problemas o contaminar otros materiales reciclables. Trabajarán en grupos pequeños, practicarán habilidades de pensamiento crítico y colaborativo, para clasificar tarjetas con imágenes de artículos comunes, respecto a sí son o  no reciclables potenciales; posteriormente decidirán cómo algunos de los reciclables potenciales pueden volverse totalmente reciclables.</a:t>
            </a:r>
            <a:endParaRPr lang="es-MX"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ea typeface="Calibri"/>
                <a:cs typeface="Calibri"/>
                <a:sym typeface="Calibri"/>
              </a:rPr>
              <a:t>Paso</a:t>
            </a:r>
            <a:endParaRPr dirty="0"/>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434444"/>
                </a:solidFill>
                <a:latin typeface="Calibri"/>
                <a:ea typeface="Calibri"/>
                <a:cs typeface="Calibri"/>
                <a:sym typeface="Calibri"/>
              </a:rPr>
              <a:t>Saber </a:t>
            </a:r>
            <a:r>
              <a:rPr lang="en-US" sz="4800" b="1" dirty="0" err="1">
                <a:solidFill>
                  <a:srgbClr val="434444"/>
                </a:solidFill>
                <a:latin typeface="Calibri"/>
                <a:ea typeface="Calibri"/>
                <a:cs typeface="Calibri"/>
                <a:sym typeface="Calibri"/>
              </a:rPr>
              <a:t>qué</a:t>
            </a:r>
            <a:r>
              <a:rPr lang="en-US" sz="4800" b="1" dirty="0">
                <a:solidFill>
                  <a:srgbClr val="434444"/>
                </a:solidFill>
                <a:latin typeface="Calibri"/>
                <a:ea typeface="Calibri"/>
                <a:cs typeface="Calibri"/>
                <a:sym typeface="Calibri"/>
              </a:rPr>
              <a:t> se </a:t>
            </a:r>
            <a:r>
              <a:rPr lang="en-US" sz="4800" b="1" dirty="0" err="1">
                <a:solidFill>
                  <a:srgbClr val="434444"/>
                </a:solidFill>
                <a:latin typeface="Calibri"/>
                <a:ea typeface="Calibri"/>
                <a:cs typeface="Calibri"/>
                <a:sym typeface="Calibri"/>
              </a:rPr>
              <a:t>puede</a:t>
            </a:r>
            <a:r>
              <a:rPr lang="en-US" sz="4800" b="1" dirty="0">
                <a:solidFill>
                  <a:srgbClr val="434444"/>
                </a:solidFill>
                <a:latin typeface="Calibri"/>
                <a:ea typeface="Calibri"/>
                <a:cs typeface="Calibri"/>
                <a:sym typeface="Calibri"/>
              </a:rPr>
              <a:t> </a:t>
            </a:r>
            <a:r>
              <a:rPr lang="en-US" sz="4800" b="1" dirty="0" err="1">
                <a:solidFill>
                  <a:srgbClr val="434444"/>
                </a:solidFill>
                <a:latin typeface="Calibri"/>
                <a:ea typeface="Calibri"/>
                <a:cs typeface="Calibri"/>
                <a:sym typeface="Calibri"/>
              </a:rPr>
              <a:t>reciclar</a:t>
            </a:r>
            <a:r>
              <a:rPr lang="en-US" sz="48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48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Envase</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vidrio</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Botella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Plástico</a:t>
            </a:r>
            <a:r>
              <a:rPr lang="en-US" sz="3200" b="1" dirty="0">
                <a:solidFill>
                  <a:srgbClr val="262626"/>
                </a:solidFill>
                <a:latin typeface="Calibri"/>
                <a:ea typeface="Calibri"/>
                <a:cs typeface="Calibri"/>
                <a:sym typeface="Calibri"/>
              </a:rPr>
              <a:t> PET</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Caja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cartón</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Lata de metal</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Vacía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limpia</a:t>
            </a:r>
            <a:r>
              <a:rPr lang="en-US" sz="3600" b="1" dirty="0">
                <a:solidFill>
                  <a:srgbClr val="434444"/>
                </a:solidFill>
                <a:latin typeface="Calibri"/>
                <a:ea typeface="Calibri"/>
                <a:cs typeface="Calibri"/>
                <a:sym typeface="Calibri"/>
              </a:rPr>
              <a:t> y </a:t>
            </a:r>
            <a:r>
              <a:rPr lang="en-US" sz="3600" b="1" dirty="0" err="1">
                <a:solidFill>
                  <a:srgbClr val="434444"/>
                </a:solidFill>
                <a:latin typeface="Calibri"/>
                <a:ea typeface="Calibri"/>
                <a:cs typeface="Calibri"/>
                <a:sym typeface="Calibri"/>
              </a:rPr>
              <a:t>seca</a:t>
            </a:r>
            <a:r>
              <a:rPr lang="en-US" sz="3600" b="1" dirty="0">
                <a:solidFill>
                  <a:srgbClr val="434444"/>
                </a:solidFill>
                <a:latin typeface="Calibri"/>
                <a:ea typeface="Calibri"/>
                <a:cs typeface="Calibri"/>
                <a:sym typeface="Calibri"/>
              </a:rPr>
              <a:t>, antes de </a:t>
            </a:r>
            <a:r>
              <a:rPr lang="en-US" sz="3600" b="1" dirty="0" err="1">
                <a:solidFill>
                  <a:srgbClr val="434444"/>
                </a:solidFill>
                <a:latin typeface="Calibri"/>
                <a:ea typeface="Calibri"/>
                <a:cs typeface="Calibri"/>
                <a:sym typeface="Calibri"/>
              </a:rPr>
              <a:t>colocar</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basura</a:t>
            </a:r>
            <a:r>
              <a:rPr lang="en-US" sz="36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3600" b="1" dirty="0">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418369"/>
            <a:ext cx="921898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Pon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los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reciclables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la cesta </a:t>
            </a:r>
            <a:r>
              <a:rPr lang="en-US" sz="3600" b="1" dirty="0" err="1">
                <a:solidFill>
                  <a:srgbClr val="434444"/>
                </a:solidFill>
                <a:latin typeface="Calibri"/>
                <a:ea typeface="Calibri"/>
                <a:cs typeface="Calibri"/>
                <a:sym typeface="Calibri"/>
              </a:rPr>
              <a:t>correcta</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reciclaje</a:t>
            </a:r>
            <a:r>
              <a:rPr lang="en-US" sz="3600" b="1" dirty="0">
                <a:solidFill>
                  <a:srgbClr val="434444"/>
                </a:solidFill>
                <a:latin typeface="Calibri"/>
                <a:ea typeface="Calibri"/>
                <a:cs typeface="Calibri"/>
                <a:sym typeface="Calibri"/>
              </a:rPr>
              <a:t>.</a:t>
            </a:r>
            <a:endParaRPr dirty="0"/>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ea typeface="Mali Medium"/>
                <a:cs typeface="Mali Medium"/>
                <a:sym typeface="Mali Medium"/>
              </a:rPr>
              <a:t>Cuando</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limpiamos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secamos</a:t>
            </a:r>
            <a:r>
              <a:rPr lang="en-US" sz="3600" b="1" dirty="0">
                <a:solidFill>
                  <a:srgbClr val="262626"/>
                </a:solidFill>
                <a:latin typeface="Mali Medium"/>
                <a:ea typeface="Mali Medium"/>
                <a:cs typeface="Mali Medium"/>
                <a:sym typeface="Mali Medium"/>
              </a:rPr>
              <a:t> y </a:t>
            </a:r>
            <a:r>
              <a:rPr lang="en-US" sz="3600" b="1" dirty="0" err="1">
                <a:solidFill>
                  <a:srgbClr val="262626"/>
                </a:solidFill>
                <a:latin typeface="Mali Medium"/>
                <a:ea typeface="Mali Medium"/>
                <a:cs typeface="Mali Medium"/>
                <a:sym typeface="Mali Medium"/>
              </a:rPr>
              <a:t>reciclamos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podemos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crear</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cosas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nuevas</a:t>
            </a:r>
            <a:r>
              <a:rPr lang="en-US" sz="3600" b="1" dirty="0">
                <a:solidFill>
                  <a:srgbClr val="262626"/>
                </a:solidFill>
                <a:latin typeface="Mali Medium"/>
                <a:ea typeface="Mali Medium"/>
                <a:cs typeface="Mali Medium"/>
                <a:sym typeface="Mali Medium"/>
              </a:rPr>
              <a:t>.</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1444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115166"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676889" y="3429000"/>
            <a:ext cx="2127442" cy="3133311"/>
          </a:xfrm>
          <a:prstGeom prst="rect">
            <a:avLst/>
          </a:prstGeom>
          <a:noFill/>
          <a:ln>
            <a:noFill/>
          </a:ln>
        </p:spPr>
      </p:pic>
    </p:spTree>
    <p:extLst>
      <p:ext uri="{BB962C8B-B14F-4D97-AF65-F5344CB8AC3E}">
        <p14:creationId xmlns:p14="http://schemas.microsoft.com/office/powerpoint/2010/main" val="37265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51529" y="1145363"/>
            <a:ext cx="10866255" cy="1399742"/>
          </a:xfrm>
          <a:prstGeom prst="rect">
            <a:avLst/>
          </a:prstGeom>
        </p:spPr>
        <p:txBody>
          <a:bodyPr wrap="square">
            <a:spAutoFit/>
          </a:bodyPr>
          <a:lstStyle/>
          <a:p>
            <a:pPr algn="thaiDist">
              <a:lnSpc>
                <a:spcPct val="120000"/>
              </a:lnSpc>
              <a:tabLst>
                <a:tab pos="531813" algn="l"/>
                <a:tab pos="3687763" algn="l"/>
              </a:tabLst>
            </a:pPr>
            <a:r>
              <a:rPr lang="es-ES" dirty="0">
                <a:solidFill>
                  <a:srgbClr val="262626"/>
                </a:solidFill>
              </a:rPr>
              <a:t>Explique a los estudiantes que a veces es difícil determinar si un artículo es reciclable o no. Transmítales que pueden convertirse un "Héroe de los Desechos" y divídalos en grupos . Entregue una baraja de cartas que muestre tres tipos de artículos: reciclables, no reciclables y artículos que son potencialmente reciclables (aquéllos a los que se les tiene que hace algo adicional para ser reciclables.</a:t>
            </a:r>
            <a:endParaRPr lang="en-US" sz="1400" dirty="0">
              <a:solidFill>
                <a:srgbClr val="262626"/>
              </a:solidFill>
            </a:endParaRP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err="1">
                <a:solidFill>
                  <a:schemeClr val="bg1"/>
                </a:solidFill>
              </a:rPr>
              <a:t>Próximos</a:t>
            </a:r>
            <a:r>
              <a:rPr lang="en-US" sz="3200" b="1" dirty="0">
                <a:solidFill>
                  <a:schemeClr val="bg1"/>
                </a:solidFill>
              </a:rPr>
              <a:t> Pasos</a:t>
            </a:r>
          </a:p>
        </p:txBody>
      </p:sp>
      <p:sp>
        <p:nvSpPr>
          <p:cNvPr id="2" name="TextBox 1">
            <a:extLst>
              <a:ext uri="{FF2B5EF4-FFF2-40B4-BE49-F238E27FC236}">
                <a16:creationId xmlns:a16="http://schemas.microsoft.com/office/drawing/2014/main" id="{F6C8198A-99B4-3445-8B4C-2D806A355B5E}"/>
              </a:ext>
            </a:extLst>
          </p:cNvPr>
          <p:cNvSpPr txBox="1"/>
          <p:nvPr/>
        </p:nvSpPr>
        <p:spPr>
          <a:xfrm>
            <a:off x="905016" y="2795201"/>
            <a:ext cx="10226679" cy="923330"/>
          </a:xfrm>
          <a:prstGeom prst="rect">
            <a:avLst/>
          </a:prstGeom>
          <a:noFill/>
        </p:spPr>
        <p:txBody>
          <a:bodyPr wrap="square" rtlCol="0">
            <a:spAutoFit/>
          </a:bodyPr>
          <a:lstStyle/>
          <a:p>
            <a:r>
              <a:rPr lang="es-ES" dirty="0"/>
              <a:t>Imprima las siguientes cartas y pida a los estudiantes que recorten cada tarjeta para la actividad. Entregue a cada grupo una hoja de trabajo y una baraja de cartas barajeada, que contengan imágenes entremezcladas de artículos reciclables, no reciclables y potencialmente reciclables.</a:t>
            </a:r>
            <a:endParaRPr lang="en-US" dirty="0"/>
          </a:p>
        </p:txBody>
      </p:sp>
      <p:pic>
        <p:nvPicPr>
          <p:cNvPr id="9" name="Picture 8" descr="A picture containing text, screenshot, vector graphics&#10;&#10;Description automatically generated">
            <a:extLst>
              <a:ext uri="{FF2B5EF4-FFF2-40B4-BE49-F238E27FC236}">
                <a16:creationId xmlns:a16="http://schemas.microsoft.com/office/drawing/2014/main" id="{66D26FCD-2D35-4341-A506-9D5BA41E7DA2}"/>
              </a:ext>
            </a:extLst>
          </p:cNvPr>
          <p:cNvPicPr>
            <a:picLocks noChangeAspect="1"/>
          </p:cNvPicPr>
          <p:nvPr/>
        </p:nvPicPr>
        <p:blipFill>
          <a:blip r:embed="rId4"/>
          <a:stretch>
            <a:fillRect/>
          </a:stretch>
        </p:blipFill>
        <p:spPr>
          <a:xfrm>
            <a:off x="1060305" y="3934583"/>
            <a:ext cx="3548085" cy="245851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7816127D-5877-D442-B194-B7DF94F3E00B}"/>
              </a:ext>
            </a:extLst>
          </p:cNvPr>
          <p:cNvPicPr>
            <a:picLocks noChangeAspect="1"/>
          </p:cNvPicPr>
          <p:nvPr/>
        </p:nvPicPr>
        <p:blipFill>
          <a:blip r:embed="rId5"/>
          <a:stretch>
            <a:fillRect/>
          </a:stretch>
        </p:blipFill>
        <p:spPr>
          <a:xfrm>
            <a:off x="8510366" y="3953874"/>
            <a:ext cx="3384779" cy="2379669"/>
          </a:xfrm>
          <a:prstGeom prst="rect">
            <a:avLst/>
          </a:prstGeom>
        </p:spPr>
      </p:pic>
      <p:sp>
        <p:nvSpPr>
          <p:cNvPr id="7" name="Slide Number Placeholder 6">
            <a:extLst>
              <a:ext uri="{FF2B5EF4-FFF2-40B4-BE49-F238E27FC236}">
                <a16:creationId xmlns:a16="http://schemas.microsoft.com/office/drawing/2014/main" id="{2F763CD4-2407-EF0A-3A67-BB7235377AA0}"/>
              </a:ext>
            </a:extLst>
          </p:cNvPr>
          <p:cNvSpPr>
            <a:spLocks noGrp="1"/>
          </p:cNvSpPr>
          <p:nvPr>
            <p:ph type="sldNum" sz="quarter" idx="12"/>
          </p:nvPr>
        </p:nvSpPr>
        <p:spPr/>
        <p:txBody>
          <a:bodyPr/>
          <a:lstStyle/>
          <a:p>
            <a:fld id="{A49FEDE7-8061-9B4D-88A1-7EA83A94C31B}" type="slidenum">
              <a:rPr lang="en-TH" smtClean="0"/>
              <a:t>24</a:t>
            </a:fld>
            <a:endParaRPr lang="en-TH"/>
          </a:p>
        </p:txBody>
      </p:sp>
      <p:pic>
        <p:nvPicPr>
          <p:cNvPr id="6" name="Picture 5">
            <a:extLst>
              <a:ext uri="{FF2B5EF4-FFF2-40B4-BE49-F238E27FC236}">
                <a16:creationId xmlns:a16="http://schemas.microsoft.com/office/drawing/2014/main" id="{AA240EED-D1BA-BACA-EAB0-A4FD24474102}"/>
              </a:ext>
            </a:extLst>
          </p:cNvPr>
          <p:cNvPicPr>
            <a:picLocks noChangeAspect="1"/>
          </p:cNvPicPr>
          <p:nvPr/>
        </p:nvPicPr>
        <p:blipFill rotWithShape="1">
          <a:blip r:embed="rId6"/>
          <a:srcRect r="31" b="-2"/>
          <a:stretch/>
        </p:blipFill>
        <p:spPr>
          <a:xfrm>
            <a:off x="4783544" y="3934584"/>
            <a:ext cx="3559839" cy="2458516"/>
          </a:xfrm>
          <a:prstGeom prst="rect">
            <a:avLst/>
          </a:prstGeom>
        </p:spPr>
      </p:pic>
    </p:spTree>
    <p:extLst>
      <p:ext uri="{BB962C8B-B14F-4D97-AF65-F5344CB8AC3E}">
        <p14:creationId xmlns:p14="http://schemas.microsoft.com/office/powerpoint/2010/main" val="171576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err="1">
                <a:solidFill>
                  <a:schemeClr val="bg1"/>
                </a:solidFill>
              </a:rPr>
              <a:t>Próximos</a:t>
            </a:r>
            <a:r>
              <a:rPr lang="en-US" sz="3200" b="1" dirty="0">
                <a:solidFill>
                  <a:schemeClr val="bg1"/>
                </a:solidFill>
              </a:rPr>
              <a:t> Pasos</a:t>
            </a:r>
          </a:p>
        </p:txBody>
      </p:sp>
      <p:sp>
        <p:nvSpPr>
          <p:cNvPr id="38" name="Oval 37">
            <a:extLst>
              <a:ext uri="{FF2B5EF4-FFF2-40B4-BE49-F238E27FC236}">
                <a16:creationId xmlns:a16="http://schemas.microsoft.com/office/drawing/2014/main" id="{D60B3799-3650-3040-8A47-A09C1ACC3DD9}"/>
              </a:ext>
            </a:extLst>
          </p:cNvPr>
          <p:cNvSpPr/>
          <p:nvPr/>
        </p:nvSpPr>
        <p:spPr>
          <a:xfrm>
            <a:off x="4412394" y="324441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Oval 38">
            <a:extLst>
              <a:ext uri="{FF2B5EF4-FFF2-40B4-BE49-F238E27FC236}">
                <a16:creationId xmlns:a16="http://schemas.microsoft.com/office/drawing/2014/main" id="{5BE17A2C-7A80-F44F-AD9D-325A030E5B08}"/>
              </a:ext>
            </a:extLst>
          </p:cNvPr>
          <p:cNvSpPr/>
          <p:nvPr/>
        </p:nvSpPr>
        <p:spPr>
          <a:xfrm>
            <a:off x="4338786" y="32342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TH"/>
          </a:p>
        </p:txBody>
      </p:sp>
      <p:sp>
        <p:nvSpPr>
          <p:cNvPr id="41" name="Rectangle 40">
            <a:extLst>
              <a:ext uri="{FF2B5EF4-FFF2-40B4-BE49-F238E27FC236}">
                <a16:creationId xmlns:a16="http://schemas.microsoft.com/office/drawing/2014/main" id="{8AC1BD6E-DA2F-2B41-9128-F8F38B9A58FB}"/>
              </a:ext>
            </a:extLst>
          </p:cNvPr>
          <p:cNvSpPr/>
          <p:nvPr/>
        </p:nvSpPr>
        <p:spPr>
          <a:xfrm>
            <a:off x="911772" y="1199679"/>
            <a:ext cx="10866255" cy="1732141"/>
          </a:xfrm>
          <a:prstGeom prst="rect">
            <a:avLst/>
          </a:prstGeom>
        </p:spPr>
        <p:txBody>
          <a:bodyPr wrap="square">
            <a:spAutoFit/>
          </a:bodyPr>
          <a:lstStyle/>
          <a:p>
            <a:pPr algn="thaiDist">
              <a:lnSpc>
                <a:spcPct val="120000"/>
              </a:lnSpc>
            </a:pPr>
            <a:r>
              <a:rPr lang="es-ES" b="1" dirty="0">
                <a:solidFill>
                  <a:srgbClr val="262626"/>
                </a:solidFill>
              </a:rPr>
              <a:t>Dígales a los grupos que su tarea es clasificar su bloque de cartas en tres montones: artículos reciclables, artículos no reciclables y cinco artículos que son potencialmente reciclables. </a:t>
            </a:r>
            <a:r>
              <a:rPr lang="es-ES" dirty="0">
                <a:solidFill>
                  <a:srgbClr val="262626"/>
                </a:solidFill>
              </a:rPr>
              <a:t>Una vez que hayan terminado de clasificar, cada grupo debe trabajar en conjunto para completar la hoja de trabajo enumerando los cinco elementos que identificaron como potencialmente reciclables y, para cada uno, escribir una breve explicación de lo que se debe hacer para que sea reciclable.</a:t>
            </a:r>
            <a:endParaRPr lang="en-US" dirty="0">
              <a:solidFill>
                <a:srgbClr val="262626"/>
              </a:solidFill>
            </a:endParaRPr>
          </a:p>
        </p:txBody>
      </p:sp>
      <p:pic>
        <p:nvPicPr>
          <p:cNvPr id="14" name="Picture 13" descr="Table&#10;&#10;Description automatically generated">
            <a:extLst>
              <a:ext uri="{FF2B5EF4-FFF2-40B4-BE49-F238E27FC236}">
                <a16:creationId xmlns:a16="http://schemas.microsoft.com/office/drawing/2014/main" id="{6B9359A7-2026-1F49-92E5-08C93CEF1AC6}"/>
              </a:ext>
            </a:extLst>
          </p:cNvPr>
          <p:cNvPicPr>
            <a:picLocks noChangeAspect="1"/>
          </p:cNvPicPr>
          <p:nvPr/>
        </p:nvPicPr>
        <p:blipFill>
          <a:blip r:embed="rId4"/>
          <a:stretch>
            <a:fillRect/>
          </a:stretch>
        </p:blipFill>
        <p:spPr>
          <a:xfrm>
            <a:off x="911772" y="2982767"/>
            <a:ext cx="2888850" cy="3690107"/>
          </a:xfrm>
          <a:prstGeom prst="rect">
            <a:avLst/>
          </a:prstGeom>
        </p:spPr>
      </p:pic>
      <p:sp>
        <p:nvSpPr>
          <p:cNvPr id="43" name="TextBox 42">
            <a:extLst>
              <a:ext uri="{FF2B5EF4-FFF2-40B4-BE49-F238E27FC236}">
                <a16:creationId xmlns:a16="http://schemas.microsoft.com/office/drawing/2014/main" id="{2E6CD209-3619-6343-8ECA-CDB40CFC7A6C}"/>
              </a:ext>
            </a:extLst>
          </p:cNvPr>
          <p:cNvSpPr txBox="1"/>
          <p:nvPr/>
        </p:nvSpPr>
        <p:spPr>
          <a:xfrm>
            <a:off x="4875575" y="3158442"/>
            <a:ext cx="6675678" cy="1732141"/>
          </a:xfrm>
          <a:prstGeom prst="rect">
            <a:avLst/>
          </a:prstGeom>
          <a:noFill/>
        </p:spPr>
        <p:txBody>
          <a:bodyPr wrap="square">
            <a:spAutoFit/>
          </a:bodyPr>
          <a:lstStyle/>
          <a:p>
            <a:pPr algn="thaiDist">
              <a:lnSpc>
                <a:spcPct val="120000"/>
              </a:lnSpc>
            </a:pPr>
            <a:r>
              <a:rPr lang="es-ES" sz="1800" b="1" dirty="0">
                <a:solidFill>
                  <a:srgbClr val="262626"/>
                </a:solidFill>
              </a:rPr>
              <a:t>Haga que cada grupo presente un artículo potencialmente reciclable y que explique lo que se debe hacer para que sea reciclable. </a:t>
            </a:r>
            <a:r>
              <a:rPr lang="es-ES" sz="1800" dirty="0">
                <a:solidFill>
                  <a:srgbClr val="262626"/>
                </a:solidFill>
              </a:rPr>
              <a:t>Discuta cualquier elemento que se haya identificado incorrectamente como material potencialmente reciclable, así como cualquier elemento que se haya pasado por alto.</a:t>
            </a:r>
            <a:endParaRPr lang="en-US" sz="1800" dirty="0">
              <a:solidFill>
                <a:srgbClr val="262626"/>
              </a:solidFill>
            </a:endParaRPr>
          </a:p>
        </p:txBody>
      </p:sp>
      <p:sp>
        <p:nvSpPr>
          <p:cNvPr id="5" name="Slide Number Placeholder 4">
            <a:extLst>
              <a:ext uri="{FF2B5EF4-FFF2-40B4-BE49-F238E27FC236}">
                <a16:creationId xmlns:a16="http://schemas.microsoft.com/office/drawing/2014/main" id="{123C4C63-394B-D32D-782B-205EBCB5EEFB}"/>
              </a:ext>
            </a:extLst>
          </p:cNvPr>
          <p:cNvSpPr>
            <a:spLocks noGrp="1"/>
          </p:cNvSpPr>
          <p:nvPr>
            <p:ph type="sldNum" sz="quarter" idx="12"/>
          </p:nvPr>
        </p:nvSpPr>
        <p:spPr/>
        <p:txBody>
          <a:bodyPr/>
          <a:lstStyle/>
          <a:p>
            <a:fld id="{A49FEDE7-8061-9B4D-88A1-7EA83A94C31B}" type="slidenum">
              <a:rPr lang="en-TH" smtClean="0"/>
              <a:t>25</a:t>
            </a:fld>
            <a:endParaRPr lang="en-TH"/>
          </a:p>
        </p:txBody>
      </p:sp>
    </p:spTree>
    <p:extLst>
      <p:ext uri="{BB962C8B-B14F-4D97-AF65-F5344CB8AC3E}">
        <p14:creationId xmlns:p14="http://schemas.microsoft.com/office/powerpoint/2010/main" val="11370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179294" y="9"/>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8" y="1464528"/>
            <a:ext cx="6410300" cy="39408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2436373"/>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Ciencia</a:t>
            </a:r>
            <a:r>
              <a:rPr lang="en-US" sz="1600" b="1" dirty="0">
                <a:solidFill>
                  <a:srgbClr val="262626"/>
                </a:solidFill>
              </a:rPr>
              <a:t> - Tierra y </a:t>
            </a:r>
            <a:r>
              <a:rPr lang="en-US" sz="1600" b="1" dirty="0" err="1">
                <a:solidFill>
                  <a:srgbClr val="262626"/>
                </a:solidFill>
              </a:rPr>
              <a:t>Actividad</a:t>
            </a:r>
            <a:r>
              <a:rPr lang="en-US" sz="1600" b="1" dirty="0">
                <a:solidFill>
                  <a:srgbClr val="262626"/>
                </a:solidFill>
              </a:rPr>
              <a:t> Humana: </a:t>
            </a:r>
            <a:r>
              <a:rPr lang="es-ES" sz="1600" dirty="0">
                <a:solidFill>
                  <a:srgbClr val="262626"/>
                </a:solidFill>
              </a:rPr>
              <a:t>Comunicar soluciones que reducirán el impacto de los seres humanos en la tierra, el agua, el aire y/u otros seres vivos en el entorno local. Las cosas que hacen las personas pueden afectar el mundo que las rodea, aunque pueden tomar decisiones que reduzcan sus impactos en la tierra, el agua, el aire y otros seres vivos.</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Estudios</a:t>
            </a:r>
            <a:r>
              <a:rPr lang="en-US" sz="1600" b="1" dirty="0">
                <a:solidFill>
                  <a:srgbClr val="262626"/>
                </a:solidFill>
              </a:rPr>
              <a:t> </a:t>
            </a:r>
            <a:r>
              <a:rPr lang="en-US" sz="1600" b="1" dirty="0" err="1">
                <a:solidFill>
                  <a:srgbClr val="262626"/>
                </a:solidFill>
              </a:rPr>
              <a:t>Sociales</a:t>
            </a:r>
            <a:r>
              <a:rPr lang="en-US" sz="1600" b="1" dirty="0">
                <a:solidFill>
                  <a:srgbClr val="262626"/>
                </a:solidFill>
              </a:rPr>
              <a:t> – </a:t>
            </a:r>
            <a:r>
              <a:rPr lang="en-US" sz="1600" b="1" dirty="0" err="1">
                <a:solidFill>
                  <a:srgbClr val="262626"/>
                </a:solidFill>
              </a:rPr>
              <a:t>Gente</a:t>
            </a:r>
            <a:r>
              <a:rPr lang="en-US" sz="1600" b="1" dirty="0">
                <a:solidFill>
                  <a:srgbClr val="262626"/>
                </a:solidFill>
              </a:rPr>
              <a:t>, </a:t>
            </a:r>
            <a:r>
              <a:rPr lang="en-US" sz="1600" b="1" dirty="0" err="1">
                <a:solidFill>
                  <a:srgbClr val="262626"/>
                </a:solidFill>
              </a:rPr>
              <a:t>Lugares</a:t>
            </a:r>
            <a:r>
              <a:rPr lang="en-US" sz="1600" b="1" dirty="0">
                <a:solidFill>
                  <a:srgbClr val="262626"/>
                </a:solidFill>
              </a:rPr>
              <a:t> y </a:t>
            </a:r>
            <a:r>
              <a:rPr lang="en-US" sz="1600" b="1" dirty="0" err="1">
                <a:solidFill>
                  <a:srgbClr val="262626"/>
                </a:solidFill>
              </a:rPr>
              <a:t>Entorno</a:t>
            </a:r>
            <a:r>
              <a:rPr lang="en-US" sz="1600" b="1" dirty="0">
                <a:solidFill>
                  <a:srgbClr val="262626"/>
                </a:solidFill>
              </a:rPr>
              <a:t>: </a:t>
            </a:r>
            <a:r>
              <a:rPr lang="es-ES" sz="1600" dirty="0">
                <a:solidFill>
                  <a:srgbClr val="262626"/>
                </a:solidFill>
              </a:rPr>
              <a:t>Los estudiantes analizan personas, lugares y entornos, lo que les permite comprender la relación entre las poblaciones humanas y el mundo físico.</a:t>
            </a:r>
          </a:p>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Idioma</a:t>
            </a:r>
            <a:r>
              <a:rPr lang="en-US" sz="1600" b="1" dirty="0">
                <a:solidFill>
                  <a:srgbClr val="262626"/>
                </a:solidFill>
              </a:rPr>
              <a:t> </a:t>
            </a:r>
            <a:r>
              <a:rPr lang="en-US" sz="1600" b="1" dirty="0" err="1">
                <a:solidFill>
                  <a:srgbClr val="262626"/>
                </a:solidFill>
              </a:rPr>
              <a:t>Español</a:t>
            </a:r>
            <a:r>
              <a:rPr lang="en-US" sz="1600" b="1" dirty="0">
                <a:solidFill>
                  <a:srgbClr val="262626"/>
                </a:solidFill>
              </a:rPr>
              <a:t>, </a:t>
            </a:r>
            <a:r>
              <a:rPr lang="en-US" sz="1600" b="1" dirty="0" err="1">
                <a:solidFill>
                  <a:srgbClr val="262626"/>
                </a:solidFill>
              </a:rPr>
              <a:t>Arte</a:t>
            </a:r>
            <a:r>
              <a:rPr lang="en-US" sz="1600" b="1" dirty="0">
                <a:solidFill>
                  <a:srgbClr val="262626"/>
                </a:solidFill>
              </a:rPr>
              <a:t> y </a:t>
            </a:r>
            <a:r>
              <a:rPr lang="en-US" sz="1600" b="1" dirty="0" err="1">
                <a:solidFill>
                  <a:srgbClr val="262626"/>
                </a:solidFill>
              </a:rPr>
              <a:t>Alfabetismo</a:t>
            </a:r>
            <a:r>
              <a:rPr lang="en-US" sz="1600" b="1" dirty="0">
                <a:solidFill>
                  <a:srgbClr val="262626"/>
                </a:solidFill>
              </a:rPr>
              <a:t>: </a:t>
            </a:r>
            <a:r>
              <a:rPr lang="es-ES" sz="1600" dirty="0">
                <a:solidFill>
                  <a:srgbClr val="262626"/>
                </a:solidFill>
              </a:rPr>
              <a:t>Los alumnos son capaces de hacer y responder preguntas acerca de un texto literario. Participan en conversaciones colaborativas con diversos socios sobre temas y textos, y usan palabras y frases adquiridas a través de conversaciones, y textos leídos.</a:t>
            </a: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0FE8612F-C7CC-AF4F-9848-8B20F15C59B4}"/>
              </a:ext>
            </a:extLst>
          </p:cNvPr>
          <p:cNvPicPr>
            <a:picLocks noChangeAspect="1"/>
          </p:cNvPicPr>
          <p:nvPr/>
        </p:nvPicPr>
        <p:blipFill>
          <a:blip r:embed="rId6"/>
          <a:stretch>
            <a:fillRect/>
          </a:stretch>
        </p:blipFill>
        <p:spPr>
          <a:xfrm>
            <a:off x="2729804" y="5360662"/>
            <a:ext cx="1149009" cy="1149009"/>
          </a:xfrm>
          <a:prstGeom prst="rect">
            <a:avLst/>
          </a:prstGeom>
        </p:spPr>
      </p:pic>
      <p:pic>
        <p:nvPicPr>
          <p:cNvPr id="45" name="Picture 44" descr="Graphical user interface, application, icon&#10;&#10;Description automatically generated">
            <a:extLst>
              <a:ext uri="{FF2B5EF4-FFF2-40B4-BE49-F238E27FC236}">
                <a16:creationId xmlns:a16="http://schemas.microsoft.com/office/drawing/2014/main" id="{D32FA450-0AAB-5B4A-932E-F2249C896275}"/>
              </a:ext>
            </a:extLst>
          </p:cNvPr>
          <p:cNvPicPr>
            <a:picLocks noChangeAspect="1"/>
          </p:cNvPicPr>
          <p:nvPr/>
        </p:nvPicPr>
        <p:blipFill>
          <a:blip r:embed="rId7"/>
          <a:stretch>
            <a:fillRect/>
          </a:stretch>
        </p:blipFill>
        <p:spPr>
          <a:xfrm>
            <a:off x="3878813" y="5360662"/>
            <a:ext cx="1149010" cy="1149010"/>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723242"/>
            <a:ext cx="2949934" cy="44640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715711"/>
            <a:ext cx="2885942" cy="402546"/>
          </a:xfrm>
          <a:prstGeom prst="rect">
            <a:avLst/>
          </a:prstGeom>
        </p:spPr>
        <p:txBody>
          <a:bodyPr wrap="square">
            <a:spAutoFit/>
          </a:bodyPr>
          <a:lstStyle/>
          <a:p>
            <a:pPr algn="thaiDist">
              <a:lnSpc>
                <a:spcPct val="120000"/>
              </a:lnSpc>
            </a:pPr>
            <a:r>
              <a:rPr lang="en-US" b="1" dirty="0" err="1">
                <a:solidFill>
                  <a:schemeClr val="bg1"/>
                </a:solidFill>
              </a:rPr>
              <a:t>Alineación</a:t>
            </a:r>
            <a:r>
              <a:rPr lang="en-US" b="1" dirty="0">
                <a:solidFill>
                  <a:schemeClr val="bg1"/>
                </a:solidFill>
              </a:rPr>
              <a:t> con </a:t>
            </a:r>
            <a:r>
              <a:rPr lang="en-US" b="1" dirty="0" err="1">
                <a:solidFill>
                  <a:schemeClr val="bg1"/>
                </a:solidFill>
              </a:rPr>
              <a:t>los</a:t>
            </a:r>
            <a:r>
              <a:rPr lang="en-US" b="1" dirty="0">
                <a:solidFill>
                  <a:schemeClr val="bg1"/>
                </a:solidFill>
              </a:rPr>
              <a:t> ODS  </a:t>
            </a:r>
            <a:endParaRPr lang="en-TH"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506504" y="185126"/>
            <a:ext cx="1099664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855354"/>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DC45037E-BF8F-0590-1C64-76CCC775589B}"/>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19" name="Group 18">
            <a:extLst>
              <a:ext uri="{FF2B5EF4-FFF2-40B4-BE49-F238E27FC236}">
                <a16:creationId xmlns:a16="http://schemas.microsoft.com/office/drawing/2014/main" id="{07074413-CD33-6840-DA47-4ABA07A8ED6C}"/>
              </a:ext>
            </a:extLst>
          </p:cNvPr>
          <p:cNvGrpSpPr/>
          <p:nvPr/>
        </p:nvGrpSpPr>
        <p:grpSpPr>
          <a:xfrm>
            <a:off x="5459608" y="4937760"/>
            <a:ext cx="6365248" cy="1400053"/>
            <a:chOff x="4790164" y="5162929"/>
            <a:chExt cx="6979920" cy="1429919"/>
          </a:xfrm>
        </p:grpSpPr>
        <p:sp>
          <p:nvSpPr>
            <p:cNvPr id="20" name="Rounded Rectangle 19">
              <a:extLst>
                <a:ext uri="{FF2B5EF4-FFF2-40B4-BE49-F238E27FC236}">
                  <a16:creationId xmlns:a16="http://schemas.microsoft.com/office/drawing/2014/main" id="{B9E2F42E-B8B0-7AF7-2A54-6D8C6E0E4A05}"/>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6C14E15E-DD80-10C9-58B3-855AA397C53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4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grpSp>
      <p:sp>
        <p:nvSpPr>
          <p:cNvPr id="23" name="Google Shape;107;p2">
            <a:extLst>
              <a:ext uri="{FF2B5EF4-FFF2-40B4-BE49-F238E27FC236}">
                <a16:creationId xmlns:a16="http://schemas.microsoft.com/office/drawing/2014/main" id="{420872C8-55EA-AE8B-F1FF-9B760AA63023}"/>
              </a:ext>
            </a:extLst>
          </p:cNvPr>
          <p:cNvSpPr txBox="1"/>
          <p:nvPr/>
        </p:nvSpPr>
        <p:spPr>
          <a:xfrm>
            <a:off x="1303075" y="226296"/>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4" name="TextBox 23">
            <a:extLst>
              <a:ext uri="{FF2B5EF4-FFF2-40B4-BE49-F238E27FC236}">
                <a16:creationId xmlns:a16="http://schemas.microsoft.com/office/drawing/2014/main" id="{0A8875EF-4242-7AFC-9014-AA058F387997}"/>
              </a:ext>
            </a:extLst>
          </p:cNvPr>
          <p:cNvSpPr txBox="1"/>
          <p:nvPr/>
        </p:nvSpPr>
        <p:spPr>
          <a:xfrm>
            <a:off x="6891250" y="4902994"/>
            <a:ext cx="4280196" cy="307777"/>
          </a:xfrm>
          <a:prstGeom prst="rect">
            <a:avLst/>
          </a:prstGeom>
          <a:noFill/>
        </p:spPr>
        <p:txBody>
          <a:bodyPr wrap="square" rtlCol="0">
            <a:spAutoFit/>
          </a:bodyPr>
          <a:lstStyle/>
          <a:p>
            <a:r>
              <a:rPr lang="en-US" b="1" dirty="0" err="1">
                <a:solidFill>
                  <a:schemeClr val="bg1"/>
                </a:solidFill>
              </a:rPr>
              <a:t>Lecciones</a:t>
            </a:r>
            <a:r>
              <a:rPr lang="en-US" b="1" dirty="0">
                <a:solidFill>
                  <a:schemeClr val="bg1"/>
                </a:solidFill>
              </a:rPr>
              <a:t> Flexibles y </a:t>
            </a:r>
            <a:r>
              <a:rPr lang="en-US" b="1" dirty="0" err="1">
                <a:solidFill>
                  <a:schemeClr val="bg1"/>
                </a:solidFill>
              </a:rPr>
              <a:t>Adaptables</a:t>
            </a:r>
            <a:endParaRPr lang="en-US" b="1" dirty="0">
              <a:solidFill>
                <a:schemeClr val="bg1"/>
              </a:solidFill>
            </a:endParaRPr>
          </a:p>
        </p:txBody>
      </p:sp>
      <p:sp>
        <p:nvSpPr>
          <p:cNvPr id="27" name="Google Shape;116;p3">
            <a:extLst>
              <a:ext uri="{FF2B5EF4-FFF2-40B4-BE49-F238E27FC236}">
                <a16:creationId xmlns:a16="http://schemas.microsoft.com/office/drawing/2014/main" id="{C23406D9-416A-D07B-C83A-D3523984CE43}"/>
              </a:ext>
            </a:extLst>
          </p:cNvPr>
          <p:cNvSpPr/>
          <p:nvPr/>
        </p:nvSpPr>
        <p:spPr>
          <a:xfrm>
            <a:off x="337973" y="1434883"/>
            <a:ext cx="64103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clave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alienación</a:t>
            </a:r>
            <a:r>
              <a:rPr lang="en-US" sz="1800" b="1" dirty="0">
                <a:solidFill>
                  <a:schemeClr val="lt1"/>
                </a:solidFill>
                <a:latin typeface="Calibri"/>
                <a:ea typeface="Calibri"/>
                <a:cs typeface="Calibri"/>
                <a:sym typeface="Calibri"/>
              </a:rPr>
              <a:t> de </a:t>
            </a:r>
            <a:r>
              <a:rPr lang="en-US" sz="1800"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911773" y="185126"/>
            <a:ext cx="1061619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1A8141C0-5C65-C54B-B99F-F7A3DD1C2725}"/>
              </a:ext>
            </a:extLst>
          </p:cNvPr>
          <p:cNvSpPr/>
          <p:nvPr/>
        </p:nvSpPr>
        <p:spPr>
          <a:xfrm>
            <a:off x="413972" y="121711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2171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9706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259485"/>
            <a:ext cx="10866255" cy="2217210"/>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 </a:t>
            </a:r>
            <a:r>
              <a:rPr lang="es-ES" sz="1600" b="1" dirty="0">
                <a:solidFill>
                  <a:srgbClr val="262626"/>
                </a:solidFill>
              </a:rPr>
              <a:t>Inicie la lección con la presentación de diapositivas y una breve discusión sobre lo que los estudiantes saben acerca del reciclaje.</a:t>
            </a:r>
            <a:endParaRPr lang="en-US" sz="1600" b="1" dirty="0">
              <a:solidFill>
                <a:srgbClr val="262626"/>
              </a:solidFill>
            </a:endParaRP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t>
            </a:r>
            <a:r>
              <a:rPr lang="en-US" sz="1400" dirty="0" err="1">
                <a:solidFill>
                  <a:srgbClr val="262626"/>
                </a:solidFill>
              </a:rPr>
              <a:t>Qué</a:t>
            </a:r>
            <a:r>
              <a:rPr lang="en-US" sz="1400" dirty="0">
                <a:solidFill>
                  <a:srgbClr val="262626"/>
                </a:solidFill>
              </a:rPr>
              <a:t> es </a:t>
            </a:r>
            <a:r>
              <a:rPr lang="en-US" sz="1400" dirty="0" err="1">
                <a:solidFill>
                  <a:srgbClr val="262626"/>
                </a:solidFill>
              </a:rPr>
              <a:t>el</a:t>
            </a:r>
            <a:r>
              <a:rPr lang="en-US" sz="1400" dirty="0">
                <a:solidFill>
                  <a:srgbClr val="262626"/>
                </a:solidFill>
              </a:rPr>
              <a:t> </a:t>
            </a:r>
            <a:r>
              <a:rPr lang="en-US" sz="1400" dirty="0" err="1">
                <a:solidFill>
                  <a:srgbClr val="262626"/>
                </a:solidFill>
              </a:rPr>
              <a:t>reciclaje</a:t>
            </a:r>
            <a:r>
              <a:rPr lang="en-US" sz="1400" dirty="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¿Por </a:t>
            </a:r>
            <a:r>
              <a:rPr lang="en-US" sz="1400" dirty="0" err="1">
                <a:solidFill>
                  <a:srgbClr val="262626"/>
                </a:solidFill>
              </a:rPr>
              <a:t>qué</a:t>
            </a:r>
            <a:r>
              <a:rPr lang="en-US" sz="1400" dirty="0">
                <a:solidFill>
                  <a:srgbClr val="262626"/>
                </a:solidFill>
              </a:rPr>
              <a:t> </a:t>
            </a:r>
            <a:r>
              <a:rPr lang="en-US" sz="1400" dirty="0" err="1">
                <a:solidFill>
                  <a:srgbClr val="262626"/>
                </a:solidFill>
              </a:rPr>
              <a:t>reciclamos</a:t>
            </a:r>
            <a:r>
              <a:rPr lang="en-US" sz="1400" dirty="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t>
            </a:r>
            <a:r>
              <a:rPr lang="en-US" sz="1400" dirty="0" err="1">
                <a:solidFill>
                  <a:srgbClr val="262626"/>
                </a:solidFill>
              </a:rPr>
              <a:t>Qué</a:t>
            </a:r>
            <a:r>
              <a:rPr lang="en-US" sz="1400" dirty="0">
                <a:solidFill>
                  <a:srgbClr val="262626"/>
                </a:solidFill>
              </a:rPr>
              <a:t> </a:t>
            </a:r>
            <a:r>
              <a:rPr lang="en-US" sz="1400" dirty="0" err="1">
                <a:solidFill>
                  <a:srgbClr val="262626"/>
                </a:solidFill>
              </a:rPr>
              <a:t>tipo</a:t>
            </a:r>
            <a:r>
              <a:rPr lang="en-US" sz="1400" dirty="0">
                <a:solidFill>
                  <a:srgbClr val="262626"/>
                </a:solidFill>
              </a:rPr>
              <a:t> de </a:t>
            </a:r>
            <a:r>
              <a:rPr lang="en-US" sz="1400" dirty="0" err="1">
                <a:solidFill>
                  <a:srgbClr val="262626"/>
                </a:solidFill>
              </a:rPr>
              <a:t>objetos</a:t>
            </a:r>
            <a:r>
              <a:rPr lang="en-US" sz="1400" dirty="0">
                <a:solidFill>
                  <a:srgbClr val="262626"/>
                </a:solidFill>
              </a:rPr>
              <a:t> </a:t>
            </a:r>
            <a:r>
              <a:rPr lang="en-US" sz="1400" dirty="0" err="1">
                <a:solidFill>
                  <a:srgbClr val="262626"/>
                </a:solidFill>
              </a:rPr>
              <a:t>consideran</a:t>
            </a:r>
            <a:r>
              <a:rPr lang="en-US" sz="1400" dirty="0">
                <a:solidFill>
                  <a:srgbClr val="262626"/>
                </a:solidFill>
              </a:rPr>
              <a:t> que se </a:t>
            </a:r>
            <a:r>
              <a:rPr lang="en-US" sz="1400" dirty="0" err="1">
                <a:solidFill>
                  <a:srgbClr val="262626"/>
                </a:solidFill>
              </a:rPr>
              <a:t>pueden</a:t>
            </a:r>
            <a:r>
              <a:rPr lang="en-US" sz="1400" dirty="0">
                <a:solidFill>
                  <a:srgbClr val="262626"/>
                </a:solidFill>
              </a:rPr>
              <a:t> </a:t>
            </a:r>
            <a:r>
              <a:rPr lang="en-US" sz="1400" dirty="0" err="1">
                <a:solidFill>
                  <a:srgbClr val="262626"/>
                </a:solidFill>
              </a:rPr>
              <a:t>reciclar</a:t>
            </a:r>
            <a:r>
              <a:rPr lang="en-US" sz="1400" dirty="0">
                <a:solidFill>
                  <a:srgbClr val="262626"/>
                </a:solidFill>
              </a:rPr>
              <a:t>?</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¿Hay </a:t>
            </a:r>
            <a:r>
              <a:rPr lang="en-US" sz="1400" dirty="0" err="1">
                <a:solidFill>
                  <a:srgbClr val="262626"/>
                </a:solidFill>
              </a:rPr>
              <a:t>algunos</a:t>
            </a:r>
            <a:r>
              <a:rPr lang="en-US" sz="1400" dirty="0">
                <a:solidFill>
                  <a:srgbClr val="262626"/>
                </a:solidFill>
              </a:rPr>
              <a:t> </a:t>
            </a:r>
            <a:r>
              <a:rPr lang="en-US" sz="1400" dirty="0" err="1">
                <a:solidFill>
                  <a:srgbClr val="262626"/>
                </a:solidFill>
              </a:rPr>
              <a:t>objetos</a:t>
            </a:r>
            <a:r>
              <a:rPr lang="en-US" sz="1400" dirty="0">
                <a:solidFill>
                  <a:srgbClr val="262626"/>
                </a:solidFill>
              </a:rPr>
              <a:t> que no se </a:t>
            </a:r>
            <a:r>
              <a:rPr lang="en-US" sz="1400" dirty="0" err="1">
                <a:solidFill>
                  <a:srgbClr val="262626"/>
                </a:solidFill>
              </a:rPr>
              <a:t>puedan</a:t>
            </a:r>
            <a:r>
              <a:rPr lang="en-US" sz="1400" dirty="0">
                <a:solidFill>
                  <a:srgbClr val="262626"/>
                </a:solidFill>
              </a:rPr>
              <a:t> </a:t>
            </a:r>
            <a:r>
              <a:rPr lang="en-US" sz="1400" dirty="0" err="1">
                <a:solidFill>
                  <a:srgbClr val="262626"/>
                </a:solidFill>
              </a:rPr>
              <a:t>reciclar</a:t>
            </a:r>
            <a:r>
              <a:rPr lang="en-US" sz="1400" dirty="0">
                <a:solidFill>
                  <a:srgbClr val="262626"/>
                </a:solidFill>
              </a:rPr>
              <a:t>?</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t>
            </a:r>
            <a:r>
              <a:rPr lang="en-US" sz="1400" dirty="0" err="1">
                <a:solidFill>
                  <a:srgbClr val="262626"/>
                </a:solidFill>
              </a:rPr>
              <a:t>Qué</a:t>
            </a:r>
            <a:r>
              <a:rPr lang="en-US" sz="1400" dirty="0">
                <a:solidFill>
                  <a:srgbClr val="262626"/>
                </a:solidFill>
              </a:rPr>
              <a:t> </a:t>
            </a:r>
            <a:r>
              <a:rPr lang="en-US" sz="1400" dirty="0" err="1">
                <a:solidFill>
                  <a:srgbClr val="262626"/>
                </a:solidFill>
              </a:rPr>
              <a:t>tipo</a:t>
            </a:r>
            <a:r>
              <a:rPr lang="en-US" sz="1400" dirty="0">
                <a:solidFill>
                  <a:srgbClr val="262626"/>
                </a:solidFill>
              </a:rPr>
              <a:t> de </a:t>
            </a:r>
            <a:r>
              <a:rPr lang="en-US" sz="1400" dirty="0" err="1">
                <a:solidFill>
                  <a:srgbClr val="262626"/>
                </a:solidFill>
              </a:rPr>
              <a:t>objetos</a:t>
            </a:r>
            <a:r>
              <a:rPr lang="en-US" sz="1400" dirty="0">
                <a:solidFill>
                  <a:srgbClr val="262626"/>
                </a:solidFill>
              </a:rPr>
              <a:t> no se </a:t>
            </a:r>
            <a:r>
              <a:rPr lang="en-US" sz="1400" dirty="0" err="1">
                <a:solidFill>
                  <a:srgbClr val="262626"/>
                </a:solidFill>
              </a:rPr>
              <a:t>pueden</a:t>
            </a:r>
            <a:r>
              <a:rPr lang="en-US" sz="1400" dirty="0">
                <a:solidFill>
                  <a:srgbClr val="262626"/>
                </a:solidFill>
              </a:rPr>
              <a:t> </a:t>
            </a:r>
            <a:r>
              <a:rPr lang="en-US" sz="1400" dirty="0" err="1">
                <a:solidFill>
                  <a:srgbClr val="262626"/>
                </a:solidFill>
              </a:rPr>
              <a:t>incluir</a:t>
            </a:r>
            <a:r>
              <a:rPr lang="en-US" sz="1400" dirty="0">
                <a:solidFill>
                  <a:srgbClr val="262626"/>
                </a:solidFill>
              </a:rPr>
              <a:t> </a:t>
            </a:r>
            <a:r>
              <a:rPr lang="en-US" sz="1400" dirty="0" err="1">
                <a:solidFill>
                  <a:srgbClr val="262626"/>
                </a:solidFill>
              </a:rPr>
              <a:t>dentro</a:t>
            </a:r>
            <a:r>
              <a:rPr lang="en-US" sz="1400" dirty="0">
                <a:solidFill>
                  <a:srgbClr val="262626"/>
                </a:solidFill>
              </a:rPr>
              <a:t> del </a:t>
            </a:r>
            <a:r>
              <a:rPr lang="en-US" sz="1400" dirty="0" err="1">
                <a:solidFill>
                  <a:srgbClr val="262626"/>
                </a:solidFill>
              </a:rPr>
              <a:t>contenedor</a:t>
            </a:r>
            <a:r>
              <a:rPr lang="en-US" sz="1400" dirty="0">
                <a:solidFill>
                  <a:srgbClr val="262626"/>
                </a:solidFill>
              </a:rPr>
              <a:t> de </a:t>
            </a:r>
            <a:r>
              <a:rPr lang="en-US" sz="1400" dirty="0" err="1">
                <a:solidFill>
                  <a:srgbClr val="262626"/>
                </a:solidFill>
              </a:rPr>
              <a:t>reciclaje</a:t>
            </a:r>
            <a:r>
              <a:rPr lang="en-US" sz="1400" dirty="0">
                <a:solidFill>
                  <a:srgbClr val="262626"/>
                </a:solidFill>
              </a:rPr>
              <a:t>?</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t>
            </a:r>
            <a:r>
              <a:rPr lang="en-US" sz="1400" dirty="0" err="1">
                <a:solidFill>
                  <a:srgbClr val="262626"/>
                </a:solidFill>
              </a:rPr>
              <a:t>Cuáles</a:t>
            </a:r>
            <a:r>
              <a:rPr lang="en-US" sz="1400" dirty="0">
                <a:solidFill>
                  <a:srgbClr val="262626"/>
                </a:solidFill>
              </a:rPr>
              <a:t> son </a:t>
            </a:r>
            <a:r>
              <a:rPr lang="en-US" sz="1400" dirty="0" err="1">
                <a:solidFill>
                  <a:srgbClr val="262626"/>
                </a:solidFill>
              </a:rPr>
              <a:t>los</a:t>
            </a:r>
            <a:r>
              <a:rPr lang="en-US" sz="1400" dirty="0">
                <a:solidFill>
                  <a:srgbClr val="262626"/>
                </a:solidFill>
              </a:rPr>
              <a:t> </a:t>
            </a:r>
            <a:r>
              <a:rPr lang="en-US" sz="1400" dirty="0" err="1">
                <a:solidFill>
                  <a:srgbClr val="262626"/>
                </a:solidFill>
              </a:rPr>
              <a:t>tres</a:t>
            </a:r>
            <a:r>
              <a:rPr lang="en-US" sz="1400" dirty="0">
                <a:solidFill>
                  <a:srgbClr val="262626"/>
                </a:solidFill>
              </a:rPr>
              <a:t> pasos para </a:t>
            </a:r>
            <a:r>
              <a:rPr lang="en-US" sz="1400" dirty="0" err="1">
                <a:solidFill>
                  <a:srgbClr val="262626"/>
                </a:solidFill>
              </a:rPr>
              <a:t>el</a:t>
            </a:r>
            <a:r>
              <a:rPr lang="en-US" sz="1400" dirty="0">
                <a:solidFill>
                  <a:srgbClr val="262626"/>
                </a:solidFill>
              </a:rPr>
              <a:t> </a:t>
            </a:r>
            <a:r>
              <a:rPr lang="en-US" sz="1400" dirty="0" err="1">
                <a:solidFill>
                  <a:srgbClr val="262626"/>
                </a:solidFill>
              </a:rPr>
              <a:t>reciclaje</a:t>
            </a:r>
            <a:r>
              <a:rPr lang="en-US" sz="1400" dirty="0">
                <a:solidFill>
                  <a:srgbClr val="262626"/>
                </a:solidFill>
              </a:rPr>
              <a:t>? </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665742" y="2987584"/>
            <a:ext cx="2688597" cy="247743"/>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ounded Rectangle 26">
            <a:extLst>
              <a:ext uri="{FF2B5EF4-FFF2-40B4-BE49-F238E27FC236}">
                <a16:creationId xmlns:a16="http://schemas.microsoft.com/office/drawing/2014/main" id="{F8013E0F-393E-6E45-AB2D-C27C20C4292A}"/>
              </a:ext>
            </a:extLst>
          </p:cNvPr>
          <p:cNvSpPr/>
          <p:nvPr/>
        </p:nvSpPr>
        <p:spPr>
          <a:xfrm>
            <a:off x="911773" y="3526868"/>
            <a:ext cx="10725542" cy="2071647"/>
          </a:xfrm>
          <a:prstGeom prst="roundRect">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A7177BA0-F0BE-C248-95D6-2CC64280DEFB}"/>
              </a:ext>
            </a:extLst>
          </p:cNvPr>
          <p:cNvSpPr/>
          <p:nvPr/>
        </p:nvSpPr>
        <p:spPr>
          <a:xfrm>
            <a:off x="1048940" y="3559356"/>
            <a:ext cx="10479031" cy="1884747"/>
          </a:xfrm>
          <a:prstGeom prst="rect">
            <a:avLst/>
          </a:prstGeom>
        </p:spPr>
        <p:txBody>
          <a:bodyPr wrap="square">
            <a:spAutoFit/>
          </a:bodyPr>
          <a:lstStyle/>
          <a:p>
            <a:pPr marL="285750" indent="-285750" algn="thaiDist">
              <a:lnSpc>
                <a:spcPct val="120000"/>
              </a:lnSpc>
              <a:buSzPct val="150000"/>
              <a:buFont typeface="Arial" panose="020B0604020202020204" pitchFamily="34" charset="0"/>
              <a:buChar char="•"/>
            </a:pPr>
            <a:r>
              <a:rPr lang="es-ES" sz="1400" dirty="0">
                <a:solidFill>
                  <a:schemeClr val="bg1"/>
                </a:solidFill>
              </a:rPr>
              <a:t>Muestre o pida a los estudiantes que saquen el documento  SÍ/NO.</a:t>
            </a:r>
          </a:p>
          <a:p>
            <a:pPr marL="285750" indent="-285750" algn="thaiDist">
              <a:lnSpc>
                <a:spcPct val="120000"/>
              </a:lnSpc>
              <a:buSzPct val="150000"/>
              <a:buFont typeface="Arial" panose="020B0604020202020204" pitchFamily="34" charset="0"/>
              <a:buChar char="•"/>
            </a:pPr>
            <a:r>
              <a:rPr lang="es-ES" sz="1400" dirty="0">
                <a:solidFill>
                  <a:schemeClr val="bg1"/>
                </a:solidFill>
              </a:rPr>
              <a:t>Muestre diapositivas y pregunte por qué los contenedores de reciclaje son malos o buenos. Permítales identificar las razones de cada imagen en función del documento de SÍ/NO.</a:t>
            </a:r>
          </a:p>
          <a:p>
            <a:pPr marL="285750" indent="-285750" algn="thaiDist">
              <a:lnSpc>
                <a:spcPct val="120000"/>
              </a:lnSpc>
              <a:buSzPct val="150000"/>
              <a:buFont typeface="Arial" panose="020B0604020202020204" pitchFamily="34" charset="0"/>
              <a:buChar char="•"/>
            </a:pPr>
            <a:r>
              <a:rPr lang="es-ES" sz="1400" dirty="0">
                <a:solidFill>
                  <a:schemeClr val="bg1"/>
                </a:solidFill>
              </a:rPr>
              <a:t>Discuta cómo algunos artículos se pueden reciclar, pero debido a que están sucios, no es posible reciclarlos (la contaminación hace que otros materiales reciclables se ensucien y no se puedan reciclar). Revise los ejemplos y los pasos 1,2,3 para reciclar correctamente.</a:t>
            </a:r>
          </a:p>
          <a:p>
            <a:pPr marL="285750" indent="-285750" algn="thaiDist">
              <a:lnSpc>
                <a:spcPct val="120000"/>
              </a:lnSpc>
              <a:buSzPct val="150000"/>
              <a:buFont typeface="Arial" panose="020B0604020202020204" pitchFamily="34" charset="0"/>
              <a:buChar char="•"/>
            </a:pPr>
            <a:r>
              <a:rPr lang="es-ES" sz="1400" dirty="0">
                <a:solidFill>
                  <a:schemeClr val="bg1"/>
                </a:solidFill>
              </a:rPr>
              <a:t>Muestre las diapositivas del contenedor de reciclaje / contenedor que no es de reciclaje y pregunte por qué una es mala y la otra buena. Permítales mirar e identificar las razones de cada imagen en función de l documento de SÍ/NO.</a:t>
            </a:r>
            <a:endParaRPr lang="en-US" sz="1400" dirty="0">
              <a:solidFill>
                <a:schemeClr val="bg1"/>
              </a:solidFill>
            </a:endParaRP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 45 - 60 </a:t>
            </a:r>
            <a:r>
              <a:rPr lang="en-US" sz="1400" b="1" dirty="0" err="1">
                <a:solidFill>
                  <a:schemeClr val="bg1"/>
                </a:solidFill>
              </a:rPr>
              <a:t>minutos</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BF853BD6-68D9-6E1C-C4A9-A34F1A045AAC}"/>
              </a:ext>
            </a:extLst>
          </p:cNvPr>
          <p:cNvSpPr>
            <a:spLocks noGrp="1"/>
          </p:cNvSpPr>
          <p:nvPr>
            <p:ph type="sldNum" sz="quarter" idx="12"/>
          </p:nvPr>
        </p:nvSpPr>
        <p:spPr/>
        <p:txBody>
          <a:bodyPr/>
          <a:lstStyle/>
          <a:p>
            <a:fld id="{A49FEDE7-8061-9B4D-88A1-7EA83A94C31B}" type="slidenum">
              <a:rPr lang="en-TH" smtClean="0"/>
              <a:t>4</a:t>
            </a:fld>
            <a:endParaRPr lang="en-TH"/>
          </a:p>
        </p:txBody>
      </p:sp>
      <p:sp>
        <p:nvSpPr>
          <p:cNvPr id="16" name="Google Shape;107;p2">
            <a:extLst>
              <a:ext uri="{FF2B5EF4-FFF2-40B4-BE49-F238E27FC236}">
                <a16:creationId xmlns:a16="http://schemas.microsoft.com/office/drawing/2014/main" id="{EE7BF5DC-1B06-45A5-7854-97AA07185E8E}"/>
              </a:ext>
            </a:extLst>
          </p:cNvPr>
          <p:cNvSpPr txBox="1"/>
          <p:nvPr/>
        </p:nvSpPr>
        <p:spPr>
          <a:xfrm>
            <a:off x="1303075" y="226296"/>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222909"/>
            <a:ext cx="10866255" cy="1254446"/>
          </a:xfrm>
          <a:prstGeom prst="rect">
            <a:avLst/>
          </a:prstGeom>
        </p:spPr>
        <p:txBody>
          <a:bodyPr wrap="square">
            <a:spAutoFit/>
          </a:bodyPr>
          <a:lstStyle/>
          <a:p>
            <a:pPr algn="thaiDist">
              <a:lnSpc>
                <a:spcPct val="120000"/>
              </a:lnSpc>
              <a:tabLst>
                <a:tab pos="531813" algn="l"/>
                <a:tab pos="3687763" algn="l"/>
              </a:tabLst>
            </a:pPr>
            <a:r>
              <a:rPr lang="es-ES" sz="1600" b="1" dirty="0">
                <a:solidFill>
                  <a:srgbClr val="262626"/>
                </a:solidFill>
              </a:rPr>
              <a:t>Explique a los estudiantes que a veces es difícil determinar si un artículo es reciclable o no</a:t>
            </a:r>
            <a:r>
              <a:rPr lang="es-ES" sz="1600" dirty="0">
                <a:solidFill>
                  <a:srgbClr val="262626"/>
                </a:solidFill>
              </a:rPr>
              <a:t>. Transmítales que se pueden convertir un "Héroe de los Residuos" y divídalos en grupos. Clasifique una baraja de cartas que muestre tres tipos de artículos: reciclables, no reciclables y artículos que son potencialmente reciclables (es decir se tiene que dar un tratamiento diferente a cada uno de ellos).</a:t>
            </a:r>
            <a:endParaRPr lang="en-US" sz="1400" dirty="0">
              <a:solidFill>
                <a:srgbClr val="262626"/>
              </a:solidFill>
            </a:endParaRPr>
          </a:p>
        </p:txBody>
      </p:sp>
      <p:sp>
        <p:nvSpPr>
          <p:cNvPr id="33" name="Oval 32">
            <a:extLst>
              <a:ext uri="{FF2B5EF4-FFF2-40B4-BE49-F238E27FC236}">
                <a16:creationId xmlns:a16="http://schemas.microsoft.com/office/drawing/2014/main" id="{4E667758-C4E8-4A46-A91A-E6FFB114F981}"/>
              </a:ext>
            </a:extLst>
          </p:cNvPr>
          <p:cNvSpPr/>
          <p:nvPr/>
        </p:nvSpPr>
        <p:spPr>
          <a:xfrm>
            <a:off x="413972" y="975349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27B6C1B1-5760-D840-9C2D-DE0F52B485BE}"/>
              </a:ext>
            </a:extLst>
          </p:cNvPr>
          <p:cNvSpPr/>
          <p:nvPr/>
        </p:nvSpPr>
        <p:spPr>
          <a:xfrm>
            <a:off x="360335" y="975349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7" name="Rectangle 36">
            <a:extLst>
              <a:ext uri="{FF2B5EF4-FFF2-40B4-BE49-F238E27FC236}">
                <a16:creationId xmlns:a16="http://schemas.microsoft.com/office/drawing/2014/main" id="{945FA0C4-C556-C64C-9929-2A598CA1FB3F}"/>
              </a:ext>
            </a:extLst>
          </p:cNvPr>
          <p:cNvSpPr/>
          <p:nvPr/>
        </p:nvSpPr>
        <p:spPr>
          <a:xfrm>
            <a:off x="911773" y="9795867"/>
            <a:ext cx="10866255" cy="368114"/>
          </a:xfrm>
          <a:prstGeom prst="rect">
            <a:avLst/>
          </a:prstGeom>
        </p:spPr>
        <p:txBody>
          <a:bodyPr wrap="square">
            <a:spAutoFit/>
          </a:bodyPr>
          <a:lstStyle/>
          <a:p>
            <a:pPr algn="thaiDist">
              <a:lnSpc>
                <a:spcPct val="120000"/>
              </a:lnSpc>
            </a:pPr>
            <a:r>
              <a:rPr lang="en-US" sz="1600" b="1" dirty="0">
                <a:solidFill>
                  <a:srgbClr val="262626"/>
                </a:solidFill>
              </a:rPr>
              <a:t>Give them 5min to search the class for plastic bottles to put into the new bin.</a:t>
            </a:r>
            <a:endParaRPr lang="en-US" sz="1400" b="1" dirty="0">
              <a:solidFill>
                <a:srgbClr val="262626"/>
              </a:solidFill>
            </a:endParaRP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187015" y="2098250"/>
            <a:ext cx="983081" cy="24774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ounded Rectangle 26">
            <a:extLst>
              <a:ext uri="{FF2B5EF4-FFF2-40B4-BE49-F238E27FC236}">
                <a16:creationId xmlns:a16="http://schemas.microsoft.com/office/drawing/2014/main" id="{F8013E0F-393E-6E45-AB2D-C27C20C4292A}"/>
              </a:ext>
            </a:extLst>
          </p:cNvPr>
          <p:cNvSpPr/>
          <p:nvPr/>
        </p:nvSpPr>
        <p:spPr>
          <a:xfrm>
            <a:off x="910656" y="2468160"/>
            <a:ext cx="10725542" cy="599324"/>
          </a:xfrm>
          <a:prstGeom prst="roundRect">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A7177BA0-F0BE-C248-95D6-2CC64280DEFB}"/>
              </a:ext>
            </a:extLst>
          </p:cNvPr>
          <p:cNvSpPr/>
          <p:nvPr/>
        </p:nvSpPr>
        <p:spPr>
          <a:xfrm>
            <a:off x="1105384" y="2564199"/>
            <a:ext cx="10479031" cy="368114"/>
          </a:xfrm>
          <a:prstGeom prst="rect">
            <a:avLst/>
          </a:prstGeom>
        </p:spPr>
        <p:txBody>
          <a:bodyPr wrap="square">
            <a:spAutoFit/>
          </a:bodyPr>
          <a:lstStyle/>
          <a:p>
            <a:pPr algn="thaiDist">
              <a:lnSpc>
                <a:spcPct val="120000"/>
              </a:lnSpc>
              <a:buSzPct val="150000"/>
            </a:pPr>
            <a:r>
              <a:rPr lang="en-US" sz="1600" b="1" dirty="0">
                <a:solidFill>
                  <a:schemeClr val="bg1"/>
                </a:solidFill>
              </a:rPr>
              <a:t>Tips de </a:t>
            </a:r>
            <a:r>
              <a:rPr lang="en-US" sz="1600" b="1" dirty="0" err="1">
                <a:solidFill>
                  <a:schemeClr val="bg1"/>
                </a:solidFill>
              </a:rPr>
              <a:t>reciclaje</a:t>
            </a:r>
            <a:r>
              <a:rPr lang="en-US" sz="1600" b="1" dirty="0">
                <a:solidFill>
                  <a:schemeClr val="bg1"/>
                </a:solidFill>
              </a:rPr>
              <a:t>: </a:t>
            </a:r>
            <a:r>
              <a:rPr lang="en-US" sz="1600" b="1" dirty="0" err="1">
                <a:solidFill>
                  <a:schemeClr val="bg1"/>
                </a:solidFill>
              </a:rPr>
              <a:t>Analizar</a:t>
            </a:r>
            <a:r>
              <a:rPr lang="en-US" sz="1600" b="1" dirty="0">
                <a:solidFill>
                  <a:schemeClr val="bg1"/>
                </a:solidFill>
              </a:rPr>
              <a:t> </a:t>
            </a:r>
            <a:r>
              <a:rPr lang="en-US" sz="1600" b="1" dirty="0" err="1">
                <a:solidFill>
                  <a:schemeClr val="bg1"/>
                </a:solidFill>
              </a:rPr>
              <a:t>los</a:t>
            </a:r>
            <a:r>
              <a:rPr lang="en-US" sz="1600" b="1" dirty="0">
                <a:solidFill>
                  <a:schemeClr val="bg1"/>
                </a:solidFill>
              </a:rPr>
              <a:t> </a:t>
            </a:r>
            <a:r>
              <a:rPr lang="en-US" sz="1600" b="1" dirty="0" err="1">
                <a:solidFill>
                  <a:schemeClr val="bg1"/>
                </a:solidFill>
              </a:rPr>
              <a:t>objetos</a:t>
            </a:r>
            <a:r>
              <a:rPr lang="en-US" sz="1600" b="1" dirty="0">
                <a:solidFill>
                  <a:schemeClr val="bg1"/>
                </a:solidFill>
              </a:rPr>
              <a:t> </a:t>
            </a:r>
            <a:r>
              <a:rPr lang="en-US" sz="1600" b="1" dirty="0" err="1">
                <a:solidFill>
                  <a:schemeClr val="bg1"/>
                </a:solidFill>
              </a:rPr>
              <a:t>pontencialmente</a:t>
            </a:r>
            <a:r>
              <a:rPr lang="en-US" sz="1600" b="1" dirty="0">
                <a:solidFill>
                  <a:schemeClr val="bg1"/>
                </a:solidFill>
              </a:rPr>
              <a:t> </a:t>
            </a:r>
            <a:r>
              <a:rPr lang="en-US" sz="1600" b="1" dirty="0" err="1">
                <a:solidFill>
                  <a:schemeClr val="bg1"/>
                </a:solidFill>
              </a:rPr>
              <a:t>reciclables</a:t>
            </a:r>
            <a:r>
              <a:rPr lang="en-US" sz="1600" b="1" dirty="0">
                <a:solidFill>
                  <a:schemeClr val="bg1"/>
                </a:solidFill>
              </a:rPr>
              <a:t> y </a:t>
            </a:r>
            <a:r>
              <a:rPr lang="en-US" sz="1600" b="1" dirty="0" err="1">
                <a:solidFill>
                  <a:schemeClr val="bg1"/>
                </a:solidFill>
              </a:rPr>
              <a:t>emitir</a:t>
            </a:r>
            <a:r>
              <a:rPr lang="en-US" sz="1600" b="1" dirty="0">
                <a:solidFill>
                  <a:schemeClr val="bg1"/>
                </a:solidFill>
              </a:rPr>
              <a:t> opinion </a:t>
            </a:r>
            <a:r>
              <a:rPr lang="en-US" sz="1600" b="1" dirty="0" err="1">
                <a:solidFill>
                  <a:schemeClr val="bg1"/>
                </a:solidFill>
              </a:rPr>
              <a:t>acerca</a:t>
            </a:r>
            <a:r>
              <a:rPr lang="en-US" sz="1600" b="1" dirty="0">
                <a:solidFill>
                  <a:schemeClr val="bg1"/>
                </a:solidFill>
              </a:rPr>
              <a:t> de </a:t>
            </a:r>
            <a:r>
              <a:rPr lang="en-US" sz="1600" b="1" dirty="0" err="1">
                <a:solidFill>
                  <a:schemeClr val="bg1"/>
                </a:solidFill>
              </a:rPr>
              <a:t>cómo</a:t>
            </a:r>
            <a:r>
              <a:rPr lang="en-US" sz="1600" b="1" dirty="0">
                <a:solidFill>
                  <a:schemeClr val="bg1"/>
                </a:solidFill>
              </a:rPr>
              <a:t> </a:t>
            </a:r>
            <a:r>
              <a:rPr lang="en-US" sz="1600" b="1" dirty="0" err="1">
                <a:solidFill>
                  <a:schemeClr val="bg1"/>
                </a:solidFill>
              </a:rPr>
              <a:t>podrían</a:t>
            </a:r>
            <a:r>
              <a:rPr lang="en-US" sz="1600" b="1" dirty="0">
                <a:solidFill>
                  <a:schemeClr val="bg1"/>
                </a:solidFill>
              </a:rPr>
              <a:t> </a:t>
            </a:r>
            <a:r>
              <a:rPr lang="en-US" sz="1600" b="1" dirty="0" err="1">
                <a:solidFill>
                  <a:schemeClr val="bg1"/>
                </a:solidFill>
              </a:rPr>
              <a:t>reciclarse</a:t>
            </a:r>
            <a:r>
              <a:rPr lang="en-US" sz="1600" b="1" dirty="0">
                <a:solidFill>
                  <a:schemeClr val="bg1"/>
                </a:solidFill>
              </a:rPr>
              <a:t>.</a:t>
            </a:r>
            <a:endParaRPr lang="en-US" sz="1600" dirty="0">
              <a:solidFill>
                <a:schemeClr val="bg1"/>
              </a:solidFill>
            </a:endParaRPr>
          </a:p>
        </p:txBody>
      </p:sp>
      <p:sp>
        <p:nvSpPr>
          <p:cNvPr id="18" name="Rounded Rectangle 17">
            <a:extLst>
              <a:ext uri="{FF2B5EF4-FFF2-40B4-BE49-F238E27FC236}">
                <a16:creationId xmlns:a16="http://schemas.microsoft.com/office/drawing/2014/main" id="{0D070985-003E-2C40-A804-0F892AB22F1F}"/>
              </a:ext>
            </a:extLst>
          </p:cNvPr>
          <p:cNvSpPr/>
          <p:nvPr/>
        </p:nvSpPr>
        <p:spPr>
          <a:xfrm>
            <a:off x="925684" y="3134456"/>
            <a:ext cx="10725542" cy="2641415"/>
          </a:xfrm>
          <a:prstGeom prst="roundRect">
            <a:avLst>
              <a:gd name="adj" fmla="val 9950"/>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6D125A56-C13F-4E4D-BF51-57251C1983EA}"/>
              </a:ext>
            </a:extLst>
          </p:cNvPr>
          <p:cNvSpPr/>
          <p:nvPr/>
        </p:nvSpPr>
        <p:spPr>
          <a:xfrm>
            <a:off x="1048940" y="3191249"/>
            <a:ext cx="10479031" cy="2660408"/>
          </a:xfrm>
          <a:prstGeom prst="rect">
            <a:avLst/>
          </a:prstGeom>
        </p:spPr>
        <p:txBody>
          <a:bodyPr wrap="square">
            <a:spAutoFit/>
          </a:bodyPr>
          <a:lstStyle/>
          <a:p>
            <a:pPr marL="285750" indent="-285750" algn="thaiDist">
              <a:lnSpc>
                <a:spcPct val="120000"/>
              </a:lnSpc>
              <a:buSzPct val="150000"/>
              <a:buFont typeface="Arial" panose="020B0604020202020204" pitchFamily="34" charset="0"/>
              <a:buChar char="•"/>
            </a:pPr>
            <a:r>
              <a:rPr lang="es-ES" sz="1400" dirty="0">
                <a:solidFill>
                  <a:schemeClr val="bg1"/>
                </a:solidFill>
              </a:rPr>
              <a:t>Los artículos hechos de un solo material reciclable pueden necesitar un paso adicional para reciclarlos correctamente. ¿Puedes pensar en algún objeto al que le aplique esto?</a:t>
            </a:r>
          </a:p>
          <a:p>
            <a:pPr marL="285750" indent="-285750" algn="thaiDist">
              <a:lnSpc>
                <a:spcPct val="120000"/>
              </a:lnSpc>
              <a:buSzPct val="150000"/>
              <a:buFont typeface="Arial" panose="020B0604020202020204" pitchFamily="34" charset="0"/>
              <a:buChar char="•"/>
            </a:pPr>
            <a:r>
              <a:rPr lang="es-ES" sz="1400" dirty="0">
                <a:solidFill>
                  <a:schemeClr val="bg1"/>
                </a:solidFill>
              </a:rPr>
              <a:t>Algunos ejemplos son los siguientes</a:t>
            </a:r>
          </a:p>
          <a:p>
            <a:pPr marL="285750" indent="-285750" algn="thaiDist">
              <a:lnSpc>
                <a:spcPct val="120000"/>
              </a:lnSpc>
              <a:buSzPct val="150000"/>
              <a:buFont typeface="Arial" panose="020B0604020202020204" pitchFamily="34" charset="0"/>
              <a:buChar char="•"/>
            </a:pPr>
            <a:r>
              <a:rPr lang="es-ES" sz="1400" dirty="0">
                <a:solidFill>
                  <a:schemeClr val="bg1"/>
                </a:solidFill>
              </a:rPr>
              <a:t>Todos sabemos que el cartón es reciclable. En el caso de una caja de pizza usada, solo podemos reciclar la parte que está limpia. Tenemos que tirar cualquier parte que tenga grasa o restos de comida, porque puede contaminar toda una carga de reciclables.</a:t>
            </a:r>
          </a:p>
          <a:p>
            <a:pPr marL="285750" indent="-285750" algn="thaiDist">
              <a:lnSpc>
                <a:spcPct val="120000"/>
              </a:lnSpc>
              <a:buSzPct val="150000"/>
              <a:buFont typeface="Arial" panose="020B0604020202020204" pitchFamily="34" charset="0"/>
              <a:buChar char="•"/>
            </a:pPr>
            <a:r>
              <a:rPr lang="es-ES" sz="1400" dirty="0">
                <a:solidFill>
                  <a:schemeClr val="bg1"/>
                </a:solidFill>
              </a:rPr>
              <a:t>Eso también se aplica a los recipientes de plástico, como botellas y jarras, debemos enjuagarlos para que no quede comida o líquido dentro y luego dejarlos secar.</a:t>
            </a:r>
          </a:p>
          <a:p>
            <a:pPr marL="285750" indent="-285750" algn="thaiDist">
              <a:lnSpc>
                <a:spcPct val="120000"/>
              </a:lnSpc>
              <a:buSzPct val="150000"/>
              <a:buFont typeface="Arial" panose="020B0604020202020204" pitchFamily="34" charset="0"/>
              <a:buChar char="•"/>
            </a:pPr>
            <a:r>
              <a:rPr lang="es-ES" sz="1400" dirty="0">
                <a:solidFill>
                  <a:schemeClr val="bg1"/>
                </a:solidFill>
              </a:rPr>
              <a:t>Y si tenemos el tapón, debemos volver a ponerlo después de enjuagar y secar, antes de poner la botella o jarra en nuestro contenedor de reciclaje. Recuerde a los estudiantes que podemos reciclar tanto como podamos, pero debemos cuidar que los artículos no contaminen al resto de los objetos.</a:t>
            </a:r>
            <a:endParaRPr lang="en-US" sz="1400" dirty="0">
              <a:solidFill>
                <a:schemeClr val="bg1"/>
              </a:solidFill>
            </a:endParaRPr>
          </a:p>
        </p:txBody>
      </p:sp>
      <p:sp>
        <p:nvSpPr>
          <p:cNvPr id="20" name="Rounded Rectangle 19">
            <a:extLst>
              <a:ext uri="{FF2B5EF4-FFF2-40B4-BE49-F238E27FC236}">
                <a16:creationId xmlns:a16="http://schemas.microsoft.com/office/drawing/2014/main" id="{5C73E068-58AD-2B49-B6EC-13071BB55F29}"/>
              </a:ext>
            </a:extLst>
          </p:cNvPr>
          <p:cNvSpPr/>
          <p:nvPr/>
        </p:nvSpPr>
        <p:spPr>
          <a:xfrm>
            <a:off x="911773" y="5789361"/>
            <a:ext cx="10725542" cy="809703"/>
          </a:xfrm>
          <a:prstGeom prst="roundRect">
            <a:avLst/>
          </a:prstGeom>
          <a:solidFill>
            <a:srgbClr val="3AC69D"/>
          </a:solidFill>
          <a:ln w="190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ectangle 20">
            <a:extLst>
              <a:ext uri="{FF2B5EF4-FFF2-40B4-BE49-F238E27FC236}">
                <a16:creationId xmlns:a16="http://schemas.microsoft.com/office/drawing/2014/main" id="{8EBA6AC9-62C0-C642-BF0A-779ABEBA5AA2}"/>
              </a:ext>
            </a:extLst>
          </p:cNvPr>
          <p:cNvSpPr/>
          <p:nvPr/>
        </p:nvSpPr>
        <p:spPr>
          <a:xfrm>
            <a:off x="1035028" y="5747983"/>
            <a:ext cx="10479031" cy="904863"/>
          </a:xfrm>
          <a:prstGeom prst="rect">
            <a:avLst/>
          </a:prstGeom>
        </p:spPr>
        <p:txBody>
          <a:bodyPr wrap="square">
            <a:spAutoFit/>
          </a:bodyPr>
          <a:lstStyle/>
          <a:p>
            <a:pPr algn="thaiDist">
              <a:lnSpc>
                <a:spcPct val="120000"/>
              </a:lnSpc>
              <a:buSzPct val="150000"/>
            </a:pPr>
            <a:r>
              <a:rPr lang="en-US" sz="1500" b="1" dirty="0" err="1">
                <a:solidFill>
                  <a:schemeClr val="bg1"/>
                </a:solidFill>
              </a:rPr>
              <a:t>Otro</a:t>
            </a:r>
            <a:r>
              <a:rPr lang="en-US" sz="1500" b="1" dirty="0">
                <a:solidFill>
                  <a:schemeClr val="bg1"/>
                </a:solidFill>
              </a:rPr>
              <a:t> tip es </a:t>
            </a:r>
            <a:r>
              <a:rPr lang="en-US" sz="1500" b="1" dirty="0" err="1">
                <a:solidFill>
                  <a:schemeClr val="bg1"/>
                </a:solidFill>
              </a:rPr>
              <a:t>el</a:t>
            </a:r>
            <a:r>
              <a:rPr lang="en-US" sz="1500" b="1" dirty="0">
                <a:solidFill>
                  <a:schemeClr val="bg1"/>
                </a:solidFill>
              </a:rPr>
              <a:t> </a:t>
            </a:r>
            <a:r>
              <a:rPr lang="en-US" sz="1500" b="1" dirty="0" err="1">
                <a:solidFill>
                  <a:schemeClr val="bg1"/>
                </a:solidFill>
              </a:rPr>
              <a:t>siguiente</a:t>
            </a:r>
            <a:r>
              <a:rPr lang="en-US" sz="1500" b="1" dirty="0">
                <a:solidFill>
                  <a:schemeClr val="bg1"/>
                </a:solidFill>
              </a:rPr>
              <a:t>: </a:t>
            </a:r>
            <a:r>
              <a:rPr lang="es-ES" sz="1500" b="1" dirty="0">
                <a:solidFill>
                  <a:schemeClr val="bg1"/>
                </a:solidFill>
              </a:rPr>
              <a:t>l</a:t>
            </a:r>
            <a:r>
              <a:rPr lang="es-ES" sz="1500" dirty="0">
                <a:solidFill>
                  <a:schemeClr val="bg1"/>
                </a:solidFill>
              </a:rPr>
              <a:t>os artículos que son más pequeños que una tarjeta de identificación o una tarjeta de crédito pueden atascarse en la maquinaria de reciclaje; por lo que cosas como pequeñas tapas de plástico sueltas deben tirarse a la basura, si es que no están enroscadas en la botella o jarra original.</a:t>
            </a:r>
            <a:endParaRPr lang="en-US" sz="1500" dirty="0">
              <a:solidFill>
                <a:schemeClr val="bg1"/>
              </a:solidFill>
            </a:endParaRPr>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1048940" y="185126"/>
            <a:ext cx="10161604"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TextBox 31">
            <a:extLst>
              <a:ext uri="{FF2B5EF4-FFF2-40B4-BE49-F238E27FC236}">
                <a16:creationId xmlns:a16="http://schemas.microsoft.com/office/drawing/2014/main" id="{94F12FA8-D517-3A46-9218-66C8F86D639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a:t>
            </a:r>
            <a:r>
              <a:rPr lang="en-US" sz="1400" b="1" dirty="0" err="1">
                <a:solidFill>
                  <a:schemeClr val="bg1"/>
                </a:solidFill>
              </a:rPr>
              <a:t>lección</a:t>
            </a:r>
            <a:r>
              <a:rPr lang="en-US" sz="1400" b="1" dirty="0">
                <a:solidFill>
                  <a:schemeClr val="bg1"/>
                </a:solidFill>
              </a:rPr>
              <a:t>: 45 - 60 </a:t>
            </a:r>
            <a:r>
              <a:rPr lang="en-US" sz="1400" b="1" dirty="0" err="1">
                <a:solidFill>
                  <a:schemeClr val="bg1"/>
                </a:solidFill>
              </a:rPr>
              <a:t>minutos</a:t>
            </a:r>
            <a:endParaRPr lang="en-US" sz="1400" b="1" dirty="0">
              <a:solidFill>
                <a:schemeClr val="bg1"/>
              </a:solidFill>
            </a:endParaRPr>
          </a:p>
        </p:txBody>
      </p:sp>
      <p:sp>
        <p:nvSpPr>
          <p:cNvPr id="36" name="Google Shape;107;p2">
            <a:extLst>
              <a:ext uri="{FF2B5EF4-FFF2-40B4-BE49-F238E27FC236}">
                <a16:creationId xmlns:a16="http://schemas.microsoft.com/office/drawing/2014/main" id="{D6BA87B8-04C4-C456-2371-9A48600732E8}"/>
              </a:ext>
            </a:extLst>
          </p:cNvPr>
          <p:cNvSpPr txBox="1"/>
          <p:nvPr/>
        </p:nvSpPr>
        <p:spPr>
          <a:xfrm>
            <a:off x="1303075" y="226296"/>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126622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43" name="Oval 42">
            <a:extLst>
              <a:ext uri="{FF2B5EF4-FFF2-40B4-BE49-F238E27FC236}">
                <a16:creationId xmlns:a16="http://schemas.microsoft.com/office/drawing/2014/main" id="{96851A36-F2B4-E74E-B1C1-16F6C50F6045}"/>
              </a:ext>
            </a:extLst>
          </p:cNvPr>
          <p:cNvSpPr/>
          <p:nvPr/>
        </p:nvSpPr>
        <p:spPr>
          <a:xfrm>
            <a:off x="413972" y="145574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399AF5A6-8FF9-CF42-9138-5679D38437CF}"/>
              </a:ext>
            </a:extLst>
          </p:cNvPr>
          <p:cNvSpPr/>
          <p:nvPr/>
        </p:nvSpPr>
        <p:spPr>
          <a:xfrm>
            <a:off x="360335" y="145574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Rectangle 50">
            <a:extLst>
              <a:ext uri="{FF2B5EF4-FFF2-40B4-BE49-F238E27FC236}">
                <a16:creationId xmlns:a16="http://schemas.microsoft.com/office/drawing/2014/main" id="{0C4D3334-5509-DA40-822F-EA9F4A3C6038}"/>
              </a:ext>
            </a:extLst>
          </p:cNvPr>
          <p:cNvSpPr/>
          <p:nvPr/>
        </p:nvSpPr>
        <p:spPr>
          <a:xfrm>
            <a:off x="404919" y="143569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52" name="Rectangle 51">
            <a:extLst>
              <a:ext uri="{FF2B5EF4-FFF2-40B4-BE49-F238E27FC236}">
                <a16:creationId xmlns:a16="http://schemas.microsoft.com/office/drawing/2014/main" id="{292C5B69-A16A-B540-B5D3-6CE818D533BB}"/>
              </a:ext>
            </a:extLst>
          </p:cNvPr>
          <p:cNvSpPr/>
          <p:nvPr/>
        </p:nvSpPr>
        <p:spPr>
          <a:xfrm>
            <a:off x="911773" y="1498114"/>
            <a:ext cx="10866255" cy="663580"/>
          </a:xfrm>
          <a:prstGeom prst="rect">
            <a:avLst/>
          </a:prstGeom>
        </p:spPr>
        <p:txBody>
          <a:bodyPr wrap="square">
            <a:spAutoFit/>
          </a:bodyPr>
          <a:lstStyle/>
          <a:p>
            <a:pPr algn="thaiDist">
              <a:lnSpc>
                <a:spcPct val="120000"/>
              </a:lnSpc>
            </a:pPr>
            <a:r>
              <a:rPr lang="es-ES" sz="1600" b="1" dirty="0">
                <a:solidFill>
                  <a:srgbClr val="262626"/>
                </a:solidFill>
              </a:rPr>
              <a:t>Entregue a cada grupo una hoja de trabajo y una baraja de cartas barajeada, </a:t>
            </a:r>
            <a:r>
              <a:rPr lang="es-ES" sz="1600" dirty="0">
                <a:solidFill>
                  <a:srgbClr val="262626"/>
                </a:solidFill>
              </a:rPr>
              <a:t>que contengan imágenes entremezcladas de artículos reciclables, no reciclables y potencialmente reciclables.</a:t>
            </a:r>
            <a:endParaRPr lang="en-US" sz="1400" dirty="0">
              <a:solidFill>
                <a:srgbClr val="262626"/>
              </a:solidFill>
            </a:endParaRPr>
          </a:p>
        </p:txBody>
      </p:sp>
      <p:sp>
        <p:nvSpPr>
          <p:cNvPr id="18" name="Oval 17">
            <a:extLst>
              <a:ext uri="{FF2B5EF4-FFF2-40B4-BE49-F238E27FC236}">
                <a16:creationId xmlns:a16="http://schemas.microsoft.com/office/drawing/2014/main" id="{920DE568-6E93-144A-9DC5-7AB5F1AB3E48}"/>
              </a:ext>
            </a:extLst>
          </p:cNvPr>
          <p:cNvSpPr/>
          <p:nvPr/>
        </p:nvSpPr>
        <p:spPr>
          <a:xfrm>
            <a:off x="413972" y="243177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E60E7670-0147-E042-9940-0DFA196ACA32}"/>
              </a:ext>
            </a:extLst>
          </p:cNvPr>
          <p:cNvSpPr/>
          <p:nvPr/>
        </p:nvSpPr>
        <p:spPr>
          <a:xfrm>
            <a:off x="360335" y="243177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A604AD44-6FAA-124C-B9CC-03A0E1EFB6F6}"/>
              </a:ext>
            </a:extLst>
          </p:cNvPr>
          <p:cNvSpPr/>
          <p:nvPr/>
        </p:nvSpPr>
        <p:spPr>
          <a:xfrm>
            <a:off x="404919" y="241171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1" name="Rectangle 20">
            <a:extLst>
              <a:ext uri="{FF2B5EF4-FFF2-40B4-BE49-F238E27FC236}">
                <a16:creationId xmlns:a16="http://schemas.microsoft.com/office/drawing/2014/main" id="{1FCC31ED-F2ED-8845-BDC4-48A8FF16CACC}"/>
              </a:ext>
            </a:extLst>
          </p:cNvPr>
          <p:cNvSpPr/>
          <p:nvPr/>
        </p:nvSpPr>
        <p:spPr>
          <a:xfrm>
            <a:off x="911773" y="2474142"/>
            <a:ext cx="10866255" cy="1254511"/>
          </a:xfrm>
          <a:prstGeom prst="rect">
            <a:avLst/>
          </a:prstGeom>
        </p:spPr>
        <p:txBody>
          <a:bodyPr wrap="square">
            <a:spAutoFit/>
          </a:bodyPr>
          <a:lstStyle/>
          <a:p>
            <a:pPr algn="thaiDist">
              <a:lnSpc>
                <a:spcPct val="120000"/>
              </a:lnSpc>
            </a:pPr>
            <a:r>
              <a:rPr lang="es-ES" sz="1600" b="1" dirty="0">
                <a:solidFill>
                  <a:srgbClr val="262626"/>
                </a:solidFill>
              </a:rPr>
              <a:t>Dígales a los grupos que su tarea es clasificar su bloque cartas en tres montones: artículos reciclables</a:t>
            </a:r>
            <a:r>
              <a:rPr lang="es-ES" sz="1600" dirty="0">
                <a:solidFill>
                  <a:srgbClr val="262626"/>
                </a:solidFill>
              </a:rPr>
              <a:t>, artículos no reciclables y cinco artículos que son potencialmente reciclables. Una vez que hayan terminado de clasificar, cada grupo debe trabajar en conjunto para completar la hoja de trabajo enumerando los cinco elementos que identificaron como potencialmente reciclables y, para cada uno, escribir una breve explicación de lo que se debe hacer para que sea reciclable.</a:t>
            </a:r>
            <a:endParaRPr lang="en-US" sz="1600" dirty="0">
              <a:solidFill>
                <a:srgbClr val="262626"/>
              </a:solidFill>
            </a:endParaRPr>
          </a:p>
        </p:txBody>
      </p:sp>
      <p:sp>
        <p:nvSpPr>
          <p:cNvPr id="26" name="Oval 25">
            <a:extLst>
              <a:ext uri="{FF2B5EF4-FFF2-40B4-BE49-F238E27FC236}">
                <a16:creationId xmlns:a16="http://schemas.microsoft.com/office/drawing/2014/main" id="{B4B36B28-D131-BA40-B491-84E617B692C0}"/>
              </a:ext>
            </a:extLst>
          </p:cNvPr>
          <p:cNvSpPr/>
          <p:nvPr/>
        </p:nvSpPr>
        <p:spPr>
          <a:xfrm>
            <a:off x="413972" y="405671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8D903536-8CEE-AD40-8DDE-44DDCB6A4BFE}"/>
              </a:ext>
            </a:extLst>
          </p:cNvPr>
          <p:cNvSpPr/>
          <p:nvPr/>
        </p:nvSpPr>
        <p:spPr>
          <a:xfrm>
            <a:off x="360335" y="405671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40B4D25-BC6E-3D42-A468-F023B2059D58}"/>
              </a:ext>
            </a:extLst>
          </p:cNvPr>
          <p:cNvSpPr/>
          <p:nvPr/>
        </p:nvSpPr>
        <p:spPr>
          <a:xfrm>
            <a:off x="404919" y="403665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33" name="Rectangle 32">
            <a:extLst>
              <a:ext uri="{FF2B5EF4-FFF2-40B4-BE49-F238E27FC236}">
                <a16:creationId xmlns:a16="http://schemas.microsoft.com/office/drawing/2014/main" id="{355CEB2E-0BA2-F04C-B49E-3CD927F35ECB}"/>
              </a:ext>
            </a:extLst>
          </p:cNvPr>
          <p:cNvSpPr/>
          <p:nvPr/>
        </p:nvSpPr>
        <p:spPr>
          <a:xfrm>
            <a:off x="911773" y="4099082"/>
            <a:ext cx="10866255" cy="958980"/>
          </a:xfrm>
          <a:prstGeom prst="rect">
            <a:avLst/>
          </a:prstGeom>
        </p:spPr>
        <p:txBody>
          <a:bodyPr wrap="square">
            <a:spAutoFit/>
          </a:bodyPr>
          <a:lstStyle/>
          <a:p>
            <a:pPr algn="thaiDist">
              <a:lnSpc>
                <a:spcPct val="120000"/>
              </a:lnSpc>
            </a:pPr>
            <a:r>
              <a:rPr lang="es-ES" sz="1600" b="1" dirty="0">
                <a:solidFill>
                  <a:srgbClr val="262626"/>
                </a:solidFill>
              </a:rPr>
              <a:t>Pida a cada grupo que presente un artículo potencialmente reciclable y que explique qué se debe hacer para que sea reciclable. </a:t>
            </a:r>
            <a:r>
              <a:rPr lang="es-ES" sz="1600" dirty="0">
                <a:solidFill>
                  <a:srgbClr val="262626"/>
                </a:solidFill>
              </a:rPr>
              <a:t>Discuta cualquier elemento que se haya identificado incorrectamente como objeto con potencial reciclable y cualquier otra cosa que se haya pasado por alto.</a:t>
            </a:r>
            <a:endParaRPr lang="en-US" sz="1600" dirty="0">
              <a:solidFill>
                <a:srgbClr val="262626"/>
              </a:solidFill>
            </a:endParaRPr>
          </a:p>
        </p:txBody>
      </p:sp>
      <p:sp>
        <p:nvSpPr>
          <p:cNvPr id="22" name="Rounded Rectangle 21">
            <a:extLst>
              <a:ext uri="{FF2B5EF4-FFF2-40B4-BE49-F238E27FC236}">
                <a16:creationId xmlns:a16="http://schemas.microsoft.com/office/drawing/2014/main" id="{DCF5D7D0-08CE-F546-8904-59526BF1DC74}"/>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ounded Rectangle 22">
            <a:extLst>
              <a:ext uri="{FF2B5EF4-FFF2-40B4-BE49-F238E27FC236}">
                <a16:creationId xmlns:a16="http://schemas.microsoft.com/office/drawing/2014/main" id="{892ACFE1-CD92-124C-A692-521512A1025C}"/>
              </a:ext>
            </a:extLst>
          </p:cNvPr>
          <p:cNvSpPr/>
          <p:nvPr/>
        </p:nvSpPr>
        <p:spPr>
          <a:xfrm>
            <a:off x="1303075" y="129069"/>
            <a:ext cx="9585849"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TextBox 24">
            <a:extLst>
              <a:ext uri="{FF2B5EF4-FFF2-40B4-BE49-F238E27FC236}">
                <a16:creationId xmlns:a16="http://schemas.microsoft.com/office/drawing/2014/main" id="{B38BEDE1-56B0-1346-A65D-87E957D3F43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45 - 60 </a:t>
            </a:r>
            <a:r>
              <a:rPr lang="en-US" sz="1400" b="1" dirty="0" err="1">
                <a:solidFill>
                  <a:schemeClr val="bg1"/>
                </a:solidFill>
              </a:rPr>
              <a:t>minutos</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501281AF-42AA-9B5D-A153-DAD47A307425}"/>
              </a:ext>
            </a:extLst>
          </p:cNvPr>
          <p:cNvSpPr>
            <a:spLocks noGrp="1"/>
          </p:cNvSpPr>
          <p:nvPr>
            <p:ph type="sldNum" sz="quarter" idx="12"/>
          </p:nvPr>
        </p:nvSpPr>
        <p:spPr/>
        <p:txBody>
          <a:bodyPr/>
          <a:lstStyle/>
          <a:p>
            <a:fld id="{A49FEDE7-8061-9B4D-88A1-7EA83A94C31B}" type="slidenum">
              <a:rPr lang="en-TH" smtClean="0"/>
              <a:t>6</a:t>
            </a:fld>
            <a:endParaRPr lang="en-TH"/>
          </a:p>
        </p:txBody>
      </p:sp>
      <p:sp>
        <p:nvSpPr>
          <p:cNvPr id="29" name="Google Shape;107;p2">
            <a:extLst>
              <a:ext uri="{FF2B5EF4-FFF2-40B4-BE49-F238E27FC236}">
                <a16:creationId xmlns:a16="http://schemas.microsoft.com/office/drawing/2014/main" id="{D495B11F-89BB-5CB8-DF02-A6E7880F0146}"/>
              </a:ext>
            </a:extLst>
          </p:cNvPr>
          <p:cNvSpPr txBox="1"/>
          <p:nvPr/>
        </p:nvSpPr>
        <p:spPr>
          <a:xfrm>
            <a:off x="1303075" y="172501"/>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47654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406025" y="171968"/>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109711" y="2112406"/>
            <a:ext cx="2023403" cy="2024384"/>
            <a:chOff x="6506825" y="1760417"/>
            <a:chExt cx="1924968" cy="159200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751120" y="2757033"/>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78535"/>
            <a:chOff x="8346482" y="1742833"/>
            <a:chExt cx="1680673" cy="1378535"/>
          </a:xfrm>
        </p:grpSpPr>
        <p:sp>
          <p:nvSpPr>
            <p:cNvPr id="211" name="Google Shape;211;p6"/>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317582"/>
            <a:ext cx="1680673" cy="1698092"/>
            <a:chOff x="8327554" y="4546324"/>
            <a:chExt cx="1680673" cy="169809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23438" y="2510715"/>
            <a:ext cx="1942002" cy="1657803"/>
            <a:chOff x="9893207" y="4701929"/>
            <a:chExt cx="1680673" cy="1315588"/>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9893207" y="5680494"/>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5"/>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cxnSpLocks/>
            <a:endCxn id="191" idx="0"/>
          </p:cNvCxnSpPr>
          <p:nvPr/>
        </p:nvCxnSpPr>
        <p:spPr>
          <a:xfrm>
            <a:off x="1480705" y="1988083"/>
            <a:ext cx="1642314" cy="30487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209617" y="2049921"/>
            <a:ext cx="2396499" cy="33194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2"/>
          </p:cNvCxnSpPr>
          <p:nvPr/>
        </p:nvCxnSpPr>
        <p:spPr>
          <a:xfrm>
            <a:off x="8023154" y="2049921"/>
            <a:ext cx="45419" cy="29285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18497" y="3290393"/>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p:cNvCxnSpPr>
          <p:nvPr/>
        </p:nvCxnSpPr>
        <p:spPr>
          <a:xfrm>
            <a:off x="3319422" y="3283459"/>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p:cNvCxnSpPr>
          <p:nvPr/>
        </p:nvCxnSpPr>
        <p:spPr>
          <a:xfrm>
            <a:off x="942193" y="3513560"/>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10789</TotalTime>
  <Words>3866</Words>
  <Application>Microsoft Office PowerPoint</Application>
  <PresentationFormat>Widescreen</PresentationFormat>
  <Paragraphs>426</Paragraphs>
  <Slides>25</Slides>
  <Notes>25</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Mali</vt:lpstr>
      <vt:lpstr>Yu Gothic UI Semilight</vt:lpstr>
      <vt:lpstr>Mali Medium</vt:lpstr>
      <vt:lpstr>Arial</vt:lpstr>
      <vt:lpstr>72 Condensed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125</cp:revision>
  <dcterms:created xsi:type="dcterms:W3CDTF">2022-01-20T09:13:45Z</dcterms:created>
  <dcterms:modified xsi:type="dcterms:W3CDTF">2022-10-17T03:34:46Z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8647294</vt:lpwstr>
  </property>
  <property fmtid="{D5CDD505-2E9C-101B-9397-08002B2CF9AE}" pid="3" name="NXPowerLiteSettings">
    <vt:lpwstr>F700052003A000</vt:lpwstr>
  </property>
  <property fmtid="{D5CDD505-2E9C-101B-9397-08002B2CF9AE}" pid="4" name="NXPowerLiteVersion">
    <vt:lpwstr>D9.1.2</vt:lpwstr>
  </property>
</Properties>
</file>