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autoCompressPictures="0">
  <p:sldMasterIdLst>
    <p:sldMasterId id="2147483648" r:id="rId1"/>
  </p:sldMasterIdLst>
  <p:notesMasterIdLst>
    <p:notesMasterId r:id="rId22"/>
  </p:notesMasterIdLst>
  <p:sldIdLst>
    <p:sldId id="281" r:id="rId2"/>
    <p:sldId id="257" r:id="rId3"/>
    <p:sldId id="258" r:id="rId4"/>
    <p:sldId id="259" r:id="rId5"/>
    <p:sldId id="260" r:id="rId6"/>
    <p:sldId id="308" r:id="rId7"/>
    <p:sldId id="307" r:id="rId8"/>
    <p:sldId id="306" r:id="rId9"/>
    <p:sldId id="264" r:id="rId10"/>
    <p:sldId id="265" r:id="rId11"/>
    <p:sldId id="266" r:id="rId12"/>
    <p:sldId id="267" r:id="rId13"/>
    <p:sldId id="297" r:id="rId14"/>
    <p:sldId id="262" r:id="rId15"/>
    <p:sldId id="305" r:id="rId16"/>
    <p:sldId id="340" r:id="rId17"/>
    <p:sldId id="341" r:id="rId18"/>
    <p:sldId id="342" r:id="rId19"/>
    <p:sldId id="273" r:id="rId20"/>
    <p:sldId id="274" r:id="rId21"/>
  </p:sldIdLst>
  <p:sldSz cx="12192000" cy="6858000"/>
  <p:notesSz cx="6858000" cy="9144000"/>
  <p:embeddedFontLst>
    <p:embeddedFont>
      <p:font typeface="72 Condensed" panose="020B0506030000000003" pitchFamily="34" charset="0"/>
      <p:regular r:id="rId23"/>
      <p:bold r:id="rId24"/>
    </p:embeddedFont>
    <p:embeddedFont>
      <p:font typeface="Calibri" panose="020F0502020204030204" pitchFamily="34" charset="0"/>
      <p:regular r:id="rId25"/>
      <p:bold r:id="rId26"/>
      <p:italic r:id="rId27"/>
      <p:boldItalic r:id="rId28"/>
    </p:embeddedFont>
    <p:embeddedFont>
      <p:font typeface="Mali Medium" panose="020B0604020202020204" charset="-34"/>
      <p:regular r:id="rId29"/>
      <p:bold r:id="rId30"/>
      <p:italic r:id="rId31"/>
      <p:boldItalic r:id="rId32"/>
    </p:embeddedFont>
    <p:embeddedFont>
      <p:font typeface="Yu Gothic UI Semilight" panose="020B0400000000000000" pitchFamily="34" charset="-128"/>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Ad8tWg0kFhkXM+4oFWJlf4kQIn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76623" autoAdjust="0"/>
  </p:normalViewPr>
  <p:slideViewPr>
    <p:cSldViewPr snapToGrid="0">
      <p:cViewPr varScale="1">
        <p:scale>
          <a:sx n="43" d="100"/>
          <a:sy n="43" d="100"/>
        </p:scale>
        <p:origin x="16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4751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s-ES" b="1" dirty="0"/>
              <a:t>(Duración de la diapositiva: 3-5 minutos)</a:t>
            </a:r>
          </a:p>
          <a:p>
            <a:pPr marL="457200" marR="0" lvl="0" indent="-228600" algn="l" rtl="0">
              <a:lnSpc>
                <a:spcPct val="100000"/>
              </a:lnSpc>
              <a:spcBef>
                <a:spcPts val="0"/>
              </a:spcBef>
              <a:spcAft>
                <a:spcPts val="0"/>
              </a:spcAft>
              <a:buClr>
                <a:srgbClr val="000000"/>
              </a:buClr>
              <a:buSzPts val="1400"/>
              <a:buFont typeface="Arial"/>
              <a:buNone/>
            </a:pPr>
            <a:endParaRPr lang="es-ES" b="1" dirty="0"/>
          </a:p>
          <a:p>
            <a:pPr marL="457200" marR="0" lvl="0" indent="-228600" algn="l" rtl="0">
              <a:lnSpc>
                <a:spcPct val="100000"/>
              </a:lnSpc>
              <a:spcBef>
                <a:spcPts val="0"/>
              </a:spcBef>
              <a:spcAft>
                <a:spcPts val="0"/>
              </a:spcAft>
              <a:buClr>
                <a:srgbClr val="000000"/>
              </a:buClr>
              <a:buSzPts val="1400"/>
              <a:buFont typeface="Arial"/>
              <a:buNone/>
            </a:pPr>
            <a:r>
              <a:rPr lang="es-ES" b="1" dirty="0"/>
              <a:t>Pregunte a los estudiantes:</a:t>
            </a:r>
          </a:p>
          <a:p>
            <a:pPr marL="457200" marR="0" lvl="0" indent="-228600" algn="l" rtl="0">
              <a:lnSpc>
                <a:spcPct val="100000"/>
              </a:lnSpc>
              <a:spcBef>
                <a:spcPts val="0"/>
              </a:spcBef>
              <a:spcAft>
                <a:spcPts val="0"/>
              </a:spcAft>
              <a:buClr>
                <a:srgbClr val="000000"/>
              </a:buClr>
              <a:buSzPts val="1400"/>
              <a:buFont typeface="Arial"/>
              <a:buNone/>
            </a:pPr>
            <a:r>
              <a:rPr lang="es-ES" b="0" dirty="0"/>
              <a:t>¿Qué es un tiradero/vertedero?</a:t>
            </a:r>
          </a:p>
          <a:p>
            <a:pPr marL="457200" marR="0" lvl="0" indent="-228600" algn="l" rtl="0">
              <a:lnSpc>
                <a:spcPct val="100000"/>
              </a:lnSpc>
              <a:spcBef>
                <a:spcPts val="0"/>
              </a:spcBef>
              <a:spcAft>
                <a:spcPts val="0"/>
              </a:spcAft>
              <a:buClr>
                <a:srgbClr val="000000"/>
              </a:buClr>
              <a:buSzPts val="1400"/>
              <a:buFont typeface="Arial"/>
              <a:buNone/>
            </a:pPr>
            <a:r>
              <a:rPr lang="es-ES" b="0" dirty="0"/>
              <a:t>¿Los elementos reciclables pertenecen a un tiradero? Por qué?</a:t>
            </a:r>
          </a:p>
          <a:p>
            <a:pPr marL="457200" marR="0" lvl="0" indent="-228600" algn="l" rtl="0">
              <a:lnSpc>
                <a:spcPct val="100000"/>
              </a:lnSpc>
              <a:spcBef>
                <a:spcPts val="0"/>
              </a:spcBef>
              <a:spcAft>
                <a:spcPts val="0"/>
              </a:spcAft>
              <a:buClr>
                <a:srgbClr val="000000"/>
              </a:buClr>
              <a:buSzPts val="1400"/>
              <a:buFont typeface="Arial"/>
              <a:buNone/>
            </a:pPr>
            <a:r>
              <a:rPr lang="es-ES" b="0" dirty="0"/>
              <a:t>¿Qué debe estar en un tiradero/vertedero?</a:t>
            </a:r>
          </a:p>
          <a:p>
            <a:pPr marL="457200" marR="0" lvl="0" indent="-228600" algn="l" rtl="0">
              <a:lnSpc>
                <a:spcPct val="100000"/>
              </a:lnSpc>
              <a:spcBef>
                <a:spcPts val="0"/>
              </a:spcBef>
              <a:spcAft>
                <a:spcPts val="0"/>
              </a:spcAft>
              <a:buClr>
                <a:srgbClr val="000000"/>
              </a:buClr>
              <a:buSzPts val="1400"/>
              <a:buFont typeface="Arial"/>
              <a:buNone/>
            </a:pPr>
            <a:endParaRPr lang="es-ES" b="1" dirty="0"/>
          </a:p>
          <a:p>
            <a:pPr marL="457200" marR="0" lvl="0" indent="-228600" algn="l" rtl="0">
              <a:lnSpc>
                <a:spcPct val="100000"/>
              </a:lnSpc>
              <a:spcBef>
                <a:spcPts val="0"/>
              </a:spcBef>
              <a:spcAft>
                <a:spcPts val="0"/>
              </a:spcAft>
              <a:buClr>
                <a:srgbClr val="000000"/>
              </a:buClr>
              <a:buSzPts val="1400"/>
              <a:buFont typeface="Arial"/>
              <a:buNone/>
            </a:pPr>
            <a:r>
              <a:rPr lang="es-ES" b="1" dirty="0"/>
              <a:t>Respuestas: </a:t>
            </a:r>
          </a:p>
          <a:p>
            <a:pPr marL="457200" marR="0" lvl="0" indent="-228600" algn="l" rtl="0">
              <a:lnSpc>
                <a:spcPct val="100000"/>
              </a:lnSpc>
              <a:spcBef>
                <a:spcPts val="0"/>
              </a:spcBef>
              <a:spcAft>
                <a:spcPts val="0"/>
              </a:spcAft>
              <a:buClr>
                <a:srgbClr val="000000"/>
              </a:buClr>
              <a:buSzPts val="1400"/>
              <a:buFont typeface="Arial"/>
              <a:buNone/>
            </a:pPr>
            <a:r>
              <a:rPr lang="es-ES" b="0" dirty="0"/>
              <a:t>Un vertedero es un sitio donde las personas tiran sus materiales de desechos generales en el suelo o en una pila gigante.. </a:t>
            </a:r>
          </a:p>
          <a:p>
            <a:pPr marL="457200" marR="0" lvl="0" indent="-228600" algn="l" rtl="0">
              <a:lnSpc>
                <a:spcPct val="100000"/>
              </a:lnSpc>
              <a:spcBef>
                <a:spcPts val="0"/>
              </a:spcBef>
              <a:spcAft>
                <a:spcPts val="0"/>
              </a:spcAft>
              <a:buClr>
                <a:srgbClr val="000000"/>
              </a:buClr>
              <a:buSzPts val="1400"/>
              <a:buFont typeface="Arial"/>
              <a:buNone/>
            </a:pPr>
            <a:r>
              <a:rPr lang="es-ES" b="0" dirty="0"/>
              <a:t>No, el reciclaje no pertenece aquí. Solo los elementos que no se pueden reciclar deben llevarse al vertedero.</a:t>
            </a:r>
          </a:p>
          <a:p>
            <a:pPr marL="0" lvl="0" indent="0" algn="l" rtl="0">
              <a:lnSpc>
                <a:spcPct val="100000"/>
              </a:lnSpc>
              <a:spcBef>
                <a:spcPts val="0"/>
              </a:spcBef>
              <a:spcAft>
                <a:spcPts val="0"/>
              </a:spcAft>
              <a:buSzPts val="1400"/>
              <a:buNone/>
            </a:pPr>
            <a:endParaRPr dirty="0"/>
          </a:p>
        </p:txBody>
      </p:sp>
      <p:sp>
        <p:nvSpPr>
          <p:cNvPr id="331" name="Google Shape;33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s-ES" b="1" dirty="0"/>
              <a:t>(Duración de la diapositiva: 3-5 minutos)</a:t>
            </a:r>
          </a:p>
          <a:p>
            <a:pPr marL="457200" marR="0" lvl="0" indent="-228600" algn="l" rtl="0">
              <a:lnSpc>
                <a:spcPct val="100000"/>
              </a:lnSpc>
              <a:spcBef>
                <a:spcPts val="0"/>
              </a:spcBef>
              <a:spcAft>
                <a:spcPts val="0"/>
              </a:spcAft>
              <a:buClr>
                <a:srgbClr val="000000"/>
              </a:buClr>
              <a:buSzPts val="1400"/>
              <a:buFont typeface="Arial"/>
              <a:buNone/>
            </a:pPr>
            <a:endParaRPr lang="es-ES" b="1" dirty="0"/>
          </a:p>
          <a:p>
            <a:pPr marL="457200" marR="0" lvl="0" indent="-228600" algn="l" rtl="0">
              <a:lnSpc>
                <a:spcPct val="100000"/>
              </a:lnSpc>
              <a:spcBef>
                <a:spcPts val="0"/>
              </a:spcBef>
              <a:spcAft>
                <a:spcPts val="0"/>
              </a:spcAft>
              <a:buClr>
                <a:srgbClr val="000000"/>
              </a:buClr>
              <a:buSzPts val="1400"/>
              <a:buFont typeface="Arial"/>
              <a:buNone/>
            </a:pPr>
            <a:r>
              <a:rPr lang="es-ES" b="1" dirty="0"/>
              <a:t>Pregunte a los estudiantes:</a:t>
            </a:r>
          </a:p>
          <a:p>
            <a:pPr marL="457200" marR="0" lvl="0" indent="-228600" algn="l" rtl="0">
              <a:lnSpc>
                <a:spcPct val="100000"/>
              </a:lnSpc>
              <a:spcBef>
                <a:spcPts val="0"/>
              </a:spcBef>
              <a:spcAft>
                <a:spcPts val="0"/>
              </a:spcAft>
              <a:buClr>
                <a:srgbClr val="000000"/>
              </a:buClr>
              <a:buSzPts val="1400"/>
              <a:buFont typeface="Arial"/>
              <a:buNone/>
            </a:pPr>
            <a:r>
              <a:rPr lang="es-ES" b="0" dirty="0"/>
              <a:t>¿De dónde provienen los desechos en nuestro océano?</a:t>
            </a:r>
          </a:p>
          <a:p>
            <a:pPr marL="457200" marR="0" lvl="0" indent="-228600" algn="l" rtl="0">
              <a:lnSpc>
                <a:spcPct val="100000"/>
              </a:lnSpc>
              <a:spcBef>
                <a:spcPts val="0"/>
              </a:spcBef>
              <a:spcAft>
                <a:spcPts val="0"/>
              </a:spcAft>
              <a:buClr>
                <a:srgbClr val="000000"/>
              </a:buClr>
              <a:buSzPts val="1400"/>
              <a:buFont typeface="Arial"/>
              <a:buNone/>
            </a:pPr>
            <a:r>
              <a:rPr lang="es-ES" b="0" dirty="0"/>
              <a:t>¿Qué podemos hacer para evitar que los residuos lleguen a la naturaleza?</a:t>
            </a:r>
          </a:p>
          <a:p>
            <a:pPr marL="457200" marR="0" lvl="0" indent="-228600" algn="l" rtl="0">
              <a:lnSpc>
                <a:spcPct val="100000"/>
              </a:lnSpc>
              <a:spcBef>
                <a:spcPts val="0"/>
              </a:spcBef>
              <a:spcAft>
                <a:spcPts val="0"/>
              </a:spcAft>
              <a:buClr>
                <a:srgbClr val="000000"/>
              </a:buClr>
              <a:buSzPts val="1400"/>
              <a:buFont typeface="Arial"/>
              <a:buNone/>
            </a:pPr>
            <a:endParaRPr lang="es-ES" b="1" dirty="0"/>
          </a:p>
          <a:p>
            <a:pPr marL="457200" marR="0" lvl="0" indent="-228600" algn="l" rtl="0">
              <a:lnSpc>
                <a:spcPct val="100000"/>
              </a:lnSpc>
              <a:spcBef>
                <a:spcPts val="0"/>
              </a:spcBef>
              <a:spcAft>
                <a:spcPts val="0"/>
              </a:spcAft>
              <a:buClr>
                <a:srgbClr val="000000"/>
              </a:buClr>
              <a:buSzPts val="1400"/>
              <a:buFont typeface="Arial"/>
              <a:buNone/>
            </a:pPr>
            <a:r>
              <a:rPr lang="es-ES" b="1" dirty="0"/>
              <a:t>Respuestas:</a:t>
            </a:r>
          </a:p>
          <a:p>
            <a:pPr marL="457200" marR="0" lvl="0" indent="-228600" algn="l" rtl="0">
              <a:lnSpc>
                <a:spcPct val="100000"/>
              </a:lnSpc>
              <a:spcBef>
                <a:spcPts val="0"/>
              </a:spcBef>
              <a:spcAft>
                <a:spcPts val="0"/>
              </a:spcAft>
              <a:buClr>
                <a:srgbClr val="000000"/>
              </a:buClr>
              <a:buSzPts val="1400"/>
              <a:buFont typeface="Arial"/>
              <a:buNone/>
            </a:pPr>
            <a:r>
              <a:rPr lang="es-ES" b="0" dirty="0"/>
              <a:t>Si los desechos no se reciclan o no se eliminan adecuadamente, pueden filtrarse en nuestros ríos y vías fluviales que desembocan en el océano.</a:t>
            </a:r>
          </a:p>
          <a:p>
            <a:pPr marL="457200" marR="0" lvl="0" indent="-228600" algn="l" rtl="0">
              <a:lnSpc>
                <a:spcPct val="100000"/>
              </a:lnSpc>
              <a:spcBef>
                <a:spcPts val="0"/>
              </a:spcBef>
              <a:spcAft>
                <a:spcPts val="0"/>
              </a:spcAft>
              <a:buClr>
                <a:srgbClr val="000000"/>
              </a:buClr>
              <a:buSzPts val="1400"/>
              <a:buFont typeface="Arial"/>
              <a:buNone/>
            </a:pPr>
            <a:r>
              <a:rPr lang="es-ES" b="0" dirty="0"/>
              <a:t>La eliminación y el reciclaje adecuados pueden ayudar a evitar que los desechos ingresen a nuestro mundo natural.</a:t>
            </a:r>
            <a:endParaRPr b="0" dirty="0"/>
          </a:p>
        </p:txBody>
      </p:sp>
      <p:sp>
        <p:nvSpPr>
          <p:cNvPr id="344" name="Google Shape;34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b="1" dirty="0"/>
              <a:t>(Duración de la diapositiva: 3-5 minutos)</a:t>
            </a:r>
          </a:p>
          <a:p>
            <a:pPr marL="0" marR="0" lvl="0" indent="0" algn="l" rtl="0">
              <a:lnSpc>
                <a:spcPct val="100000"/>
              </a:lnSpc>
              <a:spcBef>
                <a:spcPts val="0"/>
              </a:spcBef>
              <a:spcAft>
                <a:spcPts val="0"/>
              </a:spcAft>
              <a:buClr>
                <a:srgbClr val="000000"/>
              </a:buClr>
              <a:buSzPts val="1400"/>
              <a:buFont typeface="Arial"/>
              <a:buNone/>
            </a:pPr>
            <a:endParaRPr lang="es-ES" b="1" dirty="0"/>
          </a:p>
          <a:p>
            <a:pPr marL="0" marR="0" lvl="0" indent="0" algn="l" rtl="0">
              <a:lnSpc>
                <a:spcPct val="100000"/>
              </a:lnSpc>
              <a:spcBef>
                <a:spcPts val="0"/>
              </a:spcBef>
              <a:spcAft>
                <a:spcPts val="0"/>
              </a:spcAft>
              <a:buClr>
                <a:srgbClr val="000000"/>
              </a:buClr>
              <a:buSzPts val="1400"/>
              <a:buFont typeface="Arial"/>
              <a:buNone/>
            </a:pPr>
            <a:r>
              <a:rPr lang="es-ES" b="1" dirty="0"/>
              <a:t>Pregunte a los estudiantes:</a:t>
            </a:r>
          </a:p>
          <a:p>
            <a:pPr marL="0" marR="0" lvl="0" indent="0" algn="l" rtl="0">
              <a:lnSpc>
                <a:spcPct val="100000"/>
              </a:lnSpc>
              <a:spcBef>
                <a:spcPts val="0"/>
              </a:spcBef>
              <a:spcAft>
                <a:spcPts val="0"/>
              </a:spcAft>
              <a:buClr>
                <a:srgbClr val="000000"/>
              </a:buClr>
              <a:buSzPts val="1400"/>
              <a:buFont typeface="Arial"/>
              <a:buNone/>
            </a:pPr>
            <a:r>
              <a:rPr lang="es-ES" b="0" dirty="0"/>
              <a:t>¿Cómo reciclamos?</a:t>
            </a:r>
          </a:p>
          <a:p>
            <a:pPr marL="0" marR="0" lvl="0" indent="0" algn="l" rtl="0">
              <a:lnSpc>
                <a:spcPct val="100000"/>
              </a:lnSpc>
              <a:spcBef>
                <a:spcPts val="0"/>
              </a:spcBef>
              <a:spcAft>
                <a:spcPts val="0"/>
              </a:spcAft>
              <a:buClr>
                <a:srgbClr val="000000"/>
              </a:buClr>
              <a:buSzPts val="1400"/>
              <a:buFont typeface="Arial"/>
              <a:buNone/>
            </a:pPr>
            <a:r>
              <a:rPr lang="es-ES" b="0" dirty="0"/>
              <a:t>¿Por qué es importante saber qué se puede y qué no se puede reciclar?</a:t>
            </a:r>
          </a:p>
          <a:p>
            <a:pPr marL="0" marR="0" lvl="0" indent="0" algn="l" rtl="0">
              <a:lnSpc>
                <a:spcPct val="100000"/>
              </a:lnSpc>
              <a:spcBef>
                <a:spcPts val="0"/>
              </a:spcBef>
              <a:spcAft>
                <a:spcPts val="0"/>
              </a:spcAft>
              <a:buClr>
                <a:srgbClr val="000000"/>
              </a:buClr>
              <a:buSzPts val="1400"/>
              <a:buFont typeface="Arial"/>
              <a:buNone/>
            </a:pPr>
            <a:endParaRPr lang="es-ES" b="1" dirty="0"/>
          </a:p>
          <a:p>
            <a:pPr marL="0" marR="0" lvl="0" indent="0" algn="l" rtl="0">
              <a:lnSpc>
                <a:spcPct val="100000"/>
              </a:lnSpc>
              <a:spcBef>
                <a:spcPts val="0"/>
              </a:spcBef>
              <a:spcAft>
                <a:spcPts val="0"/>
              </a:spcAft>
              <a:buClr>
                <a:srgbClr val="000000"/>
              </a:buClr>
              <a:buSzPts val="1400"/>
              <a:buFont typeface="Arial"/>
              <a:buNone/>
            </a:pPr>
            <a:r>
              <a:rPr lang="es-ES" b="1" dirty="0"/>
              <a:t>Respuestas:</a:t>
            </a:r>
          </a:p>
          <a:p>
            <a:pPr marL="0" marR="0" lvl="0" indent="0" algn="just" rtl="0">
              <a:lnSpc>
                <a:spcPct val="100000"/>
              </a:lnSpc>
              <a:spcBef>
                <a:spcPts val="0"/>
              </a:spcBef>
              <a:spcAft>
                <a:spcPts val="0"/>
              </a:spcAft>
              <a:buClr>
                <a:srgbClr val="000000"/>
              </a:buClr>
              <a:buSzPts val="1400"/>
              <a:buFont typeface="Arial"/>
              <a:buNone/>
            </a:pPr>
            <a:r>
              <a:rPr lang="es-ES" b="0" dirty="0"/>
              <a:t>Reciclamos en 3 pasos: 1. Saber lo que podemos reciclar 2. Limpiar y secar antes de ponerlos en el contenedor 3. Asegurarse de colocar solo los materiales reciclables correctos en el contenedor adecuado.</a:t>
            </a:r>
          </a:p>
          <a:p>
            <a:pPr marL="0" marR="0" lvl="0" indent="0" algn="just" rtl="0">
              <a:lnSpc>
                <a:spcPct val="100000"/>
              </a:lnSpc>
              <a:spcBef>
                <a:spcPts val="0"/>
              </a:spcBef>
              <a:spcAft>
                <a:spcPts val="0"/>
              </a:spcAft>
              <a:buClr>
                <a:srgbClr val="000000"/>
              </a:buClr>
              <a:buSzPts val="1400"/>
              <a:buFont typeface="Arial"/>
              <a:buNone/>
            </a:pPr>
            <a:r>
              <a:rPr lang="es-ES" b="0" dirty="0"/>
              <a:t>Si no reciclamos correctamente, podemos contaminar otros objetos </a:t>
            </a:r>
            <a:r>
              <a:rPr lang="es-ES" b="0" dirty="0" err="1"/>
              <a:t>reciclabes</a:t>
            </a:r>
            <a:r>
              <a:rPr lang="es-ES" b="0" dirty="0"/>
              <a:t> y hacer que todo el contenedor se ensucie y no se pueda reciclar. Estos desechos luego terminarán en un vertedero o entrarán al mundo natural como basura.</a:t>
            </a:r>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endParaRPr dirty="0"/>
          </a:p>
        </p:txBody>
      </p:sp>
      <p:sp>
        <p:nvSpPr>
          <p:cNvPr id="361" name="Google Shape;36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t>
            </a:r>
            <a:r>
              <a:rPr lang="en-US" b="1" dirty="0" err="1"/>
              <a:t>Duración</a:t>
            </a:r>
            <a:r>
              <a:rPr lang="en-US" b="1" dirty="0"/>
              <a:t> de la </a:t>
            </a:r>
            <a:r>
              <a:rPr lang="en-US" b="1" dirty="0" err="1"/>
              <a:t>diapositiva</a:t>
            </a:r>
            <a:r>
              <a:rPr lang="en-US" b="1" dirty="0"/>
              <a:t>: 3 </a:t>
            </a:r>
            <a:r>
              <a:rPr lang="en-US" b="1" dirty="0" err="1"/>
              <a:t>minutos</a:t>
            </a:r>
            <a:r>
              <a:rPr lang="en-US" b="1" dirty="0"/>
              <a:t>)</a:t>
            </a:r>
          </a:p>
          <a:p>
            <a:endParaRPr lang="en-US" b="1" dirty="0"/>
          </a:p>
          <a:p>
            <a:r>
              <a:rPr lang="es-ES" b="1" dirty="0"/>
              <a:t>(Duración de la diapositiva: 3-5 minutos)</a:t>
            </a:r>
          </a:p>
          <a:p>
            <a:endParaRPr lang="es-ES" b="1" dirty="0"/>
          </a:p>
          <a:p>
            <a:r>
              <a:rPr lang="es-ES" b="1" dirty="0"/>
              <a:t>Pregunte a los estudiantes:</a:t>
            </a:r>
          </a:p>
          <a:p>
            <a:r>
              <a:rPr lang="es-ES" b="0" dirty="0"/>
              <a:t>¿Qué es un tiradero/vertedero?</a:t>
            </a:r>
          </a:p>
          <a:p>
            <a:r>
              <a:rPr lang="es-ES" b="0" dirty="0"/>
              <a:t>¿Los elementos reciclables pertenecen a un tiradero? Por qué?</a:t>
            </a:r>
          </a:p>
          <a:p>
            <a:r>
              <a:rPr lang="es-ES" b="0" dirty="0"/>
              <a:t>¿Qué debe estar en un tiradero/vertedero?</a:t>
            </a:r>
          </a:p>
          <a:p>
            <a:endParaRPr lang="es-ES" b="1" dirty="0"/>
          </a:p>
          <a:p>
            <a:r>
              <a:rPr lang="es-ES" b="1" dirty="0"/>
              <a:t>Respuestas: </a:t>
            </a:r>
          </a:p>
          <a:p>
            <a:r>
              <a:rPr lang="es-ES" b="0" dirty="0"/>
              <a:t>Un vertedero es un sitio donde las personas tiran sus materiales de desechos generales en el suelo o en una pila gigante.. </a:t>
            </a:r>
          </a:p>
          <a:p>
            <a:r>
              <a:rPr lang="es-ES" b="0" dirty="0"/>
              <a:t>No, el reciclaje no pertenece aquí. Solo los elementos que no se pueden reciclar deben llevarse al vertedero.</a:t>
            </a:r>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12</a:t>
            </a:fld>
            <a:endParaRPr lang="en-TH"/>
          </a:p>
        </p:txBody>
      </p:sp>
    </p:spTree>
    <p:extLst>
      <p:ext uri="{BB962C8B-B14F-4D97-AF65-F5344CB8AC3E}">
        <p14:creationId xmlns:p14="http://schemas.microsoft.com/office/powerpoint/2010/main" val="3868338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1" name="Google Shape;2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a:t>
            </a:r>
            <a:r>
              <a:rPr lang="en-US" b="1" dirty="0" err="1"/>
              <a:t>diapositiva</a:t>
            </a:r>
            <a:r>
              <a:rPr lang="en-US" b="1" dirty="0"/>
              <a:t>: 3-5 </a:t>
            </a:r>
            <a:r>
              <a:rPr lang="en-US" b="1" dirty="0" err="1"/>
              <a:t>minutos</a:t>
            </a:r>
            <a:r>
              <a:rPr lang="en-US" b="1"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Incita</a:t>
            </a:r>
            <a:r>
              <a:rPr lang="en-US" dirty="0"/>
              <a:t> a que </a:t>
            </a:r>
            <a:r>
              <a:rPr lang="en-US" dirty="0" err="1"/>
              <a:t>los</a:t>
            </a:r>
            <a:r>
              <a:rPr lang="en-US" dirty="0"/>
              <a:t> </a:t>
            </a:r>
            <a:r>
              <a:rPr lang="en-US" dirty="0" err="1"/>
              <a:t>estudiantes</a:t>
            </a:r>
            <a:r>
              <a:rPr lang="en-US" dirty="0"/>
              <a:t> a que </a:t>
            </a:r>
            <a:r>
              <a:rPr lang="en-US" dirty="0" err="1"/>
              <a:t>adivinen</a:t>
            </a:r>
            <a:r>
              <a:rPr lang="en-US" dirty="0"/>
              <a:t> </a:t>
            </a:r>
            <a:r>
              <a:rPr lang="en-US" dirty="0" err="1"/>
              <a:t>cuáles</a:t>
            </a:r>
            <a:r>
              <a:rPr lang="en-US" dirty="0"/>
              <a:t> son </a:t>
            </a:r>
            <a:r>
              <a:rPr lang="en-US" dirty="0" err="1"/>
              <a:t>los</a:t>
            </a:r>
            <a:r>
              <a:rPr lang="en-US" dirty="0"/>
              <a:t> principals </a:t>
            </a:r>
            <a:r>
              <a:rPr lang="en-US" dirty="0" err="1"/>
              <a:t>objetos</a:t>
            </a:r>
            <a:r>
              <a:rPr lang="en-US" dirty="0"/>
              <a:t> que se </a:t>
            </a:r>
            <a:r>
              <a:rPr lang="en-US" dirty="0" err="1"/>
              <a:t>pueden</a:t>
            </a:r>
            <a:r>
              <a:rPr lang="en-US" dirty="0"/>
              <a:t> </a:t>
            </a:r>
            <a:r>
              <a:rPr lang="en-US" dirty="0" err="1"/>
              <a:t>reciclar</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err="1"/>
              <a:t>Clic</a:t>
            </a:r>
            <a:r>
              <a:rPr lang="en-US" b="1" dirty="0"/>
              <a:t> 1</a:t>
            </a:r>
            <a:r>
              <a:rPr lang="en-US" dirty="0"/>
              <a:t>: </a:t>
            </a:r>
            <a:r>
              <a:rPr lang="en-US" dirty="0" err="1"/>
              <a:t>Envase</a:t>
            </a:r>
            <a:r>
              <a:rPr lang="en-US" dirty="0"/>
              <a:t> de </a:t>
            </a:r>
            <a:r>
              <a:rPr lang="en-US" dirty="0" err="1"/>
              <a:t>vidrio</a:t>
            </a:r>
            <a:endParaRPr lang="en-US" dirty="0"/>
          </a:p>
          <a:p>
            <a:pPr marL="0" lvl="0" indent="0" algn="l" rtl="0">
              <a:spcBef>
                <a:spcPts val="0"/>
              </a:spcBef>
              <a:spcAft>
                <a:spcPts val="0"/>
              </a:spcAft>
              <a:buNone/>
            </a:pPr>
            <a:r>
              <a:rPr lang="en-US" b="1" dirty="0" err="1"/>
              <a:t>Clic</a:t>
            </a:r>
            <a:r>
              <a:rPr lang="en-US" b="1" dirty="0"/>
              <a:t> 2</a:t>
            </a:r>
            <a:r>
              <a:rPr lang="en-US" dirty="0"/>
              <a:t>: </a:t>
            </a:r>
            <a:r>
              <a:rPr lang="en-US" dirty="0" err="1"/>
              <a:t>Botella</a:t>
            </a:r>
            <a:r>
              <a:rPr lang="en-US" dirty="0"/>
              <a:t> de </a:t>
            </a:r>
            <a:r>
              <a:rPr lang="en-US" dirty="0" err="1"/>
              <a:t>plástico</a:t>
            </a:r>
            <a:r>
              <a:rPr lang="en-US" dirty="0"/>
              <a:t> PET</a:t>
            </a:r>
          </a:p>
          <a:p>
            <a:pPr marL="0" lvl="0" indent="0" algn="l" rtl="0">
              <a:spcBef>
                <a:spcPts val="0"/>
              </a:spcBef>
              <a:spcAft>
                <a:spcPts val="0"/>
              </a:spcAft>
              <a:buNone/>
            </a:pPr>
            <a:r>
              <a:rPr lang="en-US" b="1" dirty="0" err="1"/>
              <a:t>Clic</a:t>
            </a:r>
            <a:r>
              <a:rPr lang="en-US" b="1" dirty="0"/>
              <a:t> 3</a:t>
            </a:r>
            <a:r>
              <a:rPr lang="en-US" dirty="0"/>
              <a:t>: </a:t>
            </a:r>
            <a:r>
              <a:rPr lang="en-US" dirty="0" err="1"/>
              <a:t>Caja</a:t>
            </a:r>
            <a:r>
              <a:rPr lang="en-US" dirty="0"/>
              <a:t> de </a:t>
            </a:r>
            <a:r>
              <a:rPr lang="en-US" dirty="0" err="1"/>
              <a:t>cartón</a:t>
            </a:r>
            <a:endParaRPr lang="en-US" dirty="0"/>
          </a:p>
          <a:p>
            <a:pPr marL="0" lvl="0" indent="0" algn="l" rtl="0">
              <a:spcBef>
                <a:spcPts val="0"/>
              </a:spcBef>
              <a:spcAft>
                <a:spcPts val="0"/>
              </a:spcAft>
              <a:buNone/>
            </a:pPr>
            <a:r>
              <a:rPr lang="en-US" b="1" dirty="0" err="1"/>
              <a:t>Clic</a:t>
            </a:r>
            <a:r>
              <a:rPr lang="en-US" b="1" dirty="0"/>
              <a:t> 4</a:t>
            </a:r>
            <a:r>
              <a:rPr lang="en-US" dirty="0"/>
              <a:t>: Lata de metal</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Pregunte</a:t>
            </a:r>
            <a:r>
              <a:rPr lang="en-US" b="1" dirty="0"/>
              <a:t> a </a:t>
            </a:r>
            <a:r>
              <a:rPr lang="en-US" b="1" dirty="0" err="1"/>
              <a:t>los</a:t>
            </a:r>
            <a:r>
              <a:rPr lang="en-US" b="1" dirty="0"/>
              <a:t> </a:t>
            </a:r>
            <a:r>
              <a:rPr lang="en-US" b="1" dirty="0" err="1"/>
              <a:t>estudiantes</a:t>
            </a:r>
            <a:r>
              <a:rPr lang="en-US" b="1" dirty="0"/>
              <a:t>:</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dirty="0"/>
              <a:t>¿Me </a:t>
            </a:r>
            <a:r>
              <a:rPr lang="en-US" dirty="0" err="1"/>
              <a:t>pueden</a:t>
            </a:r>
            <a:r>
              <a:rPr lang="en-US" dirty="0"/>
              <a:t> </a:t>
            </a:r>
            <a:r>
              <a:rPr lang="en-US" dirty="0" err="1"/>
              <a:t>dar</a:t>
            </a:r>
            <a:r>
              <a:rPr lang="en-US" dirty="0"/>
              <a:t> un </a:t>
            </a:r>
            <a:r>
              <a:rPr lang="en-US" dirty="0" err="1"/>
              <a:t>ejemplo</a:t>
            </a:r>
            <a:r>
              <a:rPr lang="en-US" dirty="0"/>
              <a:t> de </a:t>
            </a:r>
            <a:r>
              <a:rPr lang="en-US" dirty="0" err="1"/>
              <a:t>algún</a:t>
            </a:r>
            <a:r>
              <a:rPr lang="en-US" dirty="0"/>
              <a:t> </a:t>
            </a:r>
            <a:r>
              <a:rPr lang="en-US" dirty="0" err="1"/>
              <a:t>objeto</a:t>
            </a:r>
            <a:r>
              <a:rPr lang="en-US" dirty="0"/>
              <a:t> que se </a:t>
            </a:r>
            <a:r>
              <a:rPr lang="en-US" dirty="0" err="1"/>
              <a:t>pueda</a:t>
            </a:r>
            <a:r>
              <a:rPr lang="en-US" dirty="0"/>
              <a:t> </a:t>
            </a:r>
            <a:r>
              <a:rPr lang="en-US" dirty="0" err="1"/>
              <a:t>reciclar</a:t>
            </a:r>
            <a:r>
              <a:rPr lang="en-US" dirty="0"/>
              <a:t>?</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b="0" dirty="0"/>
              <a:t>¿</a:t>
            </a:r>
            <a:r>
              <a:rPr lang="en-US" b="0" dirty="0" err="1"/>
              <a:t>Qué</a:t>
            </a:r>
            <a:r>
              <a:rPr lang="en-US" b="0" dirty="0"/>
              <a:t> </a:t>
            </a:r>
            <a:r>
              <a:rPr lang="en-US" b="0" dirty="0" err="1"/>
              <a:t>objetos</a:t>
            </a:r>
            <a:r>
              <a:rPr lang="en-US" b="0" dirty="0"/>
              <a:t> no se </a:t>
            </a:r>
            <a:r>
              <a:rPr lang="en-US" b="0" dirty="0" err="1"/>
              <a:t>pueden</a:t>
            </a:r>
            <a:r>
              <a:rPr lang="en-US" b="0" dirty="0"/>
              <a:t> </a:t>
            </a:r>
            <a:r>
              <a:rPr lang="en-US" b="0" dirty="0" err="1"/>
              <a:t>reciclar</a:t>
            </a:r>
            <a:r>
              <a:rPr lang="en-US" b="0"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Dato curioso:</a:t>
            </a:r>
          </a:p>
          <a:p>
            <a:pPr marL="0" lvl="0" indent="0" algn="l" rtl="0">
              <a:spcBef>
                <a:spcPts val="0"/>
              </a:spcBef>
              <a:spcAft>
                <a:spcPts val="0"/>
              </a:spcAft>
              <a:buNone/>
            </a:pPr>
            <a:r>
              <a:rPr lang="en-US" dirty="0"/>
              <a:t>Las </a:t>
            </a:r>
            <a:r>
              <a:rPr lang="en-US" dirty="0" err="1"/>
              <a:t>botellas</a:t>
            </a:r>
            <a:r>
              <a:rPr lang="en-US" dirty="0"/>
              <a:t> de </a:t>
            </a:r>
            <a:r>
              <a:rPr lang="en-US" dirty="0" err="1"/>
              <a:t>plástico</a:t>
            </a:r>
            <a:r>
              <a:rPr lang="en-US" dirty="0"/>
              <a:t> PET son las </a:t>
            </a:r>
            <a:r>
              <a:rPr lang="en-US" dirty="0" err="1"/>
              <a:t>más</a:t>
            </a:r>
            <a:r>
              <a:rPr lang="en-US" dirty="0"/>
              <a:t> </a:t>
            </a:r>
            <a:r>
              <a:rPr lang="en-US" dirty="0" err="1"/>
              <a:t>recicladas</a:t>
            </a:r>
            <a:r>
              <a:rPr lang="en-US" dirty="0"/>
              <a:t> </a:t>
            </a:r>
            <a:r>
              <a:rPr lang="en-US" dirty="0" err="1"/>
              <a:t>en</a:t>
            </a:r>
            <a:r>
              <a:rPr lang="en-US" dirty="0"/>
              <a:t> </a:t>
            </a:r>
            <a:r>
              <a:rPr lang="en-US" dirty="0" err="1"/>
              <a:t>el</a:t>
            </a:r>
            <a:r>
              <a:rPr lang="en-US" dirty="0"/>
              <a:t> </a:t>
            </a:r>
            <a:r>
              <a:rPr lang="en-US" dirty="0" err="1"/>
              <a:t>mundo</a:t>
            </a:r>
            <a:r>
              <a:rPr lang="en-US" dirty="0"/>
              <a:t> y son </a:t>
            </a:r>
            <a:r>
              <a:rPr lang="en-US" dirty="0" err="1"/>
              <a:t>totalmente</a:t>
            </a:r>
            <a:r>
              <a:rPr lang="en-US" dirty="0"/>
              <a:t> </a:t>
            </a:r>
            <a:r>
              <a:rPr lang="en-US" dirty="0" err="1"/>
              <a:t>reciclables</a:t>
            </a:r>
            <a:r>
              <a:rPr lang="en-US" dirty="0"/>
              <a:t>.</a:t>
            </a:r>
          </a:p>
          <a:p>
            <a:pPr marL="0" lvl="0" indent="0" algn="l" rtl="0">
              <a:spcBef>
                <a:spcPts val="0"/>
              </a:spcBef>
              <a:spcAft>
                <a:spcPts val="0"/>
              </a:spcAft>
              <a:buNone/>
            </a:pPr>
            <a:endParaRPr lang="en-US" b="0" dirty="0"/>
          </a:p>
          <a:p>
            <a:pPr marL="0" lvl="0" indent="0" algn="l" rtl="0">
              <a:spcBef>
                <a:spcPts val="0"/>
              </a:spcBef>
              <a:spcAft>
                <a:spcPts val="0"/>
              </a:spcAft>
              <a:buNone/>
            </a:pPr>
            <a:r>
              <a:rPr lang="en-US" b="1" dirty="0" err="1"/>
              <a:t>Realice</a:t>
            </a:r>
            <a:r>
              <a:rPr lang="en-US" b="1" dirty="0"/>
              <a:t> las </a:t>
            </a:r>
            <a:r>
              <a:rPr lang="en-US" b="1" dirty="0" err="1"/>
              <a:t>siguientes</a:t>
            </a:r>
            <a:r>
              <a:rPr lang="en-US" b="1" dirty="0"/>
              <a:t> </a:t>
            </a:r>
            <a:r>
              <a:rPr lang="en-US" b="1" dirty="0" err="1"/>
              <a:t>preguntas</a:t>
            </a:r>
            <a:r>
              <a:rPr lang="en-US" b="1" dirty="0"/>
              <a:t>:</a:t>
            </a:r>
          </a:p>
          <a:p>
            <a:pPr marL="228600" lvl="0" indent="-228600" algn="l" rtl="0">
              <a:spcBef>
                <a:spcPts val="0"/>
              </a:spcBef>
              <a:spcAft>
                <a:spcPts val="0"/>
              </a:spcAft>
              <a:buAutoNum type="arabicPeriod"/>
            </a:pPr>
            <a:r>
              <a:rPr lang="en-US" dirty="0"/>
              <a:t>¿Has visto </a:t>
            </a:r>
            <a:r>
              <a:rPr lang="en-US" dirty="0" err="1"/>
              <a:t>el</a:t>
            </a:r>
            <a:r>
              <a:rPr lang="en-US" dirty="0"/>
              <a:t> #1 </a:t>
            </a:r>
            <a:r>
              <a:rPr lang="en-US" dirty="0" err="1"/>
              <a:t>en</a:t>
            </a:r>
            <a:r>
              <a:rPr lang="en-US" dirty="0"/>
              <a:t> la </a:t>
            </a:r>
            <a:r>
              <a:rPr lang="en-US" dirty="0" err="1"/>
              <a:t>parte</a:t>
            </a:r>
            <a:r>
              <a:rPr lang="en-US" dirty="0"/>
              <a:t> de </a:t>
            </a:r>
            <a:r>
              <a:rPr lang="en-US" dirty="0" err="1"/>
              <a:t>abajo</a:t>
            </a:r>
            <a:r>
              <a:rPr lang="en-US" dirty="0"/>
              <a:t> de </a:t>
            </a:r>
            <a:r>
              <a:rPr lang="en-US" dirty="0" err="1"/>
              <a:t>una</a:t>
            </a:r>
            <a:r>
              <a:rPr lang="en-US" dirty="0"/>
              <a:t> </a:t>
            </a:r>
            <a:r>
              <a:rPr lang="en-US" dirty="0" err="1"/>
              <a:t>botella</a:t>
            </a:r>
            <a:r>
              <a:rPr lang="en-US" dirty="0"/>
              <a:t> de </a:t>
            </a:r>
            <a:r>
              <a:rPr lang="en-US" dirty="0" err="1"/>
              <a:t>agua</a:t>
            </a:r>
            <a:r>
              <a:rPr lang="en-US" dirty="0"/>
              <a:t>?, </a:t>
            </a:r>
            <a:r>
              <a:rPr lang="en-US" dirty="0" err="1"/>
              <a:t>sí</a:t>
            </a:r>
            <a:r>
              <a:rPr lang="en-US" dirty="0"/>
              <a:t> lo </a:t>
            </a:r>
            <a:r>
              <a:rPr lang="en-US" dirty="0" err="1"/>
              <a:t>ves</a:t>
            </a:r>
            <a:r>
              <a:rPr lang="en-US" dirty="0"/>
              <a:t>, </a:t>
            </a:r>
            <a:r>
              <a:rPr lang="en-US" dirty="0" err="1"/>
              <a:t>esa</a:t>
            </a:r>
            <a:r>
              <a:rPr lang="en-US" dirty="0"/>
              <a:t> </a:t>
            </a:r>
            <a:r>
              <a:rPr lang="en-US" dirty="0" err="1"/>
              <a:t>botella</a:t>
            </a:r>
            <a:r>
              <a:rPr lang="en-US" dirty="0"/>
              <a:t> se </a:t>
            </a:r>
            <a:r>
              <a:rPr lang="en-US" dirty="0" err="1"/>
              <a:t>puede</a:t>
            </a:r>
            <a:r>
              <a:rPr lang="en-US" dirty="0"/>
              <a:t> </a:t>
            </a:r>
            <a:r>
              <a:rPr lang="en-US" dirty="0" err="1"/>
              <a:t>reciclar</a:t>
            </a:r>
            <a:r>
              <a:rPr lang="en-US" dirty="0"/>
              <a:t> </a:t>
            </a:r>
            <a:r>
              <a:rPr lang="en-US" dirty="0" err="1"/>
              <a:t>por</a:t>
            </a:r>
            <a:r>
              <a:rPr lang="en-US" dirty="0"/>
              <a:t> complete.</a:t>
            </a:r>
          </a:p>
          <a:p>
            <a:pPr marL="228600" lvl="0" indent="-228600" algn="l" rtl="0">
              <a:spcBef>
                <a:spcPts val="0"/>
              </a:spcBef>
              <a:spcAft>
                <a:spcPts val="0"/>
              </a:spcAft>
              <a:buAutoNum type="arabicPeriod"/>
            </a:pPr>
            <a:r>
              <a:rPr lang="en-US" dirty="0"/>
              <a:t>¿Me </a:t>
            </a:r>
            <a:r>
              <a:rPr lang="en-US" dirty="0" err="1"/>
              <a:t>pueden</a:t>
            </a:r>
            <a:r>
              <a:rPr lang="en-US" dirty="0"/>
              <a:t> </a:t>
            </a:r>
            <a:r>
              <a:rPr lang="en-US" dirty="0" err="1"/>
              <a:t>dar</a:t>
            </a:r>
            <a:r>
              <a:rPr lang="en-US" dirty="0"/>
              <a:t> </a:t>
            </a:r>
            <a:r>
              <a:rPr lang="en-US" dirty="0" err="1"/>
              <a:t>algún</a:t>
            </a:r>
            <a:r>
              <a:rPr lang="en-US" dirty="0"/>
              <a:t> </a:t>
            </a:r>
            <a:r>
              <a:rPr lang="en-US" dirty="0" err="1"/>
              <a:t>otro</a:t>
            </a:r>
            <a:r>
              <a:rPr lang="en-US" dirty="0"/>
              <a:t> </a:t>
            </a:r>
            <a:r>
              <a:rPr lang="en-US" dirty="0" err="1"/>
              <a:t>ejemplo</a:t>
            </a:r>
            <a:r>
              <a:rPr lang="en-US" dirty="0"/>
              <a:t> de </a:t>
            </a:r>
            <a:r>
              <a:rPr lang="en-US" dirty="0" err="1"/>
              <a:t>objetos</a:t>
            </a:r>
            <a:r>
              <a:rPr lang="en-US" dirty="0"/>
              <a:t> que se </a:t>
            </a:r>
            <a:r>
              <a:rPr lang="en-US" dirty="0" err="1"/>
              <a:t>puedan</a:t>
            </a:r>
            <a:r>
              <a:rPr lang="en-US" dirty="0"/>
              <a:t> </a:t>
            </a:r>
            <a:r>
              <a:rPr lang="en-US" dirty="0" err="1"/>
              <a:t>reciclar</a:t>
            </a:r>
            <a:r>
              <a:rPr lang="en-US" dirty="0"/>
              <a:t>?</a:t>
            </a:r>
            <a:endParaRPr dirty="0"/>
          </a:p>
        </p:txBody>
      </p:sp>
      <p:sp>
        <p:nvSpPr>
          <p:cNvPr id="242" name="Google Shape;2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latin typeface="+mj-lt"/>
              </a:rPr>
              <a:t>(</a:t>
            </a:r>
            <a:r>
              <a:rPr lang="en-US" b="1" dirty="0" err="1">
                <a:latin typeface="+mj-lt"/>
              </a:rPr>
              <a:t>Duración</a:t>
            </a:r>
            <a:r>
              <a:rPr lang="en-US" b="1" dirty="0">
                <a:latin typeface="+mj-lt"/>
              </a:rPr>
              <a:t> de </a:t>
            </a:r>
            <a:r>
              <a:rPr lang="en-US" b="1" dirty="0" err="1">
                <a:latin typeface="+mj-lt"/>
              </a:rPr>
              <a:t>diapositiva</a:t>
            </a:r>
            <a:r>
              <a:rPr lang="en-US" b="1" dirty="0">
                <a:latin typeface="+mj-lt"/>
              </a:rPr>
              <a:t>: 3-5 </a:t>
            </a:r>
            <a:r>
              <a:rPr lang="en-US" b="1" dirty="0" err="1">
                <a:latin typeface="+mj-lt"/>
              </a:rPr>
              <a:t>minutos</a:t>
            </a:r>
            <a:r>
              <a:rPr lang="en-US" b="1" dirty="0">
                <a:latin typeface="+mj-lt"/>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a:solidFill>
                <a:srgbClr val="3AC69D"/>
              </a:solidFill>
              <a:latin typeface="+mj-lt"/>
              <a:cs typeface="Mali Medium"/>
              <a:sym typeface="Mali Medium"/>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err="1">
                <a:solidFill>
                  <a:srgbClr val="3AC69D"/>
                </a:solidFill>
                <a:latin typeface="+mj-lt"/>
                <a:cs typeface="Mali Medium"/>
                <a:sym typeface="Mali Medium"/>
              </a:rPr>
              <a:t>Pregunta</a:t>
            </a:r>
            <a:r>
              <a:rPr lang="en-US" sz="1100" b="1" i="0" u="none" strike="noStrike" cap="none" dirty="0">
                <a:solidFill>
                  <a:srgbClr val="3AC69D"/>
                </a:solidFill>
                <a:latin typeface="+mj-lt"/>
                <a:cs typeface="Mali Medium"/>
                <a:sym typeface="Mali Medium"/>
              </a:rPr>
              <a:t> a </a:t>
            </a:r>
            <a:r>
              <a:rPr lang="en-US" sz="1100" b="1" i="0" u="none" strike="noStrike" cap="none" dirty="0" err="1">
                <a:solidFill>
                  <a:srgbClr val="3AC69D"/>
                </a:solidFill>
                <a:latin typeface="+mj-lt"/>
                <a:cs typeface="Mali Medium"/>
                <a:sym typeface="Mali Medium"/>
              </a:rPr>
              <a:t>los</a:t>
            </a:r>
            <a:r>
              <a:rPr lang="en-US" sz="1100" b="1" i="0" u="none" strike="noStrike" cap="none" dirty="0">
                <a:solidFill>
                  <a:srgbClr val="3AC69D"/>
                </a:solidFill>
                <a:latin typeface="+mj-lt"/>
                <a:cs typeface="Mali Medium"/>
                <a:sym typeface="Mali Medium"/>
              </a:rPr>
              <a:t> </a:t>
            </a:r>
            <a:r>
              <a:rPr lang="en-US" sz="1100" b="1" i="0" u="none" strike="noStrike" cap="none" dirty="0" err="1">
                <a:solidFill>
                  <a:srgbClr val="3AC69D"/>
                </a:solidFill>
                <a:latin typeface="+mj-lt"/>
                <a:cs typeface="Mali Medium"/>
                <a:sym typeface="Mali Medium"/>
              </a:rPr>
              <a:t>estudiantes</a:t>
            </a:r>
            <a:r>
              <a:rPr lang="en-US" sz="1100" b="1" i="0" u="none" strike="noStrike" cap="none" dirty="0">
                <a:solidFill>
                  <a:srgbClr val="3AC69D"/>
                </a:solidFill>
                <a:latin typeface="+mj-lt"/>
                <a:cs typeface="Mali Medium"/>
                <a:sym typeface="Mali Medium"/>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3AC69D"/>
                </a:solidFill>
                <a:latin typeface="+mj-lt"/>
                <a:cs typeface="Mali Medium"/>
                <a:sym typeface="Mali Medium"/>
              </a:rPr>
              <a:t>1. ¿Por </a:t>
            </a:r>
            <a:r>
              <a:rPr lang="en-US" sz="1100" b="0" i="0" u="none" strike="noStrike" cap="none" dirty="0" err="1">
                <a:solidFill>
                  <a:srgbClr val="3AC69D"/>
                </a:solidFill>
                <a:latin typeface="+mj-lt"/>
                <a:cs typeface="Mali Medium"/>
                <a:sym typeface="Mali Medium"/>
              </a:rPr>
              <a:t>qué</a:t>
            </a:r>
            <a:r>
              <a:rPr lang="en-US" sz="1100" b="0" i="0" u="none" strike="noStrike" cap="none" dirty="0">
                <a:solidFill>
                  <a:srgbClr val="3AC69D"/>
                </a:solidFill>
                <a:latin typeface="+mj-lt"/>
                <a:cs typeface="Mali Medium"/>
                <a:sym typeface="Mali Medium"/>
              </a:rPr>
              <a:t> es </a:t>
            </a:r>
            <a:r>
              <a:rPr lang="en-US" sz="1100" b="0" i="0" u="none" strike="noStrike" cap="none" dirty="0" err="1">
                <a:solidFill>
                  <a:srgbClr val="3AC69D"/>
                </a:solidFill>
                <a:latin typeface="+mj-lt"/>
                <a:cs typeface="Mali Medium"/>
                <a:sym typeface="Mali Medium"/>
              </a:rPr>
              <a:t>importante</a:t>
            </a:r>
            <a:r>
              <a:rPr lang="en-US" sz="1100" b="0" i="0" u="none" strike="noStrike" cap="none" dirty="0">
                <a:solidFill>
                  <a:srgbClr val="3AC69D"/>
                </a:solidFill>
                <a:latin typeface="+mj-lt"/>
                <a:cs typeface="Mali Medium"/>
                <a:sym typeface="Mali Medium"/>
              </a:rPr>
              <a:t> </a:t>
            </a:r>
            <a:r>
              <a:rPr lang="en-US" sz="1100" b="0" i="0" u="none" strike="noStrike" cap="none" dirty="0" err="1">
                <a:solidFill>
                  <a:srgbClr val="3AC69D"/>
                </a:solidFill>
                <a:latin typeface="+mj-lt"/>
                <a:cs typeface="Mali Medium"/>
                <a:sym typeface="Mali Medium"/>
              </a:rPr>
              <a:t>limpiar</a:t>
            </a:r>
            <a:r>
              <a:rPr lang="en-US" sz="1100" b="0" i="0" u="none" strike="noStrike" cap="none" dirty="0">
                <a:solidFill>
                  <a:srgbClr val="3AC69D"/>
                </a:solidFill>
                <a:latin typeface="+mj-lt"/>
                <a:cs typeface="Mali Medium"/>
                <a:sym typeface="Mali Medium"/>
              </a:rPr>
              <a:t> </a:t>
            </a:r>
            <a:r>
              <a:rPr lang="en-US" sz="1100" b="0" i="0" u="none" strike="noStrike" cap="none" dirty="0" err="1">
                <a:solidFill>
                  <a:srgbClr val="3AC69D"/>
                </a:solidFill>
                <a:latin typeface="+mj-lt"/>
                <a:cs typeface="Mali Medium"/>
                <a:sym typeface="Mali Medium"/>
              </a:rPr>
              <a:t>los</a:t>
            </a:r>
            <a:r>
              <a:rPr lang="en-US" sz="1100" b="0" i="0" u="none" strike="noStrike" cap="none" dirty="0">
                <a:solidFill>
                  <a:srgbClr val="3AC69D"/>
                </a:solidFill>
                <a:latin typeface="+mj-lt"/>
                <a:cs typeface="Mali Medium"/>
                <a:sym typeface="Mali Medium"/>
              </a:rPr>
              <a:t> </a:t>
            </a:r>
            <a:r>
              <a:rPr lang="en-US" sz="1100" b="0" i="0" u="none" strike="noStrike" cap="none" dirty="0" err="1">
                <a:solidFill>
                  <a:srgbClr val="3AC69D"/>
                </a:solidFill>
                <a:latin typeface="+mj-lt"/>
                <a:cs typeface="Mali Medium"/>
                <a:sym typeface="Mali Medium"/>
              </a:rPr>
              <a:t>objetos</a:t>
            </a:r>
            <a:r>
              <a:rPr lang="en-US" sz="1100" b="0" i="0" u="none" strike="noStrike" cap="none" dirty="0">
                <a:solidFill>
                  <a:srgbClr val="3AC69D"/>
                </a:solidFill>
                <a:latin typeface="+mj-lt"/>
                <a:cs typeface="Mali Medium"/>
                <a:sym typeface="Mali Medium"/>
              </a:rPr>
              <a:t> antes de </a:t>
            </a:r>
            <a:r>
              <a:rPr lang="en-US" sz="1100" b="0" i="0" u="none" strike="noStrike" cap="none" dirty="0" err="1">
                <a:solidFill>
                  <a:srgbClr val="3AC69D"/>
                </a:solidFill>
                <a:latin typeface="+mj-lt"/>
                <a:cs typeface="Mali Medium"/>
                <a:sym typeface="Mali Medium"/>
              </a:rPr>
              <a:t>reciclar</a:t>
            </a:r>
            <a:r>
              <a:rPr lang="en-US" sz="1100" b="0" i="0" u="none" strike="noStrike" cap="none" dirty="0">
                <a:solidFill>
                  <a:srgbClr val="3AC69D"/>
                </a:solidFill>
                <a:latin typeface="+mj-lt"/>
                <a:cs typeface="Mali Medium"/>
                <a:sym typeface="Mali Medium"/>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3AC69D"/>
                </a:solidFill>
                <a:latin typeface="+mj-lt"/>
                <a:cs typeface="Mali Medium"/>
                <a:sym typeface="Mali Medium"/>
              </a:rPr>
              <a:t>2. ¿</a:t>
            </a:r>
            <a:r>
              <a:rPr lang="en-US" sz="1100" b="0" i="0" u="none" strike="noStrike" cap="none" dirty="0" err="1">
                <a:solidFill>
                  <a:srgbClr val="3AC69D"/>
                </a:solidFill>
                <a:latin typeface="+mj-lt"/>
                <a:cs typeface="Mali Medium"/>
                <a:sym typeface="Mali Medium"/>
              </a:rPr>
              <a:t>Qué</a:t>
            </a:r>
            <a:r>
              <a:rPr lang="en-US" sz="1100" b="0" i="0" u="none" strike="noStrike" cap="none" dirty="0">
                <a:solidFill>
                  <a:srgbClr val="3AC69D"/>
                </a:solidFill>
                <a:latin typeface="+mj-lt"/>
                <a:cs typeface="Mali Medium"/>
                <a:sym typeface="Mali Medium"/>
              </a:rPr>
              <a:t> </a:t>
            </a:r>
            <a:r>
              <a:rPr lang="en-US" sz="1100" b="0" i="0" u="none" strike="noStrike" cap="none" dirty="0" err="1">
                <a:solidFill>
                  <a:srgbClr val="3AC69D"/>
                </a:solidFill>
                <a:latin typeface="+mj-lt"/>
                <a:cs typeface="Mali Medium"/>
                <a:sym typeface="Mali Medium"/>
              </a:rPr>
              <a:t>pasa</a:t>
            </a:r>
            <a:r>
              <a:rPr lang="en-US" sz="1100" b="0" i="0" u="none" strike="noStrike" cap="none" dirty="0">
                <a:solidFill>
                  <a:srgbClr val="3AC69D"/>
                </a:solidFill>
                <a:latin typeface="+mj-lt"/>
                <a:cs typeface="Mali Medium"/>
                <a:sym typeface="Mali Medium"/>
              </a:rPr>
              <a:t> </a:t>
            </a:r>
            <a:r>
              <a:rPr lang="en-US" sz="1100" b="0" i="0" u="none" strike="noStrike" cap="none" dirty="0" err="1">
                <a:solidFill>
                  <a:srgbClr val="3AC69D"/>
                </a:solidFill>
                <a:latin typeface="+mj-lt"/>
                <a:cs typeface="Mali Medium"/>
                <a:sym typeface="Mali Medium"/>
              </a:rPr>
              <a:t>si</a:t>
            </a:r>
            <a:r>
              <a:rPr lang="en-US" sz="1100" b="0" i="0" u="none" strike="noStrike" cap="none" dirty="0">
                <a:solidFill>
                  <a:srgbClr val="3AC69D"/>
                </a:solidFill>
                <a:latin typeface="+mj-lt"/>
                <a:cs typeface="Mali Medium"/>
                <a:sym typeface="Mali Medium"/>
              </a:rPr>
              <a:t> </a:t>
            </a:r>
            <a:r>
              <a:rPr lang="en-US" sz="1100" b="0" i="0" u="none" strike="noStrike" cap="none" dirty="0" err="1">
                <a:solidFill>
                  <a:srgbClr val="3AC69D"/>
                </a:solidFill>
                <a:latin typeface="+mj-lt"/>
                <a:cs typeface="Mali Medium"/>
                <a:sym typeface="Mali Medium"/>
              </a:rPr>
              <a:t>tienen</a:t>
            </a:r>
            <a:r>
              <a:rPr lang="en-US" sz="1100" b="0" i="0" u="none" strike="noStrike" cap="none" dirty="0">
                <a:solidFill>
                  <a:srgbClr val="3AC69D"/>
                </a:solidFill>
                <a:latin typeface="+mj-lt"/>
                <a:cs typeface="Mali Medium"/>
                <a:sym typeface="Mali Medium"/>
              </a:rPr>
              <a:t> </a:t>
            </a:r>
            <a:r>
              <a:rPr lang="en-US" sz="1100" b="0" i="0" u="none" strike="noStrike" cap="none" dirty="0" err="1">
                <a:solidFill>
                  <a:srgbClr val="3AC69D"/>
                </a:solidFill>
                <a:latin typeface="+mj-lt"/>
                <a:cs typeface="Mali Medium"/>
                <a:sym typeface="Mali Medium"/>
              </a:rPr>
              <a:t>líquidos</a:t>
            </a:r>
            <a:r>
              <a:rPr lang="en-US" sz="1100" b="0" i="0" u="none" strike="noStrike" cap="none" dirty="0">
                <a:solidFill>
                  <a:srgbClr val="3AC69D"/>
                </a:solidFill>
                <a:latin typeface="+mj-lt"/>
                <a:cs typeface="Mali Medium"/>
                <a:sym typeface="Mali Medium"/>
              </a:rPr>
              <a:t> o </a:t>
            </a:r>
            <a:r>
              <a:rPr lang="en-US" sz="1100" b="0" i="0" u="none" strike="noStrike" cap="none" dirty="0" err="1">
                <a:solidFill>
                  <a:srgbClr val="3AC69D"/>
                </a:solidFill>
                <a:latin typeface="+mj-lt"/>
                <a:cs typeface="Mali Medium"/>
                <a:sym typeface="Mali Medium"/>
              </a:rPr>
              <a:t>restos</a:t>
            </a:r>
            <a:r>
              <a:rPr lang="en-US" sz="1100" b="0" i="0" u="none" strike="noStrike" cap="none" dirty="0">
                <a:solidFill>
                  <a:srgbClr val="3AC69D"/>
                </a:solidFill>
                <a:latin typeface="+mj-lt"/>
                <a:cs typeface="Mali Medium"/>
                <a:sym typeface="Mali Medium"/>
              </a:rPr>
              <a:t> de comida?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3AC69D"/>
              </a:solidFill>
              <a:latin typeface="+mj-lt"/>
              <a:ea typeface="Calibri"/>
              <a:cs typeface="Mali Medium"/>
              <a:sym typeface="Mali Medium"/>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err="1">
                <a:solidFill>
                  <a:schemeClr val="lt1"/>
                </a:solidFill>
                <a:latin typeface="+mj-lt"/>
                <a:ea typeface="Calibri"/>
                <a:cs typeface="Calibri"/>
                <a:sym typeface="Calibri"/>
              </a:rPr>
              <a:t>Podría</a:t>
            </a:r>
            <a:r>
              <a:rPr lang="en-US" sz="1100" b="1" i="0" u="sng" strike="noStrike" cap="none" dirty="0">
                <a:solidFill>
                  <a:schemeClr val="lt1"/>
                </a:solidFill>
                <a:latin typeface="+mj-lt"/>
                <a:ea typeface="Calibri"/>
                <a:cs typeface="Calibri"/>
                <a:sym typeface="Calibri"/>
              </a:rPr>
              <a:t> </a:t>
            </a:r>
            <a:r>
              <a:rPr lang="en-US" sz="1100" b="1" i="0" u="sng" strike="noStrike" cap="none" dirty="0" err="1">
                <a:solidFill>
                  <a:schemeClr val="lt1"/>
                </a:solidFill>
                <a:latin typeface="+mj-lt"/>
                <a:ea typeface="Calibri"/>
                <a:cs typeface="Calibri"/>
                <a:sym typeface="Calibri"/>
              </a:rPr>
              <a:t>sugerir</a:t>
            </a:r>
            <a:r>
              <a:rPr lang="en-US" sz="1100" b="1" i="0" u="sng" strike="noStrike" cap="none" dirty="0">
                <a:solidFill>
                  <a:schemeClr val="lt1"/>
                </a:solidFill>
                <a:latin typeface="+mj-lt"/>
                <a:ea typeface="Calibri"/>
                <a:cs typeface="Calibri"/>
                <a:sym typeface="Calibri"/>
              </a:rPr>
              <a:t> las </a:t>
            </a:r>
            <a:r>
              <a:rPr lang="en-US" sz="1100" b="1" i="0" u="sng" strike="noStrike" cap="none" dirty="0" err="1">
                <a:solidFill>
                  <a:schemeClr val="lt1"/>
                </a:solidFill>
                <a:latin typeface="+mj-lt"/>
                <a:ea typeface="Calibri"/>
                <a:cs typeface="Calibri"/>
                <a:sym typeface="Calibri"/>
              </a:rPr>
              <a:t>siguientes</a:t>
            </a:r>
            <a:r>
              <a:rPr lang="en-US" sz="1100" b="1" i="0" u="sng" strike="noStrike" cap="none" dirty="0">
                <a:solidFill>
                  <a:schemeClr val="lt1"/>
                </a:solidFill>
                <a:latin typeface="+mj-lt"/>
                <a:ea typeface="Calibri"/>
                <a:cs typeface="Calibri"/>
                <a:sym typeface="Calibri"/>
              </a:rPr>
              <a:t> </a:t>
            </a:r>
            <a:r>
              <a:rPr lang="en-US" sz="1100" b="1" i="0" u="sng" strike="noStrike" cap="none" dirty="0" err="1">
                <a:solidFill>
                  <a:schemeClr val="lt1"/>
                </a:solidFill>
                <a:latin typeface="+mj-lt"/>
                <a:ea typeface="Calibri"/>
                <a:cs typeface="Calibri"/>
                <a:sym typeface="Calibri"/>
              </a:rPr>
              <a:t>respuestas</a:t>
            </a:r>
            <a:r>
              <a:rPr lang="en-US" sz="1100" b="1" i="0" u="sng" strike="noStrike" cap="none" dirty="0">
                <a:solidFill>
                  <a:schemeClr val="lt1"/>
                </a:solidFill>
                <a:latin typeface="+mj-lt"/>
                <a:ea typeface="Calibri"/>
                <a:cs typeface="Calibri"/>
                <a:sym typeface="Calibri"/>
              </a:rPr>
              <a: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latin typeface="+mj-lt"/>
              </a:rPr>
              <a:t>Los </a:t>
            </a:r>
            <a:r>
              <a:rPr lang="en-US" dirty="0" err="1">
                <a:latin typeface="+mj-lt"/>
              </a:rPr>
              <a:t>objetos</a:t>
            </a:r>
            <a:r>
              <a:rPr lang="en-US" dirty="0">
                <a:latin typeface="+mj-lt"/>
              </a:rPr>
              <a:t> </a:t>
            </a:r>
            <a:r>
              <a:rPr lang="en-US" dirty="0" err="1">
                <a:latin typeface="+mj-lt"/>
              </a:rPr>
              <a:t>sucios</a:t>
            </a:r>
            <a:r>
              <a:rPr lang="en-US" dirty="0">
                <a:latin typeface="+mj-lt"/>
              </a:rPr>
              <a:t> no </a:t>
            </a:r>
            <a:r>
              <a:rPr lang="en-US" dirty="0" err="1">
                <a:latin typeface="+mj-lt"/>
              </a:rPr>
              <a:t>pueden</a:t>
            </a:r>
            <a:r>
              <a:rPr lang="en-US" dirty="0">
                <a:latin typeface="+mj-lt"/>
              </a:rPr>
              <a:t> ser </a:t>
            </a:r>
            <a:r>
              <a:rPr lang="en-US" dirty="0" err="1">
                <a:latin typeface="+mj-lt"/>
              </a:rPr>
              <a:t>reciclados</a:t>
            </a:r>
            <a:r>
              <a:rPr lang="en-US" dirty="0">
                <a:latin typeface="+mj-lt"/>
              </a:rPr>
              <a: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latin typeface="+mj-lt"/>
              </a:rPr>
              <a:t>Los </a:t>
            </a:r>
            <a:r>
              <a:rPr lang="en-US" dirty="0" err="1">
                <a:latin typeface="+mj-lt"/>
              </a:rPr>
              <a:t>objetos</a:t>
            </a:r>
            <a:r>
              <a:rPr lang="en-US" dirty="0">
                <a:latin typeface="+mj-lt"/>
              </a:rPr>
              <a:t> </a:t>
            </a:r>
            <a:r>
              <a:rPr lang="en-US" dirty="0" err="1">
                <a:latin typeface="+mj-lt"/>
              </a:rPr>
              <a:t>mojados</a:t>
            </a:r>
            <a:r>
              <a:rPr lang="en-US" dirty="0">
                <a:latin typeface="+mj-lt"/>
              </a:rPr>
              <a:t> o </a:t>
            </a:r>
            <a:r>
              <a:rPr lang="en-US" dirty="0" err="1">
                <a:latin typeface="+mj-lt"/>
              </a:rPr>
              <a:t>sucios</a:t>
            </a:r>
            <a:r>
              <a:rPr lang="en-US" dirty="0">
                <a:latin typeface="+mj-lt"/>
              </a:rPr>
              <a:t> </a:t>
            </a:r>
            <a:r>
              <a:rPr lang="en-US" dirty="0" err="1">
                <a:latin typeface="+mj-lt"/>
              </a:rPr>
              <a:t>pueden</a:t>
            </a:r>
            <a:r>
              <a:rPr lang="en-US" dirty="0">
                <a:latin typeface="+mj-lt"/>
              </a:rPr>
              <a:t> </a:t>
            </a:r>
            <a:r>
              <a:rPr lang="en-US" dirty="0" err="1">
                <a:latin typeface="+mj-lt"/>
              </a:rPr>
              <a:t>ensuciar</a:t>
            </a:r>
            <a:r>
              <a:rPr lang="en-US" dirty="0">
                <a:latin typeface="+mj-lt"/>
              </a:rPr>
              <a:t> </a:t>
            </a:r>
            <a:r>
              <a:rPr lang="en-US" dirty="0" err="1">
                <a:latin typeface="+mj-lt"/>
              </a:rPr>
              <a:t>otros</a:t>
            </a:r>
            <a:r>
              <a:rPr lang="en-US" dirty="0">
                <a:latin typeface="+mj-lt"/>
              </a:rPr>
              <a:t> </a:t>
            </a:r>
            <a:r>
              <a:rPr lang="en-US" dirty="0" err="1">
                <a:latin typeface="+mj-lt"/>
              </a:rPr>
              <a:t>objetos</a:t>
            </a:r>
            <a:r>
              <a:rPr lang="en-US" dirty="0">
                <a:latin typeface="+mj-lt"/>
              </a:rPr>
              <a:t>, </a:t>
            </a:r>
            <a:r>
              <a:rPr lang="en-US" dirty="0" err="1">
                <a:latin typeface="+mj-lt"/>
              </a:rPr>
              <a:t>así</a:t>
            </a:r>
            <a:r>
              <a:rPr lang="en-US" dirty="0">
                <a:latin typeface="+mj-lt"/>
              </a:rPr>
              <a:t> </a:t>
            </a:r>
            <a:r>
              <a:rPr lang="en-US" dirty="0" err="1">
                <a:latin typeface="+mj-lt"/>
              </a:rPr>
              <a:t>como</a:t>
            </a:r>
            <a:r>
              <a:rPr lang="en-US" dirty="0">
                <a:latin typeface="+mj-lt"/>
              </a:rPr>
              <a:t> </a:t>
            </a:r>
            <a:r>
              <a:rPr lang="en-US" dirty="0" err="1">
                <a:latin typeface="+mj-lt"/>
              </a:rPr>
              <a:t>ensuciar</a:t>
            </a:r>
            <a:r>
              <a:rPr lang="en-US" dirty="0">
                <a:latin typeface="+mj-lt"/>
              </a:rPr>
              <a:t> </a:t>
            </a:r>
            <a:r>
              <a:rPr lang="en-US" dirty="0" err="1">
                <a:latin typeface="+mj-lt"/>
              </a:rPr>
              <a:t>todo</a:t>
            </a:r>
            <a:r>
              <a:rPr lang="en-US" dirty="0">
                <a:latin typeface="+mj-lt"/>
              </a:rPr>
              <a:t> </a:t>
            </a:r>
            <a:r>
              <a:rPr lang="en-US" dirty="0" err="1">
                <a:latin typeface="+mj-lt"/>
              </a:rPr>
              <a:t>el</a:t>
            </a:r>
            <a:r>
              <a:rPr lang="en-US" dirty="0">
                <a:latin typeface="+mj-lt"/>
              </a:rPr>
              <a:t> </a:t>
            </a:r>
            <a:r>
              <a:rPr lang="en-US" dirty="0" err="1">
                <a:latin typeface="+mj-lt"/>
              </a:rPr>
              <a:t>cesto</a:t>
            </a:r>
            <a:r>
              <a:rPr lang="en-US" dirty="0">
                <a:latin typeface="+mj-lt"/>
              </a:rPr>
              <a:t> de </a:t>
            </a:r>
            <a:r>
              <a:rPr lang="en-US" dirty="0" err="1">
                <a:latin typeface="+mj-lt"/>
              </a:rPr>
              <a:t>basura</a:t>
            </a:r>
            <a:r>
              <a:rPr lang="en-US" dirty="0">
                <a:latin typeface="+mj-lt"/>
              </a:rPr>
              <a:t>.</a:t>
            </a:r>
          </a:p>
          <a:p>
            <a:pPr marL="228600" lvl="0" indent="-228600" algn="l" rtl="0">
              <a:spcBef>
                <a:spcPts val="0"/>
              </a:spcBef>
              <a:spcAft>
                <a:spcPts val="0"/>
              </a:spcAft>
              <a:buAutoNum type="arabicPeriod"/>
            </a:pPr>
            <a:endParaRPr dirty="0"/>
          </a:p>
        </p:txBody>
      </p:sp>
      <p:sp>
        <p:nvSpPr>
          <p:cNvPr id="265" name="Google Shape;26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a:t>
            </a:r>
            <a:r>
              <a:rPr lang="en-US" b="1" dirty="0" err="1"/>
              <a:t>diapositiva</a:t>
            </a:r>
            <a:r>
              <a:rPr lang="en-US" b="1" dirty="0"/>
              <a:t>: 3-5 </a:t>
            </a:r>
            <a:r>
              <a:rPr lang="en-US" b="1" dirty="0" err="1"/>
              <a:t>minutos</a:t>
            </a:r>
            <a:r>
              <a:rPr lang="en-US" b="1"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s-ES" dirty="0"/>
              <a:t>Los elementos que se reciclan deben separarse en los contenedores de reciclaje adecuados. Haga clic para revelar el símbolo de reciclaje y hágales saber que este símbolo indica dónde colocar su reciclaje.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err="1"/>
              <a:t>Pregunte</a:t>
            </a:r>
            <a:r>
              <a:rPr lang="en-US" b="1" dirty="0"/>
              <a:t> a </a:t>
            </a:r>
            <a:r>
              <a:rPr lang="en-US" b="1" dirty="0" err="1"/>
              <a:t>los</a:t>
            </a:r>
            <a:r>
              <a:rPr lang="en-US" b="1" dirty="0"/>
              <a:t> </a:t>
            </a:r>
            <a:r>
              <a:rPr lang="en-US" b="1" dirty="0" err="1"/>
              <a:t>estudiantes</a:t>
            </a:r>
            <a:r>
              <a:rPr lang="en-US" b="1" dirty="0"/>
              <a:t>:</a:t>
            </a:r>
          </a:p>
          <a:p>
            <a:pPr marL="228600" lvl="0" indent="-228600" algn="l" rtl="0">
              <a:spcBef>
                <a:spcPts val="0"/>
              </a:spcBef>
              <a:spcAft>
                <a:spcPts val="0"/>
              </a:spcAft>
              <a:buAutoNum type="arabicPeriod"/>
            </a:pPr>
            <a:r>
              <a:rPr lang="en-US" dirty="0"/>
              <a:t>¿</a:t>
            </a:r>
            <a:r>
              <a:rPr lang="en-US" dirty="0" err="1"/>
              <a:t>Dónde</a:t>
            </a:r>
            <a:r>
              <a:rPr lang="en-US" dirty="0"/>
              <a:t> has visto </a:t>
            </a:r>
            <a:r>
              <a:rPr lang="en-US" dirty="0" err="1"/>
              <a:t>este</a:t>
            </a:r>
            <a:r>
              <a:rPr lang="en-US" dirty="0"/>
              <a:t> </a:t>
            </a:r>
            <a:r>
              <a:rPr lang="en-US" dirty="0" err="1"/>
              <a:t>símbolo</a:t>
            </a:r>
            <a:r>
              <a:rPr lang="en-US" dirty="0"/>
              <a:t> </a:t>
            </a:r>
            <a:r>
              <a:rPr lang="en-US" dirty="0" err="1"/>
              <a:t>verde</a:t>
            </a:r>
            <a:r>
              <a:rPr lang="en-US" dirty="0"/>
              <a:t> antes?</a:t>
            </a:r>
          </a:p>
          <a:p>
            <a:pPr marL="228600" lvl="0" indent="-228600" algn="l" rtl="0">
              <a:spcBef>
                <a:spcPts val="0"/>
              </a:spcBef>
              <a:spcAft>
                <a:spcPts val="0"/>
              </a:spcAft>
              <a:buAutoNum type="arabicPeriod"/>
            </a:pPr>
            <a:r>
              <a:rPr lang="en-US" dirty="0"/>
              <a:t>¿</a:t>
            </a:r>
            <a:r>
              <a:rPr lang="en-US" dirty="0" err="1"/>
              <a:t>Qué</a:t>
            </a:r>
            <a:r>
              <a:rPr lang="en-US" dirty="0"/>
              <a:t> </a:t>
            </a:r>
            <a:r>
              <a:rPr lang="en-US" dirty="0" err="1"/>
              <a:t>significa</a:t>
            </a:r>
            <a:r>
              <a:rPr lang="en-US" dirty="0"/>
              <a:t> </a:t>
            </a:r>
            <a:r>
              <a:rPr lang="en-US" dirty="0" err="1"/>
              <a:t>este</a:t>
            </a:r>
            <a:r>
              <a:rPr lang="en-US" dirty="0"/>
              <a:t> </a:t>
            </a:r>
            <a:r>
              <a:rPr lang="en-US" dirty="0" err="1"/>
              <a:t>símbolo</a:t>
            </a:r>
            <a:r>
              <a:rPr lang="en-US" dirty="0"/>
              <a:t>?</a:t>
            </a:r>
          </a:p>
          <a:p>
            <a:pPr marL="228600" lvl="0" indent="-228600" algn="l" rtl="0">
              <a:spcBef>
                <a:spcPts val="0"/>
              </a:spcBef>
              <a:spcAft>
                <a:spcPts val="0"/>
              </a:spcAft>
              <a:buAutoNum type="arabicPeriod"/>
            </a:pPr>
            <a:r>
              <a:rPr lang="en-US" dirty="0"/>
              <a:t>¿</a:t>
            </a:r>
            <a:r>
              <a:rPr lang="en-US" dirty="0" err="1"/>
              <a:t>Dónde</a:t>
            </a:r>
            <a:r>
              <a:rPr lang="en-US" dirty="0"/>
              <a:t> </a:t>
            </a:r>
            <a:r>
              <a:rPr lang="en-US" dirty="0" err="1"/>
              <a:t>podemos</a:t>
            </a:r>
            <a:r>
              <a:rPr lang="en-US" dirty="0"/>
              <a:t> </a:t>
            </a:r>
            <a:r>
              <a:rPr lang="en-US" dirty="0" err="1"/>
              <a:t>colocar</a:t>
            </a:r>
            <a:r>
              <a:rPr lang="en-US" dirty="0"/>
              <a:t> las </a:t>
            </a:r>
            <a:r>
              <a:rPr lang="en-US" dirty="0" err="1"/>
              <a:t>botellas</a:t>
            </a:r>
            <a:r>
              <a:rPr lang="en-US" dirty="0"/>
              <a:t> de </a:t>
            </a:r>
            <a:r>
              <a:rPr lang="en-US" dirty="0" err="1"/>
              <a:t>plástico</a:t>
            </a:r>
            <a:r>
              <a:rPr lang="en-US" dirty="0"/>
              <a:t> PET?</a:t>
            </a:r>
          </a:p>
        </p:txBody>
      </p:sp>
      <p:sp>
        <p:nvSpPr>
          <p:cNvPr id="278" name="Google Shape;27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a:t>
            </a:r>
            <a:r>
              <a:rPr lang="en-US" b="1" dirty="0" err="1"/>
              <a:t>diapostivia</a:t>
            </a:r>
            <a:r>
              <a:rPr lang="en-US" b="1" dirty="0"/>
              <a:t>: 2-4 </a:t>
            </a:r>
            <a:r>
              <a:rPr lang="en-US" b="1" dirty="0" err="1"/>
              <a:t>minutos</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Dígale</a:t>
            </a:r>
            <a:r>
              <a:rPr lang="en-US" b="1" dirty="0"/>
              <a:t> a </a:t>
            </a:r>
            <a:r>
              <a:rPr lang="en-US" b="1" dirty="0" err="1"/>
              <a:t>los</a:t>
            </a:r>
            <a:r>
              <a:rPr lang="en-US" b="1" dirty="0"/>
              <a:t> </a:t>
            </a:r>
            <a:r>
              <a:rPr lang="en-US" b="1" dirty="0" err="1"/>
              <a:t>estudiantes</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err="1"/>
              <a:t>Cuando</a:t>
            </a:r>
            <a:r>
              <a:rPr lang="en-US" b="0" dirty="0"/>
              <a:t> se </a:t>
            </a:r>
            <a:r>
              <a:rPr lang="en-US" b="0" dirty="0" err="1"/>
              <a:t>siguen</a:t>
            </a:r>
            <a:r>
              <a:rPr lang="en-US" b="0" dirty="0"/>
              <a:t> </a:t>
            </a:r>
            <a:r>
              <a:rPr lang="en-US" b="0" dirty="0" err="1"/>
              <a:t>los</a:t>
            </a:r>
            <a:r>
              <a:rPr lang="en-US" b="0" dirty="0"/>
              <a:t> 3 pasos del </a:t>
            </a:r>
            <a:r>
              <a:rPr lang="en-US" b="0" dirty="0" err="1"/>
              <a:t>reciclaje</a:t>
            </a:r>
            <a:r>
              <a:rPr lang="en-US" b="0" dirty="0"/>
              <a:t>, </a:t>
            </a:r>
            <a:r>
              <a:rPr lang="en-US" b="0" dirty="0" err="1"/>
              <a:t>podemos</a:t>
            </a:r>
            <a:r>
              <a:rPr lang="en-US" b="0" dirty="0"/>
              <a:t> </a:t>
            </a:r>
            <a:r>
              <a:rPr lang="en-US" b="0" dirty="0" err="1"/>
              <a:t>reciclar</a:t>
            </a:r>
            <a:r>
              <a:rPr lang="en-US" b="0" dirty="0"/>
              <a:t> </a:t>
            </a:r>
            <a:r>
              <a:rPr lang="en-US" b="0" dirty="0" err="1"/>
              <a:t>nuestros</a:t>
            </a:r>
            <a:r>
              <a:rPr lang="en-US" b="0" dirty="0"/>
              <a:t> </a:t>
            </a:r>
            <a:r>
              <a:rPr lang="en-US" b="0" dirty="0" err="1"/>
              <a:t>desechos</a:t>
            </a:r>
            <a:r>
              <a:rPr lang="en-US" b="0" dirty="0"/>
              <a:t> y </a:t>
            </a:r>
            <a:r>
              <a:rPr lang="en-US" b="0" dirty="0" err="1"/>
              <a:t>convertirlos</a:t>
            </a:r>
            <a:r>
              <a:rPr lang="en-US" b="0" dirty="0"/>
              <a:t> </a:t>
            </a:r>
            <a:r>
              <a:rPr lang="en-US" b="0" dirty="0" err="1"/>
              <a:t>en</a:t>
            </a:r>
            <a:r>
              <a:rPr lang="en-US" b="0" dirty="0"/>
              <a:t> </a:t>
            </a:r>
            <a:r>
              <a:rPr lang="en-US" b="0" dirty="0" err="1"/>
              <a:t>cosas</a:t>
            </a:r>
            <a:r>
              <a:rPr lang="en-US" b="0" dirty="0"/>
              <a:t> </a:t>
            </a:r>
            <a:r>
              <a:rPr lang="en-US" b="0" dirty="0" err="1"/>
              <a:t>nuevas</a:t>
            </a:r>
            <a:r>
              <a:rPr lang="en-US" b="0"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Ejemplo</a:t>
            </a:r>
            <a:r>
              <a:rPr lang="en-US" b="1"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Clic</a:t>
            </a:r>
            <a:r>
              <a:rPr lang="en-US" b="1" dirty="0"/>
              <a:t> 1:</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Las </a:t>
            </a:r>
            <a:r>
              <a:rPr lang="en-US" b="0" dirty="0" err="1"/>
              <a:t>botellas</a:t>
            </a:r>
            <a:r>
              <a:rPr lang="en-US" b="0" dirty="0"/>
              <a:t> de </a:t>
            </a:r>
            <a:r>
              <a:rPr lang="en-US" b="0" dirty="0" err="1"/>
              <a:t>plástico</a:t>
            </a:r>
            <a:r>
              <a:rPr lang="en-US" b="0" dirty="0"/>
              <a:t> PET </a:t>
            </a:r>
            <a:r>
              <a:rPr lang="en-US" b="0" dirty="0" err="1"/>
              <a:t>pueden</a:t>
            </a:r>
            <a:r>
              <a:rPr lang="en-US" b="0" dirty="0"/>
              <a:t> ser </a:t>
            </a:r>
            <a:r>
              <a:rPr lang="en-US" b="0" dirty="0" err="1"/>
              <a:t>convertidas</a:t>
            </a:r>
            <a:r>
              <a:rPr lang="en-US" b="0" dirty="0"/>
              <a:t> </a:t>
            </a:r>
            <a:r>
              <a:rPr lang="en-US" b="0" dirty="0" err="1"/>
              <a:t>en</a:t>
            </a:r>
            <a:r>
              <a:rPr lang="en-US" b="0" dirty="0"/>
              <a:t> </a:t>
            </a:r>
            <a:r>
              <a:rPr lang="en-US" b="0" dirty="0" err="1"/>
              <a:t>nuevas</a:t>
            </a:r>
            <a:r>
              <a:rPr lang="en-US" b="0" dirty="0"/>
              <a:t> </a:t>
            </a:r>
            <a:r>
              <a:rPr lang="en-US" b="0" dirty="0" err="1"/>
              <a:t>botellas</a:t>
            </a:r>
            <a:r>
              <a:rPr lang="en-US" b="0" dirty="0"/>
              <a:t> de </a:t>
            </a:r>
            <a:r>
              <a:rPr lang="en-US" b="0" dirty="0" err="1"/>
              <a:t>plástico</a:t>
            </a:r>
            <a:r>
              <a:rPr lang="en-US" b="0" dirty="0"/>
              <a:t> PET.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t>Clic</a:t>
            </a:r>
            <a:r>
              <a:rPr lang="en-US" b="1" dirty="0"/>
              <a:t> 2:</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Las </a:t>
            </a:r>
            <a:r>
              <a:rPr lang="en-US" b="0" dirty="0" err="1"/>
              <a:t>botellas</a:t>
            </a:r>
            <a:r>
              <a:rPr lang="en-US" b="0" dirty="0"/>
              <a:t> de </a:t>
            </a:r>
            <a:r>
              <a:rPr lang="en-US" b="0" dirty="0" err="1"/>
              <a:t>plástico</a:t>
            </a:r>
            <a:r>
              <a:rPr lang="en-US" b="0" dirty="0"/>
              <a:t> PET se </a:t>
            </a:r>
            <a:r>
              <a:rPr lang="en-US" b="0" dirty="0" err="1"/>
              <a:t>pueden</a:t>
            </a:r>
            <a:r>
              <a:rPr lang="en-US" b="0" dirty="0"/>
              <a:t> </a:t>
            </a:r>
            <a:r>
              <a:rPr lang="en-US" b="0" dirty="0" err="1"/>
              <a:t>convertir</a:t>
            </a:r>
            <a:r>
              <a:rPr lang="en-US" b="0" dirty="0"/>
              <a:t> </a:t>
            </a:r>
            <a:r>
              <a:rPr lang="en-US" b="0" dirty="0" err="1"/>
              <a:t>en</a:t>
            </a:r>
            <a:r>
              <a:rPr lang="en-US" b="0" dirty="0"/>
              <a:t> </a:t>
            </a:r>
            <a:r>
              <a:rPr lang="en-US" b="0" dirty="0" err="1"/>
              <a:t>hilos</a:t>
            </a:r>
            <a:r>
              <a:rPr lang="en-US" b="0" dirty="0"/>
              <a:t> para </a:t>
            </a:r>
            <a:r>
              <a:rPr lang="en-US" b="0" dirty="0" err="1"/>
              <a:t>fabricar</a:t>
            </a:r>
            <a:r>
              <a:rPr lang="en-US" b="0" dirty="0"/>
              <a:t> textiles.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257" name="Google Shape;2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267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b="1" dirty="0"/>
              <a:t>Diga a los estudiantes:</a:t>
            </a:r>
          </a:p>
          <a:p>
            <a:pPr marL="0" lvl="0" indent="0" algn="l" rtl="0">
              <a:lnSpc>
                <a:spcPct val="100000"/>
              </a:lnSpc>
              <a:spcBef>
                <a:spcPts val="0"/>
              </a:spcBef>
              <a:spcAft>
                <a:spcPts val="0"/>
              </a:spcAft>
              <a:buSzPts val="1400"/>
              <a:buNone/>
            </a:pPr>
            <a:r>
              <a:rPr lang="es-ES" dirty="0"/>
              <a:t>Que en la clase realizarán un cartel de reciclaje para motivar e inspirar a sus compañeros del salón a reciclar más.</a:t>
            </a:r>
          </a:p>
          <a:p>
            <a:pPr marL="0" lvl="0" indent="0" algn="l" rtl="0">
              <a:lnSpc>
                <a:spcPct val="100000"/>
              </a:lnSpc>
              <a:spcBef>
                <a:spcPts val="0"/>
              </a:spcBef>
              <a:spcAft>
                <a:spcPts val="0"/>
              </a:spcAft>
              <a:buSzPts val="1400"/>
              <a:buNone/>
            </a:pPr>
            <a:endParaRPr lang="es-ES" dirty="0"/>
          </a:p>
          <a:p>
            <a:pPr marL="0" lvl="0" indent="0" algn="l" rtl="0">
              <a:lnSpc>
                <a:spcPct val="100000"/>
              </a:lnSpc>
              <a:spcBef>
                <a:spcPts val="0"/>
              </a:spcBef>
              <a:spcAft>
                <a:spcPts val="0"/>
              </a:spcAft>
              <a:buSzPts val="1400"/>
              <a:buNone/>
            </a:pPr>
            <a:r>
              <a:rPr lang="es-ES" dirty="0"/>
              <a:t>Hágales saber a los estudiantes que se reunirán en grupos para crear el póster de reciclaje basado en 4 temas vinculados al reciclaje. Proporcione materiales de arte y una cartulina grande. Pueden dibujar o recortar imágenes de revistas o periódicos, o usar materiales reales que se puedan reciclar; permítales ser creativos con la forma en que quieren crear su póster de reciclaje.</a:t>
            </a:r>
          </a:p>
          <a:p>
            <a:pPr marL="0" lvl="0" indent="0" algn="l" rtl="0">
              <a:lnSpc>
                <a:spcPct val="100000"/>
              </a:lnSpc>
              <a:spcBef>
                <a:spcPts val="0"/>
              </a:spcBef>
              <a:spcAft>
                <a:spcPts val="0"/>
              </a:spcAft>
              <a:buSzPts val="1400"/>
              <a:buNone/>
            </a:pPr>
            <a:endParaRPr lang="es-ES" dirty="0"/>
          </a:p>
          <a:p>
            <a:pPr marL="0" lvl="0" indent="0" algn="l" rtl="0">
              <a:lnSpc>
                <a:spcPct val="100000"/>
              </a:lnSpc>
              <a:spcBef>
                <a:spcPts val="0"/>
              </a:spcBef>
              <a:spcAft>
                <a:spcPts val="0"/>
              </a:spcAft>
              <a:buSzPts val="1400"/>
              <a:buNone/>
            </a:pPr>
            <a:r>
              <a:rPr lang="es-ES" dirty="0"/>
              <a:t>Pídales que incluyan un hecho divertido de las diapositivas en su póster y que lo presenten a la clase, y lo cuelguen en el salón.</a:t>
            </a:r>
          </a:p>
          <a:p>
            <a:pPr marL="0" lvl="0" indent="0" algn="l" rtl="0">
              <a:lnSpc>
                <a:spcPct val="100000"/>
              </a:lnSpc>
              <a:spcBef>
                <a:spcPts val="0"/>
              </a:spcBef>
              <a:spcAft>
                <a:spcPts val="0"/>
              </a:spcAft>
              <a:buSzPts val="1400"/>
              <a:buNone/>
            </a:pPr>
            <a:endParaRPr lang="es-ES" dirty="0"/>
          </a:p>
          <a:p>
            <a:pPr marL="0" lvl="0" indent="0" algn="l" rtl="0">
              <a:lnSpc>
                <a:spcPct val="100000"/>
              </a:lnSpc>
              <a:spcBef>
                <a:spcPts val="0"/>
              </a:spcBef>
              <a:spcAft>
                <a:spcPts val="0"/>
              </a:spcAft>
              <a:buSzPts val="1400"/>
              <a:buNone/>
            </a:pPr>
            <a:r>
              <a:rPr lang="es-ES" b="1" dirty="0"/>
              <a:t>Los 4 temas vinculados al reciclaje son:</a:t>
            </a:r>
          </a:p>
          <a:p>
            <a:pPr marL="228600" lvl="0" indent="-228600" algn="l" rtl="0">
              <a:lnSpc>
                <a:spcPct val="100000"/>
              </a:lnSpc>
              <a:spcBef>
                <a:spcPts val="0"/>
              </a:spcBef>
              <a:spcAft>
                <a:spcPts val="0"/>
              </a:spcAft>
              <a:buSzPts val="1400"/>
              <a:buFont typeface="+mj-lt"/>
              <a:buAutoNum type="arabicPeriod"/>
            </a:pPr>
            <a:r>
              <a:rPr lang="es-ES" dirty="0"/>
              <a:t>Los 3 pasos del reciclaje</a:t>
            </a:r>
          </a:p>
          <a:p>
            <a:pPr marL="228600" lvl="0" indent="-228600" algn="l" rtl="0">
              <a:lnSpc>
                <a:spcPct val="100000"/>
              </a:lnSpc>
              <a:spcBef>
                <a:spcPts val="0"/>
              </a:spcBef>
              <a:spcAft>
                <a:spcPts val="0"/>
              </a:spcAft>
              <a:buSzPts val="1400"/>
              <a:buFont typeface="+mj-lt"/>
              <a:buAutoNum type="arabicPeriod"/>
            </a:pPr>
            <a:r>
              <a:rPr lang="es-ES" dirty="0"/>
              <a:t>Qué se puede y no se puede reciclar</a:t>
            </a:r>
          </a:p>
          <a:p>
            <a:pPr marL="228600" lvl="0" indent="-228600" algn="l" rtl="0">
              <a:lnSpc>
                <a:spcPct val="100000"/>
              </a:lnSpc>
              <a:spcBef>
                <a:spcPts val="0"/>
              </a:spcBef>
              <a:spcAft>
                <a:spcPts val="0"/>
              </a:spcAft>
              <a:buSzPts val="1400"/>
              <a:buFont typeface="+mj-lt"/>
              <a:buAutoNum type="arabicPeriod"/>
            </a:pPr>
            <a:r>
              <a:rPr lang="es-ES" dirty="0"/>
              <a:t>Cómo los desechos terminan en el vertedero o en el océano</a:t>
            </a:r>
          </a:p>
          <a:p>
            <a:pPr marL="228600" lvl="0" indent="-228600" algn="l" rtl="0">
              <a:lnSpc>
                <a:spcPct val="100000"/>
              </a:lnSpc>
              <a:spcBef>
                <a:spcPts val="0"/>
              </a:spcBef>
              <a:spcAft>
                <a:spcPts val="0"/>
              </a:spcAft>
              <a:buSzPts val="1400"/>
              <a:buFont typeface="+mj-lt"/>
              <a:buAutoNum type="arabicPeriod"/>
            </a:pPr>
            <a:r>
              <a:rPr lang="es-ES" dirty="0"/>
              <a:t>Cómo el reciclaje puede salvar el medio ambiente</a:t>
            </a:r>
            <a:endParaRPr dirty="0"/>
          </a:p>
          <a:p>
            <a:pPr marL="228600" lvl="0" indent="-139700" algn="l" rtl="0">
              <a:lnSpc>
                <a:spcPct val="100000"/>
              </a:lnSpc>
              <a:spcBef>
                <a:spcPts val="0"/>
              </a:spcBef>
              <a:spcAft>
                <a:spcPts val="0"/>
              </a:spcAft>
              <a:buSzPts val="1400"/>
              <a:buNone/>
            </a:pPr>
            <a:endParaRPr dirty="0"/>
          </a:p>
          <a:p>
            <a:pPr marL="228600" lvl="0" indent="-139700" algn="l" rtl="0">
              <a:lnSpc>
                <a:spcPct val="100000"/>
              </a:lnSpc>
              <a:spcBef>
                <a:spcPts val="0"/>
              </a:spcBef>
              <a:spcAft>
                <a:spcPts val="0"/>
              </a:spcAft>
              <a:buSzPts val="1400"/>
              <a:buNone/>
            </a:pPr>
            <a:endParaRPr dirty="0"/>
          </a:p>
        </p:txBody>
      </p:sp>
      <p:sp>
        <p:nvSpPr>
          <p:cNvPr id="444" name="Google Shape;44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1">
              <a:solidFill>
                <a:schemeClr val="lt1"/>
              </a:solidFill>
            </a:endParaRPr>
          </a:p>
          <a:p>
            <a:pPr marL="457200" marR="0" lvl="0" indent="-228600" algn="l" rtl="0">
              <a:lnSpc>
                <a:spcPct val="100000"/>
              </a:lnSpc>
              <a:spcBef>
                <a:spcPts val="0"/>
              </a:spcBef>
              <a:spcAft>
                <a:spcPts val="0"/>
              </a:spcAft>
              <a:buSzPts val="1400"/>
              <a:buNone/>
            </a:pPr>
            <a:endParaRPr/>
          </a:p>
        </p:txBody>
      </p:sp>
      <p:sp>
        <p:nvSpPr>
          <p:cNvPr id="455" name="Google Shape;45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5336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t>
            </a:r>
            <a:r>
              <a:rPr lang="en-US" b="1" dirty="0" err="1"/>
              <a:t>Duración</a:t>
            </a:r>
            <a:r>
              <a:rPr lang="en-US" b="1" dirty="0"/>
              <a:t> de la </a:t>
            </a:r>
            <a:r>
              <a:rPr lang="en-US" b="1" dirty="0" err="1"/>
              <a:t>diapositiva</a:t>
            </a:r>
            <a:r>
              <a:rPr lang="en-US" b="1" dirty="0"/>
              <a:t>: 3-5 </a:t>
            </a:r>
            <a:r>
              <a:rPr lang="en-US" b="1" dirty="0" err="1"/>
              <a:t>minutos</a:t>
            </a:r>
            <a:r>
              <a:rPr lang="en-US" b="1" dirty="0"/>
              <a:t>)</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err="1"/>
              <a:t>Ejercicio</a:t>
            </a:r>
            <a:r>
              <a:rPr lang="en-US" b="1" dirty="0"/>
              <a:t> </a:t>
            </a:r>
            <a:r>
              <a:rPr lang="en-US" b="1" dirty="0" err="1"/>
              <a:t>introductorio</a:t>
            </a:r>
            <a:endParaRPr lang="en-US" b="1" dirty="0"/>
          </a:p>
          <a:p>
            <a:pPr marL="0" lvl="0" indent="0" algn="l" rtl="0">
              <a:spcBef>
                <a:spcPts val="0"/>
              </a:spcBef>
              <a:spcAft>
                <a:spcPts val="0"/>
              </a:spcAft>
              <a:buNone/>
            </a:pPr>
            <a:r>
              <a:rPr lang="en-US" b="1" dirty="0" err="1"/>
              <a:t>Pregunte</a:t>
            </a:r>
            <a:r>
              <a:rPr lang="en-US" b="1" dirty="0"/>
              <a:t> a </a:t>
            </a:r>
            <a:r>
              <a:rPr lang="en-US" b="1" dirty="0" err="1"/>
              <a:t>los</a:t>
            </a:r>
            <a:r>
              <a:rPr lang="en-US" b="1" dirty="0"/>
              <a:t> </a:t>
            </a:r>
            <a:r>
              <a:rPr lang="en-US" b="1" dirty="0" err="1"/>
              <a:t>estudiantes</a:t>
            </a:r>
            <a:r>
              <a:rPr lang="en-US" b="1" dirty="0"/>
              <a:t>:</a:t>
            </a:r>
          </a:p>
          <a:p>
            <a:pPr marL="0" lvl="0" indent="0" algn="l" rtl="0">
              <a:spcBef>
                <a:spcPts val="0"/>
              </a:spcBef>
              <a:spcAft>
                <a:spcPts val="0"/>
              </a:spcAft>
              <a:buNone/>
            </a:pPr>
            <a:r>
              <a:rPr lang="en-US" dirty="0"/>
              <a:t>Ha </a:t>
            </a:r>
            <a:r>
              <a:rPr lang="en-US" dirty="0" err="1"/>
              <a:t>escuchado</a:t>
            </a:r>
            <a:r>
              <a:rPr lang="en-US" dirty="0"/>
              <a:t> </a:t>
            </a:r>
            <a:r>
              <a:rPr lang="en-US" dirty="0" err="1"/>
              <a:t>alguien</a:t>
            </a:r>
            <a:r>
              <a:rPr lang="en-US" dirty="0"/>
              <a:t> </a:t>
            </a:r>
            <a:r>
              <a:rPr lang="en-US" dirty="0" err="1"/>
              <a:t>acerca</a:t>
            </a:r>
            <a:r>
              <a:rPr lang="en-US" dirty="0"/>
              <a:t> del </a:t>
            </a:r>
            <a:r>
              <a:rPr lang="en-US" dirty="0" err="1"/>
              <a:t>reciclaje</a:t>
            </a:r>
            <a:r>
              <a:rPr lang="en-US" dirty="0"/>
              <a:t>? </a:t>
            </a:r>
            <a:r>
              <a:rPr lang="en-US" dirty="0" err="1"/>
              <a:t>Sí</a:t>
            </a:r>
            <a:r>
              <a:rPr lang="en-US" dirty="0"/>
              <a:t> es </a:t>
            </a:r>
            <a:r>
              <a:rPr lang="en-US" dirty="0" err="1"/>
              <a:t>así</a:t>
            </a:r>
            <a:r>
              <a:rPr lang="en-US" dirty="0"/>
              <a:t>, </a:t>
            </a:r>
            <a:r>
              <a:rPr lang="en-US" dirty="0" err="1"/>
              <a:t>por</a:t>
            </a:r>
            <a:r>
              <a:rPr lang="en-US" dirty="0"/>
              <a:t> favor </a:t>
            </a:r>
            <a:r>
              <a:rPr lang="en-US" dirty="0" err="1"/>
              <a:t>compártanlo</a:t>
            </a:r>
            <a:r>
              <a:rPr lang="en-US" dirty="0"/>
              <a:t> con la </a:t>
            </a:r>
            <a:r>
              <a:rPr lang="en-US" dirty="0" err="1"/>
              <a:t>clase</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err="1"/>
              <a:t>Dígale</a:t>
            </a:r>
            <a:r>
              <a:rPr lang="en-US" b="1" dirty="0"/>
              <a:t> a </a:t>
            </a:r>
            <a:r>
              <a:rPr lang="en-US" b="1" dirty="0" err="1"/>
              <a:t>los</a:t>
            </a:r>
            <a:r>
              <a:rPr lang="en-US" b="1" dirty="0"/>
              <a:t> </a:t>
            </a:r>
            <a:r>
              <a:rPr lang="en-US" b="1" dirty="0" err="1"/>
              <a:t>estudiantes</a:t>
            </a:r>
            <a:r>
              <a:rPr lang="en-US" b="1" dirty="0"/>
              <a:t>:</a:t>
            </a:r>
          </a:p>
          <a:p>
            <a:pPr marL="0" lvl="0" indent="0" algn="l" rtl="0">
              <a:spcBef>
                <a:spcPts val="0"/>
              </a:spcBef>
              <a:spcAft>
                <a:spcPts val="0"/>
              </a:spcAft>
              <a:buNone/>
            </a:pPr>
            <a:r>
              <a:rPr lang="es-ES" sz="2000" dirty="0"/>
              <a:t>El reciclaje es el proceso de recolectar y procesar materiales y convertirlos en nuevos productos, de otro modo serían solo basura. Reciclar puede beneficiar a la comunidad y al medio ambiente.</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s-ES" sz="2000" dirty="0"/>
              <a:t>Ahora lea las imágenes de izquierda a derecha comenzando por la fila superior, para probar su conocimiento sobre qué elementos  de los que se muestran pueden y no pueden reciclarse. Pregúnteles si cada artículo se puede reciclar antes de hacer clic para mostrarles la respuesta.</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a:solidFill>
                  <a:schemeClr val="tx1"/>
                </a:solidFill>
                <a:effectLst/>
                <a:latin typeface="+mn-lt"/>
                <a:ea typeface="+mn-ea"/>
                <a:cs typeface="+mn-cs"/>
              </a:rPr>
              <a:t>El </a:t>
            </a:r>
            <a:r>
              <a:rPr lang="en-US" sz="1200" b="0" i="0" kern="1200" dirty="0" err="1">
                <a:solidFill>
                  <a:schemeClr val="tx1"/>
                </a:solidFill>
                <a:effectLst/>
                <a:latin typeface="+mn-lt"/>
                <a:ea typeface="+mn-ea"/>
                <a:cs typeface="+mn-cs"/>
              </a:rPr>
              <a:t>orden</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los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elementos</a:t>
            </a:r>
            <a:r>
              <a:rPr lang="en-US" sz="1200" b="0" i="0" kern="1200" dirty="0">
                <a:solidFill>
                  <a:schemeClr val="tx1"/>
                </a:solidFill>
                <a:effectLst/>
                <a:latin typeface="+mn-lt"/>
                <a:ea typeface="+mn-ea"/>
                <a:cs typeface="+mn-cs"/>
              </a:rPr>
              <a:t> es </a:t>
            </a:r>
            <a:r>
              <a:rPr lang="en-US" sz="1200" b="0" i="0" kern="1200" dirty="0" err="1">
                <a:solidFill>
                  <a:schemeClr val="tx1"/>
                </a:solidFill>
                <a:effectLst/>
                <a:latin typeface="+mn-lt"/>
                <a:ea typeface="+mn-ea"/>
                <a:cs typeface="+mn-cs"/>
              </a:rPr>
              <a:t>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siguiente</a:t>
            </a:r>
            <a:r>
              <a:rPr lang="en-US" sz="1200" b="0" i="0" kern="1200" dirty="0">
                <a:solidFill>
                  <a:schemeClr val="tx1"/>
                </a:solidFill>
                <a:effectLst/>
                <a:latin typeface="+mn-lt"/>
                <a:ea typeface="+mn-ea"/>
                <a:cs typeface="+mn-cs"/>
              </a:rPr>
              <a:t>:</a:t>
            </a: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 </a:t>
            </a:r>
            <a:r>
              <a:rPr lang="en-US" sz="1200" b="0" i="0" kern="1200" dirty="0" err="1">
                <a:solidFill>
                  <a:schemeClr val="tx1"/>
                </a:solidFill>
                <a:effectLst/>
                <a:latin typeface="+mn-lt"/>
                <a:ea typeface="+mn-ea"/>
                <a:cs typeface="+mn-cs"/>
              </a:rPr>
              <a:t>Envase</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vidrio</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2: </a:t>
            </a:r>
            <a:r>
              <a:rPr lang="en-US" sz="1200" b="0" i="0" kern="1200" dirty="0" err="1">
                <a:solidFill>
                  <a:schemeClr val="tx1"/>
                </a:solidFill>
                <a:effectLst/>
                <a:latin typeface="+mn-lt"/>
                <a:ea typeface="+mn-ea"/>
                <a:cs typeface="+mn-cs"/>
              </a:rPr>
              <a:t>Botella</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plástico</a:t>
            </a:r>
            <a:r>
              <a:rPr lang="en-US" sz="1200" b="0" i="0" kern="1200" dirty="0">
                <a:solidFill>
                  <a:schemeClr val="tx1"/>
                </a:solidFill>
                <a:effectLst/>
                <a:latin typeface="+mn-lt"/>
                <a:ea typeface="+mn-ea"/>
                <a:cs typeface="+mn-cs"/>
              </a:rPr>
              <a:t> PET</a:t>
            </a: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3: </a:t>
            </a:r>
            <a:r>
              <a:rPr lang="en-US" sz="1200" b="0" i="0" kern="1200" dirty="0" err="1">
                <a:solidFill>
                  <a:schemeClr val="tx1"/>
                </a:solidFill>
                <a:effectLst/>
                <a:latin typeface="+mn-lt"/>
                <a:ea typeface="+mn-ea"/>
                <a:cs typeface="+mn-cs"/>
              </a:rPr>
              <a:t>Zapatos</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4: Lata de metal</a:t>
            </a: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5: </a:t>
            </a:r>
            <a:r>
              <a:rPr lang="en-US" sz="1200" b="0" i="0" kern="1200" dirty="0" err="1">
                <a:solidFill>
                  <a:schemeClr val="tx1"/>
                </a:solidFill>
                <a:effectLst/>
                <a:latin typeface="+mn-lt"/>
                <a:ea typeface="+mn-ea"/>
                <a:cs typeface="+mn-cs"/>
              </a:rPr>
              <a:t>Foco</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6: </a:t>
            </a:r>
            <a:r>
              <a:rPr lang="en-US" sz="1200" b="0" i="0" kern="1200" dirty="0" err="1">
                <a:solidFill>
                  <a:schemeClr val="tx1"/>
                </a:solidFill>
                <a:effectLst/>
                <a:latin typeface="+mn-lt"/>
                <a:ea typeface="+mn-ea"/>
                <a:cs typeface="+mn-cs"/>
              </a:rPr>
              <a:t>Caja</a:t>
            </a:r>
            <a:r>
              <a:rPr lang="en-US" sz="1200" b="0" i="0" kern="1200" dirty="0">
                <a:solidFill>
                  <a:schemeClr val="tx1"/>
                </a:solidFill>
                <a:effectLst/>
                <a:latin typeface="+mn-lt"/>
                <a:ea typeface="+mn-ea"/>
                <a:cs typeface="+mn-cs"/>
              </a:rPr>
              <a:t> de jugo</a:t>
            </a: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7: </a:t>
            </a:r>
            <a:r>
              <a:rPr lang="en-US" sz="1200" b="0" i="0" kern="1200" dirty="0" err="1">
                <a:solidFill>
                  <a:schemeClr val="tx1"/>
                </a:solidFill>
                <a:effectLst/>
                <a:latin typeface="+mn-lt"/>
                <a:ea typeface="+mn-ea"/>
                <a:cs typeface="+mn-cs"/>
              </a:rPr>
              <a:t>Servilleta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sucia</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8: </a:t>
            </a:r>
            <a:r>
              <a:rPr lang="en-US" sz="1200" b="0" i="0" kern="1200" dirty="0" err="1">
                <a:solidFill>
                  <a:schemeClr val="tx1"/>
                </a:solidFill>
                <a:effectLst/>
                <a:latin typeface="+mn-lt"/>
                <a:ea typeface="+mn-ea"/>
                <a:cs typeface="+mn-cs"/>
              </a:rPr>
              <a:t>Lápiz</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9: Bolsa de </a:t>
            </a:r>
            <a:r>
              <a:rPr lang="en-US" sz="1200" b="0" i="0" kern="1200" dirty="0" err="1">
                <a:solidFill>
                  <a:schemeClr val="tx1"/>
                </a:solidFill>
                <a:effectLst/>
                <a:latin typeface="+mn-lt"/>
                <a:ea typeface="+mn-ea"/>
                <a:cs typeface="+mn-cs"/>
              </a:rPr>
              <a:t>plástico</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10: </a:t>
            </a:r>
            <a:r>
              <a:rPr lang="en-US" sz="1200" b="0" i="0" kern="1200" dirty="0" err="1">
                <a:solidFill>
                  <a:schemeClr val="tx1"/>
                </a:solidFill>
                <a:effectLst/>
                <a:latin typeface="+mn-lt"/>
                <a:ea typeface="+mn-ea"/>
                <a:cs typeface="+mn-cs"/>
              </a:rPr>
              <a:t>Juguetes</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11: </a:t>
            </a:r>
            <a:r>
              <a:rPr lang="en-US" sz="1200" b="0" i="0" kern="1200" dirty="0" err="1">
                <a:solidFill>
                  <a:schemeClr val="tx1"/>
                </a:solidFill>
                <a:effectLst/>
                <a:latin typeface="+mn-lt"/>
                <a:ea typeface="+mn-ea"/>
                <a:cs typeface="+mn-cs"/>
              </a:rPr>
              <a:t>Caja</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cartón</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12: </a:t>
            </a:r>
            <a:r>
              <a:rPr lang="en-US" sz="1200" b="0" i="0" kern="1200" dirty="0" err="1">
                <a:solidFill>
                  <a:schemeClr val="tx1"/>
                </a:solidFill>
                <a:effectLst/>
                <a:latin typeface="+mn-lt"/>
                <a:ea typeface="+mn-ea"/>
                <a:cs typeface="+mn-cs"/>
              </a:rPr>
              <a:t>Manguera</a:t>
            </a: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err="1">
                <a:solidFill>
                  <a:schemeClr val="tx1"/>
                </a:solidFill>
                <a:effectLst/>
                <a:latin typeface="+mn-lt"/>
                <a:ea typeface="+mn-ea"/>
                <a:cs typeface="+mn-cs"/>
              </a:rPr>
              <a:t>Clic</a:t>
            </a:r>
            <a:r>
              <a:rPr lang="en-US" sz="1200" b="0" i="0" kern="1200" dirty="0">
                <a:solidFill>
                  <a:schemeClr val="tx1"/>
                </a:solidFill>
                <a:effectLst/>
                <a:latin typeface="+mn-lt"/>
                <a:ea typeface="+mn-ea"/>
                <a:cs typeface="+mn-cs"/>
              </a:rPr>
              <a:t> 13: </a:t>
            </a:r>
            <a:r>
              <a:rPr lang="en-US" sz="1200" b="0" i="0" kern="1200" dirty="0" err="1">
                <a:solidFill>
                  <a:schemeClr val="tx1"/>
                </a:solidFill>
                <a:effectLst/>
                <a:latin typeface="+mn-lt"/>
                <a:ea typeface="+mn-ea"/>
                <a:cs typeface="+mn-cs"/>
              </a:rPr>
              <a:t>Cáscara</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plátano</a:t>
            </a:r>
            <a:endParaRPr b="1" dirty="0"/>
          </a:p>
        </p:txBody>
      </p:sp>
      <p:sp>
        <p:nvSpPr>
          <p:cNvPr id="186" name="Google Shape;1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A2CA4CE2-F9A6-884F-A1D1-D579E70FCBFE}"/>
              </a:ext>
            </a:extLst>
          </p:cNvPr>
          <p:cNvSpPr>
            <a:spLocks noGrp="1"/>
          </p:cNvSpPr>
          <p:nvPr>
            <p:ph type="sldNum" sz="quarter" idx="5"/>
          </p:nvPr>
        </p:nvSpPr>
        <p:spPr/>
        <p:txBody>
          <a:bodyPr/>
          <a:lstStyle/>
          <a:p>
            <a:fld id="{FF836C94-7932-4F42-B085-F387E238C945}" type="slidenum">
              <a:rPr lang="en-TH" smtClean="0"/>
              <a:t>6</a:t>
            </a:fld>
            <a:endParaRPr lang="en-T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a:t>(</a:t>
            </a:r>
            <a:r>
              <a:rPr lang="en-US" sz="1100" b="1" dirty="0" err="1">
                <a:latin typeface="+mj-lt"/>
              </a:rPr>
              <a:t>Duración</a:t>
            </a:r>
            <a:r>
              <a:rPr lang="en-US" sz="1100" b="1" dirty="0">
                <a:latin typeface="+mj-lt"/>
              </a:rPr>
              <a:t> de la </a:t>
            </a:r>
            <a:r>
              <a:rPr lang="en-US" sz="1100" b="1" dirty="0" err="1">
                <a:latin typeface="+mj-lt"/>
              </a:rPr>
              <a:t>diapositiva</a:t>
            </a:r>
            <a:r>
              <a:rPr lang="en-US" sz="1100" b="1" dirty="0">
                <a:latin typeface="+mj-lt"/>
              </a:rPr>
              <a:t>: 3-5 </a:t>
            </a:r>
            <a:r>
              <a:rPr lang="en-US" sz="1100" b="1" dirty="0" err="1">
                <a:latin typeface="+mj-lt"/>
              </a:rPr>
              <a:t>minutos</a:t>
            </a:r>
            <a:r>
              <a:rPr lang="en-US" sz="1100" b="1" dirty="0">
                <a:latin typeface="+mj-lt"/>
              </a:rPr>
              <a:t>)</a:t>
            </a:r>
            <a:endParaRPr lang="en-US" sz="1100" b="1" dirty="0">
              <a:solidFill>
                <a:srgbClr val="262626"/>
              </a:solidFill>
              <a:latin typeface="+mj-lt"/>
              <a:ea typeface="Calibri"/>
              <a:cs typeface="Calibri"/>
              <a:sym typeface="Calibri"/>
            </a:endParaRPr>
          </a:p>
          <a:p>
            <a:pPr marL="0" lvl="0" indent="0" algn="just" rtl="0">
              <a:lnSpc>
                <a:spcPct val="120000"/>
              </a:lnSpc>
              <a:spcBef>
                <a:spcPts val="0"/>
              </a:spcBef>
              <a:spcAft>
                <a:spcPts val="0"/>
              </a:spcAft>
              <a:buClr>
                <a:schemeClr val="dk1"/>
              </a:buClr>
              <a:buFont typeface="Arial"/>
              <a:buNone/>
            </a:pPr>
            <a:endParaRPr lang="en-US" sz="1100" b="1" dirty="0">
              <a:solidFill>
                <a:srgbClr val="262626"/>
              </a:solidFill>
              <a:latin typeface="+mj-lt"/>
              <a:ea typeface="Calibri"/>
              <a:cs typeface="Calibri"/>
              <a:sym typeface="Calibri"/>
            </a:endParaRPr>
          </a:p>
          <a:p>
            <a:pPr marL="0" lvl="0" indent="0" algn="just" rtl="0">
              <a:lnSpc>
                <a:spcPct val="120000"/>
              </a:lnSpc>
              <a:spcBef>
                <a:spcPts val="0"/>
              </a:spcBef>
              <a:spcAft>
                <a:spcPts val="0"/>
              </a:spcAft>
              <a:buClr>
                <a:schemeClr val="dk1"/>
              </a:buClr>
              <a:buFont typeface="Arial"/>
              <a:buNone/>
            </a:pPr>
            <a:r>
              <a:rPr lang="en-US" sz="1100" b="1" dirty="0" err="1">
                <a:solidFill>
                  <a:srgbClr val="262626"/>
                </a:solidFill>
                <a:latin typeface="+mj-lt"/>
                <a:ea typeface="Calibri"/>
                <a:cs typeface="Calibri"/>
                <a:sym typeface="Calibri"/>
              </a:rPr>
              <a:t>Muestre</a:t>
            </a:r>
            <a:r>
              <a:rPr lang="en-US" sz="1100" b="1" dirty="0">
                <a:solidFill>
                  <a:srgbClr val="262626"/>
                </a:solidFill>
                <a:latin typeface="+mj-lt"/>
                <a:ea typeface="Calibri"/>
                <a:cs typeface="Calibri"/>
                <a:sym typeface="Calibri"/>
              </a:rPr>
              <a:t> o </a:t>
            </a:r>
            <a:r>
              <a:rPr lang="en-US" sz="1100" b="1" dirty="0" err="1">
                <a:solidFill>
                  <a:srgbClr val="262626"/>
                </a:solidFill>
                <a:latin typeface="+mj-lt"/>
                <a:ea typeface="Calibri"/>
                <a:cs typeface="Calibri"/>
                <a:sym typeface="Calibri"/>
              </a:rPr>
              <a:t>proyecte</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esta</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diapositiva</a:t>
            </a:r>
            <a:r>
              <a:rPr lang="en-US" sz="1100" b="1" dirty="0">
                <a:solidFill>
                  <a:srgbClr val="262626"/>
                </a:solidFill>
                <a:latin typeface="+mj-lt"/>
                <a:ea typeface="Calibri"/>
                <a:cs typeface="Calibri"/>
                <a:sym typeface="Calibri"/>
              </a:rPr>
              <a:t> – </a:t>
            </a:r>
            <a:r>
              <a:rPr lang="en-US" sz="1100" b="1" dirty="0" err="1">
                <a:solidFill>
                  <a:srgbClr val="262626"/>
                </a:solidFill>
                <a:latin typeface="+mj-lt"/>
                <a:ea typeface="Calibri"/>
                <a:cs typeface="Calibri"/>
                <a:sym typeface="Calibri"/>
              </a:rPr>
              <a:t>existe</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una</a:t>
            </a:r>
            <a:r>
              <a:rPr lang="en-US" sz="1100" b="1" dirty="0">
                <a:solidFill>
                  <a:srgbClr val="262626"/>
                </a:solidFill>
                <a:latin typeface="+mj-lt"/>
                <a:ea typeface="Calibri"/>
                <a:cs typeface="Calibri"/>
                <a:sym typeface="Calibri"/>
              </a:rPr>
              <a:t> version </a:t>
            </a:r>
            <a:r>
              <a:rPr lang="en-US" sz="1100" b="1" dirty="0" err="1">
                <a:solidFill>
                  <a:srgbClr val="262626"/>
                </a:solidFill>
                <a:latin typeface="+mj-lt"/>
                <a:ea typeface="Calibri"/>
                <a:cs typeface="Calibri"/>
                <a:sym typeface="Calibri"/>
              </a:rPr>
              <a:t>en</a:t>
            </a:r>
            <a:r>
              <a:rPr lang="en-US" sz="1100" b="1" dirty="0">
                <a:solidFill>
                  <a:srgbClr val="262626"/>
                </a:solidFill>
                <a:latin typeface="+mj-lt"/>
                <a:ea typeface="Calibri"/>
                <a:cs typeface="Calibri"/>
                <a:sym typeface="Calibri"/>
              </a:rPr>
              <a:t> PDF que se </a:t>
            </a:r>
            <a:r>
              <a:rPr lang="en-US" sz="1100" b="1" dirty="0" err="1">
                <a:solidFill>
                  <a:srgbClr val="262626"/>
                </a:solidFill>
                <a:latin typeface="+mj-lt"/>
                <a:ea typeface="Calibri"/>
                <a:cs typeface="Calibri"/>
                <a:sym typeface="Calibri"/>
              </a:rPr>
              <a:t>puede</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entregar</a:t>
            </a:r>
            <a:r>
              <a:rPr lang="en-US" sz="1100" b="1" dirty="0">
                <a:solidFill>
                  <a:srgbClr val="262626"/>
                </a:solidFill>
                <a:latin typeface="+mj-lt"/>
                <a:ea typeface="Calibri"/>
                <a:cs typeface="Calibri"/>
                <a:sym typeface="Calibri"/>
              </a:rPr>
              <a:t> a </a:t>
            </a:r>
            <a:r>
              <a:rPr lang="en-US" sz="1100" b="1" dirty="0" err="1">
                <a:solidFill>
                  <a:srgbClr val="262626"/>
                </a:solidFill>
                <a:latin typeface="+mj-lt"/>
                <a:ea typeface="Calibri"/>
                <a:cs typeface="Calibri"/>
                <a:sym typeface="Calibri"/>
              </a:rPr>
              <a:t>los</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estudiantes</a:t>
            </a:r>
            <a:endParaRPr lang="en-US" sz="1100" b="1" dirty="0">
              <a:solidFill>
                <a:srgbClr val="262626"/>
              </a:solidFill>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dirty="0" err="1">
                <a:solidFill>
                  <a:srgbClr val="262626"/>
                </a:solidFill>
                <a:latin typeface="+mj-lt"/>
                <a:ea typeface="Calibri"/>
                <a:cs typeface="Calibri"/>
                <a:sym typeface="Calibri"/>
              </a:rPr>
              <a:t>Abre</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una</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discusión</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comentando</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acerca</a:t>
            </a:r>
            <a:r>
              <a:rPr lang="en-US" sz="1100" dirty="0">
                <a:solidFill>
                  <a:srgbClr val="262626"/>
                </a:solidFill>
                <a:latin typeface="+mj-lt"/>
                <a:ea typeface="Calibri"/>
                <a:cs typeface="Calibri"/>
                <a:sym typeface="Calibri"/>
              </a:rPr>
              <a:t> de </a:t>
            </a:r>
            <a:r>
              <a:rPr lang="en-US" sz="1100" dirty="0" err="1">
                <a:solidFill>
                  <a:srgbClr val="262626"/>
                </a:solidFill>
                <a:latin typeface="+mj-lt"/>
                <a:ea typeface="Calibri"/>
                <a:cs typeface="Calibri"/>
                <a:sym typeface="Calibri"/>
              </a:rPr>
              <a:t>dónde</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colocamos</a:t>
            </a:r>
            <a:r>
              <a:rPr lang="en-US" sz="1100" dirty="0">
                <a:solidFill>
                  <a:srgbClr val="262626"/>
                </a:solidFill>
                <a:latin typeface="+mj-lt"/>
                <a:ea typeface="Calibri"/>
                <a:cs typeface="Calibri"/>
                <a:sym typeface="Calibri"/>
              </a:rPr>
              <a:t> la </a:t>
            </a:r>
            <a:r>
              <a:rPr lang="en-US" sz="1100" dirty="0" err="1">
                <a:solidFill>
                  <a:srgbClr val="262626"/>
                </a:solidFill>
                <a:latin typeface="+mj-lt"/>
                <a:ea typeface="Calibri"/>
                <a:cs typeface="Calibri"/>
                <a:sym typeface="Calibri"/>
              </a:rPr>
              <a:t>basura</a:t>
            </a:r>
            <a:r>
              <a:rPr lang="en-US" sz="1100" dirty="0">
                <a:solidFill>
                  <a:srgbClr val="262626"/>
                </a:solidFill>
                <a:latin typeface="+mj-lt"/>
                <a:ea typeface="Calibri"/>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dirty="0">
              <a:solidFill>
                <a:srgbClr val="262626"/>
              </a:solidFill>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1" dirty="0" err="1">
                <a:solidFill>
                  <a:srgbClr val="262626"/>
                </a:solidFill>
                <a:latin typeface="+mj-lt"/>
                <a:ea typeface="Calibri"/>
                <a:cs typeface="Calibri"/>
                <a:sym typeface="Calibri"/>
              </a:rPr>
              <a:t>Pregunte</a:t>
            </a:r>
            <a:r>
              <a:rPr lang="en-US" sz="1100" b="1" dirty="0">
                <a:solidFill>
                  <a:srgbClr val="262626"/>
                </a:solidFill>
                <a:latin typeface="+mj-lt"/>
                <a:ea typeface="Calibri"/>
                <a:cs typeface="Calibri"/>
                <a:sym typeface="Calibri"/>
              </a:rPr>
              <a:t> a </a:t>
            </a:r>
            <a:r>
              <a:rPr lang="en-US" sz="1100" b="1" dirty="0" err="1">
                <a:solidFill>
                  <a:srgbClr val="262626"/>
                </a:solidFill>
                <a:latin typeface="+mj-lt"/>
                <a:ea typeface="Calibri"/>
                <a:cs typeface="Calibri"/>
                <a:sym typeface="Calibri"/>
              </a:rPr>
              <a:t>los</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estudiantes</a:t>
            </a:r>
            <a:r>
              <a:rPr lang="en-US" sz="1100" b="1" dirty="0">
                <a:solidFill>
                  <a:srgbClr val="262626"/>
                </a:solidFill>
                <a:latin typeface="+mj-lt"/>
                <a:ea typeface="Calibri"/>
                <a:cs typeface="Calibri"/>
                <a:sym typeface="Calibri"/>
              </a:rPr>
              <a:t>: ¿</a:t>
            </a:r>
            <a:r>
              <a:rPr lang="en-US" sz="1100" b="0" dirty="0" err="1">
                <a:solidFill>
                  <a:srgbClr val="262626"/>
                </a:solidFill>
                <a:latin typeface="+mj-lt"/>
                <a:ea typeface="Calibri"/>
                <a:cs typeface="Calibri"/>
                <a:sym typeface="Calibri"/>
              </a:rPr>
              <a:t>Qué</a:t>
            </a:r>
            <a:r>
              <a:rPr lang="en-US" sz="1100" b="0" dirty="0">
                <a:solidFill>
                  <a:srgbClr val="262626"/>
                </a:solidFill>
                <a:latin typeface="+mj-lt"/>
                <a:ea typeface="Calibri"/>
                <a:cs typeface="Calibri"/>
                <a:sym typeface="Calibri"/>
              </a:rPr>
              <a:t> </a:t>
            </a:r>
            <a:r>
              <a:rPr lang="en-US" sz="1100" b="0" dirty="0" err="1">
                <a:solidFill>
                  <a:srgbClr val="262626"/>
                </a:solidFill>
                <a:latin typeface="+mj-lt"/>
                <a:ea typeface="Calibri"/>
                <a:cs typeface="Calibri"/>
                <a:sym typeface="Calibri"/>
              </a:rPr>
              <a:t>hacen</a:t>
            </a:r>
            <a:r>
              <a:rPr lang="en-US" sz="1100" b="0" dirty="0">
                <a:solidFill>
                  <a:srgbClr val="262626"/>
                </a:solidFill>
                <a:latin typeface="+mj-lt"/>
                <a:ea typeface="Calibri"/>
                <a:cs typeface="Calibri"/>
                <a:sym typeface="Calibri"/>
              </a:rPr>
              <a:t> con la </a:t>
            </a:r>
            <a:r>
              <a:rPr lang="en-US" sz="1100" b="0" dirty="0" err="1">
                <a:solidFill>
                  <a:srgbClr val="262626"/>
                </a:solidFill>
                <a:latin typeface="+mj-lt"/>
                <a:ea typeface="Calibri"/>
                <a:cs typeface="Calibri"/>
                <a:sym typeface="Calibri"/>
              </a:rPr>
              <a:t>basura</a:t>
            </a:r>
            <a:r>
              <a:rPr lang="en-US" sz="1100" b="0" dirty="0">
                <a:solidFill>
                  <a:srgbClr val="262626"/>
                </a:solidFill>
                <a:latin typeface="+mj-lt"/>
                <a:ea typeface="Calibri"/>
                <a:cs typeface="Calibri"/>
                <a:sym typeface="Calibri"/>
              </a:rPr>
              <a:t> </a:t>
            </a:r>
            <a:r>
              <a:rPr lang="en-US" sz="1100" b="0" dirty="0" err="1">
                <a:solidFill>
                  <a:srgbClr val="262626"/>
                </a:solidFill>
                <a:latin typeface="+mj-lt"/>
                <a:ea typeface="Calibri"/>
                <a:cs typeface="Calibri"/>
                <a:sym typeface="Calibri"/>
              </a:rPr>
              <a:t>en</a:t>
            </a:r>
            <a:r>
              <a:rPr lang="en-US" sz="1100" b="0" dirty="0">
                <a:solidFill>
                  <a:srgbClr val="262626"/>
                </a:solidFill>
                <a:latin typeface="+mj-lt"/>
                <a:ea typeface="Calibri"/>
                <a:cs typeface="Calibri"/>
                <a:sym typeface="Calibri"/>
              </a:rPr>
              <a:t> casa</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Dónde</a:t>
            </a:r>
            <a:r>
              <a:rPr lang="en-US" sz="1100" dirty="0">
                <a:solidFill>
                  <a:srgbClr val="262626"/>
                </a:solidFill>
                <a:latin typeface="+mj-lt"/>
                <a:ea typeface="Calibri"/>
                <a:cs typeface="Calibri"/>
                <a:sym typeface="Calibri"/>
              </a:rPr>
              <a:t> la </a:t>
            </a:r>
            <a:r>
              <a:rPr lang="en-US" sz="1100" dirty="0" err="1">
                <a:solidFill>
                  <a:srgbClr val="262626"/>
                </a:solidFill>
                <a:latin typeface="+mj-lt"/>
                <a:ea typeface="Calibri"/>
                <a:cs typeface="Calibri"/>
                <a:sym typeface="Calibri"/>
              </a:rPr>
              <a:t>depositan</a:t>
            </a:r>
            <a:r>
              <a:rPr lang="en-US" sz="1100" dirty="0">
                <a:solidFill>
                  <a:srgbClr val="262626"/>
                </a:solidFill>
                <a:latin typeface="+mj-lt"/>
                <a:ea typeface="Calibri"/>
                <a:cs typeface="Calibri"/>
                <a:sym typeface="Calibri"/>
              </a:rPr>
              <a:t>? </a:t>
            </a:r>
            <a:r>
              <a:rPr lang="en-US" sz="1100" dirty="0" err="1">
                <a:solidFill>
                  <a:srgbClr val="262626"/>
                </a:solidFill>
                <a:latin typeface="+mj-lt"/>
                <a:ea typeface="Calibri"/>
                <a:cs typeface="Calibri"/>
                <a:sym typeface="Calibri"/>
              </a:rPr>
              <a:t>Todo</a:t>
            </a:r>
            <a:r>
              <a:rPr lang="en-US" sz="1100" dirty="0">
                <a:solidFill>
                  <a:srgbClr val="262626"/>
                </a:solidFill>
                <a:latin typeface="+mj-lt"/>
                <a:ea typeface="Calibri"/>
                <a:cs typeface="Calibri"/>
                <a:sym typeface="Calibri"/>
              </a:rPr>
              <a:t> se de?</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1" dirty="0" err="1">
                <a:solidFill>
                  <a:srgbClr val="262626"/>
                </a:solidFill>
                <a:latin typeface="+mj-lt"/>
                <a:cs typeface="Calibri"/>
                <a:sym typeface="Calibri"/>
              </a:rPr>
              <a:t>Dígale</a:t>
            </a:r>
            <a:r>
              <a:rPr lang="en-US" sz="1100" b="1" dirty="0">
                <a:solidFill>
                  <a:srgbClr val="262626"/>
                </a:solidFill>
                <a:latin typeface="+mj-lt"/>
                <a:cs typeface="Calibri"/>
                <a:sym typeface="Calibri"/>
              </a:rPr>
              <a:t> a </a:t>
            </a:r>
            <a:r>
              <a:rPr lang="en-US" sz="1100" b="1" dirty="0" err="1">
                <a:solidFill>
                  <a:srgbClr val="262626"/>
                </a:solidFill>
                <a:latin typeface="+mj-lt"/>
                <a:cs typeface="Calibri"/>
                <a:sym typeface="Calibri"/>
              </a:rPr>
              <a:t>los</a:t>
            </a:r>
            <a:r>
              <a:rPr lang="en-US" sz="1100" b="1" dirty="0">
                <a:solidFill>
                  <a:srgbClr val="262626"/>
                </a:solidFill>
                <a:latin typeface="+mj-lt"/>
                <a:cs typeface="Calibri"/>
                <a:sym typeface="Calibri"/>
              </a:rPr>
              <a:t> </a:t>
            </a:r>
            <a:r>
              <a:rPr lang="en-US" sz="1100" b="1" dirty="0" err="1">
                <a:solidFill>
                  <a:srgbClr val="262626"/>
                </a:solidFill>
                <a:latin typeface="+mj-lt"/>
                <a:cs typeface="Calibri"/>
                <a:sym typeface="Calibri"/>
              </a:rPr>
              <a:t>estudiantes</a:t>
            </a:r>
            <a:r>
              <a:rPr lang="en-US" sz="1100" b="1" dirty="0">
                <a:solidFill>
                  <a:srgbClr val="262626"/>
                </a:solidFill>
                <a:latin typeface="+mj-lt"/>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dirty="0">
                <a:solidFill>
                  <a:srgbClr val="262626"/>
                </a:solidFill>
                <a:latin typeface="+mj-lt"/>
                <a:cs typeface="Calibri"/>
                <a:sym typeface="Calibri"/>
              </a:rPr>
              <a:t>No </a:t>
            </a:r>
            <a:r>
              <a:rPr lang="en-US" sz="1100" dirty="0" err="1">
                <a:solidFill>
                  <a:srgbClr val="262626"/>
                </a:solidFill>
                <a:latin typeface="+mj-lt"/>
                <a:cs typeface="Calibri"/>
                <a:sym typeface="Calibri"/>
              </a:rPr>
              <a:t>toda</a:t>
            </a:r>
            <a:r>
              <a:rPr lang="en-US" sz="1100" dirty="0">
                <a:solidFill>
                  <a:srgbClr val="262626"/>
                </a:solidFill>
                <a:latin typeface="+mj-lt"/>
                <a:cs typeface="Calibri"/>
                <a:sym typeface="Calibri"/>
              </a:rPr>
              <a:t> la </a:t>
            </a:r>
            <a:r>
              <a:rPr lang="en-US" sz="1100" dirty="0" err="1">
                <a:solidFill>
                  <a:srgbClr val="262626"/>
                </a:solidFill>
                <a:latin typeface="+mj-lt"/>
                <a:cs typeface="Calibri"/>
                <a:sym typeface="Calibri"/>
              </a:rPr>
              <a:t>basura</a:t>
            </a:r>
            <a:r>
              <a:rPr lang="en-US" sz="1100" dirty="0">
                <a:solidFill>
                  <a:srgbClr val="262626"/>
                </a:solidFill>
                <a:latin typeface="+mj-lt"/>
                <a:cs typeface="Calibri"/>
                <a:sym typeface="Calibri"/>
              </a:rPr>
              <a:t> se </a:t>
            </a:r>
            <a:r>
              <a:rPr lang="en-US" sz="1100" dirty="0" err="1">
                <a:solidFill>
                  <a:srgbClr val="262626"/>
                </a:solidFill>
                <a:latin typeface="+mj-lt"/>
                <a:cs typeface="Calibri"/>
                <a:sym typeface="Calibri"/>
              </a:rPr>
              <a:t>deposita</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en</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el</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mismo</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cestto</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Algunos</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elementos</a:t>
            </a:r>
            <a:r>
              <a:rPr lang="en-US" sz="1100" dirty="0">
                <a:solidFill>
                  <a:srgbClr val="262626"/>
                </a:solidFill>
                <a:latin typeface="+mj-lt"/>
                <a:cs typeface="Calibri"/>
                <a:sym typeface="Calibri"/>
              </a:rPr>
              <a:t> se </a:t>
            </a:r>
            <a:r>
              <a:rPr lang="en-US" sz="1100" dirty="0" err="1">
                <a:solidFill>
                  <a:srgbClr val="262626"/>
                </a:solidFill>
                <a:latin typeface="+mj-lt"/>
                <a:cs typeface="Calibri"/>
                <a:sym typeface="Calibri"/>
              </a:rPr>
              <a:t>deben</a:t>
            </a:r>
            <a:r>
              <a:rPr lang="en-US" sz="1100" dirty="0">
                <a:solidFill>
                  <a:srgbClr val="262626"/>
                </a:solidFill>
                <a:latin typeface="+mj-lt"/>
                <a:cs typeface="Calibri"/>
                <a:sym typeface="Calibri"/>
              </a:rPr>
              <a:t> de </a:t>
            </a:r>
            <a:r>
              <a:rPr lang="en-US" sz="1100" dirty="0" err="1">
                <a:solidFill>
                  <a:srgbClr val="262626"/>
                </a:solidFill>
                <a:latin typeface="+mj-lt"/>
                <a:cs typeface="Calibri"/>
                <a:sym typeface="Calibri"/>
              </a:rPr>
              <a:t>colocar</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en</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el</a:t>
            </a:r>
            <a:r>
              <a:rPr lang="en-US" sz="1100" dirty="0">
                <a:solidFill>
                  <a:srgbClr val="262626"/>
                </a:solidFill>
                <a:latin typeface="+mj-lt"/>
                <a:cs typeface="Calibri"/>
                <a:sym typeface="Calibri"/>
              </a:rPr>
              <a:t> </a:t>
            </a:r>
            <a:r>
              <a:rPr lang="en-US" sz="1100" dirty="0" err="1">
                <a:solidFill>
                  <a:srgbClr val="262626"/>
                </a:solidFill>
                <a:latin typeface="+mj-lt"/>
                <a:cs typeface="Calibri"/>
                <a:sym typeface="Calibri"/>
              </a:rPr>
              <a:t>cesto</a:t>
            </a:r>
            <a:r>
              <a:rPr lang="en-US" sz="1100" dirty="0">
                <a:solidFill>
                  <a:srgbClr val="262626"/>
                </a:solidFill>
                <a:latin typeface="+mj-lt"/>
                <a:cs typeface="Calibri"/>
                <a:sym typeface="Calibri"/>
              </a:rPr>
              <a:t> de </a:t>
            </a:r>
            <a:r>
              <a:rPr lang="en-US" sz="1100" dirty="0" err="1">
                <a:solidFill>
                  <a:srgbClr val="262626"/>
                </a:solidFill>
                <a:latin typeface="+mj-lt"/>
                <a:cs typeface="Calibri"/>
                <a:sym typeface="Calibri"/>
              </a:rPr>
              <a:t>reciclaje</a:t>
            </a:r>
            <a:r>
              <a:rPr lang="en-US" sz="1100" dirty="0">
                <a:solidFill>
                  <a:srgbClr val="262626"/>
                </a:solidFill>
                <a:latin typeface="+mj-lt"/>
                <a:cs typeface="Calibri"/>
                <a:sym typeface="Calibri"/>
              </a:rPr>
              <a:t>.</a:t>
            </a:r>
            <a:endParaRPr lang="en-US" sz="1100" dirty="0">
              <a:solidFill>
                <a:srgbClr val="262626"/>
              </a:solidFill>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b="0" dirty="0">
              <a:solidFill>
                <a:srgbClr val="262626"/>
              </a:solidFill>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1" dirty="0" err="1">
                <a:solidFill>
                  <a:srgbClr val="262626"/>
                </a:solidFill>
                <a:latin typeface="+mj-lt"/>
                <a:ea typeface="Calibri"/>
                <a:cs typeface="Calibri"/>
                <a:sym typeface="Calibri"/>
              </a:rPr>
              <a:t>Pregunte</a:t>
            </a:r>
            <a:r>
              <a:rPr lang="en-US" sz="1100" b="1" dirty="0">
                <a:solidFill>
                  <a:srgbClr val="262626"/>
                </a:solidFill>
                <a:latin typeface="+mj-lt"/>
                <a:ea typeface="Calibri"/>
                <a:cs typeface="Calibri"/>
                <a:sym typeface="Calibri"/>
              </a:rPr>
              <a:t> a </a:t>
            </a:r>
            <a:r>
              <a:rPr lang="en-US" sz="1100" b="1" dirty="0" err="1">
                <a:solidFill>
                  <a:srgbClr val="262626"/>
                </a:solidFill>
                <a:latin typeface="+mj-lt"/>
                <a:ea typeface="Calibri"/>
                <a:cs typeface="Calibri"/>
                <a:sym typeface="Calibri"/>
              </a:rPr>
              <a:t>los</a:t>
            </a:r>
            <a:r>
              <a:rPr lang="en-US" sz="1100" b="1" dirty="0">
                <a:solidFill>
                  <a:srgbClr val="262626"/>
                </a:solidFill>
                <a:latin typeface="+mj-lt"/>
                <a:ea typeface="Calibri"/>
                <a:cs typeface="Calibri"/>
                <a:sym typeface="Calibri"/>
              </a:rPr>
              <a:t> </a:t>
            </a:r>
            <a:r>
              <a:rPr lang="en-US" sz="1100" b="1" dirty="0" err="1">
                <a:solidFill>
                  <a:srgbClr val="262626"/>
                </a:solidFill>
                <a:latin typeface="+mj-lt"/>
                <a:ea typeface="Calibri"/>
                <a:cs typeface="Calibri"/>
                <a:sym typeface="Calibri"/>
              </a:rPr>
              <a:t>estudiantes</a:t>
            </a:r>
            <a:r>
              <a:rPr lang="en-US" sz="1100" b="1" dirty="0">
                <a:solidFill>
                  <a:srgbClr val="262626"/>
                </a:solidFill>
                <a:latin typeface="+mj-lt"/>
                <a:ea typeface="Calibri"/>
                <a:cs typeface="Calibri"/>
                <a:sym typeface="Calibri"/>
              </a:rPr>
              <a:t>:</a:t>
            </a:r>
            <a:endParaRPr lang="en-US" sz="1100" b="1" dirty="0">
              <a:solidFill>
                <a:srgbClr val="262626"/>
              </a:solidFill>
              <a:effectLst/>
              <a:latin typeface="+mj-lt"/>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s-MX" sz="1100" dirty="0">
                <a:effectLst/>
                <a:latin typeface="+mj-lt"/>
                <a:ea typeface="Calibri" panose="020F0502020204030204" pitchFamily="34" charset="0"/>
                <a:cs typeface="Times New Roman" panose="02020603050405020304" pitchFamily="18" charset="0"/>
              </a:rPr>
              <a:t>Los elementos del lado izquierdo de la página se pueden reciclar, ¿cuáles son esos elementos? ¿Cuál es la primera imagen que ves?</a:t>
            </a:r>
          </a:p>
          <a:p>
            <a:pPr marL="158750" indent="0">
              <a:lnSpc>
                <a:spcPct val="107000"/>
              </a:lnSpc>
              <a:spcAft>
                <a:spcPts val="800"/>
              </a:spcAft>
              <a:buNone/>
            </a:pPr>
            <a:r>
              <a:rPr lang="es-MX" sz="1100" dirty="0">
                <a:effectLst/>
                <a:latin typeface="+mj-lt"/>
                <a:ea typeface="Calibri" panose="020F0502020204030204" pitchFamily="34" charset="0"/>
                <a:cs typeface="Times New Roman" panose="02020603050405020304" pitchFamily="18" charset="0"/>
              </a:rPr>
              <a:t>*consultar en este orden (envase de vidrio, botella de plástico PET, caja de cartón, lata de metal)</a:t>
            </a:r>
          </a:p>
          <a:p>
            <a:pPr marL="0" lvl="0" indent="0" algn="just" rtl="0">
              <a:lnSpc>
                <a:spcPct val="120000"/>
              </a:lnSpc>
              <a:spcBef>
                <a:spcPts val="0"/>
              </a:spcBef>
              <a:spcAft>
                <a:spcPts val="0"/>
              </a:spcAft>
              <a:buClr>
                <a:schemeClr val="dk1"/>
              </a:buClr>
              <a:buFont typeface="Arial"/>
              <a:buNone/>
            </a:pPr>
            <a:endParaRPr lang="en-US" sz="1100" b="1"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r>
              <a:rPr lang="en-US" sz="1100" b="1" dirty="0" err="1">
                <a:solidFill>
                  <a:srgbClr val="262626"/>
                </a:solidFill>
                <a:latin typeface="+mj-lt"/>
                <a:cs typeface="Calibri"/>
                <a:sym typeface="Calibri"/>
              </a:rPr>
              <a:t>Clic</a:t>
            </a:r>
            <a:r>
              <a:rPr lang="en-US" sz="1100" b="1" dirty="0">
                <a:solidFill>
                  <a:srgbClr val="262626"/>
                </a:solidFill>
                <a:latin typeface="+mj-lt"/>
                <a:cs typeface="Calibri"/>
                <a:sym typeface="Calibri"/>
              </a:rPr>
              <a:t> 1: </a:t>
            </a:r>
            <a:r>
              <a:rPr lang="en-US" sz="1100" b="1" dirty="0" err="1">
                <a:solidFill>
                  <a:srgbClr val="262626"/>
                </a:solidFill>
                <a:latin typeface="+mj-lt"/>
                <a:cs typeface="Calibri"/>
                <a:sym typeface="Calibri"/>
              </a:rPr>
              <a:t>Envase</a:t>
            </a:r>
            <a:r>
              <a:rPr lang="en-US" sz="1100" b="1" dirty="0">
                <a:solidFill>
                  <a:srgbClr val="262626"/>
                </a:solidFill>
                <a:latin typeface="+mj-lt"/>
                <a:cs typeface="Calibri"/>
                <a:sym typeface="Calibri"/>
              </a:rPr>
              <a:t> de </a:t>
            </a:r>
            <a:r>
              <a:rPr lang="en-US" sz="1100" b="1" dirty="0" err="1">
                <a:solidFill>
                  <a:srgbClr val="262626"/>
                </a:solidFill>
                <a:latin typeface="+mj-lt"/>
                <a:cs typeface="Calibri"/>
                <a:sym typeface="Calibri"/>
              </a:rPr>
              <a:t>vidrio</a:t>
            </a:r>
            <a:endParaRPr lang="en-US" sz="1100" b="1"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r>
              <a:rPr lang="en-US" sz="1100" b="0" dirty="0">
                <a:solidFill>
                  <a:srgbClr val="262626"/>
                </a:solidFill>
                <a:latin typeface="+mj-lt"/>
                <a:cs typeface="Calibri"/>
                <a:sym typeface="Calibri"/>
              </a:rPr>
              <a:t>¿De </a:t>
            </a:r>
            <a:r>
              <a:rPr lang="en-US" sz="1100" b="0" dirty="0" err="1">
                <a:solidFill>
                  <a:srgbClr val="262626"/>
                </a:solidFill>
                <a:latin typeface="+mj-lt"/>
                <a:cs typeface="Calibri"/>
                <a:sym typeface="Calibri"/>
              </a:rPr>
              <a:t>qué</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está</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hecha</a:t>
            </a:r>
            <a:r>
              <a:rPr lang="en-US" sz="1100" b="0" dirty="0">
                <a:solidFill>
                  <a:srgbClr val="262626"/>
                </a:solidFill>
                <a:latin typeface="+mj-lt"/>
                <a:cs typeface="Calibri"/>
                <a:sym typeface="Calibri"/>
              </a:rPr>
              <a:t>? ¿Se </a:t>
            </a:r>
            <a:r>
              <a:rPr lang="en-US" sz="1100" b="0" dirty="0" err="1">
                <a:solidFill>
                  <a:srgbClr val="262626"/>
                </a:solidFill>
                <a:latin typeface="+mj-lt"/>
                <a:cs typeface="Calibri"/>
                <a:sym typeface="Calibri"/>
              </a:rPr>
              <a:t>puede</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reciclar</a:t>
            </a:r>
            <a:r>
              <a:rPr lang="en-US" sz="1100" b="0" dirty="0">
                <a:solidFill>
                  <a:srgbClr val="262626"/>
                </a:solidFill>
                <a:latin typeface="+mj-lt"/>
                <a:cs typeface="Calibri"/>
                <a:sym typeface="Calibri"/>
              </a:rPr>
              <a:t>?</a:t>
            </a:r>
          </a:p>
          <a:p>
            <a:pPr marL="0" lvl="0" indent="0" algn="just" rtl="0">
              <a:lnSpc>
                <a:spcPct val="120000"/>
              </a:lnSpc>
              <a:spcBef>
                <a:spcPts val="0"/>
              </a:spcBef>
              <a:spcAft>
                <a:spcPts val="0"/>
              </a:spcAft>
              <a:buClr>
                <a:schemeClr val="dk1"/>
              </a:buClr>
              <a:buFont typeface="Arial"/>
              <a:buNone/>
            </a:pPr>
            <a:r>
              <a:rPr lang="en-US" sz="1100" b="0" dirty="0">
                <a:solidFill>
                  <a:srgbClr val="262626"/>
                </a:solidFill>
                <a:latin typeface="+mj-lt"/>
                <a:cs typeface="Calibri"/>
                <a:sym typeface="Calibri"/>
              </a:rPr>
              <a:t>Respuesta: </a:t>
            </a:r>
            <a:r>
              <a:rPr lang="en-US" sz="1100" b="0" dirty="0" err="1">
                <a:solidFill>
                  <a:srgbClr val="262626"/>
                </a:solidFill>
                <a:latin typeface="+mj-lt"/>
                <a:cs typeface="Calibri"/>
                <a:sym typeface="Calibri"/>
              </a:rPr>
              <a:t>vidrio</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sí</a:t>
            </a:r>
            <a:endParaRPr lang="en-US" sz="1100" b="0"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endParaRPr lang="en-US" sz="1100" b="1"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r>
              <a:rPr lang="en-US" sz="1100" b="1" dirty="0" err="1">
                <a:solidFill>
                  <a:srgbClr val="262626"/>
                </a:solidFill>
                <a:latin typeface="+mj-lt"/>
                <a:cs typeface="Calibri"/>
                <a:sym typeface="Calibri"/>
              </a:rPr>
              <a:t>Clic</a:t>
            </a:r>
            <a:r>
              <a:rPr lang="en-US" sz="1100" b="1" dirty="0">
                <a:solidFill>
                  <a:srgbClr val="262626"/>
                </a:solidFill>
                <a:latin typeface="+mj-lt"/>
                <a:cs typeface="Calibri"/>
                <a:sym typeface="Calibri"/>
              </a:rPr>
              <a:t> 2: </a:t>
            </a:r>
            <a:r>
              <a:rPr lang="en-US" sz="1100" b="1" dirty="0" err="1">
                <a:solidFill>
                  <a:srgbClr val="262626"/>
                </a:solidFill>
                <a:latin typeface="+mj-lt"/>
                <a:cs typeface="Calibri"/>
                <a:sym typeface="Calibri"/>
              </a:rPr>
              <a:t>Botella</a:t>
            </a:r>
            <a:r>
              <a:rPr lang="en-US" sz="1100" b="1" dirty="0">
                <a:solidFill>
                  <a:srgbClr val="262626"/>
                </a:solidFill>
                <a:latin typeface="+mj-lt"/>
                <a:cs typeface="Calibri"/>
                <a:sym typeface="Calibri"/>
              </a:rPr>
              <a:t> de </a:t>
            </a:r>
            <a:r>
              <a:rPr lang="en-US" sz="1100" b="1" dirty="0" err="1">
                <a:solidFill>
                  <a:srgbClr val="262626"/>
                </a:solidFill>
                <a:latin typeface="+mj-lt"/>
                <a:cs typeface="Calibri"/>
                <a:sym typeface="Calibri"/>
              </a:rPr>
              <a:t>plástico</a:t>
            </a:r>
            <a:r>
              <a:rPr lang="en-US" sz="1100" b="1" dirty="0">
                <a:solidFill>
                  <a:srgbClr val="262626"/>
                </a:solidFill>
                <a:latin typeface="+mj-lt"/>
                <a:cs typeface="Calibri"/>
                <a:sym typeface="Calibri"/>
              </a:rPr>
              <a:t> PET </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¿De </a:t>
            </a:r>
            <a:r>
              <a:rPr lang="en-US" sz="1100" b="0" dirty="0" err="1">
                <a:solidFill>
                  <a:srgbClr val="262626"/>
                </a:solidFill>
                <a:latin typeface="+mj-lt"/>
                <a:cs typeface="Calibri"/>
                <a:sym typeface="Calibri"/>
              </a:rPr>
              <a:t>qué</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está</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hecha</a:t>
            </a:r>
            <a:r>
              <a:rPr lang="en-US" sz="1100" b="0" dirty="0">
                <a:solidFill>
                  <a:srgbClr val="262626"/>
                </a:solidFill>
                <a:latin typeface="+mj-lt"/>
                <a:cs typeface="Calibri"/>
                <a:sym typeface="Calibri"/>
              </a:rPr>
              <a:t>? ¿Se </a:t>
            </a:r>
            <a:r>
              <a:rPr lang="en-US" sz="1100" b="0" dirty="0" err="1">
                <a:solidFill>
                  <a:srgbClr val="262626"/>
                </a:solidFill>
                <a:latin typeface="+mj-lt"/>
                <a:cs typeface="Calibri"/>
                <a:sym typeface="Calibri"/>
              </a:rPr>
              <a:t>puede</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reciclar</a:t>
            </a:r>
            <a:r>
              <a:rPr lang="en-US" sz="1100" b="0" dirty="0">
                <a:solidFill>
                  <a:srgbClr val="262626"/>
                </a:solidFill>
                <a:latin typeface="+mj-lt"/>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Respuesta: </a:t>
            </a:r>
            <a:r>
              <a:rPr lang="en-US" sz="1100" b="0" dirty="0" err="1">
                <a:solidFill>
                  <a:srgbClr val="262626"/>
                </a:solidFill>
                <a:latin typeface="+mj-lt"/>
                <a:cs typeface="Calibri"/>
                <a:sym typeface="Calibri"/>
              </a:rPr>
              <a:t>plástico</a:t>
            </a:r>
            <a:r>
              <a:rPr lang="en-US" sz="1100" b="0" dirty="0">
                <a:solidFill>
                  <a:srgbClr val="262626"/>
                </a:solidFill>
                <a:latin typeface="+mj-lt"/>
                <a:cs typeface="Calibri"/>
                <a:sym typeface="Calibri"/>
              </a:rPr>
              <a:t> PET, </a:t>
            </a:r>
            <a:r>
              <a:rPr lang="en-US" sz="1100" b="0" dirty="0" err="1">
                <a:solidFill>
                  <a:srgbClr val="262626"/>
                </a:solidFill>
                <a:latin typeface="+mj-lt"/>
                <a:cs typeface="Calibri"/>
                <a:sym typeface="Calibri"/>
              </a:rPr>
              <a:t>sí</a:t>
            </a: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1" dirty="0" err="1">
                <a:solidFill>
                  <a:srgbClr val="262626"/>
                </a:solidFill>
                <a:latin typeface="+mj-lt"/>
                <a:cs typeface="Calibri"/>
                <a:sym typeface="Calibri"/>
              </a:rPr>
              <a:t>Clic</a:t>
            </a:r>
            <a:r>
              <a:rPr lang="en-US" sz="1100" b="1" dirty="0">
                <a:solidFill>
                  <a:srgbClr val="262626"/>
                </a:solidFill>
                <a:latin typeface="+mj-lt"/>
                <a:cs typeface="Calibri"/>
                <a:sym typeface="Calibri"/>
              </a:rPr>
              <a:t> 3: </a:t>
            </a:r>
            <a:r>
              <a:rPr lang="en-US" sz="1100" b="1" dirty="0" err="1">
                <a:solidFill>
                  <a:srgbClr val="262626"/>
                </a:solidFill>
                <a:latin typeface="+mj-lt"/>
                <a:cs typeface="Calibri"/>
                <a:sym typeface="Calibri"/>
              </a:rPr>
              <a:t>Caja</a:t>
            </a:r>
            <a:r>
              <a:rPr lang="en-US" sz="1100" b="1" dirty="0">
                <a:solidFill>
                  <a:srgbClr val="262626"/>
                </a:solidFill>
                <a:latin typeface="+mj-lt"/>
                <a:cs typeface="Calibri"/>
                <a:sym typeface="Calibri"/>
              </a:rPr>
              <a:t> de </a:t>
            </a:r>
            <a:r>
              <a:rPr lang="en-US" sz="1100" b="1" dirty="0" err="1">
                <a:solidFill>
                  <a:srgbClr val="262626"/>
                </a:solidFill>
                <a:latin typeface="+mj-lt"/>
                <a:cs typeface="Calibri"/>
                <a:sym typeface="Calibri"/>
              </a:rPr>
              <a:t>cartón</a:t>
            </a:r>
            <a:endParaRPr lang="en-US" sz="1100" b="1"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¿De </a:t>
            </a:r>
            <a:r>
              <a:rPr lang="en-US" sz="1100" b="0" dirty="0" err="1">
                <a:solidFill>
                  <a:srgbClr val="262626"/>
                </a:solidFill>
                <a:latin typeface="+mj-lt"/>
                <a:cs typeface="Calibri"/>
                <a:sym typeface="Calibri"/>
              </a:rPr>
              <a:t>qué</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está</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hecho</a:t>
            </a:r>
            <a:r>
              <a:rPr lang="en-US" sz="1100" b="0" dirty="0">
                <a:solidFill>
                  <a:srgbClr val="262626"/>
                </a:solidFill>
                <a:latin typeface="+mj-lt"/>
                <a:cs typeface="Calibri"/>
                <a:sym typeface="Calibri"/>
              </a:rPr>
              <a:t>? Se </a:t>
            </a:r>
            <a:r>
              <a:rPr lang="en-US" sz="1100" b="0" dirty="0" err="1">
                <a:solidFill>
                  <a:srgbClr val="262626"/>
                </a:solidFill>
                <a:latin typeface="+mj-lt"/>
                <a:cs typeface="Calibri"/>
                <a:sym typeface="Calibri"/>
              </a:rPr>
              <a:t>puede</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reciclar</a:t>
            </a:r>
            <a:r>
              <a:rPr lang="en-US" sz="1100" b="0" dirty="0">
                <a:solidFill>
                  <a:srgbClr val="262626"/>
                </a:solidFill>
                <a:latin typeface="+mj-lt"/>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Respuesta: </a:t>
            </a:r>
            <a:r>
              <a:rPr lang="en-US" sz="1100" b="0" dirty="0" err="1">
                <a:solidFill>
                  <a:srgbClr val="262626"/>
                </a:solidFill>
                <a:latin typeface="+mj-lt"/>
                <a:cs typeface="Calibri"/>
                <a:sym typeface="Calibri"/>
              </a:rPr>
              <a:t>papel</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sí</a:t>
            </a: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1" dirty="0" err="1">
                <a:solidFill>
                  <a:srgbClr val="262626"/>
                </a:solidFill>
                <a:latin typeface="+mj-lt"/>
                <a:cs typeface="Calibri"/>
                <a:sym typeface="Calibri"/>
              </a:rPr>
              <a:t>Clic</a:t>
            </a:r>
            <a:r>
              <a:rPr lang="en-US" sz="1100" b="1" dirty="0">
                <a:solidFill>
                  <a:srgbClr val="262626"/>
                </a:solidFill>
                <a:latin typeface="+mj-lt"/>
                <a:cs typeface="Calibri"/>
                <a:sym typeface="Calibri"/>
              </a:rPr>
              <a:t> 4: </a:t>
            </a:r>
            <a:r>
              <a:rPr lang="en-US" sz="1100" b="1" dirty="0" err="1">
                <a:solidFill>
                  <a:srgbClr val="262626"/>
                </a:solidFill>
                <a:latin typeface="+mj-lt"/>
                <a:cs typeface="Calibri"/>
                <a:sym typeface="Calibri"/>
              </a:rPr>
              <a:t>lata</a:t>
            </a:r>
            <a:r>
              <a:rPr lang="en-US" sz="1100" b="1" dirty="0">
                <a:solidFill>
                  <a:srgbClr val="262626"/>
                </a:solidFill>
                <a:latin typeface="+mj-lt"/>
                <a:cs typeface="Calibri"/>
                <a:sym typeface="Calibri"/>
              </a:rPr>
              <a:t> de metal </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¿De </a:t>
            </a:r>
            <a:r>
              <a:rPr lang="en-US" sz="1100" b="0" dirty="0" err="1">
                <a:solidFill>
                  <a:srgbClr val="262626"/>
                </a:solidFill>
                <a:latin typeface="+mj-lt"/>
                <a:cs typeface="Calibri"/>
                <a:sym typeface="Calibri"/>
              </a:rPr>
              <a:t>qué</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está</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hecha</a:t>
            </a:r>
            <a:r>
              <a:rPr lang="en-US" sz="1100" b="0" dirty="0">
                <a:solidFill>
                  <a:srgbClr val="262626"/>
                </a:solidFill>
                <a:latin typeface="+mj-lt"/>
                <a:cs typeface="Calibri"/>
                <a:sym typeface="Calibri"/>
              </a:rPr>
              <a:t>? Se </a:t>
            </a:r>
            <a:r>
              <a:rPr lang="en-US" sz="1100" b="0" dirty="0" err="1">
                <a:solidFill>
                  <a:srgbClr val="262626"/>
                </a:solidFill>
                <a:latin typeface="+mj-lt"/>
                <a:cs typeface="Calibri"/>
                <a:sym typeface="Calibri"/>
              </a:rPr>
              <a:t>puede</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reciclar</a:t>
            </a:r>
            <a:r>
              <a:rPr lang="en-US" sz="1100" b="0" dirty="0">
                <a:solidFill>
                  <a:srgbClr val="262626"/>
                </a:solidFill>
                <a:latin typeface="+mj-lt"/>
                <a:cs typeface="Calibri"/>
                <a:sym typeface="Calibri"/>
              </a:rPr>
              <a:t>?</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100" b="0" dirty="0">
                <a:solidFill>
                  <a:srgbClr val="262626"/>
                </a:solidFill>
                <a:latin typeface="+mj-lt"/>
                <a:cs typeface="Calibri"/>
                <a:sym typeface="Calibri"/>
              </a:rPr>
              <a:t>Respuesta: </a:t>
            </a:r>
            <a:r>
              <a:rPr lang="en-US" sz="1100" b="0" dirty="0" err="1">
                <a:solidFill>
                  <a:srgbClr val="262626"/>
                </a:solidFill>
                <a:latin typeface="+mj-lt"/>
                <a:cs typeface="Calibri"/>
                <a:sym typeface="Calibri"/>
              </a:rPr>
              <a:t>papel</a:t>
            </a:r>
            <a:r>
              <a:rPr lang="en-US" sz="1100" b="0" dirty="0">
                <a:solidFill>
                  <a:srgbClr val="262626"/>
                </a:solidFill>
                <a:latin typeface="+mj-lt"/>
                <a:cs typeface="Calibri"/>
                <a:sym typeface="Calibri"/>
              </a:rPr>
              <a:t>, </a:t>
            </a:r>
            <a:r>
              <a:rPr lang="en-US" sz="1100" b="0" dirty="0" err="1">
                <a:solidFill>
                  <a:srgbClr val="262626"/>
                </a:solidFill>
                <a:latin typeface="+mj-lt"/>
                <a:cs typeface="Calibri"/>
                <a:sym typeface="Calibri"/>
              </a:rPr>
              <a:t>sí</a:t>
            </a: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b="0" dirty="0">
              <a:solidFill>
                <a:srgbClr val="262626"/>
              </a:solidFill>
              <a:latin typeface="+mj-lt"/>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100" b="0"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endParaRPr lang="en-US" sz="1100" b="1" dirty="0">
              <a:solidFill>
                <a:srgbClr val="262626"/>
              </a:solidFill>
              <a:latin typeface="+mj-lt"/>
              <a:cs typeface="Calibri"/>
              <a:sym typeface="Calibri"/>
            </a:endParaRPr>
          </a:p>
          <a:p>
            <a:pPr marL="0" lvl="0" indent="0" algn="just" rtl="0">
              <a:lnSpc>
                <a:spcPct val="120000"/>
              </a:lnSpc>
              <a:spcBef>
                <a:spcPts val="0"/>
              </a:spcBef>
              <a:spcAft>
                <a:spcPts val="0"/>
              </a:spcAft>
              <a:buClr>
                <a:schemeClr val="dk1"/>
              </a:buClr>
              <a:buFont typeface="Arial"/>
              <a:buNone/>
            </a:pPr>
            <a:endParaRPr lang="en-US" sz="1100" b="1" dirty="0">
              <a:solidFill>
                <a:schemeClr val="dk1"/>
              </a:solidFill>
              <a:latin typeface="+mj-lt"/>
              <a:cs typeface="Arial"/>
              <a:sym typeface="Arial"/>
            </a:endParaRPr>
          </a:p>
          <a:p>
            <a:pPr marL="0" lvl="0" indent="0" algn="just" rtl="0">
              <a:lnSpc>
                <a:spcPct val="120000"/>
              </a:lnSpc>
              <a:spcBef>
                <a:spcPts val="0"/>
              </a:spcBef>
              <a:spcAft>
                <a:spcPts val="0"/>
              </a:spcAft>
              <a:buClr>
                <a:schemeClr val="dk1"/>
              </a:buClr>
              <a:buFont typeface="Arial"/>
              <a:buNone/>
            </a:pPr>
            <a:endParaRPr lang="en-US" sz="1200" dirty="0">
              <a:solidFill>
                <a:srgbClr val="262626"/>
              </a:solidFill>
              <a:latin typeface="Calibri"/>
              <a:cs typeface="Calibri"/>
              <a:sym typeface="Calibri"/>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b="1" dirty="0"/>
              <a:t>(Duración de la diapositiva: 3 minutos)</a:t>
            </a:r>
          </a:p>
          <a:p>
            <a:pPr marL="0" marR="0" lvl="0" indent="0" algn="l" rtl="0">
              <a:lnSpc>
                <a:spcPct val="100000"/>
              </a:lnSpc>
              <a:spcBef>
                <a:spcPts val="0"/>
              </a:spcBef>
              <a:spcAft>
                <a:spcPts val="0"/>
              </a:spcAft>
              <a:buClr>
                <a:srgbClr val="000000"/>
              </a:buClr>
              <a:buSzPts val="1400"/>
              <a:buFont typeface="Arial"/>
              <a:buNone/>
            </a:pPr>
            <a:endParaRPr lang="es-ES" b="1" dirty="0"/>
          </a:p>
          <a:p>
            <a:pPr marL="0" marR="0" lvl="0" indent="0" algn="l" rtl="0">
              <a:lnSpc>
                <a:spcPct val="100000"/>
              </a:lnSpc>
              <a:spcBef>
                <a:spcPts val="0"/>
              </a:spcBef>
              <a:spcAft>
                <a:spcPts val="0"/>
              </a:spcAft>
              <a:buClr>
                <a:srgbClr val="000000"/>
              </a:buClr>
              <a:buSzPts val="1400"/>
              <a:buFont typeface="Arial"/>
              <a:buNone/>
            </a:pPr>
            <a:r>
              <a:rPr lang="es-ES" b="1" dirty="0"/>
              <a:t>Respuestas:</a:t>
            </a:r>
          </a:p>
          <a:p>
            <a:pPr marL="0" marR="0" lvl="0" indent="0" algn="l" rtl="0">
              <a:lnSpc>
                <a:spcPct val="100000"/>
              </a:lnSpc>
              <a:spcBef>
                <a:spcPts val="0"/>
              </a:spcBef>
              <a:spcAft>
                <a:spcPts val="0"/>
              </a:spcAft>
              <a:buClr>
                <a:srgbClr val="000000"/>
              </a:buClr>
              <a:buSzPts val="1400"/>
              <a:buFont typeface="Arial"/>
              <a:buNone/>
            </a:pPr>
            <a:r>
              <a:rPr lang="es-ES" b="0" dirty="0"/>
              <a:t>Los desechos terminan en un vertedero o terminan como basura contaminante en el medio ambiente.</a:t>
            </a:r>
          </a:p>
          <a:p>
            <a:pPr marL="0" marR="0" lvl="0" indent="0" algn="l" rtl="0">
              <a:lnSpc>
                <a:spcPct val="100000"/>
              </a:lnSpc>
              <a:spcBef>
                <a:spcPts val="0"/>
              </a:spcBef>
              <a:spcAft>
                <a:spcPts val="0"/>
              </a:spcAft>
              <a:buClr>
                <a:srgbClr val="000000"/>
              </a:buClr>
              <a:buSzPts val="1400"/>
              <a:buFont typeface="Arial"/>
              <a:buNone/>
            </a:pPr>
            <a:endParaRPr lang="es-ES" b="1" dirty="0"/>
          </a:p>
          <a:p>
            <a:pPr marL="0" marR="0" lvl="0" indent="0" algn="l" rtl="0">
              <a:lnSpc>
                <a:spcPct val="100000"/>
              </a:lnSpc>
              <a:spcBef>
                <a:spcPts val="0"/>
              </a:spcBef>
              <a:spcAft>
                <a:spcPts val="0"/>
              </a:spcAft>
              <a:buClr>
                <a:srgbClr val="000000"/>
              </a:buClr>
              <a:buSzPts val="1400"/>
              <a:buFont typeface="Arial"/>
              <a:buNone/>
            </a:pPr>
            <a:r>
              <a:rPr lang="es-ES" b="1" dirty="0"/>
              <a:t>Pregunte a los estudiantes:</a:t>
            </a:r>
          </a:p>
          <a:p>
            <a:pPr marL="0" marR="0" lvl="0" indent="0" algn="l" rtl="0">
              <a:lnSpc>
                <a:spcPct val="100000"/>
              </a:lnSpc>
              <a:spcBef>
                <a:spcPts val="0"/>
              </a:spcBef>
              <a:spcAft>
                <a:spcPts val="0"/>
              </a:spcAft>
              <a:buClr>
                <a:srgbClr val="000000"/>
              </a:buClr>
              <a:buSzPts val="1400"/>
              <a:buFont typeface="Arial"/>
              <a:buNone/>
            </a:pPr>
            <a:r>
              <a:rPr lang="es-ES" b="0" dirty="0"/>
              <a:t>¿Ha visto basura en lugares donde no debería estar?</a:t>
            </a:r>
          </a:p>
          <a:p>
            <a:pPr marL="0" marR="0" lvl="0" indent="0" algn="l" rtl="0">
              <a:lnSpc>
                <a:spcPct val="100000"/>
              </a:lnSpc>
              <a:spcBef>
                <a:spcPts val="0"/>
              </a:spcBef>
              <a:spcAft>
                <a:spcPts val="0"/>
              </a:spcAft>
              <a:buClr>
                <a:srgbClr val="000000"/>
              </a:buClr>
              <a:buSzPts val="1400"/>
              <a:buFont typeface="Arial"/>
              <a:buNone/>
            </a:pPr>
            <a:r>
              <a:rPr lang="es-ES" b="0" dirty="0"/>
              <a:t>¿Cómo crees que llegaron los residuos allí?</a:t>
            </a:r>
          </a:p>
          <a:p>
            <a:pPr marL="0" marR="0" lvl="0" indent="0" algn="l" rtl="0">
              <a:lnSpc>
                <a:spcPct val="100000"/>
              </a:lnSpc>
              <a:spcBef>
                <a:spcPts val="0"/>
              </a:spcBef>
              <a:spcAft>
                <a:spcPts val="0"/>
              </a:spcAft>
              <a:buClr>
                <a:srgbClr val="000000"/>
              </a:buClr>
              <a:buSzPts val="1400"/>
              <a:buFont typeface="Arial"/>
              <a:buNone/>
            </a:pPr>
            <a:endParaRPr lang="es-ES" b="1" dirty="0"/>
          </a:p>
          <a:p>
            <a:pPr marL="0" marR="0" lvl="0" indent="0" algn="l" rtl="0">
              <a:lnSpc>
                <a:spcPct val="100000"/>
              </a:lnSpc>
              <a:spcBef>
                <a:spcPts val="0"/>
              </a:spcBef>
              <a:spcAft>
                <a:spcPts val="0"/>
              </a:spcAft>
              <a:buClr>
                <a:srgbClr val="000000"/>
              </a:buClr>
              <a:buSzPts val="1400"/>
              <a:buFont typeface="Arial"/>
              <a:buNone/>
            </a:pPr>
            <a:r>
              <a:rPr lang="es-ES" b="1" dirty="0"/>
              <a:t>Respuestas:</a:t>
            </a:r>
          </a:p>
          <a:p>
            <a:pPr marL="0" marR="0" lvl="0" indent="0" algn="l" rtl="0">
              <a:lnSpc>
                <a:spcPct val="100000"/>
              </a:lnSpc>
              <a:spcBef>
                <a:spcPts val="0"/>
              </a:spcBef>
              <a:spcAft>
                <a:spcPts val="0"/>
              </a:spcAft>
              <a:buClr>
                <a:srgbClr val="000000"/>
              </a:buClr>
              <a:buSzPts val="1400"/>
              <a:buFont typeface="Arial"/>
              <a:buNone/>
            </a:pPr>
            <a:r>
              <a:rPr lang="es-ES" b="0" dirty="0"/>
              <a:t>Sí, he visto bolsas de plástico en la playa. Creo que las bolsas de plástico pueden caer fácilmente de un contenedor de basura y volar a la playa.</a:t>
            </a:r>
          </a:p>
          <a:p>
            <a:pPr marL="0" marR="0" lvl="0" indent="0" algn="l" rtl="0">
              <a:lnSpc>
                <a:spcPct val="100000"/>
              </a:lnSpc>
              <a:spcBef>
                <a:spcPts val="0"/>
              </a:spcBef>
              <a:spcAft>
                <a:spcPts val="0"/>
              </a:spcAft>
              <a:buClr>
                <a:srgbClr val="000000"/>
              </a:buClr>
              <a:buSzPts val="1400"/>
              <a:buFont typeface="Arial"/>
              <a:buNone/>
            </a:pPr>
            <a:r>
              <a:rPr lang="es-ES" b="1" dirty="0"/>
              <a:t>*Pídales ejemplos adicionales.</a:t>
            </a:r>
            <a:endParaRPr dirty="0"/>
          </a:p>
        </p:txBody>
      </p:sp>
      <p:sp>
        <p:nvSpPr>
          <p:cNvPr id="323" name="Google Shape;3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32.pn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7.xml"/><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13.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8.xml"/><Relationship Id="rId16"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26.png"/><Relationship Id="rId5" Type="http://schemas.openxmlformats.org/officeDocument/2006/relationships/image" Target="../media/image12.png"/><Relationship Id="rId15" Type="http://schemas.openxmlformats.org/officeDocument/2006/relationships/image" Target="../media/image20.png"/><Relationship Id="rId10" Type="http://schemas.openxmlformats.org/officeDocument/2006/relationships/image" Target="../media/image16.png"/><Relationship Id="rId19" Type="http://schemas.openxmlformats.org/officeDocument/2006/relationships/image" Target="../media/image24.png"/><Relationship Id="rId4" Type="http://schemas.openxmlformats.org/officeDocument/2006/relationships/image" Target="../media/image11.jpeg"/><Relationship Id="rId9" Type="http://schemas.openxmlformats.org/officeDocument/2006/relationships/image" Target="../media/image15.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 name="Group 7">
            <a:extLst>
              <a:ext uri="{FF2B5EF4-FFF2-40B4-BE49-F238E27FC236}">
                <a16:creationId xmlns:a16="http://schemas.microsoft.com/office/drawing/2014/main" id="{EC9D9EA8-1C6E-5A3D-BE23-FC4468F3F266}"/>
              </a:ext>
            </a:extLst>
          </p:cNvPr>
          <p:cNvGrpSpPr/>
          <p:nvPr/>
        </p:nvGrpSpPr>
        <p:grpSpPr>
          <a:xfrm>
            <a:off x="0" y="0"/>
            <a:ext cx="12192000" cy="6858000"/>
            <a:chOff x="0" y="0"/>
            <a:chExt cx="12192000" cy="6858000"/>
          </a:xfrm>
        </p:grpSpPr>
        <p:pic>
          <p:nvPicPr>
            <p:cNvPr id="3" name="Picture 2" descr="Text&#10;&#10;Description automatically generated with medium confidence">
              <a:extLst>
                <a:ext uri="{FF2B5EF4-FFF2-40B4-BE49-F238E27FC236}">
                  <a16:creationId xmlns:a16="http://schemas.microsoft.com/office/drawing/2014/main" id="{C6716C24-835F-734E-8637-233514F15B37}"/>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768A1EE-C4A8-33F3-042F-8DA1F1AF37B9}"/>
                </a:ext>
              </a:extLst>
            </p:cNvPr>
            <p:cNvSpPr txBox="1"/>
            <p:nvPr/>
          </p:nvSpPr>
          <p:spPr>
            <a:xfrm>
              <a:off x="1461187" y="371060"/>
              <a:ext cx="4765441" cy="3539430"/>
            </a:xfrm>
            <a:prstGeom prst="rect">
              <a:avLst/>
            </a:prstGeom>
            <a:solidFill>
              <a:srgbClr val="F0F0F0"/>
            </a:solidFill>
          </p:spPr>
          <p:txBody>
            <a:bodyPr wrap="square" rtlCol="0">
              <a:spAutoFit/>
            </a:bodyPr>
            <a:lstStyle/>
            <a:p>
              <a:r>
                <a:rPr lang="en-US" sz="4000" b="1" dirty="0" err="1">
                  <a:latin typeface="72 Condensed" panose="020B0506030000000003" pitchFamily="34" charset="0"/>
                  <a:cs typeface="72 Condensed" panose="020B0506030000000003" pitchFamily="34" charset="0"/>
                </a:rPr>
                <a:t>Convertirse</a:t>
              </a:r>
              <a:r>
                <a:rPr lang="en-US" sz="4000" b="1" dirty="0">
                  <a:latin typeface="72 Condensed" panose="020B0506030000000003" pitchFamily="34" charset="0"/>
                  <a:cs typeface="72 Condensed" panose="020B0506030000000003" pitchFamily="34" charset="0"/>
                </a:rPr>
                <a:t> en</a:t>
              </a:r>
            </a:p>
            <a:p>
              <a:r>
                <a:rPr lang="en-US" sz="7200" dirty="0" err="1">
                  <a:solidFill>
                    <a:srgbClr val="00B0F0"/>
                  </a:solidFill>
                  <a:latin typeface="Yu Gothic UI Semilight" panose="020B0400000000000000" pitchFamily="34" charset="-128"/>
                  <a:ea typeface="Yu Gothic UI Semilight" panose="020B0400000000000000" pitchFamily="34" charset="-128"/>
                </a:rPr>
                <a:t>Héroe</a:t>
              </a:r>
              <a:r>
                <a:rPr lang="en-US" sz="7200" dirty="0">
                  <a:solidFill>
                    <a:srgbClr val="00B0F0"/>
                  </a:solidFill>
                  <a:latin typeface="Yu Gothic UI Semilight" panose="020B0400000000000000" pitchFamily="34" charset="-128"/>
                  <a:ea typeface="Yu Gothic UI Semilight" panose="020B0400000000000000" pitchFamily="34" charset="-128"/>
                </a:rPr>
                <a:t> </a:t>
              </a:r>
            </a:p>
            <a:p>
              <a:r>
                <a:rPr lang="en-US" sz="4000" dirty="0">
                  <a:solidFill>
                    <a:srgbClr val="00B0F0"/>
                  </a:solidFill>
                  <a:latin typeface="Yu Gothic UI Semilight" panose="020B0400000000000000" pitchFamily="34" charset="-128"/>
                  <a:ea typeface="Yu Gothic UI Semilight" panose="020B0400000000000000" pitchFamily="34" charset="-128"/>
                </a:rPr>
                <a:t>de </a:t>
              </a:r>
              <a:r>
                <a:rPr lang="en-US" sz="4000" dirty="0" err="1">
                  <a:solidFill>
                    <a:srgbClr val="00B0F0"/>
                  </a:solidFill>
                  <a:latin typeface="Yu Gothic UI Semilight" panose="020B0400000000000000" pitchFamily="34" charset="-128"/>
                  <a:ea typeface="Yu Gothic UI Semilight" panose="020B0400000000000000" pitchFamily="34" charset="-128"/>
                </a:rPr>
                <a:t>los</a:t>
              </a:r>
              <a:endParaRPr lang="en-US" sz="4000" dirty="0">
                <a:solidFill>
                  <a:srgbClr val="00B0F0"/>
                </a:solidFill>
                <a:latin typeface="Yu Gothic UI Semilight" panose="020B0400000000000000" pitchFamily="34" charset="-128"/>
                <a:ea typeface="Yu Gothic UI Semilight" panose="020B0400000000000000" pitchFamily="34" charset="-128"/>
              </a:endParaRPr>
            </a:p>
            <a:p>
              <a:r>
                <a:rPr lang="en-US" sz="7200" dirty="0" err="1">
                  <a:solidFill>
                    <a:srgbClr val="00B0F0"/>
                  </a:solidFill>
                  <a:latin typeface="Yu Gothic UI Semilight" panose="020B0400000000000000" pitchFamily="34" charset="-128"/>
                  <a:ea typeface="Yu Gothic UI Semilight" panose="020B0400000000000000" pitchFamily="34" charset="-128"/>
                  <a:cs typeface="Cavolini" panose="03000502040302020204" pitchFamily="66" charset="0"/>
                </a:rPr>
                <a:t>Residuos</a:t>
              </a:r>
              <a:endParaRPr lang="es-MX" sz="7200" dirty="0">
                <a:solidFill>
                  <a:srgbClr val="00B0F0"/>
                </a:solidFill>
                <a:latin typeface="Yu Gothic UI Semilight" panose="020B0400000000000000" pitchFamily="34" charset="-128"/>
                <a:ea typeface="Yu Gothic UI Semilight" panose="020B0400000000000000" pitchFamily="34" charset="-128"/>
                <a:cs typeface="Cavolini" panose="03000502040302020204" pitchFamily="66" charset="0"/>
              </a:endParaRPr>
            </a:p>
          </p:txBody>
        </p:sp>
        <p:sp>
          <p:nvSpPr>
            <p:cNvPr id="4" name="TextBox 3">
              <a:extLst>
                <a:ext uri="{FF2B5EF4-FFF2-40B4-BE49-F238E27FC236}">
                  <a16:creationId xmlns:a16="http://schemas.microsoft.com/office/drawing/2014/main" id="{5D216327-A19B-C89E-22D9-5362E1A6C1D3}"/>
                </a:ext>
              </a:extLst>
            </p:cNvPr>
            <p:cNvSpPr txBox="1"/>
            <p:nvPr/>
          </p:nvSpPr>
          <p:spPr>
            <a:xfrm>
              <a:off x="1606213" y="4133276"/>
              <a:ext cx="4184986" cy="584775"/>
            </a:xfrm>
            <a:prstGeom prst="rect">
              <a:avLst/>
            </a:prstGeom>
            <a:solidFill>
              <a:srgbClr val="39C79D"/>
            </a:solidFill>
            <a:ln>
              <a:solidFill>
                <a:srgbClr val="39C79D"/>
              </a:solidFill>
            </a:ln>
          </p:spPr>
          <p:txBody>
            <a:bodyPr wrap="square" rtlCol="0">
              <a:spAutoFit/>
            </a:bodyPr>
            <a:lstStyle/>
            <a:p>
              <a:pPr algn="ctr"/>
              <a:r>
                <a:rPr lang="en-US" sz="3200" b="1" dirty="0">
                  <a:solidFill>
                    <a:schemeClr val="bg1"/>
                  </a:solidFill>
                </a:rPr>
                <a:t>REDUCE A CERO</a:t>
              </a:r>
              <a:endParaRPr lang="es-MX" sz="3200" b="1" dirty="0">
                <a:solidFill>
                  <a:schemeClr val="bg1"/>
                </a:solidFill>
              </a:endParaRPr>
            </a:p>
          </p:txBody>
        </p:sp>
        <p:pic>
          <p:nvPicPr>
            <p:cNvPr id="5" name="Picture 4">
              <a:extLst>
                <a:ext uri="{FF2B5EF4-FFF2-40B4-BE49-F238E27FC236}">
                  <a16:creationId xmlns:a16="http://schemas.microsoft.com/office/drawing/2014/main" id="{89DD8B1D-7901-12B1-4388-E390E729A173}"/>
                </a:ext>
              </a:extLst>
            </p:cNvPr>
            <p:cNvPicPr>
              <a:picLocks noChangeAspect="1"/>
            </p:cNvPicPr>
            <p:nvPr/>
          </p:nvPicPr>
          <p:blipFill>
            <a:blip r:embed="rId4"/>
            <a:stretch>
              <a:fillRect/>
            </a:stretch>
          </p:blipFill>
          <p:spPr>
            <a:xfrm>
              <a:off x="4818251" y="366273"/>
              <a:ext cx="1408377" cy="490558"/>
            </a:xfrm>
            <a:prstGeom prst="rect">
              <a:avLst/>
            </a:prstGeom>
            <a:solidFill>
              <a:schemeClr val="bg1"/>
            </a:solidFill>
            <a:ln>
              <a:solidFill>
                <a:schemeClr val="accent1">
                  <a:lumMod val="20000"/>
                  <a:lumOff val="80000"/>
                </a:schemeClr>
              </a:solidFill>
            </a:ln>
          </p:spPr>
        </p:pic>
      </p:grpSp>
      <p:grpSp>
        <p:nvGrpSpPr>
          <p:cNvPr id="12" name="Group 11">
            <a:extLst>
              <a:ext uri="{FF2B5EF4-FFF2-40B4-BE49-F238E27FC236}">
                <a16:creationId xmlns:a16="http://schemas.microsoft.com/office/drawing/2014/main" id="{3C55BC94-E7CE-5C54-CBA2-565AE8327D52}"/>
              </a:ext>
            </a:extLst>
          </p:cNvPr>
          <p:cNvGrpSpPr/>
          <p:nvPr/>
        </p:nvGrpSpPr>
        <p:grpSpPr>
          <a:xfrm>
            <a:off x="2111830" y="5145741"/>
            <a:ext cx="8059263" cy="1390157"/>
            <a:chOff x="2111830" y="5145741"/>
            <a:chExt cx="8059263" cy="1390157"/>
          </a:xfrm>
        </p:grpSpPr>
        <p:sp>
          <p:nvSpPr>
            <p:cNvPr id="7" name="TextBox 6">
              <a:extLst>
                <a:ext uri="{FF2B5EF4-FFF2-40B4-BE49-F238E27FC236}">
                  <a16:creationId xmlns:a16="http://schemas.microsoft.com/office/drawing/2014/main" id="{6E98E733-E911-7A50-9CC2-BE7493F314D0}"/>
                </a:ext>
              </a:extLst>
            </p:cNvPr>
            <p:cNvSpPr txBox="1"/>
            <p:nvPr/>
          </p:nvSpPr>
          <p:spPr>
            <a:xfrm flipH="1">
              <a:off x="3744686" y="6074233"/>
              <a:ext cx="4963884" cy="461665"/>
            </a:xfrm>
            <a:prstGeom prst="rect">
              <a:avLst/>
            </a:prstGeom>
            <a:solidFill>
              <a:srgbClr val="F0F0F0"/>
            </a:solidFill>
          </p:spPr>
          <p:txBody>
            <a:bodyPr wrap="square" rtlCol="0">
              <a:spAutoFit/>
            </a:bodyPr>
            <a:lstStyle/>
            <a:p>
              <a:pPr algn="ctr"/>
              <a:r>
                <a:rPr lang="en-US" sz="2400" dirty="0"/>
                <a:t>Nivel 1 </a:t>
              </a:r>
              <a:r>
                <a:rPr lang="en-US" sz="2400" dirty="0" err="1"/>
                <a:t>Clase</a:t>
              </a:r>
              <a:r>
                <a:rPr lang="en-US" sz="2400" dirty="0"/>
                <a:t> para </a:t>
              </a:r>
              <a:r>
                <a:rPr lang="en-US" sz="2400" dirty="0" err="1"/>
                <a:t>Principiantes</a:t>
              </a:r>
              <a:r>
                <a:rPr lang="en-US" sz="2400" dirty="0"/>
                <a:t> </a:t>
              </a:r>
              <a:endParaRPr lang="es-MX" sz="2400" dirty="0"/>
            </a:p>
          </p:txBody>
        </p:sp>
        <p:grpSp>
          <p:nvGrpSpPr>
            <p:cNvPr id="11" name="Group 10">
              <a:extLst>
                <a:ext uri="{FF2B5EF4-FFF2-40B4-BE49-F238E27FC236}">
                  <a16:creationId xmlns:a16="http://schemas.microsoft.com/office/drawing/2014/main" id="{C0D62147-822F-AC95-A8F2-4080EE9408EE}"/>
                </a:ext>
              </a:extLst>
            </p:cNvPr>
            <p:cNvGrpSpPr/>
            <p:nvPr/>
          </p:nvGrpSpPr>
          <p:grpSpPr>
            <a:xfrm>
              <a:off x="2111830" y="5145741"/>
              <a:ext cx="8059263" cy="1333096"/>
              <a:chOff x="2111830" y="5145741"/>
              <a:chExt cx="8059263" cy="1333096"/>
            </a:xfrm>
          </p:grpSpPr>
          <p:sp>
            <p:nvSpPr>
              <p:cNvPr id="6" name="TextBox 5">
                <a:extLst>
                  <a:ext uri="{FF2B5EF4-FFF2-40B4-BE49-F238E27FC236}">
                    <a16:creationId xmlns:a16="http://schemas.microsoft.com/office/drawing/2014/main" id="{A8F161FA-FAAD-2F62-1F3B-AB5DDA842458}"/>
                  </a:ext>
                </a:extLst>
              </p:cNvPr>
              <p:cNvSpPr txBox="1"/>
              <p:nvPr/>
            </p:nvSpPr>
            <p:spPr>
              <a:xfrm flipH="1">
                <a:off x="2264226" y="5163623"/>
                <a:ext cx="7815944" cy="923330"/>
              </a:xfrm>
              <a:prstGeom prst="rect">
                <a:avLst/>
              </a:prstGeom>
              <a:solidFill>
                <a:srgbClr val="F0F0F0"/>
              </a:solidFill>
            </p:spPr>
            <p:txBody>
              <a:bodyPr wrap="square" rtlCol="0">
                <a:spAutoFit/>
              </a:bodyPr>
              <a:lstStyle/>
              <a:p>
                <a:r>
                  <a:rPr lang="en-US" sz="5400" dirty="0" err="1"/>
                  <a:t>Introducción</a:t>
                </a:r>
                <a:r>
                  <a:rPr lang="en-US" sz="5400" dirty="0"/>
                  <a:t> al </a:t>
                </a:r>
                <a:r>
                  <a:rPr lang="en-US" sz="5400" dirty="0" err="1"/>
                  <a:t>Reciclaje</a:t>
                </a:r>
                <a:endParaRPr lang="es-MX" sz="5400" dirty="0"/>
              </a:p>
            </p:txBody>
          </p:sp>
          <p:sp>
            <p:nvSpPr>
              <p:cNvPr id="9" name="TextBox 8">
                <a:extLst>
                  <a:ext uri="{FF2B5EF4-FFF2-40B4-BE49-F238E27FC236}">
                    <a16:creationId xmlns:a16="http://schemas.microsoft.com/office/drawing/2014/main" id="{D683A8DA-135E-D8F4-18CF-10FBEB1C63CD}"/>
                  </a:ext>
                </a:extLst>
              </p:cNvPr>
              <p:cNvSpPr txBox="1"/>
              <p:nvPr/>
            </p:nvSpPr>
            <p:spPr>
              <a:xfrm>
                <a:off x="2111830" y="5145741"/>
                <a:ext cx="7545126" cy="830997"/>
              </a:xfrm>
              <a:prstGeom prst="rect">
                <a:avLst/>
              </a:prstGeom>
              <a:solidFill>
                <a:srgbClr val="F0F0F0"/>
              </a:solidFill>
            </p:spPr>
            <p:txBody>
              <a:bodyPr wrap="square" rtlCol="0">
                <a:spAutoFit/>
              </a:bodyPr>
              <a:lstStyle/>
              <a:p>
                <a:pPr algn="ctr"/>
                <a:r>
                  <a:rPr lang="en-US" sz="4800" b="1" dirty="0"/>
                  <a:t>¿A </a:t>
                </a:r>
                <a:r>
                  <a:rPr lang="en-US" sz="4800" b="1" dirty="0" err="1"/>
                  <a:t>Dónde</a:t>
                </a:r>
                <a:r>
                  <a:rPr lang="en-US" sz="4800" b="1" dirty="0"/>
                  <a:t> </a:t>
                </a:r>
                <a:r>
                  <a:rPr lang="en-US" sz="4800" b="1" dirty="0" err="1"/>
                  <a:t>Va</a:t>
                </a:r>
                <a:r>
                  <a:rPr lang="en-US" sz="4800" b="1" dirty="0"/>
                  <a:t> Su </a:t>
                </a:r>
                <a:r>
                  <a:rPr lang="en-US" sz="4800" b="1" dirty="0" err="1"/>
                  <a:t>Basura</a:t>
                </a:r>
                <a:r>
                  <a:rPr lang="en-US" sz="4800" b="1" dirty="0"/>
                  <a:t>?</a:t>
                </a:r>
                <a:endParaRPr lang="es-MX" sz="4800" b="1" dirty="0"/>
              </a:p>
            </p:txBody>
          </p:sp>
          <p:sp>
            <p:nvSpPr>
              <p:cNvPr id="10" name="TextBox 9">
                <a:extLst>
                  <a:ext uri="{FF2B5EF4-FFF2-40B4-BE49-F238E27FC236}">
                    <a16:creationId xmlns:a16="http://schemas.microsoft.com/office/drawing/2014/main" id="{BA578E2C-EC15-97E7-7C3A-2649E6A4A1F1}"/>
                  </a:ext>
                </a:extLst>
              </p:cNvPr>
              <p:cNvSpPr txBox="1"/>
              <p:nvPr/>
            </p:nvSpPr>
            <p:spPr>
              <a:xfrm>
                <a:off x="2264226" y="6017172"/>
                <a:ext cx="7906867" cy="461665"/>
              </a:xfrm>
              <a:prstGeom prst="rect">
                <a:avLst/>
              </a:prstGeom>
              <a:solidFill>
                <a:srgbClr val="F0F0F0"/>
              </a:solidFill>
            </p:spPr>
            <p:txBody>
              <a:bodyPr wrap="square" rtlCol="0">
                <a:spAutoFit/>
              </a:bodyPr>
              <a:lstStyle/>
              <a:p>
                <a:pPr algn="ctr"/>
                <a:r>
                  <a:rPr lang="en-US" sz="2400" dirty="0"/>
                  <a:t>Nivel 2: </a:t>
                </a:r>
                <a:r>
                  <a:rPr lang="en-US" sz="2400" dirty="0" err="1"/>
                  <a:t>Lección</a:t>
                </a:r>
                <a:r>
                  <a:rPr lang="en-US" sz="2400" dirty="0"/>
                  <a:t> para </a:t>
                </a:r>
                <a:r>
                  <a:rPr lang="en-US" sz="2400" dirty="0" err="1"/>
                  <a:t>Intermedios</a:t>
                </a:r>
                <a:r>
                  <a:rPr lang="en-US" sz="2400" dirty="0"/>
                  <a:t> </a:t>
                </a:r>
                <a:endParaRPr lang="es-MX" sz="2400" dirty="0"/>
              </a:p>
            </p:txBody>
          </p:sp>
        </p:grpSp>
      </p:grpSp>
    </p:spTree>
    <p:extLst>
      <p:ext uri="{BB962C8B-B14F-4D97-AF65-F5344CB8AC3E}">
        <p14:creationId xmlns:p14="http://schemas.microsoft.com/office/powerpoint/2010/main" val="3159139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8"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34" name="Google Shape;334;p8"/>
          <p:cNvSpPr/>
          <p:nvPr/>
        </p:nvSpPr>
        <p:spPr>
          <a:xfrm>
            <a:off x="4974184" y="1819546"/>
            <a:ext cx="6728456" cy="1051074"/>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5" name="Google Shape;335;p8"/>
          <p:cNvPicPr preferRelativeResize="0"/>
          <p:nvPr/>
        </p:nvPicPr>
        <p:blipFill rotWithShape="1">
          <a:blip r:embed="rId4">
            <a:alphaModFix/>
          </a:blip>
          <a:srcRect r="22" b="-29"/>
          <a:stretch/>
        </p:blipFill>
        <p:spPr>
          <a:xfrm>
            <a:off x="1095853" y="718191"/>
            <a:ext cx="9291874" cy="923940"/>
          </a:xfrm>
          <a:prstGeom prst="rect">
            <a:avLst/>
          </a:prstGeom>
          <a:noFill/>
          <a:ln>
            <a:noFill/>
          </a:ln>
        </p:spPr>
      </p:pic>
      <p:sp>
        <p:nvSpPr>
          <p:cNvPr id="336" name="Google Shape;336;p8"/>
          <p:cNvSpPr txBox="1"/>
          <p:nvPr/>
        </p:nvSpPr>
        <p:spPr>
          <a:xfrm>
            <a:off x="548477" y="168433"/>
            <a:ext cx="1109504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rgbClr val="262626"/>
                </a:solidFill>
                <a:latin typeface="Calibri"/>
                <a:ea typeface="Calibri"/>
                <a:cs typeface="Calibri"/>
                <a:sym typeface="Calibri"/>
              </a:rPr>
              <a:t>¿A </a:t>
            </a:r>
            <a:r>
              <a:rPr lang="en-US" sz="4000" b="1" i="0" u="none" strike="noStrike" cap="none" dirty="0" err="1">
                <a:solidFill>
                  <a:srgbClr val="262626"/>
                </a:solidFill>
                <a:latin typeface="Calibri"/>
                <a:ea typeface="Calibri"/>
                <a:cs typeface="Calibri"/>
                <a:sym typeface="Calibri"/>
              </a:rPr>
              <a:t>dónde</a:t>
            </a:r>
            <a:r>
              <a:rPr lang="en-US" sz="4000" b="1" i="0" u="none" strike="noStrike" cap="none" dirty="0">
                <a:solidFill>
                  <a:srgbClr val="262626"/>
                </a:solidFill>
                <a:latin typeface="Calibri"/>
                <a:ea typeface="Calibri"/>
                <a:cs typeface="Calibri"/>
                <a:sym typeface="Calibri"/>
              </a:rPr>
              <a:t> </a:t>
            </a:r>
            <a:r>
              <a:rPr lang="en-US" sz="4000" b="1" i="0" u="none" strike="noStrike" cap="none" dirty="0" err="1">
                <a:solidFill>
                  <a:srgbClr val="262626"/>
                </a:solidFill>
                <a:latin typeface="Calibri"/>
                <a:ea typeface="Calibri"/>
                <a:cs typeface="Calibri"/>
                <a:sym typeface="Calibri"/>
              </a:rPr>
              <a:t>llega</a:t>
            </a:r>
            <a:r>
              <a:rPr lang="en-US" sz="4000" b="1" i="0" u="none" strike="noStrike" cap="none" dirty="0">
                <a:solidFill>
                  <a:srgbClr val="262626"/>
                </a:solidFill>
                <a:latin typeface="Calibri"/>
                <a:ea typeface="Calibri"/>
                <a:cs typeface="Calibri"/>
                <a:sym typeface="Calibri"/>
              </a:rPr>
              <a:t> </a:t>
            </a:r>
            <a:r>
              <a:rPr lang="en-US" sz="4000" b="1" dirty="0" err="1">
                <a:solidFill>
                  <a:srgbClr val="262626"/>
                </a:solidFill>
                <a:latin typeface="Calibri"/>
                <a:ea typeface="Calibri"/>
                <a:cs typeface="Calibri"/>
                <a:sym typeface="Calibri"/>
              </a:rPr>
              <a:t>nuestra</a:t>
            </a:r>
            <a:r>
              <a:rPr lang="en-US" sz="4000" b="1" i="0" u="none" strike="noStrike" cap="none" dirty="0">
                <a:solidFill>
                  <a:srgbClr val="262626"/>
                </a:solidFill>
                <a:latin typeface="Calibri"/>
                <a:ea typeface="Calibri"/>
                <a:cs typeface="Calibri"/>
                <a:sym typeface="Calibri"/>
              </a:rPr>
              <a:t> </a:t>
            </a:r>
            <a:r>
              <a:rPr lang="en-US" sz="4000" b="1" i="0" u="none" strike="noStrike" cap="none" dirty="0" err="1">
                <a:solidFill>
                  <a:srgbClr val="262626"/>
                </a:solidFill>
                <a:latin typeface="Calibri"/>
                <a:ea typeface="Calibri"/>
                <a:cs typeface="Calibri"/>
                <a:sym typeface="Calibri"/>
              </a:rPr>
              <a:t>basura</a:t>
            </a:r>
            <a:r>
              <a:rPr lang="en-US" sz="4000" b="1" i="0" u="none" strike="noStrike" cap="none" dirty="0">
                <a:solidFill>
                  <a:srgbClr val="262626"/>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pic>
        <p:nvPicPr>
          <p:cNvPr id="337" name="Google Shape;337;p8" descr="A picture containing sky, outdoor, grass, hill&#10;&#10;Description automatically generated"/>
          <p:cNvPicPr preferRelativeResize="0"/>
          <p:nvPr/>
        </p:nvPicPr>
        <p:blipFill rotWithShape="1">
          <a:blip r:embed="rId5">
            <a:alphaModFix/>
          </a:blip>
          <a:srcRect r="21" b="-13"/>
          <a:stretch/>
        </p:blipFill>
        <p:spPr>
          <a:xfrm>
            <a:off x="411512" y="1852843"/>
            <a:ext cx="4185300" cy="3495359"/>
          </a:xfrm>
          <a:prstGeom prst="rect">
            <a:avLst/>
          </a:prstGeom>
          <a:noFill/>
          <a:ln>
            <a:noFill/>
          </a:ln>
        </p:spPr>
      </p:pic>
      <p:sp>
        <p:nvSpPr>
          <p:cNvPr id="338" name="Google Shape;338;p8"/>
          <p:cNvSpPr/>
          <p:nvPr/>
        </p:nvSpPr>
        <p:spPr>
          <a:xfrm>
            <a:off x="5068527" y="1781872"/>
            <a:ext cx="6539770" cy="112642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2800"/>
              <a:buFont typeface="Arial"/>
              <a:buNone/>
            </a:pPr>
            <a:r>
              <a:rPr lang="en-US" sz="2800" b="1" dirty="0">
                <a:solidFill>
                  <a:schemeClr val="lt1"/>
                </a:solidFill>
                <a:latin typeface="Calibri"/>
                <a:ea typeface="Calibri"/>
                <a:cs typeface="Calibri"/>
                <a:sym typeface="Calibri"/>
              </a:rPr>
              <a:t>La </a:t>
            </a:r>
            <a:r>
              <a:rPr lang="en-US" sz="2800" b="1" dirty="0" err="1">
                <a:solidFill>
                  <a:schemeClr val="lt1"/>
                </a:solidFill>
                <a:latin typeface="Calibri"/>
                <a:ea typeface="Calibri"/>
                <a:cs typeface="Calibri"/>
                <a:sym typeface="Calibri"/>
              </a:rPr>
              <a:t>mayoría</a:t>
            </a:r>
            <a:r>
              <a:rPr lang="en-US" sz="2800" b="1" dirty="0">
                <a:solidFill>
                  <a:schemeClr val="lt1"/>
                </a:solidFill>
                <a:latin typeface="Calibri"/>
                <a:ea typeface="Calibri"/>
                <a:cs typeface="Calibri"/>
                <a:sym typeface="Calibri"/>
              </a:rPr>
              <a:t> de </a:t>
            </a:r>
            <a:r>
              <a:rPr lang="en-US" sz="2800" b="1" dirty="0" err="1">
                <a:solidFill>
                  <a:schemeClr val="lt1"/>
                </a:solidFill>
                <a:latin typeface="Calibri"/>
                <a:ea typeface="Calibri"/>
                <a:cs typeface="Calibri"/>
                <a:sym typeface="Calibri"/>
              </a:rPr>
              <a:t>nuestra</a:t>
            </a:r>
            <a:r>
              <a:rPr lang="en-US" sz="2800" b="1" dirty="0">
                <a:solidFill>
                  <a:schemeClr val="lt1"/>
                </a:solidFill>
                <a:latin typeface="Calibri"/>
                <a:ea typeface="Calibri"/>
                <a:cs typeface="Calibri"/>
                <a:sym typeface="Calibri"/>
              </a:rPr>
              <a:t> </a:t>
            </a:r>
            <a:r>
              <a:rPr lang="en-US" sz="2800" b="1" dirty="0" err="1">
                <a:solidFill>
                  <a:schemeClr val="lt1"/>
                </a:solidFill>
                <a:latin typeface="Calibri"/>
                <a:ea typeface="Calibri"/>
                <a:cs typeface="Calibri"/>
                <a:sym typeface="Calibri"/>
              </a:rPr>
              <a:t>basura</a:t>
            </a:r>
            <a:r>
              <a:rPr lang="en-US" sz="2800" b="1" dirty="0">
                <a:solidFill>
                  <a:schemeClr val="lt1"/>
                </a:solidFill>
                <a:latin typeface="Calibri"/>
                <a:ea typeface="Calibri"/>
                <a:cs typeface="Calibri"/>
                <a:sym typeface="Calibri"/>
              </a:rPr>
              <a:t> termina </a:t>
            </a:r>
            <a:r>
              <a:rPr lang="en-US" sz="2800" b="1" dirty="0" err="1">
                <a:solidFill>
                  <a:schemeClr val="lt1"/>
                </a:solidFill>
                <a:latin typeface="Calibri"/>
                <a:ea typeface="Calibri"/>
                <a:cs typeface="Calibri"/>
                <a:sym typeface="Calibri"/>
              </a:rPr>
              <a:t>en</a:t>
            </a:r>
            <a:r>
              <a:rPr lang="en-US" sz="2800" b="1" dirty="0">
                <a:solidFill>
                  <a:schemeClr val="lt1"/>
                </a:solidFill>
                <a:latin typeface="Calibri"/>
                <a:ea typeface="Calibri"/>
                <a:cs typeface="Calibri"/>
                <a:sym typeface="Calibri"/>
              </a:rPr>
              <a:t> </a:t>
            </a:r>
            <a:r>
              <a:rPr lang="en-US" sz="2800" b="1" dirty="0" err="1">
                <a:solidFill>
                  <a:schemeClr val="lt1"/>
                </a:solidFill>
                <a:latin typeface="Calibri"/>
                <a:ea typeface="Calibri"/>
                <a:cs typeface="Calibri"/>
                <a:sym typeface="Calibri"/>
              </a:rPr>
              <a:t>vertederos</a:t>
            </a:r>
            <a:endParaRPr sz="2800" b="0" i="0" u="none" strike="noStrike" cap="none" dirty="0">
              <a:solidFill>
                <a:schemeClr val="lt1"/>
              </a:solidFill>
              <a:latin typeface="Calibri"/>
              <a:ea typeface="Calibri"/>
              <a:cs typeface="Calibri"/>
              <a:sym typeface="Calibri"/>
            </a:endParaRPr>
          </a:p>
        </p:txBody>
      </p:sp>
      <p:sp>
        <p:nvSpPr>
          <p:cNvPr id="339" name="Google Shape;339;p8"/>
          <p:cNvSpPr/>
          <p:nvPr/>
        </p:nvSpPr>
        <p:spPr>
          <a:xfrm>
            <a:off x="4974184" y="3118472"/>
            <a:ext cx="6917142" cy="193895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20000"/>
              </a:lnSpc>
              <a:spcBef>
                <a:spcPts val="0"/>
              </a:spcBef>
              <a:spcAft>
                <a:spcPts val="0"/>
              </a:spcAft>
              <a:buClr>
                <a:srgbClr val="3AC69D"/>
              </a:buClr>
              <a:buSzPts val="3000"/>
              <a:buFont typeface="Arial"/>
              <a:buChar char="•"/>
            </a:pPr>
            <a:r>
              <a:rPr lang="es-ES" sz="2000" b="0" i="0" u="none" strike="noStrike" cap="none" dirty="0">
                <a:solidFill>
                  <a:srgbClr val="262626"/>
                </a:solidFill>
                <a:latin typeface="Calibri"/>
                <a:ea typeface="Calibri"/>
                <a:cs typeface="Calibri"/>
                <a:sym typeface="Calibri"/>
              </a:rPr>
              <a:t>Los vertederos contienen capas de diferentes tipos de desechos, pero algunos de estos desechos no pertenecen all</a:t>
            </a:r>
            <a:r>
              <a:rPr lang="es-ES" sz="2000" dirty="0">
                <a:solidFill>
                  <a:srgbClr val="262626"/>
                </a:solidFill>
                <a:latin typeface="Calibri"/>
                <a:ea typeface="Calibri"/>
                <a:cs typeface="Calibri"/>
                <a:sym typeface="Calibri"/>
              </a:rPr>
              <a:t>í</a:t>
            </a:r>
            <a:r>
              <a:rPr lang="es-ES" sz="2000" b="0" i="0" u="none" strike="noStrike" cap="none" dirty="0">
                <a:solidFill>
                  <a:srgbClr val="262626"/>
                </a:solidFill>
                <a:latin typeface="Calibri"/>
                <a:ea typeface="Calibri"/>
                <a:cs typeface="Calibri"/>
                <a:sym typeface="Calibri"/>
              </a:rPr>
              <a:t> y tardarán cientos de años en desaparecer.</a:t>
            </a:r>
          </a:p>
          <a:p>
            <a:pPr marL="285750" marR="0" lvl="0" indent="-285750" algn="l" rtl="0">
              <a:lnSpc>
                <a:spcPct val="120000"/>
              </a:lnSpc>
              <a:spcBef>
                <a:spcPts val="0"/>
              </a:spcBef>
              <a:spcAft>
                <a:spcPts val="0"/>
              </a:spcAft>
              <a:buClr>
                <a:srgbClr val="3AC69D"/>
              </a:buClr>
              <a:buSzPts val="3000"/>
              <a:buFont typeface="Arial"/>
              <a:buChar char="•"/>
            </a:pPr>
            <a:r>
              <a:rPr lang="es-ES" sz="2000" b="0" i="0" u="none" strike="noStrike" cap="none" dirty="0">
                <a:solidFill>
                  <a:srgbClr val="262626"/>
                </a:solidFill>
                <a:latin typeface="Calibri"/>
                <a:ea typeface="Calibri"/>
                <a:cs typeface="Calibri"/>
                <a:sym typeface="Calibri"/>
              </a:rPr>
              <a:t>Los vertederos generan riesgos como olor, humo, ruido, insectos y contaminación de los cuerpos de agua.</a:t>
            </a:r>
            <a:endParaRPr sz="1400" b="0" i="0" u="none" strike="noStrike" cap="none" dirty="0">
              <a:solidFill>
                <a:srgbClr val="000000"/>
              </a:solidFill>
              <a:latin typeface="Arial"/>
              <a:ea typeface="Arial"/>
              <a:cs typeface="Arial"/>
              <a:sym typeface="Arial"/>
            </a:endParaRPr>
          </a:p>
        </p:txBody>
      </p:sp>
      <p:sp>
        <p:nvSpPr>
          <p:cNvPr id="340" name="Google Shape;34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25"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47" name="Google Shape;347;p25" descr="Background pattern&#10;&#10;Description automatically generated with medium confidence"/>
          <p:cNvPicPr preferRelativeResize="0"/>
          <p:nvPr/>
        </p:nvPicPr>
        <p:blipFill rotWithShape="1">
          <a:blip r:embed="rId4">
            <a:alphaModFix/>
          </a:blip>
          <a:srcRect/>
          <a:stretch/>
        </p:blipFill>
        <p:spPr>
          <a:xfrm>
            <a:off x="4278491" y="1813782"/>
            <a:ext cx="7678402" cy="4066094"/>
          </a:xfrm>
          <a:prstGeom prst="rect">
            <a:avLst/>
          </a:prstGeom>
          <a:noFill/>
          <a:ln>
            <a:noFill/>
          </a:ln>
        </p:spPr>
      </p:pic>
      <p:sp>
        <p:nvSpPr>
          <p:cNvPr id="348" name="Google Shape;348;p25"/>
          <p:cNvSpPr txBox="1"/>
          <p:nvPr/>
        </p:nvSpPr>
        <p:spPr>
          <a:xfrm>
            <a:off x="8173903" y="2738006"/>
            <a:ext cx="4018097" cy="18158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dirty="0">
                <a:solidFill>
                  <a:schemeClr val="lt1"/>
                </a:solidFill>
                <a:latin typeface="Calibri"/>
                <a:cs typeface="Calibri"/>
                <a:sym typeface="Calibri"/>
              </a:rPr>
              <a:t>La </a:t>
            </a:r>
            <a:r>
              <a:rPr lang="en-US" sz="2800" b="1" dirty="0" err="1">
                <a:solidFill>
                  <a:schemeClr val="lt1"/>
                </a:solidFill>
                <a:latin typeface="Calibri"/>
                <a:cs typeface="Calibri"/>
                <a:sym typeface="Calibri"/>
              </a:rPr>
              <a:t>mayoría</a:t>
            </a:r>
            <a:r>
              <a:rPr lang="en-US" sz="2800" b="1" dirty="0">
                <a:solidFill>
                  <a:schemeClr val="lt1"/>
                </a:solidFill>
                <a:latin typeface="Calibri"/>
                <a:cs typeface="Calibri"/>
                <a:sym typeface="Calibri"/>
              </a:rPr>
              <a:t> de la </a:t>
            </a:r>
            <a:r>
              <a:rPr lang="en-US" sz="2800" b="1" dirty="0" err="1">
                <a:solidFill>
                  <a:schemeClr val="lt1"/>
                </a:solidFill>
                <a:latin typeface="Calibri"/>
                <a:cs typeface="Calibri"/>
                <a:sym typeface="Calibri"/>
              </a:rPr>
              <a:t>basura</a:t>
            </a:r>
            <a:r>
              <a:rPr lang="en-US" sz="2800" b="1" dirty="0">
                <a:solidFill>
                  <a:schemeClr val="lt1"/>
                </a:solidFill>
                <a:latin typeface="Calibri"/>
                <a:cs typeface="Calibri"/>
                <a:sym typeface="Calibri"/>
              </a:rPr>
              <a:t> de </a:t>
            </a:r>
            <a:r>
              <a:rPr lang="en-US" sz="2800" b="1" dirty="0" err="1">
                <a:solidFill>
                  <a:schemeClr val="lt1"/>
                </a:solidFill>
                <a:latin typeface="Calibri"/>
                <a:cs typeface="Calibri"/>
                <a:sym typeface="Calibri"/>
              </a:rPr>
              <a:t>los</a:t>
            </a:r>
            <a:r>
              <a:rPr lang="en-US" sz="2800" b="1" dirty="0">
                <a:solidFill>
                  <a:schemeClr val="lt1"/>
                </a:solidFill>
                <a:latin typeface="Calibri"/>
                <a:cs typeface="Calibri"/>
                <a:sym typeface="Calibri"/>
              </a:rPr>
              <a:t> </a:t>
            </a:r>
            <a:r>
              <a:rPr lang="en-US" sz="2800" b="1" dirty="0" err="1">
                <a:solidFill>
                  <a:schemeClr val="lt1"/>
                </a:solidFill>
                <a:latin typeface="Calibri"/>
                <a:cs typeface="Calibri"/>
                <a:sym typeface="Calibri"/>
              </a:rPr>
              <a:t>océanos</a:t>
            </a:r>
            <a:r>
              <a:rPr lang="en-US" sz="2800" b="1" dirty="0">
                <a:solidFill>
                  <a:schemeClr val="lt1"/>
                </a:solidFill>
                <a:latin typeface="Calibri"/>
                <a:cs typeface="Calibri"/>
                <a:sym typeface="Calibri"/>
              </a:rPr>
              <a:t> </a:t>
            </a:r>
            <a:r>
              <a:rPr lang="en-US" sz="2800" b="1" dirty="0" err="1">
                <a:solidFill>
                  <a:schemeClr val="lt1"/>
                </a:solidFill>
                <a:latin typeface="Calibri"/>
                <a:cs typeface="Calibri"/>
                <a:sym typeface="Calibri"/>
              </a:rPr>
              <a:t>proviene</a:t>
            </a:r>
            <a:r>
              <a:rPr lang="en-US" sz="2800" b="1" dirty="0">
                <a:solidFill>
                  <a:schemeClr val="lt1"/>
                </a:solidFill>
                <a:latin typeface="Calibri"/>
                <a:cs typeface="Calibri"/>
                <a:sym typeface="Calibri"/>
              </a:rPr>
              <a:t> de </a:t>
            </a:r>
            <a:r>
              <a:rPr lang="en-US" sz="2800" b="1" dirty="0" err="1">
                <a:solidFill>
                  <a:schemeClr val="lt1"/>
                </a:solidFill>
                <a:latin typeface="Calibri"/>
                <a:cs typeface="Calibri"/>
                <a:sym typeface="Calibri"/>
              </a:rPr>
              <a:t>los</a:t>
            </a:r>
            <a:r>
              <a:rPr lang="en-US" sz="2800" b="1" dirty="0">
                <a:solidFill>
                  <a:schemeClr val="lt1"/>
                </a:solidFill>
                <a:latin typeface="Calibri"/>
                <a:cs typeface="Calibri"/>
                <a:sym typeface="Calibri"/>
              </a:rPr>
              <a:t> </a:t>
            </a:r>
            <a:r>
              <a:rPr lang="en-US" sz="2800" b="1" dirty="0" err="1">
                <a:solidFill>
                  <a:schemeClr val="lt1"/>
                </a:solidFill>
                <a:latin typeface="Calibri"/>
                <a:cs typeface="Calibri"/>
                <a:sym typeface="Calibri"/>
              </a:rPr>
              <a:t>humanos</a:t>
            </a:r>
            <a:r>
              <a:rPr lang="en-US" sz="2800" b="1" dirty="0">
                <a:solidFill>
                  <a:schemeClr val="lt1"/>
                </a:solidFill>
                <a:latin typeface="Calibri"/>
                <a:cs typeface="Calibri"/>
                <a:sym typeface="Calibri"/>
              </a:rPr>
              <a:t> y de la tierra.</a:t>
            </a:r>
            <a:endParaRPr dirty="0"/>
          </a:p>
        </p:txBody>
      </p:sp>
      <p:pic>
        <p:nvPicPr>
          <p:cNvPr id="349" name="Google Shape;349;p25" descr="A silhouette of a city&#10;&#10;Description automatically generated with low confidence"/>
          <p:cNvPicPr preferRelativeResize="0"/>
          <p:nvPr/>
        </p:nvPicPr>
        <p:blipFill rotWithShape="1">
          <a:blip r:embed="rId5">
            <a:alphaModFix/>
          </a:blip>
          <a:srcRect r="27" b="98"/>
          <a:stretch/>
        </p:blipFill>
        <p:spPr>
          <a:xfrm>
            <a:off x="150967" y="1325107"/>
            <a:ext cx="3923343" cy="2291188"/>
          </a:xfrm>
          <a:prstGeom prst="rect">
            <a:avLst/>
          </a:prstGeom>
          <a:noFill/>
          <a:ln>
            <a:noFill/>
          </a:ln>
        </p:spPr>
      </p:pic>
      <p:sp>
        <p:nvSpPr>
          <p:cNvPr id="350" name="Google Shape;350;p25"/>
          <p:cNvSpPr/>
          <p:nvPr/>
        </p:nvSpPr>
        <p:spPr>
          <a:xfrm rot="5400000">
            <a:off x="3173955" y="3063623"/>
            <a:ext cx="506704" cy="1612054"/>
          </a:xfrm>
          <a:prstGeom prst="bentUpArrow">
            <a:avLst>
              <a:gd name="adj1" fmla="val 25000"/>
              <a:gd name="adj2" fmla="val 23640"/>
              <a:gd name="adj3" fmla="val 25000"/>
            </a:avLst>
          </a:prstGeom>
          <a:solidFill>
            <a:srgbClr val="29C7F7"/>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1" name="Google Shape;35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352" name="Google Shape;352;p25"/>
          <p:cNvSpPr/>
          <p:nvPr/>
        </p:nvSpPr>
        <p:spPr>
          <a:xfrm rot="3373779">
            <a:off x="5007757" y="3647439"/>
            <a:ext cx="637784" cy="401558"/>
          </a:xfrm>
          <a:prstGeom prst="rightArrow">
            <a:avLst>
              <a:gd name="adj1" fmla="val 50000"/>
              <a:gd name="adj2" fmla="val 50000"/>
            </a:avLst>
          </a:prstGeom>
          <a:solidFill>
            <a:srgbClr val="29C7F7"/>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3" name="Google Shape;353;p25"/>
          <p:cNvSpPr/>
          <p:nvPr/>
        </p:nvSpPr>
        <p:spPr>
          <a:xfrm rot="-344712">
            <a:off x="6810249" y="4421677"/>
            <a:ext cx="692869" cy="393399"/>
          </a:xfrm>
          <a:prstGeom prst="rightArrow">
            <a:avLst>
              <a:gd name="adj1" fmla="val 50000"/>
              <a:gd name="adj2" fmla="val 50000"/>
            </a:avLst>
          </a:prstGeom>
          <a:solidFill>
            <a:srgbClr val="29C7F7"/>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4" name="Google Shape;354;p25"/>
          <p:cNvSpPr/>
          <p:nvPr/>
        </p:nvSpPr>
        <p:spPr>
          <a:xfrm rot="-1593094">
            <a:off x="6371625" y="3730253"/>
            <a:ext cx="607639" cy="414350"/>
          </a:xfrm>
          <a:prstGeom prst="rightArrow">
            <a:avLst>
              <a:gd name="adj1" fmla="val 50000"/>
              <a:gd name="adj2" fmla="val 50000"/>
            </a:avLst>
          </a:prstGeom>
          <a:solidFill>
            <a:srgbClr val="29C7F7"/>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5" name="Google Shape;355;p25"/>
          <p:cNvSpPr/>
          <p:nvPr/>
        </p:nvSpPr>
        <p:spPr>
          <a:xfrm>
            <a:off x="4418313" y="4136946"/>
            <a:ext cx="688326" cy="391384"/>
          </a:xfrm>
          <a:prstGeom prst="rightArrow">
            <a:avLst>
              <a:gd name="adj1" fmla="val 50000"/>
              <a:gd name="adj2" fmla="val 50000"/>
            </a:avLst>
          </a:prstGeom>
          <a:solidFill>
            <a:srgbClr val="29C7F7"/>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56" name="Google Shape;356;p25"/>
          <p:cNvGrpSpPr/>
          <p:nvPr/>
        </p:nvGrpSpPr>
        <p:grpSpPr>
          <a:xfrm>
            <a:off x="548477" y="168433"/>
            <a:ext cx="11095045" cy="1473698"/>
            <a:chOff x="548477" y="168433"/>
            <a:chExt cx="11095045" cy="1473698"/>
          </a:xfrm>
        </p:grpSpPr>
        <p:pic>
          <p:nvPicPr>
            <p:cNvPr id="357" name="Google Shape;357;p25"/>
            <p:cNvPicPr preferRelativeResize="0"/>
            <p:nvPr/>
          </p:nvPicPr>
          <p:blipFill rotWithShape="1">
            <a:blip r:embed="rId6">
              <a:alphaModFix/>
            </a:blip>
            <a:srcRect r="22" b="-29"/>
            <a:stretch/>
          </p:blipFill>
          <p:spPr>
            <a:xfrm>
              <a:off x="1255510" y="718191"/>
              <a:ext cx="9291874" cy="923940"/>
            </a:xfrm>
            <a:prstGeom prst="rect">
              <a:avLst/>
            </a:prstGeom>
            <a:noFill/>
            <a:ln>
              <a:noFill/>
            </a:ln>
          </p:spPr>
        </p:pic>
        <p:sp>
          <p:nvSpPr>
            <p:cNvPr id="358" name="Google Shape;358;p25"/>
            <p:cNvSpPr txBox="1"/>
            <p:nvPr/>
          </p:nvSpPr>
          <p:spPr>
            <a:xfrm>
              <a:off x="548477" y="168433"/>
              <a:ext cx="1109504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dirty="0">
                  <a:solidFill>
                    <a:srgbClr val="262626"/>
                  </a:solidFill>
                  <a:latin typeface="Calibri"/>
                  <a:ea typeface="Calibri"/>
                  <a:cs typeface="Calibri"/>
                  <a:sym typeface="Calibri"/>
                </a:rPr>
                <a:t>¿A </a:t>
              </a:r>
              <a:r>
                <a:rPr lang="en-US" sz="4000" b="1" dirty="0" err="1">
                  <a:solidFill>
                    <a:srgbClr val="262626"/>
                  </a:solidFill>
                  <a:latin typeface="Calibri"/>
                  <a:ea typeface="Calibri"/>
                  <a:cs typeface="Calibri"/>
                  <a:sym typeface="Calibri"/>
                </a:rPr>
                <a:t>dónde</a:t>
              </a:r>
              <a:r>
                <a:rPr lang="en-US" sz="4000" b="1" dirty="0">
                  <a:solidFill>
                    <a:srgbClr val="262626"/>
                  </a:solidFill>
                  <a:latin typeface="Calibri"/>
                  <a:ea typeface="Calibri"/>
                  <a:cs typeface="Calibri"/>
                  <a:sym typeface="Calibri"/>
                </a:rPr>
                <a:t> </a:t>
              </a:r>
              <a:r>
                <a:rPr lang="en-US" sz="4000" b="1" dirty="0" err="1">
                  <a:solidFill>
                    <a:srgbClr val="262626"/>
                  </a:solidFill>
                  <a:latin typeface="Calibri"/>
                  <a:ea typeface="Calibri"/>
                  <a:cs typeface="Calibri"/>
                  <a:sym typeface="Calibri"/>
                </a:rPr>
                <a:t>llega</a:t>
              </a:r>
              <a:r>
                <a:rPr lang="en-US" sz="4000" b="1" dirty="0">
                  <a:solidFill>
                    <a:srgbClr val="262626"/>
                  </a:solidFill>
                  <a:latin typeface="Calibri"/>
                  <a:ea typeface="Calibri"/>
                  <a:cs typeface="Calibri"/>
                  <a:sym typeface="Calibri"/>
                </a:rPr>
                <a:t> </a:t>
              </a:r>
              <a:r>
                <a:rPr lang="en-US" sz="4000" b="1" dirty="0" err="1">
                  <a:solidFill>
                    <a:srgbClr val="262626"/>
                  </a:solidFill>
                  <a:latin typeface="Calibri"/>
                  <a:ea typeface="Calibri"/>
                  <a:cs typeface="Calibri"/>
                  <a:sym typeface="Calibri"/>
                </a:rPr>
                <a:t>nuestra</a:t>
              </a:r>
              <a:r>
                <a:rPr lang="en-US" sz="4000" b="1" dirty="0">
                  <a:solidFill>
                    <a:srgbClr val="262626"/>
                  </a:solidFill>
                  <a:latin typeface="Calibri"/>
                  <a:ea typeface="Calibri"/>
                  <a:cs typeface="Calibri"/>
                  <a:sym typeface="Calibri"/>
                </a:rPr>
                <a:t> </a:t>
              </a:r>
              <a:r>
                <a:rPr lang="en-US" sz="4000" b="1" dirty="0" err="1">
                  <a:solidFill>
                    <a:srgbClr val="262626"/>
                  </a:solidFill>
                  <a:latin typeface="Calibri"/>
                  <a:ea typeface="Calibri"/>
                  <a:cs typeface="Calibri"/>
                  <a:sym typeface="Calibri"/>
                </a:rPr>
                <a:t>basura</a:t>
              </a:r>
              <a:r>
                <a:rPr lang="en-US" sz="4000" b="1" i="0" u="none" strike="noStrike" cap="none" dirty="0">
                  <a:solidFill>
                    <a:srgbClr val="262626"/>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10"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64" name="Google Shape;364;p10"/>
          <p:cNvPicPr preferRelativeResize="0"/>
          <p:nvPr/>
        </p:nvPicPr>
        <p:blipFill rotWithShape="1">
          <a:blip r:embed="rId4">
            <a:alphaModFix/>
          </a:blip>
          <a:srcRect r="22" b="-29"/>
          <a:stretch/>
        </p:blipFill>
        <p:spPr>
          <a:xfrm>
            <a:off x="1255510" y="718191"/>
            <a:ext cx="9291874" cy="923940"/>
          </a:xfrm>
          <a:prstGeom prst="rect">
            <a:avLst/>
          </a:prstGeom>
          <a:noFill/>
          <a:ln>
            <a:noFill/>
          </a:ln>
        </p:spPr>
      </p:pic>
      <p:sp>
        <p:nvSpPr>
          <p:cNvPr id="365" name="Google Shape;365;p10"/>
          <p:cNvSpPr txBox="1"/>
          <p:nvPr/>
        </p:nvSpPr>
        <p:spPr>
          <a:xfrm>
            <a:off x="548477" y="168433"/>
            <a:ext cx="1109504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dirty="0">
                <a:solidFill>
                  <a:srgbClr val="262626"/>
                </a:solidFill>
                <a:latin typeface="Calibri"/>
                <a:ea typeface="Calibri"/>
                <a:cs typeface="Calibri"/>
                <a:sym typeface="Calibri"/>
              </a:rPr>
              <a:t>¿</a:t>
            </a:r>
            <a:r>
              <a:rPr lang="en-US" sz="4000" b="1" dirty="0" err="1">
                <a:solidFill>
                  <a:srgbClr val="262626"/>
                </a:solidFill>
                <a:latin typeface="Calibri"/>
                <a:ea typeface="Calibri"/>
                <a:cs typeface="Calibri"/>
                <a:sym typeface="Calibri"/>
              </a:rPr>
              <a:t>Cómo</a:t>
            </a:r>
            <a:r>
              <a:rPr lang="en-US" sz="4000" b="1" dirty="0">
                <a:solidFill>
                  <a:srgbClr val="262626"/>
                </a:solidFill>
                <a:latin typeface="Calibri"/>
                <a:ea typeface="Calibri"/>
                <a:cs typeface="Calibri"/>
                <a:sym typeface="Calibri"/>
              </a:rPr>
              <a:t> Podemos </a:t>
            </a:r>
            <a:r>
              <a:rPr lang="en-US" sz="4000" b="1" dirty="0" err="1">
                <a:solidFill>
                  <a:srgbClr val="262626"/>
                </a:solidFill>
                <a:latin typeface="Calibri"/>
                <a:ea typeface="Calibri"/>
                <a:cs typeface="Calibri"/>
                <a:sym typeface="Calibri"/>
              </a:rPr>
              <a:t>reducir</a:t>
            </a:r>
            <a:r>
              <a:rPr lang="en-US" sz="4000" b="1" dirty="0">
                <a:solidFill>
                  <a:srgbClr val="262626"/>
                </a:solidFill>
                <a:latin typeface="Calibri"/>
                <a:ea typeface="Calibri"/>
                <a:cs typeface="Calibri"/>
                <a:sym typeface="Calibri"/>
              </a:rPr>
              <a:t> </a:t>
            </a:r>
            <a:r>
              <a:rPr lang="en-US" sz="4000" b="1" dirty="0" err="1">
                <a:solidFill>
                  <a:srgbClr val="262626"/>
                </a:solidFill>
                <a:latin typeface="Calibri"/>
                <a:ea typeface="Calibri"/>
                <a:cs typeface="Calibri"/>
                <a:sym typeface="Calibri"/>
              </a:rPr>
              <a:t>nuestros</a:t>
            </a:r>
            <a:r>
              <a:rPr lang="en-US" sz="4000" b="1" dirty="0">
                <a:solidFill>
                  <a:srgbClr val="262626"/>
                </a:solidFill>
                <a:latin typeface="Calibri"/>
                <a:ea typeface="Calibri"/>
                <a:cs typeface="Calibri"/>
                <a:sym typeface="Calibri"/>
              </a:rPr>
              <a:t> </a:t>
            </a:r>
            <a:r>
              <a:rPr lang="en-US" sz="4000" b="1" dirty="0" err="1">
                <a:solidFill>
                  <a:srgbClr val="262626"/>
                </a:solidFill>
                <a:latin typeface="Calibri"/>
                <a:ea typeface="Calibri"/>
                <a:cs typeface="Calibri"/>
                <a:sym typeface="Calibri"/>
              </a:rPr>
              <a:t>residuos</a:t>
            </a:r>
            <a:r>
              <a:rPr lang="en-US" sz="4000" b="1" i="0" u="none" strike="noStrike" cap="none" dirty="0">
                <a:solidFill>
                  <a:srgbClr val="262626"/>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366" name="Google Shape;366;p10"/>
          <p:cNvSpPr txBox="1"/>
          <p:nvPr/>
        </p:nvSpPr>
        <p:spPr>
          <a:xfrm>
            <a:off x="6212967" y="2206981"/>
            <a:ext cx="5619641" cy="30469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ES" sz="3200" b="0" i="0" u="none" strike="noStrike" cap="none" dirty="0">
                <a:solidFill>
                  <a:srgbClr val="262626"/>
                </a:solidFill>
                <a:latin typeface="Calibri"/>
                <a:ea typeface="Calibri"/>
                <a:cs typeface="Calibri"/>
                <a:sym typeface="Calibri"/>
              </a:rPr>
              <a:t>Podemos reciclar muchas cosas y es una excelente manera de ayudar a mantener limpio nuestro medio ambiente. Si reciclamos, generamos menos residuos, </a:t>
            </a:r>
            <a:r>
              <a:rPr lang="es-ES" sz="3200" b="0" i="0" u="none" strike="noStrike" cap="none" dirty="0">
                <a:solidFill>
                  <a:srgbClr val="00B0F0"/>
                </a:solidFill>
                <a:latin typeface="Calibri"/>
                <a:ea typeface="Calibri"/>
                <a:cs typeface="Calibri"/>
                <a:sym typeface="Calibri"/>
              </a:rPr>
              <a:t>¿Cómo reciclas?</a:t>
            </a:r>
            <a:endParaRPr sz="1400" b="0" i="0" u="none" strike="noStrike" cap="none" dirty="0">
              <a:solidFill>
                <a:srgbClr val="00B0F0"/>
              </a:solidFill>
              <a:latin typeface="Arial"/>
              <a:ea typeface="Arial"/>
              <a:cs typeface="Arial"/>
              <a:sym typeface="Arial"/>
            </a:endParaRPr>
          </a:p>
        </p:txBody>
      </p:sp>
      <p:pic>
        <p:nvPicPr>
          <p:cNvPr id="367" name="Google Shape;367;p10" descr="A picture containing person, outdoor, sport&#10;&#10;Description automatically generated"/>
          <p:cNvPicPr preferRelativeResize="0"/>
          <p:nvPr/>
        </p:nvPicPr>
        <p:blipFill rotWithShape="1">
          <a:blip r:embed="rId5">
            <a:alphaModFix/>
          </a:blip>
          <a:srcRect b="-29"/>
          <a:stretch/>
        </p:blipFill>
        <p:spPr>
          <a:xfrm>
            <a:off x="548477" y="1869834"/>
            <a:ext cx="5430557" cy="3662285"/>
          </a:xfrm>
          <a:prstGeom prst="rect">
            <a:avLst/>
          </a:prstGeom>
          <a:noFill/>
          <a:ln>
            <a:noFill/>
          </a:ln>
        </p:spPr>
      </p:pic>
      <p:sp>
        <p:nvSpPr>
          <p:cNvPr id="368" name="Google Shape;36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1"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255510"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548477" y="168433"/>
            <a:ext cx="11095045" cy="707886"/>
          </a:xfrm>
          <a:prstGeom prst="rect">
            <a:avLst/>
          </a:prstGeom>
          <a:noFill/>
        </p:spPr>
        <p:txBody>
          <a:bodyPr wrap="square" rtlCol="0">
            <a:spAutoFit/>
          </a:bodyPr>
          <a:lstStyle/>
          <a:p>
            <a:pPr algn="ct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Tiradero</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Vertedero</a:t>
            </a:r>
            <a:endPar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pic>
        <p:nvPicPr>
          <p:cNvPr id="3" name="Picture 2" descr="A picture containing sky, outdoor, grass, hill&#10;&#10;Description automatically generated">
            <a:extLst>
              <a:ext uri="{FF2B5EF4-FFF2-40B4-BE49-F238E27FC236}">
                <a16:creationId xmlns:a16="http://schemas.microsoft.com/office/drawing/2014/main" id="{CED906E5-19EB-C24B-B3AF-4CCF236D42E9}"/>
              </a:ext>
            </a:extLst>
          </p:cNvPr>
          <p:cNvPicPr>
            <a:picLocks noChangeAspect="1"/>
          </p:cNvPicPr>
          <p:nvPr/>
        </p:nvPicPr>
        <p:blipFill rotWithShape="1">
          <a:blip r:embed="rId5"/>
          <a:srcRect b="-10"/>
          <a:stretch/>
        </p:blipFill>
        <p:spPr>
          <a:xfrm>
            <a:off x="788565" y="1815454"/>
            <a:ext cx="5753882" cy="3731906"/>
          </a:xfrm>
          <a:prstGeom prst="rect">
            <a:avLst/>
          </a:prstGeom>
        </p:spPr>
      </p:pic>
      <p:sp>
        <p:nvSpPr>
          <p:cNvPr id="25" name="Rectangle 24">
            <a:extLst>
              <a:ext uri="{FF2B5EF4-FFF2-40B4-BE49-F238E27FC236}">
                <a16:creationId xmlns:a16="http://schemas.microsoft.com/office/drawing/2014/main" id="{AA5AA3E8-E0AD-DD42-8907-4D2A801013FD}"/>
              </a:ext>
            </a:extLst>
          </p:cNvPr>
          <p:cNvSpPr/>
          <p:nvPr/>
        </p:nvSpPr>
        <p:spPr>
          <a:xfrm>
            <a:off x="7330708" y="1578804"/>
            <a:ext cx="4312814" cy="3007618"/>
          </a:xfrm>
          <a:prstGeom prst="rect">
            <a:avLst/>
          </a:prstGeom>
        </p:spPr>
        <p:txBody>
          <a:bodyPr wrap="square">
            <a:spAutoFit/>
          </a:bodyPr>
          <a:lstStyle/>
          <a:p>
            <a:pPr>
              <a:lnSpc>
                <a:spcPct val="120000"/>
              </a:lnSpc>
            </a:pPr>
            <a:r>
              <a:rPr lang="es-ES" sz="3200" b="1" dirty="0">
                <a:solidFill>
                  <a:srgbClr val="262626"/>
                </a:solidFill>
              </a:rPr>
              <a:t>Cuando los materiales reciclables se contaminan, terminan como basura que va a un </a:t>
            </a:r>
            <a:r>
              <a:rPr lang="es-ES" sz="3200" b="1" dirty="0">
                <a:solidFill>
                  <a:srgbClr val="29C7F7"/>
                </a:solidFill>
              </a:rPr>
              <a:t>vertedero.</a:t>
            </a:r>
            <a:endParaRPr lang="en-TH" sz="3200" dirty="0">
              <a:solidFill>
                <a:srgbClr val="29C7F7"/>
              </a:solidFill>
            </a:endParaRPr>
          </a:p>
        </p:txBody>
      </p:sp>
      <p:sp>
        <p:nvSpPr>
          <p:cNvPr id="8" name="Slide Number Placeholder 7">
            <a:extLst>
              <a:ext uri="{FF2B5EF4-FFF2-40B4-BE49-F238E27FC236}">
                <a16:creationId xmlns:a16="http://schemas.microsoft.com/office/drawing/2014/main" id="{0E9D00A9-A6EC-62F3-FE28-DC1083551F02}"/>
              </a:ext>
            </a:extLst>
          </p:cNvPr>
          <p:cNvSpPr>
            <a:spLocks noGrp="1"/>
          </p:cNvSpPr>
          <p:nvPr>
            <p:ph type="sldNum" sz="quarter" idx="12"/>
          </p:nvPr>
        </p:nvSpPr>
        <p:spPr/>
        <p:txBody>
          <a:bodyPr/>
          <a:lstStyle/>
          <a:p>
            <a:fld id="{A49FEDE7-8061-9B4D-88A1-7EA83A94C31B}" type="slidenum">
              <a:rPr lang="en-TH" smtClean="0"/>
              <a:t>12</a:t>
            </a:fld>
            <a:endParaRPr lang="en-TH"/>
          </a:p>
        </p:txBody>
      </p:sp>
    </p:spTree>
    <p:extLst>
      <p:ext uri="{BB962C8B-B14F-4D97-AF65-F5344CB8AC3E}">
        <p14:creationId xmlns:p14="http://schemas.microsoft.com/office/powerpoint/2010/main" val="2976414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7"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4" name="Google Shape;234;p7"/>
          <p:cNvSpPr txBox="1"/>
          <p:nvPr/>
        </p:nvSpPr>
        <p:spPr>
          <a:xfrm>
            <a:off x="4793627" y="2117382"/>
            <a:ext cx="7414030" cy="36317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1" dirty="0">
                <a:solidFill>
                  <a:srgbClr val="29C7F7"/>
                </a:solidFill>
                <a:latin typeface="Calibri"/>
                <a:cs typeface="Calibri"/>
                <a:sym typeface="Calibri"/>
              </a:rPr>
              <a:t>Pasos para </a:t>
            </a:r>
            <a:r>
              <a:rPr lang="en-US" sz="11500" b="1" dirty="0" err="1">
                <a:solidFill>
                  <a:srgbClr val="29C7F7"/>
                </a:solidFill>
                <a:latin typeface="Calibri"/>
                <a:cs typeface="Calibri"/>
                <a:sym typeface="Calibri"/>
              </a:rPr>
              <a:t>el</a:t>
            </a:r>
            <a:r>
              <a:rPr lang="en-US" sz="11500" b="1" dirty="0">
                <a:solidFill>
                  <a:srgbClr val="29C7F7"/>
                </a:solidFill>
                <a:latin typeface="Calibri"/>
                <a:cs typeface="Calibri"/>
                <a:sym typeface="Calibri"/>
              </a:rPr>
              <a:t> </a:t>
            </a:r>
            <a:r>
              <a:rPr lang="en-US" sz="11500" b="1" dirty="0" err="1">
                <a:solidFill>
                  <a:srgbClr val="29C7F7"/>
                </a:solidFill>
                <a:latin typeface="Calibri"/>
                <a:cs typeface="Calibri"/>
                <a:sym typeface="Calibri"/>
              </a:rPr>
              <a:t>Reciclaje</a:t>
            </a:r>
            <a:endParaRPr dirty="0"/>
          </a:p>
        </p:txBody>
      </p:sp>
      <p:sp>
        <p:nvSpPr>
          <p:cNvPr id="235" name="Google Shape;235;p7"/>
          <p:cNvSpPr/>
          <p:nvPr/>
        </p:nvSpPr>
        <p:spPr>
          <a:xfrm>
            <a:off x="2945858" y="1619861"/>
            <a:ext cx="2068200" cy="2068200"/>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6" name="Google Shape;236;p7"/>
          <p:cNvSpPr txBox="1"/>
          <p:nvPr/>
        </p:nvSpPr>
        <p:spPr>
          <a:xfrm>
            <a:off x="511427" y="682208"/>
            <a:ext cx="4282200" cy="16311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0" b="1" dirty="0">
                <a:solidFill>
                  <a:srgbClr val="29C7F7"/>
                </a:solidFill>
                <a:latin typeface="Calibri"/>
                <a:cs typeface="Calibri"/>
                <a:sym typeface="Calibri"/>
              </a:rPr>
              <a:t>Los</a:t>
            </a:r>
            <a:endParaRPr dirty="0"/>
          </a:p>
        </p:txBody>
      </p:sp>
      <p:sp>
        <p:nvSpPr>
          <p:cNvPr id="237" name="Google Shape;237;p7"/>
          <p:cNvSpPr/>
          <p:nvPr/>
        </p:nvSpPr>
        <p:spPr>
          <a:xfrm>
            <a:off x="2330223" y="1589117"/>
            <a:ext cx="2068200" cy="2068200"/>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8" name="Google Shape;238;p7"/>
          <p:cNvSpPr txBox="1"/>
          <p:nvPr/>
        </p:nvSpPr>
        <p:spPr>
          <a:xfrm>
            <a:off x="3485125" y="1661100"/>
            <a:ext cx="993600" cy="198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700" b="1">
                <a:solidFill>
                  <a:schemeClr val="lt1"/>
                </a:solidFill>
                <a:latin typeface="Calibri"/>
                <a:ea typeface="Calibri"/>
                <a:cs typeface="Calibri"/>
                <a:sym typeface="Calibri"/>
              </a:rPr>
              <a:t>3</a:t>
            </a:r>
            <a:endParaRPr sz="13700" b="1">
              <a:solidFill>
                <a:schemeClr val="lt1"/>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675E0C1A-6709-A257-72F0-E5AFF917E744}"/>
              </a:ext>
            </a:extLst>
          </p:cNvPr>
          <p:cNvSpPr>
            <a:spLocks noGrp="1"/>
          </p:cNvSpPr>
          <p:nvPr>
            <p:ph type="sldNum" sz="quarter" idx="12"/>
          </p:nvPr>
        </p:nvSpPr>
        <p:spPr/>
        <p:txBody>
          <a:bodyPr/>
          <a:lstStyle/>
          <a:p>
            <a:fld id="{A49FEDE7-8061-9B4D-88A1-7EA83A94C31B}" type="slidenum">
              <a:rPr lang="en-TH" smtClean="0"/>
              <a:t>13</a:t>
            </a:fld>
            <a:endParaRPr lang="en-TH"/>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8"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45" name="Google Shape;245;p8"/>
          <p:cNvSpPr/>
          <p:nvPr/>
        </p:nvSpPr>
        <p:spPr>
          <a:xfrm>
            <a:off x="2087374" y="512618"/>
            <a:ext cx="725099" cy="724375"/>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8"/>
          <p:cNvSpPr txBox="1"/>
          <p:nvPr/>
        </p:nvSpPr>
        <p:spPr>
          <a:xfrm>
            <a:off x="695432" y="401874"/>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29C7F7"/>
                </a:solidFill>
                <a:latin typeface="Calibri"/>
                <a:ea typeface="Calibri"/>
                <a:cs typeface="Calibri"/>
                <a:sym typeface="Calibri"/>
              </a:rPr>
              <a:t>Step</a:t>
            </a:r>
            <a:endParaRPr/>
          </a:p>
        </p:txBody>
      </p:sp>
      <p:sp>
        <p:nvSpPr>
          <p:cNvPr id="247" name="Google Shape;247;p8"/>
          <p:cNvSpPr txBox="1"/>
          <p:nvPr/>
        </p:nvSpPr>
        <p:spPr>
          <a:xfrm>
            <a:off x="2199862" y="442098"/>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1</a:t>
            </a:r>
            <a:endParaRPr dirty="0"/>
          </a:p>
        </p:txBody>
      </p:sp>
      <p:sp>
        <p:nvSpPr>
          <p:cNvPr id="248" name="Google Shape;248;p8"/>
          <p:cNvSpPr txBox="1"/>
          <p:nvPr/>
        </p:nvSpPr>
        <p:spPr>
          <a:xfrm>
            <a:off x="3155459" y="439353"/>
            <a:ext cx="8393238"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434444"/>
                </a:solidFill>
                <a:latin typeface="Calibri"/>
                <a:ea typeface="Calibri"/>
                <a:cs typeface="Calibri"/>
                <a:sym typeface="Calibri"/>
              </a:rPr>
              <a:t>Saber </a:t>
            </a:r>
            <a:r>
              <a:rPr lang="en-US" sz="4800" b="1" dirty="0" err="1">
                <a:solidFill>
                  <a:srgbClr val="434444"/>
                </a:solidFill>
                <a:latin typeface="Calibri"/>
                <a:ea typeface="Calibri"/>
                <a:cs typeface="Calibri"/>
                <a:sym typeface="Calibri"/>
              </a:rPr>
              <a:t>qué</a:t>
            </a:r>
            <a:r>
              <a:rPr lang="en-US" sz="4800" b="1" dirty="0">
                <a:solidFill>
                  <a:srgbClr val="434444"/>
                </a:solidFill>
                <a:latin typeface="Calibri"/>
                <a:ea typeface="Calibri"/>
                <a:cs typeface="Calibri"/>
                <a:sym typeface="Calibri"/>
              </a:rPr>
              <a:t> se </a:t>
            </a:r>
            <a:r>
              <a:rPr lang="en-US" sz="4800" b="1" dirty="0" err="1">
                <a:solidFill>
                  <a:srgbClr val="434444"/>
                </a:solidFill>
                <a:latin typeface="Calibri"/>
                <a:ea typeface="Calibri"/>
                <a:cs typeface="Calibri"/>
                <a:sym typeface="Calibri"/>
              </a:rPr>
              <a:t>puede</a:t>
            </a:r>
            <a:r>
              <a:rPr lang="en-US" sz="4800" b="1" dirty="0">
                <a:solidFill>
                  <a:srgbClr val="434444"/>
                </a:solidFill>
                <a:latin typeface="Calibri"/>
                <a:ea typeface="Calibri"/>
                <a:cs typeface="Calibri"/>
                <a:sym typeface="Calibri"/>
              </a:rPr>
              <a:t> </a:t>
            </a:r>
            <a:r>
              <a:rPr lang="en-US" sz="4800" b="1" dirty="0" err="1">
                <a:solidFill>
                  <a:srgbClr val="434444"/>
                </a:solidFill>
                <a:latin typeface="Calibri"/>
                <a:ea typeface="Calibri"/>
                <a:cs typeface="Calibri"/>
                <a:sym typeface="Calibri"/>
              </a:rPr>
              <a:t>reciclar</a:t>
            </a:r>
            <a:r>
              <a:rPr lang="en-US" sz="4800" b="1" dirty="0">
                <a:solidFill>
                  <a:srgbClr val="434444"/>
                </a:solidFill>
                <a:latin typeface="Calibri"/>
                <a:ea typeface="Calibri"/>
                <a:cs typeface="Calibri"/>
                <a:sym typeface="Calibri"/>
              </a:rPr>
              <a:t>.</a:t>
            </a:r>
            <a:endParaRPr dirty="0"/>
          </a:p>
          <a:p>
            <a:pPr marL="0" marR="0" lvl="0" indent="0" algn="l" rtl="0">
              <a:spcBef>
                <a:spcPts val="0"/>
              </a:spcBef>
              <a:spcAft>
                <a:spcPts val="0"/>
              </a:spcAft>
              <a:buNone/>
            </a:pPr>
            <a:endParaRPr sz="4800" b="1" dirty="0">
              <a:solidFill>
                <a:srgbClr val="434444"/>
              </a:solidFill>
              <a:latin typeface="Calibri"/>
              <a:ea typeface="Calibri"/>
              <a:cs typeface="Calibri"/>
              <a:sym typeface="Calibri"/>
            </a:endParaRPr>
          </a:p>
        </p:txBody>
      </p:sp>
      <p:pic>
        <p:nvPicPr>
          <p:cNvPr id="249" name="Google Shape;249;p8" descr="A picture containing plastic, vessel, jar&#10;&#10;Description automatically generated"/>
          <p:cNvPicPr preferRelativeResize="0"/>
          <p:nvPr/>
        </p:nvPicPr>
        <p:blipFill rotWithShape="1">
          <a:blip r:embed="rId5">
            <a:alphaModFix/>
          </a:blip>
          <a:srcRect/>
          <a:stretch/>
        </p:blipFill>
        <p:spPr>
          <a:xfrm>
            <a:off x="148995" y="1821215"/>
            <a:ext cx="2223739" cy="2662560"/>
          </a:xfrm>
          <a:prstGeom prst="rect">
            <a:avLst/>
          </a:prstGeom>
          <a:noFill/>
          <a:ln>
            <a:noFill/>
          </a:ln>
        </p:spPr>
      </p:pic>
      <p:sp>
        <p:nvSpPr>
          <p:cNvPr id="250" name="Google Shape;250;p8"/>
          <p:cNvSpPr/>
          <p:nvPr/>
        </p:nvSpPr>
        <p:spPr>
          <a:xfrm>
            <a:off x="154161" y="4496569"/>
            <a:ext cx="2384489" cy="127415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err="1">
                <a:solidFill>
                  <a:srgbClr val="262626"/>
                </a:solidFill>
                <a:latin typeface="Calibri"/>
                <a:ea typeface="Calibri"/>
                <a:cs typeface="Calibri"/>
                <a:sym typeface="Calibri"/>
              </a:rPr>
              <a:t>Envase</a:t>
            </a:r>
            <a:r>
              <a:rPr lang="en-US" sz="3200" b="1" dirty="0">
                <a:solidFill>
                  <a:srgbClr val="262626"/>
                </a:solidFill>
                <a:latin typeface="Calibri"/>
                <a:ea typeface="Calibri"/>
                <a:cs typeface="Calibri"/>
                <a:sym typeface="Calibri"/>
              </a:rPr>
              <a:t> de </a:t>
            </a:r>
            <a:r>
              <a:rPr lang="en-US" sz="3200" b="1" dirty="0" err="1">
                <a:solidFill>
                  <a:srgbClr val="262626"/>
                </a:solidFill>
                <a:latin typeface="Calibri"/>
                <a:ea typeface="Calibri"/>
                <a:cs typeface="Calibri"/>
                <a:sym typeface="Calibri"/>
              </a:rPr>
              <a:t>vidrio</a:t>
            </a:r>
            <a:endParaRPr sz="3200" dirty="0">
              <a:solidFill>
                <a:srgbClr val="262626"/>
              </a:solidFill>
              <a:latin typeface="Calibri"/>
              <a:ea typeface="Calibri"/>
              <a:cs typeface="Calibri"/>
              <a:sym typeface="Calibri"/>
            </a:endParaRPr>
          </a:p>
        </p:txBody>
      </p:sp>
      <p:pic>
        <p:nvPicPr>
          <p:cNvPr id="251" name="Google Shape;251;p8" descr="Icon&#10;&#10;Description automatically generated"/>
          <p:cNvPicPr preferRelativeResize="0"/>
          <p:nvPr/>
        </p:nvPicPr>
        <p:blipFill rotWithShape="1">
          <a:blip r:embed="rId6">
            <a:alphaModFix/>
          </a:blip>
          <a:srcRect r="14" b="29"/>
          <a:stretch/>
        </p:blipFill>
        <p:spPr>
          <a:xfrm>
            <a:off x="2059005" y="1667280"/>
            <a:ext cx="953323" cy="853415"/>
          </a:xfrm>
          <a:prstGeom prst="rect">
            <a:avLst/>
          </a:prstGeom>
          <a:noFill/>
          <a:ln>
            <a:noFill/>
          </a:ln>
        </p:spPr>
      </p:pic>
      <p:pic>
        <p:nvPicPr>
          <p:cNvPr id="252" name="Google Shape;252;p8" descr="A bottle of water&#10;&#10;Description automatically generated with low confidence"/>
          <p:cNvPicPr preferRelativeResize="0"/>
          <p:nvPr/>
        </p:nvPicPr>
        <p:blipFill rotWithShape="1">
          <a:blip r:embed="rId7">
            <a:alphaModFix/>
          </a:blip>
          <a:srcRect/>
          <a:stretch/>
        </p:blipFill>
        <p:spPr>
          <a:xfrm>
            <a:off x="3029829" y="1830359"/>
            <a:ext cx="2248754" cy="2857792"/>
          </a:xfrm>
          <a:prstGeom prst="rect">
            <a:avLst/>
          </a:prstGeom>
          <a:noFill/>
          <a:ln>
            <a:noFill/>
          </a:ln>
        </p:spPr>
      </p:pic>
      <p:pic>
        <p:nvPicPr>
          <p:cNvPr id="254" name="Google Shape;254;p8" descr="A close up of a roll of tape&#10;&#10;Description automatically generated with low confidence"/>
          <p:cNvPicPr preferRelativeResize="0"/>
          <p:nvPr/>
        </p:nvPicPr>
        <p:blipFill rotWithShape="1">
          <a:blip r:embed="rId8">
            <a:alphaModFix/>
          </a:blip>
          <a:srcRect/>
          <a:stretch/>
        </p:blipFill>
        <p:spPr>
          <a:xfrm>
            <a:off x="9990385" y="2221823"/>
            <a:ext cx="1128502" cy="2134890"/>
          </a:xfrm>
          <a:prstGeom prst="rect">
            <a:avLst/>
          </a:prstGeom>
          <a:noFill/>
          <a:ln>
            <a:noFill/>
          </a:ln>
        </p:spPr>
      </p:pic>
      <p:pic>
        <p:nvPicPr>
          <p:cNvPr id="255" name="Google Shape;255;p8" descr="A picture containing box, stationary, container, envelope&#10;&#10;Description automatically generated"/>
          <p:cNvPicPr preferRelativeResize="0"/>
          <p:nvPr/>
        </p:nvPicPr>
        <p:blipFill rotWithShape="1">
          <a:blip r:embed="rId9">
            <a:alphaModFix/>
          </a:blip>
          <a:srcRect/>
          <a:stretch/>
        </p:blipFill>
        <p:spPr>
          <a:xfrm>
            <a:off x="5935678" y="1987705"/>
            <a:ext cx="3116495" cy="2329580"/>
          </a:xfrm>
          <a:prstGeom prst="rect">
            <a:avLst/>
          </a:prstGeom>
          <a:noFill/>
          <a:ln>
            <a:noFill/>
          </a:ln>
        </p:spPr>
      </p:pic>
      <p:sp>
        <p:nvSpPr>
          <p:cNvPr id="256" name="Google Shape;256;p8"/>
          <p:cNvSpPr/>
          <p:nvPr/>
        </p:nvSpPr>
        <p:spPr>
          <a:xfrm>
            <a:off x="2372734" y="4496569"/>
            <a:ext cx="3618110" cy="127415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err="1">
                <a:solidFill>
                  <a:srgbClr val="262626"/>
                </a:solidFill>
                <a:latin typeface="Calibri"/>
                <a:ea typeface="Calibri"/>
                <a:cs typeface="Calibri"/>
                <a:sym typeface="Calibri"/>
              </a:rPr>
              <a:t>Botella</a:t>
            </a:r>
            <a:r>
              <a:rPr lang="en-US" sz="3200" b="1" dirty="0">
                <a:solidFill>
                  <a:srgbClr val="262626"/>
                </a:solidFill>
                <a:latin typeface="Calibri"/>
                <a:ea typeface="Calibri"/>
                <a:cs typeface="Calibri"/>
                <a:sym typeface="Calibri"/>
              </a:rPr>
              <a:t> de </a:t>
            </a:r>
            <a:r>
              <a:rPr lang="en-US" sz="3200" b="1" dirty="0" err="1">
                <a:solidFill>
                  <a:srgbClr val="262626"/>
                </a:solidFill>
                <a:latin typeface="Calibri"/>
                <a:ea typeface="Calibri"/>
                <a:cs typeface="Calibri"/>
                <a:sym typeface="Calibri"/>
              </a:rPr>
              <a:t>Plástico</a:t>
            </a:r>
            <a:r>
              <a:rPr lang="en-US" sz="3200" b="1" dirty="0">
                <a:solidFill>
                  <a:srgbClr val="262626"/>
                </a:solidFill>
                <a:latin typeface="Calibri"/>
                <a:ea typeface="Calibri"/>
                <a:cs typeface="Calibri"/>
                <a:sym typeface="Calibri"/>
              </a:rPr>
              <a:t> PET</a:t>
            </a:r>
            <a:endParaRPr sz="3200" dirty="0">
              <a:solidFill>
                <a:srgbClr val="262626"/>
              </a:solidFill>
              <a:latin typeface="Calibri"/>
              <a:ea typeface="Calibri"/>
              <a:cs typeface="Calibri"/>
              <a:sym typeface="Calibri"/>
            </a:endParaRPr>
          </a:p>
        </p:txBody>
      </p:sp>
      <p:pic>
        <p:nvPicPr>
          <p:cNvPr id="257" name="Google Shape;257;p8" descr="Icon&#10;&#10;Description automatically generated"/>
          <p:cNvPicPr preferRelativeResize="0"/>
          <p:nvPr/>
        </p:nvPicPr>
        <p:blipFill rotWithShape="1">
          <a:blip r:embed="rId6">
            <a:alphaModFix/>
          </a:blip>
          <a:srcRect r="14" b="29"/>
          <a:stretch/>
        </p:blipFill>
        <p:spPr>
          <a:xfrm>
            <a:off x="4682545" y="1667280"/>
            <a:ext cx="953323" cy="853415"/>
          </a:xfrm>
          <a:prstGeom prst="rect">
            <a:avLst/>
          </a:prstGeom>
          <a:noFill/>
          <a:ln>
            <a:noFill/>
          </a:ln>
        </p:spPr>
      </p:pic>
      <p:pic>
        <p:nvPicPr>
          <p:cNvPr id="258" name="Google Shape;258;p8" descr="Icon&#10;&#10;Description automatically generated"/>
          <p:cNvPicPr preferRelativeResize="0"/>
          <p:nvPr/>
        </p:nvPicPr>
        <p:blipFill rotWithShape="1">
          <a:blip r:embed="rId6">
            <a:alphaModFix/>
          </a:blip>
          <a:srcRect r="14" b="29"/>
          <a:stretch/>
        </p:blipFill>
        <p:spPr>
          <a:xfrm>
            <a:off x="8437272" y="1667279"/>
            <a:ext cx="953323" cy="853415"/>
          </a:xfrm>
          <a:prstGeom prst="rect">
            <a:avLst/>
          </a:prstGeom>
          <a:noFill/>
          <a:ln>
            <a:noFill/>
          </a:ln>
        </p:spPr>
      </p:pic>
      <p:sp>
        <p:nvSpPr>
          <p:cNvPr id="259" name="Google Shape;259;p8"/>
          <p:cNvSpPr/>
          <p:nvPr/>
        </p:nvSpPr>
        <p:spPr>
          <a:xfrm>
            <a:off x="6096268" y="4496569"/>
            <a:ext cx="2709065" cy="6832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err="1">
                <a:solidFill>
                  <a:srgbClr val="262626"/>
                </a:solidFill>
                <a:latin typeface="Calibri"/>
                <a:ea typeface="Calibri"/>
                <a:cs typeface="Calibri"/>
                <a:sym typeface="Calibri"/>
              </a:rPr>
              <a:t>Caja</a:t>
            </a:r>
            <a:r>
              <a:rPr lang="en-US" sz="3200" b="1" dirty="0">
                <a:solidFill>
                  <a:srgbClr val="262626"/>
                </a:solidFill>
                <a:latin typeface="Calibri"/>
                <a:ea typeface="Calibri"/>
                <a:cs typeface="Calibri"/>
                <a:sym typeface="Calibri"/>
              </a:rPr>
              <a:t> de </a:t>
            </a:r>
            <a:r>
              <a:rPr lang="en-US" sz="3200" b="1" dirty="0" err="1">
                <a:solidFill>
                  <a:srgbClr val="262626"/>
                </a:solidFill>
                <a:latin typeface="Calibri"/>
                <a:ea typeface="Calibri"/>
                <a:cs typeface="Calibri"/>
                <a:sym typeface="Calibri"/>
              </a:rPr>
              <a:t>cartón</a:t>
            </a:r>
            <a:endParaRPr sz="3200" dirty="0">
              <a:solidFill>
                <a:srgbClr val="262626"/>
              </a:solidFill>
              <a:latin typeface="Calibri"/>
              <a:ea typeface="Calibri"/>
              <a:cs typeface="Calibri"/>
              <a:sym typeface="Calibri"/>
            </a:endParaRPr>
          </a:p>
        </p:txBody>
      </p:sp>
      <p:pic>
        <p:nvPicPr>
          <p:cNvPr id="260" name="Google Shape;260;p8" descr="Icon&#10;&#10;Description automatically generated"/>
          <p:cNvPicPr preferRelativeResize="0"/>
          <p:nvPr/>
        </p:nvPicPr>
        <p:blipFill rotWithShape="1">
          <a:blip r:embed="rId6">
            <a:alphaModFix/>
          </a:blip>
          <a:srcRect r="14" b="29"/>
          <a:stretch/>
        </p:blipFill>
        <p:spPr>
          <a:xfrm>
            <a:off x="10911921" y="1647873"/>
            <a:ext cx="953323" cy="853415"/>
          </a:xfrm>
          <a:prstGeom prst="rect">
            <a:avLst/>
          </a:prstGeom>
          <a:noFill/>
          <a:ln>
            <a:noFill/>
          </a:ln>
        </p:spPr>
      </p:pic>
      <p:sp>
        <p:nvSpPr>
          <p:cNvPr id="261" name="Google Shape;261;p8"/>
          <p:cNvSpPr/>
          <p:nvPr/>
        </p:nvSpPr>
        <p:spPr>
          <a:xfrm>
            <a:off x="9200103" y="4496569"/>
            <a:ext cx="2709065" cy="6832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a:solidFill>
                  <a:srgbClr val="262626"/>
                </a:solidFill>
                <a:latin typeface="Calibri"/>
                <a:ea typeface="Calibri"/>
                <a:cs typeface="Calibri"/>
                <a:sym typeface="Calibri"/>
              </a:rPr>
              <a:t>Lata de metal</a:t>
            </a:r>
            <a:endParaRPr sz="3200" dirty="0">
              <a:solidFill>
                <a:srgbClr val="262626"/>
              </a:solidFill>
              <a:latin typeface="Calibri"/>
              <a:ea typeface="Calibri"/>
              <a:cs typeface="Calibri"/>
              <a:sym typeface="Calibri"/>
            </a:endParaRPr>
          </a:p>
        </p:txBody>
      </p:sp>
      <p:sp>
        <p:nvSpPr>
          <p:cNvPr id="262" name="Google Shape;262;p8"/>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7"/>
                                        </p:tgtEl>
                                        <p:attrNameLst>
                                          <p:attrName>style.visibility</p:attrName>
                                        </p:attrNameLst>
                                      </p:cBhvr>
                                      <p:to>
                                        <p:strVal val="visible"/>
                                      </p:to>
                                    </p:set>
                                    <p:anim calcmode="lin" valueType="num">
                                      <p:cBhvr additive="base">
                                        <p:cTn id="7" dur="500" fill="hold"/>
                                        <p:tgtEl>
                                          <p:spTgt spid="247"/>
                                        </p:tgtEl>
                                        <p:attrNameLst>
                                          <p:attrName>ppt_x</p:attrName>
                                        </p:attrNameLst>
                                      </p:cBhvr>
                                      <p:tavLst>
                                        <p:tav tm="0">
                                          <p:val>
                                            <p:strVal val="#ppt_x"/>
                                          </p:val>
                                        </p:tav>
                                        <p:tav tm="100000">
                                          <p:val>
                                            <p:strVal val="#ppt_x"/>
                                          </p:val>
                                        </p:tav>
                                      </p:tavLst>
                                    </p:anim>
                                    <p:anim calcmode="lin" valueType="num">
                                      <p:cBhvr additive="base">
                                        <p:cTn id="8" dur="500" fill="hold"/>
                                        <p:tgtEl>
                                          <p:spTgt spid="2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49"/>
                                        </p:tgtEl>
                                        <p:attrNameLst>
                                          <p:attrName>style.visibility</p:attrName>
                                        </p:attrNameLst>
                                      </p:cBhvr>
                                      <p:to>
                                        <p:strVal val="visible"/>
                                      </p:to>
                                    </p:set>
                                    <p:anim calcmode="lin" valueType="num">
                                      <p:cBhvr>
                                        <p:cTn id="13" dur="500" fill="hold"/>
                                        <p:tgtEl>
                                          <p:spTgt spid="249"/>
                                        </p:tgtEl>
                                        <p:attrNameLst>
                                          <p:attrName>ppt_w</p:attrName>
                                        </p:attrNameLst>
                                      </p:cBhvr>
                                      <p:tavLst>
                                        <p:tav tm="0">
                                          <p:val>
                                            <p:fltVal val="0"/>
                                          </p:val>
                                        </p:tav>
                                        <p:tav tm="100000">
                                          <p:val>
                                            <p:strVal val="#ppt_w"/>
                                          </p:val>
                                        </p:tav>
                                      </p:tavLst>
                                    </p:anim>
                                    <p:anim calcmode="lin" valueType="num">
                                      <p:cBhvr>
                                        <p:cTn id="14" dur="500" fill="hold"/>
                                        <p:tgtEl>
                                          <p:spTgt spid="24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52"/>
                                        </p:tgtEl>
                                        <p:attrNameLst>
                                          <p:attrName>style.visibility</p:attrName>
                                        </p:attrNameLst>
                                      </p:cBhvr>
                                      <p:to>
                                        <p:strVal val="visible"/>
                                      </p:to>
                                    </p:set>
                                    <p:anim calcmode="lin" valueType="num">
                                      <p:cBhvr>
                                        <p:cTn id="19" dur="500" fill="hold"/>
                                        <p:tgtEl>
                                          <p:spTgt spid="252"/>
                                        </p:tgtEl>
                                        <p:attrNameLst>
                                          <p:attrName>ppt_w</p:attrName>
                                        </p:attrNameLst>
                                      </p:cBhvr>
                                      <p:tavLst>
                                        <p:tav tm="0">
                                          <p:val>
                                            <p:fltVal val="0"/>
                                          </p:val>
                                        </p:tav>
                                        <p:tav tm="100000">
                                          <p:val>
                                            <p:strVal val="#ppt_w"/>
                                          </p:val>
                                        </p:tav>
                                      </p:tavLst>
                                    </p:anim>
                                    <p:anim calcmode="lin" valueType="num">
                                      <p:cBhvr>
                                        <p:cTn id="20" dur="500" fill="hold"/>
                                        <p:tgtEl>
                                          <p:spTgt spid="25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arrow.wav"/>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55"/>
                                        </p:tgtEl>
                                        <p:attrNameLst>
                                          <p:attrName>style.visibility</p:attrName>
                                        </p:attrNameLst>
                                      </p:cBhvr>
                                      <p:to>
                                        <p:strVal val="visible"/>
                                      </p:to>
                                    </p:set>
                                    <p:anim calcmode="lin" valueType="num">
                                      <p:cBhvr>
                                        <p:cTn id="25" dur="500" fill="hold"/>
                                        <p:tgtEl>
                                          <p:spTgt spid="255"/>
                                        </p:tgtEl>
                                        <p:attrNameLst>
                                          <p:attrName>ppt_w</p:attrName>
                                        </p:attrNameLst>
                                      </p:cBhvr>
                                      <p:tavLst>
                                        <p:tav tm="0">
                                          <p:val>
                                            <p:fltVal val="0"/>
                                          </p:val>
                                        </p:tav>
                                        <p:tav tm="100000">
                                          <p:val>
                                            <p:strVal val="#ppt_w"/>
                                          </p:val>
                                        </p:tav>
                                      </p:tavLst>
                                    </p:anim>
                                    <p:anim calcmode="lin" valueType="num">
                                      <p:cBhvr>
                                        <p:cTn id="26" dur="500" fill="hold"/>
                                        <p:tgtEl>
                                          <p:spTgt spid="2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 name="arrow.wav"/>
                                        </p:tgtEl>
                                      </p:cMediaNode>
                                    </p:audio>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54"/>
                                        </p:tgtEl>
                                        <p:attrNameLst>
                                          <p:attrName>style.visibility</p:attrName>
                                        </p:attrNameLst>
                                      </p:cBhvr>
                                      <p:to>
                                        <p:strVal val="visible"/>
                                      </p:to>
                                    </p:set>
                                    <p:anim calcmode="lin" valueType="num">
                                      <p:cBhvr>
                                        <p:cTn id="31" dur="500" fill="hold"/>
                                        <p:tgtEl>
                                          <p:spTgt spid="254"/>
                                        </p:tgtEl>
                                        <p:attrNameLst>
                                          <p:attrName>ppt_w</p:attrName>
                                        </p:attrNameLst>
                                      </p:cBhvr>
                                      <p:tavLst>
                                        <p:tav tm="0">
                                          <p:val>
                                            <p:fltVal val="0"/>
                                          </p:val>
                                        </p:tav>
                                        <p:tav tm="100000">
                                          <p:val>
                                            <p:strVal val="#ppt_w"/>
                                          </p:val>
                                        </p:tav>
                                      </p:tavLst>
                                    </p:anim>
                                    <p:anim calcmode="lin" valueType="num">
                                      <p:cBhvr>
                                        <p:cTn id="32" dur="500" fill="hold"/>
                                        <p:tgtEl>
                                          <p:spTgt spid="25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9" descr="A picture containing text, people&#10;&#10;Description automatically generated"/>
          <p:cNvPicPr preferRelativeResize="0"/>
          <p:nvPr/>
        </p:nvPicPr>
        <p:blipFill rotWithShape="1">
          <a:blip r:embed="rId4">
            <a:alphaModFix/>
          </a:blip>
          <a:srcRect/>
          <a:stretch/>
        </p:blipFill>
        <p:spPr>
          <a:xfrm>
            <a:off x="-25555" y="0"/>
            <a:ext cx="12192000" cy="6858000"/>
          </a:xfrm>
          <a:prstGeom prst="rect">
            <a:avLst/>
          </a:prstGeom>
          <a:noFill/>
          <a:ln>
            <a:noFill/>
          </a:ln>
        </p:spPr>
      </p:pic>
      <p:sp>
        <p:nvSpPr>
          <p:cNvPr id="268" name="Google Shape;268;p9"/>
          <p:cNvSpPr/>
          <p:nvPr/>
        </p:nvSpPr>
        <p:spPr>
          <a:xfrm>
            <a:off x="2004245" y="636828"/>
            <a:ext cx="697392" cy="637088"/>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9"/>
          <p:cNvSpPr txBox="1"/>
          <p:nvPr/>
        </p:nvSpPr>
        <p:spPr>
          <a:xfrm>
            <a:off x="598750" y="487225"/>
            <a:ext cx="168814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29C7F7"/>
                </a:solidFill>
                <a:latin typeface="Calibri"/>
                <a:cs typeface="Calibri"/>
                <a:sym typeface="Calibri"/>
              </a:rPr>
              <a:t>Paso</a:t>
            </a:r>
            <a:endParaRPr dirty="0"/>
          </a:p>
        </p:txBody>
      </p:sp>
      <p:sp>
        <p:nvSpPr>
          <p:cNvPr id="270" name="Google Shape;270;p9"/>
          <p:cNvSpPr txBox="1"/>
          <p:nvPr/>
        </p:nvSpPr>
        <p:spPr>
          <a:xfrm>
            <a:off x="2102462" y="525099"/>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2</a:t>
            </a:r>
            <a:endParaRPr dirty="0"/>
          </a:p>
        </p:txBody>
      </p:sp>
      <p:sp>
        <p:nvSpPr>
          <p:cNvPr id="271" name="Google Shape;271;p9"/>
          <p:cNvSpPr txBox="1"/>
          <p:nvPr/>
        </p:nvSpPr>
        <p:spPr>
          <a:xfrm>
            <a:off x="2911197" y="636828"/>
            <a:ext cx="9255248"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434444"/>
                </a:solidFill>
                <a:latin typeface="Calibri"/>
                <a:ea typeface="Calibri"/>
                <a:cs typeface="Calibri"/>
                <a:sym typeface="Calibri"/>
              </a:rPr>
              <a:t>Vacía</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limpia</a:t>
            </a:r>
            <a:r>
              <a:rPr lang="en-US" sz="3600" b="1" dirty="0">
                <a:solidFill>
                  <a:srgbClr val="434444"/>
                </a:solidFill>
                <a:latin typeface="Calibri"/>
                <a:ea typeface="Calibri"/>
                <a:cs typeface="Calibri"/>
                <a:sym typeface="Calibri"/>
              </a:rPr>
              <a:t> y </a:t>
            </a:r>
            <a:r>
              <a:rPr lang="en-US" sz="3600" b="1" dirty="0" err="1">
                <a:solidFill>
                  <a:srgbClr val="434444"/>
                </a:solidFill>
                <a:latin typeface="Calibri"/>
                <a:ea typeface="Calibri"/>
                <a:cs typeface="Calibri"/>
                <a:sym typeface="Calibri"/>
              </a:rPr>
              <a:t>seca</a:t>
            </a:r>
            <a:r>
              <a:rPr lang="en-US" sz="3600" b="1" dirty="0">
                <a:solidFill>
                  <a:srgbClr val="434444"/>
                </a:solidFill>
                <a:latin typeface="Calibri"/>
                <a:ea typeface="Calibri"/>
                <a:cs typeface="Calibri"/>
                <a:sym typeface="Calibri"/>
              </a:rPr>
              <a:t>, antes de </a:t>
            </a:r>
            <a:r>
              <a:rPr lang="en-US" sz="3600" b="1" dirty="0" err="1">
                <a:solidFill>
                  <a:srgbClr val="434444"/>
                </a:solidFill>
                <a:latin typeface="Calibri"/>
                <a:ea typeface="Calibri"/>
                <a:cs typeface="Calibri"/>
                <a:sym typeface="Calibri"/>
              </a:rPr>
              <a:t>colocar</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en</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el</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cesto</a:t>
            </a:r>
            <a:r>
              <a:rPr lang="en-US" sz="3600" b="1" dirty="0">
                <a:solidFill>
                  <a:srgbClr val="434444"/>
                </a:solidFill>
                <a:latin typeface="Calibri"/>
                <a:ea typeface="Calibri"/>
                <a:cs typeface="Calibri"/>
                <a:sym typeface="Calibri"/>
              </a:rPr>
              <a:t> de </a:t>
            </a:r>
            <a:r>
              <a:rPr lang="en-US" sz="3600" b="1" dirty="0" err="1">
                <a:solidFill>
                  <a:srgbClr val="434444"/>
                </a:solidFill>
                <a:latin typeface="Calibri"/>
                <a:ea typeface="Calibri"/>
                <a:cs typeface="Calibri"/>
                <a:sym typeface="Calibri"/>
              </a:rPr>
              <a:t>basura</a:t>
            </a:r>
            <a:r>
              <a:rPr lang="en-US" sz="3600" b="1" dirty="0">
                <a:solidFill>
                  <a:srgbClr val="434444"/>
                </a:solidFill>
                <a:latin typeface="Calibri"/>
                <a:ea typeface="Calibri"/>
                <a:cs typeface="Calibri"/>
                <a:sym typeface="Calibri"/>
              </a:rPr>
              <a:t>.</a:t>
            </a:r>
            <a:endParaRPr dirty="0"/>
          </a:p>
          <a:p>
            <a:pPr marL="0" marR="0" lvl="0" indent="0" algn="l" rtl="0">
              <a:spcBef>
                <a:spcPts val="0"/>
              </a:spcBef>
              <a:spcAft>
                <a:spcPts val="0"/>
              </a:spcAft>
              <a:buNone/>
            </a:pPr>
            <a:endParaRPr sz="3600" b="1" dirty="0">
              <a:solidFill>
                <a:srgbClr val="434444"/>
              </a:solidFill>
              <a:latin typeface="Calibri"/>
              <a:ea typeface="Calibri"/>
              <a:cs typeface="Calibri"/>
              <a:sym typeface="Calibri"/>
            </a:endParaRPr>
          </a:p>
        </p:txBody>
      </p:sp>
      <p:sp>
        <p:nvSpPr>
          <p:cNvPr id="275" name="Google Shape;275;p9"/>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pic>
        <p:nvPicPr>
          <p:cNvPr id="3" name="Picture 2">
            <a:extLst>
              <a:ext uri="{FF2B5EF4-FFF2-40B4-BE49-F238E27FC236}">
                <a16:creationId xmlns:a16="http://schemas.microsoft.com/office/drawing/2014/main" id="{5912A3FC-B9D1-F14E-ADD3-DFA56E6E04F7}"/>
              </a:ext>
            </a:extLst>
          </p:cNvPr>
          <p:cNvPicPr>
            <a:picLocks noChangeAspect="1"/>
          </p:cNvPicPr>
          <p:nvPr/>
        </p:nvPicPr>
        <p:blipFill rotWithShape="1">
          <a:blip r:embed="rId5"/>
          <a:srcRect t="-927" r="-5" b="-13"/>
          <a:stretch/>
        </p:blipFill>
        <p:spPr>
          <a:xfrm>
            <a:off x="772201" y="1760150"/>
            <a:ext cx="5262518" cy="3575587"/>
          </a:xfrm>
          <a:prstGeom prst="rect">
            <a:avLst/>
          </a:prstGeom>
        </p:spPr>
      </p:pic>
      <p:pic>
        <p:nvPicPr>
          <p:cNvPr id="5" name="Picture 4" descr="A person holding a bottle&#10;&#10;Description automatically generated with low confidence">
            <a:extLst>
              <a:ext uri="{FF2B5EF4-FFF2-40B4-BE49-F238E27FC236}">
                <a16:creationId xmlns:a16="http://schemas.microsoft.com/office/drawing/2014/main" id="{47F55E60-1542-F84C-BE28-8CAE97F11256}"/>
              </a:ext>
            </a:extLst>
          </p:cNvPr>
          <p:cNvPicPr>
            <a:picLocks noChangeAspect="1"/>
          </p:cNvPicPr>
          <p:nvPr/>
        </p:nvPicPr>
        <p:blipFill rotWithShape="1">
          <a:blip r:embed="rId6"/>
          <a:srcRect r="2" b="-9"/>
          <a:stretch/>
        </p:blipFill>
        <p:spPr>
          <a:xfrm>
            <a:off x="6244279" y="1774158"/>
            <a:ext cx="5472232" cy="35615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0"/>
                                        </p:tgtEl>
                                        <p:attrNameLst>
                                          <p:attrName>style.visibility</p:attrName>
                                        </p:attrNameLst>
                                      </p:cBhvr>
                                      <p:to>
                                        <p:strVal val="visible"/>
                                      </p:to>
                                    </p:set>
                                    <p:anim calcmode="lin" valueType="num">
                                      <p:cBhvr additive="base">
                                        <p:cTn id="7" dur="500" fill="hold"/>
                                        <p:tgtEl>
                                          <p:spTgt spid="270"/>
                                        </p:tgtEl>
                                        <p:attrNameLst>
                                          <p:attrName>ppt_x</p:attrName>
                                        </p:attrNameLst>
                                      </p:cBhvr>
                                      <p:tavLst>
                                        <p:tav tm="0">
                                          <p:val>
                                            <p:strVal val="#ppt_x"/>
                                          </p:val>
                                        </p:tav>
                                        <p:tav tm="100000">
                                          <p:val>
                                            <p:strVal val="#ppt_x"/>
                                          </p:val>
                                        </p:tav>
                                      </p:tavLst>
                                    </p:anim>
                                    <p:anim calcmode="lin" valueType="num">
                                      <p:cBhvr additive="base">
                                        <p:cTn id="8" dur="500" fill="hold"/>
                                        <p:tgtEl>
                                          <p:spTgt spid="2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10"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81" name="Google Shape;281;p10"/>
          <p:cNvSpPr/>
          <p:nvPr/>
        </p:nvSpPr>
        <p:spPr>
          <a:xfrm>
            <a:off x="2087375" y="518299"/>
            <a:ext cx="711243" cy="646331"/>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0"/>
          <p:cNvSpPr txBox="1"/>
          <p:nvPr/>
        </p:nvSpPr>
        <p:spPr>
          <a:xfrm>
            <a:off x="754853" y="371671"/>
            <a:ext cx="168814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29C7F7"/>
                </a:solidFill>
                <a:latin typeface="Calibri"/>
                <a:cs typeface="Calibri"/>
                <a:sym typeface="Calibri"/>
              </a:rPr>
              <a:t>Paso</a:t>
            </a:r>
            <a:endParaRPr dirty="0"/>
          </a:p>
        </p:txBody>
      </p:sp>
      <p:sp>
        <p:nvSpPr>
          <p:cNvPr id="283" name="Google Shape;283;p10"/>
          <p:cNvSpPr txBox="1"/>
          <p:nvPr/>
        </p:nvSpPr>
        <p:spPr>
          <a:xfrm>
            <a:off x="2200110" y="425965"/>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3</a:t>
            </a:r>
            <a:endParaRPr dirty="0"/>
          </a:p>
        </p:txBody>
      </p:sp>
      <p:sp>
        <p:nvSpPr>
          <p:cNvPr id="284" name="Google Shape;284;p10"/>
          <p:cNvSpPr txBox="1"/>
          <p:nvPr/>
        </p:nvSpPr>
        <p:spPr>
          <a:xfrm>
            <a:off x="3085747" y="418369"/>
            <a:ext cx="9218988"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434444"/>
                </a:solidFill>
                <a:latin typeface="Calibri"/>
                <a:ea typeface="Calibri"/>
                <a:cs typeface="Calibri"/>
                <a:sym typeface="Calibri"/>
              </a:rPr>
              <a:t>Pon</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los</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reciclables</a:t>
            </a:r>
            <a:r>
              <a:rPr lang="en-US" sz="3600" b="1" dirty="0">
                <a:solidFill>
                  <a:srgbClr val="434444"/>
                </a:solidFill>
                <a:latin typeface="Calibri"/>
                <a:ea typeface="Calibri"/>
                <a:cs typeface="Calibri"/>
                <a:sym typeface="Calibri"/>
              </a:rPr>
              <a:t> </a:t>
            </a:r>
            <a:r>
              <a:rPr lang="en-US" sz="3600" b="1" dirty="0" err="1">
                <a:solidFill>
                  <a:srgbClr val="434444"/>
                </a:solidFill>
                <a:latin typeface="Calibri"/>
                <a:ea typeface="Calibri"/>
                <a:cs typeface="Calibri"/>
                <a:sym typeface="Calibri"/>
              </a:rPr>
              <a:t>en</a:t>
            </a:r>
            <a:r>
              <a:rPr lang="en-US" sz="3600" b="1" dirty="0">
                <a:solidFill>
                  <a:srgbClr val="434444"/>
                </a:solidFill>
                <a:latin typeface="Calibri"/>
                <a:ea typeface="Calibri"/>
                <a:cs typeface="Calibri"/>
                <a:sym typeface="Calibri"/>
              </a:rPr>
              <a:t> la cesta </a:t>
            </a:r>
            <a:r>
              <a:rPr lang="en-US" sz="3600" b="1" dirty="0" err="1">
                <a:solidFill>
                  <a:srgbClr val="434444"/>
                </a:solidFill>
                <a:latin typeface="Calibri"/>
                <a:ea typeface="Calibri"/>
                <a:cs typeface="Calibri"/>
                <a:sym typeface="Calibri"/>
              </a:rPr>
              <a:t>correcta</a:t>
            </a:r>
            <a:r>
              <a:rPr lang="en-US" sz="3600" b="1" dirty="0">
                <a:solidFill>
                  <a:srgbClr val="434444"/>
                </a:solidFill>
                <a:latin typeface="Calibri"/>
                <a:ea typeface="Calibri"/>
                <a:cs typeface="Calibri"/>
                <a:sym typeface="Calibri"/>
              </a:rPr>
              <a:t> de </a:t>
            </a:r>
            <a:r>
              <a:rPr lang="en-US" sz="3600" b="1" dirty="0" err="1">
                <a:solidFill>
                  <a:srgbClr val="434444"/>
                </a:solidFill>
                <a:latin typeface="Calibri"/>
                <a:ea typeface="Calibri"/>
                <a:cs typeface="Calibri"/>
                <a:sym typeface="Calibri"/>
              </a:rPr>
              <a:t>reciclaje</a:t>
            </a:r>
            <a:r>
              <a:rPr lang="en-US" sz="3600" b="1" dirty="0">
                <a:solidFill>
                  <a:srgbClr val="434444"/>
                </a:solidFill>
                <a:latin typeface="Calibri"/>
                <a:ea typeface="Calibri"/>
                <a:cs typeface="Calibri"/>
                <a:sym typeface="Calibri"/>
              </a:rPr>
              <a:t>.</a:t>
            </a:r>
            <a:endParaRPr dirty="0"/>
          </a:p>
        </p:txBody>
      </p:sp>
      <p:grpSp>
        <p:nvGrpSpPr>
          <p:cNvPr id="286" name="Google Shape;286;p10"/>
          <p:cNvGrpSpPr/>
          <p:nvPr/>
        </p:nvGrpSpPr>
        <p:grpSpPr>
          <a:xfrm>
            <a:off x="989733" y="1625785"/>
            <a:ext cx="10223538" cy="4013759"/>
            <a:chOff x="989733" y="1625785"/>
            <a:chExt cx="10223538" cy="4013759"/>
          </a:xfrm>
        </p:grpSpPr>
        <p:pic>
          <p:nvPicPr>
            <p:cNvPr id="287" name="Google Shape;287;p10"/>
            <p:cNvPicPr preferRelativeResize="0"/>
            <p:nvPr/>
          </p:nvPicPr>
          <p:blipFill rotWithShape="1">
            <a:blip r:embed="rId5">
              <a:alphaModFix/>
            </a:blip>
            <a:srcRect b="-6"/>
            <a:stretch/>
          </p:blipFill>
          <p:spPr>
            <a:xfrm>
              <a:off x="989733" y="1625785"/>
              <a:ext cx="3237743" cy="4013759"/>
            </a:xfrm>
            <a:prstGeom prst="rect">
              <a:avLst/>
            </a:prstGeom>
            <a:noFill/>
            <a:ln>
              <a:noFill/>
            </a:ln>
          </p:spPr>
        </p:pic>
        <p:pic>
          <p:nvPicPr>
            <p:cNvPr id="288" name="Google Shape;288;p10" descr="A picture containing wall, indoor, person, cluttered&#10;&#10;Description automatically generated"/>
            <p:cNvPicPr preferRelativeResize="0"/>
            <p:nvPr/>
          </p:nvPicPr>
          <p:blipFill rotWithShape="1">
            <a:blip r:embed="rId6">
              <a:alphaModFix/>
            </a:blip>
            <a:srcRect r="-10" b="-34"/>
            <a:stretch/>
          </p:blipFill>
          <p:spPr>
            <a:xfrm>
              <a:off x="4227476" y="1625785"/>
              <a:ext cx="6985795" cy="4013759"/>
            </a:xfrm>
            <a:prstGeom prst="rect">
              <a:avLst/>
            </a:prstGeom>
            <a:noFill/>
            <a:ln>
              <a:noFill/>
            </a:ln>
          </p:spPr>
        </p:pic>
      </p:grpSp>
      <p:sp>
        <p:nvSpPr>
          <p:cNvPr id="289" name="Google Shape;289;p10"/>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pic>
        <p:nvPicPr>
          <p:cNvPr id="3" name="Picture 2" descr="Icon&#10;&#10;Description automatically generated">
            <a:extLst>
              <a:ext uri="{FF2B5EF4-FFF2-40B4-BE49-F238E27FC236}">
                <a16:creationId xmlns:a16="http://schemas.microsoft.com/office/drawing/2014/main" id="{0C9B4EE1-F1D8-5D4E-919C-80552492FE70}"/>
              </a:ext>
            </a:extLst>
          </p:cNvPr>
          <p:cNvPicPr>
            <a:picLocks noChangeAspect="1"/>
          </p:cNvPicPr>
          <p:nvPr/>
        </p:nvPicPr>
        <p:blipFill>
          <a:blip r:embed="rId7"/>
          <a:stretch>
            <a:fillRect/>
          </a:stretch>
        </p:blipFill>
        <p:spPr>
          <a:xfrm>
            <a:off x="8888140" y="2676292"/>
            <a:ext cx="1697087" cy="16970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3"/>
                                        </p:tgtEl>
                                        <p:attrNameLst>
                                          <p:attrName>style.visibility</p:attrName>
                                        </p:attrNameLst>
                                      </p:cBhvr>
                                      <p:to>
                                        <p:strVal val="visible"/>
                                      </p:to>
                                    </p:set>
                                    <p:anim calcmode="lin" valueType="num">
                                      <p:cBhvr additive="base">
                                        <p:cTn id="7" dur="500" fill="hold"/>
                                        <p:tgtEl>
                                          <p:spTgt spid="283"/>
                                        </p:tgtEl>
                                        <p:attrNameLst>
                                          <p:attrName>ppt_x</p:attrName>
                                        </p:attrNameLst>
                                      </p:cBhvr>
                                      <p:tavLst>
                                        <p:tav tm="0">
                                          <p:val>
                                            <p:strVal val="#ppt_x"/>
                                          </p:val>
                                        </p:tav>
                                        <p:tav tm="100000">
                                          <p:val>
                                            <p:strVal val="#ppt_x"/>
                                          </p:val>
                                        </p:tav>
                                      </p:tavLst>
                                    </p:anim>
                                    <p:anim calcmode="lin" valueType="num">
                                      <p:cBhvr additive="base">
                                        <p:cTn id="8" dur="500" fill="hold"/>
                                        <p:tgtEl>
                                          <p:spTgt spid="2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9" descr="A picture containing wh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4" name="Google Shape;264;p9"/>
          <p:cNvSpPr txBox="1"/>
          <p:nvPr/>
        </p:nvSpPr>
        <p:spPr>
          <a:xfrm>
            <a:off x="1565329" y="1194361"/>
            <a:ext cx="9618051" cy="1421887"/>
          </a:xfrm>
          <a:prstGeom prst="rect">
            <a:avLst/>
          </a:prstGeom>
          <a:noFill/>
          <a:ln>
            <a:noFill/>
          </a:ln>
        </p:spPr>
        <p:txBody>
          <a:bodyPr spcFirstLastPara="1" wrap="square" lIns="91425" tIns="45700" rIns="91425" bIns="45700" anchor="t" anchorCtr="0">
            <a:spAutoFit/>
          </a:bodyPr>
          <a:lstStyle/>
          <a:p>
            <a:pPr lvl="0">
              <a:lnSpc>
                <a:spcPct val="120000"/>
              </a:lnSpc>
            </a:pPr>
            <a:r>
              <a:rPr lang="en-US" sz="3600" b="1" dirty="0" err="1">
                <a:solidFill>
                  <a:srgbClr val="262626"/>
                </a:solidFill>
                <a:latin typeface="Mali Medium"/>
                <a:ea typeface="Mali Medium"/>
                <a:cs typeface="Mali Medium"/>
                <a:sym typeface="Mali Medium"/>
              </a:rPr>
              <a:t>Cuando</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limpiamos</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secamos</a:t>
            </a:r>
            <a:r>
              <a:rPr lang="en-US" sz="3600" b="1" dirty="0">
                <a:solidFill>
                  <a:srgbClr val="262626"/>
                </a:solidFill>
                <a:latin typeface="Mali Medium"/>
                <a:ea typeface="Mali Medium"/>
                <a:cs typeface="Mali Medium"/>
                <a:sym typeface="Mali Medium"/>
              </a:rPr>
              <a:t> y </a:t>
            </a:r>
            <a:r>
              <a:rPr lang="en-US" sz="3600" b="1" dirty="0" err="1">
                <a:solidFill>
                  <a:srgbClr val="262626"/>
                </a:solidFill>
                <a:latin typeface="Mali Medium"/>
                <a:ea typeface="Mali Medium"/>
                <a:cs typeface="Mali Medium"/>
                <a:sym typeface="Mali Medium"/>
              </a:rPr>
              <a:t>reciclamos</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podemos</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crear</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cosas</a:t>
            </a:r>
            <a:r>
              <a:rPr lang="en-US" sz="3600" b="1" dirty="0">
                <a:solidFill>
                  <a:srgbClr val="262626"/>
                </a:solidFill>
                <a:latin typeface="Mali Medium"/>
                <a:ea typeface="Mali Medium"/>
                <a:cs typeface="Mali Medium"/>
                <a:sym typeface="Mali Medium"/>
              </a:rPr>
              <a:t> </a:t>
            </a:r>
            <a:r>
              <a:rPr lang="en-US" sz="3600" b="1" dirty="0" err="1">
                <a:solidFill>
                  <a:srgbClr val="262626"/>
                </a:solidFill>
                <a:latin typeface="Mali Medium"/>
                <a:ea typeface="Mali Medium"/>
                <a:cs typeface="Mali Medium"/>
                <a:sym typeface="Mali Medium"/>
              </a:rPr>
              <a:t>nuevas</a:t>
            </a:r>
            <a:r>
              <a:rPr lang="en-US" sz="3600" b="1" dirty="0">
                <a:solidFill>
                  <a:srgbClr val="262626"/>
                </a:solidFill>
                <a:latin typeface="Mali Medium"/>
                <a:ea typeface="Mali Medium"/>
                <a:cs typeface="Mali Medium"/>
                <a:sym typeface="Mali Medium"/>
              </a:rPr>
              <a:t>.</a:t>
            </a:r>
            <a:endParaRPr lang="en-US" sz="3600" b="1" dirty="0"/>
          </a:p>
        </p:txBody>
      </p:sp>
      <p:sp>
        <p:nvSpPr>
          <p:cNvPr id="277" name="Google Shape;277;p9"/>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8" name="Google Shape;200;p6" descr="A bottle of water&#10;&#10;Description automatically generated with low confidence">
            <a:extLst>
              <a:ext uri="{FF2B5EF4-FFF2-40B4-BE49-F238E27FC236}">
                <a16:creationId xmlns:a16="http://schemas.microsoft.com/office/drawing/2014/main" id="{4C9513C1-3F5C-9341-89E7-D18F8147C57B}"/>
              </a:ext>
            </a:extLst>
          </p:cNvPr>
          <p:cNvPicPr preferRelativeResize="0"/>
          <p:nvPr/>
        </p:nvPicPr>
        <p:blipFill rotWithShape="1">
          <a:blip r:embed="rId4">
            <a:alphaModFix/>
          </a:blip>
          <a:srcRect/>
          <a:stretch/>
        </p:blipFill>
        <p:spPr>
          <a:xfrm>
            <a:off x="72572" y="3457885"/>
            <a:ext cx="2127442" cy="3133311"/>
          </a:xfrm>
          <a:prstGeom prst="rect">
            <a:avLst/>
          </a:prstGeom>
          <a:noFill/>
          <a:ln>
            <a:noFill/>
          </a:ln>
        </p:spPr>
      </p:pic>
      <p:sp>
        <p:nvSpPr>
          <p:cNvPr id="9" name="Right Arrow 8">
            <a:extLst>
              <a:ext uri="{FF2B5EF4-FFF2-40B4-BE49-F238E27FC236}">
                <a16:creationId xmlns:a16="http://schemas.microsoft.com/office/drawing/2014/main" id="{68F760BE-E505-A54D-AEBF-45049CF3636F}"/>
              </a:ext>
            </a:extLst>
          </p:cNvPr>
          <p:cNvSpPr/>
          <p:nvPr/>
        </p:nvSpPr>
        <p:spPr>
          <a:xfrm>
            <a:off x="2314443" y="4163410"/>
            <a:ext cx="1293677" cy="922501"/>
          </a:xfrm>
          <a:prstGeom prst="rightArrow">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10" name="Group 9">
            <a:extLst>
              <a:ext uri="{FF2B5EF4-FFF2-40B4-BE49-F238E27FC236}">
                <a16:creationId xmlns:a16="http://schemas.microsoft.com/office/drawing/2014/main" id="{20F8E75A-D093-E04E-8B5A-50E30A40B8CC}"/>
              </a:ext>
            </a:extLst>
          </p:cNvPr>
          <p:cNvGrpSpPr/>
          <p:nvPr/>
        </p:nvGrpSpPr>
        <p:grpSpPr>
          <a:xfrm>
            <a:off x="6115166" y="3791412"/>
            <a:ext cx="5021681" cy="2494753"/>
            <a:chOff x="6761923" y="2934206"/>
            <a:chExt cx="5500031" cy="2370392"/>
          </a:xfrm>
        </p:grpSpPr>
        <p:pic>
          <p:nvPicPr>
            <p:cNvPr id="11" name="Picture 10" descr="A picture containing accessory, luggage, suitcase, bag&#10;&#10;Description automatically generated">
              <a:extLst>
                <a:ext uri="{FF2B5EF4-FFF2-40B4-BE49-F238E27FC236}">
                  <a16:creationId xmlns:a16="http://schemas.microsoft.com/office/drawing/2014/main" id="{59E3223E-3490-AB44-9C43-DD676B99236A}"/>
                </a:ext>
              </a:extLst>
            </p:cNvPr>
            <p:cNvPicPr>
              <a:picLocks noChangeAspect="1"/>
            </p:cNvPicPr>
            <p:nvPr/>
          </p:nvPicPr>
          <p:blipFill>
            <a:blip r:embed="rId5"/>
            <a:stretch>
              <a:fillRect/>
            </a:stretch>
          </p:blipFill>
          <p:spPr>
            <a:xfrm>
              <a:off x="6761923" y="3069019"/>
              <a:ext cx="2172770" cy="2172770"/>
            </a:xfrm>
            <a:prstGeom prst="rect">
              <a:avLst/>
            </a:prstGeom>
          </p:spPr>
        </p:pic>
        <p:pic>
          <p:nvPicPr>
            <p:cNvPr id="12" name="Picture 11" descr="A picture containing chocolate&#10;&#10;Description automatically generated">
              <a:extLst>
                <a:ext uri="{FF2B5EF4-FFF2-40B4-BE49-F238E27FC236}">
                  <a16:creationId xmlns:a16="http://schemas.microsoft.com/office/drawing/2014/main" id="{19F79286-B333-3B48-91D4-B7CA040F1E7A}"/>
                </a:ext>
              </a:extLst>
            </p:cNvPr>
            <p:cNvPicPr>
              <a:picLocks noChangeAspect="1"/>
            </p:cNvPicPr>
            <p:nvPr/>
          </p:nvPicPr>
          <p:blipFill>
            <a:blip r:embed="rId6"/>
            <a:stretch>
              <a:fillRect/>
            </a:stretch>
          </p:blipFill>
          <p:spPr>
            <a:xfrm>
              <a:off x="8864740" y="3968941"/>
              <a:ext cx="3397214" cy="1335657"/>
            </a:xfrm>
            <a:prstGeom prst="rect">
              <a:avLst/>
            </a:prstGeom>
          </p:spPr>
        </p:pic>
        <p:pic>
          <p:nvPicPr>
            <p:cNvPr id="13" name="Picture 12" descr="A close up of a shirt&#10;&#10;Description automatically generated with low confidence">
              <a:extLst>
                <a:ext uri="{FF2B5EF4-FFF2-40B4-BE49-F238E27FC236}">
                  <a16:creationId xmlns:a16="http://schemas.microsoft.com/office/drawing/2014/main" id="{0B29682E-5F67-EA47-82A1-338362CA289A}"/>
                </a:ext>
              </a:extLst>
            </p:cNvPr>
            <p:cNvPicPr>
              <a:picLocks noChangeAspect="1"/>
            </p:cNvPicPr>
            <p:nvPr/>
          </p:nvPicPr>
          <p:blipFill>
            <a:blip r:embed="rId7"/>
            <a:stretch>
              <a:fillRect/>
            </a:stretch>
          </p:blipFill>
          <p:spPr>
            <a:xfrm>
              <a:off x="8204121" y="2934206"/>
              <a:ext cx="2027212" cy="2289998"/>
            </a:xfrm>
            <a:prstGeom prst="rect">
              <a:avLst/>
            </a:prstGeom>
          </p:spPr>
        </p:pic>
      </p:grpSp>
      <p:pic>
        <p:nvPicPr>
          <p:cNvPr id="16" name="Google Shape;200;p6" descr="A bottle of water&#10;&#10;Description automatically generated with low confidence">
            <a:extLst>
              <a:ext uri="{FF2B5EF4-FFF2-40B4-BE49-F238E27FC236}">
                <a16:creationId xmlns:a16="http://schemas.microsoft.com/office/drawing/2014/main" id="{E2D83CA0-BBAE-7663-42B3-A696F5ABD2CB}"/>
              </a:ext>
            </a:extLst>
          </p:cNvPr>
          <p:cNvPicPr preferRelativeResize="0"/>
          <p:nvPr/>
        </p:nvPicPr>
        <p:blipFill rotWithShape="1">
          <a:blip r:embed="rId4">
            <a:alphaModFix/>
          </a:blip>
          <a:srcRect/>
          <a:stretch/>
        </p:blipFill>
        <p:spPr>
          <a:xfrm>
            <a:off x="3676889" y="3429000"/>
            <a:ext cx="2127442" cy="3133311"/>
          </a:xfrm>
          <a:prstGeom prst="rect">
            <a:avLst/>
          </a:prstGeom>
          <a:noFill/>
          <a:ln>
            <a:noFill/>
          </a:ln>
        </p:spPr>
      </p:pic>
    </p:spTree>
    <p:extLst>
      <p:ext uri="{BB962C8B-B14F-4D97-AF65-F5344CB8AC3E}">
        <p14:creationId xmlns:p14="http://schemas.microsoft.com/office/powerpoint/2010/main" val="372654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Google Shape;446;p30" descr="A picture containing text, people&#10;&#10;Description automatically generated"/>
          <p:cNvPicPr preferRelativeResize="0"/>
          <p:nvPr/>
        </p:nvPicPr>
        <p:blipFill rotWithShape="1">
          <a:blip r:embed="rId3">
            <a:alphaModFix/>
          </a:blip>
          <a:srcRect/>
          <a:stretch/>
        </p:blipFill>
        <p:spPr>
          <a:xfrm>
            <a:off x="2" y="0"/>
            <a:ext cx="12191998" cy="6858002"/>
          </a:xfrm>
          <a:prstGeom prst="rect">
            <a:avLst/>
          </a:prstGeom>
          <a:noFill/>
          <a:ln>
            <a:noFill/>
          </a:ln>
        </p:spPr>
      </p:pic>
      <p:sp>
        <p:nvSpPr>
          <p:cNvPr id="447" name="Google Shape;447;p30"/>
          <p:cNvSpPr txBox="1"/>
          <p:nvPr/>
        </p:nvSpPr>
        <p:spPr>
          <a:xfrm>
            <a:off x="3265340" y="65431"/>
            <a:ext cx="715882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dirty="0">
                <a:solidFill>
                  <a:srgbClr val="434444"/>
                </a:solidFill>
                <a:latin typeface="Calibri"/>
                <a:cs typeface="Calibri"/>
                <a:sym typeface="Calibri"/>
              </a:rPr>
              <a:t>Haz un </a:t>
            </a:r>
            <a:r>
              <a:rPr lang="en-US" sz="3600" b="1" dirty="0" err="1">
                <a:solidFill>
                  <a:srgbClr val="434444"/>
                </a:solidFill>
                <a:latin typeface="Calibri"/>
                <a:cs typeface="Calibri"/>
                <a:sym typeface="Calibri"/>
              </a:rPr>
              <a:t>Póster</a:t>
            </a:r>
            <a:r>
              <a:rPr lang="en-US" sz="3600" b="1" dirty="0">
                <a:solidFill>
                  <a:srgbClr val="434444"/>
                </a:solidFill>
                <a:latin typeface="Calibri"/>
                <a:cs typeface="Calibri"/>
                <a:sym typeface="Calibri"/>
              </a:rPr>
              <a:t> </a:t>
            </a:r>
            <a:r>
              <a:rPr lang="en-US" sz="3600" b="1" dirty="0" err="1">
                <a:solidFill>
                  <a:srgbClr val="434444"/>
                </a:solidFill>
                <a:latin typeface="Calibri"/>
                <a:cs typeface="Calibri"/>
                <a:sym typeface="Calibri"/>
              </a:rPr>
              <a:t>acerca</a:t>
            </a:r>
            <a:r>
              <a:rPr lang="en-US" sz="3600" b="1" dirty="0">
                <a:solidFill>
                  <a:srgbClr val="434444"/>
                </a:solidFill>
                <a:latin typeface="Calibri"/>
                <a:cs typeface="Calibri"/>
                <a:sym typeface="Calibri"/>
              </a:rPr>
              <a:t> del </a:t>
            </a:r>
            <a:r>
              <a:rPr lang="en-US" sz="3600" b="1" dirty="0" err="1">
                <a:solidFill>
                  <a:srgbClr val="434444"/>
                </a:solidFill>
                <a:latin typeface="Calibri"/>
                <a:cs typeface="Calibri"/>
                <a:sym typeface="Calibri"/>
              </a:rPr>
              <a:t>Reciclaje</a:t>
            </a:r>
            <a:endParaRPr sz="1400" b="0" i="0" u="none" strike="noStrike" cap="none" dirty="0">
              <a:solidFill>
                <a:srgbClr val="000000"/>
              </a:solidFill>
              <a:latin typeface="Arial"/>
              <a:ea typeface="Arial"/>
              <a:cs typeface="Arial"/>
              <a:sym typeface="Arial"/>
            </a:endParaRPr>
          </a:p>
        </p:txBody>
      </p:sp>
      <p:pic>
        <p:nvPicPr>
          <p:cNvPr id="448" name="Google Shape;448;p30" descr="Text, whiteboard&#10;&#10;Description automatically generated"/>
          <p:cNvPicPr preferRelativeResize="0"/>
          <p:nvPr/>
        </p:nvPicPr>
        <p:blipFill rotWithShape="1">
          <a:blip r:embed="rId4">
            <a:alphaModFix/>
          </a:blip>
          <a:srcRect/>
          <a:stretch/>
        </p:blipFill>
        <p:spPr>
          <a:xfrm>
            <a:off x="180362" y="811735"/>
            <a:ext cx="4008950" cy="2895353"/>
          </a:xfrm>
          <a:prstGeom prst="rect">
            <a:avLst/>
          </a:prstGeom>
          <a:noFill/>
          <a:ln>
            <a:noFill/>
          </a:ln>
        </p:spPr>
      </p:pic>
      <p:pic>
        <p:nvPicPr>
          <p:cNvPr id="449" name="Google Shape;449;p30" descr="A picture containing diagram&#10;&#10;Description automatically generated"/>
          <p:cNvPicPr preferRelativeResize="0"/>
          <p:nvPr/>
        </p:nvPicPr>
        <p:blipFill rotWithShape="1">
          <a:blip r:embed="rId5">
            <a:alphaModFix/>
          </a:blip>
          <a:srcRect/>
          <a:stretch/>
        </p:blipFill>
        <p:spPr>
          <a:xfrm>
            <a:off x="3044487" y="2921227"/>
            <a:ext cx="4438683" cy="3127776"/>
          </a:xfrm>
          <a:prstGeom prst="rect">
            <a:avLst/>
          </a:prstGeom>
          <a:noFill/>
          <a:ln>
            <a:noFill/>
          </a:ln>
        </p:spPr>
      </p:pic>
      <p:pic>
        <p:nvPicPr>
          <p:cNvPr id="450" name="Google Shape;450;p30" descr="A picture containing text&#10;&#10;Description automatically generated"/>
          <p:cNvPicPr preferRelativeResize="0"/>
          <p:nvPr/>
        </p:nvPicPr>
        <p:blipFill rotWithShape="1">
          <a:blip r:embed="rId6">
            <a:alphaModFix/>
          </a:blip>
          <a:srcRect/>
          <a:stretch/>
        </p:blipFill>
        <p:spPr>
          <a:xfrm>
            <a:off x="7245711" y="1232793"/>
            <a:ext cx="4645466" cy="2988692"/>
          </a:xfrm>
          <a:prstGeom prst="rect">
            <a:avLst/>
          </a:prstGeom>
          <a:noFill/>
          <a:ln>
            <a:noFill/>
          </a:ln>
        </p:spPr>
      </p:pic>
      <p:sp>
        <p:nvSpPr>
          <p:cNvPr id="451" name="Google Shape;45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3" name="Google Shape;103;p2"/>
          <p:cNvSpPr/>
          <p:nvPr/>
        </p:nvSpPr>
        <p:spPr>
          <a:xfrm>
            <a:off x="506503" y="1628708"/>
            <a:ext cx="10907167" cy="978689"/>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s-ES" sz="1600" b="1" i="0" u="none" strike="noStrike" cap="none" dirty="0">
                <a:solidFill>
                  <a:srgbClr val="262626"/>
                </a:solidFill>
                <a:latin typeface="Calibri"/>
                <a:ea typeface="Calibri"/>
                <a:cs typeface="Calibri"/>
                <a:sym typeface="Calibri"/>
              </a:rPr>
              <a:t>Los estudiantes aprenderán cómo reciclar</a:t>
            </a:r>
            <a:r>
              <a:rPr lang="es-ES" sz="1600" b="1" dirty="0">
                <a:solidFill>
                  <a:srgbClr val="262626"/>
                </a:solidFill>
                <a:latin typeface="Calibri"/>
                <a:ea typeface="Calibri"/>
                <a:cs typeface="Calibri"/>
                <a:sym typeface="Calibri"/>
              </a:rPr>
              <a:t>, así como</a:t>
            </a:r>
            <a:r>
              <a:rPr lang="es-ES" sz="1600" b="1" i="0" u="none" strike="noStrike" cap="none" dirty="0">
                <a:solidFill>
                  <a:srgbClr val="262626"/>
                </a:solidFill>
                <a:latin typeface="Calibri"/>
                <a:ea typeface="Calibri"/>
                <a:cs typeface="Calibri"/>
                <a:sym typeface="Calibri"/>
              </a:rPr>
              <a:t> la relación entre el reciclaje y el medio ambiente. Trabajarán en pequeños grupos para crear un cartel sobre por qué y cómo reciclar correctamente. Los alumnos presentarán sus carteles y los colgarán en el aula</a:t>
            </a:r>
            <a:endParaRPr sz="1400" b="0" i="0" u="none" strike="noStrike" cap="none" dirty="0">
              <a:solidFill>
                <a:srgbClr val="000000"/>
              </a:solidFill>
              <a:latin typeface="Arial"/>
              <a:ea typeface="Arial"/>
              <a:cs typeface="Arial"/>
              <a:sym typeface="Arial"/>
            </a:endParaRPr>
          </a:p>
        </p:txBody>
      </p:sp>
      <p:sp>
        <p:nvSpPr>
          <p:cNvPr id="104" name="Google Shape;104;p2"/>
          <p:cNvSpPr/>
          <p:nvPr/>
        </p:nvSpPr>
        <p:spPr>
          <a:xfrm>
            <a:off x="313764" y="1462601"/>
            <a:ext cx="11371732" cy="1287548"/>
          </a:xfrm>
          <a:prstGeom prst="roundRect">
            <a:avLst>
              <a:gd name="adj" fmla="val 16667"/>
            </a:avLst>
          </a:prstGeom>
          <a:noFill/>
          <a:ln w="31750" cap="flat" cmpd="sng">
            <a:solidFill>
              <a:srgbClr val="29C7F7"/>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2"/>
          <p:cNvSpPr/>
          <p:nvPr/>
        </p:nvSpPr>
        <p:spPr>
          <a:xfrm>
            <a:off x="1181181" y="3127566"/>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2"/>
          <p:cNvSpPr/>
          <p:nvPr/>
        </p:nvSpPr>
        <p:spPr>
          <a:xfrm>
            <a:off x="1127544" y="3127566"/>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2"/>
          <p:cNvSpPr/>
          <p:nvPr/>
        </p:nvSpPr>
        <p:spPr>
          <a:xfrm>
            <a:off x="1172128" y="3107514"/>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08" name="Google Shape;108;p2"/>
          <p:cNvSpPr/>
          <p:nvPr/>
        </p:nvSpPr>
        <p:spPr>
          <a:xfrm>
            <a:off x="1678983" y="3169938"/>
            <a:ext cx="9734687" cy="38775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dirty="0" err="1">
                <a:solidFill>
                  <a:srgbClr val="262626"/>
                </a:solidFill>
                <a:latin typeface="Calibri"/>
                <a:ea typeface="Calibri"/>
                <a:cs typeface="Calibri"/>
                <a:sym typeface="Calibri"/>
              </a:rPr>
              <a:t>Imprima</a:t>
            </a:r>
            <a:r>
              <a:rPr lang="en-US" sz="1600" b="1" dirty="0">
                <a:solidFill>
                  <a:srgbClr val="262626"/>
                </a:solidFill>
                <a:latin typeface="Calibri"/>
                <a:ea typeface="Calibri"/>
                <a:cs typeface="Calibri"/>
                <a:sym typeface="Calibri"/>
              </a:rPr>
              <a:t> o </a:t>
            </a:r>
            <a:r>
              <a:rPr lang="en-US" sz="1600" b="1" dirty="0" err="1">
                <a:solidFill>
                  <a:srgbClr val="262626"/>
                </a:solidFill>
                <a:latin typeface="Calibri"/>
                <a:ea typeface="Calibri"/>
                <a:cs typeface="Calibri"/>
                <a:sym typeface="Calibri"/>
              </a:rPr>
              <a:t>proyecte</a:t>
            </a:r>
            <a:r>
              <a:rPr lang="en-US" sz="1600" b="1" dirty="0">
                <a:solidFill>
                  <a:srgbClr val="262626"/>
                </a:solidFill>
                <a:latin typeface="Calibri"/>
                <a:ea typeface="Calibri"/>
                <a:cs typeface="Calibri"/>
                <a:sym typeface="Calibri"/>
              </a:rPr>
              <a:t> las </a:t>
            </a:r>
            <a:r>
              <a:rPr lang="en-US" sz="1600" b="1" dirty="0" err="1">
                <a:solidFill>
                  <a:srgbClr val="262626"/>
                </a:solidFill>
                <a:latin typeface="Calibri"/>
                <a:ea typeface="Calibri"/>
                <a:cs typeface="Calibri"/>
                <a:sym typeface="Calibri"/>
              </a:rPr>
              <a:t>diapositivas</a:t>
            </a:r>
            <a:r>
              <a:rPr lang="en-US" sz="1600" b="1" dirty="0">
                <a:solidFill>
                  <a:srgbClr val="262626"/>
                </a:solidFill>
                <a:latin typeface="Calibri"/>
                <a:ea typeface="Calibri"/>
                <a:cs typeface="Calibri"/>
                <a:sym typeface="Calibri"/>
              </a:rPr>
              <a:t> para la </a:t>
            </a:r>
            <a:r>
              <a:rPr lang="en-US" sz="1600" b="1" dirty="0" err="1">
                <a:solidFill>
                  <a:srgbClr val="262626"/>
                </a:solidFill>
                <a:latin typeface="Calibri"/>
                <a:ea typeface="Calibri"/>
                <a:cs typeface="Calibri"/>
                <a:sym typeface="Calibri"/>
              </a:rPr>
              <a:t>clase</a:t>
            </a:r>
            <a:r>
              <a:rPr lang="en-US" sz="1600" b="1" i="0" u="none" strike="noStrike" cap="none" dirty="0">
                <a:solidFill>
                  <a:srgbClr val="262626"/>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
        <p:nvSpPr>
          <p:cNvPr id="109" name="Google Shape;109;p2"/>
          <p:cNvSpPr/>
          <p:nvPr/>
        </p:nvSpPr>
        <p:spPr>
          <a:xfrm rot="5400000">
            <a:off x="586952" y="3070285"/>
            <a:ext cx="402546" cy="301686"/>
          </a:xfrm>
          <a:prstGeom prst="bentUpArrow">
            <a:avLst>
              <a:gd name="adj1" fmla="val 25000"/>
              <a:gd name="adj2" fmla="val 25000"/>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p2"/>
          <p:cNvSpPr/>
          <p:nvPr/>
        </p:nvSpPr>
        <p:spPr>
          <a:xfrm>
            <a:off x="1678983" y="3990915"/>
            <a:ext cx="9734687" cy="38775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dirty="0" err="1">
                <a:solidFill>
                  <a:srgbClr val="262626"/>
                </a:solidFill>
                <a:latin typeface="Calibri"/>
                <a:ea typeface="Calibri"/>
                <a:cs typeface="Calibri"/>
                <a:sym typeface="Calibri"/>
              </a:rPr>
              <a:t>Imprima</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el</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documento</a:t>
            </a:r>
            <a:r>
              <a:rPr lang="en-US" sz="1600" b="1" i="0" u="none" strike="noStrike" cap="none" dirty="0">
                <a:solidFill>
                  <a:srgbClr val="262626"/>
                </a:solidFill>
                <a:latin typeface="Calibri"/>
                <a:ea typeface="Calibri"/>
                <a:cs typeface="Calibri"/>
                <a:sym typeface="Calibri"/>
              </a:rPr>
              <a:t> “</a:t>
            </a:r>
            <a:r>
              <a:rPr lang="en-US" sz="1600" b="1" dirty="0">
                <a:solidFill>
                  <a:srgbClr val="262626"/>
                </a:solidFill>
                <a:latin typeface="Calibri"/>
                <a:ea typeface="Calibri"/>
                <a:cs typeface="Calibri"/>
                <a:sym typeface="Calibri"/>
              </a:rPr>
              <a:t>SÍ</a:t>
            </a:r>
            <a:r>
              <a:rPr lang="en-US" sz="1600" b="1" i="0" u="none" strike="noStrike" cap="none" dirty="0">
                <a:solidFill>
                  <a:srgbClr val="262626"/>
                </a:solidFill>
                <a:latin typeface="Calibri"/>
                <a:ea typeface="Calibri"/>
                <a:cs typeface="Calibri"/>
                <a:sym typeface="Calibri"/>
              </a:rPr>
              <a:t>/NO” </a:t>
            </a:r>
            <a:r>
              <a:rPr lang="en-US" sz="1600" b="1" i="0" u="none" strike="noStrike" cap="none" dirty="0" err="1">
                <a:solidFill>
                  <a:srgbClr val="262626"/>
                </a:solidFill>
                <a:latin typeface="Calibri"/>
                <a:ea typeface="Calibri"/>
                <a:cs typeface="Calibri"/>
                <a:sym typeface="Calibri"/>
              </a:rPr>
              <a:t>como</a:t>
            </a:r>
            <a:r>
              <a:rPr lang="en-US" sz="1600" b="1" i="0" u="none" strike="noStrike" cap="none" dirty="0">
                <a:solidFill>
                  <a:srgbClr val="262626"/>
                </a:solidFill>
                <a:latin typeface="Calibri"/>
                <a:ea typeface="Calibri"/>
                <a:cs typeface="Calibri"/>
                <a:sym typeface="Calibri"/>
              </a:rPr>
              <a:t> </a:t>
            </a:r>
            <a:r>
              <a:rPr lang="en-US" sz="1600" b="1" i="0" u="none" strike="noStrike" cap="none" dirty="0" err="1">
                <a:solidFill>
                  <a:srgbClr val="262626"/>
                </a:solidFill>
                <a:latin typeface="Calibri"/>
                <a:ea typeface="Calibri"/>
                <a:cs typeface="Calibri"/>
                <a:sym typeface="Calibri"/>
              </a:rPr>
              <a:t>guía</a:t>
            </a:r>
            <a:r>
              <a:rPr lang="en-US" sz="1600" b="1" i="0" u="none" strike="noStrike" cap="none" dirty="0">
                <a:solidFill>
                  <a:srgbClr val="262626"/>
                </a:solidFill>
                <a:latin typeface="Calibri"/>
                <a:ea typeface="Calibri"/>
                <a:cs typeface="Calibri"/>
                <a:sym typeface="Calibri"/>
              </a:rPr>
              <a:t> para la </a:t>
            </a:r>
            <a:r>
              <a:rPr lang="en-US" sz="1600" b="1" i="0" u="none" strike="noStrike" cap="none" dirty="0" err="1">
                <a:solidFill>
                  <a:srgbClr val="262626"/>
                </a:solidFill>
                <a:latin typeface="Calibri"/>
                <a:ea typeface="Calibri"/>
                <a:cs typeface="Calibri"/>
                <a:sym typeface="Calibri"/>
              </a:rPr>
              <a:t>lección</a:t>
            </a:r>
            <a:r>
              <a:rPr lang="en-US" sz="1600" b="1" i="0" u="none" strike="noStrike" cap="none" dirty="0">
                <a:solidFill>
                  <a:srgbClr val="262626"/>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111" name="Google Shape;111;p2"/>
          <p:cNvSpPr/>
          <p:nvPr/>
        </p:nvSpPr>
        <p:spPr>
          <a:xfrm>
            <a:off x="1177126" y="3959501"/>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1123489" y="3959501"/>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2"/>
          <p:cNvSpPr/>
          <p:nvPr/>
        </p:nvSpPr>
        <p:spPr>
          <a:xfrm>
            <a:off x="1168073" y="3939449"/>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a:off x="2606040" y="185126"/>
            <a:ext cx="6979920" cy="99413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2"/>
          <p:cNvSpPr/>
          <p:nvPr/>
        </p:nvSpPr>
        <p:spPr>
          <a:xfrm>
            <a:off x="1028699" y="185126"/>
            <a:ext cx="10070211"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2"/>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b="1" dirty="0" err="1">
                <a:solidFill>
                  <a:schemeClr val="lt1"/>
                </a:solidFill>
                <a:latin typeface="Calibri"/>
                <a:ea typeface="Calibri"/>
                <a:cs typeface="Calibri"/>
                <a:sym typeface="Calibri"/>
              </a:rPr>
              <a:t>Tiempo</a:t>
            </a:r>
            <a:r>
              <a:rPr lang="en-US" b="1" dirty="0">
                <a:solidFill>
                  <a:schemeClr val="lt1"/>
                </a:solidFill>
                <a:latin typeface="Calibri"/>
                <a:ea typeface="Calibri"/>
                <a:cs typeface="Calibri"/>
                <a:sym typeface="Calibri"/>
              </a:rPr>
              <a:t> de </a:t>
            </a:r>
            <a:r>
              <a:rPr lang="en-US" b="1" dirty="0" err="1">
                <a:solidFill>
                  <a:schemeClr val="lt1"/>
                </a:solidFill>
                <a:latin typeface="Calibri"/>
                <a:ea typeface="Calibri"/>
                <a:cs typeface="Calibri"/>
                <a:sym typeface="Calibri"/>
              </a:rPr>
              <a:t>Preparación</a:t>
            </a:r>
            <a:r>
              <a:rPr lang="en-US" sz="1400" b="1" i="0" u="none" strike="noStrike" cap="none" dirty="0">
                <a:solidFill>
                  <a:schemeClr val="lt1"/>
                </a:solidFill>
                <a:latin typeface="Calibri"/>
                <a:ea typeface="Calibri"/>
                <a:cs typeface="Calibri"/>
                <a:sym typeface="Calibri"/>
              </a:rPr>
              <a:t>: 10 – 15 </a:t>
            </a:r>
            <a:r>
              <a:rPr lang="en-US" sz="1400" b="1" i="0" u="none" strike="noStrike" cap="none" dirty="0" err="1">
                <a:solidFill>
                  <a:schemeClr val="lt1"/>
                </a:solidFill>
                <a:latin typeface="Calibri"/>
                <a:ea typeface="Calibri"/>
                <a:cs typeface="Calibri"/>
                <a:sym typeface="Calibri"/>
              </a:rPr>
              <a:t>minutos</a:t>
            </a:r>
            <a:endParaRPr sz="1400" b="0" i="0" u="none" strike="noStrike" cap="none" dirty="0">
              <a:solidFill>
                <a:srgbClr val="000000"/>
              </a:solidFill>
              <a:latin typeface="Arial"/>
              <a:ea typeface="Arial"/>
              <a:cs typeface="Arial"/>
              <a:sym typeface="Arial"/>
            </a:endParaRPr>
          </a:p>
        </p:txBody>
      </p:sp>
      <p:sp>
        <p:nvSpPr>
          <p:cNvPr id="118" name="Google Shape;118;p2"/>
          <p:cNvSpPr/>
          <p:nvPr/>
        </p:nvSpPr>
        <p:spPr>
          <a:xfrm>
            <a:off x="1678983" y="4785550"/>
            <a:ext cx="8116527" cy="38775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s-ES" sz="1600" b="1" i="0" u="none" strike="noStrike" cap="none" dirty="0">
                <a:solidFill>
                  <a:srgbClr val="262626"/>
                </a:solidFill>
                <a:latin typeface="Calibri"/>
                <a:ea typeface="Calibri"/>
                <a:cs typeface="Calibri"/>
                <a:sym typeface="Calibri"/>
              </a:rPr>
              <a:t>Reúna todo tipo de materiales de arte y cartulina (1 por grupo) y proporcione lo necesario.</a:t>
            </a:r>
            <a:endParaRPr sz="1400" b="0" i="0" u="none" strike="noStrike" cap="none" dirty="0">
              <a:solidFill>
                <a:srgbClr val="000000"/>
              </a:solidFill>
              <a:latin typeface="Arial"/>
              <a:ea typeface="Arial"/>
              <a:cs typeface="Arial"/>
              <a:sym typeface="Arial"/>
            </a:endParaRPr>
          </a:p>
        </p:txBody>
      </p:sp>
      <p:sp>
        <p:nvSpPr>
          <p:cNvPr id="119" name="Google Shape;119;p2"/>
          <p:cNvSpPr/>
          <p:nvPr/>
        </p:nvSpPr>
        <p:spPr>
          <a:xfrm>
            <a:off x="1177126" y="4799106"/>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2"/>
          <p:cNvSpPr/>
          <p:nvPr/>
        </p:nvSpPr>
        <p:spPr>
          <a:xfrm>
            <a:off x="1123489" y="4799106"/>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2"/>
          <p:cNvSpPr/>
          <p:nvPr/>
        </p:nvSpPr>
        <p:spPr>
          <a:xfrm>
            <a:off x="1168073" y="4779054"/>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22" name="Google Shape;122;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23" name="Google Shape;107;p2">
            <a:extLst>
              <a:ext uri="{FF2B5EF4-FFF2-40B4-BE49-F238E27FC236}">
                <a16:creationId xmlns:a16="http://schemas.microsoft.com/office/drawing/2014/main" id="{0F007226-DFEB-1E2D-5C30-AC847E7CF962}"/>
              </a:ext>
            </a:extLst>
          </p:cNvPr>
          <p:cNvSpPr txBox="1"/>
          <p:nvPr/>
        </p:nvSpPr>
        <p:spPr>
          <a:xfrm>
            <a:off x="1318275" y="203648"/>
            <a:ext cx="9585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ea typeface="Calibri"/>
                <a:cs typeface="Calibri"/>
                <a:sym typeface="Calibri"/>
              </a:rPr>
              <a:t>Preparación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&amp; </a:t>
            </a:r>
            <a:r>
              <a:rPr lang="en-US" sz="3200" b="1" dirty="0" err="1">
                <a:solidFill>
                  <a:schemeClr val="lt1"/>
                </a:solidFill>
                <a:latin typeface="Calibri"/>
                <a:ea typeface="Calibri"/>
                <a:cs typeface="Calibri"/>
                <a:sym typeface="Calibri"/>
              </a:rPr>
              <a:t>Alineación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Currícula</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456"/>
        <p:cNvGrpSpPr/>
        <p:nvPr/>
      </p:nvGrpSpPr>
      <p:grpSpPr>
        <a:xfrm>
          <a:off x="0" y="0"/>
          <a:ext cx="0" cy="0"/>
          <a:chOff x="0" y="0"/>
          <a:chExt cx="0" cy="0"/>
        </a:xfrm>
      </p:grpSpPr>
      <p:pic>
        <p:nvPicPr>
          <p:cNvPr id="457" name="Google Shape;457;p3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58" name="Google Shape;458;p31"/>
          <p:cNvSpPr/>
          <p:nvPr/>
        </p:nvSpPr>
        <p:spPr>
          <a:xfrm>
            <a:off x="413972" y="1180537"/>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9" name="Google Shape;459;p31"/>
          <p:cNvSpPr/>
          <p:nvPr/>
        </p:nvSpPr>
        <p:spPr>
          <a:xfrm>
            <a:off x="360335" y="1180537"/>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0" name="Google Shape;460;p31"/>
          <p:cNvSpPr/>
          <p:nvPr/>
        </p:nvSpPr>
        <p:spPr>
          <a:xfrm>
            <a:off x="404919" y="1160485"/>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400" b="1" i="0" u="none" strike="noStrike" cap="none">
                <a:solidFill>
                  <a:schemeClr val="lt1"/>
                </a:solidFill>
                <a:latin typeface="Arial"/>
                <a:ea typeface="Arial"/>
                <a:cs typeface="Arial"/>
                <a:sym typeface="Arial"/>
              </a:rPr>
              <a:t>1</a:t>
            </a:r>
            <a:endParaRPr/>
          </a:p>
        </p:txBody>
      </p:sp>
      <p:sp>
        <p:nvSpPr>
          <p:cNvPr id="461" name="Google Shape;461;p31"/>
          <p:cNvSpPr/>
          <p:nvPr/>
        </p:nvSpPr>
        <p:spPr>
          <a:xfrm rot="5400000">
            <a:off x="-52797" y="2338061"/>
            <a:ext cx="1410183" cy="195225"/>
          </a:xfrm>
          <a:prstGeom prst="bentUpArrow">
            <a:avLst>
              <a:gd name="adj1" fmla="val 25000"/>
              <a:gd name="adj2" fmla="val 25000"/>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2" name="Google Shape;462;p31"/>
          <p:cNvSpPr/>
          <p:nvPr/>
        </p:nvSpPr>
        <p:spPr>
          <a:xfrm>
            <a:off x="2606040" y="185126"/>
            <a:ext cx="6979920" cy="800131"/>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3" name="Google Shape;463;p31"/>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4" name="Google Shape;464;p31"/>
          <p:cNvSpPr txBox="1"/>
          <p:nvPr/>
        </p:nvSpPr>
        <p:spPr>
          <a:xfrm>
            <a:off x="2983322" y="294106"/>
            <a:ext cx="622535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dirty="0" err="1">
                <a:solidFill>
                  <a:schemeClr val="lt1"/>
                </a:solidFill>
              </a:rPr>
              <a:t>Próximos</a:t>
            </a:r>
            <a:r>
              <a:rPr lang="en-US" sz="3200" b="1" dirty="0">
                <a:solidFill>
                  <a:schemeClr val="lt1"/>
                </a:solidFill>
              </a:rPr>
              <a:t> Pasos</a:t>
            </a:r>
            <a:endParaRPr dirty="0"/>
          </a:p>
        </p:txBody>
      </p:sp>
      <p:sp>
        <p:nvSpPr>
          <p:cNvPr id="465" name="Google Shape;465;p31"/>
          <p:cNvSpPr/>
          <p:nvPr/>
        </p:nvSpPr>
        <p:spPr>
          <a:xfrm>
            <a:off x="920826" y="1123393"/>
            <a:ext cx="10866255" cy="275148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s-ES" sz="1600" b="1" dirty="0">
                <a:solidFill>
                  <a:srgbClr val="262626"/>
                </a:solidFill>
                <a:latin typeface="Calibri"/>
                <a:ea typeface="Calibri"/>
                <a:cs typeface="Calibri"/>
                <a:sym typeface="Calibri"/>
              </a:rPr>
              <a:t>P</a:t>
            </a:r>
            <a:r>
              <a:rPr lang="es-ES" sz="1600" b="1" i="0" u="none" strike="noStrike" cap="none" dirty="0">
                <a:solidFill>
                  <a:srgbClr val="262626"/>
                </a:solidFill>
                <a:latin typeface="Calibri"/>
                <a:ea typeface="Calibri"/>
                <a:cs typeface="Calibri"/>
                <a:sym typeface="Calibri"/>
              </a:rPr>
              <a:t>ida a los estudiantes que se </a:t>
            </a:r>
            <a:r>
              <a:rPr lang="es-ES" sz="1600" b="1" i="0" u="none" strike="noStrike" cap="none" dirty="0" err="1">
                <a:solidFill>
                  <a:srgbClr val="262626"/>
                </a:solidFill>
                <a:latin typeface="Calibri"/>
                <a:ea typeface="Calibri"/>
                <a:cs typeface="Calibri"/>
                <a:sym typeface="Calibri"/>
              </a:rPr>
              <a:t>autocuenten</a:t>
            </a:r>
            <a:r>
              <a:rPr lang="es-ES" sz="1600" b="1" i="0" u="none" strike="noStrike" cap="none" dirty="0">
                <a:solidFill>
                  <a:srgbClr val="262626"/>
                </a:solidFill>
                <a:latin typeface="Calibri"/>
                <a:ea typeface="Calibri"/>
                <a:cs typeface="Calibri"/>
                <a:sym typeface="Calibri"/>
              </a:rPr>
              <a:t> del  1 al 4 y forme 4 grupos. Proporcione materiales de arte a cada grupo y . dígales a los estudiantes que harán </a:t>
            </a:r>
            <a:r>
              <a:rPr lang="es-ES" sz="1600" b="1" i="0" u="none" strike="noStrike" cap="none" dirty="0" err="1">
                <a:solidFill>
                  <a:srgbClr val="262626"/>
                </a:solidFill>
                <a:latin typeface="Calibri"/>
                <a:ea typeface="Calibri"/>
                <a:cs typeface="Calibri"/>
                <a:sym typeface="Calibri"/>
              </a:rPr>
              <a:t>pósters</a:t>
            </a:r>
            <a:r>
              <a:rPr lang="es-ES" sz="1600" b="1" i="0" u="none" strike="noStrike" cap="none" dirty="0">
                <a:solidFill>
                  <a:srgbClr val="262626"/>
                </a:solidFill>
                <a:latin typeface="Calibri"/>
                <a:ea typeface="Calibri"/>
                <a:cs typeface="Calibri"/>
                <a:sym typeface="Calibri"/>
              </a:rPr>
              <a:t> sobre temas de reciclaje.</a:t>
            </a:r>
            <a:endParaRPr lang="es-ES" sz="1400" b="0" i="0" u="none" strike="noStrike" cap="none" dirty="0">
              <a:solidFill>
                <a:srgbClr val="000000"/>
              </a:solidFill>
              <a:latin typeface="Arial"/>
              <a:ea typeface="Arial"/>
              <a:cs typeface="Arial"/>
              <a:sym typeface="Arial"/>
            </a:endParaRPr>
          </a:p>
          <a:p>
            <a:pPr marL="285750" marR="0" lvl="0" indent="-285750" algn="just" rtl="0">
              <a:lnSpc>
                <a:spcPct val="120000"/>
              </a:lnSpc>
              <a:spcBef>
                <a:spcPts val="0"/>
              </a:spcBef>
              <a:spcAft>
                <a:spcPts val="0"/>
              </a:spcAft>
              <a:buClr>
                <a:srgbClr val="262626"/>
              </a:buClr>
              <a:buSzPts val="2100"/>
              <a:buFont typeface="Arial"/>
              <a:buChar char="•"/>
            </a:pPr>
            <a:r>
              <a:rPr lang="es-ES" sz="1400" b="0" i="0" u="none" strike="noStrike" cap="none" dirty="0">
                <a:solidFill>
                  <a:srgbClr val="262626"/>
                </a:solidFill>
                <a:latin typeface="Calibri"/>
                <a:ea typeface="Calibri"/>
                <a:cs typeface="Calibri"/>
                <a:sym typeface="Calibri"/>
              </a:rPr>
              <a:t>Pida a todos los 1 que se unan para crear uno o más carteles sobre los 3 pasos para reciclar. (1. Saber qué tirar 2. Limpiar y secar 3. Colocar en el contenedor correcto).</a:t>
            </a:r>
          </a:p>
          <a:p>
            <a:pPr marL="285750" marR="0" lvl="0" indent="-285750" algn="just" rtl="0">
              <a:lnSpc>
                <a:spcPct val="120000"/>
              </a:lnSpc>
              <a:spcBef>
                <a:spcPts val="0"/>
              </a:spcBef>
              <a:spcAft>
                <a:spcPts val="0"/>
              </a:spcAft>
              <a:buClr>
                <a:srgbClr val="262626"/>
              </a:buClr>
              <a:buSzPts val="2100"/>
              <a:buFont typeface="Arial"/>
              <a:buChar char="•"/>
            </a:pPr>
            <a:r>
              <a:rPr lang="es-ES" sz="1400" b="0" i="0" u="none" strike="noStrike" cap="none" dirty="0">
                <a:solidFill>
                  <a:srgbClr val="262626"/>
                </a:solidFill>
                <a:latin typeface="Calibri"/>
                <a:ea typeface="Calibri"/>
                <a:cs typeface="Calibri"/>
                <a:sym typeface="Calibri"/>
              </a:rPr>
              <a:t>Pida a todos los 2 que se unan para crear uno o más carteles sobre lo que podemos y no podemos reciclar (utilice el documento SÍ/NO como referencia).</a:t>
            </a:r>
          </a:p>
          <a:p>
            <a:pPr marL="285750" marR="0" lvl="0" indent="-285750" algn="just" rtl="0">
              <a:lnSpc>
                <a:spcPct val="120000"/>
              </a:lnSpc>
              <a:spcBef>
                <a:spcPts val="0"/>
              </a:spcBef>
              <a:spcAft>
                <a:spcPts val="0"/>
              </a:spcAft>
              <a:buClr>
                <a:srgbClr val="262626"/>
              </a:buClr>
              <a:buSzPts val="2100"/>
              <a:buFont typeface="Arial"/>
              <a:buChar char="•"/>
            </a:pPr>
            <a:r>
              <a:rPr lang="es-ES" sz="1400" b="0" i="0" u="none" strike="noStrike" cap="none" dirty="0">
                <a:solidFill>
                  <a:srgbClr val="262626"/>
                </a:solidFill>
                <a:latin typeface="Calibri"/>
                <a:ea typeface="Calibri"/>
                <a:cs typeface="Calibri"/>
                <a:sym typeface="Calibri"/>
              </a:rPr>
              <a:t>Pida a los 3 que se unan para crear uno o más carteles acerca de cómo los desechos terminan en un vertedero y en nuestro océano (referencia a la diapositiva n.º 10, ¿cómo es un vertedero?).</a:t>
            </a:r>
          </a:p>
          <a:p>
            <a:pPr marL="285750" marR="0" lvl="0" indent="-285750" algn="just" rtl="0">
              <a:lnSpc>
                <a:spcPct val="120000"/>
              </a:lnSpc>
              <a:spcBef>
                <a:spcPts val="0"/>
              </a:spcBef>
              <a:spcAft>
                <a:spcPts val="0"/>
              </a:spcAft>
              <a:buClr>
                <a:srgbClr val="262626"/>
              </a:buClr>
              <a:buSzPts val="2100"/>
              <a:buFont typeface="Arial"/>
              <a:buChar char="•"/>
            </a:pPr>
            <a:r>
              <a:rPr lang="es-ES" sz="1400" b="0" i="0" u="none" strike="noStrike" cap="none" dirty="0">
                <a:solidFill>
                  <a:srgbClr val="262626"/>
                </a:solidFill>
                <a:latin typeface="Calibri"/>
                <a:ea typeface="Calibri"/>
                <a:cs typeface="Calibri"/>
                <a:sym typeface="Calibri"/>
              </a:rPr>
              <a:t>Pida a los 4 que se unan para crear uno o más carteles sobre cómo el reciclaje puede salvar el planeta (protege a los animales del océano, ahorra energía, etc.).</a:t>
            </a:r>
            <a:endParaRPr sz="1400" b="0" i="0" u="none" strike="noStrike" cap="none" dirty="0">
              <a:solidFill>
                <a:srgbClr val="000000"/>
              </a:solidFill>
              <a:latin typeface="Arial"/>
              <a:ea typeface="Arial"/>
              <a:cs typeface="Arial"/>
              <a:sym typeface="Arial"/>
            </a:endParaRPr>
          </a:p>
        </p:txBody>
      </p:sp>
      <p:sp>
        <p:nvSpPr>
          <p:cNvPr id="466" name="Google Shape;466;p31"/>
          <p:cNvSpPr/>
          <p:nvPr/>
        </p:nvSpPr>
        <p:spPr>
          <a:xfrm>
            <a:off x="920826" y="3939367"/>
            <a:ext cx="10866255" cy="38775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dirty="0" err="1">
                <a:solidFill>
                  <a:srgbClr val="262626"/>
                </a:solidFill>
                <a:latin typeface="Calibri"/>
                <a:ea typeface="Calibri"/>
                <a:cs typeface="Calibri"/>
                <a:sym typeface="Calibri"/>
              </a:rPr>
              <a:t>Solicite</a:t>
            </a:r>
            <a:r>
              <a:rPr lang="en-US" sz="1600" b="1" dirty="0">
                <a:solidFill>
                  <a:srgbClr val="262626"/>
                </a:solidFill>
                <a:latin typeface="Calibri"/>
                <a:ea typeface="Calibri"/>
                <a:cs typeface="Calibri"/>
                <a:sym typeface="Calibri"/>
              </a:rPr>
              <a:t> a </a:t>
            </a:r>
            <a:r>
              <a:rPr lang="en-US" sz="1600" b="1" dirty="0" err="1">
                <a:solidFill>
                  <a:srgbClr val="262626"/>
                </a:solidFill>
                <a:latin typeface="Calibri"/>
                <a:ea typeface="Calibri"/>
                <a:cs typeface="Calibri"/>
                <a:sym typeface="Calibri"/>
              </a:rPr>
              <a:t>los</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grupos</a:t>
            </a:r>
            <a:r>
              <a:rPr lang="en-US" sz="1600" b="1" dirty="0">
                <a:solidFill>
                  <a:srgbClr val="262626"/>
                </a:solidFill>
                <a:latin typeface="Calibri"/>
                <a:ea typeface="Calibri"/>
                <a:cs typeface="Calibri"/>
                <a:sym typeface="Calibri"/>
              </a:rPr>
              <a:t> que </a:t>
            </a:r>
            <a:r>
              <a:rPr lang="en-US" sz="1600" b="1" dirty="0" err="1">
                <a:solidFill>
                  <a:srgbClr val="262626"/>
                </a:solidFill>
                <a:latin typeface="Calibri"/>
                <a:ea typeface="Calibri"/>
                <a:cs typeface="Calibri"/>
                <a:sym typeface="Calibri"/>
              </a:rPr>
              <a:t>presenten</a:t>
            </a:r>
            <a:r>
              <a:rPr lang="en-US" sz="1600" b="1" dirty="0">
                <a:solidFill>
                  <a:srgbClr val="262626"/>
                </a:solidFill>
                <a:latin typeface="Calibri"/>
                <a:ea typeface="Calibri"/>
                <a:cs typeface="Calibri"/>
                <a:sym typeface="Calibri"/>
              </a:rPr>
              <a:t> sus </a:t>
            </a:r>
            <a:r>
              <a:rPr lang="en-US" sz="1600" b="1" dirty="0" err="1">
                <a:solidFill>
                  <a:srgbClr val="262626"/>
                </a:solidFill>
                <a:latin typeface="Calibri"/>
                <a:ea typeface="Calibri"/>
                <a:cs typeface="Calibri"/>
                <a:sym typeface="Calibri"/>
              </a:rPr>
              <a:t>pósters</a:t>
            </a:r>
            <a:r>
              <a:rPr lang="en-US" sz="1600" b="1" dirty="0">
                <a:solidFill>
                  <a:srgbClr val="262626"/>
                </a:solidFill>
                <a:latin typeface="Calibri"/>
                <a:ea typeface="Calibri"/>
                <a:cs typeface="Calibri"/>
                <a:sym typeface="Calibri"/>
              </a:rPr>
              <a:t> al resto de la </a:t>
            </a:r>
            <a:r>
              <a:rPr lang="en-US" sz="1600" b="1" dirty="0" err="1">
                <a:solidFill>
                  <a:srgbClr val="262626"/>
                </a:solidFill>
                <a:latin typeface="Calibri"/>
                <a:ea typeface="Calibri"/>
                <a:cs typeface="Calibri"/>
                <a:sym typeface="Calibri"/>
              </a:rPr>
              <a:t>clase</a:t>
            </a:r>
            <a:r>
              <a:rPr lang="en-US" sz="1600" b="1" dirty="0">
                <a:solidFill>
                  <a:srgbClr val="262626"/>
                </a:solidFill>
                <a:latin typeface="Calibri"/>
                <a:ea typeface="Calibri"/>
                <a:cs typeface="Calibri"/>
                <a:sym typeface="Calibri"/>
              </a:rPr>
              <a:t> y </a:t>
            </a:r>
            <a:r>
              <a:rPr lang="en-US" sz="1600" b="1" dirty="0" err="1">
                <a:solidFill>
                  <a:srgbClr val="262626"/>
                </a:solidFill>
                <a:latin typeface="Calibri"/>
                <a:ea typeface="Calibri"/>
                <a:cs typeface="Calibri"/>
                <a:sym typeface="Calibri"/>
              </a:rPr>
              <a:t>cuélguelos</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en</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el</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salón</a:t>
            </a:r>
            <a:r>
              <a:rPr lang="en-US" sz="1600" b="1" i="0" u="none" strike="noStrike" cap="none" dirty="0">
                <a:solidFill>
                  <a:srgbClr val="262626"/>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467" name="Google Shape;467;p31"/>
          <p:cNvSpPr/>
          <p:nvPr/>
        </p:nvSpPr>
        <p:spPr>
          <a:xfrm>
            <a:off x="505412" y="3954217"/>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8" name="Google Shape;468;p31"/>
          <p:cNvSpPr/>
          <p:nvPr/>
        </p:nvSpPr>
        <p:spPr>
          <a:xfrm>
            <a:off x="467015" y="3954217"/>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2</a:t>
            </a:r>
            <a:endParaRPr sz="1400" b="0" i="0" u="none" strike="noStrike" cap="none">
              <a:solidFill>
                <a:schemeClr val="lt1"/>
              </a:solidFill>
              <a:latin typeface="Arial"/>
              <a:ea typeface="Arial"/>
              <a:cs typeface="Arial"/>
              <a:sym typeface="Arial"/>
            </a:endParaRPr>
          </a:p>
        </p:txBody>
      </p:sp>
      <p:pic>
        <p:nvPicPr>
          <p:cNvPr id="469" name="Google Shape;469;p31" descr="Text, whiteboard&#10;&#10;Description automatically generated"/>
          <p:cNvPicPr preferRelativeResize="0"/>
          <p:nvPr/>
        </p:nvPicPr>
        <p:blipFill rotWithShape="1">
          <a:blip r:embed="rId4">
            <a:alphaModFix/>
          </a:blip>
          <a:srcRect/>
          <a:stretch/>
        </p:blipFill>
        <p:spPr>
          <a:xfrm>
            <a:off x="1147742" y="4566444"/>
            <a:ext cx="2916595" cy="2106430"/>
          </a:xfrm>
          <a:prstGeom prst="rect">
            <a:avLst/>
          </a:prstGeom>
          <a:noFill/>
          <a:ln>
            <a:noFill/>
          </a:ln>
        </p:spPr>
      </p:pic>
      <p:pic>
        <p:nvPicPr>
          <p:cNvPr id="470" name="Google Shape;470;p31" descr="A picture containing diagram&#10;&#10;Description automatically generated"/>
          <p:cNvPicPr preferRelativeResize="0"/>
          <p:nvPr/>
        </p:nvPicPr>
        <p:blipFill rotWithShape="1">
          <a:blip r:embed="rId5">
            <a:alphaModFix/>
          </a:blip>
          <a:srcRect/>
          <a:stretch/>
        </p:blipFill>
        <p:spPr>
          <a:xfrm>
            <a:off x="4315350" y="4518816"/>
            <a:ext cx="3085639" cy="2174336"/>
          </a:xfrm>
          <a:prstGeom prst="rect">
            <a:avLst/>
          </a:prstGeom>
          <a:noFill/>
          <a:ln>
            <a:noFill/>
          </a:ln>
        </p:spPr>
      </p:pic>
      <p:pic>
        <p:nvPicPr>
          <p:cNvPr id="471" name="Google Shape;471;p31" descr="A picture containing text&#10;&#10;Description automatically generated"/>
          <p:cNvPicPr preferRelativeResize="0"/>
          <p:nvPr/>
        </p:nvPicPr>
        <p:blipFill rotWithShape="1">
          <a:blip r:embed="rId6">
            <a:alphaModFix/>
          </a:blip>
          <a:srcRect/>
          <a:stretch/>
        </p:blipFill>
        <p:spPr>
          <a:xfrm>
            <a:off x="7652002" y="4518816"/>
            <a:ext cx="3379674" cy="2174336"/>
          </a:xfrm>
          <a:prstGeom prst="rect">
            <a:avLst/>
          </a:prstGeom>
          <a:noFill/>
          <a:ln>
            <a:noFill/>
          </a:ln>
        </p:spPr>
      </p:pic>
      <p:sp>
        <p:nvSpPr>
          <p:cNvPr id="472" name="Google Shape;47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26"/>
        <p:cNvGrpSpPr/>
        <p:nvPr/>
      </p:nvGrpSpPr>
      <p:grpSpPr>
        <a:xfrm>
          <a:off x="0" y="0"/>
          <a:ext cx="0" cy="0"/>
          <a:chOff x="0" y="0"/>
          <a:chExt cx="0" cy="0"/>
        </a:xfrm>
      </p:grpSpPr>
      <p:pic>
        <p:nvPicPr>
          <p:cNvPr id="127" name="Google Shape;127;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8" name="Google Shape;128;p3"/>
          <p:cNvSpPr/>
          <p:nvPr/>
        </p:nvSpPr>
        <p:spPr>
          <a:xfrm>
            <a:off x="323617" y="1493124"/>
            <a:ext cx="6979920" cy="417055"/>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3"/>
          <p:cNvSpPr/>
          <p:nvPr/>
        </p:nvSpPr>
        <p:spPr>
          <a:xfrm>
            <a:off x="474694" y="1485488"/>
            <a:ext cx="6808238" cy="42469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1800" b="1" dirty="0" err="1">
                <a:solidFill>
                  <a:schemeClr val="lt1"/>
                </a:solidFill>
                <a:latin typeface="Calibri"/>
                <a:ea typeface="Calibri"/>
                <a:cs typeface="Calibri"/>
                <a:sym typeface="Calibri"/>
              </a:rPr>
              <a:t>Resultados</a:t>
            </a:r>
            <a:r>
              <a:rPr lang="en-US" sz="1800" b="1" dirty="0">
                <a:solidFill>
                  <a:schemeClr val="lt1"/>
                </a:solidFill>
                <a:latin typeface="Calibri"/>
                <a:ea typeface="Calibri"/>
                <a:cs typeface="Calibri"/>
                <a:sym typeface="Calibri"/>
              </a:rPr>
              <a:t> Clave de </a:t>
            </a:r>
            <a:r>
              <a:rPr lang="en-US" sz="1800" b="1" dirty="0" err="1">
                <a:solidFill>
                  <a:schemeClr val="lt1"/>
                </a:solidFill>
                <a:latin typeface="Calibri"/>
                <a:ea typeface="Calibri"/>
                <a:cs typeface="Calibri"/>
                <a:sym typeface="Calibri"/>
              </a:rPr>
              <a:t>Aprendizaje</a:t>
            </a:r>
            <a:r>
              <a:rPr lang="en-US" sz="1800" b="1" dirty="0">
                <a:solidFill>
                  <a:schemeClr val="lt1"/>
                </a:solidFill>
                <a:latin typeface="Calibri"/>
                <a:ea typeface="Calibri"/>
                <a:cs typeface="Calibri"/>
                <a:sym typeface="Calibri"/>
              </a:rPr>
              <a:t> y </a:t>
            </a:r>
            <a:r>
              <a:rPr lang="en-US" sz="1800" b="1" dirty="0" err="1">
                <a:solidFill>
                  <a:schemeClr val="lt1"/>
                </a:solidFill>
                <a:latin typeface="Calibri"/>
                <a:ea typeface="Calibri"/>
                <a:cs typeface="Calibri"/>
                <a:sym typeface="Calibri"/>
              </a:rPr>
              <a:t>Alineación</a:t>
            </a:r>
            <a:r>
              <a:rPr lang="en-US" sz="1800" b="1" dirty="0">
                <a:solidFill>
                  <a:schemeClr val="lt1"/>
                </a:solidFill>
                <a:latin typeface="Calibri"/>
                <a:ea typeface="Calibri"/>
                <a:cs typeface="Calibri"/>
                <a:sym typeface="Calibri"/>
              </a:rPr>
              <a:t> de la </a:t>
            </a:r>
            <a:r>
              <a:rPr lang="en-US" sz="1800" b="1" dirty="0" err="1">
                <a:solidFill>
                  <a:schemeClr val="lt1"/>
                </a:solidFill>
                <a:latin typeface="Calibri"/>
                <a:ea typeface="Calibri"/>
                <a:cs typeface="Calibri"/>
                <a:sym typeface="Calibri"/>
              </a:rPr>
              <a:t>Currícula</a:t>
            </a:r>
            <a:r>
              <a:rPr lang="en-US" sz="1800" b="1" i="0" u="none" strike="noStrike" cap="none" dirty="0">
                <a:solidFill>
                  <a:schemeClr val="lt1"/>
                </a:solidFill>
                <a:latin typeface="Calibri"/>
                <a:ea typeface="Calibri"/>
                <a:cs typeface="Calibri"/>
                <a:sym typeface="Calibri"/>
              </a:rPr>
              <a:t>:</a:t>
            </a:r>
            <a:endParaRPr sz="1800" b="1" i="0" u="none" strike="noStrike" cap="none" dirty="0">
              <a:solidFill>
                <a:schemeClr val="lt1"/>
              </a:solidFill>
              <a:latin typeface="Calibri"/>
              <a:ea typeface="Calibri"/>
              <a:cs typeface="Calibri"/>
              <a:sym typeface="Calibri"/>
            </a:endParaRPr>
          </a:p>
        </p:txBody>
      </p:sp>
      <p:sp>
        <p:nvSpPr>
          <p:cNvPr id="130" name="Google Shape;130;p3"/>
          <p:cNvSpPr/>
          <p:nvPr/>
        </p:nvSpPr>
        <p:spPr>
          <a:xfrm>
            <a:off x="323617" y="2049634"/>
            <a:ext cx="11361877" cy="2123618"/>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ea typeface="Calibri"/>
                <a:cs typeface="Calibri"/>
                <a:sym typeface="Calibri"/>
              </a:rPr>
              <a:t>Ciencia</a:t>
            </a:r>
            <a:r>
              <a:rPr lang="en-US" sz="1600" b="1" i="0" u="none" strike="noStrike" cap="none" dirty="0">
                <a:solidFill>
                  <a:srgbClr val="262626"/>
                </a:solidFill>
                <a:latin typeface="Calibri"/>
                <a:ea typeface="Calibri"/>
                <a:cs typeface="Calibri"/>
                <a:sym typeface="Calibri"/>
              </a:rPr>
              <a:t> – </a:t>
            </a:r>
            <a:r>
              <a:rPr lang="en-US" sz="1600" b="1" dirty="0">
                <a:solidFill>
                  <a:srgbClr val="262626"/>
                </a:solidFill>
                <a:latin typeface="Calibri"/>
                <a:ea typeface="Calibri"/>
                <a:cs typeface="Calibri"/>
                <a:sym typeface="Calibri"/>
              </a:rPr>
              <a:t>Tierra y </a:t>
            </a:r>
            <a:r>
              <a:rPr lang="en-US" sz="1600" b="1" dirty="0" err="1">
                <a:solidFill>
                  <a:srgbClr val="262626"/>
                </a:solidFill>
                <a:latin typeface="Calibri"/>
                <a:ea typeface="Calibri"/>
                <a:cs typeface="Calibri"/>
                <a:sym typeface="Calibri"/>
              </a:rPr>
              <a:t>Actividad</a:t>
            </a:r>
            <a:r>
              <a:rPr lang="en-US" sz="1600" b="1" dirty="0">
                <a:solidFill>
                  <a:srgbClr val="262626"/>
                </a:solidFill>
                <a:latin typeface="Calibri"/>
                <a:ea typeface="Calibri"/>
                <a:cs typeface="Calibri"/>
                <a:sym typeface="Calibri"/>
              </a:rPr>
              <a:t> Humana</a:t>
            </a:r>
            <a:r>
              <a:rPr lang="en-US" sz="1600" b="1" i="0" u="none" strike="noStrike" cap="none" dirty="0">
                <a:solidFill>
                  <a:srgbClr val="262626"/>
                </a:solidFill>
                <a:latin typeface="Calibri"/>
                <a:ea typeface="Calibri"/>
                <a:cs typeface="Calibri"/>
                <a:sym typeface="Calibri"/>
              </a:rPr>
              <a:t>: </a:t>
            </a:r>
            <a:r>
              <a:rPr lang="es-ES" sz="1600" b="0" i="0" u="none" strike="noStrike" cap="none" dirty="0">
                <a:solidFill>
                  <a:srgbClr val="262626"/>
                </a:solidFill>
                <a:latin typeface="Calibri"/>
                <a:ea typeface="Calibri"/>
                <a:cs typeface="Calibri"/>
                <a:sym typeface="Calibri"/>
              </a:rPr>
              <a:t>Comunicar soluciones que reducirán el impacto de los seres humanos en la tierra, el agua, el aire y/u otros seres vivos en el entorno local. Lo que hacen las personas puede afectar el mundo que las rodea, aunque pueden tomar decisiones que reduzcan sus impactos. Informar sobre un tema o texto con hechos apropiados y detalles descriptivos relevantes, hablando claramente a un ritmo comprensible.</a:t>
            </a:r>
          </a:p>
          <a:p>
            <a:pPr marL="171450" marR="0" lvl="0" indent="-171450" algn="just" rtl="0">
              <a:lnSpc>
                <a:spcPct val="120000"/>
              </a:lnSpc>
              <a:spcBef>
                <a:spcPts val="0"/>
              </a:spcBef>
              <a:spcAft>
                <a:spcPts val="0"/>
              </a:spcAft>
              <a:buClr>
                <a:srgbClr val="3AC69D"/>
              </a:buClr>
              <a:buSzPts val="2400"/>
              <a:buFont typeface="Arial"/>
              <a:buChar char="•"/>
            </a:pPr>
            <a:endParaRPr sz="1400" b="0" i="0" u="none" strike="noStrike" cap="none" dirty="0">
              <a:solidFill>
                <a:srgbClr val="000000"/>
              </a:solidFill>
              <a:latin typeface="Arial"/>
              <a:ea typeface="Arial"/>
              <a:cs typeface="Arial"/>
              <a:sym typeface="Arial"/>
            </a:endParaRPr>
          </a:p>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ea typeface="Calibri"/>
                <a:cs typeface="Calibri"/>
                <a:sym typeface="Calibri"/>
              </a:rPr>
              <a:t>Idioma</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Español</a:t>
            </a:r>
            <a:r>
              <a:rPr lang="en-US" sz="1600" b="1" dirty="0">
                <a:solidFill>
                  <a:srgbClr val="262626"/>
                </a:solidFill>
                <a:latin typeface="Calibri"/>
                <a:ea typeface="Calibri"/>
                <a:cs typeface="Calibri"/>
                <a:sym typeface="Calibri"/>
              </a:rPr>
              <a:t> – </a:t>
            </a:r>
            <a:r>
              <a:rPr lang="en-US" sz="1600" b="1" dirty="0" err="1">
                <a:solidFill>
                  <a:srgbClr val="262626"/>
                </a:solidFill>
                <a:latin typeface="Calibri"/>
                <a:ea typeface="Calibri"/>
                <a:cs typeface="Calibri"/>
                <a:sym typeface="Calibri"/>
              </a:rPr>
              <a:t>Arte</a:t>
            </a:r>
            <a:r>
              <a:rPr lang="en-US" sz="1600" b="1" dirty="0">
                <a:solidFill>
                  <a:srgbClr val="262626"/>
                </a:solidFill>
                <a:latin typeface="Calibri"/>
                <a:ea typeface="Calibri"/>
                <a:cs typeface="Calibri"/>
                <a:sym typeface="Calibri"/>
              </a:rPr>
              <a:t> y </a:t>
            </a:r>
            <a:r>
              <a:rPr lang="en-US" sz="1600" b="1" dirty="0" err="1">
                <a:solidFill>
                  <a:srgbClr val="262626"/>
                </a:solidFill>
                <a:latin typeface="Calibri"/>
                <a:ea typeface="Calibri"/>
                <a:cs typeface="Calibri"/>
                <a:sym typeface="Calibri"/>
              </a:rPr>
              <a:t>Alfabetización</a:t>
            </a:r>
            <a:r>
              <a:rPr lang="en-US" sz="1600" b="1" i="0" u="none" strike="noStrike" cap="none" dirty="0">
                <a:solidFill>
                  <a:srgbClr val="262626"/>
                </a:solidFill>
                <a:latin typeface="Calibri"/>
                <a:ea typeface="Calibri"/>
                <a:cs typeface="Calibri"/>
                <a:sym typeface="Calibri"/>
              </a:rPr>
              <a:t>: </a:t>
            </a:r>
            <a:r>
              <a:rPr lang="es-ES" sz="1600" b="0" i="0" u="none" strike="noStrike" cap="none" dirty="0">
                <a:solidFill>
                  <a:srgbClr val="262626"/>
                </a:solidFill>
                <a:latin typeface="Calibri"/>
                <a:ea typeface="Calibri"/>
                <a:cs typeface="Calibri"/>
                <a:sym typeface="Calibri"/>
              </a:rPr>
              <a:t>Participar en conversaciones colaborativas sobre diversos temas y textos. Siga las reglas acordadas para las discusiones.</a:t>
            </a:r>
            <a:endParaRPr sz="1400" b="0" i="0" u="none" strike="noStrike" cap="none" dirty="0">
              <a:solidFill>
                <a:srgbClr val="000000"/>
              </a:solidFill>
              <a:latin typeface="Arial"/>
              <a:ea typeface="Arial"/>
              <a:cs typeface="Arial"/>
              <a:sym typeface="Arial"/>
            </a:endParaRPr>
          </a:p>
        </p:txBody>
      </p:sp>
      <p:pic>
        <p:nvPicPr>
          <p:cNvPr id="131" name="Google Shape;131;p3" descr="A picture containing table&#10;&#10;Description automatically generated"/>
          <p:cNvPicPr preferRelativeResize="0"/>
          <p:nvPr/>
        </p:nvPicPr>
        <p:blipFill rotWithShape="1">
          <a:blip r:embed="rId4">
            <a:alphaModFix/>
          </a:blip>
          <a:srcRect/>
          <a:stretch/>
        </p:blipFill>
        <p:spPr>
          <a:xfrm>
            <a:off x="431786" y="5360664"/>
            <a:ext cx="1149009" cy="1149009"/>
          </a:xfrm>
          <a:prstGeom prst="rect">
            <a:avLst/>
          </a:prstGeom>
          <a:noFill/>
          <a:ln>
            <a:noFill/>
          </a:ln>
        </p:spPr>
      </p:pic>
      <p:pic>
        <p:nvPicPr>
          <p:cNvPr id="132" name="Google Shape;132;p3" descr="A picture containing icon&#10;&#10;Description automatically generated"/>
          <p:cNvPicPr preferRelativeResize="0"/>
          <p:nvPr/>
        </p:nvPicPr>
        <p:blipFill rotWithShape="1">
          <a:blip r:embed="rId5">
            <a:alphaModFix/>
          </a:blip>
          <a:srcRect/>
          <a:stretch/>
        </p:blipFill>
        <p:spPr>
          <a:xfrm>
            <a:off x="1580795" y="5360663"/>
            <a:ext cx="1149009" cy="1149009"/>
          </a:xfrm>
          <a:prstGeom prst="rect">
            <a:avLst/>
          </a:prstGeom>
          <a:noFill/>
          <a:ln>
            <a:noFill/>
          </a:ln>
        </p:spPr>
      </p:pic>
      <p:pic>
        <p:nvPicPr>
          <p:cNvPr id="133" name="Google Shape;133;p3" descr="A picture containing icon&#10;&#10;Description automatically generated"/>
          <p:cNvPicPr preferRelativeResize="0"/>
          <p:nvPr/>
        </p:nvPicPr>
        <p:blipFill rotWithShape="1">
          <a:blip r:embed="rId6">
            <a:alphaModFix/>
          </a:blip>
          <a:srcRect/>
          <a:stretch/>
        </p:blipFill>
        <p:spPr>
          <a:xfrm>
            <a:off x="2729804" y="5360662"/>
            <a:ext cx="1149009" cy="1149009"/>
          </a:xfrm>
          <a:prstGeom prst="rect">
            <a:avLst/>
          </a:prstGeom>
          <a:noFill/>
          <a:ln>
            <a:noFill/>
          </a:ln>
        </p:spPr>
      </p:pic>
      <p:pic>
        <p:nvPicPr>
          <p:cNvPr id="134" name="Google Shape;134;p3" descr="Graphical user interface, application, icon&#10;&#10;Description automatically generated"/>
          <p:cNvPicPr preferRelativeResize="0"/>
          <p:nvPr/>
        </p:nvPicPr>
        <p:blipFill rotWithShape="1">
          <a:blip r:embed="rId7">
            <a:alphaModFix/>
          </a:blip>
          <a:srcRect/>
          <a:stretch/>
        </p:blipFill>
        <p:spPr>
          <a:xfrm>
            <a:off x="3878813" y="5360662"/>
            <a:ext cx="1149010" cy="1149010"/>
          </a:xfrm>
          <a:prstGeom prst="rect">
            <a:avLst/>
          </a:prstGeom>
          <a:noFill/>
          <a:ln>
            <a:noFill/>
          </a:ln>
        </p:spPr>
      </p:pic>
      <p:sp>
        <p:nvSpPr>
          <p:cNvPr id="135" name="Google Shape;135;p3"/>
          <p:cNvSpPr/>
          <p:nvPr/>
        </p:nvSpPr>
        <p:spPr>
          <a:xfrm>
            <a:off x="323619" y="4723242"/>
            <a:ext cx="2876782" cy="417055"/>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3"/>
          <p:cNvSpPr/>
          <p:nvPr/>
        </p:nvSpPr>
        <p:spPr>
          <a:xfrm>
            <a:off x="506504" y="4715711"/>
            <a:ext cx="3105376" cy="42469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1800" b="1" i="0" u="none" strike="noStrike" cap="none" dirty="0" err="1">
                <a:solidFill>
                  <a:schemeClr val="lt1"/>
                </a:solidFill>
                <a:latin typeface="Calibri"/>
                <a:ea typeface="Calibri"/>
                <a:cs typeface="Calibri"/>
                <a:sym typeface="Calibri"/>
              </a:rPr>
              <a:t>Alineación</a:t>
            </a:r>
            <a:r>
              <a:rPr lang="en-US" sz="1800" b="1" i="0" u="none" strike="noStrike" cap="none" dirty="0">
                <a:solidFill>
                  <a:schemeClr val="lt1"/>
                </a:solidFill>
                <a:latin typeface="Calibri"/>
                <a:ea typeface="Calibri"/>
                <a:cs typeface="Calibri"/>
                <a:sym typeface="Calibri"/>
              </a:rPr>
              <a:t> con </a:t>
            </a:r>
            <a:r>
              <a:rPr lang="en-US" sz="1800" b="1" i="0" u="none" strike="noStrike" cap="none" dirty="0" err="1">
                <a:solidFill>
                  <a:schemeClr val="lt1"/>
                </a:solidFill>
                <a:latin typeface="Calibri"/>
                <a:ea typeface="Calibri"/>
                <a:cs typeface="Calibri"/>
                <a:sym typeface="Calibri"/>
              </a:rPr>
              <a:t>los</a:t>
            </a:r>
            <a:r>
              <a:rPr lang="en-US" sz="1800" b="1" i="0" u="none" strike="noStrike" cap="none" dirty="0">
                <a:solidFill>
                  <a:schemeClr val="lt1"/>
                </a:solidFill>
                <a:latin typeface="Calibri"/>
                <a:ea typeface="Calibri"/>
                <a:cs typeface="Calibri"/>
                <a:sym typeface="Calibri"/>
              </a:rPr>
              <a:t> ODS:</a:t>
            </a:r>
            <a:endParaRPr sz="1800" b="1" i="0" u="none" strike="noStrike" cap="none" dirty="0">
              <a:solidFill>
                <a:schemeClr val="lt1"/>
              </a:solidFill>
              <a:latin typeface="Calibri"/>
              <a:ea typeface="Calibri"/>
              <a:cs typeface="Calibri"/>
              <a:sym typeface="Calibri"/>
            </a:endParaRPr>
          </a:p>
        </p:txBody>
      </p:sp>
      <p:sp>
        <p:nvSpPr>
          <p:cNvPr id="137" name="Google Shape;137;p3"/>
          <p:cNvSpPr/>
          <p:nvPr/>
        </p:nvSpPr>
        <p:spPr>
          <a:xfrm>
            <a:off x="2606040" y="185126"/>
            <a:ext cx="6979920" cy="99413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 name="Google Shape;138;p3"/>
          <p:cNvSpPr/>
          <p:nvPr/>
        </p:nvSpPr>
        <p:spPr>
          <a:xfrm>
            <a:off x="891540" y="185126"/>
            <a:ext cx="1094994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3"/>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b="1" dirty="0" err="1">
                <a:solidFill>
                  <a:schemeClr val="lt1"/>
                </a:solidFill>
                <a:latin typeface="Calibri"/>
                <a:ea typeface="Calibri"/>
                <a:cs typeface="Calibri"/>
                <a:sym typeface="Calibri"/>
              </a:rPr>
              <a:t>Tiempo</a:t>
            </a:r>
            <a:r>
              <a:rPr lang="en-US" b="1" dirty="0">
                <a:solidFill>
                  <a:schemeClr val="lt1"/>
                </a:solidFill>
                <a:latin typeface="Calibri"/>
                <a:ea typeface="Calibri"/>
                <a:cs typeface="Calibri"/>
                <a:sym typeface="Calibri"/>
              </a:rPr>
              <a:t> de </a:t>
            </a:r>
            <a:r>
              <a:rPr lang="en-US" b="1" dirty="0" err="1">
                <a:solidFill>
                  <a:schemeClr val="lt1"/>
                </a:solidFill>
                <a:latin typeface="Calibri"/>
                <a:ea typeface="Calibri"/>
                <a:cs typeface="Calibri"/>
                <a:sym typeface="Calibri"/>
              </a:rPr>
              <a:t>preparación</a:t>
            </a:r>
            <a:r>
              <a:rPr lang="en-US" sz="1400" b="1" i="0" u="none" strike="noStrike" cap="none" dirty="0">
                <a:solidFill>
                  <a:schemeClr val="lt1"/>
                </a:solidFill>
                <a:latin typeface="Calibri"/>
                <a:ea typeface="Calibri"/>
                <a:cs typeface="Calibri"/>
                <a:sym typeface="Calibri"/>
              </a:rPr>
              <a:t>: 10 – 15 </a:t>
            </a:r>
            <a:r>
              <a:rPr lang="en-US" sz="1400" b="1" i="0" u="none" strike="noStrike" cap="none" dirty="0" err="1">
                <a:solidFill>
                  <a:schemeClr val="lt1"/>
                </a:solidFill>
                <a:latin typeface="Calibri"/>
                <a:ea typeface="Calibri"/>
                <a:cs typeface="Calibri"/>
                <a:sym typeface="Calibri"/>
              </a:rPr>
              <a:t>minutos</a:t>
            </a:r>
            <a:endParaRPr sz="1400" b="0" i="0" u="none" strike="noStrike" cap="none" dirty="0">
              <a:solidFill>
                <a:srgbClr val="000000"/>
              </a:solidFill>
              <a:latin typeface="Arial"/>
              <a:ea typeface="Arial"/>
              <a:cs typeface="Arial"/>
              <a:sym typeface="Arial"/>
            </a:endParaRPr>
          </a:p>
        </p:txBody>
      </p:sp>
      <p:pic>
        <p:nvPicPr>
          <p:cNvPr id="141" name="Google Shape;141;p3" descr="Logo&#10;&#10;Description automatically generated with low confidence"/>
          <p:cNvPicPr preferRelativeResize="0"/>
          <p:nvPr/>
        </p:nvPicPr>
        <p:blipFill rotWithShape="1">
          <a:blip r:embed="rId8">
            <a:alphaModFix/>
          </a:blip>
          <a:srcRect/>
          <a:stretch/>
        </p:blipFill>
        <p:spPr>
          <a:xfrm>
            <a:off x="5031717" y="5360661"/>
            <a:ext cx="1149009" cy="1149009"/>
          </a:xfrm>
          <a:prstGeom prst="rect">
            <a:avLst/>
          </a:prstGeom>
          <a:noFill/>
          <a:ln>
            <a:noFill/>
          </a:ln>
        </p:spPr>
      </p:pic>
      <p:sp>
        <p:nvSpPr>
          <p:cNvPr id="142" name="Google Shape;14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18" name="Google Shape;107;p2">
            <a:extLst>
              <a:ext uri="{FF2B5EF4-FFF2-40B4-BE49-F238E27FC236}">
                <a16:creationId xmlns:a16="http://schemas.microsoft.com/office/drawing/2014/main" id="{FCF35D66-B3EC-54F2-F315-D89361345741}"/>
              </a:ext>
            </a:extLst>
          </p:cNvPr>
          <p:cNvSpPr txBox="1"/>
          <p:nvPr/>
        </p:nvSpPr>
        <p:spPr>
          <a:xfrm>
            <a:off x="1387801" y="233198"/>
            <a:ext cx="9585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ea typeface="Calibri"/>
                <a:cs typeface="Calibri"/>
                <a:sym typeface="Calibri"/>
              </a:rPr>
              <a:t>Preparación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&amp; </a:t>
            </a:r>
            <a:r>
              <a:rPr lang="en-US" sz="3200" b="1" dirty="0" err="1">
                <a:solidFill>
                  <a:schemeClr val="lt1"/>
                </a:solidFill>
                <a:latin typeface="Calibri"/>
                <a:ea typeface="Calibri"/>
                <a:cs typeface="Calibri"/>
                <a:sym typeface="Calibri"/>
              </a:rPr>
              <a:t>Alineación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Currícula</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46"/>
        <p:cNvGrpSpPr/>
        <p:nvPr/>
      </p:nvGrpSpPr>
      <p:grpSpPr>
        <a:xfrm>
          <a:off x="0" y="0"/>
          <a:ext cx="0" cy="0"/>
          <a:chOff x="0" y="0"/>
          <a:chExt cx="0" cy="0"/>
        </a:xfrm>
      </p:grpSpPr>
      <p:pic>
        <p:nvPicPr>
          <p:cNvPr id="147" name="Google Shape;147;p4"/>
          <p:cNvPicPr preferRelativeResize="0"/>
          <p:nvPr/>
        </p:nvPicPr>
        <p:blipFill rotWithShape="1">
          <a:blip r:embed="rId3">
            <a:alphaModFix/>
          </a:blip>
          <a:srcRect/>
          <a:stretch/>
        </p:blipFill>
        <p:spPr>
          <a:xfrm>
            <a:off x="0" y="-30743"/>
            <a:ext cx="12192000" cy="6858000"/>
          </a:xfrm>
          <a:prstGeom prst="rect">
            <a:avLst/>
          </a:prstGeom>
          <a:noFill/>
          <a:ln>
            <a:noFill/>
          </a:ln>
        </p:spPr>
      </p:pic>
      <p:sp>
        <p:nvSpPr>
          <p:cNvPr id="148" name="Google Shape;148;p4"/>
          <p:cNvSpPr/>
          <p:nvPr/>
        </p:nvSpPr>
        <p:spPr>
          <a:xfrm>
            <a:off x="2606040" y="185126"/>
            <a:ext cx="6979920" cy="991698"/>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4"/>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p4"/>
          <p:cNvSpPr txBox="1"/>
          <p:nvPr/>
        </p:nvSpPr>
        <p:spPr>
          <a:xfrm>
            <a:off x="2983322" y="294106"/>
            <a:ext cx="622535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chemeClr val="lt1"/>
                </a:solidFill>
                <a:latin typeface="Calibri"/>
                <a:ea typeface="Calibri"/>
                <a:cs typeface="Calibri"/>
                <a:sym typeface="Calibri"/>
              </a:rPr>
              <a:t>La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grpSp>
        <p:nvGrpSpPr>
          <p:cNvPr id="2" name="Group 1">
            <a:extLst>
              <a:ext uri="{FF2B5EF4-FFF2-40B4-BE49-F238E27FC236}">
                <a16:creationId xmlns:a16="http://schemas.microsoft.com/office/drawing/2014/main" id="{03B4C0F9-4ED7-73EB-2214-0CEC44FE202B}"/>
              </a:ext>
            </a:extLst>
          </p:cNvPr>
          <p:cNvGrpSpPr/>
          <p:nvPr/>
        </p:nvGrpSpPr>
        <p:grpSpPr>
          <a:xfrm>
            <a:off x="399798" y="1263881"/>
            <a:ext cx="389573" cy="459669"/>
            <a:chOff x="396457" y="920446"/>
            <a:chExt cx="389573" cy="459669"/>
          </a:xfrm>
        </p:grpSpPr>
        <p:sp>
          <p:nvSpPr>
            <p:cNvPr id="151" name="Google Shape;151;p4"/>
            <p:cNvSpPr/>
            <p:nvPr/>
          </p:nvSpPr>
          <p:spPr>
            <a:xfrm>
              <a:off x="396457" y="990542"/>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4"/>
            <p:cNvSpPr/>
            <p:nvPr/>
          </p:nvSpPr>
          <p:spPr>
            <a:xfrm>
              <a:off x="433380" y="920446"/>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dirty="0">
                  <a:solidFill>
                    <a:schemeClr val="lt1"/>
                  </a:solidFill>
                  <a:latin typeface="Calibri"/>
                  <a:ea typeface="Calibri"/>
                  <a:cs typeface="Calibri"/>
                  <a:sym typeface="Calibri"/>
                </a:rPr>
                <a:t>1</a:t>
              </a:r>
              <a:endParaRPr sz="1400" b="0" i="0" u="none" strike="noStrike" cap="none" dirty="0">
                <a:solidFill>
                  <a:srgbClr val="000000"/>
                </a:solidFill>
                <a:latin typeface="Arial"/>
                <a:ea typeface="Arial"/>
                <a:cs typeface="Arial"/>
                <a:sym typeface="Arial"/>
              </a:endParaRPr>
            </a:p>
          </p:txBody>
        </p:sp>
      </p:grpSp>
      <p:sp>
        <p:nvSpPr>
          <p:cNvPr id="154" name="Google Shape;154;p4"/>
          <p:cNvSpPr/>
          <p:nvPr/>
        </p:nvSpPr>
        <p:spPr>
          <a:xfrm>
            <a:off x="911772" y="1263881"/>
            <a:ext cx="10866255" cy="197588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s-ES" sz="1600" b="1" i="0" u="none" strike="noStrike" cap="none" dirty="0">
                <a:solidFill>
                  <a:srgbClr val="262626"/>
                </a:solidFill>
                <a:latin typeface="Calibri"/>
                <a:ea typeface="Calibri"/>
                <a:cs typeface="Calibri"/>
                <a:sym typeface="Calibri"/>
              </a:rPr>
              <a:t>Presente la lección a sus alumnos preguntándoles sobre su conocimiento acerca  del reciclaje y cuestione si alguien recicla en casa.</a:t>
            </a:r>
          </a:p>
          <a:p>
            <a:pPr marL="285750" marR="0" lvl="0" indent="-285750" algn="just" rtl="0">
              <a:lnSpc>
                <a:spcPct val="120000"/>
              </a:lnSpc>
              <a:spcBef>
                <a:spcPts val="0"/>
              </a:spcBef>
              <a:spcAft>
                <a:spcPts val="0"/>
              </a:spcAft>
              <a:buClr>
                <a:srgbClr val="000000"/>
              </a:buClr>
              <a:buSzPts val="1600"/>
              <a:buFont typeface="Arial" panose="020B0604020202020204" pitchFamily="34" charset="0"/>
              <a:buChar char="•"/>
            </a:pPr>
            <a:r>
              <a:rPr lang="es-ES" i="0" u="none" strike="noStrike" cap="none" dirty="0">
                <a:solidFill>
                  <a:srgbClr val="262626"/>
                </a:solidFill>
                <a:latin typeface="Calibri"/>
                <a:ea typeface="Calibri"/>
                <a:cs typeface="Calibri"/>
                <a:sym typeface="Calibri"/>
              </a:rPr>
              <a:t>Muestre la diapositiva “SÍ/NO” o imprima el documento</a:t>
            </a:r>
          </a:p>
          <a:p>
            <a:pPr marL="285750" marR="0" lvl="0" indent="-285750" algn="just" rtl="0">
              <a:lnSpc>
                <a:spcPct val="120000"/>
              </a:lnSpc>
              <a:spcBef>
                <a:spcPts val="0"/>
              </a:spcBef>
              <a:spcAft>
                <a:spcPts val="0"/>
              </a:spcAft>
              <a:buClr>
                <a:srgbClr val="000000"/>
              </a:buClr>
              <a:buSzPts val="1600"/>
              <a:buFont typeface="Arial" panose="020B0604020202020204" pitchFamily="34" charset="0"/>
              <a:buChar char="•"/>
            </a:pPr>
            <a:r>
              <a:rPr lang="es-ES" dirty="0">
                <a:solidFill>
                  <a:srgbClr val="262626"/>
                </a:solidFill>
                <a:latin typeface="Calibri"/>
                <a:ea typeface="Calibri"/>
                <a:cs typeface="Calibri"/>
                <a:sym typeface="Calibri"/>
              </a:rPr>
              <a:t>Genera</a:t>
            </a:r>
            <a:r>
              <a:rPr lang="es-ES" i="0" u="none" strike="noStrike" cap="none" dirty="0">
                <a:solidFill>
                  <a:srgbClr val="262626"/>
                </a:solidFill>
                <a:latin typeface="Calibri"/>
                <a:ea typeface="Calibri"/>
                <a:cs typeface="Calibri"/>
                <a:sym typeface="Calibri"/>
              </a:rPr>
              <a:t> una discusión abierta sobre los conceptos básicos del reciclaje.</a:t>
            </a:r>
          </a:p>
          <a:p>
            <a:pPr marL="285750" marR="0" lvl="0" indent="-285750" algn="just" rtl="0">
              <a:lnSpc>
                <a:spcPct val="120000"/>
              </a:lnSpc>
              <a:spcBef>
                <a:spcPts val="0"/>
              </a:spcBef>
              <a:spcAft>
                <a:spcPts val="0"/>
              </a:spcAft>
              <a:buClr>
                <a:srgbClr val="000000"/>
              </a:buClr>
              <a:buSzPts val="1600"/>
              <a:buFont typeface="Arial" panose="020B0604020202020204" pitchFamily="34" charset="0"/>
              <a:buChar char="•"/>
            </a:pPr>
            <a:r>
              <a:rPr lang="es-ES" i="0" u="none" strike="noStrike" cap="none" dirty="0">
                <a:solidFill>
                  <a:srgbClr val="262626"/>
                </a:solidFill>
                <a:latin typeface="Calibri"/>
                <a:ea typeface="Calibri"/>
                <a:cs typeface="Calibri"/>
                <a:sym typeface="Calibri"/>
              </a:rPr>
              <a:t>¿Qué es exactamente el reciclaje?</a:t>
            </a:r>
          </a:p>
          <a:p>
            <a:pPr marL="285750" marR="0" lvl="0" indent="-285750" algn="just" rtl="0">
              <a:lnSpc>
                <a:spcPct val="120000"/>
              </a:lnSpc>
              <a:spcBef>
                <a:spcPts val="0"/>
              </a:spcBef>
              <a:spcAft>
                <a:spcPts val="0"/>
              </a:spcAft>
              <a:buClr>
                <a:srgbClr val="000000"/>
              </a:buClr>
              <a:buSzPts val="1600"/>
              <a:buFont typeface="Arial" panose="020B0604020202020204" pitchFamily="34" charset="0"/>
              <a:buChar char="•"/>
            </a:pPr>
            <a:r>
              <a:rPr lang="es-ES" i="0" u="none" strike="noStrike" cap="none" dirty="0">
                <a:solidFill>
                  <a:srgbClr val="262626"/>
                </a:solidFill>
                <a:latin typeface="Calibri"/>
                <a:ea typeface="Calibri"/>
                <a:cs typeface="Calibri"/>
                <a:sym typeface="Calibri"/>
              </a:rPr>
              <a:t>¿Qué se puede reciclar?</a:t>
            </a:r>
          </a:p>
          <a:p>
            <a:pPr marL="285750" marR="0" lvl="0" indent="-285750" algn="just" rtl="0">
              <a:lnSpc>
                <a:spcPct val="120000"/>
              </a:lnSpc>
              <a:spcBef>
                <a:spcPts val="0"/>
              </a:spcBef>
              <a:spcAft>
                <a:spcPts val="0"/>
              </a:spcAft>
              <a:buClr>
                <a:srgbClr val="000000"/>
              </a:buClr>
              <a:buSzPts val="1600"/>
              <a:buFont typeface="Arial" panose="020B0604020202020204" pitchFamily="34" charset="0"/>
              <a:buChar char="•"/>
            </a:pPr>
            <a:r>
              <a:rPr lang="es-ES" i="0" u="none" strike="noStrike" cap="none" dirty="0">
                <a:solidFill>
                  <a:srgbClr val="262626"/>
                </a:solidFill>
                <a:latin typeface="Calibri"/>
                <a:ea typeface="Calibri"/>
                <a:cs typeface="Calibri"/>
                <a:sym typeface="Calibri"/>
              </a:rPr>
              <a:t>¿Qué no se puede reciclar?</a:t>
            </a:r>
            <a:endParaRPr i="0" u="none" strike="noStrike" cap="none" dirty="0">
              <a:solidFill>
                <a:srgbClr val="000000"/>
              </a:solidFill>
              <a:latin typeface="Arial"/>
              <a:ea typeface="Arial"/>
              <a:cs typeface="Arial"/>
              <a:sym typeface="Arial"/>
            </a:endParaRPr>
          </a:p>
        </p:txBody>
      </p:sp>
      <p:sp>
        <p:nvSpPr>
          <p:cNvPr id="155" name="Google Shape;155;p4"/>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b="1" dirty="0" err="1">
                <a:solidFill>
                  <a:schemeClr val="lt1"/>
                </a:solidFill>
                <a:latin typeface="Calibri"/>
                <a:ea typeface="Calibri"/>
                <a:cs typeface="Calibri"/>
                <a:sym typeface="Calibri"/>
              </a:rPr>
              <a:t>Duración</a:t>
            </a:r>
            <a:r>
              <a:rPr lang="en-US" b="1" dirty="0">
                <a:solidFill>
                  <a:schemeClr val="lt1"/>
                </a:solidFill>
                <a:latin typeface="Calibri"/>
                <a:ea typeface="Calibri"/>
                <a:cs typeface="Calibri"/>
                <a:sym typeface="Calibri"/>
              </a:rPr>
              <a:t> de la </a:t>
            </a:r>
            <a:r>
              <a:rPr lang="en-US" b="1" dirty="0" err="1">
                <a:solidFill>
                  <a:schemeClr val="lt1"/>
                </a:solidFill>
                <a:latin typeface="Calibri"/>
                <a:ea typeface="Calibri"/>
                <a:cs typeface="Calibri"/>
                <a:sym typeface="Calibri"/>
              </a:rPr>
              <a:t>lección</a:t>
            </a:r>
            <a:r>
              <a:rPr lang="en-US" sz="1400" b="1" i="0" u="none" strike="noStrike" cap="none" dirty="0">
                <a:solidFill>
                  <a:schemeClr val="lt1"/>
                </a:solidFill>
                <a:latin typeface="Calibri"/>
                <a:ea typeface="Calibri"/>
                <a:cs typeface="Calibri"/>
                <a:sym typeface="Calibri"/>
              </a:rPr>
              <a:t>: 45 - 60 </a:t>
            </a:r>
            <a:r>
              <a:rPr lang="en-US" sz="1400" b="1" i="0" u="none" strike="noStrike" cap="none" dirty="0" err="1">
                <a:solidFill>
                  <a:schemeClr val="lt1"/>
                </a:solidFill>
                <a:latin typeface="Calibri"/>
                <a:ea typeface="Calibri"/>
                <a:cs typeface="Calibri"/>
                <a:sym typeface="Calibri"/>
              </a:rPr>
              <a:t>minutos</a:t>
            </a:r>
            <a:endParaRPr sz="1400" b="0" i="0" u="none" strike="noStrike" cap="none" dirty="0">
              <a:solidFill>
                <a:srgbClr val="000000"/>
              </a:solidFill>
              <a:latin typeface="Arial"/>
              <a:ea typeface="Arial"/>
              <a:cs typeface="Arial"/>
              <a:sym typeface="Arial"/>
            </a:endParaRPr>
          </a:p>
        </p:txBody>
      </p:sp>
      <p:sp>
        <p:nvSpPr>
          <p:cNvPr id="156" name="Google Shape;156;p4"/>
          <p:cNvSpPr/>
          <p:nvPr/>
        </p:nvSpPr>
        <p:spPr>
          <a:xfrm>
            <a:off x="413972" y="3418309"/>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a:off x="360335" y="3418309"/>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4"/>
          <p:cNvSpPr/>
          <p:nvPr/>
        </p:nvSpPr>
        <p:spPr>
          <a:xfrm>
            <a:off x="404919" y="3398257"/>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159" name="Google Shape;159;p4"/>
          <p:cNvSpPr/>
          <p:nvPr/>
        </p:nvSpPr>
        <p:spPr>
          <a:xfrm>
            <a:off x="911773" y="3460681"/>
            <a:ext cx="10866255" cy="168042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dirty="0" err="1">
                <a:solidFill>
                  <a:srgbClr val="262626"/>
                </a:solidFill>
                <a:latin typeface="Calibri"/>
                <a:ea typeface="Calibri"/>
                <a:cs typeface="Calibri"/>
                <a:sym typeface="Calibri"/>
              </a:rPr>
              <a:t>Pase</a:t>
            </a:r>
            <a:r>
              <a:rPr lang="en-US" sz="1600" b="1" dirty="0">
                <a:solidFill>
                  <a:srgbClr val="262626"/>
                </a:solidFill>
                <a:latin typeface="Calibri"/>
                <a:ea typeface="Calibri"/>
                <a:cs typeface="Calibri"/>
                <a:sym typeface="Calibri"/>
              </a:rPr>
              <a:t> las </a:t>
            </a:r>
            <a:r>
              <a:rPr lang="en-US" sz="1600" b="1" dirty="0" err="1">
                <a:solidFill>
                  <a:srgbClr val="262626"/>
                </a:solidFill>
                <a:latin typeface="Calibri"/>
                <a:ea typeface="Calibri"/>
                <a:cs typeface="Calibri"/>
                <a:sym typeface="Calibri"/>
              </a:rPr>
              <a:t>diapositivas</a:t>
            </a:r>
            <a:r>
              <a:rPr lang="en-US" sz="1600" b="1" dirty="0">
                <a:solidFill>
                  <a:srgbClr val="262626"/>
                </a:solidFill>
                <a:latin typeface="Calibri"/>
                <a:ea typeface="Calibri"/>
                <a:cs typeface="Calibri"/>
                <a:sym typeface="Calibri"/>
              </a:rPr>
              <a:t> y </a:t>
            </a:r>
            <a:r>
              <a:rPr lang="en-US" sz="1600" b="1" dirty="0" err="1">
                <a:solidFill>
                  <a:srgbClr val="262626"/>
                </a:solidFill>
                <a:latin typeface="Calibri"/>
                <a:ea typeface="Calibri"/>
                <a:cs typeface="Calibri"/>
                <a:sym typeface="Calibri"/>
              </a:rPr>
              <a:t>vaya</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preguntando</a:t>
            </a:r>
            <a:r>
              <a:rPr lang="en-US" sz="1600" b="1" i="0" u="none" strike="noStrike" cap="none" dirty="0">
                <a:solidFill>
                  <a:srgbClr val="262626"/>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285750" marR="0" lvl="0" indent="-285750" algn="just" rtl="0">
              <a:lnSpc>
                <a:spcPct val="120000"/>
              </a:lnSpc>
              <a:spcBef>
                <a:spcPts val="0"/>
              </a:spcBef>
              <a:spcAft>
                <a:spcPts val="0"/>
              </a:spcAft>
              <a:buClr>
                <a:srgbClr val="262626"/>
              </a:buClr>
              <a:buSzPts val="2100"/>
              <a:buFont typeface="Arial"/>
              <a:buChar char="•"/>
            </a:pPr>
            <a:r>
              <a:rPr lang="es-ES" sz="1400" b="0" i="0" u="none" strike="noStrike" cap="none" dirty="0">
                <a:solidFill>
                  <a:srgbClr val="262626"/>
                </a:solidFill>
                <a:latin typeface="Calibri"/>
                <a:ea typeface="Calibri"/>
                <a:cs typeface="Calibri"/>
                <a:sym typeface="Calibri"/>
              </a:rPr>
              <a:t>¿Por qué es importante reciclar?</a:t>
            </a:r>
          </a:p>
          <a:p>
            <a:pPr marL="285750" marR="0" lvl="0" indent="-285750" algn="just" rtl="0">
              <a:lnSpc>
                <a:spcPct val="120000"/>
              </a:lnSpc>
              <a:spcBef>
                <a:spcPts val="0"/>
              </a:spcBef>
              <a:spcAft>
                <a:spcPts val="0"/>
              </a:spcAft>
              <a:buClr>
                <a:srgbClr val="262626"/>
              </a:buClr>
              <a:buSzPts val="2100"/>
              <a:buFont typeface="Arial"/>
              <a:buChar char="•"/>
            </a:pPr>
            <a:r>
              <a:rPr lang="es-ES" sz="1400" b="0" i="0" u="none" strike="noStrike" cap="none" dirty="0">
                <a:solidFill>
                  <a:srgbClr val="262626"/>
                </a:solidFill>
                <a:latin typeface="Calibri"/>
                <a:ea typeface="Calibri"/>
                <a:cs typeface="Calibri"/>
                <a:sym typeface="Calibri"/>
              </a:rPr>
              <a:t>¿Qué pasa con la basura?</a:t>
            </a:r>
          </a:p>
          <a:p>
            <a:pPr marL="285750" marR="0" lvl="0" indent="-285750" algn="just" rtl="0">
              <a:lnSpc>
                <a:spcPct val="120000"/>
              </a:lnSpc>
              <a:spcBef>
                <a:spcPts val="0"/>
              </a:spcBef>
              <a:spcAft>
                <a:spcPts val="0"/>
              </a:spcAft>
              <a:buClr>
                <a:srgbClr val="262626"/>
              </a:buClr>
              <a:buSzPts val="2100"/>
              <a:buFont typeface="Arial"/>
              <a:buChar char="•"/>
            </a:pPr>
            <a:r>
              <a:rPr lang="es-ES" sz="1400" b="0" i="0" u="none" strike="noStrike" cap="none" dirty="0">
                <a:solidFill>
                  <a:srgbClr val="262626"/>
                </a:solidFill>
                <a:latin typeface="Calibri"/>
                <a:ea typeface="Calibri"/>
                <a:cs typeface="Calibri"/>
                <a:sym typeface="Calibri"/>
              </a:rPr>
              <a:t>¿Qué opinas de los vertederos?</a:t>
            </a:r>
          </a:p>
          <a:p>
            <a:pPr marL="285750" marR="0" lvl="0" indent="-285750" algn="just" rtl="0">
              <a:lnSpc>
                <a:spcPct val="120000"/>
              </a:lnSpc>
              <a:spcBef>
                <a:spcPts val="0"/>
              </a:spcBef>
              <a:spcAft>
                <a:spcPts val="0"/>
              </a:spcAft>
              <a:buClr>
                <a:srgbClr val="262626"/>
              </a:buClr>
              <a:buSzPts val="2100"/>
              <a:buFont typeface="Arial"/>
              <a:buChar char="•"/>
            </a:pPr>
            <a:r>
              <a:rPr lang="es-ES" sz="1400" b="0" i="0" u="none" strike="noStrike" cap="none" dirty="0">
                <a:solidFill>
                  <a:srgbClr val="262626"/>
                </a:solidFill>
                <a:latin typeface="Calibri"/>
                <a:ea typeface="Calibri"/>
                <a:cs typeface="Calibri"/>
                <a:sym typeface="Calibri"/>
              </a:rPr>
              <a:t>¿Qué opinas sobre la contaminación en los océanos y mares?</a:t>
            </a:r>
          </a:p>
          <a:p>
            <a:pPr marL="285750" marR="0" lvl="0" indent="-285750" algn="just" rtl="0">
              <a:lnSpc>
                <a:spcPct val="120000"/>
              </a:lnSpc>
              <a:spcBef>
                <a:spcPts val="0"/>
              </a:spcBef>
              <a:spcAft>
                <a:spcPts val="0"/>
              </a:spcAft>
              <a:buClr>
                <a:srgbClr val="262626"/>
              </a:buClr>
              <a:buSzPts val="2100"/>
              <a:buFont typeface="Arial"/>
              <a:buChar char="•"/>
            </a:pPr>
            <a:r>
              <a:rPr lang="es-ES" sz="1400" b="0" i="0" u="none" strike="noStrike" cap="none" dirty="0">
                <a:solidFill>
                  <a:srgbClr val="262626"/>
                </a:solidFill>
                <a:latin typeface="Calibri"/>
                <a:ea typeface="Calibri"/>
                <a:cs typeface="Calibri"/>
                <a:sym typeface="Calibri"/>
              </a:rPr>
              <a:t>¿Cómo reciclas?</a:t>
            </a:r>
            <a:endParaRPr sz="1400" b="0" i="0" u="none" strike="noStrike" cap="none" dirty="0">
              <a:solidFill>
                <a:srgbClr val="000000"/>
              </a:solidFill>
              <a:latin typeface="Arial"/>
              <a:ea typeface="Arial"/>
              <a:cs typeface="Arial"/>
              <a:sym typeface="Arial"/>
            </a:endParaRPr>
          </a:p>
        </p:txBody>
      </p:sp>
      <p:sp>
        <p:nvSpPr>
          <p:cNvPr id="160" name="Google Shape;160;p4"/>
          <p:cNvSpPr/>
          <p:nvPr/>
        </p:nvSpPr>
        <p:spPr>
          <a:xfrm>
            <a:off x="413972" y="5449774"/>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4"/>
          <p:cNvSpPr/>
          <p:nvPr/>
        </p:nvSpPr>
        <p:spPr>
          <a:xfrm>
            <a:off x="360335" y="5449774"/>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4"/>
          <p:cNvSpPr/>
          <p:nvPr/>
        </p:nvSpPr>
        <p:spPr>
          <a:xfrm>
            <a:off x="404919" y="5429722"/>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63" name="Google Shape;163;p4"/>
          <p:cNvSpPr/>
          <p:nvPr/>
        </p:nvSpPr>
        <p:spPr>
          <a:xfrm>
            <a:off x="911773" y="5492146"/>
            <a:ext cx="10866255" cy="68322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s-ES" sz="1600" b="1" dirty="0">
                <a:solidFill>
                  <a:srgbClr val="262626"/>
                </a:solidFill>
                <a:latin typeface="Calibri"/>
                <a:ea typeface="Calibri"/>
                <a:cs typeface="Calibri"/>
                <a:sym typeface="Calibri"/>
              </a:rPr>
              <a:t>Solicite</a:t>
            </a:r>
            <a:r>
              <a:rPr lang="es-ES" sz="1600" b="1" i="0" u="none" strike="noStrike" cap="none" dirty="0">
                <a:solidFill>
                  <a:srgbClr val="262626"/>
                </a:solidFill>
                <a:latin typeface="Calibri"/>
                <a:ea typeface="Calibri"/>
                <a:cs typeface="Calibri"/>
                <a:sym typeface="Calibri"/>
              </a:rPr>
              <a:t> a los estudiantes que escriban una o dos oraciones sobre lo más importante que aprendieron de la lección. Pídales que compartan lo que escribieron y por qué.</a:t>
            </a:r>
            <a:endParaRPr sz="1400" b="0" i="0" u="none" strike="noStrike" cap="none" dirty="0">
              <a:solidFill>
                <a:srgbClr val="262626"/>
              </a:solidFill>
              <a:latin typeface="Calibri"/>
              <a:ea typeface="Calibri"/>
              <a:cs typeface="Calibri"/>
              <a:sym typeface="Calibri"/>
            </a:endParaRPr>
          </a:p>
        </p:txBody>
      </p:sp>
      <p:sp>
        <p:nvSpPr>
          <p:cNvPr id="164" name="Google Shape;16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68"/>
        <p:cNvGrpSpPr/>
        <p:nvPr/>
      </p:nvGrpSpPr>
      <p:grpSpPr>
        <a:xfrm>
          <a:off x="0" y="0"/>
          <a:ext cx="0" cy="0"/>
          <a:chOff x="0" y="0"/>
          <a:chExt cx="0" cy="0"/>
        </a:xfrm>
      </p:grpSpPr>
      <p:pic>
        <p:nvPicPr>
          <p:cNvPr id="169" name="Google Shape;169;p5"/>
          <p:cNvPicPr preferRelativeResize="0"/>
          <p:nvPr/>
        </p:nvPicPr>
        <p:blipFill rotWithShape="1">
          <a:blip r:embed="rId3">
            <a:alphaModFix/>
          </a:blip>
          <a:srcRect/>
          <a:stretch/>
        </p:blipFill>
        <p:spPr>
          <a:xfrm>
            <a:off x="0" y="399974"/>
            <a:ext cx="12192000" cy="6858000"/>
          </a:xfrm>
          <a:prstGeom prst="rect">
            <a:avLst/>
          </a:prstGeom>
          <a:noFill/>
          <a:ln>
            <a:noFill/>
          </a:ln>
        </p:spPr>
      </p:pic>
      <p:sp>
        <p:nvSpPr>
          <p:cNvPr id="170" name="Google Shape;170;p5"/>
          <p:cNvSpPr/>
          <p:nvPr/>
        </p:nvSpPr>
        <p:spPr>
          <a:xfrm>
            <a:off x="2606040" y="185126"/>
            <a:ext cx="6979920" cy="991698"/>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1" name="Google Shape;171;p5"/>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5"/>
          <p:cNvSpPr txBox="1"/>
          <p:nvPr/>
        </p:nvSpPr>
        <p:spPr>
          <a:xfrm>
            <a:off x="2983322" y="294106"/>
            <a:ext cx="622535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chemeClr val="lt1"/>
                </a:solidFill>
                <a:latin typeface="Calibri"/>
                <a:ea typeface="Calibri"/>
                <a:cs typeface="Calibri"/>
                <a:sym typeface="Calibri"/>
              </a:rPr>
              <a:t>La </a:t>
            </a:r>
            <a:r>
              <a:rPr lang="en-US" sz="3200" b="1" dirty="0" err="1">
                <a:solidFill>
                  <a:schemeClr val="lt1"/>
                </a:solidFill>
                <a:latin typeface="Calibri"/>
                <a:ea typeface="Calibri"/>
                <a:cs typeface="Calibri"/>
                <a:sym typeface="Calibri"/>
              </a:rPr>
              <a:t>Lección</a:t>
            </a:r>
            <a:r>
              <a:rPr lang="en-US" sz="3200" b="1" dirty="0">
                <a:solidFill>
                  <a:schemeClr val="lt1"/>
                </a:solidFill>
                <a:latin typeface="Calibri"/>
                <a:ea typeface="Calibri"/>
                <a:cs typeface="Calibri"/>
                <a:sym typeface="Calibri"/>
              </a:rPr>
              <a:t> </a:t>
            </a:r>
            <a:r>
              <a:rPr lang="en-US" sz="3200" b="1" i="0" u="none" strike="noStrike" cap="none" dirty="0">
                <a:solidFill>
                  <a:schemeClr val="lt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
        <p:nvSpPr>
          <p:cNvPr id="173" name="Google Shape;173;p5"/>
          <p:cNvSpPr/>
          <p:nvPr/>
        </p:nvSpPr>
        <p:spPr>
          <a:xfrm>
            <a:off x="413972" y="1449128"/>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5"/>
          <p:cNvSpPr/>
          <p:nvPr/>
        </p:nvSpPr>
        <p:spPr>
          <a:xfrm>
            <a:off x="360335" y="1449128"/>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p5"/>
          <p:cNvSpPr/>
          <p:nvPr/>
        </p:nvSpPr>
        <p:spPr>
          <a:xfrm>
            <a:off x="404919" y="1429076"/>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176" name="Google Shape;176;p5"/>
          <p:cNvSpPr/>
          <p:nvPr/>
        </p:nvSpPr>
        <p:spPr>
          <a:xfrm>
            <a:off x="911773" y="1491500"/>
            <a:ext cx="10866255" cy="275148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s-ES" sz="1600" b="1" i="0" u="none" strike="noStrike" cap="none" dirty="0">
                <a:solidFill>
                  <a:srgbClr val="262626"/>
                </a:solidFill>
                <a:latin typeface="Calibri"/>
                <a:ea typeface="Calibri"/>
                <a:cs typeface="Calibri"/>
                <a:sym typeface="Calibri"/>
              </a:rPr>
              <a:t>Pida a los estudiantes que se </a:t>
            </a:r>
            <a:r>
              <a:rPr lang="es-ES" sz="1600" b="1" i="0" u="none" strike="noStrike" cap="none" dirty="0" err="1">
                <a:solidFill>
                  <a:srgbClr val="262626"/>
                </a:solidFill>
                <a:latin typeface="Calibri"/>
                <a:ea typeface="Calibri"/>
                <a:cs typeface="Calibri"/>
                <a:sym typeface="Calibri"/>
              </a:rPr>
              <a:t>autocuenten</a:t>
            </a:r>
            <a:r>
              <a:rPr lang="es-ES" sz="1600" b="1" i="0" u="none" strike="noStrike" cap="none" dirty="0">
                <a:solidFill>
                  <a:srgbClr val="262626"/>
                </a:solidFill>
                <a:latin typeface="Calibri"/>
                <a:ea typeface="Calibri"/>
                <a:cs typeface="Calibri"/>
                <a:sym typeface="Calibri"/>
              </a:rPr>
              <a:t> del  1 al 4 y forme 4 grupos. Proporcione materiales de arte a cada grupo </a:t>
            </a:r>
            <a:r>
              <a:rPr lang="es-ES" sz="1600" b="1" dirty="0">
                <a:solidFill>
                  <a:srgbClr val="262626"/>
                </a:solidFill>
                <a:latin typeface="Calibri"/>
                <a:ea typeface="Calibri"/>
                <a:cs typeface="Calibri"/>
                <a:sym typeface="Calibri"/>
              </a:rPr>
              <a:t>e infórmeles </a:t>
            </a:r>
            <a:r>
              <a:rPr lang="es-ES" sz="1600" b="1" i="0" u="none" strike="noStrike" cap="none" dirty="0">
                <a:solidFill>
                  <a:srgbClr val="262626"/>
                </a:solidFill>
                <a:latin typeface="Calibri"/>
                <a:ea typeface="Calibri"/>
                <a:cs typeface="Calibri"/>
                <a:sym typeface="Calibri"/>
              </a:rPr>
              <a:t>que harán </a:t>
            </a:r>
            <a:r>
              <a:rPr lang="es-ES" sz="1600" b="1" i="0" u="none" strike="noStrike" cap="none" dirty="0" err="1">
                <a:solidFill>
                  <a:srgbClr val="262626"/>
                </a:solidFill>
                <a:latin typeface="Calibri"/>
                <a:ea typeface="Calibri"/>
                <a:cs typeface="Calibri"/>
                <a:sym typeface="Calibri"/>
              </a:rPr>
              <a:t>pósters</a:t>
            </a:r>
            <a:r>
              <a:rPr lang="es-ES" sz="1600" b="1" i="0" u="none" strike="noStrike" cap="none" dirty="0">
                <a:solidFill>
                  <a:srgbClr val="262626"/>
                </a:solidFill>
                <a:latin typeface="Calibri"/>
                <a:ea typeface="Calibri"/>
                <a:cs typeface="Calibri"/>
                <a:sym typeface="Calibri"/>
              </a:rPr>
              <a:t> sobre temas de reciclaje.</a:t>
            </a:r>
          </a:p>
          <a:p>
            <a:pPr marL="285750" marR="0" lvl="0" indent="-285750" algn="just" rtl="0">
              <a:lnSpc>
                <a:spcPct val="120000"/>
              </a:lnSpc>
              <a:spcBef>
                <a:spcPts val="0"/>
              </a:spcBef>
              <a:spcAft>
                <a:spcPts val="0"/>
              </a:spcAft>
              <a:buClr>
                <a:srgbClr val="000000"/>
              </a:buClr>
              <a:buSzPts val="1600"/>
              <a:buFont typeface="Arial" panose="020B0604020202020204" pitchFamily="34" charset="0"/>
              <a:buChar char="•"/>
            </a:pPr>
            <a:r>
              <a:rPr lang="es-ES" i="0" u="none" strike="noStrike" cap="none" dirty="0">
                <a:solidFill>
                  <a:srgbClr val="262626"/>
                </a:solidFill>
                <a:latin typeface="Calibri"/>
                <a:ea typeface="Calibri"/>
                <a:cs typeface="Calibri"/>
                <a:sym typeface="Calibri"/>
              </a:rPr>
              <a:t>Pida a todos los 1 que se unan para crear uno o más carteles sobre los 3 pasos para reciclar. (1. Saber qué tirar 2. Limpiar y secar 3. Colocar en el contenedor correcto)</a:t>
            </a:r>
          </a:p>
          <a:p>
            <a:pPr marL="285750" marR="0" lvl="0" indent="-285750" algn="just" rtl="0">
              <a:lnSpc>
                <a:spcPct val="120000"/>
              </a:lnSpc>
              <a:spcBef>
                <a:spcPts val="0"/>
              </a:spcBef>
              <a:spcAft>
                <a:spcPts val="0"/>
              </a:spcAft>
              <a:buClr>
                <a:srgbClr val="000000"/>
              </a:buClr>
              <a:buSzPts val="1600"/>
              <a:buFont typeface="Arial" panose="020B0604020202020204" pitchFamily="34" charset="0"/>
              <a:buChar char="•"/>
            </a:pPr>
            <a:r>
              <a:rPr lang="es-ES" i="0" u="none" strike="noStrike" cap="none" dirty="0">
                <a:solidFill>
                  <a:srgbClr val="262626"/>
                </a:solidFill>
                <a:latin typeface="Calibri"/>
                <a:ea typeface="Calibri"/>
                <a:cs typeface="Calibri"/>
                <a:sym typeface="Calibri"/>
              </a:rPr>
              <a:t>Pida a todos los 2 que se unan para crear uno o más carteles sobre lo que podemos y no podemos reciclar (utilice el documento SÍ/NO como referencia)</a:t>
            </a:r>
          </a:p>
          <a:p>
            <a:pPr marL="285750" marR="0" lvl="0" indent="-285750" algn="just" rtl="0">
              <a:lnSpc>
                <a:spcPct val="120000"/>
              </a:lnSpc>
              <a:spcBef>
                <a:spcPts val="0"/>
              </a:spcBef>
              <a:spcAft>
                <a:spcPts val="0"/>
              </a:spcAft>
              <a:buClr>
                <a:srgbClr val="000000"/>
              </a:buClr>
              <a:buSzPts val="1600"/>
              <a:buFont typeface="Arial" panose="020B0604020202020204" pitchFamily="34" charset="0"/>
              <a:buChar char="•"/>
            </a:pPr>
            <a:r>
              <a:rPr lang="es-ES" i="0" u="none" strike="noStrike" cap="none" dirty="0">
                <a:solidFill>
                  <a:srgbClr val="262626"/>
                </a:solidFill>
                <a:latin typeface="Calibri"/>
                <a:ea typeface="Calibri"/>
                <a:cs typeface="Calibri"/>
                <a:sym typeface="Calibri"/>
              </a:rPr>
              <a:t>Pida a los 3 que se unan para crear uno o más carteles acerca de cómo los desechos terminan en un vertedero y en nuestro océano (referencia a la diapositiva n.º 10, ¿cómo es un vertedero?)</a:t>
            </a:r>
          </a:p>
          <a:p>
            <a:pPr marL="285750" marR="0" lvl="0" indent="-285750" algn="just" rtl="0">
              <a:lnSpc>
                <a:spcPct val="120000"/>
              </a:lnSpc>
              <a:spcBef>
                <a:spcPts val="0"/>
              </a:spcBef>
              <a:spcAft>
                <a:spcPts val="0"/>
              </a:spcAft>
              <a:buClr>
                <a:srgbClr val="000000"/>
              </a:buClr>
              <a:buSzPts val="1600"/>
              <a:buFont typeface="Arial" panose="020B0604020202020204" pitchFamily="34" charset="0"/>
              <a:buChar char="•"/>
            </a:pPr>
            <a:r>
              <a:rPr lang="es-ES" i="0" u="none" strike="noStrike" cap="none" dirty="0">
                <a:solidFill>
                  <a:srgbClr val="262626"/>
                </a:solidFill>
                <a:latin typeface="Calibri"/>
                <a:ea typeface="Calibri"/>
                <a:cs typeface="Calibri"/>
                <a:sym typeface="Calibri"/>
              </a:rPr>
              <a:t>Pida a los 4 que se unan para crear uno o más carteles sobre cómo el reciclaje puede salvar el planeta. (protege a los animales del océano, ahorra energía, etc.)</a:t>
            </a:r>
          </a:p>
        </p:txBody>
      </p:sp>
      <p:sp>
        <p:nvSpPr>
          <p:cNvPr id="177" name="Google Shape;177;p5"/>
          <p:cNvSpPr/>
          <p:nvPr/>
        </p:nvSpPr>
        <p:spPr>
          <a:xfrm>
            <a:off x="413972" y="9753495"/>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5"/>
          <p:cNvSpPr/>
          <p:nvPr/>
        </p:nvSpPr>
        <p:spPr>
          <a:xfrm>
            <a:off x="360335" y="9753495"/>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5"/>
          <p:cNvSpPr/>
          <p:nvPr/>
        </p:nvSpPr>
        <p:spPr>
          <a:xfrm>
            <a:off x="404919" y="9733443"/>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180" name="Google Shape;180;p5"/>
          <p:cNvSpPr/>
          <p:nvPr/>
        </p:nvSpPr>
        <p:spPr>
          <a:xfrm>
            <a:off x="911773" y="9795867"/>
            <a:ext cx="10866255" cy="36811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i="0" u="none" strike="noStrike" cap="none">
                <a:solidFill>
                  <a:srgbClr val="262626"/>
                </a:solidFill>
                <a:latin typeface="Calibri"/>
                <a:ea typeface="Calibri"/>
                <a:cs typeface="Calibri"/>
                <a:sym typeface="Calibri"/>
              </a:rPr>
              <a:t>Give them 5min to search the class for plastic bottles to put into the new bin.</a:t>
            </a:r>
            <a:endParaRPr sz="1400" b="1" i="0" u="none" strike="noStrike" cap="none">
              <a:solidFill>
                <a:srgbClr val="262626"/>
              </a:solidFill>
              <a:latin typeface="Calibri"/>
              <a:ea typeface="Calibri"/>
              <a:cs typeface="Calibri"/>
              <a:sym typeface="Calibri"/>
            </a:endParaRPr>
          </a:p>
        </p:txBody>
      </p:sp>
      <p:sp>
        <p:nvSpPr>
          <p:cNvPr id="181" name="Google Shape;181;p5"/>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b="1" dirty="0" err="1">
                <a:solidFill>
                  <a:schemeClr val="lt1"/>
                </a:solidFill>
                <a:latin typeface="Calibri"/>
                <a:ea typeface="Calibri"/>
                <a:cs typeface="Calibri"/>
                <a:sym typeface="Calibri"/>
              </a:rPr>
              <a:t>Duración</a:t>
            </a:r>
            <a:r>
              <a:rPr lang="en-US" b="1" dirty="0">
                <a:solidFill>
                  <a:schemeClr val="lt1"/>
                </a:solidFill>
                <a:latin typeface="Calibri"/>
                <a:ea typeface="Calibri"/>
                <a:cs typeface="Calibri"/>
                <a:sym typeface="Calibri"/>
              </a:rPr>
              <a:t> de la </a:t>
            </a:r>
            <a:r>
              <a:rPr lang="en-US" b="1" dirty="0" err="1">
                <a:solidFill>
                  <a:schemeClr val="lt1"/>
                </a:solidFill>
                <a:latin typeface="Calibri"/>
                <a:ea typeface="Calibri"/>
                <a:cs typeface="Calibri"/>
                <a:sym typeface="Calibri"/>
              </a:rPr>
              <a:t>lección</a:t>
            </a:r>
            <a:r>
              <a:rPr lang="en-US" sz="1400" b="1" i="0" u="none" strike="noStrike" cap="none" dirty="0">
                <a:solidFill>
                  <a:schemeClr val="lt1"/>
                </a:solidFill>
                <a:latin typeface="Calibri"/>
                <a:ea typeface="Calibri"/>
                <a:cs typeface="Calibri"/>
                <a:sym typeface="Calibri"/>
              </a:rPr>
              <a:t>: 45 - 60 </a:t>
            </a:r>
            <a:r>
              <a:rPr lang="en-US" sz="1400" b="1" i="0" u="none" strike="noStrike" cap="none" dirty="0" err="1">
                <a:solidFill>
                  <a:schemeClr val="lt1"/>
                </a:solidFill>
                <a:latin typeface="Calibri"/>
                <a:ea typeface="Calibri"/>
                <a:cs typeface="Calibri"/>
                <a:sym typeface="Calibri"/>
              </a:rPr>
              <a:t>minutos</a:t>
            </a:r>
            <a:endParaRPr sz="1400" b="0" i="0" u="none" strike="noStrike" cap="none" dirty="0">
              <a:solidFill>
                <a:srgbClr val="000000"/>
              </a:solidFill>
              <a:latin typeface="Arial"/>
              <a:ea typeface="Arial"/>
              <a:cs typeface="Arial"/>
              <a:sym typeface="Arial"/>
            </a:endParaRPr>
          </a:p>
        </p:txBody>
      </p:sp>
      <p:sp>
        <p:nvSpPr>
          <p:cNvPr id="183" name="Google Shape;183;p5"/>
          <p:cNvSpPr/>
          <p:nvPr/>
        </p:nvSpPr>
        <p:spPr>
          <a:xfrm>
            <a:off x="503696" y="4477738"/>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p5"/>
          <p:cNvSpPr/>
          <p:nvPr/>
        </p:nvSpPr>
        <p:spPr>
          <a:xfrm>
            <a:off x="547640" y="4477738"/>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dirty="0">
                <a:solidFill>
                  <a:schemeClr val="lt1"/>
                </a:solidFill>
                <a:latin typeface="Calibri"/>
                <a:ea typeface="Calibri"/>
                <a:cs typeface="Calibri"/>
                <a:sym typeface="Calibri"/>
              </a:rPr>
              <a:t>5</a:t>
            </a:r>
            <a:endParaRPr sz="1400" b="0" i="0" u="none" strike="noStrike" cap="none" dirty="0">
              <a:solidFill>
                <a:srgbClr val="000000"/>
              </a:solidFill>
              <a:latin typeface="Arial"/>
              <a:ea typeface="Arial"/>
              <a:cs typeface="Arial"/>
              <a:sym typeface="Arial"/>
            </a:endParaRPr>
          </a:p>
        </p:txBody>
      </p:sp>
      <p:sp>
        <p:nvSpPr>
          <p:cNvPr id="185" name="Google Shape;185;p5"/>
          <p:cNvSpPr/>
          <p:nvPr/>
        </p:nvSpPr>
        <p:spPr>
          <a:xfrm>
            <a:off x="911773" y="4477738"/>
            <a:ext cx="10866255" cy="38775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600"/>
              <a:buFont typeface="Arial"/>
              <a:buNone/>
            </a:pPr>
            <a:r>
              <a:rPr lang="en-US" sz="1600" b="1" dirty="0" err="1">
                <a:solidFill>
                  <a:srgbClr val="262626"/>
                </a:solidFill>
                <a:latin typeface="Calibri"/>
                <a:ea typeface="Calibri"/>
                <a:cs typeface="Calibri"/>
                <a:sym typeface="Calibri"/>
              </a:rPr>
              <a:t>Solicite</a:t>
            </a:r>
            <a:r>
              <a:rPr lang="en-US" sz="1600" b="1" dirty="0">
                <a:solidFill>
                  <a:srgbClr val="262626"/>
                </a:solidFill>
                <a:latin typeface="Calibri"/>
                <a:ea typeface="Calibri"/>
                <a:cs typeface="Calibri"/>
                <a:sym typeface="Calibri"/>
              </a:rPr>
              <a:t> a </a:t>
            </a:r>
            <a:r>
              <a:rPr lang="en-US" sz="1600" b="1" dirty="0" err="1">
                <a:solidFill>
                  <a:srgbClr val="262626"/>
                </a:solidFill>
                <a:latin typeface="Calibri"/>
                <a:ea typeface="Calibri"/>
                <a:cs typeface="Calibri"/>
                <a:sym typeface="Calibri"/>
              </a:rPr>
              <a:t>cada</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grupo</a:t>
            </a:r>
            <a:r>
              <a:rPr lang="en-US" sz="1600" b="1" dirty="0">
                <a:solidFill>
                  <a:srgbClr val="262626"/>
                </a:solidFill>
                <a:latin typeface="Calibri"/>
                <a:ea typeface="Calibri"/>
                <a:cs typeface="Calibri"/>
                <a:sym typeface="Calibri"/>
              </a:rPr>
              <a:t> que </a:t>
            </a:r>
            <a:r>
              <a:rPr lang="en-US" sz="1600" b="1" dirty="0" err="1">
                <a:solidFill>
                  <a:srgbClr val="262626"/>
                </a:solidFill>
                <a:latin typeface="Calibri"/>
                <a:ea typeface="Calibri"/>
                <a:cs typeface="Calibri"/>
                <a:sym typeface="Calibri"/>
              </a:rPr>
              <a:t>presente</a:t>
            </a:r>
            <a:r>
              <a:rPr lang="en-US" sz="1600" b="1" dirty="0">
                <a:solidFill>
                  <a:srgbClr val="262626"/>
                </a:solidFill>
                <a:latin typeface="Calibri"/>
                <a:ea typeface="Calibri"/>
                <a:cs typeface="Calibri"/>
                <a:sym typeface="Calibri"/>
              </a:rPr>
              <a:t> sus </a:t>
            </a:r>
            <a:r>
              <a:rPr lang="en-US" sz="1600" b="1" dirty="0" err="1">
                <a:solidFill>
                  <a:srgbClr val="262626"/>
                </a:solidFill>
                <a:latin typeface="Calibri"/>
                <a:ea typeface="Calibri"/>
                <a:cs typeface="Calibri"/>
                <a:sym typeface="Calibri"/>
              </a:rPr>
              <a:t>pósters</a:t>
            </a:r>
            <a:r>
              <a:rPr lang="en-US" sz="1600" b="1" dirty="0">
                <a:solidFill>
                  <a:srgbClr val="262626"/>
                </a:solidFill>
                <a:latin typeface="Calibri"/>
                <a:ea typeface="Calibri"/>
                <a:cs typeface="Calibri"/>
                <a:sym typeface="Calibri"/>
              </a:rPr>
              <a:t> a la </a:t>
            </a:r>
            <a:r>
              <a:rPr lang="en-US" sz="1600" b="1" dirty="0" err="1">
                <a:solidFill>
                  <a:srgbClr val="262626"/>
                </a:solidFill>
                <a:latin typeface="Calibri"/>
                <a:ea typeface="Calibri"/>
                <a:cs typeface="Calibri"/>
                <a:sym typeface="Calibri"/>
              </a:rPr>
              <a:t>clase</a:t>
            </a:r>
            <a:r>
              <a:rPr lang="en-US" sz="1600" b="1" dirty="0">
                <a:solidFill>
                  <a:srgbClr val="262626"/>
                </a:solidFill>
                <a:latin typeface="Calibri"/>
                <a:ea typeface="Calibri"/>
                <a:cs typeface="Calibri"/>
                <a:sym typeface="Calibri"/>
              </a:rPr>
              <a:t> y que </a:t>
            </a:r>
            <a:r>
              <a:rPr lang="en-US" sz="1600" b="1" dirty="0" err="1">
                <a:solidFill>
                  <a:srgbClr val="262626"/>
                </a:solidFill>
                <a:latin typeface="Calibri"/>
                <a:ea typeface="Calibri"/>
                <a:cs typeface="Calibri"/>
                <a:sym typeface="Calibri"/>
              </a:rPr>
              <a:t>los</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cuelguen</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en</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el</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salón</a:t>
            </a:r>
            <a:r>
              <a:rPr lang="en-US" sz="1600" b="1" i="0" u="none" strike="noStrike" cap="none" dirty="0">
                <a:solidFill>
                  <a:srgbClr val="262626"/>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186" name="Google Shape;18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grpSp>
        <p:nvGrpSpPr>
          <p:cNvPr id="187" name="Google Shape;187;p5"/>
          <p:cNvGrpSpPr/>
          <p:nvPr/>
        </p:nvGrpSpPr>
        <p:grpSpPr>
          <a:xfrm>
            <a:off x="2822242" y="5517380"/>
            <a:ext cx="6547513" cy="1338812"/>
            <a:chOff x="4790164" y="5101971"/>
            <a:chExt cx="6979920" cy="1490877"/>
          </a:xfrm>
        </p:grpSpPr>
        <p:sp>
          <p:nvSpPr>
            <p:cNvPr id="188" name="Google Shape;188;p5"/>
            <p:cNvSpPr/>
            <p:nvPr/>
          </p:nvSpPr>
          <p:spPr>
            <a:xfrm>
              <a:off x="4790164" y="5162929"/>
              <a:ext cx="6979920" cy="1069167"/>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strike="noStrike" cap="none">
                <a:solidFill>
                  <a:srgbClr val="29C7F7"/>
                </a:solidFill>
                <a:highlight>
                  <a:srgbClr val="29C7F7"/>
                </a:highlight>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rgbClr val="29C7F7"/>
                </a:solidFill>
                <a:highlight>
                  <a:srgbClr val="29C7F7"/>
                </a:highlight>
                <a:latin typeface="Arial"/>
                <a:ea typeface="Arial"/>
                <a:cs typeface="Arial"/>
                <a:sym typeface="Arial"/>
              </a:endParaRPr>
            </a:p>
          </p:txBody>
        </p:sp>
        <p:sp>
          <p:nvSpPr>
            <p:cNvPr id="189" name="Google Shape;189;p5"/>
            <p:cNvSpPr/>
            <p:nvPr/>
          </p:nvSpPr>
          <p:spPr>
            <a:xfrm>
              <a:off x="4790164" y="5443839"/>
              <a:ext cx="6979920" cy="1149009"/>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90" name="Google Shape;190;p5"/>
            <p:cNvSpPr txBox="1"/>
            <p:nvPr/>
          </p:nvSpPr>
          <p:spPr>
            <a:xfrm>
              <a:off x="6956554" y="5101971"/>
              <a:ext cx="4280197" cy="3426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1" dirty="0" err="1">
                  <a:solidFill>
                    <a:schemeClr val="lt1"/>
                  </a:solidFill>
                </a:rPr>
                <a:t>Lecciones</a:t>
              </a:r>
              <a:r>
                <a:rPr lang="en-US" b="1" dirty="0">
                  <a:solidFill>
                    <a:schemeClr val="lt1"/>
                  </a:solidFill>
                </a:rPr>
                <a:t> Flexibles y </a:t>
              </a:r>
              <a:r>
                <a:rPr lang="en-US" b="1" dirty="0" err="1">
                  <a:solidFill>
                    <a:schemeClr val="lt1"/>
                  </a:solidFill>
                </a:rPr>
                <a:t>Adaptables</a:t>
              </a:r>
              <a:endParaRPr dirty="0"/>
            </a:p>
          </p:txBody>
        </p:sp>
      </p:grpSp>
      <p:sp>
        <p:nvSpPr>
          <p:cNvPr id="25" name="TextBox 24">
            <a:extLst>
              <a:ext uri="{FF2B5EF4-FFF2-40B4-BE49-F238E27FC236}">
                <a16:creationId xmlns:a16="http://schemas.microsoft.com/office/drawing/2014/main" id="{07756C13-4016-CF11-3E5A-F277519F24DD}"/>
              </a:ext>
            </a:extLst>
          </p:cNvPr>
          <p:cNvSpPr txBox="1"/>
          <p:nvPr/>
        </p:nvSpPr>
        <p:spPr>
          <a:xfrm>
            <a:off x="3047047" y="5625770"/>
            <a:ext cx="6097904" cy="1200329"/>
          </a:xfrm>
          <a:prstGeom prst="rect">
            <a:avLst/>
          </a:prstGeom>
          <a:noFill/>
        </p:spPr>
        <p:txBody>
          <a:bodyPr wrap="square">
            <a:spAutoFit/>
          </a:bodyPr>
          <a:lstStyle/>
          <a:p>
            <a:endParaRPr lang="es-ES" sz="1200" dirty="0">
              <a:solidFill>
                <a:schemeClr val="bg1"/>
              </a:solidFill>
            </a:endParaRPr>
          </a:p>
          <a:p>
            <a:r>
              <a:rPr lang="es-ES" sz="1200" dirty="0">
                <a:solidFill>
                  <a:schemeClr val="bg1"/>
                </a:solidFill>
              </a:rPr>
              <a:t>Los planes de lecciones están diseñados para ser flexibles y receptivos a las necesidades de su salón de clases. Las lecciones son editables y personalizables para cumplir con los diferentes contextos individuales de estudiantes y aulas. Están disponibles para descargar una versión de PowerPoint con instrucciones para el maestro y una lección en PDF imprimible.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835E1B-68F1-2B46-95E2-12FDF3CFA713}"/>
              </a:ext>
            </a:extLst>
          </p:cNvPr>
          <p:cNvPicPr>
            <a:picLocks noChangeAspect="1"/>
          </p:cNvPicPr>
          <p:nvPr/>
        </p:nvPicPr>
        <p:blipFill>
          <a:blip r:embed="rId3"/>
          <a:stretch>
            <a:fillRect/>
          </a:stretch>
        </p:blipFill>
        <p:spPr>
          <a:xfrm>
            <a:off x="0" y="0"/>
            <a:ext cx="12192000" cy="6858000"/>
          </a:xfrm>
          <a:prstGeom prst="rect">
            <a:avLst/>
          </a:prstGeom>
        </p:spPr>
      </p:pic>
      <p:sp>
        <p:nvSpPr>
          <p:cNvPr id="14" name="Slide Number Placeholder 3">
            <a:extLst>
              <a:ext uri="{FF2B5EF4-FFF2-40B4-BE49-F238E27FC236}">
                <a16:creationId xmlns:a16="http://schemas.microsoft.com/office/drawing/2014/main" id="{203DDFB3-6D59-A14A-BE61-EA5F497B703B}"/>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15" name="Picture 14" descr="Graphical user interface, text, application&#10;&#10;Description automatically generated">
            <a:extLst>
              <a:ext uri="{FF2B5EF4-FFF2-40B4-BE49-F238E27FC236}">
                <a16:creationId xmlns:a16="http://schemas.microsoft.com/office/drawing/2014/main" id="{2DA1694E-78E7-564E-A720-250B8C92BFEC}"/>
              </a:ext>
            </a:extLst>
          </p:cNvPr>
          <p:cNvPicPr>
            <a:picLocks noChangeAspect="1"/>
          </p:cNvPicPr>
          <p:nvPr/>
        </p:nvPicPr>
        <p:blipFill rotWithShape="1">
          <a:blip r:embed="rId4"/>
          <a:srcRect r="21856" b="73164"/>
          <a:stretch/>
        </p:blipFill>
        <p:spPr>
          <a:xfrm>
            <a:off x="2044737" y="2056509"/>
            <a:ext cx="7919634" cy="1146875"/>
          </a:xfrm>
          <a:prstGeom prst="rect">
            <a:avLst/>
          </a:prstGeom>
        </p:spPr>
      </p:pic>
      <p:pic>
        <p:nvPicPr>
          <p:cNvPr id="16" name="Picture 15" descr="Graphical user interface, text, application&#10;&#10;Description automatically generated">
            <a:extLst>
              <a:ext uri="{FF2B5EF4-FFF2-40B4-BE49-F238E27FC236}">
                <a16:creationId xmlns:a16="http://schemas.microsoft.com/office/drawing/2014/main" id="{575F6D79-C1A6-524D-AEBE-F0759709A4AD}"/>
              </a:ext>
            </a:extLst>
          </p:cNvPr>
          <p:cNvPicPr>
            <a:picLocks noChangeAspect="1"/>
          </p:cNvPicPr>
          <p:nvPr/>
        </p:nvPicPr>
        <p:blipFill rotWithShape="1">
          <a:blip r:embed="rId4"/>
          <a:srcRect l="50975" t="38442" r="-13" b="17"/>
          <a:stretch/>
        </p:blipFill>
        <p:spPr>
          <a:xfrm>
            <a:off x="6610103" y="3396005"/>
            <a:ext cx="4969790" cy="2629923"/>
          </a:xfrm>
          <a:prstGeom prst="rect">
            <a:avLst/>
          </a:prstGeom>
        </p:spPr>
      </p:pic>
      <p:sp>
        <p:nvSpPr>
          <p:cNvPr id="17" name="Rounded Rectangle 16">
            <a:extLst>
              <a:ext uri="{FF2B5EF4-FFF2-40B4-BE49-F238E27FC236}">
                <a16:creationId xmlns:a16="http://schemas.microsoft.com/office/drawing/2014/main" id="{E1C58300-AB33-2949-B2B1-1F1E1662997D}"/>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ounded Rectangle 17">
            <a:extLst>
              <a:ext uri="{FF2B5EF4-FFF2-40B4-BE49-F238E27FC236}">
                <a16:creationId xmlns:a16="http://schemas.microsoft.com/office/drawing/2014/main" id="{E23EAF2D-430A-3647-BA71-366646E5D4E6}"/>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TextBox 18">
            <a:extLst>
              <a:ext uri="{FF2B5EF4-FFF2-40B4-BE49-F238E27FC236}">
                <a16:creationId xmlns:a16="http://schemas.microsoft.com/office/drawing/2014/main" id="{690BB800-226F-CD4A-815D-DCCCEFEF61E4}"/>
              </a:ext>
            </a:extLst>
          </p:cNvPr>
          <p:cNvSpPr txBox="1"/>
          <p:nvPr/>
        </p:nvSpPr>
        <p:spPr>
          <a:xfrm>
            <a:off x="2357461" y="294106"/>
            <a:ext cx="7477078" cy="584775"/>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Prepare la </a:t>
            </a:r>
            <a:r>
              <a:rPr lang="en-US" sz="3200" b="1" dirty="0" err="1">
                <a:solidFill>
                  <a:schemeClr val="bg1"/>
                </a:solidFill>
                <a:latin typeface="Calibri" panose="020F0502020204030204" pitchFamily="34" charset="0"/>
                <a:cs typeface="Calibri" panose="020F0502020204030204" pitchFamily="34" charset="0"/>
              </a:rPr>
              <a:t>Presentación</a:t>
            </a:r>
            <a:r>
              <a:rPr lang="en-US" sz="3200" b="1" dirty="0">
                <a:solidFill>
                  <a:schemeClr val="bg1"/>
                </a:solidFill>
                <a:latin typeface="Calibri" panose="020F0502020204030204" pitchFamily="34" charset="0"/>
                <a:cs typeface="Calibri" panose="020F0502020204030204" pitchFamily="34" charset="0"/>
              </a:rPr>
              <a:t> de Power Point</a:t>
            </a:r>
          </a:p>
        </p:txBody>
      </p:sp>
      <p:sp>
        <p:nvSpPr>
          <p:cNvPr id="20" name="Rectangle 19">
            <a:extLst>
              <a:ext uri="{FF2B5EF4-FFF2-40B4-BE49-F238E27FC236}">
                <a16:creationId xmlns:a16="http://schemas.microsoft.com/office/drawing/2014/main" id="{21DD8050-3094-B04D-A576-35FDCA5DC53A}"/>
              </a:ext>
            </a:extLst>
          </p:cNvPr>
          <p:cNvSpPr/>
          <p:nvPr/>
        </p:nvSpPr>
        <p:spPr>
          <a:xfrm>
            <a:off x="323616" y="1056704"/>
            <a:ext cx="11361877" cy="968278"/>
          </a:xfrm>
          <a:prstGeom prst="rect">
            <a:avLst/>
          </a:prstGeom>
        </p:spPr>
        <p:txBody>
          <a:bodyPr wrap="square">
            <a:spAutoFit/>
          </a:bodyPr>
          <a:lstStyle/>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Cuando esté listo para presentar las lección a su clase, haga clic en “presentación de diapositivas” en la barra de menú superior y luego seleccione “vista de presentador”. En la “vista moderador”, puede ver sus notas mientras presenta, aunque la audiencia solo verá sus diapositivas.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9AE55B15-8C0F-384C-8C19-E0135F5D0E05}"/>
              </a:ext>
            </a:extLst>
          </p:cNvPr>
          <p:cNvSpPr/>
          <p:nvPr/>
        </p:nvSpPr>
        <p:spPr>
          <a:xfrm>
            <a:off x="323616" y="3234911"/>
            <a:ext cx="6092681" cy="1561005"/>
          </a:xfrm>
          <a:prstGeom prst="rect">
            <a:avLst/>
          </a:prstGeom>
        </p:spPr>
        <p:txBody>
          <a:bodyPr wrap="square">
            <a:spAutoFit/>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Las notas aparecen en un panel a la derecha. El texto debe ajustarse automáticamente y se puede utilizar la barra de desplazamiento vertical, si es necesario. También puede cambiar el tamaño del texto en el panel de notas usando los dos botones en la esquina inferior izquierda del mismo panel.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2807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Group 1">
            <a:extLst>
              <a:ext uri="{FF2B5EF4-FFF2-40B4-BE49-F238E27FC236}">
                <a16:creationId xmlns:a16="http://schemas.microsoft.com/office/drawing/2014/main" id="{BFEE5F5A-25FD-5F82-8489-0C37073A4BEF}"/>
              </a:ext>
            </a:extLst>
          </p:cNvPr>
          <p:cNvGrpSpPr/>
          <p:nvPr/>
        </p:nvGrpSpPr>
        <p:grpSpPr>
          <a:xfrm>
            <a:off x="1480707" y="5036833"/>
            <a:ext cx="3105179" cy="740506"/>
            <a:chOff x="1058928" y="327691"/>
            <a:chExt cx="3105179" cy="740506"/>
          </a:xfrm>
        </p:grpSpPr>
        <p:sp>
          <p:nvSpPr>
            <p:cNvPr id="189" name="Google Shape;189;p6"/>
            <p:cNvSpPr/>
            <p:nvPr/>
          </p:nvSpPr>
          <p:spPr>
            <a:xfrm>
              <a:off x="1058928" y="332877"/>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1" name="Google Shape;191;p6"/>
            <p:cNvSpPr txBox="1"/>
            <p:nvPr/>
          </p:nvSpPr>
          <p:spPr>
            <a:xfrm>
              <a:off x="1527338" y="327691"/>
              <a:ext cx="2347803"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Sí</a:t>
              </a:r>
              <a:endParaRPr dirty="0"/>
            </a:p>
          </p:txBody>
        </p:sp>
      </p:grpSp>
      <p:grpSp>
        <p:nvGrpSpPr>
          <p:cNvPr id="3" name="Group 2">
            <a:extLst>
              <a:ext uri="{FF2B5EF4-FFF2-40B4-BE49-F238E27FC236}">
                <a16:creationId xmlns:a16="http://schemas.microsoft.com/office/drawing/2014/main" id="{F992DF71-B608-D792-F5D7-801C52743482}"/>
              </a:ext>
            </a:extLst>
          </p:cNvPr>
          <p:cNvGrpSpPr/>
          <p:nvPr/>
        </p:nvGrpSpPr>
        <p:grpSpPr>
          <a:xfrm>
            <a:off x="7606116" y="5001675"/>
            <a:ext cx="3105179" cy="736434"/>
            <a:chOff x="7983908" y="313974"/>
            <a:chExt cx="3105179" cy="736434"/>
          </a:xfrm>
        </p:grpSpPr>
        <p:sp>
          <p:nvSpPr>
            <p:cNvPr id="190" name="Google Shape;190;p6"/>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6"/>
            <p:cNvSpPr txBox="1"/>
            <p:nvPr/>
          </p:nvSpPr>
          <p:spPr>
            <a:xfrm>
              <a:off x="8362595" y="342522"/>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NO</a:t>
              </a:r>
              <a:endParaRPr dirty="0"/>
            </a:p>
          </p:txBody>
        </p:sp>
      </p:grpSp>
      <p:grpSp>
        <p:nvGrpSpPr>
          <p:cNvPr id="4" name="Group 3">
            <a:extLst>
              <a:ext uri="{FF2B5EF4-FFF2-40B4-BE49-F238E27FC236}">
                <a16:creationId xmlns:a16="http://schemas.microsoft.com/office/drawing/2014/main" id="{300C4D9E-9C72-04B3-A9C1-23B668CD9C93}"/>
              </a:ext>
            </a:extLst>
          </p:cNvPr>
          <p:cNvGrpSpPr/>
          <p:nvPr/>
        </p:nvGrpSpPr>
        <p:grpSpPr>
          <a:xfrm>
            <a:off x="220450" y="81404"/>
            <a:ext cx="1431166" cy="2340400"/>
            <a:chOff x="923533" y="1746170"/>
            <a:chExt cx="1431166" cy="2340400"/>
          </a:xfrm>
        </p:grpSpPr>
        <p:pic>
          <p:nvPicPr>
            <p:cNvPr id="196" name="Google Shape;196;p6" descr="A picture containing plastic, vessel, jar&#10;&#10;Description automatically generated"/>
            <p:cNvPicPr preferRelativeResize="0"/>
            <p:nvPr/>
          </p:nvPicPr>
          <p:blipFill rotWithShape="1">
            <a:blip r:embed="rId4">
              <a:alphaModFix/>
            </a:blip>
            <a:srcRect/>
            <a:stretch/>
          </p:blipFill>
          <p:spPr>
            <a:xfrm>
              <a:off x="923533" y="1746170"/>
              <a:ext cx="1260257" cy="1508949"/>
            </a:xfrm>
            <a:prstGeom prst="rect">
              <a:avLst/>
            </a:prstGeom>
            <a:noFill/>
            <a:ln>
              <a:noFill/>
            </a:ln>
          </p:spPr>
        </p:pic>
        <p:sp>
          <p:nvSpPr>
            <p:cNvPr id="197" name="Google Shape;197;p6"/>
            <p:cNvSpPr/>
            <p:nvPr/>
          </p:nvSpPr>
          <p:spPr>
            <a:xfrm>
              <a:off x="923533" y="3255614"/>
              <a:ext cx="1431166"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err="1">
                  <a:solidFill>
                    <a:srgbClr val="262626"/>
                  </a:solidFill>
                  <a:latin typeface="Calibri"/>
                  <a:ea typeface="Calibri"/>
                  <a:cs typeface="Calibri"/>
                  <a:sym typeface="Calibri"/>
                </a:rPr>
                <a:t>Envase</a:t>
              </a:r>
              <a:r>
                <a:rPr lang="en-US" sz="2000" b="1" dirty="0">
                  <a:solidFill>
                    <a:srgbClr val="262626"/>
                  </a:solidFill>
                  <a:latin typeface="Calibri"/>
                  <a:ea typeface="Calibri"/>
                  <a:cs typeface="Calibri"/>
                  <a:sym typeface="Calibri"/>
                </a:rPr>
                <a:t> de </a:t>
              </a:r>
              <a:r>
                <a:rPr lang="en-US" sz="2000" b="1" dirty="0" err="1">
                  <a:solidFill>
                    <a:srgbClr val="262626"/>
                  </a:solidFill>
                  <a:latin typeface="Calibri"/>
                  <a:ea typeface="Calibri"/>
                  <a:cs typeface="Calibri"/>
                  <a:sym typeface="Calibri"/>
                </a:rPr>
                <a:t>vidrio</a:t>
              </a:r>
              <a:endParaRPr sz="2000" b="0" i="0" u="none" strike="noStrike" cap="none" dirty="0">
                <a:solidFill>
                  <a:srgbClr val="262626"/>
                </a:solidFill>
                <a:latin typeface="Calibri"/>
                <a:ea typeface="Calibri"/>
                <a:cs typeface="Calibri"/>
                <a:sym typeface="Calibri"/>
              </a:endParaRPr>
            </a:p>
          </p:txBody>
        </p:sp>
      </p:grpSp>
      <p:grpSp>
        <p:nvGrpSpPr>
          <p:cNvPr id="5" name="Group 4">
            <a:extLst>
              <a:ext uri="{FF2B5EF4-FFF2-40B4-BE49-F238E27FC236}">
                <a16:creationId xmlns:a16="http://schemas.microsoft.com/office/drawing/2014/main" id="{2230F1C6-350D-5301-9B5E-02F5DE044A9F}"/>
              </a:ext>
            </a:extLst>
          </p:cNvPr>
          <p:cNvGrpSpPr/>
          <p:nvPr/>
        </p:nvGrpSpPr>
        <p:grpSpPr>
          <a:xfrm>
            <a:off x="1526254" y="119530"/>
            <a:ext cx="2347800" cy="2317792"/>
            <a:chOff x="2948176" y="1768789"/>
            <a:chExt cx="2347800" cy="2317792"/>
          </a:xfrm>
        </p:grpSpPr>
        <p:sp>
          <p:nvSpPr>
            <p:cNvPr id="199" name="Google Shape;199;p6"/>
            <p:cNvSpPr/>
            <p:nvPr/>
          </p:nvSpPr>
          <p:spPr>
            <a:xfrm>
              <a:off x="2948176" y="3255625"/>
              <a:ext cx="23478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err="1">
                  <a:solidFill>
                    <a:srgbClr val="262626"/>
                  </a:solidFill>
                  <a:latin typeface="Calibri"/>
                  <a:ea typeface="Calibri"/>
                  <a:cs typeface="Calibri"/>
                  <a:sym typeface="Calibri"/>
                </a:rPr>
                <a:t>Botella</a:t>
              </a:r>
              <a:r>
                <a:rPr lang="en-US" sz="2000" b="1" i="0" u="none" strike="noStrike" cap="none" dirty="0">
                  <a:solidFill>
                    <a:srgbClr val="262626"/>
                  </a:solidFill>
                  <a:latin typeface="Calibri"/>
                  <a:ea typeface="Calibri"/>
                  <a:cs typeface="Calibri"/>
                  <a:sym typeface="Calibri"/>
                </a:rPr>
                <a:t> de </a:t>
              </a:r>
              <a:r>
                <a:rPr lang="en-US" sz="2000" b="1" i="0" u="none" strike="noStrike" cap="none" dirty="0" err="1">
                  <a:solidFill>
                    <a:srgbClr val="262626"/>
                  </a:solidFill>
                  <a:latin typeface="Calibri"/>
                  <a:ea typeface="Calibri"/>
                  <a:cs typeface="Calibri"/>
                  <a:sym typeface="Calibri"/>
                </a:rPr>
                <a:t>Plástico</a:t>
              </a:r>
              <a:r>
                <a:rPr lang="en-US" sz="2000" b="1" i="0" u="none" strike="noStrike" cap="none" dirty="0">
                  <a:solidFill>
                    <a:srgbClr val="262626"/>
                  </a:solidFill>
                  <a:latin typeface="Calibri"/>
                  <a:ea typeface="Calibri"/>
                  <a:cs typeface="Calibri"/>
                  <a:sym typeface="Calibri"/>
                </a:rPr>
                <a:t> PET</a:t>
              </a:r>
              <a:endParaRPr sz="2000" b="0" i="0" u="none" strike="noStrike" cap="none" dirty="0">
                <a:solidFill>
                  <a:srgbClr val="262626"/>
                </a:solidFill>
                <a:latin typeface="Calibri"/>
                <a:ea typeface="Calibri"/>
                <a:cs typeface="Calibri"/>
                <a:sym typeface="Calibri"/>
              </a:endParaRPr>
            </a:p>
          </p:txBody>
        </p:sp>
        <p:pic>
          <p:nvPicPr>
            <p:cNvPr id="200" name="Google Shape;200;p6" descr="A bottle of water&#10;&#10;Description automatically generated with low confidence"/>
            <p:cNvPicPr preferRelativeResize="0"/>
            <p:nvPr/>
          </p:nvPicPr>
          <p:blipFill rotWithShape="1">
            <a:blip r:embed="rId5">
              <a:alphaModFix/>
            </a:blip>
            <a:srcRect/>
            <a:stretch/>
          </p:blipFill>
          <p:spPr>
            <a:xfrm>
              <a:off x="3355827" y="1768789"/>
              <a:ext cx="1341942" cy="1705386"/>
            </a:xfrm>
            <a:prstGeom prst="rect">
              <a:avLst/>
            </a:prstGeom>
            <a:noFill/>
            <a:ln>
              <a:noFill/>
            </a:ln>
          </p:spPr>
        </p:pic>
      </p:grpSp>
      <p:grpSp>
        <p:nvGrpSpPr>
          <p:cNvPr id="7" name="Group 6">
            <a:extLst>
              <a:ext uri="{FF2B5EF4-FFF2-40B4-BE49-F238E27FC236}">
                <a16:creationId xmlns:a16="http://schemas.microsoft.com/office/drawing/2014/main" id="{A966CE7C-D288-247E-F77A-AC2123BC3BC4}"/>
              </a:ext>
            </a:extLst>
          </p:cNvPr>
          <p:cNvGrpSpPr/>
          <p:nvPr/>
        </p:nvGrpSpPr>
        <p:grpSpPr>
          <a:xfrm>
            <a:off x="5569220" y="356473"/>
            <a:ext cx="1934828" cy="1711574"/>
            <a:chOff x="3193049" y="4171116"/>
            <a:chExt cx="1934828" cy="1711574"/>
          </a:xfrm>
        </p:grpSpPr>
        <p:sp>
          <p:nvSpPr>
            <p:cNvPr id="203" name="Google Shape;203;p6"/>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Lata de metal</a:t>
              </a:r>
              <a:endParaRPr sz="2000" b="0" i="0" u="none" strike="noStrike" cap="none" dirty="0">
                <a:solidFill>
                  <a:srgbClr val="262626"/>
                </a:solidFill>
                <a:latin typeface="Calibri"/>
                <a:ea typeface="Calibri"/>
                <a:cs typeface="Calibri"/>
                <a:sym typeface="Calibri"/>
              </a:endParaRPr>
            </a:p>
          </p:txBody>
        </p:sp>
        <p:pic>
          <p:nvPicPr>
            <p:cNvPr id="205" name="Google Shape;205;p6" descr="A close up of a roll of tape&#10;&#10;Description automatically generated with low confidence"/>
            <p:cNvPicPr preferRelativeResize="0"/>
            <p:nvPr/>
          </p:nvPicPr>
          <p:blipFill rotWithShape="1">
            <a:blip r:embed="rId6">
              <a:alphaModFix/>
            </a:blip>
            <a:srcRect/>
            <a:stretch/>
          </p:blipFill>
          <p:spPr>
            <a:xfrm>
              <a:off x="3775065" y="4171116"/>
              <a:ext cx="648663" cy="1227135"/>
            </a:xfrm>
            <a:prstGeom prst="rect">
              <a:avLst/>
            </a:prstGeom>
            <a:noFill/>
            <a:ln>
              <a:noFill/>
            </a:ln>
          </p:spPr>
        </p:pic>
      </p:grpSp>
      <p:grpSp>
        <p:nvGrpSpPr>
          <p:cNvPr id="6" name="Group 5">
            <a:extLst>
              <a:ext uri="{FF2B5EF4-FFF2-40B4-BE49-F238E27FC236}">
                <a16:creationId xmlns:a16="http://schemas.microsoft.com/office/drawing/2014/main" id="{048E839F-74AD-D950-1C64-135F2AB78FAC}"/>
              </a:ext>
            </a:extLst>
          </p:cNvPr>
          <p:cNvGrpSpPr/>
          <p:nvPr/>
        </p:nvGrpSpPr>
        <p:grpSpPr>
          <a:xfrm>
            <a:off x="5743257" y="2128285"/>
            <a:ext cx="1958555" cy="1817702"/>
            <a:chOff x="488426" y="4064988"/>
            <a:chExt cx="1958555" cy="1817702"/>
          </a:xfrm>
        </p:grpSpPr>
        <p:sp>
          <p:nvSpPr>
            <p:cNvPr id="202" name="Google Shape;202;p6"/>
            <p:cNvSpPr/>
            <p:nvPr/>
          </p:nvSpPr>
          <p:spPr>
            <a:xfrm>
              <a:off x="671401" y="5421066"/>
              <a:ext cx="177558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err="1">
                  <a:solidFill>
                    <a:srgbClr val="262626"/>
                  </a:solidFill>
                  <a:latin typeface="Calibri"/>
                  <a:ea typeface="Calibri"/>
                  <a:cs typeface="Calibri"/>
                  <a:sym typeface="Calibri"/>
                </a:rPr>
                <a:t>Caja</a:t>
              </a:r>
              <a:r>
                <a:rPr lang="en-US" sz="2000" b="1" i="0" u="none" strike="noStrike" cap="none" dirty="0">
                  <a:solidFill>
                    <a:srgbClr val="262626"/>
                  </a:solidFill>
                  <a:latin typeface="Calibri"/>
                  <a:ea typeface="Calibri"/>
                  <a:cs typeface="Calibri"/>
                  <a:sym typeface="Calibri"/>
                </a:rPr>
                <a:t> de </a:t>
              </a:r>
              <a:r>
                <a:rPr lang="en-US" sz="2000" b="1" i="0" u="none" strike="noStrike" cap="none" dirty="0" err="1">
                  <a:solidFill>
                    <a:srgbClr val="262626"/>
                  </a:solidFill>
                  <a:latin typeface="Calibri"/>
                  <a:ea typeface="Calibri"/>
                  <a:cs typeface="Calibri"/>
                  <a:sym typeface="Calibri"/>
                </a:rPr>
                <a:t>cartón</a:t>
              </a:r>
              <a:endParaRPr dirty="0"/>
            </a:p>
          </p:txBody>
        </p:sp>
        <p:pic>
          <p:nvPicPr>
            <p:cNvPr id="206" name="Google Shape;206;p6" descr="A picture containing box, stationary, container, envelope&#10;&#10;Description automatically generated"/>
            <p:cNvPicPr preferRelativeResize="0"/>
            <p:nvPr/>
          </p:nvPicPr>
          <p:blipFill rotWithShape="1">
            <a:blip r:embed="rId7">
              <a:alphaModFix/>
            </a:blip>
            <a:srcRect/>
            <a:stretch/>
          </p:blipFill>
          <p:spPr>
            <a:xfrm>
              <a:off x="488426" y="4064988"/>
              <a:ext cx="1839065" cy="1374701"/>
            </a:xfrm>
            <a:prstGeom prst="rect">
              <a:avLst/>
            </a:prstGeom>
            <a:noFill/>
            <a:ln>
              <a:noFill/>
            </a:ln>
          </p:spPr>
        </p:pic>
      </p:grpSp>
      <p:grpSp>
        <p:nvGrpSpPr>
          <p:cNvPr id="8" name="Group 7">
            <a:extLst>
              <a:ext uri="{FF2B5EF4-FFF2-40B4-BE49-F238E27FC236}">
                <a16:creationId xmlns:a16="http://schemas.microsoft.com/office/drawing/2014/main" id="{3893B0B7-8AF8-C2DF-010F-C20754765E40}"/>
              </a:ext>
            </a:extLst>
          </p:cNvPr>
          <p:cNvGrpSpPr/>
          <p:nvPr/>
        </p:nvGrpSpPr>
        <p:grpSpPr>
          <a:xfrm>
            <a:off x="10019359" y="2112406"/>
            <a:ext cx="1766616" cy="1951876"/>
            <a:chOff x="6420868" y="1760417"/>
            <a:chExt cx="1680673" cy="1534980"/>
          </a:xfrm>
        </p:grpSpPr>
        <p:pic>
          <p:nvPicPr>
            <p:cNvPr id="208" name="Google Shape;208;p6" descr="A picture containing banana, indoor, yellow, half&#10;&#10;Description automatically generated"/>
            <p:cNvPicPr preferRelativeResize="0"/>
            <p:nvPr/>
          </p:nvPicPr>
          <p:blipFill rotWithShape="1">
            <a:blip r:embed="rId8">
              <a:alphaModFix/>
            </a:blip>
            <a:srcRect/>
            <a:stretch/>
          </p:blipFill>
          <p:spPr>
            <a:xfrm>
              <a:off x="6506825" y="1760417"/>
              <a:ext cx="1477076" cy="1052629"/>
            </a:xfrm>
            <a:prstGeom prst="rect">
              <a:avLst/>
            </a:prstGeom>
            <a:noFill/>
            <a:ln>
              <a:noFill/>
            </a:ln>
          </p:spPr>
        </p:pic>
        <p:sp>
          <p:nvSpPr>
            <p:cNvPr id="209" name="Google Shape;209;p6"/>
            <p:cNvSpPr/>
            <p:nvPr/>
          </p:nvSpPr>
          <p:spPr>
            <a:xfrm>
              <a:off x="6420868" y="2700012"/>
              <a:ext cx="1680673" cy="59538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Cáscara</a:t>
              </a:r>
              <a:r>
                <a:rPr lang="en-US" sz="1800" b="1" dirty="0">
                  <a:solidFill>
                    <a:srgbClr val="262626"/>
                  </a:solidFill>
                  <a:latin typeface="Calibri"/>
                  <a:ea typeface="Calibri"/>
                  <a:cs typeface="Calibri"/>
                  <a:sym typeface="Calibri"/>
                </a:rPr>
                <a:t> de </a:t>
              </a:r>
              <a:r>
                <a:rPr lang="en-US" sz="1800" b="1" dirty="0" err="1">
                  <a:solidFill>
                    <a:srgbClr val="262626"/>
                  </a:solidFill>
                  <a:latin typeface="Calibri"/>
                  <a:ea typeface="Calibri"/>
                  <a:cs typeface="Calibri"/>
                  <a:sym typeface="Calibri"/>
                </a:rPr>
                <a:t>Plátano</a:t>
              </a:r>
              <a:endParaRPr sz="1800" b="0" i="0" u="none" strike="noStrike" cap="none" dirty="0">
                <a:solidFill>
                  <a:srgbClr val="262626"/>
                </a:solidFill>
                <a:latin typeface="Calibri"/>
                <a:ea typeface="Calibri"/>
                <a:cs typeface="Calibri"/>
                <a:sym typeface="Calibri"/>
              </a:endParaRPr>
            </a:p>
          </p:txBody>
        </p:sp>
      </p:grpSp>
      <p:grpSp>
        <p:nvGrpSpPr>
          <p:cNvPr id="9" name="Group 8">
            <a:extLst>
              <a:ext uri="{FF2B5EF4-FFF2-40B4-BE49-F238E27FC236}">
                <a16:creationId xmlns:a16="http://schemas.microsoft.com/office/drawing/2014/main" id="{0AC472EA-9BBB-E027-1EC6-466FC77F9AEB}"/>
              </a:ext>
            </a:extLst>
          </p:cNvPr>
          <p:cNvGrpSpPr/>
          <p:nvPr/>
        </p:nvGrpSpPr>
        <p:grpSpPr>
          <a:xfrm>
            <a:off x="10192079" y="582212"/>
            <a:ext cx="1680673" cy="1378535"/>
            <a:chOff x="8346482" y="1742833"/>
            <a:chExt cx="1680673" cy="1378535"/>
          </a:xfrm>
        </p:grpSpPr>
        <p:sp>
          <p:nvSpPr>
            <p:cNvPr id="211" name="Google Shape;211;p6"/>
            <p:cNvSpPr/>
            <p:nvPr/>
          </p:nvSpPr>
          <p:spPr>
            <a:xfrm>
              <a:off x="8346482"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Servilleta</a:t>
              </a:r>
              <a:r>
                <a:rPr lang="en-US" sz="1800" b="1" dirty="0">
                  <a:solidFill>
                    <a:srgbClr val="262626"/>
                  </a:solidFill>
                  <a:latin typeface="Calibri"/>
                  <a:ea typeface="Calibri"/>
                  <a:cs typeface="Calibri"/>
                  <a:sym typeface="Calibri"/>
                </a:rPr>
                <a:t> </a:t>
              </a:r>
              <a:r>
                <a:rPr lang="en-US" sz="1800" b="1" dirty="0" err="1">
                  <a:solidFill>
                    <a:srgbClr val="262626"/>
                  </a:solidFill>
                  <a:latin typeface="Calibri"/>
                  <a:ea typeface="Calibri"/>
                  <a:cs typeface="Calibri"/>
                  <a:sym typeface="Calibri"/>
                </a:rPr>
                <a:t>sucia</a:t>
              </a:r>
              <a:endParaRPr sz="1800" b="0" i="0" u="none" strike="noStrike" cap="none" dirty="0">
                <a:solidFill>
                  <a:srgbClr val="262626"/>
                </a:solidFill>
                <a:latin typeface="Calibri"/>
                <a:ea typeface="Calibri"/>
                <a:cs typeface="Calibri"/>
                <a:sym typeface="Calibri"/>
              </a:endParaRPr>
            </a:p>
          </p:txBody>
        </p:sp>
        <p:pic>
          <p:nvPicPr>
            <p:cNvPr id="212" name="Google Shape;212;p6" descr="A picture containing cloth, paper, indoor, bed&#10;&#10;Description automatically generated"/>
            <p:cNvPicPr preferRelativeResize="0"/>
            <p:nvPr/>
          </p:nvPicPr>
          <p:blipFill rotWithShape="1">
            <a:blip r:embed="rId9">
              <a:alphaModFix/>
            </a:blip>
            <a:srcRect/>
            <a:stretch/>
          </p:blipFill>
          <p:spPr>
            <a:xfrm>
              <a:off x="8616966" y="1742833"/>
              <a:ext cx="1057548" cy="1052629"/>
            </a:xfrm>
            <a:prstGeom prst="rect">
              <a:avLst/>
            </a:prstGeom>
            <a:noFill/>
            <a:ln>
              <a:noFill/>
            </a:ln>
          </p:spPr>
        </p:pic>
      </p:grpSp>
      <p:grpSp>
        <p:nvGrpSpPr>
          <p:cNvPr id="11" name="Group 10">
            <a:extLst>
              <a:ext uri="{FF2B5EF4-FFF2-40B4-BE49-F238E27FC236}">
                <a16:creationId xmlns:a16="http://schemas.microsoft.com/office/drawing/2014/main" id="{9D0B8B0A-67B6-3E05-21B6-0E977C8A77E3}"/>
              </a:ext>
            </a:extLst>
          </p:cNvPr>
          <p:cNvGrpSpPr/>
          <p:nvPr/>
        </p:nvGrpSpPr>
        <p:grpSpPr>
          <a:xfrm>
            <a:off x="7004304" y="448738"/>
            <a:ext cx="2037700" cy="1601183"/>
            <a:chOff x="6377570" y="3189531"/>
            <a:chExt cx="1680673" cy="1218676"/>
          </a:xfrm>
        </p:grpSpPr>
        <p:sp>
          <p:nvSpPr>
            <p:cNvPr id="217" name="Google Shape;217;p6"/>
            <p:cNvSpPr/>
            <p:nvPr/>
          </p:nvSpPr>
          <p:spPr>
            <a:xfrm>
              <a:off x="6377570" y="4084971"/>
              <a:ext cx="1680673" cy="32323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Foco</a:t>
              </a:r>
              <a:endParaRPr sz="1800" b="0" i="0" u="none" strike="noStrike" cap="none" dirty="0">
                <a:solidFill>
                  <a:srgbClr val="262626"/>
                </a:solidFill>
                <a:latin typeface="Calibri"/>
                <a:ea typeface="Calibri"/>
                <a:cs typeface="Calibri"/>
                <a:sym typeface="Calibri"/>
              </a:endParaRPr>
            </a:p>
          </p:txBody>
        </p:sp>
        <p:pic>
          <p:nvPicPr>
            <p:cNvPr id="218" name="Google Shape;218;p6" descr="A picture containing cup, light, glass&#10;&#10;Description automatically generated"/>
            <p:cNvPicPr preferRelativeResize="0"/>
            <p:nvPr/>
          </p:nvPicPr>
          <p:blipFill rotWithShape="1">
            <a:blip r:embed="rId10">
              <a:alphaModFix/>
            </a:blip>
            <a:srcRect/>
            <a:stretch/>
          </p:blipFill>
          <p:spPr>
            <a:xfrm>
              <a:off x="6914029" y="3189531"/>
              <a:ext cx="529129" cy="879126"/>
            </a:xfrm>
            <a:prstGeom prst="rect">
              <a:avLst/>
            </a:prstGeom>
            <a:noFill/>
            <a:ln>
              <a:noFill/>
            </a:ln>
          </p:spPr>
        </p:pic>
      </p:grpSp>
      <p:grpSp>
        <p:nvGrpSpPr>
          <p:cNvPr id="12" name="Group 11">
            <a:extLst>
              <a:ext uri="{FF2B5EF4-FFF2-40B4-BE49-F238E27FC236}">
                <a16:creationId xmlns:a16="http://schemas.microsoft.com/office/drawing/2014/main" id="{84DC5EA0-C72D-0140-9EE2-A3E9249CE56A}"/>
              </a:ext>
            </a:extLst>
          </p:cNvPr>
          <p:cNvGrpSpPr/>
          <p:nvPr/>
        </p:nvGrpSpPr>
        <p:grpSpPr>
          <a:xfrm>
            <a:off x="8382213" y="94487"/>
            <a:ext cx="2249386" cy="1893596"/>
            <a:chOff x="8347377" y="3141253"/>
            <a:chExt cx="1680673" cy="1235578"/>
          </a:xfrm>
        </p:grpSpPr>
        <p:pic>
          <p:nvPicPr>
            <p:cNvPr id="220" name="Google Shape;220;p6" descr="Calendar&#10;&#10;Description automatically generated"/>
            <p:cNvPicPr preferRelativeResize="0"/>
            <p:nvPr/>
          </p:nvPicPr>
          <p:blipFill rotWithShape="1">
            <a:blip r:embed="rId11">
              <a:alphaModFix/>
            </a:blip>
            <a:srcRect/>
            <a:stretch/>
          </p:blipFill>
          <p:spPr>
            <a:xfrm rot="-419615">
              <a:off x="8449667" y="3141253"/>
              <a:ext cx="1381506" cy="1087396"/>
            </a:xfrm>
            <a:prstGeom prst="rect">
              <a:avLst/>
            </a:prstGeom>
            <a:noFill/>
            <a:ln>
              <a:noFill/>
            </a:ln>
          </p:spPr>
        </p:pic>
        <p:sp>
          <p:nvSpPr>
            <p:cNvPr id="221" name="Google Shape;221;p6"/>
            <p:cNvSpPr/>
            <p:nvPr/>
          </p:nvSpPr>
          <p:spPr>
            <a:xfrm>
              <a:off x="8347377" y="4099719"/>
              <a:ext cx="1680673" cy="27711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Caja</a:t>
              </a:r>
              <a:r>
                <a:rPr lang="en-US" sz="1800" b="1" dirty="0">
                  <a:solidFill>
                    <a:srgbClr val="262626"/>
                  </a:solidFill>
                  <a:latin typeface="Calibri"/>
                  <a:ea typeface="Calibri"/>
                  <a:cs typeface="Calibri"/>
                  <a:sym typeface="Calibri"/>
                </a:rPr>
                <a:t> de jugo</a:t>
              </a:r>
              <a:endParaRPr sz="1800" b="0" i="0" u="none" strike="noStrike" cap="none" dirty="0">
                <a:solidFill>
                  <a:srgbClr val="262626"/>
                </a:solidFill>
                <a:latin typeface="Calibri"/>
                <a:ea typeface="Calibri"/>
                <a:cs typeface="Calibri"/>
                <a:sym typeface="Calibri"/>
              </a:endParaRPr>
            </a:p>
          </p:txBody>
        </p:sp>
      </p:grpSp>
      <p:grpSp>
        <p:nvGrpSpPr>
          <p:cNvPr id="14" name="Group 13">
            <a:extLst>
              <a:ext uri="{FF2B5EF4-FFF2-40B4-BE49-F238E27FC236}">
                <a16:creationId xmlns:a16="http://schemas.microsoft.com/office/drawing/2014/main" id="{BF46FF9F-94B0-2AEA-0BCA-E78E1E44E41D}"/>
              </a:ext>
            </a:extLst>
          </p:cNvPr>
          <p:cNvGrpSpPr/>
          <p:nvPr/>
        </p:nvGrpSpPr>
        <p:grpSpPr>
          <a:xfrm>
            <a:off x="3954057" y="2308469"/>
            <a:ext cx="1680673" cy="1292499"/>
            <a:chOff x="6365330" y="4619518"/>
            <a:chExt cx="1680673" cy="1292499"/>
          </a:xfrm>
        </p:grpSpPr>
        <p:pic>
          <p:nvPicPr>
            <p:cNvPr id="223" name="Google Shape;223;p6" descr="A picture containing toy&#10;&#10;Description automatically generated"/>
            <p:cNvPicPr preferRelativeResize="0"/>
            <p:nvPr/>
          </p:nvPicPr>
          <p:blipFill rotWithShape="1">
            <a:blip r:embed="rId12">
              <a:alphaModFix/>
            </a:blip>
            <a:srcRect/>
            <a:stretch/>
          </p:blipFill>
          <p:spPr>
            <a:xfrm>
              <a:off x="6613205" y="4619518"/>
              <a:ext cx="1125056" cy="913373"/>
            </a:xfrm>
            <a:prstGeom prst="rect">
              <a:avLst/>
            </a:prstGeom>
            <a:noFill/>
            <a:ln>
              <a:noFill/>
            </a:ln>
          </p:spPr>
        </p:pic>
        <p:sp>
          <p:nvSpPr>
            <p:cNvPr id="224" name="Google Shape;224;p6"/>
            <p:cNvSpPr/>
            <p:nvPr/>
          </p:nvSpPr>
          <p:spPr>
            <a:xfrm>
              <a:off x="6365330" y="5487326"/>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Juguetes</a:t>
              </a:r>
              <a:endParaRPr sz="1800" b="0" i="0" u="none" strike="noStrike" cap="none" dirty="0">
                <a:solidFill>
                  <a:srgbClr val="262626"/>
                </a:solidFill>
                <a:latin typeface="Calibri"/>
                <a:ea typeface="Calibri"/>
                <a:cs typeface="Calibri"/>
                <a:sym typeface="Calibri"/>
              </a:endParaRPr>
            </a:p>
          </p:txBody>
        </p:sp>
      </p:grpSp>
      <p:grpSp>
        <p:nvGrpSpPr>
          <p:cNvPr id="15" name="Group 14">
            <a:extLst>
              <a:ext uri="{FF2B5EF4-FFF2-40B4-BE49-F238E27FC236}">
                <a16:creationId xmlns:a16="http://schemas.microsoft.com/office/drawing/2014/main" id="{224E11D5-1FD4-C214-0EBD-302694DFD614}"/>
              </a:ext>
            </a:extLst>
          </p:cNvPr>
          <p:cNvGrpSpPr/>
          <p:nvPr/>
        </p:nvGrpSpPr>
        <p:grpSpPr>
          <a:xfrm>
            <a:off x="2134796" y="2317582"/>
            <a:ext cx="1680673" cy="1698092"/>
            <a:chOff x="8327554" y="4546324"/>
            <a:chExt cx="1680673" cy="1698092"/>
          </a:xfrm>
        </p:grpSpPr>
        <p:pic>
          <p:nvPicPr>
            <p:cNvPr id="226" name="Google Shape;226;p6"/>
            <p:cNvPicPr preferRelativeResize="0"/>
            <p:nvPr/>
          </p:nvPicPr>
          <p:blipFill rotWithShape="1">
            <a:blip r:embed="rId13">
              <a:alphaModFix/>
            </a:blip>
            <a:srcRect/>
            <a:stretch/>
          </p:blipFill>
          <p:spPr>
            <a:xfrm>
              <a:off x="8622992" y="4546324"/>
              <a:ext cx="898830" cy="999891"/>
            </a:xfrm>
            <a:prstGeom prst="rect">
              <a:avLst/>
            </a:prstGeom>
            <a:noFill/>
            <a:ln>
              <a:noFill/>
            </a:ln>
          </p:spPr>
        </p:pic>
        <p:sp>
          <p:nvSpPr>
            <p:cNvPr id="227" name="Google Shape;227;p6"/>
            <p:cNvSpPr/>
            <p:nvPr/>
          </p:nvSpPr>
          <p:spPr>
            <a:xfrm>
              <a:off x="8327554" y="5487326"/>
              <a:ext cx="1680673" cy="75709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a:solidFill>
                    <a:srgbClr val="262626"/>
                  </a:solidFill>
                  <a:latin typeface="Calibri"/>
                  <a:ea typeface="Calibri"/>
                  <a:cs typeface="Calibri"/>
                  <a:sym typeface="Calibri"/>
                </a:rPr>
                <a:t>Bolsa de </a:t>
              </a:r>
              <a:r>
                <a:rPr lang="en-US" sz="1800" b="1" dirty="0" err="1">
                  <a:solidFill>
                    <a:srgbClr val="262626"/>
                  </a:solidFill>
                  <a:latin typeface="Calibri"/>
                  <a:ea typeface="Calibri"/>
                  <a:cs typeface="Calibri"/>
                  <a:sym typeface="Calibri"/>
                </a:rPr>
                <a:t>Plástico</a:t>
              </a:r>
              <a:endParaRPr sz="1800" b="0" i="0" u="none" strike="noStrike" cap="none" dirty="0">
                <a:solidFill>
                  <a:srgbClr val="262626"/>
                </a:solidFill>
                <a:latin typeface="Calibri"/>
                <a:ea typeface="Calibri"/>
                <a:cs typeface="Calibri"/>
                <a:sym typeface="Calibri"/>
              </a:endParaRPr>
            </a:p>
          </p:txBody>
        </p:sp>
      </p:grpSp>
      <p:grpSp>
        <p:nvGrpSpPr>
          <p:cNvPr id="16" name="Group 15">
            <a:extLst>
              <a:ext uri="{FF2B5EF4-FFF2-40B4-BE49-F238E27FC236}">
                <a16:creationId xmlns:a16="http://schemas.microsoft.com/office/drawing/2014/main" id="{2C8FE6E0-7712-DD18-3415-CD204ED997F4}"/>
              </a:ext>
            </a:extLst>
          </p:cNvPr>
          <p:cNvGrpSpPr/>
          <p:nvPr/>
        </p:nvGrpSpPr>
        <p:grpSpPr>
          <a:xfrm>
            <a:off x="36997" y="2238129"/>
            <a:ext cx="1942002" cy="1445457"/>
            <a:chOff x="10237173" y="4701929"/>
            <a:chExt cx="1680673" cy="1147076"/>
          </a:xfrm>
        </p:grpSpPr>
        <p:pic>
          <p:nvPicPr>
            <p:cNvPr id="229" name="Google Shape;229;p6" descr="A close-up of a sword&#10;&#10;Description automatically generated with low confidence"/>
            <p:cNvPicPr preferRelativeResize="0"/>
            <p:nvPr/>
          </p:nvPicPr>
          <p:blipFill rotWithShape="1">
            <a:blip r:embed="rId14">
              <a:alphaModFix/>
            </a:blip>
            <a:srcRect/>
            <a:stretch/>
          </p:blipFill>
          <p:spPr>
            <a:xfrm rot="-996009" flipH="1">
              <a:off x="10454559" y="4701929"/>
              <a:ext cx="1025960" cy="775035"/>
            </a:xfrm>
            <a:prstGeom prst="rect">
              <a:avLst/>
            </a:prstGeom>
            <a:noFill/>
            <a:ln>
              <a:noFill/>
            </a:ln>
          </p:spPr>
        </p:pic>
        <p:sp>
          <p:nvSpPr>
            <p:cNvPr id="230" name="Google Shape;230;p6"/>
            <p:cNvSpPr/>
            <p:nvPr/>
          </p:nvSpPr>
          <p:spPr>
            <a:xfrm>
              <a:off x="10237173" y="5511982"/>
              <a:ext cx="1680673" cy="33702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Lápiz</a:t>
              </a:r>
              <a:endParaRPr sz="1800" b="0" i="0" u="none" strike="noStrike" cap="none" dirty="0">
                <a:solidFill>
                  <a:srgbClr val="262626"/>
                </a:solidFill>
                <a:latin typeface="Calibri"/>
                <a:ea typeface="Calibri"/>
                <a:cs typeface="Calibri"/>
                <a:sym typeface="Calibri"/>
              </a:endParaRPr>
            </a:p>
          </p:txBody>
        </p:sp>
      </p:grpSp>
      <p:grpSp>
        <p:nvGrpSpPr>
          <p:cNvPr id="13" name="Group 12">
            <a:extLst>
              <a:ext uri="{FF2B5EF4-FFF2-40B4-BE49-F238E27FC236}">
                <a16:creationId xmlns:a16="http://schemas.microsoft.com/office/drawing/2014/main" id="{08F2DFB0-355E-C9BE-0F5C-3332CCAA6048}"/>
              </a:ext>
            </a:extLst>
          </p:cNvPr>
          <p:cNvGrpSpPr/>
          <p:nvPr/>
        </p:nvGrpSpPr>
        <p:grpSpPr>
          <a:xfrm>
            <a:off x="3739481" y="479085"/>
            <a:ext cx="2249385" cy="1589727"/>
            <a:chOff x="10256338" y="3269424"/>
            <a:chExt cx="1680673" cy="1132963"/>
          </a:xfrm>
        </p:grpSpPr>
        <p:pic>
          <p:nvPicPr>
            <p:cNvPr id="232" name="Google Shape;232;p6" descr="A pair of shoes&#10;&#10;Description automatically generated with low confidence"/>
            <p:cNvPicPr preferRelativeResize="0"/>
            <p:nvPr/>
          </p:nvPicPr>
          <p:blipFill rotWithShape="1">
            <a:blip r:embed="rId15">
              <a:alphaModFix/>
            </a:blip>
            <a:srcRect/>
            <a:stretch/>
          </p:blipFill>
          <p:spPr>
            <a:xfrm>
              <a:off x="10510259" y="3269424"/>
              <a:ext cx="1272277" cy="806624"/>
            </a:xfrm>
            <a:prstGeom prst="rect">
              <a:avLst/>
            </a:prstGeom>
            <a:noFill/>
            <a:ln>
              <a:noFill/>
            </a:ln>
          </p:spPr>
        </p:pic>
        <p:sp>
          <p:nvSpPr>
            <p:cNvPr id="233" name="Google Shape;233;p6"/>
            <p:cNvSpPr/>
            <p:nvPr/>
          </p:nvSpPr>
          <p:spPr>
            <a:xfrm>
              <a:off x="10256338" y="4099719"/>
              <a:ext cx="1680673" cy="30266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Zapatos</a:t>
              </a:r>
              <a:endParaRPr sz="1800" b="0" i="0" u="none" strike="noStrike" cap="none" dirty="0">
                <a:solidFill>
                  <a:srgbClr val="262626"/>
                </a:solidFill>
                <a:latin typeface="Calibri"/>
                <a:ea typeface="Calibri"/>
                <a:cs typeface="Calibri"/>
                <a:sym typeface="Calibri"/>
              </a:endParaRPr>
            </a:p>
          </p:txBody>
        </p:sp>
      </p:grpSp>
      <p:sp>
        <p:nvSpPr>
          <p:cNvPr id="235" name="Google Shape;235;p6"/>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grpSp>
        <p:nvGrpSpPr>
          <p:cNvPr id="10" name="Group 9">
            <a:extLst>
              <a:ext uri="{FF2B5EF4-FFF2-40B4-BE49-F238E27FC236}">
                <a16:creationId xmlns:a16="http://schemas.microsoft.com/office/drawing/2014/main" id="{51D67DB0-D495-B2B5-7AE3-E85F1ACDF64A}"/>
              </a:ext>
            </a:extLst>
          </p:cNvPr>
          <p:cNvGrpSpPr/>
          <p:nvPr/>
        </p:nvGrpSpPr>
        <p:grpSpPr>
          <a:xfrm>
            <a:off x="7876284" y="1829413"/>
            <a:ext cx="2154046" cy="2016837"/>
            <a:chOff x="10269241" y="1451979"/>
            <a:chExt cx="1680673" cy="1576710"/>
          </a:xfrm>
        </p:grpSpPr>
        <p:sp>
          <p:nvSpPr>
            <p:cNvPr id="50" name="Google Shape;188;p4">
              <a:extLst>
                <a:ext uri="{FF2B5EF4-FFF2-40B4-BE49-F238E27FC236}">
                  <a16:creationId xmlns:a16="http://schemas.microsoft.com/office/drawing/2014/main" id="{DA4964E3-8233-7F4C-9152-5806C7DCC220}"/>
                </a:ext>
              </a:extLst>
            </p:cNvPr>
            <p:cNvSpPr/>
            <p:nvPr/>
          </p:nvSpPr>
          <p:spPr>
            <a:xfrm>
              <a:off x="10269241" y="2696677"/>
              <a:ext cx="1680673" cy="33201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Manguera</a:t>
              </a:r>
              <a:endParaRPr sz="1800" b="0" i="0" u="none" strike="noStrike" cap="none" dirty="0">
                <a:solidFill>
                  <a:srgbClr val="262626"/>
                </a:solidFill>
                <a:latin typeface="Calibri"/>
                <a:ea typeface="Calibri"/>
                <a:cs typeface="Calibri"/>
                <a:sym typeface="Calibri"/>
              </a:endParaRPr>
            </a:p>
          </p:txBody>
        </p:sp>
        <p:pic>
          <p:nvPicPr>
            <p:cNvPr id="51" name="Picture 50" descr="A picture containing cable, connector&#10;&#10;Description automatically generated">
              <a:extLst>
                <a:ext uri="{FF2B5EF4-FFF2-40B4-BE49-F238E27FC236}">
                  <a16:creationId xmlns:a16="http://schemas.microsoft.com/office/drawing/2014/main" id="{CC1B5C77-3E33-E34B-A12A-B6CCADC882FB}"/>
                </a:ext>
              </a:extLst>
            </p:cNvPr>
            <p:cNvPicPr>
              <a:picLocks noChangeAspect="1"/>
            </p:cNvPicPr>
            <p:nvPr/>
          </p:nvPicPr>
          <p:blipFill rotWithShape="1">
            <a:blip r:embed="rId16"/>
            <a:srcRect r="3" b="-51"/>
            <a:stretch/>
          </p:blipFill>
          <p:spPr>
            <a:xfrm>
              <a:off x="10402520" y="1451979"/>
              <a:ext cx="1233132" cy="1334224"/>
            </a:xfrm>
            <a:prstGeom prst="rect">
              <a:avLst/>
            </a:prstGeom>
          </p:spPr>
        </p:pic>
      </p:grpSp>
      <p:cxnSp>
        <p:nvCxnSpPr>
          <p:cNvPr id="18" name="Straight Connector 17">
            <a:extLst>
              <a:ext uri="{FF2B5EF4-FFF2-40B4-BE49-F238E27FC236}">
                <a16:creationId xmlns:a16="http://schemas.microsoft.com/office/drawing/2014/main" id="{72AECF63-3EC9-1630-2215-F38BEAD39127}"/>
              </a:ext>
            </a:extLst>
          </p:cNvPr>
          <p:cNvCxnSpPr>
            <a:stCxn id="197" idx="0"/>
            <a:endCxn id="191" idx="0"/>
          </p:cNvCxnSpPr>
          <p:nvPr/>
        </p:nvCxnSpPr>
        <p:spPr>
          <a:xfrm>
            <a:off x="936033" y="1590848"/>
            <a:ext cx="2186986" cy="344598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9B4BF6E-576F-9C9F-CF2A-15D5622B738F}"/>
              </a:ext>
            </a:extLst>
          </p:cNvPr>
          <p:cNvCxnSpPr>
            <a:cxnSpLocks/>
          </p:cNvCxnSpPr>
          <p:nvPr/>
        </p:nvCxnSpPr>
        <p:spPr>
          <a:xfrm>
            <a:off x="1685978" y="1824916"/>
            <a:ext cx="1437041" cy="31767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8A94CA-6471-CF03-6331-2558498EBF19}"/>
              </a:ext>
            </a:extLst>
          </p:cNvPr>
          <p:cNvCxnSpPr>
            <a:cxnSpLocks/>
            <a:endCxn id="190" idx="1"/>
          </p:cNvCxnSpPr>
          <p:nvPr/>
        </p:nvCxnSpPr>
        <p:spPr>
          <a:xfrm>
            <a:off x="5011615" y="1603796"/>
            <a:ext cx="2594501" cy="376553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606B969-57C3-B68B-4B68-2DE1B97ECC06}"/>
              </a:ext>
            </a:extLst>
          </p:cNvPr>
          <p:cNvCxnSpPr>
            <a:cxnSpLocks/>
            <a:stCxn id="203" idx="0"/>
          </p:cNvCxnSpPr>
          <p:nvPr/>
        </p:nvCxnSpPr>
        <p:spPr>
          <a:xfrm flipH="1">
            <a:off x="4498934" y="1606423"/>
            <a:ext cx="2037700" cy="345059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0014661-FEE0-E480-B333-C7B6C44CFD43}"/>
              </a:ext>
            </a:extLst>
          </p:cNvPr>
          <p:cNvCxnSpPr>
            <a:cxnSpLocks/>
            <a:stCxn id="217" idx="0"/>
          </p:cNvCxnSpPr>
          <p:nvPr/>
        </p:nvCxnSpPr>
        <p:spPr>
          <a:xfrm>
            <a:off x="8023154" y="1625231"/>
            <a:ext cx="45419" cy="335326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BB3022C-9A25-C78F-DF0B-B8564F25436E}"/>
              </a:ext>
            </a:extLst>
          </p:cNvPr>
          <p:cNvCxnSpPr>
            <a:cxnSpLocks/>
          </p:cNvCxnSpPr>
          <p:nvPr/>
        </p:nvCxnSpPr>
        <p:spPr>
          <a:xfrm>
            <a:off x="9566122" y="1879230"/>
            <a:ext cx="369429" cy="315760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080FB93-0CC9-5581-65FE-22AC6F978E4F}"/>
              </a:ext>
            </a:extLst>
          </p:cNvPr>
          <p:cNvCxnSpPr>
            <a:cxnSpLocks/>
          </p:cNvCxnSpPr>
          <p:nvPr/>
        </p:nvCxnSpPr>
        <p:spPr>
          <a:xfrm flipH="1">
            <a:off x="9932883" y="1824916"/>
            <a:ext cx="470655" cy="318212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4EDFFA5-F892-81FF-18C4-17607C1A43E8}"/>
              </a:ext>
            </a:extLst>
          </p:cNvPr>
          <p:cNvCxnSpPr>
            <a:cxnSpLocks/>
          </p:cNvCxnSpPr>
          <p:nvPr/>
        </p:nvCxnSpPr>
        <p:spPr>
          <a:xfrm flipH="1">
            <a:off x="9932883" y="3335076"/>
            <a:ext cx="970082" cy="169279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19F4F4C-B22D-417B-9B76-04A1F10B9204}"/>
              </a:ext>
            </a:extLst>
          </p:cNvPr>
          <p:cNvCxnSpPr>
            <a:cxnSpLocks/>
            <a:endCxn id="190" idx="0"/>
          </p:cNvCxnSpPr>
          <p:nvPr/>
        </p:nvCxnSpPr>
        <p:spPr>
          <a:xfrm>
            <a:off x="9158706" y="3766153"/>
            <a:ext cx="0" cy="123552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3D3E00F-907E-F87A-505F-39030A516D0E}"/>
              </a:ext>
            </a:extLst>
          </p:cNvPr>
          <p:cNvCxnSpPr>
            <a:cxnSpLocks/>
          </p:cNvCxnSpPr>
          <p:nvPr/>
        </p:nvCxnSpPr>
        <p:spPr>
          <a:xfrm flipH="1">
            <a:off x="4519246" y="3766153"/>
            <a:ext cx="1442555" cy="129821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1F74E43-7E1E-0A66-456F-30AF17D5FBF4}"/>
              </a:ext>
            </a:extLst>
          </p:cNvPr>
          <p:cNvCxnSpPr>
            <a:cxnSpLocks/>
            <a:stCxn id="224" idx="2"/>
            <a:endCxn id="190" idx="1"/>
          </p:cNvCxnSpPr>
          <p:nvPr/>
        </p:nvCxnSpPr>
        <p:spPr>
          <a:xfrm>
            <a:off x="4794394" y="3600968"/>
            <a:ext cx="2811722" cy="176836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FAAE419-834A-77B2-DE59-74929E98B7DF}"/>
              </a:ext>
            </a:extLst>
          </p:cNvPr>
          <p:cNvCxnSpPr>
            <a:cxnSpLocks/>
            <a:endCxn id="190" idx="1"/>
          </p:cNvCxnSpPr>
          <p:nvPr/>
        </p:nvCxnSpPr>
        <p:spPr>
          <a:xfrm>
            <a:off x="2966656" y="3484363"/>
            <a:ext cx="4639460" cy="188497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CF5CC32-AAEB-B4A5-4B55-4A8FEEBDD6B1}"/>
              </a:ext>
            </a:extLst>
          </p:cNvPr>
          <p:cNvCxnSpPr>
            <a:cxnSpLocks/>
            <a:endCxn id="190" idx="1"/>
          </p:cNvCxnSpPr>
          <p:nvPr/>
        </p:nvCxnSpPr>
        <p:spPr>
          <a:xfrm>
            <a:off x="1054978" y="3687588"/>
            <a:ext cx="6551138" cy="168174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fade">
                                      <p:cBhvr>
                                        <p:cTn id="42" dur="500"/>
                                        <p:tgtEl>
                                          <p:spTgt spid="10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fade">
                                      <p:cBhvr>
                                        <p:cTn id="47" dur="500"/>
                                        <p:tgtEl>
                                          <p:spTgt spid="10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500"/>
                                        <p:tgtEl>
                                          <p:spTgt spid="10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500"/>
                                        <p:tgtEl>
                                          <p:spTgt spid="9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fade">
                                      <p:cBhvr>
                                        <p:cTn id="62" dur="500"/>
                                        <p:tgtEl>
                                          <p:spTgt spid="9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4"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63" name="Google Shape;163;p4"/>
          <p:cNvSpPr/>
          <p:nvPr/>
        </p:nvSpPr>
        <p:spPr>
          <a:xfrm>
            <a:off x="1148651" y="313974"/>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4"/>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4"/>
          <p:cNvSpPr txBox="1"/>
          <p:nvPr/>
        </p:nvSpPr>
        <p:spPr>
          <a:xfrm>
            <a:off x="1527338" y="327691"/>
            <a:ext cx="2347803"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Sí</a:t>
            </a:r>
            <a:endParaRPr dirty="0"/>
          </a:p>
        </p:txBody>
      </p:sp>
      <p:sp>
        <p:nvSpPr>
          <p:cNvPr id="166" name="Google Shape;166;p4"/>
          <p:cNvSpPr txBox="1"/>
          <p:nvPr/>
        </p:nvSpPr>
        <p:spPr>
          <a:xfrm>
            <a:off x="8362597"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NO</a:t>
            </a:r>
            <a:endParaRPr dirty="0"/>
          </a:p>
        </p:txBody>
      </p:sp>
      <p:cxnSp>
        <p:nvCxnSpPr>
          <p:cNvPr id="167" name="Google Shape;167;p4"/>
          <p:cNvCxnSpPr/>
          <p:nvPr/>
        </p:nvCxnSpPr>
        <p:spPr>
          <a:xfrm>
            <a:off x="6159855" y="482968"/>
            <a:ext cx="0" cy="5205631"/>
          </a:xfrm>
          <a:prstGeom prst="straightConnector1">
            <a:avLst/>
          </a:prstGeom>
          <a:noFill/>
          <a:ln w="34925" cap="flat" cmpd="sng">
            <a:solidFill>
              <a:srgbClr val="262626"/>
            </a:solidFill>
            <a:prstDash val="dot"/>
            <a:miter lim="800000"/>
            <a:headEnd type="none" w="sm" len="sm"/>
            <a:tailEnd type="none" w="sm" len="sm"/>
          </a:ln>
        </p:spPr>
      </p:cxnSp>
      <p:sp>
        <p:nvSpPr>
          <p:cNvPr id="168" name="Google Shape;168;p4"/>
          <p:cNvSpPr/>
          <p:nvPr/>
        </p:nvSpPr>
        <p:spPr>
          <a:xfrm>
            <a:off x="556348" y="1144746"/>
            <a:ext cx="4289781" cy="5354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dirty="0" err="1">
                <a:solidFill>
                  <a:srgbClr val="29C7F7"/>
                </a:solidFill>
                <a:latin typeface="Calibri"/>
                <a:ea typeface="Calibri"/>
                <a:cs typeface="Calibri"/>
                <a:sym typeface="Calibri"/>
              </a:rPr>
              <a:t>Siempre</a:t>
            </a:r>
            <a:r>
              <a:rPr lang="en-US" sz="2400" b="1" dirty="0">
                <a:solidFill>
                  <a:srgbClr val="29C7F7"/>
                </a:solidFill>
                <a:latin typeface="Calibri"/>
                <a:ea typeface="Calibri"/>
                <a:cs typeface="Calibri"/>
                <a:sym typeface="Calibri"/>
              </a:rPr>
              <a:t> se </a:t>
            </a:r>
            <a:r>
              <a:rPr lang="en-US" sz="2400" b="1" dirty="0" err="1">
                <a:solidFill>
                  <a:srgbClr val="29C7F7"/>
                </a:solidFill>
                <a:latin typeface="Calibri"/>
                <a:ea typeface="Calibri"/>
                <a:cs typeface="Calibri"/>
                <a:sym typeface="Calibri"/>
              </a:rPr>
              <a:t>recicla</a:t>
            </a:r>
            <a:r>
              <a:rPr lang="en-US" sz="2400" b="0" i="0" u="none" strike="noStrike" cap="none" dirty="0">
                <a:solidFill>
                  <a:srgbClr val="29C7F7"/>
                </a:solidFill>
                <a:latin typeface="Calibri"/>
                <a:ea typeface="Calibri"/>
                <a:cs typeface="Calibri"/>
                <a:sym typeface="Calibri"/>
              </a:rPr>
              <a:t>:</a:t>
            </a:r>
            <a:endParaRPr sz="2400" b="0" i="0" u="none" strike="noStrike" cap="none" dirty="0">
              <a:solidFill>
                <a:srgbClr val="29C7F7"/>
              </a:solidFill>
              <a:latin typeface="Calibri"/>
              <a:ea typeface="Calibri"/>
              <a:cs typeface="Calibri"/>
              <a:sym typeface="Calibri"/>
            </a:endParaRPr>
          </a:p>
        </p:txBody>
      </p:sp>
      <p:sp>
        <p:nvSpPr>
          <p:cNvPr id="169" name="Google Shape;169;p4"/>
          <p:cNvSpPr/>
          <p:nvPr/>
        </p:nvSpPr>
        <p:spPr>
          <a:xfrm>
            <a:off x="7302314" y="1144745"/>
            <a:ext cx="4289781" cy="5354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i="0" u="none" strike="noStrike" cap="none" dirty="0" err="1">
                <a:solidFill>
                  <a:srgbClr val="3AC69D"/>
                </a:solidFill>
                <a:latin typeface="Calibri"/>
                <a:ea typeface="Calibri"/>
                <a:cs typeface="Calibri"/>
                <a:sym typeface="Calibri"/>
              </a:rPr>
              <a:t>Nunca</a:t>
            </a:r>
            <a:r>
              <a:rPr lang="en-US" sz="2400" b="1" i="0" u="none" strike="noStrike" cap="none" dirty="0">
                <a:solidFill>
                  <a:srgbClr val="3AC69D"/>
                </a:solidFill>
                <a:latin typeface="Calibri"/>
                <a:ea typeface="Calibri"/>
                <a:cs typeface="Calibri"/>
                <a:sym typeface="Calibri"/>
              </a:rPr>
              <a:t> se </a:t>
            </a:r>
            <a:r>
              <a:rPr lang="en-US" sz="2400" b="1" i="0" u="none" strike="noStrike" cap="none" dirty="0" err="1">
                <a:solidFill>
                  <a:srgbClr val="3AC69D"/>
                </a:solidFill>
                <a:latin typeface="Calibri"/>
                <a:ea typeface="Calibri"/>
                <a:cs typeface="Calibri"/>
                <a:sym typeface="Calibri"/>
              </a:rPr>
              <a:t>recicla</a:t>
            </a:r>
            <a:r>
              <a:rPr lang="en-US" sz="2400" b="0" i="0" u="none" strike="noStrike" cap="none" dirty="0">
                <a:solidFill>
                  <a:srgbClr val="3AC69D"/>
                </a:solidFill>
                <a:latin typeface="Calibri"/>
                <a:ea typeface="Calibri"/>
                <a:cs typeface="Calibri"/>
                <a:sym typeface="Calibri"/>
              </a:rPr>
              <a:t>:</a:t>
            </a:r>
            <a:endParaRPr sz="2400" b="0" i="0" u="none" strike="noStrike" cap="none" dirty="0">
              <a:solidFill>
                <a:srgbClr val="3AC69D"/>
              </a:solidFill>
              <a:latin typeface="Calibri"/>
              <a:ea typeface="Calibri"/>
              <a:cs typeface="Calibri"/>
              <a:sym typeface="Calibri"/>
            </a:endParaRPr>
          </a:p>
        </p:txBody>
      </p:sp>
      <p:pic>
        <p:nvPicPr>
          <p:cNvPr id="170" name="Google Shape;170;p4" descr="A picture containing plastic, vessel, jar&#10;&#10;Description automatically generated"/>
          <p:cNvPicPr preferRelativeResize="0"/>
          <p:nvPr/>
        </p:nvPicPr>
        <p:blipFill rotWithShape="1">
          <a:blip r:embed="rId5">
            <a:alphaModFix/>
          </a:blip>
          <a:srcRect/>
          <a:stretch/>
        </p:blipFill>
        <p:spPr>
          <a:xfrm>
            <a:off x="923533" y="1746170"/>
            <a:ext cx="1260257" cy="1508949"/>
          </a:xfrm>
          <a:prstGeom prst="rect">
            <a:avLst/>
          </a:prstGeom>
          <a:noFill/>
          <a:ln>
            <a:noFill/>
          </a:ln>
        </p:spPr>
      </p:pic>
      <p:sp>
        <p:nvSpPr>
          <p:cNvPr id="171" name="Google Shape;171;p4"/>
          <p:cNvSpPr/>
          <p:nvPr/>
        </p:nvSpPr>
        <p:spPr>
          <a:xfrm>
            <a:off x="923533" y="3255614"/>
            <a:ext cx="1431166"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err="1">
                <a:solidFill>
                  <a:srgbClr val="262626"/>
                </a:solidFill>
                <a:latin typeface="Calibri"/>
                <a:ea typeface="Calibri"/>
                <a:cs typeface="Calibri"/>
                <a:sym typeface="Calibri"/>
              </a:rPr>
              <a:t>Envase</a:t>
            </a:r>
            <a:r>
              <a:rPr lang="en-US" sz="2000" b="1" dirty="0">
                <a:solidFill>
                  <a:srgbClr val="262626"/>
                </a:solidFill>
                <a:latin typeface="Calibri"/>
                <a:ea typeface="Calibri"/>
                <a:cs typeface="Calibri"/>
                <a:sym typeface="Calibri"/>
              </a:rPr>
              <a:t> de </a:t>
            </a:r>
            <a:r>
              <a:rPr lang="en-US" sz="2000" b="1" dirty="0" err="1">
                <a:solidFill>
                  <a:srgbClr val="262626"/>
                </a:solidFill>
                <a:latin typeface="Calibri"/>
                <a:ea typeface="Calibri"/>
                <a:cs typeface="Calibri"/>
                <a:sym typeface="Calibri"/>
              </a:rPr>
              <a:t>vidrio</a:t>
            </a:r>
            <a:endParaRPr sz="2000" b="0" i="0" u="none" strike="noStrike" cap="none" dirty="0">
              <a:solidFill>
                <a:srgbClr val="262626"/>
              </a:solidFill>
              <a:latin typeface="Calibri"/>
              <a:ea typeface="Calibri"/>
              <a:cs typeface="Calibri"/>
              <a:sym typeface="Calibri"/>
            </a:endParaRPr>
          </a:p>
        </p:txBody>
      </p:sp>
      <p:pic>
        <p:nvPicPr>
          <p:cNvPr id="172" name="Google Shape;172;p4" descr="Icon&#10;&#10;Description automatically generated"/>
          <p:cNvPicPr preferRelativeResize="0"/>
          <p:nvPr/>
        </p:nvPicPr>
        <p:blipFill rotWithShape="1">
          <a:blip r:embed="rId6">
            <a:alphaModFix/>
          </a:blip>
          <a:srcRect r="14" b="29"/>
          <a:stretch/>
        </p:blipFill>
        <p:spPr>
          <a:xfrm>
            <a:off x="2132992" y="1824169"/>
            <a:ext cx="795697" cy="712308"/>
          </a:xfrm>
          <a:prstGeom prst="rect">
            <a:avLst/>
          </a:prstGeom>
          <a:noFill/>
          <a:ln>
            <a:noFill/>
          </a:ln>
        </p:spPr>
      </p:pic>
      <p:sp>
        <p:nvSpPr>
          <p:cNvPr id="173" name="Google Shape;173;p4"/>
          <p:cNvSpPr/>
          <p:nvPr/>
        </p:nvSpPr>
        <p:spPr>
          <a:xfrm>
            <a:off x="2948175" y="3255625"/>
            <a:ext cx="24276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err="1">
                <a:solidFill>
                  <a:srgbClr val="262626"/>
                </a:solidFill>
                <a:latin typeface="Calibri"/>
                <a:ea typeface="Calibri"/>
                <a:cs typeface="Calibri"/>
                <a:sym typeface="Calibri"/>
              </a:rPr>
              <a:t>Botella</a:t>
            </a:r>
            <a:r>
              <a:rPr lang="en-US" sz="2000" b="1" dirty="0">
                <a:solidFill>
                  <a:srgbClr val="262626"/>
                </a:solidFill>
                <a:latin typeface="Calibri"/>
                <a:ea typeface="Calibri"/>
                <a:cs typeface="Calibri"/>
                <a:sym typeface="Calibri"/>
              </a:rPr>
              <a:t> de </a:t>
            </a:r>
            <a:r>
              <a:rPr lang="en-US" sz="2000" b="1" dirty="0" err="1">
                <a:solidFill>
                  <a:srgbClr val="262626"/>
                </a:solidFill>
                <a:latin typeface="Calibri"/>
                <a:ea typeface="Calibri"/>
                <a:cs typeface="Calibri"/>
                <a:sym typeface="Calibri"/>
              </a:rPr>
              <a:t>plástico</a:t>
            </a:r>
            <a:r>
              <a:rPr lang="en-US" sz="2000" b="1" dirty="0">
                <a:solidFill>
                  <a:srgbClr val="262626"/>
                </a:solidFill>
                <a:latin typeface="Calibri"/>
                <a:ea typeface="Calibri"/>
                <a:cs typeface="Calibri"/>
                <a:sym typeface="Calibri"/>
              </a:rPr>
              <a:t> PET </a:t>
            </a:r>
            <a:endParaRPr sz="2000" b="1" dirty="0">
              <a:solidFill>
                <a:srgbClr val="262626"/>
              </a:solidFill>
              <a:latin typeface="Calibri"/>
              <a:ea typeface="Calibri"/>
              <a:cs typeface="Calibri"/>
              <a:sym typeface="Calibri"/>
            </a:endParaRPr>
          </a:p>
          <a:p>
            <a:pPr marL="0" marR="0" lvl="0" indent="0" algn="l" rtl="0">
              <a:lnSpc>
                <a:spcPct val="120000"/>
              </a:lnSpc>
              <a:spcBef>
                <a:spcPts val="0"/>
              </a:spcBef>
              <a:spcAft>
                <a:spcPts val="0"/>
              </a:spcAft>
              <a:buNone/>
            </a:pPr>
            <a:endParaRPr sz="2000" b="0" i="0" u="none" strike="noStrike" cap="none" dirty="0">
              <a:solidFill>
                <a:srgbClr val="262626"/>
              </a:solidFill>
              <a:latin typeface="Calibri"/>
              <a:ea typeface="Calibri"/>
              <a:cs typeface="Calibri"/>
              <a:sym typeface="Calibri"/>
            </a:endParaRPr>
          </a:p>
        </p:txBody>
      </p:sp>
      <p:pic>
        <p:nvPicPr>
          <p:cNvPr id="174" name="Google Shape;174;p4" descr="A bottle of water&#10;&#10;Description automatically generated with low confidence"/>
          <p:cNvPicPr preferRelativeResize="0"/>
          <p:nvPr/>
        </p:nvPicPr>
        <p:blipFill rotWithShape="1">
          <a:blip r:embed="rId7">
            <a:alphaModFix/>
          </a:blip>
          <a:srcRect/>
          <a:stretch/>
        </p:blipFill>
        <p:spPr>
          <a:xfrm>
            <a:off x="3418844" y="1768751"/>
            <a:ext cx="1341942" cy="1705385"/>
          </a:xfrm>
          <a:prstGeom prst="rect">
            <a:avLst/>
          </a:prstGeom>
          <a:noFill/>
          <a:ln>
            <a:noFill/>
          </a:ln>
        </p:spPr>
      </p:pic>
      <p:pic>
        <p:nvPicPr>
          <p:cNvPr id="175" name="Google Shape;175;p4" descr="Icon&#10;&#10;Description automatically generated"/>
          <p:cNvPicPr preferRelativeResize="0"/>
          <p:nvPr/>
        </p:nvPicPr>
        <p:blipFill rotWithShape="1">
          <a:blip r:embed="rId6">
            <a:alphaModFix/>
          </a:blip>
          <a:srcRect r="14" b="29"/>
          <a:stretch/>
        </p:blipFill>
        <p:spPr>
          <a:xfrm>
            <a:off x="4516479" y="1824169"/>
            <a:ext cx="795697" cy="712308"/>
          </a:xfrm>
          <a:prstGeom prst="rect">
            <a:avLst/>
          </a:prstGeom>
          <a:noFill/>
          <a:ln>
            <a:noFill/>
          </a:ln>
        </p:spPr>
      </p:pic>
      <p:sp>
        <p:nvSpPr>
          <p:cNvPr id="176" name="Google Shape;176;p4"/>
          <p:cNvSpPr/>
          <p:nvPr/>
        </p:nvSpPr>
        <p:spPr>
          <a:xfrm>
            <a:off x="671401" y="5421066"/>
            <a:ext cx="177558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err="1">
                <a:solidFill>
                  <a:srgbClr val="262626"/>
                </a:solidFill>
                <a:latin typeface="Calibri"/>
                <a:ea typeface="Calibri"/>
                <a:cs typeface="Calibri"/>
                <a:sym typeface="Calibri"/>
              </a:rPr>
              <a:t>Caja</a:t>
            </a:r>
            <a:r>
              <a:rPr lang="en-US" sz="2000" b="1" i="0" u="none" strike="noStrike" cap="none" dirty="0">
                <a:solidFill>
                  <a:srgbClr val="262626"/>
                </a:solidFill>
                <a:latin typeface="Calibri"/>
                <a:ea typeface="Calibri"/>
                <a:cs typeface="Calibri"/>
                <a:sym typeface="Calibri"/>
              </a:rPr>
              <a:t> de </a:t>
            </a:r>
            <a:r>
              <a:rPr lang="en-US" sz="2000" b="1" i="0" u="none" strike="noStrike" cap="none" dirty="0" err="1">
                <a:solidFill>
                  <a:srgbClr val="262626"/>
                </a:solidFill>
                <a:latin typeface="Calibri"/>
                <a:ea typeface="Calibri"/>
                <a:cs typeface="Calibri"/>
                <a:sym typeface="Calibri"/>
              </a:rPr>
              <a:t>cartón</a:t>
            </a:r>
            <a:endParaRPr dirty="0"/>
          </a:p>
        </p:txBody>
      </p:sp>
      <p:sp>
        <p:nvSpPr>
          <p:cNvPr id="177" name="Google Shape;177;p4"/>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Lata de metal</a:t>
            </a:r>
            <a:endParaRPr sz="2000" b="0" i="0" u="none" strike="noStrike" cap="none" dirty="0">
              <a:solidFill>
                <a:srgbClr val="262626"/>
              </a:solidFill>
              <a:latin typeface="Calibri"/>
              <a:ea typeface="Calibri"/>
              <a:cs typeface="Calibri"/>
              <a:sym typeface="Calibri"/>
            </a:endParaRPr>
          </a:p>
        </p:txBody>
      </p:sp>
      <p:pic>
        <p:nvPicPr>
          <p:cNvPr id="178" name="Google Shape;178;p4" descr="Icon&#10;&#10;Description automatically generated"/>
          <p:cNvPicPr preferRelativeResize="0"/>
          <p:nvPr/>
        </p:nvPicPr>
        <p:blipFill rotWithShape="1">
          <a:blip r:embed="rId6">
            <a:alphaModFix/>
          </a:blip>
          <a:srcRect r="14" b="29"/>
          <a:stretch/>
        </p:blipFill>
        <p:spPr>
          <a:xfrm>
            <a:off x="4516479" y="3989621"/>
            <a:ext cx="795697" cy="712308"/>
          </a:xfrm>
          <a:prstGeom prst="rect">
            <a:avLst/>
          </a:prstGeom>
          <a:noFill/>
          <a:ln>
            <a:noFill/>
          </a:ln>
        </p:spPr>
      </p:pic>
      <p:pic>
        <p:nvPicPr>
          <p:cNvPr id="179" name="Google Shape;179;p4" descr="A close up of a roll of tape&#10;&#10;Description automatically generated with low confidence"/>
          <p:cNvPicPr preferRelativeResize="0"/>
          <p:nvPr/>
        </p:nvPicPr>
        <p:blipFill rotWithShape="1">
          <a:blip r:embed="rId8">
            <a:alphaModFix/>
          </a:blip>
          <a:srcRect/>
          <a:stretch/>
        </p:blipFill>
        <p:spPr>
          <a:xfrm>
            <a:off x="3775065" y="4171116"/>
            <a:ext cx="648663" cy="1227135"/>
          </a:xfrm>
          <a:prstGeom prst="rect">
            <a:avLst/>
          </a:prstGeom>
          <a:noFill/>
          <a:ln>
            <a:noFill/>
          </a:ln>
        </p:spPr>
      </p:pic>
      <p:pic>
        <p:nvPicPr>
          <p:cNvPr id="180" name="Google Shape;180;p4" descr="A picture containing box, stationary, container, envelope&#10;&#10;Description automatically generated"/>
          <p:cNvPicPr preferRelativeResize="0"/>
          <p:nvPr/>
        </p:nvPicPr>
        <p:blipFill rotWithShape="1">
          <a:blip r:embed="rId9">
            <a:alphaModFix/>
          </a:blip>
          <a:srcRect/>
          <a:stretch/>
        </p:blipFill>
        <p:spPr>
          <a:xfrm>
            <a:off x="488426" y="4064988"/>
            <a:ext cx="1839065" cy="1374701"/>
          </a:xfrm>
          <a:prstGeom prst="rect">
            <a:avLst/>
          </a:prstGeom>
          <a:noFill/>
          <a:ln>
            <a:noFill/>
          </a:ln>
        </p:spPr>
      </p:pic>
      <p:pic>
        <p:nvPicPr>
          <p:cNvPr id="181" name="Google Shape;181;p4" descr="Icon&#10;&#10;Description automatically generated"/>
          <p:cNvPicPr preferRelativeResize="0"/>
          <p:nvPr/>
        </p:nvPicPr>
        <p:blipFill rotWithShape="1">
          <a:blip r:embed="rId6">
            <a:alphaModFix/>
          </a:blip>
          <a:srcRect r="14" b="29"/>
          <a:stretch/>
        </p:blipFill>
        <p:spPr>
          <a:xfrm>
            <a:off x="2132992" y="3989621"/>
            <a:ext cx="795697" cy="712308"/>
          </a:xfrm>
          <a:prstGeom prst="rect">
            <a:avLst/>
          </a:prstGeom>
          <a:noFill/>
          <a:ln>
            <a:noFill/>
          </a:ln>
        </p:spPr>
      </p:pic>
      <p:pic>
        <p:nvPicPr>
          <p:cNvPr id="182" name="Google Shape;182;p4" descr="A picture containing banana, indoor, yellow, half&#10;&#10;Description automatically generated"/>
          <p:cNvPicPr preferRelativeResize="0"/>
          <p:nvPr/>
        </p:nvPicPr>
        <p:blipFill rotWithShape="1">
          <a:blip r:embed="rId10">
            <a:alphaModFix/>
          </a:blip>
          <a:srcRect/>
          <a:stretch/>
        </p:blipFill>
        <p:spPr>
          <a:xfrm>
            <a:off x="6506825" y="1627416"/>
            <a:ext cx="1477076" cy="1052629"/>
          </a:xfrm>
          <a:prstGeom prst="rect">
            <a:avLst/>
          </a:prstGeom>
          <a:noFill/>
          <a:ln>
            <a:noFill/>
          </a:ln>
        </p:spPr>
      </p:pic>
      <p:sp>
        <p:nvSpPr>
          <p:cNvPr id="183" name="Google Shape;183;p4"/>
          <p:cNvSpPr/>
          <p:nvPr/>
        </p:nvSpPr>
        <p:spPr>
          <a:xfrm>
            <a:off x="6391771" y="2511432"/>
            <a:ext cx="1680673" cy="75709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Cáscara</a:t>
            </a:r>
            <a:r>
              <a:rPr lang="en-US" sz="1800" b="1" dirty="0">
                <a:solidFill>
                  <a:srgbClr val="262626"/>
                </a:solidFill>
                <a:latin typeface="Calibri"/>
                <a:ea typeface="Calibri"/>
                <a:cs typeface="Calibri"/>
                <a:sym typeface="Calibri"/>
              </a:rPr>
              <a:t> de </a:t>
            </a:r>
            <a:r>
              <a:rPr lang="en-US" sz="1800" b="1" dirty="0" err="1">
                <a:solidFill>
                  <a:srgbClr val="262626"/>
                </a:solidFill>
                <a:latin typeface="Calibri"/>
                <a:ea typeface="Calibri"/>
                <a:cs typeface="Calibri"/>
                <a:sym typeface="Calibri"/>
              </a:rPr>
              <a:t>plátano</a:t>
            </a:r>
            <a:endParaRPr sz="1800" b="0" i="0" u="none" strike="noStrike" cap="none" dirty="0">
              <a:solidFill>
                <a:srgbClr val="262626"/>
              </a:solidFill>
              <a:latin typeface="Calibri"/>
              <a:ea typeface="Calibri"/>
              <a:cs typeface="Calibri"/>
              <a:sym typeface="Calibri"/>
            </a:endParaRPr>
          </a:p>
        </p:txBody>
      </p:sp>
      <p:pic>
        <p:nvPicPr>
          <p:cNvPr id="184" name="Google Shape;184;p4" descr="Icon&#10;&#10;Description automatically generated"/>
          <p:cNvPicPr preferRelativeResize="0"/>
          <p:nvPr/>
        </p:nvPicPr>
        <p:blipFill rotWithShape="1">
          <a:blip r:embed="rId11">
            <a:alphaModFix/>
          </a:blip>
          <a:srcRect r="23" b="33"/>
          <a:stretch/>
        </p:blipFill>
        <p:spPr>
          <a:xfrm>
            <a:off x="7458887" y="1760417"/>
            <a:ext cx="583834" cy="565674"/>
          </a:xfrm>
          <a:prstGeom prst="rect">
            <a:avLst/>
          </a:prstGeom>
          <a:noFill/>
          <a:ln>
            <a:noFill/>
          </a:ln>
        </p:spPr>
      </p:pic>
      <p:sp>
        <p:nvSpPr>
          <p:cNvPr id="185" name="Google Shape;185;p4"/>
          <p:cNvSpPr/>
          <p:nvPr/>
        </p:nvSpPr>
        <p:spPr>
          <a:xfrm>
            <a:off x="8346482"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Servilleta</a:t>
            </a:r>
            <a:r>
              <a:rPr lang="en-US" sz="1800" b="1" dirty="0">
                <a:solidFill>
                  <a:srgbClr val="262626"/>
                </a:solidFill>
                <a:latin typeface="Calibri"/>
                <a:ea typeface="Calibri"/>
                <a:cs typeface="Calibri"/>
                <a:sym typeface="Calibri"/>
              </a:rPr>
              <a:t> </a:t>
            </a:r>
            <a:r>
              <a:rPr lang="en-US" sz="1800" b="1" dirty="0" err="1">
                <a:solidFill>
                  <a:srgbClr val="262626"/>
                </a:solidFill>
                <a:latin typeface="Calibri"/>
                <a:ea typeface="Calibri"/>
                <a:cs typeface="Calibri"/>
                <a:sym typeface="Calibri"/>
              </a:rPr>
              <a:t>sucia</a:t>
            </a:r>
            <a:endParaRPr sz="1800" b="0" i="0" u="none" strike="noStrike" cap="none" dirty="0">
              <a:solidFill>
                <a:srgbClr val="262626"/>
              </a:solidFill>
              <a:latin typeface="Calibri"/>
              <a:ea typeface="Calibri"/>
              <a:cs typeface="Calibri"/>
              <a:sym typeface="Calibri"/>
            </a:endParaRPr>
          </a:p>
        </p:txBody>
      </p:sp>
      <p:pic>
        <p:nvPicPr>
          <p:cNvPr id="186" name="Google Shape;186;p4" descr="A picture containing cloth, paper, indoor, bed&#10;&#10;Description automatically generated"/>
          <p:cNvPicPr preferRelativeResize="0"/>
          <p:nvPr/>
        </p:nvPicPr>
        <p:blipFill rotWithShape="1">
          <a:blip r:embed="rId12">
            <a:alphaModFix/>
          </a:blip>
          <a:srcRect/>
          <a:stretch/>
        </p:blipFill>
        <p:spPr>
          <a:xfrm>
            <a:off x="8616966" y="1742833"/>
            <a:ext cx="1057548" cy="1052629"/>
          </a:xfrm>
          <a:prstGeom prst="rect">
            <a:avLst/>
          </a:prstGeom>
          <a:noFill/>
          <a:ln>
            <a:noFill/>
          </a:ln>
        </p:spPr>
      </p:pic>
      <p:pic>
        <p:nvPicPr>
          <p:cNvPr id="187" name="Google Shape;187;p4" descr="Icon&#10;&#10;Description automatically generated"/>
          <p:cNvPicPr preferRelativeResize="0"/>
          <p:nvPr/>
        </p:nvPicPr>
        <p:blipFill rotWithShape="1">
          <a:blip r:embed="rId11">
            <a:alphaModFix/>
          </a:blip>
          <a:srcRect r="23" b="33"/>
          <a:stretch/>
        </p:blipFill>
        <p:spPr>
          <a:xfrm>
            <a:off x="9384501" y="1757082"/>
            <a:ext cx="583834" cy="565674"/>
          </a:xfrm>
          <a:prstGeom prst="rect">
            <a:avLst/>
          </a:prstGeom>
          <a:noFill/>
          <a:ln>
            <a:noFill/>
          </a:ln>
        </p:spPr>
      </p:pic>
      <p:sp>
        <p:nvSpPr>
          <p:cNvPr id="191" name="Google Shape;191;p4"/>
          <p:cNvSpPr/>
          <p:nvPr/>
        </p:nvSpPr>
        <p:spPr>
          <a:xfrm>
            <a:off x="6377570" y="4084971"/>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Foco</a:t>
            </a:r>
            <a:endParaRPr sz="1800" b="0" i="0" u="none" strike="noStrike" cap="none" dirty="0">
              <a:solidFill>
                <a:srgbClr val="262626"/>
              </a:solidFill>
              <a:latin typeface="Calibri"/>
              <a:ea typeface="Calibri"/>
              <a:cs typeface="Calibri"/>
              <a:sym typeface="Calibri"/>
            </a:endParaRPr>
          </a:p>
        </p:txBody>
      </p:sp>
      <p:pic>
        <p:nvPicPr>
          <p:cNvPr id="192" name="Google Shape;192;p4" descr="A picture containing cup, light, glass&#10;&#10;Description automatically generated"/>
          <p:cNvPicPr preferRelativeResize="0"/>
          <p:nvPr/>
        </p:nvPicPr>
        <p:blipFill rotWithShape="1">
          <a:blip r:embed="rId13">
            <a:alphaModFix/>
          </a:blip>
          <a:srcRect/>
          <a:stretch/>
        </p:blipFill>
        <p:spPr>
          <a:xfrm>
            <a:off x="6914029" y="3189531"/>
            <a:ext cx="529129" cy="879126"/>
          </a:xfrm>
          <a:prstGeom prst="rect">
            <a:avLst/>
          </a:prstGeom>
          <a:noFill/>
          <a:ln>
            <a:noFill/>
          </a:ln>
        </p:spPr>
      </p:pic>
      <p:pic>
        <p:nvPicPr>
          <p:cNvPr id="193" name="Google Shape;193;p4" descr="Icon&#10;&#10;Description automatically generated"/>
          <p:cNvPicPr preferRelativeResize="0"/>
          <p:nvPr/>
        </p:nvPicPr>
        <p:blipFill rotWithShape="1">
          <a:blip r:embed="rId11">
            <a:alphaModFix/>
          </a:blip>
          <a:srcRect r="23" b="33"/>
          <a:stretch/>
        </p:blipFill>
        <p:spPr>
          <a:xfrm>
            <a:off x="7459833" y="3145376"/>
            <a:ext cx="583834" cy="565674"/>
          </a:xfrm>
          <a:prstGeom prst="rect">
            <a:avLst/>
          </a:prstGeom>
          <a:noFill/>
          <a:ln>
            <a:noFill/>
          </a:ln>
        </p:spPr>
      </p:pic>
      <p:pic>
        <p:nvPicPr>
          <p:cNvPr id="194" name="Google Shape;194;p4" descr="Calendar&#10;&#10;Description automatically generated"/>
          <p:cNvPicPr preferRelativeResize="0"/>
          <p:nvPr/>
        </p:nvPicPr>
        <p:blipFill rotWithShape="1">
          <a:blip r:embed="rId14">
            <a:alphaModFix/>
          </a:blip>
          <a:srcRect/>
          <a:stretch/>
        </p:blipFill>
        <p:spPr>
          <a:xfrm rot="-419615">
            <a:off x="8449667" y="3141253"/>
            <a:ext cx="1381506" cy="1087396"/>
          </a:xfrm>
          <a:prstGeom prst="rect">
            <a:avLst/>
          </a:prstGeom>
          <a:noFill/>
          <a:ln>
            <a:noFill/>
          </a:ln>
        </p:spPr>
      </p:pic>
      <p:sp>
        <p:nvSpPr>
          <p:cNvPr id="195" name="Google Shape;195;p4"/>
          <p:cNvSpPr/>
          <p:nvPr/>
        </p:nvSpPr>
        <p:spPr>
          <a:xfrm>
            <a:off x="8347377" y="4099719"/>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Caja</a:t>
            </a:r>
            <a:r>
              <a:rPr lang="en-US" sz="1800" b="1" dirty="0">
                <a:solidFill>
                  <a:srgbClr val="262626"/>
                </a:solidFill>
                <a:latin typeface="Calibri"/>
                <a:ea typeface="Calibri"/>
                <a:cs typeface="Calibri"/>
                <a:sym typeface="Calibri"/>
              </a:rPr>
              <a:t> de jugo</a:t>
            </a:r>
            <a:endParaRPr sz="1800" b="0" i="0" u="none" strike="noStrike" cap="none" dirty="0">
              <a:solidFill>
                <a:srgbClr val="262626"/>
              </a:solidFill>
              <a:latin typeface="Calibri"/>
              <a:ea typeface="Calibri"/>
              <a:cs typeface="Calibri"/>
              <a:sym typeface="Calibri"/>
            </a:endParaRPr>
          </a:p>
        </p:txBody>
      </p:sp>
      <p:pic>
        <p:nvPicPr>
          <p:cNvPr id="196" name="Google Shape;196;p4" descr="Icon&#10;&#10;Description automatically generated"/>
          <p:cNvPicPr preferRelativeResize="0"/>
          <p:nvPr/>
        </p:nvPicPr>
        <p:blipFill rotWithShape="1">
          <a:blip r:embed="rId11">
            <a:alphaModFix/>
          </a:blip>
          <a:srcRect r="23" b="33"/>
          <a:stretch/>
        </p:blipFill>
        <p:spPr>
          <a:xfrm>
            <a:off x="9385396" y="3160124"/>
            <a:ext cx="583834" cy="565674"/>
          </a:xfrm>
          <a:prstGeom prst="rect">
            <a:avLst/>
          </a:prstGeom>
          <a:noFill/>
          <a:ln>
            <a:noFill/>
          </a:ln>
        </p:spPr>
      </p:pic>
      <p:pic>
        <p:nvPicPr>
          <p:cNvPr id="197" name="Google Shape;197;p4" descr="A picture containing toy&#10;&#10;Description automatically generated"/>
          <p:cNvPicPr preferRelativeResize="0"/>
          <p:nvPr/>
        </p:nvPicPr>
        <p:blipFill rotWithShape="1">
          <a:blip r:embed="rId15">
            <a:alphaModFix/>
          </a:blip>
          <a:srcRect/>
          <a:stretch/>
        </p:blipFill>
        <p:spPr>
          <a:xfrm>
            <a:off x="6613205" y="4619518"/>
            <a:ext cx="1125056" cy="913373"/>
          </a:xfrm>
          <a:prstGeom prst="rect">
            <a:avLst/>
          </a:prstGeom>
          <a:noFill/>
          <a:ln>
            <a:noFill/>
          </a:ln>
        </p:spPr>
      </p:pic>
      <p:sp>
        <p:nvSpPr>
          <p:cNvPr id="198" name="Google Shape;198;p4"/>
          <p:cNvSpPr/>
          <p:nvPr/>
        </p:nvSpPr>
        <p:spPr>
          <a:xfrm>
            <a:off x="6365330" y="5487326"/>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Juguetes</a:t>
            </a:r>
            <a:endParaRPr sz="1800" b="0" i="0" u="none" strike="noStrike" cap="none" dirty="0">
              <a:solidFill>
                <a:srgbClr val="262626"/>
              </a:solidFill>
              <a:latin typeface="Calibri"/>
              <a:ea typeface="Calibri"/>
              <a:cs typeface="Calibri"/>
              <a:sym typeface="Calibri"/>
            </a:endParaRPr>
          </a:p>
        </p:txBody>
      </p:sp>
      <p:pic>
        <p:nvPicPr>
          <p:cNvPr id="199" name="Google Shape;199;p4" descr="Icon&#10;&#10;Description automatically generated"/>
          <p:cNvPicPr preferRelativeResize="0"/>
          <p:nvPr/>
        </p:nvPicPr>
        <p:blipFill rotWithShape="1">
          <a:blip r:embed="rId11">
            <a:alphaModFix/>
          </a:blip>
          <a:srcRect r="23" b="33"/>
          <a:stretch/>
        </p:blipFill>
        <p:spPr>
          <a:xfrm>
            <a:off x="7447593" y="4547731"/>
            <a:ext cx="583834" cy="565674"/>
          </a:xfrm>
          <a:prstGeom prst="rect">
            <a:avLst/>
          </a:prstGeom>
          <a:noFill/>
          <a:ln>
            <a:noFill/>
          </a:ln>
        </p:spPr>
      </p:pic>
      <p:pic>
        <p:nvPicPr>
          <p:cNvPr id="200" name="Google Shape;200;p4"/>
          <p:cNvPicPr preferRelativeResize="0"/>
          <p:nvPr/>
        </p:nvPicPr>
        <p:blipFill rotWithShape="1">
          <a:blip r:embed="rId16">
            <a:alphaModFix/>
          </a:blip>
          <a:srcRect/>
          <a:stretch/>
        </p:blipFill>
        <p:spPr>
          <a:xfrm>
            <a:off x="8622992" y="4546324"/>
            <a:ext cx="898830" cy="999891"/>
          </a:xfrm>
          <a:prstGeom prst="rect">
            <a:avLst/>
          </a:prstGeom>
          <a:noFill/>
          <a:ln>
            <a:noFill/>
          </a:ln>
        </p:spPr>
      </p:pic>
      <p:sp>
        <p:nvSpPr>
          <p:cNvPr id="201" name="Google Shape;201;p4"/>
          <p:cNvSpPr/>
          <p:nvPr/>
        </p:nvSpPr>
        <p:spPr>
          <a:xfrm>
            <a:off x="8327554" y="5487326"/>
            <a:ext cx="1680673" cy="75709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a:solidFill>
                  <a:srgbClr val="262626"/>
                </a:solidFill>
                <a:latin typeface="Calibri"/>
                <a:ea typeface="Calibri"/>
                <a:cs typeface="Calibri"/>
                <a:sym typeface="Calibri"/>
              </a:rPr>
              <a:t>Bolsa de </a:t>
            </a:r>
            <a:r>
              <a:rPr lang="en-US" sz="1800" b="1" dirty="0" err="1">
                <a:solidFill>
                  <a:srgbClr val="262626"/>
                </a:solidFill>
                <a:latin typeface="Calibri"/>
                <a:ea typeface="Calibri"/>
                <a:cs typeface="Calibri"/>
                <a:sym typeface="Calibri"/>
              </a:rPr>
              <a:t>plástico</a:t>
            </a:r>
            <a:endParaRPr sz="1800" b="0" i="0" u="none" strike="noStrike" cap="none" dirty="0">
              <a:solidFill>
                <a:srgbClr val="262626"/>
              </a:solidFill>
              <a:latin typeface="Calibri"/>
              <a:ea typeface="Calibri"/>
              <a:cs typeface="Calibri"/>
              <a:sym typeface="Calibri"/>
            </a:endParaRPr>
          </a:p>
        </p:txBody>
      </p:sp>
      <p:pic>
        <p:nvPicPr>
          <p:cNvPr id="202" name="Google Shape;202;p4" descr="Icon&#10;&#10;Description automatically generated"/>
          <p:cNvPicPr preferRelativeResize="0"/>
          <p:nvPr/>
        </p:nvPicPr>
        <p:blipFill rotWithShape="1">
          <a:blip r:embed="rId11">
            <a:alphaModFix/>
          </a:blip>
          <a:srcRect r="23" b="33"/>
          <a:stretch/>
        </p:blipFill>
        <p:spPr>
          <a:xfrm>
            <a:off x="9365573" y="4547731"/>
            <a:ext cx="583834" cy="565674"/>
          </a:xfrm>
          <a:prstGeom prst="rect">
            <a:avLst/>
          </a:prstGeom>
          <a:noFill/>
          <a:ln>
            <a:noFill/>
          </a:ln>
        </p:spPr>
      </p:pic>
      <p:pic>
        <p:nvPicPr>
          <p:cNvPr id="203" name="Google Shape;203;p4" descr="A close-up of a sword&#10;&#10;Description automatically generated with low confidence"/>
          <p:cNvPicPr preferRelativeResize="0"/>
          <p:nvPr/>
        </p:nvPicPr>
        <p:blipFill rotWithShape="1">
          <a:blip r:embed="rId17">
            <a:alphaModFix/>
          </a:blip>
          <a:srcRect/>
          <a:stretch/>
        </p:blipFill>
        <p:spPr>
          <a:xfrm rot="-996009" flipH="1">
            <a:off x="10454559" y="4701929"/>
            <a:ext cx="1025960" cy="775035"/>
          </a:xfrm>
          <a:prstGeom prst="rect">
            <a:avLst/>
          </a:prstGeom>
          <a:noFill/>
          <a:ln>
            <a:noFill/>
          </a:ln>
        </p:spPr>
      </p:pic>
      <p:sp>
        <p:nvSpPr>
          <p:cNvPr id="204" name="Google Shape;204;p4"/>
          <p:cNvSpPr/>
          <p:nvPr/>
        </p:nvSpPr>
        <p:spPr>
          <a:xfrm>
            <a:off x="10237173" y="5511982"/>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Lápiz</a:t>
            </a:r>
            <a:endParaRPr sz="1800" b="0" i="0" u="none" strike="noStrike" cap="none" dirty="0">
              <a:solidFill>
                <a:srgbClr val="262626"/>
              </a:solidFill>
              <a:latin typeface="Calibri"/>
              <a:ea typeface="Calibri"/>
              <a:cs typeface="Calibri"/>
              <a:sym typeface="Calibri"/>
            </a:endParaRPr>
          </a:p>
        </p:txBody>
      </p:sp>
      <p:pic>
        <p:nvPicPr>
          <p:cNvPr id="205" name="Google Shape;205;p4" descr="Icon&#10;&#10;Description automatically generated"/>
          <p:cNvPicPr preferRelativeResize="0"/>
          <p:nvPr/>
        </p:nvPicPr>
        <p:blipFill rotWithShape="1">
          <a:blip r:embed="rId11">
            <a:alphaModFix/>
          </a:blip>
          <a:srcRect r="23" b="33"/>
          <a:stretch/>
        </p:blipFill>
        <p:spPr>
          <a:xfrm>
            <a:off x="11334184" y="4572387"/>
            <a:ext cx="583834" cy="565674"/>
          </a:xfrm>
          <a:prstGeom prst="rect">
            <a:avLst/>
          </a:prstGeom>
          <a:noFill/>
          <a:ln>
            <a:noFill/>
          </a:ln>
        </p:spPr>
      </p:pic>
      <p:pic>
        <p:nvPicPr>
          <p:cNvPr id="206" name="Google Shape;206;p4" descr="A pair of shoes&#10;&#10;Description automatically generated with low confidence"/>
          <p:cNvPicPr preferRelativeResize="0"/>
          <p:nvPr/>
        </p:nvPicPr>
        <p:blipFill rotWithShape="1">
          <a:blip r:embed="rId18">
            <a:alphaModFix/>
          </a:blip>
          <a:srcRect/>
          <a:stretch/>
        </p:blipFill>
        <p:spPr>
          <a:xfrm>
            <a:off x="10510259" y="3269424"/>
            <a:ext cx="1272277" cy="806624"/>
          </a:xfrm>
          <a:prstGeom prst="rect">
            <a:avLst/>
          </a:prstGeom>
          <a:noFill/>
          <a:ln>
            <a:noFill/>
          </a:ln>
        </p:spPr>
      </p:pic>
      <p:sp>
        <p:nvSpPr>
          <p:cNvPr id="207" name="Google Shape;207;p4"/>
          <p:cNvSpPr/>
          <p:nvPr/>
        </p:nvSpPr>
        <p:spPr>
          <a:xfrm>
            <a:off x="10256338" y="4099719"/>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Zapatos</a:t>
            </a:r>
            <a:endParaRPr sz="1800" b="0" i="0" u="none" strike="noStrike" cap="none" dirty="0">
              <a:solidFill>
                <a:srgbClr val="262626"/>
              </a:solidFill>
              <a:latin typeface="Calibri"/>
              <a:ea typeface="Calibri"/>
              <a:cs typeface="Calibri"/>
              <a:sym typeface="Calibri"/>
            </a:endParaRPr>
          </a:p>
        </p:txBody>
      </p:sp>
      <p:pic>
        <p:nvPicPr>
          <p:cNvPr id="208" name="Google Shape;208;p4" descr="Icon&#10;&#10;Description automatically generated"/>
          <p:cNvPicPr preferRelativeResize="0"/>
          <p:nvPr/>
        </p:nvPicPr>
        <p:blipFill rotWithShape="1">
          <a:blip r:embed="rId11">
            <a:alphaModFix/>
          </a:blip>
          <a:srcRect r="23" b="33"/>
          <a:stretch/>
        </p:blipFill>
        <p:spPr>
          <a:xfrm>
            <a:off x="11353349" y="3160124"/>
            <a:ext cx="583834" cy="565674"/>
          </a:xfrm>
          <a:prstGeom prst="rect">
            <a:avLst/>
          </a:prstGeom>
          <a:noFill/>
          <a:ln>
            <a:noFill/>
          </a:ln>
        </p:spPr>
      </p:pic>
      <p:sp>
        <p:nvSpPr>
          <p:cNvPr id="209" name="Google Shape;209;p4"/>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
        <p:nvSpPr>
          <p:cNvPr id="50" name="Google Shape;188;p4">
            <a:extLst>
              <a:ext uri="{FF2B5EF4-FFF2-40B4-BE49-F238E27FC236}">
                <a16:creationId xmlns:a16="http://schemas.microsoft.com/office/drawing/2014/main" id="{BB032ACC-89C6-AF46-BEB0-DDE72896150B}"/>
              </a:ext>
            </a:extLst>
          </p:cNvPr>
          <p:cNvSpPr/>
          <p:nvPr/>
        </p:nvSpPr>
        <p:spPr>
          <a:xfrm>
            <a:off x="10269241"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err="1">
                <a:solidFill>
                  <a:srgbClr val="262626"/>
                </a:solidFill>
                <a:latin typeface="Calibri"/>
                <a:ea typeface="Calibri"/>
                <a:cs typeface="Calibri"/>
                <a:sym typeface="Calibri"/>
              </a:rPr>
              <a:t>Manguera</a:t>
            </a:r>
            <a:endParaRPr sz="1800" b="0" i="0" u="none" strike="noStrike" cap="none" dirty="0">
              <a:solidFill>
                <a:srgbClr val="262626"/>
              </a:solidFill>
              <a:latin typeface="Calibri"/>
              <a:ea typeface="Calibri"/>
              <a:cs typeface="Calibri"/>
              <a:sym typeface="Calibri"/>
            </a:endParaRPr>
          </a:p>
        </p:txBody>
      </p:sp>
      <p:pic>
        <p:nvPicPr>
          <p:cNvPr id="51" name="Picture 50" descr="A picture containing cable, connector&#10;&#10;Description automatically generated">
            <a:extLst>
              <a:ext uri="{FF2B5EF4-FFF2-40B4-BE49-F238E27FC236}">
                <a16:creationId xmlns:a16="http://schemas.microsoft.com/office/drawing/2014/main" id="{C3571D5E-523E-4F4D-8FC3-A8278B481FA0}"/>
              </a:ext>
            </a:extLst>
          </p:cNvPr>
          <p:cNvPicPr>
            <a:picLocks noChangeAspect="1"/>
          </p:cNvPicPr>
          <p:nvPr/>
        </p:nvPicPr>
        <p:blipFill rotWithShape="1">
          <a:blip r:embed="rId19"/>
          <a:srcRect r="3" b="-51"/>
          <a:stretch/>
        </p:blipFill>
        <p:spPr>
          <a:xfrm>
            <a:off x="10402520" y="1451979"/>
            <a:ext cx="1233132" cy="1334224"/>
          </a:xfrm>
          <a:prstGeom prst="rect">
            <a:avLst/>
          </a:prstGeom>
        </p:spPr>
      </p:pic>
      <p:pic>
        <p:nvPicPr>
          <p:cNvPr id="190" name="Google Shape;190;p4" descr="Icon&#10;&#10;Description automatically generated"/>
          <p:cNvPicPr preferRelativeResize="0"/>
          <p:nvPr/>
        </p:nvPicPr>
        <p:blipFill rotWithShape="1">
          <a:blip r:embed="rId11">
            <a:alphaModFix/>
          </a:blip>
          <a:srcRect r="23" b="33"/>
          <a:stretch/>
        </p:blipFill>
        <p:spPr>
          <a:xfrm>
            <a:off x="11366252" y="1757082"/>
            <a:ext cx="583834" cy="5656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checkerboard(across)">
                                      <p:cBhvr>
                                        <p:cTn id="7" dur="1000"/>
                                        <p:tgtEl>
                                          <p:spTgt spid="171"/>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checkerboard(across)">
                                      <p:cBhvr>
                                        <p:cTn id="12" dur="1000"/>
                                        <p:tgtEl>
                                          <p:spTgt spid="173"/>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checkerboard(across)">
                                      <p:cBhvr>
                                        <p:cTn id="17" dur="1000"/>
                                        <p:tgtEl>
                                          <p:spTgt spid="176"/>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checkerboard(across)">
                                      <p:cBhvr>
                                        <p:cTn id="22" dur="1000"/>
                                        <p:tgtEl>
                                          <p:spTgt spid="177"/>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P spid="173" grpId="0"/>
      <p:bldP spid="176" grpId="0"/>
      <p:bldP spid="1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7" descr="A picture containing text, wall&#10;&#10;Description automatically generated"/>
          <p:cNvPicPr preferRelativeResize="0"/>
          <p:nvPr/>
        </p:nvPicPr>
        <p:blipFill rotWithShape="1">
          <a:blip r:embed="rId3">
            <a:alphaModFix/>
          </a:blip>
          <a:srcRect/>
          <a:stretch/>
        </p:blipFill>
        <p:spPr>
          <a:xfrm>
            <a:off x="0" y="0"/>
            <a:ext cx="12192000" cy="6858000"/>
          </a:xfrm>
          <a:prstGeom prst="rect">
            <a:avLst/>
          </a:prstGeom>
          <a:solidFill>
            <a:srgbClr val="3AC69D"/>
          </a:solidFill>
          <a:ln>
            <a:noFill/>
          </a:ln>
        </p:spPr>
      </p:pic>
      <p:pic>
        <p:nvPicPr>
          <p:cNvPr id="326" name="Google Shape;326;p7" descr="A picture containing text, basketball, sport&#10;&#10;Description automatically generated"/>
          <p:cNvPicPr preferRelativeResize="0"/>
          <p:nvPr/>
        </p:nvPicPr>
        <p:blipFill rotWithShape="1">
          <a:blip r:embed="rId4">
            <a:alphaModFix/>
          </a:blip>
          <a:srcRect/>
          <a:stretch/>
        </p:blipFill>
        <p:spPr>
          <a:xfrm>
            <a:off x="1136463" y="-79829"/>
            <a:ext cx="9919074" cy="7017657"/>
          </a:xfrm>
          <a:prstGeom prst="rect">
            <a:avLst/>
          </a:prstGeom>
          <a:noFill/>
          <a:ln>
            <a:noFill/>
          </a:ln>
        </p:spPr>
      </p:pic>
      <p:sp>
        <p:nvSpPr>
          <p:cNvPr id="327" name="Google Shape;327;p7"/>
          <p:cNvSpPr txBox="1"/>
          <p:nvPr/>
        </p:nvSpPr>
        <p:spPr>
          <a:xfrm>
            <a:off x="988800" y="1297425"/>
            <a:ext cx="10516200" cy="33239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0"/>
              <a:buFont typeface="Arial"/>
              <a:buNone/>
            </a:pPr>
            <a:r>
              <a:rPr lang="en-US" sz="7000" b="1" dirty="0">
                <a:solidFill>
                  <a:schemeClr val="lt1"/>
                </a:solidFill>
                <a:latin typeface="Calibri"/>
                <a:ea typeface="Calibri"/>
                <a:cs typeface="Calibri"/>
                <a:sym typeface="Calibri"/>
              </a:rPr>
              <a:t>¿</a:t>
            </a:r>
            <a:r>
              <a:rPr lang="en-US" sz="7000" b="1" dirty="0" err="1">
                <a:solidFill>
                  <a:schemeClr val="lt1"/>
                </a:solidFill>
                <a:latin typeface="Calibri"/>
                <a:ea typeface="Calibri"/>
                <a:cs typeface="Calibri"/>
                <a:sym typeface="Calibri"/>
              </a:rPr>
              <a:t>En</a:t>
            </a:r>
            <a:r>
              <a:rPr lang="en-US" sz="7000" b="1" dirty="0">
                <a:solidFill>
                  <a:schemeClr val="lt1"/>
                </a:solidFill>
                <a:latin typeface="Calibri"/>
                <a:ea typeface="Calibri"/>
                <a:cs typeface="Calibri"/>
                <a:sym typeface="Calibri"/>
              </a:rPr>
              <a:t> </a:t>
            </a:r>
            <a:r>
              <a:rPr lang="en-US" sz="7000" b="1" dirty="0" err="1">
                <a:solidFill>
                  <a:schemeClr val="lt1"/>
                </a:solidFill>
                <a:latin typeface="Calibri"/>
                <a:ea typeface="Calibri"/>
                <a:cs typeface="Calibri"/>
                <a:sym typeface="Calibri"/>
              </a:rPr>
              <a:t>dónde</a:t>
            </a:r>
            <a:r>
              <a:rPr lang="en-US" sz="7000" b="1" dirty="0">
                <a:solidFill>
                  <a:schemeClr val="lt1"/>
                </a:solidFill>
                <a:latin typeface="Calibri"/>
                <a:ea typeface="Calibri"/>
                <a:cs typeface="Calibri"/>
                <a:sym typeface="Calibri"/>
              </a:rPr>
              <a:t> </a:t>
            </a:r>
            <a:r>
              <a:rPr lang="en-US" sz="7000" b="1" dirty="0" err="1">
                <a:solidFill>
                  <a:schemeClr val="lt1"/>
                </a:solidFill>
                <a:latin typeface="Calibri"/>
                <a:ea typeface="Calibri"/>
                <a:cs typeface="Calibri"/>
                <a:sym typeface="Calibri"/>
              </a:rPr>
              <a:t>paran</a:t>
            </a:r>
            <a:r>
              <a:rPr lang="en-US" sz="7000" b="1" dirty="0">
                <a:solidFill>
                  <a:schemeClr val="lt1"/>
                </a:solidFill>
                <a:latin typeface="Calibri"/>
                <a:ea typeface="Calibri"/>
                <a:cs typeface="Calibri"/>
                <a:sym typeface="Calibri"/>
              </a:rPr>
              <a:t> </a:t>
            </a:r>
            <a:r>
              <a:rPr lang="en-US" sz="7000" b="1" dirty="0" err="1">
                <a:solidFill>
                  <a:schemeClr val="lt1"/>
                </a:solidFill>
                <a:latin typeface="Calibri"/>
                <a:ea typeface="Calibri"/>
                <a:cs typeface="Calibri"/>
                <a:sym typeface="Calibri"/>
              </a:rPr>
              <a:t>los</a:t>
            </a:r>
            <a:r>
              <a:rPr lang="en-US" sz="7000" b="1" dirty="0">
                <a:solidFill>
                  <a:schemeClr val="lt1"/>
                </a:solidFill>
                <a:latin typeface="Calibri"/>
                <a:ea typeface="Calibri"/>
                <a:cs typeface="Calibri"/>
                <a:sym typeface="Calibri"/>
              </a:rPr>
              <a:t> </a:t>
            </a:r>
            <a:r>
              <a:rPr lang="en-US" sz="7000" b="1" dirty="0" err="1">
                <a:solidFill>
                  <a:schemeClr val="lt1"/>
                </a:solidFill>
                <a:latin typeface="Calibri"/>
                <a:ea typeface="Calibri"/>
                <a:cs typeface="Calibri"/>
                <a:sym typeface="Calibri"/>
              </a:rPr>
              <a:t>residuos</a:t>
            </a:r>
            <a:r>
              <a:rPr lang="en-US" sz="7000" b="1" dirty="0">
                <a:solidFill>
                  <a:schemeClr val="lt1"/>
                </a:solidFill>
                <a:latin typeface="Calibri"/>
                <a:ea typeface="Calibri"/>
                <a:cs typeface="Calibri"/>
                <a:sym typeface="Calibri"/>
              </a:rPr>
              <a:t> </a:t>
            </a:r>
            <a:r>
              <a:rPr lang="en-US" sz="7000" b="1" dirty="0" err="1">
                <a:solidFill>
                  <a:schemeClr val="lt1"/>
                </a:solidFill>
                <a:latin typeface="Calibri"/>
                <a:ea typeface="Calibri"/>
                <a:cs typeface="Calibri"/>
                <a:sym typeface="Calibri"/>
              </a:rPr>
              <a:t>cuando</a:t>
            </a:r>
            <a:r>
              <a:rPr lang="en-US" sz="7000" b="1" dirty="0">
                <a:solidFill>
                  <a:schemeClr val="lt1"/>
                </a:solidFill>
                <a:latin typeface="Calibri"/>
                <a:ea typeface="Calibri"/>
                <a:cs typeface="Calibri"/>
                <a:sym typeface="Calibri"/>
              </a:rPr>
              <a:t> no </a:t>
            </a:r>
            <a:r>
              <a:rPr lang="en-US" sz="7000" b="1" dirty="0" err="1">
                <a:solidFill>
                  <a:schemeClr val="lt1"/>
                </a:solidFill>
                <a:latin typeface="Calibri"/>
                <a:ea typeface="Calibri"/>
                <a:cs typeface="Calibri"/>
                <a:sym typeface="Calibri"/>
              </a:rPr>
              <a:t>reciclamos</a:t>
            </a:r>
            <a:r>
              <a:rPr lang="en-US" sz="7000" b="1" i="0" u="none" strike="noStrike" cap="none" dirty="0">
                <a:solidFill>
                  <a:schemeClr val="lt1"/>
                </a:solidFill>
                <a:latin typeface="Calibri"/>
                <a:ea typeface="Calibri"/>
                <a:cs typeface="Calibri"/>
                <a:sym typeface="Calibri"/>
              </a:rPr>
              <a:t>?</a:t>
            </a:r>
            <a:endParaRPr sz="1200" b="0" i="0" u="none" strike="noStrike" cap="none" dirty="0">
              <a:solidFill>
                <a:srgbClr val="000000"/>
              </a:solidFill>
              <a:latin typeface="Arial"/>
              <a:ea typeface="Arial"/>
              <a:cs typeface="Arial"/>
              <a:sym typeface="Arial"/>
            </a:endParaRPr>
          </a:p>
        </p:txBody>
      </p:sp>
      <p:sp>
        <p:nvSpPr>
          <p:cNvPr id="328" name="Google Shape;32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2783</Words>
  <Application>Microsoft Office PowerPoint</Application>
  <PresentationFormat>Widescreen</PresentationFormat>
  <Paragraphs>322</Paragraphs>
  <Slides>20</Slides>
  <Notes>20</Notes>
  <HiddenSlides>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Yu Gothic UI Semilight</vt:lpstr>
      <vt:lpstr>Mali Medium</vt:lpstr>
      <vt:lpstr>Arial</vt:lpstr>
      <vt:lpstr>72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Supamith PONGPIPAT</dc:creator>
  <cp:lastModifiedBy>Barron Trejo, Ma Luz</cp:lastModifiedBy>
  <cp:revision>29</cp:revision>
  <dcterms:created xsi:type="dcterms:W3CDTF">2022-01-20T09:13:45Z</dcterms:created>
  <dcterms:modified xsi:type="dcterms:W3CDTF">2022-10-17T03:31:11Z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5310534</vt:lpwstr>
  </property>
  <property fmtid="{D5CDD505-2E9C-101B-9397-08002B2CF9AE}" pid="3" name="NXPowerLiteSettings">
    <vt:lpwstr>F700052003A000</vt:lpwstr>
  </property>
  <property fmtid="{D5CDD505-2E9C-101B-9397-08002B2CF9AE}" pid="4" name="NXPowerLiteVersion">
    <vt:lpwstr>D9.1.2</vt:lpwstr>
  </property>
</Properties>
</file>