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wav" ContentType="audio/x-wav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4" r:id="rId2"/>
    <p:sldId id="269" r:id="rId3"/>
    <p:sldId id="277" r:id="rId4"/>
    <p:sldId id="270" r:id="rId5"/>
    <p:sldId id="292" r:id="rId6"/>
    <p:sldId id="334" r:id="rId7"/>
    <p:sldId id="335" r:id="rId8"/>
    <p:sldId id="336" r:id="rId9"/>
    <p:sldId id="262" r:id="rId10"/>
    <p:sldId id="263" r:id="rId11"/>
    <p:sldId id="337" r:id="rId12"/>
    <p:sldId id="338" r:id="rId13"/>
    <p:sldId id="340" r:id="rId14"/>
    <p:sldId id="341" r:id="rId15"/>
    <p:sldId id="304" r:id="rId16"/>
    <p:sldId id="295" r:id="rId17"/>
    <p:sldId id="296" r:id="rId18"/>
    <p:sldId id="297" r:id="rId19"/>
    <p:sldId id="302" r:id="rId20"/>
    <p:sldId id="299" r:id="rId21"/>
    <p:sldId id="298" r:id="rId22"/>
    <p:sldId id="300" r:id="rId23"/>
    <p:sldId id="301" r:id="rId24"/>
    <p:sldId id="303" r:id="rId25"/>
  </p:sldIdLst>
  <p:sldSz cx="12192000" cy="6858000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Mali" panose="020B0604020202020204" charset="-34"/>
      <p:regular r:id="rId39"/>
      <p:bold r:id="rId40"/>
      <p:italic r:id="rId41"/>
      <p:boldItalic r:id="rId42"/>
    </p:embeddedFont>
    <p:embeddedFont>
      <p:font typeface="Mali Medium" panose="020B0604020202020204" charset="-34"/>
      <p:regular r:id="rId43"/>
      <p:bold r:id="rId44"/>
      <p:italic r:id="rId45"/>
      <p:boldItalic r:id="rId4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C69D"/>
    <a:srgbClr val="29C7F7"/>
    <a:srgbClr val="262626"/>
    <a:srgbClr val="434444"/>
    <a:srgbClr val="FEEBCA"/>
    <a:srgbClr val="FFE300"/>
    <a:srgbClr val="FFF7A7"/>
    <a:srgbClr val="68CDDA"/>
    <a:srgbClr val="60BBD0"/>
    <a:srgbClr val="5D4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75797" autoAdjust="0"/>
  </p:normalViewPr>
  <p:slideViewPr>
    <p:cSldViewPr snapToGrid="0" snapToObjects="1">
      <p:cViewPr varScale="1">
        <p:scale>
          <a:sx n="76" d="100"/>
          <a:sy n="76" d="100"/>
        </p:scale>
        <p:origin x="21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95C849-41BC-784F-924D-A296611812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0084F7-C746-684F-A0ED-39016B72A0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C0B67-B0B0-B046-9F89-BA030CF68CD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8785F8-F72E-FA41-B194-00E88A5FFD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DA02F-5EE0-8E42-99B7-86F34F8E9A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68EC8-8C42-4047-9C5C-22929E847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592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2T09:38:48.122"/>
    </inkml:context>
    <inkml:brush xml:id="br0">
      <inkml:brushProperty name="width" value="0.3" units="cm"/>
      <inkml:brushProperty name="height" value="0.6" units="cm"/>
      <inkml:brushProperty name="color" value="#FFCD00"/>
      <inkml:brushProperty name="tip" value="rectangle"/>
      <inkml:brushProperty name="rasterOp" value="maskPen"/>
    </inkml:brush>
  </inkml:definitions>
  <inkml:trace contextRef="#ctx0" brushRef="#br0">785 0 16383,'7'96'0,"5"-13"0,2-11 0,-2-35 0,-7-3 0,-5-21 0,1 12 0,8 15 0,-6-13 0,5 5 0,-8-24 0,0 5 0,0 9 0,0 10 0,0 12 0,0-14 0,0 5 0,0-13 0,0 19 0,0 9 0,0 4 0,0-3 0,0-16 0,0-8 0,0-3 0,-4 2 0,-7 9 0,-5 8 0,-3-2 0,2-7 0,-2-4 0,-2 0 0,-6 4 0,-3 7 0,-3 2 0,-4 0 0,-1 0 0,1-4 0,5-2 0,7 0 0,3 2 0,1-1 0,-1 3 0,-7 6 0,0 1 0,1 4 0,5-4 0,4-9 0,0-3 0,-1 6 0,-7 10 0,-4 18 0,-6 2 0,6-7 0,7-11 0,8-11 0,5 0 0,-13 16 0,1 12 0,3 11 0,7-3 0,13-8 0,0-34 0,0 0 0,0-8 0,0 24 0,1 26 0,12 13 0,14-2 0,12-12 0,6-19 0,-3-14 0,-18-19 0,9 1 0,3-1 0,40 24 0,-24-16 0,2 2 0,12 4 0,2 2 0,6 1 0,2 0 0,1 2 0,2 1 0,-21-13 0,1 0 0,2 0 0,1 0 0,2-1 0,2 3 0,10 8 0,2 3 0,-1 0 0,-5-4 0,1 0 0,-3 0 0,-5-4 0,-2 0 0,-2-1 0,16 11 0,-7-6 0,17-7 0,-21-13 0,-26-12 0,-20-3 0,-5 2 0,5 8 0,5 9 0,2 48 0,-16-12 0,-1 9 0,-3-6 0,0 6 0,1 3 0,0 14 0,0 5 0,1 0 0,0 4 0,2 1 0,-1 0 0,0-2 0,0 0 0,0-2 0,-2-11 0,0-1 0,-1-3 0,-1-10 0,-1-1 0,0-4 0,-1 16 0,0-7 0,0-16 0,-1-5 0,-3 27 0,0-42 0,0-6 0,0-22 0,0 4 0,0-3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2T09:38:50.368"/>
    </inkml:context>
    <inkml:brush xml:id="br0">
      <inkml:brushProperty name="width" value="0.3" units="cm"/>
      <inkml:brushProperty name="height" value="0.6" units="cm"/>
      <inkml:brushProperty name="color" value="#FFCD00"/>
      <inkml:brushProperty name="tip" value="rectangle"/>
      <inkml:brushProperty name="rasterOp" value="maskPen"/>
    </inkml:brush>
  </inkml:definitions>
  <inkml:trace contextRef="#ctx0" brushRef="#br0">151 0 16383,'0'72'0,"-2"-9"0,-3-6 0,-1 0 0,-9 16 0,1-7 0,-11 24 0,-3-19 0,0 8 0,10-13 0,8-28 0,10 4 0,10-13 0,23 20 0,23 10 0,15 0 0,6-1 0,-11-10 0,-1 0 0,-3-1 0,-1 0 0,1 0 0,-1 0 0,7 1 0,2 7 0,2 2 0,-1 8 0,-4 7 0,-35-32 0,-2 3 0,0 5 0,-3 4 0,-3 11 0,-4 6 0,-3 13 0,-3 6 0,-7-19 0,-2 3 0,0 1 0,-2 3 0,0 1 0,-1 0 0,-2-5 0,0-1 0,0-2 0,0 21 0,0-7 0,0-24 0,0-6 0,0 18 0,0-35 0,2-18 0,3-10 0,2-4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2T09:38:51.867"/>
    </inkml:context>
    <inkml:brush xml:id="br0">
      <inkml:brushProperty name="width" value="0.3" units="cm"/>
      <inkml:brushProperty name="height" value="0.6" units="cm"/>
      <inkml:brushProperty name="color" value="#FFCD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2T09:38:56.667"/>
    </inkml:context>
    <inkml:brush xml:id="br0">
      <inkml:brushProperty name="width" value="0.3" units="cm"/>
      <inkml:brushProperty name="height" value="0.6" units="cm"/>
      <inkml:brushProperty name="color" value="#FFCD00"/>
      <inkml:brushProperty name="tip" value="rectangle"/>
      <inkml:brushProperty name="rasterOp" value="maskPen"/>
    </inkml:brush>
  </inkml:definitions>
  <inkml:trace contextRef="#ctx0" brushRef="#br0">221 0 16383,'16'79'0,"1"-10"0,2-17 0,-6-21 0,-5-11 0,1-7 0,12 20 0,16 31 0,10 21 0,-22-40 0,-1 0 0,15 27 0,-13-22 0,-5-13 0,5 8 0,25 19 0,-15-17 0,2 4 0,6 6 0,0 1 0,-1-1 0,0-2 0,-4-4 0,-4-5 0,2 3 0,-2 1 0,-20-21 0,11 29 0,11 16 0,2 8 0,-5-5 0,-5-22 0,-14-20 0,-6-14 0,-6-2 0,-3 5 0,0 14 0,0 13 0,0 2 0,0-1 0,0-10 0,0-10 0,0-3 0,0 2 0,-9 5 0,-13 16 0,-16 12 0,-7 2 0,2-3 0,8-16 0,3-10 0,-5 0 0,3 2 0,1 4 0,-6 2 0,2 0 0,-1 1 0,3-1 0,7-2 0,-4 0 0,-7 3 0,-9 17 0,-6 21 0,24-35 0,-2 2 0,0 1 0,1 0 0,1-5 0,1-1 0,-17 31 0,13-16 0,12-15 0,6-9 0,-2 12 0,-9 33 0,9-31 0,0 2 0,2 3 0,0-1 0,-9 40 0,11-31 0,6-12 0,-5 8 0,-3 11 0,-1 10 0,-5 15 0,7-5 0,6-9 0,2-12 0,6-10 0,0 3 0,0 9 0,0-1 0,0-14 0,0-19 0,0-17 0,0-2 0,4 4 0,9 18 0,5 10 0,3 0 0,-1-2 0,-8-28 0,-1-1 0,-1-14 0,4 12 0,4 20 0,9 20 0,1 11 0,-1-5 0,-7-8 0,-7-32 0,-4 1 0,-5-19 0,0 10 0,-1 0 0,30 35 0,-14-16 0,8 9 0,2 6 0,9 31 0,-16-35 0,0-1 0,11 28 0,-17-42 0,-13-18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5B08E-49FE-9B41-A970-922B7A72581F}" type="datetimeFigureOut">
              <a:rPr lang="x-none" smtClean="0"/>
              <a:t>2023-03-31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36C94-7932-4F42-B085-F387E238C94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40926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ZMIEŃ SIĘ W BOHATERA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ZREDUKUJ DO ZERA</a:t>
            </a:r>
          </a:p>
          <a:p>
            <a:r>
              <a:rPr lang="pl-PL" dirty="0"/>
              <a:t>Co może powstać dzięki recyklingowi?</a:t>
            </a:r>
          </a:p>
          <a:p>
            <a:r>
              <a:rPr lang="pl-PL" dirty="0"/>
              <a:t>Poziom 2 lekcja dla zaawansowanych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0268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13c26857d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g113c26857d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(</a:t>
            </a:r>
            <a:r>
              <a:rPr lang="pl-PL" b="1" dirty="0"/>
              <a:t>Czas wyświetlania</a:t>
            </a:r>
            <a:r>
              <a:rPr lang="pl-PL" b="1" baseline="0" dirty="0"/>
              <a:t> slajdu</a:t>
            </a:r>
            <a:r>
              <a:rPr lang="en-US" b="1" dirty="0"/>
              <a:t>: 3-5 </a:t>
            </a:r>
            <a:r>
              <a:rPr lang="en-US" b="1" dirty="0" err="1"/>
              <a:t>minut</a:t>
            </a:r>
            <a:r>
              <a:rPr lang="en-US" b="1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Niech uczniowie odgadną</a:t>
            </a:r>
            <a:r>
              <a:rPr lang="pl-PL" baseline="0" dirty="0"/>
              <a:t> cztery podstawowe przedmioty, które możemy </a:t>
            </a:r>
            <a:r>
              <a:rPr lang="pl-PL" baseline="0" dirty="0" err="1"/>
              <a:t>recyklingować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Klik </a:t>
            </a:r>
            <a:r>
              <a:rPr lang="en-US" b="1" dirty="0"/>
              <a:t>1</a:t>
            </a:r>
            <a:r>
              <a:rPr lang="en-US" dirty="0"/>
              <a:t>: </a:t>
            </a:r>
            <a:r>
              <a:rPr lang="pl-PL" dirty="0"/>
              <a:t>Słoik szklany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Klik </a:t>
            </a:r>
            <a:r>
              <a:rPr lang="en-US" b="1" dirty="0"/>
              <a:t>2</a:t>
            </a:r>
            <a:r>
              <a:rPr lang="en-US" dirty="0"/>
              <a:t>: </a:t>
            </a:r>
            <a:r>
              <a:rPr lang="pl-PL" dirty="0"/>
              <a:t>Butelka z tworzywa </a:t>
            </a:r>
            <a:r>
              <a:rPr lang="en-US" dirty="0"/>
              <a:t>PET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Klik </a:t>
            </a:r>
            <a:r>
              <a:rPr lang="en-US" b="1" dirty="0"/>
              <a:t>3</a:t>
            </a:r>
            <a:r>
              <a:rPr lang="en-US" dirty="0"/>
              <a:t>: </a:t>
            </a:r>
            <a:r>
              <a:rPr lang="pl-PL" dirty="0"/>
              <a:t>Pudełko z tektury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Klik </a:t>
            </a:r>
            <a:r>
              <a:rPr lang="en-US" b="1" dirty="0"/>
              <a:t>4</a:t>
            </a:r>
            <a:r>
              <a:rPr lang="en-US" dirty="0"/>
              <a:t>: </a:t>
            </a:r>
            <a:r>
              <a:rPr lang="pl-PL" dirty="0"/>
              <a:t>Puszka metalowa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Zapytaj uczniów</a:t>
            </a:r>
            <a:r>
              <a:rPr lang="en-US" b="1" dirty="0"/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tabLst/>
              <a:defRPr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Czy możecie podać mi przykład czegoś, co możemy </a:t>
            </a:r>
            <a:r>
              <a:rPr lang="pl-PL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recyklingować</a:t>
            </a:r>
            <a:r>
              <a:rPr lang="en-US" dirty="0"/>
              <a:t>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tabLst/>
              <a:defRPr/>
            </a:pPr>
            <a:r>
              <a:rPr lang="pl-PL" b="0" dirty="0"/>
              <a:t>A czego nigdy nie powinniśmy </a:t>
            </a:r>
            <a:r>
              <a:rPr lang="pl-PL" b="0" dirty="0" err="1"/>
              <a:t>recyklingować</a:t>
            </a:r>
            <a:r>
              <a:rPr lang="en-US" b="0" dirty="0"/>
              <a:t>?</a:t>
            </a:r>
            <a:r>
              <a:rPr lang="pl-PL" b="0" dirty="0"/>
              <a:t> Resztek</a:t>
            </a:r>
            <a:r>
              <a:rPr lang="pl-PL" b="0" baseline="0" dirty="0"/>
              <a:t> żywności</a:t>
            </a:r>
            <a:endParaRPr lang="pl-PL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Ciekawostka</a:t>
            </a:r>
            <a:r>
              <a:rPr lang="en-US" b="1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Butelki z </a:t>
            </a:r>
            <a:r>
              <a:rPr lang="en-US" dirty="0"/>
              <a:t>PET </a:t>
            </a:r>
            <a:r>
              <a:rPr lang="pl-PL" dirty="0"/>
              <a:t>są najczęściej </a:t>
            </a:r>
            <a:r>
              <a:rPr lang="pl-PL" dirty="0" err="1"/>
              <a:t>recyklingowanym</a:t>
            </a:r>
            <a:r>
              <a:rPr lang="pl-PL" dirty="0"/>
              <a:t> tworzywem na świecie i w pełni nadają</a:t>
            </a:r>
            <a:r>
              <a:rPr lang="pl-PL" baseline="0" dirty="0"/>
              <a:t> się do recyklingu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Pytania dodatkowe</a:t>
            </a:r>
            <a:r>
              <a:rPr lang="en-US" b="1" dirty="0"/>
              <a:t>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dirty="0"/>
              <a:t>Czy widzieliście</a:t>
            </a:r>
            <a:r>
              <a:rPr lang="pl-PL" baseline="0" dirty="0"/>
              <a:t> kiedyś znak „</a:t>
            </a:r>
            <a:r>
              <a:rPr lang="en-US" dirty="0"/>
              <a:t>#1</a:t>
            </a:r>
            <a:r>
              <a:rPr lang="pl-PL" dirty="0"/>
              <a:t>”</a:t>
            </a:r>
            <a:r>
              <a:rPr lang="en-US" dirty="0"/>
              <a:t> </a:t>
            </a:r>
            <a:r>
              <a:rPr lang="pl-PL" dirty="0"/>
              <a:t>na dnie</a:t>
            </a:r>
            <a:r>
              <a:rPr lang="pl-PL" baseline="0" dirty="0"/>
              <a:t> butelki po wodzie</a:t>
            </a:r>
            <a:r>
              <a:rPr lang="en-US" dirty="0"/>
              <a:t>? </a:t>
            </a:r>
            <a:r>
              <a:rPr lang="pl-PL" dirty="0"/>
              <a:t>Jeśli</a:t>
            </a:r>
            <a:r>
              <a:rPr lang="pl-PL" baseline="0" dirty="0"/>
              <a:t> go widzicie, to butelka w pełni nadaje się do recyklingu</a:t>
            </a:r>
            <a:r>
              <a:rPr lang="en-US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dirty="0"/>
              <a:t>Czy możecie podać jeszcze jakiś przykład rzeczy,</a:t>
            </a:r>
            <a:r>
              <a:rPr lang="pl-PL" baseline="0" dirty="0"/>
              <a:t> która nadaje się do recyklingu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242" name="Google Shape;2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(Czas wyświetlania slajdu: 3 minuty)</a:t>
            </a: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Rzeczy przeznaczone do recyklingu należy umieścić</a:t>
            </a:r>
            <a:r>
              <a:rPr lang="pl-PL" baseline="0" dirty="0"/>
              <a:t> w odpowiednich pojemnikach do </a:t>
            </a:r>
            <a:r>
              <a:rPr lang="pl-PL" dirty="0"/>
              <a:t>recyklingu</a:t>
            </a:r>
            <a:r>
              <a:rPr lang="en-US" dirty="0"/>
              <a:t>. </a:t>
            </a:r>
            <a:r>
              <a:rPr lang="pl-PL" dirty="0"/>
              <a:t>Kliknij, aby wyświetlić </a:t>
            </a:r>
            <a:r>
              <a:rPr lang="en-US" dirty="0"/>
              <a:t>symbol</a:t>
            </a:r>
            <a:r>
              <a:rPr lang="pl-PL" dirty="0"/>
              <a:t> recyklingu</a:t>
            </a:r>
            <a:r>
              <a:rPr lang="en-US" dirty="0"/>
              <a:t>. </a:t>
            </a:r>
            <a:r>
              <a:rPr lang="pl-PL" dirty="0"/>
              <a:t>Wyjaśnij</a:t>
            </a:r>
            <a:r>
              <a:rPr lang="pl-PL" baseline="0" dirty="0"/>
              <a:t> uczniom, że ten symbol wskazuje, gdzie należy wrzucić rzeczy </a:t>
            </a:r>
            <a:r>
              <a:rPr lang="pl-PL" dirty="0"/>
              <a:t>przeznaczone do recyklingu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Zapytaj uczniów</a:t>
            </a:r>
            <a:r>
              <a:rPr lang="en-US" dirty="0"/>
              <a:t>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dirty="0"/>
              <a:t>Gdzie już </a:t>
            </a:r>
            <a:r>
              <a:rPr lang="pl-PL"/>
              <a:t>widzieliście ten </a:t>
            </a:r>
            <a:r>
              <a:rPr lang="en-US"/>
              <a:t>symbol</a:t>
            </a:r>
            <a:r>
              <a:rPr lang="en-US" dirty="0"/>
              <a:t>?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dirty="0"/>
              <a:t>Co ten</a:t>
            </a:r>
            <a:r>
              <a:rPr lang="pl-PL" baseline="0" dirty="0"/>
              <a:t> </a:t>
            </a:r>
            <a:r>
              <a:rPr lang="en-US" dirty="0"/>
              <a:t>symbol </a:t>
            </a:r>
            <a:r>
              <a:rPr lang="pl-PL" dirty="0"/>
              <a:t>oznacza</a:t>
            </a:r>
            <a:r>
              <a:rPr lang="en-US" dirty="0"/>
              <a:t>?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dirty="0"/>
              <a:t>Gdzie wrzucamy</a:t>
            </a:r>
            <a:r>
              <a:rPr lang="pl-PL" baseline="0" dirty="0"/>
              <a:t> butelki z tworzywa </a:t>
            </a:r>
            <a:r>
              <a:rPr lang="en-US" dirty="0"/>
              <a:t>PET?</a:t>
            </a:r>
          </a:p>
        </p:txBody>
      </p:sp>
      <p:sp>
        <p:nvSpPr>
          <p:cNvPr id="278" name="Google Shape;2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b="1" dirty="0"/>
              <a:t>(Czas wyświetlania slajdu: 2-4 minuty)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l-PL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b="1" dirty="0"/>
              <a:t>Powiedz uczniom: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b="0" dirty="0"/>
              <a:t>Kiedy przestrzegamy 3 kroków w recyklingu, możemy przetwarzać swoje śmieci i produkować z nich nowe rzeczy.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l-PL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b="1" dirty="0"/>
              <a:t>Przykład: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b="1" dirty="0"/>
              <a:t>Klik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b="0" dirty="0"/>
              <a:t>Butelki z tworzywa PET można przetwarzać z powrotem na nowe butelki z PET.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l-PL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b="1" dirty="0"/>
              <a:t>Klik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b="0" dirty="0"/>
              <a:t>Butelki z tworzywa PET można też przerabiać na włókna, z których produkuje się tkaniny.</a:t>
            </a:r>
          </a:p>
        </p:txBody>
      </p:sp>
      <p:sp>
        <p:nvSpPr>
          <p:cNvPr id="257" name="Google Shape;2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5267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/>
              <a:t>(</a:t>
            </a:r>
            <a:r>
              <a:rPr lang="pl-PL" sz="1200" b="1" dirty="0"/>
              <a:t>Czas wyświetlania slajdu</a:t>
            </a:r>
            <a:r>
              <a:rPr lang="en-US" sz="1200" b="1" dirty="0"/>
              <a:t>: 3 </a:t>
            </a:r>
            <a:r>
              <a:rPr lang="pl-PL" sz="1200" b="1" dirty="0"/>
              <a:t>minuty</a:t>
            </a:r>
            <a:r>
              <a:rPr lang="en-US" sz="1200" b="1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Powiedz uczniom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Jeśli chcemy zachować Ziemię dla przyszłych pokoleń, recykling jest bardzo ważny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Ponieważ produkujemy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nowe wyroby ze starych, które nie są nam już przydatne, jest to dobre dla środowiska. Brak recyklingu odpadów może wywierać negatywny wpływ na nasze środowisko na wiele sposobów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Czy przychodzi wam do głowy, w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jaki sposób recykling wspiera środowisko naturalne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b="1" dirty="0"/>
              <a:t>Odpowiedzi</a:t>
            </a:r>
            <a:r>
              <a:rPr lang="en-US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dirty="0"/>
              <a:t>Oszczędność energii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dirty="0"/>
              <a:t>Mniejsza ilość zasobów</a:t>
            </a:r>
            <a:r>
              <a:rPr lang="pl-PL" baseline="0" dirty="0"/>
              <a:t> naturalnych niezbędnych do wytwarzania nowych produktów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dirty="0"/>
              <a:t>Ochrona </a:t>
            </a:r>
            <a:r>
              <a:rPr lang="pl-PL" baseline="0" dirty="0"/>
              <a:t>przyrody (zwierząt i roślin</a:t>
            </a:r>
            <a:r>
              <a:rPr lang="en-US" dirty="0"/>
              <a:t>)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dirty="0"/>
              <a:t>Mniejsze zanieczyszczenie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dirty="0"/>
              <a:t>Wsparcie w walce ze zmianami klimatu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235" name="Google Shape;2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6D7349-3042-2744-8A64-1526A1CA00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4179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 minuty)</a:t>
            </a:r>
            <a:endParaRPr lang="en-US" sz="1200" b="1" dirty="0"/>
          </a:p>
          <a:p>
            <a:endParaRPr lang="en-US" b="1" dirty="0"/>
          </a:p>
          <a:p>
            <a:r>
              <a:rPr lang="pl-PL" b="1" dirty="0"/>
              <a:t>Klik </a:t>
            </a:r>
            <a:r>
              <a:rPr lang="en-US" b="1" dirty="0"/>
              <a:t>1 </a:t>
            </a:r>
            <a:r>
              <a:rPr lang="pl-PL" b="1" dirty="0"/>
              <a:t>i</a:t>
            </a:r>
            <a:r>
              <a:rPr lang="pl-PL" b="1" baseline="0" dirty="0"/>
              <a:t> </a:t>
            </a:r>
            <a:r>
              <a:rPr lang="en-US" b="1" dirty="0"/>
              <a:t>2: </a:t>
            </a:r>
            <a:r>
              <a:rPr lang="pl-PL" b="1" dirty="0"/>
              <a:t>Wyświetlają</a:t>
            </a:r>
            <a:r>
              <a:rPr lang="pl-PL" b="1" baseline="0" dirty="0"/>
              <a:t> się butelki z </a:t>
            </a:r>
            <a:r>
              <a:rPr lang="en-US" b="1" dirty="0"/>
              <a:t>PET</a:t>
            </a:r>
          </a:p>
          <a:p>
            <a:endParaRPr lang="en-US" b="1" dirty="0"/>
          </a:p>
          <a:p>
            <a:r>
              <a:rPr lang="pl-PL" b="1" dirty="0"/>
              <a:t>Powiedz uczniom</a:t>
            </a:r>
            <a:r>
              <a:rPr lang="en-US" b="1" dirty="0"/>
              <a:t>: 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pozyskiwania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przetwarzania surowców (drewna, ropy naftowej, rudy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celu wytwarzania materiałów użytkowych (papieru, tworzyw sztucznych, metalu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potrzeba bardzo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dużo energii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Recykling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często pozwala zaoszczędzić energię, ponieważ </a:t>
            </a:r>
            <a:r>
              <a:rPr lang="pl-PL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przy wytwarzaniu materiałów użytkowych z produktów poddawanych recyklingowi zazwyczaj potrzeba znacznie mniej obróbki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Zapytaj uczniów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Ile butelek z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trzeba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oddać do recyklingu, żeby zasilać laptopy przez 1 tydzień, 1 miesiąc, 1 rok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Odpowiedzi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 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butelek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1</a:t>
            </a:r>
            <a:r>
              <a:rPr lang="pl-PL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tydzień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 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butelek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1 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miesiąc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3650 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butelek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1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rok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0049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 minuty)</a:t>
            </a:r>
          </a:p>
          <a:p>
            <a:endParaRPr lang="en-US" b="1" dirty="0"/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Powiedz uczniom</a:t>
            </a:r>
            <a:r>
              <a:rPr lang="en-US" b="1" dirty="0"/>
              <a:t>: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Drzewa są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niezmiernie ważne, bo utrzymują matkę naturę przy życiu. Jednak każdego dnia drzewa ścina się, żeby produkować papier, coraz więcej papieru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Recykling papieru pomaga odtwarzać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lasy, czyli chronić środowisko naturalne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1" dirty="0"/>
          </a:p>
          <a:p>
            <a:endParaRPr lang="en-US" b="1" dirty="0"/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Zapytaj uczniów</a:t>
            </a:r>
            <a:r>
              <a:rPr lang="en-US" b="1" dirty="0"/>
              <a:t>:</a:t>
            </a:r>
          </a:p>
          <a:p>
            <a:r>
              <a:rPr lang="pl-PL" dirty="0"/>
              <a:t>Dlaczego ważne jest, żeby zużywać mniej zasobów naturalnych</a:t>
            </a:r>
            <a:r>
              <a:rPr lang="en-US" dirty="0"/>
              <a:t>?</a:t>
            </a:r>
          </a:p>
          <a:p>
            <a:r>
              <a:rPr lang="pl-PL" dirty="0"/>
              <a:t>Co się stanie, jeśli zużyjemy wszystkie zasoby naturalne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pl-PL" b="1" dirty="0"/>
              <a:t>Odpowiedź</a:t>
            </a:r>
            <a:r>
              <a:rPr lang="en-US" dirty="0"/>
              <a:t>:</a:t>
            </a:r>
          </a:p>
          <a:p>
            <a:r>
              <a:rPr lang="pl-PL" dirty="0"/>
              <a:t>Zasoby naturalne nie są niewyczerpane</a:t>
            </a:r>
            <a:r>
              <a:rPr lang="pl-PL" baseline="0" dirty="0"/>
              <a:t> i jeśli zużyjemy je wszystkie, znikną na zawsze</a:t>
            </a:r>
            <a:r>
              <a:rPr lang="en-US" dirty="0"/>
              <a:t>.</a:t>
            </a:r>
          </a:p>
          <a:p>
            <a:r>
              <a:rPr lang="pl-PL" dirty="0"/>
              <a:t>Gdybyśmy zużyli</a:t>
            </a:r>
            <a:r>
              <a:rPr lang="pl-PL" baseline="0" dirty="0"/>
              <a:t> wszystkie zasoby naturalne na naszej planecie, żadne życie nie zdołałoby przetrwać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4292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 minuty)</a:t>
            </a:r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Powiedz uczniom: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Nieprawidłowa utylizacja odpadów powoduje emisję gazów cieplarnianych,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takich jak dwutlenek węgla, azotu i siarki, które przyczyniają się do globalnego ocieplenia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Ponieważ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procesie recyklingu na składowiska trafia minimalna ilość odpadów, spala się mało paliw kopalnych, a większość substancji chemicznych wykorzystuje się ponownie, zmniejsza się ilość emitowanych gazów cieplarnianych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Śmieci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mogą powodować zanik naturalnych siedlisk i wywoływać takie negatywne skutki, jak zmiany klimatu i globalne ocieplenie, które również mogą niszczyć naturalne siedliska zwierząt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Gdy zwierzęta i inne organizmy żywe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tracą siedliska, mogą ginąć albo głodować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Zapytaj</a:t>
            </a:r>
            <a:r>
              <a:rPr lang="pl-PL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uczniów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Czy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możecie podać jakieś przykłady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śmieci, które zaobserwowaliście w naszym środowisku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(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ulicy, na plaży, w rzece lub w jeziorze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Czy widzieliście kiedyś w środowisku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naturalnym rzecz, która nadawała się do recyklingu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(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butelka z tworzywa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PET,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tektura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puszka metalowa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słoik szklany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1533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 minuty)</a:t>
            </a: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Zapytaj uczniów</a:t>
            </a:r>
            <a:r>
              <a:rPr lang="en-US" sz="1200" b="1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dirty="0"/>
              <a:t>Co można zrobić</a:t>
            </a:r>
            <a:r>
              <a:rPr lang="pl-PL" sz="1200" b="0" baseline="0" dirty="0"/>
              <a:t> z puszek metalowych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poddanych recyklingowi</a:t>
            </a:r>
            <a:r>
              <a:rPr lang="en-US" sz="1200" b="0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dirty="0"/>
              <a:t>Co można zrobić</a:t>
            </a:r>
            <a:r>
              <a:rPr lang="pl-PL" sz="1200" b="0" baseline="0" dirty="0"/>
              <a:t> z butelek z </a:t>
            </a:r>
            <a:r>
              <a:rPr lang="en-US" dirty="0"/>
              <a:t>PET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poddanych recyklingowi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dirty="0"/>
              <a:t>Co można zrobić</a:t>
            </a:r>
            <a:r>
              <a:rPr lang="pl-PL" sz="1200" b="0" baseline="0" dirty="0"/>
              <a:t> z tektury poddanej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recyklingowi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dirty="0"/>
              <a:t>Co można zrobić</a:t>
            </a:r>
            <a:r>
              <a:rPr lang="pl-PL" sz="1200" b="0" baseline="0" dirty="0"/>
              <a:t> ze szkła poddanego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recyklingowi</a:t>
            </a:r>
            <a:r>
              <a:rPr lang="en-US" b="0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dirty="0"/>
              <a:t>Odpowiedzi</a:t>
            </a:r>
            <a:r>
              <a:rPr lang="en-US" sz="1200" b="1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dirty="0"/>
              <a:t>Niech uczniowie zastanowią</a:t>
            </a:r>
            <a:r>
              <a:rPr lang="pl-PL" sz="1200" b="0" baseline="0" dirty="0"/>
              <a:t> się i odpowiedzą </a:t>
            </a:r>
            <a:r>
              <a:rPr lang="pl-PL" sz="1200" b="0" dirty="0"/>
              <a:t>samodzielnie</a:t>
            </a:r>
            <a:r>
              <a:rPr lang="en-US" sz="1200" b="0" dirty="0"/>
              <a:t>. </a:t>
            </a:r>
            <a:r>
              <a:rPr lang="pl-PL" sz="1200" b="0" dirty="0"/>
              <a:t>Prawidłowe odpowiedzi są przedstawione na kolejnych slajdach</a:t>
            </a:r>
            <a:r>
              <a:rPr lang="en-US" sz="1200" b="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228600" indent="-228600">
              <a:buAutoNum type="arabicPeriod"/>
            </a:pP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6415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 minuty)</a:t>
            </a:r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Zapytaj uczniów:</a:t>
            </a:r>
          </a:p>
          <a:p>
            <a:r>
              <a:rPr lang="pl-PL" dirty="0"/>
              <a:t>Jakie</a:t>
            </a:r>
            <a:r>
              <a:rPr lang="pl-PL" baseline="0" dirty="0"/>
              <a:t> jeszcze produkty można zrobić z metalu </a:t>
            </a:r>
            <a:r>
              <a:rPr lang="pl-PL" b="0" baseline="0" dirty="0"/>
              <a:t>poddanego recyklingowi</a:t>
            </a:r>
            <a:r>
              <a:rPr lang="en-US" dirty="0"/>
              <a:t>? </a:t>
            </a:r>
            <a:r>
              <a:rPr lang="pl-PL" dirty="0"/>
              <a:t>Czy przychodzą wam do głowy</a:t>
            </a:r>
            <a:r>
              <a:rPr lang="pl-PL" baseline="0" dirty="0"/>
              <a:t> jakieś inne przedmioty, których używamy na co dzień</a:t>
            </a:r>
            <a:r>
              <a:rPr lang="en-US" dirty="0"/>
              <a:t>?</a:t>
            </a:r>
          </a:p>
          <a:p>
            <a:endParaRPr lang="en-US" b="1" dirty="0"/>
          </a:p>
          <a:p>
            <a:r>
              <a:rPr lang="pl-PL" b="1" dirty="0"/>
              <a:t>Odpowiedź</a:t>
            </a:r>
            <a:r>
              <a:rPr lang="en-US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Klik </a:t>
            </a:r>
            <a:r>
              <a:rPr lang="en-US" b="1" dirty="0"/>
              <a:t>1: </a:t>
            </a:r>
            <a:r>
              <a:rPr lang="pl-PL" b="1" dirty="0"/>
              <a:t>Metalowe puszki </a:t>
            </a:r>
            <a:r>
              <a:rPr lang="pl-PL" b="0" dirty="0"/>
              <a:t>można</a:t>
            </a:r>
            <a:r>
              <a:rPr lang="pl-PL" b="0" baseline="0" dirty="0"/>
              <a:t> przerabiać na takie same puszki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Klik </a:t>
            </a:r>
            <a:r>
              <a:rPr lang="en-US" b="1" dirty="0"/>
              <a:t>2: </a:t>
            </a:r>
            <a:r>
              <a:rPr lang="pl-PL" b="0" dirty="0"/>
              <a:t>Sprzęty domowe,</a:t>
            </a:r>
            <a:r>
              <a:rPr lang="pl-PL" b="0" baseline="0" dirty="0"/>
              <a:t> takie jak lodówki czy lampy, również można produkować z metalu poddanego recyklingowi</a:t>
            </a:r>
            <a:r>
              <a:rPr lang="en-US" dirty="0"/>
              <a:t>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Poproś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uczniów, żeby podali więcej przykładów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6367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03103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 minuty)</a:t>
            </a:r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Zapytaj uczniów: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Pomyślcie, ile różnych produktów z papieru używacie na co dzień – od papierowyc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 kubków, przez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papierowe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ręczniki, papier toaletowy po papier do drukarek, pudełka tekturowe i książki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Jakie jeszcze produkty mogą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powstać z tektury poddanej recyklingowi</a:t>
            </a:r>
            <a:r>
              <a:rPr lang="en-US" dirty="0"/>
              <a:t>? </a:t>
            </a:r>
            <a:r>
              <a:rPr lang="pl-PL" i="1" dirty="0"/>
              <a:t>[oryg.</a:t>
            </a:r>
            <a:r>
              <a:rPr lang="pl-PL" i="1" baseline="0" dirty="0"/>
              <a:t> z metalu]</a:t>
            </a:r>
            <a:endParaRPr lang="en-US" dirty="0"/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Odpowiedź:</a:t>
            </a:r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 </a:t>
            </a:r>
            <a:r>
              <a:rPr lang="en-US" b="1" dirty="0"/>
              <a:t>1: </a:t>
            </a:r>
            <a:r>
              <a:rPr lang="pl-PL" b="0" dirty="0"/>
              <a:t>Tekturę można</a:t>
            </a:r>
            <a:r>
              <a:rPr lang="pl-PL" b="0" baseline="0" dirty="0"/>
              <a:t> przerobić na takie samo tekturowe pudełko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 </a:t>
            </a:r>
            <a:r>
              <a:rPr lang="en-US" b="1" dirty="0"/>
              <a:t>2: </a:t>
            </a:r>
            <a:r>
              <a:rPr lang="pl-PL" b="0" dirty="0"/>
              <a:t>Pudełka do</a:t>
            </a:r>
            <a:r>
              <a:rPr lang="pl-PL" b="0" baseline="0" dirty="0"/>
              <a:t> butów, kubki papierowe, papier do drukarek i książki – wszystkie te rzeczy można wyprodukować z tektury poddanej recyklingowi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Poproś uczniów, żeby podali więcej przykładów</a:t>
            </a:r>
            <a:r>
              <a:rPr lang="en-US" dirty="0"/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3080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 minuty)</a:t>
            </a:r>
            <a:endParaRPr lang="en-US" sz="1200" b="1" dirty="0"/>
          </a:p>
          <a:p>
            <a:endParaRPr lang="en-US" dirty="0"/>
          </a:p>
          <a:p>
            <a:r>
              <a:rPr lang="pl-PL" dirty="0"/>
              <a:t>Tworzywo</a:t>
            </a:r>
            <a:r>
              <a:rPr lang="pl-PL" baseline="0" dirty="0"/>
              <a:t> </a:t>
            </a:r>
            <a:r>
              <a:rPr lang="en-US" dirty="0"/>
              <a:t>PET, </a:t>
            </a:r>
            <a:r>
              <a:rPr lang="pl-PL" dirty="0"/>
              <a:t>czyli</a:t>
            </a:r>
            <a:r>
              <a:rPr lang="pl-PL" baseline="0" dirty="0"/>
              <a:t> butelki do napojów oznaczone symbolem </a:t>
            </a:r>
            <a:r>
              <a:rPr lang="en-US" dirty="0"/>
              <a:t>#1, </a:t>
            </a:r>
            <a:r>
              <a:rPr lang="pl-PL" dirty="0"/>
              <a:t>to najczęściej </a:t>
            </a:r>
            <a:r>
              <a:rPr lang="pl-PL" dirty="0" err="1"/>
              <a:t>recyklingowane</a:t>
            </a:r>
            <a:r>
              <a:rPr lang="pl-PL" dirty="0"/>
              <a:t> tworzywo na świecie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pl-PL" b="1" dirty="0"/>
              <a:t>Zapytaj uczniów</a:t>
            </a:r>
            <a:r>
              <a:rPr lang="en-US" b="1" dirty="0"/>
              <a:t>:</a:t>
            </a:r>
          </a:p>
          <a:p>
            <a:r>
              <a:rPr lang="pl-PL" dirty="0"/>
              <a:t>Co można zrobić</a:t>
            </a:r>
            <a:r>
              <a:rPr lang="pl-PL" baseline="0" dirty="0"/>
              <a:t> z tworzywa </a:t>
            </a:r>
            <a:r>
              <a:rPr lang="en-US" dirty="0"/>
              <a:t>PET </a:t>
            </a:r>
            <a:r>
              <a:rPr lang="pl-PL" dirty="0"/>
              <a:t>poddanego recyklingowi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Odpowiedź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Klik </a:t>
            </a:r>
            <a:r>
              <a:rPr lang="en-US" b="1" dirty="0"/>
              <a:t>1: </a:t>
            </a:r>
            <a:r>
              <a:rPr lang="pl-PL" b="1" dirty="0"/>
              <a:t>Butelki z </a:t>
            </a:r>
            <a:r>
              <a:rPr lang="en-US" b="1" dirty="0"/>
              <a:t>PET </a:t>
            </a:r>
            <a:r>
              <a:rPr lang="pl-PL" b="0" dirty="0"/>
              <a:t>można</a:t>
            </a:r>
            <a:r>
              <a:rPr lang="pl-PL" b="0" baseline="0" dirty="0"/>
              <a:t> przerabiać na takie same butelki z </a:t>
            </a:r>
            <a:r>
              <a:rPr lang="en-US" dirty="0"/>
              <a:t>PET.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Klik </a:t>
            </a:r>
            <a:r>
              <a:rPr lang="en-US" b="1" dirty="0"/>
              <a:t>2: </a:t>
            </a:r>
            <a:r>
              <a:rPr lang="en-US" dirty="0"/>
              <a:t>PET </a:t>
            </a:r>
            <a:r>
              <a:rPr lang="pl-PL" dirty="0"/>
              <a:t>można też przerabiać na przędzę,</a:t>
            </a:r>
            <a:r>
              <a:rPr lang="pl-PL" baseline="0" dirty="0"/>
              <a:t> która służy do produkcji odzieży i dywanów</a:t>
            </a:r>
            <a:r>
              <a:rPr lang="en-US" dirty="0"/>
              <a:t>. 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Poproś uczniów, żeby podali więcej przykładów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1699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(Czas wyświetlania slajdu: 3 minuty)</a:t>
            </a: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Szkło można podgrzewać do wysokich temperatur i wtedy zmienia się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ono w ciecz. Ciecz tę rozlewa się w formy i schładza – i szkło jest gotowe do produkcji nowych wyrobów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Szkło </a:t>
            </a:r>
            <a:r>
              <a:rPr lang="pl-PL" sz="1200" b="0" i="1" u="none" strike="noStrike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pl-PL" sz="1200" b="0" i="1" u="none" strike="noStrike" kern="1200" baseline="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pełni nadaje się do recyklingu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można je przerabiać nieskończoną ilość razy bez utraty jakości i czystości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Szkło zawiera powszechnie dostępne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składniki, takie jak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wapień, węglan sodu i piasek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Zapytaj uczniów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 można zrobić ze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szklanego słoika poddanego recyklingowi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Odpowiedź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Szkło poddane recyklingowi można przerobić na taki sam słoik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Odpowiedź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Szkło poddane recyklingowi można też przerobić na okna,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nawet beton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Poproś uczniów, żeby podali więcej przykładów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16269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6221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204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6253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36C94-7932-4F42-B085-F387E238C945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0754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(</a:t>
            </a:r>
            <a:r>
              <a:rPr lang="pl-PL" b="1" dirty="0"/>
              <a:t>Czas wyświetlania slajdu</a:t>
            </a:r>
            <a:r>
              <a:rPr lang="en-US" b="1" dirty="0"/>
              <a:t>: 3-5 </a:t>
            </a:r>
            <a:r>
              <a:rPr lang="en-US" b="1" dirty="0" err="1"/>
              <a:t>minut</a:t>
            </a:r>
            <a:r>
              <a:rPr lang="en-US" b="1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Ćwiczenie</a:t>
            </a:r>
            <a:r>
              <a:rPr lang="pl-PL" b="1" baseline="0" dirty="0"/>
              <a:t> na przełamanie lodów przed lekcją</a:t>
            </a: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Zapytaj</a:t>
            </a:r>
            <a:r>
              <a:rPr lang="pl-PL" b="1" baseline="0" dirty="0"/>
              <a:t> uczniów</a:t>
            </a:r>
            <a:r>
              <a:rPr lang="en-US" b="1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Czy ktoś z was słyszał o recyklingu</a:t>
            </a:r>
            <a:r>
              <a:rPr lang="en-US" dirty="0"/>
              <a:t>? </a:t>
            </a:r>
            <a:r>
              <a:rPr lang="pl-PL" dirty="0"/>
              <a:t>Jeżeli tak, to proszę, podzielcie</a:t>
            </a:r>
            <a:r>
              <a:rPr lang="pl-PL" baseline="0" dirty="0"/>
              <a:t> się z nami swoją wiedzą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Powiedz</a:t>
            </a:r>
            <a:r>
              <a:rPr lang="pl-PL" b="1" baseline="0" dirty="0"/>
              <a:t> uczniom</a:t>
            </a:r>
            <a:r>
              <a:rPr lang="en-US" b="1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Recykling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proces, w którym zbiera się i przetwarza materiały, które w innej sytuacji zostałyby wyrzucone jako śmieci, i robi się z nich nowe produkty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Recykling</a:t>
            </a:r>
            <a:r>
              <a:rPr lang="pl-PL" sz="12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może przynosić korzyści dla społeczeństwa i środowiska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Teraz odczytuj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podpisy pod obrazkami od lewej do prawej, zaczynając od górnego wiersza, aby sprawdzić wiedzę uczniów o tym, które z przedstawionych rzeczy można, a których nie można </a:t>
            </a:r>
            <a:r>
              <a:rPr lang="pl-PL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recyklingować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Kolejność obrazków,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które będą się pojawiać po każdym kliknięciu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Słoik szklany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Butelka z tworzywa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Puszka metalowa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Żarówka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 po soku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Brudna serwetka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Ołówek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Torba plastikowa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Zabawki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Pudełko z tektury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Wąż ogrodowy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Klik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13: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Skórka od banana</a:t>
            </a:r>
            <a:endParaRPr b="1" dirty="0"/>
          </a:p>
        </p:txBody>
      </p:sp>
      <p:sp>
        <p:nvSpPr>
          <p:cNvPr id="186" name="Google Shape;1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A4CE2-F9A6-884F-A1D1-D579E70FCB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F836C94-7932-4F42-B085-F387E238C945}" type="slidenum">
              <a:rPr lang="x-none" smtClean="0"/>
              <a:t>7</a:t>
            </a:fld>
            <a:endParaRPr 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400" b="1" dirty="0"/>
              <a:t>(</a:t>
            </a:r>
            <a:r>
              <a:rPr lang="pl-PL" sz="1400" b="1" dirty="0"/>
              <a:t>Czas wyświetlania slajdu</a:t>
            </a:r>
            <a:r>
              <a:rPr lang="en-US" sz="1400" b="1" dirty="0"/>
              <a:t>: 3-5 </a:t>
            </a:r>
            <a:r>
              <a:rPr lang="en-US" sz="1400" b="1" dirty="0" err="1"/>
              <a:t>minut</a:t>
            </a:r>
            <a:r>
              <a:rPr lang="en-US" sz="1400" b="1" dirty="0"/>
              <a:t>)</a:t>
            </a:r>
            <a:endParaRPr lang="en-US" sz="1400" b="1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1400" b="1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l-PL" sz="14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Rozdaj</a:t>
            </a:r>
            <a:r>
              <a:rPr lang="pl-PL" sz="1400" b="1" baseline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materiały albo wyświetl ten slajd TAK/NIE </a:t>
            </a:r>
            <a:r>
              <a:rPr lang="en-US" sz="14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pl-PL" sz="14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dostępny jest materiał w postaci pdf do</a:t>
            </a:r>
            <a:r>
              <a:rPr lang="pl-PL" sz="1400" b="1" baseline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4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wydrukowania</a:t>
            </a:r>
            <a:r>
              <a:rPr lang="pl-PL" sz="1400" b="1" baseline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dla uczniów</a:t>
            </a:r>
            <a:endParaRPr lang="en-US" sz="1400" b="1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</a:pPr>
            <a:r>
              <a:rPr lang="pl-PL" sz="140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Omów, co możemy, a czego nie możemy </a:t>
            </a:r>
            <a:r>
              <a:rPr lang="pl-PL" sz="1400" dirty="0" err="1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recyklingować</a:t>
            </a:r>
            <a:r>
              <a:rPr lang="pl-PL" sz="140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, na podstawie rzeczy przedstawionych w materiale.</a:t>
            </a:r>
          </a:p>
          <a:p>
            <a:pPr marL="28575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</a:pPr>
            <a:r>
              <a:rPr lang="pl-PL" sz="140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Co robicie ze śmieciami w domu? </a:t>
            </a:r>
          </a:p>
          <a:p>
            <a:pPr marL="28575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</a:pPr>
            <a:r>
              <a:rPr lang="pl-PL" sz="140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Dokąd one trafiają? </a:t>
            </a:r>
          </a:p>
          <a:p>
            <a:pPr marL="28575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</a:pPr>
            <a:r>
              <a:rPr lang="pl-PL" sz="1400" dirty="0">
                <a:solidFill>
                  <a:srgbClr val="262626"/>
                </a:solidFill>
                <a:latin typeface="+mn-lt"/>
                <a:ea typeface="Calibri"/>
                <a:cs typeface="Calibri"/>
                <a:sym typeface="Calibri"/>
              </a:rPr>
              <a:t>Gdyby śmieci wszystkich ludzi ułożyć na wielką stertę, ile by ich było? Czy byłoby za dużo?</a:t>
            </a:r>
          </a:p>
        </p:txBody>
      </p:sp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(</a:t>
            </a:r>
            <a:r>
              <a:rPr lang="pl-PL" b="1" dirty="0"/>
              <a:t>Czas wyświetlania slajdu: 3 minuty</a:t>
            </a:r>
            <a:r>
              <a:rPr lang="en-US" b="1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Zapytaj uczniów</a:t>
            </a:r>
            <a:r>
              <a:rPr lang="en-US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lang="pl-PL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Ile rozróżniamy pojemników do sortowania odpadów?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l-PL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l-PL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Nauczyciel będzie musiał kliknąć 10 razy, żeby wyświetlić poszczególne pojemniki i opisy.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Papier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Szkło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Metal i tworzywa sztuczne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l-PL" sz="11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</a:t>
            </a:r>
            <a:endParaRPr lang="pl-PL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5. Zmieszane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l-PL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(</a:t>
            </a:r>
            <a:r>
              <a:rPr lang="pl-PL" b="1" dirty="0"/>
              <a:t>Czas wyświetlania slajdu: 3 minuty</a:t>
            </a:r>
            <a:r>
              <a:rPr lang="en-US" b="1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Macie może pomysł, co wyrzucamy do pojemnika oznaczonego jako „ odpady zmieszane”?</a:t>
            </a:r>
            <a:endParaRPr lang="en-US" sz="1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Nauczyciel będzie musiał kliknąć 6 razy, żeby wyświetlić obrazek i 5 odpowiedzi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Odpowiedzi</a:t>
            </a:r>
            <a:r>
              <a:rPr lang="en-US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Opakowanie po dezodorancie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2.Brudny lub mokry papier i tektura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Rozbity talerz ceramiczny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 Zużyte obuwie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5. Produkty higieniczne</a:t>
            </a:r>
          </a:p>
        </p:txBody>
      </p:sp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4EE1-B63B-BE4E-AB16-70CF45BFF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8E83AC-8122-1644-AEC9-00CF172D7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5C580-8688-F04F-AEF5-7EBF26FF1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54E7-74D8-CC4D-9CB9-726897C75CC1}" type="datetime1">
              <a:rPr lang="en-US" smtClean="0"/>
              <a:t>3/31/2023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BADA4-210D-CE4A-BD85-FD6AA125F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D8F17-A845-ED46-8F21-2433E2F39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7998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9353-1F88-1D45-8C1C-4355B178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EE624-D473-ED48-AA04-97E74408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3C11D-502C-284A-A48F-A273D4D9D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B528-0E20-544B-8D2D-19F4D80BBF49}" type="datetime1">
              <a:rPr lang="en-US" smtClean="0"/>
              <a:t>3/31/2023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79FD9-B53B-E442-83C2-20C0B6B24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758E4-E1DD-924B-B957-FF18BB99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8138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780E8C-BA96-7A4E-9059-AF2646CBF4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B0D4B5-EBDA-3541-9C72-E257B12A8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BFC34-9CDA-3242-B269-740CB1C9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09B-93D5-CE44-92B7-8D9FCE778275}" type="datetime1">
              <a:rPr lang="en-US" smtClean="0"/>
              <a:t>3/31/2023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E7131-C714-B643-BE1C-791BC99C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C7A4E-8F3F-1948-9834-53B02456D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2616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A306-E8A0-6E46-98A5-5EBC53D0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BBE89-CE52-9A43-A1CD-94B7EAC2B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ADE00-9568-1B48-AC35-40BE2CFC0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96ED-F8C7-6C43-B3CD-58C95A9CC7F4}" type="datetime1">
              <a:rPr lang="en-US" smtClean="0"/>
              <a:t>3/31/2023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32A25-E56F-AF42-9AED-F53632C4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C3453-816D-954B-914F-D9827F5E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3434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B7E60-B47C-6A44-A7A4-923BA1261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C1A69-5D44-1C4A-BCF3-F6815A3E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A92E3-C7E8-E64F-A51E-7A0944AB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CAE-19B7-DE4E-9616-D868C48174CD}" type="datetime1">
              <a:rPr lang="en-US" smtClean="0"/>
              <a:t>3/31/2023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446C1-019E-CE4E-BFAA-A9AF4355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D03C4-D89F-AA41-B821-D34587A6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417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AB5BC-9016-3D45-9547-72C1BF6EF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8070C-A2E8-F14D-9023-1F99A50BF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8C457-F509-2442-94DD-5807E1383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ABCBF-8E5F-A94E-8A8F-BF412A29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7113-FBFD-454C-996F-BE64F6CEF61B}" type="datetime1">
              <a:rPr lang="en-US" smtClean="0"/>
              <a:t>3/31/2023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B4626-C681-3D43-B5BE-F389511DA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8A2FC-C8D3-F244-9F64-970979A6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7039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34E86-3A6C-C54B-B09B-BF6E20D2C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C87BF-7195-D147-A93B-1C624D164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9DA5A-5647-0447-92CF-8D3AAC94F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E97727-395C-634B-9D65-B848AD911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7CA8E-8E04-1F40-93C2-14E18EF6A7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3E6C74-5F1D-F441-A9B1-9918AF35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298C-40A4-E140-A584-4C74C6FEEA89}" type="datetime1">
              <a:rPr lang="en-US" smtClean="0"/>
              <a:t>3/31/2023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EFF62-DEEE-724C-961B-71B4FD26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10A5F-7BF0-D34E-B035-8F889E4A4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4321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5C917-8E66-DA46-87AD-0D4FE4FB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F16F3C-2804-544F-93A2-AFF36EBB4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7070-EAF4-4540-BBA6-2A1B81136CAA}" type="datetime1">
              <a:rPr lang="en-US" smtClean="0"/>
              <a:t>3/31/2023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51ED7C-B9BF-384A-AE8E-FCB71492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A27A65-C328-9747-9354-5DE747C5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804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124F51-B099-2540-B1F5-841C439AF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01E75-BD90-CA4E-92C4-871A4DFCE7AF}" type="datetime1">
              <a:rPr lang="en-US" smtClean="0"/>
              <a:t>3/31/2023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BAB8C5-D0A9-2641-B5D1-1D5EAF60C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179B9-10E4-8441-B2EF-62F86456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882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9AA05-E0BE-8447-819C-2B901F15D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21126-0100-4047-A9CE-705FCF5EE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8D933-AF40-5A4E-8336-57DD2EB14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AD089-2996-E346-8C1D-71682D63D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3732-0A79-F842-BEC0-CA27234183D9}" type="datetime1">
              <a:rPr lang="en-US" smtClean="0"/>
              <a:t>3/31/2023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C6E69-B142-1243-89F8-CD508324F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970FB-6E61-684F-8886-DB1F30150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679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3F32D-D4B0-484E-B628-1DC55366C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445EC6-3D67-FF4D-A80C-8A98978AE1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CA7B1-529B-E54D-8974-0AAB1C28B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30F5F-5C6A-A041-808D-0A335F59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01E5-086C-E34A-8910-B940F05D1771}" type="datetime1">
              <a:rPr lang="en-US" smtClean="0"/>
              <a:t>3/31/2023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704A5-CF76-9F42-946A-61143064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2FC2-9EDD-6141-8CBD-154CE102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926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66240-0D24-CB47-BA65-BD2D1054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56FCB-3A1A-DB40-A5E3-7304EE4B6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0FDEF-F205-F14A-942F-B36FC972BE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3D5F5-85C0-9F47-8BE5-AB78E06D8741}" type="datetime1">
              <a:rPr lang="en-US" smtClean="0"/>
              <a:t>3/31/2023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DBDFC-38D0-E74E-92BD-28AC6110F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E4F6D-7E08-2040-A059-38E1E2646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FEDE7-8061-9B4D-88A1-7EA83A94C3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270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customXml" Target="../ink/ink4.xml"/><Relationship Id="rId3" Type="http://schemas.openxmlformats.org/officeDocument/2006/relationships/image" Target="../media/image42.jpeg"/><Relationship Id="rId7" Type="http://schemas.openxmlformats.org/officeDocument/2006/relationships/customXml" Target="../ink/ink1.xml"/><Relationship Id="rId12" Type="http://schemas.openxmlformats.org/officeDocument/2006/relationships/image" Target="../media/image3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11" Type="http://schemas.openxmlformats.org/officeDocument/2006/relationships/customXml" Target="../ink/ink3.xml"/><Relationship Id="rId5" Type="http://schemas.openxmlformats.org/officeDocument/2006/relationships/image" Target="../media/image48.jpg"/><Relationship Id="rId10" Type="http://schemas.openxmlformats.org/officeDocument/2006/relationships/image" Target="../media/image380.png"/><Relationship Id="rId4" Type="http://schemas.openxmlformats.org/officeDocument/2006/relationships/image" Target="../media/image43.png"/><Relationship Id="rId9" Type="http://schemas.openxmlformats.org/officeDocument/2006/relationships/customXml" Target="../ink/ink2.xml"/><Relationship Id="rId14" Type="http://schemas.openxmlformats.org/officeDocument/2006/relationships/image" Target="../media/image4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png"/><Relationship Id="rId18" Type="http://schemas.openxmlformats.org/officeDocument/2006/relationships/image" Target="../media/image57.png"/><Relationship Id="rId3" Type="http://schemas.openxmlformats.org/officeDocument/2006/relationships/image" Target="../media/image37.jpeg"/><Relationship Id="rId7" Type="http://schemas.openxmlformats.org/officeDocument/2006/relationships/image" Target="../media/image52.png"/><Relationship Id="rId12" Type="http://schemas.openxmlformats.org/officeDocument/2006/relationships/image" Target="../media/image1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40.png"/><Relationship Id="rId10" Type="http://schemas.openxmlformats.org/officeDocument/2006/relationships/image" Target="../media/image54.png"/><Relationship Id="rId19" Type="http://schemas.openxmlformats.org/officeDocument/2006/relationships/image" Target="../media/image58.png"/><Relationship Id="rId4" Type="http://schemas.openxmlformats.org/officeDocument/2006/relationships/image" Target="../media/image14.png"/><Relationship Id="rId9" Type="http://schemas.openxmlformats.org/officeDocument/2006/relationships/image" Target="../media/image53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2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3.png"/><Relationship Id="rId4" Type="http://schemas.openxmlformats.org/officeDocument/2006/relationships/image" Target="../media/image43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2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12.png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0680655-E204-5B42-AE58-1AD96FA5B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28CA3E-CC9C-5645-9202-6D47E7FFD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</a:t>
            </a:fld>
            <a:endParaRPr lang="x-none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AA99897-5780-845F-ED41-636467B17557}"/>
              </a:ext>
            </a:extLst>
          </p:cNvPr>
          <p:cNvSpPr txBox="1"/>
          <p:nvPr/>
        </p:nvSpPr>
        <p:spPr>
          <a:xfrm>
            <a:off x="1907338" y="5076578"/>
            <a:ext cx="7869323" cy="1554272"/>
          </a:xfrm>
          <a:prstGeom prst="rect">
            <a:avLst/>
          </a:prstGeom>
          <a:solidFill>
            <a:srgbClr val="F2EFEA"/>
          </a:solidFill>
        </p:spPr>
        <p:txBody>
          <a:bodyPr wrap="square" rtlCol="0">
            <a:spAutoFit/>
          </a:bodyPr>
          <a:lstStyle/>
          <a:p>
            <a:r>
              <a:rPr lang="pl-PL" sz="3200" dirty="0"/>
              <a:t>Co może powstać dzięki recyklingowi?</a:t>
            </a:r>
          </a:p>
          <a:p>
            <a:endParaRPr lang="pl-PL" sz="2800" b="0" i="0" u="none" strike="noStrike" cap="none" baseline="0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pl-PL" sz="1100" dirty="0">
              <a:latin typeface="Arial Black" panose="020B0A04020102020204" pitchFamily="34" charset="0"/>
            </a:endParaRPr>
          </a:p>
          <a:p>
            <a:r>
              <a:rPr lang="pl-PL" sz="2400" dirty="0">
                <a:latin typeface="Arial Black" panose="020B0A04020102020204" pitchFamily="34" charset="0"/>
              </a:rPr>
              <a:t>Poziom 2 Lekcja </a:t>
            </a:r>
            <a:r>
              <a:rPr lang="pl-PL" sz="2400" dirty="0">
                <a:latin typeface="Arial Black" panose="020B0A04020102020204" pitchFamily="34" charset="0"/>
                <a:sym typeface="Calibri"/>
              </a:rPr>
              <a:t>dla zaawansowanych</a:t>
            </a:r>
            <a:endParaRPr lang="pl-PL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71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8" descr="A picture containing text, wal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201" y="13398"/>
            <a:ext cx="12192000" cy="6858000"/>
          </a:xfrm>
          <a:prstGeom prst="rect">
            <a:avLst/>
          </a:prstGeom>
          <a:solidFill>
            <a:srgbClr val="3AC69D"/>
          </a:solidFill>
          <a:ln>
            <a:noFill/>
          </a:ln>
        </p:spPr>
      </p:pic>
      <p:sp>
        <p:nvSpPr>
          <p:cNvPr id="260" name="Google Shape;260;p8"/>
          <p:cNvSpPr/>
          <p:nvPr/>
        </p:nvSpPr>
        <p:spPr>
          <a:xfrm>
            <a:off x="1252937" y="331226"/>
            <a:ext cx="9686126" cy="103174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8"/>
          <p:cNvSpPr txBox="1"/>
          <p:nvPr/>
        </p:nvSpPr>
        <p:spPr>
          <a:xfrm>
            <a:off x="1295540" y="400870"/>
            <a:ext cx="999923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Pojemnik na odpady zmieszane</a:t>
            </a:r>
            <a:endParaRPr dirty="0"/>
          </a:p>
        </p:txBody>
      </p:sp>
      <p:sp>
        <p:nvSpPr>
          <p:cNvPr id="263" name="Google Shape;263;p8"/>
          <p:cNvSpPr/>
          <p:nvPr/>
        </p:nvSpPr>
        <p:spPr>
          <a:xfrm>
            <a:off x="7139726" y="2424478"/>
            <a:ext cx="5052274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Brudny lub mokry papier i tekturę</a:t>
            </a:r>
            <a:endParaRPr sz="26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3" b="33"/>
          <a:stretch/>
        </p:blipFill>
        <p:spPr>
          <a:xfrm>
            <a:off x="6342611" y="1652645"/>
            <a:ext cx="646459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3" b="33"/>
          <a:stretch/>
        </p:blipFill>
        <p:spPr>
          <a:xfrm>
            <a:off x="6342611" y="2410410"/>
            <a:ext cx="646459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3" b="33"/>
          <a:stretch/>
        </p:blipFill>
        <p:spPr>
          <a:xfrm>
            <a:off x="6359423" y="3167962"/>
            <a:ext cx="646459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3" b="33"/>
          <a:stretch/>
        </p:blipFill>
        <p:spPr>
          <a:xfrm>
            <a:off x="6359423" y="3925514"/>
            <a:ext cx="646459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3" b="33"/>
          <a:stretch/>
        </p:blipFill>
        <p:spPr>
          <a:xfrm>
            <a:off x="6359423" y="4738829"/>
            <a:ext cx="646459" cy="6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8"/>
          <p:cNvSpPr txBox="1">
            <a:spLocks noGrp="1"/>
          </p:cNvSpPr>
          <p:nvPr>
            <p:ph type="sldNum" idx="12"/>
          </p:nvPr>
        </p:nvSpPr>
        <p:spPr>
          <a:xfrm>
            <a:off x="9042775" y="122425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D83FD57-E889-4E21-9AEE-F3CC0D0A3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368" y="1535521"/>
            <a:ext cx="2834300" cy="4173584"/>
          </a:xfrm>
          <a:prstGeom prst="rect">
            <a:avLst/>
          </a:prstGeom>
        </p:spPr>
      </p:pic>
      <p:sp>
        <p:nvSpPr>
          <p:cNvPr id="21" name="Google Shape;263;p8">
            <a:extLst>
              <a:ext uri="{FF2B5EF4-FFF2-40B4-BE49-F238E27FC236}">
                <a16:creationId xmlns:a16="http://schemas.microsoft.com/office/drawing/2014/main" id="{412644C1-F1FE-4453-8739-0C50750929C4}"/>
              </a:ext>
            </a:extLst>
          </p:cNvPr>
          <p:cNvSpPr/>
          <p:nvPr/>
        </p:nvSpPr>
        <p:spPr>
          <a:xfrm>
            <a:off x="7072804" y="3156186"/>
            <a:ext cx="5052274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Rozbity talerz ceramiczny</a:t>
            </a:r>
            <a:endParaRPr sz="26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63;p8">
            <a:extLst>
              <a:ext uri="{FF2B5EF4-FFF2-40B4-BE49-F238E27FC236}">
                <a16:creationId xmlns:a16="http://schemas.microsoft.com/office/drawing/2014/main" id="{5A2DF23C-7864-4682-AD14-42736ADE67DB}"/>
              </a:ext>
            </a:extLst>
          </p:cNvPr>
          <p:cNvSpPr/>
          <p:nvPr/>
        </p:nvSpPr>
        <p:spPr>
          <a:xfrm>
            <a:off x="7072804" y="3860852"/>
            <a:ext cx="5052274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Zużyte obuwie</a:t>
            </a:r>
            <a:endParaRPr sz="26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63;p8">
            <a:extLst>
              <a:ext uri="{FF2B5EF4-FFF2-40B4-BE49-F238E27FC236}">
                <a16:creationId xmlns:a16="http://schemas.microsoft.com/office/drawing/2014/main" id="{387CC404-9535-4CA1-9E91-6459866033E5}"/>
              </a:ext>
            </a:extLst>
          </p:cNvPr>
          <p:cNvSpPr/>
          <p:nvPr/>
        </p:nvSpPr>
        <p:spPr>
          <a:xfrm>
            <a:off x="7072804" y="4765792"/>
            <a:ext cx="5119196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Produkty higieniczne ( np. pieluchy)</a:t>
            </a:r>
            <a:endParaRPr sz="26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63;p8">
            <a:extLst>
              <a:ext uri="{FF2B5EF4-FFF2-40B4-BE49-F238E27FC236}">
                <a16:creationId xmlns:a16="http://schemas.microsoft.com/office/drawing/2014/main" id="{C4D23BD6-0B3D-4A66-977E-BD485169B14C}"/>
              </a:ext>
            </a:extLst>
          </p:cNvPr>
          <p:cNvSpPr/>
          <p:nvPr/>
        </p:nvSpPr>
        <p:spPr>
          <a:xfrm>
            <a:off x="7072804" y="1607513"/>
            <a:ext cx="5052274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Opakowanie po dezodorancie </a:t>
            </a:r>
            <a:endParaRPr sz="26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g113c26857d2_0_6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113c26857d2_0_6"/>
          <p:cNvSpPr txBox="1"/>
          <p:nvPr/>
        </p:nvSpPr>
        <p:spPr>
          <a:xfrm>
            <a:off x="4279946" y="1661825"/>
            <a:ext cx="7413900" cy="363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1500"/>
            </a:pPr>
            <a:r>
              <a:rPr lang="en-US" sz="11500" b="1" dirty="0" err="1">
                <a:solidFill>
                  <a:srgbClr val="29C7F7"/>
                </a:solidFill>
                <a:latin typeface="Calibri"/>
                <a:ea typeface="Calibri"/>
                <a:cs typeface="Calibri"/>
                <a:sym typeface="Calibri"/>
              </a:rPr>
              <a:t>kroki</a:t>
            </a:r>
            <a:r>
              <a:rPr lang="en-US" sz="11500" b="1" dirty="0">
                <a:solidFill>
                  <a:srgbClr val="29C7F7"/>
                </a:solidFill>
                <a:latin typeface="Calibri"/>
                <a:ea typeface="Calibri"/>
                <a:cs typeface="Calibri"/>
                <a:sym typeface="Calibri"/>
              </a:rPr>
              <a:t> w </a:t>
            </a:r>
            <a:r>
              <a:rPr lang="en-US" sz="11500" b="1" dirty="0" err="1">
                <a:solidFill>
                  <a:srgbClr val="29C7F7"/>
                </a:solidFill>
                <a:latin typeface="Calibri"/>
                <a:ea typeface="Calibri"/>
                <a:cs typeface="Calibri"/>
                <a:sym typeface="Calibri"/>
              </a:rPr>
              <a:t>recyklingu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113c26857d2_0_6"/>
          <p:cNvSpPr/>
          <p:nvPr/>
        </p:nvSpPr>
        <p:spPr>
          <a:xfrm>
            <a:off x="2945858" y="1619861"/>
            <a:ext cx="2068200" cy="20682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g113c26857d2_0_6"/>
          <p:cNvSpPr/>
          <p:nvPr/>
        </p:nvSpPr>
        <p:spPr>
          <a:xfrm>
            <a:off x="2871633" y="1619861"/>
            <a:ext cx="2068200" cy="2068200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113c26857d2_0_6"/>
          <p:cNvSpPr txBox="1"/>
          <p:nvPr/>
        </p:nvSpPr>
        <p:spPr>
          <a:xfrm>
            <a:off x="3485125" y="1661100"/>
            <a:ext cx="9936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00"/>
              <a:buFont typeface="Arial"/>
              <a:buNone/>
            </a:pPr>
            <a:r>
              <a:rPr lang="pl-PL" sz="117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37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113c26857d2_0_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0132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8" descr="A picture containing text, peop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8"/>
          <p:cNvSpPr/>
          <p:nvPr/>
        </p:nvSpPr>
        <p:spPr>
          <a:xfrm>
            <a:off x="2087374" y="512618"/>
            <a:ext cx="725099" cy="724375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8"/>
          <p:cNvSpPr txBox="1"/>
          <p:nvPr/>
        </p:nvSpPr>
        <p:spPr>
          <a:xfrm>
            <a:off x="695432" y="401874"/>
            <a:ext cx="168814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 dirty="0">
                <a:solidFill>
                  <a:srgbClr val="29C7F7"/>
                </a:solidFill>
                <a:latin typeface="Calibri"/>
                <a:ea typeface="Calibri"/>
                <a:cs typeface="Calibri"/>
                <a:sym typeface="Calibri"/>
              </a:rPr>
              <a:t>Krok</a:t>
            </a:r>
            <a:endParaRPr dirty="0"/>
          </a:p>
        </p:txBody>
      </p:sp>
      <p:sp>
        <p:nvSpPr>
          <p:cNvPr id="247" name="Google Shape;247;p8"/>
          <p:cNvSpPr txBox="1"/>
          <p:nvPr/>
        </p:nvSpPr>
        <p:spPr>
          <a:xfrm>
            <a:off x="2199862" y="442098"/>
            <a:ext cx="16881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/>
          </a:p>
        </p:txBody>
      </p:sp>
      <p:sp>
        <p:nvSpPr>
          <p:cNvPr id="248" name="Google Shape;248;p8"/>
          <p:cNvSpPr txBox="1"/>
          <p:nvPr/>
        </p:nvSpPr>
        <p:spPr>
          <a:xfrm>
            <a:off x="3155459" y="439353"/>
            <a:ext cx="839323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l-PL" sz="4000" b="1" dirty="0">
                <a:solidFill>
                  <a:srgbClr val="434444"/>
                </a:solidFill>
                <a:latin typeface="Calibri"/>
                <a:ea typeface="Calibri"/>
                <a:cs typeface="Calibri"/>
                <a:sym typeface="Calibri"/>
              </a:rPr>
              <a:t>Dowiedz się, co można </a:t>
            </a:r>
            <a:r>
              <a:rPr lang="pl-PL" sz="4000" b="1" dirty="0" err="1">
                <a:solidFill>
                  <a:srgbClr val="434444"/>
                </a:solidFill>
                <a:latin typeface="Calibri"/>
                <a:ea typeface="Calibri"/>
                <a:cs typeface="Calibri"/>
                <a:sym typeface="Calibri"/>
              </a:rPr>
              <a:t>recyklingować</a:t>
            </a:r>
            <a:endParaRPr sz="4000" b="1" dirty="0">
              <a:solidFill>
                <a:srgbClr val="4344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8" descr="A picture containing plastic, vessel, ja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995" y="1821215"/>
            <a:ext cx="2223739" cy="266256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8"/>
          <p:cNvSpPr/>
          <p:nvPr/>
        </p:nvSpPr>
        <p:spPr>
          <a:xfrm>
            <a:off x="154161" y="4496569"/>
            <a:ext cx="2384489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Słoik szklany</a:t>
            </a:r>
            <a:endParaRPr sz="320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8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14" b="29"/>
          <a:stretch/>
        </p:blipFill>
        <p:spPr>
          <a:xfrm>
            <a:off x="2059005" y="1667280"/>
            <a:ext cx="953323" cy="85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8" descr="A bottle of water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29829" y="1830359"/>
            <a:ext cx="2248754" cy="285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8" descr="A close up of a roll of tape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90385" y="2221823"/>
            <a:ext cx="1128502" cy="213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8" descr="A picture containing box, stationary, container, envelop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35678" y="1987705"/>
            <a:ext cx="3116495" cy="232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8"/>
          <p:cNvSpPr/>
          <p:nvPr/>
        </p:nvSpPr>
        <p:spPr>
          <a:xfrm>
            <a:off x="2372734" y="4496569"/>
            <a:ext cx="3618110" cy="1274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Butelka z tworzywa </a:t>
            </a:r>
            <a:r>
              <a:rPr lang="en-US" sz="32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PET</a:t>
            </a:r>
            <a:endParaRPr sz="320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8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14" b="29"/>
          <a:stretch/>
        </p:blipFill>
        <p:spPr>
          <a:xfrm>
            <a:off x="4682545" y="1667280"/>
            <a:ext cx="953323" cy="85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8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14" b="29"/>
          <a:stretch/>
        </p:blipFill>
        <p:spPr>
          <a:xfrm>
            <a:off x="8437272" y="1667279"/>
            <a:ext cx="953323" cy="85341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8"/>
          <p:cNvSpPr/>
          <p:nvPr/>
        </p:nvSpPr>
        <p:spPr>
          <a:xfrm>
            <a:off x="6096268" y="4496569"/>
            <a:ext cx="2709065" cy="1274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Pudełko z tektury</a:t>
            </a:r>
            <a:endParaRPr sz="320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8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14" b="29"/>
          <a:stretch/>
        </p:blipFill>
        <p:spPr>
          <a:xfrm>
            <a:off x="10911921" y="1647873"/>
            <a:ext cx="953323" cy="85341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8"/>
          <p:cNvSpPr/>
          <p:nvPr/>
        </p:nvSpPr>
        <p:spPr>
          <a:xfrm>
            <a:off x="9200103" y="4496569"/>
            <a:ext cx="2709065" cy="1274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Puszka metalowa</a:t>
            </a:r>
            <a:endParaRPr sz="320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8"/>
          <p:cNvSpPr txBox="1">
            <a:spLocks noGrp="1"/>
          </p:cNvSpPr>
          <p:nvPr>
            <p:ph type="sldNum" idx="12"/>
          </p:nvPr>
        </p:nvSpPr>
        <p:spPr>
          <a:xfrm>
            <a:off x="9079525" y="131625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044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0" descr="A picture containing text, peop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0"/>
          <p:cNvSpPr/>
          <p:nvPr/>
        </p:nvSpPr>
        <p:spPr>
          <a:xfrm>
            <a:off x="2087375" y="518299"/>
            <a:ext cx="711243" cy="646331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0"/>
          <p:cNvSpPr txBox="1"/>
          <p:nvPr/>
        </p:nvSpPr>
        <p:spPr>
          <a:xfrm>
            <a:off x="754853" y="371671"/>
            <a:ext cx="168814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 dirty="0">
                <a:solidFill>
                  <a:srgbClr val="29C7F7"/>
                </a:solidFill>
                <a:latin typeface="Calibri"/>
                <a:ea typeface="Calibri"/>
                <a:cs typeface="Calibri"/>
                <a:sym typeface="Calibri"/>
              </a:rPr>
              <a:t>Krok</a:t>
            </a:r>
            <a:endParaRPr dirty="0"/>
          </a:p>
        </p:txBody>
      </p:sp>
      <p:sp>
        <p:nvSpPr>
          <p:cNvPr id="283" name="Google Shape;283;p10"/>
          <p:cNvSpPr txBox="1"/>
          <p:nvPr/>
        </p:nvSpPr>
        <p:spPr>
          <a:xfrm>
            <a:off x="2200110" y="425965"/>
            <a:ext cx="16881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/>
          </a:p>
        </p:txBody>
      </p:sp>
      <p:sp>
        <p:nvSpPr>
          <p:cNvPr id="284" name="Google Shape;284;p10"/>
          <p:cNvSpPr txBox="1"/>
          <p:nvPr/>
        </p:nvSpPr>
        <p:spPr>
          <a:xfrm>
            <a:off x="3085747" y="518299"/>
            <a:ext cx="87070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l-PL" sz="3600" b="1" dirty="0">
                <a:solidFill>
                  <a:srgbClr val="434444"/>
                </a:solidFill>
                <a:latin typeface="Calibri"/>
                <a:ea typeface="Calibri"/>
                <a:cs typeface="Calibri"/>
                <a:sym typeface="Calibri"/>
              </a:rPr>
              <a:t>Umieść rzeczy, które nadają się do recyklingu, w odpowiednim pojemniku</a:t>
            </a:r>
            <a:r>
              <a:rPr lang="en-US" sz="3600" b="1" dirty="0">
                <a:solidFill>
                  <a:srgbClr val="434444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pic>
        <p:nvPicPr>
          <p:cNvPr id="288" name="Google Shape;288;p10" descr="A picture containing wall, indoor, person, cluttere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-10" b="-34"/>
          <a:stretch/>
        </p:blipFill>
        <p:spPr>
          <a:xfrm>
            <a:off x="4227476" y="1625785"/>
            <a:ext cx="6985795" cy="401375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0"/>
          <p:cNvSpPr txBox="1">
            <a:spLocks noGrp="1"/>
          </p:cNvSpPr>
          <p:nvPr>
            <p:ph type="sldNum" idx="12"/>
          </p:nvPr>
        </p:nvSpPr>
        <p:spPr>
          <a:xfrm>
            <a:off x="9079525" y="131625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34CA97C-8246-7D24-5562-E62B337085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99" y="1672268"/>
            <a:ext cx="2474483" cy="41241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4E9E458-F89C-AFE2-5C67-0C8214AE6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6900" y="3330794"/>
            <a:ext cx="874805" cy="60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1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9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9"/>
          <p:cNvSpPr txBox="1"/>
          <p:nvPr/>
        </p:nvSpPr>
        <p:spPr>
          <a:xfrm>
            <a:off x="1565329" y="1194361"/>
            <a:ext cx="10048916" cy="14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pl-PL" sz="3600" b="1" dirty="0">
                <a:solidFill>
                  <a:srgbClr val="262626"/>
                </a:solidFill>
                <a:latin typeface="Mali Medium"/>
                <a:ea typeface="Mali Medium"/>
                <a:cs typeface="Mali Medium"/>
                <a:sym typeface="Mali Medium"/>
              </a:rPr>
              <a:t>Kiedy </a:t>
            </a:r>
            <a:r>
              <a:rPr lang="pl-PL" sz="3600" b="1" dirty="0" err="1">
                <a:solidFill>
                  <a:srgbClr val="262626"/>
                </a:solidFill>
                <a:latin typeface="Mali Medium"/>
                <a:ea typeface="Mali Medium"/>
                <a:cs typeface="Mali Medium"/>
                <a:sym typeface="Mali Medium"/>
              </a:rPr>
              <a:t>recyklingujemy</a:t>
            </a:r>
            <a:r>
              <a:rPr lang="pl-PL" sz="3600" b="1" dirty="0">
                <a:solidFill>
                  <a:srgbClr val="262626"/>
                </a:solidFill>
                <a:latin typeface="Mali Medium"/>
                <a:ea typeface="Mali Medium"/>
                <a:cs typeface="Mali Medium"/>
                <a:sym typeface="Mali Medium"/>
              </a:rPr>
              <a:t>, możemy produkować nowe rzeczy</a:t>
            </a:r>
            <a:r>
              <a:rPr lang="en-US" sz="3600" b="1" dirty="0">
                <a:solidFill>
                  <a:srgbClr val="262626"/>
                </a:solidFill>
                <a:latin typeface="Mali Medium"/>
                <a:ea typeface="Mali Medium"/>
                <a:cs typeface="Mali Medium"/>
                <a:sym typeface="Mali Medium"/>
              </a:rPr>
              <a:t>.</a:t>
            </a:r>
            <a:endParaRPr lang="en-US" sz="3600" b="1" dirty="0"/>
          </a:p>
        </p:txBody>
      </p:sp>
      <p:sp>
        <p:nvSpPr>
          <p:cNvPr id="277" name="Google Shape;277;p9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8" name="Google Shape;200;p6" descr="A bottle of water&#10;&#10;Description automatically generated with low confidence">
            <a:extLst>
              <a:ext uri="{FF2B5EF4-FFF2-40B4-BE49-F238E27FC236}">
                <a16:creationId xmlns:a16="http://schemas.microsoft.com/office/drawing/2014/main" id="{4C9513C1-3F5C-9341-89E7-D18F8147C57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72" y="3457885"/>
            <a:ext cx="2127442" cy="313331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68F760BE-E505-A54D-AEBF-45049CF3636F}"/>
              </a:ext>
            </a:extLst>
          </p:cNvPr>
          <p:cNvSpPr/>
          <p:nvPr/>
        </p:nvSpPr>
        <p:spPr>
          <a:xfrm>
            <a:off x="2361333" y="4163410"/>
            <a:ext cx="1293677" cy="922501"/>
          </a:xfrm>
          <a:prstGeom prst="rightArrow">
            <a:avLst/>
          </a:prstGeom>
          <a:solidFill>
            <a:srgbClr val="29C7F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F8E75A-D093-E04E-8B5A-50E30A40B8CC}"/>
              </a:ext>
            </a:extLst>
          </p:cNvPr>
          <p:cNvGrpSpPr/>
          <p:nvPr/>
        </p:nvGrpSpPr>
        <p:grpSpPr>
          <a:xfrm>
            <a:off x="6057714" y="3791412"/>
            <a:ext cx="5021681" cy="2494753"/>
            <a:chOff x="6761923" y="2934206"/>
            <a:chExt cx="5500031" cy="2370392"/>
          </a:xfrm>
        </p:grpSpPr>
        <p:pic>
          <p:nvPicPr>
            <p:cNvPr id="11" name="Picture 10" descr="A picture containing accessory, luggage, suitcase, bag&#10;&#10;Description automatically generated">
              <a:extLst>
                <a:ext uri="{FF2B5EF4-FFF2-40B4-BE49-F238E27FC236}">
                  <a16:creationId xmlns:a16="http://schemas.microsoft.com/office/drawing/2014/main" id="{59E3223E-3490-AB44-9C43-DD676B992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61923" y="3069019"/>
              <a:ext cx="2172770" cy="2172770"/>
            </a:xfrm>
            <a:prstGeom prst="rect">
              <a:avLst/>
            </a:prstGeom>
          </p:spPr>
        </p:pic>
        <p:pic>
          <p:nvPicPr>
            <p:cNvPr id="12" name="Picture 11" descr="A picture containing chocolate&#10;&#10;Description automatically generated">
              <a:extLst>
                <a:ext uri="{FF2B5EF4-FFF2-40B4-BE49-F238E27FC236}">
                  <a16:creationId xmlns:a16="http://schemas.microsoft.com/office/drawing/2014/main" id="{19F79286-B333-3B48-91D4-B7CA040F1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4740" y="3968941"/>
              <a:ext cx="3397214" cy="1335657"/>
            </a:xfrm>
            <a:prstGeom prst="rect">
              <a:avLst/>
            </a:prstGeom>
          </p:spPr>
        </p:pic>
        <p:pic>
          <p:nvPicPr>
            <p:cNvPr id="13" name="Picture 12" descr="A close up of a shirt&#10;&#10;Description automatically generated with low confidence">
              <a:extLst>
                <a:ext uri="{FF2B5EF4-FFF2-40B4-BE49-F238E27FC236}">
                  <a16:creationId xmlns:a16="http://schemas.microsoft.com/office/drawing/2014/main" id="{0B29682E-5F67-EA47-82A1-338362CA2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04121" y="2934206"/>
              <a:ext cx="2027212" cy="2289998"/>
            </a:xfrm>
            <a:prstGeom prst="rect">
              <a:avLst/>
            </a:prstGeom>
          </p:spPr>
        </p:pic>
      </p:grpSp>
      <p:pic>
        <p:nvPicPr>
          <p:cNvPr id="16" name="Google Shape;200;p6" descr="A bottle of water&#10;&#10;Description automatically generated with low confidence">
            <a:extLst>
              <a:ext uri="{FF2B5EF4-FFF2-40B4-BE49-F238E27FC236}">
                <a16:creationId xmlns:a16="http://schemas.microsoft.com/office/drawing/2014/main" id="{E2D83CA0-BBAE-7663-42B3-A696F5ABD2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5019" y="3429000"/>
            <a:ext cx="2127442" cy="3133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95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11" name="Google Shape;239;p7">
            <a:extLst>
              <a:ext uri="{FF2B5EF4-FFF2-40B4-BE49-F238E27FC236}">
                <a16:creationId xmlns:a16="http://schemas.microsoft.com/office/drawing/2014/main" id="{13AD9E32-7793-C248-A9C5-49E65BD4E11F}"/>
              </a:ext>
            </a:extLst>
          </p:cNvPr>
          <p:cNvSpPr txBox="1"/>
          <p:nvPr/>
        </p:nvSpPr>
        <p:spPr>
          <a:xfrm>
            <a:off x="3330145" y="5754872"/>
            <a:ext cx="553171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6000" b="1" dirty="0">
                <a:solidFill>
                  <a:srgbClr val="39C79D"/>
                </a:solidFill>
                <a:latin typeface="Mali"/>
                <a:cs typeface="Mali"/>
                <a:sym typeface="Mali"/>
              </a:rPr>
              <a:t>400 years</a:t>
            </a:r>
            <a:endParaRPr lang="en-US" sz="6000" dirty="0">
              <a:solidFill>
                <a:srgbClr val="39C79D"/>
              </a:solidFill>
            </a:endParaRPr>
          </a:p>
        </p:txBody>
      </p:sp>
      <p:pic>
        <p:nvPicPr>
          <p:cNvPr id="8" name="Google Shape;268;g113c26857d2_0_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490C340-876D-F441-A371-16583B22C3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-2"/>
            <a:ext cx="12191998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text, basketball, sport&#10;&#10;Description automatically generated">
            <a:extLst>
              <a:ext uri="{FF2B5EF4-FFF2-40B4-BE49-F238E27FC236}">
                <a16:creationId xmlns:a16="http://schemas.microsoft.com/office/drawing/2014/main" id="{00ACB111-CFA3-F246-8C00-ADB5E89BB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70" y="472123"/>
            <a:ext cx="11102011" cy="5635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BB3E5B-48A6-BF45-9171-6CFA4727C586}"/>
              </a:ext>
            </a:extLst>
          </p:cNvPr>
          <p:cNvSpPr txBox="1"/>
          <p:nvPr/>
        </p:nvSpPr>
        <p:spPr>
          <a:xfrm>
            <a:off x="3120886" y="1658845"/>
            <a:ext cx="65399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000" b="1" dirty="0">
                <a:solidFill>
                  <a:schemeClr val="bg1"/>
                </a:solidFill>
              </a:rPr>
              <a:t>W jaki sposób recykling wspiera środowisko naturalne</a:t>
            </a:r>
            <a:r>
              <a:rPr lang="en-US" sz="50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356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92BD9DB-40A2-E848-B316-11ADFCE0B96E}"/>
              </a:ext>
            </a:extLst>
          </p:cNvPr>
          <p:cNvSpPr/>
          <p:nvPr/>
        </p:nvSpPr>
        <p:spPr>
          <a:xfrm>
            <a:off x="277189" y="4924871"/>
            <a:ext cx="2982976" cy="752726"/>
          </a:xfrm>
          <a:prstGeom prst="roundRect">
            <a:avLst/>
          </a:prstGeom>
          <a:solidFill>
            <a:srgbClr val="3AC69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" b="25"/>
          <a:stretch/>
        </p:blipFill>
        <p:spPr>
          <a:xfrm>
            <a:off x="1095853" y="718191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548477" y="168433"/>
            <a:ext cx="11095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Dlaczego recykling jest dobry dla środowiska</a:t>
            </a:r>
            <a:r>
              <a:rPr lang="en-US" sz="40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5AA3E8-E0AD-DD42-8907-4D2A801013FD}"/>
              </a:ext>
            </a:extLst>
          </p:cNvPr>
          <p:cNvSpPr/>
          <p:nvPr/>
        </p:nvSpPr>
        <p:spPr>
          <a:xfrm>
            <a:off x="646862" y="4949802"/>
            <a:ext cx="2608238" cy="4370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l-PL" sz="2000" b="1" dirty="0">
                <a:solidFill>
                  <a:schemeClr val="bg1"/>
                </a:solidFill>
              </a:rPr>
              <a:t>Oszczędność energii</a:t>
            </a:r>
            <a:endParaRPr lang="x-none" sz="20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890EE9-3B9E-1C44-969B-E6C484D9C9AE}"/>
              </a:ext>
            </a:extLst>
          </p:cNvPr>
          <p:cNvSpPr/>
          <p:nvPr/>
        </p:nvSpPr>
        <p:spPr>
          <a:xfrm>
            <a:off x="3532928" y="4826648"/>
            <a:ext cx="8800121" cy="14219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2400" b="1" dirty="0">
                <a:solidFill>
                  <a:srgbClr val="262626"/>
                </a:solidFill>
              </a:rPr>
              <a:t>Czy wiesz, że jeśli oddasz do recyklingu 10 butelek z tworzywa </a:t>
            </a:r>
            <a:r>
              <a:rPr lang="en-US" sz="2400" b="1" dirty="0">
                <a:solidFill>
                  <a:srgbClr val="262626"/>
                </a:solidFill>
              </a:rPr>
              <a:t>PET, </a:t>
            </a:r>
          </a:p>
          <a:p>
            <a:pPr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2400" dirty="0">
                <a:solidFill>
                  <a:srgbClr val="262626"/>
                </a:solidFill>
              </a:rPr>
              <a:t>zaoszczędzisz ilość energii wystarczającą do zasilania laptopa przez cały dzień</a:t>
            </a:r>
            <a:r>
              <a:rPr lang="en-US" sz="2400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EA0CC0-6729-D149-B087-24DCA38D0245}"/>
              </a:ext>
            </a:extLst>
          </p:cNvPr>
          <p:cNvSpPr/>
          <p:nvPr/>
        </p:nvSpPr>
        <p:spPr>
          <a:xfrm>
            <a:off x="1287937" y="2148004"/>
            <a:ext cx="3365765" cy="2172770"/>
          </a:xfrm>
          <a:prstGeom prst="rect">
            <a:avLst/>
          </a:prstGeom>
          <a:solidFill>
            <a:srgbClr val="29C7F7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17D5FC-1AE8-AF4C-B5CA-E830E2B50DB1}"/>
              </a:ext>
            </a:extLst>
          </p:cNvPr>
          <p:cNvGrpSpPr/>
          <p:nvPr/>
        </p:nvGrpSpPr>
        <p:grpSpPr>
          <a:xfrm>
            <a:off x="1654775" y="2285772"/>
            <a:ext cx="2499614" cy="921990"/>
            <a:chOff x="1198318" y="2640438"/>
            <a:chExt cx="3103332" cy="1144673"/>
          </a:xfrm>
        </p:grpSpPr>
        <p:pic>
          <p:nvPicPr>
            <p:cNvPr id="9" name="Google Shape;200;p6" descr="A bottle of water&#10;&#10;Description automatically generated with low confidence">
              <a:extLst>
                <a:ext uri="{FF2B5EF4-FFF2-40B4-BE49-F238E27FC236}">
                  <a16:creationId xmlns:a16="http://schemas.microsoft.com/office/drawing/2014/main" id="{EEE32599-1303-9140-9684-981AA297E2C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98318" y="2640440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00;p6" descr="A bottle of water&#10;&#10;Description automatically generated with low confidence">
              <a:extLst>
                <a:ext uri="{FF2B5EF4-FFF2-40B4-BE49-F238E27FC236}">
                  <a16:creationId xmlns:a16="http://schemas.microsoft.com/office/drawing/2014/main" id="{1B2AD27E-62FC-4342-A655-7578CB2C87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45694" y="2640440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00;p6" descr="A bottle of water&#10;&#10;Description automatically generated with low confidence">
              <a:extLst>
                <a:ext uri="{FF2B5EF4-FFF2-40B4-BE49-F238E27FC236}">
                  <a16:creationId xmlns:a16="http://schemas.microsoft.com/office/drawing/2014/main" id="{228F9E88-D391-484A-91D6-66BAA29D374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99622" y="2640440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00;p6" descr="A bottle of water&#10;&#10;Description automatically generated with low confidence">
              <a:extLst>
                <a:ext uri="{FF2B5EF4-FFF2-40B4-BE49-F238E27FC236}">
                  <a16:creationId xmlns:a16="http://schemas.microsoft.com/office/drawing/2014/main" id="{2FB94046-E20C-9747-B16B-1441A07CE0D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61078" y="2640439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00;p6" descr="A bottle of water&#10;&#10;Description automatically generated with low confidence">
              <a:extLst>
                <a:ext uri="{FF2B5EF4-FFF2-40B4-BE49-F238E27FC236}">
                  <a16:creationId xmlns:a16="http://schemas.microsoft.com/office/drawing/2014/main" id="{A225CE1F-3A38-E542-8D21-E6AF06A390F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00926" y="2640438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B5A705-6EB3-8A48-8D32-1A7B09E0F117}"/>
              </a:ext>
            </a:extLst>
          </p:cNvPr>
          <p:cNvGrpSpPr/>
          <p:nvPr/>
        </p:nvGrpSpPr>
        <p:grpSpPr>
          <a:xfrm>
            <a:off x="1654775" y="3267807"/>
            <a:ext cx="2499614" cy="921990"/>
            <a:chOff x="1198318" y="2640438"/>
            <a:chExt cx="3103332" cy="1144673"/>
          </a:xfrm>
        </p:grpSpPr>
        <p:pic>
          <p:nvPicPr>
            <p:cNvPr id="17" name="Google Shape;200;p6" descr="A bottle of water&#10;&#10;Description automatically generated with low confidence">
              <a:extLst>
                <a:ext uri="{FF2B5EF4-FFF2-40B4-BE49-F238E27FC236}">
                  <a16:creationId xmlns:a16="http://schemas.microsoft.com/office/drawing/2014/main" id="{AECE681E-EA97-8C4D-B73C-C7F41823765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98318" y="2640440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00;p6" descr="A bottle of water&#10;&#10;Description automatically generated with low confidence">
              <a:extLst>
                <a:ext uri="{FF2B5EF4-FFF2-40B4-BE49-F238E27FC236}">
                  <a16:creationId xmlns:a16="http://schemas.microsoft.com/office/drawing/2014/main" id="{E2DFC1E7-72CE-EF4E-8ABE-002FEE80B5C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45694" y="2640440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200;p6" descr="A bottle of water&#10;&#10;Description automatically generated with low confidence">
              <a:extLst>
                <a:ext uri="{FF2B5EF4-FFF2-40B4-BE49-F238E27FC236}">
                  <a16:creationId xmlns:a16="http://schemas.microsoft.com/office/drawing/2014/main" id="{93117B75-FCAC-4C4F-838D-B604A7781A6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99622" y="2640440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0;p6" descr="A bottle of water&#10;&#10;Description automatically generated with low confidence">
              <a:extLst>
                <a:ext uri="{FF2B5EF4-FFF2-40B4-BE49-F238E27FC236}">
                  <a16:creationId xmlns:a16="http://schemas.microsoft.com/office/drawing/2014/main" id="{D3154D79-5207-8C40-B211-31AB2CE8DF9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61078" y="2640439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00;p6" descr="A bottle of water&#10;&#10;Description automatically generated with low confidence">
              <a:extLst>
                <a:ext uri="{FF2B5EF4-FFF2-40B4-BE49-F238E27FC236}">
                  <a16:creationId xmlns:a16="http://schemas.microsoft.com/office/drawing/2014/main" id="{C3B3CF2F-DA7F-6644-A37B-7ABC9CBDCDB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00926" y="2640438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55A89B7-ACF3-C04B-AB2E-B45B277FFC85}"/>
              </a:ext>
            </a:extLst>
          </p:cNvPr>
          <p:cNvSpPr/>
          <p:nvPr/>
        </p:nvSpPr>
        <p:spPr>
          <a:xfrm>
            <a:off x="1755813" y="1605255"/>
            <a:ext cx="2890783" cy="5355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29C7F7"/>
                </a:solidFill>
              </a:rPr>
              <a:t>10 </a:t>
            </a:r>
            <a:r>
              <a:rPr lang="pl-PL" sz="2400" b="1" dirty="0">
                <a:solidFill>
                  <a:srgbClr val="29C7F7"/>
                </a:solidFill>
              </a:rPr>
              <a:t>butelek z </a:t>
            </a:r>
            <a:r>
              <a:rPr lang="en-US" sz="2400" b="1" dirty="0">
                <a:solidFill>
                  <a:srgbClr val="29C7F7"/>
                </a:solidFill>
              </a:rPr>
              <a:t>PET</a:t>
            </a:r>
            <a:endParaRPr lang="x-none" sz="2400" dirty="0">
              <a:solidFill>
                <a:srgbClr val="29C7F7"/>
              </a:solidFill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24B2BE10-544F-0C4E-BBA1-DA8600629A57}"/>
              </a:ext>
            </a:extLst>
          </p:cNvPr>
          <p:cNvSpPr/>
          <p:nvPr/>
        </p:nvSpPr>
        <p:spPr>
          <a:xfrm>
            <a:off x="5581661" y="2975499"/>
            <a:ext cx="1180262" cy="584616"/>
          </a:xfrm>
          <a:prstGeom prst="rightArrow">
            <a:avLst/>
          </a:prstGeom>
          <a:solidFill>
            <a:srgbClr val="29C7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7" name="Picture 26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C067D8CC-013E-F547-8DA6-00ED6B8FC9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6942" y="1950286"/>
            <a:ext cx="3465407" cy="2455542"/>
          </a:xfrm>
          <a:prstGeom prst="rect">
            <a:avLst/>
          </a:prstGeom>
        </p:spPr>
      </p:pic>
      <p:pic>
        <p:nvPicPr>
          <p:cNvPr id="29" name="Picture 28" descr="A picture containing text, monitor, clock, screen&#10;&#10;Description automatically generated">
            <a:extLst>
              <a:ext uri="{FF2B5EF4-FFF2-40B4-BE49-F238E27FC236}">
                <a16:creationId xmlns:a16="http://schemas.microsoft.com/office/drawing/2014/main" id="{87660610-F1BF-FD47-9E7E-84D0EDA474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7654" y="2627369"/>
            <a:ext cx="1177734" cy="640438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380AA08-3B59-2741-96A0-4EA166983ADF}"/>
              </a:ext>
            </a:extLst>
          </p:cNvPr>
          <p:cNvSpPr/>
          <p:nvPr/>
        </p:nvSpPr>
        <p:spPr>
          <a:xfrm>
            <a:off x="3255100" y="5155094"/>
            <a:ext cx="173791" cy="331367"/>
          </a:xfrm>
          <a:prstGeom prst="roundRect">
            <a:avLst/>
          </a:prstGeom>
          <a:solidFill>
            <a:srgbClr val="3AC69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5036F-E7CD-2D4F-A0DA-F1BE2DC13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8728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repeatCount="2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095853" y="718191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548477" y="168433"/>
            <a:ext cx="11095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Dlaczego recykling jest dobry dla środowiska</a:t>
            </a:r>
            <a:r>
              <a:rPr lang="en-US" sz="40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3B72164-074A-9C41-B103-5251C1F51CD5}"/>
              </a:ext>
            </a:extLst>
          </p:cNvPr>
          <p:cNvSpPr/>
          <p:nvPr/>
        </p:nvSpPr>
        <p:spPr>
          <a:xfrm>
            <a:off x="5951095" y="2270165"/>
            <a:ext cx="5692427" cy="2737190"/>
          </a:xfrm>
          <a:prstGeom prst="roundRect">
            <a:avLst>
              <a:gd name="adj" fmla="val 12857"/>
            </a:avLst>
          </a:prstGeom>
          <a:noFill/>
          <a:ln w="28575">
            <a:solidFill>
              <a:srgbClr val="29C7F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890EE9-3B9E-1C44-969B-E6C484D9C9AE}"/>
              </a:ext>
            </a:extLst>
          </p:cNvPr>
          <p:cNvSpPr/>
          <p:nvPr/>
        </p:nvSpPr>
        <p:spPr>
          <a:xfrm>
            <a:off x="6123016" y="2472952"/>
            <a:ext cx="5520506" cy="27515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2400" b="1" dirty="0"/>
              <a:t>Zużywamy mniej zasobów naturalnych</a:t>
            </a:r>
            <a:r>
              <a:rPr lang="en-US" sz="2400" b="1" dirty="0"/>
              <a:t>.</a:t>
            </a:r>
          </a:p>
          <a:p>
            <a:pPr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2400" dirty="0"/>
              <a:t>Recykling chroni zasoby naturalne, takie jak drewno, woda, surowce mineralne                  i paliwa kopalne</a:t>
            </a:r>
            <a:r>
              <a:rPr lang="en-US" sz="2400" dirty="0"/>
              <a:t>, </a:t>
            </a:r>
            <a:r>
              <a:rPr lang="pl-PL" sz="2400" b="1" dirty="0">
                <a:solidFill>
                  <a:srgbClr val="29C7F7"/>
                </a:solidFill>
              </a:rPr>
              <a:t>ponieważ pozwala wykorzystywać materiały ponownie</a:t>
            </a:r>
            <a:r>
              <a:rPr lang="en-US" sz="2400" b="1" dirty="0">
                <a:solidFill>
                  <a:srgbClr val="29C7F7"/>
                </a:solidFill>
              </a:rPr>
              <a:t>.</a:t>
            </a:r>
          </a:p>
          <a:p>
            <a:pPr marL="285750" indent="-285750">
              <a:lnSpc>
                <a:spcPct val="120000"/>
              </a:lnSpc>
              <a:buClr>
                <a:srgbClr val="3AC69D"/>
              </a:buClr>
              <a:buSzPct val="150000"/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FF8578-1B7F-5F45-9FC0-4A2ABFD38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-20"/>
          <a:stretch/>
        </p:blipFill>
        <p:spPr>
          <a:xfrm>
            <a:off x="380622" y="3551503"/>
            <a:ext cx="5021995" cy="1917461"/>
          </a:xfrm>
          <a:prstGeom prst="rect">
            <a:avLst/>
          </a:prstGeom>
        </p:spPr>
      </p:pic>
      <p:pic>
        <p:nvPicPr>
          <p:cNvPr id="12" name="Picture 11" descr="A picture containing tree, outdoor, ground, sky&#10;&#10;Description automatically generated">
            <a:extLst>
              <a:ext uri="{FF2B5EF4-FFF2-40B4-BE49-F238E27FC236}">
                <a16:creationId xmlns:a16="http://schemas.microsoft.com/office/drawing/2014/main" id="{77ECC529-7D73-1242-A86D-94355613F4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"/>
          <a:stretch/>
        </p:blipFill>
        <p:spPr>
          <a:xfrm>
            <a:off x="380622" y="1752174"/>
            <a:ext cx="5021994" cy="17129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232381-4981-2349-82B3-0F9C871B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5201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7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095853" y="718191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548477" y="168433"/>
            <a:ext cx="11095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Dlaczego recykling jest dobry dla środowiska</a:t>
            </a:r>
            <a:r>
              <a:rPr lang="en-US" sz="40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3B72164-074A-9C41-B103-5251C1F51CD5}"/>
              </a:ext>
            </a:extLst>
          </p:cNvPr>
          <p:cNvSpPr/>
          <p:nvPr/>
        </p:nvSpPr>
        <p:spPr>
          <a:xfrm>
            <a:off x="3114922" y="4848123"/>
            <a:ext cx="5827291" cy="923940"/>
          </a:xfrm>
          <a:prstGeom prst="roundRect">
            <a:avLst>
              <a:gd name="adj" fmla="val 12857"/>
            </a:avLst>
          </a:prstGeom>
          <a:noFill/>
          <a:ln w="28575">
            <a:solidFill>
              <a:srgbClr val="29C7F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890EE9-3B9E-1C44-969B-E6C484D9C9AE}"/>
              </a:ext>
            </a:extLst>
          </p:cNvPr>
          <p:cNvSpPr/>
          <p:nvPr/>
        </p:nvSpPr>
        <p:spPr>
          <a:xfrm>
            <a:off x="3550869" y="5039891"/>
            <a:ext cx="5692427" cy="4370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2000" b="1" dirty="0"/>
              <a:t>Mniejsze zanieczyszczenie i ochrona zwierząt</a:t>
            </a:r>
            <a:r>
              <a:rPr lang="en-US" sz="2000" b="1" dirty="0"/>
              <a:t>.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4D97D8-7790-C04F-B457-B9743AD109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"/>
          <a:stretch/>
        </p:blipFill>
        <p:spPr>
          <a:xfrm>
            <a:off x="109948" y="1933436"/>
            <a:ext cx="5646528" cy="2551668"/>
          </a:xfrm>
          <a:prstGeom prst="rect">
            <a:avLst/>
          </a:prstGeom>
        </p:spPr>
      </p:pic>
      <p:pic>
        <p:nvPicPr>
          <p:cNvPr id="11" name="Picture 10" descr="A group of people digging in the sand at the beach&#10;&#10;Description automatically generated with medium confidence">
            <a:extLst>
              <a:ext uri="{FF2B5EF4-FFF2-40B4-BE49-F238E27FC236}">
                <a16:creationId xmlns:a16="http://schemas.microsoft.com/office/drawing/2014/main" id="{2006C078-5539-7543-A0B0-B67406C4FF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-7"/>
          <a:stretch/>
        </p:blipFill>
        <p:spPr>
          <a:xfrm>
            <a:off x="5872627" y="1931754"/>
            <a:ext cx="6255406" cy="25135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D44C4D5-371D-3F43-B64A-FE78D79D70C8}"/>
                  </a:ext>
                </a:extLst>
              </p14:cNvPr>
              <p14:cNvContentPartPr/>
              <p14:nvPr/>
            </p14:nvContentPartPr>
            <p14:xfrm>
              <a:off x="814855" y="772171"/>
              <a:ext cx="906120" cy="2410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D44C4D5-371D-3F43-B64A-FE78D79D70C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1215" y="664171"/>
                <a:ext cx="1013760" cy="26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4685406-31C0-C046-9EEB-6BF0718C62DE}"/>
                  </a:ext>
                </a:extLst>
              </p14:cNvPr>
              <p14:cNvContentPartPr/>
              <p14:nvPr/>
            </p14:nvContentPartPr>
            <p14:xfrm>
              <a:off x="1747975" y="1509811"/>
              <a:ext cx="434160" cy="1142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4685406-31C0-C046-9EEB-6BF0718C62D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93975" y="1401811"/>
                <a:ext cx="541800" cy="135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D1ABB70-AFF7-0745-956C-1910595B3AB9}"/>
                  </a:ext>
                </a:extLst>
              </p14:cNvPr>
              <p14:cNvContentPartPr/>
              <p14:nvPr/>
            </p14:nvContentPartPr>
            <p14:xfrm>
              <a:off x="2926975" y="1596931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D1ABB70-AFF7-0745-956C-1910595B3AB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73335" y="148929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D337533-1122-DD4F-A909-7D2EEFFC10CA}"/>
                  </a:ext>
                </a:extLst>
              </p14:cNvPr>
              <p14:cNvContentPartPr/>
              <p14:nvPr/>
            </p14:nvContentPartPr>
            <p14:xfrm>
              <a:off x="2856415" y="1598731"/>
              <a:ext cx="439560" cy="22392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D337533-1122-DD4F-A909-7D2EEFFC10C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02775" y="1490731"/>
                <a:ext cx="547200" cy="245484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8104440-A23E-514D-A977-0A374C526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2325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214;p5" descr="A picture containing white&#10;&#10;Description automatically generated">
            <a:extLst>
              <a:ext uri="{FF2B5EF4-FFF2-40B4-BE49-F238E27FC236}">
                <a16:creationId xmlns:a16="http://schemas.microsoft.com/office/drawing/2014/main" id="{F7C1D325-D498-9A48-BB08-77FCB6C0B4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AEA610A-8EC0-C14D-8D5D-E191C8685605}"/>
              </a:ext>
            </a:extLst>
          </p:cNvPr>
          <p:cNvSpPr/>
          <p:nvPr/>
        </p:nvSpPr>
        <p:spPr>
          <a:xfrm>
            <a:off x="0" y="2935140"/>
            <a:ext cx="12192000" cy="3922860"/>
          </a:xfrm>
          <a:prstGeom prst="rect">
            <a:avLst/>
          </a:prstGeom>
          <a:solidFill>
            <a:srgbClr val="29C7F7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5" name="Google Shape;205;p6" descr="A close up of a roll of tape&#10;&#10;Description automatically generated with low confidence">
            <a:extLst>
              <a:ext uri="{FF2B5EF4-FFF2-40B4-BE49-F238E27FC236}">
                <a16:creationId xmlns:a16="http://schemas.microsoft.com/office/drawing/2014/main" id="{F48BB571-52B9-3D4E-81A0-FE845FC2FA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907" y="3588424"/>
            <a:ext cx="490989" cy="92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8FA0D418-B67C-CF46-AA99-DFC796E36424}"/>
              </a:ext>
            </a:extLst>
          </p:cNvPr>
          <p:cNvSpPr/>
          <p:nvPr/>
        </p:nvSpPr>
        <p:spPr>
          <a:xfrm>
            <a:off x="1542467" y="3814377"/>
            <a:ext cx="670706" cy="476942"/>
          </a:xfrm>
          <a:prstGeom prst="rightArrow">
            <a:avLst/>
          </a:prstGeom>
          <a:solidFill>
            <a:srgbClr val="29C7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935BD4-8305-D24C-A4C1-49CD44818D06}"/>
              </a:ext>
            </a:extLst>
          </p:cNvPr>
          <p:cNvGrpSpPr/>
          <p:nvPr/>
        </p:nvGrpSpPr>
        <p:grpSpPr>
          <a:xfrm>
            <a:off x="3397703" y="3379117"/>
            <a:ext cx="3105970" cy="1297583"/>
            <a:chOff x="6902660" y="3060383"/>
            <a:chExt cx="5276239" cy="2204258"/>
          </a:xfrm>
        </p:grpSpPr>
        <p:pic>
          <p:nvPicPr>
            <p:cNvPr id="17" name="Picture 16" descr="A picture containing metalware, gear, chain, wheel&#10;&#10;Description automatically generated">
              <a:extLst>
                <a:ext uri="{FF2B5EF4-FFF2-40B4-BE49-F238E27FC236}">
                  <a16:creationId xmlns:a16="http://schemas.microsoft.com/office/drawing/2014/main" id="{6F6F9D64-270B-A845-B18A-DBCBA8F01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6627128" y="3335915"/>
              <a:ext cx="2204258" cy="165319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7646C11-EC6E-354C-8EE9-C7A8396B0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5854" y="3429000"/>
              <a:ext cx="2206024" cy="1768558"/>
            </a:xfrm>
            <a:prstGeom prst="rect">
              <a:avLst/>
            </a:prstGeom>
          </p:spPr>
        </p:pic>
        <p:pic>
          <p:nvPicPr>
            <p:cNvPr id="19" name="Picture 18" descr="A picture containing indoor, dark&#10;&#10;Description automatically generated">
              <a:extLst>
                <a:ext uri="{FF2B5EF4-FFF2-40B4-BE49-F238E27FC236}">
                  <a16:creationId xmlns:a16="http://schemas.microsoft.com/office/drawing/2014/main" id="{C02E236F-891F-F044-8CF6-29562F764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04258" y="3203752"/>
              <a:ext cx="1874641" cy="1874641"/>
            </a:xfrm>
            <a:prstGeom prst="rect">
              <a:avLst/>
            </a:prstGeom>
          </p:spPr>
        </p:pic>
      </p:grpSp>
      <p:pic>
        <p:nvPicPr>
          <p:cNvPr id="21" name="Google Shape;206;p6" descr="A picture containing box, stationary, container, envelope&#10;&#10;Description automatically generated">
            <a:extLst>
              <a:ext uri="{FF2B5EF4-FFF2-40B4-BE49-F238E27FC236}">
                <a16:creationId xmlns:a16="http://schemas.microsoft.com/office/drawing/2014/main" id="{4EB19033-139A-F141-AF60-4067249A98F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0582" y="5342267"/>
            <a:ext cx="1242609" cy="9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CEAAFB63-32CB-694C-98E0-E3DCE7DF5C40}"/>
              </a:ext>
            </a:extLst>
          </p:cNvPr>
          <p:cNvSpPr/>
          <p:nvPr/>
        </p:nvSpPr>
        <p:spPr>
          <a:xfrm>
            <a:off x="1769084" y="5568221"/>
            <a:ext cx="670706" cy="476942"/>
          </a:xfrm>
          <a:prstGeom prst="rightArrow">
            <a:avLst/>
          </a:prstGeom>
          <a:solidFill>
            <a:srgbClr val="29C7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1DF05D-9918-E24E-ACF4-AAC967ED80F2}"/>
              </a:ext>
            </a:extLst>
          </p:cNvPr>
          <p:cNvGrpSpPr/>
          <p:nvPr/>
        </p:nvGrpSpPr>
        <p:grpSpPr>
          <a:xfrm>
            <a:off x="4257989" y="5008507"/>
            <a:ext cx="1711711" cy="1578809"/>
            <a:chOff x="6973303" y="2456186"/>
            <a:chExt cx="3262680" cy="3009357"/>
          </a:xfrm>
        </p:grpSpPr>
        <p:pic>
          <p:nvPicPr>
            <p:cNvPr id="27" name="Picture 26" descr="A picture containing indoor, box, desk, square&#10;&#10;Description automatically generated">
              <a:extLst>
                <a:ext uri="{FF2B5EF4-FFF2-40B4-BE49-F238E27FC236}">
                  <a16:creationId xmlns:a16="http://schemas.microsoft.com/office/drawing/2014/main" id="{3C8C0123-9913-7E4A-B2C6-3803A4179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65571" y="2456186"/>
              <a:ext cx="2336157" cy="1868925"/>
            </a:xfrm>
            <a:prstGeom prst="rect">
              <a:avLst/>
            </a:prstGeom>
          </p:spPr>
        </p:pic>
        <p:pic>
          <p:nvPicPr>
            <p:cNvPr id="29" name="Picture 28" descr="A white cup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CD1F0598-D0AC-194E-B81E-0B3D89F2F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73303" y="3305004"/>
              <a:ext cx="1433158" cy="2160539"/>
            </a:xfrm>
            <a:prstGeom prst="rect">
              <a:avLst/>
            </a:prstGeom>
          </p:spPr>
        </p:pic>
        <p:pic>
          <p:nvPicPr>
            <p:cNvPr id="30" name="Picture 29" descr="A picture containing text, stationary, envelope&#10;&#10;Description automatically generated">
              <a:extLst>
                <a:ext uri="{FF2B5EF4-FFF2-40B4-BE49-F238E27FC236}">
                  <a16:creationId xmlns:a16="http://schemas.microsoft.com/office/drawing/2014/main" id="{01871B41-6F1F-BC4C-8FB5-AE96F7BE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11601" y="3662851"/>
              <a:ext cx="1924382" cy="1545688"/>
            </a:xfrm>
            <a:prstGeom prst="rect">
              <a:avLst/>
            </a:prstGeom>
          </p:spPr>
        </p:pic>
      </p:grpSp>
      <p:pic>
        <p:nvPicPr>
          <p:cNvPr id="31" name="Google Shape;200;p6" descr="A bottle of water&#10;&#10;Description automatically generated with low confidence">
            <a:extLst>
              <a:ext uri="{FF2B5EF4-FFF2-40B4-BE49-F238E27FC236}">
                <a16:creationId xmlns:a16="http://schemas.microsoft.com/office/drawing/2014/main" id="{2C1D6F69-2922-4B4E-9A9C-4CA0D673829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61489" y="3507194"/>
            <a:ext cx="1103546" cy="134030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ight Arrow 31">
            <a:extLst>
              <a:ext uri="{FF2B5EF4-FFF2-40B4-BE49-F238E27FC236}">
                <a16:creationId xmlns:a16="http://schemas.microsoft.com/office/drawing/2014/main" id="{0079F7AE-7A39-EF43-A7BA-8D7A75E2229C}"/>
              </a:ext>
            </a:extLst>
          </p:cNvPr>
          <p:cNvSpPr/>
          <p:nvPr/>
        </p:nvSpPr>
        <p:spPr>
          <a:xfrm>
            <a:off x="7977989" y="3922442"/>
            <a:ext cx="670706" cy="476942"/>
          </a:xfrm>
          <a:prstGeom prst="rightArrow">
            <a:avLst/>
          </a:prstGeom>
          <a:solidFill>
            <a:srgbClr val="29C7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23C32DB-B9B5-BF47-ABEF-67CFF37B0A0C}"/>
              </a:ext>
            </a:extLst>
          </p:cNvPr>
          <p:cNvGrpSpPr/>
          <p:nvPr/>
        </p:nvGrpSpPr>
        <p:grpSpPr>
          <a:xfrm>
            <a:off x="9453392" y="3599096"/>
            <a:ext cx="2729088" cy="1205322"/>
            <a:chOff x="6761923" y="2934206"/>
            <a:chExt cx="5500031" cy="2370392"/>
          </a:xfrm>
        </p:grpSpPr>
        <p:pic>
          <p:nvPicPr>
            <p:cNvPr id="34" name="Picture 33" descr="A picture containing accessory, luggage, suitcase, bag&#10;&#10;Description automatically generated">
              <a:extLst>
                <a:ext uri="{FF2B5EF4-FFF2-40B4-BE49-F238E27FC236}">
                  <a16:creationId xmlns:a16="http://schemas.microsoft.com/office/drawing/2014/main" id="{A8F044BC-5B52-1644-975F-209AEFE49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61923" y="3069019"/>
              <a:ext cx="2172770" cy="2172770"/>
            </a:xfrm>
            <a:prstGeom prst="rect">
              <a:avLst/>
            </a:prstGeom>
          </p:spPr>
        </p:pic>
        <p:pic>
          <p:nvPicPr>
            <p:cNvPr id="36" name="Picture 35" descr="A picture containing chocolate&#10;&#10;Description automatically generated">
              <a:extLst>
                <a:ext uri="{FF2B5EF4-FFF2-40B4-BE49-F238E27FC236}">
                  <a16:creationId xmlns:a16="http://schemas.microsoft.com/office/drawing/2014/main" id="{6CC27DEE-B835-564A-8F3A-DA266943A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64740" y="3968941"/>
              <a:ext cx="3397214" cy="1335657"/>
            </a:xfrm>
            <a:prstGeom prst="rect">
              <a:avLst/>
            </a:prstGeom>
          </p:spPr>
        </p:pic>
        <p:pic>
          <p:nvPicPr>
            <p:cNvPr id="38" name="Picture 37" descr="A close up of a shirt&#10;&#10;Description automatically generated with low confidence">
              <a:extLst>
                <a:ext uri="{FF2B5EF4-FFF2-40B4-BE49-F238E27FC236}">
                  <a16:creationId xmlns:a16="http://schemas.microsoft.com/office/drawing/2014/main" id="{10F0EE21-4834-C44F-8F2D-B2751DE0A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204121" y="2934206"/>
              <a:ext cx="2027212" cy="2289998"/>
            </a:xfrm>
            <a:prstGeom prst="rect">
              <a:avLst/>
            </a:prstGeom>
          </p:spPr>
        </p:pic>
      </p:grpSp>
      <p:pic>
        <p:nvPicPr>
          <p:cNvPr id="40" name="Google Shape;196;p6" descr="A picture containing plastic, vessel, jar&#10;&#10;Description automatically generated">
            <a:extLst>
              <a:ext uri="{FF2B5EF4-FFF2-40B4-BE49-F238E27FC236}">
                <a16:creationId xmlns:a16="http://schemas.microsoft.com/office/drawing/2014/main" id="{BBFEFE48-7C36-D34B-8118-F1114BE23436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853102" y="5184076"/>
            <a:ext cx="1042066" cy="124770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ight Arrow 40">
            <a:extLst>
              <a:ext uri="{FF2B5EF4-FFF2-40B4-BE49-F238E27FC236}">
                <a16:creationId xmlns:a16="http://schemas.microsoft.com/office/drawing/2014/main" id="{57C2CCF4-5594-7F48-A894-27F1660BFBFA}"/>
              </a:ext>
            </a:extLst>
          </p:cNvPr>
          <p:cNvSpPr/>
          <p:nvPr/>
        </p:nvSpPr>
        <p:spPr>
          <a:xfrm>
            <a:off x="8100096" y="5568221"/>
            <a:ext cx="670706" cy="476942"/>
          </a:xfrm>
          <a:prstGeom prst="rightArrow">
            <a:avLst/>
          </a:prstGeom>
          <a:solidFill>
            <a:srgbClr val="29C7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CD09CF4-ED86-2748-8F2B-2BCD8AFCB21F}"/>
              </a:ext>
            </a:extLst>
          </p:cNvPr>
          <p:cNvSpPr/>
          <p:nvPr/>
        </p:nvSpPr>
        <p:spPr>
          <a:xfrm>
            <a:off x="0" y="2649250"/>
            <a:ext cx="12192000" cy="284549"/>
          </a:xfrm>
          <a:prstGeom prst="rect">
            <a:avLst/>
          </a:prstGeom>
          <a:solidFill>
            <a:srgbClr val="3AC69D">
              <a:alpha val="255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E356352-6086-6449-8A47-AA0C33DED52D}"/>
              </a:ext>
            </a:extLst>
          </p:cNvPr>
          <p:cNvGrpSpPr/>
          <p:nvPr/>
        </p:nvGrpSpPr>
        <p:grpSpPr>
          <a:xfrm>
            <a:off x="9964696" y="5040933"/>
            <a:ext cx="2100947" cy="1390844"/>
            <a:chOff x="6761923" y="2832540"/>
            <a:chExt cx="4872416" cy="2591941"/>
          </a:xfrm>
        </p:grpSpPr>
        <p:pic>
          <p:nvPicPr>
            <p:cNvPr id="44" name="Picture 43" descr="A white bott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A2310ABE-0D55-DD4A-9641-744AAFD56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761923" y="3066105"/>
              <a:ext cx="1497472" cy="2246207"/>
            </a:xfrm>
            <a:prstGeom prst="rect">
              <a:avLst/>
            </a:prstGeom>
          </p:spPr>
        </p:pic>
        <p:pic>
          <p:nvPicPr>
            <p:cNvPr id="45" name="Picture 44" descr="A picture containing monitor, entertainment center&#10;&#10;Description automatically generated">
              <a:extLst>
                <a:ext uri="{FF2B5EF4-FFF2-40B4-BE49-F238E27FC236}">
                  <a16:creationId xmlns:a16="http://schemas.microsoft.com/office/drawing/2014/main" id="{244B7A7E-D1A8-7C41-BD40-CD3680ABC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58168" y="3261815"/>
              <a:ext cx="2025123" cy="1929196"/>
            </a:xfrm>
            <a:prstGeom prst="rect">
              <a:avLst/>
            </a:prstGeom>
          </p:spPr>
        </p:pic>
        <p:pic>
          <p:nvPicPr>
            <p:cNvPr id="46" name="Picture 45" descr="A picture containing lumber&#10;&#10;Description automatically generated">
              <a:extLst>
                <a:ext uri="{FF2B5EF4-FFF2-40B4-BE49-F238E27FC236}">
                  <a16:creationId xmlns:a16="http://schemas.microsoft.com/office/drawing/2014/main" id="{F759848F-38DE-114F-9586-122E29721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8000000">
              <a:off x="9792417" y="3582560"/>
              <a:ext cx="2591941" cy="1091902"/>
            </a:xfrm>
            <a:prstGeom prst="rect">
              <a:avLst/>
            </a:prstGeom>
          </p:spPr>
        </p:pic>
      </p:grp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6DB1EFBF-A620-EE43-A799-3E0473E482C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303" y="-28957"/>
            <a:ext cx="2795776" cy="279577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593CD48-42FA-8A41-B88B-C806E62FB2FF}"/>
              </a:ext>
            </a:extLst>
          </p:cNvPr>
          <p:cNvSpPr txBox="1"/>
          <p:nvPr/>
        </p:nvSpPr>
        <p:spPr>
          <a:xfrm>
            <a:off x="2563499" y="595840"/>
            <a:ext cx="9813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Wiele materiałów nadających się do recyklingu można przerabiać na nowe produkty</a:t>
            </a:r>
            <a:r>
              <a:rPr lang="en-US" sz="32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pl-PL" sz="3200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Jakie nowe produkty mogą powstać z materiałów nadających się do recyklingu</a:t>
            </a:r>
            <a:r>
              <a:rPr lang="en-US" sz="3200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C2EC89-F4F1-F84E-98A8-A17679B7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19</a:t>
            </a:fld>
            <a:endParaRPr lang="x-none"/>
          </a:p>
        </p:txBody>
      </p:sp>
      <p:pic>
        <p:nvPicPr>
          <p:cNvPr id="35" name="Google Shape;200;p6" descr="A bottle of water&#10;&#10;Description automatically generated with low confidence">
            <a:extLst>
              <a:ext uri="{FF2B5EF4-FFF2-40B4-BE49-F238E27FC236}">
                <a16:creationId xmlns:a16="http://schemas.microsoft.com/office/drawing/2014/main" id="{0F2121D6-5C80-7C65-5BB9-A5CE79D1D0B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604763" y="3479072"/>
            <a:ext cx="1067062" cy="1363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05;p6" descr="A close up of a roll of tape&#10;&#10;Description automatically generated with low confidence">
            <a:extLst>
              <a:ext uri="{FF2B5EF4-FFF2-40B4-BE49-F238E27FC236}">
                <a16:creationId xmlns:a16="http://schemas.microsoft.com/office/drawing/2014/main" id="{BE2EC8E4-6771-173F-F39A-3AF0ECDA9F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1461" y="3616932"/>
            <a:ext cx="490989" cy="92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06;p6" descr="A picture containing box, stationary, container, envelope&#10;&#10;Description automatically generated">
            <a:extLst>
              <a:ext uri="{FF2B5EF4-FFF2-40B4-BE49-F238E27FC236}">
                <a16:creationId xmlns:a16="http://schemas.microsoft.com/office/drawing/2014/main" id="{8A522DCA-B1AC-4DF8-AC2F-65DC5E764D1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71575" y="5368384"/>
            <a:ext cx="1242609" cy="9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96;p6" descr="A picture containing plastic, vessel, jar&#10;&#10;Description automatically generated">
            <a:extLst>
              <a:ext uri="{FF2B5EF4-FFF2-40B4-BE49-F238E27FC236}">
                <a16:creationId xmlns:a16="http://schemas.microsoft.com/office/drawing/2014/main" id="{E3415A5A-0B13-EC87-30AA-9590EF829A8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846716" y="5165038"/>
            <a:ext cx="1042066" cy="1247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40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6657B-1248-6B4D-AE85-8670C18C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71BC68-CC43-2B4D-BB8F-888BEB7BEB09}"/>
              </a:ext>
            </a:extLst>
          </p:cNvPr>
          <p:cNvSpPr/>
          <p:nvPr/>
        </p:nvSpPr>
        <p:spPr>
          <a:xfrm>
            <a:off x="506504" y="1401550"/>
            <a:ext cx="109071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pl-PL" sz="1600" b="1" dirty="0">
                <a:solidFill>
                  <a:srgbClr val="262626"/>
                </a:solidFill>
              </a:rPr>
              <a:t>Uczniowie pogłębią wiedzę o tym, jakie korzyści recykling przynosi dla środowiska, poprzez zapoznanie się z nowymi produktami wykonanymi z materiałów z recyklingu</a:t>
            </a:r>
            <a:r>
              <a:rPr lang="en-US" sz="1600" b="1" dirty="0">
                <a:solidFill>
                  <a:srgbClr val="262626"/>
                </a:solidFill>
              </a:rPr>
              <a:t>. </a:t>
            </a:r>
            <a:r>
              <a:rPr lang="pl-PL" sz="1600" b="1" dirty="0">
                <a:solidFill>
                  <a:srgbClr val="262626"/>
                </a:solidFill>
              </a:rPr>
              <a:t>Wezmą udział w ćwiczeniu w grupach, wykorzystując umiejętności w zakresie współpracy, krytycznego myślenia i wypowiedzi ustnych i ucząc się, co można wykonać z materiałów nadających się do recyklingu</a:t>
            </a:r>
            <a:r>
              <a:rPr lang="en-US" sz="1600" b="1" dirty="0">
                <a:solidFill>
                  <a:srgbClr val="262626"/>
                </a:solidFill>
              </a:rPr>
              <a:t>. </a:t>
            </a:r>
            <a:r>
              <a:rPr lang="pl-PL" sz="1600" b="1" dirty="0">
                <a:solidFill>
                  <a:srgbClr val="262626"/>
                </a:solidFill>
              </a:rPr>
              <a:t>Otrzymają materiały, które pozwolą im podzielić się zdobytą wiedzą z rodziną i zachęcić do stosowania recyklingu w domu</a:t>
            </a:r>
            <a:r>
              <a:rPr lang="en-US" sz="1600" b="1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D9AA248-B0AF-F84E-94F8-0CF855A300AF}"/>
              </a:ext>
            </a:extLst>
          </p:cNvPr>
          <p:cNvSpPr/>
          <p:nvPr/>
        </p:nvSpPr>
        <p:spPr>
          <a:xfrm>
            <a:off x="313764" y="1462601"/>
            <a:ext cx="11371732" cy="1435898"/>
          </a:xfrm>
          <a:prstGeom prst="roundRect">
            <a:avLst/>
          </a:prstGeom>
          <a:noFill/>
          <a:ln w="31750">
            <a:solidFill>
              <a:srgbClr val="29C7F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D3679D-4E6B-824C-8459-CC5623869861}"/>
              </a:ext>
            </a:extLst>
          </p:cNvPr>
          <p:cNvSpPr/>
          <p:nvPr/>
        </p:nvSpPr>
        <p:spPr>
          <a:xfrm>
            <a:off x="1181181" y="3127566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F8E32D-9947-CF40-B17C-19E63D868AE9}"/>
              </a:ext>
            </a:extLst>
          </p:cNvPr>
          <p:cNvSpPr/>
          <p:nvPr/>
        </p:nvSpPr>
        <p:spPr>
          <a:xfrm>
            <a:off x="1127544" y="3127566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C8872-CA45-934A-B4B7-1B49C3EB120A}"/>
              </a:ext>
            </a:extLst>
          </p:cNvPr>
          <p:cNvSpPr/>
          <p:nvPr/>
        </p:nvSpPr>
        <p:spPr>
          <a:xfrm>
            <a:off x="1172128" y="3107514"/>
            <a:ext cx="301686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9E9067-F706-6F44-B199-2326A583B255}"/>
              </a:ext>
            </a:extLst>
          </p:cNvPr>
          <p:cNvSpPr/>
          <p:nvPr/>
        </p:nvSpPr>
        <p:spPr>
          <a:xfrm>
            <a:off x="1678983" y="3169938"/>
            <a:ext cx="9734687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pl-PL" sz="1600" b="1" dirty="0">
                <a:solidFill>
                  <a:srgbClr val="262626"/>
                </a:solidFill>
              </a:rPr>
              <a:t>Wyświetl klasie slajdy z materiałami do lekcji, żeby pokierować jej przebiegiem</a:t>
            </a:r>
            <a:r>
              <a:rPr lang="en-US" sz="1600" b="1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7E685EE8-20F6-2244-87AD-51209B6BB19A}"/>
              </a:ext>
            </a:extLst>
          </p:cNvPr>
          <p:cNvSpPr/>
          <p:nvPr/>
        </p:nvSpPr>
        <p:spPr>
          <a:xfrm rot="5400000">
            <a:off x="586952" y="3070285"/>
            <a:ext cx="402546" cy="301686"/>
          </a:xfrm>
          <a:prstGeom prst="bentUpArrow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A06BB7-A57A-5E4F-B6DD-27B41AC228A3}"/>
              </a:ext>
            </a:extLst>
          </p:cNvPr>
          <p:cNvSpPr/>
          <p:nvPr/>
        </p:nvSpPr>
        <p:spPr>
          <a:xfrm>
            <a:off x="1678983" y="3990915"/>
            <a:ext cx="9734687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pl-PL" sz="1600" b="1" dirty="0">
                <a:solidFill>
                  <a:srgbClr val="262626"/>
                </a:solidFill>
              </a:rPr>
              <a:t>Wydrukuj zestawy kart dla grup, wystarczy po jednym zestawie na grupę</a:t>
            </a:r>
            <a:r>
              <a:rPr lang="en-US" sz="1600" b="1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FF3893-EED7-864D-8322-60945ABF4897}"/>
              </a:ext>
            </a:extLst>
          </p:cNvPr>
          <p:cNvSpPr/>
          <p:nvPr/>
        </p:nvSpPr>
        <p:spPr>
          <a:xfrm>
            <a:off x="1177126" y="3959501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546FFE0-AC33-634C-9CF5-2A183710E4D7}"/>
              </a:ext>
            </a:extLst>
          </p:cNvPr>
          <p:cNvSpPr/>
          <p:nvPr/>
        </p:nvSpPr>
        <p:spPr>
          <a:xfrm>
            <a:off x="1123489" y="3959501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ADB98F-BBCE-D348-A0D8-68BD5406CE7D}"/>
              </a:ext>
            </a:extLst>
          </p:cNvPr>
          <p:cNvSpPr/>
          <p:nvPr/>
        </p:nvSpPr>
        <p:spPr>
          <a:xfrm>
            <a:off x="1168073" y="3939449"/>
            <a:ext cx="301686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3D80DED-07FA-7648-A98B-006FFF2CC66F}"/>
              </a:ext>
            </a:extLst>
          </p:cNvPr>
          <p:cNvSpPr/>
          <p:nvPr/>
        </p:nvSpPr>
        <p:spPr>
          <a:xfrm>
            <a:off x="2606040" y="185126"/>
            <a:ext cx="6979920" cy="994130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E593411-CF70-804B-88B7-4B861BF579DE}"/>
              </a:ext>
            </a:extLst>
          </p:cNvPr>
          <p:cNvSpPr/>
          <p:nvPr/>
        </p:nvSpPr>
        <p:spPr>
          <a:xfrm>
            <a:off x="2606040" y="185126"/>
            <a:ext cx="6979920" cy="735320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98EEBB-9906-934A-AAC3-1F3847C7F9B7}"/>
              </a:ext>
            </a:extLst>
          </p:cNvPr>
          <p:cNvSpPr txBox="1"/>
          <p:nvPr/>
        </p:nvSpPr>
        <p:spPr>
          <a:xfrm>
            <a:off x="2606040" y="294106"/>
            <a:ext cx="6791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Przygotowanie do lekcji i powiązanie z programem nauczania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78BCDC-8719-EB47-ABEF-3276125F0C98}"/>
              </a:ext>
            </a:extLst>
          </p:cNvPr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</a:rPr>
              <a:t>Czas przygotowania: 10 - 15 minut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77C06-7981-134A-A10F-5193C835D971}"/>
              </a:ext>
            </a:extLst>
          </p:cNvPr>
          <p:cNvSpPr/>
          <p:nvPr/>
        </p:nvSpPr>
        <p:spPr>
          <a:xfrm>
            <a:off x="1678983" y="4830520"/>
            <a:ext cx="9734687" cy="66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pl-PL" sz="1600" b="1" dirty="0">
                <a:solidFill>
                  <a:srgbClr val="262626"/>
                </a:solidFill>
              </a:rPr>
              <a:t>Wydrukuj materiały TAK/NIE, które uczniowie zabiorą do domu, żeby je pokazać rodzinie, oraz naklejki-odznaki „bohater recyklingu”</a:t>
            </a:r>
            <a:r>
              <a:rPr lang="en-US" sz="1600" b="1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25684B3-A1E9-2044-A6BF-EA24C5954809}"/>
              </a:ext>
            </a:extLst>
          </p:cNvPr>
          <p:cNvSpPr/>
          <p:nvPr/>
        </p:nvSpPr>
        <p:spPr>
          <a:xfrm>
            <a:off x="1177126" y="4799106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5D171E-02DE-594B-B5D8-FBDF4F1F1B33}"/>
              </a:ext>
            </a:extLst>
          </p:cNvPr>
          <p:cNvSpPr/>
          <p:nvPr/>
        </p:nvSpPr>
        <p:spPr>
          <a:xfrm>
            <a:off x="1123489" y="4799106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66EFE9-FC01-6A4F-9A02-B465ABE4416B}"/>
              </a:ext>
            </a:extLst>
          </p:cNvPr>
          <p:cNvSpPr/>
          <p:nvPr/>
        </p:nvSpPr>
        <p:spPr>
          <a:xfrm>
            <a:off x="1168073" y="4779054"/>
            <a:ext cx="301686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B3FEEF-8361-0449-9BAB-829D559CB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9964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29" y="1793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095853" y="718191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548477" y="168433"/>
            <a:ext cx="11095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Metalowe puszki</a:t>
            </a:r>
            <a:endParaRPr lang="en-US" sz="4000" b="1" dirty="0">
              <a:solidFill>
                <a:srgbClr val="262626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EA0CC0-6729-D149-B087-24DCA38D0245}"/>
              </a:ext>
            </a:extLst>
          </p:cNvPr>
          <p:cNvSpPr/>
          <p:nvPr/>
        </p:nvSpPr>
        <p:spPr>
          <a:xfrm>
            <a:off x="1115061" y="3139541"/>
            <a:ext cx="3365765" cy="2172770"/>
          </a:xfrm>
          <a:prstGeom prst="rect">
            <a:avLst/>
          </a:prstGeom>
          <a:solidFill>
            <a:srgbClr val="29C7F7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24B2BE10-544F-0C4E-BBA1-DA8600629A57}"/>
              </a:ext>
            </a:extLst>
          </p:cNvPr>
          <p:cNvSpPr/>
          <p:nvPr/>
        </p:nvSpPr>
        <p:spPr>
          <a:xfrm>
            <a:off x="4786009" y="3997448"/>
            <a:ext cx="1180262" cy="584616"/>
          </a:xfrm>
          <a:prstGeom prst="rightArrow">
            <a:avLst/>
          </a:prstGeom>
          <a:solidFill>
            <a:srgbClr val="29C7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EC808F8-828C-2846-B1C6-396FC05E9D62}"/>
              </a:ext>
            </a:extLst>
          </p:cNvPr>
          <p:cNvSpPr/>
          <p:nvPr/>
        </p:nvSpPr>
        <p:spPr>
          <a:xfrm>
            <a:off x="972507" y="1553402"/>
            <a:ext cx="10246983" cy="752726"/>
          </a:xfrm>
          <a:prstGeom prst="roundRect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9D6C86-C8E6-D845-8DFB-A2A48F0B6C03}"/>
              </a:ext>
            </a:extLst>
          </p:cNvPr>
          <p:cNvSpPr/>
          <p:nvPr/>
        </p:nvSpPr>
        <p:spPr>
          <a:xfrm>
            <a:off x="1025669" y="1630573"/>
            <a:ext cx="10140658" cy="5059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2400" b="1" dirty="0">
                <a:solidFill>
                  <a:schemeClr val="bg1"/>
                </a:solidFill>
              </a:rPr>
              <a:t>Metalowe puszki można przerabiać na puszki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pl-PL" sz="2400" b="1" dirty="0">
                <a:solidFill>
                  <a:schemeClr val="bg1"/>
                </a:solidFill>
              </a:rPr>
              <a:t>części rowerowe, sprzęty AGD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5" name="Google Shape;205;p6" descr="A close up of a roll of tape&#10;&#10;Description automatically generated with low confidence">
            <a:extLst>
              <a:ext uri="{FF2B5EF4-FFF2-40B4-BE49-F238E27FC236}">
                <a16:creationId xmlns:a16="http://schemas.microsoft.com/office/drawing/2014/main" id="{B09AB7B4-282A-204B-AFD3-402EA3AD38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40084" y="3308105"/>
            <a:ext cx="982763" cy="18591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DF25BBD-18AB-6390-84ED-687C4BF6CB06}"/>
              </a:ext>
            </a:extLst>
          </p:cNvPr>
          <p:cNvGrpSpPr/>
          <p:nvPr/>
        </p:nvGrpSpPr>
        <p:grpSpPr>
          <a:xfrm>
            <a:off x="7364701" y="3331648"/>
            <a:ext cx="4740862" cy="1835641"/>
            <a:chOff x="6902660" y="3060383"/>
            <a:chExt cx="5276239" cy="2204258"/>
          </a:xfrm>
        </p:grpSpPr>
        <p:pic>
          <p:nvPicPr>
            <p:cNvPr id="35" name="Picture 34" descr="A picture containing metalware, gear, chain, wheel&#10;&#10;Description automatically generated">
              <a:extLst>
                <a:ext uri="{FF2B5EF4-FFF2-40B4-BE49-F238E27FC236}">
                  <a16:creationId xmlns:a16="http://schemas.microsoft.com/office/drawing/2014/main" id="{6ED1C3C0-B06D-3E4B-9DC9-0D82B83E7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6627128" y="3335915"/>
              <a:ext cx="2204258" cy="165319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CE254F2-DB34-E04A-BD24-7C039D7CC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55854" y="3429000"/>
              <a:ext cx="2206024" cy="1768558"/>
            </a:xfrm>
            <a:prstGeom prst="rect">
              <a:avLst/>
            </a:prstGeom>
          </p:spPr>
        </p:pic>
        <p:pic>
          <p:nvPicPr>
            <p:cNvPr id="37" name="Picture 36" descr="A picture containing indoor, dark&#10;&#10;Description automatically generated">
              <a:extLst>
                <a:ext uri="{FF2B5EF4-FFF2-40B4-BE49-F238E27FC236}">
                  <a16:creationId xmlns:a16="http://schemas.microsoft.com/office/drawing/2014/main" id="{C639DE60-D1EC-0D49-8478-AF4D821D7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04258" y="3203752"/>
              <a:ext cx="1874641" cy="1874641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5203E-B681-DA46-B978-EA0ABA4D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20</a:t>
            </a:fld>
            <a:endParaRPr lang="x-none"/>
          </a:p>
        </p:txBody>
      </p:sp>
      <p:pic>
        <p:nvPicPr>
          <p:cNvPr id="15" name="Google Shape;205;p6" descr="A close up of a roll of tape&#10;&#10;Description automatically generated with low confidence">
            <a:extLst>
              <a:ext uri="{FF2B5EF4-FFF2-40B4-BE49-F238E27FC236}">
                <a16:creationId xmlns:a16="http://schemas.microsoft.com/office/drawing/2014/main" id="{E8967789-89A4-D4CC-B6CE-5DF4863BA1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1454" y="3438997"/>
            <a:ext cx="788064" cy="1573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14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095853" y="718191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548477" y="168433"/>
            <a:ext cx="11095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Tektura</a:t>
            </a:r>
            <a:endParaRPr lang="en-US" sz="4000" b="1" dirty="0">
              <a:solidFill>
                <a:srgbClr val="262626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EA0CC0-6729-D149-B087-24DCA38D0245}"/>
              </a:ext>
            </a:extLst>
          </p:cNvPr>
          <p:cNvSpPr/>
          <p:nvPr/>
        </p:nvSpPr>
        <p:spPr>
          <a:xfrm>
            <a:off x="936198" y="3068002"/>
            <a:ext cx="3365765" cy="2172770"/>
          </a:xfrm>
          <a:prstGeom prst="rect">
            <a:avLst/>
          </a:prstGeom>
          <a:solidFill>
            <a:srgbClr val="29C7F7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24B2BE10-544F-0C4E-BBA1-DA8600629A57}"/>
              </a:ext>
            </a:extLst>
          </p:cNvPr>
          <p:cNvSpPr/>
          <p:nvPr/>
        </p:nvSpPr>
        <p:spPr>
          <a:xfrm>
            <a:off x="4743697" y="3839326"/>
            <a:ext cx="1180262" cy="584616"/>
          </a:xfrm>
          <a:prstGeom prst="rightArrow">
            <a:avLst/>
          </a:prstGeom>
          <a:solidFill>
            <a:srgbClr val="29C7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EC808F8-828C-2846-B1C6-396FC05E9D62}"/>
              </a:ext>
            </a:extLst>
          </p:cNvPr>
          <p:cNvSpPr/>
          <p:nvPr/>
        </p:nvSpPr>
        <p:spPr>
          <a:xfrm>
            <a:off x="465354" y="1553402"/>
            <a:ext cx="11178168" cy="752726"/>
          </a:xfrm>
          <a:prstGeom prst="roundRect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9D6C86-C8E6-D845-8DFB-A2A48F0B6C03}"/>
              </a:ext>
            </a:extLst>
          </p:cNvPr>
          <p:cNvSpPr/>
          <p:nvPr/>
        </p:nvSpPr>
        <p:spPr>
          <a:xfrm>
            <a:off x="349133" y="1649461"/>
            <a:ext cx="1149373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2000" b="1" dirty="0">
                <a:solidFill>
                  <a:schemeClr val="bg1"/>
                </a:solidFill>
              </a:rPr>
              <a:t>Tekturę można przerabiać na pudełka, kubki papierowe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pl-PL" sz="2000" b="1" dirty="0">
                <a:solidFill>
                  <a:schemeClr val="bg1"/>
                </a:solidFill>
              </a:rPr>
              <a:t>pudełka do butów i papier do drukarek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0" name="Google Shape;206;p6" descr="A picture containing box, stationary, container, envelope&#10;&#10;Description automatically generated">
            <a:extLst>
              <a:ext uri="{FF2B5EF4-FFF2-40B4-BE49-F238E27FC236}">
                <a16:creationId xmlns:a16="http://schemas.microsoft.com/office/drawing/2014/main" id="{796F829A-8C87-7247-98C8-706C4434BD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2313" y="3291592"/>
            <a:ext cx="2433533" cy="18190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3ABFD48-F72C-4440-B7A6-9DA94EAA7AD9}"/>
              </a:ext>
            </a:extLst>
          </p:cNvPr>
          <p:cNvGrpSpPr/>
          <p:nvPr/>
        </p:nvGrpSpPr>
        <p:grpSpPr>
          <a:xfrm>
            <a:off x="8580184" y="2696446"/>
            <a:ext cx="3262680" cy="3009357"/>
            <a:chOff x="6973303" y="2456186"/>
            <a:chExt cx="3262680" cy="3009357"/>
          </a:xfrm>
        </p:grpSpPr>
        <p:pic>
          <p:nvPicPr>
            <p:cNvPr id="15" name="Picture 14" descr="A picture containing indoor, box, desk, square&#10;&#10;Description automatically generated">
              <a:extLst>
                <a:ext uri="{FF2B5EF4-FFF2-40B4-BE49-F238E27FC236}">
                  <a16:creationId xmlns:a16="http://schemas.microsoft.com/office/drawing/2014/main" id="{1A01E5FA-5814-4C48-8EDB-FEBBF9EEC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65571" y="2456186"/>
              <a:ext cx="2336157" cy="1868925"/>
            </a:xfrm>
            <a:prstGeom prst="rect">
              <a:avLst/>
            </a:prstGeom>
          </p:spPr>
        </p:pic>
        <p:pic>
          <p:nvPicPr>
            <p:cNvPr id="31" name="Picture 30" descr="A white cup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AB44CE9-4ED6-ED4C-B6B8-BFF4D40C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73303" y="3305004"/>
              <a:ext cx="1433158" cy="2160539"/>
            </a:xfrm>
            <a:prstGeom prst="rect">
              <a:avLst/>
            </a:prstGeom>
          </p:spPr>
        </p:pic>
        <p:pic>
          <p:nvPicPr>
            <p:cNvPr id="35" name="Picture 34" descr="A picture containing text, stationary, envelope&#10;&#10;Description automatically generated">
              <a:extLst>
                <a:ext uri="{FF2B5EF4-FFF2-40B4-BE49-F238E27FC236}">
                  <a16:creationId xmlns:a16="http://schemas.microsoft.com/office/drawing/2014/main" id="{BDD2B8EA-8562-A546-8FBD-6F7C8BA33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11601" y="3662851"/>
              <a:ext cx="1924382" cy="1545688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6BE84B-1191-C644-87C1-2179C713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21</a:t>
            </a:fld>
            <a:endParaRPr lang="x-none"/>
          </a:p>
        </p:txBody>
      </p:sp>
      <p:pic>
        <p:nvPicPr>
          <p:cNvPr id="16" name="Google Shape;206;p6" descr="A picture containing box, stationary, container, envelope&#10;&#10;Description automatically generated">
            <a:extLst>
              <a:ext uri="{FF2B5EF4-FFF2-40B4-BE49-F238E27FC236}">
                <a16:creationId xmlns:a16="http://schemas.microsoft.com/office/drawing/2014/main" id="{0F8CF980-EF21-1F09-EDC0-D0AFA1E898E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71145" y="3292676"/>
            <a:ext cx="2433533" cy="1819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66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095853" y="718191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548477" y="168433"/>
            <a:ext cx="11095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Butelka z tworzywa </a:t>
            </a:r>
            <a:r>
              <a:rPr lang="en-US" sz="40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EA0CC0-6729-D149-B087-24DCA38D0245}"/>
              </a:ext>
            </a:extLst>
          </p:cNvPr>
          <p:cNvSpPr/>
          <p:nvPr/>
        </p:nvSpPr>
        <p:spPr>
          <a:xfrm>
            <a:off x="823079" y="3069019"/>
            <a:ext cx="3365765" cy="2172770"/>
          </a:xfrm>
          <a:prstGeom prst="rect">
            <a:avLst/>
          </a:prstGeom>
          <a:solidFill>
            <a:srgbClr val="29C7F7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24B2BE10-544F-0C4E-BBA1-DA8600629A57}"/>
              </a:ext>
            </a:extLst>
          </p:cNvPr>
          <p:cNvSpPr/>
          <p:nvPr/>
        </p:nvSpPr>
        <p:spPr>
          <a:xfrm>
            <a:off x="4668455" y="3863096"/>
            <a:ext cx="1180262" cy="584616"/>
          </a:xfrm>
          <a:prstGeom prst="rightArrow">
            <a:avLst/>
          </a:prstGeom>
          <a:solidFill>
            <a:srgbClr val="29C7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EC808F8-828C-2846-B1C6-396FC05E9D62}"/>
              </a:ext>
            </a:extLst>
          </p:cNvPr>
          <p:cNvSpPr/>
          <p:nvPr/>
        </p:nvSpPr>
        <p:spPr>
          <a:xfrm>
            <a:off x="665019" y="1553402"/>
            <a:ext cx="10789920" cy="752726"/>
          </a:xfrm>
          <a:prstGeom prst="roundRect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9D6C86-C8E6-D845-8DFB-A2A48F0B6C03}"/>
              </a:ext>
            </a:extLst>
          </p:cNvPr>
          <p:cNvSpPr/>
          <p:nvPr/>
        </p:nvSpPr>
        <p:spPr>
          <a:xfrm>
            <a:off x="847969" y="1616211"/>
            <a:ext cx="10496059" cy="5909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2700" b="1" dirty="0">
                <a:solidFill>
                  <a:schemeClr val="bg1"/>
                </a:solidFill>
              </a:rPr>
              <a:t>Butelki z tworzywa </a:t>
            </a:r>
            <a:r>
              <a:rPr lang="en-US" sz="2700" b="1" dirty="0">
                <a:solidFill>
                  <a:schemeClr val="bg1"/>
                </a:solidFill>
              </a:rPr>
              <a:t>PET </a:t>
            </a:r>
            <a:r>
              <a:rPr lang="pl-PL" sz="2700" b="1" dirty="0">
                <a:solidFill>
                  <a:schemeClr val="bg1"/>
                </a:solidFill>
              </a:rPr>
              <a:t>można przerabiać na butelki z </a:t>
            </a:r>
            <a:r>
              <a:rPr lang="en-US" sz="2700" b="1" dirty="0">
                <a:solidFill>
                  <a:schemeClr val="bg1"/>
                </a:solidFill>
              </a:rPr>
              <a:t>PET </a:t>
            </a:r>
            <a:r>
              <a:rPr lang="pl-PL" sz="2700" b="1" dirty="0">
                <a:solidFill>
                  <a:schemeClr val="bg1"/>
                </a:solidFill>
              </a:rPr>
              <a:t>i tekstylia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25" name="Google Shape;200;p6" descr="A bottle of water&#10;&#10;Description automatically generated with low confidence">
            <a:extLst>
              <a:ext uri="{FF2B5EF4-FFF2-40B4-BE49-F238E27FC236}">
                <a16:creationId xmlns:a16="http://schemas.microsoft.com/office/drawing/2014/main" id="{788B9216-8E18-8845-9D30-7B9B68FAF69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3784" y="3139542"/>
            <a:ext cx="1703649" cy="2165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98C882D-AA9A-DE4D-959D-9F6EB19663FB}"/>
              </a:ext>
            </a:extLst>
          </p:cNvPr>
          <p:cNvGrpSpPr/>
          <p:nvPr/>
        </p:nvGrpSpPr>
        <p:grpSpPr>
          <a:xfrm>
            <a:off x="7174435" y="2983211"/>
            <a:ext cx="5300489" cy="2235579"/>
            <a:chOff x="6761923" y="2934206"/>
            <a:chExt cx="5500031" cy="2370392"/>
          </a:xfrm>
        </p:grpSpPr>
        <p:pic>
          <p:nvPicPr>
            <p:cNvPr id="3" name="Picture 2" descr="A picture containing accessory, luggage, suitcase, bag&#10;&#10;Description automatically generated">
              <a:extLst>
                <a:ext uri="{FF2B5EF4-FFF2-40B4-BE49-F238E27FC236}">
                  <a16:creationId xmlns:a16="http://schemas.microsoft.com/office/drawing/2014/main" id="{77F5C6F9-908E-DF40-A04A-9F0194996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61923" y="3069019"/>
              <a:ext cx="2172770" cy="2172770"/>
            </a:xfrm>
            <a:prstGeom prst="rect">
              <a:avLst/>
            </a:prstGeom>
          </p:spPr>
        </p:pic>
        <p:pic>
          <p:nvPicPr>
            <p:cNvPr id="30" name="Picture 29" descr="A picture containing chocolate&#10;&#10;Description automatically generated">
              <a:extLst>
                <a:ext uri="{FF2B5EF4-FFF2-40B4-BE49-F238E27FC236}">
                  <a16:creationId xmlns:a16="http://schemas.microsoft.com/office/drawing/2014/main" id="{849712CE-B9A3-0045-AE3F-1D49EEC5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64740" y="3968941"/>
              <a:ext cx="3397214" cy="1335657"/>
            </a:xfrm>
            <a:prstGeom prst="rect">
              <a:avLst/>
            </a:prstGeom>
          </p:spPr>
        </p:pic>
        <p:pic>
          <p:nvPicPr>
            <p:cNvPr id="15" name="Picture 14" descr="A close up of a shirt&#10;&#10;Description automatically generated with low confidence">
              <a:extLst>
                <a:ext uri="{FF2B5EF4-FFF2-40B4-BE49-F238E27FC236}">
                  <a16:creationId xmlns:a16="http://schemas.microsoft.com/office/drawing/2014/main" id="{5FDE25A8-6112-7347-8799-A9F3A825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4121" y="2934206"/>
              <a:ext cx="2027212" cy="2289998"/>
            </a:xfrm>
            <a:prstGeom prst="rect">
              <a:avLst/>
            </a:prstGeom>
          </p:spPr>
        </p:pic>
      </p:grpSp>
      <p:pic>
        <p:nvPicPr>
          <p:cNvPr id="10" name="Picture 9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187DE0DA-8615-FF4C-B111-C7DFF0735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7247" y="5001121"/>
            <a:ext cx="4691674" cy="1157280"/>
          </a:xfrm>
          <a:prstGeom prst="rect">
            <a:avLst/>
          </a:prstGeom>
        </p:spPr>
      </p:pic>
      <p:pic>
        <p:nvPicPr>
          <p:cNvPr id="18" name="Google Shape;200;p6" descr="A bottle of water&#10;&#10;Description automatically generated with low confidence">
            <a:extLst>
              <a:ext uri="{FF2B5EF4-FFF2-40B4-BE49-F238E27FC236}">
                <a16:creationId xmlns:a16="http://schemas.microsoft.com/office/drawing/2014/main" id="{A51C95A4-76A8-E747-9D16-A34F155AB2D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1157" y="3202502"/>
            <a:ext cx="1577694" cy="19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5FD6714-245E-4246-A0DC-BDC9C5539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3995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A904F6A8-8037-4D4A-A062-5112F713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B758-C8CE-0747-A0BD-01B05407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" b="25"/>
          <a:stretch/>
        </p:blipFill>
        <p:spPr>
          <a:xfrm>
            <a:off x="1095853" y="718191"/>
            <a:ext cx="9291874" cy="92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1F021-734D-6843-96C8-D75D6EF74CB6}"/>
              </a:ext>
            </a:extLst>
          </p:cNvPr>
          <p:cNvSpPr txBox="1"/>
          <p:nvPr/>
        </p:nvSpPr>
        <p:spPr>
          <a:xfrm>
            <a:off x="548477" y="168433"/>
            <a:ext cx="11095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262626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Szkło</a:t>
            </a:r>
            <a:endParaRPr lang="en-US" sz="4000" b="1" dirty="0">
              <a:solidFill>
                <a:srgbClr val="262626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EA0CC0-6729-D149-B087-24DCA38D0245}"/>
              </a:ext>
            </a:extLst>
          </p:cNvPr>
          <p:cNvSpPr/>
          <p:nvPr/>
        </p:nvSpPr>
        <p:spPr>
          <a:xfrm>
            <a:off x="1344100" y="3139542"/>
            <a:ext cx="3365765" cy="2172770"/>
          </a:xfrm>
          <a:prstGeom prst="rect">
            <a:avLst/>
          </a:prstGeom>
          <a:solidFill>
            <a:srgbClr val="29C7F7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24B2BE10-544F-0C4E-BBA1-DA8600629A57}"/>
              </a:ext>
            </a:extLst>
          </p:cNvPr>
          <p:cNvSpPr/>
          <p:nvPr/>
        </p:nvSpPr>
        <p:spPr>
          <a:xfrm>
            <a:off x="5260379" y="3967037"/>
            <a:ext cx="1180262" cy="584616"/>
          </a:xfrm>
          <a:prstGeom prst="rightArrow">
            <a:avLst/>
          </a:prstGeom>
          <a:solidFill>
            <a:srgbClr val="29C7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EC808F8-828C-2846-B1C6-396FC05E9D62}"/>
              </a:ext>
            </a:extLst>
          </p:cNvPr>
          <p:cNvSpPr/>
          <p:nvPr/>
        </p:nvSpPr>
        <p:spPr>
          <a:xfrm>
            <a:off x="484908" y="1553402"/>
            <a:ext cx="11158614" cy="752726"/>
          </a:xfrm>
          <a:prstGeom prst="roundRect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9D6C86-C8E6-D845-8DFB-A2A48F0B6C03}"/>
              </a:ext>
            </a:extLst>
          </p:cNvPr>
          <p:cNvSpPr/>
          <p:nvPr/>
        </p:nvSpPr>
        <p:spPr>
          <a:xfrm>
            <a:off x="484908" y="1649461"/>
            <a:ext cx="1122218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2000" b="1" dirty="0">
                <a:solidFill>
                  <a:schemeClr val="bg1"/>
                </a:solidFill>
              </a:rPr>
              <a:t>Szkło można przerabiać na szklane butelki do mleka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pl-PL" sz="2000" b="1" dirty="0">
                <a:solidFill>
                  <a:schemeClr val="bg1"/>
                </a:solidFill>
              </a:rPr>
              <a:t>nowe okna, a nawet mieszanki betonowe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5" name="Google Shape;196;p6" descr="A picture containing plastic, vessel, jar&#10;&#10;Description automatically generated">
            <a:extLst>
              <a:ext uri="{FF2B5EF4-FFF2-40B4-BE49-F238E27FC236}">
                <a16:creationId xmlns:a16="http://schemas.microsoft.com/office/drawing/2014/main" id="{BBB8EC5F-3269-734B-AAEA-11EEDB35EDA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3601" y="3203328"/>
            <a:ext cx="1686664" cy="2019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696C33D-4EC2-E04A-B9AA-B1CEEDA22242}"/>
              </a:ext>
            </a:extLst>
          </p:cNvPr>
          <p:cNvGrpSpPr/>
          <p:nvPr/>
        </p:nvGrpSpPr>
        <p:grpSpPr>
          <a:xfrm>
            <a:off x="8180177" y="2983211"/>
            <a:ext cx="3701301" cy="2441270"/>
            <a:chOff x="6761923" y="2832540"/>
            <a:chExt cx="4872416" cy="2591941"/>
          </a:xfrm>
        </p:grpSpPr>
        <p:pic>
          <p:nvPicPr>
            <p:cNvPr id="3" name="Picture 2" descr="A white bott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DCECCC3E-5282-B049-BCF4-0BBEE236D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61923" y="3066105"/>
              <a:ext cx="1497472" cy="2246207"/>
            </a:xfrm>
            <a:prstGeom prst="rect">
              <a:avLst/>
            </a:prstGeom>
          </p:spPr>
        </p:pic>
        <p:pic>
          <p:nvPicPr>
            <p:cNvPr id="15" name="Picture 14" descr="A picture containing monitor, entertainment center&#10;&#10;Description automatically generated">
              <a:extLst>
                <a:ext uri="{FF2B5EF4-FFF2-40B4-BE49-F238E27FC236}">
                  <a16:creationId xmlns:a16="http://schemas.microsoft.com/office/drawing/2014/main" id="{AD9AAD30-230D-BC43-A39B-0BC8E69A9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58168" y="3261815"/>
              <a:ext cx="2025123" cy="1929196"/>
            </a:xfrm>
            <a:prstGeom prst="rect">
              <a:avLst/>
            </a:prstGeom>
          </p:spPr>
        </p:pic>
        <p:pic>
          <p:nvPicPr>
            <p:cNvPr id="30" name="Picture 29" descr="A picture containing lumber&#10;&#10;Description automatically generated">
              <a:extLst>
                <a:ext uri="{FF2B5EF4-FFF2-40B4-BE49-F238E27FC236}">
                  <a16:creationId xmlns:a16="http://schemas.microsoft.com/office/drawing/2014/main" id="{2E952843-9F9E-3A4D-96E1-0264CEAF4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000000">
              <a:off x="9792417" y="3582560"/>
              <a:ext cx="2591941" cy="1091902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115A3C-304E-B249-991B-C85A093A5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23</a:t>
            </a:fld>
            <a:endParaRPr lang="x-none"/>
          </a:p>
        </p:txBody>
      </p:sp>
      <p:pic>
        <p:nvPicPr>
          <p:cNvPr id="16" name="Google Shape;196;p6" descr="A picture containing plastic, vessel, jar&#10;&#10;Description automatically generated">
            <a:extLst>
              <a:ext uri="{FF2B5EF4-FFF2-40B4-BE49-F238E27FC236}">
                <a16:creationId xmlns:a16="http://schemas.microsoft.com/office/drawing/2014/main" id="{490E240D-6E56-0627-7A82-9265C3EF3F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17326" y="3249594"/>
            <a:ext cx="1686664" cy="2019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30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6657B-1248-6B4D-AE85-8670C18C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1A8141C0-5C65-C54B-B99F-F7A3DD1C2725}"/>
              </a:ext>
            </a:extLst>
          </p:cNvPr>
          <p:cNvSpPr/>
          <p:nvPr/>
        </p:nvSpPr>
        <p:spPr>
          <a:xfrm>
            <a:off x="413972" y="1180537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E15013-44B3-074B-97E9-A65290DF3E17}"/>
              </a:ext>
            </a:extLst>
          </p:cNvPr>
          <p:cNvSpPr/>
          <p:nvPr/>
        </p:nvSpPr>
        <p:spPr>
          <a:xfrm>
            <a:off x="360335" y="118053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6C8663-DB1F-4247-809A-B287EA418546}"/>
              </a:ext>
            </a:extLst>
          </p:cNvPr>
          <p:cNvSpPr/>
          <p:nvPr/>
        </p:nvSpPr>
        <p:spPr>
          <a:xfrm>
            <a:off x="404919" y="1160485"/>
            <a:ext cx="30168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Bent-Up Arrow 25">
            <a:extLst>
              <a:ext uri="{FF2B5EF4-FFF2-40B4-BE49-F238E27FC236}">
                <a16:creationId xmlns:a16="http://schemas.microsoft.com/office/drawing/2014/main" id="{306F02B9-8D52-A946-A05A-2932535B4954}"/>
              </a:ext>
            </a:extLst>
          </p:cNvPr>
          <p:cNvSpPr/>
          <p:nvPr/>
        </p:nvSpPr>
        <p:spPr>
          <a:xfrm rot="5400000">
            <a:off x="-52797" y="2338061"/>
            <a:ext cx="1410183" cy="195225"/>
          </a:xfrm>
          <a:prstGeom prst="bentUpArrow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4A2CAC3-9A08-6B43-862A-D2DA19CB66DA}"/>
              </a:ext>
            </a:extLst>
          </p:cNvPr>
          <p:cNvSpPr/>
          <p:nvPr/>
        </p:nvSpPr>
        <p:spPr>
          <a:xfrm>
            <a:off x="2606040" y="185126"/>
            <a:ext cx="6979920" cy="800131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E9000C4-0BCC-2D4C-8FB0-13D9E9AC95BE}"/>
              </a:ext>
            </a:extLst>
          </p:cNvPr>
          <p:cNvSpPr/>
          <p:nvPr/>
        </p:nvSpPr>
        <p:spPr>
          <a:xfrm>
            <a:off x="2606040" y="185126"/>
            <a:ext cx="6979920" cy="735320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4C321A-37F2-5B48-9C2A-468A7B63A14C}"/>
              </a:ext>
            </a:extLst>
          </p:cNvPr>
          <p:cNvSpPr txBox="1"/>
          <p:nvPr/>
        </p:nvSpPr>
        <p:spPr>
          <a:xfrm>
            <a:off x="2983322" y="294106"/>
            <a:ext cx="6225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Kolejne kroki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Google Shape;167;p5">
            <a:extLst>
              <a:ext uri="{FF2B5EF4-FFF2-40B4-BE49-F238E27FC236}">
                <a16:creationId xmlns:a16="http://schemas.microsoft.com/office/drawing/2014/main" id="{3CC86A8E-5612-0947-8BC5-C6D089B61252}"/>
              </a:ext>
            </a:extLst>
          </p:cNvPr>
          <p:cNvSpPr/>
          <p:nvPr/>
        </p:nvSpPr>
        <p:spPr>
          <a:xfrm>
            <a:off x="920826" y="1123393"/>
            <a:ext cx="10866255" cy="171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l-PL" b="1" dirty="0"/>
              <a:t>Podziel uczniów na grupy i rozdaj grupom zestawy kart </a:t>
            </a:r>
            <a:r>
              <a:rPr lang="pl-PL" dirty="0"/>
              <a:t>przedstawiających rzeczy nadające się do recyklingu/nienadające się do recyklingu oraz produkty, które mogą powstać z rzeczy nadających się do recyklingu. Powiedz uczniom, że będą pracować w zespole i łączyć w pary karty z produktami i karty z materiałami nadającymi się do recyklingu, żeby pokazać, co można uzyskać z danego materiału w procesie recyklingu</a:t>
            </a:r>
            <a:r>
              <a:rPr lang="en-US" dirty="0">
                <a:solidFill>
                  <a:srgbClr val="262626"/>
                </a:solidFill>
              </a:rPr>
              <a:t>.</a:t>
            </a: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F9D0CC80-9D08-CE4E-9E90-B0AFC6DB9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631" y="2431542"/>
            <a:ext cx="2358546" cy="1633784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347828-9389-914B-8EFC-AA4DD64BA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444" y="2431542"/>
            <a:ext cx="2340649" cy="163722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64E334B-992B-3D49-9D2F-97717F1DE28F}"/>
              </a:ext>
            </a:extLst>
          </p:cNvPr>
          <p:cNvSpPr/>
          <p:nvPr/>
        </p:nvSpPr>
        <p:spPr>
          <a:xfrm>
            <a:off x="955444" y="4106478"/>
            <a:ext cx="3715343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1600" dirty="0">
                <a:solidFill>
                  <a:srgbClr val="262626"/>
                </a:solidFill>
              </a:rPr>
              <a:t>Poproś uczniów, żeby sięgnęli kartki i zapisali nazwę materiału nadającego się do recyklingu (butelka z tworzywa PET). Następnie niech uczniowie narysują produkt, na który chcą przerobić tę rzecz zdatną do recyklingu. Niech uczniowie przedstawią swoje pomysły klasie. Niech układ graficzny prac odpowiada prezentowanym slajdom.</a:t>
            </a:r>
            <a:r>
              <a:rPr lang="en-US" sz="1600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E31DA11-0639-7345-9BE5-D8F2FCE4F56D}"/>
              </a:ext>
            </a:extLst>
          </p:cNvPr>
          <p:cNvSpPr/>
          <p:nvPr/>
        </p:nvSpPr>
        <p:spPr>
          <a:xfrm>
            <a:off x="392798" y="453200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x-non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02B3C69-7076-7F4E-A202-052C52D1B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24</a:t>
            </a:fld>
            <a:endParaRPr lang="x-none"/>
          </a:p>
        </p:txBody>
      </p:sp>
      <p:pic>
        <p:nvPicPr>
          <p:cNvPr id="17" name="Picture 16" descr="A picture containing indoor, bottle&#10;&#10;Description automatically generated">
            <a:extLst>
              <a:ext uri="{FF2B5EF4-FFF2-40B4-BE49-F238E27FC236}">
                <a16:creationId xmlns:a16="http://schemas.microsoft.com/office/drawing/2014/main" id="{B9F46305-65FF-5E42-A4BC-96649CF24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297" y="5364096"/>
            <a:ext cx="3414521" cy="99225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06C4BE9-1AB6-BC46-9444-69A605C8980F}"/>
              </a:ext>
            </a:extLst>
          </p:cNvPr>
          <p:cNvSpPr/>
          <p:nvPr/>
        </p:nvSpPr>
        <p:spPr>
          <a:xfrm>
            <a:off x="7078661" y="264389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x-non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728242-5A63-7D46-81F3-1BA2C613AFDE}"/>
              </a:ext>
            </a:extLst>
          </p:cNvPr>
          <p:cNvSpPr txBox="1"/>
          <p:nvPr/>
        </p:nvSpPr>
        <p:spPr>
          <a:xfrm>
            <a:off x="7578135" y="2643897"/>
            <a:ext cx="44354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Na koniec tygodnia powiedz uczniom, że otrzymują oficjalną odznakę „bohatera recyklingu” i mogą uczyć swoje rodziny, jak </a:t>
            </a:r>
            <a:r>
              <a:rPr lang="pl-PL" dirty="0" err="1"/>
              <a:t>recyklingować</a:t>
            </a:r>
            <a:r>
              <a:rPr lang="pl-PL" dirty="0"/>
              <a:t> śmieci </a:t>
            </a:r>
            <a:r>
              <a:rPr lang="pl-PL"/>
              <a:t>w domu</a:t>
            </a:r>
            <a:r>
              <a:rPr lang="en-US"/>
              <a:t>.</a:t>
            </a:r>
            <a:endParaRPr lang="en-US" dirty="0"/>
          </a:p>
        </p:txBody>
      </p:sp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1A5A6B17-C025-584F-9F50-FF20E8DCC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4055" y="3902063"/>
            <a:ext cx="2683026" cy="2349898"/>
          </a:xfrm>
          <a:prstGeom prst="rect">
            <a:avLst/>
          </a:prstGeom>
        </p:spPr>
      </p:pic>
      <p:sp>
        <p:nvSpPr>
          <p:cNvPr id="2" name="Owal 1">
            <a:extLst>
              <a:ext uri="{FF2B5EF4-FFF2-40B4-BE49-F238E27FC236}">
                <a16:creationId xmlns:a16="http://schemas.microsoft.com/office/drawing/2014/main" id="{6090AC6E-15B6-07B6-3E4C-4CA0B6E8AF36}"/>
              </a:ext>
            </a:extLst>
          </p:cNvPr>
          <p:cNvSpPr/>
          <p:nvPr/>
        </p:nvSpPr>
        <p:spPr>
          <a:xfrm>
            <a:off x="749908" y="2235200"/>
            <a:ext cx="2775201" cy="21712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36620572-52D7-DD45-88D9-B6FDE44753A3}"/>
              </a:ext>
            </a:extLst>
          </p:cNvPr>
          <p:cNvSpPr/>
          <p:nvPr/>
        </p:nvSpPr>
        <p:spPr>
          <a:xfrm>
            <a:off x="3590456" y="2189319"/>
            <a:ext cx="2775201" cy="21712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576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6657B-1248-6B4D-AE85-8670C18C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5FB9B07-2C9C-8A4F-A32C-ED14DE9560C2}"/>
              </a:ext>
            </a:extLst>
          </p:cNvPr>
          <p:cNvSpPr/>
          <p:nvPr/>
        </p:nvSpPr>
        <p:spPr>
          <a:xfrm>
            <a:off x="323617" y="1464528"/>
            <a:ext cx="5410203" cy="417055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517891-8C27-C14F-822D-D6BE71B4E90C}"/>
              </a:ext>
            </a:extLst>
          </p:cNvPr>
          <p:cNvSpPr/>
          <p:nvPr/>
        </p:nvSpPr>
        <p:spPr>
          <a:xfrm>
            <a:off x="506503" y="1456997"/>
            <a:ext cx="5410203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pl-PL" sz="1400" b="1" dirty="0">
                <a:solidFill>
                  <a:schemeClr val="bg1"/>
                </a:solidFill>
              </a:rPr>
              <a:t>Najważniejsze efekty nauczania i powiązanie z programem nauczania:</a:t>
            </a:r>
            <a:endParaRPr lang="x-none" sz="1400" b="1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3BA1D4-BD4C-B44F-89BF-B15505F3EBB5}"/>
              </a:ext>
            </a:extLst>
          </p:cNvPr>
          <p:cNvSpPr/>
          <p:nvPr/>
        </p:nvSpPr>
        <p:spPr>
          <a:xfrm>
            <a:off x="323617" y="2049634"/>
            <a:ext cx="11361877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thaiDist">
              <a:lnSpc>
                <a:spcPct val="120000"/>
              </a:lnSpc>
              <a:buClr>
                <a:srgbClr val="3AC69D"/>
              </a:buClr>
              <a:buSzPct val="150000"/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262626"/>
                </a:solidFill>
              </a:rPr>
              <a:t>Przyroda – Ziemia i działalność człowieka: </a:t>
            </a:r>
            <a:r>
              <a:rPr lang="pl-PL" sz="1600" dirty="0">
                <a:solidFill>
                  <a:srgbClr val="262626"/>
                </a:solidFill>
              </a:rPr>
              <a:t>Informowanie o rozwiązaniach, które zmniejszają wpływ wywierany przez człowieka na glebę, wodę, powietrze i/lub inne organizmy żywe w środowisku lokalnym. Czynności wykonywane przez ludzi mogą wpływać na otaczający ich świat. Ludzie mogą jednak dokonywać wyborów, które zmniejszają ich wpływ na glebę, wodę, powietrze i inne organizmy żywe.</a:t>
            </a:r>
          </a:p>
          <a:p>
            <a:pPr marL="171450" indent="-171450" algn="thaiDist">
              <a:lnSpc>
                <a:spcPct val="120000"/>
              </a:lnSpc>
              <a:buClr>
                <a:srgbClr val="3AC69D"/>
              </a:buClr>
              <a:buSzPct val="150000"/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262626"/>
                </a:solidFill>
              </a:rPr>
              <a:t>Umiejętności i biegłość w zakresie języka angielskiego: </a:t>
            </a:r>
            <a:r>
              <a:rPr lang="pl-PL" sz="1600" dirty="0">
                <a:solidFill>
                  <a:srgbClr val="262626"/>
                </a:solidFill>
              </a:rPr>
              <a:t>Efektywny udział w rozmowach (jeden na jeden, w grupach i pod kierunkiem nauczyciela) we współpracy z różnymi partnerami, rozwijanie cudzych pomysłów i precyzyjne przedstawianie własnych. Przestrzeganie ustalonych reguł w rozmowach</a:t>
            </a:r>
            <a:r>
              <a:rPr lang="en-US" sz="1600" dirty="0">
                <a:solidFill>
                  <a:srgbClr val="262626"/>
                </a:solidFill>
              </a:rPr>
              <a:t>.</a:t>
            </a:r>
          </a:p>
          <a:p>
            <a:pPr marL="171450" indent="-171450" algn="thaiDist">
              <a:lnSpc>
                <a:spcPct val="120000"/>
              </a:lnSpc>
              <a:buClr>
                <a:srgbClr val="3AC69D"/>
              </a:buClr>
              <a:buSzPct val="150000"/>
              <a:buFont typeface="Arial" panose="020B0604020202020204" pitchFamily="34" charset="0"/>
              <a:buChar char="•"/>
            </a:pPr>
            <a:r>
              <a:rPr lang="pl-PL" sz="1600" b="1" dirty="0"/>
              <a:t>Nauki społeczne: </a:t>
            </a:r>
            <a:r>
              <a:rPr lang="pl-PL" sz="1600" dirty="0"/>
              <a:t>ludzie, miejsca i środowiska. Nauka o ludziach, miejscach i środowiskach umożliwia nam zrozumienie relacji pomiędzy populacjami ludzkimi a światem fizycznym</a:t>
            </a:r>
            <a:r>
              <a:rPr lang="en-US" sz="1600" dirty="0"/>
              <a:t>.</a:t>
            </a:r>
            <a:endParaRPr lang="en-US" sz="1600" b="1" dirty="0">
              <a:solidFill>
                <a:srgbClr val="262626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3D3BBA8-E2E4-CF45-BF72-B5B052BCB00C}"/>
              </a:ext>
            </a:extLst>
          </p:cNvPr>
          <p:cNvSpPr/>
          <p:nvPr/>
        </p:nvSpPr>
        <p:spPr>
          <a:xfrm>
            <a:off x="323618" y="4723242"/>
            <a:ext cx="4315030" cy="713050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9E0FEB-CD14-B84F-9CC0-A073E335659C}"/>
              </a:ext>
            </a:extLst>
          </p:cNvPr>
          <p:cNvSpPr/>
          <p:nvPr/>
        </p:nvSpPr>
        <p:spPr>
          <a:xfrm>
            <a:off x="437861" y="4850417"/>
            <a:ext cx="3853624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pl-PL" sz="1400" b="1" dirty="0">
                <a:solidFill>
                  <a:schemeClr val="bg1"/>
                </a:solidFill>
              </a:rPr>
              <a:t>Powiązanie z Celami zrównoważonego Rozwoju</a:t>
            </a:r>
            <a:endParaRPr lang="x-none" sz="1400" b="1" dirty="0">
              <a:solidFill>
                <a:schemeClr val="bg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50BA5B6-8EAD-5A45-94A6-2C8EA009B9C0}"/>
              </a:ext>
            </a:extLst>
          </p:cNvPr>
          <p:cNvSpPr/>
          <p:nvPr/>
        </p:nvSpPr>
        <p:spPr>
          <a:xfrm>
            <a:off x="2606040" y="185126"/>
            <a:ext cx="6979920" cy="994130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39FBF4C-9127-4740-A7DD-AB280895D434}"/>
              </a:ext>
            </a:extLst>
          </p:cNvPr>
          <p:cNvSpPr/>
          <p:nvPr/>
        </p:nvSpPr>
        <p:spPr>
          <a:xfrm>
            <a:off x="2606040" y="185126"/>
            <a:ext cx="6979920" cy="735320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BFCA84-3E35-AA4F-B39D-FB84F113376F}"/>
              </a:ext>
            </a:extLst>
          </p:cNvPr>
          <p:cNvSpPr txBox="1"/>
          <p:nvPr/>
        </p:nvSpPr>
        <p:spPr>
          <a:xfrm>
            <a:off x="2729804" y="294106"/>
            <a:ext cx="6667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000" b="1" dirty="0">
                <a:solidFill>
                  <a:prstClr val="white"/>
                </a:solidFill>
              </a:rPr>
              <a:t>Przygotowanie do lekcji i powiązanie z programem nauczania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9CD571-A741-D540-AD6D-622A537A4DA6}"/>
              </a:ext>
            </a:extLst>
          </p:cNvPr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</a:rPr>
              <a:t>Czas przygotowania: 10 - 15 minut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854B5A-0B1E-514E-8815-C847E3B1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3</a:t>
            </a:fld>
            <a:endParaRPr lang="x-non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67901D-3066-2FB3-5834-A360EACF1E1F}"/>
              </a:ext>
            </a:extLst>
          </p:cNvPr>
          <p:cNvGrpSpPr/>
          <p:nvPr/>
        </p:nvGrpSpPr>
        <p:grpSpPr>
          <a:xfrm>
            <a:off x="5391714" y="5129294"/>
            <a:ext cx="6547513" cy="1338812"/>
            <a:chOff x="4790164" y="5101971"/>
            <a:chExt cx="6979920" cy="1490877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EF77D8F9-DE32-EAA0-F205-AEF3A86289A8}"/>
                </a:ext>
              </a:extLst>
            </p:cNvPr>
            <p:cNvSpPr/>
            <p:nvPr/>
          </p:nvSpPr>
          <p:spPr>
            <a:xfrm>
              <a:off x="4790164" y="5162929"/>
              <a:ext cx="6979920" cy="1069167"/>
            </a:xfrm>
            <a:prstGeom prst="roundRect">
              <a:avLst/>
            </a:prstGeom>
            <a:solidFill>
              <a:srgbClr val="29C7F7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rgbClr val="29C7F7"/>
                </a:solidFill>
                <a:highlight>
                  <a:srgbClr val="29C7F7"/>
                </a:highlight>
              </a:endParaRPr>
            </a:p>
            <a:p>
              <a:pPr algn="ctr"/>
              <a:endParaRPr lang="x-none">
                <a:solidFill>
                  <a:srgbClr val="29C7F7"/>
                </a:solidFill>
                <a:highlight>
                  <a:srgbClr val="29C7F7"/>
                </a:highlight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0FDAE779-9E13-E111-4639-24AEB22A6C06}"/>
                </a:ext>
              </a:extLst>
            </p:cNvPr>
            <p:cNvSpPr/>
            <p:nvPr/>
          </p:nvSpPr>
          <p:spPr>
            <a:xfrm>
              <a:off x="4790164" y="5443839"/>
              <a:ext cx="6979920" cy="1149009"/>
            </a:xfrm>
            <a:prstGeom prst="roundRect">
              <a:avLst/>
            </a:prstGeom>
            <a:solidFill>
              <a:srgbClr val="3AC69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/>
            </a:p>
            <a:p>
              <a:r>
                <a:rPr lang="pl-PL" sz="1300" b="1" dirty="0"/>
                <a:t>Konspekty są tak pomyślane, aby były elastyczne i pozwalały reagować na potrzeby ewoluujące podczas lekcji. Lekcje można edytować i dostosowywać do różnych indywidualnych kontekstów związanych z uczniami i środowiskiem lekcyjnym. Dostępna do pobrania jest wersja PowerPoint z instrukcjami dla nauczyciela oraz lekcja w formacie PDF do wydruku.</a:t>
              </a:r>
              <a:endParaRPr lang="en-US" sz="1300" b="1" dirty="0"/>
            </a:p>
            <a:p>
              <a:pPr algn="ctr"/>
              <a:endParaRPr lang="x-none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5775B2-D793-69A2-3A33-46F2621619A4}"/>
                </a:ext>
              </a:extLst>
            </p:cNvPr>
            <p:cNvSpPr txBox="1"/>
            <p:nvPr/>
          </p:nvSpPr>
          <p:spPr>
            <a:xfrm>
              <a:off x="6159875" y="5101971"/>
              <a:ext cx="5076876" cy="41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bg1"/>
                  </a:solidFill>
                </a:rPr>
                <a:t>Lekcja elastyczna, z możliwością dostosowania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DD35F162-BCE4-0AC9-5564-73AB95722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17" y="5319321"/>
            <a:ext cx="828581" cy="82858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E4306B7-CE58-A90C-B267-2474C02EA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432" y="5321342"/>
            <a:ext cx="831570" cy="82656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A4A4339-A6F7-4724-46BE-54F1A7ACE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8805" y="5319321"/>
            <a:ext cx="835876" cy="84613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399B82-6F7A-2477-13F0-9CE70CEDB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4609" y="5306590"/>
            <a:ext cx="848954" cy="85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16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6657B-1248-6B4D-AE85-8670C18C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429"/>
            <a:ext cx="12192000" cy="68580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A53F07-8687-3F40-9382-41085D07CD38}"/>
              </a:ext>
            </a:extLst>
          </p:cNvPr>
          <p:cNvSpPr/>
          <p:nvPr/>
        </p:nvSpPr>
        <p:spPr>
          <a:xfrm>
            <a:off x="2606040" y="185126"/>
            <a:ext cx="6979920" cy="991698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DE8D3A3-57EC-FF49-A6E8-ADD4234945CA}"/>
              </a:ext>
            </a:extLst>
          </p:cNvPr>
          <p:cNvSpPr/>
          <p:nvPr/>
        </p:nvSpPr>
        <p:spPr>
          <a:xfrm>
            <a:off x="2606040" y="185126"/>
            <a:ext cx="6979920" cy="735320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938BB-E533-A545-8C65-E6C820BBFD6B}"/>
              </a:ext>
            </a:extLst>
          </p:cNvPr>
          <p:cNvSpPr txBox="1"/>
          <p:nvPr/>
        </p:nvSpPr>
        <p:spPr>
          <a:xfrm>
            <a:off x="2983322" y="294106"/>
            <a:ext cx="6225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Lekcja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A8141C0-5C65-C54B-B99F-F7A3DD1C2725}"/>
              </a:ext>
            </a:extLst>
          </p:cNvPr>
          <p:cNvSpPr/>
          <p:nvPr/>
        </p:nvSpPr>
        <p:spPr>
          <a:xfrm>
            <a:off x="413972" y="1457067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E15013-44B3-074B-97E9-A65290DF3E17}"/>
              </a:ext>
            </a:extLst>
          </p:cNvPr>
          <p:cNvSpPr/>
          <p:nvPr/>
        </p:nvSpPr>
        <p:spPr>
          <a:xfrm>
            <a:off x="360335" y="145706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6C8663-DB1F-4247-809A-B287EA418546}"/>
              </a:ext>
            </a:extLst>
          </p:cNvPr>
          <p:cNvSpPr/>
          <p:nvPr/>
        </p:nvSpPr>
        <p:spPr>
          <a:xfrm>
            <a:off x="404919" y="1437015"/>
            <a:ext cx="30168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FFE875-61C7-534D-980C-DC3A4B940AEB}"/>
              </a:ext>
            </a:extLst>
          </p:cNvPr>
          <p:cNvSpPr/>
          <p:nvPr/>
        </p:nvSpPr>
        <p:spPr>
          <a:xfrm>
            <a:off x="911773" y="1499439"/>
            <a:ext cx="10866255" cy="1680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1600" b="1" dirty="0">
                <a:solidFill>
                  <a:srgbClr val="262626"/>
                </a:solidFill>
              </a:rPr>
              <a:t>Wprowadź uczniów w lekcję pytaniem, co wiedzą o recyklingu i czy ktoś stosuje recykling w domu</a:t>
            </a:r>
            <a:r>
              <a:rPr lang="en-US" sz="1600" b="1" dirty="0">
                <a:solidFill>
                  <a:srgbClr val="262626"/>
                </a:solidFill>
              </a:rPr>
              <a:t>.</a:t>
            </a: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400" dirty="0">
                <a:solidFill>
                  <a:srgbClr val="262626"/>
                </a:solidFill>
              </a:rPr>
              <a:t>Wyświetl slajd „TAK/NIE” albo wydrukuj ten materiał. </a:t>
            </a: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400" dirty="0">
                <a:solidFill>
                  <a:srgbClr val="262626"/>
                </a:solidFill>
              </a:rPr>
              <a:t>Zainicjuj otwartą dyskusję na temat podstaw recyklingu. </a:t>
            </a: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400" dirty="0">
                <a:solidFill>
                  <a:srgbClr val="262626"/>
                </a:solidFill>
              </a:rPr>
              <a:t>Co to właściwie jest recykling? </a:t>
            </a: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400" dirty="0">
                <a:solidFill>
                  <a:srgbClr val="262626"/>
                </a:solidFill>
              </a:rPr>
              <a:t>Co się nadaje do recyklingu? </a:t>
            </a: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400" dirty="0">
                <a:solidFill>
                  <a:srgbClr val="262626"/>
                </a:solidFill>
              </a:rPr>
              <a:t>Co się nie nadaje do recyklingu?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E38A4A-937F-F74F-A584-D7EB77830D3F}"/>
              </a:ext>
            </a:extLst>
          </p:cNvPr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</a:rPr>
              <a:t>Czas trwania lekcji: 25 - 30 minut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3C16D2-3D7B-DC40-88C7-DE4F305BF499}"/>
              </a:ext>
            </a:extLst>
          </p:cNvPr>
          <p:cNvSpPr/>
          <p:nvPr/>
        </p:nvSpPr>
        <p:spPr>
          <a:xfrm>
            <a:off x="413972" y="3596059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DAB2145-ECFA-6647-A9B6-729C703AD8DB}"/>
              </a:ext>
            </a:extLst>
          </p:cNvPr>
          <p:cNvSpPr/>
          <p:nvPr/>
        </p:nvSpPr>
        <p:spPr>
          <a:xfrm>
            <a:off x="360335" y="3596059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8FA13B-529B-584E-8CBD-62424A9A1833}"/>
              </a:ext>
            </a:extLst>
          </p:cNvPr>
          <p:cNvSpPr/>
          <p:nvPr/>
        </p:nvSpPr>
        <p:spPr>
          <a:xfrm>
            <a:off x="404919" y="3576007"/>
            <a:ext cx="30168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3AB73E-5603-9442-95D1-6001147EE36F}"/>
              </a:ext>
            </a:extLst>
          </p:cNvPr>
          <p:cNvSpPr/>
          <p:nvPr/>
        </p:nvSpPr>
        <p:spPr>
          <a:xfrm>
            <a:off x="911773" y="3638431"/>
            <a:ext cx="10866255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1600" b="1" dirty="0">
                <a:solidFill>
                  <a:srgbClr val="262626"/>
                </a:solidFill>
              </a:rPr>
              <a:t>Wyświetl po kolei slajdy „Dlaczego recykling jest dobry dla środowiska” i zainicjuj dyskusję </a:t>
            </a:r>
            <a:r>
              <a:rPr lang="en-US" sz="1600" dirty="0">
                <a:solidFill>
                  <a:srgbClr val="262626"/>
                </a:solidFill>
              </a:rPr>
              <a:t>o</a:t>
            </a:r>
            <a:r>
              <a:rPr lang="pl-PL" sz="1600" dirty="0">
                <a:solidFill>
                  <a:srgbClr val="262626"/>
                </a:solidFill>
              </a:rPr>
              <a:t> korzyściach, które recykling przynosi środowisku przez to, że możemy produkować wiele rzeczy z materiałów z recyklingu</a:t>
            </a:r>
            <a:r>
              <a:rPr lang="en-US" sz="1600" dirty="0">
                <a:solidFill>
                  <a:srgbClr val="262626"/>
                </a:solidFill>
              </a:rPr>
              <a:t>. </a:t>
            </a:r>
            <a:r>
              <a:rPr lang="pl-PL" sz="1600" dirty="0">
                <a:solidFill>
                  <a:srgbClr val="262626"/>
                </a:solidFill>
              </a:rPr>
              <a:t>Dzięki recyklingowi oszczędza się energię, chroni zasoby i ogranicza zanieczyszczenie</a:t>
            </a:r>
            <a:r>
              <a:rPr lang="en-US" sz="1600" dirty="0">
                <a:solidFill>
                  <a:srgbClr val="262626"/>
                </a:solidFill>
              </a:rPr>
              <a:t>. </a:t>
            </a:r>
            <a:r>
              <a:rPr lang="pl-PL" sz="1600" dirty="0">
                <a:solidFill>
                  <a:srgbClr val="262626"/>
                </a:solidFill>
              </a:rPr>
              <a:t>Wyjaśnij uczniom, że przedmioty z recyklingu można przerabiać na wiele różnych produktów, co zużywa mniej energii i generuje mniejsze zanieczyszczenie niż wytwarzanie tych samych produktów od nowa</a:t>
            </a:r>
            <a:r>
              <a:rPr lang="en-US" sz="1600" dirty="0">
                <a:solidFill>
                  <a:srgbClr val="262626"/>
                </a:solidFill>
              </a:rPr>
              <a:t>.</a:t>
            </a:r>
          </a:p>
          <a:p>
            <a:pPr algn="thaiDist">
              <a:lnSpc>
                <a:spcPct val="120000"/>
              </a:lnSpc>
              <a:tabLst>
                <a:tab pos="531813" algn="l"/>
              </a:tabLst>
            </a:pPr>
            <a:endParaRPr lang="en-US" sz="1600" dirty="0">
              <a:solidFill>
                <a:srgbClr val="262626"/>
              </a:solidFill>
            </a:endParaRP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400" dirty="0">
                <a:solidFill>
                  <a:srgbClr val="262626"/>
                </a:solidFill>
              </a:rPr>
              <a:t>Jakie możecie podać przykłady przedmiotów, które nadają się do recyklingu</a:t>
            </a:r>
            <a:r>
              <a:rPr lang="en-US" sz="1400" dirty="0">
                <a:solidFill>
                  <a:srgbClr val="262626"/>
                </a:solidFill>
              </a:rPr>
              <a:t>? </a:t>
            </a: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400" dirty="0">
                <a:solidFill>
                  <a:srgbClr val="262626"/>
                </a:solidFill>
              </a:rPr>
              <a:t>Co się dzieje z tymi rzeczami, kiedy są poddawane recyklingowi</a:t>
            </a:r>
            <a:r>
              <a:rPr lang="en-US" sz="1400" dirty="0">
                <a:solidFill>
                  <a:srgbClr val="262626"/>
                </a:solidFill>
              </a:rPr>
              <a:t>?</a:t>
            </a: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400" dirty="0">
                <a:solidFill>
                  <a:srgbClr val="262626"/>
                </a:solidFill>
              </a:rPr>
              <a:t>Czy używa się ich ponownie, czy przerabia się je na inne rzeczy</a:t>
            </a:r>
            <a:r>
              <a:rPr lang="en-US" sz="1400" dirty="0">
                <a:solidFill>
                  <a:srgbClr val="262626"/>
                </a:solidFill>
              </a:rPr>
              <a:t>? </a:t>
            </a:r>
          </a:p>
          <a:p>
            <a:pPr marL="285750" indent="-285750" algn="thaiDist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pl-PL" sz="1400" dirty="0">
                <a:solidFill>
                  <a:srgbClr val="262626"/>
                </a:solidFill>
              </a:rPr>
              <a:t>Jakie produkty mogą powstać z materiałów z recyklingu</a:t>
            </a:r>
            <a:r>
              <a:rPr lang="en-US" sz="1400" dirty="0">
                <a:solidFill>
                  <a:srgbClr val="262626"/>
                </a:solidFill>
              </a:rPr>
              <a:t>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6F6E28-C4A2-D642-8038-6D553D0F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7195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6657B-1248-6B4D-AE85-8670C18C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429"/>
            <a:ext cx="12192000" cy="68580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A53F07-8687-3F40-9382-41085D07CD38}"/>
              </a:ext>
            </a:extLst>
          </p:cNvPr>
          <p:cNvSpPr/>
          <p:nvPr/>
        </p:nvSpPr>
        <p:spPr>
          <a:xfrm>
            <a:off x="2606040" y="185126"/>
            <a:ext cx="6979920" cy="991698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DE8D3A3-57EC-FF49-A6E8-ADD4234945CA}"/>
              </a:ext>
            </a:extLst>
          </p:cNvPr>
          <p:cNvSpPr/>
          <p:nvPr/>
        </p:nvSpPr>
        <p:spPr>
          <a:xfrm>
            <a:off x="2606040" y="185126"/>
            <a:ext cx="6979920" cy="735320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938BB-E533-A545-8C65-E6C820BBFD6B}"/>
              </a:ext>
            </a:extLst>
          </p:cNvPr>
          <p:cNvSpPr txBox="1"/>
          <p:nvPr/>
        </p:nvSpPr>
        <p:spPr>
          <a:xfrm>
            <a:off x="2983322" y="294106"/>
            <a:ext cx="6225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Lekcja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A8141C0-5C65-C54B-B99F-F7A3DD1C2725}"/>
              </a:ext>
            </a:extLst>
          </p:cNvPr>
          <p:cNvSpPr/>
          <p:nvPr/>
        </p:nvSpPr>
        <p:spPr>
          <a:xfrm>
            <a:off x="413972" y="1449128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E15013-44B3-074B-97E9-A65290DF3E17}"/>
              </a:ext>
            </a:extLst>
          </p:cNvPr>
          <p:cNvSpPr/>
          <p:nvPr/>
        </p:nvSpPr>
        <p:spPr>
          <a:xfrm>
            <a:off x="360335" y="1449128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6C8663-DB1F-4247-809A-B287EA418546}"/>
              </a:ext>
            </a:extLst>
          </p:cNvPr>
          <p:cNvSpPr/>
          <p:nvPr/>
        </p:nvSpPr>
        <p:spPr>
          <a:xfrm>
            <a:off x="404919" y="1429076"/>
            <a:ext cx="30168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FFE875-61C7-534D-980C-DC3A4B940AEB}"/>
              </a:ext>
            </a:extLst>
          </p:cNvPr>
          <p:cNvSpPr/>
          <p:nvPr/>
        </p:nvSpPr>
        <p:spPr>
          <a:xfrm>
            <a:off x="911773" y="1491500"/>
            <a:ext cx="10866255" cy="125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1600" b="1" dirty="0">
                <a:solidFill>
                  <a:srgbClr val="262626"/>
                </a:solidFill>
              </a:rPr>
              <a:t>Podziel uczniów na grupy i rozdaj grupom zestawy kart przedstawiających rzeczy nadające się do recyklingu/nienadające się do recyklingu oraz produkty, które mogą powstać z rzeczy nadających się do recyklingu</a:t>
            </a:r>
            <a:r>
              <a:rPr lang="en-US" sz="1600" b="1" dirty="0">
                <a:solidFill>
                  <a:srgbClr val="262626"/>
                </a:solidFill>
              </a:rPr>
              <a:t>. </a:t>
            </a:r>
            <a:r>
              <a:rPr lang="pl-PL" sz="1600" dirty="0">
                <a:solidFill>
                  <a:srgbClr val="262626"/>
                </a:solidFill>
              </a:rPr>
              <a:t>Powiedz uczniom, że będą pracować w zespole i łączyć w pary karty z produktami i karty z materiałami nadającymi się do recyklingu, żeby pokazać, co można uzyskać z danego materiału w procesie recyklingu</a:t>
            </a:r>
            <a:r>
              <a:rPr lang="en-US" sz="1600" dirty="0">
                <a:solidFill>
                  <a:srgbClr val="262626"/>
                </a:solidFill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E38A4A-937F-F74F-A584-D7EB77830D3F}"/>
              </a:ext>
            </a:extLst>
          </p:cNvPr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</a:rPr>
              <a:t>Czas trwania lekcji: 25 - 30 minut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3C16D2-3D7B-DC40-88C7-DE4F305BF499}"/>
              </a:ext>
            </a:extLst>
          </p:cNvPr>
          <p:cNvSpPr/>
          <p:nvPr/>
        </p:nvSpPr>
        <p:spPr>
          <a:xfrm>
            <a:off x="413972" y="4100923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DAB2145-ECFA-6647-A9B6-729C703AD8DB}"/>
              </a:ext>
            </a:extLst>
          </p:cNvPr>
          <p:cNvSpPr/>
          <p:nvPr/>
        </p:nvSpPr>
        <p:spPr>
          <a:xfrm>
            <a:off x="360335" y="4100923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8FA13B-529B-584E-8CBD-62424A9A1833}"/>
              </a:ext>
            </a:extLst>
          </p:cNvPr>
          <p:cNvSpPr/>
          <p:nvPr/>
        </p:nvSpPr>
        <p:spPr>
          <a:xfrm>
            <a:off x="404919" y="4080871"/>
            <a:ext cx="30168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3AB73E-5603-9442-95D1-6001147EE36F}"/>
              </a:ext>
            </a:extLst>
          </p:cNvPr>
          <p:cNvSpPr/>
          <p:nvPr/>
        </p:nvSpPr>
        <p:spPr>
          <a:xfrm>
            <a:off x="911773" y="4143295"/>
            <a:ext cx="10866255" cy="958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1600" b="1" dirty="0">
                <a:solidFill>
                  <a:srgbClr val="262626"/>
                </a:solidFill>
              </a:rPr>
              <a:t>Poproś uczniów, żeby sięgnęli kartki i zapisali nazwę materiału nadającego się do recyklingu (butelka z tworzywa </a:t>
            </a:r>
            <a:r>
              <a:rPr lang="en-US" sz="1600" b="1" dirty="0">
                <a:solidFill>
                  <a:srgbClr val="262626"/>
                </a:solidFill>
              </a:rPr>
              <a:t>PET)</a:t>
            </a:r>
            <a:r>
              <a:rPr lang="pl-PL" sz="1600" b="1" dirty="0">
                <a:solidFill>
                  <a:srgbClr val="262626"/>
                </a:solidFill>
              </a:rPr>
              <a:t>. Następnie niech uczniowie narysują produkt, na który chcą przerobić tę rzecz zdatną do recyklingu</a:t>
            </a:r>
            <a:r>
              <a:rPr lang="en-US" sz="1600" b="1" dirty="0">
                <a:solidFill>
                  <a:srgbClr val="262626"/>
                </a:solidFill>
              </a:rPr>
              <a:t>. </a:t>
            </a:r>
            <a:r>
              <a:rPr lang="pl-PL" sz="1600" dirty="0">
                <a:solidFill>
                  <a:srgbClr val="262626"/>
                </a:solidFill>
              </a:rPr>
              <a:t>Niech uczniowie przedstawią swoje pomysły klasie</a:t>
            </a:r>
            <a:r>
              <a:rPr lang="en-US" sz="1600" dirty="0">
                <a:solidFill>
                  <a:srgbClr val="262626"/>
                </a:solidFill>
              </a:rPr>
              <a:t>. </a:t>
            </a:r>
            <a:r>
              <a:rPr lang="pl-PL" sz="1600" dirty="0">
                <a:solidFill>
                  <a:srgbClr val="262626"/>
                </a:solidFill>
              </a:rPr>
              <a:t>Niech układ graficzny prac odpowiada prezentowanym slajdom</a:t>
            </a:r>
            <a:r>
              <a:rPr lang="en-US" sz="1600" b="1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1DCC5EF-A814-1947-B2C8-E81918E01AC9}"/>
              </a:ext>
            </a:extLst>
          </p:cNvPr>
          <p:cNvSpPr/>
          <p:nvPr/>
        </p:nvSpPr>
        <p:spPr>
          <a:xfrm>
            <a:off x="413972" y="2891713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09CD8AD-ECCC-8D49-8516-AE5F55825C71}"/>
              </a:ext>
            </a:extLst>
          </p:cNvPr>
          <p:cNvSpPr/>
          <p:nvPr/>
        </p:nvSpPr>
        <p:spPr>
          <a:xfrm>
            <a:off x="360335" y="2891713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D2EBF0-5780-A04C-A5D4-FAB346924B85}"/>
              </a:ext>
            </a:extLst>
          </p:cNvPr>
          <p:cNvSpPr/>
          <p:nvPr/>
        </p:nvSpPr>
        <p:spPr>
          <a:xfrm>
            <a:off x="404919" y="2871661"/>
            <a:ext cx="30168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694EAE-6B8B-1F48-AD7B-1449F7772219}"/>
              </a:ext>
            </a:extLst>
          </p:cNvPr>
          <p:cNvSpPr/>
          <p:nvPr/>
        </p:nvSpPr>
        <p:spPr>
          <a:xfrm>
            <a:off x="911773" y="2934085"/>
            <a:ext cx="10866255" cy="66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tabLst>
                <a:tab pos="531813" algn="l"/>
              </a:tabLst>
            </a:pPr>
            <a:r>
              <a:rPr lang="pl-PL" sz="1600" b="1" dirty="0">
                <a:solidFill>
                  <a:srgbClr val="262626"/>
                </a:solidFill>
              </a:rPr>
              <a:t>Zainicjuj rozmowę na temat tego ćwiczenia i pomagaj uczniom tworzyć prawidłowe pary</a:t>
            </a:r>
            <a:r>
              <a:rPr lang="en-US" sz="1600" b="1" dirty="0">
                <a:solidFill>
                  <a:srgbClr val="262626"/>
                </a:solidFill>
              </a:rPr>
              <a:t>. </a:t>
            </a:r>
            <a:r>
              <a:rPr lang="pl-PL" sz="1600" dirty="0">
                <a:solidFill>
                  <a:srgbClr val="262626"/>
                </a:solidFill>
              </a:rPr>
              <a:t>W sytuacji gdy uczniowie nie rozumieją jakiejś pary, wyjaśnij związek pomiędzy materiałem nadającym się do recyklingu i powstającym z niego produktem</a:t>
            </a:r>
            <a:r>
              <a:rPr lang="en-US" sz="1600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919B81-2677-5C40-9684-E5CD13D7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EDE7-8061-9B4D-88A1-7EA83A94C31B}" type="slidenum">
              <a:rPr lang="x-none" smtClean="0"/>
              <a:t>5</a:t>
            </a:fld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B4B65-6010-D64B-81D7-3C407A712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221" y="5152270"/>
            <a:ext cx="5504114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60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835E1B-68F1-2B46-95E2-12FDF3CFA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29"/>
            <a:ext cx="12192000" cy="68580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203DDFB3-6D59-A14A-BE61-EA5F497B703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1C58300-AB33-2949-B2B1-1F1E1662997D}"/>
              </a:ext>
            </a:extLst>
          </p:cNvPr>
          <p:cNvSpPr/>
          <p:nvPr/>
        </p:nvSpPr>
        <p:spPr>
          <a:xfrm>
            <a:off x="2606040" y="185126"/>
            <a:ext cx="6979920" cy="874017"/>
          </a:xfrm>
          <a:prstGeom prst="roundRect">
            <a:avLst/>
          </a:prstGeom>
          <a:solidFill>
            <a:srgbClr val="3AC69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23EAF2D-430A-3647-BA71-366646E5D4E6}"/>
              </a:ext>
            </a:extLst>
          </p:cNvPr>
          <p:cNvSpPr/>
          <p:nvPr/>
        </p:nvSpPr>
        <p:spPr>
          <a:xfrm>
            <a:off x="2606040" y="185126"/>
            <a:ext cx="6979920" cy="735320"/>
          </a:xfrm>
          <a:prstGeom prst="roundRect">
            <a:avLst/>
          </a:prstGeom>
          <a:solidFill>
            <a:srgbClr val="29C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0BB800-226F-CD4A-815D-DCCCEFEF61E4}"/>
              </a:ext>
            </a:extLst>
          </p:cNvPr>
          <p:cNvSpPr txBox="1"/>
          <p:nvPr/>
        </p:nvSpPr>
        <p:spPr>
          <a:xfrm>
            <a:off x="2357461" y="294106"/>
            <a:ext cx="747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Przygotuj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prezentację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PowerPoint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E55B15-8C0F-384C-8C19-E0135F5D0E05}"/>
              </a:ext>
            </a:extLst>
          </p:cNvPr>
          <p:cNvSpPr/>
          <p:nvPr/>
        </p:nvSpPr>
        <p:spPr>
          <a:xfrm>
            <a:off x="323616" y="3978315"/>
            <a:ext cx="60926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20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Notatki wyświetlają się w okienku po prawej stronie. Tekst powinien się zawijać automatycznie, a w razie potrzeby wyświetla się pionowy pasek przewijania. Można też zmienić rozmiar tekstu w okienku notatek, używając dwóch przycisków w lewym dolnym rogu tego okienka</a:t>
            </a:r>
            <a:r>
              <a:rPr lang="en-US" sz="20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000" b="1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398BB29-C017-ECE8-BCB5-BBEC9FB1F8B5}"/>
              </a:ext>
            </a:extLst>
          </p:cNvPr>
          <p:cNvSpPr txBox="1"/>
          <p:nvPr/>
        </p:nvSpPr>
        <p:spPr>
          <a:xfrm>
            <a:off x="482297" y="1197841"/>
            <a:ext cx="11227406" cy="2729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Gdy jesteś gotowy(a), aby zaprezentować lekcje uczniom, kliknij </a:t>
            </a:r>
            <a:r>
              <a:rPr lang="pl-PL" sz="18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pokaz slajdów </a:t>
            </a:r>
            <a:r>
              <a:rPr lang="pl-PL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góry paska menu, a następnie wybierz </a:t>
            </a:r>
            <a:r>
              <a:rPr lang="pl-PL" sz="18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„Od początku”. </a:t>
            </a:r>
          </a:p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endParaRPr lang="pl-PL" sz="1800" b="1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endParaRPr lang="pl-PL" sz="1800" b="1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endParaRPr lang="pl-PL" sz="18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Następnie naprowadź kursor „myszy” na lewy, dolny róg prezentacji. </a:t>
            </a:r>
          </a:p>
          <a:p>
            <a:pPr algn="thaiDist">
              <a:lnSpc>
                <a:spcPct val="120000"/>
              </a:lnSpc>
              <a:buClr>
                <a:srgbClr val="3AC69D"/>
              </a:buClr>
              <a:buSzPct val="150000"/>
            </a:pPr>
            <a:r>
              <a:rPr lang="pl-PL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rozwinięciu opcji zaznaczonej w zielonym kółku wybierz „Pokaż widok prezentera”. W widoku prezentera podczas prezentacji widzisz swoje notatki, a odbiorcy widzą tylko prezentację</a:t>
            </a:r>
            <a:r>
              <a:rPr lang="en-US" sz="18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b="1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6312935-3257-4DE0-2C77-E43072660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30" y="1905755"/>
            <a:ext cx="6223183" cy="60726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90A77A6-117A-CA31-4BBB-BB2C77BB3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362" y="1905755"/>
            <a:ext cx="2838450" cy="6096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ACCA76E-55F6-FA04-CBA0-EA17206AC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770" y="3861101"/>
            <a:ext cx="4952081" cy="270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55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EE5F5A-25FD-5F82-8489-0C37073A4BEF}"/>
              </a:ext>
            </a:extLst>
          </p:cNvPr>
          <p:cNvGrpSpPr/>
          <p:nvPr/>
        </p:nvGrpSpPr>
        <p:grpSpPr>
          <a:xfrm>
            <a:off x="1480707" y="5036833"/>
            <a:ext cx="3105179" cy="740506"/>
            <a:chOff x="1058928" y="327691"/>
            <a:chExt cx="3105179" cy="740506"/>
          </a:xfrm>
        </p:grpSpPr>
        <p:sp>
          <p:nvSpPr>
            <p:cNvPr id="189" name="Google Shape;189;p6"/>
            <p:cNvSpPr/>
            <p:nvPr/>
          </p:nvSpPr>
          <p:spPr>
            <a:xfrm>
              <a:off x="1058928" y="332877"/>
              <a:ext cx="3105179" cy="735320"/>
            </a:xfrm>
            <a:prstGeom prst="roundRect">
              <a:avLst>
                <a:gd name="adj" fmla="val 16667"/>
              </a:avLst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 txBox="1"/>
            <p:nvPr/>
          </p:nvSpPr>
          <p:spPr>
            <a:xfrm>
              <a:off x="1527338" y="327691"/>
              <a:ext cx="2347803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40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TAK</a:t>
              </a:r>
              <a:endParaRPr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992DF71-B608-D792-F5D7-801C52743482}"/>
              </a:ext>
            </a:extLst>
          </p:cNvPr>
          <p:cNvGrpSpPr/>
          <p:nvPr/>
        </p:nvGrpSpPr>
        <p:grpSpPr>
          <a:xfrm>
            <a:off x="7606116" y="5001675"/>
            <a:ext cx="3105179" cy="736434"/>
            <a:chOff x="7983908" y="313974"/>
            <a:chExt cx="3105179" cy="736434"/>
          </a:xfrm>
        </p:grpSpPr>
        <p:sp>
          <p:nvSpPr>
            <p:cNvPr id="190" name="Google Shape;190;p6"/>
            <p:cNvSpPr/>
            <p:nvPr/>
          </p:nvSpPr>
          <p:spPr>
            <a:xfrm>
              <a:off x="7983908" y="313974"/>
              <a:ext cx="3105179" cy="735320"/>
            </a:xfrm>
            <a:prstGeom prst="roundRect">
              <a:avLst>
                <a:gd name="adj" fmla="val 16667"/>
              </a:avLst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 txBox="1"/>
            <p:nvPr/>
          </p:nvSpPr>
          <p:spPr>
            <a:xfrm>
              <a:off x="8362595" y="342522"/>
              <a:ext cx="2347803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40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NIE</a:t>
              </a:r>
              <a:endParaRPr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0C4D9E-9C72-04B3-A9C1-23B668CD9C93}"/>
              </a:ext>
            </a:extLst>
          </p:cNvPr>
          <p:cNvGrpSpPr/>
          <p:nvPr/>
        </p:nvGrpSpPr>
        <p:grpSpPr>
          <a:xfrm>
            <a:off x="220450" y="81404"/>
            <a:ext cx="1431166" cy="2340400"/>
            <a:chOff x="923533" y="1746170"/>
            <a:chExt cx="1431166" cy="2340400"/>
          </a:xfrm>
        </p:grpSpPr>
        <p:pic>
          <p:nvPicPr>
            <p:cNvPr id="196" name="Google Shape;196;p6" descr="A picture containing plastic, vessel, jar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3533" y="1746170"/>
              <a:ext cx="1260257" cy="15089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p6"/>
            <p:cNvSpPr/>
            <p:nvPr/>
          </p:nvSpPr>
          <p:spPr>
            <a:xfrm>
              <a:off x="923533" y="3255614"/>
              <a:ext cx="1431166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0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Słoik szklany</a:t>
              </a:r>
              <a:endParaRPr sz="20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30F1C6-350D-5301-9B5E-02F5DE044A9F}"/>
              </a:ext>
            </a:extLst>
          </p:cNvPr>
          <p:cNvGrpSpPr/>
          <p:nvPr/>
        </p:nvGrpSpPr>
        <p:grpSpPr>
          <a:xfrm>
            <a:off x="1526254" y="119530"/>
            <a:ext cx="2347800" cy="2317792"/>
            <a:chOff x="2948176" y="1768789"/>
            <a:chExt cx="2347800" cy="2317792"/>
          </a:xfrm>
        </p:grpSpPr>
        <p:sp>
          <p:nvSpPr>
            <p:cNvPr id="199" name="Google Shape;199;p6"/>
            <p:cNvSpPr/>
            <p:nvPr/>
          </p:nvSpPr>
          <p:spPr>
            <a:xfrm>
              <a:off x="2948176" y="3255625"/>
              <a:ext cx="234780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000" b="1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Butelka z</a:t>
              </a:r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000" b="1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tworzywa </a:t>
              </a:r>
              <a:r>
                <a:rPr lang="en-US" sz="2000" b="1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PET</a:t>
              </a:r>
              <a:endParaRPr sz="20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0" name="Google Shape;200;p6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55827" y="1768789"/>
              <a:ext cx="1341942" cy="17053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966CE7C-D288-247E-F77A-AC2123BC3BC4}"/>
              </a:ext>
            </a:extLst>
          </p:cNvPr>
          <p:cNvGrpSpPr/>
          <p:nvPr/>
        </p:nvGrpSpPr>
        <p:grpSpPr>
          <a:xfrm>
            <a:off x="4476375" y="310973"/>
            <a:ext cx="1934828" cy="2080906"/>
            <a:chOff x="3193049" y="4171116"/>
            <a:chExt cx="1934828" cy="2080906"/>
          </a:xfrm>
        </p:grpSpPr>
        <p:sp>
          <p:nvSpPr>
            <p:cNvPr id="203" name="Google Shape;203;p6"/>
            <p:cNvSpPr/>
            <p:nvPr/>
          </p:nvSpPr>
          <p:spPr>
            <a:xfrm>
              <a:off x="3193049" y="5421066"/>
              <a:ext cx="1934828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0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Puszka metalowa</a:t>
              </a:r>
              <a:endParaRPr sz="20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5" name="Google Shape;205;p6" descr="A close up of a roll of tape&#10;&#10;Description automatically generated with low confidenc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75065" y="4171116"/>
              <a:ext cx="648663" cy="12271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48E839F-74AD-D950-1C64-135F2AB78FAC}"/>
              </a:ext>
            </a:extLst>
          </p:cNvPr>
          <p:cNvGrpSpPr/>
          <p:nvPr/>
        </p:nvGrpSpPr>
        <p:grpSpPr>
          <a:xfrm>
            <a:off x="5772147" y="2653683"/>
            <a:ext cx="1958555" cy="2187034"/>
            <a:chOff x="488426" y="4064988"/>
            <a:chExt cx="1958555" cy="2187034"/>
          </a:xfrm>
        </p:grpSpPr>
        <p:sp>
          <p:nvSpPr>
            <p:cNvPr id="202" name="Google Shape;202;p6"/>
            <p:cNvSpPr/>
            <p:nvPr/>
          </p:nvSpPr>
          <p:spPr>
            <a:xfrm>
              <a:off x="671401" y="5421066"/>
              <a:ext cx="177558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0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Pudełko z tektury</a:t>
              </a:r>
              <a:endParaRPr dirty="0"/>
            </a:p>
          </p:txBody>
        </p:sp>
        <p:pic>
          <p:nvPicPr>
            <p:cNvPr id="206" name="Google Shape;206;p6" descr="A picture containing box, stationary, container, envelop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8426" y="4064988"/>
              <a:ext cx="1839065" cy="13747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893B0B7-8AF8-C2DF-010F-C20754765E40}"/>
              </a:ext>
            </a:extLst>
          </p:cNvPr>
          <p:cNvGrpSpPr/>
          <p:nvPr/>
        </p:nvGrpSpPr>
        <p:grpSpPr>
          <a:xfrm>
            <a:off x="109970" y="3458031"/>
            <a:ext cx="1766616" cy="1951876"/>
            <a:chOff x="6420868" y="1760417"/>
            <a:chExt cx="1680673" cy="1534980"/>
          </a:xfrm>
        </p:grpSpPr>
        <p:pic>
          <p:nvPicPr>
            <p:cNvPr id="208" name="Google Shape;208;p6" descr="A picture containing banana, indoor, yellow, half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506825" y="1760417"/>
              <a:ext cx="1477076" cy="10526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6"/>
            <p:cNvSpPr/>
            <p:nvPr/>
          </p:nvSpPr>
          <p:spPr>
            <a:xfrm>
              <a:off x="6420868" y="2700012"/>
              <a:ext cx="1680673" cy="59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Skórka od banana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AC472EA-9BBB-E027-1EC6-466FC77F9AEB}"/>
              </a:ext>
            </a:extLst>
          </p:cNvPr>
          <p:cNvGrpSpPr/>
          <p:nvPr/>
        </p:nvGrpSpPr>
        <p:grpSpPr>
          <a:xfrm>
            <a:off x="10192079" y="582212"/>
            <a:ext cx="1680673" cy="1710934"/>
            <a:chOff x="8346482" y="1742833"/>
            <a:chExt cx="1680673" cy="1710934"/>
          </a:xfrm>
        </p:grpSpPr>
        <p:sp>
          <p:nvSpPr>
            <p:cNvPr id="211" name="Google Shape;211;p6"/>
            <p:cNvSpPr/>
            <p:nvPr/>
          </p:nvSpPr>
          <p:spPr>
            <a:xfrm>
              <a:off x="8346482" y="2696677"/>
              <a:ext cx="1680673" cy="757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Brudna serwetka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2" name="Google Shape;212;p6" descr="A picture containing cloth, paper, indoor, bed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616966" y="1742833"/>
              <a:ext cx="1057548" cy="10526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0B8B0A-67B6-3E05-21B6-0E977C8A77E3}"/>
              </a:ext>
            </a:extLst>
          </p:cNvPr>
          <p:cNvGrpSpPr/>
          <p:nvPr/>
        </p:nvGrpSpPr>
        <p:grpSpPr>
          <a:xfrm>
            <a:off x="7004304" y="448738"/>
            <a:ext cx="2037700" cy="1601183"/>
            <a:chOff x="6377570" y="3189531"/>
            <a:chExt cx="1680673" cy="1218676"/>
          </a:xfrm>
        </p:grpSpPr>
        <p:sp>
          <p:nvSpPr>
            <p:cNvPr id="217" name="Google Shape;217;p6"/>
            <p:cNvSpPr/>
            <p:nvPr/>
          </p:nvSpPr>
          <p:spPr>
            <a:xfrm>
              <a:off x="6377570" y="4084971"/>
              <a:ext cx="1680673" cy="323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Żarówka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8" name="Google Shape;218;p6" descr="A picture containing cup, light, glass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914029" y="3189531"/>
              <a:ext cx="529129" cy="87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DC5EA0-C72D-0140-9EE2-A3E9249CE56A}"/>
              </a:ext>
            </a:extLst>
          </p:cNvPr>
          <p:cNvGrpSpPr/>
          <p:nvPr/>
        </p:nvGrpSpPr>
        <p:grpSpPr>
          <a:xfrm>
            <a:off x="2821982" y="183244"/>
            <a:ext cx="2249386" cy="2225996"/>
            <a:chOff x="8347377" y="3141253"/>
            <a:chExt cx="1680673" cy="1452470"/>
          </a:xfrm>
        </p:grpSpPr>
        <p:pic>
          <p:nvPicPr>
            <p:cNvPr id="220" name="Google Shape;220;p6" descr="Calendar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419615">
              <a:off x="8449667" y="3141253"/>
              <a:ext cx="1381506" cy="10873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6"/>
            <p:cNvSpPr/>
            <p:nvPr/>
          </p:nvSpPr>
          <p:spPr>
            <a:xfrm>
              <a:off x="8347377" y="4099719"/>
              <a:ext cx="1680673" cy="4940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Karton</a:t>
              </a:r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po soku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46FF9F-94B0-2AEA-0BCA-E78E1E44E41D}"/>
              </a:ext>
            </a:extLst>
          </p:cNvPr>
          <p:cNvGrpSpPr/>
          <p:nvPr/>
        </p:nvGrpSpPr>
        <p:grpSpPr>
          <a:xfrm>
            <a:off x="7973078" y="2400898"/>
            <a:ext cx="1680673" cy="1292499"/>
            <a:chOff x="6365330" y="4619518"/>
            <a:chExt cx="1680673" cy="1292499"/>
          </a:xfrm>
        </p:grpSpPr>
        <p:pic>
          <p:nvPicPr>
            <p:cNvPr id="223" name="Google Shape;223;p6" descr="A picture containing toy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613205" y="4619518"/>
              <a:ext cx="1125056" cy="9133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6"/>
            <p:cNvSpPr/>
            <p:nvPr/>
          </p:nvSpPr>
          <p:spPr>
            <a:xfrm>
              <a:off x="6365330" y="5487326"/>
              <a:ext cx="1680673" cy="4246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Zabawki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4E11D5-1FD4-C214-0EBD-302694DFD614}"/>
              </a:ext>
            </a:extLst>
          </p:cNvPr>
          <p:cNvGrpSpPr/>
          <p:nvPr/>
        </p:nvGrpSpPr>
        <p:grpSpPr>
          <a:xfrm>
            <a:off x="2286581" y="2429199"/>
            <a:ext cx="1680673" cy="1698092"/>
            <a:chOff x="8327554" y="4546324"/>
            <a:chExt cx="1680673" cy="1698092"/>
          </a:xfrm>
        </p:grpSpPr>
        <p:pic>
          <p:nvPicPr>
            <p:cNvPr id="226" name="Google Shape;226;p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622992" y="4546324"/>
              <a:ext cx="898830" cy="9998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6"/>
            <p:cNvSpPr/>
            <p:nvPr/>
          </p:nvSpPr>
          <p:spPr>
            <a:xfrm>
              <a:off x="8327554" y="5487326"/>
              <a:ext cx="1680673" cy="757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Torba plastikowa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8FE6E0-7712-DD18-3415-CD204ED997F4}"/>
              </a:ext>
            </a:extLst>
          </p:cNvPr>
          <p:cNvGrpSpPr/>
          <p:nvPr/>
        </p:nvGrpSpPr>
        <p:grpSpPr>
          <a:xfrm>
            <a:off x="10236561" y="2583333"/>
            <a:ext cx="1942002" cy="1445457"/>
            <a:chOff x="10237173" y="4701929"/>
            <a:chExt cx="1680673" cy="1147076"/>
          </a:xfrm>
        </p:grpSpPr>
        <p:pic>
          <p:nvPicPr>
            <p:cNvPr id="229" name="Google Shape;229;p6" descr="A close-up of a sword&#10;&#10;Description automatically generated with low confidence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996009" flipH="1">
              <a:off x="10454559" y="4701929"/>
              <a:ext cx="1025960" cy="7750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p6"/>
            <p:cNvSpPr/>
            <p:nvPr/>
          </p:nvSpPr>
          <p:spPr>
            <a:xfrm>
              <a:off x="10237173" y="5511982"/>
              <a:ext cx="1680673" cy="3370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Ołówek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F2DFB0-355E-C9BE-0F5C-3332CCAA6048}"/>
              </a:ext>
            </a:extLst>
          </p:cNvPr>
          <p:cNvGrpSpPr/>
          <p:nvPr/>
        </p:nvGrpSpPr>
        <p:grpSpPr>
          <a:xfrm>
            <a:off x="8416361" y="421365"/>
            <a:ext cx="2249385" cy="1589727"/>
            <a:chOff x="10256338" y="3269424"/>
            <a:chExt cx="1680673" cy="1132963"/>
          </a:xfrm>
        </p:grpSpPr>
        <p:pic>
          <p:nvPicPr>
            <p:cNvPr id="232" name="Google Shape;232;p6" descr="A pair of shoes&#10;&#10;Description automatically generated with low confidence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510259" y="3269424"/>
              <a:ext cx="1272277" cy="806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6"/>
            <p:cNvSpPr/>
            <p:nvPr/>
          </p:nvSpPr>
          <p:spPr>
            <a:xfrm>
              <a:off x="10256338" y="4099719"/>
              <a:ext cx="1680673" cy="302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Buty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" name="Google Shape;235;p6"/>
          <p:cNvSpPr txBox="1">
            <a:spLocks noGrp="1"/>
          </p:cNvSpPr>
          <p:nvPr>
            <p:ph type="sldNum" idx="12"/>
          </p:nvPr>
        </p:nvSpPr>
        <p:spPr>
          <a:xfrm>
            <a:off x="9042775" y="122425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D67DB0-D495-B2B5-7AE3-E85F1ACDF64A}"/>
              </a:ext>
            </a:extLst>
          </p:cNvPr>
          <p:cNvGrpSpPr/>
          <p:nvPr/>
        </p:nvGrpSpPr>
        <p:grpSpPr>
          <a:xfrm>
            <a:off x="546108" y="2009437"/>
            <a:ext cx="2154046" cy="2016837"/>
            <a:chOff x="10269241" y="1451979"/>
            <a:chExt cx="1680673" cy="1576710"/>
          </a:xfrm>
        </p:grpSpPr>
        <p:sp>
          <p:nvSpPr>
            <p:cNvPr id="50" name="Google Shape;188;p4">
              <a:extLst>
                <a:ext uri="{FF2B5EF4-FFF2-40B4-BE49-F238E27FC236}">
                  <a16:creationId xmlns:a16="http://schemas.microsoft.com/office/drawing/2014/main" id="{DA4964E3-8233-7F4C-9152-5806C7DCC220}"/>
                </a:ext>
              </a:extLst>
            </p:cNvPr>
            <p:cNvSpPr/>
            <p:nvPr/>
          </p:nvSpPr>
          <p:spPr>
            <a:xfrm>
              <a:off x="10269241" y="2696677"/>
              <a:ext cx="1680673" cy="3320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b="1" i="0" u="none" strike="noStrike" cap="none" dirty="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Wąż ogrodowy</a:t>
              </a:r>
              <a:endParaRPr sz="18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" name="Picture 50" descr="A picture containing cable, connector&#10;&#10;Description automatically generated">
              <a:extLst>
                <a:ext uri="{FF2B5EF4-FFF2-40B4-BE49-F238E27FC236}">
                  <a16:creationId xmlns:a16="http://schemas.microsoft.com/office/drawing/2014/main" id="{CC1B5C77-3E33-E34B-A12A-B6CCADC88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3" b="-51"/>
            <a:stretch/>
          </p:blipFill>
          <p:spPr>
            <a:xfrm>
              <a:off x="10402520" y="1451979"/>
              <a:ext cx="1233132" cy="1334224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AECF63-3EC9-1630-2215-F38BEAD39127}"/>
              </a:ext>
            </a:extLst>
          </p:cNvPr>
          <p:cNvCxnSpPr>
            <a:stCxn id="197" idx="0"/>
            <a:endCxn id="191" idx="0"/>
          </p:cNvCxnSpPr>
          <p:nvPr/>
        </p:nvCxnSpPr>
        <p:spPr>
          <a:xfrm>
            <a:off x="936033" y="1590848"/>
            <a:ext cx="2186986" cy="344598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B4BF6E-576F-9C9F-CF2A-15D5622B738F}"/>
              </a:ext>
            </a:extLst>
          </p:cNvPr>
          <p:cNvCxnSpPr>
            <a:cxnSpLocks/>
          </p:cNvCxnSpPr>
          <p:nvPr/>
        </p:nvCxnSpPr>
        <p:spPr>
          <a:xfrm>
            <a:off x="1933905" y="1910482"/>
            <a:ext cx="1189114" cy="30911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8A94CA-6471-CF03-6331-2558498EBF19}"/>
              </a:ext>
            </a:extLst>
          </p:cNvPr>
          <p:cNvCxnSpPr>
            <a:cxnSpLocks/>
          </p:cNvCxnSpPr>
          <p:nvPr/>
        </p:nvCxnSpPr>
        <p:spPr>
          <a:xfrm>
            <a:off x="9482064" y="2006326"/>
            <a:ext cx="138239" cy="303050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606B969-57C3-B68B-4B68-2DE1B97ECC06}"/>
              </a:ext>
            </a:extLst>
          </p:cNvPr>
          <p:cNvCxnSpPr>
            <a:cxnSpLocks/>
            <a:stCxn id="203" idx="0"/>
          </p:cNvCxnSpPr>
          <p:nvPr/>
        </p:nvCxnSpPr>
        <p:spPr>
          <a:xfrm flipH="1">
            <a:off x="4366540" y="1560923"/>
            <a:ext cx="1077249" cy="340610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0014661-FEE0-E480-B333-C7B6C44CFD43}"/>
              </a:ext>
            </a:extLst>
          </p:cNvPr>
          <p:cNvCxnSpPr>
            <a:cxnSpLocks/>
            <a:stCxn id="217" idx="0"/>
          </p:cNvCxnSpPr>
          <p:nvPr/>
        </p:nvCxnSpPr>
        <p:spPr>
          <a:xfrm>
            <a:off x="8023154" y="1625231"/>
            <a:ext cx="45419" cy="335326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BB3022C-9A25-C78F-DF0B-B8564F25436E}"/>
              </a:ext>
            </a:extLst>
          </p:cNvPr>
          <p:cNvCxnSpPr>
            <a:cxnSpLocks/>
          </p:cNvCxnSpPr>
          <p:nvPr/>
        </p:nvCxnSpPr>
        <p:spPr>
          <a:xfrm flipH="1">
            <a:off x="3702614" y="1625231"/>
            <a:ext cx="107789" cy="343913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080FB93-0CC9-5581-65FE-22AC6F978E4F}"/>
              </a:ext>
            </a:extLst>
          </p:cNvPr>
          <p:cNvCxnSpPr>
            <a:cxnSpLocks/>
          </p:cNvCxnSpPr>
          <p:nvPr/>
        </p:nvCxnSpPr>
        <p:spPr>
          <a:xfrm flipH="1">
            <a:off x="9932883" y="1824916"/>
            <a:ext cx="470655" cy="31821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4EDFFA5-F892-81FF-18C4-17607C1A43E8}"/>
              </a:ext>
            </a:extLst>
          </p:cNvPr>
          <p:cNvCxnSpPr>
            <a:cxnSpLocks/>
          </p:cNvCxnSpPr>
          <p:nvPr/>
        </p:nvCxnSpPr>
        <p:spPr>
          <a:xfrm>
            <a:off x="1218787" y="4882117"/>
            <a:ext cx="1073485" cy="18225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19F4F4C-B22D-417B-9B76-04A1F10B9204}"/>
              </a:ext>
            </a:extLst>
          </p:cNvPr>
          <p:cNvCxnSpPr>
            <a:cxnSpLocks/>
          </p:cNvCxnSpPr>
          <p:nvPr/>
        </p:nvCxnSpPr>
        <p:spPr>
          <a:xfrm>
            <a:off x="1876586" y="3558689"/>
            <a:ext cx="823568" cy="147814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3D3E00F-907E-F87A-505F-39030A516D0E}"/>
              </a:ext>
            </a:extLst>
          </p:cNvPr>
          <p:cNvCxnSpPr>
            <a:cxnSpLocks/>
          </p:cNvCxnSpPr>
          <p:nvPr/>
        </p:nvCxnSpPr>
        <p:spPr>
          <a:xfrm flipH="1">
            <a:off x="4519246" y="3766153"/>
            <a:ext cx="1442555" cy="12982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1F74E43-7E1E-0A66-456F-30AF17D5FBF4}"/>
              </a:ext>
            </a:extLst>
          </p:cNvPr>
          <p:cNvCxnSpPr>
            <a:cxnSpLocks/>
            <a:stCxn id="224" idx="2"/>
          </p:cNvCxnSpPr>
          <p:nvPr/>
        </p:nvCxnSpPr>
        <p:spPr>
          <a:xfrm>
            <a:off x="8813415" y="3693397"/>
            <a:ext cx="284756" cy="125761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FAAE419-834A-77B2-DE59-74929E98B7DF}"/>
              </a:ext>
            </a:extLst>
          </p:cNvPr>
          <p:cNvCxnSpPr>
            <a:cxnSpLocks/>
          </p:cNvCxnSpPr>
          <p:nvPr/>
        </p:nvCxnSpPr>
        <p:spPr>
          <a:xfrm>
            <a:off x="3357953" y="4028790"/>
            <a:ext cx="29824" cy="87299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CF5CC32-AAEB-B4A5-4B55-4A8FEEBDD6B1}"/>
              </a:ext>
            </a:extLst>
          </p:cNvPr>
          <p:cNvCxnSpPr>
            <a:cxnSpLocks/>
          </p:cNvCxnSpPr>
          <p:nvPr/>
        </p:nvCxnSpPr>
        <p:spPr>
          <a:xfrm flipH="1">
            <a:off x="10618329" y="3878373"/>
            <a:ext cx="121692" cy="10886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17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4" descr="A picture containing text, peop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5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"/>
          <p:cNvSpPr/>
          <p:nvPr/>
        </p:nvSpPr>
        <p:spPr>
          <a:xfrm>
            <a:off x="1148651" y="313974"/>
            <a:ext cx="3105179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4"/>
          <p:cNvSpPr/>
          <p:nvPr/>
        </p:nvSpPr>
        <p:spPr>
          <a:xfrm>
            <a:off x="7983908" y="313974"/>
            <a:ext cx="3105179" cy="73532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4"/>
          <p:cNvSpPr txBox="1"/>
          <p:nvPr/>
        </p:nvSpPr>
        <p:spPr>
          <a:xfrm>
            <a:off x="1527338" y="327691"/>
            <a:ext cx="23478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TAK</a:t>
            </a:r>
            <a:endParaRPr dirty="0"/>
          </a:p>
        </p:txBody>
      </p:sp>
      <p:sp>
        <p:nvSpPr>
          <p:cNvPr id="166" name="Google Shape;166;p4"/>
          <p:cNvSpPr txBox="1"/>
          <p:nvPr/>
        </p:nvSpPr>
        <p:spPr>
          <a:xfrm>
            <a:off x="8362597" y="327691"/>
            <a:ext cx="23478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NIE</a:t>
            </a:r>
            <a:endParaRPr dirty="0"/>
          </a:p>
        </p:txBody>
      </p:sp>
      <p:cxnSp>
        <p:nvCxnSpPr>
          <p:cNvPr id="167" name="Google Shape;167;p4"/>
          <p:cNvCxnSpPr/>
          <p:nvPr/>
        </p:nvCxnSpPr>
        <p:spPr>
          <a:xfrm>
            <a:off x="6159855" y="482968"/>
            <a:ext cx="0" cy="5205631"/>
          </a:xfrm>
          <a:prstGeom prst="straightConnector1">
            <a:avLst/>
          </a:prstGeom>
          <a:noFill/>
          <a:ln w="34925" cap="flat" cmpd="sng">
            <a:solidFill>
              <a:srgbClr val="262626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68" name="Google Shape;168;p4"/>
          <p:cNvSpPr/>
          <p:nvPr/>
        </p:nvSpPr>
        <p:spPr>
          <a:xfrm>
            <a:off x="556348" y="1144746"/>
            <a:ext cx="4289781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29C7F7"/>
                </a:solidFill>
                <a:latin typeface="Calibri"/>
                <a:ea typeface="Calibri"/>
                <a:cs typeface="Calibri"/>
                <a:sym typeface="Calibri"/>
              </a:rPr>
              <a:t>Zawsze </a:t>
            </a:r>
            <a:r>
              <a:rPr lang="pl-PL" sz="2400" b="1" dirty="0" err="1">
                <a:solidFill>
                  <a:srgbClr val="29C7F7"/>
                </a:solidFill>
                <a:latin typeface="Calibri"/>
                <a:ea typeface="Calibri"/>
                <a:cs typeface="Calibri"/>
                <a:sym typeface="Calibri"/>
              </a:rPr>
              <a:t>recyklinguj</a:t>
            </a:r>
            <a:r>
              <a:rPr lang="en-US" sz="2400" b="0" i="0" u="none" strike="noStrike" cap="none" dirty="0">
                <a:solidFill>
                  <a:srgbClr val="29C7F7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b="0" i="0" u="none" strike="noStrike" cap="none" dirty="0">
              <a:solidFill>
                <a:srgbClr val="29C7F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"/>
          <p:cNvSpPr/>
          <p:nvPr/>
        </p:nvSpPr>
        <p:spPr>
          <a:xfrm>
            <a:off x="7302314" y="1144745"/>
            <a:ext cx="4289781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3AC69D"/>
                </a:solidFill>
                <a:latin typeface="Calibri"/>
                <a:ea typeface="Calibri"/>
                <a:cs typeface="Calibri"/>
                <a:sym typeface="Calibri"/>
              </a:rPr>
              <a:t>Nigdy nie </a:t>
            </a:r>
            <a:r>
              <a:rPr lang="pl-PL" sz="2400" b="1" i="0" u="none" strike="noStrike" cap="none" dirty="0" err="1">
                <a:solidFill>
                  <a:srgbClr val="3AC69D"/>
                </a:solidFill>
                <a:latin typeface="Calibri"/>
                <a:ea typeface="Calibri"/>
                <a:cs typeface="Calibri"/>
                <a:sym typeface="Calibri"/>
              </a:rPr>
              <a:t>recyklinguj</a:t>
            </a:r>
            <a:r>
              <a:rPr lang="en-US" sz="2400" b="0" i="0" u="none" strike="noStrike" cap="none" dirty="0">
                <a:solidFill>
                  <a:srgbClr val="3AC69D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b="0" i="0" u="none" strike="noStrike" cap="none" dirty="0">
              <a:solidFill>
                <a:srgbClr val="3AC69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4" descr="A picture containing plastic, vessel, ja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3533" y="1746170"/>
            <a:ext cx="1260257" cy="150894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"/>
          <p:cNvSpPr/>
          <p:nvPr/>
        </p:nvSpPr>
        <p:spPr>
          <a:xfrm>
            <a:off x="923533" y="3255614"/>
            <a:ext cx="14311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Słoik szklany</a:t>
            </a:r>
            <a:endParaRPr sz="20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4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14" b="29"/>
          <a:stretch/>
        </p:blipFill>
        <p:spPr>
          <a:xfrm>
            <a:off x="2132992" y="1824169"/>
            <a:ext cx="795697" cy="71230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4"/>
          <p:cNvSpPr/>
          <p:nvPr/>
        </p:nvSpPr>
        <p:spPr>
          <a:xfrm>
            <a:off x="2948175" y="3255625"/>
            <a:ext cx="2427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Butelka z tworzywa </a:t>
            </a:r>
            <a:r>
              <a:rPr lang="en-US" sz="20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PET</a:t>
            </a:r>
            <a:endParaRPr sz="2000" b="1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4" descr="A bottle of water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18844" y="1768751"/>
            <a:ext cx="1341942" cy="170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14" b="29"/>
          <a:stretch/>
        </p:blipFill>
        <p:spPr>
          <a:xfrm>
            <a:off x="4516479" y="1824169"/>
            <a:ext cx="795697" cy="71230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"/>
          <p:cNvSpPr/>
          <p:nvPr/>
        </p:nvSpPr>
        <p:spPr>
          <a:xfrm>
            <a:off x="671401" y="5421066"/>
            <a:ext cx="177558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Pudełko z tektury</a:t>
            </a:r>
            <a:endParaRPr dirty="0"/>
          </a:p>
        </p:txBody>
      </p:sp>
      <p:sp>
        <p:nvSpPr>
          <p:cNvPr id="177" name="Google Shape;177;p4"/>
          <p:cNvSpPr/>
          <p:nvPr/>
        </p:nvSpPr>
        <p:spPr>
          <a:xfrm>
            <a:off x="3193049" y="5421066"/>
            <a:ext cx="193482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Puszka metalowa</a:t>
            </a:r>
            <a:endParaRPr sz="20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4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14" b="29"/>
          <a:stretch/>
        </p:blipFill>
        <p:spPr>
          <a:xfrm>
            <a:off x="4516479" y="3989621"/>
            <a:ext cx="795697" cy="712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" descr="A close up of a roll of tape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75065" y="4171116"/>
            <a:ext cx="648663" cy="12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" descr="A picture containing box, stationary, container, envelop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8426" y="4064988"/>
            <a:ext cx="1839065" cy="137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14" b="29"/>
          <a:stretch/>
        </p:blipFill>
        <p:spPr>
          <a:xfrm>
            <a:off x="2132992" y="3989621"/>
            <a:ext cx="795697" cy="71230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4"/>
          <p:cNvSpPr/>
          <p:nvPr/>
        </p:nvSpPr>
        <p:spPr>
          <a:xfrm>
            <a:off x="8511637" y="4455913"/>
            <a:ext cx="1680673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Brudna serwetka</a:t>
            </a:r>
            <a:endParaRPr sz="18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4" descr="A picture containing cloth, paper, indoor, bed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777245" y="3403284"/>
            <a:ext cx="1057548" cy="10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r="23" b="33"/>
          <a:stretch/>
        </p:blipFill>
        <p:spPr>
          <a:xfrm>
            <a:off x="9027984" y="2761598"/>
            <a:ext cx="583834" cy="5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"/>
          <p:cNvSpPr/>
          <p:nvPr/>
        </p:nvSpPr>
        <p:spPr>
          <a:xfrm>
            <a:off x="6330764" y="2873332"/>
            <a:ext cx="1680673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Żarówka</a:t>
            </a:r>
            <a:endParaRPr sz="18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4" descr="A picture containing cup, light, glass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14029" y="1911962"/>
            <a:ext cx="529129" cy="87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r="23" b="33"/>
          <a:stretch/>
        </p:blipFill>
        <p:spPr>
          <a:xfrm>
            <a:off x="7560760" y="1945673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" descr="A picture containing toy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613205" y="4619518"/>
            <a:ext cx="1125056" cy="91337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6365330" y="5487326"/>
            <a:ext cx="1680673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Zabawki</a:t>
            </a:r>
            <a:endParaRPr sz="18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4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r="23" b="33"/>
          <a:stretch/>
        </p:blipFill>
        <p:spPr>
          <a:xfrm>
            <a:off x="7447593" y="4547731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 descr="A close-up of a sword&#10;&#10;Description automatically generated with low confidenc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-996009" flipH="1">
            <a:off x="10454559" y="4701929"/>
            <a:ext cx="1025960" cy="77503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"/>
          <p:cNvSpPr/>
          <p:nvPr/>
        </p:nvSpPr>
        <p:spPr>
          <a:xfrm>
            <a:off x="10237173" y="5511982"/>
            <a:ext cx="1680673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Ołówek</a:t>
            </a:r>
            <a:endParaRPr sz="18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4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r="23" b="33"/>
          <a:stretch/>
        </p:blipFill>
        <p:spPr>
          <a:xfrm>
            <a:off x="11334184" y="4572387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" descr="A pair of shoes&#10;&#10;Description automatically generated with low confidenc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84624" y="2144826"/>
            <a:ext cx="1272277" cy="806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"/>
          <p:cNvSpPr/>
          <p:nvPr/>
        </p:nvSpPr>
        <p:spPr>
          <a:xfrm>
            <a:off x="10154655" y="3038690"/>
            <a:ext cx="1680673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Buty</a:t>
            </a:r>
            <a:endParaRPr sz="18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4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r="23" b="33"/>
          <a:stretch/>
        </p:blipFill>
        <p:spPr>
          <a:xfrm>
            <a:off x="11238632" y="1768751"/>
            <a:ext cx="583834" cy="5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4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355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3" grpId="0"/>
      <p:bldP spid="176" grpId="0"/>
      <p:bldP spid="1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7" descr="A picture containing text, wa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2980" y="0"/>
            <a:ext cx="12192000" cy="6858000"/>
          </a:xfrm>
          <a:prstGeom prst="rect">
            <a:avLst/>
          </a:prstGeom>
          <a:solidFill>
            <a:srgbClr val="3AC69D"/>
          </a:solidFill>
          <a:ln>
            <a:noFill/>
          </a:ln>
        </p:spPr>
      </p:pic>
      <p:sp>
        <p:nvSpPr>
          <p:cNvPr id="241" name="Google Shape;241;p7"/>
          <p:cNvSpPr/>
          <p:nvPr/>
        </p:nvSpPr>
        <p:spPr>
          <a:xfrm>
            <a:off x="1252937" y="331226"/>
            <a:ext cx="9686126" cy="1031747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7"/>
          <p:cNvSpPr txBox="1"/>
          <p:nvPr/>
        </p:nvSpPr>
        <p:spPr>
          <a:xfrm>
            <a:off x="2859753" y="360780"/>
            <a:ext cx="663914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Pojemniki do sortowania</a:t>
            </a:r>
            <a:endParaRPr dirty="0"/>
          </a:p>
        </p:txBody>
      </p:sp>
      <p:pic>
        <p:nvPicPr>
          <p:cNvPr id="243" name="Google Shape;243;p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9"/>
          <a:stretch/>
        </p:blipFill>
        <p:spPr>
          <a:xfrm>
            <a:off x="377174" y="1653777"/>
            <a:ext cx="699677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9"/>
          <a:stretch/>
        </p:blipFill>
        <p:spPr>
          <a:xfrm>
            <a:off x="377173" y="2400339"/>
            <a:ext cx="699677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9"/>
          <a:stretch/>
        </p:blipFill>
        <p:spPr>
          <a:xfrm>
            <a:off x="377172" y="3171959"/>
            <a:ext cx="699677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9"/>
          <a:stretch/>
        </p:blipFill>
        <p:spPr>
          <a:xfrm>
            <a:off x="377171" y="3951522"/>
            <a:ext cx="699677" cy="6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9"/>
          <a:stretch/>
        </p:blipFill>
        <p:spPr>
          <a:xfrm>
            <a:off x="361897" y="4741483"/>
            <a:ext cx="699677" cy="6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7"/>
          <p:cNvSpPr txBox="1">
            <a:spLocks noGrp="1"/>
          </p:cNvSpPr>
          <p:nvPr>
            <p:ph type="sldNum" idx="12"/>
          </p:nvPr>
        </p:nvSpPr>
        <p:spPr>
          <a:xfrm>
            <a:off x="9042775" y="122425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C43412A-6A4E-45D6-8117-55DFCBB30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130" y="1564176"/>
            <a:ext cx="1171739" cy="196242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32166C4-E26E-417E-8F6C-715AEBA1B583}"/>
              </a:ext>
            </a:extLst>
          </p:cNvPr>
          <p:cNvSpPr txBox="1"/>
          <p:nvPr/>
        </p:nvSpPr>
        <p:spPr>
          <a:xfrm>
            <a:off x="1128929" y="1766514"/>
            <a:ext cx="3692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Comic Sans MS" panose="030F0702030302020204" pitchFamily="66" charset="0"/>
              </a:rPr>
              <a:t>Papier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45518CA-27C8-4416-8BB6-9B29BB158426}"/>
              </a:ext>
            </a:extLst>
          </p:cNvPr>
          <p:cNvSpPr txBox="1"/>
          <p:nvPr/>
        </p:nvSpPr>
        <p:spPr>
          <a:xfrm>
            <a:off x="1094628" y="2526634"/>
            <a:ext cx="3692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Comic Sans MS" panose="030F0702030302020204" pitchFamily="66" charset="0"/>
              </a:rPr>
              <a:t>Szkło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250C014-88B7-48D5-AF22-05E460A880B6}"/>
              </a:ext>
            </a:extLst>
          </p:cNvPr>
          <p:cNvSpPr txBox="1"/>
          <p:nvPr/>
        </p:nvSpPr>
        <p:spPr>
          <a:xfrm>
            <a:off x="1035095" y="3237428"/>
            <a:ext cx="413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Comic Sans MS" panose="030F0702030302020204" pitchFamily="66" charset="0"/>
              </a:rPr>
              <a:t>Metal i tworzywa sztuczne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6DE5508-9BB1-4A4D-8D67-7626AAF40322}"/>
              </a:ext>
            </a:extLst>
          </p:cNvPr>
          <p:cNvSpPr txBox="1"/>
          <p:nvPr/>
        </p:nvSpPr>
        <p:spPr>
          <a:xfrm>
            <a:off x="1128929" y="4050902"/>
            <a:ext cx="413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latin typeface="Comic Sans MS" panose="030F0702030302020204" pitchFamily="66" charset="0"/>
              </a:rPr>
              <a:t>Bio</a:t>
            </a:r>
            <a:endParaRPr lang="pl-PL" sz="2400" dirty="0">
              <a:latin typeface="Comic Sans MS" panose="030F0702030302020204" pitchFamily="66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14A13B4-C35C-4E76-93ED-6D5ACB10423D}"/>
              </a:ext>
            </a:extLst>
          </p:cNvPr>
          <p:cNvSpPr txBox="1"/>
          <p:nvPr/>
        </p:nvSpPr>
        <p:spPr>
          <a:xfrm>
            <a:off x="1076851" y="4866489"/>
            <a:ext cx="413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Comic Sans MS" panose="030F0702030302020204" pitchFamily="66" charset="0"/>
              </a:rPr>
              <a:t>Zmieszane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963C509-B646-4F54-BFA9-027AD938C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040" y="1564176"/>
            <a:ext cx="1152686" cy="194337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1A44E65-36B1-4742-BA33-4844FEA72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8897" y="1571774"/>
            <a:ext cx="1114581" cy="185763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128475F-3F38-4510-B725-D428F1853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9446" y="3743808"/>
            <a:ext cx="1162212" cy="183858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3477950-E62A-4186-8C0B-37BC0F8E5D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6726" y="3743808"/>
            <a:ext cx="1152686" cy="1838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 2 (Advanced Lesson)" id="{98268673-526F-B146-981C-8D89C0788F61}" vid="{B12E13BD-0821-354E-829B-D7A310C983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13E1A2706926046992B4250558F01A5" ma:contentTypeVersion="12" ma:contentTypeDescription="Utwórz nowy dokument." ma:contentTypeScope="" ma:versionID="91f25869a802c7903a1cbabcce24e90d">
  <xsd:schema xmlns:xsd="http://www.w3.org/2001/XMLSchema" xmlns:xs="http://www.w3.org/2001/XMLSchema" xmlns:p="http://schemas.microsoft.com/office/2006/metadata/properties" xmlns:ns2="b3cf53fe-5709-4881-86bb-a98b574c97a7" xmlns:ns3="add40845-5173-4435-b647-193b811b2a3e" targetNamespace="http://schemas.microsoft.com/office/2006/metadata/properties" ma:root="true" ma:fieldsID="9fcf2155dfd89c352a8bdf69f3c9d1cd" ns2:_="" ns3:_="">
    <xsd:import namespace="b3cf53fe-5709-4881-86bb-a98b574c97a7"/>
    <xsd:import namespace="add40845-5173-4435-b647-193b811b2a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cf53fe-5709-4881-86bb-a98b574c97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43890b14-0df8-462d-827d-ee3b8107f1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d40845-5173-4435-b647-193b811b2a3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77e61f1-a9ac-4268-885e-d44bdb337131}" ma:internalName="TaxCatchAll" ma:showField="CatchAllData" ma:web="add40845-5173-4435-b647-193b811b2a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d40845-5173-4435-b647-193b811b2a3e" xsi:nil="true"/>
    <lcf76f155ced4ddcb4097134ff3c332f xmlns="b3cf53fe-5709-4881-86bb-a98b574c97a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D53AF-0EC5-4323-9357-48D37FA9C95F}"/>
</file>

<file path=customXml/itemProps2.xml><?xml version="1.0" encoding="utf-8"?>
<ds:datastoreItem xmlns:ds="http://schemas.openxmlformats.org/officeDocument/2006/customXml" ds:itemID="{403CE49C-5E3D-4848-B097-3053859E8B37}"/>
</file>

<file path=customXml/itemProps3.xml><?xml version="1.0" encoding="utf-8"?>
<ds:datastoreItem xmlns:ds="http://schemas.openxmlformats.org/officeDocument/2006/customXml" ds:itemID="{31D9197F-46B0-489A-B6EB-287AFD782EE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3438</TotalTime>
  <Words>2972</Words>
  <Application>Microsoft Office PowerPoint</Application>
  <PresentationFormat>Panoramiczny</PresentationFormat>
  <Paragraphs>385</Paragraphs>
  <Slides>24</Slides>
  <Notes>23</Notes>
  <HiddenSlides>6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2" baseType="lpstr">
      <vt:lpstr>Calibri</vt:lpstr>
      <vt:lpstr>Arial</vt:lpstr>
      <vt:lpstr>Comic Sans MS</vt:lpstr>
      <vt:lpstr>Arial Black</vt:lpstr>
      <vt:lpstr>Calibri Light</vt:lpstr>
      <vt:lpstr>Mali</vt:lpstr>
      <vt:lpstr>Mali Medium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Supamith PONGPIPAT</dc:creator>
  <cp:lastModifiedBy>Katarzyna Godyń-Zakrzewska</cp:lastModifiedBy>
  <cp:revision>77</cp:revision>
  <dcterms:created xsi:type="dcterms:W3CDTF">2022-04-07T03:13:10Z</dcterms:created>
  <dcterms:modified xsi:type="dcterms:W3CDTF">2023-03-31T12:42:41Z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10146979</vt:lpwstr>
  </property>
  <property fmtid="{D5CDD505-2E9C-101B-9397-08002B2CF9AE}" pid="3" name="NXPowerLiteSettings">
    <vt:lpwstr>F700052003A000</vt:lpwstr>
  </property>
  <property fmtid="{D5CDD505-2E9C-101B-9397-08002B2CF9AE}" pid="4" name="NXPowerLiteVersion">
    <vt:lpwstr>D9.1.2</vt:lpwstr>
  </property>
  <property fmtid="{D5CDD505-2E9C-101B-9397-08002B2CF9AE}" pid="5" name="ContentTypeId">
    <vt:lpwstr>0x010100B13E1A2706926046992B4250558F01A5</vt:lpwstr>
  </property>
</Properties>
</file>