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wav" ContentType="audio/x-wav"/>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6"/>
  </p:notesMasterIdLst>
  <p:handoutMasterIdLst>
    <p:handoutMasterId r:id="rId27"/>
  </p:handoutMasterIdLst>
  <p:sldIdLst>
    <p:sldId id="339" r:id="rId2"/>
    <p:sldId id="269" r:id="rId3"/>
    <p:sldId id="277" r:id="rId4"/>
    <p:sldId id="270" r:id="rId5"/>
    <p:sldId id="288" r:id="rId6"/>
    <p:sldId id="281" r:id="rId7"/>
    <p:sldId id="340" r:id="rId8"/>
    <p:sldId id="341" r:id="rId9"/>
    <p:sldId id="342" r:id="rId10"/>
    <p:sldId id="343" r:id="rId11"/>
    <p:sldId id="344" r:id="rId12"/>
    <p:sldId id="290" r:id="rId13"/>
    <p:sldId id="289" r:id="rId14"/>
    <p:sldId id="297" r:id="rId15"/>
    <p:sldId id="345" r:id="rId16"/>
    <p:sldId id="346" r:id="rId17"/>
    <p:sldId id="347" r:id="rId18"/>
    <p:sldId id="348" r:id="rId19"/>
    <p:sldId id="262" r:id="rId20"/>
    <p:sldId id="349" r:id="rId21"/>
    <p:sldId id="351" r:id="rId22"/>
    <p:sldId id="352" r:id="rId23"/>
    <p:sldId id="299" r:id="rId24"/>
    <p:sldId id="298" r:id="rId25"/>
  </p:sldIdLst>
  <p:sldSz cx="12192000" cy="6858000"/>
  <p:notesSz cx="6858000" cy="9144000"/>
  <p:embeddedFontLst>
    <p:embeddedFont>
      <p:font typeface="Arial Black" panose="020B0A04020102020204" pitchFamily="34" charset="0"/>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omic Sans MS" panose="030F0702030302020204" pitchFamily="66" charset="0"/>
      <p:regular r:id="rId35"/>
      <p:bold r:id="rId36"/>
      <p:italic r:id="rId37"/>
      <p:boldItalic r:id="rId38"/>
    </p:embeddedFont>
    <p:embeddedFont>
      <p:font typeface="Mali" panose="020B0604020202020204" charset="-34"/>
      <p:regular r:id="rId39"/>
      <p:bold r:id="rId40"/>
      <p:italic r:id="rId41"/>
      <p:boldItalic r:id="rId42"/>
    </p:embeddedFont>
    <p:embeddedFont>
      <p:font typeface="Mali Medium" panose="020B0604020202020204" charset="-34"/>
      <p:regular r:id="rId43"/>
      <p:bold r:id="rId44"/>
      <p:italic r:id="rId45"/>
      <p:boldItalic r:id="rId46"/>
    </p:embeddedFont>
  </p:embeddedFont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C6BC7-2CDD-469F-B8AB-69D73DE47363}" name="Panchica Koonchaimang" initials="PK" userId="S::panchica.k@indorama.net::013565c1-16ef-41bb-98d4-f724bc1deb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7"/>
    <a:srgbClr val="3AC69D"/>
    <a:srgbClr val="434444"/>
    <a:srgbClr val="262626"/>
    <a:srgbClr val="FEEBCA"/>
    <a:srgbClr val="FFE300"/>
    <a:srgbClr val="FFF7A7"/>
    <a:srgbClr val="68CDDA"/>
    <a:srgbClr val="60BBD0"/>
    <a:srgbClr val="5D4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71947" autoAdjust="0"/>
  </p:normalViewPr>
  <p:slideViewPr>
    <p:cSldViewPr snapToGrid="0" snapToObjects="1">
      <p:cViewPr varScale="1">
        <p:scale>
          <a:sx n="72" d="100"/>
          <a:sy n="72" d="100"/>
        </p:scale>
        <p:origin x="240"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4ECEBD-693A-CAFE-08B6-059976FCA1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3B1A81-1DAF-D646-8CE4-F5DAA22078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0877C4-CDFE-0F4D-B407-AEC9FF437987}" type="datetimeFigureOut">
              <a:rPr lang="en-US" smtClean="0"/>
              <a:t>3/31/2023</a:t>
            </a:fld>
            <a:endParaRPr lang="en-US"/>
          </a:p>
        </p:txBody>
      </p:sp>
      <p:sp>
        <p:nvSpPr>
          <p:cNvPr id="4" name="Footer Placeholder 3">
            <a:extLst>
              <a:ext uri="{FF2B5EF4-FFF2-40B4-BE49-F238E27FC236}">
                <a16:creationId xmlns:a16="http://schemas.microsoft.com/office/drawing/2014/main" id="{3ADD26A4-3AD6-86AE-5674-8A38275D70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B379E9-52C7-3193-B1C8-AEB5D05109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7BD445-06F4-6C4F-9495-445D5B2F1F60}" type="slidenum">
              <a:rPr lang="en-US" smtClean="0"/>
              <a:t>‹#›</a:t>
            </a:fld>
            <a:endParaRPr lang="en-US"/>
          </a:p>
        </p:txBody>
      </p:sp>
    </p:spTree>
    <p:extLst>
      <p:ext uri="{BB962C8B-B14F-4D97-AF65-F5344CB8AC3E}">
        <p14:creationId xmlns:p14="http://schemas.microsoft.com/office/powerpoint/2010/main" val="683501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x-none" smtClean="0"/>
              <a:t>2023-03-31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x-none" smtClean="0"/>
              <a:t>‹#›</a:t>
            </a:fld>
            <a:endParaRPr lang="x-none"/>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a:solidFill>
                  <a:schemeClr val="tx1"/>
                </a:solidFill>
                <a:effectLst/>
                <a:latin typeface="+mn-lt"/>
                <a:ea typeface="+mn-ea"/>
                <a:cs typeface="+mn-cs"/>
              </a:rPr>
              <a:t>ZMIEŃ SIĘ W BOHATERA</a:t>
            </a:r>
          </a:p>
          <a:p>
            <a:r>
              <a:rPr lang="pl-PL" sz="1200" kern="1200" dirty="0">
                <a:solidFill>
                  <a:schemeClr val="tx1"/>
                </a:solidFill>
                <a:effectLst/>
                <a:latin typeface="+mn-lt"/>
                <a:ea typeface="+mn-ea"/>
                <a:cs typeface="+mn-cs"/>
              </a:rPr>
              <a:t>ZREDUKUJ DO ZERA</a:t>
            </a:r>
          </a:p>
          <a:p>
            <a:r>
              <a:rPr lang="pl-PL" sz="1200" kern="1200" dirty="0">
                <a:solidFill>
                  <a:schemeClr val="tx1"/>
                </a:solidFill>
                <a:effectLst/>
                <a:latin typeface="+mn-lt"/>
                <a:ea typeface="+mn-ea"/>
                <a:cs typeface="+mn-cs"/>
              </a:rPr>
              <a:t>Materiały nadające się do recyklingu, nienadające się do recyklingu i</a:t>
            </a:r>
            <a:r>
              <a:rPr lang="pl-PL" sz="1200" kern="1200" baseline="0" dirty="0">
                <a:solidFill>
                  <a:schemeClr val="tx1"/>
                </a:solidFill>
                <a:effectLst/>
                <a:latin typeface="+mn-lt"/>
                <a:ea typeface="+mn-ea"/>
                <a:cs typeface="+mn-cs"/>
              </a:rPr>
              <a:t> potencjalnie </a:t>
            </a:r>
            <a:r>
              <a:rPr lang="pl-PL" sz="1200" kern="1200" dirty="0">
                <a:solidFill>
                  <a:schemeClr val="tx1"/>
                </a:solidFill>
                <a:effectLst/>
                <a:latin typeface="+mn-lt"/>
                <a:ea typeface="+mn-ea"/>
                <a:cs typeface="+mn-cs"/>
              </a:rPr>
              <a:t>nadające się do recyklingu</a:t>
            </a:r>
          </a:p>
          <a:p>
            <a:r>
              <a:rPr lang="pl-PL" sz="1200" kern="1200" dirty="0">
                <a:solidFill>
                  <a:schemeClr val="tx1"/>
                </a:solidFill>
                <a:effectLst/>
                <a:latin typeface="+mn-lt"/>
                <a:ea typeface="+mn-ea"/>
                <a:cs typeface="+mn-cs"/>
              </a:rPr>
              <a:t>Poziom 2 Lekcja dla początkujących</a:t>
            </a:r>
          </a:p>
          <a:p>
            <a:endParaRPr lang="x-none" dirty="0"/>
          </a:p>
        </p:txBody>
      </p:sp>
      <p:sp>
        <p:nvSpPr>
          <p:cNvPr id="4" name="Slide Number Placeholder 3"/>
          <p:cNvSpPr>
            <a:spLocks noGrp="1"/>
          </p:cNvSpPr>
          <p:nvPr>
            <p:ph type="sldNum" sz="quarter" idx="5"/>
          </p:nvPr>
        </p:nvSpPr>
        <p:spPr/>
        <p:txBody>
          <a:bodyPr/>
          <a:lstStyle/>
          <a:p>
            <a:fld id="{FF836C94-7932-4F42-B085-F387E238C945}" type="slidenum">
              <a:rPr lang="x-none" smtClean="0"/>
              <a:t>1</a:t>
            </a:fld>
            <a:endParaRPr lang="x-none"/>
          </a:p>
        </p:txBody>
      </p:sp>
    </p:spTree>
    <p:extLst>
      <p:ext uri="{BB962C8B-B14F-4D97-AF65-F5344CB8AC3E}">
        <p14:creationId xmlns:p14="http://schemas.microsoft.com/office/powerpoint/2010/main" val="4127169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pl-PL" b="1" dirty="0"/>
              <a:t>Czas wyświetlania slajdu: 2 minuty</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chemeClr val="lt1"/>
                </a:solidFill>
                <a:latin typeface="Calibri"/>
                <a:ea typeface="Calibri"/>
                <a:cs typeface="Calibri"/>
                <a:sym typeface="Calibri"/>
              </a:rPr>
              <a:t>Zapytaj uczniów</a:t>
            </a:r>
            <a:r>
              <a:rPr lang="en-US" sz="1100" b="1" i="0" u="none" strike="noStrike" cap="none" dirty="0">
                <a:solidFill>
                  <a:schemeClr val="lt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chemeClr val="lt1"/>
                </a:solidFill>
                <a:latin typeface="Calibri"/>
                <a:ea typeface="Calibri"/>
                <a:cs typeface="Calibri"/>
                <a:sym typeface="Calibri"/>
              </a:rPr>
              <a:t>Dlaczego</a:t>
            </a:r>
            <a:r>
              <a:rPr lang="pl-PL" sz="1100" b="0" i="0" u="none" strike="noStrike" cap="none" baseline="0" dirty="0">
                <a:solidFill>
                  <a:schemeClr val="lt1"/>
                </a:solidFill>
                <a:latin typeface="Calibri"/>
                <a:ea typeface="Calibri"/>
                <a:cs typeface="Calibri"/>
                <a:sym typeface="Calibri"/>
              </a:rPr>
              <a:t> ten pojemnik jest zły</a:t>
            </a:r>
            <a:r>
              <a:rPr lang="en-US" sz="1100" b="0" i="0" u="none" strike="noStrike" cap="none" dirty="0">
                <a:solidFill>
                  <a:schemeClr val="lt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a:t>
            </a:r>
            <a:r>
              <a:rPr lang="pl-PL" sz="1100" b="0" i="0" u="none" strike="noStrike" cap="none" dirty="0">
                <a:solidFill>
                  <a:schemeClr val="lt1"/>
                </a:solidFill>
                <a:latin typeface="Calibri"/>
                <a:ea typeface="Calibri"/>
                <a:cs typeface="Calibri"/>
                <a:sym typeface="Calibri"/>
              </a:rPr>
              <a:t>Niech</a:t>
            </a:r>
            <a:r>
              <a:rPr lang="pl-PL" sz="1100" b="0" i="0" u="none" strike="noStrike" cap="none" baseline="0" dirty="0">
                <a:solidFill>
                  <a:schemeClr val="lt1"/>
                </a:solidFill>
                <a:latin typeface="Calibri"/>
                <a:ea typeface="Calibri"/>
                <a:cs typeface="Calibri"/>
                <a:sym typeface="Calibri"/>
              </a:rPr>
              <a:t> uczniowie patrzą na obrazki na materiałach TAK/NIE i ustalą uzasadnienie dla poszczególnych przedmiotów</a:t>
            </a:r>
            <a:r>
              <a:rPr lang="en-US" sz="1100" b="0" i="0" u="none" strike="noStrike" cap="none" dirty="0">
                <a:solidFill>
                  <a:schemeClr val="lt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000000"/>
                </a:solidFill>
                <a:effectLst/>
                <a:latin typeface="Arial"/>
                <a:ea typeface="Arial"/>
                <a:cs typeface="Arial"/>
                <a:sym typeface="Arial"/>
              </a:rPr>
              <a:t>Nauczyciel będzie musiał kliknąć 6 razy, żeby wyświetlić obrazek i 5 odpowiedzi</a:t>
            </a:r>
            <a:r>
              <a:rPr lang="en-US" sz="1100" b="0" i="0" u="none" strike="noStrike" cap="none" dirty="0">
                <a:solidFill>
                  <a:schemeClr val="lt1"/>
                </a:solidFill>
                <a:latin typeface="Calibri"/>
                <a:ea typeface="Calibri"/>
                <a:cs typeface="Calibri"/>
                <a:sym typeface="Calibri"/>
              </a:rPr>
              <a:t>.</a:t>
            </a:r>
            <a:endParaRPr lang="en-US" dirty="0"/>
          </a:p>
          <a:p>
            <a:pPr marL="0" lvl="0" indent="0" algn="l" rtl="0">
              <a:spcBef>
                <a:spcPts val="0"/>
              </a:spcBef>
              <a:spcAft>
                <a:spcPts val="0"/>
              </a:spcAft>
              <a:buNone/>
            </a:pPr>
            <a:r>
              <a:rPr lang="pl-PL" b="1" dirty="0"/>
              <a:t>Odpowiedzi</a:t>
            </a:r>
            <a:r>
              <a:rPr lang="en-US" dirty="0"/>
              <a:t>:</a:t>
            </a:r>
          </a:p>
          <a:p>
            <a:pPr marL="228600" lvl="0" indent="-228600" algn="l" rtl="0">
              <a:spcBef>
                <a:spcPts val="0"/>
              </a:spcBef>
              <a:spcAft>
                <a:spcPts val="0"/>
              </a:spcAft>
              <a:buAutoNum type="arabicPeriod"/>
            </a:pPr>
            <a:r>
              <a:rPr lang="pl-PL" dirty="0"/>
              <a:t>Żywność</a:t>
            </a:r>
            <a:endParaRPr lang="en-US" dirty="0"/>
          </a:p>
          <a:p>
            <a:pPr marL="228600" lvl="0" indent="-228600" algn="l" rtl="0">
              <a:spcBef>
                <a:spcPts val="0"/>
              </a:spcBef>
              <a:spcAft>
                <a:spcPts val="0"/>
              </a:spcAft>
              <a:buAutoNum type="arabicPeriod"/>
            </a:pPr>
            <a:r>
              <a:rPr lang="pl-PL" sz="1100" b="0" i="0" u="none" strike="noStrike" cap="none" dirty="0">
                <a:solidFill>
                  <a:srgbClr val="000000"/>
                </a:solidFill>
                <a:effectLst/>
                <a:latin typeface="Arial"/>
                <a:ea typeface="Arial"/>
                <a:cs typeface="Arial"/>
                <a:sym typeface="Arial"/>
              </a:rPr>
              <a:t>Brudny lub mokry papier i tektura</a:t>
            </a:r>
            <a:endParaRPr lang="en-US" dirty="0"/>
          </a:p>
          <a:p>
            <a:pPr marL="228600" lvl="0" indent="-228600" algn="l" rtl="0">
              <a:spcBef>
                <a:spcPts val="0"/>
              </a:spcBef>
              <a:spcAft>
                <a:spcPts val="0"/>
              </a:spcAft>
              <a:buAutoNum type="arabicPeriod"/>
            </a:pPr>
            <a:r>
              <a:rPr lang="pl-PL" sz="1100" b="0" i="0" u="none" strike="noStrike" cap="none" dirty="0">
                <a:solidFill>
                  <a:srgbClr val="000000"/>
                </a:solidFill>
                <a:effectLst/>
                <a:latin typeface="Arial"/>
                <a:ea typeface="Arial"/>
                <a:cs typeface="Arial"/>
                <a:sym typeface="Arial"/>
              </a:rPr>
              <a:t>Butelki z ciekłą zawartością</a:t>
            </a:r>
            <a:endParaRPr lang="en-US" dirty="0"/>
          </a:p>
          <a:p>
            <a:pPr marL="228600" lvl="0" indent="-228600" algn="l" rtl="0">
              <a:spcBef>
                <a:spcPts val="0"/>
              </a:spcBef>
              <a:spcAft>
                <a:spcPts val="0"/>
              </a:spcAft>
              <a:buAutoNum type="arabicPeriod"/>
            </a:pPr>
            <a:r>
              <a:rPr lang="pl-PL" dirty="0"/>
              <a:t>Brudne pojemniki</a:t>
            </a:r>
            <a:endParaRPr lang="en-US" dirty="0"/>
          </a:p>
          <a:p>
            <a:pPr marL="228600" lvl="0" indent="-228600" algn="l" rtl="0">
              <a:spcBef>
                <a:spcPts val="0"/>
              </a:spcBef>
              <a:spcAft>
                <a:spcPts val="0"/>
              </a:spcAft>
              <a:buAutoNum type="arabicPeriod"/>
            </a:pPr>
            <a:r>
              <a:rPr lang="pl-PL" dirty="0"/>
              <a:t>Torby plastikowe</a:t>
            </a:r>
            <a:endParaRPr dirty="0"/>
          </a:p>
        </p:txBody>
      </p:sp>
      <p:sp>
        <p:nvSpPr>
          <p:cNvPr id="257" name="Google Shape;2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wyświetlania slajdu: 2 minuty)</a:t>
            </a:r>
            <a:endParaRPr lang="en-US" b="1" dirty="0"/>
          </a:p>
          <a:p>
            <a:endParaRPr lang="en-US" b="1" dirty="0"/>
          </a:p>
          <a:p>
            <a:r>
              <a:rPr lang="pl-PL" b="1" dirty="0"/>
              <a:t>Powiedz uczniom</a:t>
            </a:r>
            <a:r>
              <a:rPr lang="en-US" b="1" dirty="0"/>
              <a:t>:</a:t>
            </a:r>
          </a:p>
          <a:p>
            <a:r>
              <a:rPr lang="pl-PL" dirty="0"/>
              <a:t>Nie wszystkie śmieci powinny trafiać do tego samego pojemnika.  Kiedy odpady nie są posegregowane w odpowiedni sposób, zabrudzą się pozostałe rzeczy i nie będą nadawać się do recyklingu</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12</a:t>
            </a:fld>
            <a:endParaRPr lang="x-none"/>
          </a:p>
        </p:txBody>
      </p:sp>
    </p:spTree>
    <p:extLst>
      <p:ext uri="{BB962C8B-B14F-4D97-AF65-F5344CB8AC3E}">
        <p14:creationId xmlns:p14="http://schemas.microsoft.com/office/powerpoint/2010/main" val="67990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(Czas wyświetlania slajdu: 3-5 minut)</a:t>
            </a:r>
            <a:endParaRPr lang="en-US" b="1" dirty="0"/>
          </a:p>
          <a:p>
            <a:endParaRPr lang="en-US" dirty="0"/>
          </a:p>
          <a:p>
            <a:r>
              <a:rPr lang="pl-PL" dirty="0"/>
              <a:t>Po każdym kliknięciu pojawia się obrazek z przedmiotem, który nie nadaje się do recyklingu</a:t>
            </a:r>
            <a:r>
              <a:rPr lang="en-US" dirty="0"/>
              <a:t>. </a:t>
            </a:r>
            <a:r>
              <a:rPr lang="pl-PL" dirty="0"/>
              <a:t>Zazwyczaj</a:t>
            </a:r>
            <a:r>
              <a:rPr lang="pl-PL" baseline="0" dirty="0"/>
              <a:t> wszystkie te przedmioty </a:t>
            </a:r>
            <a:r>
              <a:rPr lang="pl-PL" b="1" baseline="0" dirty="0"/>
              <a:t>nadają się do recyklingu</a:t>
            </a:r>
            <a:r>
              <a:rPr lang="en-US" dirty="0"/>
              <a:t>, </a:t>
            </a:r>
            <a:r>
              <a:rPr lang="pl-PL" dirty="0"/>
              <a:t>lecz</a:t>
            </a:r>
            <a:r>
              <a:rPr lang="pl-PL" baseline="0" dirty="0"/>
              <a:t> kiedy są </a:t>
            </a:r>
            <a:r>
              <a:rPr lang="pl-PL" b="1" baseline="0" dirty="0"/>
              <a:t>zanieczyszczone </a:t>
            </a:r>
            <a:r>
              <a:rPr lang="pl-PL" b="0" baseline="0" dirty="0"/>
              <a:t>czy też brudne, nie nadają się do recyklingu</a:t>
            </a:r>
            <a:r>
              <a:rPr lang="en-US" dirty="0"/>
              <a:t>. </a:t>
            </a:r>
            <a:r>
              <a:rPr lang="pl-PL" dirty="0"/>
              <a:t>Przy</a:t>
            </a:r>
            <a:r>
              <a:rPr lang="pl-PL" baseline="0" dirty="0"/>
              <a:t> każdym obrazku znajduje się uzasadnienie, dlaczego dany przedmiot czasem nie nadaje się do recyklingu</a:t>
            </a:r>
            <a:r>
              <a:rPr lang="en-US" dirty="0"/>
              <a:t>. </a:t>
            </a:r>
          </a:p>
          <a:p>
            <a:endParaRPr lang="en-US" dirty="0"/>
          </a:p>
          <a:p>
            <a:r>
              <a:rPr lang="pl-PL" b="1" dirty="0"/>
              <a:t>Klik 1</a:t>
            </a:r>
            <a:r>
              <a:rPr lang="en-US" dirty="0"/>
              <a:t>: </a:t>
            </a:r>
            <a:r>
              <a:rPr lang="pl-PL" dirty="0"/>
              <a:t>Szklany słoik</a:t>
            </a:r>
            <a:endParaRPr lang="en-US" dirty="0"/>
          </a:p>
          <a:p>
            <a:r>
              <a:rPr lang="pl-PL" b="1" dirty="0"/>
              <a:t>Klik 2</a:t>
            </a:r>
            <a:r>
              <a:rPr lang="en-US" dirty="0"/>
              <a:t>: </a:t>
            </a:r>
            <a:r>
              <a:rPr lang="pl-PL" dirty="0"/>
              <a:t>Metalowa</a:t>
            </a:r>
            <a:r>
              <a:rPr lang="pl-PL" baseline="0" dirty="0"/>
              <a:t> puszka</a:t>
            </a:r>
            <a:endParaRPr lang="en-US" dirty="0"/>
          </a:p>
          <a:p>
            <a:r>
              <a:rPr lang="pl-PL" b="1" dirty="0"/>
              <a:t>Klik 3</a:t>
            </a:r>
            <a:r>
              <a:rPr lang="en-US" dirty="0"/>
              <a:t>: </a:t>
            </a:r>
            <a:r>
              <a:rPr lang="pl-PL" dirty="0"/>
              <a:t>Szklana butelka</a:t>
            </a:r>
            <a:endParaRPr lang="en-US" dirty="0"/>
          </a:p>
          <a:p>
            <a:endParaRPr lang="en-US" dirty="0"/>
          </a:p>
          <a:p>
            <a:r>
              <a:rPr lang="pl-PL" b="1" dirty="0"/>
              <a:t>Zapytaj uczniów</a:t>
            </a:r>
            <a:r>
              <a:rPr lang="en-US" b="1" dirty="0"/>
              <a:t>:</a:t>
            </a:r>
          </a:p>
          <a:p>
            <a:r>
              <a:rPr lang="pl-PL" b="0" dirty="0"/>
              <a:t>Co można zrobić z tymi rzeczami, żeby nadawały się one do recyklingu</a:t>
            </a:r>
            <a:r>
              <a:rPr lang="en-US" b="0" dirty="0"/>
              <a:t>?</a:t>
            </a:r>
          </a:p>
          <a:p>
            <a:endParaRPr lang="en-US" b="0" dirty="0"/>
          </a:p>
          <a:p>
            <a:r>
              <a:rPr lang="pl-PL" b="1" dirty="0"/>
              <a:t>Odpowiedzi</a:t>
            </a:r>
            <a:r>
              <a:rPr lang="en-US" b="1" dirty="0"/>
              <a:t>: </a:t>
            </a:r>
          </a:p>
          <a:p>
            <a:r>
              <a:rPr lang="pl-PL" b="0" dirty="0"/>
              <a:t>1</a:t>
            </a:r>
            <a:r>
              <a:rPr lang="en-US" b="0" dirty="0"/>
              <a:t>. </a:t>
            </a:r>
            <a:r>
              <a:rPr lang="pl-PL" b="0" dirty="0"/>
              <a:t>Usunąć ze słoika</a:t>
            </a:r>
            <a:r>
              <a:rPr lang="pl-PL" b="0" baseline="0" dirty="0"/>
              <a:t> całe masło orzechowe – słoik do pojemnika na odpady szklane, zawartość słoika do </a:t>
            </a:r>
            <a:r>
              <a:rPr lang="pl-PL" b="0" baseline="0" dirty="0" err="1"/>
              <a:t>bio</a:t>
            </a:r>
            <a:endParaRPr lang="en-US" b="0" dirty="0"/>
          </a:p>
          <a:p>
            <a:r>
              <a:rPr lang="pl-PL" b="0" dirty="0"/>
              <a:t>2</a:t>
            </a:r>
            <a:r>
              <a:rPr lang="en-US" b="0" dirty="0"/>
              <a:t>. </a:t>
            </a:r>
            <a:r>
              <a:rPr lang="pl-PL" b="0" dirty="0"/>
              <a:t>Upewnij się, że w puszce nie zostały żadne resztki żywności</a:t>
            </a:r>
            <a:r>
              <a:rPr lang="en-US" b="0" dirty="0"/>
              <a:t>.</a:t>
            </a:r>
          </a:p>
          <a:p>
            <a:r>
              <a:rPr lang="pl-PL" b="0" dirty="0"/>
              <a:t>3</a:t>
            </a:r>
            <a:r>
              <a:rPr lang="en-US" b="0" dirty="0"/>
              <a:t>. </a:t>
            </a:r>
            <a:r>
              <a:rPr lang="pl-PL" b="0" dirty="0"/>
              <a:t>Wylej</a:t>
            </a:r>
            <a:r>
              <a:rPr lang="pl-PL" b="0" baseline="0" dirty="0"/>
              <a:t> z butelki resztki cieczy</a:t>
            </a:r>
            <a:r>
              <a:rPr lang="en-US" b="0" dirty="0"/>
              <a:t>.</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13</a:t>
            </a:fld>
            <a:endParaRPr lang="x-none"/>
          </a:p>
        </p:txBody>
      </p:sp>
    </p:spTree>
    <p:extLst>
      <p:ext uri="{BB962C8B-B14F-4D97-AF65-F5344CB8AC3E}">
        <p14:creationId xmlns:p14="http://schemas.microsoft.com/office/powerpoint/2010/main" val="385311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(Czas wyświetlania slajdu: 3 minuty)</a:t>
            </a:r>
            <a:endParaRPr lang="en-US" b="1" dirty="0"/>
          </a:p>
          <a:p>
            <a:endParaRPr lang="en-US" b="1" dirty="0"/>
          </a:p>
          <a:p>
            <a:r>
              <a:rPr lang="pl-PL" sz="1200" b="1" kern="1200" dirty="0">
                <a:solidFill>
                  <a:schemeClr val="tx1"/>
                </a:solidFill>
                <a:effectLst/>
                <a:latin typeface="+mn-lt"/>
                <a:ea typeface="+mn-ea"/>
                <a:cs typeface="+mn-cs"/>
              </a:rPr>
              <a:t>Zapytaj uczniów</a:t>
            </a:r>
            <a:r>
              <a:rPr lang="en-US" b="1" dirty="0"/>
              <a:t>:</a:t>
            </a:r>
          </a:p>
          <a:p>
            <a:r>
              <a:rPr lang="pl-PL" sz="1200" kern="1200" dirty="0">
                <a:solidFill>
                  <a:schemeClr val="tx1"/>
                </a:solidFill>
                <a:effectLst/>
                <a:latin typeface="+mn-lt"/>
                <a:ea typeface="+mn-ea"/>
                <a:cs typeface="+mn-cs"/>
              </a:rPr>
              <a:t>Co to jest składowisko?</a:t>
            </a:r>
          </a:p>
          <a:p>
            <a:r>
              <a:rPr lang="pl-PL" sz="1200" kern="1200" dirty="0">
                <a:solidFill>
                  <a:schemeClr val="tx1"/>
                </a:solidFill>
                <a:effectLst/>
                <a:latin typeface="+mn-lt"/>
                <a:ea typeface="+mn-ea"/>
                <a:cs typeface="+mn-cs"/>
              </a:rPr>
              <a:t>Czy to jest odpowiednie miejsce dla przedmiotów nadających się do recyklingu? Dlaczego?</a:t>
            </a:r>
          </a:p>
          <a:p>
            <a:r>
              <a:rPr lang="pl-PL" sz="1200" kern="1200" dirty="0">
                <a:solidFill>
                  <a:schemeClr val="tx1"/>
                </a:solidFill>
                <a:effectLst/>
                <a:latin typeface="+mn-lt"/>
                <a:ea typeface="+mn-ea"/>
                <a:cs typeface="+mn-cs"/>
              </a:rPr>
              <a:t>Co powinno tu trafiać?</a:t>
            </a:r>
            <a:endParaRPr lang="en-US" b="0" dirty="0"/>
          </a:p>
          <a:p>
            <a:endParaRPr lang="en-US" b="0" dirty="0"/>
          </a:p>
          <a:p>
            <a:r>
              <a:rPr lang="pl-PL" b="1" dirty="0"/>
              <a:t>Odpowiedzi</a:t>
            </a:r>
            <a:r>
              <a:rPr lang="en-US" b="1" dirty="0"/>
              <a:t>: </a:t>
            </a:r>
          </a:p>
          <a:p>
            <a:r>
              <a:rPr lang="pl-PL" sz="1200" kern="1200" dirty="0">
                <a:solidFill>
                  <a:schemeClr val="tx1"/>
                </a:solidFill>
                <a:effectLst/>
                <a:latin typeface="+mn-lt"/>
                <a:ea typeface="+mn-ea"/>
                <a:cs typeface="+mn-cs"/>
              </a:rPr>
              <a:t>Składowisko to miejsce, gdzie ludzie składują odpady ogólne w ziemi albo na ogromnej stercie. </a:t>
            </a:r>
          </a:p>
          <a:p>
            <a:r>
              <a:rPr lang="pl-PL" sz="1200" kern="1200" dirty="0">
                <a:solidFill>
                  <a:schemeClr val="tx1"/>
                </a:solidFill>
                <a:effectLst/>
                <a:latin typeface="+mn-lt"/>
                <a:ea typeface="+mn-ea"/>
                <a:cs typeface="+mn-cs"/>
              </a:rPr>
              <a:t>Nie, to nie jest odpowiednie miejsce dla przedmiotów nadających się do recyklingu. Na składowisko powinny trafiać tylko rzeczy, które nie nadają się do recyklingu.</a:t>
            </a:r>
            <a:endParaRPr lang="en-US" b="1"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14</a:t>
            </a:fld>
            <a:endParaRPr lang="x-none"/>
          </a:p>
        </p:txBody>
      </p:sp>
    </p:spTree>
    <p:extLst>
      <p:ext uri="{BB962C8B-B14F-4D97-AF65-F5344CB8AC3E}">
        <p14:creationId xmlns:p14="http://schemas.microsoft.com/office/powerpoint/2010/main" val="386833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1" dirty="0"/>
              <a:t>(</a:t>
            </a:r>
            <a:r>
              <a:rPr lang="pl-PL" sz="1100" b="1" i="0" u="none" strike="noStrike" cap="none" dirty="0">
                <a:solidFill>
                  <a:srgbClr val="000000"/>
                </a:solidFill>
                <a:effectLst/>
                <a:latin typeface="Arial"/>
                <a:ea typeface="Arial"/>
                <a:cs typeface="Arial"/>
                <a:sym typeface="Arial"/>
              </a:rPr>
              <a:t>Czas wyświetlania slajdu</a:t>
            </a:r>
            <a:r>
              <a:rPr lang="en-US" b="1" dirty="0"/>
              <a:t>: 3 </a:t>
            </a:r>
            <a:r>
              <a:rPr lang="en-US" b="1" dirty="0" err="1"/>
              <a:t>minut</a:t>
            </a:r>
            <a:r>
              <a:rPr lang="pl-PL" b="1" dirty="0"/>
              <a:t>y</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1" dirty="0"/>
              <a:t>Zapytaj</a:t>
            </a:r>
            <a:r>
              <a:rPr lang="pl-PL" b="1" baseline="0" dirty="0"/>
              <a:t> uczniów</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262626"/>
                </a:solidFill>
                <a:latin typeface="Mali"/>
                <a:ea typeface="Mali"/>
                <a:cs typeface="Mali"/>
                <a:sym typeface="Mali"/>
              </a:rPr>
              <a:t>Czy wiecie, ile czasu spędzi na składowisku</a:t>
            </a:r>
            <a:r>
              <a:rPr lang="pl-PL" sz="1100" b="0" i="0" u="none" strike="noStrike" cap="none" baseline="0" dirty="0">
                <a:solidFill>
                  <a:srgbClr val="262626"/>
                </a:solidFill>
                <a:latin typeface="Mali"/>
                <a:ea typeface="Mali"/>
                <a:cs typeface="Mali"/>
                <a:sym typeface="Mali"/>
              </a:rPr>
              <a:t> pudełko z tektury, zanim zniknie</a:t>
            </a:r>
            <a:r>
              <a:rPr lang="en-US" sz="1100" b="0" i="0" u="none" strike="noStrike" cap="none" dirty="0">
                <a:solidFill>
                  <a:srgbClr val="262626"/>
                </a:solidFill>
                <a:latin typeface="Mali"/>
                <a:ea typeface="Mali"/>
                <a:cs typeface="Mali"/>
                <a:sym typeface="Mali"/>
              </a:rPr>
              <a:t>?</a:t>
            </a:r>
            <a:endParaRPr lang="en-US"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a:t>
            </a:r>
            <a:r>
              <a:rPr lang="pl-PL" b="1" dirty="0"/>
              <a:t>Po </a:t>
            </a:r>
            <a:r>
              <a:rPr lang="pl-PL" b="0" dirty="0"/>
              <a:t>zadaniu</a:t>
            </a:r>
            <a:r>
              <a:rPr lang="pl-PL" b="0" baseline="0" dirty="0"/>
              <a:t> pytania k</a:t>
            </a:r>
            <a:r>
              <a:rPr lang="pl-PL" dirty="0"/>
              <a:t>liknij, żeby włączyć animację</a:t>
            </a:r>
            <a:endParaRPr lang="en-US" b="1" dirty="0"/>
          </a:p>
          <a:p>
            <a:pPr marL="0" lvl="0" indent="0" algn="l" rtl="0">
              <a:spcBef>
                <a:spcPts val="0"/>
              </a:spcBef>
              <a:spcAft>
                <a:spcPts val="0"/>
              </a:spcAft>
              <a:buNone/>
            </a:pPr>
            <a:r>
              <a:rPr lang="pl-PL" b="1" dirty="0"/>
              <a:t>Odpowiedź</a:t>
            </a:r>
            <a:r>
              <a:rPr lang="en-US" dirty="0"/>
              <a:t>: 3 </a:t>
            </a:r>
            <a:r>
              <a:rPr lang="pl-PL" dirty="0"/>
              <a:t>miesiące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Zapytaj</a:t>
            </a:r>
            <a:r>
              <a:rPr lang="pl-PL" b="1" baseline="0" dirty="0"/>
              <a:t> uczniów</a:t>
            </a:r>
            <a:r>
              <a:rPr lang="en-US" b="1" dirty="0"/>
              <a:t>:</a:t>
            </a:r>
          </a:p>
          <a:p>
            <a:pPr marL="0" lvl="0" indent="0" algn="l" rtl="0">
              <a:spcBef>
                <a:spcPts val="0"/>
              </a:spcBef>
              <a:spcAft>
                <a:spcPts val="0"/>
              </a:spcAft>
              <a:buNone/>
            </a:pPr>
            <a:r>
              <a:rPr lang="pl-PL" dirty="0"/>
              <a:t>Czy możemy</a:t>
            </a:r>
            <a:r>
              <a:rPr lang="pl-PL" baseline="0" dirty="0"/>
              <a:t> </a:t>
            </a:r>
            <a:r>
              <a:rPr lang="pl-PL" baseline="0" dirty="0" err="1"/>
              <a:t>recyklingować</a:t>
            </a:r>
            <a:r>
              <a:rPr lang="pl-PL" baseline="0" dirty="0"/>
              <a:t> tekturę</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Odpowiedzi</a:t>
            </a:r>
            <a:r>
              <a:rPr lang="en-US" dirty="0"/>
              <a:t>:</a:t>
            </a:r>
          </a:p>
          <a:p>
            <a:pPr marL="0" lvl="0" indent="0" algn="l" rtl="0">
              <a:spcBef>
                <a:spcPts val="0"/>
              </a:spcBef>
              <a:spcAft>
                <a:spcPts val="0"/>
              </a:spcAft>
              <a:buNone/>
            </a:pPr>
            <a:r>
              <a:rPr lang="pl-PL" dirty="0"/>
              <a:t>Tak, tektura</a:t>
            </a:r>
            <a:r>
              <a:rPr lang="pl-PL" baseline="0" dirty="0"/>
              <a:t> w pełni nadaje się do recyklingu</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928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rgbClr val="000000"/>
                </a:solidFill>
                <a:effectLst/>
                <a:latin typeface="Arial"/>
                <a:ea typeface="Arial"/>
                <a:cs typeface="Arial"/>
                <a:sym typeface="Arial"/>
              </a:rPr>
              <a:t>(Czas wyświetlania slajdu: 3 minuty)</a:t>
            </a: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1" dirty="0"/>
              <a:t>Zapytaj</a:t>
            </a:r>
            <a:r>
              <a:rPr lang="pl-PL" b="1" baseline="0" dirty="0"/>
              <a:t> uczniów</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262626"/>
                </a:solidFill>
                <a:latin typeface="Mali"/>
                <a:ea typeface="Mali"/>
                <a:cs typeface="Mali"/>
                <a:sym typeface="Mali"/>
              </a:rPr>
              <a:t>Czy wiecie, ile czasu spędzi na składowisku metalowa puszka, zanim zniknie?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100" b="0" i="0" u="none" strike="noStrike" cap="none" dirty="0">
              <a:solidFill>
                <a:srgbClr val="262626"/>
              </a:solidFill>
              <a:latin typeface="Mali"/>
              <a:ea typeface="Mali"/>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262626"/>
                </a:solidFill>
                <a:latin typeface="Mali"/>
                <a:ea typeface="Mali"/>
                <a:cs typeface="Mali"/>
                <a:sym typeface="Mali"/>
              </a:rPr>
              <a:t>*</a:t>
            </a:r>
            <a:r>
              <a:rPr lang="pl-PL" sz="1100" b="1" i="0" u="none" strike="noStrike" cap="none" dirty="0">
                <a:solidFill>
                  <a:srgbClr val="262626"/>
                </a:solidFill>
                <a:latin typeface="Mali"/>
                <a:ea typeface="Mali"/>
                <a:cs typeface="Mali"/>
                <a:sym typeface="Mali"/>
              </a:rPr>
              <a:t>Po </a:t>
            </a:r>
            <a:r>
              <a:rPr lang="pl-PL" sz="1100" b="0" i="0" u="none" strike="noStrike" cap="none" dirty="0">
                <a:solidFill>
                  <a:srgbClr val="262626"/>
                </a:solidFill>
                <a:latin typeface="Mali"/>
                <a:ea typeface="Mali"/>
                <a:cs typeface="Mali"/>
                <a:sym typeface="Mali"/>
              </a:rPr>
              <a:t>zadaniu pytania kliknij, żeby włączyć animację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rgbClr val="262626"/>
                </a:solidFill>
                <a:latin typeface="Mali"/>
                <a:ea typeface="Mali"/>
                <a:cs typeface="Mali"/>
                <a:sym typeface="Mali"/>
              </a:rPr>
              <a:t>Odpowiedź</a:t>
            </a:r>
            <a:r>
              <a:rPr lang="pl-PL" sz="1100" b="0" i="0" u="none" strike="noStrike" cap="none" dirty="0">
                <a:solidFill>
                  <a:srgbClr val="262626"/>
                </a:solidFill>
                <a:latin typeface="Mali"/>
                <a:ea typeface="Mali"/>
                <a:cs typeface="Mali"/>
                <a:sym typeface="Mali"/>
              </a:rPr>
              <a:t>: </a:t>
            </a:r>
            <a:r>
              <a:rPr lang="en-US" dirty="0"/>
              <a:t>150 </a:t>
            </a:r>
            <a:r>
              <a:rPr lang="pl-PL" dirty="0"/>
              <a:t>lat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Zapytaj uczniów:</a:t>
            </a:r>
          </a:p>
          <a:p>
            <a:pPr marL="0" lvl="0" indent="0" algn="l" rtl="0">
              <a:spcBef>
                <a:spcPts val="0"/>
              </a:spcBef>
              <a:spcAft>
                <a:spcPts val="0"/>
              </a:spcAft>
              <a:buNone/>
            </a:pPr>
            <a:r>
              <a:rPr lang="pl-PL" b="0" dirty="0"/>
              <a:t>Czy możemy </a:t>
            </a:r>
            <a:r>
              <a:rPr lang="pl-PL" b="0" dirty="0" err="1"/>
              <a:t>recyklingować</a:t>
            </a:r>
            <a:r>
              <a:rPr lang="pl-PL" b="0" dirty="0"/>
              <a:t> metalowe puszki?</a:t>
            </a:r>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Odpowiedzi</a:t>
            </a:r>
            <a:r>
              <a:rPr lang="en-US" dirty="0"/>
              <a:t>:</a:t>
            </a:r>
          </a:p>
          <a:p>
            <a:pPr marL="0" lvl="0" indent="0" algn="l" rtl="0">
              <a:spcBef>
                <a:spcPts val="0"/>
              </a:spcBef>
              <a:spcAft>
                <a:spcPts val="0"/>
              </a:spcAft>
              <a:buNone/>
            </a:pPr>
            <a:r>
              <a:rPr lang="pl-PL" sz="1100" b="0" i="0" u="none" strike="noStrike" cap="none" dirty="0">
                <a:solidFill>
                  <a:srgbClr val="000000"/>
                </a:solidFill>
                <a:effectLst/>
                <a:latin typeface="Arial"/>
                <a:ea typeface="Arial"/>
                <a:cs typeface="Arial"/>
                <a:sym typeface="Arial"/>
              </a:rPr>
              <a:t>Tak, </a:t>
            </a:r>
            <a:r>
              <a:rPr lang="pl-PL" b="0" dirty="0"/>
              <a:t>metalowe puszki</a:t>
            </a:r>
            <a:r>
              <a:rPr lang="pl-PL" sz="1100" b="0" i="0" u="none" strike="noStrike" cap="none" dirty="0">
                <a:solidFill>
                  <a:srgbClr val="000000"/>
                </a:solidFill>
                <a:effectLst/>
                <a:latin typeface="Arial"/>
                <a:ea typeface="Arial"/>
                <a:cs typeface="Arial"/>
                <a:sym typeface="Arial"/>
              </a:rPr>
              <a:t> w pełni nadają się do recyklingu</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43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rgbClr val="000000"/>
                </a:solidFill>
                <a:effectLst/>
                <a:latin typeface="Arial"/>
                <a:ea typeface="Arial"/>
                <a:cs typeface="Arial"/>
                <a:sym typeface="Arial"/>
              </a:rPr>
              <a:t>(Czas wyświetlania slajdu: 3 minuty)</a:t>
            </a: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1" dirty="0"/>
              <a:t>Zapytaj uczniów:</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0" dirty="0"/>
              <a:t>Czy wiecie, ile czasu spędzi na składowisku butelka z tworzywa PET, zanim zniknie?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1" dirty="0"/>
              <a:t>*Po </a:t>
            </a:r>
            <a:r>
              <a:rPr lang="pl-PL" b="0" dirty="0"/>
              <a:t>zadaniu pytania kliknij, żeby włączyć animację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1" dirty="0"/>
              <a:t>Odpowiedź: </a:t>
            </a:r>
            <a:r>
              <a:rPr lang="pl-PL" b="0" dirty="0"/>
              <a:t>450 lat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b="1" dirty="0"/>
          </a:p>
          <a:p>
            <a:pPr marL="0" lvl="0" indent="0" algn="l" rtl="0">
              <a:spcBef>
                <a:spcPts val="0"/>
              </a:spcBef>
              <a:spcAft>
                <a:spcPts val="0"/>
              </a:spcAft>
              <a:buNone/>
            </a:pPr>
            <a:r>
              <a:rPr lang="pl-PL" b="1" dirty="0"/>
              <a:t>Zapytaj uczniów</a:t>
            </a:r>
            <a:r>
              <a:rPr lang="en-US" b="1" dirty="0"/>
              <a:t>:</a:t>
            </a:r>
          </a:p>
          <a:p>
            <a:pPr marL="0" lvl="0" indent="0" algn="l" rtl="0">
              <a:spcBef>
                <a:spcPts val="0"/>
              </a:spcBef>
              <a:spcAft>
                <a:spcPts val="0"/>
              </a:spcAft>
              <a:buNone/>
            </a:pPr>
            <a:r>
              <a:rPr lang="pl-PL" sz="1100" b="0" i="0" u="none" strike="noStrike" cap="none" dirty="0">
                <a:solidFill>
                  <a:srgbClr val="000000"/>
                </a:solidFill>
                <a:effectLst/>
                <a:latin typeface="Arial"/>
                <a:ea typeface="Arial"/>
                <a:cs typeface="Arial"/>
                <a:sym typeface="Arial"/>
              </a:rPr>
              <a:t>Czy możemy </a:t>
            </a:r>
            <a:r>
              <a:rPr lang="pl-PL" sz="1100" b="0" i="0" u="none" strike="noStrike" cap="none" dirty="0" err="1">
                <a:solidFill>
                  <a:srgbClr val="000000"/>
                </a:solidFill>
                <a:effectLst/>
                <a:latin typeface="Arial"/>
                <a:ea typeface="Arial"/>
                <a:cs typeface="Arial"/>
                <a:sym typeface="Arial"/>
              </a:rPr>
              <a:t>recyklingować</a:t>
            </a:r>
            <a:r>
              <a:rPr lang="pl-PL" sz="1100" b="0" i="0" u="none" strike="noStrike" cap="none" dirty="0">
                <a:solidFill>
                  <a:srgbClr val="000000"/>
                </a:solidFill>
                <a:effectLst/>
                <a:latin typeface="Arial"/>
                <a:ea typeface="Arial"/>
                <a:cs typeface="Arial"/>
                <a:sym typeface="Arial"/>
              </a:rPr>
              <a:t> butelki z </a:t>
            </a:r>
            <a:r>
              <a:rPr lang="en-US" dirty="0"/>
              <a:t>PET?</a:t>
            </a:r>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Odpowiedzi</a:t>
            </a:r>
            <a:r>
              <a:rPr lang="en-US" dirty="0"/>
              <a:t>:</a:t>
            </a:r>
          </a:p>
          <a:p>
            <a:pPr marL="0" lvl="0" indent="0" algn="l" rtl="0">
              <a:spcBef>
                <a:spcPts val="0"/>
              </a:spcBef>
              <a:spcAft>
                <a:spcPts val="0"/>
              </a:spcAft>
              <a:buNone/>
            </a:pPr>
            <a:r>
              <a:rPr lang="pl-PL" dirty="0"/>
              <a:t>Tak</a:t>
            </a:r>
            <a:r>
              <a:rPr lang="en-US" dirty="0"/>
              <a:t>, </a:t>
            </a:r>
            <a:r>
              <a:rPr lang="pl-PL" sz="1100" b="0" i="0" u="none" strike="noStrike" cap="none" dirty="0">
                <a:solidFill>
                  <a:srgbClr val="000000"/>
                </a:solidFill>
                <a:effectLst/>
                <a:latin typeface="Arial"/>
                <a:ea typeface="Arial"/>
                <a:cs typeface="Arial"/>
                <a:sym typeface="Arial"/>
              </a:rPr>
              <a:t>butelki z </a:t>
            </a:r>
            <a:r>
              <a:rPr lang="en-US" dirty="0"/>
              <a:t>PET</a:t>
            </a:r>
            <a:r>
              <a:rPr lang="pl-PL" dirty="0"/>
              <a:t> </a:t>
            </a:r>
            <a:r>
              <a:rPr lang="pl-PL" sz="1100" b="0" i="0" u="none" strike="noStrike" cap="none" dirty="0">
                <a:solidFill>
                  <a:srgbClr val="000000"/>
                </a:solidFill>
                <a:effectLst/>
                <a:latin typeface="Arial"/>
                <a:ea typeface="Arial"/>
                <a:cs typeface="Arial"/>
                <a:sym typeface="Arial"/>
              </a:rPr>
              <a:t>w pełni nadają się do recyklingu</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80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rgbClr val="000000"/>
                </a:solidFill>
                <a:effectLst/>
                <a:latin typeface="Arial"/>
                <a:ea typeface="Arial"/>
                <a:cs typeface="Arial"/>
                <a:sym typeface="Arial"/>
              </a:rPr>
              <a:t>(Czas wyświetlania slajdu: 3 minuty)</a:t>
            </a: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rgbClr val="262626"/>
                </a:solidFill>
                <a:latin typeface="Mali"/>
                <a:ea typeface="Mali"/>
                <a:cs typeface="Mali"/>
                <a:sym typeface="Mali"/>
              </a:rPr>
              <a:t>Zapytaj uczniów:</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262626"/>
                </a:solidFill>
                <a:latin typeface="Mali"/>
                <a:ea typeface="Mali"/>
                <a:cs typeface="Mali"/>
                <a:sym typeface="Mali"/>
              </a:rPr>
              <a:t>Czy wiecie, ile czasu spędzi na składowisku szklany słoik, zanim zniknie?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100" b="1" i="0" u="none" strike="noStrike" cap="none" dirty="0">
              <a:solidFill>
                <a:srgbClr val="262626"/>
              </a:solidFill>
              <a:latin typeface="Mali"/>
              <a:ea typeface="Mali"/>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rgbClr val="262626"/>
                </a:solidFill>
                <a:latin typeface="Mali"/>
                <a:ea typeface="Mali"/>
                <a:cs typeface="Mali"/>
                <a:sym typeface="Mali"/>
              </a:rPr>
              <a:t>*Po </a:t>
            </a:r>
            <a:r>
              <a:rPr lang="pl-PL" sz="1100" b="0" i="0" u="none" strike="noStrike" cap="none" dirty="0">
                <a:solidFill>
                  <a:srgbClr val="262626"/>
                </a:solidFill>
                <a:latin typeface="Mali"/>
                <a:ea typeface="Mali"/>
                <a:cs typeface="Mali"/>
                <a:sym typeface="Mali"/>
              </a:rPr>
              <a:t>zadaniu pytania kliknij, żeby włączyć animację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rgbClr val="262626"/>
                </a:solidFill>
                <a:latin typeface="Mali"/>
                <a:ea typeface="Mali"/>
                <a:cs typeface="Mali"/>
                <a:sym typeface="Mali"/>
              </a:rPr>
              <a:t>Odpowiedź: </a:t>
            </a:r>
            <a:r>
              <a:rPr lang="pl-PL" sz="1100" b="0" i="0" u="none" strike="noStrike" cap="none" dirty="0">
                <a:solidFill>
                  <a:srgbClr val="262626"/>
                </a:solidFill>
                <a:latin typeface="Mali"/>
                <a:ea typeface="Mali"/>
                <a:cs typeface="Mali"/>
                <a:sym typeface="Mali"/>
              </a:rPr>
              <a:t>4000 lat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100" b="1" i="0" u="none" strike="noStrike" cap="none" dirty="0">
              <a:solidFill>
                <a:srgbClr val="262626"/>
              </a:solidFill>
              <a:latin typeface="Mali"/>
              <a:ea typeface="Mali"/>
              <a:cs typeface="Mali"/>
              <a:sym typeface="Mali"/>
            </a:endParaRPr>
          </a:p>
          <a:p>
            <a:pPr marL="0" lvl="0" indent="0" algn="l" rtl="0">
              <a:spcBef>
                <a:spcPts val="0"/>
              </a:spcBef>
              <a:spcAft>
                <a:spcPts val="0"/>
              </a:spcAft>
              <a:buNone/>
            </a:pPr>
            <a:r>
              <a:rPr lang="pl-PL" sz="1100" b="1" i="0" u="none" strike="noStrike" cap="none" dirty="0">
                <a:solidFill>
                  <a:srgbClr val="262626"/>
                </a:solidFill>
                <a:latin typeface="Mali"/>
                <a:ea typeface="Mali"/>
                <a:cs typeface="Mali"/>
                <a:sym typeface="Mali"/>
              </a:rPr>
              <a:t>Zapytaj uczniów</a:t>
            </a:r>
            <a:r>
              <a:rPr lang="en-US" b="1" dirty="0"/>
              <a:t>:</a:t>
            </a:r>
          </a:p>
          <a:p>
            <a:pPr marL="0" lvl="0" indent="0" algn="l" rtl="0">
              <a:spcBef>
                <a:spcPts val="0"/>
              </a:spcBef>
              <a:spcAft>
                <a:spcPts val="0"/>
              </a:spcAft>
              <a:buNone/>
            </a:pPr>
            <a:r>
              <a:rPr lang="pl-PL" sz="1100" b="0" i="0" u="none" strike="noStrike" cap="none" dirty="0">
                <a:solidFill>
                  <a:srgbClr val="000000"/>
                </a:solidFill>
                <a:effectLst/>
                <a:latin typeface="Arial"/>
                <a:ea typeface="Arial"/>
                <a:cs typeface="Arial"/>
                <a:sym typeface="Arial"/>
              </a:rPr>
              <a:t>Czy możemy </a:t>
            </a:r>
            <a:r>
              <a:rPr lang="pl-PL" sz="1100" b="0" i="0" u="none" strike="noStrike" cap="none" dirty="0" err="1">
                <a:solidFill>
                  <a:srgbClr val="000000"/>
                </a:solidFill>
                <a:effectLst/>
                <a:latin typeface="Arial"/>
                <a:ea typeface="Arial"/>
                <a:cs typeface="Arial"/>
                <a:sym typeface="Arial"/>
              </a:rPr>
              <a:t>recyklingować</a:t>
            </a:r>
            <a:r>
              <a:rPr lang="pl-PL" sz="1100" b="0" i="0" u="none" strike="noStrike" cap="none" dirty="0">
                <a:solidFill>
                  <a:srgbClr val="000000"/>
                </a:solidFill>
                <a:effectLst/>
                <a:latin typeface="Arial"/>
                <a:ea typeface="Arial"/>
                <a:cs typeface="Arial"/>
                <a:sym typeface="Arial"/>
              </a:rPr>
              <a:t> szklane słoiki</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Odpowiedzi</a:t>
            </a:r>
            <a:r>
              <a:rPr lang="en-US" dirty="0"/>
              <a:t>:</a:t>
            </a:r>
          </a:p>
          <a:p>
            <a:pPr marL="0" lvl="0" indent="0" algn="l" rtl="0">
              <a:spcBef>
                <a:spcPts val="0"/>
              </a:spcBef>
              <a:spcAft>
                <a:spcPts val="0"/>
              </a:spcAft>
              <a:buNone/>
            </a:pPr>
            <a:r>
              <a:rPr lang="pl-PL" sz="1100" b="0" i="0" u="none" strike="noStrike" cap="none" dirty="0">
                <a:solidFill>
                  <a:srgbClr val="000000"/>
                </a:solidFill>
                <a:effectLst/>
                <a:latin typeface="Arial"/>
                <a:ea typeface="Arial"/>
                <a:cs typeface="Arial"/>
                <a:sym typeface="Arial"/>
              </a:rPr>
              <a:t>Tak, szklane słoiki w pełni nadają się do recyklingu</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40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pl-PL" b="1" dirty="0"/>
              <a:t>Czas wyświetlania</a:t>
            </a:r>
            <a:r>
              <a:rPr lang="pl-PL" b="1" baseline="0" dirty="0"/>
              <a:t> slajdu</a:t>
            </a:r>
            <a:r>
              <a:rPr lang="en-US" b="1" dirty="0"/>
              <a:t>: 3-5 </a:t>
            </a:r>
            <a:r>
              <a:rPr lang="en-US" b="1" dirty="0" err="1"/>
              <a:t>minut</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pl-PL" dirty="0"/>
              <a:t>Niech uczniowie odgadną</a:t>
            </a:r>
            <a:r>
              <a:rPr lang="pl-PL" baseline="0" dirty="0"/>
              <a:t> cztery podstawowe przedmioty, które możemy </a:t>
            </a:r>
            <a:r>
              <a:rPr lang="pl-PL" baseline="0" dirty="0" err="1"/>
              <a:t>recyklingować</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Klik </a:t>
            </a:r>
            <a:r>
              <a:rPr lang="en-US" b="1" dirty="0"/>
              <a:t>1</a:t>
            </a:r>
            <a:r>
              <a:rPr lang="en-US" dirty="0"/>
              <a:t>: </a:t>
            </a:r>
            <a:r>
              <a:rPr lang="pl-PL" dirty="0"/>
              <a:t>Słoik szklany</a:t>
            </a:r>
            <a:endParaRPr lang="en-US" dirty="0"/>
          </a:p>
          <a:p>
            <a:pPr marL="0" lvl="0" indent="0" algn="l" rtl="0">
              <a:spcBef>
                <a:spcPts val="0"/>
              </a:spcBef>
              <a:spcAft>
                <a:spcPts val="0"/>
              </a:spcAft>
              <a:buNone/>
            </a:pPr>
            <a:r>
              <a:rPr lang="pl-PL" b="1" dirty="0"/>
              <a:t>Klik </a:t>
            </a:r>
            <a:r>
              <a:rPr lang="en-US" b="1" dirty="0"/>
              <a:t>2</a:t>
            </a:r>
            <a:r>
              <a:rPr lang="en-US" dirty="0"/>
              <a:t>: </a:t>
            </a:r>
            <a:r>
              <a:rPr lang="pl-PL" dirty="0"/>
              <a:t>Butelka z tworzywa </a:t>
            </a:r>
            <a:r>
              <a:rPr lang="en-US" dirty="0"/>
              <a:t>PET</a:t>
            </a:r>
          </a:p>
          <a:p>
            <a:pPr marL="0" lvl="0" indent="0" algn="l" rtl="0">
              <a:spcBef>
                <a:spcPts val="0"/>
              </a:spcBef>
              <a:spcAft>
                <a:spcPts val="0"/>
              </a:spcAft>
              <a:buNone/>
            </a:pPr>
            <a:r>
              <a:rPr lang="pl-PL" b="1" dirty="0"/>
              <a:t>Klik </a:t>
            </a:r>
            <a:r>
              <a:rPr lang="en-US" b="1" dirty="0"/>
              <a:t>3</a:t>
            </a:r>
            <a:r>
              <a:rPr lang="en-US" dirty="0"/>
              <a:t>: </a:t>
            </a:r>
            <a:r>
              <a:rPr lang="pl-PL" dirty="0"/>
              <a:t>Pudełko z tektury</a:t>
            </a:r>
            <a:endParaRPr lang="en-US" dirty="0"/>
          </a:p>
          <a:p>
            <a:pPr marL="0" lvl="0" indent="0" algn="l" rtl="0">
              <a:spcBef>
                <a:spcPts val="0"/>
              </a:spcBef>
              <a:spcAft>
                <a:spcPts val="0"/>
              </a:spcAft>
              <a:buNone/>
            </a:pPr>
            <a:r>
              <a:rPr lang="pl-PL" b="1" dirty="0"/>
              <a:t>Klik </a:t>
            </a:r>
            <a:r>
              <a:rPr lang="en-US" b="1" dirty="0"/>
              <a:t>4</a:t>
            </a:r>
            <a:r>
              <a:rPr lang="en-US" dirty="0"/>
              <a:t>: </a:t>
            </a:r>
            <a:r>
              <a:rPr lang="pl-PL" dirty="0"/>
              <a:t>Puszka metalowa</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rgbClr val="000000"/>
                </a:solidFill>
                <a:effectLst/>
                <a:latin typeface="Arial"/>
                <a:ea typeface="Arial"/>
                <a:cs typeface="Arial"/>
                <a:sym typeface="Arial"/>
              </a:rPr>
              <a:t>Zapytaj uczniów</a:t>
            </a:r>
            <a:r>
              <a:rPr lang="en-US" b="1"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pl-PL" sz="1100" b="0" i="0" u="none" strike="noStrike" cap="none" dirty="0">
                <a:solidFill>
                  <a:srgbClr val="000000"/>
                </a:solidFill>
                <a:effectLst/>
                <a:latin typeface="Arial"/>
                <a:ea typeface="Arial"/>
                <a:cs typeface="Arial"/>
                <a:sym typeface="Arial"/>
              </a:rPr>
              <a:t>Czy możecie podać mi przykład czegoś, co możemy </a:t>
            </a:r>
            <a:r>
              <a:rPr lang="pl-PL" sz="1100" b="0" i="0" u="none" strike="noStrike" cap="none" dirty="0" err="1">
                <a:solidFill>
                  <a:srgbClr val="000000"/>
                </a:solidFill>
                <a:effectLst/>
                <a:latin typeface="Arial"/>
                <a:ea typeface="Arial"/>
                <a:cs typeface="Arial"/>
                <a:sym typeface="Arial"/>
              </a:rPr>
              <a:t>recyklingować</a:t>
            </a:r>
            <a:r>
              <a:rPr lang="en-US"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pl-PL" b="0" dirty="0"/>
              <a:t>A czego nigdy nie powinniśmy </a:t>
            </a:r>
            <a:r>
              <a:rPr lang="pl-PL" b="0" dirty="0" err="1"/>
              <a:t>recyklingować</a:t>
            </a:r>
            <a:r>
              <a:rPr lang="en-US" b="0" dirty="0"/>
              <a:t>?</a:t>
            </a:r>
            <a:r>
              <a:rPr lang="pl-PL" b="0" dirty="0"/>
              <a:t> Resztek</a:t>
            </a:r>
            <a:r>
              <a:rPr lang="pl-PL" b="0" baseline="0" dirty="0"/>
              <a:t> żywności, jeśli są zmieszane z odpadami nadającymi się do recyklingu.</a:t>
            </a:r>
            <a:endParaRPr lang="pl-P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Ciekawostka</a:t>
            </a:r>
            <a:r>
              <a:rPr lang="en-US" b="1" dirty="0"/>
              <a:t>:</a:t>
            </a:r>
          </a:p>
          <a:p>
            <a:pPr marL="0" lvl="0" indent="0" algn="l" rtl="0">
              <a:spcBef>
                <a:spcPts val="0"/>
              </a:spcBef>
              <a:spcAft>
                <a:spcPts val="0"/>
              </a:spcAft>
              <a:buNone/>
            </a:pPr>
            <a:r>
              <a:rPr lang="pl-PL" dirty="0"/>
              <a:t>Butelki z </a:t>
            </a:r>
            <a:r>
              <a:rPr lang="en-US" dirty="0"/>
              <a:t>PET </a:t>
            </a:r>
            <a:r>
              <a:rPr lang="pl-PL" dirty="0"/>
              <a:t>są najczęściej </a:t>
            </a:r>
            <a:r>
              <a:rPr lang="pl-PL" dirty="0" err="1"/>
              <a:t>recyklingowanym</a:t>
            </a:r>
            <a:r>
              <a:rPr lang="pl-PL" dirty="0"/>
              <a:t> tworzywem na świecie i w pełni nadają</a:t>
            </a:r>
            <a:r>
              <a:rPr lang="pl-PL" baseline="0" dirty="0"/>
              <a:t> się do recyklingu</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Pytania dodatkowe</a:t>
            </a:r>
            <a:r>
              <a:rPr lang="en-US" b="1" dirty="0"/>
              <a:t>:</a:t>
            </a:r>
          </a:p>
          <a:p>
            <a:pPr marL="228600" lvl="0" indent="-228600" algn="l" rtl="0">
              <a:spcBef>
                <a:spcPts val="0"/>
              </a:spcBef>
              <a:spcAft>
                <a:spcPts val="0"/>
              </a:spcAft>
              <a:buAutoNum type="arabicPeriod"/>
            </a:pPr>
            <a:r>
              <a:rPr lang="pl-PL" dirty="0"/>
              <a:t>Czy widzieliście</a:t>
            </a:r>
            <a:r>
              <a:rPr lang="pl-PL" baseline="0" dirty="0"/>
              <a:t> kiedyś znak „</a:t>
            </a:r>
            <a:r>
              <a:rPr lang="en-US" dirty="0"/>
              <a:t>#1</a:t>
            </a:r>
            <a:r>
              <a:rPr lang="pl-PL" dirty="0"/>
              <a:t>”</a:t>
            </a:r>
            <a:r>
              <a:rPr lang="en-US" dirty="0"/>
              <a:t> </a:t>
            </a:r>
            <a:r>
              <a:rPr lang="pl-PL" dirty="0"/>
              <a:t>na dnie</a:t>
            </a:r>
            <a:r>
              <a:rPr lang="pl-PL" baseline="0" dirty="0"/>
              <a:t> butelki po wodzie</a:t>
            </a:r>
            <a:r>
              <a:rPr lang="en-US" dirty="0"/>
              <a:t>? </a:t>
            </a:r>
            <a:r>
              <a:rPr lang="pl-PL" dirty="0"/>
              <a:t>Jeśli</a:t>
            </a:r>
            <a:r>
              <a:rPr lang="pl-PL" baseline="0" dirty="0"/>
              <a:t> go widzicie, to butelka w pełni nadaje się do recyklingu</a:t>
            </a:r>
            <a:r>
              <a:rPr lang="en-US" dirty="0"/>
              <a:t>.</a:t>
            </a:r>
          </a:p>
          <a:p>
            <a:pPr marL="228600" lvl="0" indent="-228600" algn="l" rtl="0">
              <a:spcBef>
                <a:spcPts val="0"/>
              </a:spcBef>
              <a:spcAft>
                <a:spcPts val="0"/>
              </a:spcAft>
              <a:buAutoNum type="arabicPeriod"/>
            </a:pPr>
            <a:r>
              <a:rPr lang="pl-PL" dirty="0"/>
              <a:t>Czy możecie podać jeszcze jakiś przykład rzeczy,</a:t>
            </a:r>
            <a:r>
              <a:rPr lang="pl-PL" baseline="0" dirty="0"/>
              <a:t> która nadaje się do recyklingu</a:t>
            </a:r>
            <a:r>
              <a:rPr lang="en-US" dirty="0"/>
              <a:t>?</a:t>
            </a:r>
            <a:endParaRPr dirty="0"/>
          </a:p>
        </p:txBody>
      </p:sp>
      <p:sp>
        <p:nvSpPr>
          <p:cNvPr id="242" name="Google Shape;2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2</a:t>
            </a:fld>
            <a:endParaRPr lang="x-none"/>
          </a:p>
        </p:txBody>
      </p:sp>
    </p:spTree>
    <p:extLst>
      <p:ext uri="{BB962C8B-B14F-4D97-AF65-F5344CB8AC3E}">
        <p14:creationId xmlns:p14="http://schemas.microsoft.com/office/powerpoint/2010/main" val="3612471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rgbClr val="000000"/>
                </a:solidFill>
                <a:effectLst/>
                <a:latin typeface="Arial"/>
                <a:ea typeface="Arial"/>
                <a:cs typeface="Arial"/>
                <a:sym typeface="Arial"/>
              </a:rPr>
              <a:t>(Czas wyświetlania slajdu: 3-5 minut)</a:t>
            </a:r>
            <a:endParaRPr lang="en-US" b="1" dirty="0"/>
          </a:p>
          <a:p>
            <a:pPr marL="0" lvl="0" indent="0" algn="l" rtl="0">
              <a:spcBef>
                <a:spcPts val="0"/>
              </a:spcBef>
              <a:spcAft>
                <a:spcPts val="0"/>
              </a:spcAft>
              <a:buNone/>
            </a:pPr>
            <a:endParaRPr lang="en-US" dirty="0"/>
          </a:p>
          <a:p>
            <a:pPr marL="0" lvl="0" indent="0" algn="l" rtl="0">
              <a:spcBef>
                <a:spcPts val="0"/>
              </a:spcBef>
              <a:spcAft>
                <a:spcPts val="0"/>
              </a:spcAft>
              <a:buNone/>
            </a:pPr>
            <a:r>
              <a:rPr lang="pl-PL" dirty="0"/>
              <a:t>Rzeczy przeznaczone do recyklingu należy umieścić</a:t>
            </a:r>
            <a:r>
              <a:rPr lang="pl-PL" baseline="0" dirty="0"/>
              <a:t> w odpowiednich pojemnikach do </a:t>
            </a:r>
            <a:r>
              <a:rPr lang="pl-PL" dirty="0"/>
              <a:t>recyklingu</a:t>
            </a:r>
            <a:r>
              <a:rPr lang="en-US" dirty="0"/>
              <a:t>. </a:t>
            </a:r>
            <a:r>
              <a:rPr lang="pl-PL" dirty="0"/>
              <a:t>Kliknij, aby wyświetlić </a:t>
            </a:r>
            <a:r>
              <a:rPr lang="en-US" dirty="0"/>
              <a:t>symbol</a:t>
            </a:r>
            <a:r>
              <a:rPr lang="pl-PL" dirty="0"/>
              <a:t> recyklingu</a:t>
            </a:r>
            <a:r>
              <a:rPr lang="en-US" dirty="0"/>
              <a:t>. </a:t>
            </a:r>
            <a:r>
              <a:rPr lang="pl-PL" dirty="0"/>
              <a:t>Wyjaśnij</a:t>
            </a:r>
            <a:r>
              <a:rPr lang="pl-PL" baseline="0" dirty="0"/>
              <a:t> uczniom, że ten symbol wskazuje, gdzie należy wrzucić rzeczy </a:t>
            </a:r>
            <a:r>
              <a:rPr lang="pl-PL" dirty="0"/>
              <a:t>przeznaczone do recyklingu</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Zapytaj uczniów</a:t>
            </a:r>
            <a:r>
              <a:rPr lang="en-US" dirty="0"/>
              <a:t>:</a:t>
            </a:r>
          </a:p>
          <a:p>
            <a:pPr marL="228600" lvl="0" indent="-228600" algn="l" rtl="0">
              <a:spcBef>
                <a:spcPts val="0"/>
              </a:spcBef>
              <a:spcAft>
                <a:spcPts val="0"/>
              </a:spcAft>
              <a:buAutoNum type="arabicPeriod"/>
            </a:pPr>
            <a:r>
              <a:rPr lang="pl-PL" dirty="0"/>
              <a:t>Gdzie już widzieliście </a:t>
            </a:r>
            <a:r>
              <a:rPr lang="pl-PL"/>
              <a:t>ten </a:t>
            </a:r>
            <a:r>
              <a:rPr lang="en-US"/>
              <a:t>symbol</a:t>
            </a:r>
            <a:r>
              <a:rPr lang="en-US" dirty="0"/>
              <a:t>?</a:t>
            </a:r>
          </a:p>
          <a:p>
            <a:pPr marL="228600" lvl="0" indent="-228600" algn="l" rtl="0">
              <a:spcBef>
                <a:spcPts val="0"/>
              </a:spcBef>
              <a:spcAft>
                <a:spcPts val="0"/>
              </a:spcAft>
              <a:buAutoNum type="arabicPeriod"/>
            </a:pPr>
            <a:r>
              <a:rPr lang="pl-PL" dirty="0"/>
              <a:t>Co ten</a:t>
            </a:r>
            <a:r>
              <a:rPr lang="pl-PL" baseline="0" dirty="0"/>
              <a:t> </a:t>
            </a:r>
            <a:r>
              <a:rPr lang="en-US" dirty="0"/>
              <a:t>symbol </a:t>
            </a:r>
            <a:r>
              <a:rPr lang="pl-PL" dirty="0"/>
              <a:t>oznacza</a:t>
            </a:r>
            <a:r>
              <a:rPr lang="en-US" dirty="0"/>
              <a:t>? </a:t>
            </a:r>
          </a:p>
          <a:p>
            <a:pPr marL="228600" lvl="0" indent="-228600" algn="l" rtl="0">
              <a:spcBef>
                <a:spcPts val="0"/>
              </a:spcBef>
              <a:spcAft>
                <a:spcPts val="0"/>
              </a:spcAft>
              <a:buAutoNum type="arabicPeriod"/>
            </a:pPr>
            <a:r>
              <a:rPr lang="pl-PL" dirty="0"/>
              <a:t>Gdzie na przykład wrzucamy</a:t>
            </a:r>
            <a:r>
              <a:rPr lang="pl-PL" baseline="0" dirty="0"/>
              <a:t> butelki z tworzywa </a:t>
            </a:r>
            <a:r>
              <a:rPr lang="en-US" dirty="0"/>
              <a:t>PET?</a:t>
            </a:r>
          </a:p>
        </p:txBody>
      </p:sp>
      <p:sp>
        <p:nvSpPr>
          <p:cNvPr id="278" name="Google Shape;2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1" dirty="0"/>
              <a:t>(Czas wyświetlania slajdu: 2-4 minuty)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1" dirty="0"/>
              <a:t>Powiedz uczniom: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0" dirty="0"/>
              <a:t>Kiedy przestrzegamy 3 kroków w recyklingu, możemy przetwarzać swoje śmieci i produkować z nich nowe rzeczy.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1" dirty="0"/>
              <a:t>Przykład: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1" dirty="0"/>
              <a:t>Klik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0" dirty="0"/>
              <a:t>Butelki z tworzywa PET można przetwarzać z powrotem na nowe butelki z PET.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1" dirty="0"/>
              <a:t>Klik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0" dirty="0"/>
              <a:t>Butelki z tworzywa PET można też przerabiać na włókna, z których produkuje się tkaniny.</a:t>
            </a:r>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Wskazówki recyklingowe: </a:t>
            </a:r>
            <a:r>
              <a:rPr lang="pl-PL" sz="1200" kern="1200" dirty="0">
                <a:solidFill>
                  <a:schemeClr val="tx1"/>
                </a:solidFill>
                <a:effectLst/>
                <a:latin typeface="+mn-lt"/>
                <a:ea typeface="+mn-ea"/>
                <a:cs typeface="+mn-cs"/>
              </a:rPr>
              <a:t>Omów te często spotykane przedmioty, które potencjalnie nadają się do recyklingu, oraz wskazówki dotyczące prawidłowego ich </a:t>
            </a:r>
            <a:r>
              <a:rPr lang="pl-PL" sz="1200" kern="1200" dirty="0" err="1">
                <a:solidFill>
                  <a:schemeClr val="tx1"/>
                </a:solidFill>
                <a:effectLst/>
                <a:latin typeface="+mn-lt"/>
                <a:ea typeface="+mn-ea"/>
                <a:cs typeface="+mn-cs"/>
              </a:rPr>
              <a:t>recyklingowania</a:t>
            </a:r>
            <a:r>
              <a:rPr lang="pl-PL"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r>
              <a:rPr lang="pl-PL" sz="1200" kern="1200" dirty="0">
                <a:solidFill>
                  <a:schemeClr val="tx1"/>
                </a:solidFill>
                <a:effectLst/>
                <a:latin typeface="+mn-lt"/>
                <a:ea typeface="+mn-ea"/>
                <a:cs typeface="+mn-cs"/>
              </a:rPr>
              <a:t>Żeby prawidłowo </a:t>
            </a:r>
            <a:r>
              <a:rPr lang="pl-PL" sz="1200" kern="1200" dirty="0" err="1">
                <a:solidFill>
                  <a:schemeClr val="tx1"/>
                </a:solidFill>
                <a:effectLst/>
                <a:latin typeface="+mn-lt"/>
                <a:ea typeface="+mn-ea"/>
                <a:cs typeface="+mn-cs"/>
              </a:rPr>
              <a:t>zrecyklingować</a:t>
            </a:r>
            <a:r>
              <a:rPr lang="pl-PL" sz="1200" kern="1200" dirty="0">
                <a:solidFill>
                  <a:schemeClr val="tx1"/>
                </a:solidFill>
                <a:effectLst/>
                <a:latin typeface="+mn-lt"/>
                <a:ea typeface="+mn-ea"/>
                <a:cs typeface="+mn-cs"/>
              </a:rPr>
              <a:t> przedmioty wykonane z jednego materiału nadającego się do recyklingu, może być potrzebny dodatkowy krok. Czy przychodzi wam do głowy jakiś przedmiot, którego to dotyczy? </a:t>
            </a:r>
          </a:p>
          <a:p>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Oto kilka przykładów: </a:t>
            </a:r>
          </a:p>
          <a:p>
            <a:pPr marL="742950" lvl="1" indent="-285750" algn="thaiDist">
              <a:lnSpc>
                <a:spcPct val="120000"/>
              </a:lnSpc>
              <a:buSzPct val="100000"/>
              <a:buFont typeface="Courier New" panose="02070309020205020404" pitchFamily="49" charset="0"/>
              <a:buChar char="o"/>
            </a:pPr>
            <a:r>
              <a:rPr lang="pl-PL" sz="1200" kern="1200" dirty="0">
                <a:solidFill>
                  <a:schemeClr val="tx1"/>
                </a:solidFill>
                <a:effectLst/>
                <a:latin typeface="+mn-lt"/>
                <a:ea typeface="+mn-ea"/>
                <a:cs typeface="+mn-cs"/>
              </a:rPr>
              <a:t>Wszyscy wiemy, że tektura nadaje się do recyklingu. Ale w przypadku rzeczy takich jak zużyte pudełko po pizzy możemy </a:t>
            </a:r>
            <a:r>
              <a:rPr lang="pl-PL" sz="1200" kern="1200" dirty="0" err="1">
                <a:solidFill>
                  <a:schemeClr val="tx1"/>
                </a:solidFill>
                <a:effectLst/>
                <a:latin typeface="+mn-lt"/>
                <a:ea typeface="+mn-ea"/>
                <a:cs typeface="+mn-cs"/>
              </a:rPr>
              <a:t>zrecyklingować</a:t>
            </a:r>
            <a:r>
              <a:rPr lang="pl-PL" sz="1200" kern="1200" dirty="0">
                <a:solidFill>
                  <a:schemeClr val="tx1"/>
                </a:solidFill>
                <a:effectLst/>
                <a:latin typeface="+mn-lt"/>
                <a:ea typeface="+mn-ea"/>
                <a:cs typeface="+mn-cs"/>
              </a:rPr>
              <a:t> tylko tę część, która jest czysta. Część, która jest zabrudzona tłuszczem albo która ma na sobie resztki jedzenia, musimy wyrzucić, bo mogłaby zanieczyścić całą zawartość pojemnika do recyklingu</a:t>
            </a:r>
            <a:r>
              <a:rPr lang="en-US" sz="1400" dirty="0">
                <a:solidFill>
                  <a:schemeClr val="bg1"/>
                </a:solidFill>
              </a:rPr>
              <a:t>. </a:t>
            </a:r>
          </a:p>
          <a:p>
            <a:pPr marL="742950" lvl="1" indent="-285750" algn="thaiDist">
              <a:lnSpc>
                <a:spcPct val="120000"/>
              </a:lnSpc>
              <a:buSzPct val="100000"/>
              <a:buFont typeface="Courier New" panose="02070309020205020404" pitchFamily="49" charset="0"/>
              <a:buChar char="o"/>
            </a:pPr>
            <a:r>
              <a:rPr lang="pl-PL" sz="1200" kern="1200" dirty="0">
                <a:solidFill>
                  <a:schemeClr val="tx1"/>
                </a:solidFill>
                <a:effectLst/>
                <a:latin typeface="+mn-lt"/>
                <a:ea typeface="+mn-ea"/>
                <a:cs typeface="+mn-cs"/>
              </a:rPr>
              <a:t>Dotyczy to też pojemników plastikowych, takich jak butelki i kubki. Musimy pozbyć się resztek żywności czy płynu.</a:t>
            </a:r>
            <a:endParaRPr lang="en-US" sz="1400" dirty="0">
              <a:solidFill>
                <a:schemeClr val="bg1"/>
              </a:solidFill>
            </a:endParaRPr>
          </a:p>
          <a:p>
            <a:pPr marL="742950" lvl="1" indent="-285750" algn="thaiDist">
              <a:lnSpc>
                <a:spcPct val="120000"/>
              </a:lnSpc>
              <a:buSzPct val="100000"/>
              <a:buFont typeface="Courier New" panose="02070309020205020404" pitchFamily="49" charset="0"/>
              <a:buChar char="o"/>
            </a:pPr>
            <a:r>
              <a:rPr lang="pl-PL" sz="1200" kern="1200" dirty="0">
                <a:solidFill>
                  <a:schemeClr val="tx1"/>
                </a:solidFill>
                <a:effectLst/>
                <a:latin typeface="+mn-lt"/>
                <a:ea typeface="+mn-ea"/>
                <a:cs typeface="+mn-cs"/>
              </a:rPr>
              <a:t>A jeśli mamy zakrętkę, możemy butelkę i dopiero wtedy wrzucić ją do pojemnika do recyklingu, albo zbierać nakrętki i oddać je na akcję charytatywną. Przypomnij uczniom, że zawsze staramy się </a:t>
            </a:r>
            <a:r>
              <a:rPr lang="pl-PL" sz="1200" kern="1200" dirty="0" err="1">
                <a:solidFill>
                  <a:schemeClr val="tx1"/>
                </a:solidFill>
                <a:effectLst/>
                <a:latin typeface="+mn-lt"/>
                <a:ea typeface="+mn-ea"/>
                <a:cs typeface="+mn-cs"/>
              </a:rPr>
              <a:t>zrecyklingować</a:t>
            </a:r>
            <a:r>
              <a:rPr lang="pl-PL" sz="1200" kern="1200" dirty="0">
                <a:solidFill>
                  <a:schemeClr val="tx1"/>
                </a:solidFill>
                <a:effectLst/>
                <a:latin typeface="+mn-lt"/>
                <a:ea typeface="+mn-ea"/>
                <a:cs typeface="+mn-cs"/>
              </a:rPr>
              <a:t> jak najwięcej, ale nie chcemy dopuścić do zanieczyszczenia rzeczy przeznaczonych do recyklingu, nie chcemy też narazić na problemy zakładu zajmującego się recyklingiem</a:t>
            </a:r>
            <a:r>
              <a:rPr lang="en-US" sz="1400" dirty="0">
                <a:solidFill>
                  <a:schemeClr val="bg1"/>
                </a:solidFill>
              </a:rPr>
              <a:t>. </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23</a:t>
            </a:fld>
            <a:endParaRPr lang="x-none"/>
          </a:p>
        </p:txBody>
      </p:sp>
    </p:spTree>
    <p:extLst>
      <p:ext uri="{BB962C8B-B14F-4D97-AF65-F5344CB8AC3E}">
        <p14:creationId xmlns:p14="http://schemas.microsoft.com/office/powerpoint/2010/main" val="4286221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rtl="0">
              <a:lnSpc>
                <a:spcPct val="120000"/>
              </a:lnSpc>
              <a:spcBef>
                <a:spcPts val="0"/>
              </a:spcBef>
              <a:spcAft>
                <a:spcPts val="0"/>
              </a:spcAft>
              <a:buClr>
                <a:srgbClr val="262626"/>
              </a:buClr>
              <a:buSzPts val="2100"/>
              <a:buFont typeface="Arial"/>
              <a:buChar char="•"/>
            </a:pPr>
            <a:endParaRPr lang="en-US" sz="1200" b="0" i="0" u="none" strike="noStrike" cap="none" dirty="0">
              <a:solidFill>
                <a:srgbClr val="262626"/>
              </a:solidFill>
              <a:latin typeface="+mn-lt"/>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pl-PL" sz="1200" kern="1200" dirty="0">
                <a:solidFill>
                  <a:schemeClr val="tx1"/>
                </a:solidFill>
                <a:effectLst/>
                <a:latin typeface="+mn-lt"/>
                <a:ea typeface="+mn-ea"/>
                <a:cs typeface="+mn-cs"/>
              </a:rPr>
              <a:t>Sprawdź karty umieszczone w pudełkach do recyklingu przez wszystkie grupy</a:t>
            </a:r>
            <a:r>
              <a:rPr lang="en-US" sz="1200" b="0" i="0" u="none" strike="noStrike" cap="none" dirty="0">
                <a:solidFill>
                  <a:srgbClr val="262626"/>
                </a:solidFill>
                <a:latin typeface="+mn-lt"/>
                <a:ea typeface="Calibri"/>
                <a:cs typeface="Calibri"/>
                <a:sym typeface="Calibri"/>
              </a:rPr>
              <a:t>. </a:t>
            </a:r>
          </a:p>
          <a:p>
            <a:pPr marL="285750" marR="0" lvl="0" indent="-285750" algn="just" rtl="0">
              <a:lnSpc>
                <a:spcPct val="120000"/>
              </a:lnSpc>
              <a:spcBef>
                <a:spcPts val="0"/>
              </a:spcBef>
              <a:spcAft>
                <a:spcPts val="0"/>
              </a:spcAft>
              <a:buClr>
                <a:srgbClr val="262626"/>
              </a:buClr>
              <a:buSzPts val="2100"/>
              <a:buFont typeface="Arial"/>
              <a:buChar char="•"/>
            </a:pPr>
            <a:r>
              <a:rPr lang="pl-PL" sz="1200" kern="1200" dirty="0">
                <a:solidFill>
                  <a:schemeClr val="tx1"/>
                </a:solidFill>
                <a:effectLst/>
                <a:latin typeface="+mn-lt"/>
                <a:ea typeface="+mn-ea"/>
                <a:cs typeface="+mn-cs"/>
              </a:rPr>
              <a:t>Jeżeli jakieś przedmioty zostały nieprawidłowo zakwalifikowane jako nadające się do recyklingu, wyjaśnij dlaczego albo zapytaj, czy któryś z uczniów wie dlaczego, i poproś o wyjaśnienie. Ułatwieniem może tu być także napisanie prawidłowych odpowiedzi na tablicy i samodzielne ich sprawdzenie przez grupy</a:t>
            </a:r>
            <a:r>
              <a:rPr lang="en-US" sz="1200" b="0" i="0" u="none" strike="noStrike" cap="none" dirty="0">
                <a:solidFill>
                  <a:srgbClr val="262626"/>
                </a:solidFill>
                <a:latin typeface="+mn-lt"/>
                <a:ea typeface="Calibri"/>
                <a:cs typeface="Calibri"/>
                <a:sym typeface="Calibri"/>
              </a:rPr>
              <a:t>. </a:t>
            </a:r>
          </a:p>
          <a:p>
            <a:pPr marL="285750" marR="0" lvl="0" indent="-285750" algn="just" rtl="0">
              <a:lnSpc>
                <a:spcPct val="120000"/>
              </a:lnSpc>
              <a:spcBef>
                <a:spcPts val="0"/>
              </a:spcBef>
              <a:spcAft>
                <a:spcPts val="0"/>
              </a:spcAft>
              <a:buClr>
                <a:srgbClr val="262626"/>
              </a:buClr>
              <a:buSzPts val="2100"/>
              <a:buFont typeface="Arial"/>
              <a:buChar char="•"/>
            </a:pPr>
            <a:r>
              <a:rPr lang="pl-PL" sz="1200" kern="1200" dirty="0">
                <a:solidFill>
                  <a:schemeClr val="tx1"/>
                </a:solidFill>
                <a:effectLst/>
                <a:latin typeface="+mn-lt"/>
                <a:ea typeface="+mn-ea"/>
                <a:cs typeface="+mn-cs"/>
              </a:rPr>
              <a:t>Upewnij się, że uczniowie rozumieją, dlaczego jakiś przedmiot nadaje się do recyklingu,</a:t>
            </a:r>
            <a:r>
              <a:rPr lang="pl-PL" sz="1200" kern="1200" baseline="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nie nadaje się do recyklingu albo potencjalnie</a:t>
            </a:r>
            <a:r>
              <a:rPr lang="pl-PL" sz="1200" kern="1200" baseline="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nadaje się do recyklingu</a:t>
            </a:r>
            <a:r>
              <a:rPr lang="en-US" sz="1200" b="0" i="0" u="none" strike="noStrike" cap="none" dirty="0">
                <a:solidFill>
                  <a:srgbClr val="262626"/>
                </a:solidFill>
                <a:latin typeface="+mn-lt"/>
                <a:ea typeface="Calibri"/>
                <a:cs typeface="Calibri"/>
                <a:sym typeface="Calibri"/>
              </a:rPr>
              <a:t>. </a:t>
            </a:r>
            <a:r>
              <a:rPr lang="pl-PL" sz="1200" b="0" i="0" u="none" strike="noStrike" cap="none" dirty="0">
                <a:solidFill>
                  <a:srgbClr val="262626"/>
                </a:solidFill>
                <a:latin typeface="+mn-lt"/>
                <a:ea typeface="Calibri"/>
                <a:cs typeface="Calibri"/>
                <a:sym typeface="Calibri"/>
              </a:rPr>
              <a:t>Oryginały udostępnionych kart posłużą</a:t>
            </a:r>
            <a:r>
              <a:rPr lang="pl-PL" sz="1200" b="0" i="0" u="none" strike="noStrike" cap="none" baseline="0" dirty="0">
                <a:solidFill>
                  <a:srgbClr val="262626"/>
                </a:solidFill>
                <a:latin typeface="+mn-lt"/>
                <a:ea typeface="Calibri"/>
                <a:cs typeface="Calibri"/>
                <a:sym typeface="Calibri"/>
              </a:rPr>
              <a:t> jako </a:t>
            </a:r>
            <a:r>
              <a:rPr lang="pl-PL" sz="1200" b="0" i="0" u="none" strike="noStrike" cap="none" dirty="0">
                <a:solidFill>
                  <a:srgbClr val="262626"/>
                </a:solidFill>
                <a:latin typeface="+mn-lt"/>
                <a:ea typeface="Calibri"/>
                <a:cs typeface="Calibri"/>
                <a:sym typeface="Calibri"/>
              </a:rPr>
              <a:t>klucz</a:t>
            </a:r>
            <a:r>
              <a:rPr lang="pl-PL" sz="1200" b="0" i="0" u="none" strike="noStrike" cap="none" baseline="0" dirty="0">
                <a:solidFill>
                  <a:srgbClr val="262626"/>
                </a:solidFill>
                <a:latin typeface="+mn-lt"/>
                <a:ea typeface="Calibri"/>
                <a:cs typeface="Calibri"/>
                <a:sym typeface="Calibri"/>
              </a:rPr>
              <a:t> odpowiedzi przy ustalaniu, jak należy zakwalifikować poszczególne przedmioty</a:t>
            </a:r>
            <a:r>
              <a:rPr lang="en-US" sz="1200" b="0" i="0" u="none" strike="noStrike" cap="none" dirty="0">
                <a:solidFill>
                  <a:srgbClr val="262626"/>
                </a:solidFill>
                <a:latin typeface="+mn-lt"/>
                <a:ea typeface="Calibri"/>
                <a:cs typeface="Calibri"/>
                <a:sym typeface="Calibri"/>
              </a:rPr>
              <a:t>. </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r>
              <a:rPr lang="pl-PL" dirty="0">
                <a:solidFill>
                  <a:schemeClr val="lt1"/>
                </a:solidFill>
                <a:latin typeface="+mn-lt"/>
                <a:ea typeface="Calibri"/>
                <a:cs typeface="Calibri"/>
                <a:sym typeface="Calibri"/>
              </a:rPr>
              <a:t>Po posortowaniu kart uczniowie</a:t>
            </a:r>
            <a:r>
              <a:rPr lang="pl-PL" baseline="0" dirty="0">
                <a:solidFill>
                  <a:schemeClr val="lt1"/>
                </a:solidFill>
                <a:latin typeface="+mn-lt"/>
                <a:ea typeface="Calibri"/>
                <a:cs typeface="Calibri"/>
                <a:sym typeface="Calibri"/>
              </a:rPr>
              <a:t> wpiszą w arkusz do ćwiczenia 5 zanieczyszczonych przedmiotów oraz wyjaśnienie, jak dany przedmiot można przygotować do recyklingu</a:t>
            </a:r>
            <a:r>
              <a:rPr lang="en-US" dirty="0">
                <a:solidFill>
                  <a:schemeClr val="lt1"/>
                </a:solidFill>
                <a:latin typeface="+mn-lt"/>
                <a:ea typeface="Calibri"/>
                <a:cs typeface="Calibri"/>
                <a:sym typeface="Calibri"/>
              </a:rPr>
              <a:t>. </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24</a:t>
            </a:fld>
            <a:endParaRPr lang="x-none"/>
          </a:p>
        </p:txBody>
      </p:sp>
    </p:spTree>
    <p:extLst>
      <p:ext uri="{BB962C8B-B14F-4D97-AF65-F5344CB8AC3E}">
        <p14:creationId xmlns:p14="http://schemas.microsoft.com/office/powerpoint/2010/main" val="193160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3</a:t>
            </a:fld>
            <a:endParaRPr lang="x-none"/>
          </a:p>
        </p:txBody>
      </p:sp>
    </p:spTree>
    <p:extLst>
      <p:ext uri="{BB962C8B-B14F-4D97-AF65-F5344CB8AC3E}">
        <p14:creationId xmlns:p14="http://schemas.microsoft.com/office/powerpoint/2010/main" val="46496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4</a:t>
            </a:fld>
            <a:endParaRPr lang="x-none"/>
          </a:p>
        </p:txBody>
      </p:sp>
    </p:spTree>
    <p:extLst>
      <p:ext uri="{BB962C8B-B14F-4D97-AF65-F5344CB8AC3E}">
        <p14:creationId xmlns:p14="http://schemas.microsoft.com/office/powerpoint/2010/main" val="264091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5</a:t>
            </a:fld>
            <a:endParaRPr lang="x-none"/>
          </a:p>
        </p:txBody>
      </p:sp>
    </p:spTree>
    <p:extLst>
      <p:ext uri="{BB962C8B-B14F-4D97-AF65-F5344CB8AC3E}">
        <p14:creationId xmlns:p14="http://schemas.microsoft.com/office/powerpoint/2010/main" val="241090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6</a:t>
            </a:fld>
            <a:endParaRPr lang="x-none"/>
          </a:p>
        </p:txBody>
      </p:sp>
    </p:spTree>
    <p:extLst>
      <p:ext uri="{BB962C8B-B14F-4D97-AF65-F5344CB8AC3E}">
        <p14:creationId xmlns:p14="http://schemas.microsoft.com/office/powerpoint/2010/main" val="211931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pl-PL" b="1" dirty="0"/>
              <a:t>Czas wyświetlania slajdu</a:t>
            </a:r>
            <a:r>
              <a:rPr lang="en-US" b="1" dirty="0"/>
              <a:t>: 3-5 </a:t>
            </a:r>
            <a:r>
              <a:rPr lang="en-US" b="1" dirty="0" err="1"/>
              <a:t>minut</a:t>
            </a:r>
            <a:r>
              <a:rPr lang="en-US" b="1" dirty="0"/>
              <a:t>)</a:t>
            </a:r>
          </a:p>
          <a:p>
            <a:pPr marL="0" lvl="0" indent="0" algn="l" rtl="0">
              <a:spcBef>
                <a:spcPts val="0"/>
              </a:spcBef>
              <a:spcAft>
                <a:spcPts val="0"/>
              </a:spcAft>
              <a:buNone/>
            </a:pPr>
            <a:endParaRPr lang="en-US" b="1" dirty="0"/>
          </a:p>
          <a:p>
            <a:pPr marL="0" lvl="0" indent="0" algn="l" rtl="0">
              <a:spcBef>
                <a:spcPts val="0"/>
              </a:spcBef>
              <a:spcAft>
                <a:spcPts val="0"/>
              </a:spcAft>
              <a:buNone/>
            </a:pPr>
            <a:r>
              <a:rPr lang="pl-PL" b="1" dirty="0"/>
              <a:t>Ćwiczenie</a:t>
            </a:r>
            <a:r>
              <a:rPr lang="pl-PL" b="1" baseline="0" dirty="0"/>
              <a:t> na przełamanie lodów przed lekcją</a:t>
            </a:r>
            <a:endParaRPr lang="en-US" b="1" dirty="0"/>
          </a:p>
          <a:p>
            <a:pPr marL="0" lvl="0" indent="0" algn="l" rtl="0">
              <a:spcBef>
                <a:spcPts val="0"/>
              </a:spcBef>
              <a:spcAft>
                <a:spcPts val="0"/>
              </a:spcAft>
              <a:buNone/>
            </a:pPr>
            <a:r>
              <a:rPr lang="pl-PL" b="1" dirty="0"/>
              <a:t>Zapytaj</a:t>
            </a:r>
            <a:r>
              <a:rPr lang="pl-PL" b="1" baseline="0" dirty="0"/>
              <a:t> uczniów</a:t>
            </a:r>
            <a:r>
              <a:rPr lang="en-US" b="1" dirty="0"/>
              <a:t>:</a:t>
            </a:r>
          </a:p>
          <a:p>
            <a:pPr marL="0" lvl="0" indent="0" algn="l" rtl="0">
              <a:spcBef>
                <a:spcPts val="0"/>
              </a:spcBef>
              <a:spcAft>
                <a:spcPts val="0"/>
              </a:spcAft>
              <a:buNone/>
            </a:pPr>
            <a:r>
              <a:rPr lang="pl-PL" dirty="0"/>
              <a:t>Czy ktoś z was słyszał o recyklingu</a:t>
            </a:r>
            <a:r>
              <a:rPr lang="en-US" dirty="0"/>
              <a:t>? </a:t>
            </a:r>
            <a:r>
              <a:rPr lang="pl-PL" dirty="0"/>
              <a:t>Jeżeli tak, to proszę, podzielcie</a:t>
            </a:r>
            <a:r>
              <a:rPr lang="pl-PL" baseline="0" dirty="0"/>
              <a:t> się z nami swoją wiedzą</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Powiedz</a:t>
            </a:r>
            <a:r>
              <a:rPr lang="pl-PL" b="1" baseline="0" dirty="0"/>
              <a:t> uczniom</a:t>
            </a:r>
            <a:r>
              <a:rPr lang="en-US" b="1" dirty="0"/>
              <a:t>:</a:t>
            </a:r>
          </a:p>
          <a:p>
            <a:pPr marL="0" lvl="0" indent="0" algn="l" rtl="0">
              <a:spcBef>
                <a:spcPts val="0"/>
              </a:spcBef>
              <a:spcAft>
                <a:spcPts val="0"/>
              </a:spcAft>
              <a:buNone/>
            </a:pPr>
            <a:r>
              <a:rPr lang="pl-PL" sz="1200" b="0" i="0" kern="1200" dirty="0">
                <a:solidFill>
                  <a:schemeClr val="tx1"/>
                </a:solidFill>
                <a:effectLst/>
                <a:latin typeface="+mn-lt"/>
                <a:ea typeface="+mn-ea"/>
                <a:cs typeface="+mn-cs"/>
              </a:rPr>
              <a:t>Recykling</a:t>
            </a:r>
            <a:r>
              <a:rPr lang="pl-PL" sz="1200" b="0" i="0" kern="1200" baseline="0" dirty="0">
                <a:solidFill>
                  <a:schemeClr val="tx1"/>
                </a:solidFill>
                <a:effectLst/>
                <a:latin typeface="+mn-lt"/>
                <a:ea typeface="+mn-ea"/>
                <a:cs typeface="+mn-cs"/>
              </a:rPr>
              <a:t> to proces, w którym zbiera się i przetwarza materiały, które w innej sytuacji zostałyby wyrzucone jako śmieci, i robi się z nich nowe produkty</a:t>
            </a:r>
            <a:r>
              <a:rPr lang="en-US" sz="1200" b="0" i="0" kern="1200" dirty="0">
                <a:solidFill>
                  <a:schemeClr val="tx1"/>
                </a:solidFill>
                <a:effectLst/>
                <a:latin typeface="+mn-lt"/>
                <a:ea typeface="+mn-ea"/>
                <a:cs typeface="+mn-cs"/>
              </a:rPr>
              <a:t>. </a:t>
            </a:r>
            <a:r>
              <a:rPr lang="pl-PL" sz="1200" b="0" i="0" u="none" strike="noStrike" kern="1200" cap="none" dirty="0">
                <a:solidFill>
                  <a:schemeClr val="tx1"/>
                </a:solidFill>
                <a:effectLst/>
                <a:latin typeface="Arial"/>
                <a:ea typeface="Arial"/>
                <a:cs typeface="Arial"/>
                <a:sym typeface="Arial"/>
              </a:rPr>
              <a:t>Recykling</a:t>
            </a:r>
            <a:r>
              <a:rPr lang="pl-PL" sz="1200" b="0" i="0" u="none" strike="noStrike" kern="1200" cap="none" baseline="0" dirty="0">
                <a:solidFill>
                  <a:schemeClr val="tx1"/>
                </a:solidFill>
                <a:effectLst/>
                <a:latin typeface="Arial"/>
                <a:ea typeface="Arial"/>
                <a:cs typeface="Arial"/>
                <a:sym typeface="Arial"/>
              </a:rPr>
              <a:t> może przynosić korzyści dla społeczeństwa i środowiska</a:t>
            </a:r>
            <a:r>
              <a:rPr lang="en-US" sz="1200" b="0" i="0" kern="1200" dirty="0">
                <a:solidFill>
                  <a:schemeClr val="tx1"/>
                </a:solidFill>
                <a:effectLst/>
                <a:latin typeface="+mn-lt"/>
                <a:ea typeface="+mn-ea"/>
                <a:cs typeface="+mn-cs"/>
              </a:rPr>
              <a:t>. </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kern="1200" dirty="0">
                <a:solidFill>
                  <a:schemeClr val="tx1"/>
                </a:solidFill>
                <a:effectLst/>
                <a:latin typeface="+mn-lt"/>
                <a:ea typeface="+mn-ea"/>
                <a:cs typeface="+mn-cs"/>
              </a:rPr>
              <a:t>Teraz odczytuj</a:t>
            </a:r>
            <a:r>
              <a:rPr lang="pl-PL" sz="1200" b="0" i="0" kern="1200" baseline="0" dirty="0">
                <a:solidFill>
                  <a:schemeClr val="tx1"/>
                </a:solidFill>
                <a:effectLst/>
                <a:latin typeface="+mn-lt"/>
                <a:ea typeface="+mn-ea"/>
                <a:cs typeface="+mn-cs"/>
              </a:rPr>
              <a:t> podpisy pod obrazkami od lewej do prawej, zaczynając od górnego wiersza, aby sprawdzić wiedzę uczniów o tym, które z przedstawionych rzeczy można, a których nie można </a:t>
            </a:r>
            <a:r>
              <a:rPr lang="pl-PL" sz="1200" b="0" i="0" kern="1200" baseline="0" dirty="0" err="1">
                <a:solidFill>
                  <a:schemeClr val="tx1"/>
                </a:solidFill>
                <a:effectLst/>
                <a:latin typeface="+mn-lt"/>
                <a:ea typeface="+mn-ea"/>
                <a:cs typeface="+mn-cs"/>
              </a:rPr>
              <a:t>recyklingować</a:t>
            </a:r>
            <a:r>
              <a:rPr lang="pl-PL"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kern="1200" dirty="0">
                <a:solidFill>
                  <a:schemeClr val="tx1"/>
                </a:solidFill>
                <a:effectLst/>
                <a:latin typeface="+mn-lt"/>
                <a:ea typeface="+mn-ea"/>
                <a:cs typeface="+mn-cs"/>
              </a:rPr>
              <a:t>Kolejność obrazków,</a:t>
            </a:r>
            <a:r>
              <a:rPr lang="pl-PL" sz="1200" b="0" i="0" kern="1200" baseline="0" dirty="0">
                <a:solidFill>
                  <a:schemeClr val="tx1"/>
                </a:solidFill>
                <a:effectLst/>
                <a:latin typeface="+mn-lt"/>
                <a:ea typeface="+mn-ea"/>
                <a:cs typeface="+mn-cs"/>
              </a:rPr>
              <a:t> które będą się pojawiać po każdym kliknięciu</a:t>
            </a:r>
            <a:r>
              <a:rPr lang="en-US" sz="1200" b="0" i="0" kern="1200" dirty="0">
                <a:solidFill>
                  <a:schemeClr val="tx1"/>
                </a:solidFill>
                <a:effectLst/>
                <a:latin typeface="+mn-lt"/>
                <a:ea typeface="+mn-ea"/>
                <a:cs typeface="+mn-cs"/>
              </a:rPr>
              <a:t>. </a:t>
            </a:r>
          </a:p>
          <a:p>
            <a:pPr marL="0" lvl="0" indent="0" algn="l" rtl="0">
              <a:spcBef>
                <a:spcPts val="0"/>
              </a:spcBef>
              <a:spcAft>
                <a:spcPts val="0"/>
              </a:spcAft>
              <a:buNone/>
            </a:pPr>
            <a:r>
              <a:rPr lang="pl-PL" sz="1200" b="0" i="0" kern="1200" dirty="0">
                <a:solidFill>
                  <a:schemeClr val="tx1"/>
                </a:solidFill>
                <a:effectLst/>
                <a:latin typeface="+mn-lt"/>
                <a:ea typeface="+mn-ea"/>
                <a:cs typeface="+mn-cs"/>
              </a:rPr>
              <a:t>Klik </a:t>
            </a:r>
            <a:r>
              <a:rPr lang="en-US" sz="1200" b="0" i="0" kern="1200" dirty="0">
                <a:solidFill>
                  <a:schemeClr val="tx1"/>
                </a:solidFill>
                <a:effectLst/>
                <a:latin typeface="+mn-lt"/>
                <a:ea typeface="+mn-ea"/>
                <a:cs typeface="+mn-cs"/>
              </a:rPr>
              <a:t>1: </a:t>
            </a:r>
            <a:r>
              <a:rPr lang="pl-PL" sz="1200" b="0" i="0" kern="1200" dirty="0">
                <a:solidFill>
                  <a:schemeClr val="tx1"/>
                </a:solidFill>
                <a:effectLst/>
                <a:latin typeface="+mn-lt"/>
                <a:ea typeface="+mn-ea"/>
                <a:cs typeface="+mn-cs"/>
              </a:rPr>
              <a:t>Słoik szklany</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2: </a:t>
            </a:r>
            <a:r>
              <a:rPr lang="pl-PL" sz="1200" b="0" i="0" kern="1200" dirty="0">
                <a:solidFill>
                  <a:schemeClr val="tx1"/>
                </a:solidFill>
                <a:effectLst/>
                <a:latin typeface="+mn-lt"/>
                <a:ea typeface="+mn-ea"/>
                <a:cs typeface="+mn-cs"/>
              </a:rPr>
              <a:t>Butelka z tworzywa </a:t>
            </a:r>
            <a:r>
              <a:rPr lang="en-US" sz="1200" b="0" i="0" kern="1200" dirty="0">
                <a:solidFill>
                  <a:schemeClr val="tx1"/>
                </a:solidFill>
                <a:effectLst/>
                <a:latin typeface="+mn-lt"/>
                <a:ea typeface="+mn-ea"/>
                <a:cs typeface="+mn-cs"/>
              </a:rPr>
              <a:t>PET</a:t>
            </a: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3: </a:t>
            </a:r>
            <a:r>
              <a:rPr lang="pl-PL" sz="1200" b="0" i="0" kern="1200" dirty="0">
                <a:solidFill>
                  <a:schemeClr val="tx1"/>
                </a:solidFill>
                <a:effectLst/>
                <a:latin typeface="+mn-lt"/>
                <a:ea typeface="+mn-ea"/>
                <a:cs typeface="+mn-cs"/>
              </a:rPr>
              <a:t>Buty</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4: </a:t>
            </a:r>
            <a:r>
              <a:rPr lang="pl-PL" sz="1200" b="0" i="0" kern="1200" dirty="0">
                <a:solidFill>
                  <a:schemeClr val="tx1"/>
                </a:solidFill>
                <a:effectLst/>
                <a:latin typeface="+mn-lt"/>
                <a:ea typeface="+mn-ea"/>
                <a:cs typeface="+mn-cs"/>
              </a:rPr>
              <a:t>Puszka metalowa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5: </a:t>
            </a:r>
            <a:r>
              <a:rPr lang="pl-PL" sz="1200" b="0" i="0" kern="1200" dirty="0">
                <a:solidFill>
                  <a:schemeClr val="tx1"/>
                </a:solidFill>
                <a:effectLst/>
                <a:latin typeface="+mn-lt"/>
                <a:ea typeface="+mn-ea"/>
                <a:cs typeface="+mn-cs"/>
              </a:rPr>
              <a:t>Żarówka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6: </a:t>
            </a:r>
            <a:r>
              <a:rPr lang="pl-PL" sz="1200" b="0" i="0" kern="1200" dirty="0">
                <a:solidFill>
                  <a:schemeClr val="tx1"/>
                </a:solidFill>
                <a:effectLst/>
                <a:latin typeface="+mn-lt"/>
                <a:ea typeface="+mn-ea"/>
                <a:cs typeface="+mn-cs"/>
              </a:rPr>
              <a:t>Karton po soku</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7: </a:t>
            </a:r>
            <a:r>
              <a:rPr lang="pl-PL" sz="1200" b="0" i="0" kern="1200" dirty="0">
                <a:solidFill>
                  <a:schemeClr val="tx1"/>
                </a:solidFill>
                <a:effectLst/>
                <a:latin typeface="+mn-lt"/>
                <a:ea typeface="+mn-ea"/>
                <a:cs typeface="+mn-cs"/>
              </a:rPr>
              <a:t>Brudna serwetka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8: </a:t>
            </a:r>
            <a:r>
              <a:rPr lang="pl-PL" sz="1200" b="0" i="0" kern="1200" dirty="0">
                <a:solidFill>
                  <a:schemeClr val="tx1"/>
                </a:solidFill>
                <a:effectLst/>
                <a:latin typeface="+mn-lt"/>
                <a:ea typeface="+mn-ea"/>
                <a:cs typeface="+mn-cs"/>
              </a:rPr>
              <a:t>Ołówek</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9: </a:t>
            </a:r>
            <a:r>
              <a:rPr lang="pl-PL" sz="1200" b="0" i="0" kern="1200" dirty="0">
                <a:solidFill>
                  <a:schemeClr val="tx1"/>
                </a:solidFill>
                <a:effectLst/>
                <a:latin typeface="+mn-lt"/>
                <a:ea typeface="+mn-ea"/>
                <a:cs typeface="+mn-cs"/>
              </a:rPr>
              <a:t>Torba plastikowa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10: </a:t>
            </a:r>
            <a:r>
              <a:rPr lang="pl-PL" sz="1200" b="0" i="0" kern="1200" dirty="0">
                <a:solidFill>
                  <a:schemeClr val="tx1"/>
                </a:solidFill>
                <a:effectLst/>
                <a:latin typeface="+mn-lt"/>
                <a:ea typeface="+mn-ea"/>
                <a:cs typeface="+mn-cs"/>
              </a:rPr>
              <a:t>Zabawki</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11: </a:t>
            </a:r>
            <a:r>
              <a:rPr lang="pl-PL" sz="1200" b="0" i="0" kern="1200" dirty="0">
                <a:solidFill>
                  <a:schemeClr val="tx1"/>
                </a:solidFill>
                <a:effectLst/>
                <a:latin typeface="+mn-lt"/>
                <a:ea typeface="+mn-ea"/>
                <a:cs typeface="+mn-cs"/>
              </a:rPr>
              <a:t>Pudełko z tektury</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12: </a:t>
            </a:r>
            <a:r>
              <a:rPr lang="pl-PL" sz="1200" b="0" i="0" kern="1200" dirty="0">
                <a:solidFill>
                  <a:schemeClr val="tx1"/>
                </a:solidFill>
                <a:effectLst/>
                <a:latin typeface="+mn-lt"/>
                <a:ea typeface="+mn-ea"/>
                <a:cs typeface="+mn-cs"/>
              </a:rPr>
              <a:t>Wąż ogrodowy</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pl-PL" sz="1200" b="0" i="0" u="none" strike="noStrike" kern="1200" cap="none" dirty="0">
                <a:solidFill>
                  <a:schemeClr val="tx1"/>
                </a:solidFill>
                <a:effectLst/>
                <a:latin typeface="Arial"/>
                <a:ea typeface="Arial"/>
                <a:cs typeface="Arial"/>
                <a:sym typeface="Arial"/>
              </a:rPr>
              <a:t>Klik </a:t>
            </a:r>
            <a:r>
              <a:rPr lang="en-US" sz="1200" b="0" i="0" kern="1200" dirty="0">
                <a:solidFill>
                  <a:schemeClr val="tx1"/>
                </a:solidFill>
                <a:effectLst/>
                <a:latin typeface="+mn-lt"/>
                <a:ea typeface="+mn-ea"/>
                <a:cs typeface="+mn-cs"/>
              </a:rPr>
              <a:t>13: </a:t>
            </a:r>
            <a:r>
              <a:rPr lang="pl-PL" sz="1200" b="0" i="0" kern="1200" dirty="0">
                <a:solidFill>
                  <a:schemeClr val="tx1"/>
                </a:solidFill>
                <a:effectLst/>
                <a:latin typeface="+mn-lt"/>
                <a:ea typeface="+mn-ea"/>
                <a:cs typeface="+mn-cs"/>
              </a:rPr>
              <a:t>Skórka od banana</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a:xfrm>
            <a:off x="3884613" y="8685213"/>
            <a:ext cx="2971800" cy="457200"/>
          </a:xfrm>
          <a:prstGeom prst="rect">
            <a:avLst/>
          </a:prstGeom>
        </p:spPr>
        <p:txBody>
          <a:bodyPr/>
          <a:lstStyle/>
          <a:p>
            <a:fld id="{FF836C94-7932-4F42-B085-F387E238C945}" type="slidenum">
              <a:rPr lang="x-none" smtClean="0"/>
              <a:t>8</a:t>
            </a:fld>
            <a:endParaRPr 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t>(</a:t>
            </a:r>
            <a:r>
              <a:rPr lang="pl-PL" sz="1400" b="1" dirty="0"/>
              <a:t>Czas wyświetlania slajdu</a:t>
            </a:r>
            <a:r>
              <a:rPr lang="en-US" sz="1400" b="1" dirty="0"/>
              <a:t>: 3-5 </a:t>
            </a:r>
            <a:r>
              <a:rPr lang="en-US" sz="1400" b="1" dirty="0" err="1"/>
              <a:t>minut</a:t>
            </a:r>
            <a:r>
              <a:rPr lang="en-US" sz="1400" b="1" dirty="0"/>
              <a:t>)</a:t>
            </a:r>
            <a:endParaRPr lang="en-US"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pl-PL" sz="1400" b="1" dirty="0">
                <a:solidFill>
                  <a:srgbClr val="262626"/>
                </a:solidFill>
                <a:latin typeface="Calibri"/>
                <a:ea typeface="Calibri"/>
                <a:cs typeface="Calibri"/>
                <a:sym typeface="Calibri"/>
              </a:rPr>
              <a:t>Rozdaj</a:t>
            </a:r>
            <a:r>
              <a:rPr lang="pl-PL" sz="1400" b="1" baseline="0" dirty="0">
                <a:solidFill>
                  <a:srgbClr val="262626"/>
                </a:solidFill>
                <a:latin typeface="Calibri"/>
                <a:ea typeface="Calibri"/>
                <a:cs typeface="Calibri"/>
                <a:sym typeface="Calibri"/>
              </a:rPr>
              <a:t> materiały albo wyświetl ten slajd TAK/NIE </a:t>
            </a:r>
            <a:r>
              <a:rPr lang="en-US" sz="1400" b="1" dirty="0">
                <a:solidFill>
                  <a:srgbClr val="262626"/>
                </a:solidFill>
                <a:latin typeface="Calibri"/>
                <a:ea typeface="Calibri"/>
                <a:cs typeface="Calibri"/>
                <a:sym typeface="Calibri"/>
              </a:rPr>
              <a:t>– </a:t>
            </a:r>
            <a:r>
              <a:rPr lang="pl-PL" sz="1400" b="1" dirty="0">
                <a:solidFill>
                  <a:srgbClr val="262626"/>
                </a:solidFill>
                <a:latin typeface="Calibri"/>
                <a:ea typeface="Calibri"/>
                <a:cs typeface="Calibri"/>
                <a:sym typeface="Calibri"/>
              </a:rPr>
              <a:t>dostępny jest materiał w postaci pdf do</a:t>
            </a:r>
            <a:r>
              <a:rPr lang="pl-PL" sz="1400" b="1" baseline="0" dirty="0">
                <a:solidFill>
                  <a:srgbClr val="262626"/>
                </a:solidFill>
                <a:latin typeface="Calibri"/>
                <a:ea typeface="Calibri"/>
                <a:cs typeface="Calibri"/>
                <a:sym typeface="Calibri"/>
              </a:rPr>
              <a:t> </a:t>
            </a:r>
            <a:r>
              <a:rPr lang="pl-PL" sz="1400" b="1" dirty="0">
                <a:solidFill>
                  <a:srgbClr val="262626"/>
                </a:solidFill>
                <a:latin typeface="Calibri"/>
                <a:ea typeface="Calibri"/>
                <a:cs typeface="Calibri"/>
                <a:sym typeface="Calibri"/>
              </a:rPr>
              <a:t>wydrukowania</a:t>
            </a:r>
            <a:r>
              <a:rPr lang="pl-PL" sz="1400" b="1" baseline="0" dirty="0">
                <a:solidFill>
                  <a:srgbClr val="262626"/>
                </a:solidFill>
                <a:latin typeface="Calibri"/>
                <a:ea typeface="Calibri"/>
                <a:cs typeface="Calibri"/>
                <a:sym typeface="Calibri"/>
              </a:rPr>
              <a:t> dla uczniów</a:t>
            </a:r>
            <a:endParaRPr lang="en-US" sz="1400" b="1"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pl-PL" sz="1400" dirty="0">
                <a:solidFill>
                  <a:srgbClr val="262626"/>
                </a:solidFill>
                <a:latin typeface="Calibri"/>
                <a:ea typeface="Calibri"/>
                <a:cs typeface="Calibri"/>
                <a:sym typeface="Calibri"/>
              </a:rPr>
              <a:t>Nawiąż rozmowę o tym, gdzie umieszczamy swoje</a:t>
            </a:r>
            <a:r>
              <a:rPr lang="pl-PL" sz="1400" baseline="0" dirty="0">
                <a:solidFill>
                  <a:srgbClr val="262626"/>
                </a:solidFill>
                <a:latin typeface="Calibri"/>
                <a:ea typeface="Calibri"/>
                <a:cs typeface="Calibri"/>
                <a:sym typeface="Calibri"/>
              </a:rPr>
              <a:t> śmieci</a:t>
            </a:r>
            <a:r>
              <a:rPr lang="en-US" sz="1400" dirty="0">
                <a:solidFill>
                  <a:srgbClr val="262626"/>
                </a:solidFill>
                <a:latin typeface="Calibri"/>
                <a:ea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pl-PL" sz="1400" b="1" dirty="0">
                <a:solidFill>
                  <a:srgbClr val="262626"/>
                </a:solidFill>
                <a:latin typeface="Calibri"/>
                <a:ea typeface="Calibri"/>
                <a:cs typeface="Calibri"/>
                <a:sym typeface="Calibri"/>
              </a:rPr>
              <a:t>Zapytaj</a:t>
            </a:r>
            <a:r>
              <a:rPr lang="pl-PL" sz="1400" b="1" baseline="0" dirty="0">
                <a:solidFill>
                  <a:srgbClr val="262626"/>
                </a:solidFill>
                <a:latin typeface="Calibri"/>
                <a:ea typeface="Calibri"/>
                <a:cs typeface="Calibri"/>
                <a:sym typeface="Calibri"/>
              </a:rPr>
              <a:t> uczniów</a:t>
            </a:r>
            <a:r>
              <a:rPr lang="en-US" sz="1400" b="1" dirty="0">
                <a:solidFill>
                  <a:srgbClr val="262626"/>
                </a:solidFill>
                <a:latin typeface="Calibri"/>
                <a:ea typeface="Calibri"/>
                <a:cs typeface="Calibri"/>
                <a:sym typeface="Calibri"/>
              </a:rPr>
              <a:t>: </a:t>
            </a:r>
            <a:r>
              <a:rPr lang="pl-PL" sz="1400" b="0" dirty="0">
                <a:solidFill>
                  <a:srgbClr val="262626"/>
                </a:solidFill>
                <a:latin typeface="Calibri"/>
                <a:ea typeface="Calibri"/>
                <a:cs typeface="Calibri"/>
                <a:sym typeface="Calibri"/>
              </a:rPr>
              <a:t>Co</a:t>
            </a:r>
            <a:r>
              <a:rPr lang="pl-PL" sz="1400" b="0" baseline="0" dirty="0">
                <a:solidFill>
                  <a:srgbClr val="262626"/>
                </a:solidFill>
                <a:latin typeface="Calibri"/>
                <a:ea typeface="Calibri"/>
                <a:cs typeface="Calibri"/>
                <a:sym typeface="Calibri"/>
              </a:rPr>
              <a:t> robicie ze śmieciami w domu</a:t>
            </a:r>
            <a:r>
              <a:rPr lang="en-US" sz="1400" dirty="0">
                <a:solidFill>
                  <a:srgbClr val="262626"/>
                </a:solidFill>
                <a:latin typeface="Calibri"/>
                <a:ea typeface="Calibri"/>
                <a:cs typeface="Calibri"/>
                <a:sym typeface="Calibri"/>
              </a:rPr>
              <a:t>? </a:t>
            </a:r>
            <a:r>
              <a:rPr lang="pl-PL" sz="1400" dirty="0">
                <a:solidFill>
                  <a:srgbClr val="262626"/>
                </a:solidFill>
                <a:latin typeface="Calibri"/>
                <a:ea typeface="Calibri"/>
                <a:cs typeface="Calibri"/>
                <a:sym typeface="Calibri"/>
              </a:rPr>
              <a:t>Dokąd one trafiają</a:t>
            </a:r>
            <a:r>
              <a:rPr lang="en-US" sz="1600" dirty="0">
                <a:solidFill>
                  <a:srgbClr val="262626"/>
                </a:solidFill>
                <a:latin typeface="Calibri"/>
                <a:ea typeface="Calibri"/>
                <a:cs typeface="Calibri"/>
                <a:sym typeface="Calibri"/>
              </a:rPr>
              <a:t>? </a:t>
            </a:r>
            <a:r>
              <a:rPr lang="pl-PL" sz="1600" dirty="0">
                <a:solidFill>
                  <a:srgbClr val="262626"/>
                </a:solidFill>
                <a:latin typeface="Calibri"/>
                <a:ea typeface="Calibri"/>
                <a:cs typeface="Calibri"/>
                <a:sym typeface="Calibri"/>
              </a:rPr>
              <a:t>Czy wszystkie śmieci wrzuca się do jednego pojemnika</a:t>
            </a:r>
            <a:r>
              <a:rPr lang="en-US" sz="1600" dirty="0">
                <a:solidFill>
                  <a:srgbClr val="262626"/>
                </a:solidFill>
                <a:latin typeface="Calibri"/>
                <a:ea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60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pl-PL" sz="1600" b="1" dirty="0">
                <a:solidFill>
                  <a:srgbClr val="262626"/>
                </a:solidFill>
                <a:latin typeface="Calibri"/>
                <a:cs typeface="Calibri"/>
                <a:sym typeface="Calibri"/>
              </a:rPr>
              <a:t>Powiedz  uczniom</a:t>
            </a:r>
            <a:r>
              <a:rPr lang="en-US" sz="1600" b="1" dirty="0">
                <a:solidFill>
                  <a:srgbClr val="262626"/>
                </a:solidFill>
                <a:latin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pl-PL" sz="1600" dirty="0">
                <a:solidFill>
                  <a:srgbClr val="262626"/>
                </a:solidFill>
                <a:latin typeface="Calibri"/>
                <a:cs typeface="Calibri"/>
                <a:sym typeface="Calibri"/>
              </a:rPr>
              <a:t>Nie wszystkie śmieci wrzuca się do tego samego pojemnika</a:t>
            </a:r>
            <a:r>
              <a:rPr lang="en-US" sz="1600" dirty="0">
                <a:solidFill>
                  <a:srgbClr val="262626"/>
                </a:solidFill>
                <a:latin typeface="Calibri"/>
                <a:cs typeface="Calibri"/>
                <a:sym typeface="Calibri"/>
              </a:rPr>
              <a:t>. </a:t>
            </a:r>
            <a:r>
              <a:rPr lang="pl-PL" sz="1600" dirty="0">
                <a:solidFill>
                  <a:srgbClr val="262626"/>
                </a:solidFill>
                <a:latin typeface="Calibri"/>
                <a:cs typeface="Calibri"/>
                <a:sym typeface="Calibri"/>
              </a:rPr>
              <a:t>Niektóre</a:t>
            </a:r>
            <a:r>
              <a:rPr lang="pl-PL" sz="1600" baseline="0" dirty="0">
                <a:solidFill>
                  <a:srgbClr val="262626"/>
                </a:solidFill>
                <a:latin typeface="Calibri"/>
                <a:cs typeface="Calibri"/>
                <a:sym typeface="Calibri"/>
              </a:rPr>
              <a:t> rzeczy muszą trafić do pojemnika do recyklingu</a:t>
            </a:r>
            <a:r>
              <a:rPr lang="en-US" sz="1600" dirty="0">
                <a:solidFill>
                  <a:srgbClr val="262626"/>
                </a:solidFill>
                <a:latin typeface="Calibri"/>
                <a:cs typeface="Calibri"/>
                <a:sym typeface="Calibri"/>
              </a:rPr>
              <a:t>.</a:t>
            </a: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pl-PL" sz="1400" b="1" dirty="0">
                <a:solidFill>
                  <a:srgbClr val="262626"/>
                </a:solidFill>
                <a:latin typeface="Calibri"/>
                <a:ea typeface="Calibri"/>
                <a:cs typeface="Calibri"/>
                <a:sym typeface="Calibri"/>
              </a:rPr>
              <a:t>Zapytaj</a:t>
            </a:r>
            <a:r>
              <a:rPr lang="pl-PL" sz="1400" b="1" baseline="0" dirty="0">
                <a:solidFill>
                  <a:srgbClr val="262626"/>
                </a:solidFill>
                <a:latin typeface="Calibri"/>
                <a:ea typeface="Calibri"/>
                <a:cs typeface="Calibri"/>
                <a:sym typeface="Calibri"/>
              </a:rPr>
              <a:t> uczniów</a:t>
            </a:r>
            <a:r>
              <a:rPr lang="en-US" sz="1400" b="1" dirty="0">
                <a:solidFill>
                  <a:srgbClr val="262626"/>
                </a:solidFill>
                <a:latin typeface="Calibri"/>
                <a:ea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pl-PL" sz="1400" b="0" dirty="0">
                <a:solidFill>
                  <a:srgbClr val="262626"/>
                </a:solidFill>
                <a:latin typeface="Calibri"/>
                <a:ea typeface="Calibri"/>
                <a:cs typeface="Calibri"/>
                <a:sym typeface="Calibri"/>
              </a:rPr>
              <a:t>Rzeczy po lewej stronie nadają</a:t>
            </a:r>
            <a:r>
              <a:rPr lang="pl-PL" sz="1400" b="0" baseline="0" dirty="0">
                <a:solidFill>
                  <a:srgbClr val="262626"/>
                </a:solidFill>
                <a:latin typeface="Calibri"/>
                <a:ea typeface="Calibri"/>
                <a:cs typeface="Calibri"/>
                <a:sym typeface="Calibri"/>
              </a:rPr>
              <a:t> się do recyklingu, co to są za rzeczy</a:t>
            </a:r>
            <a:r>
              <a:rPr lang="en-US" sz="1400" b="0" dirty="0">
                <a:solidFill>
                  <a:srgbClr val="262626"/>
                </a:solidFill>
                <a:latin typeface="Calibri"/>
                <a:ea typeface="Calibri"/>
                <a:cs typeface="Calibri"/>
                <a:sym typeface="Calibri"/>
              </a:rPr>
              <a:t>? </a:t>
            </a:r>
            <a:r>
              <a:rPr lang="pl-PL" sz="1400" b="0" dirty="0">
                <a:solidFill>
                  <a:srgbClr val="262626"/>
                </a:solidFill>
                <a:latin typeface="Calibri"/>
                <a:ea typeface="Calibri"/>
                <a:cs typeface="Calibri"/>
                <a:sym typeface="Calibri"/>
              </a:rPr>
              <a:t>Co widzicie na pierwszym obrazku</a:t>
            </a:r>
            <a:r>
              <a:rPr lang="en-US" sz="1400" b="0" dirty="0">
                <a:solidFill>
                  <a:srgbClr val="262626"/>
                </a:solidFill>
                <a:latin typeface="Calibri"/>
                <a:ea typeface="Calibri"/>
                <a:cs typeface="Calibri"/>
                <a:sym typeface="Calibri"/>
              </a:rPr>
              <a:t>?</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ea typeface="Calibri"/>
                <a:cs typeface="Calibri"/>
                <a:sym typeface="Calibri"/>
              </a:rPr>
              <a:t>*</a:t>
            </a:r>
            <a:r>
              <a:rPr lang="pl-PL" sz="1400" b="0" i="1" dirty="0">
                <a:solidFill>
                  <a:srgbClr val="262626"/>
                </a:solidFill>
                <a:latin typeface="Calibri"/>
                <a:ea typeface="Calibri"/>
                <a:cs typeface="Calibri"/>
                <a:sym typeface="Calibri"/>
              </a:rPr>
              <a:t>pytaj</a:t>
            </a:r>
            <a:r>
              <a:rPr lang="pl-PL" sz="1400" b="0" i="1" baseline="0" dirty="0">
                <a:solidFill>
                  <a:srgbClr val="262626"/>
                </a:solidFill>
                <a:latin typeface="Calibri"/>
                <a:ea typeface="Calibri"/>
                <a:cs typeface="Calibri"/>
                <a:sym typeface="Calibri"/>
              </a:rPr>
              <a:t> w tej kolejności</a:t>
            </a:r>
            <a:r>
              <a:rPr lang="en-US" sz="1400" b="0" i="1" dirty="0">
                <a:solidFill>
                  <a:srgbClr val="262626"/>
                </a:solidFill>
                <a:latin typeface="Calibri"/>
                <a:ea typeface="Calibri"/>
                <a:cs typeface="Calibri"/>
                <a:sym typeface="Calibri"/>
              </a:rPr>
              <a:t> (</a:t>
            </a:r>
            <a:r>
              <a:rPr lang="pl-PL" sz="1400" b="0" i="1" dirty="0">
                <a:solidFill>
                  <a:srgbClr val="262626"/>
                </a:solidFill>
                <a:latin typeface="Calibri"/>
                <a:ea typeface="Calibri"/>
                <a:cs typeface="Calibri"/>
                <a:sym typeface="Calibri"/>
              </a:rPr>
              <a:t>słoik szklany</a:t>
            </a:r>
            <a:r>
              <a:rPr lang="en-US" sz="1400" b="0" i="1" dirty="0">
                <a:solidFill>
                  <a:srgbClr val="262626"/>
                </a:solidFill>
                <a:latin typeface="Calibri"/>
                <a:ea typeface="Calibri"/>
                <a:cs typeface="Calibri"/>
                <a:sym typeface="Calibri"/>
              </a:rPr>
              <a:t>, </a:t>
            </a:r>
            <a:r>
              <a:rPr lang="pl-PL" sz="1400" b="0" i="1" dirty="0">
                <a:solidFill>
                  <a:srgbClr val="262626"/>
                </a:solidFill>
                <a:latin typeface="Calibri"/>
                <a:ea typeface="Calibri"/>
                <a:cs typeface="Calibri"/>
                <a:sym typeface="Calibri"/>
              </a:rPr>
              <a:t>butelka z</a:t>
            </a:r>
            <a:r>
              <a:rPr lang="pl-PL" sz="1400" b="0" i="1" baseline="0" dirty="0">
                <a:solidFill>
                  <a:srgbClr val="262626"/>
                </a:solidFill>
                <a:latin typeface="Calibri"/>
                <a:ea typeface="Calibri"/>
                <a:cs typeface="Calibri"/>
                <a:sym typeface="Calibri"/>
              </a:rPr>
              <a:t> tworzywa </a:t>
            </a:r>
            <a:r>
              <a:rPr lang="en-US" sz="1400" b="0" i="1" dirty="0">
                <a:solidFill>
                  <a:srgbClr val="262626"/>
                </a:solidFill>
                <a:latin typeface="Calibri"/>
                <a:ea typeface="Calibri"/>
                <a:cs typeface="Calibri"/>
                <a:sym typeface="Calibri"/>
              </a:rPr>
              <a:t>PET, </a:t>
            </a:r>
            <a:r>
              <a:rPr lang="pl-PL" sz="1400" b="0" i="1" dirty="0">
                <a:solidFill>
                  <a:srgbClr val="262626"/>
                </a:solidFill>
                <a:latin typeface="Calibri"/>
                <a:ea typeface="Calibri"/>
                <a:cs typeface="Calibri"/>
                <a:sym typeface="Calibri"/>
              </a:rPr>
              <a:t>pudełko z tektury</a:t>
            </a:r>
            <a:r>
              <a:rPr lang="en-US" sz="1400" b="0" i="1" dirty="0">
                <a:solidFill>
                  <a:srgbClr val="262626"/>
                </a:solidFill>
                <a:latin typeface="Calibri"/>
                <a:ea typeface="Calibri"/>
                <a:cs typeface="Calibri"/>
                <a:sym typeface="Calibri"/>
              </a:rPr>
              <a:t>, </a:t>
            </a:r>
            <a:r>
              <a:rPr lang="pl-PL" sz="1400" b="0" i="1" dirty="0">
                <a:solidFill>
                  <a:srgbClr val="262626"/>
                </a:solidFill>
                <a:latin typeface="Calibri"/>
                <a:ea typeface="Calibri"/>
                <a:cs typeface="Calibri"/>
                <a:sym typeface="Calibri"/>
              </a:rPr>
              <a:t>puszka metalowa</a:t>
            </a:r>
            <a:r>
              <a:rPr lang="en-US" sz="1400" b="0" i="1" dirty="0">
                <a:solidFill>
                  <a:srgbClr val="262626"/>
                </a:solidFill>
                <a:latin typeface="Calibri"/>
                <a:ea typeface="Calibri"/>
                <a:cs typeface="Calibri"/>
                <a:sym typeface="Calibri"/>
              </a:rPr>
              <a:t>)</a:t>
            </a: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pl-PL" sz="1400" b="1" dirty="0">
                <a:solidFill>
                  <a:srgbClr val="262626"/>
                </a:solidFill>
                <a:latin typeface="Calibri"/>
                <a:cs typeface="Calibri"/>
                <a:sym typeface="Calibri"/>
              </a:rPr>
              <a:t>Klik </a:t>
            </a:r>
            <a:r>
              <a:rPr lang="en-US" sz="1400" b="1" dirty="0">
                <a:solidFill>
                  <a:srgbClr val="262626"/>
                </a:solidFill>
                <a:latin typeface="Calibri"/>
                <a:cs typeface="Calibri"/>
                <a:sym typeface="Calibri"/>
              </a:rPr>
              <a:t>1: </a:t>
            </a:r>
            <a:r>
              <a:rPr lang="pl-PL" sz="1400" b="1" dirty="0">
                <a:solidFill>
                  <a:srgbClr val="262626"/>
                </a:solidFill>
                <a:latin typeface="Calibri"/>
                <a:cs typeface="Calibri"/>
                <a:sym typeface="Calibri"/>
              </a:rPr>
              <a:t>Słoik szklany</a:t>
            </a: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pl-PL" sz="1400" b="0" dirty="0">
                <a:solidFill>
                  <a:srgbClr val="262626"/>
                </a:solidFill>
                <a:latin typeface="Calibri"/>
                <a:cs typeface="Calibri"/>
                <a:sym typeface="Calibri"/>
              </a:rPr>
              <a:t>Z czego</a:t>
            </a:r>
            <a:r>
              <a:rPr lang="pl-PL" sz="1400" b="0" baseline="0" dirty="0">
                <a:solidFill>
                  <a:srgbClr val="262626"/>
                </a:solidFill>
                <a:latin typeface="Calibri"/>
                <a:cs typeface="Calibri"/>
                <a:sym typeface="Calibri"/>
              </a:rPr>
              <a:t> jest zrobiony</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Czy nadaje się do recyklingu</a:t>
            </a:r>
            <a:r>
              <a:rPr lang="en-US" sz="1400" b="0" dirty="0">
                <a:solidFill>
                  <a:srgbClr val="262626"/>
                </a:solidFill>
                <a:latin typeface="Calibri"/>
                <a:cs typeface="Calibri"/>
                <a:sym typeface="Calibri"/>
              </a:rPr>
              <a:t>?</a:t>
            </a:r>
          </a:p>
          <a:p>
            <a:pPr marL="0" lvl="0" indent="0" algn="just" rtl="0">
              <a:lnSpc>
                <a:spcPct val="120000"/>
              </a:lnSpc>
              <a:spcBef>
                <a:spcPts val="0"/>
              </a:spcBef>
              <a:spcAft>
                <a:spcPts val="0"/>
              </a:spcAft>
              <a:buClr>
                <a:schemeClr val="dk1"/>
              </a:buClr>
              <a:buFont typeface="Arial"/>
              <a:buNone/>
            </a:pPr>
            <a:r>
              <a:rPr lang="pl-PL" sz="1400" b="0" dirty="0">
                <a:solidFill>
                  <a:srgbClr val="262626"/>
                </a:solidFill>
                <a:latin typeface="Calibri"/>
                <a:cs typeface="Calibri"/>
                <a:sym typeface="Calibri"/>
              </a:rPr>
              <a:t>Odpowiedź</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ze szkła</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tak</a:t>
            </a:r>
            <a:endParaRPr lang="en-US" sz="1400" b="0"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pl-PL" sz="1400" b="1" dirty="0">
                <a:solidFill>
                  <a:srgbClr val="262626"/>
                </a:solidFill>
                <a:latin typeface="Calibri"/>
                <a:cs typeface="Calibri"/>
                <a:sym typeface="Calibri"/>
              </a:rPr>
              <a:t>Klik </a:t>
            </a:r>
            <a:r>
              <a:rPr lang="en-US" sz="1400" b="1" dirty="0">
                <a:solidFill>
                  <a:srgbClr val="262626"/>
                </a:solidFill>
                <a:latin typeface="Calibri"/>
                <a:cs typeface="Calibri"/>
                <a:sym typeface="Calibri"/>
              </a:rPr>
              <a:t>2: </a:t>
            </a:r>
            <a:r>
              <a:rPr lang="pl-PL" sz="1400" b="1" dirty="0">
                <a:solidFill>
                  <a:srgbClr val="262626"/>
                </a:solidFill>
                <a:latin typeface="Calibri"/>
                <a:cs typeface="Calibri"/>
                <a:sym typeface="Calibri"/>
              </a:rPr>
              <a:t>Butelka z tworzywa</a:t>
            </a:r>
            <a:r>
              <a:rPr lang="pl-PL" sz="1400" b="1" baseline="0" dirty="0">
                <a:solidFill>
                  <a:srgbClr val="262626"/>
                </a:solidFill>
                <a:latin typeface="Calibri"/>
                <a:cs typeface="Calibri"/>
                <a:sym typeface="Calibri"/>
              </a:rPr>
              <a:t> </a:t>
            </a:r>
            <a:r>
              <a:rPr lang="en-US" sz="1400" b="1" dirty="0">
                <a:solidFill>
                  <a:srgbClr val="262626"/>
                </a:solidFill>
                <a:latin typeface="Calibri"/>
                <a:cs typeface="Calibri"/>
                <a:sym typeface="Calibri"/>
              </a:rPr>
              <a:t>PET</a:t>
            </a:r>
          </a:p>
          <a:p>
            <a:pPr marL="0" lvl="0" indent="0" algn="just" rtl="0">
              <a:lnSpc>
                <a:spcPct val="120000"/>
              </a:lnSpc>
              <a:spcBef>
                <a:spcPts val="0"/>
              </a:spcBef>
              <a:spcAft>
                <a:spcPts val="0"/>
              </a:spcAft>
              <a:buClr>
                <a:schemeClr val="dk1"/>
              </a:buClr>
              <a:buFont typeface="Arial"/>
              <a:buNone/>
            </a:pPr>
            <a:r>
              <a:rPr lang="pl-PL" sz="1400" b="0" dirty="0">
                <a:solidFill>
                  <a:srgbClr val="262626"/>
                </a:solidFill>
                <a:latin typeface="Calibri"/>
                <a:cs typeface="Calibri"/>
                <a:sym typeface="Calibri"/>
              </a:rPr>
              <a:t>Z czego</a:t>
            </a:r>
            <a:r>
              <a:rPr lang="pl-PL" sz="1400" b="0" baseline="0" dirty="0">
                <a:solidFill>
                  <a:srgbClr val="262626"/>
                </a:solidFill>
                <a:latin typeface="Calibri"/>
                <a:cs typeface="Calibri"/>
                <a:sym typeface="Calibri"/>
              </a:rPr>
              <a:t> jest zrobiona</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Czy nadaje się do recyklingu</a:t>
            </a:r>
            <a:r>
              <a:rPr lang="en-US" sz="1400" b="0" dirty="0">
                <a:solidFill>
                  <a:srgbClr val="262626"/>
                </a:solidFill>
                <a:latin typeface="Calibri"/>
                <a:cs typeface="Calibri"/>
                <a:sym typeface="Calibri"/>
              </a:rPr>
              <a:t>?</a:t>
            </a:r>
          </a:p>
          <a:p>
            <a:pPr marL="0" lvl="0" indent="0" algn="just" rtl="0">
              <a:lnSpc>
                <a:spcPct val="120000"/>
              </a:lnSpc>
              <a:spcBef>
                <a:spcPts val="0"/>
              </a:spcBef>
              <a:spcAft>
                <a:spcPts val="0"/>
              </a:spcAft>
              <a:buClr>
                <a:schemeClr val="dk1"/>
              </a:buClr>
              <a:buFont typeface="Arial"/>
              <a:buNone/>
            </a:pPr>
            <a:r>
              <a:rPr lang="pl-PL" sz="1400" b="0" dirty="0">
                <a:solidFill>
                  <a:srgbClr val="262626"/>
                </a:solidFill>
                <a:latin typeface="Calibri"/>
                <a:cs typeface="Calibri"/>
                <a:sym typeface="Calibri"/>
              </a:rPr>
              <a:t>Odpowiedź</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z</a:t>
            </a:r>
            <a:r>
              <a:rPr lang="pl-PL" sz="1400" b="0" baseline="0" dirty="0">
                <a:solidFill>
                  <a:srgbClr val="262626"/>
                </a:solidFill>
                <a:latin typeface="Calibri"/>
                <a:cs typeface="Calibri"/>
                <a:sym typeface="Calibri"/>
              </a:rPr>
              <a:t> tworzywa</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tak</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pl-PL" sz="1400" b="1" dirty="0">
                <a:solidFill>
                  <a:srgbClr val="262626"/>
                </a:solidFill>
                <a:latin typeface="Calibri"/>
                <a:cs typeface="Calibri"/>
                <a:sym typeface="Calibri"/>
              </a:rPr>
              <a:t>Klik </a:t>
            </a:r>
            <a:r>
              <a:rPr lang="en-US" sz="1400" b="1" dirty="0">
                <a:solidFill>
                  <a:srgbClr val="262626"/>
                </a:solidFill>
                <a:latin typeface="Calibri"/>
                <a:cs typeface="Calibri"/>
                <a:sym typeface="Calibri"/>
              </a:rPr>
              <a:t>3: </a:t>
            </a:r>
            <a:r>
              <a:rPr lang="pl-PL" sz="1400" b="1" dirty="0">
                <a:solidFill>
                  <a:srgbClr val="262626"/>
                </a:solidFill>
                <a:latin typeface="Calibri"/>
                <a:cs typeface="Calibri"/>
                <a:sym typeface="Calibri"/>
              </a:rPr>
              <a:t>Pudełko z tektury</a:t>
            </a: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pl-PL" sz="1400" b="0" dirty="0">
                <a:solidFill>
                  <a:srgbClr val="262626"/>
                </a:solidFill>
                <a:latin typeface="Calibri"/>
                <a:cs typeface="Calibri"/>
                <a:sym typeface="Calibri"/>
              </a:rPr>
              <a:t>Z czego</a:t>
            </a:r>
            <a:r>
              <a:rPr lang="pl-PL" sz="1400" b="0" baseline="0" dirty="0">
                <a:solidFill>
                  <a:srgbClr val="262626"/>
                </a:solidFill>
                <a:latin typeface="Calibri"/>
                <a:cs typeface="Calibri"/>
                <a:sym typeface="Calibri"/>
              </a:rPr>
              <a:t> jest zrobione</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Czy nadaje się do recyklingu</a:t>
            </a:r>
            <a:r>
              <a:rPr lang="en-US" sz="1400" b="0" dirty="0">
                <a:solidFill>
                  <a:srgbClr val="262626"/>
                </a:solidFill>
                <a:latin typeface="Calibri"/>
                <a:cs typeface="Calibri"/>
                <a:sym typeface="Calibri"/>
              </a:rPr>
              <a:t>?</a:t>
            </a:r>
          </a:p>
          <a:p>
            <a:pPr marL="0" lvl="0" indent="0" algn="just" rtl="0">
              <a:lnSpc>
                <a:spcPct val="120000"/>
              </a:lnSpc>
              <a:spcBef>
                <a:spcPts val="0"/>
              </a:spcBef>
              <a:spcAft>
                <a:spcPts val="0"/>
              </a:spcAft>
              <a:buClr>
                <a:schemeClr val="dk1"/>
              </a:buClr>
              <a:buFont typeface="Arial"/>
              <a:buNone/>
            </a:pPr>
            <a:r>
              <a:rPr lang="pl-PL" sz="1400" b="0" dirty="0">
                <a:solidFill>
                  <a:srgbClr val="262626"/>
                </a:solidFill>
                <a:latin typeface="Calibri"/>
                <a:cs typeface="Calibri"/>
                <a:sym typeface="Calibri"/>
              </a:rPr>
              <a:t>Odpowiedź</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z papieru</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tak</a:t>
            </a: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pl-PL" sz="1400" b="1" dirty="0">
                <a:solidFill>
                  <a:srgbClr val="262626"/>
                </a:solidFill>
                <a:latin typeface="Calibri"/>
                <a:cs typeface="Calibri"/>
                <a:sym typeface="Calibri"/>
              </a:rPr>
              <a:t>Klik </a:t>
            </a:r>
            <a:r>
              <a:rPr lang="en-US" sz="1400" b="1" dirty="0">
                <a:solidFill>
                  <a:srgbClr val="262626"/>
                </a:solidFill>
                <a:latin typeface="Calibri"/>
                <a:cs typeface="Calibri"/>
                <a:sym typeface="Calibri"/>
              </a:rPr>
              <a:t>4: </a:t>
            </a:r>
            <a:r>
              <a:rPr lang="pl-PL" sz="1400" b="1" dirty="0">
                <a:solidFill>
                  <a:srgbClr val="262626"/>
                </a:solidFill>
                <a:latin typeface="Calibri"/>
                <a:cs typeface="Calibri"/>
                <a:sym typeface="Calibri"/>
              </a:rPr>
              <a:t>Puszka metalowa</a:t>
            </a: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pl-PL" sz="1400" b="0" dirty="0">
                <a:solidFill>
                  <a:srgbClr val="262626"/>
                </a:solidFill>
                <a:latin typeface="Calibri"/>
                <a:cs typeface="Calibri"/>
                <a:sym typeface="Calibri"/>
              </a:rPr>
              <a:t>Z czego</a:t>
            </a:r>
            <a:r>
              <a:rPr lang="pl-PL" sz="1400" b="0" baseline="0" dirty="0">
                <a:solidFill>
                  <a:srgbClr val="262626"/>
                </a:solidFill>
                <a:latin typeface="Calibri"/>
                <a:cs typeface="Calibri"/>
                <a:sym typeface="Calibri"/>
              </a:rPr>
              <a:t> jest zrobiona</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Czy nadaje się do recyklingu</a:t>
            </a:r>
            <a:r>
              <a:rPr lang="en-US" sz="1400" b="0" dirty="0">
                <a:solidFill>
                  <a:srgbClr val="262626"/>
                </a:solidFill>
                <a:latin typeface="Calibri"/>
                <a:cs typeface="Calibri"/>
                <a:sym typeface="Calibri"/>
              </a:rPr>
              <a:t>?</a:t>
            </a:r>
          </a:p>
          <a:p>
            <a:pPr marL="0" lvl="0" indent="0" algn="just" rtl="0">
              <a:lnSpc>
                <a:spcPct val="120000"/>
              </a:lnSpc>
              <a:spcBef>
                <a:spcPts val="0"/>
              </a:spcBef>
              <a:spcAft>
                <a:spcPts val="0"/>
              </a:spcAft>
              <a:buClr>
                <a:schemeClr val="dk1"/>
              </a:buClr>
              <a:buFont typeface="Arial"/>
              <a:buNone/>
            </a:pPr>
            <a:r>
              <a:rPr lang="pl-PL" sz="1400" b="0" dirty="0">
                <a:solidFill>
                  <a:srgbClr val="262626"/>
                </a:solidFill>
                <a:latin typeface="Calibri"/>
                <a:cs typeface="Calibri"/>
                <a:sym typeface="Calibri"/>
              </a:rPr>
              <a:t>Odpowiedź</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z</a:t>
            </a:r>
            <a:r>
              <a:rPr lang="pl-PL" sz="1400" b="0" baseline="0" dirty="0">
                <a:solidFill>
                  <a:srgbClr val="262626"/>
                </a:solidFill>
                <a:latin typeface="Calibri"/>
                <a:cs typeface="Calibri"/>
                <a:sym typeface="Calibri"/>
              </a:rPr>
              <a:t> metalu</a:t>
            </a:r>
            <a:r>
              <a:rPr lang="en-US" sz="1400" b="0" dirty="0">
                <a:solidFill>
                  <a:srgbClr val="262626"/>
                </a:solidFill>
                <a:latin typeface="Calibri"/>
                <a:cs typeface="Calibri"/>
                <a:sym typeface="Calibri"/>
              </a:rPr>
              <a:t>, </a:t>
            </a:r>
            <a:r>
              <a:rPr lang="pl-PL" sz="1400" b="0" dirty="0">
                <a:solidFill>
                  <a:srgbClr val="262626"/>
                </a:solidFill>
                <a:latin typeface="Calibri"/>
                <a:cs typeface="Calibri"/>
                <a:sym typeface="Calibri"/>
              </a:rPr>
              <a:t>tak</a:t>
            </a: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chemeClr val="dk1"/>
              </a:solidFill>
              <a:latin typeface="Arial"/>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pl-PL" b="1" dirty="0"/>
              <a:t>Czas wyświetlania slajdu: 2 minuty</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chemeClr val="lt1"/>
                </a:solidFill>
                <a:latin typeface="Calibri"/>
                <a:ea typeface="Calibri"/>
                <a:cs typeface="Calibri"/>
                <a:sym typeface="Calibri"/>
              </a:rPr>
              <a:t>Zapytaj uczniów</a:t>
            </a:r>
            <a:r>
              <a:rPr lang="en-US" sz="1100" b="1" i="0" u="none" strike="noStrike" cap="none" dirty="0">
                <a:solidFill>
                  <a:schemeClr val="lt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chemeClr val="lt1"/>
                </a:solidFill>
                <a:latin typeface="Calibri"/>
                <a:ea typeface="Calibri"/>
                <a:cs typeface="Calibri"/>
                <a:sym typeface="Calibri"/>
              </a:rPr>
              <a:t>Dlaczego ten pojemnik jest dobry</a:t>
            </a:r>
            <a:r>
              <a:rPr lang="en-US" sz="1100" b="0" i="0" u="none" strike="noStrike" cap="none" dirty="0">
                <a:solidFill>
                  <a:schemeClr val="lt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a:t>
            </a:r>
            <a:r>
              <a:rPr lang="pl-PL" sz="1100" b="0" i="0" u="none" strike="noStrike" cap="none" dirty="0">
                <a:solidFill>
                  <a:schemeClr val="lt1"/>
                </a:solidFill>
                <a:latin typeface="Calibri"/>
                <a:ea typeface="Calibri"/>
                <a:cs typeface="Calibri"/>
                <a:sym typeface="Calibri"/>
              </a:rPr>
              <a:t>Niech</a:t>
            </a:r>
            <a:r>
              <a:rPr lang="pl-PL" sz="1100" b="0" i="0" u="none" strike="noStrike" cap="none" baseline="0" dirty="0">
                <a:solidFill>
                  <a:schemeClr val="lt1"/>
                </a:solidFill>
                <a:latin typeface="Calibri"/>
                <a:ea typeface="Calibri"/>
                <a:cs typeface="Calibri"/>
                <a:sym typeface="Calibri"/>
              </a:rPr>
              <a:t> uczniowie patrzą na obrazki na materiałach TAK/NIE i ustalą uzasadnienie dla poszczególnych przedmiotów</a:t>
            </a:r>
            <a:r>
              <a:rPr lang="en-US" sz="1100" b="0" i="0" u="none" strike="noStrike" cap="none" dirty="0">
                <a:solidFill>
                  <a:schemeClr val="lt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chemeClr val="lt1"/>
                </a:solidFill>
                <a:latin typeface="Calibri"/>
                <a:ea typeface="Calibri"/>
                <a:cs typeface="Calibri"/>
                <a:sym typeface="Calibri"/>
              </a:rPr>
              <a:t>Nauczyciel</a:t>
            </a:r>
            <a:r>
              <a:rPr lang="pl-PL" sz="1100" b="0" i="0" u="none" strike="noStrike" cap="none" baseline="0" dirty="0">
                <a:solidFill>
                  <a:schemeClr val="lt1"/>
                </a:solidFill>
                <a:latin typeface="Calibri"/>
                <a:ea typeface="Calibri"/>
                <a:cs typeface="Calibri"/>
                <a:sym typeface="Calibri"/>
              </a:rPr>
              <a:t> będzie musiał kliknąć 6 razy, żeby wyświetlić obrazek i 5 odpowiedzi</a:t>
            </a:r>
            <a:r>
              <a:rPr lang="en-US" sz="1100" b="0" i="0" u="none" strike="noStrike" cap="none" dirty="0">
                <a:solidFill>
                  <a:schemeClr val="lt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1" i="0" u="none" strike="noStrike" cap="none" dirty="0">
                <a:solidFill>
                  <a:schemeClr val="lt1"/>
                </a:solidFill>
                <a:latin typeface="Calibri"/>
                <a:cs typeface="Calibri"/>
                <a:sym typeface="Calibri"/>
              </a:rPr>
              <a:t>Odpowiedzi</a:t>
            </a:r>
            <a:r>
              <a:rPr lang="en-US" sz="1100" b="0" i="0" u="none" strike="noStrike" cap="none" dirty="0">
                <a:solidFill>
                  <a:schemeClr val="lt1"/>
                </a:solidFill>
                <a:latin typeface="Calibri"/>
                <a:cs typeface="Calibri"/>
                <a:sym typeface="Calibri"/>
              </a:rPr>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pl-PL" sz="1100" b="0" i="0" u="none" strike="noStrike" cap="none" dirty="0">
                <a:solidFill>
                  <a:schemeClr val="lt1"/>
                </a:solidFill>
                <a:latin typeface="Calibri"/>
                <a:cs typeface="Calibri"/>
                <a:sym typeface="Calibri"/>
              </a:rPr>
              <a:t>Czyste</a:t>
            </a:r>
            <a:endParaRPr lang="en-US" sz="1100" b="0" i="0" u="none" strike="noStrike" cap="none" dirty="0">
              <a:solidFill>
                <a:schemeClr val="lt1"/>
              </a:solidFill>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pl-PL" sz="1100" b="0" i="0" u="none" strike="noStrike" cap="none" dirty="0">
                <a:solidFill>
                  <a:schemeClr val="lt1"/>
                </a:solidFill>
                <a:latin typeface="Calibri"/>
                <a:cs typeface="Calibri"/>
                <a:sym typeface="Calibri"/>
              </a:rPr>
              <a:t>Suche</a:t>
            </a:r>
            <a:endParaRPr lang="en-US" sz="1100" b="0" i="0" u="none" strike="noStrike" cap="none" dirty="0">
              <a:solidFill>
                <a:schemeClr val="lt1"/>
              </a:solidFill>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pl-PL" sz="1100" b="0" i="0" u="none" strike="noStrike" cap="none" dirty="0">
                <a:solidFill>
                  <a:schemeClr val="lt1"/>
                </a:solidFill>
                <a:latin typeface="Calibri"/>
                <a:cs typeface="Calibri"/>
                <a:sym typeface="Calibri"/>
              </a:rPr>
              <a:t>Bez zapachu</a:t>
            </a:r>
            <a:endParaRPr lang="en-US" sz="1100" b="0" i="0" u="none" strike="noStrike" cap="none" dirty="0">
              <a:solidFill>
                <a:schemeClr val="lt1"/>
              </a:solidFill>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pl-PL" sz="1100" b="0" i="0" u="none" strike="noStrike" cap="none" dirty="0">
                <a:solidFill>
                  <a:schemeClr val="lt1"/>
                </a:solidFill>
                <a:latin typeface="Calibri"/>
                <a:cs typeface="Calibri"/>
                <a:sym typeface="Calibri"/>
              </a:rPr>
              <a:t>Bez toreb plastikowych</a:t>
            </a:r>
            <a:endParaRPr lang="en-US" sz="1100" b="0" i="0" u="none" strike="noStrike" cap="none" dirty="0">
              <a:solidFill>
                <a:schemeClr val="lt1"/>
              </a:solidFill>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pl-PL" sz="1100" b="0" i="0" u="none" strike="noStrike" cap="none" dirty="0">
                <a:solidFill>
                  <a:schemeClr val="lt1"/>
                </a:solidFill>
                <a:latin typeface="Calibri"/>
                <a:cs typeface="Calibri"/>
                <a:sym typeface="Calibri"/>
              </a:rPr>
              <a:t>Bez rzeczy nienadających się do recyklingu</a:t>
            </a:r>
            <a:endParaRPr dirty="0"/>
          </a:p>
        </p:txBody>
      </p:sp>
      <p:sp>
        <p:nvSpPr>
          <p:cNvPr id="238" name="Google Shape;2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CC7AE316-DA46-C941-97EE-CB9700157B5A}" type="datetime1">
              <a:rPr lang="en-US" smtClean="0"/>
              <a:t>3/31/2023</a:t>
            </a:fld>
            <a:endParaRPr lang="x-none"/>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793C11D-502C-284A-A48F-A273D4D9D23F}"/>
              </a:ext>
            </a:extLst>
          </p:cNvPr>
          <p:cNvSpPr>
            <a:spLocks noGrp="1"/>
          </p:cNvSpPr>
          <p:nvPr>
            <p:ph type="dt" sz="half" idx="10"/>
          </p:nvPr>
        </p:nvSpPr>
        <p:spPr/>
        <p:txBody>
          <a:bodyPr/>
          <a:lstStyle/>
          <a:p>
            <a:fld id="{FF64972E-DFC4-2541-8630-146453E8F92F}" type="datetime1">
              <a:rPr lang="en-US" smtClean="0"/>
              <a:t>3/31/2023</a:t>
            </a:fld>
            <a:endParaRPr lang="x-none"/>
          </a:p>
        </p:txBody>
      </p:sp>
      <p:sp>
        <p:nvSpPr>
          <p:cNvPr id="5" name="Footer Placeholder 4">
            <a:extLst>
              <a:ext uri="{FF2B5EF4-FFF2-40B4-BE49-F238E27FC236}">
                <a16:creationId xmlns:a16="http://schemas.microsoft.com/office/drawing/2014/main" id="{1C679FD9-B53B-E442-83C2-20C0B6B24E8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F0BFC34-9CDA-3242-B269-740CB1C9BEE7}"/>
              </a:ext>
            </a:extLst>
          </p:cNvPr>
          <p:cNvSpPr>
            <a:spLocks noGrp="1"/>
          </p:cNvSpPr>
          <p:nvPr>
            <p:ph type="dt" sz="half" idx="10"/>
          </p:nvPr>
        </p:nvSpPr>
        <p:spPr/>
        <p:txBody>
          <a:bodyPr/>
          <a:lstStyle/>
          <a:p>
            <a:fld id="{2731BDCF-8CD1-524D-A63C-52247BFE3BCE}" type="datetime1">
              <a:rPr lang="en-US" smtClean="0"/>
              <a:t>3/31/2023</a:t>
            </a:fld>
            <a:endParaRPr lang="x-none"/>
          </a:p>
        </p:txBody>
      </p:sp>
      <p:sp>
        <p:nvSpPr>
          <p:cNvPr id="5" name="Footer Placeholder 4">
            <a:extLst>
              <a:ext uri="{FF2B5EF4-FFF2-40B4-BE49-F238E27FC236}">
                <a16:creationId xmlns:a16="http://schemas.microsoft.com/office/drawing/2014/main" id="{517E7131-C714-B643-BE1C-791BC99CAA2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E9ADE00-9568-1B48-AC35-40BE2CFC0BEA}"/>
              </a:ext>
            </a:extLst>
          </p:cNvPr>
          <p:cNvSpPr>
            <a:spLocks noGrp="1"/>
          </p:cNvSpPr>
          <p:nvPr>
            <p:ph type="dt" sz="half" idx="10"/>
          </p:nvPr>
        </p:nvSpPr>
        <p:spPr/>
        <p:txBody>
          <a:bodyPr/>
          <a:lstStyle/>
          <a:p>
            <a:fld id="{F210B966-9AED-B441-B791-04A3C3875378}" type="datetime1">
              <a:rPr lang="en-US" smtClean="0"/>
              <a:t>3/31/2023</a:t>
            </a:fld>
            <a:endParaRPr lang="x-none"/>
          </a:p>
        </p:txBody>
      </p:sp>
      <p:sp>
        <p:nvSpPr>
          <p:cNvPr id="5" name="Footer Placeholder 4">
            <a:extLst>
              <a:ext uri="{FF2B5EF4-FFF2-40B4-BE49-F238E27FC236}">
                <a16:creationId xmlns:a16="http://schemas.microsoft.com/office/drawing/2014/main" id="{8A732A25-E56F-AF42-9AED-F53632C4DC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A92E3-C7E8-E64F-A51E-7A0944ABEBBB}"/>
              </a:ext>
            </a:extLst>
          </p:cNvPr>
          <p:cNvSpPr>
            <a:spLocks noGrp="1"/>
          </p:cNvSpPr>
          <p:nvPr>
            <p:ph type="dt" sz="half" idx="10"/>
          </p:nvPr>
        </p:nvSpPr>
        <p:spPr/>
        <p:txBody>
          <a:bodyPr/>
          <a:lstStyle/>
          <a:p>
            <a:fld id="{83745E66-BA13-3844-9399-B108B7E838CE}" type="datetime1">
              <a:rPr lang="en-US" smtClean="0"/>
              <a:t>3/31/2023</a:t>
            </a:fld>
            <a:endParaRPr lang="x-none"/>
          </a:p>
        </p:txBody>
      </p:sp>
      <p:sp>
        <p:nvSpPr>
          <p:cNvPr id="5" name="Footer Placeholder 4">
            <a:extLst>
              <a:ext uri="{FF2B5EF4-FFF2-40B4-BE49-F238E27FC236}">
                <a16:creationId xmlns:a16="http://schemas.microsoft.com/office/drawing/2014/main" id="{4E3446C1-019E-CE4E-BFAA-A9AF435513E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806ABCBF-8E5F-A94E-8A8F-BF412A299764}"/>
              </a:ext>
            </a:extLst>
          </p:cNvPr>
          <p:cNvSpPr>
            <a:spLocks noGrp="1"/>
          </p:cNvSpPr>
          <p:nvPr>
            <p:ph type="dt" sz="half" idx="10"/>
          </p:nvPr>
        </p:nvSpPr>
        <p:spPr/>
        <p:txBody>
          <a:bodyPr/>
          <a:lstStyle/>
          <a:p>
            <a:fld id="{00F5B056-5FC1-264F-9AB7-3DC81FA42258}" type="datetime1">
              <a:rPr lang="en-US" smtClean="0"/>
              <a:t>3/31/2023</a:t>
            </a:fld>
            <a:endParaRPr lang="x-none"/>
          </a:p>
        </p:txBody>
      </p:sp>
      <p:sp>
        <p:nvSpPr>
          <p:cNvPr id="6" name="Footer Placeholder 5">
            <a:extLst>
              <a:ext uri="{FF2B5EF4-FFF2-40B4-BE49-F238E27FC236}">
                <a16:creationId xmlns:a16="http://schemas.microsoft.com/office/drawing/2014/main" id="{AA0B4626-C681-3D43-B5BE-F389511DADE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663E6C74-5F1D-F441-A9B1-9918AF355FEE}"/>
              </a:ext>
            </a:extLst>
          </p:cNvPr>
          <p:cNvSpPr>
            <a:spLocks noGrp="1"/>
          </p:cNvSpPr>
          <p:nvPr>
            <p:ph type="dt" sz="half" idx="10"/>
          </p:nvPr>
        </p:nvSpPr>
        <p:spPr/>
        <p:txBody>
          <a:bodyPr/>
          <a:lstStyle/>
          <a:p>
            <a:fld id="{83FF2929-93AD-D14A-8CB3-489DB23F26B4}" type="datetime1">
              <a:rPr lang="en-US" smtClean="0"/>
              <a:t>3/31/2023</a:t>
            </a:fld>
            <a:endParaRPr lang="x-none"/>
          </a:p>
        </p:txBody>
      </p:sp>
      <p:sp>
        <p:nvSpPr>
          <p:cNvPr id="8" name="Footer Placeholder 7">
            <a:extLst>
              <a:ext uri="{FF2B5EF4-FFF2-40B4-BE49-F238E27FC236}">
                <a16:creationId xmlns:a16="http://schemas.microsoft.com/office/drawing/2014/main" id="{209EFF62-DEEE-724C-961B-71B4FD266B8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9EF16F3C-2804-544F-93A2-AFF36EBB4FCC}"/>
              </a:ext>
            </a:extLst>
          </p:cNvPr>
          <p:cNvSpPr>
            <a:spLocks noGrp="1"/>
          </p:cNvSpPr>
          <p:nvPr>
            <p:ph type="dt" sz="half" idx="10"/>
          </p:nvPr>
        </p:nvSpPr>
        <p:spPr/>
        <p:txBody>
          <a:bodyPr/>
          <a:lstStyle/>
          <a:p>
            <a:fld id="{ED9C8669-2332-2548-B487-24092D7A249F}" type="datetime1">
              <a:rPr lang="en-US" smtClean="0"/>
              <a:t>3/31/2023</a:t>
            </a:fld>
            <a:endParaRPr lang="x-none"/>
          </a:p>
        </p:txBody>
      </p:sp>
      <p:sp>
        <p:nvSpPr>
          <p:cNvPr id="4" name="Footer Placeholder 3">
            <a:extLst>
              <a:ext uri="{FF2B5EF4-FFF2-40B4-BE49-F238E27FC236}">
                <a16:creationId xmlns:a16="http://schemas.microsoft.com/office/drawing/2014/main" id="{DF51ED7C-B9BF-384A-AE8E-FCB71492EFE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24F51-B099-2540-B1F5-841C439AF9D9}"/>
              </a:ext>
            </a:extLst>
          </p:cNvPr>
          <p:cNvSpPr>
            <a:spLocks noGrp="1"/>
          </p:cNvSpPr>
          <p:nvPr>
            <p:ph type="dt" sz="half" idx="10"/>
          </p:nvPr>
        </p:nvSpPr>
        <p:spPr/>
        <p:txBody>
          <a:bodyPr/>
          <a:lstStyle/>
          <a:p>
            <a:fld id="{0BB10515-AEDF-694F-B02F-57FF9DA534A5}" type="datetime1">
              <a:rPr lang="en-US" smtClean="0"/>
              <a:t>3/31/2023</a:t>
            </a:fld>
            <a:endParaRPr lang="x-none"/>
          </a:p>
        </p:txBody>
      </p:sp>
      <p:sp>
        <p:nvSpPr>
          <p:cNvPr id="3" name="Footer Placeholder 2">
            <a:extLst>
              <a:ext uri="{FF2B5EF4-FFF2-40B4-BE49-F238E27FC236}">
                <a16:creationId xmlns:a16="http://schemas.microsoft.com/office/drawing/2014/main" id="{0ABAB8C5-D0A9-2641-B5D1-1D5EAF60CC0F}"/>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AD089-2996-E346-8C1D-71682D63D2E8}"/>
              </a:ext>
            </a:extLst>
          </p:cNvPr>
          <p:cNvSpPr>
            <a:spLocks noGrp="1"/>
          </p:cNvSpPr>
          <p:nvPr>
            <p:ph type="dt" sz="half" idx="10"/>
          </p:nvPr>
        </p:nvSpPr>
        <p:spPr/>
        <p:txBody>
          <a:bodyPr/>
          <a:lstStyle/>
          <a:p>
            <a:fld id="{3259B68B-6B06-4E49-AC47-86CC55C7CF59}" type="datetime1">
              <a:rPr lang="en-US" smtClean="0"/>
              <a:t>3/31/2023</a:t>
            </a:fld>
            <a:endParaRPr lang="x-none"/>
          </a:p>
        </p:txBody>
      </p:sp>
      <p:sp>
        <p:nvSpPr>
          <p:cNvPr id="6" name="Footer Placeholder 5">
            <a:extLst>
              <a:ext uri="{FF2B5EF4-FFF2-40B4-BE49-F238E27FC236}">
                <a16:creationId xmlns:a16="http://schemas.microsoft.com/office/drawing/2014/main" id="{B72C6E69-B142-1243-89F8-CD508324FC7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30F5F-5C6A-A041-808D-0A335F5923A7}"/>
              </a:ext>
            </a:extLst>
          </p:cNvPr>
          <p:cNvSpPr>
            <a:spLocks noGrp="1"/>
          </p:cNvSpPr>
          <p:nvPr>
            <p:ph type="dt" sz="half" idx="10"/>
          </p:nvPr>
        </p:nvSpPr>
        <p:spPr/>
        <p:txBody>
          <a:bodyPr/>
          <a:lstStyle/>
          <a:p>
            <a:fld id="{F4AE187C-75E4-5345-96BF-945945029EB7}" type="datetime1">
              <a:rPr lang="en-US" smtClean="0"/>
              <a:t>3/31/2023</a:t>
            </a:fld>
            <a:endParaRPr lang="x-none"/>
          </a:p>
        </p:txBody>
      </p:sp>
      <p:sp>
        <p:nvSpPr>
          <p:cNvPr id="6" name="Footer Placeholder 5">
            <a:extLst>
              <a:ext uri="{FF2B5EF4-FFF2-40B4-BE49-F238E27FC236}">
                <a16:creationId xmlns:a16="http://schemas.microsoft.com/office/drawing/2014/main" id="{071704A5-CF76-9F42-946A-611430647A7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95DDA-89F8-6F4C-8E6A-7D11E1FDFFED}" type="datetime1">
              <a:rPr lang="en-US" smtClean="0"/>
              <a:t>3/31/2023</a:t>
            </a:fld>
            <a:endParaRPr lang="x-none"/>
          </a:p>
        </p:txBody>
      </p:sp>
      <p:sp>
        <p:nvSpPr>
          <p:cNvPr id="5" name="Footer Placeholder 4">
            <a:extLst>
              <a:ext uri="{FF2B5EF4-FFF2-40B4-BE49-F238E27FC236}">
                <a16:creationId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x-none" smtClean="0"/>
              <a:t>‹#›</a:t>
            </a:fld>
            <a:endParaRPr lang="x-none"/>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33.png"/><Relationship Id="rId4" Type="http://schemas.openxmlformats.org/officeDocument/2006/relationships/image" Target="../media/image28.jpe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3.wav"/><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image" Target="../media/image35.jpe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5.pn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5.pn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5.pn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2.wav"/><Relationship Id="rId7"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7.png"/><Relationship Id="rId5" Type="http://schemas.openxmlformats.org/officeDocument/2006/relationships/image" Target="../media/image13.png"/><Relationship Id="rId15" Type="http://schemas.openxmlformats.org/officeDocument/2006/relationships/image" Target="../media/image24.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6.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9A66963B-E24A-E64E-AB7F-C2503FB3AA02}"/>
              </a:ext>
            </a:extLst>
          </p:cNvPr>
          <p:cNvPicPr>
            <a:picLocks noChangeAspect="1"/>
          </p:cNvPicPr>
          <p:nvPr/>
        </p:nvPicPr>
        <p:blipFill>
          <a:blip r:embed="rId3"/>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E2CC2D47-BF56-978F-BEFE-99A78B088A7B}"/>
              </a:ext>
            </a:extLst>
          </p:cNvPr>
          <p:cNvSpPr>
            <a:spLocks noGrp="1"/>
          </p:cNvSpPr>
          <p:nvPr>
            <p:ph type="sldNum" sz="quarter" idx="12"/>
          </p:nvPr>
        </p:nvSpPr>
        <p:spPr/>
        <p:txBody>
          <a:bodyPr/>
          <a:lstStyle/>
          <a:p>
            <a:fld id="{A49FEDE7-8061-9B4D-88A1-7EA83A94C31B}" type="slidenum">
              <a:rPr lang="x-none" smtClean="0"/>
              <a:t>1</a:t>
            </a:fld>
            <a:endParaRPr lang="x-none"/>
          </a:p>
        </p:txBody>
      </p:sp>
      <p:pic>
        <p:nvPicPr>
          <p:cNvPr id="3" name="Picture 2">
            <a:extLst>
              <a:ext uri="{FF2B5EF4-FFF2-40B4-BE49-F238E27FC236}">
                <a16:creationId xmlns:a16="http://schemas.microsoft.com/office/drawing/2014/main" id="{A3554355-DD50-C014-EA14-1B53A9463354}"/>
              </a:ext>
            </a:extLst>
          </p:cNvPr>
          <p:cNvPicPr>
            <a:picLocks noChangeAspect="1"/>
          </p:cNvPicPr>
          <p:nvPr/>
        </p:nvPicPr>
        <p:blipFill>
          <a:blip r:embed="rId4"/>
          <a:stretch>
            <a:fillRect/>
          </a:stretch>
        </p:blipFill>
        <p:spPr>
          <a:xfrm>
            <a:off x="6476999" y="5656263"/>
            <a:ext cx="2295525" cy="5461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B108E851-50ED-DAA4-D041-C5334FBB8CEC}"/>
              </a:ext>
            </a:extLst>
          </p:cNvPr>
          <p:cNvPicPr>
            <a:picLocks noChangeAspect="1"/>
          </p:cNvPicPr>
          <p:nvPr/>
        </p:nvPicPr>
        <p:blipFill>
          <a:blip r:embed="rId5"/>
          <a:stretch>
            <a:fillRect/>
          </a:stretch>
        </p:blipFill>
        <p:spPr>
          <a:xfrm>
            <a:off x="6560230" y="5701842"/>
            <a:ext cx="2295525" cy="483268"/>
          </a:xfrm>
          <a:prstGeom prst="rect">
            <a:avLst/>
          </a:prstGeom>
        </p:spPr>
      </p:pic>
      <p:sp>
        <p:nvSpPr>
          <p:cNvPr id="8" name="TextBox 7">
            <a:extLst>
              <a:ext uri="{FF2B5EF4-FFF2-40B4-BE49-F238E27FC236}">
                <a16:creationId xmlns:a16="http://schemas.microsoft.com/office/drawing/2014/main" id="{7F4DD71E-8E3F-2260-2EF8-7A767A2A7EA4}"/>
              </a:ext>
            </a:extLst>
          </p:cNvPr>
          <p:cNvSpPr txBox="1"/>
          <p:nvPr/>
        </p:nvSpPr>
        <p:spPr>
          <a:xfrm>
            <a:off x="8772524" y="5540693"/>
            <a:ext cx="653578" cy="738664"/>
          </a:xfrm>
          <a:prstGeom prst="rect">
            <a:avLst/>
          </a:prstGeom>
          <a:noFill/>
        </p:spPr>
        <p:txBody>
          <a:bodyPr wrap="square" rtlCol="0">
            <a:spAutoFit/>
          </a:bodyPr>
          <a:lstStyle/>
          <a:p>
            <a:r>
              <a:rPr lang="en-US" sz="4200" dirty="0">
                <a:latin typeface="Calibri" panose="020F0502020204030204" pitchFamily="34" charset="0"/>
                <a:cs typeface="Calibri" panose="020F0502020204030204" pitchFamily="34" charset="0"/>
              </a:rPr>
              <a:t>s</a:t>
            </a:r>
          </a:p>
        </p:txBody>
      </p:sp>
      <p:sp>
        <p:nvSpPr>
          <p:cNvPr id="2" name="pole tekstowe 1">
            <a:extLst>
              <a:ext uri="{FF2B5EF4-FFF2-40B4-BE49-F238E27FC236}">
                <a16:creationId xmlns:a16="http://schemas.microsoft.com/office/drawing/2014/main" id="{14CFD4D0-1F8B-E6BC-D497-817A7DAF2AFC}"/>
              </a:ext>
            </a:extLst>
          </p:cNvPr>
          <p:cNvSpPr txBox="1"/>
          <p:nvPr/>
        </p:nvSpPr>
        <p:spPr>
          <a:xfrm>
            <a:off x="1945588" y="4963562"/>
            <a:ext cx="7781508" cy="1923604"/>
          </a:xfrm>
          <a:prstGeom prst="rect">
            <a:avLst/>
          </a:prstGeom>
          <a:solidFill>
            <a:srgbClr val="F2EFEA"/>
          </a:solidFill>
        </p:spPr>
        <p:txBody>
          <a:bodyPr wrap="square" rtlCol="0">
            <a:spAutoFit/>
          </a:bodyPr>
          <a:lstStyle/>
          <a:p>
            <a:r>
              <a:rPr lang="pl-PL" sz="2800" kern="1200" dirty="0">
                <a:solidFill>
                  <a:schemeClr val="tx1"/>
                </a:solidFill>
                <a:effectLst/>
                <a:latin typeface="+mn-lt"/>
                <a:ea typeface="+mn-ea"/>
                <a:cs typeface="+mn-cs"/>
              </a:rPr>
              <a:t>Materiały nadające się do recyklingu, nienadające się do recyklingu i</a:t>
            </a:r>
            <a:r>
              <a:rPr lang="pl-PL" sz="2800" kern="1200" baseline="0" dirty="0">
                <a:solidFill>
                  <a:schemeClr val="tx1"/>
                </a:solidFill>
                <a:effectLst/>
                <a:latin typeface="+mn-lt"/>
                <a:ea typeface="+mn-ea"/>
                <a:cs typeface="+mn-cs"/>
              </a:rPr>
              <a:t> potencjalnie </a:t>
            </a:r>
            <a:r>
              <a:rPr lang="pl-PL" sz="2800" kern="1200" dirty="0">
                <a:solidFill>
                  <a:schemeClr val="tx1"/>
                </a:solidFill>
                <a:effectLst/>
                <a:latin typeface="+mn-lt"/>
                <a:ea typeface="+mn-ea"/>
                <a:cs typeface="+mn-cs"/>
              </a:rPr>
              <a:t>nadające się do recyklingu</a:t>
            </a:r>
            <a:endParaRPr lang="pl-PL" sz="3600" dirty="0">
              <a:latin typeface="Arial Black" panose="020B0A04020102020204" pitchFamily="34" charset="0"/>
            </a:endParaRPr>
          </a:p>
          <a:p>
            <a:endParaRPr lang="pl-PL" sz="1100" dirty="0">
              <a:latin typeface="Arial Black" panose="020B0A04020102020204" pitchFamily="34" charset="0"/>
            </a:endParaRPr>
          </a:p>
          <a:p>
            <a:r>
              <a:rPr lang="pl-PL" sz="2400" dirty="0">
                <a:latin typeface="Arial Black" panose="020B0A04020102020204" pitchFamily="34" charset="0"/>
              </a:rPr>
              <a:t>Poziom 2 Lekcja dla początkujący  </a:t>
            </a:r>
          </a:p>
        </p:txBody>
      </p:sp>
    </p:spTree>
    <p:extLst>
      <p:ext uri="{BB962C8B-B14F-4D97-AF65-F5344CB8AC3E}">
        <p14:creationId xmlns:p14="http://schemas.microsoft.com/office/powerpoint/2010/main" val="2605715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7" descr="A picture containing text, wall&#10;&#10;Description automatically generated"/>
          <p:cNvPicPr preferRelativeResize="0"/>
          <p:nvPr/>
        </p:nvPicPr>
        <p:blipFill rotWithShape="1">
          <a:blip r:embed="rId4">
            <a:alphaModFix/>
          </a:blip>
          <a:srcRect/>
          <a:stretch/>
        </p:blipFill>
        <p:spPr>
          <a:xfrm>
            <a:off x="-5469" y="-19320"/>
            <a:ext cx="12192000" cy="6858000"/>
          </a:xfrm>
          <a:prstGeom prst="rect">
            <a:avLst/>
          </a:prstGeom>
          <a:solidFill>
            <a:srgbClr val="3AC69D"/>
          </a:solidFill>
          <a:ln>
            <a:noFill/>
          </a:ln>
        </p:spPr>
      </p:pic>
      <p:sp>
        <p:nvSpPr>
          <p:cNvPr id="241" name="Google Shape;241;p7"/>
          <p:cNvSpPr/>
          <p:nvPr/>
        </p:nvSpPr>
        <p:spPr>
          <a:xfrm>
            <a:off x="1252937" y="331226"/>
            <a:ext cx="9686126" cy="103174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3" name="Google Shape;243;p7" descr="Icon&#10;&#10;Description automatically generated"/>
          <p:cNvPicPr preferRelativeResize="0"/>
          <p:nvPr/>
        </p:nvPicPr>
        <p:blipFill rotWithShape="1">
          <a:blip r:embed="rId5">
            <a:alphaModFix/>
          </a:blip>
          <a:srcRect r="14" b="29"/>
          <a:stretch/>
        </p:blipFill>
        <p:spPr>
          <a:xfrm>
            <a:off x="1252937" y="1653777"/>
            <a:ext cx="699677" cy="626351"/>
          </a:xfrm>
          <a:prstGeom prst="rect">
            <a:avLst/>
          </a:prstGeom>
          <a:noFill/>
          <a:ln>
            <a:noFill/>
          </a:ln>
        </p:spPr>
      </p:pic>
      <p:sp>
        <p:nvSpPr>
          <p:cNvPr id="244" name="Google Shape;244;p7"/>
          <p:cNvSpPr/>
          <p:nvPr/>
        </p:nvSpPr>
        <p:spPr>
          <a:xfrm>
            <a:off x="2076661" y="1677916"/>
            <a:ext cx="1431166" cy="523180"/>
          </a:xfrm>
          <a:prstGeom prst="rect">
            <a:avLst/>
          </a:prstGeom>
          <a:noFill/>
          <a:ln>
            <a:noFill/>
          </a:ln>
        </p:spPr>
        <p:txBody>
          <a:bodyPr spcFirstLastPara="1" wrap="square" lIns="91425" tIns="45700" rIns="91425" bIns="45700" anchor="t" anchorCtr="0">
            <a:spAutoFit/>
          </a:bodyPr>
          <a:lstStyle/>
          <a:p>
            <a:r>
              <a:rPr lang="pl-PL" sz="2800" dirty="0">
                <a:latin typeface="Comic Sans MS" panose="030F0702030302020204" pitchFamily="66" charset="0"/>
              </a:rPr>
              <a:t>Papier</a:t>
            </a:r>
          </a:p>
        </p:txBody>
      </p:sp>
      <p:pic>
        <p:nvPicPr>
          <p:cNvPr id="245" name="Google Shape;245;p7" descr="Icon&#10;&#10;Description automatically generated"/>
          <p:cNvPicPr preferRelativeResize="0"/>
          <p:nvPr/>
        </p:nvPicPr>
        <p:blipFill rotWithShape="1">
          <a:blip r:embed="rId5">
            <a:alphaModFix/>
          </a:blip>
          <a:srcRect r="14" b="29"/>
          <a:stretch/>
        </p:blipFill>
        <p:spPr>
          <a:xfrm>
            <a:off x="1252937" y="2400339"/>
            <a:ext cx="699677" cy="626351"/>
          </a:xfrm>
          <a:prstGeom prst="rect">
            <a:avLst/>
          </a:prstGeom>
          <a:noFill/>
          <a:ln>
            <a:noFill/>
          </a:ln>
        </p:spPr>
      </p:pic>
      <p:sp>
        <p:nvSpPr>
          <p:cNvPr id="246" name="Google Shape;246;p7"/>
          <p:cNvSpPr/>
          <p:nvPr/>
        </p:nvSpPr>
        <p:spPr>
          <a:xfrm>
            <a:off x="2076661" y="2424478"/>
            <a:ext cx="1431166"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pl-PL" sz="2600" b="1" i="0" u="none" strike="noStrike" cap="none" dirty="0">
                <a:solidFill>
                  <a:srgbClr val="262626"/>
                </a:solidFill>
                <a:latin typeface="Calibri"/>
                <a:ea typeface="Calibri"/>
                <a:cs typeface="Calibri"/>
                <a:sym typeface="Calibri"/>
              </a:rPr>
              <a:t>Szkło</a:t>
            </a:r>
            <a:endParaRPr sz="2600" b="0" i="0" u="none" strike="noStrike" cap="none" dirty="0">
              <a:solidFill>
                <a:srgbClr val="262626"/>
              </a:solidFill>
              <a:latin typeface="Calibri"/>
              <a:ea typeface="Calibri"/>
              <a:cs typeface="Calibri"/>
              <a:sym typeface="Calibri"/>
            </a:endParaRPr>
          </a:p>
        </p:txBody>
      </p:sp>
      <p:pic>
        <p:nvPicPr>
          <p:cNvPr id="247" name="Google Shape;247;p7" descr="Icon&#10;&#10;Description automatically generated"/>
          <p:cNvPicPr preferRelativeResize="0"/>
          <p:nvPr/>
        </p:nvPicPr>
        <p:blipFill rotWithShape="1">
          <a:blip r:embed="rId5">
            <a:alphaModFix/>
          </a:blip>
          <a:srcRect r="14" b="29"/>
          <a:stretch/>
        </p:blipFill>
        <p:spPr>
          <a:xfrm>
            <a:off x="1252937" y="3171959"/>
            <a:ext cx="699677" cy="626351"/>
          </a:xfrm>
          <a:prstGeom prst="rect">
            <a:avLst/>
          </a:prstGeom>
          <a:noFill/>
          <a:ln>
            <a:noFill/>
          </a:ln>
        </p:spPr>
      </p:pic>
      <p:sp>
        <p:nvSpPr>
          <p:cNvPr id="248" name="Google Shape;248;p7"/>
          <p:cNvSpPr/>
          <p:nvPr/>
        </p:nvSpPr>
        <p:spPr>
          <a:xfrm>
            <a:off x="2123147" y="3196098"/>
            <a:ext cx="3386983" cy="954067"/>
          </a:xfrm>
          <a:prstGeom prst="rect">
            <a:avLst/>
          </a:prstGeom>
          <a:noFill/>
          <a:ln>
            <a:noFill/>
          </a:ln>
        </p:spPr>
        <p:txBody>
          <a:bodyPr spcFirstLastPara="1" wrap="square" lIns="91425" tIns="45700" rIns="91425" bIns="45700" anchor="t" anchorCtr="0">
            <a:spAutoFit/>
          </a:bodyPr>
          <a:lstStyle/>
          <a:p>
            <a:r>
              <a:rPr lang="pl-PL" sz="2800" dirty="0">
                <a:latin typeface="Comic Sans MS" panose="030F0702030302020204" pitchFamily="66" charset="0"/>
              </a:rPr>
              <a:t>Metal i tworzywa sztuczne</a:t>
            </a:r>
          </a:p>
        </p:txBody>
      </p:sp>
      <p:pic>
        <p:nvPicPr>
          <p:cNvPr id="249" name="Google Shape;249;p7" descr="Icon&#10;&#10;Description automatically generated"/>
          <p:cNvPicPr preferRelativeResize="0"/>
          <p:nvPr/>
        </p:nvPicPr>
        <p:blipFill rotWithShape="1">
          <a:blip r:embed="rId5">
            <a:alphaModFix/>
          </a:blip>
          <a:srcRect r="14" b="29"/>
          <a:stretch/>
        </p:blipFill>
        <p:spPr>
          <a:xfrm>
            <a:off x="1252937" y="4016541"/>
            <a:ext cx="699677" cy="626351"/>
          </a:xfrm>
          <a:prstGeom prst="rect">
            <a:avLst/>
          </a:prstGeom>
          <a:noFill/>
          <a:ln>
            <a:noFill/>
          </a:ln>
        </p:spPr>
      </p:pic>
      <p:sp>
        <p:nvSpPr>
          <p:cNvPr id="250" name="Google Shape;250;p7"/>
          <p:cNvSpPr/>
          <p:nvPr/>
        </p:nvSpPr>
        <p:spPr>
          <a:xfrm>
            <a:off x="2157251" y="4169075"/>
            <a:ext cx="3744252" cy="523180"/>
          </a:xfrm>
          <a:prstGeom prst="rect">
            <a:avLst/>
          </a:prstGeom>
          <a:noFill/>
          <a:ln>
            <a:noFill/>
          </a:ln>
        </p:spPr>
        <p:txBody>
          <a:bodyPr spcFirstLastPara="1" wrap="square" lIns="91425" tIns="45700" rIns="91425" bIns="45700" anchor="t" anchorCtr="0">
            <a:spAutoFit/>
          </a:bodyPr>
          <a:lstStyle/>
          <a:p>
            <a:r>
              <a:rPr lang="pl-PL" sz="2800" dirty="0" err="1">
                <a:latin typeface="Comic Sans MS" panose="030F0702030302020204" pitchFamily="66" charset="0"/>
              </a:rPr>
              <a:t>Bio</a:t>
            </a:r>
            <a:endParaRPr lang="pl-PL" sz="2800" dirty="0">
              <a:latin typeface="Comic Sans MS" panose="030F0702030302020204" pitchFamily="66" charset="0"/>
            </a:endParaRPr>
          </a:p>
        </p:txBody>
      </p:sp>
      <p:pic>
        <p:nvPicPr>
          <p:cNvPr id="251" name="Google Shape;251;p7" descr="Icon&#10;&#10;Description automatically generated"/>
          <p:cNvPicPr preferRelativeResize="0"/>
          <p:nvPr/>
        </p:nvPicPr>
        <p:blipFill rotWithShape="1">
          <a:blip r:embed="rId5">
            <a:alphaModFix/>
          </a:blip>
          <a:srcRect r="14" b="29"/>
          <a:stretch/>
        </p:blipFill>
        <p:spPr>
          <a:xfrm>
            <a:off x="1211748" y="4956039"/>
            <a:ext cx="699677" cy="626351"/>
          </a:xfrm>
          <a:prstGeom prst="rect">
            <a:avLst/>
          </a:prstGeom>
          <a:noFill/>
          <a:ln>
            <a:noFill/>
          </a:ln>
        </p:spPr>
      </p:pic>
      <p:sp>
        <p:nvSpPr>
          <p:cNvPr id="252" name="Google Shape;252;p7"/>
          <p:cNvSpPr/>
          <p:nvPr/>
        </p:nvSpPr>
        <p:spPr>
          <a:xfrm>
            <a:off x="2157251" y="4932016"/>
            <a:ext cx="3972852" cy="609357"/>
          </a:xfrm>
          <a:prstGeom prst="rect">
            <a:avLst/>
          </a:prstGeom>
          <a:noFill/>
          <a:ln>
            <a:noFill/>
          </a:ln>
        </p:spPr>
        <p:txBody>
          <a:bodyPr spcFirstLastPara="1" wrap="square" lIns="91425" tIns="45700" rIns="91425" bIns="45700" anchor="t" anchorCtr="0">
            <a:spAutoFit/>
          </a:bodyPr>
          <a:lstStyle/>
          <a:p>
            <a:pPr>
              <a:lnSpc>
                <a:spcPct val="120000"/>
              </a:lnSpc>
            </a:pPr>
            <a:r>
              <a:rPr lang="pl-PL" sz="2800" dirty="0">
                <a:latin typeface="Comic Sans MS" panose="030F0702030302020204" pitchFamily="66" charset="0"/>
              </a:rPr>
              <a:t>Zmieszane</a:t>
            </a:r>
          </a:p>
        </p:txBody>
      </p:sp>
      <p:sp>
        <p:nvSpPr>
          <p:cNvPr id="254" name="Google Shape;254;p7"/>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2" name="Google Shape;242;p7">
            <a:extLst>
              <a:ext uri="{FF2B5EF4-FFF2-40B4-BE49-F238E27FC236}">
                <a16:creationId xmlns:a16="http://schemas.microsoft.com/office/drawing/2014/main" id="{1D88FE12-B4F4-1C7A-EF6C-D5DF3B7E4114}"/>
              </a:ext>
            </a:extLst>
          </p:cNvPr>
          <p:cNvSpPr txBox="1"/>
          <p:nvPr/>
        </p:nvSpPr>
        <p:spPr>
          <a:xfrm>
            <a:off x="2859753" y="360780"/>
            <a:ext cx="663914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800" b="1" dirty="0">
                <a:solidFill>
                  <a:schemeClr val="lt1"/>
                </a:solidFill>
                <a:latin typeface="Calibri"/>
                <a:ea typeface="Calibri"/>
                <a:cs typeface="Calibri"/>
                <a:sym typeface="Calibri"/>
              </a:rPr>
              <a:t>Pojemniki do sortowania</a:t>
            </a:r>
            <a:endParaRPr dirty="0"/>
          </a:p>
        </p:txBody>
      </p:sp>
      <p:pic>
        <p:nvPicPr>
          <p:cNvPr id="3" name="Obraz 2">
            <a:extLst>
              <a:ext uri="{FF2B5EF4-FFF2-40B4-BE49-F238E27FC236}">
                <a16:creationId xmlns:a16="http://schemas.microsoft.com/office/drawing/2014/main" id="{FAC5E217-7A08-8E52-F5B1-152D0E193B16}"/>
              </a:ext>
            </a:extLst>
          </p:cNvPr>
          <p:cNvPicPr>
            <a:picLocks noChangeAspect="1"/>
          </p:cNvPicPr>
          <p:nvPr/>
        </p:nvPicPr>
        <p:blipFill>
          <a:blip r:embed="rId6"/>
          <a:stretch>
            <a:fillRect/>
          </a:stretch>
        </p:blipFill>
        <p:spPr>
          <a:xfrm>
            <a:off x="5510130" y="1564176"/>
            <a:ext cx="1171739" cy="1962424"/>
          </a:xfrm>
          <a:prstGeom prst="rect">
            <a:avLst/>
          </a:prstGeom>
        </p:spPr>
      </p:pic>
      <p:pic>
        <p:nvPicPr>
          <p:cNvPr id="4" name="Obraz 3">
            <a:extLst>
              <a:ext uri="{FF2B5EF4-FFF2-40B4-BE49-F238E27FC236}">
                <a16:creationId xmlns:a16="http://schemas.microsoft.com/office/drawing/2014/main" id="{BF97A663-1BED-6B42-F3B4-170121560B73}"/>
              </a:ext>
            </a:extLst>
          </p:cNvPr>
          <p:cNvPicPr>
            <a:picLocks noChangeAspect="1"/>
          </p:cNvPicPr>
          <p:nvPr/>
        </p:nvPicPr>
        <p:blipFill>
          <a:blip r:embed="rId7"/>
          <a:stretch>
            <a:fillRect/>
          </a:stretch>
        </p:blipFill>
        <p:spPr>
          <a:xfrm>
            <a:off x="7514040" y="1564176"/>
            <a:ext cx="1152686" cy="1943371"/>
          </a:xfrm>
          <a:prstGeom prst="rect">
            <a:avLst/>
          </a:prstGeom>
        </p:spPr>
      </p:pic>
      <p:pic>
        <p:nvPicPr>
          <p:cNvPr id="5" name="Obraz 4">
            <a:extLst>
              <a:ext uri="{FF2B5EF4-FFF2-40B4-BE49-F238E27FC236}">
                <a16:creationId xmlns:a16="http://schemas.microsoft.com/office/drawing/2014/main" id="{608C5FF7-3AA4-2378-D686-2114DE16AA58}"/>
              </a:ext>
            </a:extLst>
          </p:cNvPr>
          <p:cNvPicPr>
            <a:picLocks noChangeAspect="1"/>
          </p:cNvPicPr>
          <p:nvPr/>
        </p:nvPicPr>
        <p:blipFill>
          <a:blip r:embed="rId8"/>
          <a:stretch>
            <a:fillRect/>
          </a:stretch>
        </p:blipFill>
        <p:spPr>
          <a:xfrm>
            <a:off x="9498897" y="1571774"/>
            <a:ext cx="1114581" cy="1857634"/>
          </a:xfrm>
          <a:prstGeom prst="rect">
            <a:avLst/>
          </a:prstGeom>
        </p:spPr>
      </p:pic>
      <p:pic>
        <p:nvPicPr>
          <p:cNvPr id="6" name="Obraz 5">
            <a:extLst>
              <a:ext uri="{FF2B5EF4-FFF2-40B4-BE49-F238E27FC236}">
                <a16:creationId xmlns:a16="http://schemas.microsoft.com/office/drawing/2014/main" id="{43444490-81D9-E248-F121-39F847AB0F1C}"/>
              </a:ext>
            </a:extLst>
          </p:cNvPr>
          <p:cNvPicPr>
            <a:picLocks noChangeAspect="1"/>
          </p:cNvPicPr>
          <p:nvPr/>
        </p:nvPicPr>
        <p:blipFill>
          <a:blip r:embed="rId9"/>
          <a:stretch>
            <a:fillRect/>
          </a:stretch>
        </p:blipFill>
        <p:spPr>
          <a:xfrm>
            <a:off x="6519446" y="3743808"/>
            <a:ext cx="1162212" cy="1838582"/>
          </a:xfrm>
          <a:prstGeom prst="rect">
            <a:avLst/>
          </a:prstGeom>
        </p:spPr>
      </p:pic>
      <p:pic>
        <p:nvPicPr>
          <p:cNvPr id="7" name="Obraz 6">
            <a:extLst>
              <a:ext uri="{FF2B5EF4-FFF2-40B4-BE49-F238E27FC236}">
                <a16:creationId xmlns:a16="http://schemas.microsoft.com/office/drawing/2014/main" id="{09158431-9431-615B-815B-F0F2B401C699}"/>
              </a:ext>
            </a:extLst>
          </p:cNvPr>
          <p:cNvPicPr>
            <a:picLocks noChangeAspect="1"/>
          </p:cNvPicPr>
          <p:nvPr/>
        </p:nvPicPr>
        <p:blipFill>
          <a:blip r:embed="rId10"/>
          <a:stretch>
            <a:fillRect/>
          </a:stretch>
        </p:blipFill>
        <p:spPr>
          <a:xfrm>
            <a:off x="8666726" y="3743808"/>
            <a:ext cx="1152686" cy="1838582"/>
          </a:xfrm>
          <a:prstGeom prst="rect">
            <a:avLst/>
          </a:prstGeom>
        </p:spPr>
      </p:pic>
    </p:spTree>
    <p:extLst>
      <p:ext uri="{BB962C8B-B14F-4D97-AF65-F5344CB8AC3E}">
        <p14:creationId xmlns:p14="http://schemas.microsoft.com/office/powerpoint/2010/main" val="25343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p:cTn id="7" dur="500" decel="50000" fill="hold">
                                          <p:stCondLst>
                                            <p:cond delay="0"/>
                                          </p:stCondLst>
                                        </p:cTn>
                                        <p:tgtEl>
                                          <p:spTgt spid="24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4"/>
                                        </p:tgtEl>
                                        <p:attrNameLst>
                                          <p:attrName>ppt_w</p:attrName>
                                        </p:attrNameLst>
                                      </p:cBhvr>
                                      <p:tavLst>
                                        <p:tav tm="0">
                                          <p:val>
                                            <p:strVal val="#ppt_w*.05"/>
                                          </p:val>
                                        </p:tav>
                                        <p:tav tm="100000">
                                          <p:val>
                                            <p:strVal val="#ppt_w"/>
                                          </p:val>
                                        </p:tav>
                                      </p:tavLst>
                                    </p:anim>
                                    <p:anim calcmode="lin" valueType="num">
                                      <p:cBhvr>
                                        <p:cTn id="10" dur="1000" fill="hold"/>
                                        <p:tgtEl>
                                          <p:spTgt spid="24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4"/>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46"/>
                                        </p:tgtEl>
                                        <p:attrNameLst>
                                          <p:attrName>style.visibility</p:attrName>
                                        </p:attrNameLst>
                                      </p:cBhvr>
                                      <p:to>
                                        <p:strVal val="visible"/>
                                      </p:to>
                                    </p:set>
                                    <p:anim calcmode="lin" valueType="num">
                                      <p:cBhvr>
                                        <p:cTn id="19" dur="500" decel="50000" fill="hold">
                                          <p:stCondLst>
                                            <p:cond delay="0"/>
                                          </p:stCondLst>
                                        </p:cTn>
                                        <p:tgtEl>
                                          <p:spTgt spid="24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4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46"/>
                                        </p:tgtEl>
                                        <p:attrNameLst>
                                          <p:attrName>ppt_w</p:attrName>
                                        </p:attrNameLst>
                                      </p:cBhvr>
                                      <p:tavLst>
                                        <p:tav tm="0">
                                          <p:val>
                                            <p:strVal val="#ppt_w*.05"/>
                                          </p:val>
                                        </p:tav>
                                        <p:tav tm="100000">
                                          <p:val>
                                            <p:strVal val="#ppt_w"/>
                                          </p:val>
                                        </p:tav>
                                      </p:tavLst>
                                    </p:anim>
                                    <p:anim calcmode="lin" valueType="num">
                                      <p:cBhvr>
                                        <p:cTn id="22" dur="1000" fill="hold"/>
                                        <p:tgtEl>
                                          <p:spTgt spid="24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4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4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4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46"/>
                                        </p:tgtEl>
                                      </p:cBhvr>
                                    </p:animEffect>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48"/>
                                        </p:tgtEl>
                                        <p:attrNameLst>
                                          <p:attrName>style.visibility</p:attrName>
                                        </p:attrNameLst>
                                      </p:cBhvr>
                                      <p:to>
                                        <p:strVal val="visible"/>
                                      </p:to>
                                    </p:set>
                                    <p:anim calcmode="lin" valueType="num">
                                      <p:cBhvr>
                                        <p:cTn id="31" dur="500" decel="50000" fill="hold">
                                          <p:stCondLst>
                                            <p:cond delay="0"/>
                                          </p:stCondLst>
                                        </p:cTn>
                                        <p:tgtEl>
                                          <p:spTgt spid="24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4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48"/>
                                        </p:tgtEl>
                                        <p:attrNameLst>
                                          <p:attrName>ppt_w</p:attrName>
                                        </p:attrNameLst>
                                      </p:cBhvr>
                                      <p:tavLst>
                                        <p:tav tm="0">
                                          <p:val>
                                            <p:strVal val="#ppt_w*.05"/>
                                          </p:val>
                                        </p:tav>
                                        <p:tav tm="100000">
                                          <p:val>
                                            <p:strVal val="#ppt_w"/>
                                          </p:val>
                                        </p:tav>
                                      </p:tavLst>
                                    </p:anim>
                                    <p:anim calcmode="lin" valueType="num">
                                      <p:cBhvr>
                                        <p:cTn id="34" dur="1000" fill="hold"/>
                                        <p:tgtEl>
                                          <p:spTgt spid="24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4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4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4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48"/>
                                        </p:tgtEl>
                                      </p:cBhvr>
                                    </p:animEffect>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50"/>
                                        </p:tgtEl>
                                        <p:attrNameLst>
                                          <p:attrName>style.visibility</p:attrName>
                                        </p:attrNameLst>
                                      </p:cBhvr>
                                      <p:to>
                                        <p:strVal val="visible"/>
                                      </p:to>
                                    </p:set>
                                    <p:anim calcmode="lin" valueType="num">
                                      <p:cBhvr>
                                        <p:cTn id="43" dur="500" decel="50000" fill="hold">
                                          <p:stCondLst>
                                            <p:cond delay="0"/>
                                          </p:stCondLst>
                                        </p:cTn>
                                        <p:tgtEl>
                                          <p:spTgt spid="25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5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50"/>
                                        </p:tgtEl>
                                        <p:attrNameLst>
                                          <p:attrName>ppt_w</p:attrName>
                                        </p:attrNameLst>
                                      </p:cBhvr>
                                      <p:tavLst>
                                        <p:tav tm="0">
                                          <p:val>
                                            <p:strVal val="#ppt_w*.05"/>
                                          </p:val>
                                        </p:tav>
                                        <p:tav tm="100000">
                                          <p:val>
                                            <p:strVal val="#ppt_w"/>
                                          </p:val>
                                        </p:tav>
                                      </p:tavLst>
                                    </p:anim>
                                    <p:anim calcmode="lin" valueType="num">
                                      <p:cBhvr>
                                        <p:cTn id="46" dur="1000" fill="hold"/>
                                        <p:tgtEl>
                                          <p:spTgt spid="25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5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5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5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50"/>
                                        </p:tgtEl>
                                      </p:cBhvr>
                                    </p:animEffect>
                                  </p:childTnLst>
                                  <p:subTnLst>
                                    <p:audio>
                                      <p:cMediaNode>
                                        <p:cTn display="0" masterRel="sameClick">
                                          <p:stCondLst>
                                            <p:cond evt="begin" delay="0">
                                              <p:tn val="41"/>
                                            </p:cond>
                                          </p:stCondLst>
                                          <p:endCondLst>
                                            <p:cond evt="onStopAudio" delay="0">
                                              <p:tgtEl>
                                                <p:sldTgt/>
                                              </p:tgtEl>
                                            </p:cond>
                                          </p:endCondLst>
                                        </p:cTn>
                                        <p:tgtEl>
                                          <p:sndTgt r:embed="rId3" name="arrow.wav"/>
                                        </p:tgtEl>
                                      </p:cMediaNode>
                                    </p:audio>
                                  </p:sub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252">
                                            <p:txEl>
                                              <p:pRg st="0" end="0"/>
                                            </p:txEl>
                                          </p:spTgt>
                                        </p:tgtEl>
                                        <p:attrNameLst>
                                          <p:attrName>style.visibility</p:attrName>
                                        </p:attrNameLst>
                                      </p:cBhvr>
                                      <p:to>
                                        <p:strVal val="visible"/>
                                      </p:to>
                                    </p:set>
                                    <p:anim calcmode="lin" valueType="num">
                                      <p:cBhvr>
                                        <p:cTn id="55" dur="500" decel="50000" fill="hold">
                                          <p:stCondLst>
                                            <p:cond delay="0"/>
                                          </p:stCondLst>
                                        </p:cTn>
                                        <p:tgtEl>
                                          <p:spTgt spid="252">
                                            <p:txEl>
                                              <p:pRg st="0" end="0"/>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52">
                                            <p:txEl>
                                              <p:pRg st="0" end="0"/>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52">
                                            <p:txEl>
                                              <p:pRg st="0" end="0"/>
                                            </p:txEl>
                                          </p:spTgt>
                                        </p:tgtEl>
                                        <p:attrNameLst>
                                          <p:attrName>ppt_w</p:attrName>
                                        </p:attrNameLst>
                                      </p:cBhvr>
                                      <p:tavLst>
                                        <p:tav tm="0">
                                          <p:val>
                                            <p:strVal val="#ppt_w*.05"/>
                                          </p:val>
                                        </p:tav>
                                        <p:tav tm="100000">
                                          <p:val>
                                            <p:strVal val="#ppt_w"/>
                                          </p:val>
                                        </p:tav>
                                      </p:tavLst>
                                    </p:anim>
                                    <p:anim calcmode="lin" valueType="num">
                                      <p:cBhvr>
                                        <p:cTn id="58" dur="1000" fill="hold"/>
                                        <p:tgtEl>
                                          <p:spTgt spid="252">
                                            <p:txEl>
                                              <p:pRg st="0" end="0"/>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52">
                                            <p:txEl>
                                              <p:pRg st="0" end="0"/>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52">
                                            <p:txEl>
                                              <p:pRg st="0" end="0"/>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52">
                                            <p:txEl>
                                              <p:pRg st="0" end="0"/>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52">
                                            <p:txEl>
                                              <p:pRg st="0" end="0"/>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3" name="arrow.wav"/>
                                        </p:tgtEl>
                                      </p:cMediaNode>
                                    </p:audio>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6" grpId="0"/>
      <p:bldP spid="248" grpId="0"/>
      <p:bldP spid="2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8" descr="A picture containing text, wall&#10;&#10;Description automatically generated"/>
          <p:cNvPicPr preferRelativeResize="0"/>
          <p:nvPr/>
        </p:nvPicPr>
        <p:blipFill rotWithShape="1">
          <a:blip r:embed="rId4">
            <a:alphaModFix/>
          </a:blip>
          <a:srcRect/>
          <a:stretch/>
        </p:blipFill>
        <p:spPr>
          <a:xfrm>
            <a:off x="-96656" y="-122425"/>
            <a:ext cx="12192000" cy="6858000"/>
          </a:xfrm>
          <a:prstGeom prst="rect">
            <a:avLst/>
          </a:prstGeom>
          <a:solidFill>
            <a:srgbClr val="3AC69D"/>
          </a:solidFill>
          <a:ln>
            <a:noFill/>
          </a:ln>
        </p:spPr>
      </p:pic>
      <p:sp>
        <p:nvSpPr>
          <p:cNvPr id="260" name="Google Shape;260;p8"/>
          <p:cNvSpPr/>
          <p:nvPr/>
        </p:nvSpPr>
        <p:spPr>
          <a:xfrm>
            <a:off x="1252937" y="331226"/>
            <a:ext cx="9686126" cy="1031747"/>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2" name="Google Shape;262;p8"/>
          <p:cNvSpPr/>
          <p:nvPr/>
        </p:nvSpPr>
        <p:spPr>
          <a:xfrm>
            <a:off x="7139727" y="1677916"/>
            <a:ext cx="4504586" cy="572424"/>
          </a:xfrm>
          <a:prstGeom prst="rect">
            <a:avLst/>
          </a:prstGeom>
          <a:noFill/>
          <a:ln>
            <a:noFill/>
          </a:ln>
        </p:spPr>
        <p:txBody>
          <a:bodyPr spcFirstLastPara="1" wrap="square" lIns="91425" tIns="45700" rIns="91425" bIns="45700" anchor="t" anchorCtr="0">
            <a:spAutoFit/>
          </a:bodyPr>
          <a:lstStyle/>
          <a:p>
            <a:pPr lvl="0">
              <a:lnSpc>
                <a:spcPct val="120000"/>
              </a:lnSpc>
            </a:pPr>
            <a:r>
              <a:rPr lang="pl-PL" sz="2600" b="1" dirty="0">
                <a:solidFill>
                  <a:srgbClr val="262626"/>
                </a:solidFill>
                <a:ea typeface="Calibri"/>
                <a:cs typeface="Calibri"/>
                <a:sym typeface="Calibri"/>
              </a:rPr>
              <a:t>Opakowanie po dezodorancie </a:t>
            </a:r>
            <a:endParaRPr lang="pl-PL" sz="2600" dirty="0">
              <a:solidFill>
                <a:srgbClr val="262626"/>
              </a:solidFill>
              <a:ea typeface="Calibri"/>
              <a:cs typeface="Calibri"/>
              <a:sym typeface="Calibri"/>
            </a:endParaRPr>
          </a:p>
        </p:txBody>
      </p:sp>
      <p:sp>
        <p:nvSpPr>
          <p:cNvPr id="263" name="Google Shape;263;p8"/>
          <p:cNvSpPr/>
          <p:nvPr/>
        </p:nvSpPr>
        <p:spPr>
          <a:xfrm>
            <a:off x="7139726" y="2424478"/>
            <a:ext cx="5052274"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pl-PL" sz="2600" b="1" i="0" u="none" strike="noStrike" cap="none" dirty="0">
                <a:solidFill>
                  <a:srgbClr val="262626"/>
                </a:solidFill>
                <a:latin typeface="Calibri"/>
                <a:ea typeface="Calibri"/>
                <a:cs typeface="Calibri"/>
                <a:sym typeface="Calibri"/>
              </a:rPr>
              <a:t>Brudny lub mokry papier i tektura</a:t>
            </a:r>
            <a:endParaRPr sz="2600" b="0" i="0" u="none" strike="noStrike" cap="none" dirty="0">
              <a:solidFill>
                <a:srgbClr val="262626"/>
              </a:solidFill>
              <a:latin typeface="Calibri"/>
              <a:ea typeface="Calibri"/>
              <a:cs typeface="Calibri"/>
              <a:sym typeface="Calibri"/>
            </a:endParaRPr>
          </a:p>
        </p:txBody>
      </p:sp>
      <p:sp>
        <p:nvSpPr>
          <p:cNvPr id="264" name="Google Shape;264;p8"/>
          <p:cNvSpPr/>
          <p:nvPr/>
        </p:nvSpPr>
        <p:spPr>
          <a:xfrm>
            <a:off x="7186214" y="3196098"/>
            <a:ext cx="4345386" cy="572424"/>
          </a:xfrm>
          <a:prstGeom prst="rect">
            <a:avLst/>
          </a:prstGeom>
          <a:noFill/>
          <a:ln>
            <a:noFill/>
          </a:ln>
        </p:spPr>
        <p:txBody>
          <a:bodyPr spcFirstLastPara="1" wrap="square" lIns="91425" tIns="45700" rIns="91425" bIns="45700" anchor="t" anchorCtr="0">
            <a:spAutoFit/>
          </a:bodyPr>
          <a:lstStyle/>
          <a:p>
            <a:pPr lvl="0">
              <a:lnSpc>
                <a:spcPct val="120000"/>
              </a:lnSpc>
            </a:pPr>
            <a:r>
              <a:rPr lang="pl-PL" sz="2600" b="1" dirty="0">
                <a:solidFill>
                  <a:srgbClr val="262626"/>
                </a:solidFill>
                <a:ea typeface="Calibri"/>
                <a:cs typeface="Calibri"/>
                <a:sym typeface="Calibri"/>
              </a:rPr>
              <a:t>Rozbity talerz ceramiczny</a:t>
            </a:r>
            <a:endParaRPr lang="pl-PL" sz="2600" dirty="0">
              <a:solidFill>
                <a:srgbClr val="262626"/>
              </a:solidFill>
              <a:ea typeface="Calibri"/>
              <a:cs typeface="Calibri"/>
              <a:sym typeface="Calibri"/>
            </a:endParaRPr>
          </a:p>
        </p:txBody>
      </p:sp>
      <p:sp>
        <p:nvSpPr>
          <p:cNvPr id="265" name="Google Shape;265;p8"/>
          <p:cNvSpPr/>
          <p:nvPr/>
        </p:nvSpPr>
        <p:spPr>
          <a:xfrm>
            <a:off x="7186214" y="3967718"/>
            <a:ext cx="2789104" cy="572424"/>
          </a:xfrm>
          <a:prstGeom prst="rect">
            <a:avLst/>
          </a:prstGeom>
          <a:noFill/>
          <a:ln>
            <a:noFill/>
          </a:ln>
        </p:spPr>
        <p:txBody>
          <a:bodyPr spcFirstLastPara="1" wrap="square" lIns="91425" tIns="45700" rIns="91425" bIns="45700" anchor="t" anchorCtr="0">
            <a:spAutoFit/>
          </a:bodyPr>
          <a:lstStyle/>
          <a:p>
            <a:pPr lvl="0">
              <a:lnSpc>
                <a:spcPct val="120000"/>
              </a:lnSpc>
            </a:pPr>
            <a:r>
              <a:rPr lang="pl-PL" sz="2600" b="1" dirty="0">
                <a:solidFill>
                  <a:srgbClr val="262626"/>
                </a:solidFill>
                <a:ea typeface="Calibri"/>
                <a:cs typeface="Calibri"/>
                <a:sym typeface="Calibri"/>
              </a:rPr>
              <a:t>Zużyte obuwie</a:t>
            </a:r>
            <a:endParaRPr lang="pl-PL" sz="2600" dirty="0">
              <a:solidFill>
                <a:srgbClr val="262626"/>
              </a:solidFill>
              <a:ea typeface="Calibri"/>
              <a:cs typeface="Calibri"/>
              <a:sym typeface="Calibri"/>
            </a:endParaRPr>
          </a:p>
        </p:txBody>
      </p:sp>
      <p:sp>
        <p:nvSpPr>
          <p:cNvPr id="266" name="Google Shape;266;p8"/>
          <p:cNvSpPr/>
          <p:nvPr/>
        </p:nvSpPr>
        <p:spPr>
          <a:xfrm>
            <a:off x="7186213" y="4741484"/>
            <a:ext cx="4743849" cy="1052555"/>
          </a:xfrm>
          <a:prstGeom prst="rect">
            <a:avLst/>
          </a:prstGeom>
          <a:noFill/>
          <a:ln>
            <a:noFill/>
          </a:ln>
        </p:spPr>
        <p:txBody>
          <a:bodyPr spcFirstLastPara="1" wrap="square" lIns="91425" tIns="45700" rIns="91425" bIns="45700" anchor="t" anchorCtr="0">
            <a:spAutoFit/>
          </a:bodyPr>
          <a:lstStyle/>
          <a:p>
            <a:pPr lvl="0">
              <a:lnSpc>
                <a:spcPct val="120000"/>
              </a:lnSpc>
            </a:pPr>
            <a:r>
              <a:rPr lang="pl-PL" sz="2600" b="1" dirty="0">
                <a:solidFill>
                  <a:srgbClr val="262626"/>
                </a:solidFill>
                <a:ea typeface="Calibri"/>
                <a:cs typeface="Calibri"/>
                <a:sym typeface="Calibri"/>
              </a:rPr>
              <a:t>Produkty higieniczne                                 (np. pieluchy)</a:t>
            </a:r>
            <a:endParaRPr lang="pl-PL" sz="2600" dirty="0">
              <a:solidFill>
                <a:srgbClr val="262626"/>
              </a:solidFill>
              <a:ea typeface="Calibri"/>
              <a:cs typeface="Calibri"/>
              <a:sym typeface="Calibri"/>
            </a:endParaRPr>
          </a:p>
        </p:txBody>
      </p:sp>
      <p:pic>
        <p:nvPicPr>
          <p:cNvPr id="267" name="Google Shape;267;p8" descr="Icon&#10;&#10;Description automatically generated"/>
          <p:cNvPicPr preferRelativeResize="0"/>
          <p:nvPr/>
        </p:nvPicPr>
        <p:blipFill rotWithShape="1">
          <a:blip r:embed="rId5">
            <a:alphaModFix/>
          </a:blip>
          <a:srcRect r="23" b="33"/>
          <a:stretch/>
        </p:blipFill>
        <p:spPr>
          <a:xfrm>
            <a:off x="6342611" y="1652645"/>
            <a:ext cx="646459" cy="626351"/>
          </a:xfrm>
          <a:prstGeom prst="rect">
            <a:avLst/>
          </a:prstGeom>
          <a:noFill/>
          <a:ln>
            <a:noFill/>
          </a:ln>
        </p:spPr>
      </p:pic>
      <p:pic>
        <p:nvPicPr>
          <p:cNvPr id="268" name="Google Shape;268;p8" descr="Icon&#10;&#10;Description automatically generated"/>
          <p:cNvPicPr preferRelativeResize="0"/>
          <p:nvPr/>
        </p:nvPicPr>
        <p:blipFill rotWithShape="1">
          <a:blip r:embed="rId5">
            <a:alphaModFix/>
          </a:blip>
          <a:srcRect r="23" b="33"/>
          <a:stretch/>
        </p:blipFill>
        <p:spPr>
          <a:xfrm>
            <a:off x="6342611" y="2410410"/>
            <a:ext cx="646459" cy="626351"/>
          </a:xfrm>
          <a:prstGeom prst="rect">
            <a:avLst/>
          </a:prstGeom>
          <a:noFill/>
          <a:ln>
            <a:noFill/>
          </a:ln>
        </p:spPr>
      </p:pic>
      <p:pic>
        <p:nvPicPr>
          <p:cNvPr id="269" name="Google Shape;269;p8" descr="Icon&#10;&#10;Description automatically generated"/>
          <p:cNvPicPr preferRelativeResize="0"/>
          <p:nvPr/>
        </p:nvPicPr>
        <p:blipFill rotWithShape="1">
          <a:blip r:embed="rId5">
            <a:alphaModFix/>
          </a:blip>
          <a:srcRect r="23" b="33"/>
          <a:stretch/>
        </p:blipFill>
        <p:spPr>
          <a:xfrm>
            <a:off x="6359423" y="3167962"/>
            <a:ext cx="646459" cy="626351"/>
          </a:xfrm>
          <a:prstGeom prst="rect">
            <a:avLst/>
          </a:prstGeom>
          <a:noFill/>
          <a:ln>
            <a:noFill/>
          </a:ln>
        </p:spPr>
      </p:pic>
      <p:pic>
        <p:nvPicPr>
          <p:cNvPr id="270" name="Google Shape;270;p8" descr="Icon&#10;&#10;Description automatically generated"/>
          <p:cNvPicPr preferRelativeResize="0"/>
          <p:nvPr/>
        </p:nvPicPr>
        <p:blipFill rotWithShape="1">
          <a:blip r:embed="rId5">
            <a:alphaModFix/>
          </a:blip>
          <a:srcRect r="23" b="33"/>
          <a:stretch/>
        </p:blipFill>
        <p:spPr>
          <a:xfrm>
            <a:off x="6359423" y="3925514"/>
            <a:ext cx="646459" cy="626351"/>
          </a:xfrm>
          <a:prstGeom prst="rect">
            <a:avLst/>
          </a:prstGeom>
          <a:noFill/>
          <a:ln>
            <a:noFill/>
          </a:ln>
        </p:spPr>
      </p:pic>
      <p:pic>
        <p:nvPicPr>
          <p:cNvPr id="271" name="Google Shape;271;p8" descr="Icon&#10;&#10;Description automatically generated"/>
          <p:cNvPicPr preferRelativeResize="0"/>
          <p:nvPr/>
        </p:nvPicPr>
        <p:blipFill rotWithShape="1">
          <a:blip r:embed="rId5">
            <a:alphaModFix/>
          </a:blip>
          <a:srcRect r="23" b="33"/>
          <a:stretch/>
        </p:blipFill>
        <p:spPr>
          <a:xfrm>
            <a:off x="6359423" y="4738829"/>
            <a:ext cx="646459" cy="626351"/>
          </a:xfrm>
          <a:prstGeom prst="rect">
            <a:avLst/>
          </a:prstGeom>
          <a:noFill/>
          <a:ln>
            <a:noFill/>
          </a:ln>
        </p:spPr>
      </p:pic>
      <p:sp>
        <p:nvSpPr>
          <p:cNvPr id="273" name="Google Shape;273;p8"/>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2" name="Google Shape;261;p8">
            <a:extLst>
              <a:ext uri="{FF2B5EF4-FFF2-40B4-BE49-F238E27FC236}">
                <a16:creationId xmlns:a16="http://schemas.microsoft.com/office/drawing/2014/main" id="{DFB7E8E8-6548-6A43-9DEC-B3296148E81E}"/>
              </a:ext>
            </a:extLst>
          </p:cNvPr>
          <p:cNvSpPr txBox="1"/>
          <p:nvPr/>
        </p:nvSpPr>
        <p:spPr>
          <a:xfrm>
            <a:off x="2249111" y="464907"/>
            <a:ext cx="7693778"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800" b="1" dirty="0">
                <a:solidFill>
                  <a:schemeClr val="lt1"/>
                </a:solidFill>
                <a:latin typeface="Calibri"/>
                <a:ea typeface="Calibri"/>
                <a:cs typeface="Calibri"/>
                <a:sym typeface="Calibri"/>
              </a:rPr>
              <a:t>Pojemnik odpady zmieszane</a:t>
            </a:r>
            <a:endParaRPr dirty="0"/>
          </a:p>
        </p:txBody>
      </p:sp>
      <p:pic>
        <p:nvPicPr>
          <p:cNvPr id="3" name="Obraz 2">
            <a:extLst>
              <a:ext uri="{FF2B5EF4-FFF2-40B4-BE49-F238E27FC236}">
                <a16:creationId xmlns:a16="http://schemas.microsoft.com/office/drawing/2014/main" id="{8FB9DDBF-2502-3761-06D5-E3C4366993D1}"/>
              </a:ext>
            </a:extLst>
          </p:cNvPr>
          <p:cNvPicPr>
            <a:picLocks noChangeAspect="1"/>
          </p:cNvPicPr>
          <p:nvPr/>
        </p:nvPicPr>
        <p:blipFill>
          <a:blip r:embed="rId6"/>
          <a:stretch>
            <a:fillRect/>
          </a:stretch>
        </p:blipFill>
        <p:spPr>
          <a:xfrm>
            <a:off x="1879368" y="1535521"/>
            <a:ext cx="2834300" cy="4173584"/>
          </a:xfrm>
          <a:prstGeom prst="rect">
            <a:avLst/>
          </a:prstGeom>
        </p:spPr>
      </p:pic>
    </p:spTree>
    <p:extLst>
      <p:ext uri="{BB962C8B-B14F-4D97-AF65-F5344CB8AC3E}">
        <p14:creationId xmlns:p14="http://schemas.microsoft.com/office/powerpoint/2010/main" val="304803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p:cTn id="7" dur="500" decel="50000" fill="hold">
                                          <p:stCondLst>
                                            <p:cond delay="0"/>
                                          </p:stCondLst>
                                        </p:cTn>
                                        <p:tgtEl>
                                          <p:spTgt spid="26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2"/>
                                        </p:tgtEl>
                                        <p:attrNameLst>
                                          <p:attrName>ppt_w</p:attrName>
                                        </p:attrNameLst>
                                      </p:cBhvr>
                                      <p:tavLst>
                                        <p:tav tm="0">
                                          <p:val>
                                            <p:strVal val="#ppt_w*.05"/>
                                          </p:val>
                                        </p:tav>
                                        <p:tav tm="100000">
                                          <p:val>
                                            <p:strVal val="#ppt_w"/>
                                          </p:val>
                                        </p:tav>
                                      </p:tavLst>
                                    </p:anim>
                                    <p:anim calcmode="lin" valueType="num">
                                      <p:cBhvr>
                                        <p:cTn id="10" dur="1000" fill="hold"/>
                                        <p:tgtEl>
                                          <p:spTgt spid="26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2"/>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63"/>
                                        </p:tgtEl>
                                        <p:attrNameLst>
                                          <p:attrName>style.visibility</p:attrName>
                                        </p:attrNameLst>
                                      </p:cBhvr>
                                      <p:to>
                                        <p:strVal val="visible"/>
                                      </p:to>
                                    </p:set>
                                    <p:anim calcmode="lin" valueType="num">
                                      <p:cBhvr>
                                        <p:cTn id="19" dur="500" decel="50000" fill="hold">
                                          <p:stCondLst>
                                            <p:cond delay="0"/>
                                          </p:stCondLst>
                                        </p:cTn>
                                        <p:tgtEl>
                                          <p:spTgt spid="26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6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63"/>
                                        </p:tgtEl>
                                        <p:attrNameLst>
                                          <p:attrName>ppt_w</p:attrName>
                                        </p:attrNameLst>
                                      </p:cBhvr>
                                      <p:tavLst>
                                        <p:tav tm="0">
                                          <p:val>
                                            <p:strVal val="#ppt_w*.05"/>
                                          </p:val>
                                        </p:tav>
                                        <p:tav tm="100000">
                                          <p:val>
                                            <p:strVal val="#ppt_w"/>
                                          </p:val>
                                        </p:tav>
                                      </p:tavLst>
                                    </p:anim>
                                    <p:anim calcmode="lin" valueType="num">
                                      <p:cBhvr>
                                        <p:cTn id="22" dur="1000" fill="hold"/>
                                        <p:tgtEl>
                                          <p:spTgt spid="26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6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6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6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63"/>
                                        </p:tgtEl>
                                      </p:cBhvr>
                                    </p:animEffect>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64"/>
                                        </p:tgtEl>
                                        <p:attrNameLst>
                                          <p:attrName>style.visibility</p:attrName>
                                        </p:attrNameLst>
                                      </p:cBhvr>
                                      <p:to>
                                        <p:strVal val="visible"/>
                                      </p:to>
                                    </p:set>
                                    <p:anim calcmode="lin" valueType="num">
                                      <p:cBhvr>
                                        <p:cTn id="31" dur="500" decel="50000" fill="hold">
                                          <p:stCondLst>
                                            <p:cond delay="0"/>
                                          </p:stCondLst>
                                        </p:cTn>
                                        <p:tgtEl>
                                          <p:spTgt spid="26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6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64"/>
                                        </p:tgtEl>
                                        <p:attrNameLst>
                                          <p:attrName>ppt_w</p:attrName>
                                        </p:attrNameLst>
                                      </p:cBhvr>
                                      <p:tavLst>
                                        <p:tav tm="0">
                                          <p:val>
                                            <p:strVal val="#ppt_w*.05"/>
                                          </p:val>
                                        </p:tav>
                                        <p:tav tm="100000">
                                          <p:val>
                                            <p:strVal val="#ppt_w"/>
                                          </p:val>
                                        </p:tav>
                                      </p:tavLst>
                                    </p:anim>
                                    <p:anim calcmode="lin" valueType="num">
                                      <p:cBhvr>
                                        <p:cTn id="34" dur="1000" fill="hold"/>
                                        <p:tgtEl>
                                          <p:spTgt spid="26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6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6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6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64"/>
                                        </p:tgtEl>
                                      </p:cBhvr>
                                    </p:animEffect>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65"/>
                                        </p:tgtEl>
                                        <p:attrNameLst>
                                          <p:attrName>style.visibility</p:attrName>
                                        </p:attrNameLst>
                                      </p:cBhvr>
                                      <p:to>
                                        <p:strVal val="visible"/>
                                      </p:to>
                                    </p:set>
                                    <p:anim calcmode="lin" valueType="num">
                                      <p:cBhvr>
                                        <p:cTn id="43" dur="500" decel="50000" fill="hold">
                                          <p:stCondLst>
                                            <p:cond delay="0"/>
                                          </p:stCondLst>
                                        </p:cTn>
                                        <p:tgtEl>
                                          <p:spTgt spid="26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6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65"/>
                                        </p:tgtEl>
                                        <p:attrNameLst>
                                          <p:attrName>ppt_w</p:attrName>
                                        </p:attrNameLst>
                                      </p:cBhvr>
                                      <p:tavLst>
                                        <p:tav tm="0">
                                          <p:val>
                                            <p:strVal val="#ppt_w*.05"/>
                                          </p:val>
                                        </p:tav>
                                        <p:tav tm="100000">
                                          <p:val>
                                            <p:strVal val="#ppt_w"/>
                                          </p:val>
                                        </p:tav>
                                      </p:tavLst>
                                    </p:anim>
                                    <p:anim calcmode="lin" valueType="num">
                                      <p:cBhvr>
                                        <p:cTn id="46" dur="1000" fill="hold"/>
                                        <p:tgtEl>
                                          <p:spTgt spid="26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6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6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6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65"/>
                                        </p:tgtEl>
                                      </p:cBhvr>
                                    </p:animEffect>
                                  </p:childTnLst>
                                  <p:subTnLst>
                                    <p:audio>
                                      <p:cMediaNode>
                                        <p:cTn display="0" masterRel="sameClick">
                                          <p:stCondLst>
                                            <p:cond evt="begin" delay="0">
                                              <p:tn val="41"/>
                                            </p:cond>
                                          </p:stCondLst>
                                          <p:endCondLst>
                                            <p:cond evt="onStopAudio" delay="0">
                                              <p:tgtEl>
                                                <p:sldTgt/>
                                              </p:tgtEl>
                                            </p:cond>
                                          </p:endCondLst>
                                        </p:cTn>
                                        <p:tgtEl>
                                          <p:sndTgt r:embed="rId3" name="arrow.wav"/>
                                        </p:tgtEl>
                                      </p:cMediaNode>
                                    </p:audio>
                                  </p:sub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66"/>
                                        </p:tgtEl>
                                        <p:attrNameLst>
                                          <p:attrName>style.visibility</p:attrName>
                                        </p:attrNameLst>
                                      </p:cBhvr>
                                      <p:to>
                                        <p:strVal val="visible"/>
                                      </p:to>
                                    </p:set>
                                    <p:anim calcmode="lin" valueType="num">
                                      <p:cBhvr>
                                        <p:cTn id="55" dur="500" decel="50000" fill="hold">
                                          <p:stCondLst>
                                            <p:cond delay="0"/>
                                          </p:stCondLst>
                                        </p:cTn>
                                        <p:tgtEl>
                                          <p:spTgt spid="26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6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66"/>
                                        </p:tgtEl>
                                        <p:attrNameLst>
                                          <p:attrName>ppt_w</p:attrName>
                                        </p:attrNameLst>
                                      </p:cBhvr>
                                      <p:tavLst>
                                        <p:tav tm="0">
                                          <p:val>
                                            <p:strVal val="#ppt_w*.05"/>
                                          </p:val>
                                        </p:tav>
                                        <p:tav tm="100000">
                                          <p:val>
                                            <p:strVal val="#ppt_w"/>
                                          </p:val>
                                        </p:tav>
                                      </p:tavLst>
                                    </p:anim>
                                    <p:anim calcmode="lin" valueType="num">
                                      <p:cBhvr>
                                        <p:cTn id="58" dur="1000" fill="hold"/>
                                        <p:tgtEl>
                                          <p:spTgt spid="26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6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6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6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66"/>
                                        </p:tgtEl>
                                      </p:cBhvr>
                                    </p:animEffect>
                                  </p:childTnLst>
                                  <p:subTnLst>
                                    <p:audio>
                                      <p:cMediaNode>
                                        <p:cTn display="0" masterRel="sameClick">
                                          <p:stCondLst>
                                            <p:cond evt="begin" delay="0">
                                              <p:tn val="53"/>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3" grpId="0"/>
      <p:bldP spid="264" grpId="0"/>
      <p:bldP spid="265" grpId="0"/>
      <p:bldP spid="2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1323439"/>
          </a:xfrm>
          <a:prstGeom prst="rect">
            <a:avLst/>
          </a:prstGeom>
          <a:noFill/>
        </p:spPr>
        <p:txBody>
          <a:bodyPr wrap="square" rtlCol="0">
            <a:spAutoFit/>
          </a:bodyPr>
          <a:lstStyle/>
          <a:p>
            <a:pPr algn="ctr"/>
            <a:r>
              <a:rPr lang="pl-PL" sz="4000" b="1" dirty="0">
                <a:solidFill>
                  <a:srgbClr val="262626"/>
                </a:solidFill>
                <a:latin typeface="Calibri" panose="020F0502020204030204" pitchFamily="34" charset="0"/>
                <a:ea typeface="SimSun" panose="02010600030101010101" pitchFamily="2" charset="-122"/>
                <a:cs typeface="Calibri" panose="020F0502020204030204" pitchFamily="34" charset="0"/>
              </a:rPr>
              <a:t>Zanieczyszczenie materiałów przeznaczonych do recyklingu</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25" name="Rectangle 24">
            <a:extLst>
              <a:ext uri="{FF2B5EF4-FFF2-40B4-BE49-F238E27FC236}">
                <a16:creationId xmlns:a16="http://schemas.microsoft.com/office/drawing/2014/main" id="{AA5AA3E8-E0AD-DD42-8907-4D2A801013FD}"/>
              </a:ext>
            </a:extLst>
          </p:cNvPr>
          <p:cNvSpPr/>
          <p:nvPr/>
        </p:nvSpPr>
        <p:spPr>
          <a:xfrm>
            <a:off x="6829425" y="1491872"/>
            <a:ext cx="4774458" cy="3165162"/>
          </a:xfrm>
          <a:prstGeom prst="rect">
            <a:avLst/>
          </a:prstGeom>
        </p:spPr>
        <p:txBody>
          <a:bodyPr wrap="square">
            <a:spAutoFit/>
          </a:bodyPr>
          <a:lstStyle/>
          <a:p>
            <a:pPr>
              <a:lnSpc>
                <a:spcPct val="120000"/>
              </a:lnSpc>
            </a:pPr>
            <a:r>
              <a:rPr lang="pl-PL" sz="2400" dirty="0"/>
              <a:t>Zanieczyszczenie materiałów przeznaczonych do recyklingu</a:t>
            </a:r>
          </a:p>
          <a:p>
            <a:pPr>
              <a:lnSpc>
                <a:spcPct val="120000"/>
              </a:lnSpc>
            </a:pPr>
            <a:r>
              <a:rPr lang="pl-PL" sz="2400" dirty="0"/>
              <a:t>następuje,</a:t>
            </a:r>
            <a:r>
              <a:rPr lang="en-US" sz="2400" dirty="0"/>
              <a:t> </a:t>
            </a:r>
            <a:r>
              <a:rPr lang="pl-PL" sz="2400" b="1" dirty="0">
                <a:solidFill>
                  <a:srgbClr val="29C7F7"/>
                </a:solidFill>
              </a:rPr>
              <a:t>kiedy śmieci zostają wyrzucone do niewłaściwego pojemnika</a:t>
            </a:r>
            <a:r>
              <a:rPr lang="en-US" sz="2400" dirty="0">
                <a:solidFill>
                  <a:srgbClr val="29C7F7"/>
                </a:solidFill>
              </a:rPr>
              <a:t> </a:t>
            </a:r>
            <a:r>
              <a:rPr lang="pl-PL" sz="2400" dirty="0">
                <a:solidFill>
                  <a:srgbClr val="29C7F7"/>
                </a:solidFill>
              </a:rPr>
              <a:t>do recyklingu                              </a:t>
            </a:r>
            <a:r>
              <a:rPr lang="en-US" sz="2400" dirty="0"/>
              <a:t>(</a:t>
            </a:r>
            <a:r>
              <a:rPr lang="pl-PL" sz="2400" dirty="0"/>
              <a:t>na przykład kiedy wrzucono skórkę od banana do pojemnika na papier</a:t>
            </a:r>
            <a:r>
              <a:rPr lang="en-US" sz="2400" dirty="0"/>
              <a:t>)</a:t>
            </a:r>
            <a:endParaRPr lang="x-none" sz="2400" dirty="0">
              <a:solidFill>
                <a:srgbClr val="29C7F7"/>
              </a:solidFill>
            </a:endParaRPr>
          </a:p>
        </p:txBody>
      </p:sp>
      <p:pic>
        <p:nvPicPr>
          <p:cNvPr id="4" name="Picture 3">
            <a:extLst>
              <a:ext uri="{FF2B5EF4-FFF2-40B4-BE49-F238E27FC236}">
                <a16:creationId xmlns:a16="http://schemas.microsoft.com/office/drawing/2014/main" id="{CB0E3A41-7122-5A4A-BA0E-7DC56D10E667}"/>
              </a:ext>
            </a:extLst>
          </p:cNvPr>
          <p:cNvPicPr>
            <a:picLocks noChangeAspect="1"/>
          </p:cNvPicPr>
          <p:nvPr/>
        </p:nvPicPr>
        <p:blipFill>
          <a:blip r:embed="rId5"/>
          <a:stretch>
            <a:fillRect/>
          </a:stretch>
        </p:blipFill>
        <p:spPr>
          <a:xfrm>
            <a:off x="1015200" y="1550395"/>
            <a:ext cx="5687753" cy="4262023"/>
          </a:xfrm>
          <a:prstGeom prst="rect">
            <a:avLst/>
          </a:prstGeom>
        </p:spPr>
      </p:pic>
      <p:sp>
        <p:nvSpPr>
          <p:cNvPr id="8" name="Slide Number Placeholder 7">
            <a:extLst>
              <a:ext uri="{FF2B5EF4-FFF2-40B4-BE49-F238E27FC236}">
                <a16:creationId xmlns:a16="http://schemas.microsoft.com/office/drawing/2014/main" id="{C6721D31-6D65-3D9E-95B4-848490C05417}"/>
              </a:ext>
            </a:extLst>
          </p:cNvPr>
          <p:cNvSpPr>
            <a:spLocks noGrp="1"/>
          </p:cNvSpPr>
          <p:nvPr>
            <p:ph type="sldNum" sz="quarter" idx="12"/>
          </p:nvPr>
        </p:nvSpPr>
        <p:spPr/>
        <p:txBody>
          <a:bodyPr/>
          <a:lstStyle/>
          <a:p>
            <a:fld id="{A49FEDE7-8061-9B4D-88A1-7EA83A94C31B}" type="slidenum">
              <a:rPr lang="x-none" smtClean="0"/>
              <a:t>12</a:t>
            </a:fld>
            <a:endParaRPr lang="x-none"/>
          </a:p>
        </p:txBody>
      </p:sp>
    </p:spTree>
    <p:extLst>
      <p:ext uri="{BB962C8B-B14F-4D97-AF65-F5344CB8AC3E}">
        <p14:creationId xmlns:p14="http://schemas.microsoft.com/office/powerpoint/2010/main" val="324350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5"/>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1323439"/>
          </a:xfrm>
          <a:prstGeom prst="rect">
            <a:avLst/>
          </a:prstGeom>
          <a:noFill/>
        </p:spPr>
        <p:txBody>
          <a:bodyPr wrap="square" rtlCol="0">
            <a:spAutoFit/>
          </a:bodyPr>
          <a:lstStyle/>
          <a:p>
            <a:pPr algn="ctr"/>
            <a:r>
              <a:rPr lang="pl-PL" sz="4000" b="1" dirty="0">
                <a:solidFill>
                  <a:srgbClr val="262626"/>
                </a:solidFill>
                <a:latin typeface="Calibri" panose="020F0502020204030204" pitchFamily="34" charset="0"/>
                <a:ea typeface="SimSun" panose="02010600030101010101" pitchFamily="2" charset="-122"/>
                <a:cs typeface="Calibri" panose="020F0502020204030204" pitchFamily="34" charset="0"/>
              </a:rPr>
              <a:t>Co się nadaje do recyklingu, a czasem nie jest </a:t>
            </a:r>
            <a:r>
              <a:rPr lang="pl-PL"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recyklingowane</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pl-PL" sz="4000" b="1" dirty="0">
                <a:solidFill>
                  <a:srgbClr val="262626"/>
                </a:solidFill>
                <a:latin typeface="Calibri" panose="020F0502020204030204" pitchFamily="34" charset="0"/>
                <a:ea typeface="SimSun" panose="02010600030101010101" pitchFamily="2" charset="-122"/>
                <a:cs typeface="Calibri" panose="020F0502020204030204" pitchFamily="34" charset="0"/>
              </a:rPr>
              <a:t>Dlaczego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p>
        </p:txBody>
      </p:sp>
      <p:sp>
        <p:nvSpPr>
          <p:cNvPr id="13" name="Oval 12">
            <a:extLst>
              <a:ext uri="{FF2B5EF4-FFF2-40B4-BE49-F238E27FC236}">
                <a16:creationId xmlns:a16="http://schemas.microsoft.com/office/drawing/2014/main" id="{8A3EA1E2-40BB-A147-BD2A-378A70C43F84}"/>
              </a:ext>
            </a:extLst>
          </p:cNvPr>
          <p:cNvSpPr/>
          <p:nvPr/>
        </p:nvSpPr>
        <p:spPr>
          <a:xfrm>
            <a:off x="-2229700" y="1518836"/>
            <a:ext cx="4238331" cy="4238331"/>
          </a:xfrm>
          <a:prstGeom prst="ellipse">
            <a:avLst/>
          </a:prstGeom>
          <a:blipFill dpi="0" rotWithShape="1">
            <a:blip r:embed="rId6"/>
            <a:srcRect/>
            <a:stretch>
              <a:fillRect l="17000" r="-1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6" name="Picture 15">
            <a:extLst>
              <a:ext uri="{FF2B5EF4-FFF2-40B4-BE49-F238E27FC236}">
                <a16:creationId xmlns:a16="http://schemas.microsoft.com/office/drawing/2014/main" id="{51A3B900-30AD-2941-982A-6B1C8F557FDC}"/>
              </a:ext>
            </a:extLst>
          </p:cNvPr>
          <p:cNvPicPr>
            <a:picLocks noChangeAspect="1"/>
          </p:cNvPicPr>
          <p:nvPr/>
        </p:nvPicPr>
        <p:blipFill rotWithShape="1">
          <a:blip r:embed="rId7"/>
          <a:srcRect b="13"/>
          <a:stretch/>
        </p:blipFill>
        <p:spPr>
          <a:xfrm>
            <a:off x="5642217" y="1272492"/>
            <a:ext cx="2269671" cy="1817832"/>
          </a:xfrm>
          <a:prstGeom prst="rect">
            <a:avLst/>
          </a:prstGeom>
        </p:spPr>
      </p:pic>
      <p:pic>
        <p:nvPicPr>
          <p:cNvPr id="17" name="Picture 16" descr="Icon&#10;&#10;Description automatically generated">
            <a:extLst>
              <a:ext uri="{FF2B5EF4-FFF2-40B4-BE49-F238E27FC236}">
                <a16:creationId xmlns:a16="http://schemas.microsoft.com/office/drawing/2014/main" id="{266928D8-A86D-C84A-96EC-1ED84F5B053E}"/>
              </a:ext>
            </a:extLst>
          </p:cNvPr>
          <p:cNvPicPr>
            <a:picLocks noChangeAspect="1"/>
          </p:cNvPicPr>
          <p:nvPr/>
        </p:nvPicPr>
        <p:blipFill rotWithShape="1">
          <a:blip r:embed="rId8"/>
          <a:srcRect r="-24" b="-27"/>
          <a:stretch/>
        </p:blipFill>
        <p:spPr>
          <a:xfrm>
            <a:off x="5254988" y="1724103"/>
            <a:ext cx="646459" cy="626351"/>
          </a:xfrm>
          <a:prstGeom prst="rect">
            <a:avLst/>
          </a:prstGeom>
        </p:spPr>
      </p:pic>
      <p:sp>
        <p:nvSpPr>
          <p:cNvPr id="18" name="Rectangle 17">
            <a:extLst>
              <a:ext uri="{FF2B5EF4-FFF2-40B4-BE49-F238E27FC236}">
                <a16:creationId xmlns:a16="http://schemas.microsoft.com/office/drawing/2014/main" id="{EDF81E65-D220-F048-95AB-C0874E79BDC3}"/>
              </a:ext>
            </a:extLst>
          </p:cNvPr>
          <p:cNvSpPr/>
          <p:nvPr/>
        </p:nvSpPr>
        <p:spPr>
          <a:xfrm>
            <a:off x="7350633" y="1912223"/>
            <a:ext cx="2184400" cy="978729"/>
          </a:xfrm>
          <a:prstGeom prst="rect">
            <a:avLst/>
          </a:prstGeom>
        </p:spPr>
        <p:txBody>
          <a:bodyPr wrap="square">
            <a:spAutoFit/>
          </a:bodyPr>
          <a:lstStyle/>
          <a:p>
            <a:pPr algn="ctr">
              <a:lnSpc>
                <a:spcPct val="120000"/>
              </a:lnSpc>
            </a:pPr>
            <a:r>
              <a:rPr lang="pl-PL" sz="1600" b="1" dirty="0">
                <a:solidFill>
                  <a:srgbClr val="262626"/>
                </a:solidFill>
              </a:rPr>
              <a:t>Słoiki z resztkami żywności </a:t>
            </a:r>
            <a:r>
              <a:rPr lang="pl-PL" sz="1600" dirty="0">
                <a:solidFill>
                  <a:srgbClr val="262626"/>
                </a:solidFill>
              </a:rPr>
              <a:t>nie nadają się do recyklingu</a:t>
            </a:r>
            <a:r>
              <a:rPr lang="en-US" sz="1600" dirty="0">
                <a:solidFill>
                  <a:srgbClr val="262626"/>
                </a:solidFill>
              </a:rPr>
              <a:t>.</a:t>
            </a:r>
          </a:p>
        </p:txBody>
      </p:sp>
      <p:pic>
        <p:nvPicPr>
          <p:cNvPr id="23" name="Picture 22" descr="Icon&#10;&#10;Description automatically generated">
            <a:extLst>
              <a:ext uri="{FF2B5EF4-FFF2-40B4-BE49-F238E27FC236}">
                <a16:creationId xmlns:a16="http://schemas.microsoft.com/office/drawing/2014/main" id="{4877D091-B603-F742-9262-F6DFDBBF6217}"/>
              </a:ext>
            </a:extLst>
          </p:cNvPr>
          <p:cNvPicPr>
            <a:picLocks noChangeAspect="1"/>
          </p:cNvPicPr>
          <p:nvPr/>
        </p:nvPicPr>
        <p:blipFill rotWithShape="1">
          <a:blip r:embed="rId8"/>
          <a:srcRect r="-24" b="-27"/>
          <a:stretch/>
        </p:blipFill>
        <p:spPr>
          <a:xfrm>
            <a:off x="7830335" y="3915882"/>
            <a:ext cx="646459" cy="626351"/>
          </a:xfrm>
          <a:prstGeom prst="rect">
            <a:avLst/>
          </a:prstGeom>
        </p:spPr>
      </p:pic>
      <p:sp>
        <p:nvSpPr>
          <p:cNvPr id="24" name="Rectangle 23">
            <a:extLst>
              <a:ext uri="{FF2B5EF4-FFF2-40B4-BE49-F238E27FC236}">
                <a16:creationId xmlns:a16="http://schemas.microsoft.com/office/drawing/2014/main" id="{F973C602-74DE-B349-A435-4FA87FFB7F66}"/>
              </a:ext>
            </a:extLst>
          </p:cNvPr>
          <p:cNvSpPr/>
          <p:nvPr/>
        </p:nvSpPr>
        <p:spPr>
          <a:xfrm>
            <a:off x="9079662" y="4290034"/>
            <a:ext cx="1769231" cy="1254446"/>
          </a:xfrm>
          <a:prstGeom prst="rect">
            <a:avLst/>
          </a:prstGeom>
        </p:spPr>
        <p:txBody>
          <a:bodyPr wrap="square">
            <a:spAutoFit/>
          </a:bodyPr>
          <a:lstStyle/>
          <a:p>
            <a:pPr algn="ctr">
              <a:lnSpc>
                <a:spcPct val="120000"/>
              </a:lnSpc>
            </a:pPr>
            <a:r>
              <a:rPr lang="pl-PL" sz="1600" b="1" dirty="0">
                <a:solidFill>
                  <a:srgbClr val="262626"/>
                </a:solidFill>
              </a:rPr>
              <a:t>Butelki z zawartością cieczy </a:t>
            </a:r>
            <a:r>
              <a:rPr lang="pl-PL" sz="1600" dirty="0">
                <a:solidFill>
                  <a:srgbClr val="262626"/>
                </a:solidFill>
              </a:rPr>
              <a:t>nie nadają się do recyklingu</a:t>
            </a:r>
            <a:r>
              <a:rPr lang="en-US" sz="1600" dirty="0">
                <a:solidFill>
                  <a:srgbClr val="262626"/>
                </a:solidFill>
              </a:rPr>
              <a:t>.</a:t>
            </a:r>
          </a:p>
        </p:txBody>
      </p:sp>
      <p:sp>
        <p:nvSpPr>
          <p:cNvPr id="32" name="Rectangle 31">
            <a:extLst>
              <a:ext uri="{FF2B5EF4-FFF2-40B4-BE49-F238E27FC236}">
                <a16:creationId xmlns:a16="http://schemas.microsoft.com/office/drawing/2014/main" id="{46E868DF-1281-FB4E-B510-3329D3EBFB75}"/>
              </a:ext>
            </a:extLst>
          </p:cNvPr>
          <p:cNvSpPr/>
          <p:nvPr/>
        </p:nvSpPr>
        <p:spPr>
          <a:xfrm>
            <a:off x="5380249" y="4077844"/>
            <a:ext cx="1612888" cy="1569660"/>
          </a:xfrm>
          <a:prstGeom prst="rect">
            <a:avLst/>
          </a:prstGeom>
        </p:spPr>
        <p:txBody>
          <a:bodyPr wrap="square">
            <a:spAutoFit/>
          </a:bodyPr>
          <a:lstStyle/>
          <a:p>
            <a:pPr algn="ctr">
              <a:lnSpc>
                <a:spcPct val="120000"/>
              </a:lnSpc>
            </a:pPr>
            <a:r>
              <a:rPr lang="pl-PL" sz="1600" b="1" dirty="0">
                <a:solidFill>
                  <a:srgbClr val="262626"/>
                </a:solidFill>
              </a:rPr>
              <a:t>Stała żywność w metalowych puszkach </a:t>
            </a:r>
            <a:r>
              <a:rPr lang="pl-PL" sz="1600" dirty="0">
                <a:solidFill>
                  <a:srgbClr val="262626"/>
                </a:solidFill>
              </a:rPr>
              <a:t>nie nadaje się do recyklingu</a:t>
            </a:r>
            <a:r>
              <a:rPr lang="en-US" sz="1600" dirty="0">
                <a:solidFill>
                  <a:srgbClr val="262626"/>
                </a:solidFill>
              </a:rPr>
              <a:t>.</a:t>
            </a:r>
          </a:p>
        </p:txBody>
      </p:sp>
      <p:pic>
        <p:nvPicPr>
          <p:cNvPr id="4" name="Picture 3" descr="A picture containing dark, beverage&#10;&#10;Description automatically generated">
            <a:extLst>
              <a:ext uri="{FF2B5EF4-FFF2-40B4-BE49-F238E27FC236}">
                <a16:creationId xmlns:a16="http://schemas.microsoft.com/office/drawing/2014/main" id="{7708F0A6-C60B-064A-AE80-22B87C13E25F}"/>
              </a:ext>
            </a:extLst>
          </p:cNvPr>
          <p:cNvPicPr>
            <a:picLocks noChangeAspect="1"/>
          </p:cNvPicPr>
          <p:nvPr/>
        </p:nvPicPr>
        <p:blipFill rotWithShape="1">
          <a:blip r:embed="rId9"/>
          <a:srcRect r="-3" b="-7"/>
          <a:stretch/>
        </p:blipFill>
        <p:spPr>
          <a:xfrm>
            <a:off x="8318644" y="3944368"/>
            <a:ext cx="666512" cy="1836612"/>
          </a:xfrm>
          <a:prstGeom prst="rect">
            <a:avLst/>
          </a:prstGeom>
        </p:spPr>
      </p:pic>
      <p:pic>
        <p:nvPicPr>
          <p:cNvPr id="10" name="Picture 9" descr="A picture containing food, plate, full, several&#10;&#10;Description automatically generated">
            <a:extLst>
              <a:ext uri="{FF2B5EF4-FFF2-40B4-BE49-F238E27FC236}">
                <a16:creationId xmlns:a16="http://schemas.microsoft.com/office/drawing/2014/main" id="{A7CE0009-9E15-9D40-8B9C-316F7C91B78B}"/>
              </a:ext>
            </a:extLst>
          </p:cNvPr>
          <p:cNvPicPr>
            <a:picLocks noChangeAspect="1"/>
          </p:cNvPicPr>
          <p:nvPr/>
        </p:nvPicPr>
        <p:blipFill>
          <a:blip r:embed="rId10"/>
          <a:stretch>
            <a:fillRect/>
          </a:stretch>
        </p:blipFill>
        <p:spPr>
          <a:xfrm>
            <a:off x="3845251" y="4389772"/>
            <a:ext cx="1464316" cy="1354834"/>
          </a:xfrm>
          <a:prstGeom prst="rect">
            <a:avLst/>
          </a:prstGeom>
        </p:spPr>
      </p:pic>
      <p:pic>
        <p:nvPicPr>
          <p:cNvPr id="31" name="Picture 30" descr="Icon&#10;&#10;Description automatically generated">
            <a:extLst>
              <a:ext uri="{FF2B5EF4-FFF2-40B4-BE49-F238E27FC236}">
                <a16:creationId xmlns:a16="http://schemas.microsoft.com/office/drawing/2014/main" id="{C9D1A1C9-04D7-584A-89EC-297388C2D366}"/>
              </a:ext>
            </a:extLst>
          </p:cNvPr>
          <p:cNvPicPr>
            <a:picLocks noChangeAspect="1"/>
          </p:cNvPicPr>
          <p:nvPr/>
        </p:nvPicPr>
        <p:blipFill rotWithShape="1">
          <a:blip r:embed="rId8"/>
          <a:srcRect r="-24" b="-27"/>
          <a:stretch/>
        </p:blipFill>
        <p:spPr>
          <a:xfrm>
            <a:off x="3361787" y="3979492"/>
            <a:ext cx="646459" cy="626351"/>
          </a:xfrm>
          <a:prstGeom prst="rect">
            <a:avLst/>
          </a:prstGeom>
        </p:spPr>
      </p:pic>
      <p:sp>
        <p:nvSpPr>
          <p:cNvPr id="8" name="Slide Number Placeholder 7">
            <a:extLst>
              <a:ext uri="{FF2B5EF4-FFF2-40B4-BE49-F238E27FC236}">
                <a16:creationId xmlns:a16="http://schemas.microsoft.com/office/drawing/2014/main" id="{AB7B3ADF-CB35-B538-7EA2-7279F2A6BCB8}"/>
              </a:ext>
            </a:extLst>
          </p:cNvPr>
          <p:cNvSpPr>
            <a:spLocks noGrp="1"/>
          </p:cNvSpPr>
          <p:nvPr>
            <p:ph type="sldNum" sz="quarter" idx="12"/>
          </p:nvPr>
        </p:nvSpPr>
        <p:spPr/>
        <p:txBody>
          <a:bodyPr/>
          <a:lstStyle/>
          <a:p>
            <a:fld id="{A49FEDE7-8061-9B4D-88A1-7EA83A94C31B}" type="slidenum">
              <a:rPr lang="x-none" smtClean="0"/>
              <a:t>13</a:t>
            </a:fld>
            <a:endParaRPr lang="x-none"/>
          </a:p>
        </p:txBody>
      </p:sp>
    </p:spTree>
    <p:extLst>
      <p:ext uri="{BB962C8B-B14F-4D97-AF65-F5344CB8AC3E}">
        <p14:creationId xmlns:p14="http://schemas.microsoft.com/office/powerpoint/2010/main" val="28717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22" dur="1000" fill="hold"/>
                                        <p:tgtEl>
                                          <p:spTgt spid="3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2"/>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34" dur="1000" fill="hold"/>
                                        <p:tgtEl>
                                          <p:spTgt spid="2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4"/>
                                        </p:tgtEl>
                                      </p:cBhvr>
                                    </p:animEffect>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Składowisko</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A picture containing sky, outdoor, grass, hill&#10;&#10;Description automatically generated">
            <a:extLst>
              <a:ext uri="{FF2B5EF4-FFF2-40B4-BE49-F238E27FC236}">
                <a16:creationId xmlns:a16="http://schemas.microsoft.com/office/drawing/2014/main" id="{CED906E5-19EB-C24B-B3AF-4CCF236D42E9}"/>
              </a:ext>
            </a:extLst>
          </p:cNvPr>
          <p:cNvPicPr>
            <a:picLocks noChangeAspect="1"/>
          </p:cNvPicPr>
          <p:nvPr/>
        </p:nvPicPr>
        <p:blipFill rotWithShape="1">
          <a:blip r:embed="rId5"/>
          <a:srcRect b="-10"/>
          <a:stretch/>
        </p:blipFill>
        <p:spPr>
          <a:xfrm>
            <a:off x="788565" y="1815454"/>
            <a:ext cx="5753882" cy="3731906"/>
          </a:xfrm>
          <a:prstGeom prst="rect">
            <a:avLst/>
          </a:prstGeom>
        </p:spPr>
      </p:pic>
      <p:sp>
        <p:nvSpPr>
          <p:cNvPr id="25" name="Rectangle 24">
            <a:extLst>
              <a:ext uri="{FF2B5EF4-FFF2-40B4-BE49-F238E27FC236}">
                <a16:creationId xmlns:a16="http://schemas.microsoft.com/office/drawing/2014/main" id="{AA5AA3E8-E0AD-DD42-8907-4D2A801013FD}"/>
              </a:ext>
            </a:extLst>
          </p:cNvPr>
          <p:cNvSpPr/>
          <p:nvPr/>
        </p:nvSpPr>
        <p:spPr>
          <a:xfrm>
            <a:off x="7330708" y="1920347"/>
            <a:ext cx="4312814" cy="3637919"/>
          </a:xfrm>
          <a:prstGeom prst="rect">
            <a:avLst/>
          </a:prstGeom>
        </p:spPr>
        <p:txBody>
          <a:bodyPr wrap="square">
            <a:spAutoFit/>
          </a:bodyPr>
          <a:lstStyle/>
          <a:p>
            <a:pPr>
              <a:lnSpc>
                <a:spcPct val="120000"/>
              </a:lnSpc>
            </a:pPr>
            <a:r>
              <a:rPr lang="pl-PL" sz="3200" b="1" dirty="0">
                <a:solidFill>
                  <a:srgbClr val="262626"/>
                </a:solidFill>
              </a:rPr>
              <a:t>Kiedy przedmioty nadające się do recyklingu są zanieczyszczone</a:t>
            </a:r>
            <a:r>
              <a:rPr lang="en-US" sz="3200" b="1" dirty="0">
                <a:solidFill>
                  <a:srgbClr val="262626"/>
                </a:solidFill>
              </a:rPr>
              <a:t>, </a:t>
            </a:r>
            <a:r>
              <a:rPr lang="pl-PL" sz="3200" dirty="0">
                <a:solidFill>
                  <a:srgbClr val="262626"/>
                </a:solidFill>
              </a:rPr>
              <a:t>kończą jako śmieci, które trafiają na </a:t>
            </a:r>
            <a:r>
              <a:rPr lang="en-US" sz="3200" b="1" dirty="0" err="1">
                <a:solidFill>
                  <a:srgbClr val="29C7F7"/>
                </a:solidFill>
              </a:rPr>
              <a:t>składowisko</a:t>
            </a:r>
            <a:r>
              <a:rPr lang="en-US" sz="3200" b="1" dirty="0">
                <a:solidFill>
                  <a:srgbClr val="29C7F7"/>
                </a:solidFill>
              </a:rPr>
              <a:t>.</a:t>
            </a:r>
            <a:endParaRPr lang="x-none" sz="3200" dirty="0">
              <a:solidFill>
                <a:srgbClr val="29C7F7"/>
              </a:solidFill>
            </a:endParaRPr>
          </a:p>
        </p:txBody>
      </p:sp>
      <p:sp>
        <p:nvSpPr>
          <p:cNvPr id="8" name="Slide Number Placeholder 7">
            <a:extLst>
              <a:ext uri="{FF2B5EF4-FFF2-40B4-BE49-F238E27FC236}">
                <a16:creationId xmlns:a16="http://schemas.microsoft.com/office/drawing/2014/main" id="{0E9D00A9-A6EC-62F3-FE28-DC1083551F02}"/>
              </a:ext>
            </a:extLst>
          </p:cNvPr>
          <p:cNvSpPr>
            <a:spLocks noGrp="1"/>
          </p:cNvSpPr>
          <p:nvPr>
            <p:ph type="sldNum" sz="quarter" idx="12"/>
          </p:nvPr>
        </p:nvSpPr>
        <p:spPr/>
        <p:txBody>
          <a:bodyPr/>
          <a:lstStyle/>
          <a:p>
            <a:fld id="{A49FEDE7-8061-9B4D-88A1-7EA83A94C31B}" type="slidenum">
              <a:rPr lang="x-none" smtClean="0"/>
              <a:t>14</a:t>
            </a:fld>
            <a:endParaRPr lang="x-none"/>
          </a:p>
        </p:txBody>
      </p:sp>
    </p:spTree>
    <p:extLst>
      <p:ext uri="{BB962C8B-B14F-4D97-AF65-F5344CB8AC3E}">
        <p14:creationId xmlns:p14="http://schemas.microsoft.com/office/powerpoint/2010/main" val="297641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3" name="Picture 12" descr="A picture containing text, basketball, sport&#10;&#10;Description automatically generated">
            <a:extLst>
              <a:ext uri="{FF2B5EF4-FFF2-40B4-BE49-F238E27FC236}">
                <a16:creationId xmlns:a16="http://schemas.microsoft.com/office/drawing/2014/main" id="{66377949-4F26-D24D-AA18-E247B86081DA}"/>
              </a:ext>
            </a:extLst>
          </p:cNvPr>
          <p:cNvPicPr>
            <a:picLocks noChangeAspect="1"/>
          </p:cNvPicPr>
          <p:nvPr/>
        </p:nvPicPr>
        <p:blipFill>
          <a:blip r:embed="rId5"/>
          <a:stretch>
            <a:fillRect/>
          </a:stretch>
        </p:blipFill>
        <p:spPr>
          <a:xfrm>
            <a:off x="677317" y="94850"/>
            <a:ext cx="10411445" cy="2566889"/>
          </a:xfrm>
          <a:prstGeom prst="rect">
            <a:avLst/>
          </a:prstGeom>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pl-PL" sz="2800" b="1" dirty="0">
                <a:solidFill>
                  <a:schemeClr val="bg1"/>
                </a:solidFill>
                <a:latin typeface="Mali"/>
                <a:cs typeface="Mali"/>
                <a:sym typeface="Mali"/>
              </a:rPr>
              <a:t>Ile czasu spędzi na składowisku pudełko z tektury, zanim zniknie</a:t>
            </a:r>
            <a:r>
              <a:rPr lang="en-US" sz="2800" b="1" dirty="0">
                <a:solidFill>
                  <a:schemeClr val="bg1"/>
                </a:solidFill>
                <a:latin typeface="Mali"/>
                <a:cs typeface="Mali"/>
                <a:sym typeface="Mali"/>
              </a:rPr>
              <a:t>?</a:t>
            </a:r>
            <a:endParaRPr lang="en-US" sz="28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3 </a:t>
            </a:r>
            <a:r>
              <a:rPr lang="pl-PL" sz="6000" b="1" dirty="0">
                <a:solidFill>
                  <a:srgbClr val="39C79D"/>
                </a:solidFill>
                <a:latin typeface="Mali"/>
                <a:cs typeface="Mali"/>
                <a:sym typeface="Mali"/>
              </a:rPr>
              <a:t>miesiące</a:t>
            </a:r>
            <a:endParaRPr lang="en-US" sz="6000" dirty="0">
              <a:solidFill>
                <a:srgbClr val="39C79D"/>
              </a:solidFill>
            </a:endParaRPr>
          </a:p>
        </p:txBody>
      </p:sp>
      <p:pic>
        <p:nvPicPr>
          <p:cNvPr id="5" name="Picture 4">
            <a:extLst>
              <a:ext uri="{FF2B5EF4-FFF2-40B4-BE49-F238E27FC236}">
                <a16:creationId xmlns:a16="http://schemas.microsoft.com/office/drawing/2014/main" id="{DD7D9FCD-FDC3-0E4E-ABED-E03468EEBEAD}"/>
              </a:ext>
            </a:extLst>
          </p:cNvPr>
          <p:cNvPicPr>
            <a:picLocks noChangeAspect="1"/>
          </p:cNvPicPr>
          <p:nvPr/>
        </p:nvPicPr>
        <p:blipFill rotWithShape="1">
          <a:blip r:embed="rId6"/>
          <a:srcRect b="-4"/>
          <a:stretch/>
        </p:blipFill>
        <p:spPr>
          <a:xfrm>
            <a:off x="2461987" y="2335129"/>
            <a:ext cx="7020978" cy="3416049"/>
          </a:xfrm>
          <a:prstGeom prst="rect">
            <a:avLst/>
          </a:prstGeom>
        </p:spPr>
      </p:pic>
    </p:spTree>
    <p:extLst>
      <p:ext uri="{BB962C8B-B14F-4D97-AF65-F5344CB8AC3E}">
        <p14:creationId xmlns:p14="http://schemas.microsoft.com/office/powerpoint/2010/main" val="254805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0" name="Picture 9" descr="A picture containing text, basketball, sport&#10;&#10;Description automatically generated">
            <a:extLst>
              <a:ext uri="{FF2B5EF4-FFF2-40B4-BE49-F238E27FC236}">
                <a16:creationId xmlns:a16="http://schemas.microsoft.com/office/drawing/2014/main" id="{53409842-52F4-5047-8A43-2649000CA1C4}"/>
              </a:ext>
            </a:extLst>
          </p:cNvPr>
          <p:cNvPicPr>
            <a:picLocks noChangeAspect="1"/>
          </p:cNvPicPr>
          <p:nvPr/>
        </p:nvPicPr>
        <p:blipFill>
          <a:blip r:embed="rId5"/>
          <a:stretch>
            <a:fillRect/>
          </a:stretch>
        </p:blipFill>
        <p:spPr>
          <a:xfrm>
            <a:off x="677317" y="94850"/>
            <a:ext cx="10411445" cy="2566889"/>
          </a:xfrm>
          <a:prstGeom prst="rect">
            <a:avLst/>
          </a:prstGeom>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pl-PL" sz="2800" b="1" dirty="0">
                <a:solidFill>
                  <a:schemeClr val="bg1"/>
                </a:solidFill>
                <a:latin typeface="Mali"/>
                <a:cs typeface="Mali"/>
                <a:sym typeface="Mali"/>
              </a:rPr>
              <a:t>Ile czasu spędzi na składowisku metalowa puszka, zanim zniknie</a:t>
            </a:r>
            <a:r>
              <a:rPr lang="en-US" sz="2800" b="1" dirty="0">
                <a:solidFill>
                  <a:schemeClr val="bg1"/>
                </a:solidFill>
                <a:latin typeface="Mali"/>
                <a:cs typeface="Mali"/>
                <a:sym typeface="Mali"/>
              </a:rPr>
              <a:t>?</a:t>
            </a: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150 </a:t>
            </a:r>
            <a:r>
              <a:rPr lang="pl-PL" sz="6000" b="1" dirty="0">
                <a:solidFill>
                  <a:srgbClr val="39C79D"/>
                </a:solidFill>
                <a:latin typeface="Mali"/>
                <a:cs typeface="Mali"/>
                <a:sym typeface="Mali"/>
              </a:rPr>
              <a:t>lat</a:t>
            </a:r>
            <a:endParaRPr lang="en-US" sz="6000" dirty="0">
              <a:solidFill>
                <a:srgbClr val="39C79D"/>
              </a:solidFill>
            </a:endParaRPr>
          </a:p>
        </p:txBody>
      </p:sp>
      <p:pic>
        <p:nvPicPr>
          <p:cNvPr id="4" name="Picture 3" descr="A picture containing old, dirty&#10;&#10;Description automatically generated">
            <a:extLst>
              <a:ext uri="{FF2B5EF4-FFF2-40B4-BE49-F238E27FC236}">
                <a16:creationId xmlns:a16="http://schemas.microsoft.com/office/drawing/2014/main" id="{C9B3176A-0C51-354F-A8C8-F4C393513440}"/>
              </a:ext>
            </a:extLst>
          </p:cNvPr>
          <p:cNvPicPr>
            <a:picLocks noChangeAspect="1"/>
          </p:cNvPicPr>
          <p:nvPr/>
        </p:nvPicPr>
        <p:blipFill>
          <a:blip r:embed="rId6"/>
          <a:stretch>
            <a:fillRect/>
          </a:stretch>
        </p:blipFill>
        <p:spPr>
          <a:xfrm>
            <a:off x="2935141" y="2238366"/>
            <a:ext cx="6094195" cy="3429000"/>
          </a:xfrm>
          <a:prstGeom prst="rect">
            <a:avLst/>
          </a:prstGeom>
        </p:spPr>
      </p:pic>
    </p:spTree>
    <p:extLst>
      <p:ext uri="{BB962C8B-B14F-4D97-AF65-F5344CB8AC3E}">
        <p14:creationId xmlns:p14="http://schemas.microsoft.com/office/powerpoint/2010/main" val="26518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9" name="Picture 8" descr="A picture containing text, basketball, sport&#10;&#10;Description automatically generated">
            <a:extLst>
              <a:ext uri="{FF2B5EF4-FFF2-40B4-BE49-F238E27FC236}">
                <a16:creationId xmlns:a16="http://schemas.microsoft.com/office/drawing/2014/main" id="{42194D08-E908-E444-9085-51F683BAF97E}"/>
              </a:ext>
            </a:extLst>
          </p:cNvPr>
          <p:cNvPicPr>
            <a:picLocks noChangeAspect="1"/>
          </p:cNvPicPr>
          <p:nvPr/>
        </p:nvPicPr>
        <p:blipFill>
          <a:blip r:embed="rId5"/>
          <a:stretch>
            <a:fillRect/>
          </a:stretch>
        </p:blipFill>
        <p:spPr>
          <a:xfrm>
            <a:off x="677317" y="94850"/>
            <a:ext cx="10411445" cy="2566889"/>
          </a:xfrm>
          <a:prstGeom prst="rect">
            <a:avLst/>
          </a:prstGeom>
        </p:spPr>
      </p:pic>
      <p:sp>
        <p:nvSpPr>
          <p:cNvPr id="12" name="Google Shape;239;p7">
            <a:extLst>
              <a:ext uri="{FF2B5EF4-FFF2-40B4-BE49-F238E27FC236}">
                <a16:creationId xmlns:a16="http://schemas.microsoft.com/office/drawing/2014/main" id="{E71060CF-FD2E-ED45-854D-821A79291AC0}"/>
              </a:ext>
            </a:extLst>
          </p:cNvPr>
          <p:cNvSpPr txBox="1"/>
          <p:nvPr/>
        </p:nvSpPr>
        <p:spPr>
          <a:xfrm>
            <a:off x="2649779" y="0"/>
            <a:ext cx="6833186" cy="1815841"/>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pl-PL" sz="2800" b="1" dirty="0">
                <a:solidFill>
                  <a:schemeClr val="bg1"/>
                </a:solidFill>
                <a:latin typeface="Mali"/>
                <a:cs typeface="Mali"/>
                <a:sym typeface="Mali"/>
              </a:rPr>
              <a:t>Ile czasu spędzi na składowisku butelka z tworzywa </a:t>
            </a:r>
            <a:r>
              <a:rPr lang="en-US" sz="2800" b="1" dirty="0">
                <a:solidFill>
                  <a:schemeClr val="bg1"/>
                </a:solidFill>
                <a:latin typeface="Mali"/>
                <a:cs typeface="Mali"/>
                <a:sym typeface="Mali"/>
              </a:rPr>
              <a:t>PET</a:t>
            </a:r>
            <a:r>
              <a:rPr lang="pl-PL" sz="2800" b="1" dirty="0">
                <a:solidFill>
                  <a:schemeClr val="bg1"/>
                </a:solidFill>
                <a:latin typeface="Mali"/>
                <a:cs typeface="Mali"/>
                <a:sym typeface="Mali"/>
              </a:rPr>
              <a:t>, zanim zniknie</a:t>
            </a:r>
            <a:r>
              <a:rPr lang="en-US" sz="2800" b="1" dirty="0">
                <a:solidFill>
                  <a:schemeClr val="bg1"/>
                </a:solidFill>
                <a:latin typeface="Mali"/>
                <a:cs typeface="Mali"/>
                <a:sym typeface="Mali"/>
              </a:rPr>
              <a:t>?</a:t>
            </a:r>
            <a:endParaRPr lang="en-US" sz="28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450 </a:t>
            </a:r>
            <a:r>
              <a:rPr lang="pl-PL" sz="6000" b="1" dirty="0">
                <a:solidFill>
                  <a:srgbClr val="39C79D"/>
                </a:solidFill>
                <a:latin typeface="Mali"/>
                <a:cs typeface="Mali"/>
                <a:sym typeface="Mali"/>
              </a:rPr>
              <a:t>lat</a:t>
            </a:r>
            <a:endParaRPr lang="en-US" sz="6000" dirty="0">
              <a:solidFill>
                <a:srgbClr val="39C79D"/>
              </a:solidFill>
            </a:endParaRPr>
          </a:p>
        </p:txBody>
      </p:sp>
      <p:pic>
        <p:nvPicPr>
          <p:cNvPr id="8" name="Picture 7" descr="A large group of fish swimming in water&#10;&#10;Description automatically generated with low confidence">
            <a:extLst>
              <a:ext uri="{FF2B5EF4-FFF2-40B4-BE49-F238E27FC236}">
                <a16:creationId xmlns:a16="http://schemas.microsoft.com/office/drawing/2014/main" id="{48435910-D4E6-BA41-9BF1-133DE16D3BED}"/>
              </a:ext>
            </a:extLst>
          </p:cNvPr>
          <p:cNvPicPr>
            <a:picLocks noChangeAspect="1"/>
          </p:cNvPicPr>
          <p:nvPr/>
        </p:nvPicPr>
        <p:blipFill rotWithShape="1">
          <a:blip r:embed="rId6"/>
          <a:srcRect r="6" b="-12"/>
          <a:stretch/>
        </p:blipFill>
        <p:spPr>
          <a:xfrm>
            <a:off x="2504414" y="2385391"/>
            <a:ext cx="7189017" cy="3225185"/>
          </a:xfrm>
          <a:prstGeom prst="rect">
            <a:avLst/>
          </a:prstGeom>
        </p:spPr>
      </p:pic>
    </p:spTree>
    <p:extLst>
      <p:ext uri="{BB962C8B-B14F-4D97-AF65-F5344CB8AC3E}">
        <p14:creationId xmlns:p14="http://schemas.microsoft.com/office/powerpoint/2010/main" val="136760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9" name="Picture 8" descr="A picture containing text, basketball, sport&#10;&#10;Description automatically generated">
            <a:extLst>
              <a:ext uri="{FF2B5EF4-FFF2-40B4-BE49-F238E27FC236}">
                <a16:creationId xmlns:a16="http://schemas.microsoft.com/office/drawing/2014/main" id="{42194D08-E908-E444-9085-51F683BAF97E}"/>
              </a:ext>
            </a:extLst>
          </p:cNvPr>
          <p:cNvPicPr>
            <a:picLocks noChangeAspect="1"/>
          </p:cNvPicPr>
          <p:nvPr/>
        </p:nvPicPr>
        <p:blipFill>
          <a:blip r:embed="rId5"/>
          <a:stretch>
            <a:fillRect/>
          </a:stretch>
        </p:blipFill>
        <p:spPr>
          <a:xfrm>
            <a:off x="677317" y="94850"/>
            <a:ext cx="10411445" cy="2566889"/>
          </a:xfrm>
          <a:prstGeom prst="rect">
            <a:avLst/>
          </a:prstGeom>
        </p:spPr>
      </p:pic>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pl-PL" sz="2800" b="1" dirty="0">
                <a:solidFill>
                  <a:schemeClr val="bg1"/>
                </a:solidFill>
                <a:latin typeface="Mali"/>
                <a:cs typeface="Mali"/>
                <a:sym typeface="Mali"/>
              </a:rPr>
              <a:t>Ile czasu spędzi na składowisku szklany słoik, zanim zniknie</a:t>
            </a:r>
            <a:r>
              <a:rPr lang="en-US" sz="2800" b="1" dirty="0">
                <a:solidFill>
                  <a:schemeClr val="bg1"/>
                </a:solidFill>
                <a:latin typeface="Mali"/>
                <a:cs typeface="Mali"/>
                <a:sym typeface="Mali"/>
              </a:rPr>
              <a:t>?</a:t>
            </a:r>
            <a:endParaRPr lang="en-US" sz="28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4000 </a:t>
            </a:r>
            <a:r>
              <a:rPr lang="pl-PL" sz="6000" b="1" dirty="0">
                <a:solidFill>
                  <a:srgbClr val="39C79D"/>
                </a:solidFill>
                <a:latin typeface="Mali"/>
                <a:cs typeface="Mali"/>
                <a:sym typeface="Mali"/>
              </a:rPr>
              <a:t>lat</a:t>
            </a:r>
            <a:endParaRPr lang="en-US" sz="6000" dirty="0">
              <a:solidFill>
                <a:srgbClr val="39C79D"/>
              </a:solidFill>
            </a:endParaRPr>
          </a:p>
        </p:txBody>
      </p:sp>
      <p:pic>
        <p:nvPicPr>
          <p:cNvPr id="5" name="Picture 4" descr="A picture containing outdoor&#10;&#10;Description automatically generated">
            <a:extLst>
              <a:ext uri="{FF2B5EF4-FFF2-40B4-BE49-F238E27FC236}">
                <a16:creationId xmlns:a16="http://schemas.microsoft.com/office/drawing/2014/main" id="{6E8ED96B-8DA5-674B-9615-F3410CABCCCC}"/>
              </a:ext>
            </a:extLst>
          </p:cNvPr>
          <p:cNvPicPr>
            <a:picLocks noChangeAspect="1"/>
          </p:cNvPicPr>
          <p:nvPr/>
        </p:nvPicPr>
        <p:blipFill rotWithShape="1">
          <a:blip r:embed="rId6"/>
          <a:srcRect b="-16"/>
          <a:stretch/>
        </p:blipFill>
        <p:spPr>
          <a:xfrm>
            <a:off x="2897047" y="2331634"/>
            <a:ext cx="6397905" cy="3423238"/>
          </a:xfrm>
          <a:prstGeom prst="rect">
            <a:avLst/>
          </a:prstGeom>
        </p:spPr>
      </p:pic>
    </p:spTree>
    <p:extLst>
      <p:ext uri="{BB962C8B-B14F-4D97-AF65-F5344CB8AC3E}">
        <p14:creationId xmlns:p14="http://schemas.microsoft.com/office/powerpoint/2010/main" val="25215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4" name="Google Shape;234;p7"/>
          <p:cNvSpPr txBox="1"/>
          <p:nvPr/>
        </p:nvSpPr>
        <p:spPr>
          <a:xfrm>
            <a:off x="4279946" y="1661825"/>
            <a:ext cx="7414030" cy="36317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1500" b="1" i="0" u="none" strike="noStrike" cap="none" dirty="0">
                <a:solidFill>
                  <a:srgbClr val="29C7F7"/>
                </a:solidFill>
                <a:latin typeface="Calibri"/>
                <a:ea typeface="Calibri"/>
                <a:cs typeface="Calibri"/>
                <a:sym typeface="Calibri"/>
              </a:rPr>
              <a:t>kroki w recyklingu</a:t>
            </a:r>
            <a:endParaRPr dirty="0"/>
          </a:p>
        </p:txBody>
      </p:sp>
      <p:sp>
        <p:nvSpPr>
          <p:cNvPr id="235" name="Google Shape;235;p7"/>
          <p:cNvSpPr/>
          <p:nvPr/>
        </p:nvSpPr>
        <p:spPr>
          <a:xfrm>
            <a:off x="2945858" y="1619861"/>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7"/>
          <p:cNvSpPr/>
          <p:nvPr/>
        </p:nvSpPr>
        <p:spPr>
          <a:xfrm>
            <a:off x="2945858" y="1619861"/>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7"/>
          <p:cNvSpPr txBox="1"/>
          <p:nvPr/>
        </p:nvSpPr>
        <p:spPr>
          <a:xfrm>
            <a:off x="3485125" y="1661100"/>
            <a:ext cx="993600" cy="229290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13700" b="1" dirty="0">
                <a:solidFill>
                  <a:schemeClr val="lt1"/>
                </a:solidFill>
                <a:latin typeface="Calibri"/>
                <a:ea typeface="Calibri"/>
                <a:cs typeface="Calibri"/>
                <a:sym typeface="Calibri"/>
              </a:rPr>
              <a:t>2</a:t>
            </a:r>
            <a:endParaRPr sz="13700" b="1" dirty="0">
              <a:solidFill>
                <a:schemeClr val="lt1"/>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675E0C1A-6709-A257-72F0-E5AFF917E744}"/>
              </a:ext>
            </a:extLst>
          </p:cNvPr>
          <p:cNvSpPr>
            <a:spLocks noGrp="1"/>
          </p:cNvSpPr>
          <p:nvPr>
            <p:ph type="sldNum" sz="quarter" idx="12"/>
          </p:nvPr>
        </p:nvSpPr>
        <p:spPr/>
        <p:txBody>
          <a:bodyPr/>
          <a:lstStyle/>
          <a:p>
            <a:fld id="{A49FEDE7-8061-9B4D-88A1-7EA83A94C31B}" type="slidenum">
              <a:rPr lang="x-none" smtClean="0"/>
              <a:t>19</a:t>
            </a:fld>
            <a:endParaRPr lang="x-non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46046" y="1365649"/>
            <a:ext cx="10907167" cy="1549911"/>
          </a:xfrm>
          <a:prstGeom prst="rect">
            <a:avLst/>
          </a:prstGeom>
        </p:spPr>
        <p:txBody>
          <a:bodyPr wrap="square">
            <a:spAutoFit/>
          </a:bodyPr>
          <a:lstStyle/>
          <a:p>
            <a:pPr algn="thaiDist">
              <a:lnSpc>
                <a:spcPct val="120000"/>
              </a:lnSpc>
            </a:pPr>
            <a:r>
              <a:rPr lang="pl-PL" sz="1600" b="1" dirty="0">
                <a:solidFill>
                  <a:srgbClr val="262626"/>
                </a:solidFill>
              </a:rPr>
              <a:t>Uczniowie poznają proces recyklingu i dowiedzą się, w jaki sposób przedmioty nieprawidłowo segregowane mogą powodować problemy albo zanieczyszczać inne materiały nadające się do recyklingu</a:t>
            </a:r>
            <a:r>
              <a:rPr lang="en-US" sz="1600" b="1" dirty="0">
                <a:solidFill>
                  <a:srgbClr val="262626"/>
                </a:solidFill>
              </a:rPr>
              <a:t>. </a:t>
            </a:r>
            <a:r>
              <a:rPr lang="pl-PL" sz="1600" b="1" dirty="0">
                <a:solidFill>
                  <a:srgbClr val="262626"/>
                </a:solidFill>
              </a:rPr>
              <a:t>Będą pracować w małych grupach i ćwiczyć umiejętność współpracy i krytycznego myślenia poprzez sortowanie kart z rysunkami popularnych przedmiotów na nadające się do recyklingu, nienadające się do recyklingu i potencjalnie nadające się do recyklingu oraz ustalanie, jak można sprawić, aby niektóre z przedmiotów potencjalnie nadających się do recyklingu stały się w pełni zdatne do recyklingu</a:t>
            </a:r>
            <a:r>
              <a:rPr lang="en-US" sz="1600" b="1" dirty="0">
                <a:solidFill>
                  <a:srgbClr val="262626"/>
                </a:solidFill>
              </a:rPr>
              <a:t>. </a:t>
            </a: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305113"/>
            <a:ext cx="11371732" cy="1580567"/>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AFD3679D-4E6B-824C-8459-CC5623869861}"/>
              </a:ext>
            </a:extLst>
          </p:cNvPr>
          <p:cNvSpPr/>
          <p:nvPr/>
        </p:nvSpPr>
        <p:spPr>
          <a:xfrm>
            <a:off x="1181181" y="3203234"/>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Oval 10">
            <a:extLst>
              <a:ext uri="{FF2B5EF4-FFF2-40B4-BE49-F238E27FC236}">
                <a16:creationId xmlns:a16="http://schemas.microsoft.com/office/drawing/2014/main" id="{6AF8E32D-9947-CF40-B17C-19E63D868AE9}"/>
              </a:ext>
            </a:extLst>
          </p:cNvPr>
          <p:cNvSpPr/>
          <p:nvPr/>
        </p:nvSpPr>
        <p:spPr>
          <a:xfrm>
            <a:off x="1127544" y="3203234"/>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Rectangle 11">
            <a:extLst>
              <a:ext uri="{FF2B5EF4-FFF2-40B4-BE49-F238E27FC236}">
                <a16:creationId xmlns:a16="http://schemas.microsoft.com/office/drawing/2014/main" id="{A09C8872-CA45-934A-B4B7-1B49C3EB120A}"/>
              </a:ext>
            </a:extLst>
          </p:cNvPr>
          <p:cNvSpPr/>
          <p:nvPr/>
        </p:nvSpPr>
        <p:spPr>
          <a:xfrm>
            <a:off x="1172128" y="3183182"/>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16" name="Rectangle 15">
            <a:extLst>
              <a:ext uri="{FF2B5EF4-FFF2-40B4-BE49-F238E27FC236}">
                <a16:creationId xmlns:a16="http://schemas.microsoft.com/office/drawing/2014/main" id="{129E9067-F706-6F44-B199-2326A583B255}"/>
              </a:ext>
            </a:extLst>
          </p:cNvPr>
          <p:cNvSpPr/>
          <p:nvPr/>
        </p:nvSpPr>
        <p:spPr>
          <a:xfrm>
            <a:off x="1678983" y="3245606"/>
            <a:ext cx="9734687" cy="1274195"/>
          </a:xfrm>
          <a:prstGeom prst="rect">
            <a:avLst/>
          </a:prstGeom>
        </p:spPr>
        <p:txBody>
          <a:bodyPr wrap="square">
            <a:spAutoFit/>
          </a:bodyPr>
          <a:lstStyle/>
          <a:p>
            <a:pPr algn="thaiDist">
              <a:lnSpc>
                <a:spcPct val="120000"/>
              </a:lnSpc>
            </a:pPr>
            <a:r>
              <a:rPr lang="pl-PL" sz="1600" b="1" dirty="0">
                <a:solidFill>
                  <a:srgbClr val="262626"/>
                </a:solidFill>
              </a:rPr>
              <a:t>Wydrukuj albo wyświetl następujące materiały w potrzebnej ilości</a:t>
            </a:r>
            <a:r>
              <a:rPr lang="en-US" sz="1600" b="1" dirty="0">
                <a:solidFill>
                  <a:srgbClr val="262626"/>
                </a:solidFill>
              </a:rPr>
              <a:t>:</a:t>
            </a:r>
          </a:p>
          <a:p>
            <a:pPr marL="285750" indent="-285750" algn="thaiDist">
              <a:lnSpc>
                <a:spcPct val="120000"/>
              </a:lnSpc>
              <a:buSzPct val="150000"/>
              <a:buFont typeface="Arial" panose="020B0604020202020204" pitchFamily="34" charset="0"/>
              <a:buChar char="•"/>
            </a:pPr>
            <a:r>
              <a:rPr lang="pl-PL" sz="1600" dirty="0">
                <a:solidFill>
                  <a:srgbClr val="262626"/>
                </a:solidFill>
              </a:rPr>
              <a:t>Zestaw kard – po jednym zestawie dla każdej grupy uczniów</a:t>
            </a:r>
            <a:endParaRPr lang="en-US" sz="1600" dirty="0">
              <a:solidFill>
                <a:srgbClr val="262626"/>
              </a:solidFill>
            </a:endParaRPr>
          </a:p>
          <a:p>
            <a:pPr marL="285750" indent="-285750" algn="thaiDist">
              <a:lnSpc>
                <a:spcPct val="120000"/>
              </a:lnSpc>
              <a:buSzPct val="150000"/>
              <a:buFont typeface="Arial" panose="020B0604020202020204" pitchFamily="34" charset="0"/>
              <a:buChar char="•"/>
            </a:pPr>
            <a:r>
              <a:rPr lang="pl-PL" sz="1600" dirty="0">
                <a:solidFill>
                  <a:srgbClr val="262626"/>
                </a:solidFill>
              </a:rPr>
              <a:t>Materiały do rozdania </a:t>
            </a:r>
            <a:r>
              <a:rPr lang="en-US" sz="1600" dirty="0">
                <a:solidFill>
                  <a:srgbClr val="262626"/>
                </a:solidFill>
              </a:rPr>
              <a:t>(</a:t>
            </a:r>
            <a:r>
              <a:rPr lang="pl-PL" sz="1600" dirty="0">
                <a:solidFill>
                  <a:srgbClr val="262626"/>
                </a:solidFill>
              </a:rPr>
              <a:t>„TAK/NIE”,</a:t>
            </a:r>
            <a:r>
              <a:rPr lang="en-US" sz="1600" dirty="0">
                <a:solidFill>
                  <a:srgbClr val="262626"/>
                </a:solidFill>
              </a:rPr>
              <a:t> </a:t>
            </a:r>
            <a:r>
              <a:rPr lang="pl-PL" sz="1600" dirty="0">
                <a:solidFill>
                  <a:srgbClr val="262626"/>
                </a:solidFill>
              </a:rPr>
              <a:t>„Czy to się nadaje do recyklingu?”</a:t>
            </a:r>
            <a:r>
              <a:rPr lang="en-US" sz="1600" dirty="0">
                <a:solidFill>
                  <a:srgbClr val="262626"/>
                </a:solidFill>
              </a:rPr>
              <a:t>)</a:t>
            </a:r>
          </a:p>
          <a:p>
            <a:pPr algn="thaiDist">
              <a:lnSpc>
                <a:spcPct val="120000"/>
              </a:lnSpc>
              <a:buSzPct val="150000"/>
            </a:pPr>
            <a:endParaRPr lang="en-US" sz="1600" b="1" dirty="0">
              <a:solidFill>
                <a:srgbClr val="262626"/>
              </a:solidFill>
            </a:endParaRP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145953"/>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Rectangle 16">
            <a:extLst>
              <a:ext uri="{FF2B5EF4-FFF2-40B4-BE49-F238E27FC236}">
                <a16:creationId xmlns:a16="http://schemas.microsoft.com/office/drawing/2014/main" id="{81A06BB7-A57A-5E4F-B6DD-27B41AC228A3}"/>
              </a:ext>
            </a:extLst>
          </p:cNvPr>
          <p:cNvSpPr/>
          <p:nvPr/>
        </p:nvSpPr>
        <p:spPr>
          <a:xfrm>
            <a:off x="1678983" y="4489417"/>
            <a:ext cx="9734687" cy="663515"/>
          </a:xfrm>
          <a:prstGeom prst="rect">
            <a:avLst/>
          </a:prstGeom>
        </p:spPr>
        <p:txBody>
          <a:bodyPr wrap="square">
            <a:spAutoFit/>
          </a:bodyPr>
          <a:lstStyle/>
          <a:p>
            <a:pPr algn="thaiDist">
              <a:lnSpc>
                <a:spcPct val="120000"/>
              </a:lnSpc>
            </a:pPr>
            <a:r>
              <a:rPr lang="pl-PL" sz="1600" b="1" dirty="0">
                <a:solidFill>
                  <a:srgbClr val="262626"/>
                </a:solidFill>
              </a:rPr>
              <a:t>Na podstawie slajdów z prezentacji przeznaczonych do tej lekcji poprowadź dyskusję </a:t>
            </a:r>
            <a:r>
              <a:rPr lang="pl-PL" sz="1600" dirty="0">
                <a:solidFill>
                  <a:srgbClr val="262626"/>
                </a:solidFill>
              </a:rPr>
              <a:t>o tym, co się nadaje do recyklingu, a co nie, oraz jakie kroki trzeba wykonać, żeby przygotować przedmiot do recyklingu</a:t>
            </a:r>
            <a:r>
              <a:rPr lang="en-US" sz="1600" dirty="0">
                <a:solidFill>
                  <a:srgbClr val="262626"/>
                </a:solidFill>
              </a:rPr>
              <a:t>.</a:t>
            </a:r>
          </a:p>
        </p:txBody>
      </p:sp>
      <p:sp>
        <p:nvSpPr>
          <p:cNvPr id="18" name="Oval 17">
            <a:extLst>
              <a:ext uri="{FF2B5EF4-FFF2-40B4-BE49-F238E27FC236}">
                <a16:creationId xmlns:a16="http://schemas.microsoft.com/office/drawing/2014/main" id="{29FF3893-EED7-864D-8322-60945ABF4897}"/>
              </a:ext>
            </a:extLst>
          </p:cNvPr>
          <p:cNvSpPr/>
          <p:nvPr/>
        </p:nvSpPr>
        <p:spPr>
          <a:xfrm>
            <a:off x="1177126" y="445800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Oval 18">
            <a:extLst>
              <a:ext uri="{FF2B5EF4-FFF2-40B4-BE49-F238E27FC236}">
                <a16:creationId xmlns:a16="http://schemas.microsoft.com/office/drawing/2014/main" id="{D546FFE0-AC33-634C-9CF5-2A183710E4D7}"/>
              </a:ext>
            </a:extLst>
          </p:cNvPr>
          <p:cNvSpPr/>
          <p:nvPr/>
        </p:nvSpPr>
        <p:spPr>
          <a:xfrm>
            <a:off x="1123489" y="445800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Rectangle 19">
            <a:extLst>
              <a:ext uri="{FF2B5EF4-FFF2-40B4-BE49-F238E27FC236}">
                <a16:creationId xmlns:a16="http://schemas.microsoft.com/office/drawing/2014/main" id="{21ADB98F-BBCE-D348-A0D8-68BD5406CE7D}"/>
              </a:ext>
            </a:extLst>
          </p:cNvPr>
          <p:cNvSpPr/>
          <p:nvPr/>
        </p:nvSpPr>
        <p:spPr>
          <a:xfrm>
            <a:off x="1168073" y="443795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TextBox 33">
            <a:extLst>
              <a:ext uri="{FF2B5EF4-FFF2-40B4-BE49-F238E27FC236}">
                <a16:creationId xmlns:a16="http://schemas.microsoft.com/office/drawing/2014/main" id="{C098EEBB-9906-934A-AAC3-1F3847C7F9B7}"/>
              </a:ext>
            </a:extLst>
          </p:cNvPr>
          <p:cNvSpPr txBox="1"/>
          <p:nvPr/>
        </p:nvSpPr>
        <p:spPr>
          <a:xfrm>
            <a:off x="2606040" y="294106"/>
            <a:ext cx="6791279" cy="400110"/>
          </a:xfrm>
          <a:prstGeom prst="rect">
            <a:avLst/>
          </a:prstGeom>
          <a:noFill/>
        </p:spPr>
        <p:txBody>
          <a:bodyPr wrap="square" rtlCol="0">
            <a:spAutoFit/>
          </a:bodyPr>
          <a:lstStyle/>
          <a:p>
            <a:pPr algn="ctr"/>
            <a:r>
              <a:rPr lang="pl-PL" sz="2000" b="1" dirty="0">
                <a:solidFill>
                  <a:schemeClr val="bg1"/>
                </a:solidFill>
              </a:rPr>
              <a:t>Przygotowanie do lekcji i powiązanie z programem nauczania</a:t>
            </a:r>
            <a:endParaRPr lang="en-US" sz="2000" b="1" dirty="0">
              <a:solidFill>
                <a:schemeClr val="bg1"/>
              </a:solidFill>
            </a:endParaRP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pl-PL" sz="1400" b="1" dirty="0">
                <a:solidFill>
                  <a:schemeClr val="bg1"/>
                </a:solidFill>
              </a:rPr>
              <a:t>Czas przygotowania: 10 - 15 minut</a:t>
            </a:r>
            <a:endParaRPr lang="en-US" sz="1400" b="1" dirty="0">
              <a:solidFill>
                <a:schemeClr val="bg1"/>
              </a:solidFill>
            </a:endParaRPr>
          </a:p>
        </p:txBody>
      </p:sp>
      <p:sp>
        <p:nvSpPr>
          <p:cNvPr id="7" name="Slide Number Placeholder 6">
            <a:extLst>
              <a:ext uri="{FF2B5EF4-FFF2-40B4-BE49-F238E27FC236}">
                <a16:creationId xmlns:a16="http://schemas.microsoft.com/office/drawing/2014/main" id="{1838F233-46B5-A80C-B5EC-40A3F9C7B13F}"/>
              </a:ext>
            </a:extLst>
          </p:cNvPr>
          <p:cNvSpPr>
            <a:spLocks noGrp="1"/>
          </p:cNvSpPr>
          <p:nvPr>
            <p:ph type="sldNum" sz="quarter" idx="12"/>
          </p:nvPr>
        </p:nvSpPr>
        <p:spPr/>
        <p:txBody>
          <a:bodyPr/>
          <a:lstStyle/>
          <a:p>
            <a:fld id="{A49FEDE7-8061-9B4D-88A1-7EA83A94C31B}" type="slidenum">
              <a:rPr lang="x-none" smtClean="0"/>
              <a:t>2</a:t>
            </a:fld>
            <a:endParaRPr lang="x-none"/>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8"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5" name="Google Shape;245;p8"/>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txBox="1"/>
          <p:nvPr/>
        </p:nvSpPr>
        <p:spPr>
          <a:xfrm>
            <a:off x="695432" y="401874"/>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4800" b="1" dirty="0">
                <a:solidFill>
                  <a:srgbClr val="29C7F7"/>
                </a:solidFill>
                <a:latin typeface="Calibri"/>
                <a:ea typeface="Calibri"/>
                <a:cs typeface="Calibri"/>
                <a:sym typeface="Calibri"/>
              </a:rPr>
              <a:t>Krok</a:t>
            </a:r>
            <a:endParaRPr dirty="0"/>
          </a:p>
        </p:txBody>
      </p:sp>
      <p:sp>
        <p:nvSpPr>
          <p:cNvPr id="247" name="Google Shape;247;p8"/>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1</a:t>
            </a:r>
            <a:endParaRPr dirty="0"/>
          </a:p>
        </p:txBody>
      </p:sp>
      <p:sp>
        <p:nvSpPr>
          <p:cNvPr id="248" name="Google Shape;248;p8"/>
          <p:cNvSpPr txBox="1"/>
          <p:nvPr/>
        </p:nvSpPr>
        <p:spPr>
          <a:xfrm>
            <a:off x="3155459" y="439353"/>
            <a:ext cx="8393238" cy="707846"/>
          </a:xfrm>
          <a:prstGeom prst="rect">
            <a:avLst/>
          </a:prstGeom>
          <a:noFill/>
          <a:ln>
            <a:noFill/>
          </a:ln>
        </p:spPr>
        <p:txBody>
          <a:bodyPr spcFirstLastPara="1" wrap="square" lIns="91425" tIns="45700" rIns="91425" bIns="45700" anchor="t" anchorCtr="0">
            <a:spAutoFit/>
          </a:bodyPr>
          <a:lstStyle/>
          <a:p>
            <a:pPr lvl="0"/>
            <a:r>
              <a:rPr lang="pl-PL" sz="4000" b="1" dirty="0">
                <a:solidFill>
                  <a:srgbClr val="434444"/>
                </a:solidFill>
                <a:latin typeface="Calibri"/>
                <a:ea typeface="Calibri"/>
                <a:cs typeface="Calibri"/>
                <a:sym typeface="Calibri"/>
              </a:rPr>
              <a:t>Dowiedz się, co można </a:t>
            </a:r>
            <a:r>
              <a:rPr lang="pl-PL" sz="4000" b="1" dirty="0" err="1">
                <a:solidFill>
                  <a:srgbClr val="434444"/>
                </a:solidFill>
                <a:latin typeface="Calibri"/>
                <a:ea typeface="Calibri"/>
                <a:cs typeface="Calibri"/>
                <a:sym typeface="Calibri"/>
              </a:rPr>
              <a:t>recyklingować</a:t>
            </a:r>
            <a:endParaRPr sz="4000" b="1" dirty="0">
              <a:solidFill>
                <a:srgbClr val="434444"/>
              </a:solidFill>
              <a:latin typeface="Calibri"/>
              <a:ea typeface="Calibri"/>
              <a:cs typeface="Calibri"/>
              <a:sym typeface="Calibri"/>
            </a:endParaRPr>
          </a:p>
        </p:txBody>
      </p:sp>
      <p:pic>
        <p:nvPicPr>
          <p:cNvPr id="249" name="Google Shape;249;p8" descr="A picture containing plastic, vessel, jar&#10;&#10;Description automatically generated"/>
          <p:cNvPicPr preferRelativeResize="0"/>
          <p:nvPr/>
        </p:nvPicPr>
        <p:blipFill rotWithShape="1">
          <a:blip r:embed="rId5">
            <a:alphaModFix/>
          </a:blip>
          <a:srcRect/>
          <a:stretch/>
        </p:blipFill>
        <p:spPr>
          <a:xfrm>
            <a:off x="148995" y="1821215"/>
            <a:ext cx="2223739" cy="2662560"/>
          </a:xfrm>
          <a:prstGeom prst="rect">
            <a:avLst/>
          </a:prstGeom>
          <a:noFill/>
          <a:ln>
            <a:noFill/>
          </a:ln>
        </p:spPr>
      </p:pic>
      <p:sp>
        <p:nvSpPr>
          <p:cNvPr id="250" name="Google Shape;250;p8"/>
          <p:cNvSpPr/>
          <p:nvPr/>
        </p:nvSpPr>
        <p:spPr>
          <a:xfrm>
            <a:off x="154161" y="4496569"/>
            <a:ext cx="2384489"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3200" b="1" dirty="0">
                <a:solidFill>
                  <a:srgbClr val="262626"/>
                </a:solidFill>
                <a:latin typeface="Calibri"/>
                <a:ea typeface="Calibri"/>
                <a:cs typeface="Calibri"/>
                <a:sym typeface="Calibri"/>
              </a:rPr>
              <a:t>Słoik szklany</a:t>
            </a:r>
            <a:endParaRPr sz="3200" dirty="0">
              <a:solidFill>
                <a:srgbClr val="262626"/>
              </a:solidFill>
              <a:latin typeface="Calibri"/>
              <a:ea typeface="Calibri"/>
              <a:cs typeface="Calibri"/>
              <a:sym typeface="Calibri"/>
            </a:endParaRPr>
          </a:p>
        </p:txBody>
      </p:sp>
      <p:pic>
        <p:nvPicPr>
          <p:cNvPr id="251" name="Google Shape;251;p8" descr="Icon&#10;&#10;Description automatically generated"/>
          <p:cNvPicPr preferRelativeResize="0"/>
          <p:nvPr/>
        </p:nvPicPr>
        <p:blipFill rotWithShape="1">
          <a:blip r:embed="rId6">
            <a:alphaModFix/>
          </a:blip>
          <a:srcRect r="14" b="29"/>
          <a:stretch/>
        </p:blipFill>
        <p:spPr>
          <a:xfrm>
            <a:off x="2059005" y="1667280"/>
            <a:ext cx="953323" cy="853415"/>
          </a:xfrm>
          <a:prstGeom prst="rect">
            <a:avLst/>
          </a:prstGeom>
          <a:noFill/>
          <a:ln>
            <a:noFill/>
          </a:ln>
        </p:spPr>
      </p:pic>
      <p:pic>
        <p:nvPicPr>
          <p:cNvPr id="252" name="Google Shape;252;p8" descr="A bottle of water&#10;&#10;Description automatically generated with low confidence"/>
          <p:cNvPicPr preferRelativeResize="0"/>
          <p:nvPr/>
        </p:nvPicPr>
        <p:blipFill rotWithShape="1">
          <a:blip r:embed="rId7">
            <a:alphaModFix/>
          </a:blip>
          <a:srcRect/>
          <a:stretch/>
        </p:blipFill>
        <p:spPr>
          <a:xfrm>
            <a:off x="3029829" y="1830359"/>
            <a:ext cx="2248754" cy="2857792"/>
          </a:xfrm>
          <a:prstGeom prst="rect">
            <a:avLst/>
          </a:prstGeom>
          <a:noFill/>
          <a:ln>
            <a:noFill/>
          </a:ln>
        </p:spPr>
      </p:pic>
      <p:pic>
        <p:nvPicPr>
          <p:cNvPr id="254" name="Google Shape;254;p8" descr="A close up of a roll of tape&#10;&#10;Description automatically generated with low confidence"/>
          <p:cNvPicPr preferRelativeResize="0"/>
          <p:nvPr/>
        </p:nvPicPr>
        <p:blipFill rotWithShape="1">
          <a:blip r:embed="rId8">
            <a:alphaModFix/>
          </a:blip>
          <a:srcRect/>
          <a:stretch/>
        </p:blipFill>
        <p:spPr>
          <a:xfrm>
            <a:off x="9990385" y="2221823"/>
            <a:ext cx="1128502" cy="2134890"/>
          </a:xfrm>
          <a:prstGeom prst="rect">
            <a:avLst/>
          </a:prstGeom>
          <a:noFill/>
          <a:ln>
            <a:noFill/>
          </a:ln>
        </p:spPr>
      </p:pic>
      <p:pic>
        <p:nvPicPr>
          <p:cNvPr id="255" name="Google Shape;255;p8" descr="A picture containing box, stationary, container, envelope&#10;&#10;Description automatically generated"/>
          <p:cNvPicPr preferRelativeResize="0"/>
          <p:nvPr/>
        </p:nvPicPr>
        <p:blipFill rotWithShape="1">
          <a:blip r:embed="rId9">
            <a:alphaModFix/>
          </a:blip>
          <a:srcRect/>
          <a:stretch/>
        </p:blipFill>
        <p:spPr>
          <a:xfrm>
            <a:off x="5935678" y="1987705"/>
            <a:ext cx="3116495" cy="2329580"/>
          </a:xfrm>
          <a:prstGeom prst="rect">
            <a:avLst/>
          </a:prstGeom>
          <a:noFill/>
          <a:ln>
            <a:noFill/>
          </a:ln>
        </p:spPr>
      </p:pic>
      <p:sp>
        <p:nvSpPr>
          <p:cNvPr id="256" name="Google Shape;256;p8"/>
          <p:cNvSpPr/>
          <p:nvPr/>
        </p:nvSpPr>
        <p:spPr>
          <a:xfrm>
            <a:off x="2372734" y="4496569"/>
            <a:ext cx="3618110"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3200" b="1" dirty="0">
                <a:solidFill>
                  <a:srgbClr val="262626"/>
                </a:solidFill>
                <a:latin typeface="Calibri"/>
                <a:ea typeface="Calibri"/>
                <a:cs typeface="Calibri"/>
                <a:sym typeface="Calibri"/>
              </a:rPr>
              <a:t>Butelka z tworzywa </a:t>
            </a:r>
            <a:r>
              <a:rPr lang="en-US" sz="3200" b="1" dirty="0">
                <a:solidFill>
                  <a:srgbClr val="262626"/>
                </a:solidFill>
                <a:latin typeface="Calibri"/>
                <a:ea typeface="Calibri"/>
                <a:cs typeface="Calibri"/>
                <a:sym typeface="Calibri"/>
              </a:rPr>
              <a:t>PET</a:t>
            </a:r>
            <a:endParaRPr sz="3200" dirty="0">
              <a:solidFill>
                <a:srgbClr val="262626"/>
              </a:solidFill>
              <a:latin typeface="Calibri"/>
              <a:ea typeface="Calibri"/>
              <a:cs typeface="Calibri"/>
              <a:sym typeface="Calibri"/>
            </a:endParaRPr>
          </a:p>
        </p:txBody>
      </p:sp>
      <p:pic>
        <p:nvPicPr>
          <p:cNvPr id="257" name="Google Shape;257;p8" descr="Icon&#10;&#10;Description automatically generated"/>
          <p:cNvPicPr preferRelativeResize="0"/>
          <p:nvPr/>
        </p:nvPicPr>
        <p:blipFill rotWithShape="1">
          <a:blip r:embed="rId6">
            <a:alphaModFix/>
          </a:blip>
          <a:srcRect r="14" b="29"/>
          <a:stretch/>
        </p:blipFill>
        <p:spPr>
          <a:xfrm>
            <a:off x="4682545" y="1667280"/>
            <a:ext cx="953323" cy="853415"/>
          </a:xfrm>
          <a:prstGeom prst="rect">
            <a:avLst/>
          </a:prstGeom>
          <a:noFill/>
          <a:ln>
            <a:noFill/>
          </a:ln>
        </p:spPr>
      </p:pic>
      <p:pic>
        <p:nvPicPr>
          <p:cNvPr id="258" name="Google Shape;258;p8" descr="Icon&#10;&#10;Description automatically generated"/>
          <p:cNvPicPr preferRelativeResize="0"/>
          <p:nvPr/>
        </p:nvPicPr>
        <p:blipFill rotWithShape="1">
          <a:blip r:embed="rId6">
            <a:alphaModFix/>
          </a:blip>
          <a:srcRect r="14" b="29"/>
          <a:stretch/>
        </p:blipFill>
        <p:spPr>
          <a:xfrm>
            <a:off x="8437272" y="1667279"/>
            <a:ext cx="953323" cy="853415"/>
          </a:xfrm>
          <a:prstGeom prst="rect">
            <a:avLst/>
          </a:prstGeom>
          <a:noFill/>
          <a:ln>
            <a:noFill/>
          </a:ln>
        </p:spPr>
      </p:pic>
      <p:sp>
        <p:nvSpPr>
          <p:cNvPr id="259" name="Google Shape;259;p8"/>
          <p:cNvSpPr/>
          <p:nvPr/>
        </p:nvSpPr>
        <p:spPr>
          <a:xfrm>
            <a:off x="6096268" y="4496569"/>
            <a:ext cx="2709065"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3200" b="1" dirty="0">
                <a:solidFill>
                  <a:srgbClr val="262626"/>
                </a:solidFill>
                <a:latin typeface="Calibri"/>
                <a:ea typeface="Calibri"/>
                <a:cs typeface="Calibri"/>
                <a:sym typeface="Calibri"/>
              </a:rPr>
              <a:t>Pudełko z tektury</a:t>
            </a:r>
            <a:endParaRPr sz="3200" dirty="0">
              <a:solidFill>
                <a:srgbClr val="262626"/>
              </a:solidFill>
              <a:latin typeface="Calibri"/>
              <a:ea typeface="Calibri"/>
              <a:cs typeface="Calibri"/>
              <a:sym typeface="Calibri"/>
            </a:endParaRPr>
          </a:p>
        </p:txBody>
      </p:sp>
      <p:pic>
        <p:nvPicPr>
          <p:cNvPr id="260" name="Google Shape;260;p8" descr="Icon&#10;&#10;Description automatically generated"/>
          <p:cNvPicPr preferRelativeResize="0"/>
          <p:nvPr/>
        </p:nvPicPr>
        <p:blipFill rotWithShape="1">
          <a:blip r:embed="rId6">
            <a:alphaModFix/>
          </a:blip>
          <a:srcRect r="14" b="29"/>
          <a:stretch/>
        </p:blipFill>
        <p:spPr>
          <a:xfrm>
            <a:off x="10911921" y="1647873"/>
            <a:ext cx="953323" cy="853415"/>
          </a:xfrm>
          <a:prstGeom prst="rect">
            <a:avLst/>
          </a:prstGeom>
          <a:noFill/>
          <a:ln>
            <a:noFill/>
          </a:ln>
        </p:spPr>
      </p:pic>
      <p:sp>
        <p:nvSpPr>
          <p:cNvPr id="261" name="Google Shape;261;p8"/>
          <p:cNvSpPr/>
          <p:nvPr/>
        </p:nvSpPr>
        <p:spPr>
          <a:xfrm>
            <a:off x="9200103" y="4496569"/>
            <a:ext cx="2709065"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3200" b="1" dirty="0">
                <a:solidFill>
                  <a:srgbClr val="262626"/>
                </a:solidFill>
                <a:latin typeface="Calibri"/>
                <a:ea typeface="Calibri"/>
                <a:cs typeface="Calibri"/>
                <a:sym typeface="Calibri"/>
              </a:rPr>
              <a:t>Puszka metalowa</a:t>
            </a:r>
            <a:endParaRPr sz="3200" dirty="0">
              <a:solidFill>
                <a:srgbClr val="262626"/>
              </a:solidFill>
              <a:latin typeface="Calibri"/>
              <a:ea typeface="Calibri"/>
              <a:cs typeface="Calibri"/>
              <a:sym typeface="Calibri"/>
            </a:endParaRPr>
          </a:p>
        </p:txBody>
      </p:sp>
      <p:sp>
        <p:nvSpPr>
          <p:cNvPr id="262" name="Google Shape;262;p8"/>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32249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fill="hold"/>
                                        <p:tgtEl>
                                          <p:spTgt spid="247"/>
                                        </p:tgtEl>
                                        <p:attrNameLst>
                                          <p:attrName>ppt_x</p:attrName>
                                        </p:attrNameLst>
                                      </p:cBhvr>
                                      <p:tavLst>
                                        <p:tav tm="0">
                                          <p:val>
                                            <p:strVal val="#ppt_x"/>
                                          </p:val>
                                        </p:tav>
                                        <p:tav tm="100000">
                                          <p:val>
                                            <p:strVal val="#ppt_x"/>
                                          </p:val>
                                        </p:tav>
                                      </p:tavLst>
                                    </p:anim>
                                    <p:anim calcmode="lin" valueType="num">
                                      <p:cBhvr additive="base">
                                        <p:cTn id="8" dur="500" fill="hold"/>
                                        <p:tgtEl>
                                          <p:spTgt spid="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p:cTn id="13" dur="500" fill="hold"/>
                                        <p:tgtEl>
                                          <p:spTgt spid="249"/>
                                        </p:tgtEl>
                                        <p:attrNameLst>
                                          <p:attrName>ppt_w</p:attrName>
                                        </p:attrNameLst>
                                      </p:cBhvr>
                                      <p:tavLst>
                                        <p:tav tm="0">
                                          <p:val>
                                            <p:fltVal val="0"/>
                                          </p:val>
                                        </p:tav>
                                        <p:tav tm="100000">
                                          <p:val>
                                            <p:strVal val="#ppt_w"/>
                                          </p:val>
                                        </p:tav>
                                      </p:tavLst>
                                    </p:anim>
                                    <p:anim calcmode="lin" valueType="num">
                                      <p:cBhvr>
                                        <p:cTn id="14" dur="500" fill="hold"/>
                                        <p:tgtEl>
                                          <p:spTgt spid="2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 calcmode="lin" valueType="num">
                                      <p:cBhvr>
                                        <p:cTn id="19" dur="500" fill="hold"/>
                                        <p:tgtEl>
                                          <p:spTgt spid="252"/>
                                        </p:tgtEl>
                                        <p:attrNameLst>
                                          <p:attrName>ppt_w</p:attrName>
                                        </p:attrNameLst>
                                      </p:cBhvr>
                                      <p:tavLst>
                                        <p:tav tm="0">
                                          <p:val>
                                            <p:fltVal val="0"/>
                                          </p:val>
                                        </p:tav>
                                        <p:tav tm="100000">
                                          <p:val>
                                            <p:strVal val="#ppt_w"/>
                                          </p:val>
                                        </p:tav>
                                      </p:tavLst>
                                    </p:anim>
                                    <p:anim calcmode="lin" valueType="num">
                                      <p:cBhvr>
                                        <p:cTn id="20" dur="500" fill="hold"/>
                                        <p:tgtEl>
                                          <p:spTgt spid="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p:cTn id="25" dur="500" fill="hold"/>
                                        <p:tgtEl>
                                          <p:spTgt spid="255"/>
                                        </p:tgtEl>
                                        <p:attrNameLst>
                                          <p:attrName>ppt_w</p:attrName>
                                        </p:attrNameLst>
                                      </p:cBhvr>
                                      <p:tavLst>
                                        <p:tav tm="0">
                                          <p:val>
                                            <p:fltVal val="0"/>
                                          </p:val>
                                        </p:tav>
                                        <p:tav tm="100000">
                                          <p:val>
                                            <p:strVal val="#ppt_w"/>
                                          </p:val>
                                        </p:tav>
                                      </p:tavLst>
                                    </p:anim>
                                    <p:anim calcmode="lin" valueType="num">
                                      <p:cBhvr>
                                        <p:cTn id="26" dur="500" fill="hold"/>
                                        <p:tgtEl>
                                          <p:spTgt spid="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p:cTn id="31" dur="500" fill="hold"/>
                                        <p:tgtEl>
                                          <p:spTgt spid="254"/>
                                        </p:tgtEl>
                                        <p:attrNameLst>
                                          <p:attrName>ppt_w</p:attrName>
                                        </p:attrNameLst>
                                      </p:cBhvr>
                                      <p:tavLst>
                                        <p:tav tm="0">
                                          <p:val>
                                            <p:fltVal val="0"/>
                                          </p:val>
                                        </p:tav>
                                        <p:tav tm="100000">
                                          <p:val>
                                            <p:strVal val="#ppt_w"/>
                                          </p:val>
                                        </p:tav>
                                      </p:tavLst>
                                    </p:anim>
                                    <p:anim calcmode="lin" valueType="num">
                                      <p:cBhvr>
                                        <p:cTn id="32" dur="500" fill="hold"/>
                                        <p:tgtEl>
                                          <p:spTgt spid="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0"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81" name="Google Shape;281;p10"/>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txBox="1"/>
          <p:nvPr/>
        </p:nvSpPr>
        <p:spPr>
          <a:xfrm>
            <a:off x="754853" y="371671"/>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4800" b="1" dirty="0">
                <a:solidFill>
                  <a:srgbClr val="29C7F7"/>
                </a:solidFill>
                <a:latin typeface="Calibri"/>
                <a:ea typeface="Calibri"/>
                <a:cs typeface="Calibri"/>
                <a:sym typeface="Calibri"/>
              </a:rPr>
              <a:t>Krok</a:t>
            </a:r>
            <a:endParaRPr dirty="0"/>
          </a:p>
        </p:txBody>
      </p:sp>
      <p:sp>
        <p:nvSpPr>
          <p:cNvPr id="283" name="Google Shape;283;p10"/>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3</a:t>
            </a:r>
            <a:endParaRPr dirty="0"/>
          </a:p>
        </p:txBody>
      </p:sp>
      <p:sp>
        <p:nvSpPr>
          <p:cNvPr id="284" name="Google Shape;284;p10"/>
          <p:cNvSpPr txBox="1"/>
          <p:nvPr/>
        </p:nvSpPr>
        <p:spPr>
          <a:xfrm>
            <a:off x="3085747" y="518299"/>
            <a:ext cx="8707021" cy="1200288"/>
          </a:xfrm>
          <a:prstGeom prst="rect">
            <a:avLst/>
          </a:prstGeom>
          <a:noFill/>
          <a:ln>
            <a:noFill/>
          </a:ln>
        </p:spPr>
        <p:txBody>
          <a:bodyPr spcFirstLastPara="1" wrap="square" lIns="91425" tIns="45700" rIns="91425" bIns="45700" anchor="t" anchorCtr="0">
            <a:spAutoFit/>
          </a:bodyPr>
          <a:lstStyle/>
          <a:p>
            <a:pPr lvl="0"/>
            <a:r>
              <a:rPr lang="pl-PL" sz="3600" b="1" dirty="0">
                <a:solidFill>
                  <a:srgbClr val="434444"/>
                </a:solidFill>
                <a:latin typeface="Calibri"/>
                <a:ea typeface="Calibri"/>
                <a:cs typeface="Calibri"/>
                <a:sym typeface="Calibri"/>
              </a:rPr>
              <a:t>Umieść rzeczy, które nadają się do recyklingu, w odpowiednim pojemniku</a:t>
            </a:r>
            <a:r>
              <a:rPr lang="en-US" sz="3600" b="1" dirty="0">
                <a:solidFill>
                  <a:srgbClr val="434444"/>
                </a:solidFill>
                <a:latin typeface="Calibri"/>
                <a:ea typeface="Calibri"/>
                <a:cs typeface="Calibri"/>
                <a:sym typeface="Calibri"/>
              </a:rPr>
              <a:t>.</a:t>
            </a:r>
            <a:endParaRPr dirty="0"/>
          </a:p>
        </p:txBody>
      </p:sp>
      <p:sp>
        <p:nvSpPr>
          <p:cNvPr id="289" name="Google Shape;289;p10"/>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2" name="Obraz 1">
            <a:extLst>
              <a:ext uri="{FF2B5EF4-FFF2-40B4-BE49-F238E27FC236}">
                <a16:creationId xmlns:a16="http://schemas.microsoft.com/office/drawing/2014/main" id="{BDC7E23F-5E8C-07A5-E283-01D2AFEDA17E}"/>
              </a:ext>
            </a:extLst>
          </p:cNvPr>
          <p:cNvPicPr>
            <a:picLocks noChangeAspect="1"/>
          </p:cNvPicPr>
          <p:nvPr/>
        </p:nvPicPr>
        <p:blipFill>
          <a:blip r:embed="rId5"/>
          <a:stretch>
            <a:fillRect/>
          </a:stretch>
        </p:blipFill>
        <p:spPr>
          <a:xfrm>
            <a:off x="611264" y="1710265"/>
            <a:ext cx="2474483" cy="4124137"/>
          </a:xfrm>
          <a:prstGeom prst="rect">
            <a:avLst/>
          </a:prstGeom>
        </p:spPr>
      </p:pic>
      <p:grpSp>
        <p:nvGrpSpPr>
          <p:cNvPr id="5" name="Google Shape;286;p10">
            <a:extLst>
              <a:ext uri="{FF2B5EF4-FFF2-40B4-BE49-F238E27FC236}">
                <a16:creationId xmlns:a16="http://schemas.microsoft.com/office/drawing/2014/main" id="{D610A1C7-987A-E0BA-03F7-238319740BEA}"/>
              </a:ext>
            </a:extLst>
          </p:cNvPr>
          <p:cNvGrpSpPr/>
          <p:nvPr/>
        </p:nvGrpSpPr>
        <p:grpSpPr>
          <a:xfrm>
            <a:off x="3853943" y="1670483"/>
            <a:ext cx="7031514" cy="4013759"/>
            <a:chOff x="4227476" y="1625785"/>
            <a:chExt cx="7031514" cy="4013759"/>
          </a:xfrm>
        </p:grpSpPr>
        <p:pic>
          <p:nvPicPr>
            <p:cNvPr id="6" name="Google Shape;287;p10">
              <a:extLst>
                <a:ext uri="{FF2B5EF4-FFF2-40B4-BE49-F238E27FC236}">
                  <a16:creationId xmlns:a16="http://schemas.microsoft.com/office/drawing/2014/main" id="{1A9A3B75-30DF-E07B-00B5-78E331CF8B12}"/>
                </a:ext>
              </a:extLst>
            </p:cNvPr>
            <p:cNvPicPr preferRelativeResize="0"/>
            <p:nvPr/>
          </p:nvPicPr>
          <p:blipFill rotWithShape="1">
            <a:blip r:embed="rId6">
              <a:alphaModFix/>
            </a:blip>
            <a:srcRect b="-6"/>
            <a:stretch/>
          </p:blipFill>
          <p:spPr>
            <a:xfrm flipH="1">
              <a:off x="4227476" y="1625785"/>
              <a:ext cx="45719" cy="4013759"/>
            </a:xfrm>
            <a:prstGeom prst="rect">
              <a:avLst/>
            </a:prstGeom>
            <a:noFill/>
            <a:ln>
              <a:noFill/>
            </a:ln>
          </p:spPr>
        </p:pic>
        <p:pic>
          <p:nvPicPr>
            <p:cNvPr id="7" name="Google Shape;288;p10" descr="A picture containing wall, indoor, person, cluttered&#10;&#10;Description automatically generated">
              <a:extLst>
                <a:ext uri="{FF2B5EF4-FFF2-40B4-BE49-F238E27FC236}">
                  <a16:creationId xmlns:a16="http://schemas.microsoft.com/office/drawing/2014/main" id="{9AF76023-604B-B011-EAC5-10B5F56DF5F2}"/>
                </a:ext>
              </a:extLst>
            </p:cNvPr>
            <p:cNvPicPr preferRelativeResize="0"/>
            <p:nvPr/>
          </p:nvPicPr>
          <p:blipFill rotWithShape="1">
            <a:blip r:embed="rId7">
              <a:alphaModFix/>
            </a:blip>
            <a:srcRect r="-10" b="-34"/>
            <a:stretch/>
          </p:blipFill>
          <p:spPr>
            <a:xfrm>
              <a:off x="4273195" y="1625785"/>
              <a:ext cx="6985795" cy="4013759"/>
            </a:xfrm>
            <a:prstGeom prst="rect">
              <a:avLst/>
            </a:prstGeom>
            <a:noFill/>
            <a:ln>
              <a:noFill/>
            </a:ln>
          </p:spPr>
        </p:pic>
      </p:grpSp>
      <p:pic>
        <p:nvPicPr>
          <p:cNvPr id="8" name="Obraz 7">
            <a:extLst>
              <a:ext uri="{FF2B5EF4-FFF2-40B4-BE49-F238E27FC236}">
                <a16:creationId xmlns:a16="http://schemas.microsoft.com/office/drawing/2014/main" id="{C695F2B6-1826-3D53-B77E-A49B1560F246}"/>
              </a:ext>
            </a:extLst>
          </p:cNvPr>
          <p:cNvPicPr>
            <a:picLocks noChangeAspect="1"/>
          </p:cNvPicPr>
          <p:nvPr/>
        </p:nvPicPr>
        <p:blipFill>
          <a:blip r:embed="rId8"/>
          <a:stretch>
            <a:fillRect/>
          </a:stretch>
        </p:blipFill>
        <p:spPr>
          <a:xfrm>
            <a:off x="8894127" y="3399458"/>
            <a:ext cx="874805" cy="603739"/>
          </a:xfrm>
          <a:prstGeom prst="rect">
            <a:avLst/>
          </a:prstGeom>
        </p:spPr>
      </p:pic>
    </p:spTree>
    <p:extLst>
      <p:ext uri="{BB962C8B-B14F-4D97-AF65-F5344CB8AC3E}">
        <p14:creationId xmlns:p14="http://schemas.microsoft.com/office/powerpoint/2010/main" val="51757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ppt_x"/>
                                          </p:val>
                                        </p:tav>
                                        <p:tav tm="100000">
                                          <p:val>
                                            <p:strVal val="#ppt_x"/>
                                          </p:val>
                                        </p:tav>
                                      </p:tavLst>
                                    </p:anim>
                                    <p:anim calcmode="lin" valueType="num">
                                      <p:cBhvr additive="base">
                                        <p:cTn id="8" dur="500" fill="hold"/>
                                        <p:tgtEl>
                                          <p:spTgt spid="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lvl="0">
              <a:lnSpc>
                <a:spcPct val="120000"/>
              </a:lnSpc>
            </a:pPr>
            <a:r>
              <a:rPr lang="pl-PL" sz="3600" b="1" dirty="0">
                <a:solidFill>
                  <a:srgbClr val="262626"/>
                </a:solidFill>
                <a:latin typeface="Mali Medium"/>
                <a:ea typeface="Mali Medium"/>
                <a:cs typeface="Mali Medium"/>
                <a:sym typeface="Mali Medium"/>
              </a:rPr>
              <a:t>Odpowiednia segregacja odpadów umożliwia produkcję nowych rzeczy</a:t>
            </a:r>
            <a:r>
              <a:rPr lang="en-US" sz="3600" b="1" dirty="0">
                <a:solidFill>
                  <a:srgbClr val="262626"/>
                </a:solidFill>
                <a:latin typeface="Mali Medium"/>
                <a:ea typeface="Mali Medium"/>
                <a:cs typeface="Mali Medium"/>
                <a:sym typeface="Mali Medium"/>
              </a:rPr>
              <a:t>.</a:t>
            </a:r>
            <a:endParaRPr lang="en-US" sz="3600" b="1" dirty="0"/>
          </a:p>
        </p:txBody>
      </p:sp>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36133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0" name="Group 9">
            <a:extLst>
              <a:ext uri="{FF2B5EF4-FFF2-40B4-BE49-F238E27FC236}">
                <a16:creationId xmlns:a16="http://schemas.microsoft.com/office/drawing/2014/main" id="{20F8E75A-D093-E04E-8B5A-50E30A40B8CC}"/>
              </a:ext>
            </a:extLst>
          </p:cNvPr>
          <p:cNvGrpSpPr/>
          <p:nvPr/>
        </p:nvGrpSpPr>
        <p:grpSpPr>
          <a:xfrm>
            <a:off x="6057714"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5"/>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6"/>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7"/>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4">
            <a:alphaModFix/>
          </a:blip>
          <a:srcRect/>
          <a:stretch/>
        </p:blipFill>
        <p:spPr>
          <a:xfrm>
            <a:off x="3705019" y="3429000"/>
            <a:ext cx="2127442" cy="3133311"/>
          </a:xfrm>
          <a:prstGeom prst="rect">
            <a:avLst/>
          </a:prstGeom>
          <a:noFill/>
          <a:ln>
            <a:noFill/>
          </a:ln>
        </p:spPr>
      </p:pic>
    </p:spTree>
    <p:extLst>
      <p:ext uri="{BB962C8B-B14F-4D97-AF65-F5344CB8AC3E}">
        <p14:creationId xmlns:p14="http://schemas.microsoft.com/office/powerpoint/2010/main" val="400475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1A8141C0-5C65-C54B-B99F-F7A3DD1C2725}"/>
              </a:ext>
            </a:extLst>
          </p:cNvPr>
          <p:cNvSpPr/>
          <p:nvPr/>
        </p:nvSpPr>
        <p:spPr>
          <a:xfrm>
            <a:off x="413972" y="118053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6DE15013-44B3-074B-97E9-A65290DF3E17}"/>
              </a:ext>
            </a:extLst>
          </p:cNvPr>
          <p:cNvSpPr/>
          <p:nvPr/>
        </p:nvSpPr>
        <p:spPr>
          <a:xfrm>
            <a:off x="360335" y="11805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Rectangle 23">
            <a:extLst>
              <a:ext uri="{FF2B5EF4-FFF2-40B4-BE49-F238E27FC236}">
                <a16:creationId xmlns:a16="http://schemas.microsoft.com/office/drawing/2014/main" id="{9D6C8663-DB1F-4247-809A-B287EA418546}"/>
              </a:ext>
            </a:extLst>
          </p:cNvPr>
          <p:cNvSpPr/>
          <p:nvPr/>
        </p:nvSpPr>
        <p:spPr>
          <a:xfrm>
            <a:off x="404919" y="116048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5" name="Rectangle 24">
            <a:extLst>
              <a:ext uri="{FF2B5EF4-FFF2-40B4-BE49-F238E27FC236}">
                <a16:creationId xmlns:a16="http://schemas.microsoft.com/office/drawing/2014/main" id="{51FFE875-61C7-534D-980C-DC3A4B940AEB}"/>
              </a:ext>
            </a:extLst>
          </p:cNvPr>
          <p:cNvSpPr/>
          <p:nvPr/>
        </p:nvSpPr>
        <p:spPr>
          <a:xfrm>
            <a:off x="951529" y="1145363"/>
            <a:ext cx="10866255" cy="1995611"/>
          </a:xfrm>
          <a:prstGeom prst="rect">
            <a:avLst/>
          </a:prstGeom>
        </p:spPr>
        <p:txBody>
          <a:bodyPr wrap="square">
            <a:spAutoFit/>
          </a:bodyPr>
          <a:lstStyle/>
          <a:p>
            <a:pPr algn="thaiDist">
              <a:lnSpc>
                <a:spcPct val="120000"/>
              </a:lnSpc>
              <a:tabLst>
                <a:tab pos="531813" algn="l"/>
                <a:tab pos="3687763" algn="l"/>
              </a:tabLst>
            </a:pPr>
            <a:r>
              <a:rPr lang="pl-PL" dirty="0">
                <a:solidFill>
                  <a:srgbClr val="262626"/>
                </a:solidFill>
              </a:rPr>
              <a:t>Wyjaśnij uczniom, że czasem trudno jest się zorientować, czy dany przedmiot nadaje się do recyklingu, czy nie. Powiedz, że będą musieli zostać „bohaterem recyklingu”, i </a:t>
            </a:r>
            <a:r>
              <a:rPr lang="pl-PL" b="1" dirty="0">
                <a:solidFill>
                  <a:srgbClr val="262626"/>
                </a:solidFill>
              </a:rPr>
              <a:t>podziel ich na grupy, w których będą sortować zestaw kart przedstawiających trzy rodzaje przedmiotów: nadające się do recyklingu, nienadające się do recyklingu i przedmioty, które </a:t>
            </a:r>
            <a:r>
              <a:rPr lang="pl-PL" b="1" i="1" dirty="0">
                <a:solidFill>
                  <a:srgbClr val="262626"/>
                </a:solidFill>
              </a:rPr>
              <a:t>potencjalnie nadają się do recyklingu </a:t>
            </a:r>
            <a:r>
              <a:rPr lang="pl-PL" dirty="0">
                <a:solidFill>
                  <a:srgbClr val="262626"/>
                </a:solidFill>
              </a:rPr>
              <a:t>– to znaczy, że z każdym takim przedmiotem musimy coś zrobić, żeby prawidłowo go </a:t>
            </a:r>
            <a:r>
              <a:rPr lang="pl-PL" dirty="0" err="1">
                <a:solidFill>
                  <a:srgbClr val="262626"/>
                </a:solidFill>
              </a:rPr>
              <a:t>zrecyklingować</a:t>
            </a:r>
            <a:r>
              <a:rPr lang="en-US" dirty="0">
                <a:solidFill>
                  <a:srgbClr val="262626"/>
                </a:solidFill>
              </a:rPr>
              <a:t>. </a:t>
            </a:r>
          </a:p>
          <a:p>
            <a:pPr algn="thaiDist">
              <a:lnSpc>
                <a:spcPct val="120000"/>
              </a:lnSpc>
              <a:buSzPct val="150000"/>
              <a:tabLst>
                <a:tab pos="531813" algn="l"/>
              </a:tabLst>
            </a:pPr>
            <a:endParaRPr lang="en-US" sz="1400" dirty="0">
              <a:solidFill>
                <a:srgbClr val="262626"/>
              </a:solidFill>
            </a:endParaRP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52797" y="2338061"/>
            <a:ext cx="1410183" cy="195225"/>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en-US" sz="3200" b="1" dirty="0" err="1">
                <a:solidFill>
                  <a:schemeClr val="bg1"/>
                </a:solidFill>
              </a:rPr>
              <a:t>Kolejne</a:t>
            </a:r>
            <a:r>
              <a:rPr lang="en-US" sz="3200" b="1" dirty="0">
                <a:solidFill>
                  <a:schemeClr val="bg1"/>
                </a:solidFill>
              </a:rPr>
              <a:t> </a:t>
            </a:r>
            <a:r>
              <a:rPr lang="en-US" sz="3200" b="1" dirty="0" err="1">
                <a:solidFill>
                  <a:schemeClr val="bg1"/>
                </a:solidFill>
              </a:rPr>
              <a:t>kroki</a:t>
            </a:r>
            <a:endParaRPr lang="en-US" sz="3200" b="1" dirty="0">
              <a:solidFill>
                <a:schemeClr val="bg1"/>
              </a:solidFill>
            </a:endParaRPr>
          </a:p>
        </p:txBody>
      </p:sp>
      <p:sp>
        <p:nvSpPr>
          <p:cNvPr id="2" name="TextBox 1">
            <a:extLst>
              <a:ext uri="{FF2B5EF4-FFF2-40B4-BE49-F238E27FC236}">
                <a16:creationId xmlns:a16="http://schemas.microsoft.com/office/drawing/2014/main" id="{F6C8198A-99B4-3445-8B4C-2D806A355B5E}"/>
              </a:ext>
            </a:extLst>
          </p:cNvPr>
          <p:cNvSpPr txBox="1"/>
          <p:nvPr/>
        </p:nvSpPr>
        <p:spPr>
          <a:xfrm>
            <a:off x="905016" y="2795201"/>
            <a:ext cx="10226679" cy="1200329"/>
          </a:xfrm>
          <a:prstGeom prst="rect">
            <a:avLst/>
          </a:prstGeom>
          <a:noFill/>
        </p:spPr>
        <p:txBody>
          <a:bodyPr wrap="square" rtlCol="0">
            <a:spAutoFit/>
          </a:bodyPr>
          <a:lstStyle/>
          <a:p>
            <a:r>
              <a:rPr lang="pl-PL" dirty="0"/>
              <a:t>Wydrukuj poniższe materiały i niech uczniowie wytną karty do ćwiczenia</a:t>
            </a:r>
            <a:r>
              <a:rPr lang="en-US" dirty="0"/>
              <a:t>. </a:t>
            </a:r>
            <a:r>
              <a:rPr lang="pl-PL" b="1" dirty="0"/>
              <a:t>Rozdaj grupom po arkuszu do ćwiczeń i potasowanym zestawie kart z przemieszanymi obrazkami przedstawiającymi przedmioty nadające się do recyklingu, nienadające się do recyklingu i potencjalnie nadające się do recyklingu</a:t>
            </a:r>
            <a:r>
              <a:rPr lang="en-US" b="1" dirty="0">
                <a:solidFill>
                  <a:srgbClr val="262626"/>
                </a:solidFill>
              </a:rPr>
              <a:t>. </a:t>
            </a:r>
          </a:p>
          <a:p>
            <a:endParaRPr lang="en-US" dirty="0"/>
          </a:p>
        </p:txBody>
      </p:sp>
      <p:pic>
        <p:nvPicPr>
          <p:cNvPr id="11" name="Picture 10" descr="A picture containing graphical user interface&#10;&#10;Description automatically generated">
            <a:extLst>
              <a:ext uri="{FF2B5EF4-FFF2-40B4-BE49-F238E27FC236}">
                <a16:creationId xmlns:a16="http://schemas.microsoft.com/office/drawing/2014/main" id="{7816127D-5877-D442-B194-B7DF94F3E00B}"/>
              </a:ext>
            </a:extLst>
          </p:cNvPr>
          <p:cNvPicPr>
            <a:picLocks noChangeAspect="1"/>
          </p:cNvPicPr>
          <p:nvPr/>
        </p:nvPicPr>
        <p:blipFill>
          <a:blip r:embed="rId4"/>
          <a:stretch>
            <a:fillRect/>
          </a:stretch>
        </p:blipFill>
        <p:spPr>
          <a:xfrm>
            <a:off x="8510366" y="3953874"/>
            <a:ext cx="3384779" cy="2379669"/>
          </a:xfrm>
          <a:prstGeom prst="rect">
            <a:avLst/>
          </a:prstGeom>
        </p:spPr>
      </p:pic>
      <p:sp>
        <p:nvSpPr>
          <p:cNvPr id="7" name="Slide Number Placeholder 6">
            <a:extLst>
              <a:ext uri="{FF2B5EF4-FFF2-40B4-BE49-F238E27FC236}">
                <a16:creationId xmlns:a16="http://schemas.microsoft.com/office/drawing/2014/main" id="{2F763CD4-2407-EF0A-3A67-BB7235377AA0}"/>
              </a:ext>
            </a:extLst>
          </p:cNvPr>
          <p:cNvSpPr>
            <a:spLocks noGrp="1"/>
          </p:cNvSpPr>
          <p:nvPr>
            <p:ph type="sldNum" sz="quarter" idx="12"/>
          </p:nvPr>
        </p:nvSpPr>
        <p:spPr/>
        <p:txBody>
          <a:bodyPr/>
          <a:lstStyle/>
          <a:p>
            <a:fld id="{A49FEDE7-8061-9B4D-88A1-7EA83A94C31B}" type="slidenum">
              <a:rPr lang="x-none" smtClean="0"/>
              <a:t>23</a:t>
            </a:fld>
            <a:endParaRPr lang="x-none"/>
          </a:p>
        </p:txBody>
      </p:sp>
      <p:pic>
        <p:nvPicPr>
          <p:cNvPr id="6" name="Picture 5">
            <a:extLst>
              <a:ext uri="{FF2B5EF4-FFF2-40B4-BE49-F238E27FC236}">
                <a16:creationId xmlns:a16="http://schemas.microsoft.com/office/drawing/2014/main" id="{AA240EED-D1BA-BACA-EAB0-A4FD24474102}"/>
              </a:ext>
            </a:extLst>
          </p:cNvPr>
          <p:cNvPicPr>
            <a:picLocks noChangeAspect="1"/>
          </p:cNvPicPr>
          <p:nvPr/>
        </p:nvPicPr>
        <p:blipFill rotWithShape="1">
          <a:blip r:embed="rId5"/>
          <a:srcRect r="31" b="-2"/>
          <a:stretch/>
        </p:blipFill>
        <p:spPr>
          <a:xfrm>
            <a:off x="4783544" y="3934584"/>
            <a:ext cx="3559839" cy="2458516"/>
          </a:xfrm>
          <a:prstGeom prst="rect">
            <a:avLst/>
          </a:prstGeom>
        </p:spPr>
      </p:pic>
      <p:pic>
        <p:nvPicPr>
          <p:cNvPr id="5" name="Obraz 4">
            <a:extLst>
              <a:ext uri="{FF2B5EF4-FFF2-40B4-BE49-F238E27FC236}">
                <a16:creationId xmlns:a16="http://schemas.microsoft.com/office/drawing/2014/main" id="{41B88A7F-D41C-73FF-AE14-8F7DEECECB85}"/>
              </a:ext>
            </a:extLst>
          </p:cNvPr>
          <p:cNvPicPr>
            <a:picLocks noChangeAspect="1"/>
          </p:cNvPicPr>
          <p:nvPr/>
        </p:nvPicPr>
        <p:blipFill>
          <a:blip r:embed="rId6"/>
          <a:stretch>
            <a:fillRect/>
          </a:stretch>
        </p:blipFill>
        <p:spPr>
          <a:xfrm>
            <a:off x="1067214" y="4210258"/>
            <a:ext cx="3419475" cy="1866900"/>
          </a:xfrm>
          <a:prstGeom prst="rect">
            <a:avLst/>
          </a:prstGeom>
        </p:spPr>
      </p:pic>
    </p:spTree>
    <p:extLst>
      <p:ext uri="{BB962C8B-B14F-4D97-AF65-F5344CB8AC3E}">
        <p14:creationId xmlns:p14="http://schemas.microsoft.com/office/powerpoint/2010/main" val="17157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1A8141C0-5C65-C54B-B99F-F7A3DD1C2725}"/>
              </a:ext>
            </a:extLst>
          </p:cNvPr>
          <p:cNvSpPr/>
          <p:nvPr/>
        </p:nvSpPr>
        <p:spPr>
          <a:xfrm>
            <a:off x="413972" y="118053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6DE15013-44B3-074B-97E9-A65290DF3E17}"/>
              </a:ext>
            </a:extLst>
          </p:cNvPr>
          <p:cNvSpPr/>
          <p:nvPr/>
        </p:nvSpPr>
        <p:spPr>
          <a:xfrm>
            <a:off x="360335" y="11805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Rectangle 23">
            <a:extLst>
              <a:ext uri="{FF2B5EF4-FFF2-40B4-BE49-F238E27FC236}">
                <a16:creationId xmlns:a16="http://schemas.microsoft.com/office/drawing/2014/main" id="{9D6C8663-DB1F-4247-809A-B287EA418546}"/>
              </a:ext>
            </a:extLst>
          </p:cNvPr>
          <p:cNvSpPr/>
          <p:nvPr/>
        </p:nvSpPr>
        <p:spPr>
          <a:xfrm>
            <a:off x="404919" y="116048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35" name="Rectangle 34">
            <a:extLst>
              <a:ext uri="{FF2B5EF4-FFF2-40B4-BE49-F238E27FC236}">
                <a16:creationId xmlns:a16="http://schemas.microsoft.com/office/drawing/2014/main" id="{F31C2C26-C395-C54B-8D57-0673F22A82C3}"/>
              </a:ext>
            </a:extLst>
          </p:cNvPr>
          <p:cNvSpPr/>
          <p:nvPr/>
        </p:nvSpPr>
        <p:spPr>
          <a:xfrm>
            <a:off x="404919" y="973344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52797" y="2338061"/>
            <a:ext cx="1410183" cy="195225"/>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en-US" sz="3200" b="1" dirty="0" err="1">
                <a:solidFill>
                  <a:schemeClr val="bg1"/>
                </a:solidFill>
              </a:rPr>
              <a:t>Kolejne</a:t>
            </a:r>
            <a:r>
              <a:rPr lang="en-US" sz="3200" b="1" dirty="0">
                <a:solidFill>
                  <a:schemeClr val="bg1"/>
                </a:solidFill>
              </a:rPr>
              <a:t> </a:t>
            </a:r>
            <a:r>
              <a:rPr lang="en-US" sz="3200" b="1" dirty="0" err="1">
                <a:solidFill>
                  <a:schemeClr val="bg1"/>
                </a:solidFill>
              </a:rPr>
              <a:t>kroki</a:t>
            </a:r>
            <a:endParaRPr lang="en-US" sz="3200" b="1" dirty="0">
              <a:solidFill>
                <a:schemeClr val="bg1"/>
              </a:solidFill>
            </a:endParaRPr>
          </a:p>
        </p:txBody>
      </p:sp>
      <p:sp>
        <p:nvSpPr>
          <p:cNvPr id="38" name="Oval 37">
            <a:extLst>
              <a:ext uri="{FF2B5EF4-FFF2-40B4-BE49-F238E27FC236}">
                <a16:creationId xmlns:a16="http://schemas.microsoft.com/office/drawing/2014/main" id="{D60B3799-3650-3040-8A47-A09C1ACC3DD9}"/>
              </a:ext>
            </a:extLst>
          </p:cNvPr>
          <p:cNvSpPr/>
          <p:nvPr/>
        </p:nvSpPr>
        <p:spPr>
          <a:xfrm>
            <a:off x="4412394" y="324441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Oval 38">
            <a:extLst>
              <a:ext uri="{FF2B5EF4-FFF2-40B4-BE49-F238E27FC236}">
                <a16:creationId xmlns:a16="http://schemas.microsoft.com/office/drawing/2014/main" id="{5BE17A2C-7A80-F44F-AD9D-325A030E5B08}"/>
              </a:ext>
            </a:extLst>
          </p:cNvPr>
          <p:cNvSpPr/>
          <p:nvPr/>
        </p:nvSpPr>
        <p:spPr>
          <a:xfrm>
            <a:off x="4338786" y="323421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x-none"/>
          </a:p>
        </p:txBody>
      </p:sp>
      <p:sp>
        <p:nvSpPr>
          <p:cNvPr id="41" name="Rectangle 40">
            <a:extLst>
              <a:ext uri="{FF2B5EF4-FFF2-40B4-BE49-F238E27FC236}">
                <a16:creationId xmlns:a16="http://schemas.microsoft.com/office/drawing/2014/main" id="{8AC1BD6E-DA2F-2B41-9128-F8F38B9A58FB}"/>
              </a:ext>
            </a:extLst>
          </p:cNvPr>
          <p:cNvSpPr/>
          <p:nvPr/>
        </p:nvSpPr>
        <p:spPr>
          <a:xfrm>
            <a:off x="911772" y="1199679"/>
            <a:ext cx="10866255" cy="1754326"/>
          </a:xfrm>
          <a:prstGeom prst="rect">
            <a:avLst/>
          </a:prstGeom>
        </p:spPr>
        <p:txBody>
          <a:bodyPr wrap="square">
            <a:spAutoFit/>
          </a:bodyPr>
          <a:lstStyle/>
          <a:p>
            <a:pPr algn="thaiDist">
              <a:lnSpc>
                <a:spcPct val="120000"/>
              </a:lnSpc>
            </a:pPr>
            <a:r>
              <a:rPr lang="pl-PL" b="1" dirty="0">
                <a:solidFill>
                  <a:srgbClr val="262626"/>
                </a:solidFill>
              </a:rPr>
              <a:t>Powiedz uczniom, że ich zadaniem jest posortować zestaw kart na trzy kupki: przedmioty nadające się do recyklingu, przedmioty nienadające się do recyklingu i pięć przedmiotów, które potencjalnie nadają się do recyklingu. </a:t>
            </a:r>
            <a:r>
              <a:rPr lang="pl-PL" dirty="0">
                <a:solidFill>
                  <a:srgbClr val="262626"/>
                </a:solidFill>
              </a:rPr>
              <a:t>Po posortowaniu kart uczniowie pracują w grupach, wypełniając arkusz do ćwiczenia listą pięciu przedmiotów, które uznali za potencjalnie nadające się do recyklingu. Przy każdym tym przedmiocie uczniowie wpisują krótkie wyjaśnienie, co należy zrobić, żeby dany przedmiot nadawał się do recyklingu.</a:t>
            </a:r>
            <a:endParaRPr lang="en-US" dirty="0">
              <a:solidFill>
                <a:srgbClr val="262626"/>
              </a:solidFill>
            </a:endParaRPr>
          </a:p>
        </p:txBody>
      </p:sp>
      <p:pic>
        <p:nvPicPr>
          <p:cNvPr id="14" name="Picture 13" descr="Table&#10;&#10;Description automatically generated">
            <a:extLst>
              <a:ext uri="{FF2B5EF4-FFF2-40B4-BE49-F238E27FC236}">
                <a16:creationId xmlns:a16="http://schemas.microsoft.com/office/drawing/2014/main" id="{6B9359A7-2026-1F49-92E5-08C93CEF1AC6}"/>
              </a:ext>
            </a:extLst>
          </p:cNvPr>
          <p:cNvPicPr>
            <a:picLocks noChangeAspect="1"/>
          </p:cNvPicPr>
          <p:nvPr/>
        </p:nvPicPr>
        <p:blipFill>
          <a:blip r:embed="rId4"/>
          <a:stretch>
            <a:fillRect/>
          </a:stretch>
        </p:blipFill>
        <p:spPr>
          <a:xfrm>
            <a:off x="959316" y="2954005"/>
            <a:ext cx="2715787" cy="3785217"/>
          </a:xfrm>
          <a:prstGeom prst="rect">
            <a:avLst/>
          </a:prstGeom>
        </p:spPr>
      </p:pic>
      <p:sp>
        <p:nvSpPr>
          <p:cNvPr id="43" name="TextBox 42">
            <a:extLst>
              <a:ext uri="{FF2B5EF4-FFF2-40B4-BE49-F238E27FC236}">
                <a16:creationId xmlns:a16="http://schemas.microsoft.com/office/drawing/2014/main" id="{2E6CD209-3619-6343-8ECA-CDB40CFC7A6C}"/>
              </a:ext>
            </a:extLst>
          </p:cNvPr>
          <p:cNvSpPr txBox="1"/>
          <p:nvPr/>
        </p:nvSpPr>
        <p:spPr>
          <a:xfrm>
            <a:off x="4875575" y="3158442"/>
            <a:ext cx="6675678" cy="1754326"/>
          </a:xfrm>
          <a:prstGeom prst="rect">
            <a:avLst/>
          </a:prstGeom>
          <a:noFill/>
        </p:spPr>
        <p:txBody>
          <a:bodyPr wrap="square">
            <a:spAutoFit/>
          </a:bodyPr>
          <a:lstStyle/>
          <a:p>
            <a:pPr algn="thaiDist">
              <a:lnSpc>
                <a:spcPct val="120000"/>
              </a:lnSpc>
            </a:pPr>
            <a:r>
              <a:rPr lang="pl-PL" b="1" dirty="0">
                <a:solidFill>
                  <a:srgbClr val="262626"/>
                </a:solidFill>
              </a:rPr>
              <a:t>Niech każda grupa przedstawi przedmiot potencjalnie nadający się do recyklingu i czynność, którą trzeba wykonać, żeby nadawał się on do recyklingu. </a:t>
            </a:r>
            <a:r>
              <a:rPr lang="pl-PL" dirty="0">
                <a:solidFill>
                  <a:srgbClr val="262626"/>
                </a:solidFill>
              </a:rPr>
              <a:t>Omówcie przedmioty nieprawidłowo zakwalifikowane jako potencjalnie nadające się do recyklingu i te, które zostały przeoczone.</a:t>
            </a:r>
            <a:endParaRPr lang="en-US" sz="1800" dirty="0">
              <a:solidFill>
                <a:srgbClr val="262626"/>
              </a:solidFill>
            </a:endParaRPr>
          </a:p>
        </p:txBody>
      </p:sp>
      <p:sp>
        <p:nvSpPr>
          <p:cNvPr id="5" name="Slide Number Placeholder 4">
            <a:extLst>
              <a:ext uri="{FF2B5EF4-FFF2-40B4-BE49-F238E27FC236}">
                <a16:creationId xmlns:a16="http://schemas.microsoft.com/office/drawing/2014/main" id="{123C4C63-394B-D32D-782B-205EBCB5EEFB}"/>
              </a:ext>
            </a:extLst>
          </p:cNvPr>
          <p:cNvSpPr>
            <a:spLocks noGrp="1"/>
          </p:cNvSpPr>
          <p:nvPr>
            <p:ph type="sldNum" sz="quarter" idx="12"/>
          </p:nvPr>
        </p:nvSpPr>
        <p:spPr/>
        <p:txBody>
          <a:bodyPr/>
          <a:lstStyle/>
          <a:p>
            <a:fld id="{A49FEDE7-8061-9B4D-88A1-7EA83A94C31B}" type="slidenum">
              <a:rPr lang="x-none" smtClean="0"/>
              <a:t>24</a:t>
            </a:fld>
            <a:endParaRPr lang="x-none"/>
          </a:p>
        </p:txBody>
      </p:sp>
    </p:spTree>
    <p:extLst>
      <p:ext uri="{BB962C8B-B14F-4D97-AF65-F5344CB8AC3E}">
        <p14:creationId xmlns:p14="http://schemas.microsoft.com/office/powerpoint/2010/main" val="11370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Rectangle 27">
            <a:extLst>
              <a:ext uri="{FF2B5EF4-FFF2-40B4-BE49-F238E27FC236}">
                <a16:creationId xmlns:a16="http://schemas.microsoft.com/office/drawing/2014/main" id="{99517891-8C27-C14F-822D-D6BE71B4E90C}"/>
              </a:ext>
            </a:extLst>
          </p:cNvPr>
          <p:cNvSpPr/>
          <p:nvPr/>
        </p:nvSpPr>
        <p:spPr>
          <a:xfrm>
            <a:off x="431787" y="1456997"/>
            <a:ext cx="5484920" cy="350865"/>
          </a:xfrm>
          <a:prstGeom prst="rect">
            <a:avLst/>
          </a:prstGeom>
        </p:spPr>
        <p:txBody>
          <a:bodyPr wrap="square">
            <a:spAutoFit/>
          </a:bodyPr>
          <a:lstStyle/>
          <a:p>
            <a:pPr algn="thaiDist">
              <a:lnSpc>
                <a:spcPct val="120000"/>
              </a:lnSpc>
            </a:pPr>
            <a:r>
              <a:rPr lang="pl-PL" sz="1400" b="1" dirty="0">
                <a:solidFill>
                  <a:schemeClr val="bg1"/>
                </a:solidFill>
              </a:rPr>
              <a:t>Najważniejsze efekty nauczania i powiązanie z programem nauczania:</a:t>
            </a:r>
            <a:endParaRPr lang="x-none" sz="1400" b="1" dirty="0">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2049634"/>
            <a:ext cx="11361877" cy="3046988"/>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pl-PL" sz="1600" b="1" dirty="0">
                <a:solidFill>
                  <a:srgbClr val="262626"/>
                </a:solidFill>
              </a:rPr>
              <a:t>Przyroda – Ziemia i działalność człowieka</a:t>
            </a:r>
            <a:r>
              <a:rPr lang="en-US" sz="1600" b="1" dirty="0">
                <a:solidFill>
                  <a:srgbClr val="262626"/>
                </a:solidFill>
              </a:rPr>
              <a:t>: </a:t>
            </a:r>
            <a:r>
              <a:rPr lang="pl-PL" sz="1600" dirty="0">
                <a:solidFill>
                  <a:srgbClr val="262626"/>
                </a:solidFill>
              </a:rPr>
              <a:t>Informowanie o rozwiązaniach, które zmniejszają wpływ wywierany przez człowieka na glebę, wodę, powietrze i/lub inne organizmy żywe w środowisku lokalnym. Czynności wykonywane przez ludzi mogą wpływać na otaczający ich świat. Ludzie mogą jednak dokonywać wyborów, które zmniejszają ich wpływ na glebę, wodę, powietrze i inne organizmy żywe.</a:t>
            </a: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r>
              <a:rPr lang="pl-PL" sz="1600" b="1" dirty="0">
                <a:solidFill>
                  <a:srgbClr val="262626"/>
                </a:solidFill>
              </a:rPr>
              <a:t>Nauki społeczne – ludzie, miejsca i środowiska: </a:t>
            </a:r>
            <a:r>
              <a:rPr lang="pl-PL" sz="1600" dirty="0">
                <a:solidFill>
                  <a:srgbClr val="262626"/>
                </a:solidFill>
              </a:rPr>
              <a:t>Uczniowie uczą się o ludziach, miejscach i środowiskach, co umożliwia im zrozumienie relacji pomiędzy populacjami ludzkimi a światem fizycznym.</a:t>
            </a: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r>
              <a:rPr lang="pl-PL" sz="1600" b="1" dirty="0">
                <a:solidFill>
                  <a:srgbClr val="262626"/>
                </a:solidFill>
              </a:rPr>
              <a:t>Umiejętności i biegłość w zakresie języka angielskiego</a:t>
            </a:r>
            <a:r>
              <a:rPr lang="en-US" sz="1600" b="1" dirty="0">
                <a:solidFill>
                  <a:srgbClr val="262626"/>
                </a:solidFill>
              </a:rPr>
              <a:t>: </a:t>
            </a:r>
            <a:r>
              <a:rPr lang="pl-PL" sz="1600" dirty="0">
                <a:solidFill>
                  <a:srgbClr val="262626"/>
                </a:solidFill>
              </a:rPr>
              <a:t>Umiejętność zadawania pytań dotyczących szczegółów zawartych w tekście literackim i odpowiadania na nie. Udział w rozmowach dotyczących zagadnień i tekstów we współpracy z różnymi partnerami. Przestrzeganie ustalonych reguł w rozmowach. Stosowanie słów i zwrotów poznanych podczas rozmów, czytania, słuchania </a:t>
            </a:r>
            <a:br>
              <a:rPr lang="pl-PL" sz="1600" dirty="0">
                <a:solidFill>
                  <a:srgbClr val="262626"/>
                </a:solidFill>
              </a:rPr>
            </a:br>
            <a:r>
              <a:rPr lang="pl-PL" sz="1600" dirty="0">
                <a:solidFill>
                  <a:srgbClr val="262626"/>
                </a:solidFill>
              </a:rPr>
              <a:t>i reagowania na teksty.</a:t>
            </a:r>
            <a:endParaRPr lang="en-US" sz="1600" dirty="0">
              <a:solidFill>
                <a:srgbClr val="262626"/>
              </a:solidFill>
            </a:endParaRPr>
          </a:p>
        </p:txBody>
      </p:sp>
      <p:sp>
        <p:nvSpPr>
          <p:cNvPr id="30" name="Rounded Rectangle 29">
            <a:extLst>
              <a:ext uri="{FF2B5EF4-FFF2-40B4-BE49-F238E27FC236}">
                <a16:creationId xmlns:a16="http://schemas.microsoft.com/office/drawing/2014/main" id="{B3D3BBA8-E2E4-CF45-BF72-B5B052BCB00C}"/>
              </a:ext>
            </a:extLst>
          </p:cNvPr>
          <p:cNvSpPr/>
          <p:nvPr/>
        </p:nvSpPr>
        <p:spPr>
          <a:xfrm>
            <a:off x="162837" y="5075903"/>
            <a:ext cx="4142874" cy="588563"/>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a:extLst>
              <a:ext uri="{FF2B5EF4-FFF2-40B4-BE49-F238E27FC236}">
                <a16:creationId xmlns:a16="http://schemas.microsoft.com/office/drawing/2014/main" id="{279E0FEB-CD14-B84F-9CC0-A073E335659C}"/>
              </a:ext>
            </a:extLst>
          </p:cNvPr>
          <p:cNvSpPr/>
          <p:nvPr/>
        </p:nvSpPr>
        <p:spPr>
          <a:xfrm>
            <a:off x="323617" y="5175086"/>
            <a:ext cx="3959989" cy="333617"/>
          </a:xfrm>
          <a:prstGeom prst="rect">
            <a:avLst/>
          </a:prstGeom>
        </p:spPr>
        <p:txBody>
          <a:bodyPr wrap="square">
            <a:spAutoFit/>
          </a:bodyPr>
          <a:lstStyle/>
          <a:p>
            <a:pPr algn="thaiDist">
              <a:lnSpc>
                <a:spcPct val="120000"/>
              </a:lnSpc>
            </a:pPr>
            <a:r>
              <a:rPr lang="pl-PL" sz="1400" b="1" dirty="0">
                <a:solidFill>
                  <a:schemeClr val="bg1"/>
                </a:solidFill>
              </a:rPr>
              <a:t>Powiązanie z Celami zrównoważonego rozwoju</a:t>
            </a:r>
            <a:endParaRPr lang="x-none" sz="1400" b="1" dirty="0">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TextBox 16">
            <a:extLst>
              <a:ext uri="{FF2B5EF4-FFF2-40B4-BE49-F238E27FC236}">
                <a16:creationId xmlns:a16="http://schemas.microsoft.com/office/drawing/2014/main" id="{8EBFCA84-3E35-AA4F-B39D-FB84F113376F}"/>
              </a:ext>
            </a:extLst>
          </p:cNvPr>
          <p:cNvSpPr txBox="1"/>
          <p:nvPr/>
        </p:nvSpPr>
        <p:spPr>
          <a:xfrm>
            <a:off x="2729804" y="294106"/>
            <a:ext cx="6667515" cy="400110"/>
          </a:xfrm>
          <a:prstGeom prst="rect">
            <a:avLst/>
          </a:prstGeom>
          <a:noFill/>
        </p:spPr>
        <p:txBody>
          <a:bodyPr wrap="square" rtlCol="0">
            <a:spAutoFit/>
          </a:bodyPr>
          <a:lstStyle/>
          <a:p>
            <a:pPr lvl="0" algn="ctr"/>
            <a:r>
              <a:rPr lang="pl-PL" sz="2000" b="1" dirty="0">
                <a:solidFill>
                  <a:prstClr val="white"/>
                </a:solidFill>
              </a:rPr>
              <a:t>Przygotowanie do lekcji i powiązanie z programem nauczania</a:t>
            </a:r>
            <a:endParaRPr lang="en-US" sz="2000" b="1" dirty="0">
              <a:solidFill>
                <a:prstClr val="white"/>
              </a:solidFill>
            </a:endParaRP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pl-PL" sz="1400" b="1" dirty="0">
                <a:solidFill>
                  <a:schemeClr val="bg1"/>
                </a:solidFill>
              </a:rPr>
              <a:t>Czas przygotowania: 10 - 15 minut</a:t>
            </a:r>
            <a:endParaRPr lang="en-US" sz="1400" b="1" dirty="0">
              <a:solidFill>
                <a:schemeClr val="bg1"/>
              </a:solidFill>
            </a:endParaRPr>
          </a:p>
        </p:txBody>
      </p:sp>
      <p:sp>
        <p:nvSpPr>
          <p:cNvPr id="5" name="Slide Number Placeholder 4">
            <a:extLst>
              <a:ext uri="{FF2B5EF4-FFF2-40B4-BE49-F238E27FC236}">
                <a16:creationId xmlns:a16="http://schemas.microsoft.com/office/drawing/2014/main" id="{DC45037E-BF8F-0590-1C64-76CCC775589B}"/>
              </a:ext>
            </a:extLst>
          </p:cNvPr>
          <p:cNvSpPr>
            <a:spLocks noGrp="1"/>
          </p:cNvSpPr>
          <p:nvPr>
            <p:ph type="sldNum" sz="quarter" idx="12"/>
          </p:nvPr>
        </p:nvSpPr>
        <p:spPr/>
        <p:txBody>
          <a:bodyPr/>
          <a:lstStyle/>
          <a:p>
            <a:fld id="{A49FEDE7-8061-9B4D-88A1-7EA83A94C31B}" type="slidenum">
              <a:rPr lang="x-none" smtClean="0"/>
              <a:t>3</a:t>
            </a:fld>
            <a:endParaRPr lang="x-none"/>
          </a:p>
        </p:txBody>
      </p:sp>
      <p:pic>
        <p:nvPicPr>
          <p:cNvPr id="36" name="Obraz 35">
            <a:extLst>
              <a:ext uri="{FF2B5EF4-FFF2-40B4-BE49-F238E27FC236}">
                <a16:creationId xmlns:a16="http://schemas.microsoft.com/office/drawing/2014/main" id="{A10B25BE-F84A-4A54-BC40-86E5FA1A7963}"/>
              </a:ext>
            </a:extLst>
          </p:cNvPr>
          <p:cNvPicPr>
            <a:picLocks noChangeAspect="1"/>
          </p:cNvPicPr>
          <p:nvPr/>
        </p:nvPicPr>
        <p:blipFill>
          <a:blip r:embed="rId4"/>
          <a:stretch>
            <a:fillRect/>
          </a:stretch>
        </p:blipFill>
        <p:spPr>
          <a:xfrm>
            <a:off x="1851357" y="5754911"/>
            <a:ext cx="835876" cy="846132"/>
          </a:xfrm>
          <a:prstGeom prst="rect">
            <a:avLst/>
          </a:prstGeom>
        </p:spPr>
      </p:pic>
      <p:pic>
        <p:nvPicPr>
          <p:cNvPr id="40" name="Obraz 39">
            <a:extLst>
              <a:ext uri="{FF2B5EF4-FFF2-40B4-BE49-F238E27FC236}">
                <a16:creationId xmlns:a16="http://schemas.microsoft.com/office/drawing/2014/main" id="{E3197EE2-B4BB-43E8-A2C1-9EB124275C1F}"/>
              </a:ext>
            </a:extLst>
          </p:cNvPr>
          <p:cNvPicPr>
            <a:picLocks noChangeAspect="1"/>
          </p:cNvPicPr>
          <p:nvPr/>
        </p:nvPicPr>
        <p:blipFill>
          <a:blip r:embed="rId5"/>
          <a:stretch>
            <a:fillRect/>
          </a:stretch>
        </p:blipFill>
        <p:spPr>
          <a:xfrm>
            <a:off x="2672462" y="5752346"/>
            <a:ext cx="867743" cy="845634"/>
          </a:xfrm>
          <a:prstGeom prst="rect">
            <a:avLst/>
          </a:prstGeom>
        </p:spPr>
      </p:pic>
      <p:pic>
        <p:nvPicPr>
          <p:cNvPr id="42" name="Obraz 41">
            <a:extLst>
              <a:ext uri="{FF2B5EF4-FFF2-40B4-BE49-F238E27FC236}">
                <a16:creationId xmlns:a16="http://schemas.microsoft.com/office/drawing/2014/main" id="{5014F104-62E8-4D68-827B-0D601270EAEF}"/>
              </a:ext>
            </a:extLst>
          </p:cNvPr>
          <p:cNvPicPr>
            <a:picLocks noChangeAspect="1"/>
          </p:cNvPicPr>
          <p:nvPr/>
        </p:nvPicPr>
        <p:blipFill>
          <a:blip r:embed="rId6"/>
          <a:stretch>
            <a:fillRect/>
          </a:stretch>
        </p:blipFill>
        <p:spPr>
          <a:xfrm>
            <a:off x="1046234" y="5752392"/>
            <a:ext cx="831570" cy="826560"/>
          </a:xfrm>
          <a:prstGeom prst="rect">
            <a:avLst/>
          </a:prstGeom>
        </p:spPr>
      </p:pic>
      <p:pic>
        <p:nvPicPr>
          <p:cNvPr id="44" name="Obraz 43">
            <a:extLst>
              <a:ext uri="{FF2B5EF4-FFF2-40B4-BE49-F238E27FC236}">
                <a16:creationId xmlns:a16="http://schemas.microsoft.com/office/drawing/2014/main" id="{6929BFB8-549E-4E41-B067-4C90C98F92C5}"/>
              </a:ext>
            </a:extLst>
          </p:cNvPr>
          <p:cNvPicPr>
            <a:picLocks noChangeAspect="1"/>
          </p:cNvPicPr>
          <p:nvPr/>
        </p:nvPicPr>
        <p:blipFill>
          <a:blip r:embed="rId7"/>
          <a:stretch>
            <a:fillRect/>
          </a:stretch>
        </p:blipFill>
        <p:spPr>
          <a:xfrm>
            <a:off x="213347" y="5750371"/>
            <a:ext cx="828581" cy="828581"/>
          </a:xfrm>
          <a:prstGeom prst="rect">
            <a:avLst/>
          </a:prstGeom>
        </p:spPr>
      </p:pic>
      <p:grpSp>
        <p:nvGrpSpPr>
          <p:cNvPr id="46" name="Group 23">
            <a:extLst>
              <a:ext uri="{FF2B5EF4-FFF2-40B4-BE49-F238E27FC236}">
                <a16:creationId xmlns:a16="http://schemas.microsoft.com/office/drawing/2014/main" id="{1D0CD551-D8FA-4806-BF7F-30C387F0B322}"/>
              </a:ext>
            </a:extLst>
          </p:cNvPr>
          <p:cNvGrpSpPr/>
          <p:nvPr/>
        </p:nvGrpSpPr>
        <p:grpSpPr>
          <a:xfrm>
            <a:off x="4753486" y="5071886"/>
            <a:ext cx="5346212" cy="1467026"/>
            <a:chOff x="4790164" y="5144469"/>
            <a:chExt cx="6979920" cy="1487643"/>
          </a:xfrm>
        </p:grpSpPr>
        <p:sp>
          <p:nvSpPr>
            <p:cNvPr id="47" name="Rounded Rectangle 24">
              <a:extLst>
                <a:ext uri="{FF2B5EF4-FFF2-40B4-BE49-F238E27FC236}">
                  <a16:creationId xmlns:a16="http://schemas.microsoft.com/office/drawing/2014/main" id="{0F03CF7D-87AE-45CF-BCA3-BA55C456E797}"/>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x-none">
                <a:solidFill>
                  <a:srgbClr val="29C7F7"/>
                </a:solidFill>
                <a:highlight>
                  <a:srgbClr val="29C7F7"/>
                </a:highlight>
              </a:endParaRPr>
            </a:p>
          </p:txBody>
        </p:sp>
        <p:sp>
          <p:nvSpPr>
            <p:cNvPr id="48" name="Rounded Rectangle 25">
              <a:extLst>
                <a:ext uri="{FF2B5EF4-FFF2-40B4-BE49-F238E27FC236}">
                  <a16:creationId xmlns:a16="http://schemas.microsoft.com/office/drawing/2014/main" id="{19382AC3-14BF-4A1E-BABD-0DE4D60386FD}"/>
                </a:ext>
              </a:extLst>
            </p:cNvPr>
            <p:cNvSpPr/>
            <p:nvPr/>
          </p:nvSpPr>
          <p:spPr>
            <a:xfrm>
              <a:off x="4790164" y="5443839"/>
              <a:ext cx="6979920" cy="1188273"/>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pl-PL" sz="1200" b="1" dirty="0"/>
                <a:t>Konspekty są tak pomyślane, aby były elastyczne i pozwalały reagować na potrzeby, ewoluując podczas lekcji</a:t>
              </a:r>
              <a:r>
                <a:rPr lang="en-US" sz="1200" b="1" dirty="0"/>
                <a:t>. </a:t>
              </a:r>
              <a:r>
                <a:rPr lang="pl-PL" sz="1200" b="1" dirty="0"/>
                <a:t>Lekcje można edytować i dostosowywać do różnych indywidualnych kontekstów związanych z uczniami i środowiskiem lekcyjnym</a:t>
              </a:r>
              <a:r>
                <a:rPr lang="en-US" sz="1200" b="1" dirty="0"/>
                <a:t>. </a:t>
              </a:r>
              <a:r>
                <a:rPr lang="pl-PL" sz="1200" b="1" dirty="0"/>
                <a:t>Dostępna do pobrania jest wersja </a:t>
              </a:r>
              <a:r>
                <a:rPr lang="en-US" sz="1200" b="1" dirty="0"/>
                <a:t>PowerPoint </a:t>
              </a:r>
              <a:r>
                <a:rPr lang="pl-PL" sz="1200" b="1" dirty="0"/>
                <a:t>z instrukcjami dla nauczyciela oraz lekcja w formacie </a:t>
              </a:r>
              <a:r>
                <a:rPr lang="en-US" sz="1200" b="1" dirty="0"/>
                <a:t>PDF </a:t>
              </a:r>
              <a:r>
                <a:rPr lang="pl-PL" sz="1200" b="1" dirty="0"/>
                <a:t>do wydruku</a:t>
              </a:r>
              <a:r>
                <a:rPr lang="en-US" sz="1200" b="1" dirty="0"/>
                <a:t>. </a:t>
              </a:r>
            </a:p>
            <a:p>
              <a:pPr algn="ctr"/>
              <a:endParaRPr lang="x-none" dirty="0"/>
            </a:p>
          </p:txBody>
        </p:sp>
        <p:sp>
          <p:nvSpPr>
            <p:cNvPr id="49" name="TextBox 26">
              <a:extLst>
                <a:ext uri="{FF2B5EF4-FFF2-40B4-BE49-F238E27FC236}">
                  <a16:creationId xmlns:a16="http://schemas.microsoft.com/office/drawing/2014/main" id="{38B9823F-8D96-4086-813F-31FF28BFB24F}"/>
                </a:ext>
              </a:extLst>
            </p:cNvPr>
            <p:cNvSpPr txBox="1"/>
            <p:nvPr/>
          </p:nvSpPr>
          <p:spPr>
            <a:xfrm>
              <a:off x="6200878" y="5144469"/>
              <a:ext cx="5017393" cy="299370"/>
            </a:xfrm>
            <a:prstGeom prst="rect">
              <a:avLst/>
            </a:prstGeom>
            <a:noFill/>
          </p:spPr>
          <p:txBody>
            <a:bodyPr wrap="square" rtlCol="0">
              <a:spAutoFit/>
            </a:bodyPr>
            <a:lstStyle/>
            <a:p>
              <a:r>
                <a:rPr lang="pl-PL" sz="1200" b="1" dirty="0">
                  <a:solidFill>
                    <a:schemeClr val="bg1"/>
                  </a:solidFill>
                </a:rPr>
                <a:t>Lekcja elastyczna, z możliwością dostosowania</a:t>
              </a:r>
              <a:endParaRPr lang="en-US" sz="1200" b="1" dirty="0">
                <a:solidFill>
                  <a:schemeClr val="bg1"/>
                </a:solidFill>
              </a:endParaRPr>
            </a:p>
          </p:txBody>
        </p:sp>
      </p:gr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pl-PL" sz="3200" b="1" dirty="0">
                <a:solidFill>
                  <a:schemeClr val="bg1"/>
                </a:solidFill>
              </a:rPr>
              <a:t>Lekcja</a:t>
            </a:r>
            <a:endParaRPr lang="en-US" sz="3200" b="1" dirty="0">
              <a:solidFill>
                <a:schemeClr val="bg1"/>
              </a:solidFill>
            </a:endParaRPr>
          </a:p>
        </p:txBody>
      </p:sp>
      <p:sp>
        <p:nvSpPr>
          <p:cNvPr id="22" name="Oval 21">
            <a:extLst>
              <a:ext uri="{FF2B5EF4-FFF2-40B4-BE49-F238E27FC236}">
                <a16:creationId xmlns:a16="http://schemas.microsoft.com/office/drawing/2014/main" id="{1A8141C0-5C65-C54B-B99F-F7A3DD1C2725}"/>
              </a:ext>
            </a:extLst>
          </p:cNvPr>
          <p:cNvSpPr/>
          <p:nvPr/>
        </p:nvSpPr>
        <p:spPr>
          <a:xfrm>
            <a:off x="413972" y="121711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6DE15013-44B3-074B-97E9-A65290DF3E17}"/>
              </a:ext>
            </a:extLst>
          </p:cNvPr>
          <p:cNvSpPr/>
          <p:nvPr/>
        </p:nvSpPr>
        <p:spPr>
          <a:xfrm>
            <a:off x="360335" y="121711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Rectangle 23">
            <a:extLst>
              <a:ext uri="{FF2B5EF4-FFF2-40B4-BE49-F238E27FC236}">
                <a16:creationId xmlns:a16="http://schemas.microsoft.com/office/drawing/2014/main" id="{9D6C8663-DB1F-4247-809A-B287EA418546}"/>
              </a:ext>
            </a:extLst>
          </p:cNvPr>
          <p:cNvSpPr/>
          <p:nvPr/>
        </p:nvSpPr>
        <p:spPr>
          <a:xfrm>
            <a:off x="404919" y="119706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259485"/>
            <a:ext cx="10866255" cy="1938992"/>
          </a:xfrm>
          <a:prstGeom prst="rect">
            <a:avLst/>
          </a:prstGeom>
        </p:spPr>
        <p:txBody>
          <a:bodyPr wrap="square">
            <a:spAutoFit/>
          </a:bodyPr>
          <a:lstStyle/>
          <a:p>
            <a:pPr algn="thaiDist">
              <a:lnSpc>
                <a:spcPct val="120000"/>
              </a:lnSpc>
              <a:tabLst>
                <a:tab pos="531813" algn="l"/>
              </a:tabLst>
            </a:pPr>
            <a:r>
              <a:rPr lang="pl-PL" sz="1600" b="1" dirty="0">
                <a:solidFill>
                  <a:srgbClr val="262626"/>
                </a:solidFill>
              </a:rPr>
              <a:t>Wprowadź uczniów w lekcję pokazem slajdów i krótką rozmową o tym, co uczniowie już wiedzą na temat</a:t>
            </a:r>
            <a:r>
              <a:rPr lang="en-US" sz="1600" b="1" dirty="0">
                <a:solidFill>
                  <a:srgbClr val="262626"/>
                </a:solidFill>
              </a:rPr>
              <a:t> </a:t>
            </a:r>
            <a:r>
              <a:rPr lang="pl-PL" sz="1600" b="1" dirty="0">
                <a:solidFill>
                  <a:srgbClr val="262626"/>
                </a:solidFill>
              </a:rPr>
              <a:t>recyklingu</a:t>
            </a:r>
            <a:r>
              <a:rPr lang="en-US" sz="1600" b="1" dirty="0">
                <a:solidFill>
                  <a:srgbClr val="262626"/>
                </a:solidFill>
              </a:rPr>
              <a:t>. </a:t>
            </a:r>
          </a:p>
          <a:p>
            <a:pPr marL="285750" indent="-285750" algn="thaiDist">
              <a:lnSpc>
                <a:spcPct val="120000"/>
              </a:lnSpc>
              <a:buSzPct val="150000"/>
              <a:buFont typeface="Arial" panose="020B0604020202020204" pitchFamily="34" charset="0"/>
              <a:buChar char="•"/>
              <a:tabLst>
                <a:tab pos="531813" algn="l"/>
              </a:tabLst>
            </a:pPr>
            <a:r>
              <a:rPr lang="pl-PL" sz="1400" dirty="0">
                <a:solidFill>
                  <a:srgbClr val="262626"/>
                </a:solidFill>
              </a:rPr>
              <a:t>Co to jest recykling? </a:t>
            </a:r>
          </a:p>
          <a:p>
            <a:pPr marL="285750" indent="-285750" algn="thaiDist">
              <a:lnSpc>
                <a:spcPct val="120000"/>
              </a:lnSpc>
              <a:buSzPct val="150000"/>
              <a:buFont typeface="Arial" panose="020B0604020202020204" pitchFamily="34" charset="0"/>
              <a:buChar char="•"/>
              <a:tabLst>
                <a:tab pos="531813" algn="l"/>
              </a:tabLst>
            </a:pPr>
            <a:r>
              <a:rPr lang="pl-PL" sz="1400" dirty="0">
                <a:solidFill>
                  <a:srgbClr val="262626"/>
                </a:solidFill>
              </a:rPr>
              <a:t>Dlaczego stosujemy recykling? </a:t>
            </a:r>
          </a:p>
          <a:p>
            <a:pPr marL="285750" indent="-285750" algn="thaiDist">
              <a:lnSpc>
                <a:spcPct val="120000"/>
              </a:lnSpc>
              <a:buSzPct val="150000"/>
              <a:buFont typeface="Arial" panose="020B0604020202020204" pitchFamily="34" charset="0"/>
              <a:buChar char="•"/>
              <a:tabLst>
                <a:tab pos="531813" algn="l"/>
              </a:tabLst>
            </a:pPr>
            <a:r>
              <a:rPr lang="pl-PL" sz="1400" dirty="0">
                <a:solidFill>
                  <a:srgbClr val="262626"/>
                </a:solidFill>
              </a:rPr>
              <a:t>Jakie rzeczy waszym zdaniem nadają się do recyklingu?</a:t>
            </a:r>
          </a:p>
          <a:p>
            <a:pPr marL="285750" indent="-285750" algn="thaiDist">
              <a:lnSpc>
                <a:spcPct val="120000"/>
              </a:lnSpc>
              <a:buSzPct val="150000"/>
              <a:buFont typeface="Arial" panose="020B0604020202020204" pitchFamily="34" charset="0"/>
              <a:buChar char="•"/>
              <a:tabLst>
                <a:tab pos="531813" algn="l"/>
              </a:tabLst>
            </a:pPr>
            <a:r>
              <a:rPr lang="pl-PL" sz="1400" dirty="0">
                <a:solidFill>
                  <a:srgbClr val="262626"/>
                </a:solidFill>
              </a:rPr>
              <a:t>Czy są jakieś rzeczy, które nie nadają się do recyklingu? </a:t>
            </a:r>
          </a:p>
          <a:p>
            <a:pPr marL="285750" indent="-285750" algn="thaiDist">
              <a:lnSpc>
                <a:spcPct val="120000"/>
              </a:lnSpc>
              <a:buSzPct val="150000"/>
              <a:buFont typeface="Arial" panose="020B0604020202020204" pitchFamily="34" charset="0"/>
              <a:buChar char="•"/>
              <a:tabLst>
                <a:tab pos="531813" algn="l"/>
              </a:tabLst>
            </a:pPr>
            <a:r>
              <a:rPr lang="pl-PL" sz="1400" dirty="0">
                <a:solidFill>
                  <a:srgbClr val="262626"/>
                </a:solidFill>
              </a:rPr>
              <a:t>Czego nie należy umieszczać w pojemnikach do recyklingu? </a:t>
            </a:r>
          </a:p>
          <a:p>
            <a:pPr marL="285750" indent="-285750" algn="thaiDist">
              <a:lnSpc>
                <a:spcPct val="120000"/>
              </a:lnSpc>
              <a:buSzPct val="150000"/>
              <a:buFont typeface="Arial" panose="020B0604020202020204" pitchFamily="34" charset="0"/>
              <a:buChar char="•"/>
              <a:tabLst>
                <a:tab pos="531813" algn="l"/>
              </a:tabLst>
            </a:pPr>
            <a:r>
              <a:rPr lang="pl-PL" sz="1400" dirty="0">
                <a:solidFill>
                  <a:srgbClr val="262626"/>
                </a:solidFill>
              </a:rPr>
              <a:t>Jak brzmi „ABC” recyklingu?</a:t>
            </a: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665742" y="2987584"/>
            <a:ext cx="2688597" cy="247743"/>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Rounded Rectangle 26">
            <a:extLst>
              <a:ext uri="{FF2B5EF4-FFF2-40B4-BE49-F238E27FC236}">
                <a16:creationId xmlns:a16="http://schemas.microsoft.com/office/drawing/2014/main" id="{F8013E0F-393E-6E45-AB2D-C27C20C4292A}"/>
              </a:ext>
            </a:extLst>
          </p:cNvPr>
          <p:cNvSpPr/>
          <p:nvPr/>
        </p:nvSpPr>
        <p:spPr>
          <a:xfrm>
            <a:off x="911772" y="3371190"/>
            <a:ext cx="11280227" cy="2802206"/>
          </a:xfrm>
          <a:prstGeom prst="roundRect">
            <a:avLst/>
          </a:prstGeom>
          <a:solidFill>
            <a:srgbClr val="29C7F7"/>
          </a:solidFill>
          <a:ln w="190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Rectangle 27">
            <a:extLst>
              <a:ext uri="{FF2B5EF4-FFF2-40B4-BE49-F238E27FC236}">
                <a16:creationId xmlns:a16="http://schemas.microsoft.com/office/drawing/2014/main" id="{A7177BA0-F0BE-C248-95D6-2CC64280DEFB}"/>
              </a:ext>
            </a:extLst>
          </p:cNvPr>
          <p:cNvSpPr/>
          <p:nvPr/>
        </p:nvSpPr>
        <p:spPr>
          <a:xfrm>
            <a:off x="1048940" y="3475429"/>
            <a:ext cx="10479031" cy="2160591"/>
          </a:xfrm>
          <a:prstGeom prst="rect">
            <a:avLst/>
          </a:prstGeom>
        </p:spPr>
        <p:txBody>
          <a:bodyPr wrap="square">
            <a:spAutoFit/>
          </a:bodyPr>
          <a:lstStyle/>
          <a:p>
            <a:pPr marL="285750" indent="-285750" algn="thaiDist">
              <a:lnSpc>
                <a:spcPct val="120000"/>
              </a:lnSpc>
              <a:buSzPct val="150000"/>
              <a:buFont typeface="Arial" panose="020B0604020202020204" pitchFamily="34" charset="0"/>
              <a:buChar char="•"/>
            </a:pPr>
            <a:r>
              <a:rPr lang="pl-PL" sz="1400" dirty="0">
                <a:solidFill>
                  <a:schemeClr val="bg1"/>
                </a:solidFill>
              </a:rPr>
              <a:t>Wyświetl materiały „TAK/NIE” albo poproś uczniów, żeby je sięgnęli</a:t>
            </a:r>
            <a:r>
              <a:rPr lang="en-US" sz="1400" dirty="0">
                <a:solidFill>
                  <a:schemeClr val="bg1"/>
                </a:solidFill>
              </a:rPr>
              <a:t>. </a:t>
            </a:r>
          </a:p>
          <a:p>
            <a:pPr marL="285750" indent="-285750" algn="thaiDist">
              <a:lnSpc>
                <a:spcPct val="120000"/>
              </a:lnSpc>
              <a:buSzPct val="150000"/>
              <a:buFont typeface="Arial" panose="020B0604020202020204" pitchFamily="34" charset="0"/>
              <a:buChar char="•"/>
            </a:pPr>
            <a:r>
              <a:rPr lang="pl-PL" sz="1400" dirty="0">
                <a:solidFill>
                  <a:schemeClr val="bg1"/>
                </a:solidFill>
              </a:rPr>
              <a:t>Wyświetl slajdy i zapytaj, dlaczego pojemniki do recyklingu są złe albo dobre. Pozwól uczniom, żeby ustalili uzasadnienie dla każdego obrazka na podstawie materiałów TAK/NIE</a:t>
            </a:r>
            <a:r>
              <a:rPr lang="en-US" sz="1400" dirty="0">
                <a:solidFill>
                  <a:schemeClr val="bg1"/>
                </a:solidFill>
              </a:rPr>
              <a:t>.</a:t>
            </a:r>
          </a:p>
          <a:p>
            <a:pPr marL="285750" indent="-285750" algn="thaiDist">
              <a:lnSpc>
                <a:spcPct val="120000"/>
              </a:lnSpc>
              <a:buSzPct val="150000"/>
              <a:buFont typeface="Arial" panose="020B0604020202020204" pitchFamily="34" charset="0"/>
              <a:buChar char="•"/>
            </a:pPr>
            <a:r>
              <a:rPr lang="pl-PL" sz="1400" dirty="0">
                <a:solidFill>
                  <a:schemeClr val="bg1"/>
                </a:solidFill>
              </a:rPr>
              <a:t>Porozmawiajcie o tym, że niektóre rzeczy nadają się do recyklingu, ale nie można ich </a:t>
            </a:r>
            <a:r>
              <a:rPr lang="pl-PL" sz="1400" dirty="0" err="1">
                <a:solidFill>
                  <a:schemeClr val="bg1"/>
                </a:solidFill>
              </a:rPr>
              <a:t>zrecyklingować</a:t>
            </a:r>
            <a:r>
              <a:rPr lang="pl-PL" sz="1400" dirty="0">
                <a:solidFill>
                  <a:schemeClr val="bg1"/>
                </a:solidFill>
              </a:rPr>
              <a:t> przez to, że są brudne </a:t>
            </a:r>
            <a:r>
              <a:rPr lang="en-US" sz="1400" dirty="0">
                <a:solidFill>
                  <a:schemeClr val="bg1"/>
                </a:solidFill>
              </a:rPr>
              <a:t>(</a:t>
            </a:r>
            <a:r>
              <a:rPr lang="pl-PL" sz="1400" dirty="0">
                <a:solidFill>
                  <a:schemeClr val="bg1"/>
                </a:solidFill>
              </a:rPr>
              <a:t>ich zanieczyszczenie brudzi inne materiały przeznaczone do recyklingu, przez co nie można ich </a:t>
            </a:r>
            <a:r>
              <a:rPr lang="pl-PL" sz="1400" dirty="0" err="1">
                <a:solidFill>
                  <a:schemeClr val="bg1"/>
                </a:solidFill>
              </a:rPr>
              <a:t>zrecyklingować</a:t>
            </a:r>
            <a:r>
              <a:rPr lang="en-US" sz="1400" dirty="0">
                <a:solidFill>
                  <a:schemeClr val="bg1"/>
                </a:solidFill>
              </a:rPr>
              <a:t>). </a:t>
            </a:r>
            <a:r>
              <a:rPr lang="pl-PL" sz="1400" dirty="0">
                <a:solidFill>
                  <a:schemeClr val="bg1"/>
                </a:solidFill>
              </a:rPr>
              <a:t>Przejrzyjcie przykłady i 2 kroki w prawidłowym recyklingu</a:t>
            </a:r>
            <a:r>
              <a:rPr lang="en-US" sz="1400" dirty="0">
                <a:solidFill>
                  <a:schemeClr val="bg1"/>
                </a:solidFill>
              </a:rPr>
              <a:t>.</a:t>
            </a:r>
          </a:p>
          <a:p>
            <a:pPr marL="285750" indent="-285750" algn="thaiDist">
              <a:lnSpc>
                <a:spcPct val="120000"/>
              </a:lnSpc>
              <a:buSzPct val="150000"/>
              <a:buFont typeface="Arial" panose="020B0604020202020204" pitchFamily="34" charset="0"/>
              <a:buChar char="•"/>
            </a:pPr>
            <a:r>
              <a:rPr lang="pl-PL" sz="1400" dirty="0">
                <a:solidFill>
                  <a:schemeClr val="bg1"/>
                </a:solidFill>
              </a:rPr>
              <a:t>Wyświetl slajdy o „segregacji” i ją po krótce omów z uczniami. Pozwól uczniom, żeby się przyjrzeli materiałom TAK/NIE i na ich podstawie ustalili w jaki sposób segregować odpady.</a:t>
            </a:r>
            <a:endParaRPr lang="en-US" sz="1400" dirty="0">
              <a:solidFill>
                <a:schemeClr val="bg1"/>
              </a:solidFill>
            </a:endParaRP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pl-PL" sz="1400" b="1" dirty="0">
                <a:solidFill>
                  <a:schemeClr val="bg1"/>
                </a:solidFill>
              </a:rPr>
              <a:t>Czas trwania lekcji: 45 - 60 minut</a:t>
            </a:r>
            <a:endParaRPr lang="en-US" sz="1400" b="1" dirty="0">
              <a:solidFill>
                <a:schemeClr val="bg1"/>
              </a:solidFill>
            </a:endParaRPr>
          </a:p>
        </p:txBody>
      </p:sp>
      <p:sp>
        <p:nvSpPr>
          <p:cNvPr id="5" name="Slide Number Placeholder 4">
            <a:extLst>
              <a:ext uri="{FF2B5EF4-FFF2-40B4-BE49-F238E27FC236}">
                <a16:creationId xmlns:a16="http://schemas.microsoft.com/office/drawing/2014/main" id="{BF853BD6-68D9-6E1C-C4A9-A34F1A045AAC}"/>
              </a:ext>
            </a:extLst>
          </p:cNvPr>
          <p:cNvSpPr>
            <a:spLocks noGrp="1"/>
          </p:cNvSpPr>
          <p:nvPr>
            <p:ph type="sldNum" sz="quarter" idx="12"/>
          </p:nvPr>
        </p:nvSpPr>
        <p:spPr/>
        <p:txBody>
          <a:bodyPr/>
          <a:lstStyle/>
          <a:p>
            <a:fld id="{A49FEDE7-8061-9B4D-88A1-7EA83A94C31B}" type="slidenum">
              <a:rPr lang="x-none" smtClean="0"/>
              <a:t>4</a:t>
            </a:fld>
            <a:endParaRPr lang="x-none"/>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1A8141C0-5C65-C54B-B99F-F7A3DD1C2725}"/>
              </a:ext>
            </a:extLst>
          </p:cNvPr>
          <p:cNvSpPr/>
          <p:nvPr/>
        </p:nvSpPr>
        <p:spPr>
          <a:xfrm>
            <a:off x="413972" y="118053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6DE15013-44B3-074B-97E9-A65290DF3E17}"/>
              </a:ext>
            </a:extLst>
          </p:cNvPr>
          <p:cNvSpPr/>
          <p:nvPr/>
        </p:nvSpPr>
        <p:spPr>
          <a:xfrm>
            <a:off x="360335" y="11805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Rectangle 23">
            <a:extLst>
              <a:ext uri="{FF2B5EF4-FFF2-40B4-BE49-F238E27FC236}">
                <a16:creationId xmlns:a16="http://schemas.microsoft.com/office/drawing/2014/main" id="{9D6C8663-DB1F-4247-809A-B287EA418546}"/>
              </a:ext>
            </a:extLst>
          </p:cNvPr>
          <p:cNvSpPr/>
          <p:nvPr/>
        </p:nvSpPr>
        <p:spPr>
          <a:xfrm>
            <a:off x="404919" y="116048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222909"/>
            <a:ext cx="10866255" cy="1367747"/>
          </a:xfrm>
          <a:prstGeom prst="rect">
            <a:avLst/>
          </a:prstGeom>
        </p:spPr>
        <p:txBody>
          <a:bodyPr wrap="square">
            <a:spAutoFit/>
          </a:bodyPr>
          <a:lstStyle/>
          <a:p>
            <a:pPr algn="thaiDist">
              <a:lnSpc>
                <a:spcPct val="120000"/>
              </a:lnSpc>
              <a:tabLst>
                <a:tab pos="531813" algn="l"/>
                <a:tab pos="3687763" algn="l"/>
              </a:tabLst>
            </a:pPr>
            <a:r>
              <a:rPr lang="pl-PL" sz="1400" b="1" dirty="0">
                <a:solidFill>
                  <a:srgbClr val="262626"/>
                </a:solidFill>
              </a:rPr>
              <a:t>Wyjaśnij uczniom, że czasem trudno jest się zorientować, czy dany przedmiot nadaje się do recyklingu, czy nie</a:t>
            </a:r>
            <a:r>
              <a:rPr lang="en-US" sz="1400" b="1" dirty="0">
                <a:solidFill>
                  <a:srgbClr val="262626"/>
                </a:solidFill>
              </a:rPr>
              <a:t>. </a:t>
            </a:r>
            <a:r>
              <a:rPr lang="pl-PL" sz="1400" b="1" dirty="0">
                <a:solidFill>
                  <a:srgbClr val="262626"/>
                </a:solidFill>
              </a:rPr>
              <a:t>Powiedz, że będą musieli zostać „bohaterem recyklingu”, i podziel ich na grupy, w których będą sortować zestaw kart przedstawiających trzy rodzaje przedmiotów</a:t>
            </a:r>
            <a:r>
              <a:rPr lang="en-US" sz="1400" dirty="0">
                <a:solidFill>
                  <a:srgbClr val="262626"/>
                </a:solidFill>
              </a:rPr>
              <a:t>: </a:t>
            </a:r>
            <a:r>
              <a:rPr lang="pl-PL" sz="1400" dirty="0">
                <a:solidFill>
                  <a:srgbClr val="262626"/>
                </a:solidFill>
              </a:rPr>
              <a:t>nadające się do recyklingu</a:t>
            </a:r>
            <a:r>
              <a:rPr lang="en-US" sz="1400" dirty="0">
                <a:solidFill>
                  <a:srgbClr val="262626"/>
                </a:solidFill>
              </a:rPr>
              <a:t>, </a:t>
            </a:r>
            <a:r>
              <a:rPr lang="pl-PL" sz="1400" dirty="0">
                <a:solidFill>
                  <a:srgbClr val="262626"/>
                </a:solidFill>
              </a:rPr>
              <a:t>nienadające się do recyklingu i przedmioty, które </a:t>
            </a:r>
            <a:r>
              <a:rPr lang="pl-PL" sz="1400" i="1" dirty="0">
                <a:solidFill>
                  <a:srgbClr val="262626"/>
                </a:solidFill>
              </a:rPr>
              <a:t>potencjalnie nadają się do recyklingu </a:t>
            </a:r>
            <a:r>
              <a:rPr lang="en-US" sz="1400" dirty="0">
                <a:solidFill>
                  <a:srgbClr val="262626"/>
                </a:solidFill>
              </a:rPr>
              <a:t>– </a:t>
            </a:r>
            <a:r>
              <a:rPr lang="pl-PL" sz="1400" dirty="0">
                <a:solidFill>
                  <a:srgbClr val="262626"/>
                </a:solidFill>
              </a:rPr>
              <a:t>to znaczy, że z każdym takim przedmiotem musimy coś zrobić, żeby prawidłowo go </a:t>
            </a:r>
            <a:r>
              <a:rPr lang="pl-PL" sz="1400" dirty="0" err="1">
                <a:solidFill>
                  <a:srgbClr val="262626"/>
                </a:solidFill>
              </a:rPr>
              <a:t>zrecyklingować</a:t>
            </a:r>
            <a:r>
              <a:rPr lang="en-US" sz="1400" dirty="0">
                <a:solidFill>
                  <a:srgbClr val="262626"/>
                </a:solidFill>
              </a:rPr>
              <a:t>. </a:t>
            </a:r>
          </a:p>
          <a:p>
            <a:pPr algn="thaiDist">
              <a:lnSpc>
                <a:spcPct val="120000"/>
              </a:lnSpc>
              <a:buSzPct val="150000"/>
              <a:tabLst>
                <a:tab pos="531813" algn="l"/>
              </a:tabLst>
            </a:pPr>
            <a:endParaRPr lang="en-US" sz="1200" dirty="0">
              <a:solidFill>
                <a:srgbClr val="262626"/>
              </a:solidFill>
            </a:endParaRPr>
          </a:p>
        </p:txBody>
      </p:sp>
      <p:sp>
        <p:nvSpPr>
          <p:cNvPr id="33" name="Oval 32">
            <a:extLst>
              <a:ext uri="{FF2B5EF4-FFF2-40B4-BE49-F238E27FC236}">
                <a16:creationId xmlns:a16="http://schemas.microsoft.com/office/drawing/2014/main" id="{4E667758-C4E8-4A46-A91A-E6FFB114F981}"/>
              </a:ext>
            </a:extLst>
          </p:cNvPr>
          <p:cNvSpPr/>
          <p:nvPr/>
        </p:nvSpPr>
        <p:spPr>
          <a:xfrm>
            <a:off x="413972" y="975349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Oval 33">
            <a:extLst>
              <a:ext uri="{FF2B5EF4-FFF2-40B4-BE49-F238E27FC236}">
                <a16:creationId xmlns:a16="http://schemas.microsoft.com/office/drawing/2014/main" id="{27B6C1B1-5760-D840-9C2D-DE0F52B485BE}"/>
              </a:ext>
            </a:extLst>
          </p:cNvPr>
          <p:cNvSpPr/>
          <p:nvPr/>
        </p:nvSpPr>
        <p:spPr>
          <a:xfrm>
            <a:off x="360335" y="975349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Rectangle 34">
            <a:extLst>
              <a:ext uri="{FF2B5EF4-FFF2-40B4-BE49-F238E27FC236}">
                <a16:creationId xmlns:a16="http://schemas.microsoft.com/office/drawing/2014/main" id="{F31C2C26-C395-C54B-8D57-0673F22A82C3}"/>
              </a:ext>
            </a:extLst>
          </p:cNvPr>
          <p:cNvSpPr/>
          <p:nvPr/>
        </p:nvSpPr>
        <p:spPr>
          <a:xfrm>
            <a:off x="404919" y="973344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37" name="Rectangle 36">
            <a:extLst>
              <a:ext uri="{FF2B5EF4-FFF2-40B4-BE49-F238E27FC236}">
                <a16:creationId xmlns:a16="http://schemas.microsoft.com/office/drawing/2014/main" id="{945FA0C4-C556-C64C-9929-2A598CA1FB3F}"/>
              </a:ext>
            </a:extLst>
          </p:cNvPr>
          <p:cNvSpPr/>
          <p:nvPr/>
        </p:nvSpPr>
        <p:spPr>
          <a:xfrm>
            <a:off x="911773" y="9795867"/>
            <a:ext cx="10866255" cy="368114"/>
          </a:xfrm>
          <a:prstGeom prst="rect">
            <a:avLst/>
          </a:prstGeom>
        </p:spPr>
        <p:txBody>
          <a:bodyPr wrap="square">
            <a:spAutoFit/>
          </a:bodyPr>
          <a:lstStyle/>
          <a:p>
            <a:pPr algn="thaiDist">
              <a:lnSpc>
                <a:spcPct val="120000"/>
              </a:lnSpc>
            </a:pPr>
            <a:r>
              <a:rPr lang="en-US" sz="1600" b="1" dirty="0">
                <a:solidFill>
                  <a:srgbClr val="262626"/>
                </a:solidFill>
              </a:rPr>
              <a:t>Give them 5min to search the class for plastic bottles to put into the new bin.</a:t>
            </a:r>
            <a:endParaRPr lang="en-US" sz="1400" b="1" dirty="0">
              <a:solidFill>
                <a:srgbClr val="262626"/>
              </a:solidFill>
            </a:endParaRP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187015" y="2098250"/>
            <a:ext cx="983081" cy="247745"/>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Rounded Rectangle 26">
            <a:extLst>
              <a:ext uri="{FF2B5EF4-FFF2-40B4-BE49-F238E27FC236}">
                <a16:creationId xmlns:a16="http://schemas.microsoft.com/office/drawing/2014/main" id="{F8013E0F-393E-6E45-AB2D-C27C20C4292A}"/>
              </a:ext>
            </a:extLst>
          </p:cNvPr>
          <p:cNvSpPr/>
          <p:nvPr/>
        </p:nvSpPr>
        <p:spPr>
          <a:xfrm>
            <a:off x="911773" y="2285467"/>
            <a:ext cx="10725542" cy="599324"/>
          </a:xfrm>
          <a:prstGeom prst="roundRect">
            <a:avLst/>
          </a:prstGeom>
          <a:solidFill>
            <a:srgbClr val="29C7F7"/>
          </a:solidFill>
          <a:ln w="190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Rectangle 27">
            <a:extLst>
              <a:ext uri="{FF2B5EF4-FFF2-40B4-BE49-F238E27FC236}">
                <a16:creationId xmlns:a16="http://schemas.microsoft.com/office/drawing/2014/main" id="{A7177BA0-F0BE-C248-95D6-2CC64280DEFB}"/>
              </a:ext>
            </a:extLst>
          </p:cNvPr>
          <p:cNvSpPr/>
          <p:nvPr/>
        </p:nvSpPr>
        <p:spPr>
          <a:xfrm>
            <a:off x="1035028" y="2285467"/>
            <a:ext cx="10479031" cy="520784"/>
          </a:xfrm>
          <a:prstGeom prst="rect">
            <a:avLst/>
          </a:prstGeom>
        </p:spPr>
        <p:txBody>
          <a:bodyPr wrap="square">
            <a:spAutoFit/>
          </a:bodyPr>
          <a:lstStyle/>
          <a:p>
            <a:pPr algn="thaiDist">
              <a:lnSpc>
                <a:spcPct val="120000"/>
              </a:lnSpc>
              <a:buSzPct val="150000"/>
            </a:pPr>
            <a:r>
              <a:rPr lang="pl-PL" sz="1200" b="1" dirty="0">
                <a:solidFill>
                  <a:schemeClr val="bg1"/>
                </a:solidFill>
              </a:rPr>
              <a:t>Wskazówki recyklingowe</a:t>
            </a:r>
            <a:r>
              <a:rPr lang="en-US" sz="1200" b="1" dirty="0">
                <a:solidFill>
                  <a:schemeClr val="bg1"/>
                </a:solidFill>
              </a:rPr>
              <a:t>: </a:t>
            </a:r>
            <a:r>
              <a:rPr lang="pl-PL" sz="1200" dirty="0">
                <a:solidFill>
                  <a:schemeClr val="bg1"/>
                </a:solidFill>
              </a:rPr>
              <a:t>Omów te często spotykane przedmioty, które potencjalnie nadają się do recyklingu, oraz wskazówki dotyczące prawidłowego ich </a:t>
            </a:r>
            <a:r>
              <a:rPr lang="pl-PL" sz="1200" dirty="0" err="1">
                <a:solidFill>
                  <a:schemeClr val="bg1"/>
                </a:solidFill>
              </a:rPr>
              <a:t>recyklingowania</a:t>
            </a:r>
            <a:r>
              <a:rPr lang="en-US" sz="1200" dirty="0">
                <a:solidFill>
                  <a:schemeClr val="bg1"/>
                </a:solidFill>
              </a:rPr>
              <a:t>.</a:t>
            </a:r>
          </a:p>
        </p:txBody>
      </p:sp>
      <p:sp>
        <p:nvSpPr>
          <p:cNvPr id="18" name="Rounded Rectangle 17">
            <a:extLst>
              <a:ext uri="{FF2B5EF4-FFF2-40B4-BE49-F238E27FC236}">
                <a16:creationId xmlns:a16="http://schemas.microsoft.com/office/drawing/2014/main" id="{0D070985-003E-2C40-A804-0F892AB22F1F}"/>
              </a:ext>
            </a:extLst>
          </p:cNvPr>
          <p:cNvSpPr/>
          <p:nvPr/>
        </p:nvSpPr>
        <p:spPr>
          <a:xfrm>
            <a:off x="911773" y="2975136"/>
            <a:ext cx="10725542" cy="2211227"/>
          </a:xfrm>
          <a:prstGeom prst="roundRect">
            <a:avLst>
              <a:gd name="adj" fmla="val 9950"/>
            </a:avLst>
          </a:prstGeom>
          <a:solidFill>
            <a:srgbClr val="29C7F7"/>
          </a:solidFill>
          <a:ln w="190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Rectangle 18">
            <a:extLst>
              <a:ext uri="{FF2B5EF4-FFF2-40B4-BE49-F238E27FC236}">
                <a16:creationId xmlns:a16="http://schemas.microsoft.com/office/drawing/2014/main" id="{6D125A56-C13F-4E4D-BF51-57251C1983EA}"/>
              </a:ext>
            </a:extLst>
          </p:cNvPr>
          <p:cNvSpPr/>
          <p:nvPr/>
        </p:nvSpPr>
        <p:spPr>
          <a:xfrm>
            <a:off x="1054892" y="3141681"/>
            <a:ext cx="10479031" cy="1628779"/>
          </a:xfrm>
          <a:prstGeom prst="rect">
            <a:avLst/>
          </a:prstGeom>
        </p:spPr>
        <p:txBody>
          <a:bodyPr wrap="square">
            <a:spAutoFit/>
          </a:bodyPr>
          <a:lstStyle/>
          <a:p>
            <a:pPr marL="285750" indent="-285750" algn="thaiDist">
              <a:lnSpc>
                <a:spcPct val="120000"/>
              </a:lnSpc>
              <a:buSzPct val="150000"/>
              <a:buFont typeface="Arial" panose="020B0604020202020204" pitchFamily="34" charset="0"/>
              <a:buChar char="•"/>
            </a:pPr>
            <a:r>
              <a:rPr lang="pl-PL" sz="1200" dirty="0">
                <a:solidFill>
                  <a:schemeClr val="bg1"/>
                </a:solidFill>
              </a:rPr>
              <a:t>Żeby prawidłowo </a:t>
            </a:r>
            <a:r>
              <a:rPr lang="pl-PL" sz="1200" dirty="0" err="1">
                <a:solidFill>
                  <a:schemeClr val="bg1"/>
                </a:solidFill>
              </a:rPr>
              <a:t>zrecyklingować</a:t>
            </a:r>
            <a:r>
              <a:rPr lang="pl-PL" sz="1200" dirty="0">
                <a:solidFill>
                  <a:schemeClr val="bg1"/>
                </a:solidFill>
              </a:rPr>
              <a:t> przedmioty wykonane z jednego materiału nadającego się do recyklingu, może być potrzebny dodatkowy krok</a:t>
            </a:r>
            <a:r>
              <a:rPr lang="en-US" sz="1200" dirty="0">
                <a:solidFill>
                  <a:schemeClr val="bg1"/>
                </a:solidFill>
              </a:rPr>
              <a:t>. </a:t>
            </a:r>
            <a:r>
              <a:rPr lang="pl-PL" sz="1200" dirty="0">
                <a:solidFill>
                  <a:schemeClr val="bg1"/>
                </a:solidFill>
              </a:rPr>
              <a:t>Czy przychodzi wam do głowy jakiś przedmiot, którego to dotyczy</a:t>
            </a:r>
            <a:r>
              <a:rPr lang="en-US" sz="1200" dirty="0">
                <a:solidFill>
                  <a:schemeClr val="bg1"/>
                </a:solidFill>
              </a:rPr>
              <a:t>? </a:t>
            </a:r>
          </a:p>
          <a:p>
            <a:pPr marL="285750" indent="-285750" algn="thaiDist">
              <a:lnSpc>
                <a:spcPct val="120000"/>
              </a:lnSpc>
              <a:buSzPct val="150000"/>
              <a:buFont typeface="Arial" panose="020B0604020202020204" pitchFamily="34" charset="0"/>
              <a:buChar char="•"/>
            </a:pPr>
            <a:r>
              <a:rPr lang="pl-PL" sz="1200" dirty="0">
                <a:solidFill>
                  <a:schemeClr val="bg1"/>
                </a:solidFill>
              </a:rPr>
              <a:t>Oto kilka przykładów</a:t>
            </a:r>
            <a:r>
              <a:rPr lang="en-US" sz="1200" dirty="0">
                <a:solidFill>
                  <a:schemeClr val="bg1"/>
                </a:solidFill>
              </a:rPr>
              <a:t>: </a:t>
            </a:r>
          </a:p>
          <a:p>
            <a:pPr marL="742950" lvl="1" indent="-285750" algn="thaiDist">
              <a:lnSpc>
                <a:spcPct val="120000"/>
              </a:lnSpc>
              <a:buSzPct val="100000"/>
              <a:buFont typeface="Courier New" panose="02070309020205020404" pitchFamily="49" charset="0"/>
              <a:buChar char="o"/>
            </a:pPr>
            <a:r>
              <a:rPr lang="pl-PL" sz="1200" dirty="0">
                <a:solidFill>
                  <a:schemeClr val="bg1"/>
                </a:solidFill>
              </a:rPr>
              <a:t>Wszyscy wiemy, że tektura nadaje się do recyklingu. Ale w przypadku rzeczy takich jak zużyte pudełko po pizzy możemy </a:t>
            </a:r>
            <a:r>
              <a:rPr lang="pl-PL" sz="1200" dirty="0" err="1">
                <a:solidFill>
                  <a:schemeClr val="bg1"/>
                </a:solidFill>
              </a:rPr>
              <a:t>zrecyklingować</a:t>
            </a:r>
            <a:r>
              <a:rPr lang="pl-PL" sz="1200" dirty="0">
                <a:solidFill>
                  <a:schemeClr val="bg1"/>
                </a:solidFill>
              </a:rPr>
              <a:t> tylko tę część, która jest czysta</a:t>
            </a:r>
            <a:r>
              <a:rPr lang="en-US" sz="1200" dirty="0">
                <a:solidFill>
                  <a:schemeClr val="bg1"/>
                </a:solidFill>
              </a:rPr>
              <a:t>. </a:t>
            </a:r>
            <a:r>
              <a:rPr lang="pl-PL" sz="1200" dirty="0">
                <a:solidFill>
                  <a:schemeClr val="bg1"/>
                </a:solidFill>
              </a:rPr>
              <a:t>Część, która jest zabrudzona tłuszczem albo która ma na sobie resztki jedzenia, musimy wyrzucić, bo mogłaby zanieczyścić całą zawartość pojemnika do recyklingu</a:t>
            </a:r>
            <a:r>
              <a:rPr lang="en-US" sz="1200" dirty="0">
                <a:solidFill>
                  <a:schemeClr val="bg1"/>
                </a:solidFill>
              </a:rPr>
              <a:t>. </a:t>
            </a:r>
          </a:p>
          <a:p>
            <a:pPr marL="742950" lvl="1" indent="-285750" algn="thaiDist">
              <a:lnSpc>
                <a:spcPct val="120000"/>
              </a:lnSpc>
              <a:buSzPct val="100000"/>
              <a:buFont typeface="Courier New" panose="02070309020205020404" pitchFamily="49" charset="0"/>
              <a:buChar char="o"/>
            </a:pPr>
            <a:r>
              <a:rPr lang="pl-PL" sz="1200" dirty="0">
                <a:solidFill>
                  <a:schemeClr val="bg1"/>
                </a:solidFill>
              </a:rPr>
              <a:t>A jeśli mamy zakrętkę, powinniśmy butelkę zgnieść, zakręcić i wtedy wrzucić ją do pojemnika do recyklingu. </a:t>
            </a:r>
            <a:endParaRPr lang="en-US" sz="1200" dirty="0">
              <a:solidFill>
                <a:schemeClr val="bg1"/>
              </a:solidFill>
            </a:endParaRPr>
          </a:p>
        </p:txBody>
      </p:sp>
      <p:sp>
        <p:nvSpPr>
          <p:cNvPr id="20" name="Rounded Rectangle 19">
            <a:extLst>
              <a:ext uri="{FF2B5EF4-FFF2-40B4-BE49-F238E27FC236}">
                <a16:creationId xmlns:a16="http://schemas.microsoft.com/office/drawing/2014/main" id="{5C73E068-58AD-2B49-B6EC-13071BB55F29}"/>
              </a:ext>
            </a:extLst>
          </p:cNvPr>
          <p:cNvSpPr/>
          <p:nvPr/>
        </p:nvSpPr>
        <p:spPr>
          <a:xfrm>
            <a:off x="1004643" y="5536286"/>
            <a:ext cx="10725542" cy="809703"/>
          </a:xfrm>
          <a:prstGeom prst="roundRect">
            <a:avLst/>
          </a:prstGeom>
          <a:solidFill>
            <a:srgbClr val="3AC69D"/>
          </a:solidFill>
          <a:ln w="190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Rectangle 20">
            <a:extLst>
              <a:ext uri="{FF2B5EF4-FFF2-40B4-BE49-F238E27FC236}">
                <a16:creationId xmlns:a16="http://schemas.microsoft.com/office/drawing/2014/main" id="{8EBA6AC9-62C0-C642-BF0A-779ABEBA5AA2}"/>
              </a:ext>
            </a:extLst>
          </p:cNvPr>
          <p:cNvSpPr/>
          <p:nvPr/>
        </p:nvSpPr>
        <p:spPr>
          <a:xfrm>
            <a:off x="1048940" y="5764777"/>
            <a:ext cx="10479031" cy="333617"/>
          </a:xfrm>
          <a:prstGeom prst="rect">
            <a:avLst/>
          </a:prstGeom>
        </p:spPr>
        <p:txBody>
          <a:bodyPr wrap="square">
            <a:spAutoFit/>
          </a:bodyPr>
          <a:lstStyle/>
          <a:p>
            <a:pPr algn="thaiDist">
              <a:lnSpc>
                <a:spcPct val="120000"/>
              </a:lnSpc>
              <a:buSzPct val="150000"/>
            </a:pPr>
            <a:r>
              <a:rPr lang="pl-PL" sz="1400" b="1" dirty="0">
                <a:solidFill>
                  <a:schemeClr val="bg1"/>
                </a:solidFill>
              </a:rPr>
              <a:t>Oto kolejna wskazówka</a:t>
            </a:r>
            <a:r>
              <a:rPr lang="en-US" sz="1400" b="1" dirty="0">
                <a:solidFill>
                  <a:schemeClr val="bg1"/>
                </a:solidFill>
              </a:rPr>
              <a:t>: </a:t>
            </a:r>
            <a:r>
              <a:rPr lang="pl-PL" sz="1400" dirty="0">
                <a:solidFill>
                  <a:schemeClr val="bg1"/>
                </a:solidFill>
              </a:rPr>
              <a:t>Poinformuj o </a:t>
            </a:r>
            <a:r>
              <a:rPr lang="pl-PL" sz="1400" dirty="0" err="1">
                <a:solidFill>
                  <a:schemeClr val="bg1"/>
                </a:solidFill>
              </a:rPr>
              <a:t>możliwośći</a:t>
            </a:r>
            <a:r>
              <a:rPr lang="pl-PL" sz="1400" dirty="0">
                <a:solidFill>
                  <a:schemeClr val="bg1"/>
                </a:solidFill>
              </a:rPr>
              <a:t> segregacji nakrętek i oddania ich np. na akcie charytatywne. </a:t>
            </a:r>
            <a:endParaRPr lang="en-US" sz="1400" dirty="0">
              <a:solidFill>
                <a:schemeClr val="bg1"/>
              </a:solidFill>
            </a:endParaRPr>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pl-PL" sz="3200" b="1" dirty="0">
                <a:solidFill>
                  <a:schemeClr val="bg1"/>
                </a:solidFill>
              </a:rPr>
              <a:t>Lekcja</a:t>
            </a:r>
            <a:endParaRPr lang="en-US" sz="3200" b="1" dirty="0">
              <a:solidFill>
                <a:schemeClr val="bg1"/>
              </a:solidFill>
            </a:endParaRPr>
          </a:p>
        </p:txBody>
      </p:sp>
      <p:sp>
        <p:nvSpPr>
          <p:cNvPr id="32" name="TextBox 31">
            <a:extLst>
              <a:ext uri="{FF2B5EF4-FFF2-40B4-BE49-F238E27FC236}">
                <a16:creationId xmlns:a16="http://schemas.microsoft.com/office/drawing/2014/main" id="{94F12FA8-D517-3A46-9218-66C8F86D639F}"/>
              </a:ext>
            </a:extLst>
          </p:cNvPr>
          <p:cNvSpPr txBox="1"/>
          <p:nvPr/>
        </p:nvSpPr>
        <p:spPr>
          <a:xfrm>
            <a:off x="2794681" y="901959"/>
            <a:ext cx="6602638" cy="307777"/>
          </a:xfrm>
          <a:prstGeom prst="rect">
            <a:avLst/>
          </a:prstGeom>
          <a:noFill/>
        </p:spPr>
        <p:txBody>
          <a:bodyPr wrap="square" rtlCol="0">
            <a:spAutoFit/>
          </a:bodyPr>
          <a:lstStyle/>
          <a:p>
            <a:pPr algn="ctr"/>
            <a:r>
              <a:rPr lang="pl-PL" sz="1400" b="1" dirty="0">
                <a:solidFill>
                  <a:schemeClr val="bg1"/>
                </a:solidFill>
              </a:rPr>
              <a:t>Czas trwania lekcji: 45 - 60 minut</a:t>
            </a:r>
            <a:endParaRPr lang="en-US" sz="1400" b="1" dirty="0">
              <a:solidFill>
                <a:schemeClr val="bg1"/>
              </a:solidFill>
            </a:endParaRPr>
          </a:p>
        </p:txBody>
      </p:sp>
      <p:sp>
        <p:nvSpPr>
          <p:cNvPr id="5" name="Slide Number Placeholder 4">
            <a:extLst>
              <a:ext uri="{FF2B5EF4-FFF2-40B4-BE49-F238E27FC236}">
                <a16:creationId xmlns:a16="http://schemas.microsoft.com/office/drawing/2014/main" id="{0104399B-30A1-6789-D90C-69BF9BB74F15}"/>
              </a:ext>
            </a:extLst>
          </p:cNvPr>
          <p:cNvSpPr>
            <a:spLocks noGrp="1"/>
          </p:cNvSpPr>
          <p:nvPr>
            <p:ph type="sldNum" sz="quarter" idx="12"/>
          </p:nvPr>
        </p:nvSpPr>
        <p:spPr/>
        <p:txBody>
          <a:bodyPr/>
          <a:lstStyle/>
          <a:p>
            <a:fld id="{A49FEDE7-8061-9B4D-88A1-7EA83A94C31B}" type="slidenum">
              <a:rPr lang="x-none" smtClean="0"/>
              <a:t>5</a:t>
            </a:fld>
            <a:endParaRPr lang="x-none"/>
          </a:p>
        </p:txBody>
      </p:sp>
    </p:spTree>
    <p:extLst>
      <p:ext uri="{BB962C8B-B14F-4D97-AF65-F5344CB8AC3E}">
        <p14:creationId xmlns:p14="http://schemas.microsoft.com/office/powerpoint/2010/main" val="126622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43" name="Oval 42">
            <a:extLst>
              <a:ext uri="{FF2B5EF4-FFF2-40B4-BE49-F238E27FC236}">
                <a16:creationId xmlns:a16="http://schemas.microsoft.com/office/drawing/2014/main" id="{96851A36-F2B4-E74E-B1C1-16F6C50F6045}"/>
              </a:ext>
            </a:extLst>
          </p:cNvPr>
          <p:cNvSpPr/>
          <p:nvPr/>
        </p:nvSpPr>
        <p:spPr>
          <a:xfrm>
            <a:off x="413972" y="145574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0" name="Oval 49">
            <a:extLst>
              <a:ext uri="{FF2B5EF4-FFF2-40B4-BE49-F238E27FC236}">
                <a16:creationId xmlns:a16="http://schemas.microsoft.com/office/drawing/2014/main" id="{399AF5A6-8FF9-CF42-9138-5679D38437CF}"/>
              </a:ext>
            </a:extLst>
          </p:cNvPr>
          <p:cNvSpPr/>
          <p:nvPr/>
        </p:nvSpPr>
        <p:spPr>
          <a:xfrm>
            <a:off x="360335" y="145574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Rectangle 50">
            <a:extLst>
              <a:ext uri="{FF2B5EF4-FFF2-40B4-BE49-F238E27FC236}">
                <a16:creationId xmlns:a16="http://schemas.microsoft.com/office/drawing/2014/main" id="{0C4D3334-5509-DA40-822F-EA9F4A3C6038}"/>
              </a:ext>
            </a:extLst>
          </p:cNvPr>
          <p:cNvSpPr/>
          <p:nvPr/>
        </p:nvSpPr>
        <p:spPr>
          <a:xfrm>
            <a:off x="404919" y="1435690"/>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52" name="Rectangle 51">
            <a:extLst>
              <a:ext uri="{FF2B5EF4-FFF2-40B4-BE49-F238E27FC236}">
                <a16:creationId xmlns:a16="http://schemas.microsoft.com/office/drawing/2014/main" id="{292C5B69-A16A-B540-B5D3-6CE818D533BB}"/>
              </a:ext>
            </a:extLst>
          </p:cNvPr>
          <p:cNvSpPr/>
          <p:nvPr/>
        </p:nvSpPr>
        <p:spPr>
          <a:xfrm>
            <a:off x="911773" y="1498114"/>
            <a:ext cx="10866255" cy="683264"/>
          </a:xfrm>
          <a:prstGeom prst="rect">
            <a:avLst/>
          </a:prstGeom>
        </p:spPr>
        <p:txBody>
          <a:bodyPr wrap="square">
            <a:spAutoFit/>
          </a:bodyPr>
          <a:lstStyle/>
          <a:p>
            <a:pPr algn="thaiDist">
              <a:lnSpc>
                <a:spcPct val="120000"/>
              </a:lnSpc>
            </a:pPr>
            <a:r>
              <a:rPr lang="pl-PL" sz="1600" b="1" dirty="0">
                <a:solidFill>
                  <a:srgbClr val="262626"/>
                </a:solidFill>
              </a:rPr>
              <a:t>Rozdaj grupom po arkuszu do ćwiczenia i potasowanym zestawie kart </a:t>
            </a:r>
            <a:r>
              <a:rPr lang="pl-PL" sz="1600" dirty="0">
                <a:solidFill>
                  <a:srgbClr val="262626"/>
                </a:solidFill>
              </a:rPr>
              <a:t>z przemieszanymi obrazkami przedstawiającymi przedmioty nadające się do recyklingu, nienadające się do recyklingu i potencjalnie nadające się do recyklingu</a:t>
            </a:r>
            <a:r>
              <a:rPr lang="en-US" sz="1600" dirty="0">
                <a:solidFill>
                  <a:srgbClr val="262626"/>
                </a:solidFill>
              </a:rPr>
              <a:t>. </a:t>
            </a:r>
            <a:endParaRPr lang="en-US" sz="1400" dirty="0">
              <a:solidFill>
                <a:srgbClr val="262626"/>
              </a:solidFill>
            </a:endParaRPr>
          </a:p>
        </p:txBody>
      </p:sp>
      <p:sp>
        <p:nvSpPr>
          <p:cNvPr id="18" name="Oval 17">
            <a:extLst>
              <a:ext uri="{FF2B5EF4-FFF2-40B4-BE49-F238E27FC236}">
                <a16:creationId xmlns:a16="http://schemas.microsoft.com/office/drawing/2014/main" id="{920DE568-6E93-144A-9DC5-7AB5F1AB3E48}"/>
              </a:ext>
            </a:extLst>
          </p:cNvPr>
          <p:cNvSpPr/>
          <p:nvPr/>
        </p:nvSpPr>
        <p:spPr>
          <a:xfrm>
            <a:off x="413972" y="243177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Oval 18">
            <a:extLst>
              <a:ext uri="{FF2B5EF4-FFF2-40B4-BE49-F238E27FC236}">
                <a16:creationId xmlns:a16="http://schemas.microsoft.com/office/drawing/2014/main" id="{E60E7670-0147-E042-9940-0DFA196ACA32}"/>
              </a:ext>
            </a:extLst>
          </p:cNvPr>
          <p:cNvSpPr/>
          <p:nvPr/>
        </p:nvSpPr>
        <p:spPr>
          <a:xfrm>
            <a:off x="360335" y="243177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Rectangle 19">
            <a:extLst>
              <a:ext uri="{FF2B5EF4-FFF2-40B4-BE49-F238E27FC236}">
                <a16:creationId xmlns:a16="http://schemas.microsoft.com/office/drawing/2014/main" id="{A604AD44-6FAA-124C-B9CC-03A0E1EFB6F6}"/>
              </a:ext>
            </a:extLst>
          </p:cNvPr>
          <p:cNvSpPr/>
          <p:nvPr/>
        </p:nvSpPr>
        <p:spPr>
          <a:xfrm>
            <a:off x="404919" y="241171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21" name="Rectangle 20">
            <a:extLst>
              <a:ext uri="{FF2B5EF4-FFF2-40B4-BE49-F238E27FC236}">
                <a16:creationId xmlns:a16="http://schemas.microsoft.com/office/drawing/2014/main" id="{1FCC31ED-F2ED-8845-BDC4-48A8FF16CACC}"/>
              </a:ext>
            </a:extLst>
          </p:cNvPr>
          <p:cNvSpPr/>
          <p:nvPr/>
        </p:nvSpPr>
        <p:spPr>
          <a:xfrm>
            <a:off x="911773" y="2474142"/>
            <a:ext cx="10866255" cy="1569660"/>
          </a:xfrm>
          <a:prstGeom prst="rect">
            <a:avLst/>
          </a:prstGeom>
        </p:spPr>
        <p:txBody>
          <a:bodyPr wrap="square">
            <a:spAutoFit/>
          </a:bodyPr>
          <a:lstStyle/>
          <a:p>
            <a:pPr algn="thaiDist">
              <a:lnSpc>
                <a:spcPct val="120000"/>
              </a:lnSpc>
            </a:pPr>
            <a:r>
              <a:rPr lang="pl-PL" sz="1600" b="1" dirty="0">
                <a:solidFill>
                  <a:srgbClr val="262626"/>
                </a:solidFill>
              </a:rPr>
              <a:t>Powiedz uczniom, że ich zadaniem jest posortować zestaw kart na trzy kupki: przedmioty nadające się do recyklingu, przedmioty nienadające się do recyklingu i pięć przedmiotów, które potencjalnie nadają się do recyklingu</a:t>
            </a:r>
            <a:r>
              <a:rPr lang="en-US" sz="1600" b="1" dirty="0">
                <a:solidFill>
                  <a:srgbClr val="262626"/>
                </a:solidFill>
              </a:rPr>
              <a:t>. </a:t>
            </a:r>
            <a:r>
              <a:rPr lang="pl-PL" sz="1600" dirty="0">
                <a:solidFill>
                  <a:srgbClr val="262626"/>
                </a:solidFill>
              </a:rPr>
              <a:t>Po posortowaniu kart uczniowie pracują w grupach, wypełniając arkusz do ćwiczenia listą pięciu przedmiotów, które uznali za potencjalnie nadające się do recyklingu. Przy każdym tym przedmiocie uczniowie wpisują krótkie wyjaśnienie, co należy zrobić, żeby dany przedmiot nadawał się do recyklingu</a:t>
            </a:r>
            <a:r>
              <a:rPr lang="en-US" sz="1600" dirty="0">
                <a:solidFill>
                  <a:srgbClr val="262626"/>
                </a:solidFill>
              </a:rPr>
              <a:t>.</a:t>
            </a:r>
          </a:p>
        </p:txBody>
      </p:sp>
      <p:sp>
        <p:nvSpPr>
          <p:cNvPr id="26" name="Oval 25">
            <a:extLst>
              <a:ext uri="{FF2B5EF4-FFF2-40B4-BE49-F238E27FC236}">
                <a16:creationId xmlns:a16="http://schemas.microsoft.com/office/drawing/2014/main" id="{B4B36B28-D131-BA40-B491-84E617B692C0}"/>
              </a:ext>
            </a:extLst>
          </p:cNvPr>
          <p:cNvSpPr/>
          <p:nvPr/>
        </p:nvSpPr>
        <p:spPr>
          <a:xfrm>
            <a:off x="413972" y="405671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Oval 26">
            <a:extLst>
              <a:ext uri="{FF2B5EF4-FFF2-40B4-BE49-F238E27FC236}">
                <a16:creationId xmlns:a16="http://schemas.microsoft.com/office/drawing/2014/main" id="{8D903536-8CEE-AD40-8DDE-44DDCB6A4BFE}"/>
              </a:ext>
            </a:extLst>
          </p:cNvPr>
          <p:cNvSpPr/>
          <p:nvPr/>
        </p:nvSpPr>
        <p:spPr>
          <a:xfrm>
            <a:off x="360335" y="405671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Rectangle 27">
            <a:extLst>
              <a:ext uri="{FF2B5EF4-FFF2-40B4-BE49-F238E27FC236}">
                <a16:creationId xmlns:a16="http://schemas.microsoft.com/office/drawing/2014/main" id="{940B4D25-BC6E-3D42-A468-F023B2059D58}"/>
              </a:ext>
            </a:extLst>
          </p:cNvPr>
          <p:cNvSpPr/>
          <p:nvPr/>
        </p:nvSpPr>
        <p:spPr>
          <a:xfrm>
            <a:off x="404919" y="403665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5</a:t>
            </a:r>
          </a:p>
        </p:txBody>
      </p:sp>
      <p:sp>
        <p:nvSpPr>
          <p:cNvPr id="33" name="Rectangle 32">
            <a:extLst>
              <a:ext uri="{FF2B5EF4-FFF2-40B4-BE49-F238E27FC236}">
                <a16:creationId xmlns:a16="http://schemas.microsoft.com/office/drawing/2014/main" id="{355CEB2E-0BA2-F04C-B49E-3CD927F35ECB}"/>
              </a:ext>
            </a:extLst>
          </p:cNvPr>
          <p:cNvSpPr/>
          <p:nvPr/>
        </p:nvSpPr>
        <p:spPr>
          <a:xfrm>
            <a:off x="911773" y="4099082"/>
            <a:ext cx="10866255" cy="958980"/>
          </a:xfrm>
          <a:prstGeom prst="rect">
            <a:avLst/>
          </a:prstGeom>
        </p:spPr>
        <p:txBody>
          <a:bodyPr wrap="square">
            <a:spAutoFit/>
          </a:bodyPr>
          <a:lstStyle/>
          <a:p>
            <a:pPr algn="thaiDist">
              <a:lnSpc>
                <a:spcPct val="120000"/>
              </a:lnSpc>
            </a:pPr>
            <a:r>
              <a:rPr lang="pl-PL" sz="1600" b="1" dirty="0">
                <a:solidFill>
                  <a:srgbClr val="262626"/>
                </a:solidFill>
              </a:rPr>
              <a:t>Niech każda grupa przedstawi przedmiot potencjalnie nadający się do recyklingu i czynność, którą trzeba wykonać, żeby nadawał się on do recyklingu</a:t>
            </a:r>
            <a:r>
              <a:rPr lang="en-US" sz="1600" b="1" dirty="0">
                <a:solidFill>
                  <a:srgbClr val="262626"/>
                </a:solidFill>
              </a:rPr>
              <a:t>. </a:t>
            </a:r>
            <a:r>
              <a:rPr lang="pl-PL" sz="1600" dirty="0">
                <a:solidFill>
                  <a:srgbClr val="262626"/>
                </a:solidFill>
              </a:rPr>
              <a:t>Omówcie przedmioty nieprawidłowo zakwalifikowane jako potencjalnie nadające się do recyklingu i te, które zostały przeoczone</a:t>
            </a:r>
            <a:r>
              <a:rPr lang="en-US" sz="1600" dirty="0">
                <a:solidFill>
                  <a:srgbClr val="262626"/>
                </a:solidFill>
              </a:rPr>
              <a:t>.</a:t>
            </a:r>
          </a:p>
        </p:txBody>
      </p:sp>
      <p:sp>
        <p:nvSpPr>
          <p:cNvPr id="22" name="Rounded Rectangle 21">
            <a:extLst>
              <a:ext uri="{FF2B5EF4-FFF2-40B4-BE49-F238E27FC236}">
                <a16:creationId xmlns:a16="http://schemas.microsoft.com/office/drawing/2014/main" id="{DCF5D7D0-08CE-F546-8904-59526BF1DC74}"/>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Rounded Rectangle 22">
            <a:extLst>
              <a:ext uri="{FF2B5EF4-FFF2-40B4-BE49-F238E27FC236}">
                <a16:creationId xmlns:a16="http://schemas.microsoft.com/office/drawing/2014/main" id="{892ACFE1-CD92-124C-A692-521512A1025C}"/>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TextBox 23">
            <a:extLst>
              <a:ext uri="{FF2B5EF4-FFF2-40B4-BE49-F238E27FC236}">
                <a16:creationId xmlns:a16="http://schemas.microsoft.com/office/drawing/2014/main" id="{4B2F4AA7-8EFE-334C-8F29-CE71788F4871}"/>
              </a:ext>
            </a:extLst>
          </p:cNvPr>
          <p:cNvSpPr txBox="1"/>
          <p:nvPr/>
        </p:nvSpPr>
        <p:spPr>
          <a:xfrm>
            <a:off x="2983322" y="294106"/>
            <a:ext cx="6225356" cy="584775"/>
          </a:xfrm>
          <a:prstGeom prst="rect">
            <a:avLst/>
          </a:prstGeom>
          <a:noFill/>
        </p:spPr>
        <p:txBody>
          <a:bodyPr wrap="square" rtlCol="0">
            <a:spAutoFit/>
          </a:bodyPr>
          <a:lstStyle/>
          <a:p>
            <a:pPr algn="ctr"/>
            <a:r>
              <a:rPr lang="pl-PL" sz="3200" b="1" dirty="0">
                <a:solidFill>
                  <a:schemeClr val="bg1"/>
                </a:solidFill>
              </a:rPr>
              <a:t>Lekcja</a:t>
            </a:r>
            <a:endParaRPr lang="en-US" sz="3200" b="1" dirty="0">
              <a:solidFill>
                <a:schemeClr val="bg1"/>
              </a:solidFill>
            </a:endParaRPr>
          </a:p>
        </p:txBody>
      </p:sp>
      <p:sp>
        <p:nvSpPr>
          <p:cNvPr id="25" name="TextBox 24">
            <a:extLst>
              <a:ext uri="{FF2B5EF4-FFF2-40B4-BE49-F238E27FC236}">
                <a16:creationId xmlns:a16="http://schemas.microsoft.com/office/drawing/2014/main" id="{B38BEDE1-56B0-1346-A65D-87E957D3F436}"/>
              </a:ext>
            </a:extLst>
          </p:cNvPr>
          <p:cNvSpPr txBox="1"/>
          <p:nvPr/>
        </p:nvSpPr>
        <p:spPr>
          <a:xfrm>
            <a:off x="2794681" y="901959"/>
            <a:ext cx="6602638" cy="307777"/>
          </a:xfrm>
          <a:prstGeom prst="rect">
            <a:avLst/>
          </a:prstGeom>
          <a:noFill/>
        </p:spPr>
        <p:txBody>
          <a:bodyPr wrap="square" rtlCol="0">
            <a:spAutoFit/>
          </a:bodyPr>
          <a:lstStyle/>
          <a:p>
            <a:pPr algn="ctr"/>
            <a:r>
              <a:rPr lang="pl-PL" sz="1400" b="1" dirty="0">
                <a:solidFill>
                  <a:schemeClr val="bg1"/>
                </a:solidFill>
              </a:rPr>
              <a:t>Czas trwania lekcji: 45 - 60 minut</a:t>
            </a:r>
            <a:endParaRPr lang="en-US" sz="1400" b="1" dirty="0">
              <a:solidFill>
                <a:schemeClr val="bg1"/>
              </a:solidFill>
            </a:endParaRPr>
          </a:p>
        </p:txBody>
      </p:sp>
      <p:sp>
        <p:nvSpPr>
          <p:cNvPr id="5" name="Slide Number Placeholder 4">
            <a:extLst>
              <a:ext uri="{FF2B5EF4-FFF2-40B4-BE49-F238E27FC236}">
                <a16:creationId xmlns:a16="http://schemas.microsoft.com/office/drawing/2014/main" id="{501281AF-42AA-9B5D-A153-DAD47A307425}"/>
              </a:ext>
            </a:extLst>
          </p:cNvPr>
          <p:cNvSpPr>
            <a:spLocks noGrp="1"/>
          </p:cNvSpPr>
          <p:nvPr>
            <p:ph type="sldNum" sz="quarter" idx="12"/>
          </p:nvPr>
        </p:nvSpPr>
        <p:spPr/>
        <p:txBody>
          <a:bodyPr/>
          <a:lstStyle/>
          <a:p>
            <a:fld id="{A49FEDE7-8061-9B4D-88A1-7EA83A94C31B}" type="slidenum">
              <a:rPr lang="x-none" smtClean="0"/>
              <a:t>6</a:t>
            </a:fld>
            <a:endParaRPr lang="x-none"/>
          </a:p>
        </p:txBody>
      </p:sp>
    </p:spTree>
    <p:extLst>
      <p:ext uri="{BB962C8B-B14F-4D97-AF65-F5344CB8AC3E}">
        <p14:creationId xmlns:p14="http://schemas.microsoft.com/office/powerpoint/2010/main" val="247654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2"/>
          <a:stretch>
            <a:fillRect/>
          </a:stretch>
        </p:blipFill>
        <p:spPr>
          <a:xfrm>
            <a:off x="0" y="46429"/>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err="1">
                <a:solidFill>
                  <a:schemeClr val="bg1"/>
                </a:solidFill>
                <a:latin typeface="Calibri" panose="020F0502020204030204" pitchFamily="34" charset="0"/>
                <a:cs typeface="Calibri" panose="020F0502020204030204" pitchFamily="34" charset="0"/>
              </a:rPr>
              <a:t>Przygotuj</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prezentację</a:t>
            </a:r>
            <a:r>
              <a:rPr lang="en-US" sz="3200" b="1" dirty="0">
                <a:solidFill>
                  <a:schemeClr val="bg1"/>
                </a:solidFill>
                <a:latin typeface="Calibri" panose="020F0502020204030204" pitchFamily="34" charset="0"/>
                <a:cs typeface="Calibri" panose="020F0502020204030204" pitchFamily="34" charset="0"/>
              </a:rPr>
              <a:t> PowerPoint</a:t>
            </a:r>
          </a:p>
        </p:txBody>
      </p:sp>
      <p:sp>
        <p:nvSpPr>
          <p:cNvPr id="2" name="Rectangle 19">
            <a:extLst>
              <a:ext uri="{FF2B5EF4-FFF2-40B4-BE49-F238E27FC236}">
                <a16:creationId xmlns:a16="http://schemas.microsoft.com/office/drawing/2014/main" id="{FA851F84-7D0D-C5B1-B408-55C5FAC503C7}"/>
              </a:ext>
            </a:extLst>
          </p:cNvPr>
          <p:cNvSpPr/>
          <p:nvPr/>
        </p:nvSpPr>
        <p:spPr>
          <a:xfrm>
            <a:off x="323616" y="1157454"/>
            <a:ext cx="11361877" cy="2396938"/>
          </a:xfrm>
          <a:prstGeom prst="rect">
            <a:avLst/>
          </a:prstGeom>
        </p:spPr>
        <p:txBody>
          <a:bodyPr wrap="square">
            <a:spAutoFit/>
          </a:bodyPr>
          <a:lstStyle/>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Gdy jesteś gotowy(a), aby zaprezentować lekcje uczniom, kliknij </a:t>
            </a:r>
            <a:r>
              <a:rPr lang="pl-PL" sz="1800" b="1" dirty="0">
                <a:solidFill>
                  <a:srgbClr val="262626"/>
                </a:solidFill>
                <a:latin typeface="Calibri" panose="020F0502020204030204" pitchFamily="34" charset="0"/>
                <a:cs typeface="Calibri" panose="020F0502020204030204" pitchFamily="34" charset="0"/>
              </a:rPr>
              <a:t>pokaz slajdów </a:t>
            </a:r>
            <a:r>
              <a:rPr lang="pl-PL" sz="1800" dirty="0">
                <a:solidFill>
                  <a:srgbClr val="262626"/>
                </a:solidFill>
                <a:latin typeface="Calibri" panose="020F0502020204030204" pitchFamily="34" charset="0"/>
                <a:cs typeface="Calibri" panose="020F0502020204030204" pitchFamily="34" charset="0"/>
              </a:rPr>
              <a:t>u góry paska menu, a następnie wybierz </a:t>
            </a:r>
            <a:r>
              <a:rPr lang="pl-PL" sz="1800" b="1" dirty="0">
                <a:solidFill>
                  <a:srgbClr val="262626"/>
                </a:solidFill>
                <a:latin typeface="Calibri" panose="020F0502020204030204" pitchFamily="34" charset="0"/>
                <a:cs typeface="Calibri" panose="020F0502020204030204" pitchFamily="34" charset="0"/>
              </a:rPr>
              <a:t>„Od początku”. </a:t>
            </a:r>
          </a:p>
          <a:p>
            <a:pPr algn="thaiDist">
              <a:lnSpc>
                <a:spcPct val="120000"/>
              </a:lnSpc>
              <a:buClr>
                <a:srgbClr val="3AC69D"/>
              </a:buClr>
              <a:buSzPct val="150000"/>
            </a:pPr>
            <a:endParaRPr lang="pl-PL" sz="1800" b="1" dirty="0">
              <a:solidFill>
                <a:srgbClr val="262626"/>
              </a:solidFill>
              <a:latin typeface="Calibri" panose="020F0502020204030204" pitchFamily="34" charset="0"/>
              <a:cs typeface="Calibri" panose="020F0502020204030204" pitchFamily="34" charset="0"/>
            </a:endParaRPr>
          </a:p>
          <a:p>
            <a:pPr algn="thaiDist">
              <a:lnSpc>
                <a:spcPct val="120000"/>
              </a:lnSpc>
              <a:buClr>
                <a:srgbClr val="3AC69D"/>
              </a:buClr>
              <a:buSzPct val="150000"/>
            </a:pPr>
            <a:endParaRPr lang="pl-PL" sz="1800" b="1" dirty="0">
              <a:solidFill>
                <a:srgbClr val="262626"/>
              </a:solidFill>
              <a:latin typeface="Calibri" panose="020F0502020204030204" pitchFamily="34" charset="0"/>
              <a:cs typeface="Calibri" panose="020F0502020204030204" pitchFamily="34" charset="0"/>
            </a:endParaRPr>
          </a:p>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Następnie naprowadź kursor „myszy” na lewy, dolny róg prezentacji. </a:t>
            </a:r>
          </a:p>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Po rozwinięciu opcji zaznaczonej w zielonym kółku wybierz „Pokaż widok prezentera”. W widoku prezentera podczas prezentacji widzisz swoje notatki, a odbiorcy widzą tylko prezentację</a:t>
            </a:r>
            <a:r>
              <a:rPr lang="en-US" sz="1800" dirty="0">
                <a:solidFill>
                  <a:srgbClr val="262626"/>
                </a:solidFill>
                <a:latin typeface="Calibri" panose="020F0502020204030204" pitchFamily="34" charset="0"/>
                <a:cs typeface="Calibri" panose="020F0502020204030204" pitchFamily="34" charset="0"/>
              </a:rPr>
              <a:t>.</a:t>
            </a:r>
            <a:endParaRPr lang="en-US" sz="1800" b="1" dirty="0">
              <a:solidFill>
                <a:srgbClr val="262626"/>
              </a:solidFill>
              <a:latin typeface="Calibri" panose="020F0502020204030204" pitchFamily="34" charset="0"/>
              <a:cs typeface="Calibri" panose="020F0502020204030204" pitchFamily="34" charset="0"/>
            </a:endParaRPr>
          </a:p>
        </p:txBody>
      </p:sp>
      <p:pic>
        <p:nvPicPr>
          <p:cNvPr id="3" name="Obraz 2">
            <a:extLst>
              <a:ext uri="{FF2B5EF4-FFF2-40B4-BE49-F238E27FC236}">
                <a16:creationId xmlns:a16="http://schemas.microsoft.com/office/drawing/2014/main" id="{29C8C39F-C3B0-0110-ADCF-F890F4F08225}"/>
              </a:ext>
            </a:extLst>
          </p:cNvPr>
          <p:cNvPicPr>
            <a:picLocks noChangeAspect="1"/>
          </p:cNvPicPr>
          <p:nvPr/>
        </p:nvPicPr>
        <p:blipFill>
          <a:blip r:embed="rId3"/>
          <a:stretch>
            <a:fillRect/>
          </a:stretch>
        </p:blipFill>
        <p:spPr>
          <a:xfrm>
            <a:off x="399714" y="1857727"/>
            <a:ext cx="6223183" cy="607262"/>
          </a:xfrm>
          <a:prstGeom prst="rect">
            <a:avLst/>
          </a:prstGeom>
        </p:spPr>
      </p:pic>
      <p:pic>
        <p:nvPicPr>
          <p:cNvPr id="4" name="Obraz 3">
            <a:extLst>
              <a:ext uri="{FF2B5EF4-FFF2-40B4-BE49-F238E27FC236}">
                <a16:creationId xmlns:a16="http://schemas.microsoft.com/office/drawing/2014/main" id="{A49C7913-D366-1DED-57F9-40B4AFDE108B}"/>
              </a:ext>
            </a:extLst>
          </p:cNvPr>
          <p:cNvPicPr>
            <a:picLocks noChangeAspect="1"/>
          </p:cNvPicPr>
          <p:nvPr/>
        </p:nvPicPr>
        <p:blipFill>
          <a:blip r:embed="rId4"/>
          <a:stretch>
            <a:fillRect/>
          </a:stretch>
        </p:blipFill>
        <p:spPr>
          <a:xfrm>
            <a:off x="6996089" y="1944299"/>
            <a:ext cx="2838450" cy="609600"/>
          </a:xfrm>
          <a:prstGeom prst="rect">
            <a:avLst/>
          </a:prstGeom>
        </p:spPr>
      </p:pic>
      <p:sp>
        <p:nvSpPr>
          <p:cNvPr id="5" name="Rectangle 20">
            <a:extLst>
              <a:ext uri="{FF2B5EF4-FFF2-40B4-BE49-F238E27FC236}">
                <a16:creationId xmlns:a16="http://schemas.microsoft.com/office/drawing/2014/main" id="{74B8815D-6DAD-82AD-8E1F-9994D5BBA885}"/>
              </a:ext>
            </a:extLst>
          </p:cNvPr>
          <p:cNvSpPr/>
          <p:nvPr/>
        </p:nvSpPr>
        <p:spPr>
          <a:xfrm>
            <a:off x="323616" y="3978315"/>
            <a:ext cx="6092681" cy="2308324"/>
          </a:xfrm>
          <a:prstGeom prst="rect">
            <a:avLst/>
          </a:prstGeom>
        </p:spPr>
        <p:txBody>
          <a:bodyPr wrap="square">
            <a:spAutoFit/>
          </a:bodyPr>
          <a:lstStyle/>
          <a:p>
            <a:pPr algn="thaiDist">
              <a:lnSpc>
                <a:spcPct val="120000"/>
              </a:lnSpc>
              <a:buClr>
                <a:srgbClr val="3AC69D"/>
              </a:buClr>
              <a:buSzPct val="150000"/>
            </a:pPr>
            <a:r>
              <a:rPr lang="pl-PL" sz="2000" dirty="0">
                <a:solidFill>
                  <a:srgbClr val="262626"/>
                </a:solidFill>
                <a:latin typeface="Calibri" panose="020F0502020204030204" pitchFamily="34" charset="0"/>
                <a:cs typeface="Calibri" panose="020F0502020204030204" pitchFamily="34" charset="0"/>
              </a:rPr>
              <a:t>Notatki wyświetlają się w okienku po prawej stronie. Tekst powinien się zawijać automatycznie, a w razie potrzeby wyświetla się pionowy pasek przewijania. Można też zmienić rozmiar tekstu w okienku notatek, używając dwóch przycisków w lewym dolnym rogu tego okienka</a:t>
            </a:r>
            <a:r>
              <a:rPr lang="en-US" sz="2000" dirty="0">
                <a:solidFill>
                  <a:srgbClr val="262626"/>
                </a:solidFill>
                <a:latin typeface="Calibri" panose="020F0502020204030204" pitchFamily="34" charset="0"/>
                <a:cs typeface="Calibri" panose="020F0502020204030204" pitchFamily="34" charset="0"/>
              </a:rPr>
              <a:t>. </a:t>
            </a:r>
            <a:endParaRPr lang="en-US" sz="2000" b="1" dirty="0">
              <a:solidFill>
                <a:srgbClr val="262626"/>
              </a:solidFill>
              <a:latin typeface="Calibri" panose="020F0502020204030204" pitchFamily="34" charset="0"/>
              <a:cs typeface="Calibri" panose="020F0502020204030204" pitchFamily="34" charset="0"/>
            </a:endParaRPr>
          </a:p>
        </p:txBody>
      </p:sp>
      <p:pic>
        <p:nvPicPr>
          <p:cNvPr id="6" name="Obraz 5">
            <a:extLst>
              <a:ext uri="{FF2B5EF4-FFF2-40B4-BE49-F238E27FC236}">
                <a16:creationId xmlns:a16="http://schemas.microsoft.com/office/drawing/2014/main" id="{9A96AA51-B0E9-0C2C-095B-69E47D7639F3}"/>
              </a:ext>
            </a:extLst>
          </p:cNvPr>
          <p:cNvPicPr>
            <a:picLocks noChangeAspect="1"/>
          </p:cNvPicPr>
          <p:nvPr/>
        </p:nvPicPr>
        <p:blipFill>
          <a:blip r:embed="rId5"/>
          <a:stretch>
            <a:fillRect/>
          </a:stretch>
        </p:blipFill>
        <p:spPr>
          <a:xfrm>
            <a:off x="6916302" y="3861101"/>
            <a:ext cx="4952081" cy="2702793"/>
          </a:xfrm>
          <a:prstGeom prst="rect">
            <a:avLst/>
          </a:prstGeom>
        </p:spPr>
      </p:pic>
    </p:spTree>
    <p:extLst>
      <p:ext uri="{BB962C8B-B14F-4D97-AF65-F5344CB8AC3E}">
        <p14:creationId xmlns:p14="http://schemas.microsoft.com/office/powerpoint/2010/main" val="328136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5417" y="29031"/>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i="0" u="none" strike="noStrike" cap="none" dirty="0">
                  <a:solidFill>
                    <a:schemeClr val="lt1"/>
                  </a:solidFill>
                  <a:latin typeface="Calibri"/>
                  <a:ea typeface="Calibri"/>
                  <a:cs typeface="Calibri"/>
                  <a:sym typeface="Calibri"/>
                </a:rPr>
                <a:t>TAK</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i="0" u="none" strike="noStrike" cap="none" dirty="0">
                  <a:solidFill>
                    <a:schemeClr val="lt1"/>
                  </a:solidFill>
                  <a:latin typeface="Calibri"/>
                  <a:ea typeface="Calibri"/>
                  <a:cs typeface="Calibri"/>
                  <a:sym typeface="Calibri"/>
                </a:rPr>
                <a:t>NIE</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2340400"/>
            <a:chOff x="923533" y="1746170"/>
            <a:chExt cx="1431166" cy="2340400"/>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2000" b="1" i="0" u="none" strike="noStrike" cap="none" dirty="0">
                  <a:solidFill>
                    <a:srgbClr val="262626"/>
                  </a:solidFill>
                  <a:latin typeface="Calibri"/>
                  <a:ea typeface="Calibri"/>
                  <a:cs typeface="Calibri"/>
                  <a:sym typeface="Calibri"/>
                </a:rPr>
                <a:t>Słoik szklany</a:t>
              </a:r>
              <a:endParaRPr sz="2000" b="0" i="0" u="none" strike="noStrike" cap="none" dirty="0">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226834" y="-80467"/>
            <a:ext cx="2347800" cy="2317792"/>
            <a:chOff x="2948176" y="1768789"/>
            <a:chExt cx="2347800" cy="2317792"/>
          </a:xfrm>
        </p:grpSpPr>
        <p:sp>
          <p:nvSpPr>
            <p:cNvPr id="199" name="Google Shape;199;p6"/>
            <p:cNvSpPr/>
            <p:nvPr/>
          </p:nvSpPr>
          <p:spPr>
            <a:xfrm>
              <a:off x="2948176" y="3255625"/>
              <a:ext cx="2347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2000" b="1" dirty="0">
                  <a:solidFill>
                    <a:srgbClr val="262626"/>
                  </a:solidFill>
                  <a:latin typeface="Calibri"/>
                  <a:ea typeface="Calibri"/>
                  <a:cs typeface="Calibri"/>
                  <a:sym typeface="Calibri"/>
                </a:rPr>
                <a:t>Butelka z tworzywa </a:t>
              </a:r>
              <a:r>
                <a:rPr lang="en-US" sz="2000" b="1" dirty="0">
                  <a:solidFill>
                    <a:srgbClr val="262626"/>
                  </a:solidFill>
                  <a:latin typeface="Calibri"/>
                  <a:ea typeface="Calibri"/>
                  <a:cs typeface="Calibri"/>
                  <a:sym typeface="Calibri"/>
                </a:rPr>
                <a:t>PET</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3727910" y="84087"/>
            <a:ext cx="1934828" cy="2080906"/>
            <a:chOff x="3193049" y="4171116"/>
            <a:chExt cx="1934828" cy="2080906"/>
          </a:xfrm>
        </p:grpSpPr>
        <p:sp>
          <p:nvSpPr>
            <p:cNvPr id="203" name="Google Shape;203;p6"/>
            <p:cNvSpPr/>
            <p:nvPr/>
          </p:nvSpPr>
          <p:spPr>
            <a:xfrm>
              <a:off x="3193049" y="5421066"/>
              <a:ext cx="1934828"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2000" b="1" i="0" u="none" strike="noStrike" cap="none" dirty="0">
                  <a:solidFill>
                    <a:srgbClr val="262626"/>
                  </a:solidFill>
                  <a:latin typeface="Calibri"/>
                  <a:ea typeface="Calibri"/>
                  <a:cs typeface="Calibri"/>
                  <a:sym typeface="Calibri"/>
                </a:rPr>
                <a:t>Puszka metalowa</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2543034" y="2228227"/>
            <a:ext cx="1958555" cy="2187034"/>
            <a:chOff x="488426" y="4064988"/>
            <a:chExt cx="1958555" cy="2187034"/>
          </a:xfrm>
        </p:grpSpPr>
        <p:sp>
          <p:nvSpPr>
            <p:cNvPr id="202" name="Google Shape;202;p6"/>
            <p:cNvSpPr/>
            <p:nvPr/>
          </p:nvSpPr>
          <p:spPr>
            <a:xfrm>
              <a:off x="671401" y="5421066"/>
              <a:ext cx="177558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2000" b="1" i="0" u="none" strike="noStrike" cap="none" dirty="0">
                  <a:solidFill>
                    <a:srgbClr val="262626"/>
                  </a:solidFill>
                  <a:latin typeface="Calibri"/>
                  <a:ea typeface="Calibri"/>
                  <a:cs typeface="Calibri"/>
                  <a:sym typeface="Calibri"/>
                </a:rPr>
                <a:t>Pudełko z tektury</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5260990" y="2482093"/>
            <a:ext cx="1766616" cy="1951876"/>
            <a:chOff x="6420868" y="1760417"/>
            <a:chExt cx="1680673" cy="1534980"/>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59538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Skórka od banana</a:t>
              </a:r>
              <a:endParaRPr sz="1800" b="0" i="0" u="none" strike="noStrike" cap="none" dirty="0">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710934"/>
            <a:chOff x="8346482" y="1742833"/>
            <a:chExt cx="1680673" cy="1710934"/>
          </a:xfrm>
        </p:grpSpPr>
        <p:sp>
          <p:nvSpPr>
            <p:cNvPr id="211" name="Google Shape;211;p6"/>
            <p:cNvSpPr/>
            <p:nvPr/>
          </p:nvSpPr>
          <p:spPr>
            <a:xfrm>
              <a:off x="8346482" y="2696677"/>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Brudna serwetka</a:t>
              </a:r>
              <a:endParaRPr sz="18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601183"/>
            <a:chOff x="6377570" y="3189531"/>
            <a:chExt cx="1680673" cy="1218676"/>
          </a:xfrm>
        </p:grpSpPr>
        <p:sp>
          <p:nvSpPr>
            <p:cNvPr id="217" name="Google Shape;217;p6"/>
            <p:cNvSpPr/>
            <p:nvPr/>
          </p:nvSpPr>
          <p:spPr>
            <a:xfrm>
              <a:off x="6377570" y="4084971"/>
              <a:ext cx="1680673" cy="32323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Żarówka</a:t>
              </a:r>
              <a:endParaRPr sz="18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3939005" y="1778891"/>
            <a:ext cx="2249386" cy="1893596"/>
            <a:chOff x="8347377" y="3141253"/>
            <a:chExt cx="1680673" cy="1235578"/>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2771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Karton po soku</a:t>
              </a:r>
              <a:endParaRPr sz="1800" b="0" i="0" u="none" strike="noStrike" cap="none" dirty="0">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6540591" y="2177324"/>
            <a:ext cx="1680673" cy="1292499"/>
            <a:chOff x="6365330" y="4619518"/>
            <a:chExt cx="1680673" cy="1292499"/>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Zabawki</a:t>
              </a:r>
              <a:endParaRPr sz="1800" b="0" i="0" u="none" strike="noStrike" cap="none" dirty="0">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35704" y="3687588"/>
            <a:ext cx="1680673" cy="1698092"/>
            <a:chOff x="8327554" y="4546324"/>
            <a:chExt cx="1680673" cy="1698092"/>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Torba plastikowa</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8580574" y="469144"/>
            <a:ext cx="1942002" cy="1445457"/>
            <a:chOff x="10237173" y="4701929"/>
            <a:chExt cx="1680673" cy="1147076"/>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3370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Ołówek</a:t>
              </a:r>
              <a:endParaRPr sz="1800" b="0" i="0" u="none" strike="noStrike" cap="none" dirty="0">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7585655" y="2049921"/>
            <a:ext cx="2249385" cy="1589727"/>
            <a:chOff x="10256338" y="3269424"/>
            <a:chExt cx="1680673" cy="1132963"/>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30266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Buty</a:t>
              </a:r>
              <a:endParaRPr sz="1800" b="0" i="0" u="none" strike="noStrike" cap="none" dirty="0">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5119188" y="-134828"/>
            <a:ext cx="2154046" cy="2016837"/>
            <a:chOff x="10269241" y="1451979"/>
            <a:chExt cx="1680673" cy="1576710"/>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3320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Wąż ogrodowy</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cxnSpLocks/>
            <a:stCxn id="197" idx="0"/>
          </p:cNvCxnSpPr>
          <p:nvPr/>
        </p:nvCxnSpPr>
        <p:spPr>
          <a:xfrm>
            <a:off x="936033" y="1590848"/>
            <a:ext cx="1777999" cy="33876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2344234" y="2293146"/>
            <a:ext cx="778785" cy="27085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stCxn id="233" idx="2"/>
          </p:cNvCxnSpPr>
          <p:nvPr/>
        </p:nvCxnSpPr>
        <p:spPr>
          <a:xfrm>
            <a:off x="8710348" y="3639648"/>
            <a:ext cx="403928" cy="129343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a:stCxn id="203" idx="0"/>
          </p:cNvCxnSpPr>
          <p:nvPr/>
        </p:nvCxnSpPr>
        <p:spPr>
          <a:xfrm flipH="1">
            <a:off x="4031224" y="1334037"/>
            <a:ext cx="664100" cy="35998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flipH="1">
            <a:off x="4271698" y="3252331"/>
            <a:ext cx="637604" cy="17261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4617147" y="3507593"/>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p:cNvCxnSpPr>
          <p:nvPr/>
        </p:nvCxnSpPr>
        <p:spPr>
          <a:xfrm flipH="1">
            <a:off x="4501589" y="1804043"/>
            <a:ext cx="1578643" cy="31744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3773315" y="3846250"/>
            <a:ext cx="187129" cy="11322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33" idx="1"/>
          </p:cNvCxnSpPr>
          <p:nvPr/>
        </p:nvCxnSpPr>
        <p:spPr>
          <a:xfrm>
            <a:off x="7585655" y="3427303"/>
            <a:ext cx="284808" cy="146897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p:cNvCxnSpPr>
          <p:nvPr/>
        </p:nvCxnSpPr>
        <p:spPr>
          <a:xfrm>
            <a:off x="1340270" y="4300322"/>
            <a:ext cx="605285" cy="6335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stCxn id="230" idx="0"/>
          </p:cNvCxnSpPr>
          <p:nvPr/>
        </p:nvCxnSpPr>
        <p:spPr>
          <a:xfrm>
            <a:off x="9551575" y="1489911"/>
            <a:ext cx="136745" cy="34885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6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63855" y="9485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i="0" u="none" strike="noStrike" cap="none" dirty="0">
                <a:solidFill>
                  <a:schemeClr val="lt1"/>
                </a:solidFill>
                <a:latin typeface="Calibri"/>
                <a:ea typeface="Calibri"/>
                <a:cs typeface="Calibri"/>
                <a:sym typeface="Calibri"/>
              </a:rPr>
              <a:t>TAK</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dirty="0">
                <a:solidFill>
                  <a:schemeClr val="lt1"/>
                </a:solidFill>
                <a:latin typeface="Calibri"/>
                <a:ea typeface="Calibri"/>
                <a:cs typeface="Calibri"/>
                <a:sym typeface="Calibri"/>
              </a:rPr>
              <a:t>NIE</a:t>
            </a:r>
            <a:endParaRPr dirty="0"/>
          </a:p>
        </p:txBody>
      </p:sp>
      <p:cxnSp>
        <p:nvCxnSpPr>
          <p:cNvPr id="167" name="Google Shape;167;p4"/>
          <p:cNvCxnSpPr/>
          <p:nvPr/>
        </p:nvCxnSpPr>
        <p:spPr>
          <a:xfrm>
            <a:off x="6159855" y="401736"/>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2400" b="1" dirty="0">
                <a:solidFill>
                  <a:srgbClr val="29C7F7"/>
                </a:solidFill>
                <a:latin typeface="Calibri"/>
                <a:ea typeface="Calibri"/>
                <a:cs typeface="Calibri"/>
                <a:sym typeface="Calibri"/>
              </a:rPr>
              <a:t>Zawsze </a:t>
            </a:r>
            <a:r>
              <a:rPr lang="pl-PL" sz="2400" b="1" dirty="0" err="1">
                <a:solidFill>
                  <a:srgbClr val="29C7F7"/>
                </a:solidFill>
                <a:latin typeface="Calibri"/>
                <a:ea typeface="Calibri"/>
                <a:cs typeface="Calibri"/>
                <a:sym typeface="Calibri"/>
              </a:rPr>
              <a:t>recyklinguj</a:t>
            </a:r>
            <a:r>
              <a:rPr lang="en-US" sz="2400" b="0" i="0" u="none" strike="noStrike" cap="none" dirty="0">
                <a:solidFill>
                  <a:srgbClr val="29C7F7"/>
                </a:solidFill>
                <a:latin typeface="Calibri"/>
                <a:ea typeface="Calibri"/>
                <a:cs typeface="Calibri"/>
                <a:sym typeface="Calibri"/>
              </a:rPr>
              <a:t>:</a:t>
            </a:r>
            <a:endParaRPr sz="2400" b="0" i="0" u="none" strike="noStrike" cap="none" dirty="0">
              <a:solidFill>
                <a:srgbClr val="29C7F7"/>
              </a:solidFill>
              <a:latin typeface="Calibri"/>
              <a:ea typeface="Calibri"/>
              <a:cs typeface="Calibri"/>
              <a:sym typeface="Calibri"/>
            </a:endParaRPr>
          </a:p>
        </p:txBody>
      </p:sp>
      <p:sp>
        <p:nvSpPr>
          <p:cNvPr id="169" name="Google Shape;169;p4"/>
          <p:cNvSpPr/>
          <p:nvPr/>
        </p:nvSpPr>
        <p:spPr>
          <a:xfrm>
            <a:off x="7302314" y="1144745"/>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2400" b="1" i="0" u="none" strike="noStrike" cap="none" dirty="0">
                <a:solidFill>
                  <a:srgbClr val="3AC69D"/>
                </a:solidFill>
                <a:latin typeface="Calibri"/>
                <a:ea typeface="Calibri"/>
                <a:cs typeface="Calibri"/>
                <a:sym typeface="Calibri"/>
              </a:rPr>
              <a:t>Nigdy nie </a:t>
            </a:r>
            <a:r>
              <a:rPr lang="pl-PL" sz="2400" b="1" i="0" u="none" strike="noStrike" cap="none" dirty="0" err="1">
                <a:solidFill>
                  <a:srgbClr val="3AC69D"/>
                </a:solidFill>
                <a:latin typeface="Calibri"/>
                <a:ea typeface="Calibri"/>
                <a:cs typeface="Calibri"/>
                <a:sym typeface="Calibri"/>
              </a:rPr>
              <a:t>recyklinguj</a:t>
            </a:r>
            <a:r>
              <a:rPr lang="en-US" sz="2400" b="0" i="0" u="none" strike="noStrike" cap="none" dirty="0">
                <a:solidFill>
                  <a:srgbClr val="3AC69D"/>
                </a:solidFill>
                <a:latin typeface="Calibri"/>
                <a:ea typeface="Calibri"/>
                <a:cs typeface="Calibri"/>
                <a:sym typeface="Calibri"/>
              </a:rPr>
              <a:t>:</a:t>
            </a:r>
            <a:endParaRPr sz="2400" b="0" i="0" u="none" strike="noStrike" cap="none" dirty="0">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2000" b="1" i="0" u="none" strike="noStrike" cap="none" dirty="0">
                <a:solidFill>
                  <a:srgbClr val="262626"/>
                </a:solidFill>
                <a:latin typeface="Calibri"/>
                <a:ea typeface="Calibri"/>
                <a:cs typeface="Calibri"/>
                <a:sym typeface="Calibri"/>
              </a:rPr>
              <a:t>Słoik szklany</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2000" b="1" dirty="0">
                <a:solidFill>
                  <a:srgbClr val="262626"/>
                </a:solidFill>
                <a:latin typeface="Calibri"/>
                <a:ea typeface="Calibri"/>
                <a:cs typeface="Calibri"/>
                <a:sym typeface="Calibri"/>
              </a:rPr>
              <a:t>Butelka z tworzywa </a:t>
            </a:r>
            <a:r>
              <a:rPr lang="en-US" sz="2000" b="1" dirty="0">
                <a:solidFill>
                  <a:srgbClr val="262626"/>
                </a:solidFill>
                <a:latin typeface="Calibri"/>
                <a:ea typeface="Calibri"/>
                <a:cs typeface="Calibri"/>
                <a:sym typeface="Calibri"/>
              </a:rPr>
              <a:t>PET</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2000" b="1" i="0" u="none" strike="noStrike" cap="none" dirty="0">
                <a:solidFill>
                  <a:srgbClr val="262626"/>
                </a:solidFill>
                <a:latin typeface="Calibri"/>
                <a:ea typeface="Calibri"/>
                <a:cs typeface="Calibri"/>
                <a:sym typeface="Calibri"/>
              </a:rPr>
              <a:t>Pudełko z tektury</a:t>
            </a:r>
            <a:endParaRPr dirty="0"/>
          </a:p>
        </p:txBody>
      </p:sp>
      <p:sp>
        <p:nvSpPr>
          <p:cNvPr id="177" name="Google Shape;177;p4"/>
          <p:cNvSpPr/>
          <p:nvPr/>
        </p:nvSpPr>
        <p:spPr>
          <a:xfrm>
            <a:off x="3193049" y="5421066"/>
            <a:ext cx="1934828"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2000" b="1" dirty="0">
                <a:solidFill>
                  <a:srgbClr val="262626"/>
                </a:solidFill>
                <a:latin typeface="Calibri"/>
                <a:ea typeface="Calibri"/>
                <a:cs typeface="Calibri"/>
                <a:sym typeface="Calibri"/>
              </a:rPr>
              <a:t>Puszka metalowa</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sp>
        <p:nvSpPr>
          <p:cNvPr id="185" name="Google Shape;185;p4"/>
          <p:cNvSpPr/>
          <p:nvPr/>
        </p:nvSpPr>
        <p:spPr>
          <a:xfrm>
            <a:off x="8247211" y="3984662"/>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Brudna serwetka</a:t>
            </a:r>
            <a:endParaRPr sz="1800" b="0" i="0" u="none" strike="noStrike" cap="none" dirty="0">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0">
            <a:alphaModFix/>
          </a:blip>
          <a:srcRect/>
          <a:stretch/>
        </p:blipFill>
        <p:spPr>
          <a:xfrm>
            <a:off x="8599457" y="3094384"/>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425417" y="2953401"/>
            <a:ext cx="583834" cy="565674"/>
          </a:xfrm>
          <a:prstGeom prst="rect">
            <a:avLst/>
          </a:prstGeom>
          <a:noFill/>
          <a:ln>
            <a:noFill/>
          </a:ln>
        </p:spPr>
      </p:pic>
      <p:sp>
        <p:nvSpPr>
          <p:cNvPr id="191" name="Google Shape;191;p4"/>
          <p:cNvSpPr/>
          <p:nvPr/>
        </p:nvSpPr>
        <p:spPr>
          <a:xfrm>
            <a:off x="6283508" y="3106483"/>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Żarówka</a:t>
            </a:r>
            <a:endParaRPr sz="1800" b="0" i="0" u="none" strike="noStrike" cap="none" dirty="0">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2">
            <a:alphaModFix/>
          </a:blip>
          <a:srcRect/>
          <a:stretch/>
        </p:blipFill>
        <p:spPr>
          <a:xfrm>
            <a:off x="6859281" y="2117292"/>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18854" y="2079223"/>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3">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Zabawki</a:t>
            </a:r>
            <a:endParaRPr sz="1800" b="0" i="0" u="none" strike="noStrike" cap="none" dirty="0">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Ołówek</a:t>
            </a:r>
            <a:endParaRPr sz="1800" b="0" i="0" u="none" strike="noStrike" cap="none" dirty="0">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5">
            <a:alphaModFix/>
          </a:blip>
          <a:srcRect/>
          <a:stretch/>
        </p:blipFill>
        <p:spPr>
          <a:xfrm>
            <a:off x="10523760" y="2254499"/>
            <a:ext cx="1272277" cy="806624"/>
          </a:xfrm>
          <a:prstGeom prst="rect">
            <a:avLst/>
          </a:prstGeom>
          <a:noFill/>
          <a:ln>
            <a:noFill/>
          </a:ln>
        </p:spPr>
      </p:pic>
      <p:sp>
        <p:nvSpPr>
          <p:cNvPr id="207" name="Google Shape;207;p4"/>
          <p:cNvSpPr/>
          <p:nvPr/>
        </p:nvSpPr>
        <p:spPr>
          <a:xfrm>
            <a:off x="10409456" y="3094384"/>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Buty</a:t>
            </a:r>
            <a:endParaRPr sz="1800" b="0" i="0" u="none" strike="noStrike" cap="none" dirty="0">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00178" y="1834455"/>
            <a:ext cx="583834" cy="565674"/>
          </a:xfrm>
          <a:prstGeom prst="rect">
            <a:avLst/>
          </a:prstGeom>
          <a:noFill/>
          <a:ln>
            <a:noFill/>
          </a:ln>
        </p:spPr>
      </p:pic>
      <p:sp>
        <p:nvSpPr>
          <p:cNvPr id="209" name="Google Shape;209;p4"/>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28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3E1A2706926046992B4250558F01A5" ma:contentTypeVersion="12" ma:contentTypeDescription="Utwórz nowy dokument." ma:contentTypeScope="" ma:versionID="91f25869a802c7903a1cbabcce24e90d">
  <xsd:schema xmlns:xsd="http://www.w3.org/2001/XMLSchema" xmlns:xs="http://www.w3.org/2001/XMLSchema" xmlns:p="http://schemas.microsoft.com/office/2006/metadata/properties" xmlns:ns2="b3cf53fe-5709-4881-86bb-a98b574c97a7" xmlns:ns3="add40845-5173-4435-b647-193b811b2a3e" targetNamespace="http://schemas.microsoft.com/office/2006/metadata/properties" ma:root="true" ma:fieldsID="9fcf2155dfd89c352a8bdf69f3c9d1cd" ns2:_="" ns3:_="">
    <xsd:import namespace="b3cf53fe-5709-4881-86bb-a98b574c97a7"/>
    <xsd:import namespace="add40845-5173-4435-b647-193b811b2a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f53fe-5709-4881-86bb-a98b574c9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43890b14-0df8-462d-827d-ee3b8107f1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d40845-5173-4435-b647-193b811b2a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77e61f1-a9ac-4268-885e-d44bdb337131}" ma:internalName="TaxCatchAll" ma:showField="CatchAllData" ma:web="add40845-5173-4435-b647-193b811b2a3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d40845-5173-4435-b647-193b811b2a3e" xsi:nil="true"/>
    <lcf76f155ced4ddcb4097134ff3c332f xmlns="b3cf53fe-5709-4881-86bb-a98b574c97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CF1B96-0C98-4D1D-ABE8-FFCEA1C8E675}"/>
</file>

<file path=customXml/itemProps2.xml><?xml version="1.0" encoding="utf-8"?>
<ds:datastoreItem xmlns:ds="http://schemas.openxmlformats.org/officeDocument/2006/customXml" ds:itemID="{DF9FB413-7FF0-4F5A-883D-C2E30EF78A3F}"/>
</file>

<file path=customXml/itemProps3.xml><?xml version="1.0" encoding="utf-8"?>
<ds:datastoreItem xmlns:ds="http://schemas.openxmlformats.org/officeDocument/2006/customXml" ds:itemID="{5B128733-CE33-48FF-BF34-E898AA4DA41B}"/>
</file>

<file path=docProps/app.xml><?xml version="1.0" encoding="utf-8"?>
<Properties xmlns="http://schemas.openxmlformats.org/officeDocument/2006/extended-properties" xmlns:vt="http://schemas.openxmlformats.org/officeDocument/2006/docPropsVTypes">
  <TotalTime>11394</TotalTime>
  <Words>3430</Words>
  <Application>Microsoft Office PowerPoint</Application>
  <PresentationFormat>Panoramiczny</PresentationFormat>
  <Paragraphs>407</Paragraphs>
  <Slides>24</Slides>
  <Notes>23</Notes>
  <HiddenSlides>8</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24</vt:i4>
      </vt:variant>
    </vt:vector>
  </HeadingPairs>
  <TitlesOfParts>
    <vt:vector size="33" baseType="lpstr">
      <vt:lpstr>Calibri</vt:lpstr>
      <vt:lpstr>Arial</vt:lpstr>
      <vt:lpstr>Comic Sans MS</vt:lpstr>
      <vt:lpstr>Arial Black</vt:lpstr>
      <vt:lpstr>Calibri Light</vt:lpstr>
      <vt:lpstr>Courier New</vt:lpstr>
      <vt:lpstr>Mali</vt:lpstr>
      <vt:lpstr>Mali Medium</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Katarzyna Godyń-Zakrzewska</cp:lastModifiedBy>
  <cp:revision>132</cp:revision>
  <dcterms:created xsi:type="dcterms:W3CDTF">2022-01-20T09:13:45Z</dcterms:created>
  <dcterms:modified xsi:type="dcterms:W3CDTF">2023-03-31T12:38:41Z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8647294</vt:lpwstr>
  </property>
  <property fmtid="{D5CDD505-2E9C-101B-9397-08002B2CF9AE}" pid="3" name="NXPowerLiteSettings">
    <vt:lpwstr>F700052003A000</vt:lpwstr>
  </property>
  <property fmtid="{D5CDD505-2E9C-101B-9397-08002B2CF9AE}" pid="4" name="NXPowerLiteVersion">
    <vt:lpwstr>D9.1.2</vt:lpwstr>
  </property>
  <property fmtid="{D5CDD505-2E9C-101B-9397-08002B2CF9AE}" pid="5" name="ContentTypeId">
    <vt:lpwstr>0x010100B13E1A2706926046992B4250558F01A5</vt:lpwstr>
  </property>
</Properties>
</file>