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wav" ContentType="audio/x-wav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77" r:id="rId9"/>
    <p:sldId id="262" r:id="rId10"/>
    <p:sldId id="264" r:id="rId11"/>
    <p:sldId id="265" r:id="rId12"/>
    <p:sldId id="266" r:id="rId13"/>
    <p:sldId id="267" r:id="rId14"/>
    <p:sldId id="268" r:id="rId15"/>
    <p:sldId id="278" r:id="rId16"/>
    <p:sldId id="280" r:id="rId17"/>
    <p:sldId id="281" r:id="rId18"/>
    <p:sldId id="273" r:id="rId19"/>
    <p:sldId id="274" r:id="rId20"/>
  </p:sldIdLst>
  <p:sldSz cx="12192000" cy="6858000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Mali Medium" panose="020B0604020202020204" charset="-34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Ad8tWg0kFhkXM+4oFWJlf4kQI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4542" autoAdjust="0"/>
  </p:normalViewPr>
  <p:slideViewPr>
    <p:cSldViewPr snapToGrid="0">
      <p:cViewPr varScale="1">
        <p:scale>
          <a:sx n="74" d="100"/>
          <a:sy n="74" d="100"/>
        </p:scale>
        <p:origin x="2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6440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ZMIEŃ SIĘ W BOHATERA</a:t>
            </a:r>
          </a:p>
          <a:p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ZREDUKUJ DO ZERA</a:t>
            </a:r>
          </a:p>
          <a:p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Dokąd</a:t>
            </a:r>
            <a:r>
              <a:rPr lang="pl-PL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trafiają twoje śmieci?</a:t>
            </a:r>
          </a:p>
          <a:p>
            <a:r>
              <a:rPr lang="pl-PL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Poziom 2 Lekcja dla średnio zaawansowanych</a:t>
            </a:r>
            <a:endParaRPr lang="pl-PL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(Czas wyświetlania slajdu: 3-5 minut)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Zapytaj uczniów</a:t>
            </a:r>
            <a:r>
              <a:rPr lang="en-US" b="1" dirty="0"/>
              <a:t>:</a:t>
            </a:r>
            <a:endParaRPr dirty="0"/>
          </a:p>
          <a:p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 to jest składowisko?</a:t>
            </a:r>
          </a:p>
          <a:p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Czy to jest odpowiednie miejsce dla przedmiotów nadających się do recyklingu? Dlaczego?</a:t>
            </a:r>
          </a:p>
          <a:p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 powinno tu trafiać?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b="0" dirty="0"/>
              <a:t>Co odczuwalibyście tam swoimi</a:t>
            </a:r>
            <a:r>
              <a:rPr lang="pl-PL" b="0" baseline="0" dirty="0"/>
              <a:t> 5 zmysłami (węch, dotyk, smak, wzrok, słuch</a:t>
            </a:r>
            <a:r>
              <a:rPr lang="en-US" b="0" dirty="0"/>
              <a:t>)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b="1" dirty="0"/>
              <a:t>Odpowiedzi</a:t>
            </a:r>
            <a:r>
              <a:rPr lang="en-US" b="1" dirty="0"/>
              <a:t>: </a:t>
            </a:r>
            <a:endParaRPr dirty="0"/>
          </a:p>
          <a:p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Składowisko to miejsce, gdzie ludzie składują odpady ogólne w ziemi albo na ogromnej stercie. </a:t>
            </a:r>
          </a:p>
          <a:p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Nie, to nie jest odpowiednie miejsce dla przedmiotów nadających się do recyklingu. Na składowisko powinny trafiać tylko rzeczy, które nie nadają się do recyklingu.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1" name="Google Shape;3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(Czas wyświetlania slajdu: 3-5 minut)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2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Zapytaj uczniów</a:t>
            </a:r>
            <a:r>
              <a:rPr lang="en-US" sz="12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Skąd biorą się śmieci w naszych oceanach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 możemy zrobić, żeby zapobiegać przedostawaniu się śmieci do środowisk</a:t>
            </a:r>
            <a:r>
              <a:rPr lang="pl-PL" sz="1200" b="0" i="0" u="none" strike="noStrike" cap="none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 naturalnego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2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Odpowiedzi</a:t>
            </a:r>
            <a:r>
              <a:rPr lang="en-US" sz="1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dirty="0"/>
              <a:t>Kiedy</a:t>
            </a:r>
            <a:r>
              <a:rPr lang="pl-PL" baseline="0" dirty="0"/>
              <a:t> śmieci nie są </a:t>
            </a:r>
            <a:r>
              <a:rPr lang="pl-PL" baseline="0" dirty="0" err="1"/>
              <a:t>recyklingowane</a:t>
            </a:r>
            <a:r>
              <a:rPr lang="pl-PL" baseline="0" dirty="0"/>
              <a:t> albo prawidłowo wyrzucane, mogą się przedostawać do rzek i kanałów, które wpadają do mórz i oceanów</a:t>
            </a:r>
            <a:r>
              <a:rPr lang="en-US" dirty="0"/>
              <a:t>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dirty="0"/>
              <a:t>Prawidłowe wyrzucanie śmieci i recykling mogą</a:t>
            </a:r>
            <a:r>
              <a:rPr lang="pl-PL" baseline="0" dirty="0"/>
              <a:t> pomóc uniknąć przedostawania się śmieci do środowiska naturalnego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44" name="Google Shape;34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(Czas wyświetlania slajdu: 3-5 minut)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l-PL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b="1" dirty="0"/>
              <a:t>Zapytaj uczniów</a:t>
            </a:r>
            <a:r>
              <a:rPr lang="en-US" b="1" dirty="0"/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b="0" dirty="0"/>
              <a:t>Jak się </a:t>
            </a:r>
            <a:r>
              <a:rPr lang="pl-PL" b="0" dirty="0" err="1"/>
              <a:t>recyklinguje</a:t>
            </a:r>
            <a:r>
              <a:rPr lang="en-US" b="0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b="0" dirty="0"/>
              <a:t>Dlaczego</a:t>
            </a:r>
            <a:r>
              <a:rPr lang="pl-PL" b="0" baseline="0" dirty="0"/>
              <a:t> ważne jest, żeby wiedzieć, co się nadaje do recyklingu, a co nie</a:t>
            </a:r>
            <a:r>
              <a:rPr lang="en-US" b="0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b="1" dirty="0"/>
              <a:t>Odpowiedzi</a:t>
            </a:r>
            <a:r>
              <a:rPr lang="en-US" b="0" dirty="0"/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Recyklingujemy</a:t>
            </a:r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w 3 krokach:  1. Wiedzieć, co się</a:t>
            </a:r>
            <a:r>
              <a:rPr lang="pl-PL" sz="12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nadaje do recyklingu</a:t>
            </a:r>
            <a:r>
              <a:rPr lang="pl-P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2. Umyć i osuszyć przed wyrzuceniem do pojemnika 3. Pilnować, aby we właściwym pojemniku umieszczać wyłącznie odpowiednie przedmioty nadające się do recyklingu</a:t>
            </a:r>
            <a:r>
              <a:rPr lang="en-US" b="0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b="0" dirty="0"/>
              <a:t>Kiedy nie </a:t>
            </a:r>
            <a:r>
              <a:rPr lang="pl-PL" b="0" baseline="0" dirty="0" err="1"/>
              <a:t>recyklingujemy</a:t>
            </a:r>
            <a:r>
              <a:rPr lang="pl-PL" b="0" baseline="0" dirty="0"/>
              <a:t> </a:t>
            </a:r>
            <a:r>
              <a:rPr lang="pl-PL" b="0" dirty="0"/>
              <a:t>prawidłowo</a:t>
            </a:r>
            <a:r>
              <a:rPr lang="pl-PL" b="0" baseline="0" dirty="0"/>
              <a:t>, możemy zanieczyścić inne materiały nadające się do recyklingu, przez co ubrudzi się cała zawartość pojemnika i nie będzie się ona nadawać do recyklingu</a:t>
            </a:r>
            <a:r>
              <a:rPr lang="en-US" b="0" dirty="0"/>
              <a:t>. </a:t>
            </a:r>
            <a:r>
              <a:rPr lang="pl-PL" b="0" dirty="0"/>
              <a:t>W takim przypadku śmieci te trafią na składowisko albo przedostaną się do środowiska naturalnego</a:t>
            </a:r>
            <a:r>
              <a:rPr lang="pl-PL" b="0" baseline="0" dirty="0"/>
              <a:t> </a:t>
            </a:r>
            <a:r>
              <a:rPr lang="pl-PL" b="0" dirty="0"/>
              <a:t>i je zanieczyszczą</a:t>
            </a:r>
            <a:r>
              <a:rPr lang="en-US" b="0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1" name="Google Shape;3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13c26857d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g113c26857d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b="1" dirty="0"/>
              <a:t>Czas wyświetlania</a:t>
            </a:r>
            <a:r>
              <a:rPr lang="pl-PL" b="1" baseline="0" dirty="0"/>
              <a:t> slajdu</a:t>
            </a:r>
            <a:r>
              <a:rPr lang="en-US" b="1" dirty="0"/>
              <a:t>: 3-5 </a:t>
            </a:r>
            <a:r>
              <a:rPr lang="en-US" b="1" dirty="0" err="1"/>
              <a:t>minut</a:t>
            </a:r>
            <a:r>
              <a:rPr lang="en-US" b="1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Niech uczniowie odgadną</a:t>
            </a:r>
            <a:r>
              <a:rPr lang="pl-PL" baseline="0" dirty="0"/>
              <a:t> cztery podstawowe przedmioty, które możemy </a:t>
            </a:r>
            <a:r>
              <a:rPr lang="pl-PL" baseline="0" dirty="0" err="1"/>
              <a:t>recyklingować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1</a:t>
            </a:r>
            <a:r>
              <a:rPr lang="en-US" dirty="0"/>
              <a:t>: </a:t>
            </a:r>
            <a:r>
              <a:rPr lang="pl-PL" dirty="0"/>
              <a:t>Słoik szklany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2</a:t>
            </a:r>
            <a:r>
              <a:rPr lang="en-US" dirty="0"/>
              <a:t>: </a:t>
            </a:r>
            <a:r>
              <a:rPr lang="pl-PL" dirty="0"/>
              <a:t>Butelka z tworzywa </a:t>
            </a:r>
            <a:r>
              <a:rPr lang="en-US" dirty="0"/>
              <a:t>PET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3</a:t>
            </a:r>
            <a:r>
              <a:rPr lang="en-US" dirty="0"/>
              <a:t>: </a:t>
            </a:r>
            <a:r>
              <a:rPr lang="pl-PL" dirty="0"/>
              <a:t>Pudełko z tektury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Klik </a:t>
            </a:r>
            <a:r>
              <a:rPr lang="en-US" b="1" dirty="0"/>
              <a:t>4</a:t>
            </a:r>
            <a:r>
              <a:rPr lang="en-US" dirty="0"/>
              <a:t>: </a:t>
            </a:r>
            <a:r>
              <a:rPr lang="pl-PL" dirty="0"/>
              <a:t>Puszka metalowa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Zapytaj uczniów</a:t>
            </a:r>
            <a:r>
              <a:rPr lang="en-US" b="1" dirty="0"/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Czy możecie podać mi przykład czegoś, co możemy </a:t>
            </a:r>
            <a:r>
              <a:rPr lang="pl-PL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recyklingować</a:t>
            </a:r>
            <a:r>
              <a:rPr lang="en-US" dirty="0"/>
              <a:t>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  <a:tabLst/>
              <a:defRPr/>
            </a:pPr>
            <a:r>
              <a:rPr lang="pl-PL" b="0" dirty="0"/>
              <a:t>A czego nigdy nie powinniśmy </a:t>
            </a:r>
            <a:r>
              <a:rPr lang="pl-PL" b="0" dirty="0" err="1"/>
              <a:t>recyklingować</a:t>
            </a:r>
            <a:r>
              <a:rPr lang="en-US" b="0" dirty="0"/>
              <a:t>?</a:t>
            </a:r>
            <a:r>
              <a:rPr lang="pl-PL" b="0" dirty="0"/>
              <a:t> Resztek</a:t>
            </a:r>
            <a:r>
              <a:rPr lang="pl-PL" b="0" baseline="0" dirty="0"/>
              <a:t> żywności, jeśli są zmieszane z odpadami nadającymi się do recyklingu.</a:t>
            </a:r>
            <a:endParaRPr lang="pl-P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Ciekawostka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Butelki z </a:t>
            </a:r>
            <a:r>
              <a:rPr lang="en-US" dirty="0"/>
              <a:t>PET </a:t>
            </a:r>
            <a:r>
              <a:rPr lang="pl-PL" dirty="0"/>
              <a:t>są najczęściej </a:t>
            </a:r>
            <a:r>
              <a:rPr lang="pl-PL" dirty="0" err="1"/>
              <a:t>recyklingowanym</a:t>
            </a:r>
            <a:r>
              <a:rPr lang="pl-PL" dirty="0"/>
              <a:t> tworzywem na świecie i w pełni nadają</a:t>
            </a:r>
            <a:r>
              <a:rPr lang="pl-PL" baseline="0" dirty="0"/>
              <a:t> się do recyklingu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Pytania dodatkowe</a:t>
            </a:r>
            <a:r>
              <a:rPr lang="en-US" b="1" dirty="0"/>
              <a:t>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Czy widzieliście</a:t>
            </a:r>
            <a:r>
              <a:rPr lang="pl-PL" baseline="0" dirty="0"/>
              <a:t> kiedyś znak „</a:t>
            </a:r>
            <a:r>
              <a:rPr lang="en-US" dirty="0"/>
              <a:t>#1</a:t>
            </a:r>
            <a:r>
              <a:rPr lang="pl-PL" dirty="0"/>
              <a:t>”</a:t>
            </a:r>
            <a:r>
              <a:rPr lang="en-US" dirty="0"/>
              <a:t> </a:t>
            </a:r>
            <a:r>
              <a:rPr lang="pl-PL" dirty="0"/>
              <a:t>na dnie</a:t>
            </a:r>
            <a:r>
              <a:rPr lang="pl-PL" baseline="0" dirty="0"/>
              <a:t> butelki po wodzie</a:t>
            </a:r>
            <a:r>
              <a:rPr lang="en-US" dirty="0"/>
              <a:t>? </a:t>
            </a:r>
            <a:r>
              <a:rPr lang="pl-PL" dirty="0"/>
              <a:t>Jeśli</a:t>
            </a:r>
            <a:r>
              <a:rPr lang="pl-PL" baseline="0" dirty="0"/>
              <a:t> go widzicie, to butelka w pełni nadaje się do recyklingu</a:t>
            </a:r>
            <a:r>
              <a:rPr lang="en-US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Czy możecie podać jeszcze jakiś przykład rzeczy,</a:t>
            </a:r>
            <a:r>
              <a:rPr lang="pl-PL" baseline="0" dirty="0"/>
              <a:t> która nadaje się do recyklingu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242" name="Google Shape;2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(Czas wyświetlania slajdu: 3 minuty)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Rzeczy przeznaczone do recyklingu należy umieścić</a:t>
            </a:r>
            <a:r>
              <a:rPr lang="pl-PL" baseline="0" dirty="0"/>
              <a:t> w odpowiednich pojemnikach do </a:t>
            </a:r>
            <a:r>
              <a:rPr lang="pl-PL" dirty="0"/>
              <a:t>recyklingu</a:t>
            </a:r>
            <a:r>
              <a:rPr lang="en-US" dirty="0"/>
              <a:t>. </a:t>
            </a:r>
            <a:r>
              <a:rPr lang="pl-PL" dirty="0"/>
              <a:t>Kliknij, aby wyświetlić </a:t>
            </a:r>
            <a:r>
              <a:rPr lang="en-US" dirty="0"/>
              <a:t>symbol</a:t>
            </a:r>
            <a:r>
              <a:rPr lang="pl-PL" dirty="0"/>
              <a:t> recyklingu</a:t>
            </a:r>
            <a:r>
              <a:rPr lang="en-US" dirty="0"/>
              <a:t>. </a:t>
            </a:r>
            <a:r>
              <a:rPr lang="pl-PL" dirty="0"/>
              <a:t>Wyjaśnij</a:t>
            </a:r>
            <a:r>
              <a:rPr lang="pl-PL" baseline="0" dirty="0"/>
              <a:t> uczniom, że ten symbol wskazuje, gdzie należy wrzucić rzeczy </a:t>
            </a:r>
            <a:r>
              <a:rPr lang="pl-PL" dirty="0"/>
              <a:t>przeznaczone do recyklingu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Zapytaj uczniów</a:t>
            </a:r>
            <a:r>
              <a:rPr lang="en-US" dirty="0"/>
              <a:t>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Gdzie już widzieliście ten </a:t>
            </a:r>
            <a:r>
              <a:rPr lang="en-US" dirty="0"/>
              <a:t>symbol?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Co ten</a:t>
            </a:r>
            <a:r>
              <a:rPr lang="pl-PL" baseline="0" dirty="0"/>
              <a:t> </a:t>
            </a:r>
            <a:r>
              <a:rPr lang="en-US" dirty="0"/>
              <a:t>symbol </a:t>
            </a:r>
            <a:r>
              <a:rPr lang="pl-PL" dirty="0"/>
              <a:t>oznacza</a:t>
            </a:r>
            <a:r>
              <a:rPr lang="en-US" dirty="0"/>
              <a:t>?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l-PL" dirty="0"/>
              <a:t>Gdzie wrzucamy</a:t>
            </a:r>
            <a:r>
              <a:rPr lang="pl-PL" baseline="0" dirty="0"/>
              <a:t> butelki z tworzywa </a:t>
            </a:r>
            <a:r>
              <a:rPr lang="en-US" dirty="0"/>
              <a:t>PET?</a:t>
            </a:r>
          </a:p>
        </p:txBody>
      </p:sp>
      <p:sp>
        <p:nvSpPr>
          <p:cNvPr id="278" name="Google Shape;2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(Czas wyświetlania slajdu: 2-4 minuty)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Powiedz uczniom: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0" dirty="0"/>
              <a:t>Kiedy przestrzegamy 3 kroków w recyklingu, możemy przetwarzać swoje śmieci i produkować z nich nowe rzeczy.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Przykład: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Klik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0" dirty="0"/>
              <a:t>Butelki z tworzywa PET można przetwarzać z powrotem na nowe butelki z PET.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1" dirty="0"/>
              <a:t>Klik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b="0" dirty="0"/>
              <a:t>Butelki z tworzywa PET można też przerabiać na włókna, z których produkuje się tkaniny.</a:t>
            </a:r>
          </a:p>
        </p:txBody>
      </p:sp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5267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dirty="0"/>
              <a:t>Powiedz uczniom</a:t>
            </a:r>
            <a:r>
              <a:rPr lang="en-US" dirty="0"/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dirty="0"/>
              <a:t>Wyjaśnij uczniom, że w ramach ćwiczenia</a:t>
            </a:r>
            <a:r>
              <a:rPr lang="pl-PL" baseline="0" dirty="0"/>
              <a:t> wykonają plakat o recyklingu, który ma motywować i zachęcać koleżanki i kolegów, żeby </a:t>
            </a:r>
            <a:r>
              <a:rPr lang="pl-PL" baseline="0" dirty="0" err="1"/>
              <a:t>recyklingowali</a:t>
            </a:r>
            <a:r>
              <a:rPr lang="pl-PL" baseline="0" dirty="0"/>
              <a:t> jak najwięcej</a:t>
            </a:r>
            <a:r>
              <a:rPr lang="en-US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dirty="0"/>
              <a:t>Powiedz  uczniom, że będą pracować w grupach i tworzyć plakat dotyczący</a:t>
            </a:r>
            <a:r>
              <a:rPr lang="pl-PL" baseline="0" dirty="0"/>
              <a:t> 1 z 4 aspektów recyklingu</a:t>
            </a:r>
            <a:r>
              <a:rPr lang="en-US" dirty="0"/>
              <a:t>. </a:t>
            </a:r>
            <a:r>
              <a:rPr lang="pl-PL" dirty="0"/>
              <a:t>Udostępnij materiały plastyczne i dużą tablicę. Uczniowie mogą rysować, wycinać obrazki z gazet</a:t>
            </a:r>
            <a:r>
              <a:rPr lang="pl-PL" baseline="0" dirty="0"/>
              <a:t> lub czasopism albo wykorzystywać materiały, które nadają się do recyklingu</a:t>
            </a:r>
            <a:r>
              <a:rPr lang="en-US" dirty="0"/>
              <a:t>. </a:t>
            </a:r>
            <a:r>
              <a:rPr lang="pl-PL" dirty="0"/>
              <a:t>Niech podejdą do tworzenia plakatu o</a:t>
            </a:r>
            <a:r>
              <a:rPr lang="pl-PL" baseline="0" dirty="0"/>
              <a:t> recyklingu kreatywnie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dirty="0"/>
              <a:t>Każ</a:t>
            </a:r>
            <a:r>
              <a:rPr lang="pl-PL" baseline="0" dirty="0"/>
              <a:t> uczniom umieścić na plakacie jedną z ciekawostek prezentowanych na slajdach</a:t>
            </a:r>
            <a:r>
              <a:rPr lang="en-US" dirty="0"/>
              <a:t>. </a:t>
            </a:r>
            <a:r>
              <a:rPr lang="pl-PL" dirty="0"/>
              <a:t>Niech uczniowie</a:t>
            </a:r>
            <a:r>
              <a:rPr lang="pl-PL" baseline="0" dirty="0"/>
              <a:t> zaprezentują swój plakat klasie i powieszą go w sali lekcyjnej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dirty="0"/>
              <a:t>Tematy</a:t>
            </a:r>
            <a:r>
              <a:rPr lang="pl-PL" baseline="0" dirty="0"/>
              <a:t> dla grup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 dirty="0"/>
              <a:t>3 </a:t>
            </a:r>
            <a:r>
              <a:rPr lang="pl-PL" dirty="0"/>
              <a:t>kroki w recyklingu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pl-PL" dirty="0"/>
              <a:t>Co się nadaje do recyklingu, a co nie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pl-PL" dirty="0"/>
              <a:t>W jaki sposób śmieci trafiają na składowiska albo do mór</a:t>
            </a:r>
            <a:r>
              <a:rPr lang="pl-PL" baseline="0" dirty="0"/>
              <a:t>z i oceanów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pl-PL" dirty="0"/>
              <a:t>Jak</a:t>
            </a:r>
            <a:r>
              <a:rPr lang="pl-PL" baseline="0" dirty="0"/>
              <a:t> recykling może chronić środowisko</a:t>
            </a:r>
            <a:endParaRPr dirty="0"/>
          </a:p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2286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4" name="Google Shape;44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>
              <a:solidFill>
                <a:schemeClr val="lt1"/>
              </a:solidFill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b="1" dirty="0"/>
              <a:t>Czas wyświetlania slajdu</a:t>
            </a:r>
            <a:r>
              <a:rPr lang="en-US" b="1" dirty="0"/>
              <a:t>: 3-5 </a:t>
            </a:r>
            <a:r>
              <a:rPr lang="en-US" b="1" dirty="0" err="1"/>
              <a:t>minut</a:t>
            </a:r>
            <a:r>
              <a:rPr lang="en-US" b="1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Ćwiczenie</a:t>
            </a:r>
            <a:r>
              <a:rPr lang="pl-PL" b="1" baseline="0" dirty="0"/>
              <a:t> na przełamanie lodów przed lekcją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Zapytaj</a:t>
            </a:r>
            <a:r>
              <a:rPr lang="pl-PL" b="1" baseline="0" dirty="0"/>
              <a:t> uczniów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Czy ktoś z was słyszał o recyklingu</a:t>
            </a:r>
            <a:r>
              <a:rPr lang="en-US" dirty="0"/>
              <a:t>? </a:t>
            </a:r>
            <a:r>
              <a:rPr lang="pl-PL" dirty="0"/>
              <a:t>Jeżeli tak, to proszę, podzielcie</a:t>
            </a:r>
            <a:r>
              <a:rPr lang="pl-PL" baseline="0" dirty="0"/>
              <a:t> się z nami swoją wiedzą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Powiedz</a:t>
            </a:r>
            <a:r>
              <a:rPr lang="pl-PL" b="1" baseline="0" dirty="0"/>
              <a:t> uczniom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Recykling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proces, w którym zbiera się i przetwarza materiały, które w innej sytuacji zostałyby wyrzucone jako śmieci, i robi się z nich nowe produkty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Recykling</a:t>
            </a:r>
            <a:r>
              <a:rPr lang="pl-PL" sz="12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może przynosić korzyści dla społeczeństwa i środowiska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Teraz odczytuj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podpisy pod obrazkami od lewej do prawej, zaczynając od górnego wiersza, aby sprawdzić wiedzę uczniów o tym, które z przedstawionych rzeczy można, a których nie można </a:t>
            </a:r>
            <a:r>
              <a:rPr lang="pl-PL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recyklingować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Kolejność obrazków,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które będą się pojawiać po każdym kliknięciu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Słoik szklany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Butelka z tworzywa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Puszka metalowa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Żarówka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Karton po soku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Brudna serwetka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Ołówek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Torba plastikowa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Zabawki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Pudełko z tektury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Wąż ogrodowy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Klik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Skórka od banana</a:t>
            </a:r>
            <a:endParaRPr b="1" dirty="0"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CA4CE2-F9A6-884F-A1D1-D579E70FC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F836C94-7932-4F42-B085-F387E238C945}" type="slidenum">
              <a:rPr lang="x-none" smtClean="0"/>
              <a:t>6</a:t>
            </a:fld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400" b="1" dirty="0"/>
              <a:t>(</a:t>
            </a:r>
            <a:r>
              <a:rPr lang="pl-PL" sz="1400" b="1" dirty="0"/>
              <a:t>Czas wyświetlania slajdu</a:t>
            </a:r>
            <a:r>
              <a:rPr lang="en-US" sz="1400" b="1" dirty="0"/>
              <a:t>: 3-5 </a:t>
            </a:r>
            <a:r>
              <a:rPr lang="en-US" sz="1400" b="1" dirty="0" err="1"/>
              <a:t>minut</a:t>
            </a:r>
            <a:r>
              <a:rPr lang="en-US" sz="1400" b="1" dirty="0"/>
              <a:t>)</a:t>
            </a:r>
            <a:endParaRPr lang="en-US"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Rozdaj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materiały albo wyświetl ten slajd TAK/NIE </a:t>
            </a:r>
            <a:r>
              <a:rPr lang="en-US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dostępny jest materiał w postaci pdf do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wydrukowania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dla uczniów</a:t>
            </a:r>
            <a:endParaRPr lang="en-US" sz="14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Nawiąż rozmowę o tym, gdzie umieszczamy swoje</a:t>
            </a:r>
            <a:r>
              <a:rPr lang="pl-PL" sz="1400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śmieci</a:t>
            </a:r>
            <a:r>
              <a:rPr lang="en-US" sz="14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Zapytaj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uczniów</a:t>
            </a:r>
            <a:r>
              <a:rPr lang="en-US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robicie ze śmieciami w domu</a:t>
            </a:r>
            <a:r>
              <a:rPr lang="en-US" sz="14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pl-PL" sz="14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Dokąd one trafiają</a:t>
            </a:r>
            <a:r>
              <a:rPr lang="en-US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Czy wszystkie śmieci wrzuca się do jednego pojemnika</a:t>
            </a:r>
            <a:r>
              <a:rPr lang="en-US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60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6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Powiedz  uczniom</a:t>
            </a:r>
            <a:r>
              <a:rPr lang="en-US" sz="16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60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Nie wszystkie śmieci wrzuca się do tego samego pojemnika</a:t>
            </a:r>
            <a:r>
              <a:rPr lang="en-US" sz="160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. </a:t>
            </a:r>
            <a:r>
              <a:rPr lang="pl-PL" sz="160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Niektóre</a:t>
            </a:r>
            <a:r>
              <a:rPr lang="pl-PL" sz="160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rzeczy muszą trafić do pojemnika do recyklingu</a:t>
            </a:r>
            <a:r>
              <a:rPr lang="en-US" sz="160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.</a:t>
            </a:r>
            <a:endParaRPr lang="en-US" sz="1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Zapytaj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uczniów</a:t>
            </a:r>
            <a:r>
              <a:rPr lang="en-US" sz="14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Rzeczy po lewej stronie nadają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się do recyklingu, co to są za rzeczy</a:t>
            </a:r>
            <a:r>
              <a:rPr lang="en-US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pl-PL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 widzicie na pierwszym obrazku</a:t>
            </a:r>
            <a:r>
              <a:rPr lang="en-US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400" b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pl-PL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pytaj</a:t>
            </a:r>
            <a:r>
              <a:rPr lang="pl-PL" sz="1400" b="0" i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w tej kolejności</a:t>
            </a:r>
            <a:r>
              <a:rPr lang="en-US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pl-PL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słoik szklany</a:t>
            </a:r>
            <a:r>
              <a:rPr lang="en-US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butelka z</a:t>
            </a:r>
            <a:r>
              <a:rPr lang="pl-PL" sz="1400" b="0" i="1" baseline="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tworzywa </a:t>
            </a:r>
            <a:r>
              <a:rPr lang="en-US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PET, </a:t>
            </a:r>
            <a:r>
              <a:rPr lang="pl-PL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pudełko z tektury</a:t>
            </a:r>
            <a:r>
              <a:rPr lang="en-US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puszka metalowa</a:t>
            </a:r>
            <a:r>
              <a:rPr lang="en-US" sz="1400" b="0" i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Klik </a:t>
            </a:r>
            <a:r>
              <a:rPr lang="en-US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1: </a:t>
            </a: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Słoik szklany</a:t>
            </a: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 czego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jest zrobiony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Czy nadaje się do recyklingu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Odpowiedź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ze szkła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tak</a:t>
            </a: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Klik </a:t>
            </a:r>
            <a:r>
              <a:rPr lang="en-US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2: </a:t>
            </a: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Butelka z tworzywa</a:t>
            </a:r>
            <a:r>
              <a:rPr lang="pl-PL" sz="1400" b="1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PET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 czego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jest zrobiona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Czy nadaje się do recyklingu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Odpowiedź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tworzywa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tak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Klik </a:t>
            </a:r>
            <a:r>
              <a:rPr lang="en-US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3: </a:t>
            </a: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Pudełko z tektury</a:t>
            </a: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 czego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jest zrobione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Czy nadaje się do recyklingu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Odpowiedź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 papieru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tak</a:t>
            </a: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Klik </a:t>
            </a:r>
            <a:r>
              <a:rPr lang="en-US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4: </a:t>
            </a:r>
            <a:r>
              <a:rPr lang="pl-PL" sz="1400" b="1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Puszka metalowa</a:t>
            </a: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 czego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jest zrobiona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Czy nadaje się do recyklingu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?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Odpowiedź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z</a:t>
            </a:r>
            <a:r>
              <a:rPr lang="pl-PL" sz="1400" b="0" baseline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 metalu</a:t>
            </a:r>
            <a:r>
              <a:rPr lang="en-US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pl-PL" sz="1400" b="0" dirty="0">
                <a:solidFill>
                  <a:srgbClr val="262626"/>
                </a:solidFill>
                <a:latin typeface="Calibri"/>
                <a:cs typeface="Calibri"/>
                <a:sym typeface="Calibri"/>
              </a:rPr>
              <a:t>tak</a:t>
            </a: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b="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400" b="1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1200" dirty="0">
              <a:solidFill>
                <a:srgbClr val="262626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1" dirty="0"/>
              <a:t>(</a:t>
            </a:r>
            <a:r>
              <a:rPr lang="pl-PL" b="1" dirty="0"/>
              <a:t>Czas wyświetlania slajdu: 3 minuty</a:t>
            </a:r>
            <a:r>
              <a:rPr lang="en-US" b="1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Zapytaj uczniów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pl-PL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Ile rozróżniamy pojemników do sortowania odpadów?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Nauczyciel będzie musiał kliknąć 10 razy, żeby wyświetlić poszczególne pojemniki i opisy.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Papier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Szkło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Metal i tworzywa sztuczne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pl-PL" sz="11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</a:t>
            </a:r>
            <a:endParaRPr lang="pl-PL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l-PL" sz="11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Zmieszane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l-PL"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(Czas wyświetlania slajdu: 3 minuty)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l-PL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b="1" dirty="0"/>
              <a:t>Odpowiedzi</a:t>
            </a:r>
            <a:r>
              <a:rPr lang="en-US" dirty="0"/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dirty="0"/>
              <a:t>Śmieci albo trafiają na składowisko, albo przedostają</a:t>
            </a:r>
            <a:r>
              <a:rPr lang="pl-PL" baseline="0" dirty="0"/>
              <a:t> się do środowiska i je zanieczyszczają</a:t>
            </a:r>
            <a:r>
              <a:rPr lang="en-US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b="1" dirty="0"/>
              <a:t>Zapytaj uczniów</a:t>
            </a:r>
            <a:r>
              <a:rPr lang="en-US" b="1" dirty="0"/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dirty="0"/>
              <a:t>Czy widzieliście śmieci w miejscach, w których nie powinno ich być</a:t>
            </a:r>
            <a:r>
              <a:rPr lang="en-US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dirty="0"/>
              <a:t>Jak sądzicie, w jaki sposób te śmieci się tam</a:t>
            </a:r>
            <a:r>
              <a:rPr lang="pl-PL" baseline="0" dirty="0"/>
              <a:t> dostały</a:t>
            </a:r>
            <a:r>
              <a:rPr lang="en-US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b="1" dirty="0"/>
              <a:t>Odpowiedzi</a:t>
            </a:r>
            <a:r>
              <a:rPr lang="en-US" b="1" dirty="0"/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dirty="0"/>
              <a:t>Tak</a:t>
            </a:r>
            <a:r>
              <a:rPr lang="en-US" dirty="0"/>
              <a:t>, </a:t>
            </a:r>
            <a:r>
              <a:rPr lang="pl-PL" dirty="0"/>
              <a:t>widziałem(</a:t>
            </a:r>
            <a:r>
              <a:rPr lang="pl-PL" dirty="0" err="1"/>
              <a:t>am</a:t>
            </a:r>
            <a:r>
              <a:rPr lang="pl-PL" dirty="0"/>
              <a:t>)</a:t>
            </a:r>
            <a:r>
              <a:rPr lang="pl-PL" baseline="0" dirty="0"/>
              <a:t> torebki foliowe na plaży</a:t>
            </a:r>
            <a:r>
              <a:rPr lang="en-US" dirty="0"/>
              <a:t>. </a:t>
            </a:r>
            <a:r>
              <a:rPr lang="pl-PL" dirty="0"/>
              <a:t>T</a:t>
            </a:r>
            <a:r>
              <a:rPr lang="pl-PL" baseline="0" dirty="0"/>
              <a:t>orebki foliowe łatwo wydostają się z kosza na śmieci i wiatr przewiewa je na plażę</a:t>
            </a:r>
            <a:r>
              <a:rPr lang="en-US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*</a:t>
            </a:r>
            <a:r>
              <a:rPr lang="pl-PL" dirty="0"/>
              <a:t>Poproś uczniów o</a:t>
            </a:r>
            <a:r>
              <a:rPr lang="pl-PL" baseline="0" dirty="0"/>
              <a:t> inne przykłady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23" name="Google Shape;3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../media/audio2.wav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  <p:pic>
        <p:nvPicPr>
          <p:cNvPr id="89" name="Google Shape;89;p1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6328" y="5318974"/>
            <a:ext cx="466360" cy="724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7838" y="5438537"/>
            <a:ext cx="364990" cy="724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6249" y="5239554"/>
            <a:ext cx="364990" cy="724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0526" y="5318973"/>
            <a:ext cx="364990" cy="72434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4181208" y="5239554"/>
            <a:ext cx="35699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5768465" y="5239554"/>
            <a:ext cx="5125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7134526" y="5239554"/>
            <a:ext cx="36499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8713296" y="5239246"/>
            <a:ext cx="365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F10BAE6-22EE-C752-5904-BF5B76CEE77E}"/>
              </a:ext>
            </a:extLst>
          </p:cNvPr>
          <p:cNvSpPr txBox="1"/>
          <p:nvPr/>
        </p:nvSpPr>
        <p:spPr>
          <a:xfrm>
            <a:off x="2060287" y="5107752"/>
            <a:ext cx="7869323" cy="1431161"/>
          </a:xfrm>
          <a:prstGeom prst="rect">
            <a:avLst/>
          </a:prstGeom>
          <a:solidFill>
            <a:srgbClr val="F2EFEA"/>
          </a:solidFill>
        </p:spPr>
        <p:txBody>
          <a:bodyPr wrap="square" rtlCol="0">
            <a:spAutoFit/>
          </a:bodyPr>
          <a:lstStyle/>
          <a:p>
            <a:r>
              <a:rPr lang="pl-PL" sz="28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Dokąd</a:t>
            </a:r>
            <a:r>
              <a:rPr lang="pl-PL" sz="2800" b="0" i="0" u="none" strike="noStrike" cap="none" baseline="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trafiają twoje śmieci?</a:t>
            </a:r>
          </a:p>
          <a:p>
            <a:endParaRPr lang="pl-PL" sz="1100" dirty="0">
              <a:latin typeface="Arial Black" panose="020B0A04020102020204" pitchFamily="34" charset="0"/>
            </a:endParaRPr>
          </a:p>
          <a:p>
            <a:r>
              <a:rPr lang="pl-PL" sz="2400" dirty="0">
                <a:latin typeface="Arial Black" panose="020B0A04020102020204" pitchFamily="34" charset="0"/>
              </a:rPr>
              <a:t>Poziom 2 Lekcja </a:t>
            </a:r>
            <a:r>
              <a:rPr lang="pl-PL" sz="2400" dirty="0">
                <a:latin typeface="Arial Black" panose="020B0A04020102020204" pitchFamily="34" charset="0"/>
                <a:sym typeface="Calibri"/>
              </a:rPr>
              <a:t>dla średnio zaawansowanych</a:t>
            </a:r>
            <a:endParaRPr lang="pl-PL" sz="2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7" descr="A picture containing text, w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pic>
        <p:nvPicPr>
          <p:cNvPr id="326" name="Google Shape;326;p7" descr="A picture containing text, basketball, spo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6463" y="-79829"/>
            <a:ext cx="9919074" cy="701765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7"/>
          <p:cNvSpPr txBox="1"/>
          <p:nvPr/>
        </p:nvSpPr>
        <p:spPr>
          <a:xfrm>
            <a:off x="988800" y="1297425"/>
            <a:ext cx="10516200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pl-PL" sz="7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Dokąd trafiają twoje śmieci, gdy ich nie </a:t>
            </a:r>
            <a:r>
              <a:rPr lang="pl-PL" sz="70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recyklingujesz</a:t>
            </a:r>
            <a:r>
              <a:rPr lang="en-US" sz="7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8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8"/>
          <p:cNvSpPr/>
          <p:nvPr/>
        </p:nvSpPr>
        <p:spPr>
          <a:xfrm>
            <a:off x="4974184" y="2117894"/>
            <a:ext cx="6728456" cy="752726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8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095853" y="718191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8"/>
          <p:cNvSpPr txBox="1"/>
          <p:nvPr/>
        </p:nvSpPr>
        <p:spPr>
          <a:xfrm>
            <a:off x="548477" y="168433"/>
            <a:ext cx="110950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l-PL" sz="4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Dokąd trafiają nasze śmieci</a:t>
            </a:r>
            <a:r>
              <a:rPr lang="en-US" sz="4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8" descr="A picture containing sky, outdoor, grass, hi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21" b="-13"/>
          <a:stretch/>
        </p:blipFill>
        <p:spPr>
          <a:xfrm>
            <a:off x="411512" y="1852843"/>
            <a:ext cx="4185300" cy="349535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8"/>
          <p:cNvSpPr/>
          <p:nvPr/>
        </p:nvSpPr>
        <p:spPr>
          <a:xfrm>
            <a:off x="5162870" y="2206806"/>
            <a:ext cx="653977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Większość naszych śmieci trafia na pobliskie składowiska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8"/>
          <p:cNvSpPr/>
          <p:nvPr/>
        </p:nvSpPr>
        <p:spPr>
          <a:xfrm>
            <a:off x="4974184" y="3118472"/>
            <a:ext cx="691714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3000"/>
              <a:buFont typeface="Arial"/>
              <a:buChar char="•"/>
            </a:pPr>
            <a:r>
              <a:rPr lang="pl-PL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 składowiskach zalegają warstwy różnego rodzaju odpadów, ale niektóre z tych odpadó</a:t>
            </a:r>
            <a:r>
              <a:rPr lang="pl-PL" sz="20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 nie powinny się tu znaleźć i nie znikną przez setki lat</a:t>
            </a:r>
            <a:r>
              <a:rPr lang="en-US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C69D"/>
              </a:buClr>
              <a:buSzPts val="3000"/>
              <a:buFont typeface="Arial"/>
              <a:buChar char="•"/>
            </a:pPr>
            <a:r>
              <a:rPr lang="pl-PL"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Ze składowiskami wiążą się zagrożenia, taki jak </a:t>
            </a:r>
            <a:r>
              <a:rPr lang="pl-PL" sz="20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zapach</a:t>
            </a:r>
            <a:r>
              <a:rPr lang="en-US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dym</a:t>
            </a:r>
            <a:r>
              <a:rPr lang="en-US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hałas</a:t>
            </a:r>
            <a:r>
              <a:rPr lang="en-US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robactwo i zanieczyszczenie wód</a:t>
            </a:r>
            <a:r>
              <a:rPr lang="en-US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5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5" descr="Background pattern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3335" y="1904381"/>
            <a:ext cx="7678402" cy="40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5"/>
          <p:cNvSpPr txBox="1"/>
          <p:nvPr/>
        </p:nvSpPr>
        <p:spPr>
          <a:xfrm>
            <a:off x="8411474" y="2442890"/>
            <a:ext cx="401809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Większość śmieci                     w oceanach pochodzi                od ludzi na lądzie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349" name="Google Shape;349;p25" descr="A silhouette of a city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 r="27" b="98"/>
          <a:stretch/>
        </p:blipFill>
        <p:spPr>
          <a:xfrm>
            <a:off x="150967" y="1325107"/>
            <a:ext cx="3923343" cy="2291188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5"/>
          <p:cNvSpPr/>
          <p:nvPr/>
        </p:nvSpPr>
        <p:spPr>
          <a:xfrm rot="5400000">
            <a:off x="2825203" y="3132106"/>
            <a:ext cx="923940" cy="1892323"/>
          </a:xfrm>
          <a:prstGeom prst="bentUpArrow">
            <a:avLst>
              <a:gd name="adj1" fmla="val 25000"/>
              <a:gd name="adj2" fmla="val 23640"/>
              <a:gd name="adj3" fmla="val 25000"/>
            </a:avLst>
          </a:prstGeom>
          <a:solidFill>
            <a:srgbClr val="29C7F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52" name="Google Shape;352;p25"/>
          <p:cNvSpPr/>
          <p:nvPr/>
        </p:nvSpPr>
        <p:spPr>
          <a:xfrm rot="3373779">
            <a:off x="5126262" y="3802995"/>
            <a:ext cx="639387" cy="3559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5"/>
          <p:cNvSpPr/>
          <p:nvPr/>
        </p:nvSpPr>
        <p:spPr>
          <a:xfrm rot="-344712">
            <a:off x="6810249" y="4421677"/>
            <a:ext cx="692869" cy="3933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5"/>
          <p:cNvSpPr/>
          <p:nvPr/>
        </p:nvSpPr>
        <p:spPr>
          <a:xfrm rot="-1593094">
            <a:off x="6371625" y="3730253"/>
            <a:ext cx="607639" cy="4143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5"/>
          <p:cNvSpPr/>
          <p:nvPr/>
        </p:nvSpPr>
        <p:spPr>
          <a:xfrm>
            <a:off x="4373208" y="4192293"/>
            <a:ext cx="688326" cy="3913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C7F7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Google Shape;356;p25"/>
          <p:cNvGrpSpPr/>
          <p:nvPr/>
        </p:nvGrpSpPr>
        <p:grpSpPr>
          <a:xfrm>
            <a:off x="548477" y="168433"/>
            <a:ext cx="11095045" cy="1473698"/>
            <a:chOff x="548477" y="168433"/>
            <a:chExt cx="11095045" cy="1473698"/>
          </a:xfrm>
        </p:grpSpPr>
        <p:pic>
          <p:nvPicPr>
            <p:cNvPr id="357" name="Google Shape;357;p25"/>
            <p:cNvPicPr preferRelativeResize="0"/>
            <p:nvPr/>
          </p:nvPicPr>
          <p:blipFill rotWithShape="1">
            <a:blip r:embed="rId6">
              <a:alphaModFix/>
            </a:blip>
            <a:srcRect r="22" b="-29"/>
            <a:stretch/>
          </p:blipFill>
          <p:spPr>
            <a:xfrm>
              <a:off x="1255510" y="718191"/>
              <a:ext cx="9291874" cy="923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" name="Google Shape;358;p25"/>
            <p:cNvSpPr txBox="1"/>
            <p:nvPr/>
          </p:nvSpPr>
          <p:spPr>
            <a:xfrm>
              <a:off x="548477" y="168433"/>
              <a:ext cx="11095045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buSzPts val="4000"/>
              </a:pPr>
              <a:r>
                <a:rPr lang="pl-PL" sz="4000" b="1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Dokąd trafiają nasze śmieci</a:t>
              </a:r>
              <a:r>
                <a:rPr lang="en-US" sz="40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0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0"/>
          <p:cNvPicPr preferRelativeResize="0"/>
          <p:nvPr/>
        </p:nvPicPr>
        <p:blipFill rotWithShape="1">
          <a:blip r:embed="rId4">
            <a:alphaModFix/>
          </a:blip>
          <a:srcRect r="22" b="-29"/>
          <a:stretch/>
        </p:blipFill>
        <p:spPr>
          <a:xfrm>
            <a:off x="1255510" y="718191"/>
            <a:ext cx="9291874" cy="92394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0"/>
          <p:cNvSpPr txBox="1"/>
          <p:nvPr/>
        </p:nvSpPr>
        <p:spPr>
          <a:xfrm>
            <a:off x="548477" y="168433"/>
            <a:ext cx="1109504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l-PL" sz="4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Jak możemy zmniejszyć ilość śmieci</a:t>
            </a:r>
            <a:r>
              <a:rPr lang="en-US" sz="4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0"/>
          <p:cNvSpPr txBox="1"/>
          <p:nvPr/>
        </p:nvSpPr>
        <p:spPr>
          <a:xfrm>
            <a:off x="6212967" y="2206981"/>
            <a:ext cx="5619641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Wiele rzeczy nadaje się do recyklingu i jest to świetny sposób, żeby pomóc zachować środowisko naturalne w czystości</a:t>
            </a:r>
            <a:r>
              <a:rPr lang="en-US" sz="3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3200" b="1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Dzięki recyklingowi produkujemy mniej śmieci</a:t>
            </a:r>
            <a:r>
              <a:rPr lang="en-US" sz="3200" b="1" i="0" u="none" strike="noStrike" cap="none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32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Jak się </a:t>
            </a:r>
            <a:r>
              <a:rPr lang="pl-PL" sz="3200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recyklinguje</a:t>
            </a:r>
            <a:r>
              <a:rPr lang="en-US" sz="32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10" descr="A picture containing person, outdoor, spo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-29"/>
          <a:stretch/>
        </p:blipFill>
        <p:spPr>
          <a:xfrm>
            <a:off x="548477" y="1869834"/>
            <a:ext cx="5430557" cy="366228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g113c26857d2_0_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113c26857d2_0_6"/>
          <p:cNvSpPr txBox="1"/>
          <p:nvPr/>
        </p:nvSpPr>
        <p:spPr>
          <a:xfrm>
            <a:off x="4279946" y="1661825"/>
            <a:ext cx="7413900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1500"/>
            </a:pPr>
            <a:r>
              <a:rPr lang="en-US" sz="11500" b="1" dirty="0" err="1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kroki</a:t>
            </a:r>
            <a:r>
              <a:rPr lang="en-US" sz="11500" b="1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sz="11500" b="1" dirty="0" err="1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recyklingu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113c26857d2_0_6"/>
          <p:cNvSpPr/>
          <p:nvPr/>
        </p:nvSpPr>
        <p:spPr>
          <a:xfrm>
            <a:off x="2945858" y="1619861"/>
            <a:ext cx="2068200" cy="2068200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113c26857d2_0_6"/>
          <p:cNvSpPr/>
          <p:nvPr/>
        </p:nvSpPr>
        <p:spPr>
          <a:xfrm>
            <a:off x="2871633" y="1619861"/>
            <a:ext cx="2068200" cy="2068200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113c26857d2_0_6"/>
          <p:cNvSpPr txBox="1"/>
          <p:nvPr/>
        </p:nvSpPr>
        <p:spPr>
          <a:xfrm>
            <a:off x="3485125" y="1661100"/>
            <a:ext cx="9936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Font typeface="Arial"/>
              <a:buNone/>
            </a:pPr>
            <a:r>
              <a:rPr lang="pl-PL" sz="117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37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113c26857d2_0_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8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8"/>
          <p:cNvSpPr/>
          <p:nvPr/>
        </p:nvSpPr>
        <p:spPr>
          <a:xfrm>
            <a:off x="2087374" y="512618"/>
            <a:ext cx="725099" cy="724375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 txBox="1"/>
          <p:nvPr/>
        </p:nvSpPr>
        <p:spPr>
          <a:xfrm>
            <a:off x="695432" y="401874"/>
            <a:ext cx="168814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Krok</a:t>
            </a:r>
            <a:endParaRPr dirty="0"/>
          </a:p>
        </p:txBody>
      </p:sp>
      <p:sp>
        <p:nvSpPr>
          <p:cNvPr id="247" name="Google Shape;247;p8"/>
          <p:cNvSpPr txBox="1"/>
          <p:nvPr/>
        </p:nvSpPr>
        <p:spPr>
          <a:xfrm>
            <a:off x="2199862" y="442098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sp>
        <p:nvSpPr>
          <p:cNvPr id="248" name="Google Shape;248;p8"/>
          <p:cNvSpPr txBox="1"/>
          <p:nvPr/>
        </p:nvSpPr>
        <p:spPr>
          <a:xfrm>
            <a:off x="3155459" y="439353"/>
            <a:ext cx="839323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4000" b="1" dirty="0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Dowiedz się, co można </a:t>
            </a:r>
            <a:r>
              <a:rPr lang="pl-PL" sz="4000" b="1" dirty="0" err="1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recyklingować</a:t>
            </a:r>
            <a:endParaRPr sz="4000" b="1" dirty="0">
              <a:solidFill>
                <a:srgbClr val="4344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8" descr="A picture containing plastic, vessel, ja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995" y="1821215"/>
            <a:ext cx="2223739" cy="266256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8"/>
          <p:cNvSpPr/>
          <p:nvPr/>
        </p:nvSpPr>
        <p:spPr>
          <a:xfrm>
            <a:off x="154161" y="4496569"/>
            <a:ext cx="2384489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Słoik szklany</a:t>
            </a:r>
            <a:endParaRPr sz="3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2059005" y="1667280"/>
            <a:ext cx="953323" cy="8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8" descr="A bottle of water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29829" y="1830359"/>
            <a:ext cx="2248754" cy="285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8" descr="A close up of a roll of tape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90385" y="2221823"/>
            <a:ext cx="1128502" cy="213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 descr="A picture containing box, stationary, container, envelop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35678" y="1987705"/>
            <a:ext cx="3116495" cy="232958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8"/>
          <p:cNvSpPr/>
          <p:nvPr/>
        </p:nvSpPr>
        <p:spPr>
          <a:xfrm>
            <a:off x="2372734" y="4496569"/>
            <a:ext cx="3618110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Butelka z tworzywa </a:t>
            </a:r>
            <a:r>
              <a:rPr lang="en-US" sz="32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</a:t>
            </a:r>
            <a:endParaRPr sz="3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4682545" y="1667280"/>
            <a:ext cx="953323" cy="8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8437272" y="1667279"/>
            <a:ext cx="953323" cy="8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8"/>
          <p:cNvSpPr/>
          <p:nvPr/>
        </p:nvSpPr>
        <p:spPr>
          <a:xfrm>
            <a:off x="6096268" y="4496569"/>
            <a:ext cx="2709065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Pudełko z tektury</a:t>
            </a:r>
            <a:endParaRPr sz="3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10911921" y="1647873"/>
            <a:ext cx="953323" cy="8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8"/>
          <p:cNvSpPr/>
          <p:nvPr/>
        </p:nvSpPr>
        <p:spPr>
          <a:xfrm>
            <a:off x="9200103" y="4496569"/>
            <a:ext cx="2709065" cy="127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Puszka metalowa</a:t>
            </a:r>
            <a:endParaRPr sz="32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632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0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0"/>
          <p:cNvSpPr/>
          <p:nvPr/>
        </p:nvSpPr>
        <p:spPr>
          <a:xfrm>
            <a:off x="2087375" y="518299"/>
            <a:ext cx="711243" cy="646331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 txBox="1"/>
          <p:nvPr/>
        </p:nvSpPr>
        <p:spPr>
          <a:xfrm>
            <a:off x="754853" y="378896"/>
            <a:ext cx="168814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Krok</a:t>
            </a:r>
            <a:endParaRPr dirty="0"/>
          </a:p>
        </p:txBody>
      </p:sp>
      <p:sp>
        <p:nvSpPr>
          <p:cNvPr id="283" name="Google Shape;283;p10"/>
          <p:cNvSpPr txBox="1"/>
          <p:nvPr/>
        </p:nvSpPr>
        <p:spPr>
          <a:xfrm>
            <a:off x="2200110" y="425965"/>
            <a:ext cx="1688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</p:txBody>
      </p:sp>
      <p:sp>
        <p:nvSpPr>
          <p:cNvPr id="284" name="Google Shape;284;p10"/>
          <p:cNvSpPr txBox="1"/>
          <p:nvPr/>
        </p:nvSpPr>
        <p:spPr>
          <a:xfrm>
            <a:off x="3085747" y="518299"/>
            <a:ext cx="87070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3600" b="1" dirty="0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Umieść rzeczy, które nadają się do recyklingu, w odpowiednich pojemnikach</a:t>
            </a:r>
            <a:r>
              <a:rPr lang="en-US" sz="3600" b="1" dirty="0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89" name="Google Shape;289;p10"/>
          <p:cNvSpPr txBox="1">
            <a:spLocks noGrp="1"/>
          </p:cNvSpPr>
          <p:nvPr>
            <p:ph type="sldNum" idx="12"/>
          </p:nvPr>
        </p:nvSpPr>
        <p:spPr>
          <a:xfrm>
            <a:off x="9079525" y="1316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BB1B8FB-2E77-D4BF-3964-89DA05FC3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64" y="1710265"/>
            <a:ext cx="2474483" cy="4124137"/>
          </a:xfrm>
          <a:prstGeom prst="rect">
            <a:avLst/>
          </a:prstGeom>
        </p:spPr>
      </p:pic>
      <p:grpSp>
        <p:nvGrpSpPr>
          <p:cNvPr id="4" name="Google Shape;286;p10">
            <a:extLst>
              <a:ext uri="{FF2B5EF4-FFF2-40B4-BE49-F238E27FC236}">
                <a16:creationId xmlns:a16="http://schemas.microsoft.com/office/drawing/2014/main" id="{3AD7A213-0B30-2957-98EB-5DF1AEC7B61E}"/>
              </a:ext>
            </a:extLst>
          </p:cNvPr>
          <p:cNvGrpSpPr/>
          <p:nvPr/>
        </p:nvGrpSpPr>
        <p:grpSpPr>
          <a:xfrm>
            <a:off x="3697011" y="1820643"/>
            <a:ext cx="7031514" cy="4013759"/>
            <a:chOff x="4227476" y="1625785"/>
            <a:chExt cx="7031514" cy="4013759"/>
          </a:xfrm>
        </p:grpSpPr>
        <p:pic>
          <p:nvPicPr>
            <p:cNvPr id="5" name="Google Shape;287;p10">
              <a:extLst>
                <a:ext uri="{FF2B5EF4-FFF2-40B4-BE49-F238E27FC236}">
                  <a16:creationId xmlns:a16="http://schemas.microsoft.com/office/drawing/2014/main" id="{C2390123-73FD-360C-FDDD-8A65976E682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b="-6"/>
            <a:stretch/>
          </p:blipFill>
          <p:spPr>
            <a:xfrm flipH="1">
              <a:off x="4227476" y="1625785"/>
              <a:ext cx="45719" cy="4013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288;p10" descr="A picture containing wall, indoor, person, cluttered&#10;&#10;Description automatically generated">
              <a:extLst>
                <a:ext uri="{FF2B5EF4-FFF2-40B4-BE49-F238E27FC236}">
                  <a16:creationId xmlns:a16="http://schemas.microsoft.com/office/drawing/2014/main" id="{E745319B-497E-F680-BED7-1D6A9027760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-10" b="-34"/>
            <a:stretch/>
          </p:blipFill>
          <p:spPr>
            <a:xfrm>
              <a:off x="4273195" y="1625785"/>
              <a:ext cx="6985795" cy="401375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92AB6E86-6B6B-71F0-CA27-1CAC155022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5790" y="3525652"/>
            <a:ext cx="874805" cy="60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9" descr="A picture containing wh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9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8" name="Google Shape;200;p6" descr="A bottle of water&#10;&#10;Description automatically generated with low confidence">
            <a:extLst>
              <a:ext uri="{FF2B5EF4-FFF2-40B4-BE49-F238E27FC236}">
                <a16:creationId xmlns:a16="http://schemas.microsoft.com/office/drawing/2014/main" id="{4C9513C1-3F5C-9341-89E7-D18F8147C5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647" y="3170468"/>
            <a:ext cx="2127442" cy="31333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68F760BE-E505-A54D-AEBF-45049CF3636F}"/>
              </a:ext>
            </a:extLst>
          </p:cNvPr>
          <p:cNvSpPr/>
          <p:nvPr/>
        </p:nvSpPr>
        <p:spPr>
          <a:xfrm>
            <a:off x="2361333" y="4163410"/>
            <a:ext cx="1293677" cy="922501"/>
          </a:xfrm>
          <a:prstGeom prst="rightArrow">
            <a:avLst/>
          </a:prstGeom>
          <a:solidFill>
            <a:srgbClr val="29C7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F8E75A-D093-E04E-8B5A-50E30A40B8CC}"/>
              </a:ext>
            </a:extLst>
          </p:cNvPr>
          <p:cNvGrpSpPr/>
          <p:nvPr/>
        </p:nvGrpSpPr>
        <p:grpSpPr>
          <a:xfrm>
            <a:off x="6057714" y="3791412"/>
            <a:ext cx="5021681" cy="2494753"/>
            <a:chOff x="6761923" y="2934206"/>
            <a:chExt cx="5500031" cy="2370392"/>
          </a:xfrm>
        </p:grpSpPr>
        <p:pic>
          <p:nvPicPr>
            <p:cNvPr id="11" name="Picture 10" descr="A picture containing accessory, luggage, suitcase, bag&#10;&#10;Description automatically generated">
              <a:extLst>
                <a:ext uri="{FF2B5EF4-FFF2-40B4-BE49-F238E27FC236}">
                  <a16:creationId xmlns:a16="http://schemas.microsoft.com/office/drawing/2014/main" id="{59E3223E-3490-AB44-9C43-DD676B992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1923" y="3069019"/>
              <a:ext cx="2172770" cy="2172770"/>
            </a:xfrm>
            <a:prstGeom prst="rect">
              <a:avLst/>
            </a:prstGeom>
          </p:spPr>
        </p:pic>
        <p:pic>
          <p:nvPicPr>
            <p:cNvPr id="12" name="Picture 11" descr="A picture containing chocolate&#10;&#10;Description automatically generated">
              <a:extLst>
                <a:ext uri="{FF2B5EF4-FFF2-40B4-BE49-F238E27FC236}">
                  <a16:creationId xmlns:a16="http://schemas.microsoft.com/office/drawing/2014/main" id="{19F79286-B333-3B48-91D4-B7CA040F1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64740" y="3968941"/>
              <a:ext cx="3397214" cy="1335657"/>
            </a:xfrm>
            <a:prstGeom prst="rect">
              <a:avLst/>
            </a:prstGeom>
          </p:spPr>
        </p:pic>
        <p:pic>
          <p:nvPicPr>
            <p:cNvPr id="13" name="Picture 12" descr="A close up of a shirt&#10;&#10;Description automatically generated with low confidence">
              <a:extLst>
                <a:ext uri="{FF2B5EF4-FFF2-40B4-BE49-F238E27FC236}">
                  <a16:creationId xmlns:a16="http://schemas.microsoft.com/office/drawing/2014/main" id="{0B29682E-5F67-EA47-82A1-338362CA2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04121" y="2934206"/>
              <a:ext cx="2027212" cy="2289998"/>
            </a:xfrm>
            <a:prstGeom prst="rect">
              <a:avLst/>
            </a:prstGeom>
          </p:spPr>
        </p:pic>
      </p:grpSp>
      <p:pic>
        <p:nvPicPr>
          <p:cNvPr id="16" name="Google Shape;200;p6" descr="A bottle of water&#10;&#10;Description automatically generated with low confidence">
            <a:extLst>
              <a:ext uri="{FF2B5EF4-FFF2-40B4-BE49-F238E27FC236}">
                <a16:creationId xmlns:a16="http://schemas.microsoft.com/office/drawing/2014/main" id="{E2D83CA0-BBAE-7663-42B3-A696F5ABD2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9893" y="3170468"/>
            <a:ext cx="2127442" cy="31333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64;p9">
            <a:extLst>
              <a:ext uri="{FF2B5EF4-FFF2-40B4-BE49-F238E27FC236}">
                <a16:creationId xmlns:a16="http://schemas.microsoft.com/office/drawing/2014/main" id="{040BC9E0-F36A-230D-791B-1F41533DD1A6}"/>
              </a:ext>
            </a:extLst>
          </p:cNvPr>
          <p:cNvSpPr txBox="1"/>
          <p:nvPr/>
        </p:nvSpPr>
        <p:spPr>
          <a:xfrm>
            <a:off x="1565329" y="1194361"/>
            <a:ext cx="9618051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pl-PL" sz="3600" b="1" dirty="0">
                <a:solidFill>
                  <a:srgbClr val="262626"/>
                </a:solidFill>
                <a:latin typeface="Mali Medium"/>
                <a:ea typeface="Mali Medium"/>
                <a:cs typeface="Mali Medium"/>
                <a:sym typeface="Mali Medium"/>
              </a:rPr>
              <a:t>Odpowiednia segregacja odpadów umożliwia produkcję nowych rzeczy</a:t>
            </a:r>
            <a:r>
              <a:rPr lang="en-US" sz="3600" b="1" dirty="0">
                <a:solidFill>
                  <a:srgbClr val="262626"/>
                </a:solidFill>
                <a:latin typeface="Mali Medium"/>
                <a:ea typeface="Mali Medium"/>
                <a:cs typeface="Mali Medium"/>
                <a:sym typeface="Mali Medium"/>
              </a:rPr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469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30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0"/>
          <p:cNvSpPr txBox="1"/>
          <p:nvPr/>
        </p:nvSpPr>
        <p:spPr>
          <a:xfrm>
            <a:off x="3529500" y="82702"/>
            <a:ext cx="6186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3600" b="1" i="0" u="none" strike="noStrike" cap="none" dirty="0">
                <a:solidFill>
                  <a:srgbClr val="434444"/>
                </a:solidFill>
                <a:latin typeface="Calibri"/>
                <a:ea typeface="Calibri"/>
                <a:cs typeface="Calibri"/>
                <a:sym typeface="Calibri"/>
              </a:rPr>
              <a:t>Stwórzcie plakat o recyklingu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30" descr="Text, whiteboa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362" y="811735"/>
            <a:ext cx="4008950" cy="289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0" descr="A picture containing 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4487" y="2921227"/>
            <a:ext cx="4438683" cy="312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0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5711" y="1232793"/>
            <a:ext cx="4645466" cy="2988692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1"/>
          <p:cNvSpPr/>
          <p:nvPr/>
        </p:nvSpPr>
        <p:spPr>
          <a:xfrm>
            <a:off x="413972" y="1180537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1"/>
          <p:cNvSpPr/>
          <p:nvPr/>
        </p:nvSpPr>
        <p:spPr>
          <a:xfrm>
            <a:off x="360335" y="118053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1"/>
          <p:cNvSpPr/>
          <p:nvPr/>
        </p:nvSpPr>
        <p:spPr>
          <a:xfrm>
            <a:off x="404919" y="1160485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61" name="Google Shape;461;p31"/>
          <p:cNvSpPr/>
          <p:nvPr/>
        </p:nvSpPr>
        <p:spPr>
          <a:xfrm rot="5400000">
            <a:off x="-52797" y="2338061"/>
            <a:ext cx="1410183" cy="195225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1"/>
          <p:cNvSpPr/>
          <p:nvPr/>
        </p:nvSpPr>
        <p:spPr>
          <a:xfrm>
            <a:off x="2606040" y="185126"/>
            <a:ext cx="6979920" cy="800131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1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1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Kolejne kroki</a:t>
            </a:r>
            <a:endParaRPr dirty="0"/>
          </a:p>
        </p:txBody>
      </p:sp>
      <p:sp>
        <p:nvSpPr>
          <p:cNvPr id="465" name="Google Shape;465;p31"/>
          <p:cNvSpPr/>
          <p:nvPr/>
        </p:nvSpPr>
        <p:spPr>
          <a:xfrm>
            <a:off x="920826" y="1123393"/>
            <a:ext cx="10866255" cy="301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  <a:buSzPts val="1600"/>
            </a:pP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Następnie poproś, żeby uczniowie odliczali od 1 do 4. Każdej z czterech grup wręcz materiały plastyczne. Wyjaśnij uczniom, że będą tworzyć plakaty dotyczące recyklingu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Grupę 1 poproś o stworzenie plakatu lub plakatów na temat </a:t>
            </a:r>
            <a:r>
              <a:rPr lang="pl-PL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3 kroków w recyklingu</a:t>
            </a: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 (1. wiedzieć, co wyrzucać 2. umyć i osuszyć 3. umieścić we właściwym pojemniku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Grupę 2 poproś o stworzenie plakatu lub plakatów o tym, </a:t>
            </a:r>
            <a:r>
              <a:rPr lang="pl-PL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 możemy, a czego nie możemy </a:t>
            </a:r>
            <a:r>
              <a:rPr lang="pl-PL" b="1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recyklingować</a:t>
            </a:r>
            <a:r>
              <a:rPr lang="en-US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skorzystaj z materiałów TAK/NIE jako pomocy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Grupę 3 poproś o stworzenie plakatu lub plakatów o tym, </a:t>
            </a:r>
            <a:r>
              <a:rPr lang="pl-PL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jak śmieci trafiają na składowiska i do oceanów</a:t>
            </a: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(slajd nr 10 jako pomoc – jak wygląda składowisko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Grupę 4 poproś o stworzenie plakatu lub plakatów o tym, </a:t>
            </a:r>
            <a:r>
              <a:rPr lang="pl-PL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jak recykling może chronić naszą planetę </a:t>
            </a: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(ochrona zwierząt morskich, oszczędność energii, walka ze zmianami klimatu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1"/>
          <p:cNvSpPr/>
          <p:nvPr/>
        </p:nvSpPr>
        <p:spPr>
          <a:xfrm>
            <a:off x="920826" y="3939367"/>
            <a:ext cx="10866255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  <a:buSzPts val="1600"/>
            </a:pP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Niech grupy zaprezentują swoje plakaty całej klasie i powieszą je w sali lekcyjnej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1"/>
          <p:cNvSpPr/>
          <p:nvPr/>
        </p:nvSpPr>
        <p:spPr>
          <a:xfrm>
            <a:off x="505412" y="3954217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1"/>
          <p:cNvSpPr/>
          <p:nvPr/>
        </p:nvSpPr>
        <p:spPr>
          <a:xfrm>
            <a:off x="467015" y="395421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p31" descr="Text, whiteboa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7742" y="4566444"/>
            <a:ext cx="2916595" cy="2106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1" descr="A picture containing 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5350" y="4518816"/>
            <a:ext cx="3085639" cy="217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1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52002" y="4518816"/>
            <a:ext cx="3379674" cy="2174336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506503" y="1628708"/>
            <a:ext cx="10907167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  <a:buSzPts val="1600"/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Uczniowie dowiedzą się, jak </a:t>
            </a:r>
            <a:r>
              <a:rPr lang="pl-PL" sz="1600" b="1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recyklingować</a:t>
            </a: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i poznają związek pomiędzy recyklingiem a środowiskiem. Będą pracować w małych grupach, tworząc plakat o tym, dlaczego </a:t>
            </a: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należy </a:t>
            </a:r>
            <a:r>
              <a:rPr lang="pl-PL" sz="1600" b="1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recyklingować</a:t>
            </a: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i jak to robić prawidłowo. Uczniowie zaprezentują swoje plakaty i powieszą je w sali lekcyjnej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313764" y="1462601"/>
            <a:ext cx="11371732" cy="1287548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29C7F7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181181" y="3127566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127544" y="3127566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172128" y="3107514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678983" y="3169938"/>
            <a:ext cx="9734687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Wydrukuj albo wyświetl slajdy z przebiegiem lekcji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/>
          <p:nvPr/>
        </p:nvSpPr>
        <p:spPr>
          <a:xfrm rot="5400000">
            <a:off x="586952" y="3070285"/>
            <a:ext cx="402546" cy="30168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1678983" y="3990915"/>
            <a:ext cx="9734687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Wydrukuj materiał „TAK/NIE” jako przewodnik do lekcji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1177126" y="3959501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1123489" y="3959501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1168073" y="3939449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2606040" y="185126"/>
            <a:ext cx="6979920" cy="99413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2606040" y="294106"/>
            <a:ext cx="67912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pl-PL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Przygotowanie do lekcji i powiązanie z programem nauczania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400"/>
            </a:pPr>
            <a:r>
              <a:rPr lang="pl-PL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Czas przygotowania: 10 - 15 minut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1678983" y="4785550"/>
            <a:ext cx="9734687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Przygotuj różne materiały plastyczne i tablicę do rysowania (po 1 dla każdej grupy), w razie potrzeby zapewnij większą ilość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1177126" y="4799106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1123489" y="4799106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1168073" y="4779054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323617" y="1464528"/>
            <a:ext cx="5410203" cy="417055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506503" y="1456997"/>
            <a:ext cx="5410203" cy="3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  <a:buSzPts val="1800"/>
            </a:pPr>
            <a:r>
              <a:rPr lang="pl-PL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Najważniejsze efekty nauczania i powiązanie z programem nauczania:</a:t>
            </a:r>
            <a:endParaRPr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323617" y="2049634"/>
            <a:ext cx="11361877" cy="245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 algn="just">
              <a:lnSpc>
                <a:spcPct val="120000"/>
              </a:lnSpc>
              <a:buClr>
                <a:srgbClr val="3AC69D"/>
              </a:buClr>
              <a:buSzPts val="2400"/>
              <a:buFont typeface="Arial"/>
              <a:buChar char="•"/>
            </a:pP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Przyroda – Ziemia i działalność człowieka: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Informowanie o rozwiązaniach, które zmniejszają wpływ wywierany przez człowieka na glebę, wodę, powietrze i/lub inne organizmy żywe w środowisku lokalnym. Czynności wykonywane przez ludzi mogą wpływać na otaczający ich świat. Ludzie mogą jednak dokonywać wyborów, które zmniejszają ich wpływ na glebę, wodę, powietrze i inne organizmy żywe.</a:t>
            </a:r>
            <a:r>
              <a:rPr lang="en-US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Relacjonowanie zagadnienia lub tekstu z uwzględnieniem odpowiednich faktów i istotnych szczegółów opisowych, formułowanie jasnych wypowiedzi w tempie umożliwiającym ich zrozumienie</a:t>
            </a:r>
            <a:r>
              <a:rPr lang="en-US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l-PL" sz="16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just">
              <a:lnSpc>
                <a:spcPct val="120000"/>
              </a:lnSpc>
              <a:buClr>
                <a:srgbClr val="3AC69D"/>
              </a:buClr>
              <a:buSzPts val="2400"/>
              <a:buFont typeface="Arial"/>
              <a:buChar char="•"/>
            </a:pP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Umiejętności i biegłość w zakresie języka angielskiego: </a:t>
            </a:r>
            <a:r>
              <a:rPr lang="pl-PL" sz="16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Udział w rozmowach dotyczących zagadnień i tekstów we współpracy z różnymi partnerami. Przestrzeganie ustalonych reguł w rozmowach. Stosowanie słów i zwrotów poznanych podczas rozmów, czytania, słuchania i reagowania na teksty.</a:t>
            </a:r>
          </a:p>
        </p:txBody>
      </p:sp>
      <p:sp>
        <p:nvSpPr>
          <p:cNvPr id="135" name="Google Shape;135;p3"/>
          <p:cNvSpPr/>
          <p:nvPr/>
        </p:nvSpPr>
        <p:spPr>
          <a:xfrm>
            <a:off x="139179" y="4584521"/>
            <a:ext cx="4762363" cy="64741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242960" y="4553512"/>
            <a:ext cx="4471898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  <a:buSzPts val="1800"/>
            </a:pP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Powiązanie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pl-PL" sz="1800" b="1" dirty="0">
                <a:solidFill>
                  <a:schemeClr val="lt1"/>
                </a:solidFill>
                <a:latin typeface="Calibri"/>
                <a:cs typeface="Calibri"/>
              </a:rPr>
              <a:t>Celami Zrównoważonego Rozwoju </a:t>
            </a:r>
            <a:endParaRPr sz="18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2606040" y="185126"/>
            <a:ext cx="6979920" cy="99413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2606040" y="294106"/>
            <a:ext cx="679127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200"/>
            </a:pPr>
            <a:r>
              <a:rPr lang="pl-PL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Przygotowanie do lekcji i powiązanie z programem nauczania</a:t>
            </a:r>
            <a:endParaRPr lang="pl-PL" sz="2000" dirty="0"/>
          </a:p>
        </p:txBody>
      </p:sp>
      <p:sp>
        <p:nvSpPr>
          <p:cNvPr id="140" name="Google Shape;140;p3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400"/>
            </a:pPr>
            <a:r>
              <a:rPr lang="pl-PL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Czas przygotowania: 10 - 15 minut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A300548-5F9B-0F3E-5DC4-7C6218AD5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17" y="5319321"/>
            <a:ext cx="828581" cy="82858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A38C1DE-0A8A-0767-972E-7E7D5B4B7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432" y="5321342"/>
            <a:ext cx="831570" cy="82656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65B1388-2072-1D35-A197-FA4B447EA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805" y="5319321"/>
            <a:ext cx="835876" cy="84613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0A5D0A1-A363-BC0A-D025-A4D235C6E0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1307" y="5266161"/>
            <a:ext cx="896626" cy="90709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F7DCF1D-F8FD-F5E5-7E7F-BB5AB5804A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681" y="5302268"/>
            <a:ext cx="896626" cy="863185"/>
          </a:xfrm>
          <a:prstGeom prst="rect">
            <a:avLst/>
          </a:prstGeom>
        </p:spPr>
      </p:pic>
      <p:grpSp>
        <p:nvGrpSpPr>
          <p:cNvPr id="8" name="Group 18">
            <a:extLst>
              <a:ext uri="{FF2B5EF4-FFF2-40B4-BE49-F238E27FC236}">
                <a16:creationId xmlns:a16="http://schemas.microsoft.com/office/drawing/2014/main" id="{C9DA1F60-D4AB-EFF0-9828-16F3F2C305C9}"/>
              </a:ext>
            </a:extLst>
          </p:cNvPr>
          <p:cNvGrpSpPr/>
          <p:nvPr/>
        </p:nvGrpSpPr>
        <p:grpSpPr>
          <a:xfrm>
            <a:off x="5215151" y="4731597"/>
            <a:ext cx="6547513" cy="1338812"/>
            <a:chOff x="4790164" y="5101971"/>
            <a:chExt cx="6979920" cy="1490877"/>
          </a:xfrm>
        </p:grpSpPr>
        <p:sp>
          <p:nvSpPr>
            <p:cNvPr id="9" name="Rounded Rectangle 19">
              <a:extLst>
                <a:ext uri="{FF2B5EF4-FFF2-40B4-BE49-F238E27FC236}">
                  <a16:creationId xmlns:a16="http://schemas.microsoft.com/office/drawing/2014/main" id="{E037765F-0C8E-7B4A-E783-2355F5EEE1D6}"/>
                </a:ext>
              </a:extLst>
            </p:cNvPr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/>
            </a:prstGeom>
            <a:solidFill>
              <a:srgbClr val="29C7F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29C7F7"/>
                </a:solidFill>
                <a:highlight>
                  <a:srgbClr val="29C7F7"/>
                </a:highlight>
              </a:endParaRPr>
            </a:p>
            <a:p>
              <a:pPr algn="ctr"/>
              <a:endParaRPr lang="x-none">
                <a:solidFill>
                  <a:srgbClr val="29C7F7"/>
                </a:solidFill>
                <a:highlight>
                  <a:srgbClr val="29C7F7"/>
                </a:highlight>
              </a:endParaRPr>
            </a:p>
          </p:txBody>
        </p:sp>
        <p:sp>
          <p:nvSpPr>
            <p:cNvPr id="10" name="Rounded Rectangle 20">
              <a:extLst>
                <a:ext uri="{FF2B5EF4-FFF2-40B4-BE49-F238E27FC236}">
                  <a16:creationId xmlns:a16="http://schemas.microsoft.com/office/drawing/2014/main" id="{DA46BD35-41B7-A49C-2CBD-6D98D5880B83}"/>
                </a:ext>
              </a:extLst>
            </p:cNvPr>
            <p:cNvSpPr/>
            <p:nvPr/>
          </p:nvSpPr>
          <p:spPr>
            <a:xfrm>
              <a:off x="4790164" y="5443839"/>
              <a:ext cx="6979920" cy="1149009"/>
            </a:xfrm>
            <a:prstGeom prst="roundRect">
              <a:avLst/>
            </a:prstGeom>
            <a:solidFill>
              <a:srgbClr val="3AC69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/>
            </a:p>
            <a:p>
              <a:r>
                <a:rPr lang="pl-PL" sz="1300" b="1" dirty="0"/>
                <a:t>Konspekty są tak pomyślane, aby były elastyczne i pozwalały reagować na potrzeby ewoluujące podczas lekcji. Lekcje można edytować i dostosowywać do różnych indywidualnych kontekstów związanych z uczniami i środowiskiem lekcyjnym. Dostępna do pobrania jest wersja PowerPoint z instrukcjami dla nauczyciela oraz lekcja w formacie PDF do wydruku.</a:t>
              </a:r>
              <a:endParaRPr lang="en-US" sz="1300" b="1" dirty="0"/>
            </a:p>
            <a:p>
              <a:pPr algn="ctr"/>
              <a:endParaRPr lang="x-none"/>
            </a:p>
          </p:txBody>
        </p:sp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id="{D871EC5E-B13A-8138-D237-E1E8971E6D9C}"/>
                </a:ext>
              </a:extLst>
            </p:cNvPr>
            <p:cNvSpPr txBox="1"/>
            <p:nvPr/>
          </p:nvSpPr>
          <p:spPr>
            <a:xfrm>
              <a:off x="6159875" y="5101971"/>
              <a:ext cx="5076876" cy="41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schemeClr val="bg1"/>
                  </a:solidFill>
                </a:rPr>
                <a:t>Lekcja elastyczna, z możliwością dostosowania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/>
          <p:nvPr/>
        </p:nvSpPr>
        <p:spPr>
          <a:xfrm>
            <a:off x="2606040" y="185126"/>
            <a:ext cx="6979920" cy="991698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-PL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Lekcja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413972" y="1449128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360335" y="144912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04919" y="1429076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911773" y="1491500"/>
            <a:ext cx="10866255" cy="168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Wprowadź uczniów w lekcję pytaniem, co wiedzą o recyklingu i czy ktoś stosuje recykling w domu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Wyświetl slajd „TAK/NIE” albo wydrukuj ten materiał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Zainicjuj otwartą dyskusję na temat podstaw recyklingu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 to właściwie jest recykling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 się nadaje do recyklingu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 </a:t>
            </a: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się nie nadaje do recyklingu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2794681" y="901959"/>
            <a:ext cx="660263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400"/>
            </a:pPr>
            <a:r>
              <a:rPr lang="pl-PL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Czas trwania lekcji: 45 - 60 minut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413972" y="341830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360335" y="3418309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404919" y="3398257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911773" y="3460681"/>
            <a:ext cx="10866255" cy="168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Przesuwaj slajdy zadając pytania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Dlaczego recykling jest ważny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 się dzieje ze śmieciami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 sądzicie o składowiskach śmieci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 sądzicie o zanieczyszczeniu mórz i oceanów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 jaki sposób </a:t>
            </a:r>
            <a:r>
              <a:rPr lang="pl-PL" sz="1400" b="0" i="0" u="none" strike="noStrike" cap="none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recyklingujecie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413972" y="5449774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360335" y="5449774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404919" y="5429722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911773" y="5492146"/>
            <a:ext cx="10866255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  <a:buSzPts val="1600"/>
            </a:pP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Każ uczniom napisać jedno czy dwa zdania na temat najważniejszej rzeczy, której się nauczyli ze slajdów. Poproś, żeby powiedzieli, co napisali i dlaczego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/>
          <p:nvPr/>
        </p:nvSpPr>
        <p:spPr>
          <a:xfrm>
            <a:off x="2606040" y="185126"/>
            <a:ext cx="6979920" cy="991698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2606040" y="185126"/>
            <a:ext cx="6979920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2983322" y="294106"/>
            <a:ext cx="622535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200"/>
            </a:pPr>
            <a:r>
              <a:rPr lang="pl-PL"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Lekcja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413972" y="1449128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60335" y="1449128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404919" y="1429076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911773" y="1491500"/>
            <a:ext cx="1086625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Następnie poproś, żeby uczniowie odliczali od 1 do 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pl-PL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Każdej z czterech grup wręcz materiały plastyczne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Grupę 1 poproś o stworzenie plakatu lub plakatów na temat </a:t>
            </a:r>
            <a:r>
              <a:rPr lang="en-US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pl-PL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kroków w recyklingu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 (1. </a:t>
            </a: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wiedzieć, co wyrzucać 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umyć i osuszyć 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umieścić we właściwym pojemniku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Grupę 2 poproś o stworzenie plakatu lub plakatów o tym, </a:t>
            </a:r>
            <a:r>
              <a:rPr lang="pl-PL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 możemy, a czego nie możemy </a:t>
            </a:r>
            <a:r>
              <a:rPr lang="pl-PL" b="1" dirty="0" err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recyklingować</a:t>
            </a:r>
            <a:r>
              <a:rPr lang="en-US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Grupę 3 poproś o stworzenie plakatu lub plakatów o tym, </a:t>
            </a:r>
            <a:r>
              <a:rPr lang="pl-PL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jak śmieci trafiają na składowiska i do oceanów</a:t>
            </a:r>
            <a:r>
              <a:rPr lang="en-US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materiały nadające się do recyklingu nie powinny trafiać na składowisko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>
              <a:lnSpc>
                <a:spcPct val="120000"/>
              </a:lnSpc>
              <a:buClr>
                <a:srgbClr val="262626"/>
              </a:buClr>
              <a:buSzPts val="2100"/>
              <a:buFont typeface="Arial"/>
              <a:buChar char="•"/>
            </a:pPr>
            <a:r>
              <a:rPr lang="pl-PL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Grupę 4 poproś o stworzenie plakatu lub plakatów o tym, </a:t>
            </a:r>
            <a:r>
              <a:rPr lang="pl-PL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dlaczego recykling jest ważny dla środowiska</a:t>
            </a:r>
            <a:r>
              <a:rPr lang="en-US" sz="14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l-PL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śmieci nie trafiają do oceanów</a:t>
            </a:r>
            <a:r>
              <a:rPr lang="en-US" sz="14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413972" y="9753495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360335" y="9753495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404919" y="9733443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911773" y="9795867"/>
            <a:ext cx="10866255" cy="36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Give them 5min to search the class for plastic bottles to put into the new bin.</a:t>
            </a:r>
            <a:endParaRPr sz="1400" b="1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400"/>
            </a:pPr>
            <a:r>
              <a:rPr lang="pl-PL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Czas trwania lekcji: 45 - 60 minut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413972" y="3530960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360335" y="3515720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420453" y="3478960"/>
            <a:ext cx="301686" cy="4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11773" y="3528159"/>
            <a:ext cx="10866255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20000"/>
              </a:lnSpc>
              <a:buSzPts val="1600"/>
            </a:pPr>
            <a:r>
              <a:rPr lang="pl-PL" sz="16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Niech grupy zaprezentują swoje plakaty całej klasie i powieszą je w sali lekcyjnej</a:t>
            </a:r>
            <a:r>
              <a:rPr lang="en-US" sz="16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pSp>
        <p:nvGrpSpPr>
          <p:cNvPr id="187" name="Google Shape;187;p5"/>
          <p:cNvGrpSpPr/>
          <p:nvPr/>
        </p:nvGrpSpPr>
        <p:grpSpPr>
          <a:xfrm>
            <a:off x="2606040" y="4532073"/>
            <a:ext cx="6547513" cy="1338812"/>
            <a:chOff x="4790164" y="5101971"/>
            <a:chExt cx="6979920" cy="1490877"/>
          </a:xfrm>
        </p:grpSpPr>
        <p:sp>
          <p:nvSpPr>
            <p:cNvPr id="188" name="Google Shape;188;p5"/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rgbClr val="29C7F7"/>
                </a:solidFill>
                <a:highlight>
                  <a:srgbClr val="29C7F7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29C7F7"/>
                </a:solidFill>
                <a:highlight>
                  <a:srgbClr val="29C7F7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4790164" y="5443839"/>
              <a:ext cx="6979920" cy="1149009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/>
              <a:r>
                <a:rPr lang="pl-PL" sz="1300" b="1" dirty="0">
                  <a:solidFill>
                    <a:schemeClr val="lt1"/>
                  </a:solidFill>
                </a:rPr>
                <a:t>Konspekty są tak pomyślane, aby były elastyczne i pozwalały reagować na potrzeby ewoluujące podczas lekcji. Lekcje można edytować i dostosowywać do różnych indywidualnych kontekstów związanych z uczniami i środowiskiem lekcyjnym. Dostępna do pobrania jest wersja PowerPoint z instrukcjami dla nauczyciela oraz lekcja w formacie PDF do wydruku</a:t>
              </a:r>
            </a:p>
            <a:p>
              <a:pPr lvl="0"/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 txBox="1"/>
            <p:nvPr/>
          </p:nvSpPr>
          <p:spPr>
            <a:xfrm>
              <a:off x="6547168" y="5101971"/>
              <a:ext cx="4689583" cy="342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pl-PL" b="1" dirty="0">
                  <a:solidFill>
                    <a:schemeClr val="lt1"/>
                  </a:solidFill>
                </a:rPr>
                <a:t>Lekcja elastyczna, z możliwością dostosowania</a:t>
              </a:r>
              <a:endParaRPr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835E1B-68F1-2B46-95E2-12FDF3CFA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29"/>
            <a:ext cx="12192000" cy="68580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03DDFB3-6D59-A14A-BE61-EA5F497B703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1C58300-AB33-2949-B2B1-1F1E1662997D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EAF2D-430A-3647-BA71-366646E5D4E6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0BB800-226F-CD4A-815D-DCCCEFEF61E4}"/>
              </a:ext>
            </a:extLst>
          </p:cNvPr>
          <p:cNvSpPr txBox="1"/>
          <p:nvPr/>
        </p:nvSpPr>
        <p:spPr>
          <a:xfrm>
            <a:off x="2357461" y="294106"/>
            <a:ext cx="747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Przygotuj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prezentację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PowerPoint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E55B15-8C0F-384C-8C19-E0135F5D0E05}"/>
              </a:ext>
            </a:extLst>
          </p:cNvPr>
          <p:cNvSpPr/>
          <p:nvPr/>
        </p:nvSpPr>
        <p:spPr>
          <a:xfrm>
            <a:off x="323616" y="3978315"/>
            <a:ext cx="60926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20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Notatki wyświetlają się w okienku po prawej stronie. Tekst powinien się zawijać automatycznie, a w razie potrzeby wyświetla się pionowy pasek przewijania. Można też zmienić rozmiar tekstu w okienku notatek, używając dwóch przycisków w lewym dolnym rogu tego okienka</a:t>
            </a:r>
            <a:r>
              <a:rPr lang="en-US" sz="20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D2A9AF17-858E-16FB-8DB3-924AEC4E858E}"/>
              </a:ext>
            </a:extLst>
          </p:cNvPr>
          <p:cNvSpPr/>
          <p:nvPr/>
        </p:nvSpPr>
        <p:spPr>
          <a:xfrm>
            <a:off x="323616" y="1157454"/>
            <a:ext cx="11361877" cy="2396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Gdy jesteś gotowy(a), aby zaprezentować lekcje uczniom, kliknij </a:t>
            </a:r>
            <a:r>
              <a:rPr lang="pl-PL" sz="1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pokaz slajdów </a:t>
            </a: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góry paska menu, a następnie wybierz </a:t>
            </a:r>
            <a:r>
              <a:rPr lang="pl-PL" sz="1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„Od początku”. </a:t>
            </a: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endParaRPr lang="pl-PL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endParaRPr lang="pl-PL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Następnie naprowadź kursor „myszy” na lewy, dolny róg prezentacji. </a:t>
            </a: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rozwinięciu opcji zaznaczonej w zielonym kółku wybierz „Pokaż widok prezentera”. W widoku prezentera podczas prezentacji widzisz swoje notatki, a odbiorcy widzą tylko prezentację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DB6A3C3-D1B4-32C4-87EB-333D6DC3E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14" y="1857727"/>
            <a:ext cx="6223183" cy="60726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ED23B25-071F-646C-F5B8-186606827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598" y="1819761"/>
            <a:ext cx="2838450" cy="609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3629341-C8F1-D342-6C1B-8A548113A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302" y="3861101"/>
            <a:ext cx="4952081" cy="270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5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 descr="A picture containing tex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23" y="-18665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FEE5F5A-25FD-5F82-8489-0C37073A4BEF}"/>
              </a:ext>
            </a:extLst>
          </p:cNvPr>
          <p:cNvGrpSpPr/>
          <p:nvPr/>
        </p:nvGrpSpPr>
        <p:grpSpPr>
          <a:xfrm>
            <a:off x="1480707" y="5036833"/>
            <a:ext cx="3105179" cy="740506"/>
            <a:chOff x="1058928" y="327691"/>
            <a:chExt cx="3105179" cy="740506"/>
          </a:xfrm>
        </p:grpSpPr>
        <p:sp>
          <p:nvSpPr>
            <p:cNvPr id="189" name="Google Shape;189;p6"/>
            <p:cNvSpPr/>
            <p:nvPr/>
          </p:nvSpPr>
          <p:spPr>
            <a:xfrm>
              <a:off x="1058928" y="332877"/>
              <a:ext cx="3105179" cy="735320"/>
            </a:xfrm>
            <a:prstGeom prst="roundRect">
              <a:avLst>
                <a:gd name="adj" fmla="val 16667"/>
              </a:avLst>
            </a:prstGeom>
            <a:solidFill>
              <a:srgbClr val="29C7F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1527338" y="327691"/>
              <a:ext cx="234780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4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TAK</a:t>
              </a:r>
              <a:endParaRPr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92DF71-B608-D792-F5D7-801C52743482}"/>
              </a:ext>
            </a:extLst>
          </p:cNvPr>
          <p:cNvGrpSpPr/>
          <p:nvPr/>
        </p:nvGrpSpPr>
        <p:grpSpPr>
          <a:xfrm>
            <a:off x="7606116" y="5001675"/>
            <a:ext cx="3105179" cy="736434"/>
            <a:chOff x="7983908" y="313974"/>
            <a:chExt cx="3105179" cy="736434"/>
          </a:xfrm>
        </p:grpSpPr>
        <p:sp>
          <p:nvSpPr>
            <p:cNvPr id="190" name="Google Shape;190;p6"/>
            <p:cNvSpPr/>
            <p:nvPr/>
          </p:nvSpPr>
          <p:spPr>
            <a:xfrm>
              <a:off x="7983908" y="313974"/>
              <a:ext cx="3105179" cy="735320"/>
            </a:xfrm>
            <a:prstGeom prst="roundRect">
              <a:avLst>
                <a:gd name="adj" fmla="val 16667"/>
              </a:avLst>
            </a:prstGeom>
            <a:solidFill>
              <a:srgbClr val="3AC6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8362595" y="342522"/>
              <a:ext cx="234780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4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NIE</a:t>
              </a:r>
              <a:endParaRPr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0C4D9E-9C72-04B3-A9C1-23B668CD9C93}"/>
              </a:ext>
            </a:extLst>
          </p:cNvPr>
          <p:cNvGrpSpPr/>
          <p:nvPr/>
        </p:nvGrpSpPr>
        <p:grpSpPr>
          <a:xfrm>
            <a:off x="220450" y="81404"/>
            <a:ext cx="1431166" cy="2340400"/>
            <a:chOff x="923533" y="1746170"/>
            <a:chExt cx="1431166" cy="2340400"/>
          </a:xfrm>
        </p:grpSpPr>
        <p:pic>
          <p:nvPicPr>
            <p:cNvPr id="196" name="Google Shape;196;p6" descr="A picture containing plastic, vessel, jar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23533" y="1746170"/>
              <a:ext cx="1260257" cy="1508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6"/>
            <p:cNvSpPr/>
            <p:nvPr/>
          </p:nvSpPr>
          <p:spPr>
            <a:xfrm>
              <a:off x="923533" y="3255614"/>
              <a:ext cx="1431166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Słoik szklany</a:t>
              </a:r>
              <a:endParaRPr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230F1C6-350D-5301-9B5E-02F5DE044A9F}"/>
              </a:ext>
            </a:extLst>
          </p:cNvPr>
          <p:cNvGrpSpPr/>
          <p:nvPr/>
        </p:nvGrpSpPr>
        <p:grpSpPr>
          <a:xfrm>
            <a:off x="1526254" y="119530"/>
            <a:ext cx="2347800" cy="2317792"/>
            <a:chOff x="2948176" y="1768789"/>
            <a:chExt cx="2347800" cy="2317792"/>
          </a:xfrm>
        </p:grpSpPr>
        <p:sp>
          <p:nvSpPr>
            <p:cNvPr id="199" name="Google Shape;199;p6"/>
            <p:cNvSpPr/>
            <p:nvPr/>
          </p:nvSpPr>
          <p:spPr>
            <a:xfrm>
              <a:off x="2948176" y="3255625"/>
              <a:ext cx="234780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Butelka z tworzywa </a:t>
              </a:r>
              <a:r>
                <a:rPr lang="en-US" sz="2000" b="1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PET</a:t>
              </a:r>
              <a:endParaRPr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0" name="Google Shape;200;p6" descr="A bottle of water&#10;&#10;Description automatically generated with low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5827" y="1768789"/>
              <a:ext cx="1341942" cy="17053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966CE7C-D288-247E-F77A-AC2123BC3BC4}"/>
              </a:ext>
            </a:extLst>
          </p:cNvPr>
          <p:cNvGrpSpPr/>
          <p:nvPr/>
        </p:nvGrpSpPr>
        <p:grpSpPr>
          <a:xfrm>
            <a:off x="3274924" y="179894"/>
            <a:ext cx="1934828" cy="2080906"/>
            <a:chOff x="3193049" y="4171116"/>
            <a:chExt cx="1934828" cy="2080906"/>
          </a:xfrm>
        </p:grpSpPr>
        <p:sp>
          <p:nvSpPr>
            <p:cNvPr id="203" name="Google Shape;203;p6"/>
            <p:cNvSpPr/>
            <p:nvPr/>
          </p:nvSpPr>
          <p:spPr>
            <a:xfrm>
              <a:off x="3193049" y="5421066"/>
              <a:ext cx="1934828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Puszka metalowa</a:t>
              </a:r>
              <a:endParaRPr sz="2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" name="Google Shape;205;p6" descr="A close up of a roll of tape&#10;&#10;Description automatically generated with low confidenc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75065" y="4171116"/>
              <a:ext cx="648663" cy="12271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8E839F-74AD-D950-1C64-135F2AB78FAC}"/>
              </a:ext>
            </a:extLst>
          </p:cNvPr>
          <p:cNvGrpSpPr/>
          <p:nvPr/>
        </p:nvGrpSpPr>
        <p:grpSpPr>
          <a:xfrm>
            <a:off x="2825869" y="2334906"/>
            <a:ext cx="1958555" cy="2187034"/>
            <a:chOff x="488426" y="4064988"/>
            <a:chExt cx="1958555" cy="2187034"/>
          </a:xfrm>
        </p:grpSpPr>
        <p:sp>
          <p:nvSpPr>
            <p:cNvPr id="202" name="Google Shape;202;p6"/>
            <p:cNvSpPr/>
            <p:nvPr/>
          </p:nvSpPr>
          <p:spPr>
            <a:xfrm>
              <a:off x="671401" y="5421066"/>
              <a:ext cx="177558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Pudełko z tektury</a:t>
              </a:r>
              <a:endParaRPr dirty="0"/>
            </a:p>
          </p:txBody>
        </p:sp>
        <p:pic>
          <p:nvPicPr>
            <p:cNvPr id="206" name="Google Shape;206;p6" descr="A picture containing box, stationary, container, envelop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88426" y="4064988"/>
              <a:ext cx="1839065" cy="13747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893B0B7-8AF8-C2DF-010F-C20754765E40}"/>
              </a:ext>
            </a:extLst>
          </p:cNvPr>
          <p:cNvGrpSpPr/>
          <p:nvPr/>
        </p:nvGrpSpPr>
        <p:grpSpPr>
          <a:xfrm>
            <a:off x="7389172" y="54450"/>
            <a:ext cx="1766616" cy="1951876"/>
            <a:chOff x="6420868" y="1760417"/>
            <a:chExt cx="1680673" cy="1534980"/>
          </a:xfrm>
        </p:grpSpPr>
        <p:pic>
          <p:nvPicPr>
            <p:cNvPr id="208" name="Google Shape;208;p6" descr="A picture containing banana, indoor, yellow, half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06825" y="1760417"/>
              <a:ext cx="1477076" cy="1052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6"/>
            <p:cNvSpPr/>
            <p:nvPr/>
          </p:nvSpPr>
          <p:spPr>
            <a:xfrm>
              <a:off x="6420868" y="2700012"/>
              <a:ext cx="1680673" cy="595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Skórka od banana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AC472EA-9BBB-E027-1EC6-466FC77F9AEB}"/>
              </a:ext>
            </a:extLst>
          </p:cNvPr>
          <p:cNvGrpSpPr/>
          <p:nvPr/>
        </p:nvGrpSpPr>
        <p:grpSpPr>
          <a:xfrm>
            <a:off x="10735144" y="1864377"/>
            <a:ext cx="1680673" cy="1710934"/>
            <a:chOff x="8346482" y="1742833"/>
            <a:chExt cx="1680673" cy="1710934"/>
          </a:xfrm>
        </p:grpSpPr>
        <p:sp>
          <p:nvSpPr>
            <p:cNvPr id="211" name="Google Shape;211;p6"/>
            <p:cNvSpPr/>
            <p:nvPr/>
          </p:nvSpPr>
          <p:spPr>
            <a:xfrm>
              <a:off x="8346482" y="2696677"/>
              <a:ext cx="1680673" cy="757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Brudna serwetka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2" name="Google Shape;212;p6" descr="A picture containing cloth, paper, indoor, bed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16966" y="1742833"/>
              <a:ext cx="1057548" cy="10526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0B8B0A-67B6-3E05-21B6-0E977C8A77E3}"/>
              </a:ext>
            </a:extLst>
          </p:cNvPr>
          <p:cNvGrpSpPr/>
          <p:nvPr/>
        </p:nvGrpSpPr>
        <p:grpSpPr>
          <a:xfrm>
            <a:off x="8723527" y="256445"/>
            <a:ext cx="2037700" cy="1601183"/>
            <a:chOff x="6377570" y="3189531"/>
            <a:chExt cx="1680673" cy="1218676"/>
          </a:xfrm>
        </p:grpSpPr>
        <p:sp>
          <p:nvSpPr>
            <p:cNvPr id="217" name="Google Shape;217;p6"/>
            <p:cNvSpPr/>
            <p:nvPr/>
          </p:nvSpPr>
          <p:spPr>
            <a:xfrm>
              <a:off x="6377570" y="4084971"/>
              <a:ext cx="1680673" cy="32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Żarówka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8" name="Google Shape;218;p6" descr="A picture containing cup, light, glass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914029" y="3189531"/>
              <a:ext cx="529129" cy="879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DC5EA0-C72D-0140-9EE2-A3E9249CE56A}"/>
              </a:ext>
            </a:extLst>
          </p:cNvPr>
          <p:cNvGrpSpPr/>
          <p:nvPr/>
        </p:nvGrpSpPr>
        <p:grpSpPr>
          <a:xfrm>
            <a:off x="4658819" y="223788"/>
            <a:ext cx="2249386" cy="1893596"/>
            <a:chOff x="8347377" y="3141253"/>
            <a:chExt cx="1680673" cy="1235578"/>
          </a:xfrm>
        </p:grpSpPr>
        <p:pic>
          <p:nvPicPr>
            <p:cNvPr id="220" name="Google Shape;220;p6" descr="Calendar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-419615">
              <a:off x="8449667" y="3141253"/>
              <a:ext cx="1381506" cy="10873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6"/>
            <p:cNvSpPr/>
            <p:nvPr/>
          </p:nvSpPr>
          <p:spPr>
            <a:xfrm>
              <a:off x="8347377" y="4099719"/>
              <a:ext cx="1680673" cy="277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Karton po soku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46FF9F-94B0-2AEA-0BCA-E78E1E44E41D}"/>
              </a:ext>
            </a:extLst>
          </p:cNvPr>
          <p:cNvGrpSpPr/>
          <p:nvPr/>
        </p:nvGrpSpPr>
        <p:grpSpPr>
          <a:xfrm>
            <a:off x="6248490" y="3177399"/>
            <a:ext cx="1680673" cy="1292499"/>
            <a:chOff x="6365330" y="4619518"/>
            <a:chExt cx="1680673" cy="1292499"/>
          </a:xfrm>
        </p:grpSpPr>
        <p:pic>
          <p:nvPicPr>
            <p:cNvPr id="223" name="Google Shape;223;p6" descr="A picture containing toy&#10;&#10;Description automatically generated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613205" y="4619518"/>
              <a:ext cx="1125056" cy="9133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6"/>
            <p:cNvSpPr/>
            <p:nvPr/>
          </p:nvSpPr>
          <p:spPr>
            <a:xfrm>
              <a:off x="6365330" y="5487326"/>
              <a:ext cx="1680673" cy="424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Zabawki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4E11D5-1FD4-C214-0EBD-302694DFD614}"/>
              </a:ext>
            </a:extLst>
          </p:cNvPr>
          <p:cNvGrpSpPr/>
          <p:nvPr/>
        </p:nvGrpSpPr>
        <p:grpSpPr>
          <a:xfrm>
            <a:off x="1607488" y="2366190"/>
            <a:ext cx="1680673" cy="1698092"/>
            <a:chOff x="8327554" y="4546324"/>
            <a:chExt cx="1680673" cy="1698092"/>
          </a:xfrm>
        </p:grpSpPr>
        <p:pic>
          <p:nvPicPr>
            <p:cNvPr id="226" name="Google Shape;226;p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622992" y="4546324"/>
              <a:ext cx="898830" cy="9998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6"/>
            <p:cNvSpPr/>
            <p:nvPr/>
          </p:nvSpPr>
          <p:spPr>
            <a:xfrm>
              <a:off x="8327554" y="5487326"/>
              <a:ext cx="1680673" cy="7570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Torba plastikowa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8FE6E0-7712-DD18-3415-CD204ED997F4}"/>
              </a:ext>
            </a:extLst>
          </p:cNvPr>
          <p:cNvGrpSpPr/>
          <p:nvPr/>
        </p:nvGrpSpPr>
        <p:grpSpPr>
          <a:xfrm>
            <a:off x="7455447" y="2575610"/>
            <a:ext cx="1942002" cy="1575257"/>
            <a:chOff x="10476195" y="5018079"/>
            <a:chExt cx="1680673" cy="1250082"/>
          </a:xfrm>
        </p:grpSpPr>
        <p:pic>
          <p:nvPicPr>
            <p:cNvPr id="229" name="Google Shape;229;p6" descr="A close-up of a sword&#10;&#10;Description automatically generated with low confidence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20603991" flipH="1">
              <a:off x="11058505" y="5018079"/>
              <a:ext cx="1025960" cy="775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6"/>
            <p:cNvSpPr/>
            <p:nvPr/>
          </p:nvSpPr>
          <p:spPr>
            <a:xfrm>
              <a:off x="10476195" y="5931138"/>
              <a:ext cx="1680673" cy="337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Ołówek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F2DFB0-355E-C9BE-0F5C-3332CCAA6048}"/>
              </a:ext>
            </a:extLst>
          </p:cNvPr>
          <p:cNvGrpSpPr/>
          <p:nvPr/>
        </p:nvGrpSpPr>
        <p:grpSpPr>
          <a:xfrm>
            <a:off x="8612486" y="2928802"/>
            <a:ext cx="2249385" cy="1589727"/>
            <a:chOff x="10256338" y="3269424"/>
            <a:chExt cx="1680673" cy="1132963"/>
          </a:xfrm>
        </p:grpSpPr>
        <p:pic>
          <p:nvPicPr>
            <p:cNvPr id="232" name="Google Shape;232;p6" descr="A pair of shoes&#10;&#10;Description automatically generated with low confidence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0510259" y="3269424"/>
              <a:ext cx="1272277" cy="8066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6"/>
            <p:cNvSpPr/>
            <p:nvPr/>
          </p:nvSpPr>
          <p:spPr>
            <a:xfrm>
              <a:off x="10256338" y="4099719"/>
              <a:ext cx="1680673" cy="302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Buty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6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D67DB0-D495-B2B5-7AE3-E85F1ACDF64A}"/>
              </a:ext>
            </a:extLst>
          </p:cNvPr>
          <p:cNvGrpSpPr/>
          <p:nvPr/>
        </p:nvGrpSpPr>
        <p:grpSpPr>
          <a:xfrm>
            <a:off x="-16273" y="2164635"/>
            <a:ext cx="2154046" cy="2016837"/>
            <a:chOff x="10269241" y="1451979"/>
            <a:chExt cx="1680673" cy="1576710"/>
          </a:xfrm>
        </p:grpSpPr>
        <p:sp>
          <p:nvSpPr>
            <p:cNvPr id="50" name="Google Shape;188;p4">
              <a:extLst>
                <a:ext uri="{FF2B5EF4-FFF2-40B4-BE49-F238E27FC236}">
                  <a16:creationId xmlns:a16="http://schemas.microsoft.com/office/drawing/2014/main" id="{DA4964E3-8233-7F4C-9152-5806C7DCC220}"/>
                </a:ext>
              </a:extLst>
            </p:cNvPr>
            <p:cNvSpPr/>
            <p:nvPr/>
          </p:nvSpPr>
          <p:spPr>
            <a:xfrm>
              <a:off x="10269241" y="2696677"/>
              <a:ext cx="1680673" cy="332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 i="0" u="none" strike="noStrike" cap="none" dirty="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rPr>
                <a:t>Wąż ogrodowy</a:t>
              </a:r>
              <a:endParaRPr sz="18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" name="Picture 50" descr="A picture containing cable, connector&#10;&#10;Description automatically generated">
              <a:extLst>
                <a:ext uri="{FF2B5EF4-FFF2-40B4-BE49-F238E27FC236}">
                  <a16:creationId xmlns:a16="http://schemas.microsoft.com/office/drawing/2014/main" id="{CC1B5C77-3E33-E34B-A12A-B6CCADC88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r="3" b="-51"/>
            <a:stretch/>
          </p:blipFill>
          <p:spPr>
            <a:xfrm>
              <a:off x="10402520" y="1451979"/>
              <a:ext cx="1233132" cy="1334224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AECF63-3EC9-1630-2215-F38BEAD39127}"/>
              </a:ext>
            </a:extLst>
          </p:cNvPr>
          <p:cNvCxnSpPr>
            <a:cxnSpLocks/>
            <a:stCxn id="197" idx="0"/>
          </p:cNvCxnSpPr>
          <p:nvPr/>
        </p:nvCxnSpPr>
        <p:spPr>
          <a:xfrm>
            <a:off x="936033" y="1590848"/>
            <a:ext cx="669083" cy="338764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B4BF6E-576F-9C9F-CF2A-15D5622B738F}"/>
              </a:ext>
            </a:extLst>
          </p:cNvPr>
          <p:cNvCxnSpPr>
            <a:cxnSpLocks/>
          </p:cNvCxnSpPr>
          <p:nvPr/>
        </p:nvCxnSpPr>
        <p:spPr>
          <a:xfrm>
            <a:off x="1685978" y="1824916"/>
            <a:ext cx="27417" cy="315357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8A94CA-6471-CF03-6331-2558498EBF19}"/>
              </a:ext>
            </a:extLst>
          </p:cNvPr>
          <p:cNvCxnSpPr>
            <a:cxnSpLocks/>
          </p:cNvCxnSpPr>
          <p:nvPr/>
        </p:nvCxnSpPr>
        <p:spPr>
          <a:xfrm flipH="1">
            <a:off x="9237885" y="4398793"/>
            <a:ext cx="83020" cy="57970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606B969-57C3-B68B-4B68-2DE1B97ECC06}"/>
              </a:ext>
            </a:extLst>
          </p:cNvPr>
          <p:cNvCxnSpPr>
            <a:cxnSpLocks/>
            <a:stCxn id="203" idx="0"/>
          </p:cNvCxnSpPr>
          <p:nvPr/>
        </p:nvCxnSpPr>
        <p:spPr>
          <a:xfrm flipH="1">
            <a:off x="3911908" y="1429844"/>
            <a:ext cx="330430" cy="34935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0014661-FEE0-E480-B333-C7B6C44CFD43}"/>
              </a:ext>
            </a:extLst>
          </p:cNvPr>
          <p:cNvCxnSpPr>
            <a:cxnSpLocks/>
            <a:stCxn id="217" idx="0"/>
          </p:cNvCxnSpPr>
          <p:nvPr/>
        </p:nvCxnSpPr>
        <p:spPr>
          <a:xfrm flipH="1">
            <a:off x="8856285" y="1432938"/>
            <a:ext cx="886092" cy="349045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BB3022C-9A25-C78F-DF0B-B8564F25436E}"/>
              </a:ext>
            </a:extLst>
          </p:cNvPr>
          <p:cNvCxnSpPr>
            <a:cxnSpLocks/>
            <a:stCxn id="221" idx="2"/>
          </p:cNvCxnSpPr>
          <p:nvPr/>
        </p:nvCxnSpPr>
        <p:spPr>
          <a:xfrm flipH="1">
            <a:off x="4117378" y="2117384"/>
            <a:ext cx="1666134" cy="28611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080FB93-0CC9-5581-65FE-22AC6F978E4F}"/>
              </a:ext>
            </a:extLst>
          </p:cNvPr>
          <p:cNvCxnSpPr>
            <a:cxnSpLocks/>
          </p:cNvCxnSpPr>
          <p:nvPr/>
        </p:nvCxnSpPr>
        <p:spPr>
          <a:xfrm flipH="1">
            <a:off x="9932883" y="3547939"/>
            <a:ext cx="1009007" cy="145910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4EDFFA5-F892-81FF-18C4-17607C1A43E8}"/>
              </a:ext>
            </a:extLst>
          </p:cNvPr>
          <p:cNvCxnSpPr>
            <a:cxnSpLocks/>
          </p:cNvCxnSpPr>
          <p:nvPr/>
        </p:nvCxnSpPr>
        <p:spPr>
          <a:xfrm flipH="1">
            <a:off x="4391191" y="2018072"/>
            <a:ext cx="3641776" cy="298360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19F4F4C-B22D-417B-9B76-04A1F10B9204}"/>
              </a:ext>
            </a:extLst>
          </p:cNvPr>
          <p:cNvCxnSpPr>
            <a:cxnSpLocks/>
          </p:cNvCxnSpPr>
          <p:nvPr/>
        </p:nvCxnSpPr>
        <p:spPr>
          <a:xfrm>
            <a:off x="1010635" y="4137415"/>
            <a:ext cx="463648" cy="91960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3D3E00F-907E-F87A-505F-39030A516D0E}"/>
              </a:ext>
            </a:extLst>
          </p:cNvPr>
          <p:cNvCxnSpPr>
            <a:cxnSpLocks/>
          </p:cNvCxnSpPr>
          <p:nvPr/>
        </p:nvCxnSpPr>
        <p:spPr>
          <a:xfrm flipH="1">
            <a:off x="3471136" y="3804831"/>
            <a:ext cx="373762" cy="111856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1F74E43-7E1E-0A66-456F-30AF17D5FBF4}"/>
              </a:ext>
            </a:extLst>
          </p:cNvPr>
          <p:cNvCxnSpPr>
            <a:cxnSpLocks/>
            <a:endCxn id="190" idx="1"/>
          </p:cNvCxnSpPr>
          <p:nvPr/>
        </p:nvCxnSpPr>
        <p:spPr>
          <a:xfrm>
            <a:off x="7087929" y="4548177"/>
            <a:ext cx="518187" cy="82115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FAAE419-834A-77B2-DE59-74929E98B7DF}"/>
              </a:ext>
            </a:extLst>
          </p:cNvPr>
          <p:cNvCxnSpPr>
            <a:cxnSpLocks/>
          </p:cNvCxnSpPr>
          <p:nvPr/>
        </p:nvCxnSpPr>
        <p:spPr>
          <a:xfrm>
            <a:off x="2585178" y="3956172"/>
            <a:ext cx="134076" cy="10861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CF5CC32-AAEB-B4A5-4B55-4A8FEEBDD6B1}"/>
              </a:ext>
            </a:extLst>
          </p:cNvPr>
          <p:cNvCxnSpPr>
            <a:cxnSpLocks/>
          </p:cNvCxnSpPr>
          <p:nvPr/>
        </p:nvCxnSpPr>
        <p:spPr>
          <a:xfrm>
            <a:off x="8376738" y="4137415"/>
            <a:ext cx="114944" cy="78598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36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4" descr="A picture containing text, peop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618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/>
          <p:nvPr/>
        </p:nvSpPr>
        <p:spPr>
          <a:xfrm>
            <a:off x="1148651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7983908" y="313974"/>
            <a:ext cx="3105179" cy="735320"/>
          </a:xfrm>
          <a:prstGeom prst="roundRect">
            <a:avLst>
              <a:gd name="adj" fmla="val 16667"/>
            </a:avLst>
          </a:prstGeom>
          <a:solidFill>
            <a:srgbClr val="3AC6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1527338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</a:t>
            </a:r>
            <a:endParaRPr dirty="0"/>
          </a:p>
        </p:txBody>
      </p:sp>
      <p:sp>
        <p:nvSpPr>
          <p:cNvPr id="166" name="Google Shape;166;p4"/>
          <p:cNvSpPr txBox="1"/>
          <p:nvPr/>
        </p:nvSpPr>
        <p:spPr>
          <a:xfrm>
            <a:off x="8362597" y="327691"/>
            <a:ext cx="23478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endParaRPr dirty="0"/>
          </a:p>
        </p:txBody>
      </p:sp>
      <p:cxnSp>
        <p:nvCxnSpPr>
          <p:cNvPr id="167" name="Google Shape;167;p4"/>
          <p:cNvCxnSpPr/>
          <p:nvPr/>
        </p:nvCxnSpPr>
        <p:spPr>
          <a:xfrm>
            <a:off x="6159855" y="482968"/>
            <a:ext cx="0" cy="5205631"/>
          </a:xfrm>
          <a:prstGeom prst="straightConnector1">
            <a:avLst/>
          </a:prstGeom>
          <a:noFill/>
          <a:ln w="34925" cap="flat" cmpd="sng">
            <a:solidFill>
              <a:srgbClr val="262626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4"/>
          <p:cNvSpPr/>
          <p:nvPr/>
        </p:nvSpPr>
        <p:spPr>
          <a:xfrm>
            <a:off x="556348" y="1144746"/>
            <a:ext cx="428978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Zawsze </a:t>
            </a:r>
            <a:r>
              <a:rPr lang="pl-PL" sz="2400" b="1" dirty="0" err="1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recyklinguj</a:t>
            </a:r>
            <a:r>
              <a:rPr lang="en-US" sz="2400" b="0" i="0" u="none" strike="noStrike" cap="none" dirty="0">
                <a:solidFill>
                  <a:srgbClr val="29C7F7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0" i="0" u="none" strike="noStrike" cap="none" dirty="0">
              <a:solidFill>
                <a:srgbClr val="29C7F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7302314" y="1144745"/>
            <a:ext cx="428978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i="0" u="none" strike="noStrike" cap="none" dirty="0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Nigdy nie </a:t>
            </a:r>
            <a:r>
              <a:rPr lang="pl-PL" sz="2400" b="1" i="0" u="none" strike="noStrike" cap="none" dirty="0" err="1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recyklinguj</a:t>
            </a:r>
            <a:r>
              <a:rPr lang="en-US" sz="2400" b="0" i="0" u="none" strike="noStrike" cap="none" dirty="0">
                <a:solidFill>
                  <a:srgbClr val="3AC69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0" i="0" u="none" strike="noStrike" cap="none" dirty="0">
              <a:solidFill>
                <a:srgbClr val="3AC6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4" descr="A picture containing plastic, vessel, ja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533" y="1746170"/>
            <a:ext cx="1260257" cy="150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"/>
          <p:cNvSpPr/>
          <p:nvPr/>
        </p:nvSpPr>
        <p:spPr>
          <a:xfrm>
            <a:off x="923533" y="3255614"/>
            <a:ext cx="143116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Słoik szklany</a:t>
            </a:r>
            <a:endParaRPr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2132992" y="1824169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"/>
          <p:cNvSpPr/>
          <p:nvPr/>
        </p:nvSpPr>
        <p:spPr>
          <a:xfrm>
            <a:off x="2948175" y="3255625"/>
            <a:ext cx="24276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Butelka z tworzywa </a:t>
            </a:r>
            <a:r>
              <a:rPr lang="en-US" sz="20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PET</a:t>
            </a:r>
            <a:endParaRPr sz="2000" b="1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4" descr="A bottle of water&#10;&#10;Description automatically generated with low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8844" y="1768751"/>
            <a:ext cx="1341942" cy="170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4516479" y="1824169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/>
          <p:nvPr/>
        </p:nvSpPr>
        <p:spPr>
          <a:xfrm>
            <a:off x="671401" y="5421066"/>
            <a:ext cx="177558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Pudełko z tektury</a:t>
            </a:r>
            <a:endParaRPr dirty="0"/>
          </a:p>
        </p:txBody>
      </p:sp>
      <p:sp>
        <p:nvSpPr>
          <p:cNvPr id="177" name="Google Shape;177;p4"/>
          <p:cNvSpPr/>
          <p:nvPr/>
        </p:nvSpPr>
        <p:spPr>
          <a:xfrm>
            <a:off x="3193049" y="5421066"/>
            <a:ext cx="193482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Puszka metalowa</a:t>
            </a:r>
            <a:endParaRPr sz="2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4516479" y="3989621"/>
            <a:ext cx="795697" cy="71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 descr="A close up of a roll of tape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5065" y="4171116"/>
            <a:ext cx="648663" cy="122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" descr="A picture containing box, stationary, container, envelop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8426" y="4064988"/>
            <a:ext cx="1839065" cy="137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r="14" b="29"/>
          <a:stretch/>
        </p:blipFill>
        <p:spPr>
          <a:xfrm>
            <a:off x="2132992" y="3989621"/>
            <a:ext cx="795697" cy="71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"/>
          <p:cNvSpPr/>
          <p:nvPr/>
        </p:nvSpPr>
        <p:spPr>
          <a:xfrm>
            <a:off x="10135921" y="3034703"/>
            <a:ext cx="1680673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Brudna serwetka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4" descr="A picture containing cloth, paper, indoor, bed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210919" y="2038161"/>
            <a:ext cx="1057548" cy="105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11407928" y="1837730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"/>
          <p:cNvSpPr/>
          <p:nvPr/>
        </p:nvSpPr>
        <p:spPr>
          <a:xfrm>
            <a:off x="6138297" y="3042773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Żarówka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4" descr="A picture containing cup, light, glass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25902" y="2136860"/>
            <a:ext cx="529129" cy="799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7238479" y="1897486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 descr="A picture containing toy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613205" y="4619518"/>
            <a:ext cx="1125056" cy="91337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6365330" y="5487326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Zabawki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7447593" y="4547731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" descr="A close-up of a sword&#10;&#10;Description automatically generated with low confidenc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996009" flipH="1">
            <a:off x="10454559" y="4701929"/>
            <a:ext cx="1025960" cy="77503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"/>
          <p:cNvSpPr/>
          <p:nvPr/>
        </p:nvSpPr>
        <p:spPr>
          <a:xfrm>
            <a:off x="10237173" y="5511982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Ołówek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11334184" y="4572387"/>
            <a:ext cx="583834" cy="56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 descr="A pair of shoes&#10;&#10;Description automatically generated with low confidenc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00453" y="3865806"/>
            <a:ext cx="1272277" cy="80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"/>
          <p:cNvSpPr/>
          <p:nvPr/>
        </p:nvSpPr>
        <p:spPr>
          <a:xfrm>
            <a:off x="8412198" y="4678827"/>
            <a:ext cx="168067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Buty</a:t>
            </a:r>
            <a:endParaRPr sz="18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r="23" b="33"/>
          <a:stretch/>
        </p:blipFill>
        <p:spPr>
          <a:xfrm>
            <a:off x="8432732" y="3331689"/>
            <a:ext cx="583834" cy="56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"/>
          <p:cNvSpPr txBox="1">
            <a:spLocks noGrp="1"/>
          </p:cNvSpPr>
          <p:nvPr>
            <p:ph type="sldNum" idx="12"/>
          </p:nvPr>
        </p:nvSpPr>
        <p:spPr>
          <a:xfrm>
            <a:off x="9116300" y="948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302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3" grpId="0"/>
      <p:bldP spid="176" grpId="0"/>
      <p:bldP spid="1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7" descr="A picture containing text, w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980" y="0"/>
            <a:ext cx="12192000" cy="6858000"/>
          </a:xfrm>
          <a:prstGeom prst="rect">
            <a:avLst/>
          </a:prstGeom>
          <a:solidFill>
            <a:srgbClr val="3AC69D"/>
          </a:solidFill>
          <a:ln>
            <a:noFill/>
          </a:ln>
        </p:spPr>
      </p:pic>
      <p:sp>
        <p:nvSpPr>
          <p:cNvPr id="241" name="Google Shape;241;p7"/>
          <p:cNvSpPr/>
          <p:nvPr/>
        </p:nvSpPr>
        <p:spPr>
          <a:xfrm>
            <a:off x="1252937" y="331226"/>
            <a:ext cx="9686126" cy="1031747"/>
          </a:xfrm>
          <a:prstGeom prst="roundRect">
            <a:avLst>
              <a:gd name="adj" fmla="val 16667"/>
            </a:avLst>
          </a:prstGeom>
          <a:solidFill>
            <a:srgbClr val="29C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7"/>
          <p:cNvSpPr txBox="1"/>
          <p:nvPr/>
        </p:nvSpPr>
        <p:spPr>
          <a:xfrm>
            <a:off x="2859753" y="360780"/>
            <a:ext cx="663914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Pojemniki do sortowania</a:t>
            </a:r>
            <a:endParaRPr dirty="0"/>
          </a:p>
        </p:txBody>
      </p:sp>
      <p:pic>
        <p:nvPicPr>
          <p:cNvPr id="243" name="Google Shape;243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9"/>
          <a:stretch/>
        </p:blipFill>
        <p:spPr>
          <a:xfrm>
            <a:off x="377174" y="1653777"/>
            <a:ext cx="699677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9"/>
          <a:stretch/>
        </p:blipFill>
        <p:spPr>
          <a:xfrm>
            <a:off x="377173" y="2400339"/>
            <a:ext cx="699677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9"/>
          <a:stretch/>
        </p:blipFill>
        <p:spPr>
          <a:xfrm>
            <a:off x="377172" y="3171959"/>
            <a:ext cx="699677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9"/>
          <a:stretch/>
        </p:blipFill>
        <p:spPr>
          <a:xfrm>
            <a:off x="377171" y="3951522"/>
            <a:ext cx="699677" cy="62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14" b="29"/>
          <a:stretch/>
        </p:blipFill>
        <p:spPr>
          <a:xfrm>
            <a:off x="361897" y="4741483"/>
            <a:ext cx="699677" cy="62635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7"/>
          <p:cNvSpPr txBox="1">
            <a:spLocks noGrp="1"/>
          </p:cNvSpPr>
          <p:nvPr>
            <p:ph type="sldNum" idx="12"/>
          </p:nvPr>
        </p:nvSpPr>
        <p:spPr>
          <a:xfrm>
            <a:off x="9042775" y="12242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C43412A-6A4E-45D6-8117-55DFCBB30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130" y="1564176"/>
            <a:ext cx="1171739" cy="196242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32166C4-E26E-417E-8F6C-715AEBA1B583}"/>
              </a:ext>
            </a:extLst>
          </p:cNvPr>
          <p:cNvSpPr txBox="1"/>
          <p:nvPr/>
        </p:nvSpPr>
        <p:spPr>
          <a:xfrm>
            <a:off x="1128929" y="1766514"/>
            <a:ext cx="369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omic Sans MS" panose="030F0702030302020204" pitchFamily="66" charset="0"/>
              </a:rPr>
              <a:t>Papier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45518CA-27C8-4416-8BB6-9B29BB158426}"/>
              </a:ext>
            </a:extLst>
          </p:cNvPr>
          <p:cNvSpPr txBox="1"/>
          <p:nvPr/>
        </p:nvSpPr>
        <p:spPr>
          <a:xfrm>
            <a:off x="1094628" y="2526634"/>
            <a:ext cx="369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omic Sans MS" panose="030F0702030302020204" pitchFamily="66" charset="0"/>
              </a:rPr>
              <a:t>Szkło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250C014-88B7-48D5-AF22-05E460A880B6}"/>
              </a:ext>
            </a:extLst>
          </p:cNvPr>
          <p:cNvSpPr txBox="1"/>
          <p:nvPr/>
        </p:nvSpPr>
        <p:spPr>
          <a:xfrm>
            <a:off x="1035095" y="3237428"/>
            <a:ext cx="413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omic Sans MS" panose="030F0702030302020204" pitchFamily="66" charset="0"/>
              </a:rPr>
              <a:t>Metal i tworzywa sztuczne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6DE5508-9BB1-4A4D-8D67-7626AAF40322}"/>
              </a:ext>
            </a:extLst>
          </p:cNvPr>
          <p:cNvSpPr txBox="1"/>
          <p:nvPr/>
        </p:nvSpPr>
        <p:spPr>
          <a:xfrm>
            <a:off x="1128929" y="4050902"/>
            <a:ext cx="413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>
                <a:latin typeface="Comic Sans MS" panose="030F0702030302020204" pitchFamily="66" charset="0"/>
              </a:rPr>
              <a:t>Bio</a:t>
            </a:r>
            <a:endParaRPr lang="pl-PL" sz="2400" dirty="0">
              <a:latin typeface="Comic Sans MS" panose="030F0702030302020204" pitchFamily="66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614A13B4-C35C-4E76-93ED-6D5ACB10423D}"/>
              </a:ext>
            </a:extLst>
          </p:cNvPr>
          <p:cNvSpPr txBox="1"/>
          <p:nvPr/>
        </p:nvSpPr>
        <p:spPr>
          <a:xfrm>
            <a:off x="1076851" y="4866489"/>
            <a:ext cx="413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Comic Sans MS" panose="030F0702030302020204" pitchFamily="66" charset="0"/>
              </a:rPr>
              <a:t>Zmieszane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963C509-B646-4F54-BFA9-027AD938C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040" y="1564176"/>
            <a:ext cx="1152686" cy="194337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1A44E65-36B1-4742-BA33-4844FEA72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8897" y="1571774"/>
            <a:ext cx="1114581" cy="185763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128475F-3F38-4510-B725-D428F1853D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9446" y="3743808"/>
            <a:ext cx="1162212" cy="183858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3477950-E62A-4186-8C0B-37BC0F8E5D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6726" y="3743808"/>
            <a:ext cx="1152686" cy="183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3E1A2706926046992B4250558F01A5" ma:contentTypeVersion="12" ma:contentTypeDescription="Utwórz nowy dokument." ma:contentTypeScope="" ma:versionID="91f25869a802c7903a1cbabcce24e90d">
  <xsd:schema xmlns:xsd="http://www.w3.org/2001/XMLSchema" xmlns:xs="http://www.w3.org/2001/XMLSchema" xmlns:p="http://schemas.microsoft.com/office/2006/metadata/properties" xmlns:ns2="b3cf53fe-5709-4881-86bb-a98b574c97a7" xmlns:ns3="add40845-5173-4435-b647-193b811b2a3e" targetNamespace="http://schemas.microsoft.com/office/2006/metadata/properties" ma:root="true" ma:fieldsID="9fcf2155dfd89c352a8bdf69f3c9d1cd" ns2:_="" ns3:_="">
    <xsd:import namespace="b3cf53fe-5709-4881-86bb-a98b574c97a7"/>
    <xsd:import namespace="add40845-5173-4435-b647-193b811b2a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f53fe-5709-4881-86bb-a98b574c9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43890b14-0df8-462d-827d-ee3b8107f1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40845-5173-4435-b647-193b811b2a3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77e61f1-a9ac-4268-885e-d44bdb337131}" ma:internalName="TaxCatchAll" ma:showField="CatchAllData" ma:web="add40845-5173-4435-b647-193b811b2a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d40845-5173-4435-b647-193b811b2a3e" xsi:nil="true"/>
    <lcf76f155ced4ddcb4097134ff3c332f xmlns="b3cf53fe-5709-4881-86bb-a98b574c97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A75941-60D1-40E6-8DCA-7835B9CA4794}"/>
</file>

<file path=customXml/itemProps2.xml><?xml version="1.0" encoding="utf-8"?>
<ds:datastoreItem xmlns:ds="http://schemas.openxmlformats.org/officeDocument/2006/customXml" ds:itemID="{ADD649D2-3FB8-4852-817D-123A3C8B1CA1}"/>
</file>

<file path=customXml/itemProps3.xml><?xml version="1.0" encoding="utf-8"?>
<ds:datastoreItem xmlns:ds="http://schemas.openxmlformats.org/officeDocument/2006/customXml" ds:itemID="{53F21596-B65C-41B5-AA99-6EBA6C14BC20}"/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2508</Words>
  <Application>Microsoft Office PowerPoint</Application>
  <PresentationFormat>Panoramiczny</PresentationFormat>
  <Paragraphs>319</Paragraphs>
  <Slides>19</Slides>
  <Notes>18</Notes>
  <HiddenSlides>6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Calibri</vt:lpstr>
      <vt:lpstr>Arial</vt:lpstr>
      <vt:lpstr>Comic Sans MS</vt:lpstr>
      <vt:lpstr>Arial Black</vt:lpstr>
      <vt:lpstr>Mali Medium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Supamith PONGPIPAT</dc:creator>
  <cp:lastModifiedBy>Katarzyna Godyń-Zakrzewska</cp:lastModifiedBy>
  <cp:revision>29</cp:revision>
  <dcterms:created xsi:type="dcterms:W3CDTF">2022-01-20T09:13:45Z</dcterms:created>
  <dcterms:modified xsi:type="dcterms:W3CDTF">2023-03-31T12:43:07Z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5310534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  <property fmtid="{D5CDD505-2E9C-101B-9397-08002B2CF9AE}" pid="5" name="ContentTypeId">
    <vt:lpwstr>0x010100B13E1A2706926046992B4250558F01A5</vt:lpwstr>
  </property>
</Properties>
</file>