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82" r:id="rId4"/>
    <p:sldId id="257" r:id="rId5"/>
    <p:sldId id="258" r:id="rId6"/>
    <p:sldId id="259" r:id="rId7"/>
    <p:sldId id="260" r:id="rId8"/>
    <p:sldId id="261" r:id="rId9"/>
    <p:sldId id="262" r:id="rId10"/>
    <p:sldId id="279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hyv//S21KF5StpxQmaLGh/fg4Q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customschemas.google.com/relationships/presentationmetadata" Target="meta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1. ทำไมเราถึงควรทำความสะอาดสิ่งของต่าง ๆ เพื่อนำไปรีไซเคิล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2. ถ้ามีเศษอาหารหรือของเหลวติดอยู่ล่ะ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คุณอาจแนะนำว่า: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สิ่งของที่สกปรกไม่สามารถนำไปรีไซเคิลได้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สิ่งของที่เปียกและสกปรก เมื่อไปโดนสิ่งที่สะอาด อาจทำให้สิ่งของที่สะอาดนั้นสกปรก ทำให้ถังขยะทั้งถังสกปรก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1" name="Google Shape;3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การรีไซเคิลต้องแยกใส่ในถังขยะรีไซเคิลที่เหมาะสม คลิกเพื่อแสดงสัญลักษณ์รีไซเคิล บอกนักเรียนว่าสัญลักษณ์นี้บ่งบอกว่าต้องนำขยะไปรีไซเคิลใส่ลงที่ถังไหน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เคยเห็นสัญลักษณ์สีเขียวนี้มาก่อนไหม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สัญลักษณ์นี้หมายถึงอะไร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เราจะใส่ขวดพลาสติก PET ในถังไหน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3" name="Google Shape;3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2-4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เมื่อเราทำการรีไซเคิลครบ 3 ขั้นตอนนี้แล้ว เราสามารถทำให้สิ่งของที่เคยเป็นขยะกลายเป็นของใหม่ได้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ตัวอย่าง: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คลิก 1: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ขวดพลาสติก PET สามารถรีไซเคิลกลับมาเป็นขวดใหม่ได้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คลิก 2: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ขวดพลาสติก PET สามารถทำให้มีขนาดเป็นเส้นด้ายเพื่อใช้ทำผ้าและสิ่งทออื่น ๆ ได้ด้วย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78" name="Google Shape;37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ถ้าเราต้องการรักษาโลกไว้สำหรับคนรุ่นต่อ ๆ ไป การรีไซเคิลถือเป็นสิ่งสำคัญมาก เนื่องจากเรากำลังสร้างสิ่งของใหม่จากของเก่าที่ไม่มีการใช้งาน การรีไซเคิลจึงเป็นสิ่งที่ดีต่อสิ่งแวดล้อม ถ้าของเสียไม่ได้ถูกรีไซเคิล อาจส่งผลเสียต่อสภาพแวดล้อมของเราได้หลาย ๆ ทาง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นักเรียนนึกถึงเหตุผลที่ทำให้การรีไซเคิลช่วยรักษาสิ่งแวดล้อมได้หรือเปล่า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ประหยัดพลังงาน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ลดปริมาณทรัพยากรธรรมชาติที่จำเป็นในการผลิตผลิตภัณฑ์ใหม่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ปกป้องโลกทางธรรมชาติของเรา (สัตว์และพืช) 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ลดมลพิษ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ช่วยต่อสู้กับการเปลี่ยนแปลงสภาพภูมิอากาศ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2" name="Google Shape;3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คลิก 1 และ 2 ขวดพลาสติก PET ปรากฏ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การสกัดและการแปรรูปวัตถุดิบ (ไม้ น้ำมัน แร่) เพื่อให้ได้วัสดุที่ใช้งานได้ (กระดาษ พลาสติก โลหะ) จำเป็นต้องใช้พลังงานจำนวนมาก การรีไซเคิลมักช่วยประหยัดพลังงาน เพราะ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ผลิตภัณฑ์ที่ถูกรีไซเคิล โดยปกติจะใช้กระบวนการน้อยกว่าในการเปลี่ยนให้เป็นวัสดุที่สามารถใช้งาน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ได้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เราต้องรีไซเคิลขวดพลาสติก PET กี่ขวดเพื่อใช้เป็นพลังงานให้โน้ตบุ๊กของเราเป็นเวลา 1 สัปดาห์ 1 เดือน และ 1 ปี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คำตอบ: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70 ขวด = 1 สัปดาห์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300 ขวด = 1 เดือน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3,650 ขวด = 1 ปี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3" name="Google Shape;40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ต้นไม้มีบทบาทสำคัญในการทำให้ธรรมชาติอยู่รอด อย่างไรก็ตาม ในทุก ๆ วันจะมีการตัดต้นไม้เพื่อไปทำกระดาษมากขึ้นเรื่อย ๆ การรีไซเคิลกระดาษจะช่วยฟื้นฟูป่าไม้ เป็นการปกป้องสิ่งแวดล้อมของเรา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ทำไมการใช้ทรัพยากรน้อยลงถึงเป็นสิ่งสำคัญ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จะเกิดอะไรขึ้นถ้าเราใช้ทรัพยากรธรรมชาติจนหมด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ทรัพยากรธรรมชาติไม่ใช่ไม่มีวันหมด และเมื่อเราใช้มันจนหมด ทรัพยากรเหล่านี้จะหายไปตลอดกาล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ถ้าเราใช้ทรัพยากรธรรมชาติทั้งหมดบนโลกใบนี้ สิ่งมีชีวิตทุกอย่างก็จะไม่สามารถอยู่รอดได้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3" name="Google Shape;43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การกำจัดขยะที่ไม่เหมาะสมจะทำให้เกิดการปล่อยก๊าซเรือนกระจกต่าง ๆ เช่น คาร์บอนไดออกไซด์ ไนโตรเจน และซัลเฟอร์ ซึ่งมีส่วนทำให้เกิดภาวะโลกร้อน เนื่องจากกระบวนการรีไซเคิลเกี่ยวข้องกับการกำจัดขยะให้น้อยลง เผาไหม้เชื้อเพลิงฟอสซิลให้น้อยลง และสารเคมีส่วนใหญ่ถูกเอากลับมาใช้ใหม่ จึงทำให้มีการปล่อยก๊าซเรือนกระจกน้อยลง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ขยะอาจก่อให้เกิดการสูญเสียที่อยู่อาศัยตามธรรมชาติ และก่อให้เกิดผลกระทบในทางลบ เช่น การเปลี่ยนแปลงสภาพภูมิอากาศและภาวะโลกร้อน ซึ่งยังสามารถทำลายที่อยู่ตามธรรมชาติของสัตว์ได้อีกด้วย เมื่อสัตว์และสิ่งมีชีวิตอื่น ๆ สูญเสียถิ่นที่อยู่อาศัย สัตว์และสิ่งมีชีวิตเหล่านั้นสามารถตายหรืออดตายได้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เคยเห็นขยะอะไรบ้างในสิ่งแวดล้อมของเรา (บนถนน, ที่ชายหาด, ในแม่น้ำ หรือคลอง)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เคยเห็นสิ่งของที่สามารถรีไซเคิลได้ ตามธรรมชาติหรือเปล่า (ขวดพลาสติก PET, กระดาษแข็ง, กระป๋องโลหะ, ขวดโหลแก้ว)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46" name="Google Shape;44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ของอะไรบ้างที่ทำจากกระป๋องโลหะรีไซเคิล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ของอะไรบ้างที่ทำจากขวดพลาสติก PET รีไซเคิล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ของอะไรบ้างที่ทำจากกระดาษแข็งรีไซเคิล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ของอะไรบ้างที่ทำจากแก้วรีไซเคิล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ให้นักเรียนคิดและตอบคำถามด้วยตัวเอง คำตอบที่ถูกต้องจะแสดงในสไลด์ต่อไปนี้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59" name="Google Shape;459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ของอะไรบ้างที่ทำจากโลหะรีไซเคิล มีของอย่างอื่นที่เราใช้กันในชีวิตประจำวันไหม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คลิก 1: กระป๋องโลหะ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สามารถทำให้เป็นกระป๋องเดิมได้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คลิก 2: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เครื่องใช้ไฟฟ้าภายในบ้าน เช่น ตู้เย็นหรือโคมไฟ สามารถผลิตจากโลหะรีไซเคิล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*สอบถามตัวอย่างเพิ่มเติม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8" name="Google Shape;498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ลองนึกถึงผลิตภัณฑ์ที่ทำจากกระดาษทุกประเภทที่นักเรียนใช้ในชีวิตประจำวัน ตั้งแต่ถ้วย กระดาษทิชชู่ กระดาษชำระ กระดาษสำหรับปริ๊นท์ หล่องกระดาษแข็ง และหนังสือ ของอะไรบ้างที่ทำจากโลหะรีไซเคิล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คลิก 1: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กระดาษแข็งสามารถทำให้เป็นกล่องกระดาษแข็งกล่องเดิมได้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คลิก 2: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กล่องใส่รองเท้า ถ้วยกระดาษ กระดาษสำหรับปริ๊นท์ และหนังสือ สามารถผลิตจากกระดาษแข็งรีไซเคิล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*สอบถามตัวอย่างเพิ่มเติม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17" name="Google Shape;51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พลาสติก PET หรือขวดน้ำที่มี #1 ถือว่าเป็นพลาสติกที่มีการรีไซเคิลมากที่สุดในโลก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ของอะไรบ้างที่ทำจากขวดพลาสติก PET รีไซเคิล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คลิก 1: ขวด PET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 สามารถทำให้เป็นขวดพลาสติก PET ขวดเดิมได้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คลิก 2: 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นอกจากนี้ PET ยังสามารถทำเป็นเส้นด้ายเพื่อทำเป็นเสื้อผ้าและพรม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*สอบถามตัวอย่างเพิ่มเติม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36" name="Google Shape;53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5" name="Google Shape;55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แก้วสามารถทำให้ร้อนด้วยอุณหภูมิที่สูง เพื่อเปลี่ยนวัสดุให้เป็นของเหลว ของเหลวจะถูกใส่ลงในแม่พิมพ์และทำให้เย็นตัวลง พร้อมที่จะกลายเป็นผลิตภัณฑ์ใหม่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แก้ว</a:t>
            </a:r>
            <a:r>
              <a:rPr lang="th-TH" sz="1800" i="1">
                <a:latin typeface="Tahoma"/>
                <a:ea typeface="Tahoma"/>
                <a:cs typeface="Tahoma"/>
                <a:sym typeface="Tahoma"/>
              </a:rPr>
              <a:t>สามารถรีไซเคิลได้ทั้งหมด</a:t>
            </a: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และรีไซเคิลได้อย่างไม่มีสิ้นสุด โดยไม่สูญเสียคุณภาพหรือความบริสุทธิ์ แก้วทำจากวัสดุที่มีอยู่พร้อม ได้แก่ </a:t>
            </a: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หินปูน โซดาแอช และทราย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ของอะไรบ้างที่ทำจากขวดโหลแก้วรีไซเคิล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แก้วรีไซเคิลสามารถทำให้เป็นขวดโหลขวดเดิมได้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คำตอบ: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กระจกรีไซเคิลยังสามารถทำเป็นหน้าต่างและคอนกรีตได้อีกด้วย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*สอบถามตัวอย่างเพิ่มเติม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56" name="Google Shape;556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4" name="Google Shape;57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ahoma"/>
              <a:buNone/>
            </a:pPr>
            <a:endParaRPr sz="14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3-5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แบบฝึกหัดก่อนเข้าสู่บทเรียน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มีใครเคยได้ยินการรีเซเคิลบ้าง ถ้าเคย ช่วยบอกเพื่อน ๆ หน่อยว่ารู้อะไรมาบ้าง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บอกนักเรียน: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การรีไซเคิลคือกระบวนการในการเก็บและแปรรูปวัสดุที่อาจถูกทิ้งเป็นขยะ โดยเปลี่ยนให้เป็นผลิตภัณฑ์ใหม่ การรีไซเคิลเป็นประโยชน์ต่อชุมชนและสิ่งแวดล้อม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ให้อ่านรูปจากซ้ายไปขวาโดยเริ่มจากแถวบนสุด เพื่อทดสอบความรู้นักเรียนเกี่ยวกับสิ่งที่รีไซเคิลได้ และรีไซเคิลไม่ได้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ลำดับของภาพที่จะปรากฏขึ้นเมื่อคลิกแต่ละครั้ง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1: ขวดโหลแก้ว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2: ขวดพลาสติก PET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3: รองเท้า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4: กระป๋องโลหะ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5: หลอดไฟ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6: กล่องใส่น้ำผลไม้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7: ผ้าเช็ดปากที่สกปรก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8: ดินสอ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9: ถุงพลาสติก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10: ของเล่น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11: กล่องกระดาษแข็ง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12: สายยางสำหรับสวน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13: เปลือกกล้วย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8" name="Google Shape;1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/>
              <a:t>(</a:t>
            </a:r>
            <a:r>
              <a:rPr lang="en-US" sz="1400" b="1" dirty="0" err="1"/>
              <a:t>ความยาวสไลด์</a:t>
            </a:r>
            <a:r>
              <a:rPr lang="en-US" sz="1400" b="1" dirty="0"/>
              <a:t>: 3-5 </a:t>
            </a:r>
            <a:r>
              <a:rPr lang="en-US" sz="1400" b="1" dirty="0" err="1"/>
              <a:t>นาที</a:t>
            </a:r>
            <a:r>
              <a:rPr lang="en-US" sz="1400" b="1" dirty="0"/>
              <a:t>)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 dirty="0" err="1"/>
              <a:t>แจกหรือแสดงสไลด์</a:t>
            </a:r>
            <a:r>
              <a:rPr lang="en-US" sz="1400" b="0" dirty="0"/>
              <a:t> “</a:t>
            </a:r>
            <a:r>
              <a:rPr lang="en-US" sz="1400" b="0" dirty="0" err="1"/>
              <a:t>ได้</a:t>
            </a:r>
            <a:r>
              <a:rPr lang="en-US" sz="1400" b="0" dirty="0"/>
              <a:t>/</a:t>
            </a:r>
            <a:r>
              <a:rPr lang="en-US" sz="1400" b="0" dirty="0" err="1"/>
              <a:t>ไม่ได้</a:t>
            </a:r>
            <a:r>
              <a:rPr lang="en-US" sz="1400" b="0" dirty="0"/>
              <a:t>” – </a:t>
            </a:r>
            <a:r>
              <a:rPr lang="en-US" sz="1400" b="0" dirty="0" err="1"/>
              <a:t>มีเอกสาร</a:t>
            </a:r>
            <a:r>
              <a:rPr lang="en-US" sz="1400" b="0" dirty="0"/>
              <a:t> PDF </a:t>
            </a:r>
            <a:r>
              <a:rPr lang="en-US" sz="1400" b="0" dirty="0" err="1"/>
              <a:t>ประกอบคำบรรยายที่สามารถปริ๊นท์แจกนักเรียน</a:t>
            </a:r>
            <a:endParaRPr b="0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ชวนพูดคุยเกี่ยวกับที่ทิ้งขยะ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ถามนักเรียน</a:t>
            </a:r>
            <a:r>
              <a:rPr lang="en-US" sz="1400" b="1" dirty="0"/>
              <a:t>: </a:t>
            </a:r>
            <a:r>
              <a:rPr lang="en-US" sz="1400" b="0" dirty="0" err="1"/>
              <a:t>นักเรียนจัดการกับขยะที่บ้านยังไง</a:t>
            </a:r>
            <a:r>
              <a:rPr lang="en-US" sz="1400" b="0" dirty="0"/>
              <a:t> </a:t>
            </a:r>
            <a:r>
              <a:rPr lang="en-US" sz="1400" b="0" dirty="0" err="1"/>
              <a:t>เอาขยะไปไว้ที่ไหน</a:t>
            </a:r>
            <a:r>
              <a:rPr lang="en-US" sz="1400" b="0" dirty="0"/>
              <a:t> </a:t>
            </a:r>
            <a:r>
              <a:rPr lang="en-US" sz="1400" b="0" dirty="0" err="1"/>
              <a:t>ขยะทั้งหมดอยู่ในถังขยะถังเดียวหรือเปล่า</a:t>
            </a:r>
            <a:endParaRPr b="0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บอกนักเรียน</a:t>
            </a:r>
            <a:r>
              <a:rPr lang="en-US" sz="1400" b="1" dirty="0"/>
              <a:t>:</a:t>
            </a:r>
            <a:endParaRPr sz="1400" b="0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 dirty="0" err="1"/>
              <a:t>ไม่ใช่ว่าขยะทั้งหมดจะถูกทิ้งลงถังขยะเดียวกัน</a:t>
            </a:r>
            <a:r>
              <a:rPr lang="en-US" sz="1400" b="0" dirty="0"/>
              <a:t> </a:t>
            </a:r>
            <a:r>
              <a:rPr lang="en-US" sz="1400" b="0" dirty="0" err="1"/>
              <a:t>สิ่งของบางอย่างจำเป็นต้องทิ้งในถังขยะรีไซเคิล</a:t>
            </a:r>
            <a:endParaRPr b="0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ถามนักเรียน</a:t>
            </a:r>
            <a:r>
              <a:rPr lang="en-US" sz="1400" b="1" dirty="0"/>
              <a:t>: </a:t>
            </a:r>
            <a:r>
              <a:rPr lang="en-US" sz="1400" b="0" dirty="0" err="1"/>
              <a:t>สิ่งของที่อยู่ด้านซ้ายเป็นสิ่งที่รีไซเคิลได้</a:t>
            </a:r>
            <a:r>
              <a:rPr lang="en-US" sz="1400" b="0" dirty="0"/>
              <a:t> </a:t>
            </a:r>
            <a:r>
              <a:rPr lang="en-US" sz="1400" b="0" dirty="0" err="1"/>
              <a:t>ของชิ้นไหนบ้างที่รีไซเคิลได้</a:t>
            </a:r>
            <a:r>
              <a:rPr lang="en-US" sz="1400" b="0" dirty="0"/>
              <a:t> </a:t>
            </a:r>
            <a:r>
              <a:rPr lang="en-US" sz="1400" b="0" dirty="0" err="1"/>
              <a:t>ภาพแรกที่เห็นคืออะไร</a:t>
            </a:r>
            <a:endParaRPr b="0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/>
              <a:t>*</a:t>
            </a:r>
            <a:r>
              <a:rPr lang="en-US" sz="1400" b="1" dirty="0" err="1"/>
              <a:t>ถามตามลำดับ</a:t>
            </a:r>
            <a:r>
              <a:rPr lang="en-US" sz="1400" b="1" dirty="0"/>
              <a:t> (</a:t>
            </a:r>
            <a:r>
              <a:rPr lang="en-US" sz="1400" b="1" dirty="0" err="1"/>
              <a:t>ขวดโหลแก้ว</a:t>
            </a:r>
            <a:r>
              <a:rPr lang="en-US" sz="1400" b="1" dirty="0"/>
              <a:t>, </a:t>
            </a:r>
            <a:r>
              <a:rPr lang="en-US" sz="1400" b="1" dirty="0" err="1"/>
              <a:t>ขวดพลาสติก</a:t>
            </a:r>
            <a:r>
              <a:rPr lang="en-US" sz="1400" b="1" dirty="0"/>
              <a:t> PET, </a:t>
            </a:r>
            <a:r>
              <a:rPr lang="en-US" sz="1400" b="1" dirty="0" err="1"/>
              <a:t>กล่องกระดาษแข็ง</a:t>
            </a:r>
            <a:r>
              <a:rPr lang="en-US" sz="1400" b="1" dirty="0"/>
              <a:t>, </a:t>
            </a:r>
            <a:r>
              <a:rPr lang="en-US" sz="1400" b="1" dirty="0" err="1"/>
              <a:t>กระป๋องโลหะ</a:t>
            </a:r>
            <a:r>
              <a:rPr lang="en-US" sz="1400" b="1" dirty="0"/>
              <a:t>)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คลิก</a:t>
            </a:r>
            <a:r>
              <a:rPr lang="en-US" sz="1400" b="1" dirty="0"/>
              <a:t> 1: </a:t>
            </a:r>
            <a:r>
              <a:rPr lang="en-US" sz="1400" b="1" dirty="0" err="1"/>
              <a:t>ขวดโหลแก้ว</a:t>
            </a:r>
            <a:r>
              <a:rPr lang="en-US" sz="1100" b="0" dirty="0"/>
              <a:t> &gt;&gt; </a:t>
            </a:r>
            <a:r>
              <a:rPr lang="en-US" sz="1400" b="1" dirty="0" err="1"/>
              <a:t>ทำจากอะไร</a:t>
            </a:r>
            <a:r>
              <a:rPr lang="en-US" sz="1400" b="1" dirty="0"/>
              <a:t> </a:t>
            </a:r>
            <a:r>
              <a:rPr lang="en-US" sz="1400" b="1" dirty="0" err="1"/>
              <a:t>เอามารีไซเคิลได้ไหม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คำตอบ</a:t>
            </a:r>
            <a:r>
              <a:rPr lang="en-US" sz="1400" b="1" dirty="0"/>
              <a:t> : </a:t>
            </a:r>
            <a:r>
              <a:rPr lang="en-US" sz="1400" b="1" dirty="0" err="1"/>
              <a:t>แก้วรีไซเคิลได้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คลิก</a:t>
            </a:r>
            <a:r>
              <a:rPr lang="en-US" sz="1400" b="1" dirty="0"/>
              <a:t> 2: </a:t>
            </a:r>
            <a:r>
              <a:rPr lang="en-US" sz="1400" b="1" dirty="0" err="1"/>
              <a:t>ขวดพลาสติก</a:t>
            </a:r>
            <a:r>
              <a:rPr lang="en-US" sz="1400" b="1" dirty="0"/>
              <a:t> PET &gt;&gt; </a:t>
            </a:r>
            <a:r>
              <a:rPr lang="en-US" sz="1400" b="1" dirty="0" err="1"/>
              <a:t>ทำจากอะไร</a:t>
            </a:r>
            <a:r>
              <a:rPr lang="en-US" sz="1400" b="1" dirty="0"/>
              <a:t> </a:t>
            </a:r>
            <a:r>
              <a:rPr lang="en-US" sz="1400" b="1" dirty="0" err="1"/>
              <a:t>เอามารีไซเคิลได้ไหม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คำตอบ</a:t>
            </a:r>
            <a:r>
              <a:rPr lang="en-US" sz="1400" b="1" dirty="0"/>
              <a:t>: </a:t>
            </a:r>
            <a:r>
              <a:rPr lang="en-US" sz="1400" b="1" dirty="0" err="1"/>
              <a:t>ขวดพลาสติก</a:t>
            </a:r>
            <a:r>
              <a:rPr lang="en-US" sz="1400" b="1" dirty="0"/>
              <a:t> PET </a:t>
            </a:r>
            <a:r>
              <a:rPr lang="en-US" sz="1400" b="1" dirty="0" err="1"/>
              <a:t>รีไซเคิลได้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คลิก</a:t>
            </a:r>
            <a:r>
              <a:rPr lang="en-US" sz="1400" b="1" dirty="0"/>
              <a:t> 3: </a:t>
            </a:r>
            <a:r>
              <a:rPr lang="en-US" sz="1400" b="1" dirty="0" err="1"/>
              <a:t>กล่องกระดาษแข็ง</a:t>
            </a:r>
            <a:r>
              <a:rPr lang="en-US" sz="1400" b="1" dirty="0"/>
              <a:t> &gt;&gt;</a:t>
            </a:r>
            <a:r>
              <a:rPr lang="en-US" sz="1400" b="1" dirty="0" err="1"/>
              <a:t>ทำจากอะไร</a:t>
            </a:r>
            <a:r>
              <a:rPr lang="en-US" sz="1400" b="1" dirty="0"/>
              <a:t> </a:t>
            </a:r>
            <a:r>
              <a:rPr lang="en-US" sz="1400" b="1" dirty="0" err="1"/>
              <a:t>เอามารีไซเคิลได้ไหม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คำตอบ</a:t>
            </a:r>
            <a:r>
              <a:rPr lang="en-US" sz="1400" b="1" dirty="0"/>
              <a:t>: </a:t>
            </a:r>
            <a:r>
              <a:rPr lang="en-US" sz="1400" b="1" dirty="0" err="1"/>
              <a:t>กระดาษรีไซเคิลได้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คลิก</a:t>
            </a:r>
            <a:r>
              <a:rPr lang="en-US" sz="1400" b="1" dirty="0"/>
              <a:t> 4: </a:t>
            </a:r>
            <a:r>
              <a:rPr lang="en-US" sz="1400" b="1" dirty="0" err="1"/>
              <a:t>กระป๋องโลหะ</a:t>
            </a:r>
            <a:r>
              <a:rPr lang="en-US" sz="1400" b="1" dirty="0"/>
              <a:t> &gt;&gt; </a:t>
            </a:r>
            <a:r>
              <a:rPr lang="en-US" sz="1400" b="1" dirty="0" err="1"/>
              <a:t>ทำจากอะไร</a:t>
            </a:r>
            <a:r>
              <a:rPr lang="en-US" sz="1400" b="1" dirty="0"/>
              <a:t> </a:t>
            </a:r>
            <a:r>
              <a:rPr lang="en-US" sz="1400" b="1" dirty="0" err="1"/>
              <a:t>เอามารีไซเคิลได้ไหม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คำตอบ</a:t>
            </a:r>
            <a:r>
              <a:rPr lang="en-US" sz="1400" b="1" dirty="0"/>
              <a:t>: </a:t>
            </a:r>
            <a:r>
              <a:rPr lang="en-US" sz="1400" b="1" dirty="0" err="1"/>
              <a:t>โลหะรีไซเคิลได้</a:t>
            </a:r>
            <a:endParaRPr dirty="0"/>
          </a:p>
        </p:txBody>
      </p:sp>
      <p:sp>
        <p:nvSpPr>
          <p:cNvPr id="254" name="Google Shape;2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endParaRPr/>
          </a:p>
        </p:txBody>
      </p:sp>
      <p:sp>
        <p:nvSpPr>
          <p:cNvPr id="316" name="Google Shape;3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(ความยาวสไลด์: 3-5 นาที)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ให้นักเรียนเดาสิ่งของสี่ชนิดหลักที่รีไซเคิลได้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1: ขวดโหลแก้ว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2: ขวดพลาสติก PET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3: กล่องกระดาษแข็ง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คลิก 4: กระป๋องโลหะ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ใครช่วยยกตัวอย่างสิ่งที่สามารถนำมารีไซเคิลได้บ้าง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อะไรคือของที่เราไม่ควรรีไซเคิล เศษอาหาร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เกร็ดน่ารู้: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ขวดพลาสติก PET เป็นพลาสติกที่มีการรีไซเคิลมากที่สุดในโลกและสามารถรีไซเคิลได้ทั้งหมด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 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latin typeface="Tahoma"/>
                <a:ea typeface="Tahoma"/>
                <a:cs typeface="Tahoma"/>
                <a:sym typeface="Tahoma"/>
              </a:rPr>
              <a:t>คำถามเพิ่มเติม: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เคยเห็น #1 ที่ด้านล่างของขวดน้ำไหม ถ้าเห็น แปลว่ารีไซเคิลได้ทั้งหมด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AutoNum type="arabicPeriod"/>
            </a:pPr>
            <a:r>
              <a:rPr lang="th-TH" sz="1800">
                <a:latin typeface="Tahoma"/>
                <a:ea typeface="Tahoma"/>
                <a:cs typeface="Tahoma"/>
                <a:sym typeface="Tahoma"/>
              </a:rPr>
              <a:t>มีใครช่วยยกตัวอย่างของที่รีไซเคิลได้อีกไหม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8" name="Google Shape;3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0909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3270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125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39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7177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655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6036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6978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ahom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7839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9286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1960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C5057-F850-08E4-F631-8F877F1CB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C47D41-F6DA-C723-5DDF-28EA774FC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DCA62-C99A-6DA4-BB31-33AFA26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BF5A2-2824-C260-D7C1-FAFC79EBC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23A72-4C7E-C2D6-2A6D-411E59FD5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03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34D98-37C9-B03E-C64B-291DD171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DCEF4-073B-C39B-07BF-DD05C9743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3F440-9FB7-13CF-CC6B-98C07D28C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3F340-F25D-8661-B713-27C0A8DC6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F7A76-BD47-1435-7681-6FBAAF362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387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16323-9B9F-09EC-6F31-51F0FAD05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10EBF-5FF5-5C9A-6FDD-680AAA75A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A744-3EAC-DECE-C6FA-27EE56FC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28989-5B52-9456-1407-81F6C213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3187C-31DF-4473-CCFE-99EB951BF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35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697E9-47B1-56B0-3142-671DDA66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8ECBD-BA0A-1E58-03CC-47D01BED8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4EAAA-8337-8B6F-5622-889D6A8C1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333A8-FAEA-7D99-A2C8-69D43EB7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1487F-F7B2-7F84-740F-E4A80021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806E1-96F1-AEA8-0EE7-CDF80AC4F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67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4C25F-72AF-C6FD-11E0-1991B8C9D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DC426-1049-E5E9-9336-A63DECEB4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DDC10-0BDA-163F-BEA8-5F0C784B4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6C42F-939B-1A9A-F634-762C6564C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DC97F0-1538-AA68-8A5D-998186FB1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EA7E93-768B-1D0B-DA62-9F7A57CCE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795F44-24A6-7A32-916F-507FEF955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0E17B9-0633-3330-431E-464D2157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047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0DED5-B2DD-96B5-E515-FE2077FCF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D24198-16B4-5FB0-022B-DA47D103B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11C7D-B5F7-E1FF-7865-CA43C7A2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6CA28E-E136-4866-97CA-B10BE1EC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252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1B48DE-6226-45B8-CADC-82376405E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55638B-128F-959B-BA71-EA7BC490F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95345-A4EC-62EF-B43F-5CAAEF36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77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ahom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A4736-8D50-37B3-A421-CFA699B11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C8DAB-7A77-06F3-D578-F23DB3E0D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5E1EF-09C1-93E4-1A94-3C557C816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431A3-0B69-ABB6-E1DF-14C4D532D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EFCAC-FA1D-E18F-D93F-A163A30B3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DDE40-D6AD-42AB-E0D7-DF5A36DAC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47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581E2-0D9E-21CF-AC80-A23C0BCB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B245AF-99EB-1F18-1DE5-45D53957B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ED658-F6E6-4BE4-08E4-5167EFEB9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E0EF-1BC8-9829-CC95-B15E46840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E78D2-F774-1A75-D642-E10A95C73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1094E-70D1-D60B-E9A8-CFD00DBBF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70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67D61-EC27-67C1-0793-579C812D3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314904-FD9D-D13E-97A7-76EA4E123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5672-60DF-972A-FF64-603EF0B65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28994-24F1-E46E-ACE7-9F619722B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03EFC-D096-27DE-DB00-18B6F3491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50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54BA74-2441-5193-E0BA-F70C406042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6304F-97D9-058B-2AA6-286A28757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EE22E-C4D8-F7A9-D307-7E9CC63DA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FDFCD-7983-E5B6-3862-CD601AE9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30169-661A-B9A2-96D2-5F20AE86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1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  <a:defRPr sz="4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89111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4EE1A5-2FD3-0846-AE9C-F9A3EAB65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67301-0465-C365-F95C-FB04D95E4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3FD42-BEFE-2B67-BB45-7B070EB8E5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A3259-D5F8-4BD2-9DED-11BB5A299992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DF480-2DAB-2AEB-A763-AF6B5CFFA3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B7794-0476-85F9-524B-3398C90C9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0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11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1.png"/><Relationship Id="rId18" Type="http://schemas.openxmlformats.org/officeDocument/2006/relationships/image" Target="../media/image50.png"/><Relationship Id="rId3" Type="http://schemas.openxmlformats.org/officeDocument/2006/relationships/image" Target="../media/image30.jpg"/><Relationship Id="rId7" Type="http://schemas.openxmlformats.org/officeDocument/2006/relationships/image" Target="../media/image45.png"/><Relationship Id="rId12" Type="http://schemas.openxmlformats.org/officeDocument/2006/relationships/image" Target="../media/image11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33.png"/><Relationship Id="rId10" Type="http://schemas.openxmlformats.org/officeDocument/2006/relationships/image" Target="../media/image47.png"/><Relationship Id="rId19" Type="http://schemas.openxmlformats.org/officeDocument/2006/relationships/image" Target="../media/image51.png"/><Relationship Id="rId4" Type="http://schemas.openxmlformats.org/officeDocument/2006/relationships/image" Target="../media/image12.png"/><Relationship Id="rId9" Type="http://schemas.openxmlformats.org/officeDocument/2006/relationships/image" Target="../media/image46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5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3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36.pn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5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23.png"/><Relationship Id="rId1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5A4BB4F-03CC-0B74-F7A7-B751D1749B14}"/>
              </a:ext>
            </a:extLst>
          </p:cNvPr>
          <p:cNvGrpSpPr/>
          <p:nvPr/>
        </p:nvGrpSpPr>
        <p:grpSpPr>
          <a:xfrm>
            <a:off x="0" y="0"/>
            <a:ext cx="12208895" cy="6858000"/>
            <a:chOff x="0" y="0"/>
            <a:chExt cx="12208895" cy="6858000"/>
          </a:xfrm>
        </p:grpSpPr>
        <p:pic>
          <p:nvPicPr>
            <p:cNvPr id="2" name="Picture 1" descr="A card with a cartoon character on it&#10;&#10;Description automatically generated with low confidence">
              <a:extLst>
                <a:ext uri="{FF2B5EF4-FFF2-40B4-BE49-F238E27FC236}">
                  <a16:creationId xmlns:a16="http://schemas.microsoft.com/office/drawing/2014/main" id="{67B70064-5E2D-8C7D-C868-4AF8F58E6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05" t="13197" r="9109" b="19319"/>
            <a:stretch/>
          </p:blipFill>
          <p:spPr>
            <a:xfrm>
              <a:off x="0" y="0"/>
              <a:ext cx="12208895" cy="685800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C43F20-0894-998E-F310-1273A43E67D8}"/>
                </a:ext>
              </a:extLst>
            </p:cNvPr>
            <p:cNvGrpSpPr/>
            <p:nvPr/>
          </p:nvGrpSpPr>
          <p:grpSpPr>
            <a:xfrm>
              <a:off x="2251326" y="5352258"/>
              <a:ext cx="7197804" cy="1169551"/>
              <a:chOff x="2251326" y="5352258"/>
              <a:chExt cx="7197804" cy="1169551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3DEBC1-F21B-2C71-C171-30774AE1F53F}"/>
                  </a:ext>
                </a:extLst>
              </p:cNvPr>
              <p:cNvSpPr txBox="1"/>
              <p:nvPr/>
            </p:nvSpPr>
            <p:spPr>
              <a:xfrm>
                <a:off x="2251326" y="5352258"/>
                <a:ext cx="719780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63500" marR="0" lvl="0" indent="63500" algn="l" defTabSz="914400" rtl="0" eaLnBrk="1" fontAlgn="auto" latinLnBrk="0" hangingPunct="1">
                  <a:lnSpc>
                    <a:spcPct val="100000"/>
                  </a:lnSpc>
                  <a:spcBef>
                    <a:spcPts val="79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อะไรบ้างที่เกิดจากการรีไซเคิล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AFFA7D-B562-E8C0-52A3-683F70BC96F4}"/>
                  </a:ext>
                </a:extLst>
              </p:cNvPr>
              <p:cNvSpPr txBox="1"/>
              <p:nvPr/>
            </p:nvSpPr>
            <p:spPr>
              <a:xfrm>
                <a:off x="4102289" y="6060144"/>
                <a:ext cx="417353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th-TH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ระดับที่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2: </a:t>
                </a:r>
                <a:r>
                  <a:rPr kumimoji="0" lang="th-TH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บทเรียนขั้นสูง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413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10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0"/>
          <p:cNvSpPr/>
          <p:nvPr/>
        </p:nvSpPr>
        <p:spPr>
          <a:xfrm>
            <a:off x="2087374" y="512618"/>
            <a:ext cx="725099" cy="724375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0"/>
          <p:cNvSpPr txBox="1"/>
          <p:nvPr/>
        </p:nvSpPr>
        <p:spPr>
          <a:xfrm>
            <a:off x="543032" y="630474"/>
            <a:ext cx="1688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9C7F7"/>
              </a:buClr>
              <a:buSzPts val="4800"/>
              <a:buFont typeface="Tahoma"/>
              <a:buNone/>
            </a:pPr>
            <a:r>
              <a:rPr lang="th-TH" sz="25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ขั้นตอนที่</a:t>
            </a:r>
            <a:endParaRPr sz="2500"/>
          </a:p>
        </p:txBody>
      </p:sp>
      <p:sp>
        <p:nvSpPr>
          <p:cNvPr id="334" name="Google Shape;334;p10"/>
          <p:cNvSpPr txBox="1"/>
          <p:nvPr/>
        </p:nvSpPr>
        <p:spPr>
          <a:xfrm>
            <a:off x="2199862" y="442098"/>
            <a:ext cx="168814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ahoma"/>
              <a:buNone/>
            </a:pPr>
            <a:r>
              <a:rPr lang="th-TH" sz="4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/>
          </a:p>
        </p:txBody>
      </p:sp>
      <p:sp>
        <p:nvSpPr>
          <p:cNvPr id="335" name="Google Shape;335;p10"/>
          <p:cNvSpPr txBox="1"/>
          <p:nvPr/>
        </p:nvSpPr>
        <p:spPr>
          <a:xfrm>
            <a:off x="3255730" y="561257"/>
            <a:ext cx="839323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34444"/>
              </a:buClr>
              <a:buSzPts val="4800"/>
              <a:buFont typeface="Tahoma"/>
              <a:buNone/>
            </a:pPr>
            <a:r>
              <a:rPr lang="th-TH" sz="3600" b="1" dirty="0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ต้องรู้ว่าอะไรรีไซเคิลได้บ้าง</a:t>
            </a:r>
            <a:endParaRPr sz="1050" dirty="0"/>
          </a:p>
        </p:txBody>
      </p:sp>
      <p:pic>
        <p:nvPicPr>
          <p:cNvPr id="336" name="Google Shape;336;p10" descr="A picture containing plastic, vessel, ja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995" y="1821215"/>
            <a:ext cx="2223739" cy="266256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0"/>
          <p:cNvSpPr/>
          <p:nvPr/>
        </p:nvSpPr>
        <p:spPr>
          <a:xfrm>
            <a:off x="77961" y="4496569"/>
            <a:ext cx="2384400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Tahoma"/>
              <a:buNone/>
            </a:pPr>
            <a:r>
              <a:rPr lang="th-TH" sz="2400" b="1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ขวดโหลแก้ว</a:t>
            </a:r>
            <a:endParaRPr sz="1050" dirty="0"/>
          </a:p>
        </p:txBody>
      </p:sp>
      <p:pic>
        <p:nvPicPr>
          <p:cNvPr id="338" name="Google Shape;338;p10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4" b="28"/>
          <a:stretch/>
        </p:blipFill>
        <p:spPr>
          <a:xfrm>
            <a:off x="2059005" y="1667280"/>
            <a:ext cx="953323" cy="85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0" descr="A bottle of water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9829" y="1830359"/>
            <a:ext cx="2248754" cy="285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0" descr="A close up of a roll of tape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90385" y="2221823"/>
            <a:ext cx="1128502" cy="213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0" descr="A picture containing box, stationary, container, envelop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5678" y="1987705"/>
            <a:ext cx="3116495" cy="232958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10"/>
          <p:cNvSpPr/>
          <p:nvPr/>
        </p:nvSpPr>
        <p:spPr>
          <a:xfrm>
            <a:off x="2372734" y="4496569"/>
            <a:ext cx="3618110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Tahoma"/>
              <a:buNone/>
            </a:pPr>
            <a:r>
              <a:rPr lang="th-TH" sz="24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ขวดพลาสติก PET</a:t>
            </a:r>
            <a:endParaRPr sz="1100"/>
          </a:p>
        </p:txBody>
      </p:sp>
      <p:pic>
        <p:nvPicPr>
          <p:cNvPr id="343" name="Google Shape;343;p10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4" b="28"/>
          <a:stretch/>
        </p:blipFill>
        <p:spPr>
          <a:xfrm>
            <a:off x="4682545" y="1667280"/>
            <a:ext cx="953323" cy="85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0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4" b="28"/>
          <a:stretch/>
        </p:blipFill>
        <p:spPr>
          <a:xfrm>
            <a:off x="8437272" y="1667279"/>
            <a:ext cx="953323" cy="85341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0"/>
          <p:cNvSpPr/>
          <p:nvPr/>
        </p:nvSpPr>
        <p:spPr>
          <a:xfrm>
            <a:off x="5846050" y="4496575"/>
            <a:ext cx="3468000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Tahoma"/>
              <a:buNone/>
            </a:pPr>
            <a:r>
              <a:rPr lang="th-TH" sz="24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กล่องกระดาษแข็ง</a:t>
            </a:r>
            <a:endParaRPr sz="1050"/>
          </a:p>
        </p:txBody>
      </p:sp>
      <p:pic>
        <p:nvPicPr>
          <p:cNvPr id="346" name="Google Shape;346;p10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4" b="28"/>
          <a:stretch/>
        </p:blipFill>
        <p:spPr>
          <a:xfrm>
            <a:off x="10911921" y="1647873"/>
            <a:ext cx="953323" cy="85341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0"/>
          <p:cNvSpPr/>
          <p:nvPr/>
        </p:nvSpPr>
        <p:spPr>
          <a:xfrm>
            <a:off x="9200103" y="4496569"/>
            <a:ext cx="2709065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Tahoma"/>
              <a:buNone/>
            </a:pPr>
            <a:r>
              <a:rPr lang="th-TH" sz="24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กระป๋องโลหะ</a:t>
            </a:r>
            <a:endParaRPr sz="1050"/>
          </a:p>
        </p:txBody>
      </p:sp>
      <p:sp>
        <p:nvSpPr>
          <p:cNvPr id="348" name="Google Shape;348;p10"/>
          <p:cNvSpPr txBox="1">
            <a:spLocks noGrp="1"/>
          </p:cNvSpPr>
          <p:nvPr>
            <p:ph type="sldNum" idx="12"/>
          </p:nvPr>
        </p:nvSpPr>
        <p:spPr>
          <a:xfrm>
            <a:off x="9079525" y="13162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th-TH"/>
              <a:t>10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11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55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1"/>
          <p:cNvSpPr/>
          <p:nvPr/>
        </p:nvSpPr>
        <p:spPr>
          <a:xfrm>
            <a:off x="2004245" y="636828"/>
            <a:ext cx="697392" cy="637088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11"/>
          <p:cNvSpPr txBox="1"/>
          <p:nvPr/>
        </p:nvSpPr>
        <p:spPr>
          <a:xfrm>
            <a:off x="244150" y="715825"/>
            <a:ext cx="1966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9C7F7"/>
              </a:buClr>
              <a:buSzPts val="4800"/>
              <a:buFont typeface="Tahoma"/>
              <a:buNone/>
            </a:pPr>
            <a:r>
              <a:rPr lang="th-TH" sz="3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ขั้นตอนที่</a:t>
            </a:r>
            <a:endParaRPr sz="3000"/>
          </a:p>
        </p:txBody>
      </p:sp>
      <p:sp>
        <p:nvSpPr>
          <p:cNvPr id="356" name="Google Shape;356;p11"/>
          <p:cNvSpPr txBox="1"/>
          <p:nvPr/>
        </p:nvSpPr>
        <p:spPr>
          <a:xfrm>
            <a:off x="2102462" y="525099"/>
            <a:ext cx="168814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ahoma"/>
              <a:buNone/>
            </a:pPr>
            <a:r>
              <a:rPr lang="th-TH" sz="4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/>
          </a:p>
        </p:txBody>
      </p:sp>
      <p:sp>
        <p:nvSpPr>
          <p:cNvPr id="357" name="Google Shape;357;p11"/>
          <p:cNvSpPr txBox="1"/>
          <p:nvPr/>
        </p:nvSpPr>
        <p:spPr>
          <a:xfrm>
            <a:off x="1387011" y="484428"/>
            <a:ext cx="10779486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34444"/>
              </a:buClr>
              <a:buSzPts val="3600"/>
              <a:buFont typeface="Tahoma"/>
              <a:buNone/>
            </a:pPr>
            <a:r>
              <a:rPr lang="th-TH" sz="3600" b="1" dirty="0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เททิ้ง ทำความสะอาด และรอให้แห้ง</a:t>
            </a:r>
            <a:endParaRPr sz="3600" b="1" dirty="0">
              <a:solidFill>
                <a:srgbClr val="434444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34444"/>
              </a:buClr>
              <a:buSzPts val="3600"/>
              <a:buFont typeface="Tahoma"/>
              <a:buNone/>
            </a:pPr>
            <a:r>
              <a:rPr lang="th-TH" sz="3600" b="1" dirty="0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ก่อนนำไปใส่ในถังขยะ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ahoma"/>
              <a:buNone/>
            </a:pPr>
            <a:endParaRPr sz="3600" b="1" dirty="0">
              <a:solidFill>
                <a:srgbClr val="43444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1"/>
          <p:cNvSpPr txBox="1">
            <a:spLocks noGrp="1"/>
          </p:cNvSpPr>
          <p:nvPr>
            <p:ph type="sldNum" idx="12"/>
          </p:nvPr>
        </p:nvSpPr>
        <p:spPr>
          <a:xfrm>
            <a:off x="9079525" y="13162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th-TH"/>
              <a:t>11</a:t>
            </a:fld>
            <a:endParaRPr/>
          </a:p>
        </p:txBody>
      </p:sp>
      <p:pic>
        <p:nvPicPr>
          <p:cNvPr id="359" name="Google Shape;359;p11"/>
          <p:cNvPicPr preferRelativeResize="0"/>
          <p:nvPr/>
        </p:nvPicPr>
        <p:blipFill rotWithShape="1">
          <a:blip r:embed="rId4">
            <a:alphaModFix/>
          </a:blip>
          <a:srcRect t="-926" r="-4" b="-13"/>
          <a:stretch/>
        </p:blipFill>
        <p:spPr>
          <a:xfrm>
            <a:off x="772201" y="1760150"/>
            <a:ext cx="5262518" cy="357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1" descr="A person holding a bottle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 r="2" b="-9"/>
          <a:stretch/>
        </p:blipFill>
        <p:spPr>
          <a:xfrm>
            <a:off x="6244279" y="1774158"/>
            <a:ext cx="5472232" cy="3561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12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2"/>
          <p:cNvSpPr/>
          <p:nvPr/>
        </p:nvSpPr>
        <p:spPr>
          <a:xfrm>
            <a:off x="2087375" y="518299"/>
            <a:ext cx="711243" cy="646331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2"/>
          <p:cNvSpPr txBox="1"/>
          <p:nvPr/>
        </p:nvSpPr>
        <p:spPr>
          <a:xfrm>
            <a:off x="334075" y="600275"/>
            <a:ext cx="1956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9C7F7"/>
              </a:buClr>
              <a:buSzPts val="4800"/>
              <a:buFont typeface="Tahoma"/>
              <a:buNone/>
            </a:pPr>
            <a:r>
              <a:rPr lang="th-TH" sz="30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ขั้นตอนที่</a:t>
            </a:r>
            <a:endParaRPr sz="3000"/>
          </a:p>
        </p:txBody>
      </p:sp>
      <p:sp>
        <p:nvSpPr>
          <p:cNvPr id="369" name="Google Shape;369;p12"/>
          <p:cNvSpPr txBox="1"/>
          <p:nvPr/>
        </p:nvSpPr>
        <p:spPr>
          <a:xfrm>
            <a:off x="2200110" y="425965"/>
            <a:ext cx="168814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ahoma"/>
              <a:buNone/>
            </a:pPr>
            <a:r>
              <a:rPr lang="th-TH" sz="4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/>
          </a:p>
        </p:txBody>
      </p:sp>
      <p:sp>
        <p:nvSpPr>
          <p:cNvPr id="370" name="Google Shape;370;p12"/>
          <p:cNvSpPr txBox="1"/>
          <p:nvPr/>
        </p:nvSpPr>
        <p:spPr>
          <a:xfrm>
            <a:off x="989733" y="518299"/>
            <a:ext cx="10802914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34444"/>
              </a:buClr>
              <a:buSzPts val="3600"/>
              <a:buFont typeface="Tahoma"/>
              <a:buNone/>
            </a:pPr>
            <a:r>
              <a:rPr lang="th-TH" sz="3000" b="1" dirty="0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เอาของที่รีไซเคิลได้แต่ละชิ้นใส่ลงใน</a:t>
            </a:r>
            <a:endParaRPr sz="3000" b="1" dirty="0">
              <a:solidFill>
                <a:srgbClr val="434444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34444"/>
              </a:buClr>
              <a:buSzPts val="3600"/>
              <a:buFont typeface="Tahoma"/>
              <a:buNone/>
            </a:pPr>
            <a:r>
              <a:rPr lang="th-TH" sz="3000" b="1" dirty="0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ถังขยะรีไซเคิลที่ถูกต้อง</a:t>
            </a:r>
            <a:endParaRPr sz="3000" dirty="0"/>
          </a:p>
        </p:txBody>
      </p:sp>
      <p:grpSp>
        <p:nvGrpSpPr>
          <p:cNvPr id="371" name="Google Shape;371;p12"/>
          <p:cNvGrpSpPr/>
          <p:nvPr/>
        </p:nvGrpSpPr>
        <p:grpSpPr>
          <a:xfrm>
            <a:off x="989733" y="1625785"/>
            <a:ext cx="10223538" cy="4013759"/>
            <a:chOff x="989733" y="1625785"/>
            <a:chExt cx="10223538" cy="4013759"/>
          </a:xfrm>
        </p:grpSpPr>
        <p:pic>
          <p:nvPicPr>
            <p:cNvPr id="372" name="Google Shape;372;p12"/>
            <p:cNvPicPr preferRelativeResize="0"/>
            <p:nvPr/>
          </p:nvPicPr>
          <p:blipFill rotWithShape="1">
            <a:blip r:embed="rId4">
              <a:alphaModFix/>
            </a:blip>
            <a:srcRect b="-5"/>
            <a:stretch/>
          </p:blipFill>
          <p:spPr>
            <a:xfrm>
              <a:off x="989733" y="1625785"/>
              <a:ext cx="3237743" cy="40137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12" descr="A picture containing wall, indoor, person, cluttered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r="-10" b="-33"/>
            <a:stretch/>
          </p:blipFill>
          <p:spPr>
            <a:xfrm>
              <a:off x="4227476" y="1625785"/>
              <a:ext cx="6985795" cy="40137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4" name="Google Shape;374;p12"/>
          <p:cNvSpPr txBox="1">
            <a:spLocks noGrp="1"/>
          </p:cNvSpPr>
          <p:nvPr>
            <p:ph type="sldNum" idx="12"/>
          </p:nvPr>
        </p:nvSpPr>
        <p:spPr>
          <a:xfrm>
            <a:off x="9079525" y="13162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th-TH"/>
              <a:t>12</a:t>
            </a:fld>
            <a:endParaRPr/>
          </a:p>
        </p:txBody>
      </p:sp>
      <p:pic>
        <p:nvPicPr>
          <p:cNvPr id="375" name="Google Shape;375;p12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88140" y="2676292"/>
            <a:ext cx="1697087" cy="1697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13" descr="A picture containing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3"/>
          <p:cNvSpPr txBox="1"/>
          <p:nvPr/>
        </p:nvSpPr>
        <p:spPr>
          <a:xfrm>
            <a:off x="1061895" y="923307"/>
            <a:ext cx="9618051" cy="208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เมื่อเราทำความสะอาด รอให้แห้ง และคัดแยกอย่างถูกต้อง เราจะสามารถสร้างสิ่งใหม่ๆ ได้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b="1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เช่น</a:t>
            </a:r>
            <a:endParaRPr dirty="0"/>
          </a:p>
        </p:txBody>
      </p:sp>
      <p:sp>
        <p:nvSpPr>
          <p:cNvPr id="382" name="Google Shape;382;p13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th-TH"/>
              <a:t>13</a:t>
            </a:fld>
            <a:endParaRPr/>
          </a:p>
        </p:txBody>
      </p:sp>
      <p:pic>
        <p:nvPicPr>
          <p:cNvPr id="383" name="Google Shape;383;p13" descr="A bottle of water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72" y="3457885"/>
            <a:ext cx="2127442" cy="313331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13"/>
          <p:cNvSpPr/>
          <p:nvPr/>
        </p:nvSpPr>
        <p:spPr>
          <a:xfrm>
            <a:off x="2208933" y="4163410"/>
            <a:ext cx="1293677" cy="92250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9C7F7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85" name="Google Shape;385;p13"/>
          <p:cNvGrpSpPr/>
          <p:nvPr/>
        </p:nvGrpSpPr>
        <p:grpSpPr>
          <a:xfrm>
            <a:off x="5341434" y="3791412"/>
            <a:ext cx="5021681" cy="2494753"/>
            <a:chOff x="6761923" y="2934206"/>
            <a:chExt cx="5500031" cy="2370392"/>
          </a:xfrm>
        </p:grpSpPr>
        <p:pic>
          <p:nvPicPr>
            <p:cNvPr id="386" name="Google Shape;386;p13" descr="A picture containing accessory, luggage, suitcase, bag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61923" y="3069019"/>
              <a:ext cx="2172770" cy="2172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13" descr="A picture containing chocolate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64740" y="3968941"/>
              <a:ext cx="3397214" cy="1335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13" descr="A close up of a shirt&#10;&#10;Description automatically generated with low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204121" y="2934206"/>
              <a:ext cx="2027212" cy="22899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9" name="Google Shape;389;p13" descr="A bottle of water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0699" y="3429000"/>
            <a:ext cx="2127442" cy="3133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4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th-TH"/>
              <a:t>14</a:t>
            </a:fld>
            <a:endParaRPr/>
          </a:p>
        </p:txBody>
      </p:sp>
      <p:sp>
        <p:nvSpPr>
          <p:cNvPr id="396" name="Google Shape;396;p14"/>
          <p:cNvSpPr txBox="1"/>
          <p:nvPr/>
        </p:nvSpPr>
        <p:spPr>
          <a:xfrm>
            <a:off x="3330145" y="5754872"/>
            <a:ext cx="553171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6000" b="1">
                <a:solidFill>
                  <a:srgbClr val="39C79D"/>
                </a:solidFill>
                <a:latin typeface="Tahoma"/>
                <a:ea typeface="Tahoma"/>
                <a:cs typeface="Tahoma"/>
                <a:sym typeface="Tahoma"/>
              </a:rPr>
              <a:t>400 ปี</a:t>
            </a:r>
            <a:endParaRPr/>
          </a:p>
        </p:txBody>
      </p:sp>
      <p:pic>
        <p:nvPicPr>
          <p:cNvPr id="397" name="Google Shape;397;p14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-2"/>
            <a:ext cx="12191998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4" descr="A picture containing text, basketball, 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270" y="472123"/>
            <a:ext cx="11102011" cy="563587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14"/>
          <p:cNvSpPr txBox="1"/>
          <p:nvPr/>
        </p:nvSpPr>
        <p:spPr>
          <a:xfrm>
            <a:off x="3120886" y="1658845"/>
            <a:ext cx="6539947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50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การรีไซเคิลช่วยรักษาสิ่งแวดล้อมได้อย่างไร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15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15"/>
          <p:cNvSpPr/>
          <p:nvPr/>
        </p:nvSpPr>
        <p:spPr>
          <a:xfrm>
            <a:off x="277189" y="4924871"/>
            <a:ext cx="2982976" cy="752726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07" name="Google Shape;407;p15"/>
          <p:cNvPicPr preferRelativeResize="0"/>
          <p:nvPr/>
        </p:nvPicPr>
        <p:blipFill rotWithShape="1">
          <a:blip r:embed="rId4">
            <a:alphaModFix/>
          </a:blip>
          <a:srcRect r="11" b="25"/>
          <a:stretch/>
        </p:blipFill>
        <p:spPr>
          <a:xfrm>
            <a:off x="1095853" y="718191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5"/>
          <p:cNvSpPr txBox="1"/>
          <p:nvPr/>
        </p:nvSpPr>
        <p:spPr>
          <a:xfrm>
            <a:off x="548477" y="168433"/>
            <a:ext cx="110950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ทำไมการรีไซเคิลถึงช่วยรักษาสิ่งแวดล้อม</a:t>
            </a:r>
            <a:endParaRPr/>
          </a:p>
        </p:txBody>
      </p:sp>
      <p:sp>
        <p:nvSpPr>
          <p:cNvPr id="409" name="Google Shape;409;p15"/>
          <p:cNvSpPr/>
          <p:nvPr/>
        </p:nvSpPr>
        <p:spPr>
          <a:xfrm>
            <a:off x="424525" y="5026000"/>
            <a:ext cx="31569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ประหยัดพลังงาน</a:t>
            </a:r>
            <a:endParaRPr sz="2500"/>
          </a:p>
        </p:txBody>
      </p:sp>
      <p:sp>
        <p:nvSpPr>
          <p:cNvPr id="410" name="Google Shape;410;p15"/>
          <p:cNvSpPr/>
          <p:nvPr/>
        </p:nvSpPr>
        <p:spPr>
          <a:xfrm>
            <a:off x="3532928" y="4826648"/>
            <a:ext cx="8800121" cy="94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รู้หรือไม่ว่า การรีไซเคิลขวดพลาสติก PET 10 ขวด </a:t>
            </a:r>
            <a:endParaRPr sz="200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จะทำให้ประหยัดพลังงานได้มากพอสำหรับใช้เป็นพลังงานให้โน้ตบุ๊กได้ใช้</a:t>
            </a:r>
            <a:endParaRPr sz="200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ตลอดทั้งวัน</a:t>
            </a:r>
            <a:endParaRPr sz="2000"/>
          </a:p>
        </p:txBody>
      </p:sp>
      <p:sp>
        <p:nvSpPr>
          <p:cNvPr id="411" name="Google Shape;411;p15"/>
          <p:cNvSpPr/>
          <p:nvPr/>
        </p:nvSpPr>
        <p:spPr>
          <a:xfrm>
            <a:off x="1287937" y="2148004"/>
            <a:ext cx="3365765" cy="2172770"/>
          </a:xfrm>
          <a:prstGeom prst="rect">
            <a:avLst/>
          </a:prstGeom>
          <a:solidFill>
            <a:srgbClr val="29C7F7">
              <a:alpha val="1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12" name="Google Shape;412;p15"/>
          <p:cNvGrpSpPr/>
          <p:nvPr/>
        </p:nvGrpSpPr>
        <p:grpSpPr>
          <a:xfrm>
            <a:off x="1654775" y="2285772"/>
            <a:ext cx="2499614" cy="921990"/>
            <a:chOff x="1198318" y="2640438"/>
            <a:chExt cx="3103332" cy="1144673"/>
          </a:xfrm>
        </p:grpSpPr>
        <p:pic>
          <p:nvPicPr>
            <p:cNvPr id="413" name="Google Shape;413;p15" descr="A bottle of water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98318" y="2640440"/>
              <a:ext cx="900724" cy="1144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15" descr="A bottle of water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45694" y="2640440"/>
              <a:ext cx="900724" cy="1144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15" descr="A bottle of water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99622" y="2640440"/>
              <a:ext cx="900724" cy="1144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15" descr="A bottle of water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61078" y="2640439"/>
              <a:ext cx="900724" cy="1144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15" descr="A bottle of water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00926" y="2640438"/>
              <a:ext cx="900724" cy="1144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8" name="Google Shape;418;p15"/>
          <p:cNvGrpSpPr/>
          <p:nvPr/>
        </p:nvGrpSpPr>
        <p:grpSpPr>
          <a:xfrm>
            <a:off x="1654775" y="3267807"/>
            <a:ext cx="2499614" cy="921990"/>
            <a:chOff x="1198318" y="2640438"/>
            <a:chExt cx="3103332" cy="1144673"/>
          </a:xfrm>
        </p:grpSpPr>
        <p:pic>
          <p:nvPicPr>
            <p:cNvPr id="419" name="Google Shape;419;p15" descr="A bottle of water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98318" y="2640440"/>
              <a:ext cx="900724" cy="1144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15" descr="A bottle of water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45694" y="2640440"/>
              <a:ext cx="900724" cy="1144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15" descr="A bottle of water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99622" y="2640440"/>
              <a:ext cx="900724" cy="1144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15" descr="A bottle of water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61078" y="2640439"/>
              <a:ext cx="900724" cy="1144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15" descr="A bottle of water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00926" y="2640438"/>
              <a:ext cx="900724" cy="11446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4" name="Google Shape;424;p15"/>
          <p:cNvSpPr/>
          <p:nvPr/>
        </p:nvSpPr>
        <p:spPr>
          <a:xfrm>
            <a:off x="1542962" y="1669575"/>
            <a:ext cx="34653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ขวดพลาสติก PET 10 ขวด</a:t>
            </a:r>
            <a:endParaRPr sz="1800"/>
          </a:p>
        </p:txBody>
      </p:sp>
      <p:sp>
        <p:nvSpPr>
          <p:cNvPr id="425" name="Google Shape;425;p15"/>
          <p:cNvSpPr/>
          <p:nvPr/>
        </p:nvSpPr>
        <p:spPr>
          <a:xfrm>
            <a:off x="5581661" y="2975499"/>
            <a:ext cx="1180262" cy="58461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9C7F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26" name="Google Shape;426;p15" descr="A picture containing text, electronics, computer, compute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36942" y="1950286"/>
            <a:ext cx="3465407" cy="245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5" descr="A picture containing text, monitor, clock, scree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27654" y="2627369"/>
            <a:ext cx="1177734" cy="640438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15"/>
          <p:cNvSpPr/>
          <p:nvPr/>
        </p:nvSpPr>
        <p:spPr>
          <a:xfrm>
            <a:off x="3255100" y="5155094"/>
            <a:ext cx="173791" cy="33136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9" name="Google Shape;42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6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6"/>
          <p:cNvPicPr preferRelativeResize="0"/>
          <p:nvPr/>
        </p:nvPicPr>
        <p:blipFill rotWithShape="1">
          <a:blip r:embed="rId4">
            <a:alphaModFix/>
          </a:blip>
          <a:srcRect r="11" b="25"/>
          <a:stretch/>
        </p:blipFill>
        <p:spPr>
          <a:xfrm>
            <a:off x="1095853" y="565791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16"/>
          <p:cNvSpPr txBox="1"/>
          <p:nvPr/>
        </p:nvSpPr>
        <p:spPr>
          <a:xfrm>
            <a:off x="548477" y="473233"/>
            <a:ext cx="11094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ทำไมการรีไซเคิลถึงช่วยรักษาสิ่งแวดล้อม</a:t>
            </a:r>
            <a:endParaRPr/>
          </a:p>
        </p:txBody>
      </p:sp>
      <p:sp>
        <p:nvSpPr>
          <p:cNvPr id="438" name="Google Shape;438;p16"/>
          <p:cNvSpPr/>
          <p:nvPr/>
        </p:nvSpPr>
        <p:spPr>
          <a:xfrm>
            <a:off x="5951095" y="2270165"/>
            <a:ext cx="5692427" cy="2737190"/>
          </a:xfrm>
          <a:prstGeom prst="roundRect">
            <a:avLst>
              <a:gd name="adj" fmla="val 12857"/>
            </a:avLst>
          </a:prstGeom>
          <a:noFill/>
          <a:ln w="28575" cap="flat" cmpd="sng">
            <a:solidFill>
              <a:srgbClr val="29C7F7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9" name="Google Shape;439;p16"/>
          <p:cNvSpPr/>
          <p:nvPr/>
        </p:nvSpPr>
        <p:spPr>
          <a:xfrm>
            <a:off x="6290872" y="2728590"/>
            <a:ext cx="5520506" cy="2278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เราใช้ทรัพยากรธรรมชาติที่น้อยลง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การรีไซเคิลช่วยอนุรักษ์ทรัพยากรธรรมชาติ เช่น ไม้ น้ำ แร่ธาตุ และเชื้อเพลิงฟอสซิล </a:t>
            </a:r>
            <a:r>
              <a:rPr lang="th-TH" sz="2400" b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เพราะเอาวัสดุกลับมาใช้ใหม่ได้</a:t>
            </a:r>
            <a:endParaRPr/>
          </a:p>
          <a:p>
            <a:pPr marL="285750" marR="0" lvl="0" indent="-57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C69D"/>
              </a:buClr>
              <a:buSzPts val="3600"/>
              <a:buFont typeface="Arial"/>
              <a:buNone/>
            </a:pPr>
            <a:endParaRPr sz="24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40" name="Google Shape;440;p16"/>
          <p:cNvPicPr preferRelativeResize="0"/>
          <p:nvPr/>
        </p:nvPicPr>
        <p:blipFill rotWithShape="1">
          <a:blip r:embed="rId5">
            <a:alphaModFix/>
          </a:blip>
          <a:srcRect b="-20"/>
          <a:stretch/>
        </p:blipFill>
        <p:spPr>
          <a:xfrm>
            <a:off x="380622" y="3551503"/>
            <a:ext cx="5021995" cy="1917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 descr="A picture containing tree, outdoor, ground, sky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6"/>
          <a:stretch/>
        </p:blipFill>
        <p:spPr>
          <a:xfrm>
            <a:off x="380622" y="1752174"/>
            <a:ext cx="5021994" cy="1712991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17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97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7"/>
          <p:cNvPicPr preferRelativeResize="0"/>
          <p:nvPr/>
        </p:nvPicPr>
        <p:blipFill rotWithShape="1">
          <a:blip r:embed="rId4">
            <a:alphaModFix/>
          </a:blip>
          <a:srcRect r="11" b="25"/>
          <a:stretch/>
        </p:blipFill>
        <p:spPr>
          <a:xfrm>
            <a:off x="1095853" y="489591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17"/>
          <p:cNvSpPr txBox="1"/>
          <p:nvPr/>
        </p:nvSpPr>
        <p:spPr>
          <a:xfrm>
            <a:off x="548477" y="397033"/>
            <a:ext cx="11094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ทำไมการรีไซเคิลถึงช่วยรักษาสิ่งแวดล้อม</a:t>
            </a:r>
            <a:endParaRPr/>
          </a:p>
        </p:txBody>
      </p:sp>
      <p:sp>
        <p:nvSpPr>
          <p:cNvPr id="451" name="Google Shape;451;p17"/>
          <p:cNvSpPr/>
          <p:nvPr/>
        </p:nvSpPr>
        <p:spPr>
          <a:xfrm>
            <a:off x="3114922" y="4848123"/>
            <a:ext cx="5827291" cy="923940"/>
          </a:xfrm>
          <a:prstGeom prst="roundRect">
            <a:avLst>
              <a:gd name="adj" fmla="val 12857"/>
            </a:avLst>
          </a:prstGeom>
          <a:noFill/>
          <a:ln w="28575" cap="flat" cmpd="sng">
            <a:solidFill>
              <a:srgbClr val="29C7F7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52" name="Google Shape;452;p17"/>
          <p:cNvSpPr/>
          <p:nvPr/>
        </p:nvSpPr>
        <p:spPr>
          <a:xfrm>
            <a:off x="3249786" y="5039891"/>
            <a:ext cx="5692427" cy="540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6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ลดมลพิษและปกป้องสัตว์ต่าง ๆ</a:t>
            </a:r>
            <a:endParaRPr/>
          </a:p>
        </p:txBody>
      </p:sp>
      <p:pic>
        <p:nvPicPr>
          <p:cNvPr id="453" name="Google Shape;453;p17"/>
          <p:cNvPicPr preferRelativeResize="0"/>
          <p:nvPr/>
        </p:nvPicPr>
        <p:blipFill rotWithShape="1">
          <a:blip r:embed="rId5">
            <a:alphaModFix/>
          </a:blip>
          <a:srcRect b="13"/>
          <a:stretch/>
        </p:blipFill>
        <p:spPr>
          <a:xfrm>
            <a:off x="109948" y="1933436"/>
            <a:ext cx="5646528" cy="2551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7" descr="A group of people digging in the sand at the beach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 b="-6"/>
          <a:stretch/>
        </p:blipFill>
        <p:spPr>
          <a:xfrm>
            <a:off x="5872627" y="1931754"/>
            <a:ext cx="6255406" cy="2513594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18" descr="A picture containing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8"/>
          <p:cNvSpPr/>
          <p:nvPr/>
        </p:nvSpPr>
        <p:spPr>
          <a:xfrm>
            <a:off x="0" y="2935140"/>
            <a:ext cx="12192000" cy="3922860"/>
          </a:xfrm>
          <a:prstGeom prst="rect">
            <a:avLst/>
          </a:prstGeom>
          <a:solidFill>
            <a:srgbClr val="29C7F7">
              <a:alpha val="1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63" name="Google Shape;463;p18" descr="A close up of a roll of tap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907" y="3588424"/>
            <a:ext cx="490989" cy="928849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8"/>
          <p:cNvSpPr/>
          <p:nvPr/>
        </p:nvSpPr>
        <p:spPr>
          <a:xfrm>
            <a:off x="1542467" y="3814377"/>
            <a:ext cx="670706" cy="47694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9C7F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65" name="Google Shape;465;p18"/>
          <p:cNvGrpSpPr/>
          <p:nvPr/>
        </p:nvGrpSpPr>
        <p:grpSpPr>
          <a:xfrm>
            <a:off x="3397703" y="3379117"/>
            <a:ext cx="3105970" cy="1297583"/>
            <a:chOff x="6902661" y="3060382"/>
            <a:chExt cx="5276239" cy="2204258"/>
          </a:xfrm>
        </p:grpSpPr>
        <p:pic>
          <p:nvPicPr>
            <p:cNvPr id="466" name="Google Shape;466;p18" descr="A picture containing metalware, gear, chain, wheel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6627128" y="3335915"/>
              <a:ext cx="2204258" cy="1653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7" name="Google Shape;467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555854" y="3429000"/>
              <a:ext cx="2206024" cy="17685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18" descr="A picture containing indoor, dark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304258" y="3203752"/>
              <a:ext cx="1874641" cy="18746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9" name="Google Shape;469;p18" descr="A picture containing box, stationary, container, envelop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0582" y="5342267"/>
            <a:ext cx="1242609" cy="9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18"/>
          <p:cNvSpPr/>
          <p:nvPr/>
        </p:nvSpPr>
        <p:spPr>
          <a:xfrm>
            <a:off x="1769084" y="5568221"/>
            <a:ext cx="670706" cy="47694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9C7F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71" name="Google Shape;471;p18"/>
          <p:cNvGrpSpPr/>
          <p:nvPr/>
        </p:nvGrpSpPr>
        <p:grpSpPr>
          <a:xfrm>
            <a:off x="4257989" y="5008507"/>
            <a:ext cx="1711711" cy="1578809"/>
            <a:chOff x="6973303" y="2456186"/>
            <a:chExt cx="3262680" cy="3009357"/>
          </a:xfrm>
        </p:grpSpPr>
        <p:pic>
          <p:nvPicPr>
            <p:cNvPr id="472" name="Google Shape;472;p18" descr="A picture containing indoor, box, desk, square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165571" y="2456186"/>
              <a:ext cx="2336157" cy="1868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18" descr="A white cup with a black background&#10;&#10;Description automatically generated with low confidence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973303" y="3305004"/>
              <a:ext cx="1433158" cy="21605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18" descr="A picture containing text, stationary, envelope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311601" y="3662851"/>
              <a:ext cx="1924382" cy="15456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5" name="Google Shape;475;p18" descr="A bottle of water&#10;&#10;Description automatically generated with low confidenc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761489" y="3507194"/>
            <a:ext cx="1103546" cy="1340305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8"/>
          <p:cNvSpPr/>
          <p:nvPr/>
        </p:nvSpPr>
        <p:spPr>
          <a:xfrm>
            <a:off x="7977989" y="3922442"/>
            <a:ext cx="670706" cy="47694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9C7F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77" name="Google Shape;477;p18"/>
          <p:cNvGrpSpPr/>
          <p:nvPr/>
        </p:nvGrpSpPr>
        <p:grpSpPr>
          <a:xfrm>
            <a:off x="9453392" y="3599096"/>
            <a:ext cx="2729088" cy="1205322"/>
            <a:chOff x="6761923" y="2934206"/>
            <a:chExt cx="5500031" cy="2370392"/>
          </a:xfrm>
        </p:grpSpPr>
        <p:pic>
          <p:nvPicPr>
            <p:cNvPr id="478" name="Google Shape;478;p18" descr="A picture containing accessory, luggage, suitcase, bag&#10;&#10;Description automatically generated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761923" y="3069019"/>
              <a:ext cx="2172770" cy="2172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9" name="Google Shape;479;p18" descr="A picture containing chocolate&#10;&#10;Description automatically generated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64740" y="3968941"/>
              <a:ext cx="3397214" cy="1335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0" name="Google Shape;480;p18" descr="A close up of a shirt&#10;&#10;Description automatically generated with low confidence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8204121" y="2934206"/>
              <a:ext cx="2027212" cy="22899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1" name="Google Shape;481;p18" descr="A picture containing plastic, vessel, jar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853102" y="5184076"/>
            <a:ext cx="1042066" cy="1247701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18"/>
          <p:cNvSpPr/>
          <p:nvPr/>
        </p:nvSpPr>
        <p:spPr>
          <a:xfrm>
            <a:off x="8100096" y="5568221"/>
            <a:ext cx="670706" cy="47694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9C7F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3" name="Google Shape;483;p18"/>
          <p:cNvSpPr/>
          <p:nvPr/>
        </p:nvSpPr>
        <p:spPr>
          <a:xfrm>
            <a:off x="0" y="2649250"/>
            <a:ext cx="12192000" cy="284549"/>
          </a:xfrm>
          <a:prstGeom prst="rect">
            <a:avLst/>
          </a:prstGeom>
          <a:solidFill>
            <a:srgbClr val="3AC69D">
              <a:alpha val="254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84" name="Google Shape;484;p18"/>
          <p:cNvGrpSpPr/>
          <p:nvPr/>
        </p:nvGrpSpPr>
        <p:grpSpPr>
          <a:xfrm>
            <a:off x="9964696" y="4987623"/>
            <a:ext cx="2348814" cy="1497465"/>
            <a:chOff x="6761923" y="2733192"/>
            <a:chExt cx="5447257" cy="2790638"/>
          </a:xfrm>
        </p:grpSpPr>
        <p:pic>
          <p:nvPicPr>
            <p:cNvPr id="485" name="Google Shape;485;p18" descr="A white bottle with a black background&#10;&#10;Description automatically generated with low confidence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6761923" y="3066105"/>
              <a:ext cx="1497472" cy="22462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6" name="Google Shape;486;p18" descr="A picture containing monitor, entertainment center&#10;&#10;Description automatically generated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8158168" y="3261815"/>
              <a:ext cx="2025123" cy="19291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p18" descr="A picture containing lumber&#10;&#10;Description automatically generated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 rot="-3600000">
              <a:off x="9792417" y="3582560"/>
              <a:ext cx="2591941" cy="10919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8" name="Google Shape;488;p18" descr="Icon&#10;&#10;Description automatically generated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05303" y="-28957"/>
            <a:ext cx="2795776" cy="2795776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18"/>
          <p:cNvSpPr txBox="1"/>
          <p:nvPr/>
        </p:nvSpPr>
        <p:spPr>
          <a:xfrm>
            <a:off x="2563499" y="900640"/>
            <a:ext cx="9813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สิ่งของที่รีไซเคิลได้หลายอย่างสามารถเอาไปทำเป็นสิ่งของอันใหม่ได้ </a:t>
            </a:r>
            <a:r>
              <a:rPr lang="th-TH" sz="24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สิ่งของอะไรบ้างที่สามารถเอามาทำใหม่ได้จากของที่รีไซเคิลได้</a:t>
            </a:r>
            <a:endParaRPr sz="2400"/>
          </a:p>
        </p:txBody>
      </p:sp>
      <p:sp>
        <p:nvSpPr>
          <p:cNvPr id="490" name="Google Shape;49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18</a:t>
            </a:fld>
            <a:endParaRPr/>
          </a:p>
        </p:txBody>
      </p:sp>
      <p:pic>
        <p:nvPicPr>
          <p:cNvPr id="491" name="Google Shape;491;p18" descr="A bottle of water&#10;&#10;Description automatically generated with low confidenc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604763" y="3479072"/>
            <a:ext cx="1067062" cy="1363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8" descr="A close up of a roll of tap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11461" y="3616932"/>
            <a:ext cx="490989" cy="92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8" descr="A picture containing box, stationary, container, envelop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71575" y="5368384"/>
            <a:ext cx="1242609" cy="9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18" descr="A picture containing plastic, vessel, jar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846716" y="5165038"/>
            <a:ext cx="1042066" cy="124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19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929" y="1793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19"/>
          <p:cNvPicPr preferRelativeResize="0"/>
          <p:nvPr/>
        </p:nvPicPr>
        <p:blipFill rotWithShape="1">
          <a:blip r:embed="rId4">
            <a:alphaModFix/>
          </a:blip>
          <a:srcRect r="11" b="25"/>
          <a:stretch/>
        </p:blipFill>
        <p:spPr>
          <a:xfrm>
            <a:off x="1095853" y="413391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19"/>
          <p:cNvSpPr txBox="1"/>
          <p:nvPr/>
        </p:nvSpPr>
        <p:spPr>
          <a:xfrm>
            <a:off x="548477" y="524383"/>
            <a:ext cx="11094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กระป๋องโลหะ</a:t>
            </a:r>
            <a:endParaRPr/>
          </a:p>
        </p:txBody>
      </p:sp>
      <p:sp>
        <p:nvSpPr>
          <p:cNvPr id="503" name="Google Shape;503;p19"/>
          <p:cNvSpPr/>
          <p:nvPr/>
        </p:nvSpPr>
        <p:spPr>
          <a:xfrm>
            <a:off x="1115061" y="3139541"/>
            <a:ext cx="3365765" cy="2172770"/>
          </a:xfrm>
          <a:prstGeom prst="rect">
            <a:avLst/>
          </a:prstGeom>
          <a:solidFill>
            <a:srgbClr val="29C7F7">
              <a:alpha val="1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04" name="Google Shape;504;p19"/>
          <p:cNvSpPr/>
          <p:nvPr/>
        </p:nvSpPr>
        <p:spPr>
          <a:xfrm>
            <a:off x="4786009" y="3997448"/>
            <a:ext cx="1180262" cy="58461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9C7F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05" name="Google Shape;505;p19"/>
          <p:cNvSpPr/>
          <p:nvPr/>
        </p:nvSpPr>
        <p:spPr>
          <a:xfrm>
            <a:off x="1025675" y="1553399"/>
            <a:ext cx="10193700" cy="10452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06" name="Google Shape;506;p19"/>
          <p:cNvSpPr/>
          <p:nvPr/>
        </p:nvSpPr>
        <p:spPr>
          <a:xfrm>
            <a:off x="1025669" y="1630573"/>
            <a:ext cx="10140658" cy="540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กระป๋องโลหะสามารถรีไซเคิลเป็นกระป๋อง อะไหล่จักรยาน เครื่องใช้ไฟฟ้า และโคมไฟ</a:t>
            </a:r>
            <a:endParaRPr sz="2400"/>
          </a:p>
        </p:txBody>
      </p:sp>
      <p:pic>
        <p:nvPicPr>
          <p:cNvPr id="507" name="Google Shape;507;p19" descr="A close up of a roll of tape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40084" y="3308105"/>
            <a:ext cx="982763" cy="18591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8" name="Google Shape;508;p19"/>
          <p:cNvGrpSpPr/>
          <p:nvPr/>
        </p:nvGrpSpPr>
        <p:grpSpPr>
          <a:xfrm>
            <a:off x="7364701" y="3331648"/>
            <a:ext cx="4740862" cy="1835641"/>
            <a:chOff x="6902661" y="3060382"/>
            <a:chExt cx="5276239" cy="2204258"/>
          </a:xfrm>
        </p:grpSpPr>
        <p:pic>
          <p:nvPicPr>
            <p:cNvPr id="509" name="Google Shape;509;p19" descr="A picture containing metalware, gear, chain, wheel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5400000">
              <a:off x="6627128" y="3335915"/>
              <a:ext cx="2204258" cy="1653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555854" y="3429000"/>
              <a:ext cx="2206024" cy="17685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1" name="Google Shape;511;p19" descr="A picture containing indoor, dark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304258" y="3203752"/>
              <a:ext cx="1874641" cy="18746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2" name="Google Shape;51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19</a:t>
            </a:fld>
            <a:endParaRPr/>
          </a:p>
        </p:txBody>
      </p:sp>
      <p:pic>
        <p:nvPicPr>
          <p:cNvPr id="513" name="Google Shape;513;p19" descr="A close up of a roll of tape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1454" y="3438997"/>
            <a:ext cx="788064" cy="1573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/>
          <p:nvPr/>
        </p:nvSpPr>
        <p:spPr>
          <a:xfrm>
            <a:off x="506503" y="1558216"/>
            <a:ext cx="10907167" cy="125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นักเรียนจะมีความเข้าใจในเชิงลึกมากขึ้นว่าการรีไซเคิลเป็นประโยชน์ต่อสิ่งแวดล้อมอย่างไร โดยการระบุสิ่งของที่ทำขึ้นมาใหม่จากวัสดุรีไซเคิล พวกเขาจะมีส่วนร่วมในกิจกรรมกลุ่มโดยใช้ทักษะความร่วมมือ การคิดเชิงวิพากษ์ และการนำเสนอ เพื่อเรียนรู้ว่าวัสดุที่สามารถนำกลับมารีไซเคิลสามารถนำมาเปลี่ยนเป็นอะไรได้บ้าง พวกเขาจะได้รับเอกสารแจกเพื่อแบ่งปันสิ่งที่พวกเขาได้เรียนรู้ให้กับครอบครัวและกระตุ้นให้มีการรีไซเคิลที่บ้านด้วย</a:t>
            </a: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313764" y="1462601"/>
            <a:ext cx="11371732" cy="1435898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29C7F7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1181181" y="3127566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1127544" y="3127566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1172128" y="3107514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1678983" y="3169938"/>
            <a:ext cx="9734687" cy="3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แสดงสไลด์บทเรียนสำหรับชั้นเรียนเพื่อเป็นแนวทางการสอน</a:t>
            </a:r>
            <a:endParaRPr/>
          </a:p>
        </p:txBody>
      </p:sp>
      <p:sp>
        <p:nvSpPr>
          <p:cNvPr id="103" name="Google Shape;103;p2"/>
          <p:cNvSpPr/>
          <p:nvPr/>
        </p:nvSpPr>
        <p:spPr>
          <a:xfrm rot="5400000">
            <a:off x="586952" y="3070285"/>
            <a:ext cx="402546" cy="301686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678983" y="3990915"/>
            <a:ext cx="9734687" cy="3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ปริ๊นท์ชุดการ์ดสำหรับนักเรียนแต่ละกลุ่ม กลุ่มละหนึ่งชุด </a:t>
            </a: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1177126" y="3959501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123489" y="3959501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168073" y="3939449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2606051" y="185125"/>
            <a:ext cx="7752300" cy="9942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2606051" y="185125"/>
            <a:ext cx="7752300" cy="73530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2794675" y="294100"/>
            <a:ext cx="7563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การเตรียมบทเรียนและความสอดคล้องของหลักสูตร</a:t>
            </a:r>
            <a:r>
              <a:rPr lang="th-TH"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</p:txBody>
      </p:sp>
      <p:sp>
        <p:nvSpPr>
          <p:cNvPr id="111" name="Google Shape;111;p2"/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เวลาเตรียมการ : 10-15 นาที</a:t>
            </a: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1678983" y="4830520"/>
            <a:ext cx="9734687" cy="3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ปริ๊นท์แบบฝึกหัด “ได้/ไม่ได้” เพื่อให้นักเรียนแบ่งปันกับครอบครัว และ “สติกเกอร์ฮีโร่ผู้พิชิตขยะ”</a:t>
            </a:r>
            <a:endParaRPr/>
          </a:p>
        </p:txBody>
      </p:sp>
      <p:sp>
        <p:nvSpPr>
          <p:cNvPr id="113" name="Google Shape;113;p2"/>
          <p:cNvSpPr/>
          <p:nvPr/>
        </p:nvSpPr>
        <p:spPr>
          <a:xfrm>
            <a:off x="1177126" y="4799106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1123489" y="4799106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1168073" y="4779054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/>
          </a:p>
        </p:txBody>
      </p:sp>
      <p:sp>
        <p:nvSpPr>
          <p:cNvPr id="116" name="Google Shape;1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20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0"/>
          <p:cNvPicPr preferRelativeResize="0"/>
          <p:nvPr/>
        </p:nvPicPr>
        <p:blipFill rotWithShape="1">
          <a:blip r:embed="rId4">
            <a:alphaModFix/>
          </a:blip>
          <a:srcRect r="11" b="25"/>
          <a:stretch/>
        </p:blipFill>
        <p:spPr>
          <a:xfrm>
            <a:off x="1095853" y="489591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20"/>
          <p:cNvSpPr txBox="1"/>
          <p:nvPr/>
        </p:nvSpPr>
        <p:spPr>
          <a:xfrm>
            <a:off x="548477" y="473233"/>
            <a:ext cx="11094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กระดาษแข็ง</a:t>
            </a:r>
            <a:endParaRPr/>
          </a:p>
        </p:txBody>
      </p:sp>
      <p:sp>
        <p:nvSpPr>
          <p:cNvPr id="522" name="Google Shape;522;p20"/>
          <p:cNvSpPr/>
          <p:nvPr/>
        </p:nvSpPr>
        <p:spPr>
          <a:xfrm>
            <a:off x="936198" y="3068002"/>
            <a:ext cx="3365765" cy="2172770"/>
          </a:xfrm>
          <a:prstGeom prst="rect">
            <a:avLst/>
          </a:prstGeom>
          <a:solidFill>
            <a:srgbClr val="29C7F7">
              <a:alpha val="1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23" name="Google Shape;523;p20"/>
          <p:cNvSpPr/>
          <p:nvPr/>
        </p:nvSpPr>
        <p:spPr>
          <a:xfrm>
            <a:off x="4743697" y="3839326"/>
            <a:ext cx="1180262" cy="58461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9C7F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24" name="Google Shape;524;p20"/>
          <p:cNvSpPr/>
          <p:nvPr/>
        </p:nvSpPr>
        <p:spPr>
          <a:xfrm>
            <a:off x="548475" y="1553399"/>
            <a:ext cx="11095200" cy="10233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25" name="Google Shape;525;p20"/>
          <p:cNvSpPr/>
          <p:nvPr/>
        </p:nvSpPr>
        <p:spPr>
          <a:xfrm>
            <a:off x="349133" y="1649461"/>
            <a:ext cx="11493731" cy="540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กระดาษแข็งสามารถรีไซเคิลเป็นกล่อง ถ้วยกระดาษ กล่องใส่รองเท้า และกระดาษสำหรับปริ๊นท์</a:t>
            </a:r>
            <a:endParaRPr sz="1200"/>
          </a:p>
        </p:txBody>
      </p:sp>
      <p:pic>
        <p:nvPicPr>
          <p:cNvPr id="526" name="Google Shape;526;p20" descr="A picture containing box, stationary, container, envelop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02313" y="3291592"/>
            <a:ext cx="2433533" cy="18190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7" name="Google Shape;527;p20"/>
          <p:cNvGrpSpPr/>
          <p:nvPr/>
        </p:nvGrpSpPr>
        <p:grpSpPr>
          <a:xfrm>
            <a:off x="8580184" y="2696446"/>
            <a:ext cx="3262680" cy="3009357"/>
            <a:chOff x="6973303" y="2456186"/>
            <a:chExt cx="3262680" cy="3009357"/>
          </a:xfrm>
        </p:grpSpPr>
        <p:pic>
          <p:nvPicPr>
            <p:cNvPr id="528" name="Google Shape;528;p20" descr="A picture containing indoor, box, desk, square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165571" y="2456186"/>
              <a:ext cx="2336157" cy="1868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20" descr="A white cup with a black background&#10;&#10;Description automatically generated with low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973303" y="3305004"/>
              <a:ext cx="1433158" cy="21605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Google Shape;530;p20" descr="A picture containing text, stationary, envelope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311601" y="3662851"/>
              <a:ext cx="1924382" cy="15456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1" name="Google Shape;53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20</a:t>
            </a:fld>
            <a:endParaRPr/>
          </a:p>
        </p:txBody>
      </p:sp>
      <p:pic>
        <p:nvPicPr>
          <p:cNvPr id="532" name="Google Shape;532;p20" descr="A picture containing box, stationary, container, envelop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71145" y="3292676"/>
            <a:ext cx="2433533" cy="1819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21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21"/>
          <p:cNvPicPr preferRelativeResize="0"/>
          <p:nvPr/>
        </p:nvPicPr>
        <p:blipFill rotWithShape="1">
          <a:blip r:embed="rId4">
            <a:alphaModFix/>
          </a:blip>
          <a:srcRect r="11" b="25"/>
          <a:stretch/>
        </p:blipFill>
        <p:spPr>
          <a:xfrm>
            <a:off x="1095853" y="337191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1"/>
          <p:cNvSpPr txBox="1"/>
          <p:nvPr/>
        </p:nvSpPr>
        <p:spPr>
          <a:xfrm>
            <a:off x="548477" y="320833"/>
            <a:ext cx="11094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ขวดพลาสติก PET</a:t>
            </a:r>
            <a:endParaRPr/>
          </a:p>
        </p:txBody>
      </p:sp>
      <p:sp>
        <p:nvSpPr>
          <p:cNvPr id="541" name="Google Shape;541;p21"/>
          <p:cNvSpPr/>
          <p:nvPr/>
        </p:nvSpPr>
        <p:spPr>
          <a:xfrm>
            <a:off x="823079" y="3069019"/>
            <a:ext cx="3365765" cy="2172770"/>
          </a:xfrm>
          <a:prstGeom prst="rect">
            <a:avLst/>
          </a:prstGeom>
          <a:solidFill>
            <a:srgbClr val="29C7F7">
              <a:alpha val="1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42" name="Google Shape;542;p21"/>
          <p:cNvSpPr/>
          <p:nvPr/>
        </p:nvSpPr>
        <p:spPr>
          <a:xfrm>
            <a:off x="4668455" y="3863096"/>
            <a:ext cx="1180262" cy="58461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9C7F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43" name="Google Shape;543;p21"/>
          <p:cNvSpPr/>
          <p:nvPr/>
        </p:nvSpPr>
        <p:spPr>
          <a:xfrm>
            <a:off x="665019" y="1553402"/>
            <a:ext cx="10789920" cy="752726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44" name="Google Shape;544;p21"/>
          <p:cNvSpPr/>
          <p:nvPr/>
        </p:nvSpPr>
        <p:spPr>
          <a:xfrm>
            <a:off x="847969" y="1616211"/>
            <a:ext cx="10496059" cy="557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ขวดพลาสติก PET สามารถรีไซเคิลเป็นขวด PET อีกหลายขวด และสิ่งทอ</a:t>
            </a:r>
            <a:endParaRPr sz="2400"/>
          </a:p>
        </p:txBody>
      </p:sp>
      <p:pic>
        <p:nvPicPr>
          <p:cNvPr id="545" name="Google Shape;545;p21" descr="A bottle of water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3784" y="3139542"/>
            <a:ext cx="1703649" cy="2165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6" name="Google Shape;546;p21"/>
          <p:cNvGrpSpPr/>
          <p:nvPr/>
        </p:nvGrpSpPr>
        <p:grpSpPr>
          <a:xfrm>
            <a:off x="7174435" y="2983211"/>
            <a:ext cx="5300489" cy="2235579"/>
            <a:chOff x="6761923" y="2934206"/>
            <a:chExt cx="5500031" cy="2370392"/>
          </a:xfrm>
        </p:grpSpPr>
        <p:pic>
          <p:nvPicPr>
            <p:cNvPr id="547" name="Google Shape;547;p21" descr="A picture containing accessory, luggage, suitcase, bag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761923" y="3069019"/>
              <a:ext cx="2172770" cy="2172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8" name="Google Shape;548;p21" descr="A picture containing chocolat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64740" y="3968941"/>
              <a:ext cx="3397214" cy="1335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9" name="Google Shape;549;p21" descr="A close up of a shirt&#10;&#10;Description automatically generated with low confidenc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204121" y="2934206"/>
              <a:ext cx="2027212" cy="22899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50" name="Google Shape;550;p21" descr="A picture containing hydrozoa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77247" y="5001121"/>
            <a:ext cx="4691674" cy="115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1" descr="A bottle of water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1157" y="3202502"/>
            <a:ext cx="1577694" cy="1905803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22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22"/>
          <p:cNvPicPr preferRelativeResize="0"/>
          <p:nvPr/>
        </p:nvPicPr>
        <p:blipFill rotWithShape="1">
          <a:blip r:embed="rId4">
            <a:alphaModFix/>
          </a:blip>
          <a:srcRect r="11" b="25"/>
          <a:stretch/>
        </p:blipFill>
        <p:spPr>
          <a:xfrm>
            <a:off x="1095853" y="337191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22"/>
          <p:cNvSpPr txBox="1"/>
          <p:nvPr/>
        </p:nvSpPr>
        <p:spPr>
          <a:xfrm>
            <a:off x="548477" y="320833"/>
            <a:ext cx="11094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แก้ว</a:t>
            </a:r>
            <a:endParaRPr/>
          </a:p>
        </p:txBody>
      </p:sp>
      <p:sp>
        <p:nvSpPr>
          <p:cNvPr id="561" name="Google Shape;561;p22"/>
          <p:cNvSpPr/>
          <p:nvPr/>
        </p:nvSpPr>
        <p:spPr>
          <a:xfrm>
            <a:off x="1344100" y="3139542"/>
            <a:ext cx="3365765" cy="2172770"/>
          </a:xfrm>
          <a:prstGeom prst="rect">
            <a:avLst/>
          </a:prstGeom>
          <a:solidFill>
            <a:srgbClr val="29C7F7">
              <a:alpha val="1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62" name="Google Shape;562;p22"/>
          <p:cNvSpPr/>
          <p:nvPr/>
        </p:nvSpPr>
        <p:spPr>
          <a:xfrm>
            <a:off x="5260379" y="3967037"/>
            <a:ext cx="1180262" cy="58461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9C7F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63" name="Google Shape;563;p22"/>
          <p:cNvSpPr/>
          <p:nvPr/>
        </p:nvSpPr>
        <p:spPr>
          <a:xfrm>
            <a:off x="484908" y="1553402"/>
            <a:ext cx="11158614" cy="752726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64" name="Google Shape;564;p22"/>
          <p:cNvSpPr/>
          <p:nvPr/>
        </p:nvSpPr>
        <p:spPr>
          <a:xfrm>
            <a:off x="484908" y="1649461"/>
            <a:ext cx="11222182" cy="505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แก้วสามารถนำกลับไปรีไซเคิลเป็นขวดแก้วใส่นม หน้าต่างใหม่ หรือแม้แต่คอนกรีตผสม</a:t>
            </a:r>
            <a:endParaRPr sz="2000"/>
          </a:p>
        </p:txBody>
      </p:sp>
      <p:pic>
        <p:nvPicPr>
          <p:cNvPr id="565" name="Google Shape;565;p22" descr="A picture containing plastic, vessel, ja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93601" y="3203328"/>
            <a:ext cx="1686664" cy="2019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6" name="Google Shape;566;p22"/>
          <p:cNvGrpSpPr/>
          <p:nvPr/>
        </p:nvGrpSpPr>
        <p:grpSpPr>
          <a:xfrm>
            <a:off x="8180177" y="2889638"/>
            <a:ext cx="4137976" cy="2628416"/>
            <a:chOff x="6761923" y="2733192"/>
            <a:chExt cx="5447257" cy="2790638"/>
          </a:xfrm>
        </p:grpSpPr>
        <p:pic>
          <p:nvPicPr>
            <p:cNvPr id="567" name="Google Shape;567;p22" descr="A white bottle with a black background&#10;&#10;Description automatically generated with low confidenc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761923" y="3066105"/>
              <a:ext cx="1497472" cy="22462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 descr="A picture containing monitor, entertainment center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58168" y="3261815"/>
              <a:ext cx="2025123" cy="19291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9" name="Google Shape;569;p22" descr="A picture containing lumber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3600000">
              <a:off x="9792417" y="3582560"/>
              <a:ext cx="2591941" cy="10919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0" name="Google Shape;57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22</a:t>
            </a:fld>
            <a:endParaRPr/>
          </a:p>
        </p:txBody>
      </p:sp>
      <p:pic>
        <p:nvPicPr>
          <p:cNvPr id="571" name="Google Shape;571;p22" descr="A picture containing plastic, vessel, ja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17326" y="3249594"/>
            <a:ext cx="1686664" cy="201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23"/>
          <p:cNvSpPr/>
          <p:nvPr/>
        </p:nvSpPr>
        <p:spPr>
          <a:xfrm>
            <a:off x="413972" y="1180537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360335" y="1180537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404919" y="1160485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/>
          </a:p>
        </p:txBody>
      </p:sp>
      <p:sp>
        <p:nvSpPr>
          <p:cNvPr id="581" name="Google Shape;581;p23"/>
          <p:cNvSpPr/>
          <p:nvPr/>
        </p:nvSpPr>
        <p:spPr>
          <a:xfrm rot="5400000">
            <a:off x="-52797" y="2338061"/>
            <a:ext cx="1410183" cy="195225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82" name="Google Shape;582;p23"/>
          <p:cNvSpPr/>
          <p:nvPr/>
        </p:nvSpPr>
        <p:spPr>
          <a:xfrm>
            <a:off x="2606040" y="185126"/>
            <a:ext cx="6979920" cy="800131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83" name="Google Shape;583;p23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84" name="Google Shape;584;p23"/>
          <p:cNvSpPr txBox="1"/>
          <p:nvPr/>
        </p:nvSpPr>
        <p:spPr>
          <a:xfrm>
            <a:off x="2983322" y="294106"/>
            <a:ext cx="62253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กิจกรรมท้ายบทเรียน</a:t>
            </a:r>
            <a:endParaRPr dirty="0"/>
          </a:p>
        </p:txBody>
      </p:sp>
      <p:sp>
        <p:nvSpPr>
          <p:cNvPr id="585" name="Google Shape;585;p23"/>
          <p:cNvSpPr/>
          <p:nvPr/>
        </p:nvSpPr>
        <p:spPr>
          <a:xfrm>
            <a:off x="920826" y="1123393"/>
            <a:ext cx="10866255" cy="136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แบ่งนักเรียนออกเป็นกลุ่มและแจกชุดการ์ด</a:t>
            </a:r>
            <a:r>
              <a:rPr lang="th-TH" sz="18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ที่มีภาพของสิ่งของที่รีไซเคิลได้/ไม่ได้ และภาพผลิตภัณฑ์ที่สามารถทำจากของที่รีไซเคิลได้ บอกนักเรียนว่าพวกเขาจะได้ทำงานเป็นทีมเพื่อจับคู่การ์ดรูปผลิตภัณฑ์กับการ์ดรูปสิ่งของที่รีไซเคิลได้ที่แสดงให้เห็นว่าสามารถนำของสิ่งนั้นไปรีไซเคิลได้อย่างไร </a:t>
            </a:r>
            <a:endParaRPr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ahoma"/>
              <a:buNone/>
            </a:pPr>
            <a:endParaRPr sz="15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88" name="Google Shape;588;p23"/>
          <p:cNvSpPr/>
          <p:nvPr/>
        </p:nvSpPr>
        <p:spPr>
          <a:xfrm>
            <a:off x="920825" y="4519936"/>
            <a:ext cx="3715343" cy="214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บอกให้นักเรียนหยิบกระดาษและเขียนชื่อ</a:t>
            </a:r>
            <a:endParaRPr sz="160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วัสดุที่รีไซเคิลได้ (ขวดพลาสติก PET) และให้พวกเขาวาดผลิตภัณฑ์ที่ต้องการทำ</a:t>
            </a:r>
            <a:endParaRPr sz="160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ขึ้นมาจากสิ่งของที่รีไซเคิลได้นั้น บอกให้พวกเขาแบ่งปันกับเพื่อนร่วมชั้นเรียน ออกแบบเค้าโครงให้ตรงกับสไลด์ที่นำเสนอ</a:t>
            </a:r>
            <a:endParaRPr/>
          </a:p>
        </p:txBody>
      </p:sp>
      <p:sp>
        <p:nvSpPr>
          <p:cNvPr id="589" name="Google Shape;589;p23"/>
          <p:cNvSpPr/>
          <p:nvPr/>
        </p:nvSpPr>
        <p:spPr>
          <a:xfrm>
            <a:off x="392798" y="4532007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/>
          </a:p>
        </p:txBody>
      </p:sp>
      <p:sp>
        <p:nvSpPr>
          <p:cNvPr id="590" name="Google Shape;59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23</a:t>
            </a:fld>
            <a:endParaRPr/>
          </a:p>
        </p:txBody>
      </p:sp>
      <p:pic>
        <p:nvPicPr>
          <p:cNvPr id="591" name="Google Shape;591;p23" descr="A picture containing indoor, bott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4297" y="5364096"/>
            <a:ext cx="3414521" cy="992254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23"/>
          <p:cNvSpPr/>
          <p:nvPr/>
        </p:nvSpPr>
        <p:spPr>
          <a:xfrm>
            <a:off x="7078661" y="2643897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/>
          </a:p>
        </p:txBody>
      </p:sp>
      <p:sp>
        <p:nvSpPr>
          <p:cNvPr id="593" name="Google Shape;593;p23"/>
          <p:cNvSpPr txBox="1"/>
          <p:nvPr/>
        </p:nvSpPr>
        <p:spPr>
          <a:xfrm>
            <a:off x="7578135" y="2643897"/>
            <a:ext cx="44355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เมื่อสิ้นสุดสัปดาห์ ให้บอกนักเรียนว่าพวกเขาได้รับการรับรอง</a:t>
            </a: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อย่างเป็นทางการว่าเป็น “ฮีโร่ผู้พิชิตขยะ” และสามารถสอนครอบครัวของพวกเขาเกี่ยวกับวิธีการรีไซเคิลที่บ้าน</a:t>
            </a:r>
            <a:endParaRPr/>
          </a:p>
        </p:txBody>
      </p:sp>
      <p:pic>
        <p:nvPicPr>
          <p:cNvPr id="594" name="Google Shape;594;p23" descr="A picture containing 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23055" y="4206863"/>
            <a:ext cx="2683026" cy="2349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037057-A85A-3620-4F56-94D98FD6F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252" y="2556151"/>
            <a:ext cx="2648014" cy="1689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00962F-27E1-F216-F9D0-1CF09A2729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1853" y="2545418"/>
            <a:ext cx="2318803" cy="173065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/>
          <p:nvPr/>
        </p:nvSpPr>
        <p:spPr>
          <a:xfrm>
            <a:off x="323626" y="1388325"/>
            <a:ext cx="6422700" cy="4170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506499" y="1380800"/>
            <a:ext cx="6422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ผลลัพธ์การเรียนรู้ที่สำคัญและความสอดคล้องของหลักสูตร:</a:t>
            </a:r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323617" y="1744834"/>
            <a:ext cx="11361900" cy="22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C69D"/>
              </a:buClr>
              <a:buSzPts val="2400"/>
              <a:buFont typeface="Arial"/>
              <a:buChar char="•"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วิทยาศาสตร์ - โลกและกิจกรรมมนุษย์: </a:t>
            </a:r>
            <a:r>
              <a:rPr lang="th-TH" sz="16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สื่อสารถึงวิธีแก้ปัญหาที่จะลดผลกระทบของมนุษย์ที่มีต่อพื้นดิน น้ำ อากาศ และ/หรือสิ่งมีชีวิตอื่น ๆ ในสภาพแวดล้อมในท้องถิ่น การกระทำของผู้คนอาจส่งผลกระทบต่อโลกรอบตัวพวกเขา แต่พวกเขาสามารถเลือกที่จะลดผลกระทบต่อพื้นดิน น้ำ อากาศ และสิ่งมีชีวิตอื่น ๆ ได้</a:t>
            </a:r>
            <a:endParaRPr/>
          </a:p>
          <a:p>
            <a:pPr marL="171450" marR="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C69D"/>
              </a:buClr>
              <a:buSzPts val="2400"/>
              <a:buFont typeface="Arial"/>
              <a:buChar char="•"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ทักษะและการมีความรู้ด้านภาษาอังกฤษ: </a:t>
            </a:r>
            <a:r>
              <a:rPr lang="th-TH" sz="16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มีส่วนร่วมในการสนทนา (แบบตัวต่อตัว เป็นกลุ่ม และนำโดยครู) กับคู่สนทนาที่หลากหลายได้อย่างมีประสิทธิภาพ โดยการต่อยอดจากความเห็นของคนอื่นและแสดงออกถึงความเห็นของตัวเองได้อย่างชัดเจน ปฏิบัติตามกฎที่ตกลงกันไว้สำหรับการพูดคุยแลกเปลี่ยน</a:t>
            </a:r>
            <a:endParaRPr/>
          </a:p>
          <a:p>
            <a:pPr marL="171450" marR="0" lvl="0" indent="-1714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C69D"/>
              </a:buClr>
              <a:buSzPts val="2400"/>
              <a:buFont typeface="Arial"/>
              <a:buChar char="•"/>
            </a:pPr>
            <a:r>
              <a:rPr lang="th-TH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สังคมศึกษา: </a:t>
            </a:r>
            <a:r>
              <a:rPr lang="th-TH"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การศึกษาคน สถานที่ และสิ่งแวดล้อม จะทำให้เข้าใจความสัมพันธ์ระหว่างประชากรของมนุษย์และลักษณะทางกายภาพของโลก</a:t>
            </a:r>
            <a:endParaRPr/>
          </a:p>
        </p:txBody>
      </p:sp>
      <p:pic>
        <p:nvPicPr>
          <p:cNvPr id="125" name="Google Shape;125;p3" descr="A picture containing 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786" y="5360664"/>
            <a:ext cx="1149009" cy="114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 descr="A picture containing 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0795" y="5360663"/>
            <a:ext cx="1149009" cy="114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 descr="A picture containing 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29804" y="5360662"/>
            <a:ext cx="1149009" cy="114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 descr="Graphical user interface, application, 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78813" y="5360662"/>
            <a:ext cx="1149010" cy="114901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"/>
          <p:cNvSpPr/>
          <p:nvPr/>
        </p:nvSpPr>
        <p:spPr>
          <a:xfrm>
            <a:off x="323628" y="4875650"/>
            <a:ext cx="3057900" cy="4170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506496" y="4868100"/>
            <a:ext cx="33723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ความสอดคล้องกับ SDG</a:t>
            </a:r>
            <a:endParaRPr/>
          </a:p>
        </p:txBody>
      </p:sp>
      <p:sp>
        <p:nvSpPr>
          <p:cNvPr id="131" name="Google Shape;131;p3"/>
          <p:cNvSpPr/>
          <p:nvPr/>
        </p:nvSpPr>
        <p:spPr>
          <a:xfrm>
            <a:off x="2606051" y="185125"/>
            <a:ext cx="7776000" cy="9942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2" name="Google Shape;132;p3"/>
          <p:cNvSpPr/>
          <p:nvPr/>
        </p:nvSpPr>
        <p:spPr>
          <a:xfrm>
            <a:off x="2606051" y="185125"/>
            <a:ext cx="7776000" cy="73530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3" name="Google Shape;133;p3"/>
          <p:cNvSpPr txBox="1"/>
          <p:nvPr/>
        </p:nvSpPr>
        <p:spPr>
          <a:xfrm>
            <a:off x="2794674" y="294100"/>
            <a:ext cx="7587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การเตรียมบทเรียนและความสอดคล้องของหลักสูตร</a:t>
            </a:r>
            <a:r>
              <a:rPr lang="th-TH"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</p:txBody>
      </p:sp>
      <p:sp>
        <p:nvSpPr>
          <p:cNvPr id="134" name="Google Shape;134;p3"/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เวลาเตรียมการ: 10-15 นาที</a:t>
            </a:r>
            <a:endParaRPr/>
          </a:p>
        </p:txBody>
      </p:sp>
      <p:sp>
        <p:nvSpPr>
          <p:cNvPr id="135" name="Google Shape;135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3</a:t>
            </a:fld>
            <a:endParaRPr/>
          </a:p>
        </p:txBody>
      </p:sp>
      <p:grpSp>
        <p:nvGrpSpPr>
          <p:cNvPr id="136" name="Google Shape;136;p3"/>
          <p:cNvGrpSpPr/>
          <p:nvPr/>
        </p:nvGrpSpPr>
        <p:grpSpPr>
          <a:xfrm>
            <a:off x="5232608" y="5014925"/>
            <a:ext cx="6706307" cy="1453213"/>
            <a:chOff x="4790164" y="5133653"/>
            <a:chExt cx="6979920" cy="1459195"/>
          </a:xfrm>
        </p:grpSpPr>
        <p:sp>
          <p:nvSpPr>
            <p:cNvPr id="137" name="Google Shape;137;p3"/>
            <p:cNvSpPr/>
            <p:nvPr/>
          </p:nvSpPr>
          <p:spPr>
            <a:xfrm>
              <a:off x="4790164" y="5162929"/>
              <a:ext cx="6979920" cy="1069167"/>
            </a:xfrm>
            <a:prstGeom prst="roundRect">
              <a:avLst>
                <a:gd name="adj" fmla="val 16667"/>
              </a:avLst>
            </a:prstGeom>
            <a:solidFill>
              <a:srgbClr val="29C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9C7F7"/>
                </a:solidFill>
                <a:highlight>
                  <a:srgbClr val="29C7F7"/>
                </a:highlight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9C7F7"/>
                </a:solidFill>
                <a:highlight>
                  <a:srgbClr val="29C7F7"/>
                </a:highlight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790164" y="5443839"/>
              <a:ext cx="6979920" cy="1149009"/>
            </a:xfrm>
            <a:prstGeom prst="roundRect">
              <a:avLst>
                <a:gd name="adj" fmla="val 16667"/>
              </a:avLst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3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แผนการสอนได้ออกแบบมาให้มีความยืดหยุ่นและตอบสนองต่อความต้องการที่เปลี่ยนแปลงของห้องเรียนของคุณ บทเรียนต่าง ๆ สามารถแก้ไขและปรับแต่งได้ตามบริบทของนักเรียนและห้องเรียนที่แตกต่างกันไป มีเวอร์ชัน PowerPoint ที่มีคำแนะนำสำหรับครู และบทเรียน PDF ที่สามารถปริ๊นท์ได้ ให้ดาวน์โหลด 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39" name="Google Shape;139;p3"/>
            <p:cNvSpPr txBox="1"/>
            <p:nvPr/>
          </p:nvSpPr>
          <p:spPr>
            <a:xfrm>
              <a:off x="6797936" y="5133653"/>
              <a:ext cx="4280100" cy="37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18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บทเรียนที่ยืดหยุ่นและปรับเปลี่ยนได้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42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4"/>
          <p:cNvSpPr/>
          <p:nvPr/>
        </p:nvSpPr>
        <p:spPr>
          <a:xfrm>
            <a:off x="2606040" y="185126"/>
            <a:ext cx="6979920" cy="991698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8" name="Google Shape;148;p4"/>
          <p:cNvSpPr txBox="1"/>
          <p:nvPr/>
        </p:nvSpPr>
        <p:spPr>
          <a:xfrm>
            <a:off x="2983322" y="294106"/>
            <a:ext cx="62253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บทเรียน </a:t>
            </a:r>
            <a:endParaRPr/>
          </a:p>
        </p:txBody>
      </p:sp>
      <p:sp>
        <p:nvSpPr>
          <p:cNvPr id="149" name="Google Shape;149;p4"/>
          <p:cNvSpPr/>
          <p:nvPr/>
        </p:nvSpPr>
        <p:spPr>
          <a:xfrm>
            <a:off x="413972" y="1457067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0" name="Google Shape;150;p4"/>
          <p:cNvSpPr/>
          <p:nvPr/>
        </p:nvSpPr>
        <p:spPr>
          <a:xfrm>
            <a:off x="360335" y="1457067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404919" y="1437015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/>
          </a:p>
        </p:txBody>
      </p:sp>
      <p:sp>
        <p:nvSpPr>
          <p:cNvPr id="152" name="Google Shape;152;p4"/>
          <p:cNvSpPr/>
          <p:nvPr/>
        </p:nvSpPr>
        <p:spPr>
          <a:xfrm>
            <a:off x="911773" y="1347039"/>
            <a:ext cx="10866300" cy="16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แนะนำบทเรียนให้กับนักเรียนของคุณโดยการถามเกี่ยวกับความรู้เกี่ยวกับการรีไซเคิลของพวกเขา และดูว่ามีใครบ้างที่รีไซเคิลที่บ้าน</a:t>
            </a:r>
            <a:endParaRPr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</a:pPr>
            <a:r>
              <a:rPr lang="th-TH" sz="14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แสดงสไลด์ “ได้/ไม่ได้” หรือปริ๊นท์เอกสารประกอบคำบรรยาย </a:t>
            </a:r>
            <a:endParaRPr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</a:pPr>
            <a:r>
              <a:rPr lang="th-TH" sz="14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ชวนนักเรียนพูดคุยเกี่ยวกับพื้นฐานของการรีไซเคิล </a:t>
            </a:r>
            <a:endParaRPr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</a:pPr>
            <a:r>
              <a:rPr lang="th-TH" sz="14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การรีไซเคิลคืออะไร </a:t>
            </a:r>
            <a:endParaRPr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</a:pPr>
            <a:r>
              <a:rPr lang="th-TH" sz="14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อะไรบ้างที่เอามารีไซเคิลได้ </a:t>
            </a:r>
            <a:endParaRPr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</a:pPr>
            <a:r>
              <a:rPr lang="th-TH" sz="14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อะไรบ้างที่เอามารีไซเคิลไม่ได้ </a:t>
            </a:r>
            <a:endParaRPr/>
          </a:p>
        </p:txBody>
      </p:sp>
      <p:sp>
        <p:nvSpPr>
          <p:cNvPr id="153" name="Google Shape;153;p4"/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ระยะเวลาบทเรียน: 25-30 นาที</a:t>
            </a:r>
            <a:endParaRPr/>
          </a:p>
        </p:txBody>
      </p:sp>
      <p:sp>
        <p:nvSpPr>
          <p:cNvPr id="154" name="Google Shape;154;p4"/>
          <p:cNvSpPr/>
          <p:nvPr/>
        </p:nvSpPr>
        <p:spPr>
          <a:xfrm>
            <a:off x="413972" y="3824659"/>
            <a:ext cx="389700" cy="3897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360335" y="3824659"/>
            <a:ext cx="389700" cy="389700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6" name="Google Shape;156;p4"/>
          <p:cNvSpPr/>
          <p:nvPr/>
        </p:nvSpPr>
        <p:spPr>
          <a:xfrm>
            <a:off x="404919" y="3880807"/>
            <a:ext cx="3018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/>
          </a:p>
        </p:txBody>
      </p:sp>
      <p:sp>
        <p:nvSpPr>
          <p:cNvPr id="157" name="Google Shape;157;p4"/>
          <p:cNvSpPr/>
          <p:nvPr/>
        </p:nvSpPr>
        <p:spPr>
          <a:xfrm>
            <a:off x="911773" y="3867031"/>
            <a:ext cx="10866300" cy="25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เปิดสไลด์ "เหตุผลที่ทำให้การรีไซเคิลช่วยสิ่งแวดล้อม" และพูดคุย</a:t>
            </a: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เกี่ยวกับประโยชน์ของการรีไซเคิลต่อสิ่งแวดล้อม ที่ทำให้เราสามารถผลิตสิ่งของจำนวนมากจากวัสดุรีไซเคิล การรีไซเคิลช่วยประหยัดพลังงาน ประหยัดทรัพยากร และลดมลพิษ อธิบายให้นักเรียนเข้าใจว่า สิ่งของที่รีไซเคิลสามารถเปลี่ยนเป็นของต่าง ๆ มากมาย และใช้พลังงานน้อยลงและก่อให้เกิดมลพิษน้อยกว่าการผลิตของเหล่านั้น</a:t>
            </a:r>
            <a:endParaRPr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</a:pPr>
            <a:r>
              <a:rPr lang="th-TH" sz="14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ตัวอย่างสิ่งของที่รีไซเคิลได้มีอะไรบ้าง </a:t>
            </a:r>
            <a:endParaRPr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</a:pPr>
            <a:r>
              <a:rPr lang="th-TH" sz="14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จะเกิดอะไรขึ้นกับของเหล่านั้นเมื่อเอากลับมารีไซเคิล</a:t>
            </a:r>
            <a:endParaRPr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</a:pPr>
            <a:r>
              <a:rPr lang="th-TH" sz="14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มีการเอากลับมาใช้ใหม่ หรือถูกเปลี่ยนไปเป็นอย่างอื่น </a:t>
            </a:r>
            <a:endParaRPr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</a:pPr>
            <a:r>
              <a:rPr lang="th-TH" sz="14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ของอะไรบ้างที่ทำจากวัสดุที่รีไซเคิลได้</a:t>
            </a:r>
            <a:endParaRPr/>
          </a:p>
        </p:txBody>
      </p:sp>
      <p:sp>
        <p:nvSpPr>
          <p:cNvPr id="158" name="Google Shape;15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42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/>
          <p:nvPr/>
        </p:nvSpPr>
        <p:spPr>
          <a:xfrm>
            <a:off x="2606040" y="185126"/>
            <a:ext cx="6979920" cy="991698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7" name="Google Shape;167;p5"/>
          <p:cNvSpPr txBox="1"/>
          <p:nvPr/>
        </p:nvSpPr>
        <p:spPr>
          <a:xfrm>
            <a:off x="2983322" y="294106"/>
            <a:ext cx="62253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บทเรียน </a:t>
            </a:r>
            <a:endParaRPr/>
          </a:p>
        </p:txBody>
      </p:sp>
      <p:sp>
        <p:nvSpPr>
          <p:cNvPr id="168" name="Google Shape;168;p5"/>
          <p:cNvSpPr/>
          <p:nvPr/>
        </p:nvSpPr>
        <p:spPr>
          <a:xfrm>
            <a:off x="413972" y="1449128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9" name="Google Shape;169;p5"/>
          <p:cNvSpPr/>
          <p:nvPr/>
        </p:nvSpPr>
        <p:spPr>
          <a:xfrm>
            <a:off x="360335" y="1449128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0" name="Google Shape;170;p5"/>
          <p:cNvSpPr/>
          <p:nvPr/>
        </p:nvSpPr>
        <p:spPr>
          <a:xfrm>
            <a:off x="404919" y="1429076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/>
          </a:p>
        </p:txBody>
      </p:sp>
      <p:sp>
        <p:nvSpPr>
          <p:cNvPr id="171" name="Google Shape;171;p5"/>
          <p:cNvSpPr/>
          <p:nvPr/>
        </p:nvSpPr>
        <p:spPr>
          <a:xfrm>
            <a:off x="911773" y="1491500"/>
            <a:ext cx="10866255" cy="9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แบ่งนักเรียนออกเป็นกลุ่มและแจกชุดการ์ดที่มีภาพของสิ่งของที่รีไซเคิลได้/รีไซเคิลไม่ได้ และภาพผลิตภัณฑ์ที่ทำจากวัสดุที่รีไซเคิลได้ </a:t>
            </a: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บอกนักเรียนว่าพวกเขาจะได้ทำงานเป็นทีมเพื่อจับคู่การ์ดรูปผลิตภัณฑ์กับการ์ดรูปสิ่งของที่รีไซเคิลได้ที่แสดงให้เห็นว่าสามารถนำของสิ่งนั้นไปรีไซเคิลได้อย่างไร </a:t>
            </a:r>
            <a:endParaRPr/>
          </a:p>
        </p:txBody>
      </p:sp>
      <p:sp>
        <p:nvSpPr>
          <p:cNvPr id="172" name="Google Shape;172;p5"/>
          <p:cNvSpPr txBox="1"/>
          <p:nvPr/>
        </p:nvSpPr>
        <p:spPr>
          <a:xfrm>
            <a:off x="2794681" y="901959"/>
            <a:ext cx="66026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ระยะเวลาบทเรียน: 25-30 นาที</a:t>
            </a:r>
            <a:endParaRPr/>
          </a:p>
        </p:txBody>
      </p:sp>
      <p:sp>
        <p:nvSpPr>
          <p:cNvPr id="173" name="Google Shape;173;p5"/>
          <p:cNvSpPr/>
          <p:nvPr/>
        </p:nvSpPr>
        <p:spPr>
          <a:xfrm>
            <a:off x="413972" y="4100923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4" name="Google Shape;174;p5"/>
          <p:cNvSpPr/>
          <p:nvPr/>
        </p:nvSpPr>
        <p:spPr>
          <a:xfrm>
            <a:off x="360335" y="4100923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5" name="Google Shape;175;p5"/>
          <p:cNvSpPr/>
          <p:nvPr/>
        </p:nvSpPr>
        <p:spPr>
          <a:xfrm>
            <a:off x="404919" y="4080871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5</a:t>
            </a:r>
            <a:endParaRPr/>
          </a:p>
        </p:txBody>
      </p:sp>
      <p:sp>
        <p:nvSpPr>
          <p:cNvPr id="176" name="Google Shape;176;p5"/>
          <p:cNvSpPr/>
          <p:nvPr/>
        </p:nvSpPr>
        <p:spPr>
          <a:xfrm>
            <a:off x="911773" y="4143295"/>
            <a:ext cx="10866255" cy="663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บอกให้นักเรียนหยิบกระดาษและเขียนชื่อวัสดุที่รีไซเคิลได้ (ขวดพลาสติก PET) และให้พวกเขาวาดผลิตภัณฑ์ที่ต้องการทำขึ้นมาจากสิ่งของที่รีไซเคิลได้นั้น </a:t>
            </a: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บอกให้พวกเขาแบ่งปันกับเพื่อนร่วมชั้นเรียน ออกแบบเค้าโครงให้ตรงกับสไลด์ที่นำเสนอ</a:t>
            </a:r>
            <a:endParaRPr/>
          </a:p>
        </p:txBody>
      </p:sp>
      <p:sp>
        <p:nvSpPr>
          <p:cNvPr id="177" name="Google Shape;177;p5"/>
          <p:cNvSpPr/>
          <p:nvPr/>
        </p:nvSpPr>
        <p:spPr>
          <a:xfrm>
            <a:off x="413972" y="2891713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360335" y="2891713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9" name="Google Shape;179;p5"/>
          <p:cNvSpPr/>
          <p:nvPr/>
        </p:nvSpPr>
        <p:spPr>
          <a:xfrm>
            <a:off x="404919" y="2871661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8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/>
          </a:p>
        </p:txBody>
      </p:sp>
      <p:sp>
        <p:nvSpPr>
          <p:cNvPr id="180" name="Google Shape;180;p5"/>
          <p:cNvSpPr/>
          <p:nvPr/>
        </p:nvSpPr>
        <p:spPr>
          <a:xfrm>
            <a:off x="911773" y="2934085"/>
            <a:ext cx="10866255" cy="663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นำการพูดคุยเกี่ยวกับกิจกรรมและช่วยให้นักเรียนจับคู่กันได้อย่างถูกต้อง </a:t>
            </a:r>
            <a:r>
              <a:rPr lang="th-TH" sz="16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ถ้ามีการจับคู่ที่นักเรียนไม่เข้าใจ ให้อธิบายความสัมพันธ์ระหว่างสิ่งของที่รีไซเคิลได้และผลิตภัณฑ์ต่าง ๆ</a:t>
            </a:r>
            <a:endParaRPr/>
          </a:p>
        </p:txBody>
      </p:sp>
      <p:sp>
        <p:nvSpPr>
          <p:cNvPr id="181" name="Google Shape;181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5</a:t>
            </a:fld>
            <a:endParaRPr/>
          </a:p>
        </p:txBody>
      </p:sp>
      <p:pic>
        <p:nvPicPr>
          <p:cNvPr id="182" name="Google Shape;18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7221" y="4863503"/>
            <a:ext cx="5504114" cy="162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42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Tahoma"/>
              <a:buNone/>
            </a:pPr>
            <a:fld id="{00000000-1234-1234-1234-123412341234}" type="slidenum">
              <a:rPr lang="th-TH"/>
              <a:t>6</a:t>
            </a:fld>
            <a:endParaRPr/>
          </a:p>
        </p:txBody>
      </p:sp>
      <p:pic>
        <p:nvPicPr>
          <p:cNvPr id="189" name="Google Shape;189;p6" descr="Graphical user interface, text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21855" b="73164"/>
          <a:stretch/>
        </p:blipFill>
        <p:spPr>
          <a:xfrm>
            <a:off x="929898" y="2611806"/>
            <a:ext cx="7919634" cy="114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6" descr="Graphical user interface, text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50975" t="38442" r="-13" b="16"/>
          <a:stretch/>
        </p:blipFill>
        <p:spPr>
          <a:xfrm>
            <a:off x="6739913" y="4091552"/>
            <a:ext cx="4969790" cy="2629923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6"/>
          <p:cNvSpPr/>
          <p:nvPr/>
        </p:nvSpPr>
        <p:spPr>
          <a:xfrm>
            <a:off x="2606040" y="185126"/>
            <a:ext cx="6979920" cy="87401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3" name="Google Shape;193;p6"/>
          <p:cNvSpPr txBox="1"/>
          <p:nvPr/>
        </p:nvSpPr>
        <p:spPr>
          <a:xfrm>
            <a:off x="2794682" y="294106"/>
            <a:ext cx="660263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เตรียมการนำเสนอ PowerPoint</a:t>
            </a:r>
            <a:endParaRPr/>
          </a:p>
        </p:txBody>
      </p:sp>
      <p:sp>
        <p:nvSpPr>
          <p:cNvPr id="194" name="Google Shape;194;p6"/>
          <p:cNvSpPr/>
          <p:nvPr/>
        </p:nvSpPr>
        <p:spPr>
          <a:xfrm>
            <a:off x="323617" y="1247462"/>
            <a:ext cx="11361877" cy="1175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เมื่อคุณพร้อมที่จะนำเสนอบทเรียน ให้คลิก </a:t>
            </a:r>
            <a:r>
              <a:rPr lang="th-TH" sz="2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Slide Show</a:t>
            </a:r>
            <a:r>
              <a:rPr lang="th-TH" sz="20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บนแถบเมนูด้านบน แล้วเลือก </a:t>
            </a:r>
            <a:r>
              <a:rPr lang="th-TH" sz="2000" b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Presenter View </a:t>
            </a:r>
            <a:r>
              <a:rPr lang="th-TH" sz="20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เมื่อเข้าสู่โหมด Presenter คุณสามารถดูบันทึกย่อของคุณ ในขณะที่ผู้ชมจะเห็นเฉพาะสไลด์ของคุณ</a:t>
            </a:r>
            <a:endParaRPr/>
          </a:p>
        </p:txBody>
      </p:sp>
      <p:sp>
        <p:nvSpPr>
          <p:cNvPr id="195" name="Google Shape;195;p6"/>
          <p:cNvSpPr/>
          <p:nvPr/>
        </p:nvSpPr>
        <p:spPr>
          <a:xfrm>
            <a:off x="323616" y="3978315"/>
            <a:ext cx="6092681" cy="1914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บันทึกย่อจะปรากฏในบานหน้าต่างทางด้านขวา ข้อความจะถูกตัดโดยอัตโนมัติ และแถบเลื่อนแนวตั้งจะปรากฏขึ้นถ้าจำเป็น คุณยังสามารถเปลี่ยนขนาดของข้อความในบานหน้าต่าง</a:t>
            </a:r>
            <a:endParaRPr sz="200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บันทึกย่อได้โดยใช้ปุ่มสองปุ่มที่มุมซ้ายล่างของบาน</a:t>
            </a:r>
            <a:endParaRPr sz="200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หน้าต่างบันทึกย่อ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7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" name="Google Shape;202;p7"/>
          <p:cNvGrpSpPr/>
          <p:nvPr/>
        </p:nvGrpSpPr>
        <p:grpSpPr>
          <a:xfrm>
            <a:off x="1480707" y="5036833"/>
            <a:ext cx="3105300" cy="740486"/>
            <a:chOff x="1058928" y="327691"/>
            <a:chExt cx="3105300" cy="740486"/>
          </a:xfrm>
        </p:grpSpPr>
        <p:sp>
          <p:nvSpPr>
            <p:cNvPr id="203" name="Google Shape;203;p7"/>
            <p:cNvSpPr/>
            <p:nvPr/>
          </p:nvSpPr>
          <p:spPr>
            <a:xfrm>
              <a:off x="1058928" y="332877"/>
              <a:ext cx="3105300" cy="735300"/>
            </a:xfrm>
            <a:prstGeom prst="roundRect">
              <a:avLst>
                <a:gd name="adj" fmla="val 16667"/>
              </a:avLst>
            </a:prstGeom>
            <a:solidFill>
              <a:srgbClr val="29C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7"/>
            <p:cNvSpPr txBox="1"/>
            <p:nvPr/>
          </p:nvSpPr>
          <p:spPr>
            <a:xfrm>
              <a:off x="1527338" y="327691"/>
              <a:ext cx="2347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th-TH" sz="4000" b="1" i="0" u="none" strike="noStrike" cap="non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ได้</a:t>
              </a:r>
              <a:endParaRPr/>
            </a:p>
          </p:txBody>
        </p:sp>
      </p:grpSp>
      <p:grpSp>
        <p:nvGrpSpPr>
          <p:cNvPr id="205" name="Google Shape;205;p7"/>
          <p:cNvGrpSpPr/>
          <p:nvPr/>
        </p:nvGrpSpPr>
        <p:grpSpPr>
          <a:xfrm>
            <a:off x="7606116" y="5001675"/>
            <a:ext cx="3105300" cy="736548"/>
            <a:chOff x="7983908" y="313974"/>
            <a:chExt cx="3105300" cy="736548"/>
          </a:xfrm>
        </p:grpSpPr>
        <p:sp>
          <p:nvSpPr>
            <p:cNvPr id="206" name="Google Shape;206;p7"/>
            <p:cNvSpPr/>
            <p:nvPr/>
          </p:nvSpPr>
          <p:spPr>
            <a:xfrm>
              <a:off x="7983908" y="313974"/>
              <a:ext cx="3105300" cy="735300"/>
            </a:xfrm>
            <a:prstGeom prst="roundRect">
              <a:avLst>
                <a:gd name="adj" fmla="val 16667"/>
              </a:avLst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7"/>
            <p:cNvSpPr txBox="1"/>
            <p:nvPr/>
          </p:nvSpPr>
          <p:spPr>
            <a:xfrm>
              <a:off x="8362595" y="342522"/>
              <a:ext cx="2347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th-TH" sz="4000" b="1" i="0" u="none" strike="noStrike" cap="non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ไม่ได้</a:t>
              </a:r>
              <a:endParaRPr/>
            </a:p>
          </p:txBody>
        </p:sp>
      </p:grpSp>
      <p:grpSp>
        <p:nvGrpSpPr>
          <p:cNvPr id="208" name="Google Shape;208;p7"/>
          <p:cNvGrpSpPr/>
          <p:nvPr/>
        </p:nvGrpSpPr>
        <p:grpSpPr>
          <a:xfrm>
            <a:off x="161900" y="81404"/>
            <a:ext cx="1489800" cy="1946546"/>
            <a:chOff x="864983" y="1746170"/>
            <a:chExt cx="1489800" cy="1946546"/>
          </a:xfrm>
        </p:grpSpPr>
        <p:pic>
          <p:nvPicPr>
            <p:cNvPr id="209" name="Google Shape;209;p7" descr="A picture containing plastic, vessel, jar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23533" y="1746170"/>
              <a:ext cx="1260259" cy="1508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Google Shape;210;p7"/>
            <p:cNvSpPr/>
            <p:nvPr/>
          </p:nvSpPr>
          <p:spPr>
            <a:xfrm>
              <a:off x="864983" y="3255616"/>
              <a:ext cx="1489800" cy="43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ขวดโหลแก้ว</a:t>
              </a:r>
              <a:endParaRPr sz="1800"/>
            </a:p>
          </p:txBody>
        </p:sp>
      </p:grpSp>
      <p:grpSp>
        <p:nvGrpSpPr>
          <p:cNvPr id="211" name="Google Shape;211;p7"/>
          <p:cNvGrpSpPr/>
          <p:nvPr/>
        </p:nvGrpSpPr>
        <p:grpSpPr>
          <a:xfrm>
            <a:off x="1526254" y="119530"/>
            <a:ext cx="2347800" cy="1948536"/>
            <a:chOff x="2948176" y="1768789"/>
            <a:chExt cx="2347800" cy="1948536"/>
          </a:xfrm>
        </p:grpSpPr>
        <p:sp>
          <p:nvSpPr>
            <p:cNvPr id="212" name="Google Shape;212;p7"/>
            <p:cNvSpPr/>
            <p:nvPr/>
          </p:nvSpPr>
          <p:spPr>
            <a:xfrm>
              <a:off x="2948176" y="3255625"/>
              <a:ext cx="2347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ขวดพลาสติก PET</a:t>
              </a:r>
              <a:endParaRPr sz="1200"/>
            </a:p>
          </p:txBody>
        </p:sp>
        <p:pic>
          <p:nvPicPr>
            <p:cNvPr id="213" name="Google Shape;213;p7" descr="A bottle of water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55827" y="1768789"/>
              <a:ext cx="1341942" cy="17053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4" name="Google Shape;214;p7"/>
          <p:cNvGrpSpPr/>
          <p:nvPr/>
        </p:nvGrpSpPr>
        <p:grpSpPr>
          <a:xfrm>
            <a:off x="5264423" y="356475"/>
            <a:ext cx="1680674" cy="1711650"/>
            <a:chOff x="3040649" y="4171116"/>
            <a:chExt cx="1934700" cy="1711650"/>
          </a:xfrm>
        </p:grpSpPr>
        <p:sp>
          <p:nvSpPr>
            <p:cNvPr id="215" name="Google Shape;215;p7"/>
            <p:cNvSpPr/>
            <p:nvPr/>
          </p:nvSpPr>
          <p:spPr>
            <a:xfrm>
              <a:off x="3040649" y="5421066"/>
              <a:ext cx="1934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กระป๋องโลหะ</a:t>
              </a:r>
              <a:endParaRPr sz="1200"/>
            </a:p>
          </p:txBody>
        </p:sp>
        <p:pic>
          <p:nvPicPr>
            <p:cNvPr id="216" name="Google Shape;216;p7" descr="A close up of a roll of tape&#10;&#10;Description automatically generated with low confidenc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52103" y="4171116"/>
              <a:ext cx="648663" cy="12271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7" name="Google Shape;217;p7"/>
          <p:cNvGrpSpPr/>
          <p:nvPr/>
        </p:nvGrpSpPr>
        <p:grpSpPr>
          <a:xfrm>
            <a:off x="5743257" y="2128285"/>
            <a:ext cx="1958675" cy="1793178"/>
            <a:chOff x="488426" y="4064988"/>
            <a:chExt cx="1958675" cy="1793178"/>
          </a:xfrm>
        </p:grpSpPr>
        <p:sp>
          <p:nvSpPr>
            <p:cNvPr id="218" name="Google Shape;218;p7"/>
            <p:cNvSpPr/>
            <p:nvPr/>
          </p:nvSpPr>
          <p:spPr>
            <a:xfrm>
              <a:off x="671401" y="5421066"/>
              <a:ext cx="1775700" cy="43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th-TH" sz="20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กล่องกระดาษแข็ง</a:t>
              </a:r>
              <a:endParaRPr/>
            </a:p>
          </p:txBody>
        </p:sp>
        <p:pic>
          <p:nvPicPr>
            <p:cNvPr id="219" name="Google Shape;219;p7" descr="A picture containing box, stationary, container, envelop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8426" y="4064988"/>
              <a:ext cx="1839066" cy="13747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0" name="Google Shape;220;p7"/>
          <p:cNvGrpSpPr/>
          <p:nvPr/>
        </p:nvGrpSpPr>
        <p:grpSpPr>
          <a:xfrm>
            <a:off x="10019127" y="2112411"/>
            <a:ext cx="1766479" cy="1706735"/>
            <a:chOff x="6420868" y="1760417"/>
            <a:chExt cx="1680600" cy="1342195"/>
          </a:xfrm>
        </p:grpSpPr>
        <p:pic>
          <p:nvPicPr>
            <p:cNvPr id="221" name="Google Shape;221;p7" descr="A picture containing banana, indoor, yellow, half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506825" y="1760417"/>
              <a:ext cx="1477075" cy="10526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" name="Google Shape;222;p7"/>
            <p:cNvSpPr/>
            <p:nvPr/>
          </p:nvSpPr>
          <p:spPr>
            <a:xfrm>
              <a:off x="6420868" y="2700012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เปลือกกล้วย</a:t>
              </a:r>
              <a:endParaRPr/>
            </a:p>
          </p:txBody>
        </p:sp>
      </p:grpSp>
      <p:grpSp>
        <p:nvGrpSpPr>
          <p:cNvPr id="223" name="Google Shape;223;p7"/>
          <p:cNvGrpSpPr/>
          <p:nvPr/>
        </p:nvGrpSpPr>
        <p:grpSpPr>
          <a:xfrm>
            <a:off x="9718318" y="582205"/>
            <a:ext cx="2154025" cy="1530354"/>
            <a:chOff x="8346482" y="1742821"/>
            <a:chExt cx="1680600" cy="1356456"/>
          </a:xfrm>
        </p:grpSpPr>
        <p:sp>
          <p:nvSpPr>
            <p:cNvPr id="224" name="Google Shape;224;p7"/>
            <p:cNvSpPr/>
            <p:nvPr/>
          </p:nvSpPr>
          <p:spPr>
            <a:xfrm>
              <a:off x="8346482" y="2696677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5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ผ้าเช็ดปากที่สกปรก</a:t>
              </a:r>
              <a:endParaRPr sz="1100"/>
            </a:p>
          </p:txBody>
        </p:sp>
        <p:pic>
          <p:nvPicPr>
            <p:cNvPr id="225" name="Google Shape;225;p7" descr="A picture containing cloth, paper, indoor, bed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17622" y="1742821"/>
              <a:ext cx="756885" cy="740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6" name="Google Shape;226;p7"/>
          <p:cNvGrpSpPr/>
          <p:nvPr/>
        </p:nvGrpSpPr>
        <p:grpSpPr>
          <a:xfrm>
            <a:off x="6623106" y="448831"/>
            <a:ext cx="2037559" cy="1705495"/>
            <a:chOff x="6377570" y="3189531"/>
            <a:chExt cx="1680600" cy="1298040"/>
          </a:xfrm>
        </p:grpSpPr>
        <p:sp>
          <p:nvSpPr>
            <p:cNvPr id="227" name="Google Shape;227;p7"/>
            <p:cNvSpPr/>
            <p:nvPr/>
          </p:nvSpPr>
          <p:spPr>
            <a:xfrm>
              <a:off x="6377570" y="4084971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หลอดไฟ</a:t>
              </a:r>
              <a:endParaRPr/>
            </a:p>
          </p:txBody>
        </p:sp>
        <p:pic>
          <p:nvPicPr>
            <p:cNvPr id="228" name="Google Shape;228;p7" descr="A picture containing cup, light, glass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914029" y="3189531"/>
              <a:ext cx="529129" cy="87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9" name="Google Shape;229;p7"/>
          <p:cNvGrpSpPr/>
          <p:nvPr/>
        </p:nvGrpSpPr>
        <p:grpSpPr>
          <a:xfrm>
            <a:off x="8077635" y="200529"/>
            <a:ext cx="2037727" cy="2056055"/>
            <a:chOff x="8347377" y="3061193"/>
            <a:chExt cx="1680600" cy="1441126"/>
          </a:xfrm>
        </p:grpSpPr>
        <p:pic>
          <p:nvPicPr>
            <p:cNvPr id="230" name="Google Shape;230;p7" descr="Calendar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419616">
              <a:off x="8449667" y="3141253"/>
              <a:ext cx="1381506" cy="10873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7"/>
            <p:cNvSpPr/>
            <p:nvPr/>
          </p:nvSpPr>
          <p:spPr>
            <a:xfrm>
              <a:off x="8347377" y="4099719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6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กล่องใส่น้ำผลไม้</a:t>
              </a:r>
              <a:endParaRPr sz="1200"/>
            </a:p>
          </p:txBody>
        </p:sp>
      </p:grpSp>
      <p:grpSp>
        <p:nvGrpSpPr>
          <p:cNvPr id="232" name="Google Shape;232;p7"/>
          <p:cNvGrpSpPr/>
          <p:nvPr/>
        </p:nvGrpSpPr>
        <p:grpSpPr>
          <a:xfrm>
            <a:off x="3954057" y="2308469"/>
            <a:ext cx="1680600" cy="1270408"/>
            <a:chOff x="6365330" y="4619518"/>
            <a:chExt cx="1680600" cy="1270408"/>
          </a:xfrm>
        </p:grpSpPr>
        <p:pic>
          <p:nvPicPr>
            <p:cNvPr id="233" name="Google Shape;233;p7" descr="A picture containing toy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613205" y="4619518"/>
              <a:ext cx="1125057" cy="9133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234;p7"/>
            <p:cNvSpPr/>
            <p:nvPr/>
          </p:nvSpPr>
          <p:spPr>
            <a:xfrm>
              <a:off x="6365330" y="5487326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ของเล่น</a:t>
              </a:r>
              <a:endParaRPr/>
            </a:p>
          </p:txBody>
        </p:sp>
      </p:grpSp>
      <p:grpSp>
        <p:nvGrpSpPr>
          <p:cNvPr id="235" name="Google Shape;235;p7"/>
          <p:cNvGrpSpPr/>
          <p:nvPr/>
        </p:nvGrpSpPr>
        <p:grpSpPr>
          <a:xfrm>
            <a:off x="2134796" y="2157928"/>
            <a:ext cx="1680600" cy="1343602"/>
            <a:chOff x="8327554" y="4546324"/>
            <a:chExt cx="1680600" cy="1343602"/>
          </a:xfrm>
        </p:grpSpPr>
        <p:pic>
          <p:nvPicPr>
            <p:cNvPr id="236" name="Google Shape;236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622992" y="4546324"/>
              <a:ext cx="898831" cy="9998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Google Shape;237;p7"/>
            <p:cNvSpPr/>
            <p:nvPr/>
          </p:nvSpPr>
          <p:spPr>
            <a:xfrm>
              <a:off x="8327554" y="5487326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ถุงพลาสติก</a:t>
              </a:r>
              <a:endParaRPr/>
            </a:p>
          </p:txBody>
        </p:sp>
      </p:grpSp>
      <p:grpSp>
        <p:nvGrpSpPr>
          <p:cNvPr id="238" name="Google Shape;238;p7"/>
          <p:cNvGrpSpPr/>
          <p:nvPr/>
        </p:nvGrpSpPr>
        <p:grpSpPr>
          <a:xfrm>
            <a:off x="37092" y="2073700"/>
            <a:ext cx="1941933" cy="1692384"/>
            <a:chOff x="10237173" y="4571526"/>
            <a:chExt cx="1680600" cy="1343056"/>
          </a:xfrm>
        </p:grpSpPr>
        <p:pic>
          <p:nvPicPr>
            <p:cNvPr id="239" name="Google Shape;239;p7" descr="A close-up of a sword&#10;&#10;Description automatically generated with low confidence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-996008" flipH="1">
              <a:off x="10454559" y="4701929"/>
              <a:ext cx="1025960" cy="7750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7"/>
            <p:cNvSpPr/>
            <p:nvPr/>
          </p:nvSpPr>
          <p:spPr>
            <a:xfrm>
              <a:off x="10237173" y="5511982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ดินสอ</a:t>
              </a:r>
              <a:endParaRPr/>
            </a:p>
          </p:txBody>
        </p:sp>
      </p:grpSp>
      <p:grpSp>
        <p:nvGrpSpPr>
          <p:cNvPr id="241" name="Google Shape;241;p7"/>
          <p:cNvGrpSpPr/>
          <p:nvPr/>
        </p:nvGrpSpPr>
        <p:grpSpPr>
          <a:xfrm>
            <a:off x="3494296" y="469845"/>
            <a:ext cx="1868827" cy="1729998"/>
            <a:chOff x="10256338" y="3269424"/>
            <a:chExt cx="1680600" cy="1232895"/>
          </a:xfrm>
        </p:grpSpPr>
        <p:pic>
          <p:nvPicPr>
            <p:cNvPr id="242" name="Google Shape;242;p7" descr="A pair of shoes&#10;&#10;Description automatically generated with low confidence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396392" y="3269424"/>
              <a:ext cx="1272277" cy="806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7"/>
            <p:cNvSpPr/>
            <p:nvPr/>
          </p:nvSpPr>
          <p:spPr>
            <a:xfrm>
              <a:off x="10256338" y="4099719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รองเท้า</a:t>
              </a:r>
              <a:endParaRPr/>
            </a:p>
          </p:txBody>
        </p:sp>
      </p:grpSp>
      <p:sp>
        <p:nvSpPr>
          <p:cNvPr id="244" name="Google Shape;244;p7"/>
          <p:cNvSpPr txBox="1"/>
          <p:nvPr/>
        </p:nvSpPr>
        <p:spPr>
          <a:xfrm>
            <a:off x="9042775" y="12242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 sz="1200">
                <a:solidFill>
                  <a:srgbClr val="888888"/>
                </a:solidFill>
              </a:rPr>
              <a:t>7</a:t>
            </a:fld>
            <a:endParaRPr sz="1200">
              <a:solidFill>
                <a:srgbClr val="888888"/>
              </a:solidFill>
            </a:endParaRPr>
          </a:p>
        </p:txBody>
      </p:sp>
      <p:grpSp>
        <p:nvGrpSpPr>
          <p:cNvPr id="245" name="Google Shape;245;p7"/>
          <p:cNvGrpSpPr/>
          <p:nvPr/>
        </p:nvGrpSpPr>
        <p:grpSpPr>
          <a:xfrm>
            <a:off x="7876728" y="1829351"/>
            <a:ext cx="2154025" cy="2135455"/>
            <a:chOff x="10269241" y="1451979"/>
            <a:chExt cx="1680600" cy="1669498"/>
          </a:xfrm>
        </p:grpSpPr>
        <p:sp>
          <p:nvSpPr>
            <p:cNvPr id="246" name="Google Shape;246;p7"/>
            <p:cNvSpPr/>
            <p:nvPr/>
          </p:nvSpPr>
          <p:spPr>
            <a:xfrm>
              <a:off x="10269241" y="2696677"/>
              <a:ext cx="1680600" cy="42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th-TH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สายยางสำหรับสวน</a:t>
              </a:r>
              <a:endParaRPr/>
            </a:p>
          </p:txBody>
        </p:sp>
        <p:pic>
          <p:nvPicPr>
            <p:cNvPr id="247" name="Google Shape;247;p7" descr="A picture containing cable, connector&#10;&#10;Description automatically generated"/>
            <p:cNvPicPr preferRelativeResize="0"/>
            <p:nvPr/>
          </p:nvPicPr>
          <p:blipFill rotWithShape="1">
            <a:blip r:embed="rId16">
              <a:alphaModFix/>
            </a:blip>
            <a:srcRect b="-50"/>
            <a:stretch/>
          </p:blipFill>
          <p:spPr>
            <a:xfrm>
              <a:off x="10402520" y="1451979"/>
              <a:ext cx="1233133" cy="133422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48" name="Google Shape;248;p7"/>
          <p:cNvCxnSpPr>
            <a:stCxn id="210" idx="0"/>
            <a:endCxn id="204" idx="0"/>
          </p:cNvCxnSpPr>
          <p:nvPr/>
        </p:nvCxnSpPr>
        <p:spPr>
          <a:xfrm>
            <a:off x="906800" y="1590850"/>
            <a:ext cx="2216100" cy="34461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9" name="Google Shape;249;p7"/>
          <p:cNvCxnSpPr/>
          <p:nvPr/>
        </p:nvCxnSpPr>
        <p:spPr>
          <a:xfrm>
            <a:off x="1685978" y="1824916"/>
            <a:ext cx="1437000" cy="31767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0" name="Google Shape;250;p7"/>
          <p:cNvCxnSpPr>
            <a:endCxn id="206" idx="1"/>
          </p:cNvCxnSpPr>
          <p:nvPr/>
        </p:nvCxnSpPr>
        <p:spPr>
          <a:xfrm>
            <a:off x="5011716" y="1603725"/>
            <a:ext cx="2594400" cy="37656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1" name="Google Shape;251;p7"/>
          <p:cNvCxnSpPr>
            <a:stCxn id="215" idx="0"/>
          </p:cNvCxnSpPr>
          <p:nvPr/>
        </p:nvCxnSpPr>
        <p:spPr>
          <a:xfrm flipH="1">
            <a:off x="4067160" y="1606425"/>
            <a:ext cx="2037600" cy="34506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2" name="Google Shape;252;p7"/>
          <p:cNvCxnSpPr>
            <a:stCxn id="227" idx="0"/>
          </p:cNvCxnSpPr>
          <p:nvPr/>
        </p:nvCxnSpPr>
        <p:spPr>
          <a:xfrm>
            <a:off x="7641886" y="1625350"/>
            <a:ext cx="45300" cy="33534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3" name="Google Shape;253;p7"/>
          <p:cNvCxnSpPr/>
          <p:nvPr/>
        </p:nvCxnSpPr>
        <p:spPr>
          <a:xfrm>
            <a:off x="9566122" y="1879230"/>
            <a:ext cx="369300" cy="31575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4" name="Google Shape;254;p7"/>
          <p:cNvCxnSpPr/>
          <p:nvPr/>
        </p:nvCxnSpPr>
        <p:spPr>
          <a:xfrm flipH="1">
            <a:off x="9932838" y="1824916"/>
            <a:ext cx="470700" cy="31821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5" name="Google Shape;255;p7"/>
          <p:cNvCxnSpPr/>
          <p:nvPr/>
        </p:nvCxnSpPr>
        <p:spPr>
          <a:xfrm flipH="1">
            <a:off x="9932765" y="3335076"/>
            <a:ext cx="970200" cy="16929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6" name="Google Shape;256;p7"/>
          <p:cNvCxnSpPr>
            <a:endCxn id="206" idx="0"/>
          </p:cNvCxnSpPr>
          <p:nvPr/>
        </p:nvCxnSpPr>
        <p:spPr>
          <a:xfrm>
            <a:off x="9158766" y="3766275"/>
            <a:ext cx="0" cy="12354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7" name="Google Shape;257;p7"/>
          <p:cNvCxnSpPr/>
          <p:nvPr/>
        </p:nvCxnSpPr>
        <p:spPr>
          <a:xfrm flipH="1">
            <a:off x="4519101" y="3766153"/>
            <a:ext cx="1442700" cy="12981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8" name="Google Shape;258;p7"/>
          <p:cNvCxnSpPr>
            <a:stCxn id="234" idx="2"/>
            <a:endCxn id="206" idx="1"/>
          </p:cNvCxnSpPr>
          <p:nvPr/>
        </p:nvCxnSpPr>
        <p:spPr>
          <a:xfrm>
            <a:off x="4794357" y="3578877"/>
            <a:ext cx="2811900" cy="17904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9" name="Google Shape;259;p7"/>
          <p:cNvCxnSpPr>
            <a:endCxn id="206" idx="1"/>
          </p:cNvCxnSpPr>
          <p:nvPr/>
        </p:nvCxnSpPr>
        <p:spPr>
          <a:xfrm>
            <a:off x="2966616" y="3484425"/>
            <a:ext cx="4639500" cy="18849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0" name="Google Shape;260;p7"/>
          <p:cNvCxnSpPr>
            <a:endCxn id="206" idx="1"/>
          </p:cNvCxnSpPr>
          <p:nvPr/>
        </p:nvCxnSpPr>
        <p:spPr>
          <a:xfrm>
            <a:off x="1055016" y="3687525"/>
            <a:ext cx="6551100" cy="16818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148651" y="313974"/>
            <a:ext cx="3105179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7983908" y="313974"/>
            <a:ext cx="3105179" cy="73532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527338" y="327691"/>
            <a:ext cx="23478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ได้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 txBox="1"/>
          <p:nvPr/>
        </p:nvSpPr>
        <p:spPr>
          <a:xfrm>
            <a:off x="8362597" y="327691"/>
            <a:ext cx="23478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ไม่ได้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261" name="Google Shape;261;p4"/>
          <p:cNvCxnSpPr/>
          <p:nvPr/>
        </p:nvCxnSpPr>
        <p:spPr>
          <a:xfrm>
            <a:off x="6159855" y="482968"/>
            <a:ext cx="0" cy="5205631"/>
          </a:xfrm>
          <a:prstGeom prst="straightConnector1">
            <a:avLst/>
          </a:prstGeom>
          <a:noFill/>
          <a:ln w="34925" cap="flat" cmpd="sng">
            <a:solidFill>
              <a:srgbClr val="262626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62" name="Google Shape;262;p4"/>
          <p:cNvSpPr/>
          <p:nvPr/>
        </p:nvSpPr>
        <p:spPr>
          <a:xfrm>
            <a:off x="556348" y="1144746"/>
            <a:ext cx="428978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srgbClr val="29C7F7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สิ่งของที่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9C7F7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รีไซเคิล</a:t>
            </a:r>
            <a: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srgbClr val="29C7F7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ได้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7302314" y="1144745"/>
            <a:ext cx="428978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srgbClr val="3AC69D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สิ่งของที่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AC69D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รีไซเคิล</a:t>
            </a:r>
            <a:r>
              <a:rPr kumimoji="0" lang="th-TH" sz="2000" b="0" i="0" u="none" strike="noStrike" kern="0" cap="none" spc="0" normalizeH="0" baseline="0" noProof="0" dirty="0">
                <a:ln>
                  <a:noFill/>
                </a:ln>
                <a:solidFill>
                  <a:srgbClr val="3AC69D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ไม่ได้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AC69D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: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64" name="Google Shape;264;p4" descr="A picture containing plastic, vessel, ja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533" y="1746170"/>
            <a:ext cx="1260257" cy="150894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"/>
          <p:cNvSpPr/>
          <p:nvPr/>
        </p:nvSpPr>
        <p:spPr>
          <a:xfrm>
            <a:off x="419875" y="3255625"/>
            <a:ext cx="19347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ขวดโหลแก้ว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66" name="Google Shape;266;p4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4" b="28"/>
          <a:stretch/>
        </p:blipFill>
        <p:spPr>
          <a:xfrm>
            <a:off x="2132992" y="1824169"/>
            <a:ext cx="795697" cy="712308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"/>
          <p:cNvSpPr/>
          <p:nvPr/>
        </p:nvSpPr>
        <p:spPr>
          <a:xfrm>
            <a:off x="2948175" y="3255625"/>
            <a:ext cx="24276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ขวดพลาสติก PET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4" descr="A bottle of water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8844" y="1768751"/>
            <a:ext cx="1341942" cy="170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4" b="28"/>
          <a:stretch/>
        </p:blipFill>
        <p:spPr>
          <a:xfrm>
            <a:off x="4516479" y="1824169"/>
            <a:ext cx="795697" cy="71230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"/>
          <p:cNvSpPr/>
          <p:nvPr/>
        </p:nvSpPr>
        <p:spPr>
          <a:xfrm>
            <a:off x="228025" y="5421075"/>
            <a:ext cx="2347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กล่องกระดาษแข็ง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3193049" y="5421066"/>
            <a:ext cx="193482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กระป๋องโลหะ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72" name="Google Shape;272;p4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4" b="28"/>
          <a:stretch/>
        </p:blipFill>
        <p:spPr>
          <a:xfrm>
            <a:off x="4516479" y="3989621"/>
            <a:ext cx="795697" cy="712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" descr="A close up of a roll of tape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75065" y="4171116"/>
            <a:ext cx="648663" cy="12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" descr="A picture containing box, stationary, container, envelop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8426" y="4064988"/>
            <a:ext cx="1839065" cy="137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4" b="28"/>
          <a:stretch/>
        </p:blipFill>
        <p:spPr>
          <a:xfrm>
            <a:off x="2132992" y="3989621"/>
            <a:ext cx="795697" cy="712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" descr="A picture containing banana, indoor, yellow, half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06825" y="1760417"/>
            <a:ext cx="1477076" cy="105262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"/>
          <p:cNvSpPr/>
          <p:nvPr/>
        </p:nvSpPr>
        <p:spPr>
          <a:xfrm>
            <a:off x="6420868" y="2700012"/>
            <a:ext cx="1680673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เปลือกกล้วย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78" name="Google Shape;278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7458887" y="1760417"/>
            <a:ext cx="583834" cy="5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"/>
          <p:cNvSpPr/>
          <p:nvPr/>
        </p:nvSpPr>
        <p:spPr>
          <a:xfrm>
            <a:off x="8194075" y="2696675"/>
            <a:ext cx="2057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ผ้าเช็ดปากที่สกปรก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80" name="Google Shape;280;p4" descr="A picture containing cloth, paper, indoor, bed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616966" y="1742833"/>
            <a:ext cx="1057548" cy="10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9384501" y="1757082"/>
            <a:ext cx="583834" cy="5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"/>
          <p:cNvSpPr/>
          <p:nvPr/>
        </p:nvSpPr>
        <p:spPr>
          <a:xfrm>
            <a:off x="6377570" y="4084971"/>
            <a:ext cx="1680673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หลอดไฟ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83" name="Google Shape;283;p4" descr="A picture containing cup, light, glass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14029" y="3189531"/>
            <a:ext cx="529129" cy="87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7459833" y="3145376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" descr="Calendar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419615">
            <a:off x="8449667" y="3141253"/>
            <a:ext cx="1381506" cy="108739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"/>
          <p:cNvSpPr/>
          <p:nvPr/>
        </p:nvSpPr>
        <p:spPr>
          <a:xfrm>
            <a:off x="8347377" y="4099719"/>
            <a:ext cx="1680673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กล่องใส่น้ำผลไม้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87" name="Google Shape;287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9385396" y="3160124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" descr="A picture containing toy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613205" y="4619518"/>
            <a:ext cx="1125056" cy="91337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"/>
          <p:cNvSpPr/>
          <p:nvPr/>
        </p:nvSpPr>
        <p:spPr>
          <a:xfrm>
            <a:off x="6365330" y="5487326"/>
            <a:ext cx="1680673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ของเล่น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90" name="Google Shape;290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7447593" y="4547731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622992" y="4546324"/>
            <a:ext cx="898830" cy="99989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"/>
          <p:cNvSpPr/>
          <p:nvPr/>
        </p:nvSpPr>
        <p:spPr>
          <a:xfrm>
            <a:off x="8327554" y="5487326"/>
            <a:ext cx="1680673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ถุงพลาสติก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93" name="Google Shape;293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9365573" y="4547731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" descr="A close-up of a sword&#10;&#10;Description automatically generated with low confidenc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-996009" flipH="1">
            <a:off x="10454559" y="4701929"/>
            <a:ext cx="1025960" cy="77503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"/>
          <p:cNvSpPr/>
          <p:nvPr/>
        </p:nvSpPr>
        <p:spPr>
          <a:xfrm>
            <a:off x="10237173" y="5511982"/>
            <a:ext cx="1680673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ดินสอ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96" name="Google Shape;296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11334184" y="4572387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" descr="A pair of shoes&#10;&#10;Description automatically generated with low confidenc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510259" y="3269424"/>
            <a:ext cx="1272277" cy="80662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"/>
          <p:cNvSpPr/>
          <p:nvPr/>
        </p:nvSpPr>
        <p:spPr>
          <a:xfrm>
            <a:off x="10256338" y="4099719"/>
            <a:ext cx="1680673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รองเท้า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99" name="Google Shape;299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11353349" y="3160124"/>
            <a:ext cx="583834" cy="5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10044625" y="2696675"/>
            <a:ext cx="20577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สายยางสำหรับสวน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02" name="Google Shape;302;p4" descr="A picture containing cable, connector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 r="3" b="-50"/>
          <a:stretch/>
        </p:blipFill>
        <p:spPr>
          <a:xfrm>
            <a:off x="10402520" y="1451979"/>
            <a:ext cx="1233132" cy="133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11366252" y="1757082"/>
            <a:ext cx="583834" cy="56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9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9"/>
          <p:cNvSpPr txBox="1"/>
          <p:nvPr/>
        </p:nvSpPr>
        <p:spPr>
          <a:xfrm>
            <a:off x="4279946" y="1661825"/>
            <a:ext cx="74139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9C7F7"/>
              </a:buClr>
              <a:buSzPts val="11500"/>
              <a:buFont typeface="Tahoma"/>
              <a:buNone/>
            </a:pPr>
            <a:r>
              <a:rPr lang="th-TH" sz="8000" b="1" i="0" u="none" strike="noStrike" cap="none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ขั้นตอน </a:t>
            </a:r>
            <a:endParaRPr sz="80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9C7F7"/>
              </a:buClr>
              <a:buSzPts val="11500"/>
              <a:buFont typeface="Tahoma"/>
              <a:buNone/>
            </a:pPr>
            <a:r>
              <a:rPr lang="th-TH" sz="8000" b="1" i="0" u="none" strike="noStrike" cap="none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การรีไซเคิล</a:t>
            </a:r>
            <a:endParaRPr sz="8000"/>
          </a:p>
        </p:txBody>
      </p:sp>
      <p:sp>
        <p:nvSpPr>
          <p:cNvPr id="321" name="Google Shape;321;p9"/>
          <p:cNvSpPr/>
          <p:nvPr/>
        </p:nvSpPr>
        <p:spPr>
          <a:xfrm>
            <a:off x="2945858" y="1619861"/>
            <a:ext cx="2068200" cy="20682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9"/>
          <p:cNvSpPr txBox="1"/>
          <p:nvPr/>
        </p:nvSpPr>
        <p:spPr>
          <a:xfrm>
            <a:off x="511427" y="682208"/>
            <a:ext cx="42822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3" name="Google Shape;323;p9"/>
          <p:cNvSpPr/>
          <p:nvPr/>
        </p:nvSpPr>
        <p:spPr>
          <a:xfrm>
            <a:off x="2871633" y="1619861"/>
            <a:ext cx="2068200" cy="2068200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9"/>
          <p:cNvSpPr txBox="1"/>
          <p:nvPr/>
        </p:nvSpPr>
        <p:spPr>
          <a:xfrm>
            <a:off x="3485125" y="1661100"/>
            <a:ext cx="9936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700"/>
              <a:buFont typeface="Tahoma"/>
              <a:buNone/>
            </a:pPr>
            <a:r>
              <a:rPr lang="th-TH" sz="117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/>
          </a:p>
        </p:txBody>
      </p:sp>
      <p:sp>
        <p:nvSpPr>
          <p:cNvPr id="325" name="Google Shape;32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th-TH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3213</Words>
  <Application>Microsoft Office PowerPoint</Application>
  <PresentationFormat>Widescreen</PresentationFormat>
  <Paragraphs>381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Tahoma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Supamith PONGPIPAT</dc:creator>
  <cp:lastModifiedBy>Panchica Koonchaimang</cp:lastModifiedBy>
  <cp:revision>1</cp:revision>
  <dcterms:created xsi:type="dcterms:W3CDTF">2022-04-07T03:13:10Z</dcterms:created>
  <dcterms:modified xsi:type="dcterms:W3CDTF">2022-12-20T11:44:16Z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10146979</vt:lpwstr>
  </property>
  <property fmtid="{D5CDD505-2E9C-101B-9397-08002B2CF9AE}" pid="3" name="NXPowerLiteSettings">
    <vt:lpwstr>F700052003A000</vt:lpwstr>
  </property>
  <property fmtid="{D5CDD505-2E9C-101B-9397-08002B2CF9AE}" pid="4" name="NXPowerLiteVersion">
    <vt:lpwstr>D9.1.2</vt:lpwstr>
  </property>
</Properties>
</file>