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ali" panose="020B0604020202020204" charset="-34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MKcOo5i7FxMdS/5wLu8Oh7frf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48" autoAdjust="0"/>
  </p:normalViewPr>
  <p:slideViewPr>
    <p:cSldViewPr snapToGrid="0">
      <p:cViewPr varScale="1">
        <p:scale>
          <a:sx n="51" d="100"/>
          <a:sy n="51" d="100"/>
        </p:scale>
        <p:origin x="123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ทำไมถังขยะถังนี้ถึงไม่ดี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*ให้พวกเขาหาและระบุเหตุผลของแต่ละภาพโดยดูจากแบบฝึกหัด “ได้/ไม่ได้”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ครูจะต้องคลิก 6 ครั้งเพื่อแสดงรูปภาพและคำตอบ 5 ข้อ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มีอาหาร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กระดาษที่สกปรกหรือเปียก และกระดาษแข็ง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ของเหลวในขวด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แก้วที่สกปรก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7" name="Google Shape;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ไม่ใช่ว่าขยะทั้งหมดจะถูกทิ้งลงถังเดียวกัน เมื่อใส่ขยะอื่น ๆ ที่สกปรกหรือเปียกลงในถังขะรีไซเคิล จะทำให้ของอื่น ๆ ทั้งหมดสกปรกและไม่สามารถรีไซเคิลได้ ทำให้เกิดถังที่ไม่ดี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หลังจากคลิกแต่ละครั้ง รูปของสิ่งของที่ไม่สามารถรีไซเคิลได้จะปรากฏขึ้น โดยปกติแล้วสิ่งของเหล่านี้ทั้งหมดสามารถรีไซเคิลได้ แต่เมื่อมี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การปนเปื้อน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หรือสกปรก ของสิ่งนั้นจะรีไซเคิลไม่ได้ ภาพแต่ละภาพมีระบุเหตุผลที่บางครั้งไม่สามารถรีไซเคิลได้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กล่องพิซซ่า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5: ขวดแก้ว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ต้องทำอะไรกับสิ่งของเหล่านี้เพื่อให้สามารถรีไซเคิลได้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1. ทำความสะอาดคราบน้ำมันและชีสออกจากกล่องพิซซ่า แล้วเช็ดให้แห้ง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2. เอาเนยถั่วออกจากขวดโหลให้หมด แช่ในน้ำค้างคืนเพื่อให้ไม่เหลือเศษค้าง แล้วเช็ดให้แห้ง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3. ทำความสะอาดสิ่งสกปรกทั้งหมดออกจากขวดแล้วเช็ดให้แห้ง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4. ตรวจสอบให้แน่ใจว่าได้นำเศษอาหารทั้งหมดออกจากกระป๋องแล้ว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5. เทของเหลวที่เหลืออยู่ในขวดออกให้หมด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หลุมฝังกลบคืออะไร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ของที่รีไซเคิลได้ ควรถูกทิ้งในนี้ไหม เพราะอะไร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อะไรที่ควรถูกทิ้งในนี้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หลุมฝังกลบ คือ สถานที่ที่คนทิ้งขยะทั่วไปลงไปในดินหรือทิ้งเป็นกองใหญ่ ๆ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ของที่รีไซเคิลได้ ไม่ควรถูกทิ้งที่นี่ มีแค่ของที่รีไซเคิลไม่ได้ที่จะถูกทิ้งในหลุมฝังกลบ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รู้ไหมว่ากล่องกระดาษแข็งใช้เวลานานแค่ไหนกว่าที่จะหายไปจากหลุมฝังกลบ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*คลิกเพื่อเปิดใช้งานภาพเคลื่อนไหว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หลังจาก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ถามคำถาม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 3 เดือน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กระดาษแข็งเอามารีไซเคิลได้ไหม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ได้ กระดาษแข็งเอามารีไซเคิลได้ทั้งหมด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425" name="Google Shape;4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รู้ไหมว่ากระป๋องโลหะใช้เวลานานแค่ไหนกว่าที่จะหายไปจากหลุมฝังกลบ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*คลิกเพื่อเปิดใช้งานภาพเคลื่อนไหว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หลังจาก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ถามคำถาม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 150 ปี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กระป๋องโลหะเอามารีไซเคิลได้ไหม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ได้ กระป๋องโลหะเอามารีไซเคิลได้ทั้งหมด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435" name="Google Shape;4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รู้ไหมว่าขวดพลาสติก PET ใช้เวลานานแค่ไหนกว่าที่จะหายไปจากหลุมฝังกลบ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*คลิกเพื่อเปิดใช้งานภาพเคลื่อนไหว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หลังจาก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ถามคำถาม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 450 ปี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เอามารีไซเคิลได้ไหม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ได้ ขวดพลาสติก PET เอามารีไซเคิลได้ทั้งหมด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445" name="Google Shape;4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รู้ไหมว่าขวดโหลแก้วใช้เวลานานแค่ไหนกว่าที่จะหายไปจากหลุมฝังกลบ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*คลิกเพื่อเปิดใช้งานภาพเคลื่อนไหว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หลังจาก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ถามคำถาม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 4,000 ปี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ขวดโหลแก้วเอามารีไซเคิลได้ไหม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ได้ ขวดโหลแก้วเอามารีไซเคิลได้ทั้งหมด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455" name="Google Shape;4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465" name="Google Shape;4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ให้นักเรียนเดาสิ่งของสี่ชนิดหลักที่รีไซเคิลได้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กล่องกระดาษแข็ง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ใครช่วยยกตัวอย่างสิ่งที่สามารถนำมารีไซเคิลได้บ้าง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อะไรคือของที่เราไม่ควรรีไซเคิล ขยะจากเศษอาหาร เมื่อผสมกับของที่สามารถนำกลับมารีไซเคิลได้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เกร็ดน่ารู้: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เป็นพลาสติกที่มีการรีไซเคิลมากที่สุดในโลกและสามารถรีไซเคิลได้ทั้งหมด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คำถามเพิ่มเติม: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 #1 ที่ด้านล่างของขวดน้ำไหม ถ้าเห็น แปลว่ารีไซเคิลได้ทั้งหมด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มีใครช่วยยกตัวอย่างของที่รีไซเคิลได้อีกไหม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1. ทำไมเราถึงควรทำความสะอาดสิ่งของต่าง ๆ เพื่อนำไปรีไซเคิล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2. ถ้ามีเศษอาหารหรือของเหลวติดอยู่ล่ะ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คุณอาจแนะนำว่า: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สิ่งของที่สกปรกไม่สามารถนำไปรีไซเคิลได้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สิ่งของที่เปียกและสกปรก เมื่อไปโดนสิ่งที่สะอาด อาจทำให้สิ่งของที่สะอาดนั้นสกปรก ทำให้ถังขยะทั้งถังสกปรก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การรีไซเคิลต้องแยกใส่ในถังขยะรีไซเคิลที่เหมาะสม คลิกเพื่อแสดงสัญลักษณ์รีไซเคิล บอกนักเรียนว่าสัญลักษณ์นี้บ่งบอกว่าต้องนำขยะไปรีไซเคิลใส่ลงที่ถังไหน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เคยเห็นสัญลักษณ์สีเขียวนี้มาก่อนไหม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สัญลักษณ์นี้หมายถึงอะไร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เราจะใส่ขวดพลาสติก PET ในถังไหน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0" name="Google Shape;5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2-4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เมื่อเราทำการรีไซเคิลครบ 3 ขั้นตอนนี้แล้ว เราสามารถทำให้สิ่งของที่เคยเป็นขยะกลายเป็นของใหม่ได้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ตัวอย่าง: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สามารถรีไซเคิลกลับมาเป็นขวดใหม่ได้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สามารถทำให้มีขนาดเป็นเส้นด้ายเพื่อใช้ทำผ้าและสิ่งทออื่น ๆ ได้ด้วย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24" name="Google Shape;5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เคล็ดลับการรีไซเคิล: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พูดคุยถึงสิ่งของที่อาจรีไซเคิลได้ ที่สามารถพบเจอทั่วไป และคำแนะนำในการรีไซเคิลสิ่งนั้น ๆ ที่ถูกต้อง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สิ่งของที่ทำจากวัสดุที่รีไซเคิลได้ชนิดเดียวอาจต้องมีขั้นตอนเพิ่มเติมในการรีไซเคิลให้ถูกต้อง ลองคิดดูว่า มีสิ่งของที่ตรงตามนี้หรือเปล่า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นี่คือตัวอย่างบางส่วน: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พวกเราทุกคนรู้อยู่แล้วว่า กล่องกระดาษรีไซเคิลได้ แต่ของบางอย่าง เช่น กล่องพิซซ่าที่ใช้แล้ว สามารถรีไซเคิลได้เฉพาะส่วนที่สะอาด เราจะต้องทิ้งส่วนที่เลอะน้ำมันหรือมีคราบเศษอาหาร เพราะจะทำให้ของอย่างอื่นที่รีไซเคิลได้เปอะเปื้อน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ซึ่งรวมถึงภาชนะพลาสติกด้วย เช่น ขวดและขวดโหล เราต้องล้างและทำให้ไม่มีเศษอาหารหรือของเหลวเหลือในขวด และต้องเช็ดให้แห้งด้วย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และถ้าเรามีฝาปิดด้วย เราต้องใส่กลับเข้าไปหลังจากที่ล้างและเช็คให้แห้ง ก่อนที่เราจะเอาไปใส่ในถังรีไซเคิล เตือนนักเรียนด้วยว่า เราจะต้องรีไซเคิลสิ่งของให้มากที่สุดเท่าที่เราทำได้ แต่ต้องไม่ให้สิ่งของที่รีไซเคิลได้ ปนเปื้อนสิ่งของอื่น ๆ ที่รีไซเคิลได้ หรือที่ทำให้เกิดปัญหาที่ศูนย์รีไซเคิล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ตรวจสอบการ์ดในกล่องรีไซเคิลของแต่ละกลุ่ม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หากมีรายการใดที่ไม่ถูกต้อง ให้อธิบายเหตุผล หรือสอบถามว่ามีนักเรียนคนไหนทราบเหตุผล และให้อธิบายเหตุผล คุณอาจจะเขียนคำตอบที่ถูกต้องบนกระดาน และให้แต่ละกลุ่มตรวจสอบคำตอบด้วยตนเอง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ตรวจสอบให้แน่ใจว่านักเรียนเข้าใจว่าเหตุใดของสิ่งหนึ่งจึงรีไซเคิลได้ รีไซเคิลไม่ได้ หรืออาจรีไซเคิลได้ ตรวจสอบต้นฉบับเพื่อตรวจดูคำตอบว่าของแต่ละอย่างควรอยู่ในกล่องไหน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เมื่อแต่ละกลุ่มทำการคัดแยกการ์ดเสร็จแล้ว ให้พวกเขาระบุสิ่งของที่ปนเปื้อน 5 อย่างในแผ่นงาน พร้อมคำอธิบายว่าพวกเขาจะต้องทำอะไรบ้างเพื่อให้ของนั้นสามารถรีไซเติลได้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แบบฝึกหัดก่อนเข้าสู่บทเรียน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มีใครเคยได้ยินการรีเซเคิลบ้าง ถ้าเคย ช่วยบอกเพื่อน ๆ หน่อยว่ารู้อะไรมาบ้าง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การรีไซเคิลคือกระบวนการในการเก็บและแปรรูปวัสดุที่อาจถูกทิ้งเป็นขยะ โดยเปลี่ยนให้เป็นผลิตภัณฑ์ใหม่ การรีไซเคิลเป็นประโยชน์ต่อชุมชนและสิ่งแวดล้อม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ให้อ่านรูปจากซ้ายไปขวาโดยเริ่มจากแถวบนสุด เพื่อทดสอบความรู้นักเรียนเกี่ยวกับสิ่งที่รีไซเคิลได้ และรีไซเคิลไม่ได้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ลำดับของภาพที่จะปรากฏขึ้นเมื่อคลิกแต่ละครั้ง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รองเท้า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5: หลอดไฟ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6: กล่องใส่น้ำผลไม้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7: ผ้าเช็ดปากที่สกปรก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8: ดินสอ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9: ถุงพลาสติก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10: ของเล่น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11: กล่องกระดาษแข็ง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12: สายยางสำหรับสวน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13: เปลือกกล้วย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1" name="Google Shape;2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(</a:t>
            </a:r>
            <a:r>
              <a:rPr lang="en-US" sz="1400" b="1" dirty="0" err="1"/>
              <a:t>ความยาวสไลด์</a:t>
            </a:r>
            <a:r>
              <a:rPr lang="en-US" sz="1400" b="1" dirty="0"/>
              <a:t>: 3-5 </a:t>
            </a:r>
            <a:r>
              <a:rPr lang="en-US" sz="1400" b="1" dirty="0" err="1"/>
              <a:t>นาที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แจกหรือแสดงสไลด์</a:t>
            </a:r>
            <a:r>
              <a:rPr lang="en-US" sz="1400" b="0" dirty="0"/>
              <a:t> “</a:t>
            </a:r>
            <a:r>
              <a:rPr lang="en-US" sz="1400" b="0" dirty="0" err="1"/>
              <a:t>ได้</a:t>
            </a:r>
            <a:r>
              <a:rPr lang="en-US" sz="1400" b="0" dirty="0"/>
              <a:t>/</a:t>
            </a:r>
            <a:r>
              <a:rPr lang="en-US" sz="1400" b="0" dirty="0" err="1"/>
              <a:t>ไม่ได้</a:t>
            </a:r>
            <a:r>
              <a:rPr lang="en-US" sz="1400" b="0" dirty="0"/>
              <a:t>” – </a:t>
            </a:r>
            <a:r>
              <a:rPr lang="en-US" sz="1400" b="0" dirty="0" err="1"/>
              <a:t>มีเอกสาร</a:t>
            </a:r>
            <a:r>
              <a:rPr lang="en-US" sz="1400" b="0" dirty="0"/>
              <a:t> PDF </a:t>
            </a:r>
            <a:r>
              <a:rPr lang="en-US" sz="1400" b="0" dirty="0" err="1"/>
              <a:t>ประกอบคำบรรยายที่สามารถปริ๊นท์แจกนักเรียน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ชวนพูดคุยเกี่ยวกับที่ทิ้งขยะ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นักเรียนจัดการกับขยะที่บ้านยังไง</a:t>
            </a:r>
            <a:r>
              <a:rPr lang="en-US" sz="1400" b="0" dirty="0"/>
              <a:t> </a:t>
            </a:r>
            <a:r>
              <a:rPr lang="en-US" sz="1400" b="0" dirty="0" err="1"/>
              <a:t>เอาขยะไปไว้ที่ไหน</a:t>
            </a:r>
            <a:r>
              <a:rPr lang="en-US" sz="1400" b="0" dirty="0"/>
              <a:t> </a:t>
            </a:r>
            <a:r>
              <a:rPr lang="en-US" sz="1400" b="0" dirty="0" err="1"/>
              <a:t>ขยะทั้งหมดอยู่ในถังขยะถังเดียวหรือเปล่า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บอกนักเรียน</a:t>
            </a:r>
            <a:r>
              <a:rPr lang="en-US" sz="1400" b="1" dirty="0"/>
              <a:t>:</a:t>
            </a:r>
            <a:endParaRPr sz="1400"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ไม่ใช่ว่าขยะทั้งหมดจะถูกทิ้งลงถังขยะเดียวกัน</a:t>
            </a:r>
            <a:r>
              <a:rPr lang="en-US" sz="1400" b="0" dirty="0"/>
              <a:t> </a:t>
            </a:r>
            <a:r>
              <a:rPr lang="en-US" sz="1400" b="0" dirty="0" err="1"/>
              <a:t>สิ่งของบางอย่างจำเป็นต้องทิ้งในถังขยะรีไซเคิล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สิ่งของที่อยู่ด้านซ้ายเป็นสิ่งที่รีไซเคิลได้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ของชิ้นไหนบ้างที่รีไซเคิลได้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ภาพแรกที่เห็นคืออะไร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*</a:t>
            </a:r>
            <a:r>
              <a:rPr lang="en-US" sz="1400" b="1" dirty="0" err="1"/>
              <a:t>ถามตามลำดับ</a:t>
            </a:r>
            <a:r>
              <a:rPr lang="en-US" sz="1400" b="1" dirty="0"/>
              <a:t> (</a:t>
            </a:r>
            <a:r>
              <a:rPr lang="en-US" sz="1400" b="1" dirty="0" err="1"/>
              <a:t>ขวดโหลแก้ว</a:t>
            </a:r>
            <a:r>
              <a:rPr lang="en-US" sz="1400" b="1" dirty="0"/>
              <a:t>,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PET,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,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1: </a:t>
            </a:r>
            <a:r>
              <a:rPr lang="en-US" sz="1400" b="1" dirty="0" err="1"/>
              <a:t>ขวดโหลแก้ว</a:t>
            </a:r>
            <a:r>
              <a:rPr lang="en-US" sz="1100" b="0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 : </a:t>
            </a:r>
            <a:r>
              <a:rPr lang="en-US" sz="1400" b="1" dirty="0" err="1"/>
              <a:t>แก้วรีไซเคิลได้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2: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</a:t>
            </a:r>
            <a:r>
              <a:rPr lang="en-US" sz="1400" b="1" dirty="0" err="1"/>
              <a:t>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3: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 &gt;&gt;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กระดาษรีไซเคิลได้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4: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โลหะรีไซเคิลได้</a:t>
            </a:r>
            <a:endParaRPr dirty="0"/>
          </a:p>
        </p:txBody>
      </p:sp>
      <p:sp>
        <p:nvSpPr>
          <p:cNvPr id="254" name="Google Shape;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ทำไมถังขยะถังนี้ถึงดี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*ให้พวกเขาหาและระบุเหตุผลของแต่ละภาพโดยดูจากแบบฝึกหัด “ได้/ไม่ได้”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ครูจะต้องคลิก 6 ครั้งเพื่อแสดงรูปภาพและคำตอบ 5 ข้อ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สะอาด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แห้ง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ไม่มีกลิ่น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ไม่มีถุงพลาสติก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ไม่มีสิ่งของที่รีไซเคิลไม่ได้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338" name="Google Shape;3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057-F850-08E4-F631-8F877F1C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47D41-F6DA-C723-5DDF-28EA774F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CA62-C99A-6DA4-BB31-33AFA26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F5A2-2824-C260-D7C1-FAFC79EB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3A72-4C7E-C2D6-2A6D-411E59F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03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D98-37C9-B03E-C64B-291DD171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CEF4-073B-C39B-07BF-DD05C974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440-9FB7-13CF-CC6B-98C07D28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F340-F25D-8661-B713-27C0A8D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7A76-BD47-1435-7681-6FBAAF36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59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323-9B9F-09EC-6F31-51F0FAD0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0EBF-5FF5-5C9A-6FDD-680AAA75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744-3EAC-DECE-C6FA-27EE56F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8989-5B52-9456-1407-81F6C213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87C-31DF-4473-CCFE-99EB951B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7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97E9-47B1-56B0-3142-671DDA6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CBD-BA0A-1E58-03CC-47D01BED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4EAAA-8337-8B6F-5622-889D6A8C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33A8-FAEA-7D99-A2C8-69D43EB7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487F-F7B2-7F84-740F-E4A80021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06E1-96F1-AEA8-0EE7-CDF80AC4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C25F-72AF-C6FD-11E0-1991B8C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C426-1049-E5E9-9336-A63DECEB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DC10-0BDA-163F-BEA8-5F0C784B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C42F-939B-1A9A-F634-762C6564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97F0-1538-AA68-8A5D-998186FB1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A7E93-768B-1D0B-DA62-9F7A57CC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95F44-24A6-7A32-916F-507FEF95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E17B9-0633-3330-431E-464D2157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0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DED5-B2DD-96B5-E515-FE2077FC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4198-16B4-5FB0-022B-DA47D103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11C7D-B5F7-E1FF-7865-CA43C7A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CA28E-E136-4866-97CA-B10BE1E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53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48DE-6226-45B8-CADC-8237640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5638B-128F-959B-BA71-EA7BC49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5345-A4EC-62EF-B43F-5CAAEF3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1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4736-8D50-37B3-A421-CFA699B1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8DAB-7A77-06F3-D578-F23DB3E0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5E1EF-09C1-93E4-1A94-3C557C81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31A3-0B69-ABB6-E1DF-14C4D532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FCAC-FA1D-E18F-D93F-A163A30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E40-D6AD-42AB-E0D7-DF5A36DA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E2-0D9E-21CF-AC80-A23C0BC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45AF-99EB-1F18-1DE5-45D5395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D658-F6E6-4BE4-08E4-5167EFEB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E0EF-1BC8-9829-CC95-B15E4684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E78D2-F774-1A75-D642-E10A95C7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1094E-70D1-D60B-E9A8-CFD00DBB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5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7D61-EC27-67C1-0793-579C812D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4904-FD9D-D13E-97A7-76EA4E123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5672-60DF-972A-FF64-603EF0B6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8994-24F1-E46E-ACE7-9F61972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3EFC-D096-27DE-DB00-18B6F349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8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BA74-2441-5193-E0BA-F70C406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6304F-97D9-058B-2AA6-286A2875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E22E-C4D8-F7A9-D307-7E9CC63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DFCD-7983-E5B6-3862-CD601AE9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0169-661A-B9A2-96D2-5F20AE86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0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EE1A5-2FD3-0846-AE9C-F9A3EAB6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7301-0465-C365-F95C-FB04D95E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FD42-BEFE-2B67-BB45-7B070EB8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F480-2DAB-2AEB-A763-AF6B5CFFA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7794-0476-85F9-524B-3398C90C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8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A4BB4F-03CC-0B74-F7A7-B751D1749B14}"/>
              </a:ext>
            </a:extLst>
          </p:cNvPr>
          <p:cNvGrpSpPr/>
          <p:nvPr/>
        </p:nvGrpSpPr>
        <p:grpSpPr>
          <a:xfrm>
            <a:off x="0" y="0"/>
            <a:ext cx="12208895" cy="6858000"/>
            <a:chOff x="0" y="0"/>
            <a:chExt cx="12208895" cy="6858000"/>
          </a:xfrm>
        </p:grpSpPr>
        <p:pic>
          <p:nvPicPr>
            <p:cNvPr id="2" name="Picture 1" descr="A card with a cartoon character on it&#10;&#10;Description automatically generated with low confidence">
              <a:extLst>
                <a:ext uri="{FF2B5EF4-FFF2-40B4-BE49-F238E27FC236}">
                  <a16:creationId xmlns:a16="http://schemas.microsoft.com/office/drawing/2014/main" id="{67B70064-5E2D-8C7D-C868-4AF8F58E6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05" t="13197" r="9109" b="19319"/>
            <a:stretch/>
          </p:blipFill>
          <p:spPr>
            <a:xfrm>
              <a:off x="0" y="0"/>
              <a:ext cx="12208895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C43F20-0894-998E-F310-1273A43E67D8}"/>
                </a:ext>
              </a:extLst>
            </p:cNvPr>
            <p:cNvGrpSpPr/>
            <p:nvPr/>
          </p:nvGrpSpPr>
          <p:grpSpPr>
            <a:xfrm>
              <a:off x="2175826" y="4903412"/>
              <a:ext cx="8194239" cy="1764586"/>
              <a:chOff x="2175826" y="4903412"/>
              <a:chExt cx="8194239" cy="176458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3DEBC1-F21B-2C71-C171-30774AE1F53F}"/>
                  </a:ext>
                </a:extLst>
              </p:cNvPr>
              <p:cNvSpPr txBox="1"/>
              <p:nvPr/>
            </p:nvSpPr>
            <p:spPr>
              <a:xfrm>
                <a:off x="2175826" y="4903412"/>
                <a:ext cx="8194239" cy="13029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63500" marR="0" lvl="0" indent="63500" algn="ctr" defTabSz="914400" rtl="0" eaLnBrk="1" fontAlgn="auto" latinLnBrk="0" hangingPunct="1">
                  <a:lnSpc>
                    <a:spcPct val="100000"/>
                  </a:lnSpc>
                  <a:spcBef>
                    <a:spcPts val="78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สิ่งของที่รีไซเคิลได้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500" marR="0" lvl="0" indent="63500" algn="ctr" defTabSz="914400" rtl="0" eaLnBrk="1" fontAlgn="auto" latinLnBrk="0" hangingPunct="1">
                  <a:lnSpc>
                    <a:spcPct val="100000"/>
                  </a:lnSpc>
                  <a:spcBef>
                    <a:spcPts val="78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รีไซเคิลไม่ได้ หรือ อาจจะรีไซเคิลได้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FFA7D-B562-E8C0-52A3-683F70BC96F4}"/>
                  </a:ext>
                </a:extLst>
              </p:cNvPr>
              <p:cNvSpPr txBox="1"/>
              <p:nvPr/>
            </p:nvSpPr>
            <p:spPr>
              <a:xfrm>
                <a:off x="4186178" y="6206333"/>
                <a:ext cx="41735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ระดับที่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2: </a:t>
                </a: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บทเรียนขั้นพื้นฐาน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496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0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341" name="Google Shape;341;p10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0"/>
          <p:cNvSpPr txBox="1"/>
          <p:nvPr/>
        </p:nvSpPr>
        <p:spPr>
          <a:xfrm>
            <a:off x="3419256" y="403041"/>
            <a:ext cx="52935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ถังขยะรีไซเคิล</a:t>
            </a:r>
            <a:endParaRPr/>
          </a:p>
        </p:txBody>
      </p:sp>
      <p:pic>
        <p:nvPicPr>
          <p:cNvPr id="343" name="Google Shape;343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8"/>
          <a:stretch/>
        </p:blipFill>
        <p:spPr>
          <a:xfrm>
            <a:off x="1252937" y="1653777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0"/>
          <p:cNvSpPr/>
          <p:nvPr/>
        </p:nvSpPr>
        <p:spPr>
          <a:xfrm>
            <a:off x="2076661" y="1677916"/>
            <a:ext cx="1431166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สะอาด</a:t>
            </a:r>
            <a:endParaRPr/>
          </a:p>
        </p:txBody>
      </p:sp>
      <p:pic>
        <p:nvPicPr>
          <p:cNvPr id="345" name="Google Shape;345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8"/>
          <a:stretch/>
        </p:blipFill>
        <p:spPr>
          <a:xfrm>
            <a:off x="1252937" y="2400339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0"/>
          <p:cNvSpPr/>
          <p:nvPr/>
        </p:nvSpPr>
        <p:spPr>
          <a:xfrm>
            <a:off x="2076661" y="2424478"/>
            <a:ext cx="1431166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แห้ง</a:t>
            </a:r>
            <a:endParaRPr/>
          </a:p>
        </p:txBody>
      </p:sp>
      <p:pic>
        <p:nvPicPr>
          <p:cNvPr id="347" name="Google Shape;347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8"/>
          <a:stretch/>
        </p:blipFill>
        <p:spPr>
          <a:xfrm>
            <a:off x="1252937" y="3171959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0"/>
          <p:cNvSpPr/>
          <p:nvPr/>
        </p:nvSpPr>
        <p:spPr>
          <a:xfrm>
            <a:off x="2123148" y="3196098"/>
            <a:ext cx="1660724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ไม่มีกลิ่น</a:t>
            </a:r>
            <a:endParaRPr/>
          </a:p>
        </p:txBody>
      </p:sp>
      <p:pic>
        <p:nvPicPr>
          <p:cNvPr id="349" name="Google Shape;349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8"/>
          <a:stretch/>
        </p:blipFill>
        <p:spPr>
          <a:xfrm>
            <a:off x="1252937" y="3943579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0"/>
          <p:cNvSpPr/>
          <p:nvPr/>
        </p:nvSpPr>
        <p:spPr>
          <a:xfrm>
            <a:off x="2123148" y="3967718"/>
            <a:ext cx="2789104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ไม่มีถุงพลาสติก</a:t>
            </a:r>
            <a:endParaRPr/>
          </a:p>
        </p:txBody>
      </p:sp>
      <p:pic>
        <p:nvPicPr>
          <p:cNvPr id="351" name="Google Shape;351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4" b="28"/>
          <a:stretch/>
        </p:blipFill>
        <p:spPr>
          <a:xfrm>
            <a:off x="1252937" y="4717344"/>
            <a:ext cx="699677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0"/>
          <p:cNvSpPr/>
          <p:nvPr/>
        </p:nvSpPr>
        <p:spPr>
          <a:xfrm>
            <a:off x="2123151" y="4741475"/>
            <a:ext cx="3880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5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ไม่มีสิ่งของที่รีไซเคิลไม่ได้</a:t>
            </a:r>
            <a:endParaRPr sz="1300"/>
          </a:p>
        </p:txBody>
      </p:sp>
      <p:pic>
        <p:nvPicPr>
          <p:cNvPr id="353" name="Google Shape;353;p10" descr="A trash can outsid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-22" b="4"/>
          <a:stretch/>
        </p:blipFill>
        <p:spPr>
          <a:xfrm>
            <a:off x="6583681" y="1588515"/>
            <a:ext cx="4291798" cy="361143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1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360" name="Google Shape;360;p11"/>
          <p:cNvSpPr/>
          <p:nvPr/>
        </p:nvSpPr>
        <p:spPr>
          <a:xfrm>
            <a:off x="1252937" y="331226"/>
            <a:ext cx="9686126" cy="103174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/>
          <p:cNvSpPr txBox="1"/>
          <p:nvPr/>
        </p:nvSpPr>
        <p:spPr>
          <a:xfrm>
            <a:off x="3695903" y="400870"/>
            <a:ext cx="52934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ถัง</a:t>
            </a: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ขยะทั่วไป</a:t>
            </a: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7139727" y="1525516"/>
            <a:ext cx="14313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มีอาหาร</a:t>
            </a:r>
            <a:endParaRPr dirty="0"/>
          </a:p>
        </p:txBody>
      </p:sp>
      <p:sp>
        <p:nvSpPr>
          <p:cNvPr id="363" name="Google Shape;363;p11"/>
          <p:cNvSpPr/>
          <p:nvPr/>
        </p:nvSpPr>
        <p:spPr>
          <a:xfrm>
            <a:off x="7139726" y="2195878"/>
            <a:ext cx="50523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กระดาษที่สกปรกหรือเปียก </a:t>
            </a: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7186214" y="3539434"/>
            <a:ext cx="33504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ของเหลวในขวด</a:t>
            </a:r>
            <a:endParaRPr dirty="0"/>
          </a:p>
        </p:txBody>
      </p:sp>
      <p:sp>
        <p:nvSpPr>
          <p:cNvPr id="365" name="Google Shape;365;p11"/>
          <p:cNvSpPr/>
          <p:nvPr/>
        </p:nvSpPr>
        <p:spPr>
          <a:xfrm>
            <a:off x="7186214" y="4272518"/>
            <a:ext cx="27891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แก้วที่สกปรก</a:t>
            </a: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7186214" y="4970083"/>
            <a:ext cx="30078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Tahoma"/>
              <a:buNone/>
            </a:pPr>
            <a:r>
              <a:rPr lang="th-TH" sz="26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 dirty="0"/>
          </a:p>
        </p:txBody>
      </p:sp>
      <p:pic>
        <p:nvPicPr>
          <p:cNvPr id="367" name="Google Shape;367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3" b="32"/>
          <a:stretch/>
        </p:blipFill>
        <p:spPr>
          <a:xfrm>
            <a:off x="6342611" y="1500245"/>
            <a:ext cx="646457" cy="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3" b="32"/>
          <a:stretch/>
        </p:blipFill>
        <p:spPr>
          <a:xfrm>
            <a:off x="6342611" y="2181810"/>
            <a:ext cx="646457" cy="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3" b="32"/>
          <a:stretch/>
        </p:blipFill>
        <p:spPr>
          <a:xfrm>
            <a:off x="6359423" y="3548962"/>
            <a:ext cx="646457" cy="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3" b="32"/>
          <a:stretch/>
        </p:blipFill>
        <p:spPr>
          <a:xfrm>
            <a:off x="6359423" y="4230314"/>
            <a:ext cx="646457" cy="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3" b="32"/>
          <a:stretch/>
        </p:blipFill>
        <p:spPr>
          <a:xfrm>
            <a:off x="6359423" y="4967429"/>
            <a:ext cx="646457" cy="6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" descr="A picture containing oran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8" b="-39"/>
          <a:stretch/>
        </p:blipFill>
        <p:spPr>
          <a:xfrm>
            <a:off x="1295540" y="1536917"/>
            <a:ext cx="4446157" cy="390122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11</a:t>
            </a:fld>
            <a:endParaRPr/>
          </a:p>
        </p:txBody>
      </p:sp>
      <p:pic>
        <p:nvPicPr>
          <p:cNvPr id="374" name="Google Shape;374;p1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9" b="29"/>
          <a:stretch/>
        </p:blipFill>
        <p:spPr>
          <a:xfrm>
            <a:off x="6342611" y="2867610"/>
            <a:ext cx="646457" cy="6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1"/>
          <p:cNvSpPr txBox="1"/>
          <p:nvPr/>
        </p:nvSpPr>
        <p:spPr>
          <a:xfrm>
            <a:off x="7190050" y="286622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กระดาษแข็ง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1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2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2"/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การปนเปื้อนของขยะรีไซเคิล</a:t>
            </a:r>
            <a:endParaRPr/>
          </a:p>
        </p:txBody>
      </p:sp>
      <p:sp>
        <p:nvSpPr>
          <p:cNvPr id="384" name="Google Shape;384;p12"/>
          <p:cNvSpPr/>
          <p:nvPr/>
        </p:nvSpPr>
        <p:spPr>
          <a:xfrm>
            <a:off x="7071575" y="1924875"/>
            <a:ext cx="4959600" cy="3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การปนเปื้อนของขยะรีไซเคิลเกิดขึ้น</a:t>
            </a:r>
            <a:endParaRPr sz="2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เมื่อขยะถูกทิ้งในถังรีไซเคิลที่ไม่</a:t>
            </a:r>
            <a:endParaRPr sz="2500" b="1">
              <a:solidFill>
                <a:srgbClr val="29C7F7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ถูกต้อง</a:t>
            </a:r>
            <a:r>
              <a:rPr lang="th-TH" sz="2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(เช่นการใส่เปลือกกล้วย</a:t>
            </a:r>
            <a:endParaRPr sz="2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ลงในถังรีไซเคิลขยะประเภทกระดาษ) หรือเมื่อขวดพลาสติก PETที่น้ำ</a:t>
            </a:r>
            <a:endParaRPr sz="2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ในขวดไม่ได้ถูกเททิ้งและทำ</a:t>
            </a:r>
            <a:endParaRPr sz="2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ความสะอาด ทำให้ถังทั้งถังเปียก</a:t>
            </a:r>
            <a:endParaRPr sz="1500"/>
          </a:p>
        </p:txBody>
      </p:sp>
      <p:pic>
        <p:nvPicPr>
          <p:cNvPr id="385" name="Google Shape;38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00" y="1550395"/>
            <a:ext cx="5687753" cy="426202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3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3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179300" y="149875"/>
            <a:ext cx="9897648" cy="14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3"/>
          <p:cNvSpPr txBox="1"/>
          <p:nvPr/>
        </p:nvSpPr>
        <p:spPr>
          <a:xfrm>
            <a:off x="748894" y="386614"/>
            <a:ext cx="110949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อะไรบ้างที่รีไซเคิลได้ แต่บางครั้งไม่ได้ถูกรีไซเคิล</a:t>
            </a:r>
            <a:endParaRPr sz="3000" b="1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5" name="Google Shape;395;p13" descr="A picture containing text, box, squa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958371" y="1476153"/>
            <a:ext cx="1416050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3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3" b="-27"/>
          <a:stretch/>
        </p:blipFill>
        <p:spPr>
          <a:xfrm>
            <a:off x="2178583" y="1642131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3"/>
          <p:cNvSpPr/>
          <p:nvPr/>
        </p:nvSpPr>
        <p:spPr>
          <a:xfrm>
            <a:off x="-2229700" y="1518836"/>
            <a:ext cx="4238331" cy="423833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l="16999" r="-1699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" name="Google Shape;398;p13"/>
          <p:cNvSpPr/>
          <p:nvPr/>
        </p:nvSpPr>
        <p:spPr>
          <a:xfrm>
            <a:off x="4912125" y="2088825"/>
            <a:ext cx="24084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กล่องพิซซ่าที่เลอะน้ำมัน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และยังมีเศษอาหารอยู่</a:t>
            </a:r>
            <a:endParaRPr sz="1600" b="1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ข้างใน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รีไซเคิลไม่ได้</a:t>
            </a:r>
            <a:endParaRPr/>
          </a:p>
        </p:txBody>
      </p:sp>
      <p:pic>
        <p:nvPicPr>
          <p:cNvPr id="399" name="Google Shape;399;p13"/>
          <p:cNvPicPr preferRelativeResize="0"/>
          <p:nvPr/>
        </p:nvPicPr>
        <p:blipFill rotWithShape="1">
          <a:blip r:embed="rId8">
            <a:alphaModFix/>
          </a:blip>
          <a:srcRect b="13"/>
          <a:stretch/>
        </p:blipFill>
        <p:spPr>
          <a:xfrm>
            <a:off x="7830335" y="1227132"/>
            <a:ext cx="2269671" cy="181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3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3" b="-27"/>
          <a:stretch/>
        </p:blipFill>
        <p:spPr>
          <a:xfrm>
            <a:off x="7622380" y="1682255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3"/>
          <p:cNvSpPr/>
          <p:nvPr/>
        </p:nvSpPr>
        <p:spPr>
          <a:xfrm>
            <a:off x="9563500" y="2082225"/>
            <a:ext cx="24084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ขวดโหลที่ยังมีเศษอาหารอยู่ข้างใน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รีไซเคิลไม่ได้</a:t>
            </a:r>
            <a:endParaRPr/>
          </a:p>
        </p:txBody>
      </p:sp>
      <p:pic>
        <p:nvPicPr>
          <p:cNvPr id="402" name="Google Shape;402;p13" descr="A banana with a blue cap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74195" y="3960116"/>
            <a:ext cx="1097440" cy="141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3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3" b="-27"/>
          <a:stretch/>
        </p:blipFill>
        <p:spPr>
          <a:xfrm>
            <a:off x="2250966" y="3666317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3"/>
          <p:cNvSpPr/>
          <p:nvPr/>
        </p:nvSpPr>
        <p:spPr>
          <a:xfrm>
            <a:off x="3444599" y="4130261"/>
            <a:ext cx="1769231" cy="125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ขวดสกปรก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ที่เลอะน้ำมัน ยาฆ่าแมลง หรือสารเคมีอื่น ๆ</a:t>
            </a:r>
            <a:endParaRPr/>
          </a:p>
        </p:txBody>
      </p:sp>
      <p:pic>
        <p:nvPicPr>
          <p:cNvPr id="405" name="Google Shape;405;p13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3" b="-27"/>
          <a:stretch/>
        </p:blipFill>
        <p:spPr>
          <a:xfrm>
            <a:off x="8489610" y="3672065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3"/>
          <p:cNvSpPr/>
          <p:nvPr/>
        </p:nvSpPr>
        <p:spPr>
          <a:xfrm>
            <a:off x="10100000" y="4083600"/>
            <a:ext cx="18720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ขวดที่มีของเหลวแม้แต่เพียงเล็กน้อย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รีไซเคิลไม่ได้</a:t>
            </a:r>
            <a:endParaRPr/>
          </a:p>
        </p:txBody>
      </p:sp>
      <p:sp>
        <p:nvSpPr>
          <p:cNvPr id="407" name="Google Shape;407;p13"/>
          <p:cNvSpPr/>
          <p:nvPr/>
        </p:nvSpPr>
        <p:spPr>
          <a:xfrm>
            <a:off x="6882434" y="4077844"/>
            <a:ext cx="1612888" cy="125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อาหารแข็งที่อยู่ข้างในกระป๋อง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รีไซเคิลไม่ได้</a:t>
            </a:r>
            <a:endParaRPr/>
          </a:p>
        </p:txBody>
      </p:sp>
      <p:pic>
        <p:nvPicPr>
          <p:cNvPr id="408" name="Google Shape;408;p13" descr="A picture containing dark, beverag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-3" b="-6"/>
          <a:stretch/>
        </p:blipFill>
        <p:spPr>
          <a:xfrm>
            <a:off x="9319889" y="3647537"/>
            <a:ext cx="666512" cy="183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3" descr="A picture containing food, plate, full, several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05103" y="3990725"/>
            <a:ext cx="1464316" cy="135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3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3" b="-27"/>
          <a:stretch/>
        </p:blipFill>
        <p:spPr>
          <a:xfrm>
            <a:off x="5220336" y="3666317"/>
            <a:ext cx="646459" cy="6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4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255510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4"/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หลุมฝังกลบ</a:t>
            </a:r>
            <a:endParaRPr/>
          </a:p>
        </p:txBody>
      </p:sp>
      <p:pic>
        <p:nvPicPr>
          <p:cNvPr id="420" name="Google Shape;420;p14" descr="A picture containing sky, outdoor, grass, hi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-10"/>
          <a:stretch/>
        </p:blipFill>
        <p:spPr>
          <a:xfrm>
            <a:off x="788565" y="1815454"/>
            <a:ext cx="5753882" cy="37319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4"/>
          <p:cNvSpPr/>
          <p:nvPr/>
        </p:nvSpPr>
        <p:spPr>
          <a:xfrm>
            <a:off x="7330708" y="2473095"/>
            <a:ext cx="4312814" cy="241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เมื่อของที่รีไซเคิลได้เกิดการปนเปื้อน </a:t>
            </a:r>
            <a:r>
              <a:rPr lang="th-TH" sz="3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ของเหล่านั้นจะถูกทิ้งเป็น</a:t>
            </a:r>
            <a:endParaRPr sz="3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ขยะใน</a:t>
            </a: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หลุมฝังกลบ </a:t>
            </a:r>
            <a:endParaRPr sz="1200"/>
          </a:p>
        </p:txBody>
      </p:sp>
      <p:sp>
        <p:nvSpPr>
          <p:cNvPr id="422" name="Google Shape;4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5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7" y="94850"/>
            <a:ext cx="10411445" cy="256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5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  <p:sp>
        <p:nvSpPr>
          <p:cNvPr id="430" name="Google Shape;430;p15"/>
          <p:cNvSpPr txBox="1"/>
          <p:nvPr/>
        </p:nvSpPr>
        <p:spPr>
          <a:xfrm>
            <a:off x="2649779" y="277400"/>
            <a:ext cx="683318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กล่องกระดาษแข็งใช้เวลานานแค่ไหนกว่าที่จะหายไปจากหลุมฝังกลบ</a:t>
            </a:r>
            <a:endParaRPr/>
          </a:p>
        </p:txBody>
      </p:sp>
      <p:sp>
        <p:nvSpPr>
          <p:cNvPr id="431" name="Google Shape;431;p15"/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3 เดือน</a:t>
            </a:r>
            <a:endParaRPr/>
          </a:p>
        </p:txBody>
      </p:sp>
      <p:pic>
        <p:nvPicPr>
          <p:cNvPr id="432" name="Google Shape;432;p15"/>
          <p:cNvPicPr preferRelativeResize="0"/>
          <p:nvPr/>
        </p:nvPicPr>
        <p:blipFill rotWithShape="1">
          <a:blip r:embed="rId5">
            <a:alphaModFix/>
          </a:blip>
          <a:srcRect b="-4"/>
          <a:stretch/>
        </p:blipFill>
        <p:spPr>
          <a:xfrm>
            <a:off x="2461987" y="2335129"/>
            <a:ext cx="7020978" cy="341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6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7" y="94850"/>
            <a:ext cx="10411445" cy="256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6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  <p:sp>
        <p:nvSpPr>
          <p:cNvPr id="440" name="Google Shape;440;p16"/>
          <p:cNvSpPr txBox="1"/>
          <p:nvPr/>
        </p:nvSpPr>
        <p:spPr>
          <a:xfrm>
            <a:off x="2649779" y="277400"/>
            <a:ext cx="6833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กระป๋องโลหะใช้เวลานานแค่ไหนกว่าที่จะ</a:t>
            </a:r>
            <a:endParaRPr sz="28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หายไปจากหลุมฝังกลบ</a:t>
            </a:r>
            <a:endParaRPr/>
          </a:p>
        </p:txBody>
      </p:sp>
      <p:sp>
        <p:nvSpPr>
          <p:cNvPr id="441" name="Google Shape;441;p16"/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150 ปี</a:t>
            </a:r>
            <a:endParaRPr/>
          </a:p>
        </p:txBody>
      </p:sp>
      <p:pic>
        <p:nvPicPr>
          <p:cNvPr id="442" name="Google Shape;442;p16" descr="A picture containing old, dirt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5141" y="2238366"/>
            <a:ext cx="609419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7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7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  <p:pic>
        <p:nvPicPr>
          <p:cNvPr id="449" name="Google Shape;449;p17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7" y="94850"/>
            <a:ext cx="10411445" cy="256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7"/>
          <p:cNvSpPr txBox="1"/>
          <p:nvPr/>
        </p:nvSpPr>
        <p:spPr>
          <a:xfrm>
            <a:off x="2649779" y="48800"/>
            <a:ext cx="68331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ใช้เวลานานแค่ไหนกว่าที่จะหายไปจาก</a:t>
            </a:r>
            <a:endParaRPr sz="28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หลุมฝังกลบ</a:t>
            </a:r>
            <a:endParaRPr/>
          </a:p>
        </p:txBody>
      </p:sp>
      <p:sp>
        <p:nvSpPr>
          <p:cNvPr id="451" name="Google Shape;451;p17"/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450 ปี</a:t>
            </a:r>
            <a:endParaRPr/>
          </a:p>
        </p:txBody>
      </p:sp>
      <p:pic>
        <p:nvPicPr>
          <p:cNvPr id="452" name="Google Shape;452;p17" descr="A large group of fish swimming in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6" b="-12"/>
          <a:stretch/>
        </p:blipFill>
        <p:spPr>
          <a:xfrm>
            <a:off x="2504414" y="2385391"/>
            <a:ext cx="7189017" cy="3225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18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8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  <p:pic>
        <p:nvPicPr>
          <p:cNvPr id="459" name="Google Shape;459;p18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7" y="94850"/>
            <a:ext cx="10411445" cy="256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8"/>
          <p:cNvSpPr txBox="1"/>
          <p:nvPr/>
        </p:nvSpPr>
        <p:spPr>
          <a:xfrm>
            <a:off x="2649779" y="277400"/>
            <a:ext cx="6833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lt1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ขวดโหลแก้วใช้เวลานานแค่ไหนกว่าที่จะ</a:t>
            </a:r>
            <a:endParaRPr sz="28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หายไปจากหลุมฝังกลบ</a:t>
            </a:r>
            <a:endParaRPr/>
          </a:p>
        </p:txBody>
      </p:sp>
      <p:sp>
        <p:nvSpPr>
          <p:cNvPr id="461" name="Google Shape;461;p18"/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4,000 ปี</a:t>
            </a:r>
            <a:endParaRPr/>
          </a:p>
        </p:txBody>
      </p:sp>
      <p:pic>
        <p:nvPicPr>
          <p:cNvPr id="462" name="Google Shape;462;p18" descr="A picture containing out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-16"/>
          <a:stretch/>
        </p:blipFill>
        <p:spPr>
          <a:xfrm>
            <a:off x="2897047" y="2331634"/>
            <a:ext cx="6397905" cy="342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9"/>
          <p:cNvSpPr txBox="1"/>
          <p:nvPr/>
        </p:nvSpPr>
        <p:spPr>
          <a:xfrm>
            <a:off x="4279946" y="1661825"/>
            <a:ext cx="74139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11500"/>
              <a:buFont typeface="Tahoma"/>
              <a:buNone/>
            </a:pPr>
            <a:r>
              <a:rPr lang="th-TH" sz="8000" b="1" i="0" u="none" strike="noStrike" cap="none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 </a:t>
            </a:r>
            <a:endParaRPr sz="8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11500"/>
              <a:buFont typeface="Tahoma"/>
              <a:buNone/>
            </a:pPr>
            <a:r>
              <a:rPr lang="th-TH" sz="8000" b="1" i="0" u="none" strike="noStrike" cap="none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</a:t>
            </a:r>
            <a:endParaRPr sz="8000"/>
          </a:p>
        </p:txBody>
      </p:sp>
      <p:sp>
        <p:nvSpPr>
          <p:cNvPr id="469" name="Google Shape;469;p19"/>
          <p:cNvSpPr/>
          <p:nvPr/>
        </p:nvSpPr>
        <p:spPr>
          <a:xfrm>
            <a:off x="2945858" y="1619861"/>
            <a:ext cx="2068200" cy="20682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9"/>
          <p:cNvSpPr txBox="1"/>
          <p:nvPr/>
        </p:nvSpPr>
        <p:spPr>
          <a:xfrm>
            <a:off x="511427" y="682208"/>
            <a:ext cx="4282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1" name="Google Shape;471;p19"/>
          <p:cNvSpPr/>
          <p:nvPr/>
        </p:nvSpPr>
        <p:spPr>
          <a:xfrm>
            <a:off x="2871633" y="1619861"/>
            <a:ext cx="2068200" cy="20682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9"/>
          <p:cNvSpPr txBox="1"/>
          <p:nvPr/>
        </p:nvSpPr>
        <p:spPr>
          <a:xfrm>
            <a:off x="3485125" y="1661100"/>
            <a:ext cx="9936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700"/>
              <a:buFont typeface="Tahoma"/>
              <a:buNone/>
            </a:pPr>
            <a:r>
              <a:rPr lang="th-TH" sz="117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473" name="Google Shape;4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506503" y="1471221"/>
            <a:ext cx="10907167" cy="125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เรียนรู้เกี่ยวกับกระบวนการรีไซเคิลและรับรู้ว่าการรีไซเคิลอย่างไม่ถูกวิธีอาจก่อให้เกิดปัญหาหรือปนเปื้อนกับของรีไซเคิลอื่น ๆ พวกเขาจะได้ทำงานเป็นกลุ่มเล็ก ๆ โดยฝึกการทำงานเป็นกลุ่มและทักษะการคิดเชิงวิพากษ์ ผ่านการคัดแยกการ์ดที่มีรูปภาพของสิ่งของทั่วไป เป็นสิ่งของที่รีไซเคิลได้ รีไซเคิลไม่ได้ และอาจรีไซเคิลได้ แล้วจึงตัดสินใจว่าจะทำให้ของที่อาจะรีไซเคิลได้กลายเป็นสิ่งของที่รีไซเคิลได้ทั้งหมดอย่างไร 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96625" y="1359013"/>
            <a:ext cx="11388900" cy="15267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181181" y="3203234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127544" y="3203234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172128" y="3183182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1678983" y="3245606"/>
            <a:ext cx="9734687" cy="125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ปริ๊นท์หรือแสดงเอกสารต่อไปนี้ได้มากเท่าที่จำเป็น:</a:t>
            </a:r>
            <a:endParaRPr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การ์ดหนึ่งชุดต่อนักเรียนหนึ่งกลุ่ม </a:t>
            </a:r>
            <a:endParaRPr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แบบฝึกหัด (“ได้/ไม่ได้” และ “รีไซเคิลได้หรือไม่ได้”)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>
            <a:off x="586952" y="3145953"/>
            <a:ext cx="402546" cy="30168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678983" y="4489417"/>
            <a:ext cx="9734687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ใช้สไลด์การนำเสนอสำหรับบทเรียนนี้เป็นแนวทางในการพูดคุยในชั้นเรียน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เกี่ยวกับสิ่งของที่รีไซเคิลได้และไม่ได้ รวมถึงขั้นตอนในการเตรียมสิ่งของที่จะนำกลับมารีไซเคิลด้วย</a:t>
            </a: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1177126" y="445800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123489" y="445800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168073" y="4437951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547EF5-D5D8-E03C-D33C-DC17F7ADD832}"/>
              </a:ext>
            </a:extLst>
          </p:cNvPr>
          <p:cNvGrpSpPr/>
          <p:nvPr/>
        </p:nvGrpSpPr>
        <p:grpSpPr>
          <a:xfrm>
            <a:off x="2606040" y="185125"/>
            <a:ext cx="7775934" cy="1024611"/>
            <a:chOff x="2606040" y="185125"/>
            <a:chExt cx="7775934" cy="1024611"/>
          </a:xfrm>
        </p:grpSpPr>
        <p:sp>
          <p:nvSpPr>
            <p:cNvPr id="111" name="Google Shape;111;p2"/>
            <p:cNvSpPr/>
            <p:nvPr/>
          </p:nvSpPr>
          <p:spPr>
            <a:xfrm>
              <a:off x="2606040" y="185126"/>
              <a:ext cx="7645200" cy="964077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606051" y="185125"/>
              <a:ext cx="7645200" cy="73530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2794674" y="217900"/>
              <a:ext cx="75873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การเตรียมบทเรียนและความสอดคล้องของหลักสูตร</a:t>
              </a:r>
              <a:r>
                <a:rPr lang="th-TH" sz="32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dirty="0"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2794681" y="901959"/>
              <a:ext cx="66026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เวลาเตรียมการ: 10-15 นาที</a:t>
              </a:r>
              <a:endParaRPr/>
            </a:p>
          </p:txBody>
        </p:sp>
      </p:grpSp>
      <p:sp>
        <p:nvSpPr>
          <p:cNvPr id="115" name="Google Shape;11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2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0"/>
          <p:cNvSpPr/>
          <p:nvPr/>
        </p:nvSpPr>
        <p:spPr>
          <a:xfrm>
            <a:off x="2087374" y="512618"/>
            <a:ext cx="725099" cy="7243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0"/>
          <p:cNvSpPr txBox="1"/>
          <p:nvPr/>
        </p:nvSpPr>
        <p:spPr>
          <a:xfrm>
            <a:off x="327599" y="656750"/>
            <a:ext cx="188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3000"/>
          </a:p>
        </p:txBody>
      </p:sp>
      <p:sp>
        <p:nvSpPr>
          <p:cNvPr id="481" name="Google Shape;481;p20"/>
          <p:cNvSpPr txBox="1"/>
          <p:nvPr/>
        </p:nvSpPr>
        <p:spPr>
          <a:xfrm>
            <a:off x="2199862" y="442098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482" name="Google Shape;482;p20"/>
          <p:cNvSpPr txBox="1"/>
          <p:nvPr/>
        </p:nvSpPr>
        <p:spPr>
          <a:xfrm>
            <a:off x="3724984" y="545903"/>
            <a:ext cx="8393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4800"/>
              <a:buFont typeface="Tahoma"/>
              <a:buNone/>
            </a:pPr>
            <a:r>
              <a:rPr lang="th-TH" sz="36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ต้องรู้ว่าอะไรรีไซเคิลได้บ้าง</a:t>
            </a:r>
            <a:endParaRPr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ahoma"/>
              <a:buNone/>
            </a:pPr>
            <a:endParaRPr sz="4800" b="1" dirty="0">
              <a:solidFill>
                <a:srgbClr val="43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20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995" y="1821215"/>
            <a:ext cx="2223739" cy="266256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0"/>
          <p:cNvSpPr/>
          <p:nvPr/>
        </p:nvSpPr>
        <p:spPr>
          <a:xfrm>
            <a:off x="154161" y="4496569"/>
            <a:ext cx="2384489" cy="643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 sz="1200"/>
          </a:p>
        </p:txBody>
      </p:sp>
      <p:pic>
        <p:nvPicPr>
          <p:cNvPr id="485" name="Google Shape;485;p2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05900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0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9829" y="1830359"/>
            <a:ext cx="2248754" cy="28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0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90385" y="2221823"/>
            <a:ext cx="1128502" cy="213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0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678" y="1987705"/>
            <a:ext cx="3116495" cy="2329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0"/>
          <p:cNvSpPr/>
          <p:nvPr/>
        </p:nvSpPr>
        <p:spPr>
          <a:xfrm>
            <a:off x="2372734" y="4496569"/>
            <a:ext cx="3618110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</a:t>
            </a:r>
            <a:r>
              <a:rPr lang="th-TH" sz="32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PET</a:t>
            </a:r>
            <a:endParaRPr/>
          </a:p>
        </p:txBody>
      </p:sp>
      <p:pic>
        <p:nvPicPr>
          <p:cNvPr id="490" name="Google Shape;490;p2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68254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8437272" y="1667279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0"/>
          <p:cNvSpPr/>
          <p:nvPr/>
        </p:nvSpPr>
        <p:spPr>
          <a:xfrm>
            <a:off x="5935675" y="4496575"/>
            <a:ext cx="32643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 sz="1200"/>
          </a:p>
        </p:txBody>
      </p:sp>
      <p:pic>
        <p:nvPicPr>
          <p:cNvPr id="493" name="Google Shape;493;p2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10911921" y="1647873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0"/>
          <p:cNvSpPr/>
          <p:nvPr/>
        </p:nvSpPr>
        <p:spPr>
          <a:xfrm>
            <a:off x="9200103" y="4496569"/>
            <a:ext cx="27090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3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 sz="1200"/>
          </a:p>
        </p:txBody>
      </p:sp>
      <p:sp>
        <p:nvSpPr>
          <p:cNvPr id="495" name="Google Shape;49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1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55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1"/>
          <p:cNvSpPr/>
          <p:nvPr/>
        </p:nvSpPr>
        <p:spPr>
          <a:xfrm>
            <a:off x="2004245" y="636828"/>
            <a:ext cx="697392" cy="637088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1"/>
          <p:cNvSpPr txBox="1"/>
          <p:nvPr/>
        </p:nvSpPr>
        <p:spPr>
          <a:xfrm>
            <a:off x="208550" y="715825"/>
            <a:ext cx="200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3000"/>
          </a:p>
        </p:txBody>
      </p:sp>
      <p:sp>
        <p:nvSpPr>
          <p:cNvPr id="503" name="Google Shape;503;p21"/>
          <p:cNvSpPr txBox="1"/>
          <p:nvPr/>
        </p:nvSpPr>
        <p:spPr>
          <a:xfrm>
            <a:off x="2102462" y="525099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04" name="Google Shape;504;p21"/>
          <p:cNvSpPr txBox="1"/>
          <p:nvPr/>
        </p:nvSpPr>
        <p:spPr>
          <a:xfrm>
            <a:off x="1791222" y="636828"/>
            <a:ext cx="10375275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5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เททิ้ง ทำความสะอาด และรอให้แห้ง</a:t>
            </a:r>
            <a:endParaRPr sz="3500" b="1" dirty="0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5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ก่อนนำไปใส่ในถังขยะ</a:t>
            </a:r>
            <a:endParaRPr sz="13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endParaRPr sz="3600" b="1" dirty="0">
              <a:solidFill>
                <a:srgbClr val="43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21"/>
          <p:cNvPicPr preferRelativeResize="0"/>
          <p:nvPr/>
        </p:nvPicPr>
        <p:blipFill rotWithShape="1">
          <a:blip r:embed="rId4">
            <a:alphaModFix/>
          </a:blip>
          <a:srcRect t="-926" r="-4" b="-13"/>
          <a:stretch/>
        </p:blipFill>
        <p:spPr>
          <a:xfrm>
            <a:off x="772201" y="1760150"/>
            <a:ext cx="5262518" cy="35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1" descr="A person holding a bott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2" b="-9"/>
          <a:stretch/>
        </p:blipFill>
        <p:spPr>
          <a:xfrm>
            <a:off x="6244279" y="1774158"/>
            <a:ext cx="5472232" cy="356157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2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2087375" y="518299"/>
            <a:ext cx="711243" cy="646331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2"/>
          <p:cNvSpPr txBox="1"/>
          <p:nvPr/>
        </p:nvSpPr>
        <p:spPr>
          <a:xfrm>
            <a:off x="274749" y="600275"/>
            <a:ext cx="2015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3000"/>
          </a:p>
        </p:txBody>
      </p:sp>
      <p:sp>
        <p:nvSpPr>
          <p:cNvPr id="515" name="Google Shape;515;p22"/>
          <p:cNvSpPr txBox="1"/>
          <p:nvPr/>
        </p:nvSpPr>
        <p:spPr>
          <a:xfrm>
            <a:off x="2200110" y="425965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516" name="Google Shape;516;p22"/>
          <p:cNvSpPr txBox="1"/>
          <p:nvPr/>
        </p:nvSpPr>
        <p:spPr>
          <a:xfrm>
            <a:off x="3085747" y="518299"/>
            <a:ext cx="870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เอาของที่รีไซเคิลได้แต่ละชิ้นใส่ลงในถังขยะ</a:t>
            </a:r>
            <a:endParaRPr sz="3000" b="1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000" b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รีไซเคิลที่ถูกต้อง</a:t>
            </a:r>
            <a:endParaRPr sz="800"/>
          </a:p>
        </p:txBody>
      </p:sp>
      <p:grpSp>
        <p:nvGrpSpPr>
          <p:cNvPr id="517" name="Google Shape;517;p22"/>
          <p:cNvGrpSpPr/>
          <p:nvPr/>
        </p:nvGrpSpPr>
        <p:grpSpPr>
          <a:xfrm>
            <a:off x="989733" y="1625785"/>
            <a:ext cx="10223538" cy="4013759"/>
            <a:chOff x="989733" y="1625785"/>
            <a:chExt cx="10223538" cy="4013759"/>
          </a:xfrm>
        </p:grpSpPr>
        <p:pic>
          <p:nvPicPr>
            <p:cNvPr id="518" name="Google Shape;518;p22"/>
            <p:cNvPicPr preferRelativeResize="0"/>
            <p:nvPr/>
          </p:nvPicPr>
          <p:blipFill rotWithShape="1">
            <a:blip r:embed="rId4">
              <a:alphaModFix/>
            </a:blip>
            <a:srcRect b="-5"/>
            <a:stretch/>
          </p:blipFill>
          <p:spPr>
            <a:xfrm>
              <a:off x="989733" y="1625785"/>
              <a:ext cx="3237743" cy="4013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22" descr="A picture containing wall, indoor, person, cluttere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r="-10" b="-33"/>
            <a:stretch/>
          </p:blipFill>
          <p:spPr>
            <a:xfrm>
              <a:off x="4227476" y="1625785"/>
              <a:ext cx="6985795" cy="40137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0" name="Google Shape;520;p2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8140" y="2676292"/>
            <a:ext cx="1697087" cy="169708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23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3"/>
          <p:cNvSpPr txBox="1"/>
          <p:nvPr/>
        </p:nvSpPr>
        <p:spPr>
          <a:xfrm>
            <a:off x="1286974" y="934223"/>
            <a:ext cx="9618051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เมื่อเราทำความสะอาด รอให้แห้ง และคัดแยกอย่างถูกต้อง เราจะสามารถสร้างสิ่งใหม่ๆ ได้ เช่น</a:t>
            </a:r>
          </a:p>
        </p:txBody>
      </p:sp>
      <p:sp>
        <p:nvSpPr>
          <p:cNvPr id="528" name="Google Shape;528;p23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  <p:pic>
        <p:nvPicPr>
          <p:cNvPr id="529" name="Google Shape;529;p23" descr="A bottle of wa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2" y="3457885"/>
            <a:ext cx="2127442" cy="313331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3"/>
          <p:cNvSpPr/>
          <p:nvPr/>
        </p:nvSpPr>
        <p:spPr>
          <a:xfrm>
            <a:off x="2346093" y="4163410"/>
            <a:ext cx="1293677" cy="9225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31" name="Google Shape;531;p23"/>
          <p:cNvGrpSpPr/>
          <p:nvPr/>
        </p:nvGrpSpPr>
        <p:grpSpPr>
          <a:xfrm>
            <a:off x="6042474" y="3791412"/>
            <a:ext cx="5021681" cy="2494753"/>
            <a:chOff x="6761923" y="2934206"/>
            <a:chExt cx="5500031" cy="2370392"/>
          </a:xfrm>
        </p:grpSpPr>
        <p:pic>
          <p:nvPicPr>
            <p:cNvPr id="532" name="Google Shape;532;p23" descr="A picture containing accessory, luggage, suitcase, bag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23" descr="A picture containing chocolat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23" descr="A close up of a shirt&#10;&#10;Description automatically generated with low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5" name="Google Shape;535;p23" descr="A bottle of wa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0259" y="3429000"/>
            <a:ext cx="2127442" cy="313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4"/>
          <p:cNvSpPr/>
          <p:nvPr/>
        </p:nvSpPr>
        <p:spPr>
          <a:xfrm>
            <a:off x="413972" y="118053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3" name="Google Shape;543;p24"/>
          <p:cNvSpPr/>
          <p:nvPr/>
        </p:nvSpPr>
        <p:spPr>
          <a:xfrm>
            <a:off x="360335" y="118053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4" name="Google Shape;544;p24"/>
          <p:cNvSpPr/>
          <p:nvPr/>
        </p:nvSpPr>
        <p:spPr>
          <a:xfrm>
            <a:off x="404919" y="116048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545" name="Google Shape;545;p24"/>
          <p:cNvSpPr/>
          <p:nvPr/>
        </p:nvSpPr>
        <p:spPr>
          <a:xfrm>
            <a:off x="951529" y="1145363"/>
            <a:ext cx="10866255" cy="166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อธิบายให้นักเรียนเข้าใจว่า บางครั้งก็ยากที่จะบอกว่าสิ่งของนั้นสามารถนำกลับไปรีไซเคิลได้หรือไม่ บอกพวกเขาว่าพวกเขาจะต้องเป็น "ฮีโร่ผู้พิชิตขยะ" และ</a:t>
            </a: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แบ่งพวกเขาออกเป็นกลุ่ม และคัดการ์ดกองหนึ่งที่แสดงสิ่งของสามประเภท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ของที่สามารถรีไซเคิลได้ ของที่รีไซเคิลไม่ได้ และของที่</a:t>
            </a:r>
            <a:r>
              <a:rPr lang="th-TH" sz="1800" b="1" i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อาจรีไซเคิลได้ 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ซึ่งหมายความว่าเราต้องทำอะไรบางอย่างกับสิ่งของแต่ละชนิดเพื่อรีไซเคิลอย่างถูกต้อง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6" name="Google Shape;546;p24"/>
          <p:cNvSpPr/>
          <p:nvPr/>
        </p:nvSpPr>
        <p:spPr>
          <a:xfrm rot="5400000">
            <a:off x="-52797" y="2338061"/>
            <a:ext cx="1410183" cy="195225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7" name="Google Shape;547;p24"/>
          <p:cNvSpPr/>
          <p:nvPr/>
        </p:nvSpPr>
        <p:spPr>
          <a:xfrm>
            <a:off x="2606040" y="185126"/>
            <a:ext cx="6979920" cy="800131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8" name="Google Shape;548;p2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9" name="Google Shape;549;p24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กิจกรรมท้ายบทเรียน</a:t>
            </a:r>
            <a:endParaRPr dirty="0"/>
          </a:p>
        </p:txBody>
      </p:sp>
      <p:sp>
        <p:nvSpPr>
          <p:cNvPr id="550" name="Google Shape;550;p24"/>
          <p:cNvSpPr txBox="1"/>
          <p:nvPr/>
        </p:nvSpPr>
        <p:spPr>
          <a:xfrm>
            <a:off x="905016" y="2795201"/>
            <a:ext cx="102266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ปริ๊นท์รายการต่อไปนี้และให้นักเรียนตัดการ์ดแต่ละใบสำหรับกิจกรรม </a:t>
            </a: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แจกแผ่นงานและชุดการ์ดที่ถูกสลับแล้ว ที่มีภาพประกอบของสิ่งของที่สามารถรีไซเคิลได้ ของที่รีไซเคิลไม่ได้ และของที่อาจรีไซเคิลได้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3" name="Google Shape;5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1493B-AF61-3818-2262-DEA1EEFDE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45" y="3780458"/>
            <a:ext cx="3472717" cy="227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CB126-85A8-1B60-58AF-ED1CAE21B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93"/>
          <a:stretch/>
        </p:blipFill>
        <p:spPr>
          <a:xfrm>
            <a:off x="4359880" y="3801919"/>
            <a:ext cx="3316603" cy="224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E7FD6-C776-5722-2083-F082CEA3C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159" y="3801085"/>
            <a:ext cx="3248022" cy="22708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5"/>
          <p:cNvSpPr/>
          <p:nvPr/>
        </p:nvSpPr>
        <p:spPr>
          <a:xfrm>
            <a:off x="413972" y="118053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2" name="Google Shape;562;p25"/>
          <p:cNvSpPr/>
          <p:nvPr/>
        </p:nvSpPr>
        <p:spPr>
          <a:xfrm>
            <a:off x="360335" y="118053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3" name="Google Shape;563;p25"/>
          <p:cNvSpPr/>
          <p:nvPr/>
        </p:nvSpPr>
        <p:spPr>
          <a:xfrm>
            <a:off x="404919" y="116048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64" name="Google Shape;564;p25"/>
          <p:cNvSpPr/>
          <p:nvPr/>
        </p:nvSpPr>
        <p:spPr>
          <a:xfrm>
            <a:off x="404919" y="9733443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565" name="Google Shape;565;p25"/>
          <p:cNvSpPr/>
          <p:nvPr/>
        </p:nvSpPr>
        <p:spPr>
          <a:xfrm rot="5400000">
            <a:off x="-52797" y="2338061"/>
            <a:ext cx="1410183" cy="195225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2606040" y="185126"/>
            <a:ext cx="6979920" cy="800131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8" name="Google Shape;568;p25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ขั้นตอนถัดไป</a:t>
            </a:r>
            <a:endParaRPr/>
          </a:p>
        </p:txBody>
      </p:sp>
      <p:sp>
        <p:nvSpPr>
          <p:cNvPr id="569" name="Google Shape;569;p25"/>
          <p:cNvSpPr/>
          <p:nvPr/>
        </p:nvSpPr>
        <p:spPr>
          <a:xfrm>
            <a:off x="4412394" y="324441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0" name="Google Shape;570;p25"/>
          <p:cNvSpPr/>
          <p:nvPr/>
        </p:nvSpPr>
        <p:spPr>
          <a:xfrm>
            <a:off x="4338786" y="323421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571" name="Google Shape;571;p25"/>
          <p:cNvSpPr/>
          <p:nvPr/>
        </p:nvSpPr>
        <p:spPr>
          <a:xfrm>
            <a:off x="911772" y="1199679"/>
            <a:ext cx="10866255" cy="139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แจ้งให้แต่ละกลุ่มทราบว่าหน้าที่ของพวกเขาคือการแยกการ์ดเป็นสามกอง: สิ่งของที่สามารถรีไซเคิลได้ ของที่รีไซเคิลไม่ได้ และของห้าอย่างที่อาจรีไซเคิลได้  </a:t>
            </a:r>
            <a:r>
              <a:rPr lang="th-TH" sz="18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เมื่อคัดแยกเสร็จแล้ว ให้แต่ละกลุ่มทำงานร่วมกันในแผ่นงานให้เสร็จ โดยระบุสิ่งของห้าอย่างที่อาจรีไซเคิลได้ และให้เขียนคำอธิบายสั้น ๆ ประกอบว่าของแต่ละอย่างนั้น จะต้องทำอะไรบ้างเพื่อให้ของนั้นสามารถรีไซเคิลได้</a:t>
            </a:r>
            <a:endParaRPr dirty="0"/>
          </a:p>
        </p:txBody>
      </p:sp>
      <p:sp>
        <p:nvSpPr>
          <p:cNvPr id="573" name="Google Shape;573;p25"/>
          <p:cNvSpPr txBox="1"/>
          <p:nvPr/>
        </p:nvSpPr>
        <p:spPr>
          <a:xfrm>
            <a:off x="4875575" y="3158442"/>
            <a:ext cx="6675678" cy="139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ให้แต่ละกลุ่มนำเสนอสิ่งของที่อาจรีไซเคิลได้หนึ่งรายการ และอธิบายว่าต้องดำเนินการอย่างไรเพื่อให้สามารถรีไซเคิลได้ 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พูดคุยถึงสิ่งของที่ได้รับการระบุอย่างไม่ถูกต้องว่าเป็นของที่อาจรีไซเคิลได้ และของที่ถูกมองข้ามไป</a:t>
            </a:r>
            <a:endParaRPr/>
          </a:p>
        </p:txBody>
      </p:sp>
      <p:sp>
        <p:nvSpPr>
          <p:cNvPr id="574" name="Google Shape;57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3F238-B417-DC40-CD7A-A165C2BC9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76" r="980" b="-1"/>
          <a:stretch/>
        </p:blipFill>
        <p:spPr>
          <a:xfrm>
            <a:off x="1019878" y="2721097"/>
            <a:ext cx="3172324" cy="39517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323625" y="1464525"/>
            <a:ext cx="66885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506500" y="1457000"/>
            <a:ext cx="6434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ผลลัพธ์การเรียนรู้ที่สำคัญและความสอดคล้องของหลักสูตร: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323617" y="1897234"/>
            <a:ext cx="11361900" cy="2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วิทยาศาสตร์ - โลกและกิจกรรมมนุษย์: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สื่อสารถึงวิธีแก้ปัญหาที่จะลดผลกระทบของมนุษย์ที่มีต่อพื้นดิน น้ำ อากาศ และ/หรือสิ่งมีชีวิตอื่น ๆ ในสภาพแวดล้อมในท้องถิ่น การกระทำของผู้คนอาจส่งผลกระทบต่อโลกรอบตัวพวกเขา แต่พวกเขาสามารถเลือกที่จะลดผลกระทบต่อพื้นดิน น้ำ อากาศ และสิ่งมีชีวิตอื่น ๆ ได้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สังคมศึกษา - คน สถานที่ และสิ่งแวดล้อม: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นักเรียนจะได้ศึกษาคน สถานที่ และสิ่งแวดล้อม ซึ่งจะทำให้เข้าใจความสัมพันธ์ระหว่างประชากรมนุษย์กับลักษณะทางกายภาพของโลก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ทักษะและการมีความรู้ด้านภาษาอังกฤษ: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สามารถถามและตอบคำถามเกี่ยวกับรายละเอียดต่าง ๆ ในเนื้อหา เข้าร่วมการสนทนากับคู่สนทนาที่มีความหลากหลาย เกี่ยวกับหัวข้อและเนื้อหาต่าง ๆ ปฏิบัติตามกฎที่ตกลงกันไว้สำหรับการพูดคุยแลกเปลี่ยน ใช้คำและวลีที่ได้จากการถ่ายทอดผ่านการสนทนา การอ่านและการฟัง และการตอบข้อความ</a:t>
            </a:r>
            <a:endParaRPr/>
          </a:p>
        </p:txBody>
      </p:sp>
      <p:pic>
        <p:nvPicPr>
          <p:cNvPr id="125" name="Google Shape;125;p3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86" y="5360664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795" y="5360663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9804" y="5360662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Graphical user interface, application,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8813" y="5360662"/>
            <a:ext cx="1149010" cy="1149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/>
          <p:nvPr/>
        </p:nvSpPr>
        <p:spPr>
          <a:xfrm>
            <a:off x="323629" y="4799450"/>
            <a:ext cx="32715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506497" y="4791900"/>
            <a:ext cx="2827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ความสอดคล้องกับ SDG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606050" y="185125"/>
            <a:ext cx="73014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606050" y="185125"/>
            <a:ext cx="73014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2606050" y="294100"/>
            <a:ext cx="730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 </a:t>
            </a:r>
            <a:endParaRPr sz="2400"/>
          </a:p>
        </p:txBody>
      </p:sp>
      <p:sp>
        <p:nvSpPr>
          <p:cNvPr id="134" name="Google Shape;134;p3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 : 10-15 นาที</a:t>
            </a:r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5459603" y="5043648"/>
            <a:ext cx="6434628" cy="1504439"/>
            <a:chOff x="4790158" y="5008703"/>
            <a:chExt cx="7056000" cy="1841531"/>
          </a:xfrm>
        </p:grpSpPr>
        <p:sp>
          <p:nvSpPr>
            <p:cNvPr id="137" name="Google Shape;137;p3"/>
            <p:cNvSpPr/>
            <p:nvPr/>
          </p:nvSpPr>
          <p:spPr>
            <a:xfrm>
              <a:off x="4790158" y="5015193"/>
              <a:ext cx="7056000" cy="121680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790158" y="5443834"/>
              <a:ext cx="7056000" cy="140640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2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แผนการสอนได้ออกแบบมาให้มีความยืดหยุ่นและตอบสนองต่อความต้องการที่เปลี่ยนแปลงของห้องเรียนของคุณ บทเรียนต่าง ๆ สามารถแก้ไขและปรับแต่งได้ตามบริบทของนักเรียนและห้องเรียนที่แตกต่างกันไป มีเวอร์ชัน PowerPoint ที่มีคำแนะนำสำหรับครู และบทเรียน PDF ที่สามารถปริ๊นท์ได้ ให้ดาวน์โหลด </a:t>
              </a:r>
              <a:endParaRPr sz="12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6538745" y="5008703"/>
              <a:ext cx="4280100" cy="41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6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บทเรียนที่ยืดหยุ่นและปรับเปลี่ยนได้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413972" y="121711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360335" y="121711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404919" y="1197061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911773" y="1259485"/>
            <a:ext cx="10866255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แนะนำบทเรียนด้วยสไลด์โชว์ และพูดคุยถึงสิ่งที่นักเรียนรู้อยู่แล้วเกี่ยวกับการรีไซเคิล </a:t>
            </a:r>
            <a:endParaRPr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การรีไซเคิลคืออะไร </a:t>
            </a:r>
            <a:endParaRPr sz="1600"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ทำไมเราถึงรีไซเคิล </a:t>
            </a:r>
            <a:endParaRPr sz="1600"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คิดว่ามีอะไรบ้างที่รีไซเคิลได้ </a:t>
            </a:r>
            <a:endParaRPr sz="1600"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มีของบางอย่างที่รีไซเคิลไม่ได้ไหม </a:t>
            </a:r>
            <a:endParaRPr sz="1600"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ของอะไรบ้างที่ไม่ควรเอาไปใส่ไว้ในถังขยะรีไซเคิล </a:t>
            </a:r>
            <a:endParaRPr sz="1600"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6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กฎสามข้อของการรีไซเคิลคืออะไร </a:t>
            </a:r>
            <a:endParaRPr sz="1600" dirty="0"/>
          </a:p>
        </p:txBody>
      </p:sp>
      <p:sp>
        <p:nvSpPr>
          <p:cNvPr id="153" name="Google Shape;153;p4"/>
          <p:cNvSpPr/>
          <p:nvPr/>
        </p:nvSpPr>
        <p:spPr>
          <a:xfrm rot="5400000">
            <a:off x="-665742" y="2987584"/>
            <a:ext cx="2688597" cy="247743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911775" y="4057002"/>
            <a:ext cx="10751700" cy="24465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 w="190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48940" y="4237429"/>
            <a:ext cx="10479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5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แสดงหรือบอกนักเรียนให้ดูแบบฝึกหัด “ได้/ไม่ได้” </a:t>
            </a:r>
            <a:endParaRPr sz="1500" dirty="0"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5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แสดงสไลด์และถามว่าทำไมถังขยะรีไซเคิลถึงไม่ดีหรือดี ให้พวกเขาระบุเหตุผลของแต่ละภาพโดยดูจากแบบฝึกหัด “ได้/ไม่ได้”</a:t>
            </a:r>
            <a:endParaRPr sz="1500" dirty="0"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5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พูดคุยว่าสิ่งของบางอย่างสามารถรีไซเคิลได้ แต่เนื่องจากสกปรก จึงทำให้ไม่สามารถนำมารีไซเคิลได้ (การปนเปื้อนทำให้สิ่งของรีไซเคิลอื่น ๆ สกปรกและไม่สามารถรีไซเคิลได้) ทบทวนตัวอย่างและสามขั้นตอนในการรีไซเคิลอย่างถูกต้อง</a:t>
            </a:r>
            <a:endParaRPr sz="1500" dirty="0"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5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แสดงสไลด์ “ถังขยะรีไซเคิล/ถังขยะทั่วไป” และถามว่า ทำไมถังหนึ่งถึงไม่ดี และอีกถังถึงดี ให้พวกเขาหาและระบุเหตุผลของแต่ละภาพโดยดูจากแบบฝึกหัด “ได้/ไม่ได้”</a:t>
            </a:r>
            <a:endParaRPr sz="1500" dirty="0"/>
          </a:p>
        </p:txBody>
      </p:sp>
      <p:sp>
        <p:nvSpPr>
          <p:cNvPr id="156" name="Google Shape;156;p4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45-60 นาที</a:t>
            </a:r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413972" y="118053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60335" y="118053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404919" y="116048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854275" y="1299103"/>
            <a:ext cx="10923900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อธิบายให้นักเรียนเข้าใจว่า บางครั้งก็ยากที่จะบอกว่าสิ่งของนั้นสามารถนำกลับไปรีไซเคิลได้หรือไม่ บอกพวกเขาว่าพวกเขาจะต้องเป็น</a:t>
            </a:r>
            <a:br>
              <a:rPr lang="en-US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th-TH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“ฮีโร่ผู้พิชิตขยะ” และแบ่งพวกเขาออกเป็นกลุ่ม และคัดการ์ดกองหนึ่งที่แสดงสิ่งของสามประเภท</a:t>
            </a:r>
            <a:r>
              <a:rPr lang="th-TH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ของที่สามารถรีไซเคิลได้ ของที่รีไซเคิลไม่ได้ และของที่</a:t>
            </a:r>
            <a:r>
              <a:rPr lang="th-TH" i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อาจรีไซเคิลได้ </a:t>
            </a:r>
            <a:r>
              <a:rPr lang="th-TH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ซึ่งหมายความว่าเราต้องทำอะไรบางอย่างกับสิ่งของแต่ละชนิดเพื่อรีไซเคิลอย่างถูกต้อง </a:t>
            </a:r>
            <a:endParaRPr sz="120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413972" y="9753495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360335" y="9753495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404919" y="9733443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911773" y="9795867"/>
            <a:ext cx="10866255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ให้เวลานักเรียน 5 นาทีเพื่อค้นหาขวดพลาสติกที่จะใส่ลงในถังใหม่</a:t>
            </a:r>
            <a:endParaRPr/>
          </a:p>
        </p:txBody>
      </p:sp>
      <p:sp>
        <p:nvSpPr>
          <p:cNvPr id="172" name="Google Shape;172;p5"/>
          <p:cNvSpPr/>
          <p:nvPr/>
        </p:nvSpPr>
        <p:spPr>
          <a:xfrm rot="5400000">
            <a:off x="187015" y="2098250"/>
            <a:ext cx="983081" cy="247745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911773" y="2285467"/>
            <a:ext cx="10725542" cy="599324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 w="190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1048940" y="2401072"/>
            <a:ext cx="10479031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คำแนะนำในการรีไซเคิล: </a:t>
            </a:r>
            <a:r>
              <a:rPr lang="th-TH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พูดคุยถึงสิ่งของที่อาจรีไซเคิลได้ ที่สามารถพบเจอทั่วไป และคำแนะนำในการรีไซเคิลสิ่งนั้น ๆ ที่ถูกต้อง</a:t>
            </a:r>
            <a:endParaRPr sz="1200"/>
          </a:p>
        </p:txBody>
      </p:sp>
      <p:sp>
        <p:nvSpPr>
          <p:cNvPr id="175" name="Google Shape;175;p5"/>
          <p:cNvSpPr/>
          <p:nvPr/>
        </p:nvSpPr>
        <p:spPr>
          <a:xfrm>
            <a:off x="911825" y="2964625"/>
            <a:ext cx="10725600" cy="2922600"/>
          </a:xfrm>
          <a:prstGeom prst="roundRect">
            <a:avLst>
              <a:gd name="adj" fmla="val 9950"/>
            </a:avLst>
          </a:prstGeom>
          <a:solidFill>
            <a:srgbClr val="29C7F7"/>
          </a:solidFill>
          <a:ln w="190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1048940" y="2992656"/>
            <a:ext cx="10479000" cy="24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สิ่งของที่ทำจากวัสดุที่รีไซเคิลได้ชนิดเดียวอาจต้องมีขั้นตอนเพิ่มเติมในการรีไซเคิลให้ถูกต้อง ลองคิดดูว่า มีสิ่งของที่ตรงตามนี้หรือเปล่า </a:t>
            </a:r>
            <a:endParaRPr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นี่คือตัวอย่างบางส่วน: </a:t>
            </a:r>
            <a:endParaRPr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th-TH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พวกเราทุกคนรู้อยู่แล้วว่า กล่องกระดาษรีไซเคิลได้ แต่ของบางอย่าง เช่น กล่องพิซซ่าที่ใช้แล้ว สามารถรีไซเคิลได้เฉพาะส่วนที่สะอาด เราจะต้องทิ้งส่วนที่เลอะน้ำมันหรือมีคราบเศษอาหาร เพราะจะทำให้ของอย่างอื่นที่รีไซเคิลได้เปอะเปื้อน </a:t>
            </a:r>
            <a:endParaRPr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th-TH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ซึ่งเราหมายรวมถึงภาชนะพลาสติกด้วย เช่น ขวดและขวดโหล เราต้องล้างและทำให้ไม่มีเศษอาหารหรือของเหลวเหลือในขวด และต้องเช็ดให้แห้งด้วย </a:t>
            </a:r>
            <a:endParaRPr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th-TH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และถ้าเรามีฝาปิดด้วย เราต้องใส่กลับเข้าไปหลังจากที่ล้างและเช็คให้แห้ง ก่อนที่เราจะเอาไปใส่ในถังรีไซเคิล เตือนนักเรียนด้วยว่า เราจะต้องรีไซเคิลสิ่งของให้มากที่สุดเท่าที่เราทำได้ แต่ต้องไม่ให้สิ่งของที่รีไซเคิลได้ ปนเปื้อนสิ่งของอื่น ๆ ที่รีไซเคิลได้ หรือที่ทำให้เกิดปัญหาที่ศูนย์รีไซเคิล </a:t>
            </a: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911773" y="5981267"/>
            <a:ext cx="10725600" cy="8097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 w="19050" cap="flat" cmpd="sng">
            <a:solidFill>
              <a:srgbClr val="3AC69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048940" y="6069577"/>
            <a:ext cx="104790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5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นี่คือข้อแนะนำเพิ่มเติม: </a:t>
            </a:r>
            <a:r>
              <a:rPr lang="th-TH"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สิ่งของที่มีขนาดเล็กกว่าบัตรประชาชนหรือบัตรเครดิต อาจทำให้เกิดการติดขัดในเครื่องรีไซเคิลได้ ดังนั้น ของที่มีขนาดเล็ก เช่น ฝาขวดพลาสติก หรือฝาปิดขวดโหล ควรเอาไปไปทิ้งในถังขยะ ถ้ามันไม่ได้ถูกปิดบนขวดหรือขวดโหลของมัน</a:t>
            </a:r>
            <a:endParaRPr sz="13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82" name="Google Shape;182;p5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45-60 นาที</a:t>
            </a:r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/>
          <p:nvPr/>
        </p:nvSpPr>
        <p:spPr>
          <a:xfrm>
            <a:off x="413972" y="1455742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60335" y="1455742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404919" y="1435690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911773" y="1498114"/>
            <a:ext cx="10866255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แจกแผ่นงานและชุดการ์ดที่ถูกสลับแล้ว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ที่มีภาพประกอบของสิ่งของที่สามารถรีไซเคิลได้ ของที่รีไซเคิลไม่ได้ และของที่อาจรีไซเคิลได้ </a:t>
            </a: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413972" y="2431770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360335" y="2431770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404919" y="2411718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911773" y="2474142"/>
            <a:ext cx="10866255" cy="125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แจ้งให้แต่ละกลุ่มทราบว่าหน้าที่ของพวกเขาคือการแยกการ์ดเป็นสามกอง: สิ่งของที่สามารถรีไซเคิลได้ ของที่รีไซเคิลไม่ได้ และของห้าอย่างที่อาจรีไซเคิลได้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เมื่อคัดแยกเสร็จแล้ว ให้แต่ละกลุ่มทำงานร่วมกันในแผ่นงานให้เสร็จ โดยระบุสิ่งของห้าอย่างที่อาจรีไซเคิลได้ และให้เขียนคำอธิบายสั้น ๆ ประกอบว่าของแต่ละอย่างนั้น จะต้องทำอะไรบ้าง</a:t>
            </a:r>
            <a:endParaRPr sz="16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เพื่อให้ของนั้นสามารถรีไซเคิลได้</a:t>
            </a:r>
            <a:endParaRPr/>
          </a:p>
        </p:txBody>
      </p:sp>
      <p:sp>
        <p:nvSpPr>
          <p:cNvPr id="198" name="Google Shape;198;p6"/>
          <p:cNvSpPr/>
          <p:nvPr/>
        </p:nvSpPr>
        <p:spPr>
          <a:xfrm>
            <a:off x="413972" y="4056710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360335" y="4056710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404919" y="4036658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/>
          </a:p>
        </p:txBody>
      </p:sp>
      <p:sp>
        <p:nvSpPr>
          <p:cNvPr id="201" name="Google Shape;201;p6"/>
          <p:cNvSpPr/>
          <p:nvPr/>
        </p:nvSpPr>
        <p:spPr>
          <a:xfrm>
            <a:off x="911773" y="4099082"/>
            <a:ext cx="10866255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ให้แต่ละกลุ่มนำเสนอสิ่งของที่อาจรีไซเคิลได้หนึ่งรายการ และอธิบายว่าต้องดำเนินการอย่างไรเพื่อให้สามารถรีไซเคิลได้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พูดคุยถึงสิ่งของที่ได้รับการระบุอย่างไม่ถูกต้องว่าเป็นของที่อาจรีไซเคิลได้ และของที่ถูกมองข้ามไป</a:t>
            </a: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4" name="Google Shape;204;p6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205" name="Google Shape;205;p6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45-60 นาที</a:t>
            </a:r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1855" b="73164"/>
          <a:stretch/>
        </p:blipFill>
        <p:spPr>
          <a:xfrm>
            <a:off x="929898" y="2611806"/>
            <a:ext cx="7919634" cy="11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975" t="38442" r="-13" b="16"/>
          <a:stretch/>
        </p:blipFill>
        <p:spPr>
          <a:xfrm>
            <a:off x="6739913" y="4091552"/>
            <a:ext cx="4969790" cy="262992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5" name="Google Shape;215;p7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6" name="Google Shape;216;p7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เตรียมการนำเสนอ PowerPoint</a:t>
            </a:r>
            <a:endParaRPr/>
          </a:p>
        </p:txBody>
      </p:sp>
      <p:sp>
        <p:nvSpPr>
          <p:cNvPr id="217" name="Google Shape;217;p7"/>
          <p:cNvSpPr/>
          <p:nvPr/>
        </p:nvSpPr>
        <p:spPr>
          <a:xfrm>
            <a:off x="323617" y="1247462"/>
            <a:ext cx="11361877" cy="117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เมื่อคุณพร้อมที่จะนำเสนอบทเรียน ให้คลิก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Slide Show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บนแถบเมนูด้านบน แล้วเลือก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Presenter View 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เมื่อเข้าสู่โหมด Presenter คุณสามารถดูบันทึกย่อของคุณ ในขณะที่ผู้ชมจะเห็นเฉพาะสไลด์ของคุณ</a:t>
            </a:r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323616" y="3978315"/>
            <a:ext cx="609268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บันทึกย่อจะปรากฏในบานหน้าต่างทางด้านขวา ข้อความจะถูกตัดโดยอัตโนมัติ และแถบเลื่อนแนวตั้งจะปรากฏขึ้นถ้าจำเป็น คุณยังสามารถเปลี่ยนขนาดของข้อความในบานหน้าต่างบันทึกย่อได้</a:t>
            </a:r>
            <a:r>
              <a:rPr lang="en-US" sz="20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th-TH" sz="20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โดยใช้ปุ่มสองปุ่มที่มุมซ้ายล่างของบานหน้าต่างบันทึกย่อ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8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8"/>
          <p:cNvGrpSpPr/>
          <p:nvPr/>
        </p:nvGrpSpPr>
        <p:grpSpPr>
          <a:xfrm>
            <a:off x="1480707" y="5036833"/>
            <a:ext cx="3105300" cy="740486"/>
            <a:chOff x="1058928" y="327691"/>
            <a:chExt cx="3105300" cy="740486"/>
          </a:xfrm>
        </p:grpSpPr>
        <p:sp>
          <p:nvSpPr>
            <p:cNvPr id="226" name="Google Shape;226;p8"/>
            <p:cNvSpPr/>
            <p:nvPr/>
          </p:nvSpPr>
          <p:spPr>
            <a:xfrm>
              <a:off x="1058928" y="332877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1527338" y="327691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ได้</a:t>
              </a:r>
              <a:endParaRPr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606116" y="5001675"/>
            <a:ext cx="3105300" cy="736548"/>
            <a:chOff x="7983908" y="313974"/>
            <a:chExt cx="3105300" cy="736548"/>
          </a:xfrm>
        </p:grpSpPr>
        <p:sp>
          <p:nvSpPr>
            <p:cNvPr id="229" name="Google Shape;229;p8"/>
            <p:cNvSpPr/>
            <p:nvPr/>
          </p:nvSpPr>
          <p:spPr>
            <a:xfrm>
              <a:off x="7983908" y="313974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8"/>
            <p:cNvSpPr txBox="1"/>
            <p:nvPr/>
          </p:nvSpPr>
          <p:spPr>
            <a:xfrm>
              <a:off x="8362595" y="342522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ไม่ได้</a:t>
              </a:r>
              <a:endParaRPr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161900" y="81404"/>
            <a:ext cx="1489800" cy="1946546"/>
            <a:chOff x="864983" y="1746170"/>
            <a:chExt cx="1489800" cy="1946546"/>
          </a:xfrm>
        </p:grpSpPr>
        <p:pic>
          <p:nvPicPr>
            <p:cNvPr id="232" name="Google Shape;232;p8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9" cy="150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8"/>
            <p:cNvSpPr/>
            <p:nvPr/>
          </p:nvSpPr>
          <p:spPr>
            <a:xfrm>
              <a:off x="864983" y="3255616"/>
              <a:ext cx="14898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ขวดโหลแก้ว</a:t>
              </a:r>
              <a:endParaRPr sz="1800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526254" y="119530"/>
            <a:ext cx="2347800" cy="1948536"/>
            <a:chOff x="2948176" y="1768789"/>
            <a:chExt cx="2347800" cy="1948536"/>
          </a:xfrm>
        </p:grpSpPr>
        <p:sp>
          <p:nvSpPr>
            <p:cNvPr id="235" name="Google Shape;235;p8"/>
            <p:cNvSpPr/>
            <p:nvPr/>
          </p:nvSpPr>
          <p:spPr>
            <a:xfrm>
              <a:off x="2948176" y="3255625"/>
              <a:ext cx="234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ขวดพลาสติก PET</a:t>
              </a:r>
              <a:endParaRPr sz="1200"/>
            </a:p>
          </p:txBody>
        </p:sp>
        <p:pic>
          <p:nvPicPr>
            <p:cNvPr id="236" name="Google Shape;236;p8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8"/>
          <p:cNvGrpSpPr/>
          <p:nvPr/>
        </p:nvGrpSpPr>
        <p:grpSpPr>
          <a:xfrm>
            <a:off x="5264423" y="356475"/>
            <a:ext cx="1680674" cy="1711650"/>
            <a:chOff x="3040649" y="4171116"/>
            <a:chExt cx="1934700" cy="1711650"/>
          </a:xfrm>
        </p:grpSpPr>
        <p:sp>
          <p:nvSpPr>
            <p:cNvPr id="238" name="Google Shape;238;p8"/>
            <p:cNvSpPr/>
            <p:nvPr/>
          </p:nvSpPr>
          <p:spPr>
            <a:xfrm>
              <a:off x="3040649" y="5421066"/>
              <a:ext cx="1934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กระป๋องโลหะ</a:t>
              </a:r>
              <a:endParaRPr sz="1200"/>
            </a:p>
          </p:txBody>
        </p:sp>
        <p:pic>
          <p:nvPicPr>
            <p:cNvPr id="239" name="Google Shape;239;p8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52103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8"/>
          <p:cNvGrpSpPr/>
          <p:nvPr/>
        </p:nvGrpSpPr>
        <p:grpSpPr>
          <a:xfrm>
            <a:off x="5743257" y="2128285"/>
            <a:ext cx="1958675" cy="1793178"/>
            <a:chOff x="488426" y="4064988"/>
            <a:chExt cx="1958675" cy="1793178"/>
          </a:xfrm>
        </p:grpSpPr>
        <p:sp>
          <p:nvSpPr>
            <p:cNvPr id="241" name="Google Shape;241;p8"/>
            <p:cNvSpPr/>
            <p:nvPr/>
          </p:nvSpPr>
          <p:spPr>
            <a:xfrm>
              <a:off x="671401" y="5421066"/>
              <a:ext cx="17757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20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กล่องกระดาษแข็ง</a:t>
              </a:r>
              <a:endParaRPr/>
            </a:p>
          </p:txBody>
        </p:sp>
        <p:pic>
          <p:nvPicPr>
            <p:cNvPr id="242" name="Google Shape;242;p8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6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3" name="Google Shape;243;p8"/>
          <p:cNvGrpSpPr/>
          <p:nvPr/>
        </p:nvGrpSpPr>
        <p:grpSpPr>
          <a:xfrm>
            <a:off x="10019127" y="2112411"/>
            <a:ext cx="1766479" cy="1706735"/>
            <a:chOff x="6420868" y="1760417"/>
            <a:chExt cx="1680600" cy="1342195"/>
          </a:xfrm>
        </p:grpSpPr>
        <p:pic>
          <p:nvPicPr>
            <p:cNvPr id="244" name="Google Shape;244;p8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5" cy="1052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8"/>
            <p:cNvSpPr/>
            <p:nvPr/>
          </p:nvSpPr>
          <p:spPr>
            <a:xfrm>
              <a:off x="6420868" y="270001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เปลือกกล้วย</a:t>
              </a:r>
              <a:endParaRPr/>
            </a:p>
          </p:txBody>
        </p:sp>
      </p:grpSp>
      <p:grpSp>
        <p:nvGrpSpPr>
          <p:cNvPr id="246" name="Google Shape;246;p8"/>
          <p:cNvGrpSpPr/>
          <p:nvPr/>
        </p:nvGrpSpPr>
        <p:grpSpPr>
          <a:xfrm>
            <a:off x="9718318" y="582205"/>
            <a:ext cx="2154025" cy="1530354"/>
            <a:chOff x="8346482" y="1742821"/>
            <a:chExt cx="1680600" cy="1356456"/>
          </a:xfrm>
        </p:grpSpPr>
        <p:sp>
          <p:nvSpPr>
            <p:cNvPr id="247" name="Google Shape;247;p8"/>
            <p:cNvSpPr/>
            <p:nvPr/>
          </p:nvSpPr>
          <p:spPr>
            <a:xfrm>
              <a:off x="8346482" y="2696677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5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ผ้าเช็ดปากที่สกปรก</a:t>
              </a:r>
              <a:endParaRPr sz="1100"/>
            </a:p>
          </p:txBody>
        </p:sp>
        <p:pic>
          <p:nvPicPr>
            <p:cNvPr id="248" name="Google Shape;248;p8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7622" y="1742821"/>
              <a:ext cx="756885" cy="740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8"/>
          <p:cNvGrpSpPr/>
          <p:nvPr/>
        </p:nvGrpSpPr>
        <p:grpSpPr>
          <a:xfrm>
            <a:off x="6623106" y="448831"/>
            <a:ext cx="2037559" cy="1705495"/>
            <a:chOff x="6377570" y="3189531"/>
            <a:chExt cx="1680600" cy="1298040"/>
          </a:xfrm>
        </p:grpSpPr>
        <p:sp>
          <p:nvSpPr>
            <p:cNvPr id="250" name="Google Shape;250;p8"/>
            <p:cNvSpPr/>
            <p:nvPr/>
          </p:nvSpPr>
          <p:spPr>
            <a:xfrm>
              <a:off x="6377570" y="4084971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หลอดไฟ</a:t>
              </a:r>
              <a:endParaRPr/>
            </a:p>
          </p:txBody>
        </p:sp>
        <p:pic>
          <p:nvPicPr>
            <p:cNvPr id="251" name="Google Shape;251;p8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2" name="Google Shape;252;p8"/>
          <p:cNvGrpSpPr/>
          <p:nvPr/>
        </p:nvGrpSpPr>
        <p:grpSpPr>
          <a:xfrm>
            <a:off x="8077635" y="200529"/>
            <a:ext cx="2037727" cy="2056055"/>
            <a:chOff x="8347377" y="3061193"/>
            <a:chExt cx="1680600" cy="1441126"/>
          </a:xfrm>
        </p:grpSpPr>
        <p:pic>
          <p:nvPicPr>
            <p:cNvPr id="253" name="Google Shape;253;p8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6">
              <a:off x="8449667" y="3141253"/>
              <a:ext cx="1381506" cy="1087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8"/>
            <p:cNvSpPr/>
            <p:nvPr/>
          </p:nvSpPr>
          <p:spPr>
            <a:xfrm>
              <a:off x="8347377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6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กล่องใส่น้ำผลไม้</a:t>
              </a:r>
              <a:endParaRPr sz="1200"/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3954057" y="2308469"/>
            <a:ext cx="1680600" cy="1270408"/>
            <a:chOff x="6365330" y="4619518"/>
            <a:chExt cx="1680600" cy="1270408"/>
          </a:xfrm>
        </p:grpSpPr>
        <p:pic>
          <p:nvPicPr>
            <p:cNvPr id="256" name="Google Shape;256;p8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7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8"/>
            <p:cNvSpPr/>
            <p:nvPr/>
          </p:nvSpPr>
          <p:spPr>
            <a:xfrm>
              <a:off x="6365330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ของเล่น</a:t>
              </a:r>
              <a:endParaRPr/>
            </a:p>
          </p:txBody>
        </p:sp>
      </p:grpSp>
      <p:grpSp>
        <p:nvGrpSpPr>
          <p:cNvPr id="258" name="Google Shape;258;p8"/>
          <p:cNvGrpSpPr/>
          <p:nvPr/>
        </p:nvGrpSpPr>
        <p:grpSpPr>
          <a:xfrm>
            <a:off x="2134796" y="2157928"/>
            <a:ext cx="1680600" cy="1343602"/>
            <a:chOff x="8327554" y="4546324"/>
            <a:chExt cx="1680600" cy="1343602"/>
          </a:xfrm>
        </p:grpSpPr>
        <p:pic>
          <p:nvPicPr>
            <p:cNvPr id="259" name="Google Shape;259;p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1" cy="999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8"/>
            <p:cNvSpPr/>
            <p:nvPr/>
          </p:nvSpPr>
          <p:spPr>
            <a:xfrm>
              <a:off x="8327554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ถุงพลาสติก</a:t>
              </a:r>
              <a:endParaRPr/>
            </a:p>
          </p:txBody>
        </p:sp>
      </p:grpSp>
      <p:grpSp>
        <p:nvGrpSpPr>
          <p:cNvPr id="261" name="Google Shape;261;p8"/>
          <p:cNvGrpSpPr/>
          <p:nvPr/>
        </p:nvGrpSpPr>
        <p:grpSpPr>
          <a:xfrm>
            <a:off x="37092" y="2073700"/>
            <a:ext cx="1941933" cy="1692384"/>
            <a:chOff x="10237173" y="4571526"/>
            <a:chExt cx="1680600" cy="1343056"/>
          </a:xfrm>
        </p:grpSpPr>
        <p:pic>
          <p:nvPicPr>
            <p:cNvPr id="262" name="Google Shape;262;p8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8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8"/>
            <p:cNvSpPr/>
            <p:nvPr/>
          </p:nvSpPr>
          <p:spPr>
            <a:xfrm>
              <a:off x="10237173" y="551198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ดินสอ</a:t>
              </a:r>
              <a:endParaRPr/>
            </a:p>
          </p:txBody>
        </p:sp>
      </p:grpSp>
      <p:grpSp>
        <p:nvGrpSpPr>
          <p:cNvPr id="264" name="Google Shape;264;p8"/>
          <p:cNvGrpSpPr/>
          <p:nvPr/>
        </p:nvGrpSpPr>
        <p:grpSpPr>
          <a:xfrm>
            <a:off x="3494296" y="469845"/>
            <a:ext cx="1868827" cy="1729998"/>
            <a:chOff x="10256338" y="3269424"/>
            <a:chExt cx="1680600" cy="1232895"/>
          </a:xfrm>
        </p:grpSpPr>
        <p:pic>
          <p:nvPicPr>
            <p:cNvPr id="265" name="Google Shape;265;p8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96392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8"/>
            <p:cNvSpPr/>
            <p:nvPr/>
          </p:nvSpPr>
          <p:spPr>
            <a:xfrm>
              <a:off x="10256338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รองเท้า</a:t>
              </a:r>
              <a:endParaRPr/>
            </a:p>
          </p:txBody>
        </p:sp>
      </p:grpSp>
      <p:sp>
        <p:nvSpPr>
          <p:cNvPr id="267" name="Google Shape;267;p8"/>
          <p:cNvSpPr txBox="1"/>
          <p:nvPr/>
        </p:nvSpPr>
        <p:spPr>
          <a:xfrm>
            <a:off x="9042775" y="1224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>
                <a:solidFill>
                  <a:srgbClr val="888888"/>
                </a:solidFill>
              </a:rPr>
              <a:t>8</a:t>
            </a:fld>
            <a:endParaRPr sz="1200">
              <a:solidFill>
                <a:srgbClr val="888888"/>
              </a:solidFill>
            </a:endParaRPr>
          </a:p>
        </p:txBody>
      </p:sp>
      <p:grpSp>
        <p:nvGrpSpPr>
          <p:cNvPr id="268" name="Google Shape;268;p8"/>
          <p:cNvGrpSpPr/>
          <p:nvPr/>
        </p:nvGrpSpPr>
        <p:grpSpPr>
          <a:xfrm>
            <a:off x="7876728" y="1829351"/>
            <a:ext cx="2154025" cy="2135455"/>
            <a:chOff x="10269241" y="1451979"/>
            <a:chExt cx="1680600" cy="1669498"/>
          </a:xfrm>
        </p:grpSpPr>
        <p:sp>
          <p:nvSpPr>
            <p:cNvPr id="269" name="Google Shape;269;p8"/>
            <p:cNvSpPr/>
            <p:nvPr/>
          </p:nvSpPr>
          <p:spPr>
            <a:xfrm>
              <a:off x="10269241" y="2696677"/>
              <a:ext cx="16806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สายยางสำหรับสวน</a:t>
              </a:r>
              <a:endParaRPr/>
            </a:p>
          </p:txBody>
        </p:sp>
        <p:pic>
          <p:nvPicPr>
            <p:cNvPr id="270" name="Google Shape;270;p8" descr="A picture containing cable, connecto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b="-50"/>
            <a:stretch/>
          </p:blipFill>
          <p:spPr>
            <a:xfrm>
              <a:off x="10402520" y="1451979"/>
              <a:ext cx="1233133" cy="13342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71" name="Google Shape;271;p8"/>
          <p:cNvCxnSpPr>
            <a:stCxn id="233" idx="0"/>
            <a:endCxn id="227" idx="0"/>
          </p:cNvCxnSpPr>
          <p:nvPr/>
        </p:nvCxnSpPr>
        <p:spPr>
          <a:xfrm>
            <a:off x="906800" y="1590850"/>
            <a:ext cx="2216100" cy="3446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8"/>
          <p:cNvCxnSpPr/>
          <p:nvPr/>
        </p:nvCxnSpPr>
        <p:spPr>
          <a:xfrm>
            <a:off x="1685978" y="1824916"/>
            <a:ext cx="1437000" cy="3176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3" name="Google Shape;273;p8"/>
          <p:cNvCxnSpPr>
            <a:endCxn id="229" idx="1"/>
          </p:cNvCxnSpPr>
          <p:nvPr/>
        </p:nvCxnSpPr>
        <p:spPr>
          <a:xfrm>
            <a:off x="5011716" y="1603725"/>
            <a:ext cx="2594400" cy="3765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p8"/>
          <p:cNvCxnSpPr>
            <a:stCxn id="238" idx="0"/>
          </p:cNvCxnSpPr>
          <p:nvPr/>
        </p:nvCxnSpPr>
        <p:spPr>
          <a:xfrm flipH="1">
            <a:off x="4067160" y="1606425"/>
            <a:ext cx="2037600" cy="3450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5" name="Google Shape;275;p8"/>
          <p:cNvCxnSpPr>
            <a:stCxn id="250" idx="0"/>
          </p:cNvCxnSpPr>
          <p:nvPr/>
        </p:nvCxnSpPr>
        <p:spPr>
          <a:xfrm>
            <a:off x="7641886" y="1625350"/>
            <a:ext cx="45300" cy="3353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276;p8"/>
          <p:cNvCxnSpPr/>
          <p:nvPr/>
        </p:nvCxnSpPr>
        <p:spPr>
          <a:xfrm>
            <a:off x="9566122" y="1879230"/>
            <a:ext cx="369300" cy="31575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277;p8"/>
          <p:cNvCxnSpPr/>
          <p:nvPr/>
        </p:nvCxnSpPr>
        <p:spPr>
          <a:xfrm flipH="1">
            <a:off x="9932838" y="1824916"/>
            <a:ext cx="470700" cy="3182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8" name="Google Shape;278;p8"/>
          <p:cNvCxnSpPr/>
          <p:nvPr/>
        </p:nvCxnSpPr>
        <p:spPr>
          <a:xfrm flipH="1">
            <a:off x="9932765" y="3335076"/>
            <a:ext cx="970200" cy="1692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9" name="Google Shape;279;p8"/>
          <p:cNvCxnSpPr>
            <a:endCxn id="229" idx="0"/>
          </p:cNvCxnSpPr>
          <p:nvPr/>
        </p:nvCxnSpPr>
        <p:spPr>
          <a:xfrm>
            <a:off x="9158766" y="3766275"/>
            <a:ext cx="0" cy="1235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p8"/>
          <p:cNvCxnSpPr/>
          <p:nvPr/>
        </p:nvCxnSpPr>
        <p:spPr>
          <a:xfrm flipH="1">
            <a:off x="4519101" y="3766153"/>
            <a:ext cx="1442700" cy="1298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p8"/>
          <p:cNvCxnSpPr>
            <a:stCxn id="257" idx="2"/>
            <a:endCxn id="229" idx="1"/>
          </p:cNvCxnSpPr>
          <p:nvPr/>
        </p:nvCxnSpPr>
        <p:spPr>
          <a:xfrm>
            <a:off x="4794357" y="3578877"/>
            <a:ext cx="2811900" cy="1790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282;p8"/>
          <p:cNvCxnSpPr>
            <a:endCxn id="229" idx="1"/>
          </p:cNvCxnSpPr>
          <p:nvPr/>
        </p:nvCxnSpPr>
        <p:spPr>
          <a:xfrm>
            <a:off x="2966616" y="3484425"/>
            <a:ext cx="4639500" cy="1884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8"/>
          <p:cNvCxnSpPr>
            <a:endCxn id="229" idx="1"/>
          </p:cNvCxnSpPr>
          <p:nvPr/>
        </p:nvCxnSpPr>
        <p:spPr>
          <a:xfrm>
            <a:off x="1055016" y="3687525"/>
            <a:ext cx="6551100" cy="16818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endParaRPr/>
          </a:p>
        </p:txBody>
      </p:sp>
      <p:sp>
        <p:nvSpPr>
          <p:cNvPr id="260" name="Google Shape;260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ไม่ได้</a:t>
            </a:r>
            <a:endParaRPr/>
          </a:p>
        </p:txBody>
      </p:sp>
      <p:cxnSp>
        <p:nvCxnSpPr>
          <p:cNvPr id="261" name="Google Shape;261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4"/>
          <p:cNvSpPr/>
          <p:nvPr/>
        </p:nvSpPr>
        <p:spPr>
          <a:xfrm>
            <a:off x="556348" y="1144746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i="0" u="none" strike="noStrike" cap="none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lang="en-US" sz="2000" i="0" u="none" strike="noStrike" cap="none" dirty="0" err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lang="th-TH" sz="2000" i="0" u="none" strike="noStrike" cap="none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endParaRPr sz="1200" dirty="0"/>
          </a:p>
        </p:txBody>
      </p:sp>
      <p:sp>
        <p:nvSpPr>
          <p:cNvPr id="263" name="Google Shape;263;p4"/>
          <p:cNvSpPr/>
          <p:nvPr/>
        </p:nvSpPr>
        <p:spPr>
          <a:xfrm>
            <a:off x="7302314" y="1144745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lang="en-US" sz="2000" i="0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lang="th-TH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ไม่ได้</a:t>
            </a:r>
            <a:r>
              <a:rPr lang="en-US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200" dirty="0"/>
          </a:p>
        </p:txBody>
      </p:sp>
      <p:pic>
        <p:nvPicPr>
          <p:cNvPr id="264" name="Google Shape;264;p4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533" y="1746170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"/>
          <p:cNvSpPr/>
          <p:nvPr/>
        </p:nvSpPr>
        <p:spPr>
          <a:xfrm>
            <a:off x="419875" y="3255625"/>
            <a:ext cx="1934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/>
          </a:p>
        </p:txBody>
      </p:sp>
      <p:pic>
        <p:nvPicPr>
          <p:cNvPr id="266" name="Google Shape;266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"/>
          <p:cNvSpPr/>
          <p:nvPr/>
        </p:nvSpPr>
        <p:spPr>
          <a:xfrm>
            <a:off x="2948175" y="3255625"/>
            <a:ext cx="242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844" y="1768751"/>
            <a:ext cx="1341942" cy="17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/>
          <p:nvPr/>
        </p:nvSpPr>
        <p:spPr>
          <a:xfrm>
            <a:off x="228025" y="5421075"/>
            <a:ext cx="2347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3193049" y="5421066"/>
            <a:ext cx="19348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/>
          </a:p>
        </p:txBody>
      </p:sp>
      <p:pic>
        <p:nvPicPr>
          <p:cNvPr id="272" name="Google Shape;272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5065" y="417111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426" y="4064988"/>
            <a:ext cx="1839065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 descr="A picture containing banana, indoor, yellow, half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6825" y="1760417"/>
            <a:ext cx="1477076" cy="105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"/>
          <p:cNvSpPr/>
          <p:nvPr/>
        </p:nvSpPr>
        <p:spPr>
          <a:xfrm>
            <a:off x="6420868" y="270001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เปลือกกล้วย</a:t>
            </a:r>
            <a:endParaRPr/>
          </a:p>
        </p:txBody>
      </p:sp>
      <p:pic>
        <p:nvPicPr>
          <p:cNvPr id="278" name="Google Shape;278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8887" y="1760417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/>
          <p:nvPr/>
        </p:nvSpPr>
        <p:spPr>
          <a:xfrm>
            <a:off x="8194075" y="2696675"/>
            <a:ext cx="2057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ผ้าเช็ดปากที่สกปรก</a:t>
            </a:r>
            <a:endParaRPr sz="1200"/>
          </a:p>
        </p:txBody>
      </p:sp>
      <p:pic>
        <p:nvPicPr>
          <p:cNvPr id="280" name="Google Shape;280;p4" descr="A picture containing cloth, paper, indoor, be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6966" y="1742833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4501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"/>
          <p:cNvSpPr/>
          <p:nvPr/>
        </p:nvSpPr>
        <p:spPr>
          <a:xfrm>
            <a:off x="6377570" y="4084971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/>
          </a:p>
        </p:txBody>
      </p:sp>
      <p:pic>
        <p:nvPicPr>
          <p:cNvPr id="283" name="Google Shape;283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4029" y="3189531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9833" y="3145376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 descr="Calendar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419615">
            <a:off x="8449667" y="3141253"/>
            <a:ext cx="1381506" cy="108739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"/>
          <p:cNvSpPr/>
          <p:nvPr/>
        </p:nvSpPr>
        <p:spPr>
          <a:xfrm>
            <a:off x="8347377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กล่องใส่น้ำผลไม้</a:t>
            </a:r>
            <a:endParaRPr sz="1200"/>
          </a:p>
        </p:txBody>
      </p:sp>
      <p:pic>
        <p:nvPicPr>
          <p:cNvPr id="287" name="Google Shape;287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5396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A picture containing toy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13205" y="4619518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6365330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ของเล่น</a:t>
            </a:r>
            <a:endParaRPr/>
          </a:p>
        </p:txBody>
      </p:sp>
      <p:pic>
        <p:nvPicPr>
          <p:cNvPr id="290" name="Google Shape;290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4759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22992" y="4546324"/>
            <a:ext cx="898830" cy="99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"/>
          <p:cNvSpPr/>
          <p:nvPr/>
        </p:nvSpPr>
        <p:spPr>
          <a:xfrm>
            <a:off x="8327554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/>
          </a:p>
        </p:txBody>
      </p:sp>
      <p:pic>
        <p:nvPicPr>
          <p:cNvPr id="293" name="Google Shape;29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6557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" descr="A close-up of a sword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96009" flipH="1">
            <a:off x="10454559" y="4701929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"/>
          <p:cNvSpPr/>
          <p:nvPr/>
        </p:nvSpPr>
        <p:spPr>
          <a:xfrm>
            <a:off x="10237173" y="551198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ดินสอ</a:t>
            </a:r>
            <a:endParaRPr/>
          </a:p>
        </p:txBody>
      </p:sp>
      <p:pic>
        <p:nvPicPr>
          <p:cNvPr id="296" name="Google Shape;296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34184" y="4572387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 descr="A pair of shoes&#10;&#10;Description automatically generated with low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10259" y="3269424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"/>
          <p:cNvSpPr/>
          <p:nvPr/>
        </p:nvSpPr>
        <p:spPr>
          <a:xfrm>
            <a:off x="10256338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/>
          </a:p>
        </p:txBody>
      </p:sp>
      <p:pic>
        <p:nvPicPr>
          <p:cNvPr id="299" name="Google Shape;299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53349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10044625" y="2696675"/>
            <a:ext cx="20577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สายยางสำหรับสวน</a:t>
            </a:r>
            <a:endParaRPr sz="1200"/>
          </a:p>
        </p:txBody>
      </p:sp>
      <p:pic>
        <p:nvPicPr>
          <p:cNvPr id="302" name="Google Shape;302;p4" descr="A picture containing cable, connector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r="3" b="-50"/>
          <a:stretch/>
        </p:blipFill>
        <p:spPr>
          <a:xfrm>
            <a:off x="10402520" y="1451979"/>
            <a:ext cx="1233132" cy="13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66252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3973</Words>
  <Application>Microsoft Office PowerPoint</Application>
  <PresentationFormat>Widescreen</PresentationFormat>
  <Paragraphs>430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Mali</vt:lpstr>
      <vt:lpstr>Courier New</vt:lpstr>
      <vt:lpstr>Calibri Light</vt:lpstr>
      <vt:lpstr>Noto Sans Symbols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3</cp:revision>
  <dcterms:created xsi:type="dcterms:W3CDTF">2022-01-20T09:13:45Z</dcterms:created>
  <dcterms:modified xsi:type="dcterms:W3CDTF">2022-12-20T06:13:42Z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8647294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</Properties>
</file>