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81" r:id="rId5"/>
    <p:sldId id="257" r:id="rId6"/>
    <p:sldId id="258" r:id="rId7"/>
    <p:sldId id="259" r:id="rId8"/>
    <p:sldId id="260" r:id="rId9"/>
    <p:sldId id="261" r:id="rId10"/>
    <p:sldId id="262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3" r:id="rId22"/>
    <p:sldId id="27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nxY8sBorlSafZtMkChHIBws/+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44" autoAdjust="0"/>
  </p:normalViewPr>
  <p:slideViewPr>
    <p:cSldViewPr snapToGrid="0">
      <p:cViewPr varScale="1">
        <p:scale>
          <a:sx n="49" d="100"/>
          <a:sy n="49" d="100"/>
        </p:scale>
        <p:origin x="1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ขยะในมหาสมุทรของเรามาจากที่ไหน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เราจะทำยังไงเพื่อป้องกันไม่ให้ขยะเข้าไปสู่ธรรมชาติ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ถ้าขยะไม่ได้ถูกรีไซเคิลหรือทิ้งอย่างเหมาะสม อาจรั่วไหลลงสู่แม่น้ำและทางน้ำที่ไหลลงสู่มหาสมุทร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การทิ้งและรีไซเคิลอย่างเหมาะสมสามารถช่วยป้องกันของเสียไม่ให้เข้าสู่โลกทางธรรมชาติของเราได้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เราจะรีไซเคิลได้ยังไง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ทำไมการรู้ว่าอะไรรีไซเคิลได้หรือไม่ได้ถึงสำคัญ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การรีไซเคิลมี 3 ขั้นตอน : 1. รู้ว่าอะไรรีไซเคิลได้บ้าง 2. ทำความสะอาด และทำให้แห้งก่อนนำไปใส่ในถังขยะ 3. ตรวจสอบให้แน่ใจว่าได้เอาสิ่งของที่รีไซเคิลได้ไปไว้ในถังที่ถูกต้อง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ถ้าเรารีไซเคิลไม่ถูกต้อง เราอาจทำให้ของที่รีไซเคิลได้อื่น ๆ ปนเปื้อน และทำให้ของในถังทั้งหมดสกปรกและไม่สามารถรีไซเคิลได้ ขยะนี้จะถูกทิ้งไว้ในหลุมฝังกลบหรือกลายเป็นขยะเข้าสู่ธรรมชาติ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3c26857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113c26857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ให้นักเรียนเดาสิ่งของสี่ชนิดหลักที่รีไซเคิลได้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1: ขวดโหลแก้ว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2: 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3: กล่องกระดาษแข็ง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4: กระป๋องโลหะ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ใครช่วยยกตัวอย่างสิ่งที่สามารถนำมารีไซเคิลได้บ้าง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อะไรคือของที่เราไม่ควรรีไซเคิล เศษอาหาร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เกร็ดน่ารู้: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ขวดพลาสติก PET เป็นพลาสติกที่มีการรีไซเคิลมากที่สุดในโลกและสามารถรีไซเคิลได้ทั้งหมด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คำถามเพิ่มเติม: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 #1 ที่ด้านล่างของขวดน้ำ PET ไหม ถ้าเห็น แปลว่ารีไซเคิลได้ทั้งหมด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มีใครช่วยยกตัวอย่างของที่รีไซเคิลได้อีกไหม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2" name="Google Shape;3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1. ทำไมเราถึงควรทำความสะอาดสิ่งของต่าง ๆ เพื่อนำไปรีไซเคิล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2. ถ้ามีเศษอาหารหรือของเหลวติดอยู่ล่ะ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คุณอาจแนะนำว่า: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สิ่งของที่สกปรกไม่สามารถนำไปรีไซเคิลได้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สิ่งของที่เปียกและสกปรก เมื่อไปโดนสิ่งที่สะอาด อาจทำให้สิ่งของที่สะอาดนั้นสกปรก ทำให้ถังขยะทั้งถังสกปรก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การรีไซเคิลต้องแยกใส่ในถังขยะรีไซเคิลที่เหมาะสม คลิกเพื่อแสดงสัญลักษณ์รีไซเคิล บอกนักเรียนว่าสัญลักษณ์นี้บ่งบอกว่าต้องนำขยะไปรีไซเคิลใส่ลงที่ถังไหน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เคยเห็นสัญลักษณ์สีเขียวนี้มาก่อนไหม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สัญลักษณ์นี้หมายถึงอะไร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เราจะใส่ขวดพลาสติก PET ในถังไหน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2-4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เมื่อเราทำการรีไซเคิลครบ 3 ขั้นตอนนี้แล้ว เราสามารถทำให้สิ่งของที่เคยเป็นขยะกลายเป็นของใหม่ได้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สามารถรีไซเคิลกลับมาเป็นขวดใหม่ได้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สามารถทำให้มีขนาดเป็นเส้นด้ายเพื่อใช้ทำผ้าและสิ่งทออื่น ๆ ได้ด้วย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4" name="Google Shape;5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อธิบายให้นักเรียนฟังว่า สำหรับกิจกรรมในห้องเรียน พวกเขาจะได้ทำโปสเตอร์การรีไซเคิลเพื่อสร้างแรงจูงใจและสร้างแรงบันดาลใจให้เพื่อนร่วมชั้นของพวกเขารีไซเคิลได้มาก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บอกนักเรียนว่าทุกคนจะได้ทำงานเป็นกลุ่มเพื่อทำโปสเตอร์การรีไซเคิล โดยอ้างอิงจากคุณลักษณะ 4 ข้อของการรีไซเคิล โปรดจัดเตรียมอุปกรณ์การจัดทำโปสเตอร์และบอร์ดโปสเตอร์ขนาดใหญ่ พวกเขาสามารถวาดหรือตัดภาพจากนิตยสารหรือหนังสือพิมพ์ หรือใช้วัสดุจริงที่รีไซเคิลก็ได้ ปล่อยให้พวกเขามีความคิดสร้างสรรค์ในการทำโปสเตอร์การรีไซเคิล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บอกให้พวกเขาใส่เกร็ดน่ารู้หนึ่งข้อจากสไลด์ลงไปในโปสเตอร์ของพวกเขาด้วย ให้พวกเขานำเสนอโปสเตอร์ให้กับชั้นเรียนและแขวนไว้รอบ ๆ ห้อง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หัวข้อของแต่ละกลุ่ม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3 ขั้นตอนการรีไซเคิล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สิ่งของที่รีไซเคิลได้และไม่ได้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ขยะจะไปอยู่ที่หลุมฝังกลบหรือมหาสมุทรได้อย่างไร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การรีไซเคิลสามารถช่วยรักษาสิ่งแวดล้อมได้อย่างไร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chemeClr val="lt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แบบฝึกหัดก่อนเข้าสู่บทเรียน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มีใครเคยได้ยินการรีเซเคิลบ้าง ถ้าเคย ช่วยบอกเพื่อน ๆ หน่อยว่ารู้อะไรมาบ้าง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การรีไซเคิลคือกระบวนการในการเก็บและแปรรูปวัสดุที่อาจถูกทิ้งเป็นขยะ โดยเปลี่ยนให้เป็นผลิตภัณฑ์ใหม่ การรีไซเคิลเป็นประโยชน์ต่อชุมชนและสิ่งแวดล้อม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ให้อ่านรูปจากซ้ายไปขวาโดยเริ่มจากแถวบนสุด เพื่อทดสอบความรู้นักเรียนเกี่ยวกับสิ่งที่รีไซเคิลได้ และรีไซเคิลไม่ได้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ลำดับของภาพที่จะปรากฏขึ้นเมื่อคลิกแต่ละครั้ง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1: ขวดโหลแก้ว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2: 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3: รองเท้า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4: กระป๋องโลหะ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5: หลอดไฟ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6: กล่องใส่น้ำผลไม้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7: ผ้าเช็ดปากที่สกปรก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8: ดินสอ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9: ถุงพลาสติก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10: ของเล่น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11: กล่องกระดาษแข็ง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12: สายยางสำหรับสวน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คลิก 13: เปลือกกล้วย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(</a:t>
            </a:r>
            <a:r>
              <a:rPr lang="en-US" sz="1400" b="1" dirty="0" err="1"/>
              <a:t>ความยาวสไลด์</a:t>
            </a:r>
            <a:r>
              <a:rPr lang="en-US" sz="1400" b="1" dirty="0"/>
              <a:t>: 3-5 </a:t>
            </a:r>
            <a:r>
              <a:rPr lang="en-US" sz="1400" b="1" dirty="0" err="1"/>
              <a:t>นาที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dirty="0" err="1"/>
              <a:t>แจกหรือแสดงสไลด์</a:t>
            </a:r>
            <a:r>
              <a:rPr lang="en-US" sz="1400" b="0" dirty="0"/>
              <a:t> “</a:t>
            </a:r>
            <a:r>
              <a:rPr lang="en-US" sz="1400" b="0" dirty="0" err="1"/>
              <a:t>ได้</a:t>
            </a:r>
            <a:r>
              <a:rPr lang="en-US" sz="1400" b="0" dirty="0"/>
              <a:t>/</a:t>
            </a:r>
            <a:r>
              <a:rPr lang="en-US" sz="1400" b="0" dirty="0" err="1"/>
              <a:t>ไม่ได้</a:t>
            </a:r>
            <a:r>
              <a:rPr lang="en-US" sz="1400" b="0" dirty="0"/>
              <a:t>” – </a:t>
            </a:r>
            <a:r>
              <a:rPr lang="en-US" sz="1400" b="0" dirty="0" err="1"/>
              <a:t>มีเอกสาร</a:t>
            </a:r>
            <a:r>
              <a:rPr lang="en-US" sz="1400" b="0" dirty="0"/>
              <a:t> PDF </a:t>
            </a:r>
            <a:r>
              <a:rPr lang="en-US" sz="1400" b="0" dirty="0" err="1"/>
              <a:t>ประกอบคำบรรยายที่สามารถปริ๊นท์แจกนักเรียน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ชวนพูดคุยเกี่ยวกับที่ทิ้งขยะ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นักเรียนจัดการกับขยะที่บ้านยังไง</a:t>
            </a:r>
            <a:r>
              <a:rPr lang="en-US" sz="1400" b="0" dirty="0"/>
              <a:t> </a:t>
            </a:r>
            <a:r>
              <a:rPr lang="en-US" sz="1400" b="0" dirty="0" err="1"/>
              <a:t>เอาขยะไปไว้ที่ไหน</a:t>
            </a:r>
            <a:r>
              <a:rPr lang="en-US" sz="1400" b="0" dirty="0"/>
              <a:t> </a:t>
            </a:r>
            <a:r>
              <a:rPr lang="en-US" sz="1400" b="0" dirty="0" err="1"/>
              <a:t>ขยะทั้งหมดอยู่ในถังขยะถังเดียวหรือเปล่า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บอกนักเรียน</a:t>
            </a:r>
            <a:r>
              <a:rPr lang="en-US" sz="1400" b="1" dirty="0"/>
              <a:t>:</a:t>
            </a:r>
            <a:endParaRPr sz="1400"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dirty="0" err="1"/>
              <a:t>ไม่ใช่ว่าขยะทั้งหมดจะถูกทิ้งลงถังขยะเดียวกัน</a:t>
            </a:r>
            <a:r>
              <a:rPr lang="en-US" sz="1400" b="0" dirty="0"/>
              <a:t> </a:t>
            </a:r>
            <a:r>
              <a:rPr lang="en-US" sz="1400" b="0" dirty="0" err="1"/>
              <a:t>สิ่งของบางอย่างจำเป็นต้องทิ้งในถังขยะรีไซเคิล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ถามนักเรียน</a:t>
            </a:r>
            <a:r>
              <a:rPr lang="en-US" sz="1400" b="1" dirty="0"/>
              <a:t>: </a:t>
            </a:r>
            <a:r>
              <a:rPr lang="en-US" sz="1400" b="0" dirty="0" err="1"/>
              <a:t>สิ่งของที่อยู่ด้านซ้ายเป็นสิ่งที่รีไซเคิลได้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ของชิ้นไหนบ้างที่รีไซเคิลได้</a:t>
            </a:r>
            <a:r>
              <a:rPr lang="en-US" sz="1400" b="0" dirty="0"/>
              <a:t> </a:t>
            </a:r>
            <a:r>
              <a:rPr lang="en-US" sz="1400" b="0" dirty="0" err="1"/>
              <a:t>ภาพแรกที่เห็นคืออะไร</a:t>
            </a:r>
            <a:endParaRPr b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*</a:t>
            </a:r>
            <a:r>
              <a:rPr lang="en-US" sz="1400" b="1" dirty="0" err="1"/>
              <a:t>ถามตามลำดับ</a:t>
            </a:r>
            <a:r>
              <a:rPr lang="en-US" sz="1400" b="1" dirty="0"/>
              <a:t> (</a:t>
            </a:r>
            <a:r>
              <a:rPr lang="en-US" sz="1400" b="1" dirty="0" err="1"/>
              <a:t>ขวดโหลแก้ว</a:t>
            </a:r>
            <a:r>
              <a:rPr lang="en-US" sz="1400" b="1" dirty="0"/>
              <a:t>,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PET,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,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)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1: </a:t>
            </a:r>
            <a:r>
              <a:rPr lang="en-US" sz="1400" b="1" dirty="0" err="1"/>
              <a:t>ขวดโหลแก้ว</a:t>
            </a:r>
            <a:r>
              <a:rPr lang="en-US" sz="1100" b="0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 : </a:t>
            </a:r>
            <a:r>
              <a:rPr lang="en-US" sz="1400" b="1" dirty="0" err="1"/>
              <a:t>แก้วรีไซเคิลได้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2: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ขวดพลาสติก</a:t>
            </a:r>
            <a:r>
              <a:rPr lang="en-US" sz="1400" b="1" dirty="0"/>
              <a:t> PET </a:t>
            </a:r>
            <a:r>
              <a:rPr lang="en-US" sz="1400" b="1" dirty="0" err="1"/>
              <a:t>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3: </a:t>
            </a:r>
            <a:r>
              <a:rPr lang="en-US" sz="1400" b="1" dirty="0" err="1"/>
              <a:t>กล่องกระดาษแข็ง</a:t>
            </a:r>
            <a:r>
              <a:rPr lang="en-US" sz="1400" b="1" dirty="0"/>
              <a:t> &gt;&gt;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กระดาษรีไซเคิลได้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คลิก</a:t>
            </a:r>
            <a:r>
              <a:rPr lang="en-US" sz="1400" b="1" dirty="0"/>
              <a:t> 4: </a:t>
            </a:r>
            <a:r>
              <a:rPr lang="en-US" sz="1400" b="1" dirty="0" err="1"/>
              <a:t>กระป๋องโลหะ</a:t>
            </a:r>
            <a:r>
              <a:rPr lang="en-US" sz="1400" b="1" dirty="0"/>
              <a:t> &gt;&gt; </a:t>
            </a:r>
            <a:r>
              <a:rPr lang="en-US" sz="1400" b="1" dirty="0" err="1"/>
              <a:t>ทำจากอะไร</a:t>
            </a:r>
            <a:r>
              <a:rPr lang="en-US" sz="1400" b="1" dirty="0"/>
              <a:t> </a:t>
            </a:r>
            <a:r>
              <a:rPr lang="en-US" sz="1400" b="1" dirty="0" err="1"/>
              <a:t>เอามารีไซเคิลได้ไหม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/>
              <a:t>คำตอบ</a:t>
            </a:r>
            <a:r>
              <a:rPr lang="en-US" sz="1400" b="1" dirty="0"/>
              <a:t>: </a:t>
            </a:r>
            <a:r>
              <a:rPr lang="en-US" sz="1400" b="1" dirty="0" err="1"/>
              <a:t>โลหะรีไซเคิลได้</a:t>
            </a:r>
            <a:endParaRPr dirty="0"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ขยะจะไปอยู่ในหลุมฝังกลบหรือไม่ก็รั่วไหลสู่สิ่งแวดล้อม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เคยเห็นขยะในที่ ๆ ไม่ควรอยู่ไหม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คิดว่าขยะไปอยู่ที่นั่นได้ยังไง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เคยเห็นถุงพลาสติกบนชายหาด คิดว่าถุงพลาสติกหล่นออกมาจากถังขยะได้ง่าย และพัดลงไปบนชายหาด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*สอบถามตัวอย่างเพิ่มเติม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หลุมฝังกลบคืออะไร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ของที่รีไซเคิลได้ ควรถูกทิ้งในนี้ไหม เพราะอะไร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อะไรที่ควรถูกทิ้งในนี้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จากประสาทสัมผัสทั้ง 5 คิดว่าจะรู้สึกยังไงบ้าง (ดมกลิ่น, สัมผัส, รส, การมองเห็น, การได้ยิน)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>
                <a:latin typeface="Tahoma"/>
                <a:ea typeface="Tahoma"/>
                <a:cs typeface="Tahoma"/>
                <a:sym typeface="Tahoma"/>
              </a:rPr>
              <a:t>คำตอบ: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หลุมฝังกลบ คือ สถานที่ที่คนทิ้งขยะทั่วไปลงไปในดินหรือทิ้งเป็นกองใหญ่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ของที่รีไซเคิลได้ ไม่ควรถูกทิ้งที่นี่ มีแค่ของที่รีไซเคิลไม่ได้ที่จะถูกทิ้งในหลุมฝังกลบ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75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87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4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62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952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762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89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0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716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71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675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57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415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144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91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18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526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96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68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187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23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925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0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0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2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9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7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55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7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904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962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3298599" y="5352258"/>
              <a:ext cx="5594801" cy="1246495"/>
              <a:chOff x="3298599" y="5352258"/>
              <a:chExt cx="5594801" cy="124649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3298599" y="5352258"/>
                <a:ext cx="559480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3500" marR="0" lvl="0" indent="63500" algn="ctr" defTabSz="914400" rtl="0" eaLnBrk="1" fontAlgn="auto" latinLnBrk="0" hangingPunct="1">
                  <a:lnSpc>
                    <a:spcPct val="100000"/>
                  </a:lnSpc>
                  <a:spcBef>
                    <a:spcPts val="7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รีไซเคิลแล้วไปที่ไหน</a:t>
                </a:r>
                <a:endPara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211346" y="6137088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2: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บทเรียนขั้นกลาง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79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4974175" y="1813103"/>
            <a:ext cx="6728400" cy="10974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8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095853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8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ขยะของเราจะไปอยู่ที่ไหน</a:t>
            </a:r>
            <a:endParaRPr/>
          </a:p>
        </p:txBody>
      </p:sp>
      <p:pic>
        <p:nvPicPr>
          <p:cNvPr id="337" name="Google Shape;337;p8" descr="A picture containing sky, outdoor, grass, hi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1" b="-13"/>
          <a:stretch/>
        </p:blipFill>
        <p:spPr>
          <a:xfrm>
            <a:off x="411512" y="1852843"/>
            <a:ext cx="4185300" cy="349535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/>
          <p:nvPr/>
        </p:nvSpPr>
        <p:spPr>
          <a:xfrm>
            <a:off x="5254675" y="1902000"/>
            <a:ext cx="69171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ขยะส่วนใหญ่ของเราจะเอาไปทิ้งไว้ที่</a:t>
            </a:r>
            <a:endParaRPr sz="25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หลุมฝังกลบในพื้นที่</a:t>
            </a:r>
            <a:endParaRPr sz="1100"/>
          </a:p>
        </p:txBody>
      </p:sp>
      <p:sp>
        <p:nvSpPr>
          <p:cNvPr id="339" name="Google Shape;339;p8"/>
          <p:cNvSpPr/>
          <p:nvPr/>
        </p:nvSpPr>
        <p:spPr>
          <a:xfrm>
            <a:off x="4974175" y="3118476"/>
            <a:ext cx="69171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หลุมฝังกลบประกอบไปด้วยขยะหลายชนิด แต่ขยะบางอย่างไม่ควรจะอยู่ที่นี่ และจะต้องใช้เวลาหลายร้อยปีกว่าจะหายไป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หลุมฝังกลบทำให้เกิดอันตราย เช่น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กลิ่น ควัน เสียง แมลง และการปนเปื้อนของแหล่งน้ำ</a:t>
            </a:r>
            <a:endParaRPr/>
          </a:p>
        </p:txBody>
      </p:sp>
      <p:sp>
        <p:nvSpPr>
          <p:cNvPr id="340" name="Google Shape;3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 descr="Background patter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247" y="1895062"/>
            <a:ext cx="7678402" cy="40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5"/>
          <p:cNvSpPr txBox="1"/>
          <p:nvPr/>
        </p:nvSpPr>
        <p:spPr>
          <a:xfrm>
            <a:off x="8173903" y="2738006"/>
            <a:ext cx="40180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ขยะส่วนใหญ่ใน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มหาสมุทรมาจาก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มนุษย์ที่อยู่บนบก</a:t>
            </a:r>
            <a:endParaRPr/>
          </a:p>
        </p:txBody>
      </p:sp>
      <p:pic>
        <p:nvPicPr>
          <p:cNvPr id="349" name="Google Shape;349;p25" descr="A silhouette of a city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7" b="98"/>
          <a:stretch/>
        </p:blipFill>
        <p:spPr>
          <a:xfrm>
            <a:off x="150967" y="1325107"/>
            <a:ext cx="3923343" cy="22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"/>
          <p:cNvSpPr/>
          <p:nvPr/>
        </p:nvSpPr>
        <p:spPr>
          <a:xfrm rot="5400000">
            <a:off x="3173955" y="3063623"/>
            <a:ext cx="506704" cy="1612054"/>
          </a:xfrm>
          <a:prstGeom prst="bentUpArrow">
            <a:avLst>
              <a:gd name="adj1" fmla="val 25000"/>
              <a:gd name="adj2" fmla="val 23640"/>
              <a:gd name="adj3" fmla="val 25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52" name="Google Shape;352;p25"/>
          <p:cNvSpPr/>
          <p:nvPr/>
        </p:nvSpPr>
        <p:spPr>
          <a:xfrm rot="3373779">
            <a:off x="5007757" y="3647439"/>
            <a:ext cx="637784" cy="4015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 rot="-344712">
            <a:off x="6810249" y="4421677"/>
            <a:ext cx="692869" cy="393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 rot="-1593094">
            <a:off x="6371625" y="3730253"/>
            <a:ext cx="607639" cy="4143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418313" y="4136946"/>
            <a:ext cx="688326" cy="3913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25"/>
          <p:cNvGrpSpPr/>
          <p:nvPr/>
        </p:nvGrpSpPr>
        <p:grpSpPr>
          <a:xfrm>
            <a:off x="548477" y="168433"/>
            <a:ext cx="11095045" cy="1473698"/>
            <a:chOff x="548477" y="168433"/>
            <a:chExt cx="11095045" cy="1473698"/>
          </a:xfrm>
        </p:grpSpPr>
        <p:pic>
          <p:nvPicPr>
            <p:cNvPr id="357" name="Google Shape;357;p25"/>
            <p:cNvPicPr preferRelativeResize="0"/>
            <p:nvPr/>
          </p:nvPicPr>
          <p:blipFill rotWithShape="1">
            <a:blip r:embed="rId6">
              <a:alphaModFix/>
            </a:blip>
            <a:srcRect r="22" b="-29"/>
            <a:stretch/>
          </p:blipFill>
          <p:spPr>
            <a:xfrm>
              <a:off x="1255510" y="718191"/>
              <a:ext cx="9291874" cy="923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5"/>
            <p:cNvSpPr txBox="1"/>
            <p:nvPr/>
          </p:nvSpPr>
          <p:spPr>
            <a:xfrm>
              <a:off x="548477" y="168433"/>
              <a:ext cx="110950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ขยะของเราจะไปอยู่ที่ไหน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เราจะลดปริมาณขยะของเราได้อย่างไร</a:t>
            </a:r>
            <a:endParaRPr/>
          </a:p>
        </p:txBody>
      </p:sp>
      <p:sp>
        <p:nvSpPr>
          <p:cNvPr id="366" name="Google Shape;366;p10"/>
          <p:cNvSpPr txBox="1"/>
          <p:nvPr/>
        </p:nvSpPr>
        <p:spPr>
          <a:xfrm>
            <a:off x="6212967" y="2206981"/>
            <a:ext cx="5619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เราสามารถรีไซเคิลสิ่งต่าง ๆ ได้มากมาย และ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ยัง</a:t>
            </a:r>
            <a:r>
              <a:rPr lang="en-US" sz="3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เป็นวิธีที่ดีในการรักษาความ</a:t>
            </a:r>
            <a:endParaRPr sz="3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สะอาดของสภาพแวดล้อมของเรา</a:t>
            </a:r>
            <a:endParaRPr sz="3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ด้วย </a:t>
            </a:r>
            <a:r>
              <a:rPr lang="en-US" sz="3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ถ้าเรารีไซเคิลเราจะทำให้เกิด</a:t>
            </a:r>
            <a:endParaRPr sz="3000" b="1" i="0" u="none" strike="noStrike" cap="none">
              <a:solidFill>
                <a:srgbClr val="29C7F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ขยะเหลือทิ้งน้อยลง </a:t>
            </a:r>
            <a:endParaRPr sz="3000" b="1" i="0" u="none" strike="noStrike" cap="none">
              <a:solidFill>
                <a:srgbClr val="29C7F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นักเรียนรีไซเคิลอย่างไร</a:t>
            </a:r>
            <a:endParaRPr sz="3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7" name="Google Shape;367;p10" descr="A picture containing person, outdoor, spo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29"/>
          <a:stretch/>
        </p:blipFill>
        <p:spPr>
          <a:xfrm>
            <a:off x="548477" y="1869834"/>
            <a:ext cx="5430557" cy="366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113c26857d2_0_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13c26857d2_0_6"/>
          <p:cNvSpPr txBox="1"/>
          <p:nvPr/>
        </p:nvSpPr>
        <p:spPr>
          <a:xfrm>
            <a:off x="4279946" y="1661825"/>
            <a:ext cx="7413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76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 </a:t>
            </a:r>
            <a:endParaRPr sz="7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76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 sz="7600"/>
          </a:p>
        </p:txBody>
      </p:sp>
      <p:sp>
        <p:nvSpPr>
          <p:cNvPr id="375" name="Google Shape;375;g113c26857d2_0_6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13c26857d2_0_6"/>
          <p:cNvSpPr txBox="1"/>
          <p:nvPr/>
        </p:nvSpPr>
        <p:spPr>
          <a:xfrm>
            <a:off x="511427" y="682208"/>
            <a:ext cx="4282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13c26857d2_0_6"/>
          <p:cNvSpPr/>
          <p:nvPr/>
        </p:nvSpPr>
        <p:spPr>
          <a:xfrm>
            <a:off x="2871633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13c26857d2_0_6"/>
          <p:cNvSpPr txBox="1"/>
          <p:nvPr/>
        </p:nvSpPr>
        <p:spPr>
          <a:xfrm>
            <a:off x="3485125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lang="en-US" sz="11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79" name="Google Shape;379;g113c26857d2_0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6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6"/>
          <p:cNvSpPr txBox="1"/>
          <p:nvPr/>
        </p:nvSpPr>
        <p:spPr>
          <a:xfrm>
            <a:off x="249173" y="630475"/>
            <a:ext cx="213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3000"/>
          </a:p>
        </p:txBody>
      </p:sp>
      <p:sp>
        <p:nvSpPr>
          <p:cNvPr id="387" name="Google Shape;387;p26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2059005" y="573391"/>
            <a:ext cx="9259056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3500" b="1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ต้อง</a:t>
            </a:r>
            <a:r>
              <a:rPr lang="en-US" sz="35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รู้ว่าอะไรรีไซเคิลได้บ้าง</a:t>
            </a:r>
            <a:endParaRPr sz="3500" dirty="0"/>
          </a:p>
        </p:txBody>
      </p:sp>
      <p:pic>
        <p:nvPicPr>
          <p:cNvPr id="389" name="Google Shape;389;p26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6"/>
          <p:cNvSpPr/>
          <p:nvPr/>
        </p:nvSpPr>
        <p:spPr>
          <a:xfrm>
            <a:off x="77961" y="4496569"/>
            <a:ext cx="2384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sz="1200"/>
          </a:p>
        </p:txBody>
      </p:sp>
      <p:pic>
        <p:nvPicPr>
          <p:cNvPr id="391" name="Google Shape;391;p2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2" b="28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6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6"/>
          <p:cNvSpPr/>
          <p:nvPr/>
        </p:nvSpPr>
        <p:spPr>
          <a:xfrm>
            <a:off x="2220334" y="4496569"/>
            <a:ext cx="36180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</a:t>
            </a:r>
            <a:endParaRPr sz="1200"/>
          </a:p>
        </p:txBody>
      </p:sp>
      <p:pic>
        <p:nvPicPr>
          <p:cNvPr id="396" name="Google Shape;396;p2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2" b="28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2" b="28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6"/>
          <p:cNvSpPr/>
          <p:nvPr/>
        </p:nvSpPr>
        <p:spPr>
          <a:xfrm>
            <a:off x="5915650" y="4496575"/>
            <a:ext cx="33105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sz="1200"/>
          </a:p>
        </p:txBody>
      </p:sp>
      <p:pic>
        <p:nvPicPr>
          <p:cNvPr id="399" name="Google Shape;399;p2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2" b="28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6"/>
          <p:cNvSpPr/>
          <p:nvPr/>
        </p:nvSpPr>
        <p:spPr>
          <a:xfrm>
            <a:off x="9200103" y="4496569"/>
            <a:ext cx="270906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 sz="1200"/>
          </a:p>
        </p:txBody>
      </p:sp>
      <p:sp>
        <p:nvSpPr>
          <p:cNvPr id="401" name="Google Shape;4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7"/>
          <p:cNvSpPr/>
          <p:nvPr/>
        </p:nvSpPr>
        <p:spPr>
          <a:xfrm>
            <a:off x="2004245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 txBox="1"/>
          <p:nvPr/>
        </p:nvSpPr>
        <p:spPr>
          <a:xfrm>
            <a:off x="172975" y="715825"/>
            <a:ext cx="203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3000" dirty="0"/>
          </a:p>
        </p:txBody>
      </p:sp>
      <p:sp>
        <p:nvSpPr>
          <p:cNvPr id="409" name="Google Shape;409;p27"/>
          <p:cNvSpPr txBox="1"/>
          <p:nvPr/>
        </p:nvSpPr>
        <p:spPr>
          <a:xfrm>
            <a:off x="2102462" y="52509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1031966" y="636828"/>
            <a:ext cx="11134531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เททิ้ง</a:t>
            </a:r>
            <a:r>
              <a:rPr lang="en-US" sz="30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ทำความสะอาด</a:t>
            </a:r>
            <a:r>
              <a:rPr lang="en-US" sz="3000" b="1" i="0" u="none" strike="noStrike" cap="none" dirty="0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และรอให้แห้ง</a:t>
            </a:r>
            <a:endParaRPr sz="30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ก่อนนำไปใส่ในถังขยะ</a:t>
            </a:r>
            <a:endParaRPr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4">
            <a:alphaModFix/>
          </a:blip>
          <a:srcRect t="-927" r="-9" b="-8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7" descr="A person holding a bott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5" b="-12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8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8"/>
          <p:cNvSpPr txBox="1"/>
          <p:nvPr/>
        </p:nvSpPr>
        <p:spPr>
          <a:xfrm>
            <a:off x="249174" y="600275"/>
            <a:ext cx="219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3000"/>
          </a:p>
        </p:txBody>
      </p:sp>
      <p:sp>
        <p:nvSpPr>
          <p:cNvPr id="421" name="Google Shape;421;p28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22" name="Google Shape;422;p28"/>
          <p:cNvSpPr txBox="1"/>
          <p:nvPr/>
        </p:nvSpPr>
        <p:spPr>
          <a:xfrm>
            <a:off x="1489166" y="518299"/>
            <a:ext cx="10303481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เอาของที่รีไซเคิลได้แต่ละชิ้นใส่ลงใน</a:t>
            </a:r>
            <a:endParaRPr sz="3000" b="1" i="0" u="none" strike="noStrike" cap="none" dirty="0">
              <a:solidFill>
                <a:srgbClr val="43444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ถังขยะรีไซเคิลที่ถูกต้อง</a:t>
            </a:r>
            <a:endParaRPr sz="800" dirty="0"/>
          </a:p>
        </p:txBody>
      </p:sp>
      <p:grpSp>
        <p:nvGrpSpPr>
          <p:cNvPr id="423" name="Google Shape;423;p28"/>
          <p:cNvGrpSpPr/>
          <p:nvPr/>
        </p:nvGrpSpPr>
        <p:grpSpPr>
          <a:xfrm>
            <a:off x="989733" y="1625785"/>
            <a:ext cx="10223538" cy="4013759"/>
            <a:chOff x="989733" y="1625785"/>
            <a:chExt cx="10223538" cy="4013759"/>
          </a:xfrm>
        </p:grpSpPr>
        <p:pic>
          <p:nvPicPr>
            <p:cNvPr id="424" name="Google Shape;424;p28"/>
            <p:cNvPicPr preferRelativeResize="0"/>
            <p:nvPr/>
          </p:nvPicPr>
          <p:blipFill rotWithShape="1">
            <a:blip r:embed="rId4">
              <a:alphaModFix/>
            </a:blip>
            <a:srcRect b="-5"/>
            <a:stretch/>
          </p:blipFill>
          <p:spPr>
            <a:xfrm>
              <a:off x="989733" y="1625785"/>
              <a:ext cx="3237743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28" descr="A picture containing wall, indoor, person, cluttere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r="-10" b="-33"/>
            <a:stretch/>
          </p:blipFill>
          <p:spPr>
            <a:xfrm>
              <a:off x="4227476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6" name="Google Shape;426;p2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8140" y="2676292"/>
            <a:ext cx="1697087" cy="169708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3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3"/>
          <p:cNvSpPr txBox="1"/>
          <p:nvPr/>
        </p:nvSpPr>
        <p:spPr>
          <a:xfrm>
            <a:off x="1286974" y="799365"/>
            <a:ext cx="9618051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เมื่อเราทำความสะอาด รอให้แห้ง และคัดแยกอย่างถูกต้อง เราจะสามารถสร้างสิ่งใหม่ๆ ได้ เช่น</a:t>
            </a:r>
          </a:p>
        </p:txBody>
      </p:sp>
      <p:sp>
        <p:nvSpPr>
          <p:cNvPr id="528" name="Google Shape;528;p2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th-TH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9" name="Google Shape;529;p23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/>
          <p:nvPr/>
        </p:nvSpPr>
        <p:spPr>
          <a:xfrm>
            <a:off x="2346093" y="4163410"/>
            <a:ext cx="1293677" cy="922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31" name="Google Shape;531;p23"/>
          <p:cNvGrpSpPr/>
          <p:nvPr/>
        </p:nvGrpSpPr>
        <p:grpSpPr>
          <a:xfrm>
            <a:off x="6042474" y="3791412"/>
            <a:ext cx="5021681" cy="2494753"/>
            <a:chOff x="6761923" y="2934206"/>
            <a:chExt cx="5500031" cy="2370392"/>
          </a:xfrm>
        </p:grpSpPr>
        <p:pic>
          <p:nvPicPr>
            <p:cNvPr id="532" name="Google Shape;532;p23" descr="A picture containing accessory, luggage, suitcase, ba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23" descr="A picture containing chocolat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3" descr="A close up of a shirt&#10;&#10;Description automatically generated with low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5" name="Google Shape;535;p23" descr="A bottle of wat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025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0"/>
          <p:cNvSpPr txBox="1"/>
          <p:nvPr/>
        </p:nvSpPr>
        <p:spPr>
          <a:xfrm>
            <a:off x="3529500" y="82702"/>
            <a:ext cx="513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 b="1" i="0" u="none" strike="noStrike" cap="none">
                <a:solidFill>
                  <a:srgbClr val="434444"/>
                </a:solidFill>
                <a:latin typeface="Tahoma"/>
                <a:ea typeface="Tahoma"/>
                <a:cs typeface="Tahoma"/>
                <a:sym typeface="Tahoma"/>
              </a:rPr>
              <a:t>ทำโปสเตอร์การรีไซเคิล</a:t>
            </a:r>
            <a:endParaRPr sz="1100"/>
          </a:p>
        </p:txBody>
      </p:sp>
      <p:pic>
        <p:nvPicPr>
          <p:cNvPr id="448" name="Google Shape;448;p30" descr="Text, 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362" y="811735"/>
            <a:ext cx="4008950" cy="289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0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4487" y="2921227"/>
            <a:ext cx="4438683" cy="31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0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5711" y="1232793"/>
            <a:ext cx="4645466" cy="298869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/>
          <p:nvPr/>
        </p:nvSpPr>
        <p:spPr>
          <a:xfrm>
            <a:off x="413972" y="118053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360335" y="11805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04919" y="116048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61" name="Google Shape;461;p31"/>
          <p:cNvSpPr/>
          <p:nvPr/>
        </p:nvSpPr>
        <p:spPr>
          <a:xfrm rot="5400000">
            <a:off x="-52797" y="2338061"/>
            <a:ext cx="1410183" cy="19522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2606040" y="185126"/>
            <a:ext cx="6979920" cy="800131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ขั้นตอนถัดไป</a:t>
            </a:r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920826" y="1123393"/>
            <a:ext cx="10866255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จากนั้น ให้นักเรียนเริ่มนับจาก 1 ถึง 4 จัดให้มีอุปกรณ์ทางศิลปะสำหรับกลุ่มทั้งสี่กลุ่ม บอกนักเรียนว่าพวกเขาจะได้ทำโปสเตอร์เกี่ยวกับการรีไซเคิล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1 จับกลุ่มกันเพื่อทำโปสเตอร์อย่างน้อยหนึ่งแผ่น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3 ขั้นตอนการรีไซเคิล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(1. รู้ว่าอะไรทิ้งได้บ้าง </a:t>
            </a:r>
            <a:endParaRPr sz="14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2. ทำความสะอาดและเช็ดให้แห้ง 3. ทิ้งในถังที่ถูกต้อง)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2 จับกลุ่มกันเพื่อทำโปสเตอร์อย่างน้อยหนึ่งแผ่น เกี่ยวกับ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สิ่งของที่รีไซเคิลได้และไม่ได้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(อ้างอิงจากแบบฝึกหัด “ได้/ไม่ได้”)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3 จับกลุ่มกันเพื่อทำโปสเตอร์อย่างน้อยหนึ่งแผ่น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การที่ขยะถูกทิ้งในหลุมฝังกลบและมหาสมุทร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(จากสไลด์ #10 หลุมฝังกลบมีลักษณะยังไง)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4 จับกลุ่มกันเพื่อทำโปสเตอร์อย่างน้อยหนึ่งแผ่น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การรีไซเคิลว่าจะช่วยรักษาโลกของเราได้อย่างไร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(คุ้มครองสัตว์ทะเล ประหยัดพลังงาน ต่อสู้กับการเปลี่ยนแปลงสภาพภูมิอากาศ)</a:t>
            </a:r>
            <a:endParaRPr/>
          </a:p>
        </p:txBody>
      </p:sp>
      <p:sp>
        <p:nvSpPr>
          <p:cNvPr id="466" name="Google Shape;466;p31"/>
          <p:cNvSpPr/>
          <p:nvPr/>
        </p:nvSpPr>
        <p:spPr>
          <a:xfrm>
            <a:off x="920826" y="4244167"/>
            <a:ext cx="10866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ให้แต่ละกลุ่มนำเสนอโปสเตอร์หน้าชั้นเรียนและแขวนไว้ในห้องเรียน</a:t>
            </a:r>
            <a:endParaRPr/>
          </a:p>
        </p:txBody>
      </p:sp>
      <p:sp>
        <p:nvSpPr>
          <p:cNvPr id="467" name="Google Shape;467;p31"/>
          <p:cNvSpPr/>
          <p:nvPr/>
        </p:nvSpPr>
        <p:spPr>
          <a:xfrm>
            <a:off x="505412" y="418281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1"/>
          <p:cNvSpPr/>
          <p:nvPr/>
        </p:nvSpPr>
        <p:spPr>
          <a:xfrm>
            <a:off x="467015" y="418281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pic>
        <p:nvPicPr>
          <p:cNvPr id="469" name="Google Shape;469;p31" descr="Text, 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800" y="4935850"/>
            <a:ext cx="2982525" cy="17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1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5350" y="4956125"/>
            <a:ext cx="3085650" cy="17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2000" y="4956125"/>
            <a:ext cx="3379675" cy="17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06503" y="1628708"/>
            <a:ext cx="1090716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นักเรียนจะได้เรียนรู้วิธีการรีไซเคิล และความสัมพันธ์ระหว่างการรีไซเคิลกับสิ่งแวดล้อม พวกเขาจะได้ทำงานเป็นกลุ่มเล็ก ๆ เพื่อทำโปสเตอร์เกี่ยวกับเหตุผลและวิธีการรีไซเคิลอย่างถูกต้อง นักเรียนจะได้นำเสนอโปสเตอร์และแขวนโปสเตอร์ไว้ในห้องเรียน 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313764" y="1462601"/>
            <a:ext cx="11371732" cy="1287548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81181" y="312756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27544" y="312756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72128" y="310751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678983" y="3169938"/>
            <a:ext cx="9734687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ปริ๊นท์หรือแสดงสไลด์บทเรียนสำหรับชั้นเรียน 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 rot="5400000">
            <a:off x="586952" y="3070285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678983" y="3990915"/>
            <a:ext cx="9734687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ปริ๊นท์แบบฝึกหัด “ได้/ไม่ได้” เป็นคู่มืออ้างอิงสำหรับบทเรียน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1177126" y="39595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23489" y="395950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68073" y="393944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606051" y="185125"/>
            <a:ext cx="75621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2606051" y="185125"/>
            <a:ext cx="75621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724700" y="185125"/>
            <a:ext cx="744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2794674" y="901950"/>
            <a:ext cx="737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78983" y="4785550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รวบรวมอุปกรณ์การจัดทำโปสเตอร์และบอร์ดโปสเตอร์ (กลุ่มละ 1 ชิ้น) แต่อาจจัดให้มีมากขึ้นหากจำเป็น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177126" y="47991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123489" y="47991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168073" y="47790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323627" y="1464525"/>
            <a:ext cx="6475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06499" y="1457000"/>
            <a:ext cx="6410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323617" y="2049634"/>
            <a:ext cx="11361877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รายงานเกี่ยวกับหัวข้อหรือข้อความด้วยข้อเท็จจริงที่เหมาะสมและรายละเอียดที่มีความที่เกี่ยวข้อง โดยอธิบายได้อย่างชัดเจนในจังหวะการพูดที่เหมาะสม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en-US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</p:txBody>
      </p:sp>
      <p:pic>
        <p:nvPicPr>
          <p:cNvPr id="131" name="Google Shape;131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4" y="5360662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Graphical user interface, application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8813" y="5360662"/>
            <a:ext cx="114901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323630" y="4723250"/>
            <a:ext cx="36036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506496" y="4715700"/>
            <a:ext cx="33723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2606051" y="185125"/>
            <a:ext cx="77520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606051" y="185125"/>
            <a:ext cx="77520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2794674" y="217900"/>
            <a:ext cx="7456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41" name="Google Shape;141;p3" descr="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1717" y="5360661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911775" y="1262900"/>
            <a:ext cx="111432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แนะนำบทเรียนให้กับนักเรียนของคุณโดยการถามเกี่ยวกับความรู้เกี่ยวกับการรีไซเคิลของพวกเขา</a:t>
            </a:r>
            <a:r>
              <a:rPr lang="en-US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และดูว่ามีใครบ้างที่รีไซเคิลที่บ้าน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 “ได้/ไม่ได้” หรือปริ๊นท์เอกสารประกอบคำบรรยาย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ชวนนักเรียนพูดคุยเกี่ยวกับพื้นฐานของการรีไซเคิล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การรีไซเคิลคืออะไร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อะไรบ้างที่เอามารีไซเคิลไม่ได้ 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413972" y="4027909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0335" y="4027909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04919" y="4007857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911773" y="3917881"/>
            <a:ext cx="108663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เลื่อนไปตามสไลด์ โดยถามว่า: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ทำไมการรีไซเคิลถึงมีความสำคัญ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เกิดอะไรขึ้นกับขยะ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คิดยังไงกับหลุมฝังกลบ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คิดยังไงกับมลพิษในมหาสมุทรและทะเล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นักเรียนรีไซเคิลยังไง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413972" y="6211774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60335" y="6211774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404919" y="6191722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911773" y="6177946"/>
            <a:ext cx="10866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นักเรียนเขียนประโยคหนึ่งหรือสองประโยคเกี่ยวกับสิ่งที่สำคัญที่สุดที่พวกเขาได้เรียนรู้จากสไลด์ ขอให้พวกเขาแบ่งปันสิ่งที่เขียนและเหตุผล </a:t>
            </a:r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911773" y="1491500"/>
            <a:ext cx="1086625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จากนั้น ให้นักเรียนเริ่มนับจาก 1 ถึง 4 จัดให้มีอุปกรณ์การจัดทำโปสเตอร์สำหรับกลุ่มทั้งสี่กลุ่ม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1 จับกลุ่มกันเพื่อทำโปสเตอร์อย่างน้อยหนึ่งแผ่น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3 ขั้นตอนการรีไซเคิล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(1. รู้ว่าอะไรทิ้งได้บ้าง </a:t>
            </a:r>
            <a:endParaRPr sz="14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2. ทำความสะอาดและเช็ดให้แห้ง 3. ทิ้งในถังที่ถูกต้อง)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2 จับกลุ่มกันเพื่อทำโปสเตอร์อย่างน้อยหนึ่งแผ่น เกี่ยวกับ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สิ่งของที่รีไซเคิลได้และไม่ได้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3 จับกลุ่มกันเพื่อทำโปสเตอร์อย่างร้อยหนึ่งแผ่น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การที่ขยะถูกทิ้งในหลุมฝังกลบและมหาสมุทร </a:t>
            </a:r>
            <a:endParaRPr sz="14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(สิ่งของที่รีไซเคิลได้ ไม่ควรถูกทิ้งในหลุมฝังกลบ)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บอกให้คนที่นับ 4 จับกลุ่มกันเพื่อทำโปสเตอร์อย่างน้อยหนึ่งแผ่น เกี่ยวกับ </a:t>
            </a:r>
            <a:r>
              <a:rPr lang="en-US" sz="14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เหตุผลที่การรีไซเคิลมีความสำคัญต่อสิ่งแวดล้อม </a:t>
            </a:r>
            <a:r>
              <a:rPr lang="en-US" sz="1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(ไม่ควรอยู่ในมหาสมุทร)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413972" y="97534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60335" y="97534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04919" y="973344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911773" y="9795867"/>
            <a:ext cx="10866255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ให้เวลานักเรียน 5 นาทีเพื่อค้นหาขวดพลาสติกที่จะใส่ลงในถังใหม่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413972" y="4292960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360335" y="4277720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420453" y="4317160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911773" y="4366359"/>
            <a:ext cx="10866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ให้แต่ละกลุ่มนำเสนอโปสเตอร์หน้าชั้นเรียนและแขวนไว้ในห้องเรียน</a:t>
            </a:r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87" name="Google Shape;187;p5"/>
          <p:cNvGrpSpPr/>
          <p:nvPr/>
        </p:nvGrpSpPr>
        <p:grpSpPr>
          <a:xfrm>
            <a:off x="2794758" y="4946313"/>
            <a:ext cx="6630222" cy="1697817"/>
            <a:chOff x="4790160" y="5162929"/>
            <a:chExt cx="7039200" cy="1782111"/>
          </a:xfrm>
        </p:grpSpPr>
        <p:sp>
          <p:nvSpPr>
            <p:cNvPr id="188" name="Google Shape;188;p5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790160" y="5443840"/>
              <a:ext cx="7039200" cy="15012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6956554" y="5181954"/>
              <a:ext cx="428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97" name="Google Shape;197;p2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0" r="-13" b="17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en-US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6"/>
          <p:cNvGrpSpPr/>
          <p:nvPr/>
        </p:nvGrpSpPr>
        <p:grpSpPr>
          <a:xfrm>
            <a:off x="1480707" y="5036833"/>
            <a:ext cx="3105300" cy="740486"/>
            <a:chOff x="1058928" y="327691"/>
            <a:chExt cx="3105300" cy="740486"/>
          </a:xfrm>
        </p:grpSpPr>
        <p:sp>
          <p:nvSpPr>
            <p:cNvPr id="211" name="Google Shape;211;p6"/>
            <p:cNvSpPr/>
            <p:nvPr/>
          </p:nvSpPr>
          <p:spPr>
            <a:xfrm>
              <a:off x="1058928" y="332877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527338" y="327691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ได้</a:t>
              </a:r>
              <a:endParaRPr/>
            </a:p>
          </p:txBody>
        </p:sp>
      </p:grpSp>
      <p:grpSp>
        <p:nvGrpSpPr>
          <p:cNvPr id="213" name="Google Shape;213;p6"/>
          <p:cNvGrpSpPr/>
          <p:nvPr/>
        </p:nvGrpSpPr>
        <p:grpSpPr>
          <a:xfrm>
            <a:off x="7606116" y="5001675"/>
            <a:ext cx="3105300" cy="736548"/>
            <a:chOff x="7983908" y="313974"/>
            <a:chExt cx="3105300" cy="736548"/>
          </a:xfrm>
        </p:grpSpPr>
        <p:sp>
          <p:nvSpPr>
            <p:cNvPr id="214" name="Google Shape;214;p6"/>
            <p:cNvSpPr/>
            <p:nvPr/>
          </p:nvSpPr>
          <p:spPr>
            <a:xfrm>
              <a:off x="7983908" y="313974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8362595" y="342522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ไม่ได้</a:t>
              </a: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>
            <a:off x="161900" y="81404"/>
            <a:ext cx="1489800" cy="1946546"/>
            <a:chOff x="864983" y="1746170"/>
            <a:chExt cx="1489800" cy="1946546"/>
          </a:xfrm>
        </p:grpSpPr>
        <p:pic>
          <p:nvPicPr>
            <p:cNvPr id="217" name="Google Shape;217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9" cy="15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6"/>
            <p:cNvSpPr/>
            <p:nvPr/>
          </p:nvSpPr>
          <p:spPr>
            <a:xfrm>
              <a:off x="864983" y="3255616"/>
              <a:ext cx="14898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ขวดโหลแก้ว</a:t>
              </a:r>
              <a:endParaRPr sz="1800"/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1526254" y="119530"/>
            <a:ext cx="2347800" cy="1948536"/>
            <a:chOff x="2948176" y="1768789"/>
            <a:chExt cx="2347800" cy="1948536"/>
          </a:xfrm>
        </p:grpSpPr>
        <p:sp>
          <p:nvSpPr>
            <p:cNvPr id="220" name="Google Shape;220;p6"/>
            <p:cNvSpPr/>
            <p:nvPr/>
          </p:nvSpPr>
          <p:spPr>
            <a:xfrm>
              <a:off x="2948176" y="3255625"/>
              <a:ext cx="234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ขวดพลาสติก PET</a:t>
              </a:r>
              <a:endParaRPr sz="1200"/>
            </a:p>
          </p:txBody>
        </p:sp>
        <p:pic>
          <p:nvPicPr>
            <p:cNvPr id="221" name="Google Shape;221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p6"/>
          <p:cNvGrpSpPr/>
          <p:nvPr/>
        </p:nvGrpSpPr>
        <p:grpSpPr>
          <a:xfrm>
            <a:off x="5264423" y="356475"/>
            <a:ext cx="1680674" cy="1711650"/>
            <a:chOff x="3040649" y="4171116"/>
            <a:chExt cx="1934700" cy="1711650"/>
          </a:xfrm>
        </p:grpSpPr>
        <p:sp>
          <p:nvSpPr>
            <p:cNvPr id="223" name="Google Shape;223;p6"/>
            <p:cNvSpPr/>
            <p:nvPr/>
          </p:nvSpPr>
          <p:spPr>
            <a:xfrm>
              <a:off x="3040649" y="5421066"/>
              <a:ext cx="193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กระป๋องโลหะ</a:t>
              </a:r>
              <a:endParaRPr sz="1200"/>
            </a:p>
          </p:txBody>
        </p:sp>
        <p:pic>
          <p:nvPicPr>
            <p:cNvPr id="224" name="Google Shape;224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52103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6"/>
          <p:cNvGrpSpPr/>
          <p:nvPr/>
        </p:nvGrpSpPr>
        <p:grpSpPr>
          <a:xfrm>
            <a:off x="5743257" y="2128285"/>
            <a:ext cx="1958675" cy="1793178"/>
            <a:chOff x="488426" y="4064988"/>
            <a:chExt cx="1958675" cy="1793178"/>
          </a:xfrm>
        </p:grpSpPr>
        <p:sp>
          <p:nvSpPr>
            <p:cNvPr id="226" name="Google Shape;226;p6"/>
            <p:cNvSpPr/>
            <p:nvPr/>
          </p:nvSpPr>
          <p:spPr>
            <a:xfrm>
              <a:off x="671401" y="5421066"/>
              <a:ext cx="17757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กล่องกระดาษแข็ง</a:t>
              </a:r>
              <a:endParaRPr/>
            </a:p>
          </p:txBody>
        </p:sp>
        <p:pic>
          <p:nvPicPr>
            <p:cNvPr id="227" name="Google Shape;227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6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" name="Google Shape;228;p6"/>
          <p:cNvGrpSpPr/>
          <p:nvPr/>
        </p:nvGrpSpPr>
        <p:grpSpPr>
          <a:xfrm>
            <a:off x="10019127" y="2112411"/>
            <a:ext cx="1766479" cy="1706735"/>
            <a:chOff x="6420868" y="1760417"/>
            <a:chExt cx="1680600" cy="1342195"/>
          </a:xfrm>
        </p:grpSpPr>
        <p:pic>
          <p:nvPicPr>
            <p:cNvPr id="229" name="Google Shape;229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5" cy="1052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6420868" y="270001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เปลือกกล้วย</a:t>
              </a: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>
            <a:off x="9718318" y="582205"/>
            <a:ext cx="2154025" cy="1530354"/>
            <a:chOff x="8346482" y="1742821"/>
            <a:chExt cx="1680600" cy="1356456"/>
          </a:xfrm>
        </p:grpSpPr>
        <p:sp>
          <p:nvSpPr>
            <p:cNvPr id="232" name="Google Shape;232;p6"/>
            <p:cNvSpPr/>
            <p:nvPr/>
          </p:nvSpPr>
          <p:spPr>
            <a:xfrm>
              <a:off x="8346482" y="2696677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ผ้าเช็ดปากที่สกปรก</a:t>
              </a:r>
              <a:endParaRPr sz="1100"/>
            </a:p>
          </p:txBody>
        </p:sp>
        <p:pic>
          <p:nvPicPr>
            <p:cNvPr id="233" name="Google Shape;233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17622" y="1742821"/>
              <a:ext cx="756885" cy="740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6"/>
          <p:cNvGrpSpPr/>
          <p:nvPr/>
        </p:nvGrpSpPr>
        <p:grpSpPr>
          <a:xfrm>
            <a:off x="6623106" y="448831"/>
            <a:ext cx="2037559" cy="1705495"/>
            <a:chOff x="6377570" y="3189531"/>
            <a:chExt cx="1680600" cy="1298040"/>
          </a:xfrm>
        </p:grpSpPr>
        <p:sp>
          <p:nvSpPr>
            <p:cNvPr id="235" name="Google Shape;235;p6"/>
            <p:cNvSpPr/>
            <p:nvPr/>
          </p:nvSpPr>
          <p:spPr>
            <a:xfrm>
              <a:off x="6377570" y="4084971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หลอดไฟ</a:t>
              </a:r>
              <a:endParaRPr/>
            </a:p>
          </p:txBody>
        </p:sp>
        <p:pic>
          <p:nvPicPr>
            <p:cNvPr id="236" name="Google Shape;236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6"/>
          <p:cNvGrpSpPr/>
          <p:nvPr/>
        </p:nvGrpSpPr>
        <p:grpSpPr>
          <a:xfrm>
            <a:off x="8077635" y="200529"/>
            <a:ext cx="2037727" cy="2056055"/>
            <a:chOff x="8347377" y="3061193"/>
            <a:chExt cx="1680600" cy="1441126"/>
          </a:xfrm>
        </p:grpSpPr>
        <p:pic>
          <p:nvPicPr>
            <p:cNvPr id="238" name="Google Shape;238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6">
              <a:off x="8449667" y="3141253"/>
              <a:ext cx="1381506" cy="108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6"/>
            <p:cNvSpPr/>
            <p:nvPr/>
          </p:nvSpPr>
          <p:spPr>
            <a:xfrm>
              <a:off x="8347377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กล่องใส่น้ำผลไม้</a:t>
              </a:r>
              <a:endParaRPr sz="1200"/>
            </a:p>
          </p:txBody>
        </p:sp>
      </p:grpSp>
      <p:grpSp>
        <p:nvGrpSpPr>
          <p:cNvPr id="240" name="Google Shape;240;p6"/>
          <p:cNvGrpSpPr/>
          <p:nvPr/>
        </p:nvGrpSpPr>
        <p:grpSpPr>
          <a:xfrm>
            <a:off x="3954057" y="2308469"/>
            <a:ext cx="1680600" cy="1270408"/>
            <a:chOff x="6365330" y="4619518"/>
            <a:chExt cx="1680600" cy="1270408"/>
          </a:xfrm>
        </p:grpSpPr>
        <p:pic>
          <p:nvPicPr>
            <p:cNvPr id="241" name="Google Shape;241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7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6"/>
            <p:cNvSpPr/>
            <p:nvPr/>
          </p:nvSpPr>
          <p:spPr>
            <a:xfrm>
              <a:off x="6365330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ของเล่น</a:t>
              </a:r>
              <a:endParaRPr/>
            </a:p>
          </p:txBody>
        </p:sp>
      </p:grpSp>
      <p:grpSp>
        <p:nvGrpSpPr>
          <p:cNvPr id="243" name="Google Shape;243;p6"/>
          <p:cNvGrpSpPr/>
          <p:nvPr/>
        </p:nvGrpSpPr>
        <p:grpSpPr>
          <a:xfrm>
            <a:off x="2134796" y="2157928"/>
            <a:ext cx="1680600" cy="1343602"/>
            <a:chOff x="8327554" y="4546324"/>
            <a:chExt cx="1680600" cy="1343602"/>
          </a:xfrm>
        </p:grpSpPr>
        <p:pic>
          <p:nvPicPr>
            <p:cNvPr id="244" name="Google Shape;244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1" cy="999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6"/>
            <p:cNvSpPr/>
            <p:nvPr/>
          </p:nvSpPr>
          <p:spPr>
            <a:xfrm>
              <a:off x="8327554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ถุงพลาสติก</a:t>
              </a:r>
              <a:endParaRPr/>
            </a:p>
          </p:txBody>
        </p:sp>
      </p:grpSp>
      <p:grpSp>
        <p:nvGrpSpPr>
          <p:cNvPr id="246" name="Google Shape;246;p6"/>
          <p:cNvGrpSpPr/>
          <p:nvPr/>
        </p:nvGrpSpPr>
        <p:grpSpPr>
          <a:xfrm>
            <a:off x="37092" y="2073700"/>
            <a:ext cx="1941933" cy="1692384"/>
            <a:chOff x="10237173" y="4571526"/>
            <a:chExt cx="1680600" cy="1343056"/>
          </a:xfrm>
        </p:grpSpPr>
        <p:pic>
          <p:nvPicPr>
            <p:cNvPr id="247" name="Google Shape;247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8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6"/>
            <p:cNvSpPr/>
            <p:nvPr/>
          </p:nvSpPr>
          <p:spPr>
            <a:xfrm>
              <a:off x="10237173" y="551198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ดินสอ</a:t>
              </a:r>
              <a:endParaRPr/>
            </a:p>
          </p:txBody>
        </p:sp>
      </p:grpSp>
      <p:grpSp>
        <p:nvGrpSpPr>
          <p:cNvPr id="249" name="Google Shape;249;p6"/>
          <p:cNvGrpSpPr/>
          <p:nvPr/>
        </p:nvGrpSpPr>
        <p:grpSpPr>
          <a:xfrm>
            <a:off x="3494296" y="469845"/>
            <a:ext cx="1868827" cy="1729998"/>
            <a:chOff x="10256338" y="3269424"/>
            <a:chExt cx="1680600" cy="1232895"/>
          </a:xfrm>
        </p:grpSpPr>
        <p:pic>
          <p:nvPicPr>
            <p:cNvPr id="250" name="Google Shape;250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396392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6"/>
            <p:cNvSpPr/>
            <p:nvPr/>
          </p:nvSpPr>
          <p:spPr>
            <a:xfrm>
              <a:off x="10256338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รองเท้า</a:t>
              </a:r>
              <a:endParaRPr/>
            </a:p>
          </p:txBody>
        </p:sp>
      </p:grpSp>
      <p:sp>
        <p:nvSpPr>
          <p:cNvPr id="252" name="Google Shape;252;p6"/>
          <p:cNvSpPr txBox="1"/>
          <p:nvPr/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t>6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53" name="Google Shape;253;p6"/>
          <p:cNvGrpSpPr/>
          <p:nvPr/>
        </p:nvGrpSpPr>
        <p:grpSpPr>
          <a:xfrm>
            <a:off x="7876728" y="1829351"/>
            <a:ext cx="2154025" cy="2135455"/>
            <a:chOff x="10269241" y="1451979"/>
            <a:chExt cx="1680600" cy="1669498"/>
          </a:xfrm>
        </p:grpSpPr>
        <p:sp>
          <p:nvSpPr>
            <p:cNvPr id="254" name="Google Shape;254;p6"/>
            <p:cNvSpPr/>
            <p:nvPr/>
          </p:nvSpPr>
          <p:spPr>
            <a:xfrm>
              <a:off x="10269241" y="2696677"/>
              <a:ext cx="1680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สายยางสำหรับสวน</a:t>
              </a:r>
              <a:endParaRPr/>
            </a:p>
          </p:txBody>
        </p:sp>
        <p:pic>
          <p:nvPicPr>
            <p:cNvPr id="255" name="Google Shape;255;p6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b="-50"/>
            <a:stretch/>
          </p:blipFill>
          <p:spPr>
            <a:xfrm>
              <a:off x="10402520" y="1451979"/>
              <a:ext cx="1233133" cy="13342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6" name="Google Shape;256;p6"/>
          <p:cNvCxnSpPr>
            <a:stCxn id="218" idx="0"/>
            <a:endCxn id="212" idx="0"/>
          </p:cNvCxnSpPr>
          <p:nvPr/>
        </p:nvCxnSpPr>
        <p:spPr>
          <a:xfrm>
            <a:off x="906800" y="1590850"/>
            <a:ext cx="2216100" cy="3446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6"/>
          <p:cNvCxnSpPr/>
          <p:nvPr/>
        </p:nvCxnSpPr>
        <p:spPr>
          <a:xfrm>
            <a:off x="1685978" y="1824916"/>
            <a:ext cx="1437000" cy="31767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6"/>
          <p:cNvCxnSpPr>
            <a:endCxn id="214" idx="1"/>
          </p:cNvCxnSpPr>
          <p:nvPr/>
        </p:nvCxnSpPr>
        <p:spPr>
          <a:xfrm>
            <a:off x="5011716" y="160372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6"/>
          <p:cNvCxnSpPr>
            <a:stCxn id="223" idx="0"/>
          </p:cNvCxnSpPr>
          <p:nvPr/>
        </p:nvCxnSpPr>
        <p:spPr>
          <a:xfrm flipH="1">
            <a:off x="4067160" y="1606425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6"/>
          <p:cNvCxnSpPr>
            <a:stCxn id="235" idx="0"/>
          </p:cNvCxnSpPr>
          <p:nvPr/>
        </p:nvCxnSpPr>
        <p:spPr>
          <a:xfrm>
            <a:off x="7641886" y="1625350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6"/>
          <p:cNvCxnSpPr/>
          <p:nvPr/>
        </p:nvCxnSpPr>
        <p:spPr>
          <a:xfrm>
            <a:off x="9566122" y="1879230"/>
            <a:ext cx="369300" cy="31575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6"/>
          <p:cNvCxnSpPr/>
          <p:nvPr/>
        </p:nvCxnSpPr>
        <p:spPr>
          <a:xfrm flipH="1">
            <a:off x="9932838" y="1824916"/>
            <a:ext cx="470700" cy="3182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6"/>
          <p:cNvCxnSpPr/>
          <p:nvPr/>
        </p:nvCxnSpPr>
        <p:spPr>
          <a:xfrm flipH="1">
            <a:off x="9932765" y="3335076"/>
            <a:ext cx="970200" cy="1692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6"/>
          <p:cNvCxnSpPr>
            <a:endCxn id="214" idx="0"/>
          </p:cNvCxnSpPr>
          <p:nvPr/>
        </p:nvCxnSpPr>
        <p:spPr>
          <a:xfrm>
            <a:off x="915876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6"/>
          <p:cNvCxnSpPr/>
          <p:nvPr/>
        </p:nvCxnSpPr>
        <p:spPr>
          <a:xfrm flipH="1">
            <a:off x="4519101" y="3766153"/>
            <a:ext cx="1442700" cy="1298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6"/>
          <p:cNvCxnSpPr>
            <a:stCxn id="242" idx="2"/>
            <a:endCxn id="214" idx="1"/>
          </p:cNvCxnSpPr>
          <p:nvPr/>
        </p:nvCxnSpPr>
        <p:spPr>
          <a:xfrm>
            <a:off x="4794357" y="3578877"/>
            <a:ext cx="2811900" cy="179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6"/>
          <p:cNvCxnSpPr>
            <a:endCxn id="214" idx="1"/>
          </p:cNvCxnSpPr>
          <p:nvPr/>
        </p:nvCxnSpPr>
        <p:spPr>
          <a:xfrm>
            <a:off x="2966616" y="348442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6"/>
          <p:cNvCxnSpPr>
            <a:endCxn id="214" idx="1"/>
          </p:cNvCxnSpPr>
          <p:nvPr/>
        </p:nvCxnSpPr>
        <p:spPr>
          <a:xfrm>
            <a:off x="1055016" y="368752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61" name="Google Shape;261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4"/>
          <p:cNvSpPr/>
          <p:nvPr/>
        </p:nvSpPr>
        <p:spPr>
          <a:xfrm>
            <a:off x="556348" y="1144746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7302314" y="1144745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4" name="Google Shape;264;p4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/>
          <p:nvPr/>
        </p:nvSpPr>
        <p:spPr>
          <a:xfrm>
            <a:off x="419875" y="3255625"/>
            <a:ext cx="1934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6" name="Google Shape;26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2948175" y="3255625"/>
            <a:ext cx="242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"/>
          <p:cNvSpPr/>
          <p:nvPr/>
        </p:nvSpPr>
        <p:spPr>
          <a:xfrm>
            <a:off x="228025" y="5421075"/>
            <a:ext cx="2347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2" name="Google Shape;27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6420868" y="270001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เปลือกกล้วย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8" name="Google Shape;278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8194075" y="2696675"/>
            <a:ext cx="205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ผ้าเช็ดปากที่สกปรก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0" name="Google Shape;280;p4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/>
          <p:nvPr/>
        </p:nvSpPr>
        <p:spPr>
          <a:xfrm>
            <a:off x="6377570" y="4084971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หลอดไฟ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3" name="Google Shape;283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"/>
          <p:cNvSpPr/>
          <p:nvPr/>
        </p:nvSpPr>
        <p:spPr>
          <a:xfrm>
            <a:off x="8347377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กล่องใส่น้ำผลไม้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7" name="Google Shape;287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6365330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ของเล่น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0" name="Google Shape;290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>
            <a:off x="8327554" y="5487326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3" name="Google Shape;29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"/>
          <p:cNvSpPr/>
          <p:nvPr/>
        </p:nvSpPr>
        <p:spPr>
          <a:xfrm>
            <a:off x="10237173" y="5511982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ดินสอ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6" name="Google Shape;296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/>
          <p:nvPr/>
        </p:nvSpPr>
        <p:spPr>
          <a:xfrm>
            <a:off x="10256338" y="4099719"/>
            <a:ext cx="1680673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รองเท้า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9" name="Google Shape;299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10044625" y="2696675"/>
            <a:ext cx="2057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สายยางสำหรับสวน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2" name="Google Shape;302;p4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r="3" b="-50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326" name="Google Shape;326;p7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79829"/>
            <a:ext cx="9919074" cy="70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 txBox="1"/>
          <p:nvPr/>
        </p:nvSpPr>
        <p:spPr>
          <a:xfrm>
            <a:off x="988800" y="1297425"/>
            <a:ext cx="10516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ขยะจะไปอยู่ที่ไหน </a:t>
            </a:r>
            <a:endParaRPr sz="6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ถ้าไม่มี </a:t>
            </a:r>
            <a:endParaRPr sz="6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 sz="6000"/>
          </a:p>
        </p:txBody>
      </p:sp>
      <p:sp>
        <p:nvSpPr>
          <p:cNvPr id="328" name="Google Shape;3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2711</Words>
  <Application>Microsoft Office PowerPoint</Application>
  <PresentationFormat>Widescreen</PresentationFormat>
  <Paragraphs>313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2</cp:revision>
  <dcterms:created xsi:type="dcterms:W3CDTF">2022-01-20T09:13:45Z</dcterms:created>
  <dcterms:modified xsi:type="dcterms:W3CDTF">2022-12-20T11:43:42Z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5310534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