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27"/>
  </p:notesMasterIdLst>
  <p:sldIdLst>
    <p:sldId id="264" r:id="rId2"/>
    <p:sldId id="269" r:id="rId3"/>
    <p:sldId id="277" r:id="rId4"/>
    <p:sldId id="270" r:id="rId5"/>
    <p:sldId id="331" r:id="rId6"/>
    <p:sldId id="337" r:id="rId7"/>
    <p:sldId id="261" r:id="rId8"/>
    <p:sldId id="293" r:id="rId9"/>
    <p:sldId id="338" r:id="rId10"/>
    <p:sldId id="306" r:id="rId11"/>
    <p:sldId id="307" r:id="rId12"/>
    <p:sldId id="311" r:id="rId13"/>
    <p:sldId id="316" r:id="rId14"/>
    <p:sldId id="317" r:id="rId15"/>
    <p:sldId id="318" r:id="rId16"/>
    <p:sldId id="319" r:id="rId17"/>
    <p:sldId id="310" r:id="rId18"/>
    <p:sldId id="309" r:id="rId19"/>
    <p:sldId id="262" r:id="rId20"/>
    <p:sldId id="284" r:id="rId21"/>
    <p:sldId id="332" r:id="rId22"/>
    <p:sldId id="333" r:id="rId23"/>
    <p:sldId id="334" r:id="rId24"/>
    <p:sldId id="335" r:id="rId25"/>
    <p:sldId id="330"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SimSun" panose="02010600030101010101" pitchFamily="2" charset="-122"/>
      <p:regular r:id="rId32"/>
    </p:embeddedFont>
    <p:embeddedFont>
      <p:font typeface="Calibri Light" panose="020F0302020204030204" pitchFamily="34" charset="0"/>
      <p:regular r:id="rId33"/>
      <p:italic r:id="rId34"/>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7F7"/>
    <a:srgbClr val="3AC69D"/>
    <a:srgbClr val="434444"/>
    <a:srgbClr val="262626"/>
    <a:srgbClr val="FEEBCA"/>
    <a:srgbClr val="FFE300"/>
    <a:srgbClr val="FFF7A7"/>
    <a:srgbClr val="68CDDA"/>
    <a:srgbClr val="60BBD0"/>
    <a:srgbClr val="5D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2404"/>
    <p:restoredTop sz="47406" autoAdjust="0"/>
  </p:normalViewPr>
  <p:slideViewPr>
    <p:cSldViewPr snapToGrid="0" snapToObjects="1">
      <p:cViewPr>
        <p:scale>
          <a:sx n="70" d="100"/>
          <a:sy n="70" d="100"/>
        </p:scale>
        <p:origin x="-1974" y="-4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5B08E-49FE-9B41-A970-922B7A72581F}" type="datetimeFigureOut">
              <a:rPr lang="x-none" smtClean="0"/>
              <a:t>29/11/2022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6C94-7932-4F42-B085-F387E238C945}" type="slidenum">
              <a:rPr lang="x-none" smtClean="0"/>
              <a:t>‹nº›</a:t>
            </a:fld>
            <a:endParaRPr lang="x-none"/>
          </a:p>
        </p:txBody>
      </p:sp>
    </p:spTree>
    <p:extLst>
      <p:ext uri="{BB962C8B-B14F-4D97-AF65-F5344CB8AC3E}">
        <p14:creationId xmlns:p14="http://schemas.microsoft.com/office/powerpoint/2010/main" val="428409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FF836C94-7932-4F42-B085-F387E238C945}" type="slidenum">
              <a:rPr lang="x-none" smtClean="0"/>
              <a:t>1</a:t>
            </a:fld>
            <a:endParaRPr lang="x-none"/>
          </a:p>
        </p:txBody>
      </p:sp>
    </p:spTree>
    <p:extLst>
      <p:ext uri="{BB962C8B-B14F-4D97-AF65-F5344CB8AC3E}">
        <p14:creationId xmlns:p14="http://schemas.microsoft.com/office/powerpoint/2010/main" val="251919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Ask students:</a:t>
            </a:r>
          </a:p>
          <a:p>
            <a:r>
              <a:rPr lang="en-US" b="0" dirty="0"/>
              <a:t>Have you heard of the waste stream? What do you think it means?</a:t>
            </a:r>
          </a:p>
          <a:p>
            <a:endParaRPr lang="en-US" b="1" dirty="0"/>
          </a:p>
          <a:p>
            <a:r>
              <a:rPr lang="en-US" b="1" dirty="0"/>
              <a:t>Tell students:</a:t>
            </a:r>
          </a:p>
          <a:p>
            <a:r>
              <a:rPr lang="en-US" sz="1200" b="0" i="0" kern="1200" dirty="0">
                <a:solidFill>
                  <a:schemeClr val="tx1"/>
                </a:solidFill>
                <a:effectLst/>
                <a:latin typeface="+mn-lt"/>
                <a:ea typeface="+mn-ea"/>
                <a:cs typeface="+mn-cs"/>
              </a:rPr>
              <a:t>The waste stream is the complete flow of waste from its source to its recovery, recycling or final disposal. It is the complete lifecycle of the material from your home to its end-of-life destination.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waste stream begins when we consume a product like soda from a PET plastic bottle. Once we finish our drink the PET bottle needs to enter the waste stream.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 students:</a:t>
            </a:r>
          </a:p>
          <a:p>
            <a:r>
              <a:rPr lang="en-US" sz="1200" b="0" i="0" kern="1200" dirty="0">
                <a:solidFill>
                  <a:schemeClr val="tx1"/>
                </a:solidFill>
                <a:effectLst/>
                <a:latin typeface="+mn-lt"/>
                <a:ea typeface="+mn-ea"/>
                <a:cs typeface="+mn-cs"/>
              </a:rPr>
              <a:t>Where should the PET bottle can go to next?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correct recycling bin that is properly labeled to accept items made from PET plastic.</a:t>
            </a:r>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11</a:t>
            </a:fld>
            <a:endParaRPr lang="x-none"/>
          </a:p>
        </p:txBody>
      </p:sp>
    </p:spTree>
    <p:extLst>
      <p:ext uri="{BB962C8B-B14F-4D97-AF65-F5344CB8AC3E}">
        <p14:creationId xmlns:p14="http://schemas.microsoft.com/office/powerpoint/2010/main" val="2034911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Ask students:</a:t>
            </a:r>
          </a:p>
          <a:p>
            <a:r>
              <a:rPr lang="en-US" dirty="0"/>
              <a:t>What is the next step in the waste stream for our PET bottle?</a:t>
            </a:r>
          </a:p>
          <a:p>
            <a:endParaRPr lang="en-US" dirty="0"/>
          </a:p>
          <a:p>
            <a:r>
              <a:rPr lang="en-US" b="1" dirty="0"/>
              <a:t>Answers</a:t>
            </a:r>
            <a:r>
              <a:rPr lang="en-US" dirty="0"/>
              <a:t>:</a:t>
            </a:r>
          </a:p>
          <a:p>
            <a:r>
              <a:rPr lang="en-US" dirty="0"/>
              <a:t>Our PET bottle in the recycling bin will be picked up by a waste collector.</a:t>
            </a:r>
          </a:p>
          <a:p>
            <a:endParaRPr lang="en-US" dirty="0"/>
          </a:p>
          <a:p>
            <a:r>
              <a:rPr lang="en-US" b="1" dirty="0"/>
              <a:t>Ask students:</a:t>
            </a:r>
          </a:p>
          <a:p>
            <a:r>
              <a:rPr lang="en-US" dirty="0"/>
              <a:t>Where do you think the PET bottle goes to next?</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12</a:t>
            </a:fld>
            <a:endParaRPr lang="x-none"/>
          </a:p>
        </p:txBody>
      </p:sp>
    </p:spTree>
    <p:extLst>
      <p:ext uri="{BB962C8B-B14F-4D97-AF65-F5344CB8AC3E}">
        <p14:creationId xmlns:p14="http://schemas.microsoft.com/office/powerpoint/2010/main" val="340789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Tell students:</a:t>
            </a:r>
          </a:p>
          <a:p>
            <a:r>
              <a:rPr lang="en-US" dirty="0"/>
              <a:t>After the PET bottle has been collected, it is transported to a recycling facility. At the facility, assembly workers separate the different materials and remove anything that does not belong. </a:t>
            </a:r>
          </a:p>
          <a:p>
            <a:endParaRPr lang="en-US" dirty="0"/>
          </a:p>
          <a:p>
            <a:r>
              <a:rPr lang="en-US" b="1" dirty="0"/>
              <a:t>Ask students:</a:t>
            </a:r>
          </a:p>
          <a:p>
            <a:r>
              <a:rPr lang="en-US" dirty="0"/>
              <a:t>What kinds of items do not belong in recycling and are removed? What items do belong here?</a:t>
            </a:r>
          </a:p>
          <a:p>
            <a:endParaRPr lang="en-US" dirty="0"/>
          </a:p>
          <a:p>
            <a:r>
              <a:rPr lang="en-US" b="1" dirty="0"/>
              <a:t>Answers</a:t>
            </a:r>
            <a:r>
              <a:rPr lang="en-US" dirty="0"/>
              <a:t>:</a:t>
            </a:r>
          </a:p>
          <a:p>
            <a:r>
              <a:rPr lang="en-US" dirty="0"/>
              <a:t>Food waste, plastic bags, broken toys, juice boxes, pencils, and old clothes do not belong in the recycling.</a:t>
            </a:r>
          </a:p>
          <a:p>
            <a:r>
              <a:rPr lang="en-US" dirty="0"/>
              <a:t>Glass, metal, plastic bottles, paper, and metal belong here.</a:t>
            </a:r>
          </a:p>
          <a:p>
            <a:endParaRPr lang="en-US" dirty="0"/>
          </a:p>
          <a:p>
            <a:r>
              <a:rPr lang="en-US" b="1" dirty="0"/>
              <a:t>Ask students:</a:t>
            </a:r>
          </a:p>
          <a:p>
            <a:r>
              <a:rPr lang="en-US" dirty="0"/>
              <a:t>Where does our PET bottle go to next? </a:t>
            </a:r>
          </a:p>
        </p:txBody>
      </p:sp>
      <p:sp>
        <p:nvSpPr>
          <p:cNvPr id="4" name="Slide Number Placeholder 3"/>
          <p:cNvSpPr>
            <a:spLocks noGrp="1"/>
          </p:cNvSpPr>
          <p:nvPr>
            <p:ph type="sldNum" sz="quarter" idx="5"/>
          </p:nvPr>
        </p:nvSpPr>
        <p:spPr/>
        <p:txBody>
          <a:bodyPr/>
          <a:lstStyle/>
          <a:p>
            <a:fld id="{FF836C94-7932-4F42-B085-F387E238C945}" type="slidenum">
              <a:rPr lang="x-none" smtClean="0"/>
              <a:t>13</a:t>
            </a:fld>
            <a:endParaRPr lang="x-none"/>
          </a:p>
        </p:txBody>
      </p:sp>
    </p:spTree>
    <p:extLst>
      <p:ext uri="{BB962C8B-B14F-4D97-AF65-F5344CB8AC3E}">
        <p14:creationId xmlns:p14="http://schemas.microsoft.com/office/powerpoint/2010/main" val="44994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2 minutes)</a:t>
            </a:r>
          </a:p>
          <a:p>
            <a:endParaRPr lang="en-US" b="1" dirty="0"/>
          </a:p>
          <a:p>
            <a:r>
              <a:rPr lang="en-US" b="1" dirty="0"/>
              <a:t>Tell students:</a:t>
            </a:r>
          </a:p>
          <a:p>
            <a:r>
              <a:rPr lang="en-US" dirty="0"/>
              <a:t>Next recyclables are further separated into their same material type for processing like our PET bottle. High tech machinery is used to do this separation automatically.</a:t>
            </a:r>
          </a:p>
        </p:txBody>
      </p:sp>
      <p:sp>
        <p:nvSpPr>
          <p:cNvPr id="4" name="Slide Number Placeholder 3"/>
          <p:cNvSpPr>
            <a:spLocks noGrp="1"/>
          </p:cNvSpPr>
          <p:nvPr>
            <p:ph type="sldNum" sz="quarter" idx="5"/>
          </p:nvPr>
        </p:nvSpPr>
        <p:spPr/>
        <p:txBody>
          <a:bodyPr/>
          <a:lstStyle/>
          <a:p>
            <a:fld id="{FF836C94-7932-4F42-B085-F387E238C945}" type="slidenum">
              <a:rPr lang="x-none" smtClean="0"/>
              <a:t>14</a:t>
            </a:fld>
            <a:endParaRPr lang="x-none"/>
          </a:p>
        </p:txBody>
      </p:sp>
    </p:spTree>
    <p:extLst>
      <p:ext uri="{BB962C8B-B14F-4D97-AF65-F5344CB8AC3E}">
        <p14:creationId xmlns:p14="http://schemas.microsoft.com/office/powerpoint/2010/main" val="1269704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Tell students:</a:t>
            </a:r>
          </a:p>
          <a:p>
            <a:r>
              <a:rPr lang="en-US" dirty="0"/>
              <a:t>Now that our PET bottle has been separated along with thousands of other items, heavy machinery is used again to flatten the bottles into giant cubes and baled together. </a:t>
            </a:r>
          </a:p>
          <a:p>
            <a:endParaRPr lang="en-US" dirty="0"/>
          </a:p>
          <a:p>
            <a:r>
              <a:rPr lang="en-US" b="1" dirty="0"/>
              <a:t>Ask students:</a:t>
            </a:r>
          </a:p>
          <a:p>
            <a:r>
              <a:rPr lang="en-US" dirty="0"/>
              <a:t>Why are PET bottles flattened into giant cubes?</a:t>
            </a:r>
          </a:p>
          <a:p>
            <a:endParaRPr lang="en-US" dirty="0"/>
          </a:p>
          <a:p>
            <a:r>
              <a:rPr lang="en-US" b="1" dirty="0"/>
              <a:t>Answers</a:t>
            </a:r>
            <a:r>
              <a:rPr lang="en-US" dirty="0"/>
              <a:t>:</a:t>
            </a:r>
          </a:p>
          <a:p>
            <a:r>
              <a:rPr lang="en-US" dirty="0"/>
              <a:t>Baling PET plastic items into giant cubes makes it very easy to organize, weigh, and transport along the next steps in the recycling waste stream. </a:t>
            </a:r>
          </a:p>
        </p:txBody>
      </p:sp>
      <p:sp>
        <p:nvSpPr>
          <p:cNvPr id="4" name="Slide Number Placeholder 3"/>
          <p:cNvSpPr>
            <a:spLocks noGrp="1"/>
          </p:cNvSpPr>
          <p:nvPr>
            <p:ph type="sldNum" sz="quarter" idx="5"/>
          </p:nvPr>
        </p:nvSpPr>
        <p:spPr/>
        <p:txBody>
          <a:bodyPr/>
          <a:lstStyle/>
          <a:p>
            <a:fld id="{FF836C94-7932-4F42-B085-F387E238C945}" type="slidenum">
              <a:rPr lang="x-none" smtClean="0"/>
              <a:t>15</a:t>
            </a:fld>
            <a:endParaRPr lang="x-none"/>
          </a:p>
        </p:txBody>
      </p:sp>
    </p:spTree>
    <p:extLst>
      <p:ext uri="{BB962C8B-B14F-4D97-AF65-F5344CB8AC3E}">
        <p14:creationId xmlns:p14="http://schemas.microsoft.com/office/powerpoint/2010/main" val="1870248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2 minutes)</a:t>
            </a:r>
          </a:p>
          <a:p>
            <a:endParaRPr lang="en-US" b="1" dirty="0"/>
          </a:p>
          <a:p>
            <a:r>
              <a:rPr lang="en-US" b="1" dirty="0"/>
              <a:t>Tell students:</a:t>
            </a:r>
          </a:p>
          <a:p>
            <a:r>
              <a:rPr lang="en-US" dirty="0"/>
              <a:t>Once PET bottles are baled into giant cubes they are sold as raw material to big companies that will turn them into other products.</a:t>
            </a:r>
          </a:p>
          <a:p>
            <a:endParaRPr lang="en-US" dirty="0"/>
          </a:p>
          <a:p>
            <a:r>
              <a:rPr lang="en-US" b="1" dirty="0"/>
              <a:t>Ask students:</a:t>
            </a:r>
          </a:p>
          <a:p>
            <a:r>
              <a:rPr lang="en-US" dirty="0"/>
              <a:t>What kinds of things will be made from these bales of PET bottles?</a:t>
            </a:r>
          </a:p>
          <a:p>
            <a:endParaRPr lang="en-US" dirty="0"/>
          </a:p>
          <a:p>
            <a:r>
              <a:rPr lang="en-US" b="1" dirty="0"/>
              <a:t>Answers</a:t>
            </a:r>
            <a:r>
              <a:rPr lang="en-US" dirty="0"/>
              <a:t>:</a:t>
            </a:r>
          </a:p>
          <a:p>
            <a:r>
              <a:rPr lang="en-US" dirty="0"/>
              <a:t>PET bottles are often made back into more PET bottles, but they can also be made into many things like fabric and textiles.</a:t>
            </a:r>
          </a:p>
        </p:txBody>
      </p:sp>
      <p:sp>
        <p:nvSpPr>
          <p:cNvPr id="4" name="Slide Number Placeholder 3"/>
          <p:cNvSpPr>
            <a:spLocks noGrp="1"/>
          </p:cNvSpPr>
          <p:nvPr>
            <p:ph type="sldNum" sz="quarter" idx="5"/>
          </p:nvPr>
        </p:nvSpPr>
        <p:spPr/>
        <p:txBody>
          <a:bodyPr/>
          <a:lstStyle/>
          <a:p>
            <a:fld id="{FF836C94-7932-4F42-B085-F387E238C945}" type="slidenum">
              <a:rPr lang="x-none" smtClean="0"/>
              <a:t>16</a:t>
            </a:fld>
            <a:endParaRPr lang="x-none"/>
          </a:p>
        </p:txBody>
      </p:sp>
    </p:spTree>
    <p:extLst>
      <p:ext uri="{BB962C8B-B14F-4D97-AF65-F5344CB8AC3E}">
        <p14:creationId xmlns:p14="http://schemas.microsoft.com/office/powerpoint/2010/main" val="2336798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dirty="0"/>
              <a:t>Now you will evaluate your own waste you create each day at home and you will conduct a waste audit. You will examine your waste and document your findings within your waste audit form.</a:t>
            </a:r>
          </a:p>
        </p:txBody>
      </p:sp>
      <p:sp>
        <p:nvSpPr>
          <p:cNvPr id="4" name="Slide Number Placeholder 3"/>
          <p:cNvSpPr>
            <a:spLocks noGrp="1"/>
          </p:cNvSpPr>
          <p:nvPr>
            <p:ph type="sldNum" sz="quarter" idx="5"/>
          </p:nvPr>
        </p:nvSpPr>
        <p:spPr/>
        <p:txBody>
          <a:bodyPr/>
          <a:lstStyle/>
          <a:p>
            <a:fld id="{FF836C94-7932-4F42-B085-F387E238C945}" type="slidenum">
              <a:rPr lang="x-none" smtClean="0"/>
              <a:t>17</a:t>
            </a:fld>
            <a:endParaRPr lang="x-none"/>
          </a:p>
        </p:txBody>
      </p:sp>
    </p:spTree>
    <p:extLst>
      <p:ext uri="{BB962C8B-B14F-4D97-AF65-F5344CB8AC3E}">
        <p14:creationId xmlns:p14="http://schemas.microsoft.com/office/powerpoint/2010/main" val="2941981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a:t>
            </a:r>
          </a:p>
          <a:p>
            <a:r>
              <a:rPr lang="en-US" dirty="0"/>
              <a:t>What is an audit, specifically a waste audit?</a:t>
            </a:r>
          </a:p>
          <a:p>
            <a:endParaRPr lang="en-US" dirty="0"/>
          </a:p>
          <a:p>
            <a:r>
              <a:rPr lang="en-US" b="1" dirty="0"/>
              <a:t>Answers</a:t>
            </a:r>
            <a:r>
              <a:rPr lang="en-US" dirty="0"/>
              <a:t>:</a:t>
            </a:r>
          </a:p>
          <a:p>
            <a:r>
              <a:rPr lang="en-US" sz="1200" b="0" i="0" kern="1200" dirty="0">
                <a:solidFill>
                  <a:schemeClr val="tx1"/>
                </a:solidFill>
                <a:effectLst/>
                <a:latin typeface="+mn-lt"/>
                <a:ea typeface="+mn-ea"/>
                <a:cs typeface="+mn-cs"/>
              </a:rPr>
              <a:t>An </a:t>
            </a:r>
            <a:r>
              <a:rPr lang="en-US" sz="1200" b="1" i="0" kern="1200" dirty="0">
                <a:solidFill>
                  <a:schemeClr val="tx1"/>
                </a:solidFill>
                <a:effectLst/>
                <a:latin typeface="+mn-lt"/>
                <a:ea typeface="+mn-ea"/>
                <a:cs typeface="+mn-cs"/>
              </a:rPr>
              <a:t>audit</a:t>
            </a:r>
            <a:r>
              <a:rPr lang="en-US" sz="1200" b="0" i="0" kern="1200" dirty="0">
                <a:solidFill>
                  <a:schemeClr val="tx1"/>
                </a:solidFill>
                <a:effectLst/>
                <a:latin typeface="+mn-lt"/>
                <a:ea typeface="+mn-ea"/>
                <a:cs typeface="+mn-cs"/>
              </a:rPr>
              <a:t> is an examination of information and the collection of evidence to analyze a situation. We can conduct a waste audit by keeping track of all the waste we produce, by keeping a record of it, and by analyzing this information to see what our own impact is on the environment.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can do this with our waste inventory as well, to better inform ourselves on how much waste we are contributing to the waste stream.</a:t>
            </a:r>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18</a:t>
            </a:fld>
            <a:endParaRPr lang="x-none"/>
          </a:p>
        </p:txBody>
      </p:sp>
    </p:spTree>
    <p:extLst>
      <p:ext uri="{BB962C8B-B14F-4D97-AF65-F5344CB8AC3E}">
        <p14:creationId xmlns:p14="http://schemas.microsoft.com/office/powerpoint/2010/main" val="285718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Tell students:</a:t>
            </a:r>
          </a:p>
          <a:p>
            <a:pPr marL="0" lvl="0" indent="0" algn="l" rtl="0">
              <a:spcBef>
                <a:spcPts val="0"/>
              </a:spcBef>
              <a:spcAft>
                <a:spcPts val="0"/>
              </a:spcAft>
              <a:buNone/>
            </a:pPr>
            <a:r>
              <a:rPr lang="en-US" b="0" dirty="0"/>
              <a:t>Students will conduct a home audit of their waste in 5 easy steps.</a:t>
            </a:r>
            <a:endParaRPr b="0" dirty="0"/>
          </a:p>
        </p:txBody>
      </p:sp>
      <p:sp>
        <p:nvSpPr>
          <p:cNvPr id="231" name="Google Shape;2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34444"/>
                </a:solidFill>
              </a:rPr>
              <a:t>Check with your parents to pick a day for the home waste audit. </a:t>
            </a:r>
            <a:r>
              <a:rPr lang="en-US" sz="1200" b="0" dirty="0">
                <a:solidFill>
                  <a:srgbClr val="29C7F7"/>
                </a:solidFill>
              </a:rPr>
              <a:t>The day of the audit, make sure to choose 2 containers for non-recyclable waste and recycling waste, and </a:t>
            </a:r>
            <a:r>
              <a:rPr lang="en-US" sz="1200" b="1" dirty="0">
                <a:solidFill>
                  <a:srgbClr val="29C7F7"/>
                </a:solidFill>
              </a:rPr>
              <a:t>make sure both are empty</a:t>
            </a:r>
            <a:r>
              <a:rPr lang="en-US" sz="1200" b="0" dirty="0">
                <a:solidFill>
                  <a:srgbClr val="29C7F7"/>
                </a:solidFill>
              </a:rPr>
              <a:t>.</a:t>
            </a:r>
            <a:r>
              <a:rPr lang="en-US" sz="1200" b="0" dirty="0">
                <a:solidFill>
                  <a:srgbClr val="434444"/>
                </a:solidFill>
              </a:rPr>
              <a:t> Work with your parents to begin collecting your waste at breakfast and you will finish collecting after dinner that evening.</a:t>
            </a:r>
          </a:p>
          <a:p>
            <a:endParaRPr lang="en-US" b="1" dirty="0"/>
          </a:p>
        </p:txBody>
      </p:sp>
      <p:sp>
        <p:nvSpPr>
          <p:cNvPr id="4" name="Slide Number Placeholder 3"/>
          <p:cNvSpPr>
            <a:spLocks noGrp="1"/>
          </p:cNvSpPr>
          <p:nvPr>
            <p:ph type="sldNum" sz="quarter" idx="5"/>
          </p:nvPr>
        </p:nvSpPr>
        <p:spPr/>
        <p:txBody>
          <a:bodyPr/>
          <a:lstStyle/>
          <a:p>
            <a:fld id="{FF836C94-7932-4F42-B085-F387E238C945}" type="slidenum">
              <a:rPr lang="x-none" smtClean="0"/>
              <a:t>20</a:t>
            </a:fld>
            <a:endParaRPr lang="x-none"/>
          </a:p>
        </p:txBody>
      </p:sp>
    </p:spTree>
    <p:extLst>
      <p:ext uri="{BB962C8B-B14F-4D97-AF65-F5344CB8AC3E}">
        <p14:creationId xmlns:p14="http://schemas.microsoft.com/office/powerpoint/2010/main" val="131687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2</a:t>
            </a:fld>
            <a:endParaRPr lang="x-none"/>
          </a:p>
        </p:txBody>
      </p:sp>
    </p:spTree>
    <p:extLst>
      <p:ext uri="{BB962C8B-B14F-4D97-AF65-F5344CB8AC3E}">
        <p14:creationId xmlns:p14="http://schemas.microsoft.com/office/powerpoint/2010/main" val="221723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sz="1200" b="0" dirty="0">
                <a:solidFill>
                  <a:srgbClr val="434444"/>
                </a:solidFill>
              </a:rPr>
              <a:t>After collecting the last bit of waste after dinner, work with your parents to set out three trash bags to sort the three types of waste collected: (1) Recycling (2) Food Waste, (3) Non-recyclable. With your parents, begin separating the waste collected from the two bins into the three bags. B</a:t>
            </a:r>
            <a:r>
              <a:rPr lang="en-US" dirty="0"/>
              <a:t>e sure to wear some protective gloves and label the bags. </a:t>
            </a:r>
            <a:r>
              <a:rPr lang="en-US" sz="1200" b="0" dirty="0">
                <a:solidFill>
                  <a:srgbClr val="434444"/>
                </a:solidFill>
              </a:rPr>
              <a:t>You can reference the Yes/No handout to guide you in sorting the waste correctly.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34444"/>
                </a:solidFill>
              </a:rPr>
              <a:t>*Use 2 trash bags for their food waste to prevent any leaking. </a:t>
            </a:r>
            <a:endParaRPr lang="en-US" dirty="0"/>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21</a:t>
            </a:fld>
            <a:endParaRPr lang="x-none"/>
          </a:p>
        </p:txBody>
      </p:sp>
    </p:spTree>
    <p:extLst>
      <p:ext uri="{BB962C8B-B14F-4D97-AF65-F5344CB8AC3E}">
        <p14:creationId xmlns:p14="http://schemas.microsoft.com/office/powerpoint/2010/main" val="912274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dirty="0"/>
              <a:t>You will be given a waste audit handout which you will use to count the types of recyclables you collect. You will count the individual recyclable items and place food waste and non-recyclables in the labeled bags and bring to class to be weighed. Record each recyclable item individually and tally how many of each you have collected. </a:t>
            </a:r>
          </a:p>
        </p:txBody>
      </p:sp>
      <p:sp>
        <p:nvSpPr>
          <p:cNvPr id="4" name="Slide Number Placeholder 3"/>
          <p:cNvSpPr>
            <a:spLocks noGrp="1"/>
          </p:cNvSpPr>
          <p:nvPr>
            <p:ph type="sldNum" sz="quarter" idx="5"/>
          </p:nvPr>
        </p:nvSpPr>
        <p:spPr/>
        <p:txBody>
          <a:bodyPr/>
          <a:lstStyle/>
          <a:p>
            <a:fld id="{FF836C94-7932-4F42-B085-F387E238C945}" type="slidenum">
              <a:rPr lang="x-none" smtClean="0"/>
              <a:t>22</a:t>
            </a:fld>
            <a:endParaRPr lang="x-none"/>
          </a:p>
        </p:txBody>
      </p:sp>
    </p:spTree>
    <p:extLst>
      <p:ext uri="{BB962C8B-B14F-4D97-AF65-F5344CB8AC3E}">
        <p14:creationId xmlns:p14="http://schemas.microsoft.com/office/powerpoint/2010/main" val="428994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9C7F7"/>
                </a:solidFill>
              </a:rPr>
              <a:t>Schedule a class </a:t>
            </a:r>
            <a:r>
              <a:rPr lang="en-US" sz="1200" b="1" dirty="0">
                <a:solidFill>
                  <a:srgbClr val="29C7F7"/>
                </a:solidFill>
              </a:rPr>
              <a:t>“weigh in” </a:t>
            </a:r>
            <a:r>
              <a:rPr lang="en-US" sz="1200" b="0" dirty="0">
                <a:solidFill>
                  <a:srgbClr val="29C7F7"/>
                </a:solidFill>
              </a:rPr>
              <a:t>day</a:t>
            </a:r>
            <a:r>
              <a:rPr lang="en-US" sz="1200" b="1" dirty="0">
                <a:solidFill>
                  <a:srgbClr val="29C7F7"/>
                </a:solidFill>
              </a:rPr>
              <a:t> </a:t>
            </a:r>
            <a:r>
              <a:rPr lang="en-US" sz="1200" b="0" dirty="0">
                <a:solidFill>
                  <a:srgbClr val="434444"/>
                </a:solidFill>
              </a:rPr>
              <a:t>and </a:t>
            </a:r>
            <a:r>
              <a:rPr lang="en-US" sz="1200" b="1" dirty="0">
                <a:solidFill>
                  <a:srgbClr val="434444"/>
                </a:solidFill>
              </a:rPr>
              <a:t>have students </a:t>
            </a:r>
            <a:r>
              <a:rPr lang="en-US" sz="1200" b="1" dirty="0">
                <a:solidFill>
                  <a:srgbClr val="29C7F7"/>
                </a:solidFill>
              </a:rPr>
              <a:t>bring in their 3 bags with their audit handout</a:t>
            </a:r>
            <a:r>
              <a:rPr lang="en-US" sz="1200" b="0" dirty="0">
                <a:solidFill>
                  <a:srgbClr val="434444"/>
                </a:solidFill>
              </a:rPr>
              <a:t>. Using a standard scale, record the weight of each bag and the individual weight of their recyclables on the “Waste Audit Form”. </a:t>
            </a:r>
            <a:r>
              <a:rPr lang="en-US" dirty="0"/>
              <a:t>To save time have students who have similar items in their recycling bag write in the weight on their form as items are being weighed as a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weigh each of their food waste and non-recyclable bags and have them write the weight on their audit forms.</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23</a:t>
            </a:fld>
            <a:endParaRPr lang="x-none"/>
          </a:p>
        </p:txBody>
      </p:sp>
    </p:spTree>
    <p:extLst>
      <p:ext uri="{BB962C8B-B14F-4D97-AF65-F5344CB8AC3E}">
        <p14:creationId xmlns:p14="http://schemas.microsoft.com/office/powerpoint/2010/main" val="64649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br>
              <a:rPr lang="en-US" b="1" dirty="0"/>
            </a:br>
            <a:r>
              <a:rPr lang="en-US" dirty="0"/>
              <a:t>Get out your calculators and as a class calculate the class total. Try to calculate the potential waste you may create over the next week, month, and year. </a:t>
            </a:r>
          </a:p>
          <a:p>
            <a:endParaRPr lang="en-US" dirty="0"/>
          </a:p>
          <a:p>
            <a:r>
              <a:rPr lang="en-US" b="1" dirty="0"/>
              <a:t>Ask students</a:t>
            </a:r>
            <a:r>
              <a:rPr lang="en-US" dirty="0"/>
              <a:t>:</a:t>
            </a:r>
          </a:p>
          <a:p>
            <a:r>
              <a:rPr lang="en-US" dirty="0"/>
              <a:t>What do you think about all that waste? Is it more or less than what you thought? Why?</a:t>
            </a:r>
          </a:p>
          <a:p>
            <a:r>
              <a:rPr lang="en-US" dirty="0"/>
              <a:t>What are some ways you think you can reduce this number?</a:t>
            </a:r>
          </a:p>
        </p:txBody>
      </p:sp>
      <p:sp>
        <p:nvSpPr>
          <p:cNvPr id="4" name="Slide Number Placeholder 3"/>
          <p:cNvSpPr>
            <a:spLocks noGrp="1"/>
          </p:cNvSpPr>
          <p:nvPr>
            <p:ph type="sldNum" sz="quarter" idx="5"/>
          </p:nvPr>
        </p:nvSpPr>
        <p:spPr/>
        <p:txBody>
          <a:bodyPr/>
          <a:lstStyle/>
          <a:p>
            <a:fld id="{FF836C94-7932-4F42-B085-F387E238C945}" type="slidenum">
              <a:rPr lang="x-none" smtClean="0"/>
              <a:t>24</a:t>
            </a:fld>
            <a:endParaRPr lang="x-none"/>
          </a:p>
        </p:txBody>
      </p:sp>
    </p:spTree>
    <p:extLst>
      <p:ext uri="{BB962C8B-B14F-4D97-AF65-F5344CB8AC3E}">
        <p14:creationId xmlns:p14="http://schemas.microsoft.com/office/powerpoint/2010/main" val="533147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waste audit form and answer any questions they may have. </a:t>
            </a:r>
          </a:p>
        </p:txBody>
      </p:sp>
      <p:sp>
        <p:nvSpPr>
          <p:cNvPr id="4" name="Slide Number Placeholder 3"/>
          <p:cNvSpPr>
            <a:spLocks noGrp="1"/>
          </p:cNvSpPr>
          <p:nvPr>
            <p:ph type="sldNum" sz="quarter" idx="5"/>
          </p:nvPr>
        </p:nvSpPr>
        <p:spPr/>
        <p:txBody>
          <a:bodyPr/>
          <a:lstStyle/>
          <a:p>
            <a:fld id="{FF836C94-7932-4F42-B085-F387E238C945}" type="slidenum">
              <a:rPr lang="x-none" smtClean="0"/>
              <a:t>25</a:t>
            </a:fld>
            <a:endParaRPr lang="x-none"/>
          </a:p>
        </p:txBody>
      </p:sp>
    </p:spTree>
    <p:extLst>
      <p:ext uri="{BB962C8B-B14F-4D97-AF65-F5344CB8AC3E}">
        <p14:creationId xmlns:p14="http://schemas.microsoft.com/office/powerpoint/2010/main" val="300657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3</a:t>
            </a:fld>
            <a:endParaRPr lang="x-none"/>
          </a:p>
        </p:txBody>
      </p:sp>
    </p:spTree>
    <p:extLst>
      <p:ext uri="{BB962C8B-B14F-4D97-AF65-F5344CB8AC3E}">
        <p14:creationId xmlns:p14="http://schemas.microsoft.com/office/powerpoint/2010/main" val="81454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4</a:t>
            </a:fld>
            <a:endParaRPr lang="x-none"/>
          </a:p>
        </p:txBody>
      </p:sp>
    </p:spTree>
    <p:extLst>
      <p:ext uri="{BB962C8B-B14F-4D97-AF65-F5344CB8AC3E}">
        <p14:creationId xmlns:p14="http://schemas.microsoft.com/office/powerpoint/2010/main" val="317485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Pre-lesson Icebreaker Exercise</a:t>
            </a:r>
          </a:p>
          <a:p>
            <a:pPr marL="0" lvl="0" indent="0" algn="l" rtl="0">
              <a:spcBef>
                <a:spcPts val="0"/>
              </a:spcBef>
              <a:spcAft>
                <a:spcPts val="0"/>
              </a:spcAft>
              <a:buNone/>
            </a:pPr>
            <a:r>
              <a:rPr lang="en-US" b="1" dirty="0"/>
              <a:t>Ask students:</a:t>
            </a:r>
          </a:p>
          <a:p>
            <a:pPr marL="0" lvl="0" indent="0" algn="l" rtl="0">
              <a:spcBef>
                <a:spcPts val="0"/>
              </a:spcBef>
              <a:spcAft>
                <a:spcPts val="0"/>
              </a:spcAft>
              <a:buNone/>
            </a:pPr>
            <a:r>
              <a:rPr lang="en-US" dirty="0"/>
              <a:t>Has anyone heard of recycling? If yes, please share with the class what they know.</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Tell students:</a:t>
            </a:r>
          </a:p>
          <a:p>
            <a:pPr marL="0" lvl="0" indent="0" algn="l" rtl="0">
              <a:spcBef>
                <a:spcPts val="0"/>
              </a:spcBef>
              <a:spcAft>
                <a:spcPts val="0"/>
              </a:spcAft>
              <a:buNone/>
            </a:pPr>
            <a:r>
              <a:rPr lang="en-US" sz="1200" b="0" i="0" kern="1200" dirty="0">
                <a:solidFill>
                  <a:schemeClr val="tx1"/>
                </a:solidFill>
                <a:effectLst/>
                <a:latin typeface="+mn-lt"/>
                <a:ea typeface="+mn-ea"/>
                <a:cs typeface="+mn-cs"/>
              </a:rPr>
              <a:t>Recycling is the process of collecting and processing materials that would otherwise be thrown away as trash and turning them into new products. Recycling can benefit your community and the environment. </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Now read off the images left to right starting on the top row to test their knowledge about what items displayed can and cannot be recycled.</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Order of images that will appear with each click. </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 Glass jar</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2: PET Plastic Bottle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3: Shoes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4: Metal can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5: Light bulb</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6: Juice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7: Dirty napkin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8: Pencil</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9: Plastic bag</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10: Toys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11: Cardboard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12: Garden hose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13: Banana peel </a:t>
            </a:r>
            <a:endParaRPr b="1"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 xmlns:a16="http://schemas.microsoft.com/office/drawing/2014/main" id="{A2CA4CE2-F9A6-884F-A1D1-D579E70FCBFE}"/>
              </a:ext>
            </a:extLst>
          </p:cNvPr>
          <p:cNvSpPr>
            <a:spLocks noGrp="1"/>
          </p:cNvSpPr>
          <p:nvPr>
            <p:ph type="sldNum" sz="quarter" idx="5"/>
          </p:nvPr>
        </p:nvSpPr>
        <p:spPr/>
        <p:txBody>
          <a:bodyPr/>
          <a:lstStyle/>
          <a:p>
            <a:fld id="{FF836C94-7932-4F42-B085-F387E238C945}" type="slidenum">
              <a:rPr lang="x-none" smtClean="0"/>
              <a:t>6</a:t>
            </a:fld>
            <a:endParaRPr 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b="1" dirty="0"/>
              <a:t>(Slide duration: 3 minutes)</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200" b="1" dirty="0">
              <a:solidFill>
                <a:srgbClr val="262626"/>
              </a:solidFill>
              <a:latin typeface="Calibri"/>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200" b="1" dirty="0">
                <a:solidFill>
                  <a:srgbClr val="262626"/>
                </a:solidFill>
                <a:latin typeface="Calibri"/>
                <a:ea typeface="Calibri"/>
                <a:cs typeface="Calibri"/>
                <a:sym typeface="Calibri"/>
              </a:rPr>
              <a:t>Pass out or display this YES/NO slide – there is a printable pdf handout available for students. </a:t>
            </a: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Discuss what we can and cannot recycle based on the items in the worksheet.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What do you do with garbage at home?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Where does it go?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If you put everybody’s garbage into a big pile, how much would there be? Would it be too much?</a:t>
            </a:r>
            <a:endParaRPr lang="en-US" dirty="0"/>
          </a:p>
          <a:p>
            <a:pPr marL="0" lvl="0" indent="0" algn="l" rtl="0">
              <a:spcBef>
                <a:spcPts val="0"/>
              </a:spcBef>
              <a:spcAft>
                <a:spcPts val="0"/>
              </a:spcAft>
              <a:buNone/>
            </a:pPr>
            <a:endParaRPr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 xmlns:a16="http://schemas.microsoft.com/office/drawing/2014/main" id="{A2CA4CE2-F9A6-884F-A1D1-D579E70FCBFE}"/>
              </a:ext>
            </a:extLst>
          </p:cNvPr>
          <p:cNvSpPr>
            <a:spLocks noGrp="1"/>
          </p:cNvSpPr>
          <p:nvPr>
            <p:ph type="sldNum" sz="quarter" idx="5"/>
          </p:nvPr>
        </p:nvSpPr>
        <p:spPr/>
        <p:txBody>
          <a:bodyPr/>
          <a:lstStyle/>
          <a:p>
            <a:fld id="{FF836C94-7932-4F42-B085-F387E238C945}" type="slidenum">
              <a:rPr lang="x-none" smtClean="0"/>
              <a:t>7</a:t>
            </a:fld>
            <a:endParaRPr 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Ask students:</a:t>
            </a:r>
          </a:p>
          <a:p>
            <a:r>
              <a:rPr lang="en-US" dirty="0"/>
              <a:t>So how can we help to prevent waste leakage on land so that our waste and recyclables do not enter the ocean?</a:t>
            </a:r>
          </a:p>
          <a:p>
            <a:r>
              <a:rPr lang="en-US" dirty="0"/>
              <a:t>How do we properly recycle?</a:t>
            </a:r>
          </a:p>
          <a:p>
            <a:r>
              <a:rPr lang="en-US" dirty="0"/>
              <a:t>What can we recycle? Examples?</a:t>
            </a:r>
          </a:p>
          <a:p>
            <a:endParaRPr lang="en-US" dirty="0"/>
          </a:p>
          <a:p>
            <a:r>
              <a:rPr lang="en-US" b="1" dirty="0"/>
              <a:t>Answers</a:t>
            </a:r>
            <a:r>
              <a:rPr lang="en-US" dirty="0"/>
              <a:t>:</a:t>
            </a:r>
          </a:p>
          <a:p>
            <a:r>
              <a:rPr lang="en-US" dirty="0"/>
              <a:t>Practice the 3 steps to recycling.</a:t>
            </a:r>
          </a:p>
          <a:p>
            <a:r>
              <a:rPr lang="en-US" dirty="0"/>
              <a:t>We can recycle PET plastic bottles (find the #1 on the bottom of the bottle), metal, paper, and glass. </a:t>
            </a:r>
          </a:p>
        </p:txBody>
      </p:sp>
      <p:sp>
        <p:nvSpPr>
          <p:cNvPr id="4" name="Slide Number Placeholder 3"/>
          <p:cNvSpPr>
            <a:spLocks noGrp="1"/>
          </p:cNvSpPr>
          <p:nvPr>
            <p:ph type="sldNum" sz="quarter" idx="5"/>
          </p:nvPr>
        </p:nvSpPr>
        <p:spPr/>
        <p:txBody>
          <a:bodyPr/>
          <a:lstStyle/>
          <a:p>
            <a:fld id="{FF836C94-7932-4F42-B085-F387E238C945}" type="slidenum">
              <a:rPr lang="x-none" smtClean="0"/>
              <a:t>8</a:t>
            </a:fld>
            <a:endParaRPr lang="x-none"/>
          </a:p>
        </p:txBody>
      </p:sp>
    </p:spTree>
    <p:extLst>
      <p:ext uri="{BB962C8B-B14F-4D97-AF65-F5344CB8AC3E}">
        <p14:creationId xmlns:p14="http://schemas.microsoft.com/office/powerpoint/2010/main" val="3586275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29C7F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9C7F7"/>
                </a:solidFill>
              </a:rPr>
              <a:t>Tell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9C7F7"/>
                </a:solidFill>
              </a:rPr>
              <a:t>Learn to avoid common recycling mistakes, </a:t>
            </a:r>
            <a:r>
              <a:rPr lang="x-none" sz="1200" b="0" dirty="0">
                <a:solidFill>
                  <a:srgbClr val="29C7F7"/>
                </a:solidFill>
              </a:rPr>
              <a:t>tell the difference between what</a:t>
            </a:r>
            <a:r>
              <a:rPr lang="en-US" sz="1200" b="0" dirty="0">
                <a:solidFill>
                  <a:srgbClr val="29C7F7"/>
                </a:solidFill>
              </a:rPr>
              <a:t> is </a:t>
            </a:r>
            <a:r>
              <a:rPr lang="x-none" sz="1200" b="0" dirty="0">
                <a:solidFill>
                  <a:srgbClr val="29C7F7"/>
                </a:solidFill>
              </a:rPr>
              <a:t>recyclable and what</a:t>
            </a:r>
            <a:r>
              <a:rPr lang="en-US" sz="1200" b="0" dirty="0">
                <a:solidFill>
                  <a:srgbClr val="29C7F7"/>
                </a:solidFill>
              </a:rPr>
              <a:t> is</a:t>
            </a:r>
            <a:r>
              <a:rPr lang="x-none" sz="1200" b="0" dirty="0">
                <a:solidFill>
                  <a:srgbClr val="29C7F7"/>
                </a:solidFill>
              </a:rPr>
              <a:t> not, and use best practice</a:t>
            </a:r>
            <a:r>
              <a:rPr lang="en-US" sz="1200" b="0" dirty="0">
                <a:solidFill>
                  <a:srgbClr val="29C7F7"/>
                </a:solidFill>
              </a:rPr>
              <a:t>s</a:t>
            </a:r>
            <a:r>
              <a:rPr lang="x-none" sz="1200" b="0" dirty="0">
                <a:solidFill>
                  <a:srgbClr val="29C7F7"/>
                </a:solidFill>
              </a:rPr>
              <a:t> </a:t>
            </a:r>
            <a:r>
              <a:rPr lang="en-US" sz="1200" b="0" dirty="0">
                <a:solidFill>
                  <a:srgbClr val="29C7F7"/>
                </a:solidFill>
              </a:rPr>
              <a:t>to</a:t>
            </a:r>
            <a:r>
              <a:rPr lang="x-none" sz="1200" b="0" dirty="0">
                <a:solidFill>
                  <a:srgbClr val="29C7F7"/>
                </a:solidFill>
              </a:rPr>
              <a:t> keep your recycling clean and simple. You can really make a difference</a:t>
            </a:r>
            <a:r>
              <a:rPr lang="en-US" sz="1200" b="0" dirty="0">
                <a:solidFill>
                  <a:srgbClr val="29C7F7"/>
                </a:solidFill>
              </a:rPr>
              <a:t> using these tips and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29C7F7"/>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Separate multilayered objects like some food packaging labels or labels on bottles.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Keep recycling dry, preferably less than a teaspoon of liquid.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If your recycling bin smells bad, there is a good change there is rotting food or liquid inside and the bin is contaminated, do not recycle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If you can poke your finger through a piece of plastic, it cannot be recycled, like plastic bags or food wrapping.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Anything smaller than an ID card should not be recycled.</a:t>
            </a:r>
            <a:endParaRPr lang="x-none" sz="1200" b="0" dirty="0">
              <a:solidFill>
                <a:srgbClr val="29C7F7"/>
              </a:solidFill>
            </a:endParaRPr>
          </a:p>
        </p:txBody>
      </p:sp>
      <p:sp>
        <p:nvSpPr>
          <p:cNvPr id="4" name="Slide Number Placeholder 3"/>
          <p:cNvSpPr>
            <a:spLocks noGrp="1"/>
          </p:cNvSpPr>
          <p:nvPr>
            <p:ph type="sldNum" sz="quarter" idx="5"/>
          </p:nvPr>
        </p:nvSpPr>
        <p:spPr/>
        <p:txBody>
          <a:bodyPr/>
          <a:lstStyle/>
          <a:p>
            <a:fld id="{FF836C94-7932-4F42-B085-F387E238C945}" type="slidenum">
              <a:rPr lang="x-none" smtClean="0"/>
              <a:t>9</a:t>
            </a:fld>
            <a:endParaRPr lang="x-none"/>
          </a:p>
        </p:txBody>
      </p:sp>
    </p:spTree>
    <p:extLst>
      <p:ext uri="{BB962C8B-B14F-4D97-AF65-F5344CB8AC3E}">
        <p14:creationId xmlns:p14="http://schemas.microsoft.com/office/powerpoint/2010/main" val="1641788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Tell students:</a:t>
            </a:r>
          </a:p>
          <a:p>
            <a:r>
              <a:rPr lang="en-US" sz="1200" b="0" i="0" kern="1200" dirty="0">
                <a:solidFill>
                  <a:schemeClr val="tx1"/>
                </a:solidFill>
                <a:effectLst/>
                <a:latin typeface="+mn-lt"/>
                <a:ea typeface="+mn-ea"/>
                <a:cs typeface="+mn-cs"/>
              </a:rPr>
              <a:t>The world generates at least 3.5 million tons of solid waste a day, 10 times the amount a century ago. The current average global population increase is estimated at 81 million people per year. With more people comes more consumption, and as a result there will be even more waste being created.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students: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 you know how much waste the average person creates each day?</a:t>
            </a:r>
            <a:endParaRPr lang="en-US" b="1" dirty="0"/>
          </a:p>
          <a:p>
            <a:endParaRPr lang="en-US" b="1" dirty="0"/>
          </a:p>
          <a:p>
            <a:r>
              <a:rPr lang="en-US" b="1" dirty="0"/>
              <a:t>Tell students:</a:t>
            </a:r>
          </a:p>
          <a:p>
            <a:r>
              <a:rPr lang="en-US" b="1" dirty="0"/>
              <a:t>Click 1: </a:t>
            </a:r>
            <a:r>
              <a:rPr lang="en-US" b="0" dirty="0"/>
              <a:t>4 bundles of bananas</a:t>
            </a:r>
          </a:p>
          <a:p>
            <a:r>
              <a:rPr lang="en-US" b="1" dirty="0"/>
              <a:t>Click 2: </a:t>
            </a:r>
            <a:r>
              <a:rPr lang="en-US" b="0" dirty="0"/>
              <a:t>2 full rotisserie chickens</a:t>
            </a:r>
          </a:p>
          <a:p>
            <a:r>
              <a:rPr lang="en-US" b="1" dirty="0"/>
              <a:t>Click 3: </a:t>
            </a:r>
            <a:r>
              <a:rPr lang="en-US" b="0" dirty="0"/>
              <a:t>1 sack of potatoes</a:t>
            </a:r>
          </a:p>
          <a:p>
            <a:r>
              <a:rPr lang="en-US" b="1" dirty="0"/>
              <a:t>Click 4: </a:t>
            </a:r>
            <a:r>
              <a:rPr lang="en-US" b="0" dirty="0"/>
              <a:t>a small dog</a:t>
            </a:r>
          </a:p>
          <a:p>
            <a:endParaRPr lang="en-US" b="1" dirty="0"/>
          </a:p>
          <a:p>
            <a:r>
              <a:rPr lang="en-US" b="1" dirty="0"/>
              <a:t>Ask students:</a:t>
            </a:r>
          </a:p>
          <a:p>
            <a:r>
              <a:rPr lang="en-US" dirty="0"/>
              <a:t>How much waste is that per week? Per month? Per year?</a:t>
            </a:r>
          </a:p>
          <a:p>
            <a:endParaRPr lang="en-US" dirty="0"/>
          </a:p>
          <a:p>
            <a:r>
              <a:rPr lang="en-US" b="1" dirty="0"/>
              <a:t>Answers</a:t>
            </a:r>
            <a:r>
              <a:rPr lang="en-US" dirty="0"/>
              <a:t>:</a:t>
            </a:r>
          </a:p>
          <a:p>
            <a:r>
              <a:rPr lang="en-US" dirty="0"/>
              <a:t>Week = 31.5lbs/14kg</a:t>
            </a:r>
          </a:p>
          <a:p>
            <a:r>
              <a:rPr lang="en-US" dirty="0"/>
              <a:t>Month = 135lbs/60kg</a:t>
            </a:r>
          </a:p>
          <a:p>
            <a:r>
              <a:rPr lang="en-US" dirty="0"/>
              <a:t>Year = 1,642.5lbs/730kg</a:t>
            </a:r>
          </a:p>
        </p:txBody>
      </p:sp>
      <p:sp>
        <p:nvSpPr>
          <p:cNvPr id="4" name="Slide Number Placeholder 3"/>
          <p:cNvSpPr>
            <a:spLocks noGrp="1"/>
          </p:cNvSpPr>
          <p:nvPr>
            <p:ph type="sldNum" sz="quarter" idx="5"/>
          </p:nvPr>
        </p:nvSpPr>
        <p:spPr/>
        <p:txBody>
          <a:bodyPr/>
          <a:lstStyle/>
          <a:p>
            <a:fld id="{FF836C94-7932-4F42-B085-F387E238C945}" type="slidenum">
              <a:rPr lang="x-none" smtClean="0"/>
              <a:t>10</a:t>
            </a:fld>
            <a:endParaRPr lang="x-none"/>
          </a:p>
        </p:txBody>
      </p:sp>
    </p:spTree>
    <p:extLst>
      <p:ext uri="{BB962C8B-B14F-4D97-AF65-F5344CB8AC3E}">
        <p14:creationId xmlns:p14="http://schemas.microsoft.com/office/powerpoint/2010/main" val="1066811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3D4EE1-B63B-BE4E-AB16-70CF45BFF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468E83AC-8122-1644-AEC9-00CF172D73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E9C5C580-8688-F04F-AEF5-7EBF26FF174D}"/>
              </a:ext>
            </a:extLst>
          </p:cNvPr>
          <p:cNvSpPr>
            <a:spLocks noGrp="1"/>
          </p:cNvSpPr>
          <p:nvPr>
            <p:ph type="dt" sz="half" idx="10"/>
          </p:nvPr>
        </p:nvSpPr>
        <p:spPr/>
        <p:txBody>
          <a:bodyPr/>
          <a:lstStyle/>
          <a:p>
            <a:fld id="{10B589AC-DE90-2A47-BD14-09EE2B958266}" type="datetime1">
              <a:rPr lang="en-US" smtClean="0"/>
              <a:t>11/29/2022</a:t>
            </a:fld>
            <a:endParaRPr lang="x-none"/>
          </a:p>
        </p:txBody>
      </p:sp>
      <p:sp>
        <p:nvSpPr>
          <p:cNvPr id="5" name="Footer Placeholder 4">
            <a:extLst>
              <a:ext uri="{FF2B5EF4-FFF2-40B4-BE49-F238E27FC236}">
                <a16:creationId xmlns="" xmlns:a16="http://schemas.microsoft.com/office/drawing/2014/main" id="{0AABADA4-210D-CE4A-BD85-FD6AA125F9D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E80D8F17-A845-ED46-8F21-2433E2F39FF4}"/>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45799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E39353-1F88-1D45-8C1C-4355B17879EE}"/>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B9DEE624-D473-ED48-AA04-97E74408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5793C11D-502C-284A-A48F-A273D4D9D23F}"/>
              </a:ext>
            </a:extLst>
          </p:cNvPr>
          <p:cNvSpPr>
            <a:spLocks noGrp="1"/>
          </p:cNvSpPr>
          <p:nvPr>
            <p:ph type="dt" sz="half" idx="10"/>
          </p:nvPr>
        </p:nvSpPr>
        <p:spPr/>
        <p:txBody>
          <a:bodyPr/>
          <a:lstStyle/>
          <a:p>
            <a:fld id="{E182643E-9037-F843-8F41-4C187E1A3B68}" type="datetime1">
              <a:rPr lang="en-US" smtClean="0"/>
              <a:t>11/29/2022</a:t>
            </a:fld>
            <a:endParaRPr lang="x-none"/>
          </a:p>
        </p:txBody>
      </p:sp>
      <p:sp>
        <p:nvSpPr>
          <p:cNvPr id="5" name="Footer Placeholder 4">
            <a:extLst>
              <a:ext uri="{FF2B5EF4-FFF2-40B4-BE49-F238E27FC236}">
                <a16:creationId xmlns="" xmlns:a16="http://schemas.microsoft.com/office/drawing/2014/main" id="{1C679FD9-B53B-E442-83C2-20C0B6B24E8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E90758E4-E1DD-924B-B957-FF18BB9973ED}"/>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78138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C780E8C-BA96-7A4E-9059-AF2646CBF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EFB0D4B5-EBDA-3541-9C72-E257B12A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F0BFC34-9CDA-3242-B269-740CB1C9BEE7}"/>
              </a:ext>
            </a:extLst>
          </p:cNvPr>
          <p:cNvSpPr>
            <a:spLocks noGrp="1"/>
          </p:cNvSpPr>
          <p:nvPr>
            <p:ph type="dt" sz="half" idx="10"/>
          </p:nvPr>
        </p:nvSpPr>
        <p:spPr/>
        <p:txBody>
          <a:bodyPr/>
          <a:lstStyle/>
          <a:p>
            <a:fld id="{D128C217-283A-724E-852A-E90023B4F06C}" type="datetime1">
              <a:rPr lang="en-US" smtClean="0"/>
              <a:t>11/29/2022</a:t>
            </a:fld>
            <a:endParaRPr lang="x-none"/>
          </a:p>
        </p:txBody>
      </p:sp>
      <p:sp>
        <p:nvSpPr>
          <p:cNvPr id="5" name="Footer Placeholder 4">
            <a:extLst>
              <a:ext uri="{FF2B5EF4-FFF2-40B4-BE49-F238E27FC236}">
                <a16:creationId xmlns="" xmlns:a16="http://schemas.microsoft.com/office/drawing/2014/main" id="{517E7131-C714-B643-BE1C-791BC99CAA2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74C7A4E-8F3F-1948-9834-53B02456DDD3}"/>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45261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CEA306-E8A0-6E46-98A5-5EBC53D04E4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444BBE89-CE52-9A43-A1CD-94B7EAC2B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E9ADE00-9568-1B48-AC35-40BE2CFC0BEA}"/>
              </a:ext>
            </a:extLst>
          </p:cNvPr>
          <p:cNvSpPr>
            <a:spLocks noGrp="1"/>
          </p:cNvSpPr>
          <p:nvPr>
            <p:ph type="dt" sz="half" idx="10"/>
          </p:nvPr>
        </p:nvSpPr>
        <p:spPr/>
        <p:txBody>
          <a:bodyPr/>
          <a:lstStyle/>
          <a:p>
            <a:fld id="{E6CDC42A-7768-E248-9831-BAECBEFFFF2D}" type="datetime1">
              <a:rPr lang="en-US" smtClean="0"/>
              <a:t>11/29/2022</a:t>
            </a:fld>
            <a:endParaRPr lang="x-none"/>
          </a:p>
        </p:txBody>
      </p:sp>
      <p:sp>
        <p:nvSpPr>
          <p:cNvPr id="5" name="Footer Placeholder 4">
            <a:extLst>
              <a:ext uri="{FF2B5EF4-FFF2-40B4-BE49-F238E27FC236}">
                <a16:creationId xmlns="" xmlns:a16="http://schemas.microsoft.com/office/drawing/2014/main" id="{8A732A25-E56F-AF42-9AED-F53632C4DC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FD3C3453-816D-954B-914F-D9827F5E17DA}"/>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83434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FB7E60-B47C-6A44-A7A4-923BA1261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10C1A69-5D44-1C4A-BCF3-F6815A3E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91A92E3-C7E8-E64F-A51E-7A0944ABEBBB}"/>
              </a:ext>
            </a:extLst>
          </p:cNvPr>
          <p:cNvSpPr>
            <a:spLocks noGrp="1"/>
          </p:cNvSpPr>
          <p:nvPr>
            <p:ph type="dt" sz="half" idx="10"/>
          </p:nvPr>
        </p:nvSpPr>
        <p:spPr/>
        <p:txBody>
          <a:bodyPr/>
          <a:lstStyle/>
          <a:p>
            <a:fld id="{785811E5-E6E5-C74F-AAC8-690CCE7CAE39}" type="datetime1">
              <a:rPr lang="en-US" smtClean="0"/>
              <a:t>11/29/2022</a:t>
            </a:fld>
            <a:endParaRPr lang="x-none"/>
          </a:p>
        </p:txBody>
      </p:sp>
      <p:sp>
        <p:nvSpPr>
          <p:cNvPr id="5" name="Footer Placeholder 4">
            <a:extLst>
              <a:ext uri="{FF2B5EF4-FFF2-40B4-BE49-F238E27FC236}">
                <a16:creationId xmlns="" xmlns:a16="http://schemas.microsoft.com/office/drawing/2014/main" id="{4E3446C1-019E-CE4E-BFAA-A9AF435513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58D03C4-D89F-AA41-B821-D34587A6E0C7}"/>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9641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BAB5BC-9016-3D45-9547-72C1BF6EF7D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6FB8070C-A2E8-F14D-9023-1F99A50BF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8238C457-F509-2442-94DD-5807E1383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806ABCBF-8E5F-A94E-8A8F-BF412A299764}"/>
              </a:ext>
            </a:extLst>
          </p:cNvPr>
          <p:cNvSpPr>
            <a:spLocks noGrp="1"/>
          </p:cNvSpPr>
          <p:nvPr>
            <p:ph type="dt" sz="half" idx="10"/>
          </p:nvPr>
        </p:nvSpPr>
        <p:spPr/>
        <p:txBody>
          <a:bodyPr/>
          <a:lstStyle/>
          <a:p>
            <a:fld id="{31CFBDB7-02E6-B14B-BE7B-DC843D44381A}" type="datetime1">
              <a:rPr lang="en-US" smtClean="0"/>
              <a:t>11/29/2022</a:t>
            </a:fld>
            <a:endParaRPr lang="x-none"/>
          </a:p>
        </p:txBody>
      </p:sp>
      <p:sp>
        <p:nvSpPr>
          <p:cNvPr id="6" name="Footer Placeholder 5">
            <a:extLst>
              <a:ext uri="{FF2B5EF4-FFF2-40B4-BE49-F238E27FC236}">
                <a16:creationId xmlns="" xmlns:a16="http://schemas.microsoft.com/office/drawing/2014/main" id="{AA0B4626-C681-3D43-B5BE-F389511DADE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D8D8A2FC-C8D3-F244-9F64-970979A6B0EC}"/>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36703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434E86-3A6C-C54B-B09B-BF6E20D2C368}"/>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A92C87BF-7195-D147-A93B-1C624D164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879DA5A-5647-0447-92CF-8D3AAC94F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98E97727-395C-634B-9D65-B848AD911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827CA8E-8E04-1F40-93C2-14E18EF6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663E6C74-5F1D-F441-A9B1-9918AF355FEE}"/>
              </a:ext>
            </a:extLst>
          </p:cNvPr>
          <p:cNvSpPr>
            <a:spLocks noGrp="1"/>
          </p:cNvSpPr>
          <p:nvPr>
            <p:ph type="dt" sz="half" idx="10"/>
          </p:nvPr>
        </p:nvSpPr>
        <p:spPr/>
        <p:txBody>
          <a:bodyPr/>
          <a:lstStyle/>
          <a:p>
            <a:fld id="{5EA8CF36-7805-D142-AFB6-90DD90B27D20}" type="datetime1">
              <a:rPr lang="en-US" smtClean="0"/>
              <a:t>11/29/2022</a:t>
            </a:fld>
            <a:endParaRPr lang="x-none"/>
          </a:p>
        </p:txBody>
      </p:sp>
      <p:sp>
        <p:nvSpPr>
          <p:cNvPr id="8" name="Footer Placeholder 7">
            <a:extLst>
              <a:ext uri="{FF2B5EF4-FFF2-40B4-BE49-F238E27FC236}">
                <a16:creationId xmlns="" xmlns:a16="http://schemas.microsoft.com/office/drawing/2014/main" id="{209EFF62-DEEE-724C-961B-71B4FD266B81}"/>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C1A10A5F-7BF0-D34E-B035-8F889E4A406E}"/>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402432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05C917-8E66-DA46-87AD-0D4FE4FBD335}"/>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9EF16F3C-2804-544F-93A2-AFF36EBB4FCC}"/>
              </a:ext>
            </a:extLst>
          </p:cNvPr>
          <p:cNvSpPr>
            <a:spLocks noGrp="1"/>
          </p:cNvSpPr>
          <p:nvPr>
            <p:ph type="dt" sz="half" idx="10"/>
          </p:nvPr>
        </p:nvSpPr>
        <p:spPr/>
        <p:txBody>
          <a:bodyPr/>
          <a:lstStyle/>
          <a:p>
            <a:fld id="{B415DCC4-5D7E-DE41-B964-4939613A4D11}" type="datetime1">
              <a:rPr lang="en-US" smtClean="0"/>
              <a:t>11/29/2022</a:t>
            </a:fld>
            <a:endParaRPr lang="x-none"/>
          </a:p>
        </p:txBody>
      </p:sp>
      <p:sp>
        <p:nvSpPr>
          <p:cNvPr id="4" name="Footer Placeholder 3">
            <a:extLst>
              <a:ext uri="{FF2B5EF4-FFF2-40B4-BE49-F238E27FC236}">
                <a16:creationId xmlns="" xmlns:a16="http://schemas.microsoft.com/office/drawing/2014/main" id="{DF51ED7C-B9BF-384A-AE8E-FCB71492EFE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7DA27A65-C328-9747-9354-5DE747C5269C}"/>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77804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124F51-B099-2540-B1F5-841C439AF9D9}"/>
              </a:ext>
            </a:extLst>
          </p:cNvPr>
          <p:cNvSpPr>
            <a:spLocks noGrp="1"/>
          </p:cNvSpPr>
          <p:nvPr>
            <p:ph type="dt" sz="half" idx="10"/>
          </p:nvPr>
        </p:nvSpPr>
        <p:spPr/>
        <p:txBody>
          <a:bodyPr/>
          <a:lstStyle/>
          <a:p>
            <a:fld id="{53B8ECC2-AF44-7248-AF30-0A2D7703C2BF}" type="datetime1">
              <a:rPr lang="en-US" smtClean="0"/>
              <a:t>11/29/2022</a:t>
            </a:fld>
            <a:endParaRPr lang="x-none"/>
          </a:p>
        </p:txBody>
      </p:sp>
      <p:sp>
        <p:nvSpPr>
          <p:cNvPr id="3" name="Footer Placeholder 2">
            <a:extLst>
              <a:ext uri="{FF2B5EF4-FFF2-40B4-BE49-F238E27FC236}">
                <a16:creationId xmlns="" xmlns:a16="http://schemas.microsoft.com/office/drawing/2014/main" id="{0ABAB8C5-D0A9-2641-B5D1-1D5EAF60CC0F}"/>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C89179B9-10E4-8441-B2EF-62F864569CDF}"/>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39882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B9AA05-E0BE-8447-819C-2B901F15D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3CF21126-0100-4047-A9CE-705FCF5EE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0AB8D933-AF40-5A4E-8336-57DD2EB14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9AD089-2996-E346-8C1D-71682D63D2E8}"/>
              </a:ext>
            </a:extLst>
          </p:cNvPr>
          <p:cNvSpPr>
            <a:spLocks noGrp="1"/>
          </p:cNvSpPr>
          <p:nvPr>
            <p:ph type="dt" sz="half" idx="10"/>
          </p:nvPr>
        </p:nvSpPr>
        <p:spPr/>
        <p:txBody>
          <a:bodyPr/>
          <a:lstStyle/>
          <a:p>
            <a:fld id="{B02AFFE4-3600-B644-B585-F6EB763FD5E1}" type="datetime1">
              <a:rPr lang="en-US" smtClean="0"/>
              <a:t>11/29/2022</a:t>
            </a:fld>
            <a:endParaRPr lang="x-none"/>
          </a:p>
        </p:txBody>
      </p:sp>
      <p:sp>
        <p:nvSpPr>
          <p:cNvPr id="6" name="Footer Placeholder 5">
            <a:extLst>
              <a:ext uri="{FF2B5EF4-FFF2-40B4-BE49-F238E27FC236}">
                <a16:creationId xmlns="" xmlns:a16="http://schemas.microsoft.com/office/drawing/2014/main" id="{B72C6E69-B142-1243-89F8-CD508324FC7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AC7970FB-6E61-684F-8886-DB1F30150432}"/>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81679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3F32D-D4B0-484E-B628-1DC55366C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22445EC6-3D67-FF4D-A80C-8A98978A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004CA7B1-529B-E54D-8974-0AAB1C28B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FB30F5F-5C6A-A041-808D-0A335F5923A7}"/>
              </a:ext>
            </a:extLst>
          </p:cNvPr>
          <p:cNvSpPr>
            <a:spLocks noGrp="1"/>
          </p:cNvSpPr>
          <p:nvPr>
            <p:ph type="dt" sz="half" idx="10"/>
          </p:nvPr>
        </p:nvSpPr>
        <p:spPr/>
        <p:txBody>
          <a:bodyPr/>
          <a:lstStyle/>
          <a:p>
            <a:fld id="{1C4B2728-4DCC-1241-BE18-46EF0F0C14F8}" type="datetime1">
              <a:rPr lang="en-US" smtClean="0"/>
              <a:t>11/29/2022</a:t>
            </a:fld>
            <a:endParaRPr lang="x-none"/>
          </a:p>
        </p:txBody>
      </p:sp>
      <p:sp>
        <p:nvSpPr>
          <p:cNvPr id="6" name="Footer Placeholder 5">
            <a:extLst>
              <a:ext uri="{FF2B5EF4-FFF2-40B4-BE49-F238E27FC236}">
                <a16:creationId xmlns="" xmlns:a16="http://schemas.microsoft.com/office/drawing/2014/main" id="{071704A5-CF76-9F42-946A-611430647A7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0C7F2FC2-9EDD-6141-8CBD-154CE102E1D4}"/>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26926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E766240-0D24-CB47-BA65-BD2D1054B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86156FCB-3A1A-DB40-A5E3-7304EE4B6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5D0FDEF-F205-F14A-942F-B36FC972B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D608-FEE3-174F-8C6A-792ACD1BE2AC}" type="datetime1">
              <a:rPr lang="en-US" smtClean="0"/>
              <a:t>11/29/2022</a:t>
            </a:fld>
            <a:endParaRPr lang="x-none"/>
          </a:p>
        </p:txBody>
      </p:sp>
      <p:sp>
        <p:nvSpPr>
          <p:cNvPr id="5" name="Footer Placeholder 4">
            <a:extLst>
              <a:ext uri="{FF2B5EF4-FFF2-40B4-BE49-F238E27FC236}">
                <a16:creationId xmlns="" xmlns:a16="http://schemas.microsoft.com/office/drawing/2014/main" id="{C5ADBDFC-38D0-E74E-92BD-28AC6110F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F3FE4F6D-7E08-2040-A059-38E1E2646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EDE7-8061-9B4D-88A1-7EA83A94C31B}" type="slidenum">
              <a:rPr lang="x-none" smtClean="0"/>
              <a:t>‹nº›</a:t>
            </a:fld>
            <a:endParaRPr lang="x-none"/>
          </a:p>
        </p:txBody>
      </p:sp>
    </p:spTree>
    <p:extLst>
      <p:ext uri="{BB962C8B-B14F-4D97-AF65-F5344CB8AC3E}">
        <p14:creationId xmlns:p14="http://schemas.microsoft.com/office/powerpoint/2010/main" val="89270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5.jpe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23.png"/><Relationship Id="rId1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9.jpeg"/><Relationship Id="rId5" Type="http://schemas.openxmlformats.org/officeDocument/2006/relationships/image" Target="../media/image10.png"/><Relationship Id="rId10" Type="http://schemas.openxmlformats.org/officeDocument/2006/relationships/image" Target="../media/image28.jpeg"/><Relationship Id="rId4" Type="http://schemas.openxmlformats.org/officeDocument/2006/relationships/image" Target="../media/image26.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 xmlns:a16="http://schemas.microsoft.com/office/drawing/2014/main" id="{5CC82869-BAED-F743-BEF6-979F8A476AC9}"/>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 xmlns:a16="http://schemas.microsoft.com/office/drawing/2014/main" id="{2E09CAF2-5ADF-4EB8-8F1E-B021F31B55C9}"/>
              </a:ext>
            </a:extLst>
          </p:cNvPr>
          <p:cNvSpPr>
            <a:spLocks noGrp="1"/>
          </p:cNvSpPr>
          <p:nvPr>
            <p:ph type="sldNum" sz="quarter" idx="12"/>
          </p:nvPr>
        </p:nvSpPr>
        <p:spPr/>
        <p:txBody>
          <a:bodyPr/>
          <a:lstStyle/>
          <a:p>
            <a:fld id="{A49FEDE7-8061-9B4D-88A1-7EA83A94C31B}" type="slidenum">
              <a:rPr lang="pt-BR" smtClean="0"/>
              <a:t>1</a:t>
            </a:fld>
            <a:endParaRPr lang="pt-BR"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247" y="516822"/>
            <a:ext cx="262705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2466" y="5269728"/>
            <a:ext cx="7446692" cy="132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570247" y="529516"/>
            <a:ext cx="2280496" cy="523220"/>
          </a:xfrm>
          <a:prstGeom prst="rect">
            <a:avLst/>
          </a:prstGeom>
          <a:noFill/>
        </p:spPr>
        <p:txBody>
          <a:bodyPr wrap="none" rtlCol="0">
            <a:spAutoFit/>
          </a:bodyPr>
          <a:lstStyle/>
          <a:p>
            <a:r>
              <a:rPr lang="pt-BR" sz="2800" b="1" dirty="0" smtClean="0">
                <a:latin typeface="+mj-lt"/>
              </a:rPr>
              <a:t>TORNE-SE UM </a:t>
            </a:r>
            <a:endParaRPr lang="pt-BR" sz="2800" b="1" dirty="0">
              <a:latin typeface="+mj-lt"/>
            </a:endParaRPr>
          </a:p>
        </p:txBody>
      </p:sp>
      <p:sp>
        <p:nvSpPr>
          <p:cNvPr id="5" name="CaixaDeTexto 4"/>
          <p:cNvSpPr txBox="1"/>
          <p:nvPr/>
        </p:nvSpPr>
        <p:spPr>
          <a:xfrm>
            <a:off x="2114156" y="5361912"/>
            <a:ext cx="7732565" cy="1261884"/>
          </a:xfrm>
          <a:prstGeom prst="rect">
            <a:avLst/>
          </a:prstGeom>
          <a:noFill/>
        </p:spPr>
        <p:txBody>
          <a:bodyPr wrap="none" rtlCol="0">
            <a:spAutoFit/>
          </a:bodyPr>
          <a:lstStyle/>
          <a:p>
            <a:pPr marL="158750" indent="0" algn="ctr">
              <a:buNone/>
            </a:pPr>
            <a:r>
              <a:rPr lang="pt-BR" sz="4800" b="1" dirty="0"/>
              <a:t>Minha Auditoria de </a:t>
            </a:r>
            <a:r>
              <a:rPr lang="pt-BR" sz="4800" b="1" dirty="0" smtClean="0"/>
              <a:t>Resíduos</a:t>
            </a:r>
          </a:p>
          <a:p>
            <a:pPr marL="158750" indent="0" algn="ctr">
              <a:buNone/>
            </a:pPr>
            <a:r>
              <a:rPr lang="pt-BR" sz="2800" dirty="0"/>
              <a:t>Aula Avançada de Nível 3</a:t>
            </a:r>
          </a:p>
        </p:txBody>
      </p:sp>
    </p:spTree>
    <p:extLst>
      <p:ext uri="{BB962C8B-B14F-4D97-AF65-F5344CB8AC3E}">
        <p14:creationId xmlns:p14="http://schemas.microsoft.com/office/powerpoint/2010/main" val="6507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1"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13136" y="664608"/>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Quanto lixo em média uma pessoa cria a cada dia?</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grpSp>
        <p:nvGrpSpPr>
          <p:cNvPr id="2" name="Group 1">
            <a:extLst>
              <a:ext uri="{FF2B5EF4-FFF2-40B4-BE49-F238E27FC236}">
                <a16:creationId xmlns="" xmlns:a16="http://schemas.microsoft.com/office/drawing/2014/main" id="{D5461376-8FDB-F947-AEC5-8F8022E2E605}"/>
              </a:ext>
            </a:extLst>
          </p:cNvPr>
          <p:cNvGrpSpPr/>
          <p:nvPr/>
        </p:nvGrpSpPr>
        <p:grpSpPr>
          <a:xfrm>
            <a:off x="1287015" y="1845859"/>
            <a:ext cx="4439978" cy="1815152"/>
            <a:chOff x="1287015" y="1845859"/>
            <a:chExt cx="4439978" cy="1815152"/>
          </a:xfrm>
        </p:grpSpPr>
        <p:sp>
          <p:nvSpPr>
            <p:cNvPr id="28" name="Oval 27">
              <a:extLst>
                <a:ext uri="{FF2B5EF4-FFF2-40B4-BE49-F238E27FC236}">
                  <a16:creationId xmlns="" xmlns:a16="http://schemas.microsoft.com/office/drawing/2014/main" id="{22875D60-F30B-CF42-97BF-E305DDE3F57F}"/>
                </a:ext>
              </a:extLst>
            </p:cNvPr>
            <p:cNvSpPr/>
            <p:nvPr/>
          </p:nvSpPr>
          <p:spPr>
            <a:xfrm>
              <a:off x="1287015" y="184585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Picture 7">
              <a:extLst>
                <a:ext uri="{FF2B5EF4-FFF2-40B4-BE49-F238E27FC236}">
                  <a16:creationId xmlns="" xmlns:a16="http://schemas.microsoft.com/office/drawing/2014/main" id="{E8E0F4DA-EACE-F142-B7E8-70B86A956386}"/>
                </a:ext>
              </a:extLst>
            </p:cNvPr>
            <p:cNvPicPr>
              <a:picLocks noChangeAspect="1"/>
            </p:cNvPicPr>
            <p:nvPr/>
          </p:nvPicPr>
          <p:blipFill>
            <a:blip r:embed="rId5"/>
            <a:stretch>
              <a:fillRect/>
            </a:stretch>
          </p:blipFill>
          <p:spPr>
            <a:xfrm>
              <a:off x="1346649" y="1864106"/>
              <a:ext cx="1699146" cy="1699146"/>
            </a:xfrm>
            <a:prstGeom prst="rect">
              <a:avLst/>
            </a:prstGeom>
          </p:spPr>
        </p:pic>
        <p:sp>
          <p:nvSpPr>
            <p:cNvPr id="32" name="Rectangle 31">
              <a:extLst>
                <a:ext uri="{FF2B5EF4-FFF2-40B4-BE49-F238E27FC236}">
                  <a16:creationId xmlns="" xmlns:a16="http://schemas.microsoft.com/office/drawing/2014/main" id="{1C9AA0BC-CE05-F24B-BC19-5A1DED7550B9}"/>
                </a:ext>
              </a:extLst>
            </p:cNvPr>
            <p:cNvSpPr/>
            <p:nvPr/>
          </p:nvSpPr>
          <p:spPr>
            <a:xfrm>
              <a:off x="3370426" y="2273912"/>
              <a:ext cx="2356567" cy="734945"/>
            </a:xfrm>
            <a:prstGeom prst="rect">
              <a:avLst/>
            </a:prstGeom>
          </p:spPr>
          <p:txBody>
            <a:bodyPr wrap="square">
              <a:spAutoFit/>
            </a:bodyPr>
            <a:lstStyle/>
            <a:p>
              <a:pPr>
                <a:lnSpc>
                  <a:spcPct val="120000"/>
                </a:lnSpc>
              </a:pPr>
              <a:r>
                <a:rPr lang="pt-BR" b="1" dirty="0">
                  <a:solidFill>
                    <a:srgbClr val="262626"/>
                  </a:solidFill>
                </a:rPr>
                <a:t>4 feixes de bananas</a:t>
              </a:r>
            </a:p>
            <a:p>
              <a:pPr>
                <a:lnSpc>
                  <a:spcPct val="120000"/>
                </a:lnSpc>
              </a:pPr>
              <a:r>
                <a:rPr lang="pt-BR" b="1" dirty="0">
                  <a:solidFill>
                    <a:srgbClr val="262626"/>
                  </a:solidFill>
                </a:rPr>
                <a:t>= 4,5 lbs/2 kg</a:t>
              </a:r>
            </a:p>
          </p:txBody>
        </p:sp>
      </p:grpSp>
      <p:grpSp>
        <p:nvGrpSpPr>
          <p:cNvPr id="13" name="Group 12">
            <a:extLst>
              <a:ext uri="{FF2B5EF4-FFF2-40B4-BE49-F238E27FC236}">
                <a16:creationId xmlns="" xmlns:a16="http://schemas.microsoft.com/office/drawing/2014/main" id="{2EA3A3CD-DBD2-0646-BD82-B35DD98B2D40}"/>
              </a:ext>
            </a:extLst>
          </p:cNvPr>
          <p:cNvGrpSpPr/>
          <p:nvPr/>
        </p:nvGrpSpPr>
        <p:grpSpPr>
          <a:xfrm>
            <a:off x="6576039" y="3967849"/>
            <a:ext cx="4439978" cy="1815152"/>
            <a:chOff x="6576039" y="3967849"/>
            <a:chExt cx="4439978" cy="1815152"/>
          </a:xfrm>
        </p:grpSpPr>
        <p:sp>
          <p:nvSpPr>
            <p:cNvPr id="47" name="Oval 46">
              <a:extLst>
                <a:ext uri="{FF2B5EF4-FFF2-40B4-BE49-F238E27FC236}">
                  <a16:creationId xmlns="" xmlns:a16="http://schemas.microsoft.com/office/drawing/2014/main" id="{120443A2-74CA-E84B-A99D-3EA82EEFFD51}"/>
                </a:ext>
              </a:extLst>
            </p:cNvPr>
            <p:cNvSpPr/>
            <p:nvPr/>
          </p:nvSpPr>
          <p:spPr>
            <a:xfrm>
              <a:off x="6576039" y="396784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5" name="Rectangle 54">
              <a:extLst>
                <a:ext uri="{FF2B5EF4-FFF2-40B4-BE49-F238E27FC236}">
                  <a16:creationId xmlns="" xmlns:a16="http://schemas.microsoft.com/office/drawing/2014/main" id="{C67BF9DC-4A88-A44E-AA7A-C8474EF1A773}"/>
                </a:ext>
              </a:extLst>
            </p:cNvPr>
            <p:cNvSpPr/>
            <p:nvPr/>
          </p:nvSpPr>
          <p:spPr>
            <a:xfrm>
              <a:off x="8659450" y="4674152"/>
              <a:ext cx="2356567" cy="734945"/>
            </a:xfrm>
            <a:prstGeom prst="rect">
              <a:avLst/>
            </a:prstGeom>
          </p:spPr>
          <p:txBody>
            <a:bodyPr wrap="square">
              <a:spAutoFit/>
            </a:bodyPr>
            <a:lstStyle/>
            <a:p>
              <a:pPr>
                <a:lnSpc>
                  <a:spcPct val="120000"/>
                </a:lnSpc>
              </a:pPr>
              <a:r>
                <a:rPr lang="pt-BR" b="1" dirty="0" smtClean="0">
                  <a:solidFill>
                    <a:srgbClr val="262626"/>
                  </a:solidFill>
                </a:rPr>
                <a:t>Cão pequeno = 4.5lbs/2kg</a:t>
              </a:r>
              <a:endParaRPr lang="pt-BR" b="1" dirty="0">
                <a:solidFill>
                  <a:srgbClr val="262626"/>
                </a:solidFill>
              </a:endParaRPr>
            </a:p>
          </p:txBody>
        </p:sp>
        <p:pic>
          <p:nvPicPr>
            <p:cNvPr id="10" name="Picture 9" descr="A brown and white puppy&#10;&#10;Description automatically generated with medium confidence">
              <a:extLst>
                <a:ext uri="{FF2B5EF4-FFF2-40B4-BE49-F238E27FC236}">
                  <a16:creationId xmlns="" xmlns:a16="http://schemas.microsoft.com/office/drawing/2014/main" id="{D77F4B7C-5C08-994B-AD57-8D4C02C5202B}"/>
                </a:ext>
              </a:extLst>
            </p:cNvPr>
            <p:cNvPicPr>
              <a:picLocks noChangeAspect="1"/>
            </p:cNvPicPr>
            <p:nvPr/>
          </p:nvPicPr>
          <p:blipFill>
            <a:blip r:embed="rId6"/>
            <a:stretch>
              <a:fillRect/>
            </a:stretch>
          </p:blipFill>
          <p:spPr>
            <a:xfrm>
              <a:off x="6875831" y="4137714"/>
              <a:ext cx="1135405" cy="1491748"/>
            </a:xfrm>
            <a:prstGeom prst="rect">
              <a:avLst/>
            </a:prstGeom>
          </p:spPr>
        </p:pic>
      </p:grpSp>
      <p:grpSp>
        <p:nvGrpSpPr>
          <p:cNvPr id="3" name="Group 2">
            <a:extLst>
              <a:ext uri="{FF2B5EF4-FFF2-40B4-BE49-F238E27FC236}">
                <a16:creationId xmlns="" xmlns:a16="http://schemas.microsoft.com/office/drawing/2014/main" id="{8C3C7277-5615-094E-A220-85ACD6B2C03D}"/>
              </a:ext>
            </a:extLst>
          </p:cNvPr>
          <p:cNvGrpSpPr/>
          <p:nvPr/>
        </p:nvGrpSpPr>
        <p:grpSpPr>
          <a:xfrm>
            <a:off x="1255672" y="3967849"/>
            <a:ext cx="4471321" cy="1815152"/>
            <a:chOff x="1255672" y="3967849"/>
            <a:chExt cx="4471321" cy="1815152"/>
          </a:xfrm>
        </p:grpSpPr>
        <p:sp>
          <p:nvSpPr>
            <p:cNvPr id="33" name="Oval 32">
              <a:extLst>
                <a:ext uri="{FF2B5EF4-FFF2-40B4-BE49-F238E27FC236}">
                  <a16:creationId xmlns="" xmlns:a16="http://schemas.microsoft.com/office/drawing/2014/main" id="{19EE9461-3D46-FF48-B504-414F955EAD50}"/>
                </a:ext>
              </a:extLst>
            </p:cNvPr>
            <p:cNvSpPr/>
            <p:nvPr/>
          </p:nvSpPr>
          <p:spPr>
            <a:xfrm>
              <a:off x="1287015" y="396784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Rectangle 42">
              <a:extLst>
                <a:ext uri="{FF2B5EF4-FFF2-40B4-BE49-F238E27FC236}">
                  <a16:creationId xmlns="" xmlns:a16="http://schemas.microsoft.com/office/drawing/2014/main" id="{214E1207-1DFC-8B44-9352-EA108BE3A162}"/>
                </a:ext>
              </a:extLst>
            </p:cNvPr>
            <p:cNvSpPr/>
            <p:nvPr/>
          </p:nvSpPr>
          <p:spPr>
            <a:xfrm>
              <a:off x="3370426" y="4395902"/>
              <a:ext cx="2356567" cy="734945"/>
            </a:xfrm>
            <a:prstGeom prst="rect">
              <a:avLst/>
            </a:prstGeom>
          </p:spPr>
          <p:txBody>
            <a:bodyPr wrap="square">
              <a:spAutoFit/>
            </a:bodyPr>
            <a:lstStyle/>
            <a:p>
              <a:pPr>
                <a:lnSpc>
                  <a:spcPct val="120000"/>
                </a:lnSpc>
              </a:pPr>
              <a:r>
                <a:rPr lang="pt-BR" b="1" dirty="0" smtClean="0">
                  <a:solidFill>
                    <a:srgbClr val="262626"/>
                  </a:solidFill>
                </a:rPr>
                <a:t>Saco de batatas = 4.5lbs/2kg</a:t>
              </a:r>
              <a:endParaRPr lang="pt-BR" b="1" dirty="0">
                <a:solidFill>
                  <a:srgbClr val="262626"/>
                </a:solidFill>
              </a:endParaRPr>
            </a:p>
          </p:txBody>
        </p:sp>
        <p:pic>
          <p:nvPicPr>
            <p:cNvPr id="12" name="Picture 11" descr="A picture containing indoor&#10;&#10;Description automatically generated">
              <a:extLst>
                <a:ext uri="{FF2B5EF4-FFF2-40B4-BE49-F238E27FC236}">
                  <a16:creationId xmlns="" xmlns:a16="http://schemas.microsoft.com/office/drawing/2014/main" id="{498A6315-64A5-AA45-A6A6-B5639B6581A0}"/>
                </a:ext>
              </a:extLst>
            </p:cNvPr>
            <p:cNvPicPr>
              <a:picLocks noChangeAspect="1"/>
            </p:cNvPicPr>
            <p:nvPr/>
          </p:nvPicPr>
          <p:blipFill>
            <a:blip r:embed="rId7"/>
            <a:stretch>
              <a:fillRect/>
            </a:stretch>
          </p:blipFill>
          <p:spPr>
            <a:xfrm>
              <a:off x="1255672" y="4258101"/>
              <a:ext cx="1846347" cy="1250131"/>
            </a:xfrm>
            <a:prstGeom prst="rect">
              <a:avLst/>
            </a:prstGeom>
          </p:spPr>
        </p:pic>
      </p:grpSp>
      <p:grpSp>
        <p:nvGrpSpPr>
          <p:cNvPr id="11" name="Group 10">
            <a:extLst>
              <a:ext uri="{FF2B5EF4-FFF2-40B4-BE49-F238E27FC236}">
                <a16:creationId xmlns="" xmlns:a16="http://schemas.microsoft.com/office/drawing/2014/main" id="{7C5C639B-042A-FC40-96FF-F50CCF4D95A0}"/>
              </a:ext>
            </a:extLst>
          </p:cNvPr>
          <p:cNvGrpSpPr/>
          <p:nvPr/>
        </p:nvGrpSpPr>
        <p:grpSpPr>
          <a:xfrm>
            <a:off x="6576039" y="1845859"/>
            <a:ext cx="4628773" cy="1815152"/>
            <a:chOff x="6576039" y="1845859"/>
            <a:chExt cx="4628773" cy="1815152"/>
          </a:xfrm>
        </p:grpSpPr>
        <p:sp>
          <p:nvSpPr>
            <p:cNvPr id="56" name="Oval 55">
              <a:extLst>
                <a:ext uri="{FF2B5EF4-FFF2-40B4-BE49-F238E27FC236}">
                  <a16:creationId xmlns="" xmlns:a16="http://schemas.microsoft.com/office/drawing/2014/main" id="{B5117BE5-1056-6D46-897C-BDD52402A9DB}"/>
                </a:ext>
              </a:extLst>
            </p:cNvPr>
            <p:cNvSpPr/>
            <p:nvPr/>
          </p:nvSpPr>
          <p:spPr>
            <a:xfrm>
              <a:off x="6576039" y="184585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8" name="Rectangle 57">
              <a:extLst>
                <a:ext uri="{FF2B5EF4-FFF2-40B4-BE49-F238E27FC236}">
                  <a16:creationId xmlns="" xmlns:a16="http://schemas.microsoft.com/office/drawing/2014/main" id="{1BCAA736-2611-AC41-BB3E-C0027C8D1178}"/>
                </a:ext>
              </a:extLst>
            </p:cNvPr>
            <p:cNvSpPr/>
            <p:nvPr/>
          </p:nvSpPr>
          <p:spPr>
            <a:xfrm>
              <a:off x="8659450" y="2273912"/>
              <a:ext cx="2545362" cy="757130"/>
            </a:xfrm>
            <a:prstGeom prst="rect">
              <a:avLst/>
            </a:prstGeom>
          </p:spPr>
          <p:txBody>
            <a:bodyPr wrap="square">
              <a:spAutoFit/>
            </a:bodyPr>
            <a:lstStyle/>
            <a:p>
              <a:pPr>
                <a:lnSpc>
                  <a:spcPct val="120000"/>
                </a:lnSpc>
              </a:pPr>
              <a:r>
                <a:rPr lang="pt-BR" b="1" dirty="0">
                  <a:solidFill>
                    <a:srgbClr val="262626"/>
                  </a:solidFill>
                </a:rPr>
                <a:t>2 galinhas </a:t>
              </a:r>
              <a:r>
                <a:rPr lang="pt-BR" b="1" dirty="0" smtClean="0">
                  <a:solidFill>
                    <a:srgbClr val="262626"/>
                  </a:solidFill>
                </a:rPr>
                <a:t>completas</a:t>
              </a:r>
              <a:endParaRPr lang="pt-BR" b="1" dirty="0">
                <a:solidFill>
                  <a:srgbClr val="262626"/>
                </a:solidFill>
              </a:endParaRPr>
            </a:p>
            <a:p>
              <a:pPr>
                <a:lnSpc>
                  <a:spcPct val="120000"/>
                </a:lnSpc>
              </a:pPr>
              <a:r>
                <a:rPr lang="pt-BR" b="1" dirty="0">
                  <a:solidFill>
                    <a:srgbClr val="262626"/>
                  </a:solidFill>
                </a:rPr>
                <a:t>= 4,5 lbs/2 kg</a:t>
              </a:r>
            </a:p>
          </p:txBody>
        </p:sp>
        <p:pic>
          <p:nvPicPr>
            <p:cNvPr id="14" name="Picture 13" descr="A picture containing plate, food, dish, meat&#10;&#10;Description automatically generated">
              <a:extLst>
                <a:ext uri="{FF2B5EF4-FFF2-40B4-BE49-F238E27FC236}">
                  <a16:creationId xmlns="" xmlns:a16="http://schemas.microsoft.com/office/drawing/2014/main" id="{14FE36C9-1F4C-CC41-86E2-CF271373AFA2}"/>
                </a:ext>
              </a:extLst>
            </p:cNvPr>
            <p:cNvPicPr>
              <a:picLocks noChangeAspect="1"/>
            </p:cNvPicPr>
            <p:nvPr/>
          </p:nvPicPr>
          <p:blipFill>
            <a:blip r:embed="rId8"/>
            <a:stretch>
              <a:fillRect/>
            </a:stretch>
          </p:blipFill>
          <p:spPr>
            <a:xfrm>
              <a:off x="6671869" y="2255177"/>
              <a:ext cx="1623491" cy="1039502"/>
            </a:xfrm>
            <a:prstGeom prst="rect">
              <a:avLst/>
            </a:prstGeom>
          </p:spPr>
        </p:pic>
      </p:grpSp>
      <p:sp>
        <p:nvSpPr>
          <p:cNvPr id="4" name="Slide Number Placeholder 3">
            <a:extLst>
              <a:ext uri="{FF2B5EF4-FFF2-40B4-BE49-F238E27FC236}">
                <a16:creationId xmlns="" xmlns:a16="http://schemas.microsoft.com/office/drawing/2014/main" id="{F72BFD92-A2B7-12EE-94CD-3D2DF1827489}"/>
              </a:ext>
            </a:extLst>
          </p:cNvPr>
          <p:cNvSpPr>
            <a:spLocks noGrp="1"/>
          </p:cNvSpPr>
          <p:nvPr>
            <p:ph type="sldNum" sz="quarter" idx="12"/>
          </p:nvPr>
        </p:nvSpPr>
        <p:spPr/>
        <p:txBody>
          <a:bodyPr/>
          <a:lstStyle/>
          <a:p>
            <a:fld id="{A49FEDE7-8061-9B4D-88A1-7EA83A94C31B}" type="slidenum">
              <a:rPr lang="pt-BR" smtClean="0"/>
              <a:t>10</a:t>
            </a:fld>
            <a:endParaRPr lang="pt-BR" dirty="0"/>
          </a:p>
        </p:txBody>
      </p:sp>
    </p:spTree>
    <p:extLst>
      <p:ext uri="{BB962C8B-B14F-4D97-AF65-F5344CB8AC3E}">
        <p14:creationId xmlns:p14="http://schemas.microsoft.com/office/powerpoint/2010/main" val="178631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 O que é o fluxo de resíduos?</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8" name="Oval 7">
            <a:extLst>
              <a:ext uri="{FF2B5EF4-FFF2-40B4-BE49-F238E27FC236}">
                <a16:creationId xmlns="" xmlns:a16="http://schemas.microsoft.com/office/drawing/2014/main" id="{277B3540-1869-BA4D-97D3-BA119AEA73A2}"/>
              </a:ext>
            </a:extLst>
          </p:cNvPr>
          <p:cNvSpPr/>
          <p:nvPr/>
        </p:nvSpPr>
        <p:spPr>
          <a:xfrm>
            <a:off x="999448" y="1515978"/>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sp>
        <p:nvSpPr>
          <p:cNvPr id="9" name="TextBox 8">
            <a:extLst>
              <a:ext uri="{FF2B5EF4-FFF2-40B4-BE49-F238E27FC236}">
                <a16:creationId xmlns="" xmlns:a16="http://schemas.microsoft.com/office/drawing/2014/main" id="{91EA3BE9-438F-AF4C-A588-B24ACC7ECCDE}"/>
              </a:ext>
            </a:extLst>
          </p:cNvPr>
          <p:cNvSpPr txBox="1"/>
          <p:nvPr/>
        </p:nvSpPr>
        <p:spPr>
          <a:xfrm>
            <a:off x="1033011" y="1542546"/>
            <a:ext cx="444998" cy="461665"/>
          </a:xfrm>
          <a:prstGeom prst="rect">
            <a:avLst/>
          </a:prstGeom>
          <a:noFill/>
        </p:spPr>
        <p:txBody>
          <a:bodyPr wrap="square" rtlCol="0">
            <a:spAutoFit/>
          </a:bodyPr>
          <a:lstStyle/>
          <a:p>
            <a:pPr algn="ctr"/>
            <a:r>
              <a:rPr lang="pt-BR" sz="2400" b="1" dirty="0" smtClean="0">
                <a:solidFill>
                  <a:schemeClr val="bg1"/>
                </a:solidFill>
              </a:rPr>
              <a:t>1</a:t>
            </a:r>
            <a:endParaRPr lang="pt-BR" sz="2400" b="1" dirty="0">
              <a:solidFill>
                <a:schemeClr val="bg1"/>
              </a:solidFill>
            </a:endParaRPr>
          </a:p>
        </p:txBody>
      </p:sp>
      <p:sp>
        <p:nvSpPr>
          <p:cNvPr id="10" name="TextBox 9">
            <a:extLst>
              <a:ext uri="{FF2B5EF4-FFF2-40B4-BE49-F238E27FC236}">
                <a16:creationId xmlns="" xmlns:a16="http://schemas.microsoft.com/office/drawing/2014/main" id="{7023C03B-FBDA-4D45-B978-E70D5CB79B59}"/>
              </a:ext>
            </a:extLst>
          </p:cNvPr>
          <p:cNvSpPr txBox="1"/>
          <p:nvPr/>
        </p:nvSpPr>
        <p:spPr>
          <a:xfrm>
            <a:off x="1777660" y="1588996"/>
            <a:ext cx="10158278" cy="400110"/>
          </a:xfrm>
          <a:prstGeom prst="rect">
            <a:avLst/>
          </a:prstGeom>
          <a:noFill/>
        </p:spPr>
        <p:txBody>
          <a:bodyPr wrap="square" rtlCol="0">
            <a:spAutoFit/>
          </a:bodyPr>
          <a:lstStyle/>
          <a:p>
            <a:r>
              <a:rPr lang="pt-BR" sz="20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Limpamos, separamos e colocamos nossos recicláveis </a:t>
            </a:r>
            <a:r>
              <a:rPr lang="pt-BR" sz="2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 em casa e na escola para retirada. </a:t>
            </a:r>
            <a:endParaRPr lang="pt-BR" sz="20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pic>
        <p:nvPicPr>
          <p:cNvPr id="11" name="Picture 10" descr="A picture containing wall, indoor, person, cluttered&#10;&#10;Description automatically generated">
            <a:extLst>
              <a:ext uri="{FF2B5EF4-FFF2-40B4-BE49-F238E27FC236}">
                <a16:creationId xmlns="" xmlns:a16="http://schemas.microsoft.com/office/drawing/2014/main" id="{86ECC3BF-AE9D-5A42-83C2-D8BA25614195}"/>
              </a:ext>
            </a:extLst>
          </p:cNvPr>
          <p:cNvPicPr>
            <a:picLocks noChangeAspect="1"/>
          </p:cNvPicPr>
          <p:nvPr/>
        </p:nvPicPr>
        <p:blipFill rotWithShape="1">
          <a:blip r:embed="rId5"/>
          <a:srcRect r="-9" b="5"/>
          <a:stretch/>
        </p:blipFill>
        <p:spPr>
          <a:xfrm>
            <a:off x="2955006" y="2188251"/>
            <a:ext cx="5892882" cy="3385816"/>
          </a:xfrm>
          <a:prstGeom prst="rect">
            <a:avLst/>
          </a:prstGeom>
        </p:spPr>
      </p:pic>
      <p:sp>
        <p:nvSpPr>
          <p:cNvPr id="2" name="Slide Number Placeholder 1">
            <a:extLst>
              <a:ext uri="{FF2B5EF4-FFF2-40B4-BE49-F238E27FC236}">
                <a16:creationId xmlns="" xmlns:a16="http://schemas.microsoft.com/office/drawing/2014/main" id="{9815C5AA-5362-B86A-DC7C-B9FD78D91F35}"/>
              </a:ext>
            </a:extLst>
          </p:cNvPr>
          <p:cNvSpPr>
            <a:spLocks noGrp="1"/>
          </p:cNvSpPr>
          <p:nvPr>
            <p:ph type="sldNum" sz="quarter" idx="12"/>
          </p:nvPr>
        </p:nvSpPr>
        <p:spPr/>
        <p:txBody>
          <a:bodyPr/>
          <a:lstStyle/>
          <a:p>
            <a:fld id="{A49FEDE7-8061-9B4D-88A1-7EA83A94C31B}" type="slidenum">
              <a:rPr lang="pt-BR" smtClean="0"/>
              <a:t>11</a:t>
            </a:fld>
            <a:endParaRPr lang="pt-BR" dirty="0"/>
          </a:p>
        </p:txBody>
      </p:sp>
      <p:sp>
        <p:nvSpPr>
          <p:cNvPr id="12" name="Google Shape;134;p4"/>
          <p:cNvSpPr/>
          <p:nvPr/>
        </p:nvSpPr>
        <p:spPr>
          <a:xfrm>
            <a:off x="6908249" y="4158053"/>
            <a:ext cx="1426550" cy="371475"/>
          </a:xfrm>
          <a:prstGeom prst="roundRect">
            <a:avLst>
              <a:gd name="adj" fmla="val 16667"/>
            </a:avLst>
          </a:prstGeom>
          <a:solidFill>
            <a:schemeClr val="bg1">
              <a:lumMod val="85000"/>
            </a:schemeClr>
          </a:solidFill>
          <a:ln>
            <a:noFill/>
          </a:ln>
        </p:spPr>
        <p:txBody>
          <a:bodyPr spcFirstLastPara="1" wrap="square" lIns="0" tIns="0" rIns="0" bIns="0" anchor="ctr" anchorCtr="0">
            <a:noAutofit/>
          </a:bodyPr>
          <a:lstStyle/>
          <a:p>
            <a:pPr lvl="0" algn="ctr"/>
            <a:r>
              <a:rPr lang="pt-BR" sz="1800" b="1" dirty="0" smtClean="0">
                <a:solidFill>
                  <a:schemeClr val="tx1"/>
                </a:solidFill>
                <a:latin typeface="Calibri"/>
                <a:ea typeface="Calibri"/>
                <a:cs typeface="Calibri"/>
                <a:sym typeface="Calibri"/>
              </a:rPr>
              <a:t>PLÁSTICO</a:t>
            </a:r>
            <a:endParaRPr lang="pt-BR" sz="3600" b="1"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74072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 O que é o fluxo de resíduos?</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8" name="Oval 7">
            <a:extLst>
              <a:ext uri="{FF2B5EF4-FFF2-40B4-BE49-F238E27FC236}">
                <a16:creationId xmlns=""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sp>
        <p:nvSpPr>
          <p:cNvPr id="9" name="TextBox 8">
            <a:extLst>
              <a:ext uri="{FF2B5EF4-FFF2-40B4-BE49-F238E27FC236}">
                <a16:creationId xmlns=""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pt-BR" sz="2400" b="1" dirty="0" smtClean="0">
                <a:solidFill>
                  <a:schemeClr val="bg1"/>
                </a:solidFill>
              </a:rPr>
              <a:t>2</a:t>
            </a:r>
            <a:endParaRPr lang="pt-BR" sz="2400" b="1" dirty="0">
              <a:solidFill>
                <a:schemeClr val="bg1"/>
              </a:solidFill>
            </a:endParaRPr>
          </a:p>
        </p:txBody>
      </p:sp>
      <p:sp>
        <p:nvSpPr>
          <p:cNvPr id="10" name="TextBox 9">
            <a:extLst>
              <a:ext uri="{FF2B5EF4-FFF2-40B4-BE49-F238E27FC236}">
                <a16:creationId xmlns=""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pt-BR" sz="2000" b="1" dirty="0">
                <a:solidFill>
                  <a:srgbClr val="29C7F7"/>
                </a:solidFill>
                <a:latin typeface="Calibri" panose="020F0502020204030204" pitchFamily="34" charset="0"/>
                <a:ea typeface="SimSun" panose="02010600030101010101" pitchFamily="2" charset="-122"/>
                <a:cs typeface="Calibri" panose="020F0502020204030204" pitchFamily="34" charset="0"/>
              </a:rPr>
              <a:t>Caminhões de </a:t>
            </a:r>
            <a:r>
              <a:rPr lang="pt-BR" sz="20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reciclagem  </a:t>
            </a:r>
            <a:r>
              <a:rPr lang="pt-BR" sz="2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coletam </a:t>
            </a:r>
            <a:r>
              <a:rPr lang="pt-BR" sz="2000" b="1" dirty="0">
                <a:solidFill>
                  <a:srgbClr val="262626"/>
                </a:solidFill>
                <a:latin typeface="Calibri" panose="020F0502020204030204" pitchFamily="34" charset="0"/>
                <a:ea typeface="SimSun" panose="02010600030101010101" pitchFamily="2" charset="-122"/>
                <a:cs typeface="Calibri" panose="020F0502020204030204" pitchFamily="34" charset="0"/>
              </a:rPr>
              <a:t>e entregam seus materiais recicláveis e os deixam nas instalações de reciclagem.</a:t>
            </a:r>
          </a:p>
        </p:txBody>
      </p:sp>
      <p:pic>
        <p:nvPicPr>
          <p:cNvPr id="11" name="Picture 10" descr="A picture containing text, outdoor, street, cart&#10;&#10;Description automatically generated">
            <a:extLst>
              <a:ext uri="{FF2B5EF4-FFF2-40B4-BE49-F238E27FC236}">
                <a16:creationId xmlns="" xmlns:a16="http://schemas.microsoft.com/office/drawing/2014/main" id="{7AB24B4D-2538-5C48-863A-D43E1E30A30E}"/>
              </a:ext>
            </a:extLst>
          </p:cNvPr>
          <p:cNvPicPr>
            <a:picLocks noChangeAspect="1"/>
          </p:cNvPicPr>
          <p:nvPr/>
        </p:nvPicPr>
        <p:blipFill rotWithShape="1">
          <a:blip r:embed="rId5"/>
          <a:srcRect r="-8" b="14"/>
          <a:stretch/>
        </p:blipFill>
        <p:spPr>
          <a:xfrm>
            <a:off x="2988382" y="2379649"/>
            <a:ext cx="6215235" cy="3607659"/>
          </a:xfrm>
          <a:prstGeom prst="rect">
            <a:avLst/>
          </a:prstGeom>
        </p:spPr>
      </p:pic>
      <p:sp>
        <p:nvSpPr>
          <p:cNvPr id="2" name="Slide Number Placeholder 1">
            <a:extLst>
              <a:ext uri="{FF2B5EF4-FFF2-40B4-BE49-F238E27FC236}">
                <a16:creationId xmlns="" xmlns:a16="http://schemas.microsoft.com/office/drawing/2014/main" id="{5168A92E-3CB7-22DE-5454-49BFB8D9F3AA}"/>
              </a:ext>
            </a:extLst>
          </p:cNvPr>
          <p:cNvSpPr>
            <a:spLocks noGrp="1"/>
          </p:cNvSpPr>
          <p:nvPr>
            <p:ph type="sldNum" sz="quarter" idx="12"/>
          </p:nvPr>
        </p:nvSpPr>
        <p:spPr/>
        <p:txBody>
          <a:bodyPr/>
          <a:lstStyle/>
          <a:p>
            <a:fld id="{A49FEDE7-8061-9B4D-88A1-7EA83A94C31B}" type="slidenum">
              <a:rPr lang="pt-BR" smtClean="0"/>
              <a:t>12</a:t>
            </a:fld>
            <a:endParaRPr lang="pt-BR" dirty="0"/>
          </a:p>
        </p:txBody>
      </p:sp>
    </p:spTree>
    <p:extLst>
      <p:ext uri="{BB962C8B-B14F-4D97-AF65-F5344CB8AC3E}">
        <p14:creationId xmlns:p14="http://schemas.microsoft.com/office/powerpoint/2010/main" val="373075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O que é o fluxo de resíduos?</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8" name="Oval 7">
            <a:extLst>
              <a:ext uri="{FF2B5EF4-FFF2-40B4-BE49-F238E27FC236}">
                <a16:creationId xmlns=""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sp>
        <p:nvSpPr>
          <p:cNvPr id="9" name="TextBox 8">
            <a:extLst>
              <a:ext uri="{FF2B5EF4-FFF2-40B4-BE49-F238E27FC236}">
                <a16:creationId xmlns=""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pt-BR" sz="2400" b="1" dirty="0" smtClean="0">
                <a:solidFill>
                  <a:schemeClr val="bg1"/>
                </a:solidFill>
              </a:rPr>
              <a:t>3</a:t>
            </a:r>
            <a:endParaRPr lang="pt-BR" sz="2400" b="1" dirty="0">
              <a:solidFill>
                <a:schemeClr val="bg1"/>
              </a:solidFill>
            </a:endParaRPr>
          </a:p>
        </p:txBody>
      </p:sp>
      <p:sp>
        <p:nvSpPr>
          <p:cNvPr id="10" name="TextBox 9">
            <a:extLst>
              <a:ext uri="{FF2B5EF4-FFF2-40B4-BE49-F238E27FC236}">
                <a16:creationId xmlns="" xmlns:a16="http://schemas.microsoft.com/office/drawing/2014/main" id="{7023C03B-FBDA-4D45-B978-E70D5CB79B59}"/>
              </a:ext>
            </a:extLst>
          </p:cNvPr>
          <p:cNvSpPr txBox="1"/>
          <p:nvPr/>
        </p:nvSpPr>
        <p:spPr>
          <a:xfrm>
            <a:off x="1777659" y="1561700"/>
            <a:ext cx="9727403" cy="707886"/>
          </a:xfrm>
          <a:prstGeom prst="rect">
            <a:avLst/>
          </a:prstGeom>
          <a:noFill/>
        </p:spPr>
        <p:txBody>
          <a:bodyPr wrap="square" rtlCol="0">
            <a:spAutoFit/>
          </a:bodyPr>
          <a:lstStyle/>
          <a:p>
            <a:r>
              <a:rPr lang="pt-BR" sz="2000" b="1" dirty="0">
                <a:solidFill>
                  <a:srgbClr val="29C7F7"/>
                </a:solidFill>
                <a:latin typeface="Calibri" panose="020F0502020204030204" pitchFamily="34" charset="0"/>
                <a:ea typeface="SimSun" panose="02010600030101010101" pitchFamily="2" charset="-122"/>
                <a:cs typeface="Calibri" panose="020F0502020204030204" pitchFamily="34" charset="0"/>
              </a:rPr>
              <a:t>Os trabalhadores da linha de montagem separam manualmente todos os itens entregues. </a:t>
            </a:r>
            <a:r>
              <a:rPr lang="pt-BR" sz="20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pt-BR" sz="2000" b="1" dirty="0" smtClean="0">
                <a:latin typeface="Calibri" panose="020F0502020204030204" pitchFamily="34" charset="0"/>
                <a:ea typeface="SimSun" panose="02010600030101010101" pitchFamily="2" charset="-122"/>
                <a:cs typeface="Calibri" panose="020F0502020204030204" pitchFamily="34" charset="0"/>
              </a:rPr>
              <a:t>Eles </a:t>
            </a:r>
            <a:r>
              <a:rPr lang="pt-BR" sz="2000" b="1" dirty="0">
                <a:latin typeface="Calibri" panose="020F0502020204030204" pitchFamily="34" charset="0"/>
                <a:ea typeface="SimSun" panose="02010600030101010101" pitchFamily="2" charset="-122"/>
                <a:cs typeface="Calibri" panose="020F0502020204030204" pitchFamily="34" charset="0"/>
              </a:rPr>
              <a:t>removem qualquer comida, sacolas plásticas e outros itens que não reciclam.</a:t>
            </a:r>
          </a:p>
        </p:txBody>
      </p:sp>
      <p:pic>
        <p:nvPicPr>
          <p:cNvPr id="11" name="Picture 10">
            <a:extLst>
              <a:ext uri="{FF2B5EF4-FFF2-40B4-BE49-F238E27FC236}">
                <a16:creationId xmlns="" xmlns:a16="http://schemas.microsoft.com/office/drawing/2014/main" id="{BDCEF40D-9ECF-A640-AC95-ECD2E9C8313D}"/>
              </a:ext>
            </a:extLst>
          </p:cNvPr>
          <p:cNvPicPr>
            <a:picLocks noChangeAspect="1"/>
          </p:cNvPicPr>
          <p:nvPr/>
        </p:nvPicPr>
        <p:blipFill rotWithShape="1">
          <a:blip r:embed="rId5"/>
          <a:srcRect b="-6"/>
          <a:stretch/>
        </p:blipFill>
        <p:spPr>
          <a:xfrm>
            <a:off x="3108867" y="2456596"/>
            <a:ext cx="5974265" cy="3358666"/>
          </a:xfrm>
          <a:prstGeom prst="rect">
            <a:avLst/>
          </a:prstGeom>
        </p:spPr>
      </p:pic>
      <p:sp>
        <p:nvSpPr>
          <p:cNvPr id="2" name="Slide Number Placeholder 1">
            <a:extLst>
              <a:ext uri="{FF2B5EF4-FFF2-40B4-BE49-F238E27FC236}">
                <a16:creationId xmlns="" xmlns:a16="http://schemas.microsoft.com/office/drawing/2014/main" id="{73959012-5766-9577-BA33-4B23C097A69D}"/>
              </a:ext>
            </a:extLst>
          </p:cNvPr>
          <p:cNvSpPr>
            <a:spLocks noGrp="1"/>
          </p:cNvSpPr>
          <p:nvPr>
            <p:ph type="sldNum" sz="quarter" idx="12"/>
          </p:nvPr>
        </p:nvSpPr>
        <p:spPr/>
        <p:txBody>
          <a:bodyPr/>
          <a:lstStyle/>
          <a:p>
            <a:fld id="{A49FEDE7-8061-9B4D-88A1-7EA83A94C31B}" type="slidenum">
              <a:rPr lang="pt-BR" smtClean="0"/>
              <a:t>13</a:t>
            </a:fld>
            <a:endParaRPr lang="pt-BR" dirty="0"/>
          </a:p>
        </p:txBody>
      </p:sp>
    </p:spTree>
    <p:extLst>
      <p:ext uri="{BB962C8B-B14F-4D97-AF65-F5344CB8AC3E}">
        <p14:creationId xmlns:p14="http://schemas.microsoft.com/office/powerpoint/2010/main" val="35103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217081" y="191498"/>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 O que é o fluxo de resíduos?</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8" name="Oval 7">
            <a:extLst>
              <a:ext uri="{FF2B5EF4-FFF2-40B4-BE49-F238E27FC236}">
                <a16:creationId xmlns=""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sp>
        <p:nvSpPr>
          <p:cNvPr id="9" name="TextBox 8">
            <a:extLst>
              <a:ext uri="{FF2B5EF4-FFF2-40B4-BE49-F238E27FC236}">
                <a16:creationId xmlns=""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pt-BR" sz="2400" b="1" dirty="0" smtClean="0">
                <a:solidFill>
                  <a:schemeClr val="bg1"/>
                </a:solidFill>
              </a:rPr>
              <a:t>4</a:t>
            </a:r>
            <a:endParaRPr lang="pt-BR" sz="2400" b="1" dirty="0">
              <a:solidFill>
                <a:schemeClr val="bg1"/>
              </a:solidFill>
            </a:endParaRPr>
          </a:p>
        </p:txBody>
      </p:sp>
      <p:sp>
        <p:nvSpPr>
          <p:cNvPr id="10" name="TextBox 9">
            <a:extLst>
              <a:ext uri="{FF2B5EF4-FFF2-40B4-BE49-F238E27FC236}">
                <a16:creationId xmlns=""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pt-BR" sz="2000" b="1" dirty="0">
                <a:solidFill>
                  <a:srgbClr val="29C7F7"/>
                </a:solidFill>
                <a:latin typeface="Calibri" panose="020F0502020204030204" pitchFamily="34" charset="0"/>
                <a:ea typeface="SimSun" panose="02010600030101010101" pitchFamily="2" charset="-122"/>
                <a:cs typeface="Calibri" panose="020F0502020204030204" pitchFamily="34" charset="0"/>
              </a:rPr>
              <a:t>As máquinas utilizam alta tecnologia para classificar e separar </a:t>
            </a:r>
            <a:r>
              <a:rPr lang="pt-BR" sz="2000" b="1" dirty="0" smtClean="0">
                <a:latin typeface="Calibri" panose="020F0502020204030204" pitchFamily="34" charset="0"/>
                <a:ea typeface="SimSun" panose="02010600030101010101" pitchFamily="2" charset="-122"/>
                <a:cs typeface="Calibri" panose="020F0502020204030204" pitchFamily="34" charset="0"/>
              </a:rPr>
              <a:t>papel,  </a:t>
            </a:r>
            <a:r>
              <a:rPr lang="pt-BR" sz="2000" b="1" dirty="0">
                <a:latin typeface="Calibri" panose="020F0502020204030204" pitchFamily="34" charset="0"/>
                <a:ea typeface="SimSun" panose="02010600030101010101" pitchFamily="2" charset="-122"/>
                <a:cs typeface="Calibri" panose="020F0502020204030204" pitchFamily="34" charset="0"/>
              </a:rPr>
              <a:t>papelão, plástico e metal.</a:t>
            </a:r>
          </a:p>
        </p:txBody>
      </p:sp>
      <p:pic>
        <p:nvPicPr>
          <p:cNvPr id="12" name="Picture 11" descr="A picture containing text, indoor&#10;&#10;Description automatically generated">
            <a:extLst>
              <a:ext uri="{FF2B5EF4-FFF2-40B4-BE49-F238E27FC236}">
                <a16:creationId xmlns="" xmlns:a16="http://schemas.microsoft.com/office/drawing/2014/main" id="{FD806548-D1D7-A144-BBFE-54F826DB2A69}"/>
              </a:ext>
            </a:extLst>
          </p:cNvPr>
          <p:cNvPicPr>
            <a:picLocks noChangeAspect="1"/>
          </p:cNvPicPr>
          <p:nvPr/>
        </p:nvPicPr>
        <p:blipFill rotWithShape="1">
          <a:blip r:embed="rId5"/>
          <a:srcRect r="-8" b="-24"/>
          <a:stretch/>
        </p:blipFill>
        <p:spPr>
          <a:xfrm>
            <a:off x="3031394" y="2366002"/>
            <a:ext cx="6129211" cy="3481160"/>
          </a:xfrm>
          <a:prstGeom prst="rect">
            <a:avLst/>
          </a:prstGeom>
        </p:spPr>
      </p:pic>
      <p:sp>
        <p:nvSpPr>
          <p:cNvPr id="2" name="Slide Number Placeholder 1">
            <a:extLst>
              <a:ext uri="{FF2B5EF4-FFF2-40B4-BE49-F238E27FC236}">
                <a16:creationId xmlns="" xmlns:a16="http://schemas.microsoft.com/office/drawing/2014/main" id="{69EA29C1-9A6A-537C-E29C-8D4C9AC6399B}"/>
              </a:ext>
            </a:extLst>
          </p:cNvPr>
          <p:cNvSpPr>
            <a:spLocks noGrp="1"/>
          </p:cNvSpPr>
          <p:nvPr>
            <p:ph type="sldNum" sz="quarter" idx="12"/>
          </p:nvPr>
        </p:nvSpPr>
        <p:spPr/>
        <p:txBody>
          <a:bodyPr/>
          <a:lstStyle/>
          <a:p>
            <a:fld id="{A49FEDE7-8061-9B4D-88A1-7EA83A94C31B}" type="slidenum">
              <a:rPr lang="pt-BR" smtClean="0"/>
              <a:t>14</a:t>
            </a:fld>
            <a:endParaRPr lang="pt-BR" dirty="0"/>
          </a:p>
        </p:txBody>
      </p:sp>
    </p:spTree>
    <p:extLst>
      <p:ext uri="{BB962C8B-B14F-4D97-AF65-F5344CB8AC3E}">
        <p14:creationId xmlns:p14="http://schemas.microsoft.com/office/powerpoint/2010/main" val="223807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217081" y="191498"/>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 O que é o fluxo de resíduos?</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8" name="Oval 7">
            <a:extLst>
              <a:ext uri="{FF2B5EF4-FFF2-40B4-BE49-F238E27FC236}">
                <a16:creationId xmlns=""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sp>
        <p:nvSpPr>
          <p:cNvPr id="9" name="TextBox 8">
            <a:extLst>
              <a:ext uri="{FF2B5EF4-FFF2-40B4-BE49-F238E27FC236}">
                <a16:creationId xmlns=""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pt-BR" sz="2400" b="1" dirty="0" smtClean="0">
                <a:solidFill>
                  <a:schemeClr val="bg1"/>
                </a:solidFill>
              </a:rPr>
              <a:t>5</a:t>
            </a:r>
            <a:endParaRPr lang="pt-BR" sz="2400" b="1" dirty="0">
              <a:solidFill>
                <a:schemeClr val="bg1"/>
              </a:solidFill>
            </a:endParaRPr>
          </a:p>
        </p:txBody>
      </p:sp>
      <p:sp>
        <p:nvSpPr>
          <p:cNvPr id="10" name="TextBox 9">
            <a:extLst>
              <a:ext uri="{FF2B5EF4-FFF2-40B4-BE49-F238E27FC236}">
                <a16:creationId xmlns=""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pt-BR" sz="2000" b="1" dirty="0" smtClean="0">
                <a:latin typeface="Calibri" panose="020F0502020204030204" pitchFamily="34" charset="0"/>
                <a:ea typeface="SimSun" panose="02010600030101010101" pitchFamily="2" charset="-122"/>
                <a:cs typeface="Calibri" panose="020F0502020204030204" pitchFamily="34" charset="0"/>
              </a:rPr>
              <a:t>Uma vez que esses 4 materiais são devidamente separados, </a:t>
            </a:r>
            <a:r>
              <a:rPr lang="pt-BR" sz="20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os itens são achatados e embalados em fardos. Fardos parecem blocos gigantes de recicláveis.</a:t>
            </a:r>
            <a:endParaRPr lang="pt-BR" sz="20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descr="A picture containing indoor&#10;&#10;Description automatically generated">
            <a:extLst>
              <a:ext uri="{FF2B5EF4-FFF2-40B4-BE49-F238E27FC236}">
                <a16:creationId xmlns="" xmlns:a16="http://schemas.microsoft.com/office/drawing/2014/main" id="{29B7D3DF-DA99-974F-91C5-02975C5D4209}"/>
              </a:ext>
            </a:extLst>
          </p:cNvPr>
          <p:cNvPicPr>
            <a:picLocks noChangeAspect="1"/>
          </p:cNvPicPr>
          <p:nvPr/>
        </p:nvPicPr>
        <p:blipFill rotWithShape="1">
          <a:blip r:embed="rId5"/>
          <a:srcRect r="-16" b="2"/>
          <a:stretch/>
        </p:blipFill>
        <p:spPr>
          <a:xfrm>
            <a:off x="2792452" y="2472592"/>
            <a:ext cx="6786386" cy="3282714"/>
          </a:xfrm>
          <a:prstGeom prst="rect">
            <a:avLst/>
          </a:prstGeom>
        </p:spPr>
      </p:pic>
      <p:sp>
        <p:nvSpPr>
          <p:cNvPr id="2" name="Slide Number Placeholder 1">
            <a:extLst>
              <a:ext uri="{FF2B5EF4-FFF2-40B4-BE49-F238E27FC236}">
                <a16:creationId xmlns="" xmlns:a16="http://schemas.microsoft.com/office/drawing/2014/main" id="{053A2AFF-0B9F-7351-A96F-DEE1256C142C}"/>
              </a:ext>
            </a:extLst>
          </p:cNvPr>
          <p:cNvSpPr>
            <a:spLocks noGrp="1"/>
          </p:cNvSpPr>
          <p:nvPr>
            <p:ph type="sldNum" sz="quarter" idx="12"/>
          </p:nvPr>
        </p:nvSpPr>
        <p:spPr/>
        <p:txBody>
          <a:bodyPr/>
          <a:lstStyle/>
          <a:p>
            <a:fld id="{A49FEDE7-8061-9B4D-88A1-7EA83A94C31B}" type="slidenum">
              <a:rPr lang="pt-BR" smtClean="0"/>
              <a:t>15</a:t>
            </a:fld>
            <a:endParaRPr lang="pt-BR" dirty="0"/>
          </a:p>
        </p:txBody>
      </p:sp>
    </p:spTree>
    <p:extLst>
      <p:ext uri="{BB962C8B-B14F-4D97-AF65-F5344CB8AC3E}">
        <p14:creationId xmlns:p14="http://schemas.microsoft.com/office/powerpoint/2010/main" val="368783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217081" y="191498"/>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 O que é o fluxo de resíduos?</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8" name="Oval 7">
            <a:extLst>
              <a:ext uri="{FF2B5EF4-FFF2-40B4-BE49-F238E27FC236}">
                <a16:creationId xmlns=""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sp>
        <p:nvSpPr>
          <p:cNvPr id="9" name="TextBox 8">
            <a:extLst>
              <a:ext uri="{FF2B5EF4-FFF2-40B4-BE49-F238E27FC236}">
                <a16:creationId xmlns=""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pt-BR" sz="2400" b="1" dirty="0" smtClean="0">
                <a:solidFill>
                  <a:schemeClr val="bg1"/>
                </a:solidFill>
              </a:rPr>
              <a:t>6</a:t>
            </a:r>
            <a:endParaRPr lang="pt-BR" sz="2400" b="1" dirty="0">
              <a:solidFill>
                <a:schemeClr val="bg1"/>
              </a:solidFill>
            </a:endParaRPr>
          </a:p>
        </p:txBody>
      </p:sp>
      <p:sp>
        <p:nvSpPr>
          <p:cNvPr id="10" name="TextBox 9">
            <a:extLst>
              <a:ext uri="{FF2B5EF4-FFF2-40B4-BE49-F238E27FC236}">
                <a16:creationId xmlns=""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pt-BR" sz="2000" b="1" dirty="0">
                <a:latin typeface="Calibri" panose="020F0502020204030204" pitchFamily="34" charset="0"/>
                <a:ea typeface="SimSun" panose="02010600030101010101" pitchFamily="2" charset="-122"/>
                <a:cs typeface="Calibri" panose="020F0502020204030204" pitchFamily="34" charset="0"/>
              </a:rPr>
              <a:t>Esses fardos de material reciclável são vendidos </a:t>
            </a:r>
            <a:r>
              <a:rPr lang="pt-BR" sz="20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para empresas </a:t>
            </a:r>
            <a:r>
              <a:rPr lang="pt-BR" sz="2000" b="1" dirty="0">
                <a:latin typeface="Calibri" panose="020F0502020204030204" pitchFamily="34" charset="0"/>
                <a:ea typeface="SimSun" panose="02010600030101010101" pitchFamily="2" charset="-122"/>
                <a:cs typeface="Calibri" panose="020F0502020204030204" pitchFamily="34" charset="0"/>
              </a:rPr>
              <a:t>que irão transformá-los em novos produtos. </a:t>
            </a:r>
            <a:endParaRPr lang="pt-BR" sz="20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a:extLst>
              <a:ext uri="{FF2B5EF4-FFF2-40B4-BE49-F238E27FC236}">
                <a16:creationId xmlns="" xmlns:a16="http://schemas.microsoft.com/office/drawing/2014/main" id="{3782B814-924A-C04C-A813-719E504EE0B2}"/>
              </a:ext>
            </a:extLst>
          </p:cNvPr>
          <p:cNvPicPr>
            <a:picLocks noChangeAspect="1"/>
          </p:cNvPicPr>
          <p:nvPr/>
        </p:nvPicPr>
        <p:blipFill rotWithShape="1">
          <a:blip r:embed="rId5"/>
          <a:stretch/>
        </p:blipFill>
        <p:spPr>
          <a:xfrm>
            <a:off x="2921555" y="2465014"/>
            <a:ext cx="6457185" cy="3278163"/>
          </a:xfrm>
          <a:prstGeom prst="rect">
            <a:avLst/>
          </a:prstGeom>
        </p:spPr>
      </p:pic>
      <p:sp>
        <p:nvSpPr>
          <p:cNvPr id="13" name="Oval 12">
            <a:extLst>
              <a:ext uri="{FF2B5EF4-FFF2-40B4-BE49-F238E27FC236}">
                <a16:creationId xmlns="" xmlns:a16="http://schemas.microsoft.com/office/drawing/2014/main" id="{29B568F2-FADA-574E-AE54-AE157E577DDF}"/>
              </a:ext>
            </a:extLst>
          </p:cNvPr>
          <p:cNvSpPr/>
          <p:nvPr/>
        </p:nvSpPr>
        <p:spPr>
          <a:xfrm>
            <a:off x="5191339" y="3209539"/>
            <a:ext cx="1814656" cy="1789112"/>
          </a:xfrm>
          <a:prstGeom prst="ellipse">
            <a:avLst/>
          </a:prstGeom>
          <a:solidFill>
            <a:srgbClr val="29C7F7">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sp>
        <p:nvSpPr>
          <p:cNvPr id="11" name="TextBox 10">
            <a:extLst>
              <a:ext uri="{FF2B5EF4-FFF2-40B4-BE49-F238E27FC236}">
                <a16:creationId xmlns="" xmlns:a16="http://schemas.microsoft.com/office/drawing/2014/main" id="{56A12021-8F38-2F4F-A141-DB0FC8257834}"/>
              </a:ext>
            </a:extLst>
          </p:cNvPr>
          <p:cNvSpPr txBox="1"/>
          <p:nvPr/>
        </p:nvSpPr>
        <p:spPr>
          <a:xfrm>
            <a:off x="5646990" y="3437768"/>
            <a:ext cx="884770" cy="1200329"/>
          </a:xfrm>
          <a:prstGeom prst="rect">
            <a:avLst/>
          </a:prstGeom>
          <a:noFill/>
        </p:spPr>
        <p:txBody>
          <a:bodyPr wrap="square" rtlCol="0">
            <a:spAutoFit/>
          </a:bodyPr>
          <a:lstStyle/>
          <a:p>
            <a:pPr algn="ctr"/>
            <a:r>
              <a:rPr lang="pt-BR" sz="7200" b="1" dirty="0" smtClean="0">
                <a:solidFill>
                  <a:schemeClr val="bg1"/>
                </a:solidFill>
              </a:rPr>
              <a:t>$</a:t>
            </a:r>
            <a:endParaRPr lang="pt-BR" sz="7200" b="1" dirty="0">
              <a:solidFill>
                <a:schemeClr val="bg1"/>
              </a:solidFill>
            </a:endParaRPr>
          </a:p>
        </p:txBody>
      </p:sp>
      <p:sp>
        <p:nvSpPr>
          <p:cNvPr id="2" name="Slide Number Placeholder 1">
            <a:extLst>
              <a:ext uri="{FF2B5EF4-FFF2-40B4-BE49-F238E27FC236}">
                <a16:creationId xmlns="" xmlns:a16="http://schemas.microsoft.com/office/drawing/2014/main" id="{96AC1F78-4821-8E15-9DB0-9C04786CE25D}"/>
              </a:ext>
            </a:extLst>
          </p:cNvPr>
          <p:cNvSpPr>
            <a:spLocks noGrp="1"/>
          </p:cNvSpPr>
          <p:nvPr>
            <p:ph type="sldNum" sz="quarter" idx="12"/>
          </p:nvPr>
        </p:nvSpPr>
        <p:spPr/>
        <p:txBody>
          <a:bodyPr/>
          <a:lstStyle/>
          <a:p>
            <a:fld id="{A49FEDE7-8061-9B4D-88A1-7EA83A94C31B}" type="slidenum">
              <a:rPr lang="pt-BR" smtClean="0"/>
              <a:t>16</a:t>
            </a:fld>
            <a:endParaRPr lang="pt-BR" dirty="0"/>
          </a:p>
        </p:txBody>
      </p:sp>
    </p:spTree>
    <p:extLst>
      <p:ext uri="{BB962C8B-B14F-4D97-AF65-F5344CB8AC3E}">
        <p14:creationId xmlns:p14="http://schemas.microsoft.com/office/powerpoint/2010/main" val="3127982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0" y="177851"/>
            <a:ext cx="12192000"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Atividade de Aula: </a:t>
            </a:r>
            <a:r>
              <a:rPr lang="pt-BR" sz="36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Auditoria de Resíduos de 1 Dia</a:t>
            </a:r>
            <a:endParaRPr lang="pt-BR" sz="36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pic>
        <p:nvPicPr>
          <p:cNvPr id="15" name="Picture 14" descr="A picture containing wall, indoor, person, cluttered&#10;&#10;Description automatically generated">
            <a:extLst>
              <a:ext uri="{FF2B5EF4-FFF2-40B4-BE49-F238E27FC236}">
                <a16:creationId xmlns="" xmlns:a16="http://schemas.microsoft.com/office/drawing/2014/main" id="{090CB04E-F59B-B741-BBC5-042C31463A30}"/>
              </a:ext>
            </a:extLst>
          </p:cNvPr>
          <p:cNvPicPr>
            <a:picLocks noChangeAspect="1"/>
          </p:cNvPicPr>
          <p:nvPr/>
        </p:nvPicPr>
        <p:blipFill rotWithShape="1">
          <a:blip r:embed="rId5"/>
          <a:srcRect r="-9" b="5"/>
          <a:stretch/>
        </p:blipFill>
        <p:spPr>
          <a:xfrm>
            <a:off x="2553024" y="1642131"/>
            <a:ext cx="6833323" cy="3926156"/>
          </a:xfrm>
          <a:prstGeom prst="rect">
            <a:avLst/>
          </a:prstGeom>
        </p:spPr>
      </p:pic>
      <p:sp>
        <p:nvSpPr>
          <p:cNvPr id="2" name="Slide Number Placeholder 1">
            <a:extLst>
              <a:ext uri="{FF2B5EF4-FFF2-40B4-BE49-F238E27FC236}">
                <a16:creationId xmlns="" xmlns:a16="http://schemas.microsoft.com/office/drawing/2014/main" id="{BE12273A-5F35-F7C2-9D73-0A1877C748B1}"/>
              </a:ext>
            </a:extLst>
          </p:cNvPr>
          <p:cNvSpPr>
            <a:spLocks noGrp="1"/>
          </p:cNvSpPr>
          <p:nvPr>
            <p:ph type="sldNum" sz="quarter" idx="12"/>
          </p:nvPr>
        </p:nvSpPr>
        <p:spPr/>
        <p:txBody>
          <a:bodyPr/>
          <a:lstStyle/>
          <a:p>
            <a:fld id="{A49FEDE7-8061-9B4D-88A1-7EA83A94C31B}" type="slidenum">
              <a:rPr lang="pt-BR" smtClean="0"/>
              <a:t>17</a:t>
            </a:fld>
            <a:endParaRPr lang="pt-BR" dirty="0"/>
          </a:p>
        </p:txBody>
      </p:sp>
      <p:sp>
        <p:nvSpPr>
          <p:cNvPr id="8" name="Google Shape;134;p4"/>
          <p:cNvSpPr/>
          <p:nvPr/>
        </p:nvSpPr>
        <p:spPr>
          <a:xfrm>
            <a:off x="7184050" y="3940505"/>
            <a:ext cx="1426550" cy="371475"/>
          </a:xfrm>
          <a:prstGeom prst="roundRect">
            <a:avLst>
              <a:gd name="adj" fmla="val 16667"/>
            </a:avLst>
          </a:prstGeom>
          <a:solidFill>
            <a:schemeClr val="bg1">
              <a:lumMod val="85000"/>
            </a:schemeClr>
          </a:solidFill>
          <a:ln>
            <a:noFill/>
          </a:ln>
        </p:spPr>
        <p:txBody>
          <a:bodyPr spcFirstLastPara="1" wrap="square" lIns="0" tIns="0" rIns="0" bIns="0" anchor="ctr" anchorCtr="0">
            <a:noAutofit/>
          </a:bodyPr>
          <a:lstStyle/>
          <a:p>
            <a:pPr lvl="0" algn="ctr"/>
            <a:r>
              <a:rPr lang="pt-BR" sz="1800" b="1" dirty="0" smtClean="0">
                <a:solidFill>
                  <a:schemeClr val="tx1"/>
                </a:solidFill>
                <a:latin typeface="Calibri"/>
                <a:ea typeface="Calibri"/>
                <a:cs typeface="Calibri"/>
                <a:sym typeface="Calibri"/>
              </a:rPr>
              <a:t>PLÁSTICO</a:t>
            </a:r>
            <a:endParaRPr lang="pt-BR" sz="3600" b="1"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839083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rPr>
              <a:t>O que é uma auditoria</a:t>
            </a:r>
            <a:r>
              <a:rPr lang="en-US"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t>
            </a:r>
            <a:endPar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pic>
        <p:nvPicPr>
          <p:cNvPr id="9" name="Picture 8" descr="A hand holding a phone&#10;&#10;Description automatically generated with low confidence">
            <a:extLst>
              <a:ext uri="{FF2B5EF4-FFF2-40B4-BE49-F238E27FC236}">
                <a16:creationId xmlns="" xmlns:a16="http://schemas.microsoft.com/office/drawing/2014/main" id="{093EBBD4-69A1-0E45-AF3D-F4FE4609F53F}"/>
              </a:ext>
            </a:extLst>
          </p:cNvPr>
          <p:cNvPicPr>
            <a:picLocks noChangeAspect="1"/>
          </p:cNvPicPr>
          <p:nvPr/>
        </p:nvPicPr>
        <p:blipFill rotWithShape="1">
          <a:blip r:embed="rId5"/>
          <a:srcRect b="-1"/>
          <a:stretch/>
        </p:blipFill>
        <p:spPr>
          <a:xfrm>
            <a:off x="2512948" y="1642131"/>
            <a:ext cx="7166102" cy="4089929"/>
          </a:xfrm>
          <a:prstGeom prst="rect">
            <a:avLst/>
          </a:prstGeom>
        </p:spPr>
      </p:pic>
      <p:sp>
        <p:nvSpPr>
          <p:cNvPr id="2" name="Slide Number Placeholder 1">
            <a:extLst>
              <a:ext uri="{FF2B5EF4-FFF2-40B4-BE49-F238E27FC236}">
                <a16:creationId xmlns="" xmlns:a16="http://schemas.microsoft.com/office/drawing/2014/main" id="{A75BC964-F464-FFD0-152E-6CF41FBD282C}"/>
              </a:ext>
            </a:extLst>
          </p:cNvPr>
          <p:cNvSpPr>
            <a:spLocks noGrp="1"/>
          </p:cNvSpPr>
          <p:nvPr>
            <p:ph type="sldNum" sz="quarter" idx="12"/>
          </p:nvPr>
        </p:nvSpPr>
        <p:spPr/>
        <p:txBody>
          <a:bodyPr/>
          <a:lstStyle/>
          <a:p>
            <a:fld id="{A49FEDE7-8061-9B4D-88A1-7EA83A94C31B}" type="slidenum">
              <a:rPr lang="x-none" smtClean="0"/>
              <a:t>18</a:t>
            </a:fld>
            <a:endParaRPr lang="x-none"/>
          </a:p>
        </p:txBody>
      </p:sp>
    </p:spTree>
    <p:extLst>
      <p:ext uri="{BB962C8B-B14F-4D97-AF65-F5344CB8AC3E}">
        <p14:creationId xmlns:p14="http://schemas.microsoft.com/office/powerpoint/2010/main" val="2537243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7"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5" name="Google Shape;235;p7"/>
          <p:cNvSpPr/>
          <p:nvPr/>
        </p:nvSpPr>
        <p:spPr>
          <a:xfrm>
            <a:off x="6515572" y="1169035"/>
            <a:ext cx="1631175" cy="1631175"/>
          </a:xfrm>
          <a:prstGeom prst="ellipse">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236" name="Google Shape;236;p7"/>
          <p:cNvSpPr txBox="1"/>
          <p:nvPr/>
        </p:nvSpPr>
        <p:spPr>
          <a:xfrm>
            <a:off x="-27298" y="1208401"/>
            <a:ext cx="12405815" cy="1631175"/>
          </a:xfrm>
          <a:prstGeom prst="rect">
            <a:avLst/>
          </a:prstGeom>
          <a:noFill/>
          <a:ln>
            <a:noFill/>
          </a:ln>
        </p:spPr>
        <p:txBody>
          <a:bodyPr spcFirstLastPara="1" wrap="square" lIns="91425" tIns="45700" rIns="91425" bIns="45700" anchor="t" anchorCtr="0">
            <a:spAutoFit/>
          </a:bodyPr>
          <a:lstStyle/>
          <a:p>
            <a:pPr lvl="0"/>
            <a:r>
              <a:rPr lang="pt-BR" sz="10000" b="1" dirty="0" smtClean="0">
                <a:solidFill>
                  <a:srgbClr val="29C7F7"/>
                </a:solidFill>
                <a:ea typeface="Calibri"/>
                <a:cs typeface="Calibri"/>
                <a:sym typeface="Calibri"/>
              </a:rPr>
              <a:t>Passos para        Dia de </a:t>
            </a:r>
            <a:r>
              <a:rPr lang="pt-BR" sz="10000" b="1" i="0" u="none" strike="noStrike" cap="none" dirty="0" smtClean="0">
                <a:solidFill>
                  <a:srgbClr val="29C7F7"/>
                </a:solidFill>
                <a:latin typeface="Calibri"/>
                <a:ea typeface="Calibri"/>
                <a:cs typeface="Calibri"/>
                <a:sym typeface="Calibri"/>
              </a:rPr>
              <a:t>      </a:t>
            </a:r>
            <a:endParaRPr lang="pt-BR" dirty="0"/>
          </a:p>
        </p:txBody>
      </p:sp>
      <p:sp>
        <p:nvSpPr>
          <p:cNvPr id="237" name="Google Shape;237;p7"/>
          <p:cNvSpPr/>
          <p:nvPr/>
        </p:nvSpPr>
        <p:spPr>
          <a:xfrm>
            <a:off x="6423760" y="1155387"/>
            <a:ext cx="1631175" cy="1631175"/>
          </a:xfrm>
          <a:prstGeom prst="ellipse">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238" name="Google Shape;238;p7"/>
          <p:cNvSpPr txBox="1"/>
          <p:nvPr/>
        </p:nvSpPr>
        <p:spPr>
          <a:xfrm>
            <a:off x="6826004" y="1138251"/>
            <a:ext cx="783645"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9800" b="1" dirty="0" smtClean="0">
                <a:solidFill>
                  <a:schemeClr val="lt1"/>
                </a:solidFill>
                <a:latin typeface="Calibri"/>
                <a:ea typeface="Calibri"/>
                <a:cs typeface="Calibri"/>
                <a:sym typeface="Calibri"/>
              </a:rPr>
              <a:t>1</a:t>
            </a:r>
            <a:endParaRPr lang="pt-BR" sz="11400" b="1" dirty="0">
              <a:solidFill>
                <a:schemeClr val="lt1"/>
              </a:solidFill>
              <a:latin typeface="Calibri"/>
              <a:ea typeface="Calibri"/>
              <a:cs typeface="Calibri"/>
              <a:sym typeface="Calibri"/>
            </a:endParaRPr>
          </a:p>
        </p:txBody>
      </p:sp>
      <p:sp>
        <p:nvSpPr>
          <p:cNvPr id="9" name="Google Shape;236;p7">
            <a:extLst>
              <a:ext uri="{FF2B5EF4-FFF2-40B4-BE49-F238E27FC236}">
                <a16:creationId xmlns="" xmlns:a16="http://schemas.microsoft.com/office/drawing/2014/main" id="{D807B851-071D-CE43-8B91-653DFF545371}"/>
              </a:ext>
            </a:extLst>
          </p:cNvPr>
          <p:cNvSpPr txBox="1"/>
          <p:nvPr/>
        </p:nvSpPr>
        <p:spPr>
          <a:xfrm>
            <a:off x="0" y="2914421"/>
            <a:ext cx="12192000" cy="1785064"/>
          </a:xfrm>
          <a:prstGeom prst="rect">
            <a:avLst/>
          </a:prstGeom>
          <a:noFill/>
          <a:ln>
            <a:noFill/>
          </a:ln>
        </p:spPr>
        <p:txBody>
          <a:bodyPr spcFirstLastPara="1" wrap="square" lIns="91425" tIns="45700" rIns="91425" bIns="45700" anchor="t" anchorCtr="0">
            <a:spAutoFit/>
          </a:bodyPr>
          <a:lstStyle/>
          <a:p>
            <a:pPr lvl="0"/>
            <a:r>
              <a:rPr lang="pt-BR" sz="11000" b="1" dirty="0" smtClean="0">
                <a:solidFill>
                  <a:srgbClr val="3AC69D"/>
                </a:solidFill>
                <a:ea typeface="Calibri"/>
                <a:cs typeface="Calibri"/>
                <a:sym typeface="Calibri"/>
              </a:rPr>
              <a:t>Auditoria Doméstica</a:t>
            </a:r>
            <a:endParaRPr lang="pt-BR" sz="11000" b="1" dirty="0">
              <a:solidFill>
                <a:srgbClr val="3AC69D"/>
              </a:solidFill>
              <a:ea typeface="Calibri"/>
              <a:cs typeface="Calibri"/>
              <a:sym typeface="Calibri"/>
            </a:endParaRPr>
          </a:p>
        </p:txBody>
      </p:sp>
      <p:sp>
        <p:nvSpPr>
          <p:cNvPr id="2" name="Slide Number Placeholder 1">
            <a:extLst>
              <a:ext uri="{FF2B5EF4-FFF2-40B4-BE49-F238E27FC236}">
                <a16:creationId xmlns="" xmlns:a16="http://schemas.microsoft.com/office/drawing/2014/main" id="{89AB34EB-4334-96DA-D267-187006A175F8}"/>
              </a:ext>
            </a:extLst>
          </p:cNvPr>
          <p:cNvSpPr>
            <a:spLocks noGrp="1"/>
          </p:cNvSpPr>
          <p:nvPr>
            <p:ph type="sldNum" sz="quarter" idx="12"/>
          </p:nvPr>
        </p:nvSpPr>
        <p:spPr/>
        <p:txBody>
          <a:bodyPr/>
          <a:lstStyle/>
          <a:p>
            <a:fld id="{A49FEDE7-8061-9B4D-88A1-7EA83A94C31B}" type="slidenum">
              <a:rPr lang="pt-BR" smtClean="0"/>
              <a:t>19</a:t>
            </a:fld>
            <a:endParaRPr lang="pt-B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BC6657B-1248-6B4D-AE85-8670C18C8E1B}"/>
              </a:ext>
            </a:extLst>
          </p:cNvPr>
          <p:cNvPicPr>
            <a:picLocks noChangeAspect="1"/>
          </p:cNvPicPr>
          <p:nvPr/>
        </p:nvPicPr>
        <p:blipFill>
          <a:blip r:embed="rId3"/>
          <a:stretch>
            <a:fillRect/>
          </a:stretch>
        </p:blipFill>
        <p:spPr>
          <a:xfrm>
            <a:off x="0" y="25016"/>
            <a:ext cx="12192000" cy="6858000"/>
          </a:xfrm>
          <a:prstGeom prst="rect">
            <a:avLst/>
          </a:prstGeom>
        </p:spPr>
      </p:pic>
      <p:sp>
        <p:nvSpPr>
          <p:cNvPr id="5" name="Rectangle 4">
            <a:extLst>
              <a:ext uri="{FF2B5EF4-FFF2-40B4-BE49-F238E27FC236}">
                <a16:creationId xmlns="" xmlns:a16="http://schemas.microsoft.com/office/drawing/2014/main" id="{5171BC68-CC43-2B4D-BB8F-888BEB7BEB09}"/>
              </a:ext>
            </a:extLst>
          </p:cNvPr>
          <p:cNvSpPr/>
          <p:nvPr/>
        </p:nvSpPr>
        <p:spPr>
          <a:xfrm>
            <a:off x="368356" y="1587764"/>
            <a:ext cx="11232241" cy="1274195"/>
          </a:xfrm>
          <a:prstGeom prst="rect">
            <a:avLst/>
          </a:prstGeom>
        </p:spPr>
        <p:txBody>
          <a:bodyPr wrap="square">
            <a:spAutoFit/>
          </a:bodyPr>
          <a:lstStyle/>
          <a:p>
            <a:pPr algn="thaiDist">
              <a:lnSpc>
                <a:spcPct val="120000"/>
              </a:lnSpc>
            </a:pPr>
            <a:r>
              <a:rPr lang="pt-BR" sz="1600" b="1" dirty="0"/>
              <a:t>Os alunos considerarão a quantidade de resíduos que eles pessoalmente e como uma classe geram a cada dia e a porção que é reciclável e não reciclável, realizando uma "auditoria de resíduos" em casa. Eles analisarão sua contribuição pessoal para o fluxo de resíduos e desenvolverão ideias sobre como podem reduzir a quantidade de resíduos que fazem. Usando os dados coletados de suas auditorias de resíduos, os alunos calcularão a quantidade de material reciclável e não reciclável que produzem em um dia</a:t>
            </a:r>
            <a:r>
              <a:rPr lang="pt-BR" sz="1600" b="1" dirty="0" smtClean="0">
                <a:solidFill>
                  <a:srgbClr val="262626"/>
                </a:solidFill>
              </a:rPr>
              <a:t>.</a:t>
            </a:r>
            <a:endParaRPr lang="pt-BR" sz="1600" b="1" dirty="0">
              <a:solidFill>
                <a:srgbClr val="262626"/>
              </a:solidFill>
            </a:endParaRPr>
          </a:p>
        </p:txBody>
      </p:sp>
      <p:sp>
        <p:nvSpPr>
          <p:cNvPr id="6" name="Rounded Rectangle 5">
            <a:extLst>
              <a:ext uri="{FF2B5EF4-FFF2-40B4-BE49-F238E27FC236}">
                <a16:creationId xmlns="" xmlns:a16="http://schemas.microsoft.com/office/drawing/2014/main" id="{FD9AA248-B0AF-F84E-94F8-0CF855A300AF}"/>
              </a:ext>
            </a:extLst>
          </p:cNvPr>
          <p:cNvSpPr/>
          <p:nvPr/>
        </p:nvSpPr>
        <p:spPr>
          <a:xfrm>
            <a:off x="313764" y="1462601"/>
            <a:ext cx="11371732" cy="1610379"/>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Oval 12">
            <a:extLst>
              <a:ext uri="{FF2B5EF4-FFF2-40B4-BE49-F238E27FC236}">
                <a16:creationId xmlns="" xmlns:a16="http://schemas.microsoft.com/office/drawing/2014/main" id="{AFD3679D-4E6B-824C-8459-CC5623869861}"/>
              </a:ext>
            </a:extLst>
          </p:cNvPr>
          <p:cNvSpPr/>
          <p:nvPr/>
        </p:nvSpPr>
        <p:spPr>
          <a:xfrm>
            <a:off x="1181181" y="3411644"/>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Oval 10">
            <a:extLst>
              <a:ext uri="{FF2B5EF4-FFF2-40B4-BE49-F238E27FC236}">
                <a16:creationId xmlns="" xmlns:a16="http://schemas.microsoft.com/office/drawing/2014/main" id="{6AF8E32D-9947-CF40-B17C-19E63D868AE9}"/>
              </a:ext>
            </a:extLst>
          </p:cNvPr>
          <p:cNvSpPr/>
          <p:nvPr/>
        </p:nvSpPr>
        <p:spPr>
          <a:xfrm>
            <a:off x="1127544" y="3411644"/>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ctangle 11">
            <a:extLst>
              <a:ext uri="{FF2B5EF4-FFF2-40B4-BE49-F238E27FC236}">
                <a16:creationId xmlns="" xmlns:a16="http://schemas.microsoft.com/office/drawing/2014/main" id="{A09C8872-CA45-934A-B4B7-1B49C3EB120A}"/>
              </a:ext>
            </a:extLst>
          </p:cNvPr>
          <p:cNvSpPr/>
          <p:nvPr/>
        </p:nvSpPr>
        <p:spPr>
          <a:xfrm>
            <a:off x="1172128" y="3391592"/>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1</a:t>
            </a:r>
            <a:endParaRPr lang="pt-BR" b="1" dirty="0">
              <a:solidFill>
                <a:schemeClr val="bg1"/>
              </a:solidFill>
              <a:cs typeface="Arial" panose="020B0604020202020204" pitchFamily="34" charset="0"/>
            </a:endParaRPr>
          </a:p>
        </p:txBody>
      </p:sp>
      <p:sp>
        <p:nvSpPr>
          <p:cNvPr id="16" name="Rectangle 15">
            <a:extLst>
              <a:ext uri="{FF2B5EF4-FFF2-40B4-BE49-F238E27FC236}">
                <a16:creationId xmlns="" xmlns:a16="http://schemas.microsoft.com/office/drawing/2014/main" id="{129E9067-F706-6F44-B199-2326A583B255}"/>
              </a:ext>
            </a:extLst>
          </p:cNvPr>
          <p:cNvSpPr/>
          <p:nvPr/>
        </p:nvSpPr>
        <p:spPr>
          <a:xfrm>
            <a:off x="1678983" y="3454016"/>
            <a:ext cx="10006513" cy="683264"/>
          </a:xfrm>
          <a:prstGeom prst="rect">
            <a:avLst/>
          </a:prstGeom>
        </p:spPr>
        <p:txBody>
          <a:bodyPr wrap="square">
            <a:spAutoFit/>
          </a:bodyPr>
          <a:lstStyle/>
          <a:p>
            <a:pPr algn="thaiDist">
              <a:lnSpc>
                <a:spcPct val="120000"/>
              </a:lnSpc>
            </a:pPr>
            <a:r>
              <a:rPr lang="pt-BR" sz="1600" b="1" dirty="0"/>
              <a:t>Exiba os slides da aula e crie uma discussão sobre o que eles já sabem sobre reciclagem e introduza o conceito de auditoria</a:t>
            </a:r>
            <a:r>
              <a:rPr lang="pt-BR" sz="1600" b="1" dirty="0" smtClean="0">
                <a:solidFill>
                  <a:srgbClr val="262626"/>
                </a:solidFill>
              </a:rPr>
              <a:t>.</a:t>
            </a:r>
            <a:endParaRPr lang="pt-BR" sz="1600" dirty="0">
              <a:solidFill>
                <a:srgbClr val="262626"/>
              </a:solidFill>
            </a:endParaRPr>
          </a:p>
        </p:txBody>
      </p:sp>
      <p:sp>
        <p:nvSpPr>
          <p:cNvPr id="9" name="Bent-Up Arrow 8">
            <a:extLst>
              <a:ext uri="{FF2B5EF4-FFF2-40B4-BE49-F238E27FC236}">
                <a16:creationId xmlns="" xmlns:a16="http://schemas.microsoft.com/office/drawing/2014/main" id="{7E685EE8-20F6-2244-87AD-51209B6BB19A}"/>
              </a:ext>
            </a:extLst>
          </p:cNvPr>
          <p:cNvSpPr/>
          <p:nvPr/>
        </p:nvSpPr>
        <p:spPr>
          <a:xfrm rot="5400000">
            <a:off x="586952" y="3354363"/>
            <a:ext cx="402546" cy="301686"/>
          </a:xfrm>
          <a:prstGeom prst="bentUp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ctangle 16">
            <a:extLst>
              <a:ext uri="{FF2B5EF4-FFF2-40B4-BE49-F238E27FC236}">
                <a16:creationId xmlns="" xmlns:a16="http://schemas.microsoft.com/office/drawing/2014/main" id="{81A06BB7-A57A-5E4F-B6DD-27B41AC228A3}"/>
              </a:ext>
            </a:extLst>
          </p:cNvPr>
          <p:cNvSpPr/>
          <p:nvPr/>
        </p:nvSpPr>
        <p:spPr>
          <a:xfrm>
            <a:off x="1678983" y="4570025"/>
            <a:ext cx="10006513" cy="387798"/>
          </a:xfrm>
          <a:prstGeom prst="rect">
            <a:avLst/>
          </a:prstGeom>
        </p:spPr>
        <p:txBody>
          <a:bodyPr wrap="square">
            <a:spAutoFit/>
          </a:bodyPr>
          <a:lstStyle/>
          <a:p>
            <a:pPr algn="thaiDist">
              <a:lnSpc>
                <a:spcPct val="120000"/>
              </a:lnSpc>
            </a:pPr>
            <a:r>
              <a:rPr lang="pt-BR" sz="1600" b="1" dirty="0"/>
              <a:t>Imprima o folheto "SIM/NÃO" e o folheto "Formulário de Auditoria de </a:t>
            </a:r>
            <a:r>
              <a:rPr lang="pt-BR" sz="1600" b="1" dirty="0" smtClean="0"/>
              <a:t>Resíduos"</a:t>
            </a:r>
            <a:r>
              <a:rPr lang="pt-BR" sz="1600" b="1" dirty="0" smtClean="0">
                <a:solidFill>
                  <a:srgbClr val="262626"/>
                </a:solidFill>
              </a:rPr>
              <a:t>.</a:t>
            </a:r>
            <a:endParaRPr lang="pt-BR" sz="1600" dirty="0">
              <a:solidFill>
                <a:srgbClr val="262626"/>
              </a:solidFill>
            </a:endParaRPr>
          </a:p>
        </p:txBody>
      </p:sp>
      <p:grpSp>
        <p:nvGrpSpPr>
          <p:cNvPr id="2" name="Group 1">
            <a:extLst>
              <a:ext uri="{FF2B5EF4-FFF2-40B4-BE49-F238E27FC236}">
                <a16:creationId xmlns="" xmlns:a16="http://schemas.microsoft.com/office/drawing/2014/main" id="{028070B3-A438-764A-82E1-AE925C4407E3}"/>
              </a:ext>
            </a:extLst>
          </p:cNvPr>
          <p:cNvGrpSpPr/>
          <p:nvPr/>
        </p:nvGrpSpPr>
        <p:grpSpPr>
          <a:xfrm>
            <a:off x="1123489" y="4518559"/>
            <a:ext cx="443210" cy="424732"/>
            <a:chOff x="1123489" y="4518559"/>
            <a:chExt cx="443210" cy="424732"/>
          </a:xfrm>
        </p:grpSpPr>
        <p:sp>
          <p:nvSpPr>
            <p:cNvPr id="18" name="Oval 17">
              <a:extLst>
                <a:ext uri="{FF2B5EF4-FFF2-40B4-BE49-F238E27FC236}">
                  <a16:creationId xmlns="" xmlns:a16="http://schemas.microsoft.com/office/drawing/2014/main" id="{29FF3893-EED7-864D-8322-60945ABF4897}"/>
                </a:ext>
              </a:extLst>
            </p:cNvPr>
            <p:cNvSpPr/>
            <p:nvPr/>
          </p:nvSpPr>
          <p:spPr>
            <a:xfrm>
              <a:off x="1177126" y="4538611"/>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Oval 18">
              <a:extLst>
                <a:ext uri="{FF2B5EF4-FFF2-40B4-BE49-F238E27FC236}">
                  <a16:creationId xmlns="" xmlns:a16="http://schemas.microsoft.com/office/drawing/2014/main" id="{D546FFE0-AC33-634C-9CF5-2A183710E4D7}"/>
                </a:ext>
              </a:extLst>
            </p:cNvPr>
            <p:cNvSpPr/>
            <p:nvPr/>
          </p:nvSpPr>
          <p:spPr>
            <a:xfrm>
              <a:off x="1123489" y="453861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ctangle 19">
              <a:extLst>
                <a:ext uri="{FF2B5EF4-FFF2-40B4-BE49-F238E27FC236}">
                  <a16:creationId xmlns="" xmlns:a16="http://schemas.microsoft.com/office/drawing/2014/main" id="{21ADB98F-BBCE-D348-A0D8-68BD5406CE7D}"/>
                </a:ext>
              </a:extLst>
            </p:cNvPr>
            <p:cNvSpPr/>
            <p:nvPr/>
          </p:nvSpPr>
          <p:spPr>
            <a:xfrm>
              <a:off x="1168073" y="4518559"/>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2</a:t>
              </a:r>
              <a:endParaRPr lang="pt-BR" b="1" dirty="0">
                <a:solidFill>
                  <a:schemeClr val="bg1"/>
                </a:solidFill>
                <a:cs typeface="Arial" panose="020B0604020202020204" pitchFamily="34" charset="0"/>
              </a:endParaRPr>
            </a:p>
          </p:txBody>
        </p:sp>
      </p:grpSp>
      <p:sp>
        <p:nvSpPr>
          <p:cNvPr id="32" name="Rounded Rectangle 31">
            <a:extLst>
              <a:ext uri="{FF2B5EF4-FFF2-40B4-BE49-F238E27FC236}">
                <a16:creationId xmlns="" xmlns:a16="http://schemas.microsoft.com/office/drawing/2014/main" id="{03D80DED-07FA-7648-A98B-006FFF2CC66F}"/>
              </a:ext>
            </a:extLst>
          </p:cNvPr>
          <p:cNvSpPr/>
          <p:nvPr/>
        </p:nvSpPr>
        <p:spPr>
          <a:xfrm>
            <a:off x="2333767" y="185126"/>
            <a:ext cx="7792871"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Rounded Rectangle 32">
            <a:extLst>
              <a:ext uri="{FF2B5EF4-FFF2-40B4-BE49-F238E27FC236}">
                <a16:creationId xmlns="" xmlns:a16="http://schemas.microsoft.com/office/drawing/2014/main" id="{AE593411-CF70-804B-88B7-4B861BF579DE}"/>
              </a:ext>
            </a:extLst>
          </p:cNvPr>
          <p:cNvSpPr/>
          <p:nvPr/>
        </p:nvSpPr>
        <p:spPr>
          <a:xfrm>
            <a:off x="2333767" y="185126"/>
            <a:ext cx="7792871"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TextBox 33">
            <a:extLst>
              <a:ext uri="{FF2B5EF4-FFF2-40B4-BE49-F238E27FC236}">
                <a16:creationId xmlns="" xmlns:a16="http://schemas.microsoft.com/office/drawing/2014/main" id="{C098EEBB-9906-934A-AAC3-1F3847C7F9B7}"/>
              </a:ext>
            </a:extLst>
          </p:cNvPr>
          <p:cNvSpPr txBox="1"/>
          <p:nvPr/>
        </p:nvSpPr>
        <p:spPr>
          <a:xfrm>
            <a:off x="2333766" y="294106"/>
            <a:ext cx="7792871" cy="584775"/>
          </a:xfrm>
          <a:prstGeom prst="rect">
            <a:avLst/>
          </a:prstGeom>
          <a:noFill/>
        </p:spPr>
        <p:txBody>
          <a:bodyPr wrap="square" rtlCol="0">
            <a:spAutoFit/>
          </a:bodyPr>
          <a:lstStyle/>
          <a:p>
            <a:pPr algn="ctr"/>
            <a:r>
              <a:rPr lang="pt-BR" sz="3200" b="1" dirty="0" smtClean="0">
                <a:solidFill>
                  <a:schemeClr val="bg1"/>
                </a:solidFill>
              </a:rPr>
              <a:t>Preparação da Aula e Alinhamento Curricular</a:t>
            </a:r>
            <a:endParaRPr lang="pt-BR" sz="3200" b="1" dirty="0">
              <a:solidFill>
                <a:schemeClr val="bg1"/>
              </a:solidFill>
            </a:endParaRPr>
          </a:p>
        </p:txBody>
      </p:sp>
      <p:sp>
        <p:nvSpPr>
          <p:cNvPr id="21" name="TextBox 20">
            <a:extLst>
              <a:ext uri="{FF2B5EF4-FFF2-40B4-BE49-F238E27FC236}">
                <a16:creationId xmlns="" xmlns:a16="http://schemas.microsoft.com/office/drawing/2014/main"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Tempo de preparação: 10 – 15 minutos</a:t>
            </a:r>
            <a:endParaRPr lang="pt-BR" sz="1400" b="1" dirty="0">
              <a:solidFill>
                <a:schemeClr val="bg1"/>
              </a:solidFill>
            </a:endParaRPr>
          </a:p>
        </p:txBody>
      </p:sp>
      <p:grpSp>
        <p:nvGrpSpPr>
          <p:cNvPr id="24" name="Group 23">
            <a:extLst>
              <a:ext uri="{FF2B5EF4-FFF2-40B4-BE49-F238E27FC236}">
                <a16:creationId xmlns="" xmlns:a16="http://schemas.microsoft.com/office/drawing/2014/main" id="{20FF0874-EA06-B945-B328-28D5AB63EDB2}"/>
              </a:ext>
            </a:extLst>
          </p:cNvPr>
          <p:cNvGrpSpPr/>
          <p:nvPr/>
        </p:nvGrpSpPr>
        <p:grpSpPr>
          <a:xfrm>
            <a:off x="1123489" y="5553554"/>
            <a:ext cx="443210" cy="424732"/>
            <a:chOff x="1123489" y="4518559"/>
            <a:chExt cx="443210" cy="424732"/>
          </a:xfrm>
        </p:grpSpPr>
        <p:sp>
          <p:nvSpPr>
            <p:cNvPr id="25" name="Oval 24">
              <a:extLst>
                <a:ext uri="{FF2B5EF4-FFF2-40B4-BE49-F238E27FC236}">
                  <a16:creationId xmlns="" xmlns:a16="http://schemas.microsoft.com/office/drawing/2014/main" id="{E374C172-2215-614F-A754-E914E3D36E4A}"/>
                </a:ext>
              </a:extLst>
            </p:cNvPr>
            <p:cNvSpPr/>
            <p:nvPr/>
          </p:nvSpPr>
          <p:spPr>
            <a:xfrm>
              <a:off x="1177126" y="4538611"/>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Oval 25">
              <a:extLst>
                <a:ext uri="{FF2B5EF4-FFF2-40B4-BE49-F238E27FC236}">
                  <a16:creationId xmlns="" xmlns:a16="http://schemas.microsoft.com/office/drawing/2014/main" id="{1F35FFCC-25AA-7E45-93E7-DB5525D72676}"/>
                </a:ext>
              </a:extLst>
            </p:cNvPr>
            <p:cNvSpPr/>
            <p:nvPr/>
          </p:nvSpPr>
          <p:spPr>
            <a:xfrm>
              <a:off x="1123489" y="453861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7" name="Rectangle 26">
              <a:extLst>
                <a:ext uri="{FF2B5EF4-FFF2-40B4-BE49-F238E27FC236}">
                  <a16:creationId xmlns="" xmlns:a16="http://schemas.microsoft.com/office/drawing/2014/main" id="{3E4A081B-81CF-1242-8887-2A6F2A4DD44E}"/>
                </a:ext>
              </a:extLst>
            </p:cNvPr>
            <p:cNvSpPr/>
            <p:nvPr/>
          </p:nvSpPr>
          <p:spPr>
            <a:xfrm>
              <a:off x="1168073" y="4518559"/>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3</a:t>
              </a:r>
              <a:endParaRPr lang="pt-BR" b="1" dirty="0">
                <a:solidFill>
                  <a:schemeClr val="bg1"/>
                </a:solidFill>
                <a:cs typeface="Arial" panose="020B0604020202020204" pitchFamily="34" charset="0"/>
              </a:endParaRPr>
            </a:p>
          </p:txBody>
        </p:sp>
      </p:grpSp>
      <p:sp>
        <p:nvSpPr>
          <p:cNvPr id="28" name="Rectangle 27">
            <a:extLst>
              <a:ext uri="{FF2B5EF4-FFF2-40B4-BE49-F238E27FC236}">
                <a16:creationId xmlns="" xmlns:a16="http://schemas.microsoft.com/office/drawing/2014/main" id="{182310CE-C887-E942-97A0-64E19F8B35E7}"/>
              </a:ext>
            </a:extLst>
          </p:cNvPr>
          <p:cNvSpPr/>
          <p:nvPr/>
        </p:nvSpPr>
        <p:spPr>
          <a:xfrm>
            <a:off x="1678983" y="5559895"/>
            <a:ext cx="10006513" cy="387798"/>
          </a:xfrm>
          <a:prstGeom prst="rect">
            <a:avLst/>
          </a:prstGeom>
        </p:spPr>
        <p:txBody>
          <a:bodyPr wrap="square">
            <a:spAutoFit/>
          </a:bodyPr>
          <a:lstStyle/>
          <a:p>
            <a:pPr algn="thaiDist">
              <a:lnSpc>
                <a:spcPct val="120000"/>
              </a:lnSpc>
            </a:pPr>
            <a:r>
              <a:rPr lang="pt-BR" sz="1600" b="1" dirty="0"/>
              <a:t>Prepare uma balança doméstica padrão para pesar os itens que os alunos levarão para a aula</a:t>
            </a:r>
            <a:r>
              <a:rPr lang="pt-BR" sz="1600" b="1" dirty="0" smtClean="0">
                <a:solidFill>
                  <a:srgbClr val="262626"/>
                </a:solidFill>
              </a:rPr>
              <a:t>.</a:t>
            </a:r>
            <a:endParaRPr lang="pt-BR" sz="1600" dirty="0">
              <a:solidFill>
                <a:srgbClr val="262626"/>
              </a:solidFill>
            </a:endParaRPr>
          </a:p>
        </p:txBody>
      </p:sp>
      <p:sp>
        <p:nvSpPr>
          <p:cNvPr id="4" name="Slide Number Placeholder 3">
            <a:extLst>
              <a:ext uri="{FF2B5EF4-FFF2-40B4-BE49-F238E27FC236}">
                <a16:creationId xmlns="" xmlns:a16="http://schemas.microsoft.com/office/drawing/2014/main" id="{B31BF8AF-BE57-C219-ED15-2ADEAD61084C}"/>
              </a:ext>
            </a:extLst>
          </p:cNvPr>
          <p:cNvSpPr>
            <a:spLocks noGrp="1"/>
          </p:cNvSpPr>
          <p:nvPr>
            <p:ph type="sldNum" sz="quarter" idx="12"/>
          </p:nvPr>
        </p:nvSpPr>
        <p:spPr/>
        <p:txBody>
          <a:bodyPr/>
          <a:lstStyle/>
          <a:p>
            <a:fld id="{A49FEDE7-8061-9B4D-88A1-7EA83A94C31B}" type="slidenum">
              <a:rPr lang="pt-BR" smtClean="0"/>
              <a:t>2</a:t>
            </a:fld>
            <a:endParaRPr lang="pt-BR" dirty="0"/>
          </a:p>
        </p:txBody>
      </p:sp>
    </p:spTree>
    <p:extLst>
      <p:ext uri="{BB962C8B-B14F-4D97-AF65-F5344CB8AC3E}">
        <p14:creationId xmlns:p14="http://schemas.microsoft.com/office/powerpoint/2010/main" val="2869964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2" name="TextBox 11">
            <a:extLst>
              <a:ext uri="{FF2B5EF4-FFF2-40B4-BE49-F238E27FC236}">
                <a16:creationId xmlns="" xmlns:a16="http://schemas.microsoft.com/office/drawing/2014/main" id="{E5B03428-9A31-DE4F-965F-62E7D6234A46}"/>
              </a:ext>
            </a:extLst>
          </p:cNvPr>
          <p:cNvSpPr txBox="1"/>
          <p:nvPr/>
        </p:nvSpPr>
        <p:spPr>
          <a:xfrm>
            <a:off x="409433" y="557661"/>
            <a:ext cx="1117932"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13" name="TextBox 12">
            <a:extLst>
              <a:ext uri="{FF2B5EF4-FFF2-40B4-BE49-F238E27FC236}">
                <a16:creationId xmlns=""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pt-BR" sz="3200" b="1" dirty="0" smtClean="0">
                <a:solidFill>
                  <a:schemeClr val="bg1"/>
                </a:solidFill>
              </a:rPr>
              <a:t>1</a:t>
            </a:r>
            <a:endParaRPr lang="pt-BR" sz="3200" b="1" dirty="0">
              <a:solidFill>
                <a:schemeClr val="bg1"/>
              </a:solidFill>
            </a:endParaRPr>
          </a:p>
        </p:txBody>
      </p:sp>
      <p:sp>
        <p:nvSpPr>
          <p:cNvPr id="14" name="TextBox 13">
            <a:extLst>
              <a:ext uri="{FF2B5EF4-FFF2-40B4-BE49-F238E27FC236}">
                <a16:creationId xmlns="" xmlns:a16="http://schemas.microsoft.com/office/drawing/2014/main" id="{C6009306-8EA5-C042-98DD-D29030A915EB}"/>
              </a:ext>
            </a:extLst>
          </p:cNvPr>
          <p:cNvSpPr txBox="1"/>
          <p:nvPr/>
        </p:nvSpPr>
        <p:spPr>
          <a:xfrm>
            <a:off x="2323411" y="557661"/>
            <a:ext cx="9169341" cy="1323439"/>
          </a:xfrm>
          <a:prstGeom prst="rect">
            <a:avLst/>
          </a:prstGeom>
          <a:noFill/>
        </p:spPr>
        <p:txBody>
          <a:bodyPr wrap="square" rtlCol="0">
            <a:spAutoFit/>
          </a:bodyPr>
          <a:lstStyle/>
          <a:p>
            <a:r>
              <a:rPr lang="pt-BR" sz="2000" b="1" dirty="0" smtClean="0">
                <a:solidFill>
                  <a:srgbClr val="434444"/>
                </a:solidFill>
              </a:rPr>
              <a:t>Verifique com seus pais para escolher um dia para a auditoria de resíduos domésticos. No dia da auditoria, certifique-se </a:t>
            </a:r>
            <a:r>
              <a:rPr lang="pt-BR" sz="2000" b="1" dirty="0" smtClean="0">
                <a:solidFill>
                  <a:srgbClr val="29C7F7"/>
                </a:solidFill>
              </a:rPr>
              <a:t>de escolher 2 recipientes para resíduos não recicláveis e resíduos recicláveis, </a:t>
            </a:r>
            <a:r>
              <a:rPr lang="pt-BR" sz="2000" b="1" dirty="0" smtClean="0"/>
              <a:t>e certifique-se de que ambos estão vazios antes de começar.</a:t>
            </a:r>
            <a:endParaRPr lang="pt-BR" sz="2000" b="1" dirty="0">
              <a:solidFill>
                <a:srgbClr val="434444"/>
              </a:solidFill>
            </a:endParaRPr>
          </a:p>
        </p:txBody>
      </p:sp>
      <p:pic>
        <p:nvPicPr>
          <p:cNvPr id="3" name="Picture 2" descr="A picture containing bin&#10;&#10;Description automatically generated">
            <a:extLst>
              <a:ext uri="{FF2B5EF4-FFF2-40B4-BE49-F238E27FC236}">
                <a16:creationId xmlns="" xmlns:a16="http://schemas.microsoft.com/office/drawing/2014/main" id="{D5CDB5F9-7930-F744-A399-1C47EE360CFF}"/>
              </a:ext>
            </a:extLst>
          </p:cNvPr>
          <p:cNvPicPr>
            <a:picLocks noChangeAspect="1"/>
          </p:cNvPicPr>
          <p:nvPr/>
        </p:nvPicPr>
        <p:blipFill rotWithShape="1">
          <a:blip r:embed="rId4"/>
          <a:srcRect r="-147" b="-46"/>
          <a:stretch/>
        </p:blipFill>
        <p:spPr>
          <a:xfrm>
            <a:off x="3065931" y="1429670"/>
            <a:ext cx="2719234" cy="4482226"/>
          </a:xfrm>
          <a:prstGeom prst="rect">
            <a:avLst/>
          </a:prstGeom>
        </p:spPr>
      </p:pic>
      <p:pic>
        <p:nvPicPr>
          <p:cNvPr id="6" name="Picture 5" descr="Icon&#10;&#10;Description automatically generated">
            <a:extLst>
              <a:ext uri="{FF2B5EF4-FFF2-40B4-BE49-F238E27FC236}">
                <a16:creationId xmlns="" xmlns:a16="http://schemas.microsoft.com/office/drawing/2014/main" id="{1DFB157B-498C-0E48-9567-DDC892B8B3CB}"/>
              </a:ext>
            </a:extLst>
          </p:cNvPr>
          <p:cNvPicPr>
            <a:picLocks noChangeAspect="1"/>
          </p:cNvPicPr>
          <p:nvPr/>
        </p:nvPicPr>
        <p:blipFill>
          <a:blip r:embed="rId5"/>
          <a:stretch>
            <a:fillRect/>
          </a:stretch>
        </p:blipFill>
        <p:spPr>
          <a:xfrm>
            <a:off x="4667097" y="1608581"/>
            <a:ext cx="5377498" cy="4527176"/>
          </a:xfrm>
          <a:prstGeom prst="rect">
            <a:avLst/>
          </a:prstGeom>
        </p:spPr>
      </p:pic>
      <p:sp>
        <p:nvSpPr>
          <p:cNvPr id="15" name="TextBox 14">
            <a:extLst>
              <a:ext uri="{FF2B5EF4-FFF2-40B4-BE49-F238E27FC236}">
                <a16:creationId xmlns="" xmlns:a16="http://schemas.microsoft.com/office/drawing/2014/main" id="{F0E4EE5C-B54A-724A-980A-04778B5480ED}"/>
              </a:ext>
            </a:extLst>
          </p:cNvPr>
          <p:cNvSpPr txBox="1"/>
          <p:nvPr/>
        </p:nvSpPr>
        <p:spPr>
          <a:xfrm>
            <a:off x="289747" y="4107702"/>
            <a:ext cx="3009265" cy="1077218"/>
          </a:xfrm>
          <a:prstGeom prst="rect">
            <a:avLst/>
          </a:prstGeom>
          <a:noFill/>
        </p:spPr>
        <p:txBody>
          <a:bodyPr wrap="square" rtlCol="0">
            <a:spAutoFit/>
          </a:bodyPr>
          <a:lstStyle/>
          <a:p>
            <a:pPr algn="ctr"/>
            <a:r>
              <a:rPr lang="pt-BR" sz="3200" b="1" dirty="0" smtClean="0">
                <a:latin typeface="Calibri" panose="020F0502020204030204" pitchFamily="34" charset="0"/>
                <a:ea typeface="SimSun" panose="02010600030101010101" pitchFamily="2" charset="-122"/>
                <a:cs typeface="Calibri" panose="020F0502020204030204" pitchFamily="34" charset="0"/>
              </a:rPr>
              <a:t>Resíduos não </a:t>
            </a:r>
            <a:r>
              <a:rPr lang="pt-BR" sz="3200" b="1" dirty="0" smtClean="0">
                <a:latin typeface="Calibri" panose="020F0502020204030204" pitchFamily="34" charset="0"/>
                <a:ea typeface="SimSun" panose="02010600030101010101" pitchFamily="2" charset="-122"/>
                <a:cs typeface="Calibri" panose="020F0502020204030204" pitchFamily="34" charset="0"/>
              </a:rPr>
              <a:t>Recicláveis</a:t>
            </a:r>
            <a:endParaRPr lang="pt-BR" sz="32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sp>
        <p:nvSpPr>
          <p:cNvPr id="16" name="TextBox 15">
            <a:extLst>
              <a:ext uri="{FF2B5EF4-FFF2-40B4-BE49-F238E27FC236}">
                <a16:creationId xmlns="" xmlns:a16="http://schemas.microsoft.com/office/drawing/2014/main" id="{4E42A675-8D65-2445-A941-9166EDF00BD6}"/>
              </a:ext>
            </a:extLst>
          </p:cNvPr>
          <p:cNvSpPr txBox="1"/>
          <p:nvPr/>
        </p:nvSpPr>
        <p:spPr>
          <a:xfrm>
            <a:off x="8719091" y="4107702"/>
            <a:ext cx="3009265" cy="1077218"/>
          </a:xfrm>
          <a:prstGeom prst="rect">
            <a:avLst/>
          </a:prstGeom>
          <a:noFill/>
        </p:spPr>
        <p:txBody>
          <a:bodyPr wrap="square" rtlCol="0">
            <a:spAutoFit/>
          </a:bodyPr>
          <a:lstStyle/>
          <a:p>
            <a:pPr algn="ctr"/>
            <a:r>
              <a:rPr lang="pt-BR" sz="3200" b="1" dirty="0" smtClean="0">
                <a:latin typeface="Calibri" panose="020F0502020204030204" pitchFamily="34" charset="0"/>
                <a:ea typeface="SimSun" panose="02010600030101010101" pitchFamily="2" charset="-122"/>
                <a:cs typeface="Calibri" panose="020F0502020204030204" pitchFamily="34" charset="0"/>
              </a:rPr>
              <a:t>Resíduos Recicláveis</a:t>
            </a:r>
            <a:endParaRPr lang="pt-BR" sz="32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sp>
        <p:nvSpPr>
          <p:cNvPr id="17" name="TextBox 16">
            <a:extLst>
              <a:ext uri="{FF2B5EF4-FFF2-40B4-BE49-F238E27FC236}">
                <a16:creationId xmlns="" xmlns:a16="http://schemas.microsoft.com/office/drawing/2014/main" id="{141569F6-DAC0-6545-A14B-920EF17DDA28}"/>
              </a:ext>
            </a:extLst>
          </p:cNvPr>
          <p:cNvSpPr txBox="1"/>
          <p:nvPr/>
        </p:nvSpPr>
        <p:spPr>
          <a:xfrm>
            <a:off x="3682120" y="2255737"/>
            <a:ext cx="409145" cy="584775"/>
          </a:xfrm>
          <a:prstGeom prst="rect">
            <a:avLst/>
          </a:prstGeom>
          <a:noFill/>
        </p:spPr>
        <p:txBody>
          <a:bodyPr wrap="square" rtlCol="0">
            <a:spAutoFit/>
          </a:bodyPr>
          <a:lstStyle/>
          <a:p>
            <a:pPr algn="ctr"/>
            <a:r>
              <a:rPr lang="pt-BR" sz="3200" b="1" dirty="0" smtClean="0">
                <a:solidFill>
                  <a:schemeClr val="bg1"/>
                </a:solidFill>
              </a:rPr>
              <a:t>1</a:t>
            </a:r>
            <a:endParaRPr lang="pt-BR" sz="3200" b="1" dirty="0">
              <a:solidFill>
                <a:schemeClr val="bg1"/>
              </a:solidFill>
            </a:endParaRPr>
          </a:p>
        </p:txBody>
      </p:sp>
      <p:sp>
        <p:nvSpPr>
          <p:cNvPr id="18" name="TextBox 17">
            <a:extLst>
              <a:ext uri="{FF2B5EF4-FFF2-40B4-BE49-F238E27FC236}">
                <a16:creationId xmlns="" xmlns:a16="http://schemas.microsoft.com/office/drawing/2014/main" id="{ACEB9C3D-220A-C346-A2E4-4C953B028CE2}"/>
              </a:ext>
            </a:extLst>
          </p:cNvPr>
          <p:cNvSpPr txBox="1"/>
          <p:nvPr/>
        </p:nvSpPr>
        <p:spPr>
          <a:xfrm>
            <a:off x="7867141" y="2255736"/>
            <a:ext cx="409145" cy="584775"/>
          </a:xfrm>
          <a:prstGeom prst="rect">
            <a:avLst/>
          </a:prstGeom>
          <a:noFill/>
        </p:spPr>
        <p:txBody>
          <a:bodyPr wrap="square" rtlCol="0">
            <a:spAutoFit/>
          </a:bodyPr>
          <a:lstStyle/>
          <a:p>
            <a:pPr algn="ctr"/>
            <a:r>
              <a:rPr lang="pt-BR" sz="3200" b="1" dirty="0" smtClean="0">
                <a:solidFill>
                  <a:schemeClr val="bg1"/>
                </a:solidFill>
              </a:rPr>
              <a:t>2</a:t>
            </a:r>
            <a:endParaRPr lang="pt-BR" sz="3200" b="1" dirty="0">
              <a:solidFill>
                <a:schemeClr val="bg1"/>
              </a:solidFill>
            </a:endParaRPr>
          </a:p>
        </p:txBody>
      </p:sp>
      <p:sp>
        <p:nvSpPr>
          <p:cNvPr id="2" name="Slide Number Placeholder 1">
            <a:extLst>
              <a:ext uri="{FF2B5EF4-FFF2-40B4-BE49-F238E27FC236}">
                <a16:creationId xmlns="" xmlns:a16="http://schemas.microsoft.com/office/drawing/2014/main" id="{BF121171-BDB8-805C-F89B-FD7475002871}"/>
              </a:ext>
            </a:extLst>
          </p:cNvPr>
          <p:cNvSpPr>
            <a:spLocks noGrp="1"/>
          </p:cNvSpPr>
          <p:nvPr>
            <p:ph type="sldNum" sz="quarter" idx="12"/>
          </p:nvPr>
        </p:nvSpPr>
        <p:spPr/>
        <p:txBody>
          <a:bodyPr/>
          <a:lstStyle/>
          <a:p>
            <a:fld id="{A49FEDE7-8061-9B4D-88A1-7EA83A94C31B}" type="slidenum">
              <a:rPr lang="pt-BR" smtClean="0"/>
              <a:t>20</a:t>
            </a:fld>
            <a:endParaRPr lang="pt-BR" dirty="0"/>
          </a:p>
        </p:txBody>
      </p:sp>
    </p:spTree>
    <p:extLst>
      <p:ext uri="{BB962C8B-B14F-4D97-AF65-F5344CB8AC3E}">
        <p14:creationId xmlns:p14="http://schemas.microsoft.com/office/powerpoint/2010/main" val="40045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2" name="TextBox 11">
            <a:extLst>
              <a:ext uri="{FF2B5EF4-FFF2-40B4-BE49-F238E27FC236}">
                <a16:creationId xmlns="" xmlns:a16="http://schemas.microsoft.com/office/drawing/2014/main" id="{E5B03428-9A31-DE4F-965F-62E7D6234A46}"/>
              </a:ext>
            </a:extLst>
          </p:cNvPr>
          <p:cNvSpPr txBox="1"/>
          <p:nvPr/>
        </p:nvSpPr>
        <p:spPr>
          <a:xfrm>
            <a:off x="354842" y="557661"/>
            <a:ext cx="1243963"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13" name="TextBox 12">
            <a:extLst>
              <a:ext uri="{FF2B5EF4-FFF2-40B4-BE49-F238E27FC236}">
                <a16:creationId xmlns=""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pt-BR" sz="3200" b="1" dirty="0" smtClean="0">
                <a:solidFill>
                  <a:schemeClr val="bg1"/>
                </a:solidFill>
              </a:rPr>
              <a:t>2</a:t>
            </a:r>
            <a:endParaRPr lang="pt-BR" sz="3200" b="1" dirty="0">
              <a:solidFill>
                <a:schemeClr val="bg1"/>
              </a:solidFill>
            </a:endParaRPr>
          </a:p>
        </p:txBody>
      </p:sp>
      <p:sp>
        <p:nvSpPr>
          <p:cNvPr id="14" name="TextBox 13">
            <a:extLst>
              <a:ext uri="{FF2B5EF4-FFF2-40B4-BE49-F238E27FC236}">
                <a16:creationId xmlns="" xmlns:a16="http://schemas.microsoft.com/office/drawing/2014/main" id="{C6009306-8EA5-C042-98DD-D29030A915EB}"/>
              </a:ext>
            </a:extLst>
          </p:cNvPr>
          <p:cNvSpPr txBox="1"/>
          <p:nvPr/>
        </p:nvSpPr>
        <p:spPr>
          <a:xfrm>
            <a:off x="2305370" y="438304"/>
            <a:ext cx="9169341" cy="1015663"/>
          </a:xfrm>
          <a:prstGeom prst="rect">
            <a:avLst/>
          </a:prstGeom>
          <a:noFill/>
        </p:spPr>
        <p:txBody>
          <a:bodyPr wrap="square" rtlCol="0">
            <a:spAutoFit/>
          </a:bodyPr>
          <a:lstStyle/>
          <a:p>
            <a:r>
              <a:rPr lang="pt-BR" sz="2000" b="1" dirty="0">
                <a:solidFill>
                  <a:srgbClr val="434444"/>
                </a:solidFill>
              </a:rPr>
              <a:t>Após coletar o último resíduo, coloque  </a:t>
            </a:r>
            <a:r>
              <a:rPr lang="pt-BR" sz="2000" b="1" dirty="0" smtClean="0">
                <a:solidFill>
                  <a:srgbClr val="29C7F7"/>
                </a:solidFill>
              </a:rPr>
              <a:t>três sacos de lixo </a:t>
            </a:r>
            <a:r>
              <a:rPr lang="pt-BR" sz="2000" b="1" dirty="0" smtClean="0">
                <a:solidFill>
                  <a:srgbClr val="434444"/>
                </a:solidFill>
              </a:rPr>
              <a:t>para </a:t>
            </a:r>
            <a:r>
              <a:rPr lang="pt-BR" sz="2000" b="1" dirty="0">
                <a:solidFill>
                  <a:srgbClr val="434444"/>
                </a:solidFill>
              </a:rPr>
              <a:t>separar os três tipos de resíduos coletados: (1) Reciclagem, (2) Resíduos de Alimentos, (3) Itens não recicláveis. Use luvas de proteção</a:t>
            </a:r>
            <a:endParaRPr lang="pt-BR" sz="2000" b="1" dirty="0">
              <a:solidFill>
                <a:srgbClr val="29C7F7"/>
              </a:solidFill>
            </a:endParaRPr>
          </a:p>
        </p:txBody>
      </p:sp>
      <p:sp>
        <p:nvSpPr>
          <p:cNvPr id="15" name="TextBox 14">
            <a:extLst>
              <a:ext uri="{FF2B5EF4-FFF2-40B4-BE49-F238E27FC236}">
                <a16:creationId xmlns="" xmlns:a16="http://schemas.microsoft.com/office/drawing/2014/main" id="{C49D34E7-92EB-5A4E-9D02-31E03C018642}"/>
              </a:ext>
            </a:extLst>
          </p:cNvPr>
          <p:cNvSpPr txBox="1"/>
          <p:nvPr/>
        </p:nvSpPr>
        <p:spPr>
          <a:xfrm>
            <a:off x="4149982" y="2496885"/>
            <a:ext cx="4490109" cy="584775"/>
          </a:xfrm>
          <a:prstGeom prst="rect">
            <a:avLst/>
          </a:prstGeom>
          <a:noFill/>
        </p:spPr>
        <p:txBody>
          <a:bodyPr wrap="square" rtlCol="0">
            <a:spAutoFit/>
          </a:bodyPr>
          <a:lstStyle/>
          <a:p>
            <a:pPr algn="ctr"/>
            <a:r>
              <a:rPr lang="pt-BR" sz="3200" b="1" dirty="0" smtClean="0">
                <a:solidFill>
                  <a:srgbClr val="29C7F7"/>
                </a:solidFill>
              </a:rPr>
              <a:t>Saco </a:t>
            </a:r>
            <a:r>
              <a:rPr lang="pt-BR" sz="3200" b="1" dirty="0" smtClean="0">
                <a:solidFill>
                  <a:srgbClr val="29C7F7"/>
                </a:solidFill>
              </a:rPr>
              <a:t>de reciclagem</a:t>
            </a:r>
            <a:endParaRPr lang="pt-BR" sz="3200" b="1" dirty="0">
              <a:solidFill>
                <a:srgbClr val="29C7F7"/>
              </a:solidFill>
            </a:endParaRPr>
          </a:p>
        </p:txBody>
      </p:sp>
      <p:sp>
        <p:nvSpPr>
          <p:cNvPr id="16" name="TextBox 15">
            <a:extLst>
              <a:ext uri="{FF2B5EF4-FFF2-40B4-BE49-F238E27FC236}">
                <a16:creationId xmlns="" xmlns:a16="http://schemas.microsoft.com/office/drawing/2014/main" id="{DE07B487-2B41-9548-8B09-FE07374AEEFF}"/>
              </a:ext>
            </a:extLst>
          </p:cNvPr>
          <p:cNvSpPr txBox="1"/>
          <p:nvPr/>
        </p:nvSpPr>
        <p:spPr>
          <a:xfrm>
            <a:off x="0" y="1857623"/>
            <a:ext cx="5349922" cy="584775"/>
          </a:xfrm>
          <a:prstGeom prst="rect">
            <a:avLst/>
          </a:prstGeom>
          <a:noFill/>
        </p:spPr>
        <p:txBody>
          <a:bodyPr wrap="square" rtlCol="0">
            <a:spAutoFit/>
          </a:bodyPr>
          <a:lstStyle/>
          <a:p>
            <a:pPr algn="ctr"/>
            <a:r>
              <a:rPr lang="pt-BR" sz="3200" b="1" dirty="0" smtClean="0">
                <a:solidFill>
                  <a:srgbClr val="3AC69D"/>
                </a:solidFill>
              </a:rPr>
              <a:t>Saco de resíduos alimentares</a:t>
            </a:r>
            <a:endParaRPr lang="pt-BR" sz="3200" b="1" dirty="0">
              <a:solidFill>
                <a:srgbClr val="3AC69D"/>
              </a:solidFill>
            </a:endParaRPr>
          </a:p>
        </p:txBody>
      </p:sp>
      <p:sp>
        <p:nvSpPr>
          <p:cNvPr id="17" name="TextBox 16">
            <a:extLst>
              <a:ext uri="{FF2B5EF4-FFF2-40B4-BE49-F238E27FC236}">
                <a16:creationId xmlns="" xmlns:a16="http://schemas.microsoft.com/office/drawing/2014/main" id="{2AFECC1C-9B41-E84E-9245-547A145C96F4}"/>
              </a:ext>
            </a:extLst>
          </p:cNvPr>
          <p:cNvSpPr txBox="1"/>
          <p:nvPr/>
        </p:nvSpPr>
        <p:spPr>
          <a:xfrm>
            <a:off x="7509013" y="1857624"/>
            <a:ext cx="4657873" cy="584775"/>
          </a:xfrm>
          <a:prstGeom prst="rect">
            <a:avLst/>
          </a:prstGeom>
          <a:noFill/>
        </p:spPr>
        <p:txBody>
          <a:bodyPr wrap="square" rtlCol="0">
            <a:spAutoFit/>
          </a:bodyPr>
          <a:lstStyle/>
          <a:p>
            <a:pPr algn="ctr"/>
            <a:r>
              <a:rPr lang="pt-BR" sz="3200" b="1" dirty="0" smtClean="0">
                <a:solidFill>
                  <a:srgbClr val="262626"/>
                </a:solidFill>
              </a:rPr>
              <a:t>Saco </a:t>
            </a:r>
            <a:r>
              <a:rPr lang="pt-BR" sz="3200" b="1" dirty="0" smtClean="0">
                <a:solidFill>
                  <a:srgbClr val="262626"/>
                </a:solidFill>
              </a:rPr>
              <a:t>não reciclável</a:t>
            </a:r>
            <a:endParaRPr lang="pt-BR" sz="3200" b="1" dirty="0">
              <a:solidFill>
                <a:srgbClr val="262626"/>
              </a:solidFill>
            </a:endParaRPr>
          </a:p>
        </p:txBody>
      </p:sp>
      <p:pic>
        <p:nvPicPr>
          <p:cNvPr id="18" name="Picture 17" descr="A picture containing dark, underpants, clothes&#10;&#10;Description automatically generated">
            <a:extLst>
              <a:ext uri="{FF2B5EF4-FFF2-40B4-BE49-F238E27FC236}">
                <a16:creationId xmlns="" xmlns:a16="http://schemas.microsoft.com/office/drawing/2014/main" id="{6F856CFE-118E-F745-A123-BDB22ADFE63C}"/>
              </a:ext>
            </a:extLst>
          </p:cNvPr>
          <p:cNvPicPr>
            <a:picLocks noChangeAspect="1"/>
          </p:cNvPicPr>
          <p:nvPr/>
        </p:nvPicPr>
        <p:blipFill rotWithShape="1">
          <a:blip r:embed="rId4"/>
          <a:srcRect b="6"/>
          <a:stretch/>
        </p:blipFill>
        <p:spPr>
          <a:xfrm>
            <a:off x="1779959" y="1961518"/>
            <a:ext cx="9011786" cy="4219568"/>
          </a:xfrm>
          <a:prstGeom prst="rect">
            <a:avLst/>
          </a:prstGeom>
        </p:spPr>
      </p:pic>
      <p:pic>
        <p:nvPicPr>
          <p:cNvPr id="22" name="Picture 21" descr="A close-up of a hand&#10;&#10;Description automatically generated with low confidence">
            <a:extLst>
              <a:ext uri="{FF2B5EF4-FFF2-40B4-BE49-F238E27FC236}">
                <a16:creationId xmlns="" xmlns:a16="http://schemas.microsoft.com/office/drawing/2014/main" id="{3D9012F5-2D15-2A45-A52C-F4449734010E}"/>
              </a:ext>
            </a:extLst>
          </p:cNvPr>
          <p:cNvPicPr>
            <a:picLocks noChangeAspect="1"/>
          </p:cNvPicPr>
          <p:nvPr/>
        </p:nvPicPr>
        <p:blipFill>
          <a:blip r:embed="rId5"/>
          <a:stretch>
            <a:fillRect/>
          </a:stretch>
        </p:blipFill>
        <p:spPr>
          <a:xfrm>
            <a:off x="9984710" y="2551477"/>
            <a:ext cx="1528622" cy="1493582"/>
          </a:xfrm>
          <a:prstGeom prst="rect">
            <a:avLst/>
          </a:prstGeom>
        </p:spPr>
      </p:pic>
      <p:sp>
        <p:nvSpPr>
          <p:cNvPr id="23" name="Oval 22">
            <a:extLst>
              <a:ext uri="{FF2B5EF4-FFF2-40B4-BE49-F238E27FC236}">
                <a16:creationId xmlns="" xmlns:a16="http://schemas.microsoft.com/office/drawing/2014/main" id="{F6CB48EE-9177-7C49-AEFD-21436C95531A}"/>
              </a:ext>
            </a:extLst>
          </p:cNvPr>
          <p:cNvSpPr/>
          <p:nvPr/>
        </p:nvSpPr>
        <p:spPr>
          <a:xfrm>
            <a:off x="9979701" y="2614621"/>
            <a:ext cx="1514907" cy="1493582"/>
          </a:xfrm>
          <a:prstGeom prst="ellipse">
            <a:avLst/>
          </a:prstGeom>
          <a:solidFill>
            <a:srgbClr val="29C7F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sp>
        <p:nvSpPr>
          <p:cNvPr id="24" name="Google Shape;238;p7">
            <a:extLst>
              <a:ext uri="{FF2B5EF4-FFF2-40B4-BE49-F238E27FC236}">
                <a16:creationId xmlns="" xmlns:a16="http://schemas.microsoft.com/office/drawing/2014/main" id="{EDBBD616-DF40-BE42-A758-651FBF7B7783}"/>
              </a:ext>
            </a:extLst>
          </p:cNvPr>
          <p:cNvSpPr txBox="1"/>
          <p:nvPr/>
        </p:nvSpPr>
        <p:spPr>
          <a:xfrm>
            <a:off x="11451482" y="2515041"/>
            <a:ext cx="783645"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9800" b="1" dirty="0" smtClean="0">
                <a:solidFill>
                  <a:srgbClr val="3AC69D"/>
                </a:solidFill>
                <a:latin typeface="Calibri"/>
                <a:ea typeface="Calibri"/>
                <a:cs typeface="Calibri"/>
                <a:sym typeface="Calibri"/>
              </a:rPr>
              <a:t>!</a:t>
            </a:r>
            <a:endParaRPr lang="pt-BR" sz="11400" b="1" dirty="0">
              <a:solidFill>
                <a:srgbClr val="3AC69D"/>
              </a:solidFill>
              <a:latin typeface="Calibri"/>
              <a:ea typeface="Calibri"/>
              <a:cs typeface="Calibri"/>
              <a:sym typeface="Calibri"/>
            </a:endParaRPr>
          </a:p>
        </p:txBody>
      </p:sp>
      <p:sp>
        <p:nvSpPr>
          <p:cNvPr id="2" name="Slide Number Placeholder 1">
            <a:extLst>
              <a:ext uri="{FF2B5EF4-FFF2-40B4-BE49-F238E27FC236}">
                <a16:creationId xmlns="" xmlns:a16="http://schemas.microsoft.com/office/drawing/2014/main" id="{6BD88CC9-7266-6E78-ED63-AD6B91E94758}"/>
              </a:ext>
            </a:extLst>
          </p:cNvPr>
          <p:cNvSpPr>
            <a:spLocks noGrp="1"/>
          </p:cNvSpPr>
          <p:nvPr>
            <p:ph type="sldNum" sz="quarter" idx="12"/>
          </p:nvPr>
        </p:nvSpPr>
        <p:spPr/>
        <p:txBody>
          <a:bodyPr/>
          <a:lstStyle/>
          <a:p>
            <a:fld id="{A49FEDE7-8061-9B4D-88A1-7EA83A94C31B}" type="slidenum">
              <a:rPr lang="pt-BR" smtClean="0"/>
              <a:t>21</a:t>
            </a:fld>
            <a:endParaRPr lang="pt-BR" dirty="0"/>
          </a:p>
        </p:txBody>
      </p:sp>
    </p:spTree>
    <p:extLst>
      <p:ext uri="{BB962C8B-B14F-4D97-AF65-F5344CB8AC3E}">
        <p14:creationId xmlns:p14="http://schemas.microsoft.com/office/powerpoint/2010/main" val="1732290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 xmlns:a16="http://schemas.microsoft.com/office/drawing/2014/main" id="{5774EC36-7167-F744-9F8B-0684574C03E2}"/>
              </a:ext>
            </a:extLst>
          </p:cNvPr>
          <p:cNvSpPr/>
          <p:nvPr/>
        </p:nvSpPr>
        <p:spPr>
          <a:xfrm>
            <a:off x="1595404" y="277738"/>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2" name="TextBox 11">
            <a:extLst>
              <a:ext uri="{FF2B5EF4-FFF2-40B4-BE49-F238E27FC236}">
                <a16:creationId xmlns="" xmlns:a16="http://schemas.microsoft.com/office/drawing/2014/main" id="{E5B03428-9A31-DE4F-965F-62E7D6234A46}"/>
              </a:ext>
            </a:extLst>
          </p:cNvPr>
          <p:cNvSpPr txBox="1"/>
          <p:nvPr/>
        </p:nvSpPr>
        <p:spPr>
          <a:xfrm>
            <a:off x="436728" y="339293"/>
            <a:ext cx="1176365"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13" name="TextBox 12">
            <a:extLst>
              <a:ext uri="{FF2B5EF4-FFF2-40B4-BE49-F238E27FC236}">
                <a16:creationId xmlns="" xmlns:a16="http://schemas.microsoft.com/office/drawing/2014/main" id="{CB0A4309-0FD1-CE46-B68B-39BD3EEBB5B0}"/>
              </a:ext>
            </a:extLst>
          </p:cNvPr>
          <p:cNvSpPr txBox="1"/>
          <p:nvPr/>
        </p:nvSpPr>
        <p:spPr>
          <a:xfrm>
            <a:off x="1683218" y="277737"/>
            <a:ext cx="409145" cy="584775"/>
          </a:xfrm>
          <a:prstGeom prst="rect">
            <a:avLst/>
          </a:prstGeom>
          <a:noFill/>
        </p:spPr>
        <p:txBody>
          <a:bodyPr wrap="square" rtlCol="0">
            <a:spAutoFit/>
          </a:bodyPr>
          <a:lstStyle/>
          <a:p>
            <a:pPr algn="ctr"/>
            <a:r>
              <a:rPr lang="pt-BR" sz="3200" b="1" dirty="0" smtClean="0">
                <a:solidFill>
                  <a:schemeClr val="bg1"/>
                </a:solidFill>
              </a:rPr>
              <a:t>3</a:t>
            </a:r>
            <a:endParaRPr lang="pt-BR" sz="3200" b="1" dirty="0">
              <a:solidFill>
                <a:schemeClr val="bg1"/>
              </a:solidFill>
            </a:endParaRPr>
          </a:p>
        </p:txBody>
      </p:sp>
      <p:sp>
        <p:nvSpPr>
          <p:cNvPr id="14" name="TextBox 13">
            <a:extLst>
              <a:ext uri="{FF2B5EF4-FFF2-40B4-BE49-F238E27FC236}">
                <a16:creationId xmlns="" xmlns:a16="http://schemas.microsoft.com/office/drawing/2014/main" id="{C6009306-8EA5-C042-98DD-D29030A915EB}"/>
              </a:ext>
            </a:extLst>
          </p:cNvPr>
          <p:cNvSpPr txBox="1"/>
          <p:nvPr/>
        </p:nvSpPr>
        <p:spPr>
          <a:xfrm>
            <a:off x="2267993" y="114597"/>
            <a:ext cx="9924007" cy="1015663"/>
          </a:xfrm>
          <a:prstGeom prst="rect">
            <a:avLst/>
          </a:prstGeom>
          <a:noFill/>
        </p:spPr>
        <p:txBody>
          <a:bodyPr wrap="square" rtlCol="0">
            <a:spAutoFit/>
          </a:bodyPr>
          <a:lstStyle/>
          <a:p>
            <a:r>
              <a:rPr lang="pt-BR" sz="2000" b="1" dirty="0" smtClean="0">
                <a:solidFill>
                  <a:srgbClr val="434444"/>
                </a:solidFill>
              </a:rPr>
              <a:t>À medida que você percorre cuidadosamente os recipientes de resíduos que separam seus resíduos nos três sacos, registre em seu </a:t>
            </a:r>
            <a:r>
              <a:rPr lang="pt-BR" sz="2000" b="1" dirty="0" smtClean="0">
                <a:solidFill>
                  <a:srgbClr val="29C7F7"/>
                </a:solidFill>
              </a:rPr>
              <a:t>"Formulário </a:t>
            </a:r>
            <a:r>
              <a:rPr lang="pt-BR" sz="2000" b="1" dirty="0" smtClean="0">
                <a:solidFill>
                  <a:srgbClr val="29C7F7"/>
                </a:solidFill>
              </a:rPr>
              <a:t>de Auditoria de </a:t>
            </a:r>
            <a:r>
              <a:rPr lang="pt-BR" sz="2000" b="1" dirty="0" smtClean="0">
                <a:solidFill>
                  <a:srgbClr val="29C7F7"/>
                </a:solidFill>
              </a:rPr>
              <a:t>Resíduos"</a:t>
            </a:r>
            <a:r>
              <a:rPr lang="pt-BR" sz="2000" b="1" dirty="0" smtClean="0">
                <a:solidFill>
                  <a:srgbClr val="434444"/>
                </a:solidFill>
              </a:rPr>
              <a:t> </a:t>
            </a:r>
            <a:r>
              <a:rPr lang="pt-BR" sz="2000" b="1" dirty="0" smtClean="0">
                <a:solidFill>
                  <a:srgbClr val="434444"/>
                </a:solidFill>
              </a:rPr>
              <a:t>os itens recicláveis individuais que você coletar e quantos. </a:t>
            </a:r>
            <a:endParaRPr lang="pt-BR" sz="2000" b="1" dirty="0">
              <a:solidFill>
                <a:srgbClr val="434444"/>
              </a:solidFill>
            </a:endParaRPr>
          </a:p>
        </p:txBody>
      </p:sp>
      <p:sp>
        <p:nvSpPr>
          <p:cNvPr id="2" name="Slide Number Placeholder 1">
            <a:extLst>
              <a:ext uri="{FF2B5EF4-FFF2-40B4-BE49-F238E27FC236}">
                <a16:creationId xmlns="" xmlns:a16="http://schemas.microsoft.com/office/drawing/2014/main" id="{AEDC03D2-E61D-8929-B44B-BC37FEB80375}"/>
              </a:ext>
            </a:extLst>
          </p:cNvPr>
          <p:cNvSpPr>
            <a:spLocks noGrp="1"/>
          </p:cNvSpPr>
          <p:nvPr>
            <p:ph type="sldNum" sz="quarter" idx="12"/>
          </p:nvPr>
        </p:nvSpPr>
        <p:spPr/>
        <p:txBody>
          <a:bodyPr/>
          <a:lstStyle/>
          <a:p>
            <a:fld id="{A49FEDE7-8061-9B4D-88A1-7EA83A94C31B}" type="slidenum">
              <a:rPr lang="pt-BR" smtClean="0"/>
              <a:t>22</a:t>
            </a:fld>
            <a:endParaRPr lang="pt-BR" dirty="0"/>
          </a:p>
        </p:txBody>
      </p:sp>
      <p:pic>
        <p:nvPicPr>
          <p:cNvPr id="5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931" y="1404938"/>
            <a:ext cx="343613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0" name="CaixaDeTexto 519"/>
          <p:cNvSpPr txBox="1"/>
          <p:nvPr/>
        </p:nvSpPr>
        <p:spPr>
          <a:xfrm>
            <a:off x="3844817" y="1049254"/>
            <a:ext cx="4581525" cy="369332"/>
          </a:xfrm>
          <a:prstGeom prst="rect">
            <a:avLst/>
          </a:prstGeom>
          <a:noFill/>
        </p:spPr>
        <p:txBody>
          <a:bodyPr wrap="square" rtlCol="0">
            <a:spAutoFit/>
          </a:bodyPr>
          <a:lstStyle/>
          <a:p>
            <a:pPr algn="ctr"/>
            <a:r>
              <a:rPr lang="pt-BR" b="1" dirty="0" smtClean="0">
                <a:solidFill>
                  <a:srgbClr val="29C7F7"/>
                </a:solidFill>
              </a:rPr>
              <a:t>Formulário </a:t>
            </a:r>
            <a:r>
              <a:rPr lang="pt-BR" b="1" dirty="0">
                <a:solidFill>
                  <a:srgbClr val="29C7F7"/>
                </a:solidFill>
              </a:rPr>
              <a:t>de Auditoria de Resíduos</a:t>
            </a:r>
            <a:endParaRPr lang="pt-BR" dirty="0"/>
          </a:p>
        </p:txBody>
      </p:sp>
    </p:spTree>
    <p:extLst>
      <p:ext uri="{BB962C8B-B14F-4D97-AF65-F5344CB8AC3E}">
        <p14:creationId xmlns:p14="http://schemas.microsoft.com/office/powerpoint/2010/main" val="475789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2" name="TextBox 11">
            <a:extLst>
              <a:ext uri="{FF2B5EF4-FFF2-40B4-BE49-F238E27FC236}">
                <a16:creationId xmlns="" xmlns:a16="http://schemas.microsoft.com/office/drawing/2014/main" id="{E5B03428-9A31-DE4F-965F-62E7D6234A46}"/>
              </a:ext>
            </a:extLst>
          </p:cNvPr>
          <p:cNvSpPr txBox="1"/>
          <p:nvPr/>
        </p:nvSpPr>
        <p:spPr>
          <a:xfrm>
            <a:off x="382137" y="557661"/>
            <a:ext cx="1202380"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13" name="TextBox 12">
            <a:extLst>
              <a:ext uri="{FF2B5EF4-FFF2-40B4-BE49-F238E27FC236}">
                <a16:creationId xmlns=""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pt-BR" sz="3200" b="1" dirty="0" smtClean="0">
                <a:solidFill>
                  <a:schemeClr val="bg1"/>
                </a:solidFill>
              </a:rPr>
              <a:t>4</a:t>
            </a:r>
            <a:endParaRPr lang="pt-BR" sz="3200" b="1" dirty="0">
              <a:solidFill>
                <a:schemeClr val="bg1"/>
              </a:solidFill>
            </a:endParaRPr>
          </a:p>
        </p:txBody>
      </p:sp>
      <p:sp>
        <p:nvSpPr>
          <p:cNvPr id="14" name="TextBox 13">
            <a:extLst>
              <a:ext uri="{FF2B5EF4-FFF2-40B4-BE49-F238E27FC236}">
                <a16:creationId xmlns="" xmlns:a16="http://schemas.microsoft.com/office/drawing/2014/main" id="{C6009306-8EA5-C042-98DD-D29030A915EB}"/>
              </a:ext>
            </a:extLst>
          </p:cNvPr>
          <p:cNvSpPr txBox="1"/>
          <p:nvPr/>
        </p:nvSpPr>
        <p:spPr>
          <a:xfrm>
            <a:off x="2305370" y="403822"/>
            <a:ext cx="9169341" cy="707886"/>
          </a:xfrm>
          <a:prstGeom prst="rect">
            <a:avLst/>
          </a:prstGeom>
          <a:noFill/>
        </p:spPr>
        <p:txBody>
          <a:bodyPr wrap="square" rtlCol="0">
            <a:spAutoFit/>
          </a:bodyPr>
          <a:lstStyle/>
          <a:p>
            <a:r>
              <a:rPr lang="pt-BR" sz="2000" b="1" dirty="0" smtClean="0">
                <a:solidFill>
                  <a:srgbClr val="434444"/>
                </a:solidFill>
              </a:rPr>
              <a:t>Traga seus três sacos para a escola. Usando uma, </a:t>
            </a:r>
            <a:r>
              <a:rPr lang="pt-BR" sz="2000" b="1" dirty="0" smtClean="0">
                <a:solidFill>
                  <a:srgbClr val="29C7F7"/>
                </a:solidFill>
              </a:rPr>
              <a:t>balança padrão</a:t>
            </a:r>
            <a:r>
              <a:rPr lang="pt-BR" sz="2000" b="1" dirty="0" smtClean="0">
                <a:solidFill>
                  <a:srgbClr val="434444"/>
                </a:solidFill>
              </a:rPr>
              <a:t>, registre o peso de cada produto reciclável e o peso total de cada uma das três sacolas. </a:t>
            </a:r>
            <a:endParaRPr lang="pt-BR" sz="2000" b="1" dirty="0">
              <a:solidFill>
                <a:srgbClr val="434444"/>
              </a:solidFill>
            </a:endParaRPr>
          </a:p>
        </p:txBody>
      </p:sp>
      <p:grpSp>
        <p:nvGrpSpPr>
          <p:cNvPr id="9" name="Group 8">
            <a:extLst>
              <a:ext uri="{FF2B5EF4-FFF2-40B4-BE49-F238E27FC236}">
                <a16:creationId xmlns="" xmlns:a16="http://schemas.microsoft.com/office/drawing/2014/main" id="{0DC54988-724C-FB4A-AD05-30F21ED61C27}"/>
              </a:ext>
            </a:extLst>
          </p:cNvPr>
          <p:cNvGrpSpPr/>
          <p:nvPr/>
        </p:nvGrpSpPr>
        <p:grpSpPr>
          <a:xfrm>
            <a:off x="5456050" y="1661936"/>
            <a:ext cx="6385016" cy="3816280"/>
            <a:chOff x="3009995" y="1604786"/>
            <a:chExt cx="6385016" cy="3816280"/>
          </a:xfrm>
        </p:grpSpPr>
        <p:pic>
          <p:nvPicPr>
            <p:cNvPr id="8" name="Picture 7" descr="A picture containing pie chart&#10;&#10;Description automatically generated">
              <a:extLst>
                <a:ext uri="{FF2B5EF4-FFF2-40B4-BE49-F238E27FC236}">
                  <a16:creationId xmlns="" xmlns:a16="http://schemas.microsoft.com/office/drawing/2014/main" id="{F27A176F-CDDE-D942-8ABF-C0508E321C43}"/>
                </a:ext>
              </a:extLst>
            </p:cNvPr>
            <p:cNvPicPr>
              <a:picLocks noChangeAspect="1"/>
            </p:cNvPicPr>
            <p:nvPr/>
          </p:nvPicPr>
          <p:blipFill rotWithShape="1">
            <a:blip r:embed="rId4"/>
            <a:stretch/>
          </p:blipFill>
          <p:spPr>
            <a:xfrm>
              <a:off x="3267543" y="1752641"/>
              <a:ext cx="6127468" cy="3668425"/>
            </a:xfrm>
            <a:prstGeom prst="rect">
              <a:avLst/>
            </a:prstGeom>
          </p:spPr>
        </p:pic>
        <p:pic>
          <p:nvPicPr>
            <p:cNvPr id="5" name="Picture 4" descr="A picture containing dark&#10;&#10;Description automatically generated">
              <a:extLst>
                <a:ext uri="{FF2B5EF4-FFF2-40B4-BE49-F238E27FC236}">
                  <a16:creationId xmlns="" xmlns:a16="http://schemas.microsoft.com/office/drawing/2014/main" id="{8C879F4B-8515-5F4B-96EF-B71D5A1341D4}"/>
                </a:ext>
              </a:extLst>
            </p:cNvPr>
            <p:cNvPicPr>
              <a:picLocks noChangeAspect="1"/>
            </p:cNvPicPr>
            <p:nvPr/>
          </p:nvPicPr>
          <p:blipFill rotWithShape="1">
            <a:blip r:embed="rId5"/>
            <a:srcRect b="33"/>
            <a:stretch/>
          </p:blipFill>
          <p:spPr>
            <a:xfrm>
              <a:off x="3009995" y="1604786"/>
              <a:ext cx="4556218" cy="3013541"/>
            </a:xfrm>
            <a:prstGeom prst="rect">
              <a:avLst/>
            </a:prstGeom>
          </p:spPr>
        </p:pic>
      </p:grpSp>
      <p:sp>
        <p:nvSpPr>
          <p:cNvPr id="2" name="Left Arrow 1">
            <a:extLst>
              <a:ext uri="{FF2B5EF4-FFF2-40B4-BE49-F238E27FC236}">
                <a16:creationId xmlns="" xmlns:a16="http://schemas.microsoft.com/office/drawing/2014/main" id="{21B59832-6125-1242-B270-DA0EA7E73EFE}"/>
              </a:ext>
            </a:extLst>
          </p:cNvPr>
          <p:cNvSpPr/>
          <p:nvPr/>
        </p:nvSpPr>
        <p:spPr>
          <a:xfrm>
            <a:off x="4592723" y="3290060"/>
            <a:ext cx="1328413" cy="707886"/>
          </a:xfrm>
          <a:prstGeom prst="leftArrow">
            <a:avLst/>
          </a:prstGeom>
          <a:solidFill>
            <a:srgbClr val="3AC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Slide Number Placeholder 2">
            <a:extLst>
              <a:ext uri="{FF2B5EF4-FFF2-40B4-BE49-F238E27FC236}">
                <a16:creationId xmlns="" xmlns:a16="http://schemas.microsoft.com/office/drawing/2014/main" id="{7E223BF8-D5FE-62EB-543A-F9F5E0BE17D6}"/>
              </a:ext>
            </a:extLst>
          </p:cNvPr>
          <p:cNvSpPr>
            <a:spLocks noGrp="1"/>
          </p:cNvSpPr>
          <p:nvPr>
            <p:ph type="sldNum" sz="quarter" idx="12"/>
          </p:nvPr>
        </p:nvSpPr>
        <p:spPr/>
        <p:txBody>
          <a:bodyPr/>
          <a:lstStyle/>
          <a:p>
            <a:fld id="{A49FEDE7-8061-9B4D-88A1-7EA83A94C31B}" type="slidenum">
              <a:rPr lang="pt-BR" smtClean="0"/>
              <a:t>23</a:t>
            </a:fld>
            <a:endParaRPr lang="pt-BR" dirty="0"/>
          </a:p>
        </p:txBody>
      </p:sp>
      <p:pic>
        <p:nvPicPr>
          <p:cNvPr id="5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430" y="1501253"/>
            <a:ext cx="3529293" cy="453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3" name="CaixaDeTexto 522"/>
          <p:cNvSpPr txBox="1"/>
          <p:nvPr/>
        </p:nvSpPr>
        <p:spPr>
          <a:xfrm>
            <a:off x="591905" y="1127369"/>
            <a:ext cx="4581525" cy="369332"/>
          </a:xfrm>
          <a:prstGeom prst="rect">
            <a:avLst/>
          </a:prstGeom>
          <a:noFill/>
        </p:spPr>
        <p:txBody>
          <a:bodyPr wrap="square" rtlCol="0">
            <a:spAutoFit/>
          </a:bodyPr>
          <a:lstStyle/>
          <a:p>
            <a:pPr algn="ctr"/>
            <a:r>
              <a:rPr lang="pt-BR" b="1" dirty="0" smtClean="0">
                <a:solidFill>
                  <a:srgbClr val="29C7F7"/>
                </a:solidFill>
              </a:rPr>
              <a:t>Formulário </a:t>
            </a:r>
            <a:r>
              <a:rPr lang="pt-BR" b="1" dirty="0">
                <a:solidFill>
                  <a:srgbClr val="29C7F7"/>
                </a:solidFill>
              </a:rPr>
              <a:t>de Auditoria de Resíduos</a:t>
            </a:r>
            <a:endParaRPr lang="pt-BR" dirty="0"/>
          </a:p>
        </p:txBody>
      </p:sp>
    </p:spTree>
    <p:extLst>
      <p:ext uri="{BB962C8B-B14F-4D97-AF65-F5344CB8AC3E}">
        <p14:creationId xmlns:p14="http://schemas.microsoft.com/office/powerpoint/2010/main" val="621639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2" name="TextBox 11">
            <a:extLst>
              <a:ext uri="{FF2B5EF4-FFF2-40B4-BE49-F238E27FC236}">
                <a16:creationId xmlns="" xmlns:a16="http://schemas.microsoft.com/office/drawing/2014/main" id="{E5B03428-9A31-DE4F-965F-62E7D6234A46}"/>
              </a:ext>
            </a:extLst>
          </p:cNvPr>
          <p:cNvSpPr txBox="1"/>
          <p:nvPr/>
        </p:nvSpPr>
        <p:spPr>
          <a:xfrm>
            <a:off x="354842" y="557661"/>
            <a:ext cx="1229675"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13" name="TextBox 12">
            <a:extLst>
              <a:ext uri="{FF2B5EF4-FFF2-40B4-BE49-F238E27FC236}">
                <a16:creationId xmlns=""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pt-BR" sz="3200" b="1" dirty="0" smtClean="0">
                <a:solidFill>
                  <a:schemeClr val="bg1"/>
                </a:solidFill>
              </a:rPr>
              <a:t>5</a:t>
            </a:r>
            <a:endParaRPr lang="pt-BR" sz="3200" b="1" dirty="0">
              <a:solidFill>
                <a:schemeClr val="bg1"/>
              </a:solidFill>
            </a:endParaRPr>
          </a:p>
        </p:txBody>
      </p:sp>
      <p:sp>
        <p:nvSpPr>
          <p:cNvPr id="14" name="TextBox 13">
            <a:extLst>
              <a:ext uri="{FF2B5EF4-FFF2-40B4-BE49-F238E27FC236}">
                <a16:creationId xmlns="" xmlns:a16="http://schemas.microsoft.com/office/drawing/2014/main" id="{C6009306-8EA5-C042-98DD-D29030A915EB}"/>
              </a:ext>
            </a:extLst>
          </p:cNvPr>
          <p:cNvSpPr txBox="1"/>
          <p:nvPr/>
        </p:nvSpPr>
        <p:spPr>
          <a:xfrm>
            <a:off x="2305370" y="403822"/>
            <a:ext cx="9419905" cy="707886"/>
          </a:xfrm>
          <a:prstGeom prst="rect">
            <a:avLst/>
          </a:prstGeom>
          <a:noFill/>
        </p:spPr>
        <p:txBody>
          <a:bodyPr wrap="square" rtlCol="0">
            <a:spAutoFit/>
          </a:bodyPr>
          <a:lstStyle/>
          <a:p>
            <a:r>
              <a:rPr lang="pt-BR" sz="2000" b="1" dirty="0" smtClean="0">
                <a:solidFill>
                  <a:srgbClr val="434444"/>
                </a:solidFill>
              </a:rPr>
              <a:t>Quanto lixo total a classe recolheu? Agora calcule quanto lixo total você provavelmente criará em uma semana </a:t>
            </a:r>
            <a:r>
              <a:rPr lang="pt-BR" sz="2000" b="1" dirty="0" smtClean="0">
                <a:solidFill>
                  <a:srgbClr val="29C7F7"/>
                </a:solidFill>
              </a:rPr>
              <a:t>(7 dias)</a:t>
            </a:r>
            <a:r>
              <a:rPr lang="pt-BR" sz="2000" b="1" dirty="0" smtClean="0">
                <a:solidFill>
                  <a:srgbClr val="434444"/>
                </a:solidFill>
              </a:rPr>
              <a:t>, um mês </a:t>
            </a:r>
            <a:r>
              <a:rPr lang="pt-BR" sz="2000" b="1" dirty="0" smtClean="0">
                <a:solidFill>
                  <a:srgbClr val="29C7F7"/>
                </a:solidFill>
              </a:rPr>
              <a:t>(30 dias)</a:t>
            </a:r>
            <a:r>
              <a:rPr lang="pt-BR" sz="2000" b="1" dirty="0" smtClean="0">
                <a:solidFill>
                  <a:srgbClr val="434444"/>
                </a:solidFill>
              </a:rPr>
              <a:t>, e um ano  </a:t>
            </a:r>
            <a:r>
              <a:rPr lang="pt-BR" sz="2000" b="1" dirty="0" smtClean="0">
                <a:solidFill>
                  <a:srgbClr val="29C7F7"/>
                </a:solidFill>
              </a:rPr>
              <a:t>(365 dias)</a:t>
            </a:r>
            <a:r>
              <a:rPr lang="pt-BR" sz="2000" b="1" dirty="0" smtClean="0">
                <a:solidFill>
                  <a:srgbClr val="434444"/>
                </a:solidFill>
              </a:rPr>
              <a:t>. </a:t>
            </a:r>
            <a:endParaRPr lang="pt-BR" sz="2000" b="1" dirty="0">
              <a:solidFill>
                <a:srgbClr val="29C7F7"/>
              </a:solidFill>
            </a:endParaRPr>
          </a:p>
        </p:txBody>
      </p:sp>
      <p:pic>
        <p:nvPicPr>
          <p:cNvPr id="5" name="Picture 4" descr="Icon&#10;&#10;Description automatically generated">
            <a:extLst>
              <a:ext uri="{FF2B5EF4-FFF2-40B4-BE49-F238E27FC236}">
                <a16:creationId xmlns="" xmlns:a16="http://schemas.microsoft.com/office/drawing/2014/main" id="{7E29AB9F-DE83-2648-9B2C-F083D3AEDE59}"/>
              </a:ext>
            </a:extLst>
          </p:cNvPr>
          <p:cNvPicPr>
            <a:picLocks noChangeAspect="1"/>
          </p:cNvPicPr>
          <p:nvPr/>
        </p:nvPicPr>
        <p:blipFill>
          <a:blip r:embed="rId4"/>
          <a:stretch>
            <a:fillRect/>
          </a:stretch>
        </p:blipFill>
        <p:spPr>
          <a:xfrm>
            <a:off x="3153431" y="1080880"/>
            <a:ext cx="5167245" cy="5167245"/>
          </a:xfrm>
          <a:prstGeom prst="rect">
            <a:avLst/>
          </a:prstGeom>
        </p:spPr>
      </p:pic>
      <p:sp>
        <p:nvSpPr>
          <p:cNvPr id="2" name="Slide Number Placeholder 1">
            <a:extLst>
              <a:ext uri="{FF2B5EF4-FFF2-40B4-BE49-F238E27FC236}">
                <a16:creationId xmlns="" xmlns:a16="http://schemas.microsoft.com/office/drawing/2014/main" id="{51CDF296-2610-1BD2-4F5E-20A2D1919308}"/>
              </a:ext>
            </a:extLst>
          </p:cNvPr>
          <p:cNvSpPr>
            <a:spLocks noGrp="1"/>
          </p:cNvSpPr>
          <p:nvPr>
            <p:ph type="sldNum" sz="quarter" idx="12"/>
          </p:nvPr>
        </p:nvSpPr>
        <p:spPr/>
        <p:txBody>
          <a:bodyPr/>
          <a:lstStyle/>
          <a:p>
            <a:fld id="{A49FEDE7-8061-9B4D-88A1-7EA83A94C31B}" type="slidenum">
              <a:rPr lang="pt-BR" smtClean="0"/>
              <a:t>24</a:t>
            </a:fld>
            <a:endParaRPr lang="pt-BR" dirty="0"/>
          </a:p>
        </p:txBody>
      </p:sp>
    </p:spTree>
    <p:extLst>
      <p:ext uri="{BB962C8B-B14F-4D97-AF65-F5344CB8AC3E}">
        <p14:creationId xmlns:p14="http://schemas.microsoft.com/office/powerpoint/2010/main" val="167347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A45BA82A-5FD9-6814-2B3F-DDBB0C64126C}"/>
              </a:ext>
            </a:extLst>
          </p:cNvPr>
          <p:cNvSpPr>
            <a:spLocks noGrp="1"/>
          </p:cNvSpPr>
          <p:nvPr>
            <p:ph type="sldNum" sz="quarter" idx="12"/>
          </p:nvPr>
        </p:nvSpPr>
        <p:spPr/>
        <p:txBody>
          <a:bodyPr/>
          <a:lstStyle/>
          <a:p>
            <a:fld id="{A49FEDE7-8061-9B4D-88A1-7EA83A94C31B}" type="slidenum">
              <a:rPr lang="pt-BR" smtClean="0"/>
              <a:t>25</a:t>
            </a:fld>
            <a:endParaRPr lang="pt-BR" dirty="0"/>
          </a:p>
        </p:txBody>
      </p:sp>
      <p:sp>
        <p:nvSpPr>
          <p:cNvPr id="26" name="CaixaDeTexto 25"/>
          <p:cNvSpPr txBox="1"/>
          <p:nvPr/>
        </p:nvSpPr>
        <p:spPr>
          <a:xfrm>
            <a:off x="3721988" y="187017"/>
            <a:ext cx="4581525" cy="369332"/>
          </a:xfrm>
          <a:prstGeom prst="rect">
            <a:avLst/>
          </a:prstGeom>
          <a:noFill/>
        </p:spPr>
        <p:txBody>
          <a:bodyPr wrap="square" rtlCol="0">
            <a:spAutoFit/>
          </a:bodyPr>
          <a:lstStyle/>
          <a:p>
            <a:pPr algn="ctr"/>
            <a:r>
              <a:rPr lang="pt-BR" b="1" dirty="0" smtClean="0">
                <a:solidFill>
                  <a:srgbClr val="29C7F7"/>
                </a:solidFill>
              </a:rPr>
              <a:t>Formulário </a:t>
            </a:r>
            <a:r>
              <a:rPr lang="pt-BR" b="1" dirty="0">
                <a:solidFill>
                  <a:srgbClr val="29C7F7"/>
                </a:solidFill>
              </a:rPr>
              <a:t>de Auditoria de Resíduos</a:t>
            </a:r>
            <a:endParaRPr lang="pt-B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989" y="652771"/>
            <a:ext cx="458152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44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31" name="Rounded Rectangle 30">
            <a:extLst>
              <a:ext uri="{FF2B5EF4-FFF2-40B4-BE49-F238E27FC236}">
                <a16:creationId xmlns="" xmlns:a16="http://schemas.microsoft.com/office/drawing/2014/main" id="{C5FB9B07-2C9C-8A4F-A32C-ED14DE9560C2}"/>
              </a:ext>
            </a:extLst>
          </p:cNvPr>
          <p:cNvSpPr/>
          <p:nvPr/>
        </p:nvSpPr>
        <p:spPr>
          <a:xfrm>
            <a:off x="323617" y="1464528"/>
            <a:ext cx="6828952"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ctangle 27">
            <a:extLst>
              <a:ext uri="{FF2B5EF4-FFF2-40B4-BE49-F238E27FC236}">
                <a16:creationId xmlns="" xmlns:a16="http://schemas.microsoft.com/office/drawing/2014/main" id="{99517891-8C27-C14F-822D-D6BE71B4E90C}"/>
              </a:ext>
            </a:extLst>
          </p:cNvPr>
          <p:cNvSpPr/>
          <p:nvPr/>
        </p:nvSpPr>
        <p:spPr>
          <a:xfrm>
            <a:off x="506503" y="1456997"/>
            <a:ext cx="6646066" cy="424732"/>
          </a:xfrm>
          <a:prstGeom prst="rect">
            <a:avLst/>
          </a:prstGeom>
        </p:spPr>
        <p:txBody>
          <a:bodyPr wrap="square">
            <a:spAutoFit/>
          </a:bodyPr>
          <a:lstStyle/>
          <a:p>
            <a:pPr algn="thaiDist">
              <a:lnSpc>
                <a:spcPct val="120000"/>
              </a:lnSpc>
            </a:pPr>
            <a:r>
              <a:rPr lang="pt-BR" b="1" dirty="0">
                <a:solidFill>
                  <a:schemeClr val="bg1"/>
                </a:solidFill>
              </a:rPr>
              <a:t>Principais Resultados de Aprendizagem e Alinhamento Curricular:</a:t>
            </a:r>
          </a:p>
        </p:txBody>
      </p:sp>
      <p:sp>
        <p:nvSpPr>
          <p:cNvPr id="37" name="Rectangle 36">
            <a:extLst>
              <a:ext uri="{FF2B5EF4-FFF2-40B4-BE49-F238E27FC236}">
                <a16:creationId xmlns="" xmlns:a16="http://schemas.microsoft.com/office/drawing/2014/main" id="{E83BA1D4-BD4C-B44F-89BF-B15505F3EBB5}"/>
              </a:ext>
            </a:extLst>
          </p:cNvPr>
          <p:cNvSpPr/>
          <p:nvPr/>
        </p:nvSpPr>
        <p:spPr>
          <a:xfrm>
            <a:off x="323617" y="2049634"/>
            <a:ext cx="11481696" cy="2140842"/>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pt-BR" sz="1600" b="1" dirty="0"/>
              <a:t>Ciência - Terra e Atividade Humana</a:t>
            </a:r>
            <a:r>
              <a:rPr lang="pt-BR" sz="1600" b="1" dirty="0" smtClean="0">
                <a:solidFill>
                  <a:srgbClr val="262626"/>
                </a:solidFill>
              </a:rPr>
              <a:t>: </a:t>
            </a:r>
            <a:r>
              <a:rPr lang="pt-BR" sz="1600" dirty="0"/>
              <a:t>Comunicar soluções que reduzam o impacto dos seres humanos na terra, água, ar e/ou outros seres vivos no ambiente local. As coisas que as pessoas fazem podem afetar o mundo ao seu redor. Mas elas podem fazer escolhas que reduzam seus impactos na terra, água, ar e outros seres vivos</a:t>
            </a:r>
            <a:r>
              <a:rPr lang="pt-BR" sz="1600" dirty="0" smtClean="0">
                <a:solidFill>
                  <a:srgbClr val="262626"/>
                </a:solidFill>
              </a:rPr>
              <a:t>.</a:t>
            </a:r>
          </a:p>
          <a:p>
            <a:pPr marL="171450" indent="-171450" algn="just">
              <a:lnSpc>
                <a:spcPct val="120000"/>
              </a:lnSpc>
              <a:buClr>
                <a:srgbClr val="3AC69D"/>
              </a:buClr>
              <a:buSzPct val="150000"/>
              <a:buFont typeface="Arial" panose="020B0604020202020204" pitchFamily="34" charset="0"/>
              <a:buChar char="•"/>
            </a:pPr>
            <a:r>
              <a:rPr lang="pt-BR" sz="1600" b="1" dirty="0" smtClean="0"/>
              <a:t>Artes da Língua Inglesa e Alfabetização</a:t>
            </a:r>
            <a:r>
              <a:rPr lang="pt-BR" sz="1600" b="1" dirty="0" smtClean="0">
                <a:solidFill>
                  <a:srgbClr val="262626"/>
                </a:solidFill>
              </a:rPr>
              <a:t>: </a:t>
            </a:r>
            <a:r>
              <a:rPr lang="pt-BR" sz="1600" dirty="0">
                <a:solidFill>
                  <a:srgbClr val="262626"/>
                </a:solidFill>
              </a:rPr>
              <a:t>Participe de conversas colaborativas com diversos parceiros sobre tópicos e textos. Siga </a:t>
            </a:r>
            <a:r>
              <a:rPr lang="pt-BR" sz="1600" dirty="0" smtClean="0">
                <a:solidFill>
                  <a:srgbClr val="262626"/>
                </a:solidFill>
              </a:rPr>
              <a:t>as  </a:t>
            </a:r>
            <a:r>
              <a:rPr lang="pt-BR" sz="1600" dirty="0" smtClean="0">
                <a:solidFill>
                  <a:srgbClr val="262626"/>
                </a:solidFill>
              </a:rPr>
              <a:t>regras </a:t>
            </a:r>
            <a:r>
              <a:rPr lang="pt-BR" sz="1600" dirty="0">
                <a:solidFill>
                  <a:srgbClr val="262626"/>
                </a:solidFill>
              </a:rPr>
              <a:t>acordadas para as discussões. Use palavras e frases adquiridas através de conversas, lendo e sendo lido e respondendo a </a:t>
            </a:r>
            <a:r>
              <a:rPr lang="pt-BR" sz="1600" dirty="0" smtClean="0">
                <a:solidFill>
                  <a:srgbClr val="262626"/>
                </a:solidFill>
              </a:rPr>
              <a:t> </a:t>
            </a:r>
            <a:r>
              <a:rPr lang="pt-BR" sz="1600" dirty="0" smtClean="0">
                <a:solidFill>
                  <a:srgbClr val="262626"/>
                </a:solidFill>
              </a:rPr>
              <a:t>textos.</a:t>
            </a:r>
            <a:endParaRPr lang="pt-BR" sz="1600" dirty="0">
              <a:solidFill>
                <a:srgbClr val="262626"/>
              </a:solidFill>
            </a:endParaRPr>
          </a:p>
          <a:p>
            <a:pPr marL="171450" indent="-171450" algn="thaiDist">
              <a:lnSpc>
                <a:spcPct val="120000"/>
              </a:lnSpc>
              <a:buClr>
                <a:srgbClr val="3AC69D"/>
              </a:buClr>
              <a:buSzPct val="150000"/>
              <a:buFont typeface="Arial" panose="020B0604020202020204" pitchFamily="34" charset="0"/>
              <a:buChar char="•"/>
            </a:pPr>
            <a:r>
              <a:rPr lang="pt-BR" sz="1600" b="1" dirty="0"/>
              <a:t>Matemática</a:t>
            </a:r>
            <a:r>
              <a:rPr lang="pt-BR" sz="1600" b="1" dirty="0" smtClean="0">
                <a:solidFill>
                  <a:srgbClr val="262626"/>
                </a:solidFill>
              </a:rPr>
              <a:t>: </a:t>
            </a:r>
            <a:r>
              <a:rPr lang="pt-BR" sz="1600" dirty="0"/>
              <a:t>Dê sentido aos problemas e persevere para dar sentido a eles, contando e multiplicando para chegar a uma conclusão sobre a quantidade de algo</a:t>
            </a:r>
            <a:r>
              <a:rPr lang="pt-BR" sz="1600" dirty="0" smtClean="0">
                <a:solidFill>
                  <a:srgbClr val="262626"/>
                </a:solidFill>
              </a:rPr>
              <a:t>. </a:t>
            </a:r>
            <a:endParaRPr lang="pt-BR" sz="1600" dirty="0">
              <a:solidFill>
                <a:srgbClr val="262626"/>
              </a:solidFill>
            </a:endParaRPr>
          </a:p>
        </p:txBody>
      </p:sp>
      <p:pic>
        <p:nvPicPr>
          <p:cNvPr id="39" name="Picture 38" descr="A picture containing table&#10;&#10;Description automatically generated">
            <a:extLst>
              <a:ext uri="{FF2B5EF4-FFF2-40B4-BE49-F238E27FC236}">
                <a16:creationId xmlns="" xmlns:a16="http://schemas.microsoft.com/office/drawing/2014/main" id="{EB8B9B77-5B22-9846-BC3A-8BBE79F348B8}"/>
              </a:ext>
            </a:extLst>
          </p:cNvPr>
          <p:cNvPicPr>
            <a:picLocks noChangeAspect="1"/>
          </p:cNvPicPr>
          <p:nvPr/>
        </p:nvPicPr>
        <p:blipFill>
          <a:blip r:embed="rId4"/>
          <a:stretch>
            <a:fillRect/>
          </a:stretch>
        </p:blipFill>
        <p:spPr>
          <a:xfrm>
            <a:off x="431786" y="5360664"/>
            <a:ext cx="1149009" cy="1149009"/>
          </a:xfrm>
          <a:prstGeom prst="rect">
            <a:avLst/>
          </a:prstGeom>
        </p:spPr>
      </p:pic>
      <p:pic>
        <p:nvPicPr>
          <p:cNvPr id="41" name="Picture 40" descr="A picture containing icon&#10;&#10;Description automatically generated">
            <a:extLst>
              <a:ext uri="{FF2B5EF4-FFF2-40B4-BE49-F238E27FC236}">
                <a16:creationId xmlns="" xmlns:a16="http://schemas.microsoft.com/office/drawing/2014/main" id="{F18D82E9-E65C-CD45-B81C-867691A5CEE1}"/>
              </a:ext>
            </a:extLst>
          </p:cNvPr>
          <p:cNvPicPr>
            <a:picLocks noChangeAspect="1"/>
          </p:cNvPicPr>
          <p:nvPr/>
        </p:nvPicPr>
        <p:blipFill>
          <a:blip r:embed="rId5"/>
          <a:stretch>
            <a:fillRect/>
          </a:stretch>
        </p:blipFill>
        <p:spPr>
          <a:xfrm>
            <a:off x="1580795" y="5360663"/>
            <a:ext cx="1149009" cy="1149009"/>
          </a:xfrm>
          <a:prstGeom prst="rect">
            <a:avLst/>
          </a:prstGeom>
        </p:spPr>
      </p:pic>
      <p:sp>
        <p:nvSpPr>
          <p:cNvPr id="30" name="Rounded Rectangle 29">
            <a:extLst>
              <a:ext uri="{FF2B5EF4-FFF2-40B4-BE49-F238E27FC236}">
                <a16:creationId xmlns="" xmlns:a16="http://schemas.microsoft.com/office/drawing/2014/main" id="{B3D3BBA8-E2E4-CF45-BF72-B5B052BCB00C}"/>
              </a:ext>
            </a:extLst>
          </p:cNvPr>
          <p:cNvSpPr/>
          <p:nvPr/>
        </p:nvSpPr>
        <p:spPr>
          <a:xfrm>
            <a:off x="323618" y="4723242"/>
            <a:ext cx="2569707"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8" name="Rectangle 37">
            <a:extLst>
              <a:ext uri="{FF2B5EF4-FFF2-40B4-BE49-F238E27FC236}">
                <a16:creationId xmlns="" xmlns:a16="http://schemas.microsoft.com/office/drawing/2014/main" id="{279E0FEB-CD14-B84F-9CC0-A073E335659C}"/>
              </a:ext>
            </a:extLst>
          </p:cNvPr>
          <p:cNvSpPr/>
          <p:nvPr/>
        </p:nvSpPr>
        <p:spPr>
          <a:xfrm>
            <a:off x="506503" y="4715711"/>
            <a:ext cx="2386822" cy="424732"/>
          </a:xfrm>
          <a:prstGeom prst="rect">
            <a:avLst/>
          </a:prstGeom>
        </p:spPr>
        <p:txBody>
          <a:bodyPr wrap="square">
            <a:spAutoFit/>
          </a:bodyPr>
          <a:lstStyle/>
          <a:p>
            <a:pPr algn="thaiDist">
              <a:lnSpc>
                <a:spcPct val="120000"/>
              </a:lnSpc>
            </a:pPr>
            <a:r>
              <a:rPr lang="pt-BR" b="1" dirty="0">
                <a:solidFill>
                  <a:schemeClr val="bg1"/>
                </a:solidFill>
              </a:rPr>
              <a:t>Alinhamento dos ODS</a:t>
            </a:r>
          </a:p>
        </p:txBody>
      </p:sp>
      <p:sp>
        <p:nvSpPr>
          <p:cNvPr id="15" name="Rounded Rectangle 14">
            <a:extLst>
              <a:ext uri="{FF2B5EF4-FFF2-40B4-BE49-F238E27FC236}">
                <a16:creationId xmlns="" xmlns:a16="http://schemas.microsoft.com/office/drawing/2014/main" id="{650BA5B6-8EAD-5A45-94A6-2C8EA009B9C0}"/>
              </a:ext>
            </a:extLst>
          </p:cNvPr>
          <p:cNvSpPr/>
          <p:nvPr/>
        </p:nvSpPr>
        <p:spPr>
          <a:xfrm>
            <a:off x="2420471" y="185126"/>
            <a:ext cx="7706167"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ounded Rectangle 15">
            <a:extLst>
              <a:ext uri="{FF2B5EF4-FFF2-40B4-BE49-F238E27FC236}">
                <a16:creationId xmlns="" xmlns:a16="http://schemas.microsoft.com/office/drawing/2014/main" id="{A39FBF4C-9127-4740-A7DD-AB280895D434}"/>
              </a:ext>
            </a:extLst>
          </p:cNvPr>
          <p:cNvSpPr/>
          <p:nvPr/>
        </p:nvSpPr>
        <p:spPr>
          <a:xfrm>
            <a:off x="2420471" y="185126"/>
            <a:ext cx="7706167"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TextBox 16">
            <a:extLst>
              <a:ext uri="{FF2B5EF4-FFF2-40B4-BE49-F238E27FC236}">
                <a16:creationId xmlns="" xmlns:a16="http://schemas.microsoft.com/office/drawing/2014/main" id="{8EBFCA84-3E35-AA4F-B39D-FB84F113376F}"/>
              </a:ext>
            </a:extLst>
          </p:cNvPr>
          <p:cNvSpPr txBox="1"/>
          <p:nvPr/>
        </p:nvSpPr>
        <p:spPr>
          <a:xfrm>
            <a:off x="2278131" y="294106"/>
            <a:ext cx="7971339" cy="584775"/>
          </a:xfrm>
          <a:prstGeom prst="rect">
            <a:avLst/>
          </a:prstGeom>
          <a:noFill/>
        </p:spPr>
        <p:txBody>
          <a:bodyPr wrap="square" rtlCol="0">
            <a:spAutoFit/>
          </a:bodyPr>
          <a:lstStyle/>
          <a:p>
            <a:pPr algn="ctr"/>
            <a:r>
              <a:rPr lang="pt-BR" sz="3200" b="1" dirty="0" smtClean="0">
                <a:solidFill>
                  <a:schemeClr val="bg1"/>
                </a:solidFill>
              </a:rPr>
              <a:t>Preparação da Aula e Alinhamento Curricular</a:t>
            </a:r>
            <a:endParaRPr lang="pt-BR" sz="3200" b="1" dirty="0">
              <a:solidFill>
                <a:schemeClr val="bg1"/>
              </a:solidFill>
            </a:endParaRPr>
          </a:p>
        </p:txBody>
      </p:sp>
      <p:sp>
        <p:nvSpPr>
          <p:cNvPr id="18" name="TextBox 17">
            <a:extLst>
              <a:ext uri="{FF2B5EF4-FFF2-40B4-BE49-F238E27FC236}">
                <a16:creationId xmlns="" xmlns:a16="http://schemas.microsoft.com/office/drawing/2014/main" id="{AC9CD571-A741-D540-AD6D-622A537A4DA6}"/>
              </a:ext>
            </a:extLst>
          </p:cNvPr>
          <p:cNvSpPr txBox="1"/>
          <p:nvPr/>
        </p:nvSpPr>
        <p:spPr>
          <a:xfrm>
            <a:off x="2420471" y="901959"/>
            <a:ext cx="7706167" cy="307777"/>
          </a:xfrm>
          <a:prstGeom prst="rect">
            <a:avLst/>
          </a:prstGeom>
          <a:noFill/>
        </p:spPr>
        <p:txBody>
          <a:bodyPr wrap="square" rtlCol="0">
            <a:spAutoFit/>
          </a:bodyPr>
          <a:lstStyle/>
          <a:p>
            <a:pPr algn="ctr"/>
            <a:r>
              <a:rPr lang="pt-BR" sz="1400" b="1" dirty="0">
                <a:solidFill>
                  <a:schemeClr val="bg1"/>
                </a:solidFill>
              </a:rPr>
              <a:t>Tempo de preparação: </a:t>
            </a:r>
            <a:r>
              <a:rPr lang="pt-BR" sz="1400" b="1" dirty="0" smtClean="0">
                <a:solidFill>
                  <a:schemeClr val="bg1"/>
                </a:solidFill>
              </a:rPr>
              <a:t>10 – 15 minutos</a:t>
            </a:r>
            <a:endParaRPr lang="pt-BR" sz="1400" b="1" dirty="0">
              <a:solidFill>
                <a:schemeClr val="bg1"/>
              </a:solidFill>
            </a:endParaRPr>
          </a:p>
        </p:txBody>
      </p:sp>
      <p:grpSp>
        <p:nvGrpSpPr>
          <p:cNvPr id="14" name="Group 13">
            <a:extLst>
              <a:ext uri="{FF2B5EF4-FFF2-40B4-BE49-F238E27FC236}">
                <a16:creationId xmlns="" xmlns:a16="http://schemas.microsoft.com/office/drawing/2014/main" id="{CB386950-BB54-A116-3511-D2C277B1417D}"/>
              </a:ext>
            </a:extLst>
          </p:cNvPr>
          <p:cNvGrpSpPr/>
          <p:nvPr/>
        </p:nvGrpSpPr>
        <p:grpSpPr>
          <a:xfrm>
            <a:off x="3878812" y="5178554"/>
            <a:ext cx="6547514" cy="1338812"/>
            <a:chOff x="4790163" y="5101971"/>
            <a:chExt cx="6979921" cy="1490877"/>
          </a:xfrm>
        </p:grpSpPr>
        <p:sp>
          <p:nvSpPr>
            <p:cNvPr id="19" name="Rounded Rectangle 18">
              <a:extLst>
                <a:ext uri="{FF2B5EF4-FFF2-40B4-BE49-F238E27FC236}">
                  <a16:creationId xmlns="" xmlns:a16="http://schemas.microsoft.com/office/drawing/2014/main" id="{070ED820-571E-6F8D-F37C-D451C057D105}"/>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600" dirty="0" smtClean="0">
                <a:solidFill>
                  <a:srgbClr val="29C7F7"/>
                </a:solidFill>
                <a:highlight>
                  <a:srgbClr val="29C7F7"/>
                </a:highlight>
              </a:endParaRPr>
            </a:p>
            <a:p>
              <a:pPr algn="ctr"/>
              <a:endParaRPr lang="pt-BR" dirty="0">
                <a:solidFill>
                  <a:srgbClr val="29C7F7"/>
                </a:solidFill>
                <a:highlight>
                  <a:srgbClr val="29C7F7"/>
                </a:highlight>
              </a:endParaRPr>
            </a:p>
          </p:txBody>
        </p:sp>
        <p:sp>
          <p:nvSpPr>
            <p:cNvPr id="20" name="Rounded Rectangle 19">
              <a:extLst>
                <a:ext uri="{FF2B5EF4-FFF2-40B4-BE49-F238E27FC236}">
                  <a16:creationId xmlns="" xmlns:a16="http://schemas.microsoft.com/office/drawing/2014/main" id="{1D7ED251-101A-C652-CE99-BD0F5B8027D5}"/>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600" dirty="0" smtClean="0"/>
            </a:p>
            <a:p>
              <a:r>
                <a:rPr lang="pt-BR" sz="1300" b="1" dirty="0"/>
                <a:t>Os planos de aula são projetados para serem flexíveis e responsivos às necessidades em evolução da sua sala de aula. As aulas são editáveis e personalizáveis para atender aos diferentes contextos individuais dos alunos e da sala de aula. Uma versão do PowerPoint com instruções do professor e uma lição em PDF imprimível estão disponíveis para download.</a:t>
              </a:r>
              <a:r>
                <a:rPr lang="pt-BR" sz="1300" b="1" dirty="0" smtClean="0"/>
                <a:t> </a:t>
              </a:r>
            </a:p>
            <a:p>
              <a:pPr algn="ctr"/>
              <a:endParaRPr lang="pt-BR" dirty="0"/>
            </a:p>
          </p:txBody>
        </p:sp>
        <p:sp>
          <p:nvSpPr>
            <p:cNvPr id="21" name="TextBox 20">
              <a:extLst>
                <a:ext uri="{FF2B5EF4-FFF2-40B4-BE49-F238E27FC236}">
                  <a16:creationId xmlns="" xmlns:a16="http://schemas.microsoft.com/office/drawing/2014/main" id="{6314FAD4-D488-E91E-AE46-E805B30E5425}"/>
                </a:ext>
              </a:extLst>
            </p:cNvPr>
            <p:cNvSpPr txBox="1"/>
            <p:nvPr/>
          </p:nvSpPr>
          <p:spPr>
            <a:xfrm>
              <a:off x="4790163" y="5101971"/>
              <a:ext cx="6979920" cy="411281"/>
            </a:xfrm>
            <a:prstGeom prst="rect">
              <a:avLst/>
            </a:prstGeom>
            <a:noFill/>
          </p:spPr>
          <p:txBody>
            <a:bodyPr wrap="square" rtlCol="0">
              <a:spAutoFit/>
            </a:bodyPr>
            <a:lstStyle/>
            <a:p>
              <a:pPr algn="ctr"/>
              <a:r>
                <a:rPr lang="pt-BR" b="1" dirty="0" smtClean="0">
                  <a:solidFill>
                    <a:schemeClr val="bg1"/>
                  </a:solidFill>
                </a:rPr>
                <a:t>Aula </a:t>
              </a:r>
              <a:r>
                <a:rPr lang="pt-BR" b="1" dirty="0">
                  <a:solidFill>
                    <a:schemeClr val="bg1"/>
                  </a:solidFill>
                </a:rPr>
                <a:t>flexível e adaptativa</a:t>
              </a:r>
            </a:p>
          </p:txBody>
        </p:sp>
      </p:grpSp>
      <p:sp>
        <p:nvSpPr>
          <p:cNvPr id="2" name="Slide Number Placeholder 1">
            <a:extLst>
              <a:ext uri="{FF2B5EF4-FFF2-40B4-BE49-F238E27FC236}">
                <a16:creationId xmlns="" xmlns:a16="http://schemas.microsoft.com/office/drawing/2014/main" id="{B041A12A-0505-7AC8-93CA-DF78F909791C}"/>
              </a:ext>
            </a:extLst>
          </p:cNvPr>
          <p:cNvSpPr>
            <a:spLocks noGrp="1"/>
          </p:cNvSpPr>
          <p:nvPr>
            <p:ph type="sldNum" sz="quarter" idx="12"/>
          </p:nvPr>
        </p:nvSpPr>
        <p:spPr/>
        <p:txBody>
          <a:bodyPr/>
          <a:lstStyle/>
          <a:p>
            <a:fld id="{A49FEDE7-8061-9B4D-88A1-7EA83A94C31B}" type="slidenum">
              <a:rPr lang="pt-BR" smtClean="0"/>
              <a:t>3</a:t>
            </a:fld>
            <a:endParaRPr lang="pt-BR" dirty="0"/>
          </a:p>
        </p:txBody>
      </p:sp>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790" y="5432665"/>
            <a:ext cx="812014" cy="49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51" y="5410257"/>
            <a:ext cx="915943" cy="41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aixaDeTexto 1"/>
          <p:cNvSpPr txBox="1"/>
          <p:nvPr/>
        </p:nvSpPr>
        <p:spPr>
          <a:xfrm>
            <a:off x="710917" y="5386001"/>
            <a:ext cx="823810" cy="415498"/>
          </a:xfrm>
          <a:prstGeom prst="rect">
            <a:avLst/>
          </a:prstGeom>
          <a:noFill/>
        </p:spPr>
        <p:txBody>
          <a:bodyPr wrap="square" l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700" dirty="0" smtClean="0">
                <a:solidFill>
                  <a:schemeClr val="bg1"/>
                </a:solidFill>
              </a:rPr>
              <a:t>CIDADES E COMUNIDADES SUSTENTÁVEIS</a:t>
            </a:r>
            <a:endParaRPr lang="pt-BR" sz="700" dirty="0">
              <a:solidFill>
                <a:schemeClr val="bg1"/>
              </a:solidFill>
            </a:endParaRPr>
          </a:p>
        </p:txBody>
      </p:sp>
      <p:sp>
        <p:nvSpPr>
          <p:cNvPr id="22" name="CaixaDeTexto 1"/>
          <p:cNvSpPr txBox="1"/>
          <p:nvPr/>
        </p:nvSpPr>
        <p:spPr>
          <a:xfrm>
            <a:off x="1892268" y="5381486"/>
            <a:ext cx="728103" cy="415498"/>
          </a:xfrm>
          <a:prstGeom prst="rect">
            <a:avLst/>
          </a:prstGeom>
          <a:noFill/>
        </p:spPr>
        <p:txBody>
          <a:bodyPr wrap="square" lIns="0" r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700" dirty="0" smtClean="0">
                <a:solidFill>
                  <a:schemeClr val="bg1"/>
                </a:solidFill>
              </a:rPr>
              <a:t>CONSUMO E PRODUÇÃO RESPONSÁVEIS</a:t>
            </a:r>
            <a:endParaRPr lang="pt-BR" sz="700" dirty="0">
              <a:solidFill>
                <a:schemeClr val="bg1"/>
              </a:solidFill>
            </a:endParaRPr>
          </a:p>
        </p:txBody>
      </p:sp>
    </p:spTree>
    <p:extLst>
      <p:ext uri="{BB962C8B-B14F-4D97-AF65-F5344CB8AC3E}">
        <p14:creationId xmlns:p14="http://schemas.microsoft.com/office/powerpoint/2010/main" val="1618116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BC6657B-1248-6B4D-AE85-8670C18C8E1B}"/>
              </a:ext>
            </a:extLst>
          </p:cNvPr>
          <p:cNvPicPr>
            <a:picLocks noChangeAspect="1"/>
          </p:cNvPicPr>
          <p:nvPr/>
        </p:nvPicPr>
        <p:blipFill>
          <a:blip r:embed="rId3"/>
          <a:stretch>
            <a:fillRect/>
          </a:stretch>
        </p:blipFill>
        <p:spPr>
          <a:xfrm>
            <a:off x="0" y="46429"/>
            <a:ext cx="12192000" cy="6858000"/>
          </a:xfrm>
          <a:prstGeom prst="rect">
            <a:avLst/>
          </a:prstGeom>
        </p:spPr>
      </p:pic>
      <p:sp>
        <p:nvSpPr>
          <p:cNvPr id="15" name="Rounded Rectangle 14">
            <a:extLst>
              <a:ext uri="{FF2B5EF4-FFF2-40B4-BE49-F238E27FC236}">
                <a16:creationId xmlns="" xmlns:a16="http://schemas.microsoft.com/office/drawing/2014/main"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ounded Rectangle 13">
            <a:extLst>
              <a:ext uri="{FF2B5EF4-FFF2-40B4-BE49-F238E27FC236}">
                <a16:creationId xmlns="" xmlns:a16="http://schemas.microsoft.com/office/drawing/2014/main"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TextBox 7">
            <a:extLst>
              <a:ext uri="{FF2B5EF4-FFF2-40B4-BE49-F238E27FC236}">
                <a16:creationId xmlns="" xmlns:a16="http://schemas.microsoft.com/office/drawing/2014/main"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pt-BR" sz="3200" b="1" dirty="0" smtClean="0">
                <a:solidFill>
                  <a:schemeClr val="bg1"/>
                </a:solidFill>
              </a:rPr>
              <a:t>A </a:t>
            </a:r>
            <a:r>
              <a:rPr lang="pt-BR" sz="3200" b="1" dirty="0" smtClean="0">
                <a:solidFill>
                  <a:schemeClr val="bg1"/>
                </a:solidFill>
              </a:rPr>
              <a:t>Aula</a:t>
            </a:r>
            <a:endParaRPr lang="pt-BR" sz="3200" b="1" dirty="0">
              <a:solidFill>
                <a:schemeClr val="bg1"/>
              </a:solidFill>
            </a:endParaRPr>
          </a:p>
        </p:txBody>
      </p:sp>
      <p:sp>
        <p:nvSpPr>
          <p:cNvPr id="22" name="Oval 21">
            <a:extLst>
              <a:ext uri="{FF2B5EF4-FFF2-40B4-BE49-F238E27FC236}">
                <a16:creationId xmlns="" xmlns:a16="http://schemas.microsoft.com/office/drawing/2014/main" id="{1A8141C0-5C65-C54B-B99F-F7A3DD1C2725}"/>
              </a:ext>
            </a:extLst>
          </p:cNvPr>
          <p:cNvSpPr/>
          <p:nvPr/>
        </p:nvSpPr>
        <p:spPr>
          <a:xfrm>
            <a:off x="413972" y="1449128"/>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Oval 22">
            <a:extLst>
              <a:ext uri="{FF2B5EF4-FFF2-40B4-BE49-F238E27FC236}">
                <a16:creationId xmlns="" xmlns:a16="http://schemas.microsoft.com/office/drawing/2014/main" id="{6DE15013-44B3-074B-97E9-A65290DF3E17}"/>
              </a:ext>
            </a:extLst>
          </p:cNvPr>
          <p:cNvSpPr/>
          <p:nvPr/>
        </p:nvSpPr>
        <p:spPr>
          <a:xfrm>
            <a:off x="360335" y="1449128"/>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ctangle 23">
            <a:extLst>
              <a:ext uri="{FF2B5EF4-FFF2-40B4-BE49-F238E27FC236}">
                <a16:creationId xmlns="" xmlns:a16="http://schemas.microsoft.com/office/drawing/2014/main" id="{9D6C8663-DB1F-4247-809A-B287EA418546}"/>
              </a:ext>
            </a:extLst>
          </p:cNvPr>
          <p:cNvSpPr/>
          <p:nvPr/>
        </p:nvSpPr>
        <p:spPr>
          <a:xfrm>
            <a:off x="404919" y="1429076"/>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1</a:t>
            </a:r>
            <a:endParaRPr lang="pt-BR" b="1" dirty="0">
              <a:solidFill>
                <a:schemeClr val="bg1"/>
              </a:solidFill>
              <a:cs typeface="Arial" panose="020B0604020202020204" pitchFamily="34" charset="0"/>
            </a:endParaRPr>
          </a:p>
        </p:txBody>
      </p:sp>
      <p:sp>
        <p:nvSpPr>
          <p:cNvPr id="25" name="Rectangle 24">
            <a:extLst>
              <a:ext uri="{FF2B5EF4-FFF2-40B4-BE49-F238E27FC236}">
                <a16:creationId xmlns="" xmlns:a16="http://schemas.microsoft.com/office/drawing/2014/main" id="{51FFE875-61C7-534D-980C-DC3A4B940AEB}"/>
              </a:ext>
            </a:extLst>
          </p:cNvPr>
          <p:cNvSpPr/>
          <p:nvPr/>
        </p:nvSpPr>
        <p:spPr>
          <a:xfrm>
            <a:off x="911773" y="1355020"/>
            <a:ext cx="10866255" cy="978729"/>
          </a:xfrm>
          <a:prstGeom prst="rect">
            <a:avLst/>
          </a:prstGeom>
        </p:spPr>
        <p:txBody>
          <a:bodyPr wrap="square">
            <a:spAutoFit/>
          </a:bodyPr>
          <a:lstStyle/>
          <a:p>
            <a:pPr algn="thaiDist">
              <a:lnSpc>
                <a:spcPct val="120000"/>
              </a:lnSpc>
              <a:tabLst>
                <a:tab pos="531813" algn="l"/>
              </a:tabLst>
            </a:pPr>
            <a:r>
              <a:rPr lang="pt-BR" sz="1600" b="1" dirty="0" smtClean="0"/>
              <a:t>Avaliar a compreensão dos alunos sobre a reciclagem, seus benefícios e o impacto no meio ambiente por não reciclar. </a:t>
            </a:r>
            <a:r>
              <a:rPr lang="pt-BR" sz="1600" dirty="0" smtClean="0"/>
              <a:t>Exiba os</a:t>
            </a:r>
            <a:r>
              <a:rPr lang="pt-BR" sz="1600" b="1" dirty="0" smtClean="0"/>
              <a:t> slides "SIM/NÃO", "1,2,3 Etapas" e "Práticas recomendadas" </a:t>
            </a:r>
            <a:r>
              <a:rPr lang="pt-BR" sz="1600" dirty="0" smtClean="0"/>
              <a:t>para avaliar sua compreensão de como reciclar efetivamente e quanto lixo produzimos a cada dia</a:t>
            </a:r>
            <a:r>
              <a:rPr lang="pt-BR" sz="1600" dirty="0" smtClean="0">
                <a:solidFill>
                  <a:srgbClr val="262626"/>
                </a:solidFill>
              </a:rPr>
              <a:t>.</a:t>
            </a:r>
            <a:endParaRPr lang="pt-BR" sz="1600" dirty="0">
              <a:solidFill>
                <a:srgbClr val="262626"/>
              </a:solidFill>
            </a:endParaRPr>
          </a:p>
        </p:txBody>
      </p:sp>
      <p:sp>
        <p:nvSpPr>
          <p:cNvPr id="17" name="TextBox 16">
            <a:extLst>
              <a:ext uri="{FF2B5EF4-FFF2-40B4-BE49-F238E27FC236}">
                <a16:creationId xmlns="" xmlns:a16="http://schemas.microsoft.com/office/drawing/2014/main"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Duração da aula: 25 - 30 minutos</a:t>
            </a:r>
            <a:endParaRPr lang="pt-BR" sz="1400" b="1" dirty="0">
              <a:solidFill>
                <a:schemeClr val="bg1"/>
              </a:solidFill>
            </a:endParaRPr>
          </a:p>
        </p:txBody>
      </p:sp>
      <p:sp>
        <p:nvSpPr>
          <p:cNvPr id="18" name="Oval 17">
            <a:extLst>
              <a:ext uri="{FF2B5EF4-FFF2-40B4-BE49-F238E27FC236}">
                <a16:creationId xmlns="" xmlns:a16="http://schemas.microsoft.com/office/drawing/2014/main" id="{9D3C16D2-3D7B-DC40-88C7-DE4F305BF499}"/>
              </a:ext>
            </a:extLst>
          </p:cNvPr>
          <p:cNvSpPr/>
          <p:nvPr/>
        </p:nvSpPr>
        <p:spPr>
          <a:xfrm>
            <a:off x="413972" y="263248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Oval 18">
            <a:extLst>
              <a:ext uri="{FF2B5EF4-FFF2-40B4-BE49-F238E27FC236}">
                <a16:creationId xmlns="" xmlns:a16="http://schemas.microsoft.com/office/drawing/2014/main" id="{9DAB2145-ECFA-6647-A9B6-729C703AD8DB}"/>
              </a:ext>
            </a:extLst>
          </p:cNvPr>
          <p:cNvSpPr/>
          <p:nvPr/>
        </p:nvSpPr>
        <p:spPr>
          <a:xfrm>
            <a:off x="360335" y="263248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ctangle 19">
            <a:extLst>
              <a:ext uri="{FF2B5EF4-FFF2-40B4-BE49-F238E27FC236}">
                <a16:creationId xmlns="" xmlns:a16="http://schemas.microsoft.com/office/drawing/2014/main" id="{9D8FA13B-529B-584E-8CBD-62424A9A1833}"/>
              </a:ext>
            </a:extLst>
          </p:cNvPr>
          <p:cNvSpPr/>
          <p:nvPr/>
        </p:nvSpPr>
        <p:spPr>
          <a:xfrm>
            <a:off x="404919" y="2612435"/>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2</a:t>
            </a:r>
            <a:endParaRPr lang="pt-BR" b="1" dirty="0">
              <a:solidFill>
                <a:schemeClr val="bg1"/>
              </a:solidFill>
              <a:cs typeface="Arial" panose="020B0604020202020204" pitchFamily="34" charset="0"/>
            </a:endParaRPr>
          </a:p>
        </p:txBody>
      </p:sp>
      <p:sp>
        <p:nvSpPr>
          <p:cNvPr id="21" name="Rectangle 20">
            <a:extLst>
              <a:ext uri="{FF2B5EF4-FFF2-40B4-BE49-F238E27FC236}">
                <a16:creationId xmlns="" xmlns:a16="http://schemas.microsoft.com/office/drawing/2014/main" id="{973AB73E-5603-9442-95D1-6001147EE36F}"/>
              </a:ext>
            </a:extLst>
          </p:cNvPr>
          <p:cNvSpPr/>
          <p:nvPr/>
        </p:nvSpPr>
        <p:spPr>
          <a:xfrm>
            <a:off x="911773" y="2524731"/>
            <a:ext cx="10866255" cy="683264"/>
          </a:xfrm>
          <a:prstGeom prst="rect">
            <a:avLst/>
          </a:prstGeom>
        </p:spPr>
        <p:txBody>
          <a:bodyPr wrap="square">
            <a:spAutoFit/>
          </a:bodyPr>
          <a:lstStyle/>
          <a:p>
            <a:pPr algn="thaiDist">
              <a:lnSpc>
                <a:spcPct val="120000"/>
              </a:lnSpc>
              <a:tabLst>
                <a:tab pos="531813" algn="l"/>
              </a:tabLst>
            </a:pPr>
            <a:r>
              <a:rPr lang="pt-BR" sz="1600" b="1" dirty="0" smtClean="0"/>
              <a:t>Exiba os slides da </a:t>
            </a:r>
            <a:r>
              <a:rPr lang="pt-BR" sz="1600" b="1" dirty="0" smtClean="0"/>
              <a:t>aula </a:t>
            </a:r>
            <a:r>
              <a:rPr lang="pt-BR" sz="1600" b="1" dirty="0" smtClean="0"/>
              <a:t>e introduza o conceito de fluxo de resíduos através de uma discussão guiada sobre o fluxo de nossos resíduos</a:t>
            </a:r>
            <a:r>
              <a:rPr lang="pt-BR" sz="1600" b="1" dirty="0" smtClean="0">
                <a:solidFill>
                  <a:srgbClr val="262626"/>
                </a:solidFill>
              </a:rPr>
              <a:t>.</a:t>
            </a:r>
            <a:endParaRPr lang="pt-BR" sz="1600" b="1" dirty="0">
              <a:solidFill>
                <a:srgbClr val="262626"/>
              </a:solidFill>
            </a:endParaRPr>
          </a:p>
        </p:txBody>
      </p:sp>
      <p:sp>
        <p:nvSpPr>
          <p:cNvPr id="29" name="Oval 28">
            <a:extLst>
              <a:ext uri="{FF2B5EF4-FFF2-40B4-BE49-F238E27FC236}">
                <a16:creationId xmlns="" xmlns:a16="http://schemas.microsoft.com/office/drawing/2014/main" id="{755BA79C-90D1-2146-A38F-4EEB52007357}"/>
              </a:ext>
            </a:extLst>
          </p:cNvPr>
          <p:cNvSpPr/>
          <p:nvPr/>
        </p:nvSpPr>
        <p:spPr>
          <a:xfrm>
            <a:off x="413972" y="357927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Oval 29">
            <a:extLst>
              <a:ext uri="{FF2B5EF4-FFF2-40B4-BE49-F238E27FC236}">
                <a16:creationId xmlns="" xmlns:a16="http://schemas.microsoft.com/office/drawing/2014/main" id="{B4BFBE7D-8EB6-824A-8F39-97CD133462C3}"/>
              </a:ext>
            </a:extLst>
          </p:cNvPr>
          <p:cNvSpPr/>
          <p:nvPr/>
        </p:nvSpPr>
        <p:spPr>
          <a:xfrm>
            <a:off x="360335" y="3579279"/>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ctangle 30">
            <a:extLst>
              <a:ext uri="{FF2B5EF4-FFF2-40B4-BE49-F238E27FC236}">
                <a16:creationId xmlns="" xmlns:a16="http://schemas.microsoft.com/office/drawing/2014/main" id="{78EDCEFF-66E5-8941-B13E-98BF7B5FCB9C}"/>
              </a:ext>
            </a:extLst>
          </p:cNvPr>
          <p:cNvSpPr/>
          <p:nvPr/>
        </p:nvSpPr>
        <p:spPr>
          <a:xfrm>
            <a:off x="404919" y="3559227"/>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3</a:t>
            </a:r>
            <a:endParaRPr lang="pt-BR" b="1" dirty="0">
              <a:solidFill>
                <a:schemeClr val="bg1"/>
              </a:solidFill>
              <a:cs typeface="Arial" panose="020B0604020202020204" pitchFamily="34" charset="0"/>
            </a:endParaRPr>
          </a:p>
        </p:txBody>
      </p:sp>
      <p:sp>
        <p:nvSpPr>
          <p:cNvPr id="32" name="Rectangle 31">
            <a:extLst>
              <a:ext uri="{FF2B5EF4-FFF2-40B4-BE49-F238E27FC236}">
                <a16:creationId xmlns="" xmlns:a16="http://schemas.microsoft.com/office/drawing/2014/main" id="{D06FA692-311E-A34B-B38F-5DAEF1E22289}"/>
              </a:ext>
            </a:extLst>
          </p:cNvPr>
          <p:cNvSpPr/>
          <p:nvPr/>
        </p:nvSpPr>
        <p:spPr>
          <a:xfrm>
            <a:off x="911773" y="3436353"/>
            <a:ext cx="10866255" cy="1606594"/>
          </a:xfrm>
          <a:prstGeom prst="rect">
            <a:avLst/>
          </a:prstGeom>
        </p:spPr>
        <p:txBody>
          <a:bodyPr wrap="square">
            <a:spAutoFit/>
          </a:bodyPr>
          <a:lstStyle/>
          <a:p>
            <a:pPr algn="thaiDist">
              <a:lnSpc>
                <a:spcPct val="120000"/>
              </a:lnSpc>
              <a:tabLst>
                <a:tab pos="531813" algn="l"/>
              </a:tabLst>
            </a:pPr>
            <a:r>
              <a:rPr lang="pt-BR" sz="1600" b="1" dirty="0" smtClean="0">
                <a:solidFill>
                  <a:srgbClr val="262626"/>
                </a:solidFill>
              </a:rPr>
              <a:t>Introduza o conceito de uma auditoria e diga aos alunos que eles vão realizar uma auditoria de resíduos de um dia em casa para descobrir: </a:t>
            </a:r>
          </a:p>
          <a:p>
            <a:pPr marL="285750" indent="-285750" algn="thaiDist">
              <a:lnSpc>
                <a:spcPct val="120000"/>
              </a:lnSpc>
              <a:buSzPct val="150000"/>
              <a:buFont typeface="Arial" panose="020B0604020202020204" pitchFamily="34" charset="0"/>
              <a:buChar char="•"/>
              <a:tabLst>
                <a:tab pos="531813" algn="l"/>
              </a:tabLst>
            </a:pPr>
            <a:r>
              <a:rPr lang="pt-BR" sz="1600" dirty="0" smtClean="0"/>
              <a:t>quanto sua família recicla</a:t>
            </a:r>
            <a:r>
              <a:rPr lang="pt-BR" sz="1600" dirty="0" smtClean="0">
                <a:solidFill>
                  <a:srgbClr val="262626"/>
                </a:solidFill>
              </a:rPr>
              <a:t>?</a:t>
            </a:r>
          </a:p>
          <a:p>
            <a:pPr marL="285750" indent="-285750" algn="thaiDist">
              <a:lnSpc>
                <a:spcPct val="120000"/>
              </a:lnSpc>
              <a:buSzPct val="150000"/>
              <a:buFont typeface="Arial" panose="020B0604020202020204" pitchFamily="34" charset="0"/>
              <a:buChar char="•"/>
              <a:tabLst>
                <a:tab pos="531813" algn="l"/>
              </a:tabLst>
            </a:pPr>
            <a:r>
              <a:rPr lang="pt-BR" sz="1600" dirty="0" smtClean="0"/>
              <a:t>quanto lixo eles produzem</a:t>
            </a:r>
            <a:r>
              <a:rPr lang="pt-BR" sz="1600" dirty="0" smtClean="0">
                <a:solidFill>
                  <a:srgbClr val="262626"/>
                </a:solidFill>
              </a:rPr>
              <a:t>?</a:t>
            </a:r>
          </a:p>
          <a:p>
            <a:pPr marL="285750" indent="-285750" algn="thaiDist">
              <a:lnSpc>
                <a:spcPct val="120000"/>
              </a:lnSpc>
              <a:buSzPct val="150000"/>
              <a:buFont typeface="Arial" panose="020B0604020202020204" pitchFamily="34" charset="0"/>
              <a:buChar char="•"/>
              <a:tabLst>
                <a:tab pos="531813" algn="l"/>
              </a:tabLst>
            </a:pPr>
            <a:r>
              <a:rPr lang="pt-BR" sz="1600" dirty="0" smtClean="0"/>
              <a:t>quanto do lixo que eles produzem poderia ser reciclado</a:t>
            </a:r>
            <a:r>
              <a:rPr lang="pt-BR" sz="1600" dirty="0" smtClean="0">
                <a:solidFill>
                  <a:srgbClr val="262626"/>
                </a:solidFill>
              </a:rPr>
              <a:t>? </a:t>
            </a:r>
            <a:endParaRPr lang="pt-BR" sz="1600" dirty="0">
              <a:solidFill>
                <a:srgbClr val="262626"/>
              </a:solidFill>
            </a:endParaRPr>
          </a:p>
        </p:txBody>
      </p:sp>
      <p:sp>
        <p:nvSpPr>
          <p:cNvPr id="38" name="Oval 37">
            <a:extLst>
              <a:ext uri="{FF2B5EF4-FFF2-40B4-BE49-F238E27FC236}">
                <a16:creationId xmlns="" xmlns:a16="http://schemas.microsoft.com/office/drawing/2014/main" id="{3514D1D9-9B3F-6D42-AE28-05A39F788D98}"/>
              </a:ext>
            </a:extLst>
          </p:cNvPr>
          <p:cNvSpPr/>
          <p:nvPr/>
        </p:nvSpPr>
        <p:spPr>
          <a:xfrm>
            <a:off x="413972" y="5157561"/>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9" name="Oval 38">
            <a:extLst>
              <a:ext uri="{FF2B5EF4-FFF2-40B4-BE49-F238E27FC236}">
                <a16:creationId xmlns="" xmlns:a16="http://schemas.microsoft.com/office/drawing/2014/main" id="{742D516E-2B82-F948-BED0-46861EC5920C}"/>
              </a:ext>
            </a:extLst>
          </p:cNvPr>
          <p:cNvSpPr/>
          <p:nvPr/>
        </p:nvSpPr>
        <p:spPr>
          <a:xfrm>
            <a:off x="360335" y="515756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Rectangle 39">
            <a:extLst>
              <a:ext uri="{FF2B5EF4-FFF2-40B4-BE49-F238E27FC236}">
                <a16:creationId xmlns="" xmlns:a16="http://schemas.microsoft.com/office/drawing/2014/main" id="{924FA789-4F38-8E4C-B2DB-5CCC78C244BD}"/>
              </a:ext>
            </a:extLst>
          </p:cNvPr>
          <p:cNvSpPr/>
          <p:nvPr/>
        </p:nvSpPr>
        <p:spPr>
          <a:xfrm>
            <a:off x="404919" y="5137509"/>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4</a:t>
            </a:r>
            <a:endParaRPr lang="pt-BR" b="1" dirty="0">
              <a:solidFill>
                <a:schemeClr val="bg1"/>
              </a:solidFill>
              <a:cs typeface="Arial" panose="020B0604020202020204" pitchFamily="34" charset="0"/>
            </a:endParaRPr>
          </a:p>
        </p:txBody>
      </p:sp>
      <p:sp>
        <p:nvSpPr>
          <p:cNvPr id="41" name="Rectangle 40">
            <a:extLst>
              <a:ext uri="{FF2B5EF4-FFF2-40B4-BE49-F238E27FC236}">
                <a16:creationId xmlns="" xmlns:a16="http://schemas.microsoft.com/office/drawing/2014/main" id="{D5BDAE1E-C87A-B043-A142-613915D1884F}"/>
              </a:ext>
            </a:extLst>
          </p:cNvPr>
          <p:cNvSpPr/>
          <p:nvPr/>
        </p:nvSpPr>
        <p:spPr>
          <a:xfrm>
            <a:off x="911773" y="5090749"/>
            <a:ext cx="10866255" cy="683264"/>
          </a:xfrm>
          <a:prstGeom prst="rect">
            <a:avLst/>
          </a:prstGeom>
        </p:spPr>
        <p:txBody>
          <a:bodyPr wrap="square">
            <a:spAutoFit/>
          </a:bodyPr>
          <a:lstStyle/>
          <a:p>
            <a:pPr algn="thaiDist">
              <a:lnSpc>
                <a:spcPct val="120000"/>
              </a:lnSpc>
              <a:tabLst>
                <a:tab pos="531813" algn="l"/>
              </a:tabLst>
            </a:pPr>
            <a:r>
              <a:rPr lang="pt-BR" sz="1600" b="1" dirty="0" smtClean="0">
                <a:solidFill>
                  <a:srgbClr val="262626"/>
                </a:solidFill>
              </a:rPr>
              <a:t>Dependendo das práticas atuais de reciclagem da sua escola, você pode querer discutir a possibilidade de compartilhar suas descobertas com a escola e iniciar ou melhorar um programa de reciclagem.</a:t>
            </a:r>
            <a:endParaRPr lang="pt-BR" sz="1600" dirty="0">
              <a:solidFill>
                <a:srgbClr val="262626"/>
              </a:solidFill>
            </a:endParaRPr>
          </a:p>
        </p:txBody>
      </p:sp>
      <p:sp>
        <p:nvSpPr>
          <p:cNvPr id="2" name="Slide Number Placeholder 1">
            <a:extLst>
              <a:ext uri="{FF2B5EF4-FFF2-40B4-BE49-F238E27FC236}">
                <a16:creationId xmlns="" xmlns:a16="http://schemas.microsoft.com/office/drawing/2014/main" id="{D7CA3B01-0307-1C89-85B4-0A259DC49165}"/>
              </a:ext>
            </a:extLst>
          </p:cNvPr>
          <p:cNvSpPr>
            <a:spLocks noGrp="1"/>
          </p:cNvSpPr>
          <p:nvPr>
            <p:ph type="sldNum" sz="quarter" idx="12"/>
          </p:nvPr>
        </p:nvSpPr>
        <p:spPr/>
        <p:txBody>
          <a:bodyPr/>
          <a:lstStyle/>
          <a:p>
            <a:fld id="{A49FEDE7-8061-9B4D-88A1-7EA83A94C31B}" type="slidenum">
              <a:rPr lang="pt-BR" smtClean="0"/>
              <a:t>4</a:t>
            </a:fld>
            <a:endParaRPr lang="pt-BR" dirty="0"/>
          </a:p>
        </p:txBody>
      </p:sp>
    </p:spTree>
    <p:extLst>
      <p:ext uri="{BB962C8B-B14F-4D97-AF65-F5344CB8AC3E}">
        <p14:creationId xmlns:p14="http://schemas.microsoft.com/office/powerpoint/2010/main" val="63719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5B06CE6-5620-C24B-87A6-7ACD2A2C3D2A}"/>
              </a:ext>
            </a:extLst>
          </p:cNvPr>
          <p:cNvPicPr>
            <a:picLocks noChangeAspect="1"/>
          </p:cNvPicPr>
          <p:nvPr/>
        </p:nvPicPr>
        <p:blipFill>
          <a:blip r:embed="rId2"/>
          <a:stretch>
            <a:fillRect/>
          </a:stretch>
        </p:blipFill>
        <p:spPr>
          <a:xfrm>
            <a:off x="0" y="46429"/>
            <a:ext cx="12192000" cy="6858000"/>
          </a:xfrm>
          <a:prstGeom prst="rect">
            <a:avLst/>
          </a:prstGeom>
        </p:spPr>
      </p:pic>
      <p:pic>
        <p:nvPicPr>
          <p:cNvPr id="6" name="Picture 5" descr="Graphical user interface, text, application&#10;&#10;Description automatically generated">
            <a:extLst>
              <a:ext uri="{FF2B5EF4-FFF2-40B4-BE49-F238E27FC236}">
                <a16:creationId xmlns="" xmlns:a16="http://schemas.microsoft.com/office/drawing/2014/main" id="{876888BF-7A3E-9245-930C-196C5896F84A}"/>
              </a:ext>
            </a:extLst>
          </p:cNvPr>
          <p:cNvPicPr>
            <a:picLocks noChangeAspect="1"/>
          </p:cNvPicPr>
          <p:nvPr/>
        </p:nvPicPr>
        <p:blipFill rotWithShape="1">
          <a:blip r:embed="rId3"/>
          <a:srcRect r="21856" b="73164"/>
          <a:stretch/>
        </p:blipFill>
        <p:spPr>
          <a:xfrm>
            <a:off x="929898" y="2611806"/>
            <a:ext cx="7919634" cy="1146875"/>
          </a:xfrm>
          <a:prstGeom prst="rect">
            <a:avLst/>
          </a:prstGeom>
        </p:spPr>
      </p:pic>
      <p:pic>
        <p:nvPicPr>
          <p:cNvPr id="5" name="Picture 4" descr="Graphical user interface, text, application&#10;&#10;Description automatically generated">
            <a:extLst>
              <a:ext uri="{FF2B5EF4-FFF2-40B4-BE49-F238E27FC236}">
                <a16:creationId xmlns="" xmlns:a16="http://schemas.microsoft.com/office/drawing/2014/main" id="{B2F55DB0-5598-2448-921D-B24AB0E1E82D}"/>
              </a:ext>
            </a:extLst>
          </p:cNvPr>
          <p:cNvPicPr>
            <a:picLocks noChangeAspect="1"/>
          </p:cNvPicPr>
          <p:nvPr/>
        </p:nvPicPr>
        <p:blipFill rotWithShape="1">
          <a:blip r:embed="rId3"/>
          <a:srcRect l="50975" t="38442" r="-13" b="17"/>
          <a:stretch/>
        </p:blipFill>
        <p:spPr>
          <a:xfrm>
            <a:off x="6739913" y="4091552"/>
            <a:ext cx="4969790" cy="2629923"/>
          </a:xfrm>
          <a:prstGeom prst="rect">
            <a:avLst/>
          </a:prstGeom>
        </p:spPr>
      </p:pic>
      <p:sp>
        <p:nvSpPr>
          <p:cNvPr id="8" name="Rounded Rectangle 7">
            <a:extLst>
              <a:ext uri="{FF2B5EF4-FFF2-40B4-BE49-F238E27FC236}">
                <a16:creationId xmlns="" xmlns:a16="http://schemas.microsoft.com/office/drawing/2014/main" id="{F8BF3BB3-C63A-A041-A0EE-BF0395BA6DC5}"/>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ounded Rectangle 8">
            <a:extLst>
              <a:ext uri="{FF2B5EF4-FFF2-40B4-BE49-F238E27FC236}">
                <a16:creationId xmlns="" xmlns:a16="http://schemas.microsoft.com/office/drawing/2014/main" id="{B3831DC3-9D13-224B-9697-EB5922B7AF1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TextBox 9">
            <a:extLst>
              <a:ext uri="{FF2B5EF4-FFF2-40B4-BE49-F238E27FC236}">
                <a16:creationId xmlns="" xmlns:a16="http://schemas.microsoft.com/office/drawing/2014/main" id="{08A1ABBE-FB80-4F49-AFDB-B91C23547E80}"/>
              </a:ext>
            </a:extLst>
          </p:cNvPr>
          <p:cNvSpPr txBox="1"/>
          <p:nvPr/>
        </p:nvSpPr>
        <p:spPr>
          <a:xfrm>
            <a:off x="2606040" y="294106"/>
            <a:ext cx="6979920" cy="584775"/>
          </a:xfrm>
          <a:prstGeom prst="rect">
            <a:avLst/>
          </a:prstGeom>
          <a:noFill/>
        </p:spPr>
        <p:txBody>
          <a:bodyPr wrap="square" rtlCol="0">
            <a:spAutoFit/>
          </a:bodyPr>
          <a:lstStyle/>
          <a:p>
            <a:pPr algn="ctr"/>
            <a:r>
              <a:rPr lang="pt-BR" sz="3200" b="1" dirty="0" smtClean="0">
                <a:solidFill>
                  <a:schemeClr val="bg1"/>
                </a:solidFill>
              </a:rPr>
              <a:t>Preparar a Apresentação do PowerPoint</a:t>
            </a:r>
            <a:endParaRPr lang="pt-BR" sz="3200" b="1" dirty="0">
              <a:solidFill>
                <a:schemeClr val="bg1"/>
              </a:solidFill>
            </a:endParaRPr>
          </a:p>
        </p:txBody>
      </p:sp>
      <p:sp>
        <p:nvSpPr>
          <p:cNvPr id="12" name="Rectangle 11">
            <a:extLst>
              <a:ext uri="{FF2B5EF4-FFF2-40B4-BE49-F238E27FC236}">
                <a16:creationId xmlns="" xmlns:a16="http://schemas.microsoft.com/office/drawing/2014/main" id="{F13677AE-C9C9-B847-8408-00ED0B8AD7C3}"/>
              </a:ext>
            </a:extLst>
          </p:cNvPr>
          <p:cNvSpPr/>
          <p:nvPr/>
        </p:nvSpPr>
        <p:spPr>
          <a:xfrm>
            <a:off x="323617" y="1247462"/>
            <a:ext cx="11361877" cy="1200329"/>
          </a:xfrm>
          <a:prstGeom prst="rect">
            <a:avLst/>
          </a:prstGeom>
        </p:spPr>
        <p:txBody>
          <a:bodyPr wrap="square">
            <a:spAutoFit/>
          </a:bodyPr>
          <a:lstStyle/>
          <a:p>
            <a:pPr algn="just">
              <a:lnSpc>
                <a:spcPct val="120000"/>
              </a:lnSpc>
              <a:buClr>
                <a:srgbClr val="3AC69D"/>
              </a:buClr>
              <a:buSzPct val="150000"/>
            </a:pPr>
            <a:r>
              <a:rPr lang="pt-BR" sz="2000" dirty="0" smtClean="0"/>
              <a:t>Quando estiver pronto para apresentar as lições à sua turma, clique em</a:t>
            </a:r>
            <a:r>
              <a:rPr lang="pt-BR" sz="2000" b="1" dirty="0" smtClean="0"/>
              <a:t> Apresentação de Slides</a:t>
            </a:r>
            <a:r>
              <a:rPr lang="pt-BR" sz="2000" dirty="0" smtClean="0"/>
              <a:t> na barra de menus superior e selecione</a:t>
            </a:r>
            <a:r>
              <a:rPr lang="pt-BR" sz="2000" b="1" dirty="0" smtClean="0"/>
              <a:t> Modo de Exibição do Apresentador.</a:t>
            </a:r>
            <a:r>
              <a:rPr lang="pt-BR" sz="2000" dirty="0" smtClean="0"/>
              <a:t> </a:t>
            </a:r>
            <a:r>
              <a:rPr lang="pt-BR" sz="2000" dirty="0" smtClean="0"/>
              <a:t>No </a:t>
            </a:r>
            <a:r>
              <a:rPr lang="pt-BR" sz="2000" dirty="0" smtClean="0"/>
              <a:t>modo de exibição do Apresentador, você pode ver suas anotações enquanto o público vê apenas seus slides</a:t>
            </a:r>
            <a:r>
              <a:rPr lang="pt-BR" sz="2000" dirty="0" smtClean="0">
                <a:solidFill>
                  <a:srgbClr val="262626"/>
                </a:solidFill>
              </a:rPr>
              <a:t>.</a:t>
            </a:r>
            <a:endParaRPr lang="pt-BR" sz="2000" b="1" dirty="0">
              <a:solidFill>
                <a:srgbClr val="262626"/>
              </a:solidFill>
            </a:endParaRPr>
          </a:p>
        </p:txBody>
      </p:sp>
      <p:sp>
        <p:nvSpPr>
          <p:cNvPr id="13" name="Rectangle 12">
            <a:extLst>
              <a:ext uri="{FF2B5EF4-FFF2-40B4-BE49-F238E27FC236}">
                <a16:creationId xmlns="" xmlns:a16="http://schemas.microsoft.com/office/drawing/2014/main" id="{5C2A69C5-08AB-AB4C-9CAB-15E14B203C91}"/>
              </a:ext>
            </a:extLst>
          </p:cNvPr>
          <p:cNvSpPr/>
          <p:nvPr/>
        </p:nvSpPr>
        <p:spPr>
          <a:xfrm>
            <a:off x="323616" y="3978315"/>
            <a:ext cx="6092681" cy="2308324"/>
          </a:xfrm>
          <a:prstGeom prst="rect">
            <a:avLst/>
          </a:prstGeom>
        </p:spPr>
        <p:txBody>
          <a:bodyPr wrap="square">
            <a:spAutoFit/>
          </a:bodyPr>
          <a:lstStyle/>
          <a:p>
            <a:pPr algn="just">
              <a:lnSpc>
                <a:spcPct val="120000"/>
              </a:lnSpc>
              <a:buClr>
                <a:srgbClr val="3AC69D"/>
              </a:buClr>
              <a:buSzPct val="150000"/>
            </a:pPr>
            <a:r>
              <a:rPr lang="pt-BR" sz="2000" dirty="0" smtClean="0"/>
              <a:t>As anotações aparecem em um painel à direita. O texto deve ser quebrado automaticamente e uma barra de rolagem vertical será exibida, se necessário. Você também pode alterar o tamanho do texto no painel de Anotações usando os dois botões no canto inferior esquerdo do painel de Anotações</a:t>
            </a:r>
            <a:r>
              <a:rPr lang="pt-BR" sz="2000" dirty="0" smtClean="0">
                <a:solidFill>
                  <a:srgbClr val="262626"/>
                </a:solidFill>
              </a:rPr>
              <a:t>. </a:t>
            </a:r>
            <a:endParaRPr lang="pt-BR" sz="2000" b="1" dirty="0">
              <a:solidFill>
                <a:srgbClr val="262626"/>
              </a:solidFill>
            </a:endParaRPr>
          </a:p>
        </p:txBody>
      </p:sp>
    </p:spTree>
    <p:extLst>
      <p:ext uri="{BB962C8B-B14F-4D97-AF65-F5344CB8AC3E}">
        <p14:creationId xmlns:p14="http://schemas.microsoft.com/office/powerpoint/2010/main" val="2458967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 xmlns:a16="http://schemas.microsoft.com/office/drawing/2014/main" id="{BFEE5F5A-25FD-5F82-8489-0C37073A4BEF}"/>
              </a:ext>
            </a:extLst>
          </p:cNvPr>
          <p:cNvGrpSpPr/>
          <p:nvPr/>
        </p:nvGrpSpPr>
        <p:grpSpPr>
          <a:xfrm>
            <a:off x="1480707" y="5036833"/>
            <a:ext cx="3105179" cy="740506"/>
            <a:chOff x="1058928" y="327691"/>
            <a:chExt cx="3105179" cy="740506"/>
          </a:xfrm>
        </p:grpSpPr>
        <p:sp>
          <p:nvSpPr>
            <p:cNvPr id="189" name="Google Shape;189;p6"/>
            <p:cNvSpPr/>
            <p:nvPr/>
          </p:nvSpPr>
          <p:spPr>
            <a:xfrm>
              <a:off x="1058928" y="332877"/>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SIM</a:t>
              </a:r>
              <a:endParaRPr lang="pt-BR" dirty="0"/>
            </a:p>
          </p:txBody>
        </p:sp>
      </p:grpSp>
      <p:grpSp>
        <p:nvGrpSpPr>
          <p:cNvPr id="3" name="Group 2">
            <a:extLst>
              <a:ext uri="{FF2B5EF4-FFF2-40B4-BE49-F238E27FC236}">
                <a16:creationId xmlns="" xmlns:a16="http://schemas.microsoft.com/office/drawing/2014/main" id="{F992DF71-B608-D792-F5D7-801C52743482}"/>
              </a:ext>
            </a:extLst>
          </p:cNvPr>
          <p:cNvGrpSpPr/>
          <p:nvPr/>
        </p:nvGrpSpPr>
        <p:grpSpPr>
          <a:xfrm>
            <a:off x="7606116" y="5001675"/>
            <a:ext cx="3105179" cy="736434"/>
            <a:chOff x="7983908" y="313974"/>
            <a:chExt cx="3105179" cy="736434"/>
          </a:xfrm>
        </p:grpSpPr>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2" name="Google Shape;192;p6"/>
            <p:cNvSpPr txBox="1"/>
            <p:nvPr/>
          </p:nvSpPr>
          <p:spPr>
            <a:xfrm>
              <a:off x="8362595" y="342522"/>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NÃO</a:t>
              </a:r>
              <a:endParaRPr lang="pt-BR" dirty="0"/>
            </a:p>
          </p:txBody>
        </p:sp>
      </p:grpSp>
      <p:grpSp>
        <p:nvGrpSpPr>
          <p:cNvPr id="4" name="Group 3">
            <a:extLst>
              <a:ext uri="{FF2B5EF4-FFF2-40B4-BE49-F238E27FC236}">
                <a16:creationId xmlns="" xmlns:a16="http://schemas.microsoft.com/office/drawing/2014/main" id="{300C4D9E-9C72-04B3-A9C1-23B668CD9C93}"/>
              </a:ext>
            </a:extLst>
          </p:cNvPr>
          <p:cNvGrpSpPr/>
          <p:nvPr/>
        </p:nvGrpSpPr>
        <p:grpSpPr>
          <a:xfrm>
            <a:off x="220450" y="81404"/>
            <a:ext cx="1431166" cy="2340400"/>
            <a:chOff x="923533" y="1746170"/>
            <a:chExt cx="1431166" cy="2340400"/>
          </a:xfrm>
        </p:grpSpPr>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923533" y="3255614"/>
              <a:ext cx="143116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Frasco de vidro</a:t>
              </a:r>
              <a:endParaRPr lang="pt-BR" sz="2000" b="0" i="0" u="none" strike="noStrike" cap="none" dirty="0">
                <a:solidFill>
                  <a:srgbClr val="262626"/>
                </a:solidFill>
                <a:latin typeface="Calibri"/>
                <a:ea typeface="Calibri"/>
                <a:cs typeface="Calibri"/>
                <a:sym typeface="Calibri"/>
              </a:endParaRPr>
            </a:p>
          </p:txBody>
        </p:sp>
      </p:grpSp>
      <p:grpSp>
        <p:nvGrpSpPr>
          <p:cNvPr id="5" name="Group 4">
            <a:extLst>
              <a:ext uri="{FF2B5EF4-FFF2-40B4-BE49-F238E27FC236}">
                <a16:creationId xmlns="" xmlns:a16="http://schemas.microsoft.com/office/drawing/2014/main" id="{2230F1C6-350D-5301-9B5E-02F5DE044A9F}"/>
              </a:ext>
            </a:extLst>
          </p:cNvPr>
          <p:cNvGrpSpPr/>
          <p:nvPr/>
        </p:nvGrpSpPr>
        <p:grpSpPr>
          <a:xfrm>
            <a:off x="1526254" y="119530"/>
            <a:ext cx="2347800" cy="2317792"/>
            <a:chOff x="2948176" y="1768789"/>
            <a:chExt cx="2347800" cy="2317792"/>
          </a:xfrm>
        </p:grpSpPr>
        <p:sp>
          <p:nvSpPr>
            <p:cNvPr id="199" name="Google Shape;199;p6"/>
            <p:cNvSpPr/>
            <p:nvPr/>
          </p:nvSpPr>
          <p:spPr>
            <a:xfrm>
              <a:off x="2948176" y="3255625"/>
              <a:ext cx="23478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dirty="0" smtClean="0">
                  <a:solidFill>
                    <a:srgbClr val="262626"/>
                  </a:solidFill>
                  <a:latin typeface="Calibri"/>
                  <a:ea typeface="Calibri"/>
                  <a:cs typeface="Calibri"/>
                  <a:sym typeface="Calibri"/>
                </a:rPr>
                <a:t>Garrafa de plástico PET</a:t>
              </a:r>
              <a:endParaRPr lang="pt-B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5">
              <a:alphaModFix/>
            </a:blip>
            <a:srcRect/>
            <a:stretch/>
          </p:blipFill>
          <p:spPr>
            <a:xfrm>
              <a:off x="3355827" y="1768789"/>
              <a:ext cx="1341942" cy="1705386"/>
            </a:xfrm>
            <a:prstGeom prst="rect">
              <a:avLst/>
            </a:prstGeom>
            <a:noFill/>
            <a:ln>
              <a:noFill/>
            </a:ln>
          </p:spPr>
        </p:pic>
      </p:grpSp>
      <p:grpSp>
        <p:nvGrpSpPr>
          <p:cNvPr id="7" name="Group 6">
            <a:extLst>
              <a:ext uri="{FF2B5EF4-FFF2-40B4-BE49-F238E27FC236}">
                <a16:creationId xmlns="" xmlns:a16="http://schemas.microsoft.com/office/drawing/2014/main" id="{A966CE7C-D288-247E-F77A-AC2123BC3BC4}"/>
              </a:ext>
            </a:extLst>
          </p:cNvPr>
          <p:cNvGrpSpPr/>
          <p:nvPr/>
        </p:nvGrpSpPr>
        <p:grpSpPr>
          <a:xfrm>
            <a:off x="5569220" y="356473"/>
            <a:ext cx="1934828" cy="1711574"/>
            <a:chOff x="3193049" y="4171116"/>
            <a:chExt cx="1934828" cy="1711574"/>
          </a:xfrm>
        </p:grpSpPr>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Lata de metal</a:t>
              </a:r>
              <a:endParaRPr lang="pt-BR" sz="2000" b="0" i="0" u="none" strike="noStrike" cap="none" dirty="0">
                <a:solidFill>
                  <a:srgbClr val="262626"/>
                </a:solidFill>
                <a:latin typeface="Calibri"/>
                <a:ea typeface="Calibri"/>
                <a:cs typeface="Calibri"/>
                <a:sym typeface="Calibri"/>
              </a:endParaRPr>
            </a:p>
          </p:txBody>
        </p:sp>
        <p:pic>
          <p:nvPicPr>
            <p:cNvPr id="205" name="Google Shape;205;p6" descr="A close up of a roll of tape&#10;&#10;Description automatically generated with low confidence"/>
            <p:cNvPicPr preferRelativeResize="0"/>
            <p:nvPr/>
          </p:nvPicPr>
          <p:blipFill rotWithShape="1">
            <a:blip r:embed="rId6">
              <a:alphaModFix/>
            </a:blip>
            <a:srcRect/>
            <a:stretch/>
          </p:blipFill>
          <p:spPr>
            <a:xfrm>
              <a:off x="3775065" y="4171116"/>
              <a:ext cx="648663" cy="1227135"/>
            </a:xfrm>
            <a:prstGeom prst="rect">
              <a:avLst/>
            </a:prstGeom>
            <a:noFill/>
            <a:ln>
              <a:noFill/>
            </a:ln>
          </p:spPr>
        </p:pic>
      </p:grpSp>
      <p:grpSp>
        <p:nvGrpSpPr>
          <p:cNvPr id="6" name="Group 5">
            <a:extLst>
              <a:ext uri="{FF2B5EF4-FFF2-40B4-BE49-F238E27FC236}">
                <a16:creationId xmlns="" xmlns:a16="http://schemas.microsoft.com/office/drawing/2014/main" id="{048E839F-74AD-D950-1C64-135F2AB78FAC}"/>
              </a:ext>
            </a:extLst>
          </p:cNvPr>
          <p:cNvGrpSpPr/>
          <p:nvPr/>
        </p:nvGrpSpPr>
        <p:grpSpPr>
          <a:xfrm>
            <a:off x="5634730" y="2128285"/>
            <a:ext cx="2241554" cy="1817702"/>
            <a:chOff x="379899" y="4064988"/>
            <a:chExt cx="2241554" cy="1817702"/>
          </a:xfrm>
        </p:grpSpPr>
        <p:sp>
          <p:nvSpPr>
            <p:cNvPr id="202" name="Google Shape;202;p6"/>
            <p:cNvSpPr/>
            <p:nvPr/>
          </p:nvSpPr>
          <p:spPr>
            <a:xfrm>
              <a:off x="379899" y="5421066"/>
              <a:ext cx="224155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Caixa de papelão</a:t>
              </a:r>
              <a:endParaRPr lang="pt-BR" dirty="0"/>
            </a:p>
          </p:txBody>
        </p:sp>
        <p:pic>
          <p:nvPicPr>
            <p:cNvPr id="206" name="Google Shape;206;p6" descr="A picture containing box, stationary, container, envelope&#10;&#10;Description automatically generated"/>
            <p:cNvPicPr preferRelativeResize="0"/>
            <p:nvPr/>
          </p:nvPicPr>
          <p:blipFill rotWithShape="1">
            <a:blip r:embed="rId7">
              <a:alphaModFix/>
            </a:blip>
            <a:srcRect/>
            <a:stretch/>
          </p:blipFill>
          <p:spPr>
            <a:xfrm>
              <a:off x="488426" y="4064988"/>
              <a:ext cx="1839065" cy="1374701"/>
            </a:xfrm>
            <a:prstGeom prst="rect">
              <a:avLst/>
            </a:prstGeom>
            <a:noFill/>
            <a:ln>
              <a:noFill/>
            </a:ln>
          </p:spPr>
        </p:pic>
      </p:grpSp>
      <p:grpSp>
        <p:nvGrpSpPr>
          <p:cNvPr id="8" name="Group 7">
            <a:extLst>
              <a:ext uri="{FF2B5EF4-FFF2-40B4-BE49-F238E27FC236}">
                <a16:creationId xmlns="" xmlns:a16="http://schemas.microsoft.com/office/drawing/2014/main" id="{3893B0B7-8AF8-C2DF-010F-C20754765E40}"/>
              </a:ext>
            </a:extLst>
          </p:cNvPr>
          <p:cNvGrpSpPr/>
          <p:nvPr/>
        </p:nvGrpSpPr>
        <p:grpSpPr>
          <a:xfrm>
            <a:off x="10019359" y="2112406"/>
            <a:ext cx="1766616" cy="1619477"/>
            <a:chOff x="6420868" y="1760417"/>
            <a:chExt cx="1680673" cy="1273577"/>
          </a:xfrm>
        </p:grpSpPr>
        <p:pic>
          <p:nvPicPr>
            <p:cNvPr id="208" name="Google Shape;208;p6" descr="A picture containing banana, indoor, yellow, half&#10;&#10;Description automatically generated"/>
            <p:cNvPicPr preferRelativeResize="0"/>
            <p:nvPr/>
          </p:nvPicPr>
          <p:blipFill rotWithShape="1">
            <a:blip r:embed="rId8">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33398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Casca de banana</a:t>
              </a:r>
              <a:endParaRPr lang="pt-BR" sz="1800" b="0" i="0" u="none" strike="noStrike" cap="none" dirty="0">
                <a:solidFill>
                  <a:srgbClr val="262626"/>
                </a:solidFill>
                <a:latin typeface="Calibri"/>
                <a:ea typeface="Calibri"/>
                <a:cs typeface="Calibri"/>
                <a:sym typeface="Calibri"/>
              </a:endParaRPr>
            </a:p>
          </p:txBody>
        </p:sp>
      </p:grpSp>
      <p:grpSp>
        <p:nvGrpSpPr>
          <p:cNvPr id="9" name="Group 8">
            <a:extLst>
              <a:ext uri="{FF2B5EF4-FFF2-40B4-BE49-F238E27FC236}">
                <a16:creationId xmlns="" xmlns:a16="http://schemas.microsoft.com/office/drawing/2014/main" id="{0AC472EA-9BBB-E027-1EC6-466FC77F9AEB}"/>
              </a:ext>
            </a:extLst>
          </p:cNvPr>
          <p:cNvGrpSpPr/>
          <p:nvPr/>
        </p:nvGrpSpPr>
        <p:grpSpPr>
          <a:xfrm>
            <a:off x="10192079" y="582212"/>
            <a:ext cx="1680673" cy="1710934"/>
            <a:chOff x="8346482" y="1742833"/>
            <a:chExt cx="1680673" cy="1710934"/>
          </a:xfrm>
        </p:grpSpPr>
        <p:sp>
          <p:nvSpPr>
            <p:cNvPr id="211" name="Google Shape;211;p6"/>
            <p:cNvSpPr/>
            <p:nvPr/>
          </p:nvSpPr>
          <p:spPr>
            <a:xfrm>
              <a:off x="8346482" y="2696677"/>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Guardanapo sujo</a:t>
              </a:r>
              <a:endParaRPr lang="pt-B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9">
              <a:alphaModFix/>
            </a:blip>
            <a:srcRect/>
            <a:stretch/>
          </p:blipFill>
          <p:spPr>
            <a:xfrm>
              <a:off x="8616966" y="1742833"/>
              <a:ext cx="1057548" cy="1052629"/>
            </a:xfrm>
            <a:prstGeom prst="rect">
              <a:avLst/>
            </a:prstGeom>
            <a:noFill/>
            <a:ln>
              <a:noFill/>
            </a:ln>
          </p:spPr>
        </p:pic>
      </p:grpSp>
      <p:grpSp>
        <p:nvGrpSpPr>
          <p:cNvPr id="11" name="Group 10">
            <a:extLst>
              <a:ext uri="{FF2B5EF4-FFF2-40B4-BE49-F238E27FC236}">
                <a16:creationId xmlns="" xmlns:a16="http://schemas.microsoft.com/office/drawing/2014/main" id="{9D0B8B0A-67B6-3E05-21B6-0E977C8A77E3}"/>
              </a:ext>
            </a:extLst>
          </p:cNvPr>
          <p:cNvGrpSpPr/>
          <p:nvPr/>
        </p:nvGrpSpPr>
        <p:grpSpPr>
          <a:xfrm>
            <a:off x="7004304" y="448738"/>
            <a:ext cx="2037700" cy="1601183"/>
            <a:chOff x="6377570" y="3189531"/>
            <a:chExt cx="1680673" cy="1218676"/>
          </a:xfrm>
        </p:grpSpPr>
        <p:sp>
          <p:nvSpPr>
            <p:cNvPr id="217" name="Google Shape;217;p6"/>
            <p:cNvSpPr/>
            <p:nvPr/>
          </p:nvSpPr>
          <p:spPr>
            <a:xfrm>
              <a:off x="6377570" y="4084971"/>
              <a:ext cx="1680673" cy="32323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Lâmpada</a:t>
              </a:r>
              <a:endParaRPr lang="pt-B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0">
              <a:alphaModFix/>
            </a:blip>
            <a:srcRect/>
            <a:stretch/>
          </p:blipFill>
          <p:spPr>
            <a:xfrm>
              <a:off x="6914029" y="3189531"/>
              <a:ext cx="529129" cy="879126"/>
            </a:xfrm>
            <a:prstGeom prst="rect">
              <a:avLst/>
            </a:prstGeom>
            <a:noFill/>
            <a:ln>
              <a:noFill/>
            </a:ln>
          </p:spPr>
        </p:pic>
      </p:grpSp>
      <p:grpSp>
        <p:nvGrpSpPr>
          <p:cNvPr id="12" name="Group 11">
            <a:extLst>
              <a:ext uri="{FF2B5EF4-FFF2-40B4-BE49-F238E27FC236}">
                <a16:creationId xmlns="" xmlns:a16="http://schemas.microsoft.com/office/drawing/2014/main" id="{84DC5EA0-C72D-0140-9EE2-A3E9249CE56A}"/>
              </a:ext>
            </a:extLst>
          </p:cNvPr>
          <p:cNvGrpSpPr/>
          <p:nvPr/>
        </p:nvGrpSpPr>
        <p:grpSpPr>
          <a:xfrm>
            <a:off x="8382213" y="94487"/>
            <a:ext cx="2249386" cy="1893596"/>
            <a:chOff x="8347377" y="3141253"/>
            <a:chExt cx="1680673" cy="1235578"/>
          </a:xfrm>
        </p:grpSpPr>
        <p:pic>
          <p:nvPicPr>
            <p:cNvPr id="220" name="Google Shape;220;p6" descr="Calendar&#10;&#10;Description automatically generated"/>
            <p:cNvPicPr preferRelativeResize="0"/>
            <p:nvPr/>
          </p:nvPicPr>
          <p:blipFill rotWithShape="1">
            <a:blip r:embed="rId11">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27711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Suco de caixa</a:t>
              </a:r>
              <a:endParaRPr lang="pt-BR" sz="1800" b="0" i="0" u="none" strike="noStrike" cap="none" dirty="0">
                <a:solidFill>
                  <a:srgbClr val="262626"/>
                </a:solidFill>
                <a:latin typeface="Calibri"/>
                <a:ea typeface="Calibri"/>
                <a:cs typeface="Calibri"/>
                <a:sym typeface="Calibri"/>
              </a:endParaRPr>
            </a:p>
          </p:txBody>
        </p:sp>
      </p:grpSp>
      <p:grpSp>
        <p:nvGrpSpPr>
          <p:cNvPr id="14" name="Group 13">
            <a:extLst>
              <a:ext uri="{FF2B5EF4-FFF2-40B4-BE49-F238E27FC236}">
                <a16:creationId xmlns="" xmlns:a16="http://schemas.microsoft.com/office/drawing/2014/main" id="{BF46FF9F-94B0-2AEA-0BCA-E78E1E44E41D}"/>
              </a:ext>
            </a:extLst>
          </p:cNvPr>
          <p:cNvGrpSpPr/>
          <p:nvPr/>
        </p:nvGrpSpPr>
        <p:grpSpPr>
          <a:xfrm>
            <a:off x="3954057" y="2308469"/>
            <a:ext cx="1680673" cy="1292499"/>
            <a:chOff x="6365330" y="4619518"/>
            <a:chExt cx="1680673" cy="1292499"/>
          </a:xfrm>
        </p:grpSpPr>
        <p:pic>
          <p:nvPicPr>
            <p:cNvPr id="223" name="Google Shape;223;p6" descr="A picture containing toy&#10;&#10;Description automatically generated"/>
            <p:cNvPicPr preferRelativeResize="0"/>
            <p:nvPr/>
          </p:nvPicPr>
          <p:blipFill rotWithShape="1">
            <a:blip r:embed="rId12">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Brinquedos</a:t>
              </a:r>
              <a:endParaRPr lang="pt-BR" sz="1800" b="0" i="0" u="none" strike="noStrike" cap="none" dirty="0">
                <a:solidFill>
                  <a:srgbClr val="262626"/>
                </a:solidFill>
                <a:latin typeface="Calibri"/>
                <a:ea typeface="Calibri"/>
                <a:cs typeface="Calibri"/>
                <a:sym typeface="Calibri"/>
              </a:endParaRPr>
            </a:p>
          </p:txBody>
        </p:sp>
      </p:grpSp>
      <p:grpSp>
        <p:nvGrpSpPr>
          <p:cNvPr id="15" name="Group 14">
            <a:extLst>
              <a:ext uri="{FF2B5EF4-FFF2-40B4-BE49-F238E27FC236}">
                <a16:creationId xmlns="" xmlns:a16="http://schemas.microsoft.com/office/drawing/2014/main" id="{224E11D5-1FD4-C214-0EBD-302694DFD614}"/>
              </a:ext>
            </a:extLst>
          </p:cNvPr>
          <p:cNvGrpSpPr/>
          <p:nvPr/>
        </p:nvGrpSpPr>
        <p:grpSpPr>
          <a:xfrm>
            <a:off x="2134796" y="2294408"/>
            <a:ext cx="1680673" cy="1365693"/>
            <a:chOff x="8327554" y="4546324"/>
            <a:chExt cx="1680673" cy="1365693"/>
          </a:xfrm>
        </p:grpSpPr>
        <p:pic>
          <p:nvPicPr>
            <p:cNvPr id="226" name="Google Shape;226;p6"/>
            <p:cNvPicPr preferRelativeResize="0"/>
            <p:nvPr/>
          </p:nvPicPr>
          <p:blipFill rotWithShape="1">
            <a:blip r:embed="rId13">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Saco plástico</a:t>
              </a:r>
              <a:endParaRPr lang="pt-BR" sz="1800" b="0" i="0" u="none" strike="noStrike" cap="none" dirty="0">
                <a:solidFill>
                  <a:srgbClr val="262626"/>
                </a:solidFill>
                <a:latin typeface="Calibri"/>
                <a:ea typeface="Calibri"/>
                <a:cs typeface="Calibri"/>
                <a:sym typeface="Calibri"/>
              </a:endParaRPr>
            </a:p>
          </p:txBody>
        </p:sp>
      </p:grpSp>
      <p:grpSp>
        <p:nvGrpSpPr>
          <p:cNvPr id="16" name="Group 15">
            <a:extLst>
              <a:ext uri="{FF2B5EF4-FFF2-40B4-BE49-F238E27FC236}">
                <a16:creationId xmlns="" xmlns:a16="http://schemas.microsoft.com/office/drawing/2014/main" id="{2C8FE6E0-7712-DD18-3415-CD204ED997F4}"/>
              </a:ext>
            </a:extLst>
          </p:cNvPr>
          <p:cNvGrpSpPr/>
          <p:nvPr/>
        </p:nvGrpSpPr>
        <p:grpSpPr>
          <a:xfrm>
            <a:off x="36997" y="2238129"/>
            <a:ext cx="1942002" cy="1445457"/>
            <a:chOff x="10237173" y="4701929"/>
            <a:chExt cx="1680673" cy="1147076"/>
          </a:xfrm>
        </p:grpSpPr>
        <p:pic>
          <p:nvPicPr>
            <p:cNvPr id="229" name="Google Shape;229;p6" descr="A close-up of a sword&#10;&#10;Description automatically generated with low confidence"/>
            <p:cNvPicPr preferRelativeResize="0"/>
            <p:nvPr/>
          </p:nvPicPr>
          <p:blipFill rotWithShape="1">
            <a:blip r:embed="rId14">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3370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b="1" dirty="0" smtClean="0">
                  <a:solidFill>
                    <a:srgbClr val="262626"/>
                  </a:solidFill>
                  <a:latin typeface="Calibri"/>
                  <a:ea typeface="Calibri"/>
                  <a:cs typeface="Calibri"/>
                  <a:sym typeface="Calibri"/>
                </a:rPr>
                <a:t>Lápis</a:t>
              </a:r>
              <a:endParaRPr lang="pt-BR" sz="1800" b="0" i="0" u="none" strike="noStrike" cap="none" dirty="0">
                <a:solidFill>
                  <a:srgbClr val="262626"/>
                </a:solidFill>
                <a:latin typeface="Calibri"/>
                <a:ea typeface="Calibri"/>
                <a:cs typeface="Calibri"/>
                <a:sym typeface="Calibri"/>
              </a:endParaRPr>
            </a:p>
          </p:txBody>
        </p:sp>
      </p:grpSp>
      <p:grpSp>
        <p:nvGrpSpPr>
          <p:cNvPr id="13" name="Group 12">
            <a:extLst>
              <a:ext uri="{FF2B5EF4-FFF2-40B4-BE49-F238E27FC236}">
                <a16:creationId xmlns="" xmlns:a16="http://schemas.microsoft.com/office/drawing/2014/main" id="{08F2DFB0-355E-C9BE-0F5C-3332CCAA6048}"/>
              </a:ext>
            </a:extLst>
          </p:cNvPr>
          <p:cNvGrpSpPr/>
          <p:nvPr/>
        </p:nvGrpSpPr>
        <p:grpSpPr>
          <a:xfrm>
            <a:off x="3739481" y="479085"/>
            <a:ext cx="2249385" cy="1589727"/>
            <a:chOff x="10256338" y="3269424"/>
            <a:chExt cx="1680673" cy="1132963"/>
          </a:xfrm>
        </p:grpSpPr>
        <p:pic>
          <p:nvPicPr>
            <p:cNvPr id="232" name="Google Shape;232;p6" descr="A pair of shoes&#10;&#10;Description automatically generated with low confidence"/>
            <p:cNvPicPr preferRelativeResize="0"/>
            <p:nvPr/>
          </p:nvPicPr>
          <p:blipFill rotWithShape="1">
            <a:blip r:embed="rId15">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30266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Calçados</a:t>
              </a:r>
              <a:endParaRPr lang="pt-BR" sz="1800" b="0" i="0" u="none" strike="noStrike" cap="none" dirty="0">
                <a:solidFill>
                  <a:srgbClr val="262626"/>
                </a:solidFill>
                <a:latin typeface="Calibri"/>
                <a:ea typeface="Calibri"/>
                <a:cs typeface="Calibri"/>
                <a:sym typeface="Calibri"/>
              </a:endParaRPr>
            </a:p>
          </p:txBody>
        </p:sp>
      </p:grpSp>
      <p:sp>
        <p:nvSpPr>
          <p:cNvPr id="235" name="Google Shape;235;p6"/>
          <p:cNvSpPr txBox="1">
            <a:spLocks noGrp="1"/>
          </p:cNvSpPr>
          <p:nvPr>
            <p:ph type="sldNum" idx="12"/>
          </p:nvPr>
        </p:nvSpPr>
        <p:spPr>
          <a:xfrm>
            <a:off x="9042775" y="1224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6</a:t>
            </a:fld>
            <a:endParaRPr lang="pt-BR" dirty="0"/>
          </a:p>
        </p:txBody>
      </p:sp>
      <p:grpSp>
        <p:nvGrpSpPr>
          <p:cNvPr id="10" name="Group 9">
            <a:extLst>
              <a:ext uri="{FF2B5EF4-FFF2-40B4-BE49-F238E27FC236}">
                <a16:creationId xmlns="" xmlns:a16="http://schemas.microsoft.com/office/drawing/2014/main" id="{51D67DB0-D495-B2B5-7AE3-E85F1ACDF64A}"/>
              </a:ext>
            </a:extLst>
          </p:cNvPr>
          <p:cNvGrpSpPr/>
          <p:nvPr/>
        </p:nvGrpSpPr>
        <p:grpSpPr>
          <a:xfrm>
            <a:off x="7876284" y="1829413"/>
            <a:ext cx="2154046" cy="2349236"/>
            <a:chOff x="10269241" y="1451979"/>
            <a:chExt cx="1680673" cy="1836571"/>
          </a:xfrm>
        </p:grpSpPr>
        <p:sp>
          <p:nvSpPr>
            <p:cNvPr id="50" name="Google Shape;188;p4">
              <a:extLst>
                <a:ext uri="{FF2B5EF4-FFF2-40B4-BE49-F238E27FC236}">
                  <a16:creationId xmlns="" xmlns:a16="http://schemas.microsoft.com/office/drawing/2014/main" id="{DA4964E3-8233-7F4C-9152-5806C7DCC220}"/>
                </a:ext>
              </a:extLst>
            </p:cNvPr>
            <p:cNvSpPr/>
            <p:nvPr/>
          </p:nvSpPr>
          <p:spPr>
            <a:xfrm>
              <a:off x="10269241" y="2696677"/>
              <a:ext cx="1680673" cy="59187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Mangueira de jardim</a:t>
              </a:r>
              <a:endParaRPr lang="pt-B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 xmlns:a16="http://schemas.microsoft.com/office/drawing/2014/main" id="{CC1B5C77-3E33-E34B-A12A-B6CCADC882FB}"/>
                </a:ext>
              </a:extLst>
            </p:cNvPr>
            <p:cNvPicPr>
              <a:picLocks noChangeAspect="1"/>
            </p:cNvPicPr>
            <p:nvPr/>
          </p:nvPicPr>
          <p:blipFill rotWithShape="1">
            <a:blip r:embed="rId16"/>
            <a:srcRect r="3" b="-51"/>
            <a:stretch/>
          </p:blipFill>
          <p:spPr>
            <a:xfrm>
              <a:off x="10402520" y="1451979"/>
              <a:ext cx="1233132" cy="1334224"/>
            </a:xfrm>
            <a:prstGeom prst="rect">
              <a:avLst/>
            </a:prstGeom>
          </p:spPr>
        </p:pic>
      </p:grpSp>
      <p:cxnSp>
        <p:nvCxnSpPr>
          <p:cNvPr id="18" name="Straight Connector 17">
            <a:extLst>
              <a:ext uri="{FF2B5EF4-FFF2-40B4-BE49-F238E27FC236}">
                <a16:creationId xmlns="" xmlns:a16="http://schemas.microsoft.com/office/drawing/2014/main" id="{72AECF63-3EC9-1630-2215-F38BEAD39127}"/>
              </a:ext>
            </a:extLst>
          </p:cNvPr>
          <p:cNvCxnSpPr>
            <a:stCxn id="197" idx="0"/>
            <a:endCxn id="191" idx="0"/>
          </p:cNvCxnSpPr>
          <p:nvPr/>
        </p:nvCxnSpPr>
        <p:spPr>
          <a:xfrm>
            <a:off x="936033" y="1590848"/>
            <a:ext cx="2186986" cy="34459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B9B4BF6E-576F-9C9F-CF2A-15D5622B738F}"/>
              </a:ext>
            </a:extLst>
          </p:cNvPr>
          <p:cNvCxnSpPr>
            <a:cxnSpLocks/>
          </p:cNvCxnSpPr>
          <p:nvPr/>
        </p:nvCxnSpPr>
        <p:spPr>
          <a:xfrm>
            <a:off x="1685978" y="1824916"/>
            <a:ext cx="1437041" cy="317675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D8A94CA-6471-CF03-6331-2558498EBF19}"/>
              </a:ext>
            </a:extLst>
          </p:cNvPr>
          <p:cNvCxnSpPr>
            <a:cxnSpLocks/>
            <a:endCxn id="190" idx="1"/>
          </p:cNvCxnSpPr>
          <p:nvPr/>
        </p:nvCxnSpPr>
        <p:spPr>
          <a:xfrm>
            <a:off x="5011615" y="1603796"/>
            <a:ext cx="2594501" cy="37655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D606B969-57C3-B68B-4B68-2DE1B97ECC06}"/>
              </a:ext>
            </a:extLst>
          </p:cNvPr>
          <p:cNvCxnSpPr>
            <a:cxnSpLocks/>
            <a:stCxn id="203" idx="0"/>
          </p:cNvCxnSpPr>
          <p:nvPr/>
        </p:nvCxnSpPr>
        <p:spPr>
          <a:xfrm flipH="1">
            <a:off x="4498934" y="1606423"/>
            <a:ext cx="2037700" cy="34505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60014661-FEE0-E480-B333-C7B6C44CFD43}"/>
              </a:ext>
            </a:extLst>
          </p:cNvPr>
          <p:cNvCxnSpPr>
            <a:cxnSpLocks/>
            <a:stCxn id="217" idx="0"/>
          </p:cNvCxnSpPr>
          <p:nvPr/>
        </p:nvCxnSpPr>
        <p:spPr>
          <a:xfrm>
            <a:off x="8023154" y="1625231"/>
            <a:ext cx="45419" cy="33532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CBB3022C-9A25-C78F-DF0B-B8564F25436E}"/>
              </a:ext>
            </a:extLst>
          </p:cNvPr>
          <p:cNvCxnSpPr>
            <a:cxnSpLocks/>
          </p:cNvCxnSpPr>
          <p:nvPr/>
        </p:nvCxnSpPr>
        <p:spPr>
          <a:xfrm>
            <a:off x="9566122" y="1879230"/>
            <a:ext cx="369429" cy="31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2080FB93-0CC9-5581-65FE-22AC6F978E4F}"/>
              </a:ext>
            </a:extLst>
          </p:cNvPr>
          <p:cNvCxnSpPr>
            <a:cxnSpLocks/>
          </p:cNvCxnSpPr>
          <p:nvPr/>
        </p:nvCxnSpPr>
        <p:spPr>
          <a:xfrm flipH="1">
            <a:off x="9932883" y="1824916"/>
            <a:ext cx="470655" cy="31821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24EDFFA5-F892-81FF-18C4-17607C1A43E8}"/>
              </a:ext>
            </a:extLst>
          </p:cNvPr>
          <p:cNvCxnSpPr>
            <a:cxnSpLocks/>
          </p:cNvCxnSpPr>
          <p:nvPr/>
        </p:nvCxnSpPr>
        <p:spPr>
          <a:xfrm flipH="1">
            <a:off x="9932883" y="3335076"/>
            <a:ext cx="970082" cy="16927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219F4F4C-B22D-417B-9B76-04A1F10B9204}"/>
              </a:ext>
            </a:extLst>
          </p:cNvPr>
          <p:cNvCxnSpPr>
            <a:cxnSpLocks/>
            <a:endCxn id="190" idx="0"/>
          </p:cNvCxnSpPr>
          <p:nvPr/>
        </p:nvCxnSpPr>
        <p:spPr>
          <a:xfrm>
            <a:off x="9158706" y="3766153"/>
            <a:ext cx="0" cy="123552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D3D3E00F-907E-F87A-505F-39030A516D0E}"/>
              </a:ext>
            </a:extLst>
          </p:cNvPr>
          <p:cNvCxnSpPr>
            <a:cxnSpLocks/>
          </p:cNvCxnSpPr>
          <p:nvPr/>
        </p:nvCxnSpPr>
        <p:spPr>
          <a:xfrm flipH="1">
            <a:off x="4519246" y="3766153"/>
            <a:ext cx="1442555" cy="12982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B1F74E43-7E1E-0A66-456F-30AF17D5FBF4}"/>
              </a:ext>
            </a:extLst>
          </p:cNvPr>
          <p:cNvCxnSpPr>
            <a:cxnSpLocks/>
            <a:stCxn id="224" idx="2"/>
            <a:endCxn id="190" idx="1"/>
          </p:cNvCxnSpPr>
          <p:nvPr/>
        </p:nvCxnSpPr>
        <p:spPr>
          <a:xfrm>
            <a:off x="4794394" y="3600968"/>
            <a:ext cx="2811722" cy="176836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1FAAE419-834A-77B2-DE59-74929E98B7DF}"/>
              </a:ext>
            </a:extLst>
          </p:cNvPr>
          <p:cNvCxnSpPr>
            <a:cxnSpLocks/>
            <a:endCxn id="190" idx="1"/>
          </p:cNvCxnSpPr>
          <p:nvPr/>
        </p:nvCxnSpPr>
        <p:spPr>
          <a:xfrm>
            <a:off x="2966656" y="3484363"/>
            <a:ext cx="4639460" cy="18849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 xmlns:a16="http://schemas.microsoft.com/office/drawing/2014/main" id="{5CF5CC32-AAEB-B4A5-4B55-4A8FEEBDD6B1}"/>
              </a:ext>
            </a:extLst>
          </p:cNvPr>
          <p:cNvCxnSpPr>
            <a:cxnSpLocks/>
            <a:endCxn id="190" idx="1"/>
          </p:cNvCxnSpPr>
          <p:nvPr/>
        </p:nvCxnSpPr>
        <p:spPr>
          <a:xfrm>
            <a:off x="1054978" y="3687588"/>
            <a:ext cx="6551138" cy="16817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9" name="Google Shape;189;p6"/>
          <p:cNvSpPr/>
          <p:nvPr/>
        </p:nvSpPr>
        <p:spPr>
          <a:xfrm>
            <a:off x="1148651" y="313974"/>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dirty="0" smtClean="0">
                <a:solidFill>
                  <a:schemeClr val="lt1"/>
                </a:solidFill>
                <a:latin typeface="Calibri"/>
                <a:cs typeface="Calibri"/>
                <a:sym typeface="Calibri"/>
              </a:rPr>
              <a:t>SIM</a:t>
            </a:r>
            <a:endParaRPr lang="pt-BR" dirty="0"/>
          </a:p>
        </p:txBody>
      </p:sp>
      <p:sp>
        <p:nvSpPr>
          <p:cNvPr id="192" name="Google Shape;192;p6"/>
          <p:cNvSpPr txBox="1"/>
          <p:nvPr/>
        </p:nvSpPr>
        <p:spPr>
          <a:xfrm>
            <a:off x="8362597"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NÃO</a:t>
            </a:r>
            <a:endParaRPr lang="pt-BR" dirty="0"/>
          </a:p>
        </p:txBody>
      </p:sp>
      <p:cxnSp>
        <p:nvCxnSpPr>
          <p:cNvPr id="193" name="Google Shape;193;p6"/>
          <p:cNvCxnSpPr/>
          <p:nvPr/>
        </p:nvCxnSpPr>
        <p:spPr>
          <a:xfrm>
            <a:off x="6159855" y="482968"/>
            <a:ext cx="0" cy="5205631"/>
          </a:xfrm>
          <a:prstGeom prst="straightConnector1">
            <a:avLst/>
          </a:prstGeom>
          <a:noFill/>
          <a:ln w="34925" cap="flat" cmpd="sng">
            <a:solidFill>
              <a:srgbClr val="262626"/>
            </a:solidFill>
            <a:prstDash val="dot"/>
            <a:miter lim="800000"/>
            <a:headEnd type="none" w="sm" len="sm"/>
            <a:tailEnd type="none" w="sm" len="sm"/>
          </a:ln>
        </p:spPr>
      </p:cxnSp>
      <p:sp>
        <p:nvSpPr>
          <p:cNvPr id="194" name="Google Shape;194;p6"/>
          <p:cNvSpPr/>
          <p:nvPr/>
        </p:nvSpPr>
        <p:spPr>
          <a:xfrm>
            <a:off x="556348" y="1144746"/>
            <a:ext cx="4289781" cy="5354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400" b="1" dirty="0" smtClean="0">
                <a:solidFill>
                  <a:srgbClr val="29C7F7"/>
                </a:solidFill>
                <a:ea typeface="Calibri"/>
                <a:cs typeface="Calibri"/>
                <a:sym typeface="Calibri"/>
              </a:rPr>
              <a:t>Recicle sempre</a:t>
            </a:r>
            <a:r>
              <a:rPr lang="pt-BR" sz="2400" b="0" i="0" u="none" strike="noStrike" cap="none" dirty="0" smtClean="0">
                <a:solidFill>
                  <a:srgbClr val="29C7F7"/>
                </a:solidFill>
                <a:latin typeface="Calibri"/>
                <a:ea typeface="Calibri"/>
                <a:cs typeface="Calibri"/>
                <a:sym typeface="Calibri"/>
              </a:rPr>
              <a:t>:</a:t>
            </a:r>
            <a:endParaRPr lang="pt-BR" sz="2400" b="0" i="0" u="none" strike="noStrike" cap="none" dirty="0">
              <a:solidFill>
                <a:srgbClr val="29C7F7"/>
              </a:solidFill>
              <a:latin typeface="Calibri"/>
              <a:ea typeface="Calibri"/>
              <a:cs typeface="Calibri"/>
              <a:sym typeface="Calibri"/>
            </a:endParaRPr>
          </a:p>
        </p:txBody>
      </p:sp>
      <p:sp>
        <p:nvSpPr>
          <p:cNvPr id="195" name="Google Shape;195;p6"/>
          <p:cNvSpPr/>
          <p:nvPr/>
        </p:nvSpPr>
        <p:spPr>
          <a:xfrm>
            <a:off x="7302314" y="1144745"/>
            <a:ext cx="4289781" cy="5354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400" b="1" dirty="0" smtClean="0">
                <a:solidFill>
                  <a:srgbClr val="3AC69D"/>
                </a:solidFill>
                <a:ea typeface="Calibri"/>
                <a:cs typeface="Calibri"/>
                <a:sym typeface="Calibri"/>
              </a:rPr>
              <a:t>Nunca recicle</a:t>
            </a:r>
            <a:r>
              <a:rPr lang="pt-BR" sz="2400" b="0" i="0" u="none" strike="noStrike" cap="none" dirty="0" smtClean="0">
                <a:solidFill>
                  <a:srgbClr val="3AC69D"/>
                </a:solidFill>
                <a:latin typeface="Calibri"/>
                <a:ea typeface="Calibri"/>
                <a:cs typeface="Calibri"/>
                <a:sym typeface="Calibri"/>
              </a:rPr>
              <a:t>:</a:t>
            </a:r>
            <a:endParaRPr lang="pt-BR" sz="2400" b="0" i="0" u="none" strike="noStrike" cap="none" dirty="0">
              <a:solidFill>
                <a:srgbClr val="3AC69D"/>
              </a:solidFill>
              <a:latin typeface="Calibri"/>
              <a:ea typeface="Calibri"/>
              <a:cs typeface="Calibri"/>
              <a:sym typeface="Calibri"/>
            </a:endParaRPr>
          </a:p>
        </p:txBody>
      </p:sp>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488426" y="3255614"/>
            <a:ext cx="204241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Frasco de vidro</a:t>
            </a:r>
            <a:endParaRPr lang="pt-BR" sz="2000" b="0" i="0" u="none" strike="noStrike" cap="none" dirty="0">
              <a:solidFill>
                <a:srgbClr val="262626"/>
              </a:solidFill>
              <a:latin typeface="Calibri"/>
              <a:ea typeface="Calibri"/>
              <a:cs typeface="Calibri"/>
              <a:sym typeface="Calibri"/>
            </a:endParaRPr>
          </a:p>
        </p:txBody>
      </p:sp>
      <p:pic>
        <p:nvPicPr>
          <p:cNvPr id="198" name="Google Shape;198;p6" descr="Icon&#10;&#10;Description automatically generated"/>
          <p:cNvPicPr preferRelativeResize="0"/>
          <p:nvPr/>
        </p:nvPicPr>
        <p:blipFill rotWithShape="1">
          <a:blip r:embed="rId5">
            <a:alphaModFix/>
          </a:blip>
          <a:srcRect r="14" b="29"/>
          <a:stretch/>
        </p:blipFill>
        <p:spPr>
          <a:xfrm>
            <a:off x="2132992" y="1824169"/>
            <a:ext cx="795697" cy="712308"/>
          </a:xfrm>
          <a:prstGeom prst="rect">
            <a:avLst/>
          </a:prstGeom>
          <a:noFill/>
          <a:ln>
            <a:noFill/>
          </a:ln>
        </p:spPr>
      </p:pic>
      <p:sp>
        <p:nvSpPr>
          <p:cNvPr id="199" name="Google Shape;199;p6"/>
          <p:cNvSpPr/>
          <p:nvPr/>
        </p:nvSpPr>
        <p:spPr>
          <a:xfrm>
            <a:off x="2701240" y="3255625"/>
            <a:ext cx="288069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dirty="0" smtClean="0">
                <a:solidFill>
                  <a:srgbClr val="262626"/>
                </a:solidFill>
                <a:latin typeface="Calibri"/>
                <a:ea typeface="Calibri"/>
                <a:cs typeface="Calibri"/>
                <a:sym typeface="Calibri"/>
              </a:rPr>
              <a:t>Garrafa de plástico PET</a:t>
            </a:r>
            <a:endParaRPr lang="pt-B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6">
            <a:alphaModFix/>
          </a:blip>
          <a:srcRect/>
          <a:stretch/>
        </p:blipFill>
        <p:spPr>
          <a:xfrm>
            <a:off x="3378794" y="1757526"/>
            <a:ext cx="1341942" cy="1705386"/>
          </a:xfrm>
          <a:prstGeom prst="rect">
            <a:avLst/>
          </a:prstGeom>
          <a:noFill/>
          <a:ln>
            <a:noFill/>
          </a:ln>
        </p:spPr>
      </p:pic>
      <p:pic>
        <p:nvPicPr>
          <p:cNvPr id="201" name="Google Shape;201;p6" descr="Icon&#10;&#10;Description automatically generated"/>
          <p:cNvPicPr preferRelativeResize="0"/>
          <p:nvPr/>
        </p:nvPicPr>
        <p:blipFill rotWithShape="1">
          <a:blip r:embed="rId5">
            <a:alphaModFix/>
          </a:blip>
          <a:srcRect r="14" b="29"/>
          <a:stretch/>
        </p:blipFill>
        <p:spPr>
          <a:xfrm>
            <a:off x="4516479" y="1824169"/>
            <a:ext cx="795697" cy="712308"/>
          </a:xfrm>
          <a:prstGeom prst="rect">
            <a:avLst/>
          </a:prstGeom>
          <a:noFill/>
          <a:ln>
            <a:noFill/>
          </a:ln>
        </p:spPr>
      </p:pic>
      <p:sp>
        <p:nvSpPr>
          <p:cNvPr id="202" name="Google Shape;202;p6"/>
          <p:cNvSpPr/>
          <p:nvPr/>
        </p:nvSpPr>
        <p:spPr>
          <a:xfrm>
            <a:off x="488426" y="5421066"/>
            <a:ext cx="2042413"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Caixa de papelão</a:t>
            </a:r>
            <a:endParaRPr lang="pt-BR" dirty="0"/>
          </a:p>
        </p:txBody>
      </p:sp>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dirty="0" smtClean="0">
                <a:solidFill>
                  <a:srgbClr val="262626"/>
                </a:solidFill>
                <a:latin typeface="Calibri"/>
                <a:ea typeface="Calibri"/>
                <a:cs typeface="Calibri"/>
                <a:sym typeface="Calibri"/>
              </a:rPr>
              <a:t>Lata de metal</a:t>
            </a:r>
            <a:endParaRPr lang="pt-BR" sz="2000" b="0" i="0" u="none" strike="noStrike" cap="none" dirty="0">
              <a:solidFill>
                <a:srgbClr val="262626"/>
              </a:solidFill>
              <a:latin typeface="Calibri"/>
              <a:ea typeface="Calibri"/>
              <a:cs typeface="Calibri"/>
              <a:sym typeface="Calibri"/>
            </a:endParaRPr>
          </a:p>
        </p:txBody>
      </p:sp>
      <p:pic>
        <p:nvPicPr>
          <p:cNvPr id="204" name="Google Shape;204;p6" descr="Icon&#10;&#10;Description automatically generated"/>
          <p:cNvPicPr preferRelativeResize="0"/>
          <p:nvPr/>
        </p:nvPicPr>
        <p:blipFill rotWithShape="1">
          <a:blip r:embed="rId5">
            <a:alphaModFix/>
          </a:blip>
          <a:srcRect r="14" b="29"/>
          <a:stretch/>
        </p:blipFill>
        <p:spPr>
          <a:xfrm>
            <a:off x="4516479" y="3989621"/>
            <a:ext cx="795697" cy="712308"/>
          </a:xfrm>
          <a:prstGeom prst="rect">
            <a:avLst/>
          </a:prstGeom>
          <a:noFill/>
          <a:ln>
            <a:noFill/>
          </a:ln>
        </p:spPr>
      </p:pic>
      <p:pic>
        <p:nvPicPr>
          <p:cNvPr id="205" name="Google Shape;205;p6" descr="A close up of a roll of tape&#10;&#10;Description automatically generated with low confidence"/>
          <p:cNvPicPr preferRelativeResize="0"/>
          <p:nvPr/>
        </p:nvPicPr>
        <p:blipFill rotWithShape="1">
          <a:blip r:embed="rId7">
            <a:alphaModFix/>
          </a:blip>
          <a:srcRect/>
          <a:stretch/>
        </p:blipFill>
        <p:spPr>
          <a:xfrm>
            <a:off x="3775065" y="4171116"/>
            <a:ext cx="648663" cy="1227135"/>
          </a:xfrm>
          <a:prstGeom prst="rect">
            <a:avLst/>
          </a:prstGeom>
          <a:noFill/>
          <a:ln>
            <a:noFill/>
          </a:ln>
        </p:spPr>
      </p:pic>
      <p:pic>
        <p:nvPicPr>
          <p:cNvPr id="206" name="Google Shape;206;p6" descr="A picture containing box, stationary, container, envelope&#10;&#10;Description automatically generated"/>
          <p:cNvPicPr preferRelativeResize="0"/>
          <p:nvPr/>
        </p:nvPicPr>
        <p:blipFill rotWithShape="1">
          <a:blip r:embed="rId8">
            <a:alphaModFix/>
          </a:blip>
          <a:srcRect/>
          <a:stretch/>
        </p:blipFill>
        <p:spPr>
          <a:xfrm>
            <a:off x="488426" y="4064988"/>
            <a:ext cx="1839065" cy="1374701"/>
          </a:xfrm>
          <a:prstGeom prst="rect">
            <a:avLst/>
          </a:prstGeom>
          <a:noFill/>
          <a:ln>
            <a:noFill/>
          </a:ln>
        </p:spPr>
      </p:pic>
      <p:pic>
        <p:nvPicPr>
          <p:cNvPr id="207" name="Google Shape;207;p6" descr="Icon&#10;&#10;Description automatically generated"/>
          <p:cNvPicPr preferRelativeResize="0"/>
          <p:nvPr/>
        </p:nvPicPr>
        <p:blipFill rotWithShape="1">
          <a:blip r:embed="rId5">
            <a:alphaModFix/>
          </a:blip>
          <a:srcRect r="14" b="29"/>
          <a:stretch/>
        </p:blipFill>
        <p:spPr>
          <a:xfrm>
            <a:off x="2132992" y="3989621"/>
            <a:ext cx="795697" cy="712308"/>
          </a:xfrm>
          <a:prstGeom prst="rect">
            <a:avLst/>
          </a:prstGeom>
          <a:noFill/>
          <a:ln>
            <a:noFill/>
          </a:ln>
        </p:spPr>
      </p:pic>
      <p:pic>
        <p:nvPicPr>
          <p:cNvPr id="208" name="Google Shape;208;p6" descr="A picture containing banana, indoor, yellow, half&#10;&#10;Description automatically generated"/>
          <p:cNvPicPr preferRelativeResize="0"/>
          <p:nvPr/>
        </p:nvPicPr>
        <p:blipFill rotWithShape="1">
          <a:blip r:embed="rId9">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808732"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Casca de banana</a:t>
            </a:r>
            <a:endParaRPr lang="pt-BR" sz="1800" b="0" i="0" u="none" strike="noStrike" cap="none" dirty="0">
              <a:solidFill>
                <a:srgbClr val="262626"/>
              </a:solidFill>
              <a:latin typeface="Calibri"/>
              <a:ea typeface="Calibri"/>
              <a:cs typeface="Calibri"/>
              <a:sym typeface="Calibri"/>
            </a:endParaRPr>
          </a:p>
        </p:txBody>
      </p:sp>
      <p:pic>
        <p:nvPicPr>
          <p:cNvPr id="210" name="Google Shape;210;p6" descr="Icon&#10;&#10;Description automatically generated"/>
          <p:cNvPicPr preferRelativeResize="0"/>
          <p:nvPr/>
        </p:nvPicPr>
        <p:blipFill rotWithShape="1">
          <a:blip r:embed="rId10">
            <a:alphaModFix/>
          </a:blip>
          <a:srcRect r="23" b="33"/>
          <a:stretch/>
        </p:blipFill>
        <p:spPr>
          <a:xfrm>
            <a:off x="7458887" y="1760417"/>
            <a:ext cx="583834" cy="565674"/>
          </a:xfrm>
          <a:prstGeom prst="rect">
            <a:avLst/>
          </a:prstGeom>
          <a:noFill/>
          <a:ln>
            <a:noFill/>
          </a:ln>
        </p:spPr>
      </p:pic>
      <p:sp>
        <p:nvSpPr>
          <p:cNvPr id="211" name="Google Shape;211;p6"/>
          <p:cNvSpPr/>
          <p:nvPr/>
        </p:nvSpPr>
        <p:spPr>
          <a:xfrm>
            <a:off x="8346482" y="2696677"/>
            <a:ext cx="1922759"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Guardanapo sujo</a:t>
            </a:r>
            <a:endParaRPr lang="pt-B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11">
            <a:alphaModFix/>
          </a:blip>
          <a:srcRect/>
          <a:stretch/>
        </p:blipFill>
        <p:spPr>
          <a:xfrm>
            <a:off x="8616966" y="1742833"/>
            <a:ext cx="1057548" cy="1052629"/>
          </a:xfrm>
          <a:prstGeom prst="rect">
            <a:avLst/>
          </a:prstGeom>
          <a:noFill/>
          <a:ln>
            <a:noFill/>
          </a:ln>
        </p:spPr>
      </p:pic>
      <p:pic>
        <p:nvPicPr>
          <p:cNvPr id="213" name="Google Shape;213;p6" descr="Icon&#10;&#10;Description automatically generated"/>
          <p:cNvPicPr preferRelativeResize="0"/>
          <p:nvPr/>
        </p:nvPicPr>
        <p:blipFill rotWithShape="1">
          <a:blip r:embed="rId10">
            <a:alphaModFix/>
          </a:blip>
          <a:srcRect r="23" b="33"/>
          <a:stretch/>
        </p:blipFill>
        <p:spPr>
          <a:xfrm>
            <a:off x="9384501" y="1757082"/>
            <a:ext cx="583834" cy="565674"/>
          </a:xfrm>
          <a:prstGeom prst="rect">
            <a:avLst/>
          </a:prstGeom>
          <a:noFill/>
          <a:ln>
            <a:noFill/>
          </a:ln>
        </p:spPr>
      </p:pic>
      <p:sp>
        <p:nvSpPr>
          <p:cNvPr id="217" name="Google Shape;217;p6"/>
          <p:cNvSpPr/>
          <p:nvPr/>
        </p:nvSpPr>
        <p:spPr>
          <a:xfrm>
            <a:off x="6377570" y="4084971"/>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Lâmpada</a:t>
            </a:r>
            <a:endParaRPr lang="pt-B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2">
            <a:alphaModFix/>
          </a:blip>
          <a:srcRect/>
          <a:stretch/>
        </p:blipFill>
        <p:spPr>
          <a:xfrm>
            <a:off x="6914029" y="3189531"/>
            <a:ext cx="529129" cy="879126"/>
          </a:xfrm>
          <a:prstGeom prst="rect">
            <a:avLst/>
          </a:prstGeom>
          <a:noFill/>
          <a:ln>
            <a:noFill/>
          </a:ln>
        </p:spPr>
      </p:pic>
      <p:pic>
        <p:nvPicPr>
          <p:cNvPr id="219" name="Google Shape;219;p6" descr="Icon&#10;&#10;Description automatically generated"/>
          <p:cNvPicPr preferRelativeResize="0"/>
          <p:nvPr/>
        </p:nvPicPr>
        <p:blipFill rotWithShape="1">
          <a:blip r:embed="rId10">
            <a:alphaModFix/>
          </a:blip>
          <a:srcRect r="23" b="33"/>
          <a:stretch/>
        </p:blipFill>
        <p:spPr>
          <a:xfrm>
            <a:off x="7459833" y="3145376"/>
            <a:ext cx="583834" cy="565674"/>
          </a:xfrm>
          <a:prstGeom prst="rect">
            <a:avLst/>
          </a:prstGeom>
          <a:noFill/>
          <a:ln>
            <a:noFill/>
          </a:ln>
        </p:spPr>
      </p:pic>
      <p:pic>
        <p:nvPicPr>
          <p:cNvPr id="220" name="Google Shape;220;p6" descr="Calendar&#10;&#10;Description automatically generated"/>
          <p:cNvPicPr preferRelativeResize="0"/>
          <p:nvPr/>
        </p:nvPicPr>
        <p:blipFill rotWithShape="1">
          <a:blip r:embed="rId13">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Suco de caixa</a:t>
            </a:r>
            <a:endParaRPr lang="pt-BR" sz="1800" b="0" i="0" u="none" strike="noStrike" cap="none" dirty="0">
              <a:solidFill>
                <a:srgbClr val="262626"/>
              </a:solidFill>
              <a:latin typeface="Calibri"/>
              <a:ea typeface="Calibri"/>
              <a:cs typeface="Calibri"/>
              <a:sym typeface="Calibri"/>
            </a:endParaRPr>
          </a:p>
        </p:txBody>
      </p:sp>
      <p:pic>
        <p:nvPicPr>
          <p:cNvPr id="222" name="Google Shape;222;p6" descr="Icon&#10;&#10;Description automatically generated"/>
          <p:cNvPicPr preferRelativeResize="0"/>
          <p:nvPr/>
        </p:nvPicPr>
        <p:blipFill rotWithShape="1">
          <a:blip r:embed="rId10">
            <a:alphaModFix/>
          </a:blip>
          <a:srcRect r="23" b="33"/>
          <a:stretch/>
        </p:blipFill>
        <p:spPr>
          <a:xfrm>
            <a:off x="9385396" y="3160124"/>
            <a:ext cx="583834" cy="565674"/>
          </a:xfrm>
          <a:prstGeom prst="rect">
            <a:avLst/>
          </a:prstGeom>
          <a:noFill/>
          <a:ln>
            <a:noFill/>
          </a:ln>
        </p:spPr>
      </p:pic>
      <p:pic>
        <p:nvPicPr>
          <p:cNvPr id="223" name="Google Shape;223;p6" descr="A picture containing toy&#10;&#10;Description automatically generated"/>
          <p:cNvPicPr preferRelativeResize="0"/>
          <p:nvPr/>
        </p:nvPicPr>
        <p:blipFill rotWithShape="1">
          <a:blip r:embed="rId14">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Brinquedos</a:t>
            </a:r>
            <a:endParaRPr lang="pt-BR" sz="1800" b="0" i="0" u="none" strike="noStrike" cap="none" dirty="0">
              <a:solidFill>
                <a:srgbClr val="262626"/>
              </a:solidFill>
              <a:latin typeface="Calibri"/>
              <a:ea typeface="Calibri"/>
              <a:cs typeface="Calibri"/>
              <a:sym typeface="Calibri"/>
            </a:endParaRPr>
          </a:p>
        </p:txBody>
      </p:sp>
      <p:pic>
        <p:nvPicPr>
          <p:cNvPr id="225" name="Google Shape;225;p6" descr="Icon&#10;&#10;Description automatically generated"/>
          <p:cNvPicPr preferRelativeResize="0"/>
          <p:nvPr/>
        </p:nvPicPr>
        <p:blipFill rotWithShape="1">
          <a:blip r:embed="rId10">
            <a:alphaModFix/>
          </a:blip>
          <a:srcRect r="23" b="33"/>
          <a:stretch/>
        </p:blipFill>
        <p:spPr>
          <a:xfrm>
            <a:off x="7447593" y="4547731"/>
            <a:ext cx="583834" cy="565674"/>
          </a:xfrm>
          <a:prstGeom prst="rect">
            <a:avLst/>
          </a:prstGeom>
          <a:noFill/>
          <a:ln>
            <a:noFill/>
          </a:ln>
        </p:spPr>
      </p:pic>
      <p:pic>
        <p:nvPicPr>
          <p:cNvPr id="226" name="Google Shape;226;p6"/>
          <p:cNvPicPr preferRelativeResize="0"/>
          <p:nvPr/>
        </p:nvPicPr>
        <p:blipFill rotWithShape="1">
          <a:blip r:embed="rId15">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Saco plástico</a:t>
            </a:r>
            <a:endParaRPr lang="pt-BR" sz="1800" b="0" i="0" u="none" strike="noStrike" cap="none" dirty="0">
              <a:solidFill>
                <a:srgbClr val="262626"/>
              </a:solidFill>
              <a:latin typeface="Calibri"/>
              <a:ea typeface="Calibri"/>
              <a:cs typeface="Calibri"/>
              <a:sym typeface="Calibri"/>
            </a:endParaRPr>
          </a:p>
        </p:txBody>
      </p:sp>
      <p:pic>
        <p:nvPicPr>
          <p:cNvPr id="228" name="Google Shape;228;p6" descr="Icon&#10;&#10;Description automatically generated"/>
          <p:cNvPicPr preferRelativeResize="0"/>
          <p:nvPr/>
        </p:nvPicPr>
        <p:blipFill rotWithShape="1">
          <a:blip r:embed="rId10">
            <a:alphaModFix/>
          </a:blip>
          <a:srcRect r="23" b="33"/>
          <a:stretch/>
        </p:blipFill>
        <p:spPr>
          <a:xfrm>
            <a:off x="9365573" y="4547731"/>
            <a:ext cx="583834" cy="565674"/>
          </a:xfrm>
          <a:prstGeom prst="rect">
            <a:avLst/>
          </a:prstGeom>
          <a:noFill/>
          <a:ln>
            <a:noFill/>
          </a:ln>
        </p:spPr>
      </p:pic>
      <p:pic>
        <p:nvPicPr>
          <p:cNvPr id="229" name="Google Shape;229;p6" descr="A close-up of a sword&#10;&#10;Description automatically generated with low confidence"/>
          <p:cNvPicPr preferRelativeResize="0"/>
          <p:nvPr/>
        </p:nvPicPr>
        <p:blipFill rotWithShape="1">
          <a:blip r:embed="rId16">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Lápis</a:t>
            </a:r>
            <a:endParaRPr lang="pt-BR" sz="1800" b="0" i="0" u="none" strike="noStrike" cap="none" dirty="0">
              <a:solidFill>
                <a:srgbClr val="262626"/>
              </a:solidFill>
              <a:latin typeface="Calibri"/>
              <a:ea typeface="Calibri"/>
              <a:cs typeface="Calibri"/>
              <a:sym typeface="Calibri"/>
            </a:endParaRPr>
          </a:p>
        </p:txBody>
      </p:sp>
      <p:pic>
        <p:nvPicPr>
          <p:cNvPr id="231" name="Google Shape;231;p6" descr="Icon&#10;&#10;Description automatically generated"/>
          <p:cNvPicPr preferRelativeResize="0"/>
          <p:nvPr/>
        </p:nvPicPr>
        <p:blipFill rotWithShape="1">
          <a:blip r:embed="rId10">
            <a:alphaModFix/>
          </a:blip>
          <a:srcRect r="23" b="33"/>
          <a:stretch/>
        </p:blipFill>
        <p:spPr>
          <a:xfrm>
            <a:off x="11334184" y="4572387"/>
            <a:ext cx="583834" cy="565674"/>
          </a:xfrm>
          <a:prstGeom prst="rect">
            <a:avLst/>
          </a:prstGeom>
          <a:noFill/>
          <a:ln>
            <a:noFill/>
          </a:ln>
        </p:spPr>
      </p:pic>
      <p:pic>
        <p:nvPicPr>
          <p:cNvPr id="232" name="Google Shape;232;p6" descr="A pair of shoes&#10;&#10;Description automatically generated with low confidence"/>
          <p:cNvPicPr preferRelativeResize="0"/>
          <p:nvPr/>
        </p:nvPicPr>
        <p:blipFill rotWithShape="1">
          <a:blip r:embed="rId17">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Calçados</a:t>
            </a:r>
            <a:endParaRPr lang="pt-BR" sz="1800" b="0" i="0" u="none" strike="noStrike" cap="none" dirty="0">
              <a:solidFill>
                <a:srgbClr val="262626"/>
              </a:solidFill>
              <a:latin typeface="Calibri"/>
              <a:ea typeface="Calibri"/>
              <a:cs typeface="Calibri"/>
              <a:sym typeface="Calibri"/>
            </a:endParaRPr>
          </a:p>
        </p:txBody>
      </p:sp>
      <p:pic>
        <p:nvPicPr>
          <p:cNvPr id="234" name="Google Shape;234;p6" descr="Icon&#10;&#10;Description automatically generated"/>
          <p:cNvPicPr preferRelativeResize="0"/>
          <p:nvPr/>
        </p:nvPicPr>
        <p:blipFill rotWithShape="1">
          <a:blip r:embed="rId10">
            <a:alphaModFix/>
          </a:blip>
          <a:srcRect r="23" b="33"/>
          <a:stretch/>
        </p:blipFill>
        <p:spPr>
          <a:xfrm>
            <a:off x="11353349" y="3160124"/>
            <a:ext cx="583834" cy="565674"/>
          </a:xfrm>
          <a:prstGeom prst="rect">
            <a:avLst/>
          </a:prstGeom>
          <a:noFill/>
          <a:ln>
            <a:noFill/>
          </a:ln>
        </p:spPr>
      </p:pic>
      <p:sp>
        <p:nvSpPr>
          <p:cNvPr id="235" name="Google Shape;235;p6"/>
          <p:cNvSpPr txBox="1">
            <a:spLocks noGrp="1"/>
          </p:cNvSpPr>
          <p:nvPr>
            <p:ph type="sldNum" idx="12"/>
          </p:nvPr>
        </p:nvSpPr>
        <p:spPr>
          <a:xfrm>
            <a:off x="9042775" y="1224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7</a:t>
            </a:fld>
            <a:endParaRPr lang="pt-BR" dirty="0"/>
          </a:p>
        </p:txBody>
      </p:sp>
      <p:sp>
        <p:nvSpPr>
          <p:cNvPr id="50" name="Google Shape;188;p4">
            <a:extLst>
              <a:ext uri="{FF2B5EF4-FFF2-40B4-BE49-F238E27FC236}">
                <a16:creationId xmlns="" xmlns:a16="http://schemas.microsoft.com/office/drawing/2014/main" id="{DA4964E3-8233-7F4C-9152-5806C7DCC220}"/>
              </a:ext>
            </a:extLst>
          </p:cNvPr>
          <p:cNvSpPr/>
          <p:nvPr/>
        </p:nvSpPr>
        <p:spPr>
          <a:xfrm>
            <a:off x="10269241" y="2696677"/>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Mangueira de jardim</a:t>
            </a:r>
            <a:endParaRPr lang="pt-B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 xmlns:a16="http://schemas.microsoft.com/office/drawing/2014/main" id="{CC1B5C77-3E33-E34B-A12A-B6CCADC882FB}"/>
              </a:ext>
            </a:extLst>
          </p:cNvPr>
          <p:cNvPicPr>
            <a:picLocks noChangeAspect="1"/>
          </p:cNvPicPr>
          <p:nvPr/>
        </p:nvPicPr>
        <p:blipFill rotWithShape="1">
          <a:blip r:embed="rId18"/>
          <a:srcRect r="3" b="-51"/>
          <a:stretch/>
        </p:blipFill>
        <p:spPr>
          <a:xfrm>
            <a:off x="10402520" y="1451979"/>
            <a:ext cx="1233132" cy="1334224"/>
          </a:xfrm>
          <a:prstGeom prst="rect">
            <a:avLst/>
          </a:prstGeom>
        </p:spPr>
      </p:pic>
      <p:pic>
        <p:nvPicPr>
          <p:cNvPr id="216" name="Google Shape;216;p6" descr="Icon&#10;&#10;Description automatically generated"/>
          <p:cNvPicPr preferRelativeResize="0"/>
          <p:nvPr/>
        </p:nvPicPr>
        <p:blipFill rotWithShape="1">
          <a:blip r:embed="rId10">
            <a:alphaModFix/>
          </a:blip>
          <a:srcRect r="23" b="33"/>
          <a:stretch/>
        </p:blipFill>
        <p:spPr>
          <a:xfrm>
            <a:off x="11366252" y="1757082"/>
            <a:ext cx="583834" cy="5656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558969"/>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Como evitar a fuga de resíduos para o nosso ambiente? </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12" name="Rounded Rectangle 11">
            <a:extLst>
              <a:ext uri="{FF2B5EF4-FFF2-40B4-BE49-F238E27FC236}">
                <a16:creationId xmlns="" xmlns:a16="http://schemas.microsoft.com/office/drawing/2014/main" id="{438D0505-E473-4D49-B2BC-9C540D9552DA}"/>
              </a:ext>
            </a:extLst>
          </p:cNvPr>
          <p:cNvSpPr/>
          <p:nvPr/>
        </p:nvSpPr>
        <p:spPr>
          <a:xfrm>
            <a:off x="3663361" y="1575912"/>
            <a:ext cx="5257884" cy="526046"/>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ounded Rectangle 10">
            <a:extLst>
              <a:ext uri="{FF2B5EF4-FFF2-40B4-BE49-F238E27FC236}">
                <a16:creationId xmlns="" xmlns:a16="http://schemas.microsoft.com/office/drawing/2014/main" id="{52551E0C-AF15-8B47-A755-8BA21D9D57E3}"/>
              </a:ext>
            </a:extLst>
          </p:cNvPr>
          <p:cNvSpPr/>
          <p:nvPr/>
        </p:nvSpPr>
        <p:spPr>
          <a:xfrm>
            <a:off x="3663361" y="1510256"/>
            <a:ext cx="5257884" cy="526046"/>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TextBox 7">
            <a:extLst>
              <a:ext uri="{FF2B5EF4-FFF2-40B4-BE49-F238E27FC236}">
                <a16:creationId xmlns="" xmlns:a16="http://schemas.microsoft.com/office/drawing/2014/main" id="{67F130DA-4BB7-5947-80A2-4E030B029E43}"/>
              </a:ext>
            </a:extLst>
          </p:cNvPr>
          <p:cNvSpPr txBox="1"/>
          <p:nvPr/>
        </p:nvSpPr>
        <p:spPr>
          <a:xfrm>
            <a:off x="2543543" y="1574637"/>
            <a:ext cx="7387635" cy="461665"/>
          </a:xfrm>
          <a:prstGeom prst="rect">
            <a:avLst/>
          </a:prstGeom>
          <a:noFill/>
        </p:spPr>
        <p:txBody>
          <a:bodyPr wrap="square" rtlCol="0">
            <a:spAutoFit/>
          </a:bodyPr>
          <a:lstStyle/>
          <a:p>
            <a:pPr algn="ct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Pratique os 3 </a:t>
            </a: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Passos </a:t>
            </a: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para a </a:t>
            </a: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Reciclagem</a:t>
            </a:r>
            <a:endPar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13" name="Oval 12">
            <a:extLst>
              <a:ext uri="{FF2B5EF4-FFF2-40B4-BE49-F238E27FC236}">
                <a16:creationId xmlns="" xmlns:a16="http://schemas.microsoft.com/office/drawing/2014/main" id="{E3B190A6-B86D-0647-9849-8C644C370F5F}"/>
              </a:ext>
            </a:extLst>
          </p:cNvPr>
          <p:cNvSpPr/>
          <p:nvPr/>
        </p:nvSpPr>
        <p:spPr>
          <a:xfrm>
            <a:off x="323099"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Oval 13">
            <a:extLst>
              <a:ext uri="{FF2B5EF4-FFF2-40B4-BE49-F238E27FC236}">
                <a16:creationId xmlns="" xmlns:a16="http://schemas.microsoft.com/office/drawing/2014/main" id="{BDFD7B4B-259C-F642-88BA-B8711A44B99D}"/>
              </a:ext>
            </a:extLst>
          </p:cNvPr>
          <p:cNvSpPr/>
          <p:nvPr/>
        </p:nvSpPr>
        <p:spPr>
          <a:xfrm>
            <a:off x="269462"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ctangle 14">
            <a:extLst>
              <a:ext uri="{FF2B5EF4-FFF2-40B4-BE49-F238E27FC236}">
                <a16:creationId xmlns="" xmlns:a16="http://schemas.microsoft.com/office/drawing/2014/main" id="{C0E6DD51-0AFC-304B-8E9A-6C12427C56F9}"/>
              </a:ext>
            </a:extLst>
          </p:cNvPr>
          <p:cNvSpPr/>
          <p:nvPr/>
        </p:nvSpPr>
        <p:spPr>
          <a:xfrm>
            <a:off x="314046" y="2484445"/>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1</a:t>
            </a:r>
            <a:endParaRPr lang="pt-BR" b="1" dirty="0">
              <a:solidFill>
                <a:schemeClr val="bg1"/>
              </a:solidFill>
              <a:cs typeface="Arial" panose="020B0604020202020204" pitchFamily="34" charset="0"/>
            </a:endParaRPr>
          </a:p>
        </p:txBody>
      </p:sp>
      <p:sp>
        <p:nvSpPr>
          <p:cNvPr id="16" name="Rectangle 15">
            <a:extLst>
              <a:ext uri="{FF2B5EF4-FFF2-40B4-BE49-F238E27FC236}">
                <a16:creationId xmlns="" xmlns:a16="http://schemas.microsoft.com/office/drawing/2014/main" id="{AE58F3FC-B83A-F54B-8E69-BACD641916B5}"/>
              </a:ext>
            </a:extLst>
          </p:cNvPr>
          <p:cNvSpPr/>
          <p:nvPr/>
        </p:nvSpPr>
        <p:spPr>
          <a:xfrm>
            <a:off x="766310" y="2467196"/>
            <a:ext cx="3258022" cy="830997"/>
          </a:xfrm>
          <a:prstGeom prst="rect">
            <a:avLst/>
          </a:prstGeom>
        </p:spPr>
        <p:txBody>
          <a:bodyPr wrap="square">
            <a:spAutoFit/>
          </a:bodyPr>
          <a:lstStyle/>
          <a:p>
            <a:pPr algn="ctr">
              <a:lnSpc>
                <a:spcPct val="120000"/>
              </a:lnSpc>
            </a:pPr>
            <a:r>
              <a:rPr lang="pt-BR" sz="2000" b="1" dirty="0" smtClean="0">
                <a:solidFill>
                  <a:srgbClr val="262626"/>
                </a:solidFill>
              </a:rPr>
              <a:t>Saiba o que você pode reciclar.</a:t>
            </a:r>
            <a:endParaRPr lang="pt-BR" sz="2000" dirty="0">
              <a:solidFill>
                <a:srgbClr val="262626"/>
              </a:solidFill>
            </a:endParaRPr>
          </a:p>
        </p:txBody>
      </p:sp>
      <p:sp>
        <p:nvSpPr>
          <p:cNvPr id="17" name="Oval 16">
            <a:extLst>
              <a:ext uri="{FF2B5EF4-FFF2-40B4-BE49-F238E27FC236}">
                <a16:creationId xmlns="" xmlns:a16="http://schemas.microsoft.com/office/drawing/2014/main" id="{A21C4034-2DBC-DB43-9E00-79CFABE8ED3C}"/>
              </a:ext>
            </a:extLst>
          </p:cNvPr>
          <p:cNvSpPr/>
          <p:nvPr/>
        </p:nvSpPr>
        <p:spPr>
          <a:xfrm>
            <a:off x="4077968"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Oval 17">
            <a:extLst>
              <a:ext uri="{FF2B5EF4-FFF2-40B4-BE49-F238E27FC236}">
                <a16:creationId xmlns="" xmlns:a16="http://schemas.microsoft.com/office/drawing/2014/main" id="{1A009F7D-3934-6747-9F81-33DAF6B067CD}"/>
              </a:ext>
            </a:extLst>
          </p:cNvPr>
          <p:cNvSpPr/>
          <p:nvPr/>
        </p:nvSpPr>
        <p:spPr>
          <a:xfrm>
            <a:off x="4024331"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Rectangle 18">
            <a:extLst>
              <a:ext uri="{FF2B5EF4-FFF2-40B4-BE49-F238E27FC236}">
                <a16:creationId xmlns="" xmlns:a16="http://schemas.microsoft.com/office/drawing/2014/main" id="{79398D40-86B1-A441-BEB6-AA5FD016EB82}"/>
              </a:ext>
            </a:extLst>
          </p:cNvPr>
          <p:cNvSpPr/>
          <p:nvPr/>
        </p:nvSpPr>
        <p:spPr>
          <a:xfrm>
            <a:off x="4068915" y="2484445"/>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2</a:t>
            </a:r>
            <a:endParaRPr lang="pt-BR" b="1" dirty="0">
              <a:solidFill>
                <a:schemeClr val="bg1"/>
              </a:solidFill>
              <a:cs typeface="Arial" panose="020B0604020202020204" pitchFamily="34" charset="0"/>
            </a:endParaRPr>
          </a:p>
        </p:txBody>
      </p:sp>
      <p:sp>
        <p:nvSpPr>
          <p:cNvPr id="20" name="Rectangle 19">
            <a:extLst>
              <a:ext uri="{FF2B5EF4-FFF2-40B4-BE49-F238E27FC236}">
                <a16:creationId xmlns="" xmlns:a16="http://schemas.microsoft.com/office/drawing/2014/main" id="{9ABFC640-D849-2142-ABBD-F1B88BB892A0}"/>
              </a:ext>
            </a:extLst>
          </p:cNvPr>
          <p:cNvSpPr/>
          <p:nvPr/>
        </p:nvSpPr>
        <p:spPr>
          <a:xfrm>
            <a:off x="4521178" y="2467196"/>
            <a:ext cx="3397983" cy="830997"/>
          </a:xfrm>
          <a:prstGeom prst="rect">
            <a:avLst/>
          </a:prstGeom>
        </p:spPr>
        <p:txBody>
          <a:bodyPr wrap="square">
            <a:spAutoFit/>
          </a:bodyPr>
          <a:lstStyle/>
          <a:p>
            <a:pPr algn="ctr">
              <a:lnSpc>
                <a:spcPct val="120000"/>
              </a:lnSpc>
            </a:pPr>
            <a:r>
              <a:rPr lang="pt-BR" sz="2000" b="1" dirty="0" smtClean="0">
                <a:solidFill>
                  <a:srgbClr val="262626"/>
                </a:solidFill>
              </a:rPr>
              <a:t>Esvazie, limpe e seque antes </a:t>
            </a:r>
            <a:r>
              <a:rPr lang="pt-BR" sz="2000" b="1" dirty="0" smtClean="0">
                <a:solidFill>
                  <a:srgbClr val="262626"/>
                </a:solidFill>
              </a:rPr>
              <a:t>de colocar </a:t>
            </a:r>
            <a:r>
              <a:rPr lang="pt-BR" sz="2000" b="1" dirty="0" smtClean="0">
                <a:solidFill>
                  <a:srgbClr val="262626"/>
                </a:solidFill>
              </a:rPr>
              <a:t>no lixo.</a:t>
            </a:r>
            <a:endParaRPr lang="pt-BR" sz="2000" b="1" dirty="0">
              <a:solidFill>
                <a:srgbClr val="262626"/>
              </a:solidFill>
            </a:endParaRPr>
          </a:p>
        </p:txBody>
      </p:sp>
      <p:sp>
        <p:nvSpPr>
          <p:cNvPr id="21" name="Oval 20">
            <a:extLst>
              <a:ext uri="{FF2B5EF4-FFF2-40B4-BE49-F238E27FC236}">
                <a16:creationId xmlns="" xmlns:a16="http://schemas.microsoft.com/office/drawing/2014/main" id="{EEECFF62-DAE3-2E46-AE39-BFCA8DE4FF9E}"/>
              </a:ext>
            </a:extLst>
          </p:cNvPr>
          <p:cNvSpPr/>
          <p:nvPr/>
        </p:nvSpPr>
        <p:spPr>
          <a:xfrm>
            <a:off x="8353350"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Oval 21">
            <a:extLst>
              <a:ext uri="{FF2B5EF4-FFF2-40B4-BE49-F238E27FC236}">
                <a16:creationId xmlns="" xmlns:a16="http://schemas.microsoft.com/office/drawing/2014/main" id="{598CE976-F4B8-E048-B9E0-69CF5DB3D8BE}"/>
              </a:ext>
            </a:extLst>
          </p:cNvPr>
          <p:cNvSpPr/>
          <p:nvPr/>
        </p:nvSpPr>
        <p:spPr>
          <a:xfrm>
            <a:off x="8299713"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Rectangle 22">
            <a:extLst>
              <a:ext uri="{FF2B5EF4-FFF2-40B4-BE49-F238E27FC236}">
                <a16:creationId xmlns="" xmlns:a16="http://schemas.microsoft.com/office/drawing/2014/main" id="{87F92F24-6175-B84C-9CC1-049592BB14AA}"/>
              </a:ext>
            </a:extLst>
          </p:cNvPr>
          <p:cNvSpPr/>
          <p:nvPr/>
        </p:nvSpPr>
        <p:spPr>
          <a:xfrm>
            <a:off x="8344297" y="2484445"/>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3</a:t>
            </a:r>
            <a:endParaRPr lang="pt-BR" b="1" dirty="0">
              <a:solidFill>
                <a:schemeClr val="bg1"/>
              </a:solidFill>
              <a:cs typeface="Arial" panose="020B0604020202020204" pitchFamily="34" charset="0"/>
            </a:endParaRPr>
          </a:p>
        </p:txBody>
      </p:sp>
      <p:sp>
        <p:nvSpPr>
          <p:cNvPr id="24" name="Rectangle 23">
            <a:extLst>
              <a:ext uri="{FF2B5EF4-FFF2-40B4-BE49-F238E27FC236}">
                <a16:creationId xmlns="" xmlns:a16="http://schemas.microsoft.com/office/drawing/2014/main" id="{0B8C2FA8-70C3-974E-94DD-8810C45F01C0}"/>
              </a:ext>
            </a:extLst>
          </p:cNvPr>
          <p:cNvSpPr/>
          <p:nvPr/>
        </p:nvSpPr>
        <p:spPr>
          <a:xfrm>
            <a:off x="8578194" y="2467196"/>
            <a:ext cx="3397983" cy="830997"/>
          </a:xfrm>
          <a:prstGeom prst="rect">
            <a:avLst/>
          </a:prstGeom>
        </p:spPr>
        <p:txBody>
          <a:bodyPr wrap="square">
            <a:spAutoFit/>
          </a:bodyPr>
          <a:lstStyle/>
          <a:p>
            <a:pPr algn="ctr">
              <a:lnSpc>
                <a:spcPct val="120000"/>
              </a:lnSpc>
            </a:pPr>
            <a:r>
              <a:rPr lang="pt-BR" sz="2000" b="1" dirty="0" smtClean="0">
                <a:solidFill>
                  <a:srgbClr val="262626"/>
                </a:solidFill>
              </a:rPr>
              <a:t>Coloque os recicláveis na lixeira  de reciclagem correta.</a:t>
            </a:r>
            <a:endParaRPr lang="pt-BR" sz="2000" b="1" dirty="0">
              <a:solidFill>
                <a:srgbClr val="262626"/>
              </a:solidFill>
            </a:endParaRPr>
          </a:p>
        </p:txBody>
      </p:sp>
      <p:pic>
        <p:nvPicPr>
          <p:cNvPr id="25" name="Picture 24" descr="A picture containing plastic, vessel, jar&#10;&#10;Description automatically generated">
            <a:extLst>
              <a:ext uri="{FF2B5EF4-FFF2-40B4-BE49-F238E27FC236}">
                <a16:creationId xmlns="" xmlns:a16="http://schemas.microsoft.com/office/drawing/2014/main" id="{A2414E36-5BC1-AA43-90A2-1D37AAEE10F2}"/>
              </a:ext>
            </a:extLst>
          </p:cNvPr>
          <p:cNvPicPr>
            <a:picLocks noChangeAspect="1"/>
          </p:cNvPicPr>
          <p:nvPr/>
        </p:nvPicPr>
        <p:blipFill>
          <a:blip r:embed="rId5"/>
          <a:stretch>
            <a:fillRect/>
          </a:stretch>
        </p:blipFill>
        <p:spPr>
          <a:xfrm>
            <a:off x="859908" y="3136610"/>
            <a:ext cx="1091597" cy="1307007"/>
          </a:xfrm>
          <a:prstGeom prst="rect">
            <a:avLst/>
          </a:prstGeom>
        </p:spPr>
      </p:pic>
      <p:pic>
        <p:nvPicPr>
          <p:cNvPr id="26" name="Picture 25" descr="Icon&#10;&#10;Description automatically generated">
            <a:extLst>
              <a:ext uri="{FF2B5EF4-FFF2-40B4-BE49-F238E27FC236}">
                <a16:creationId xmlns="" xmlns:a16="http://schemas.microsoft.com/office/drawing/2014/main" id="{0216C731-9348-7648-B622-A9C19EF45B04}"/>
              </a:ext>
            </a:extLst>
          </p:cNvPr>
          <p:cNvPicPr>
            <a:picLocks noChangeAspect="1"/>
          </p:cNvPicPr>
          <p:nvPr/>
        </p:nvPicPr>
        <p:blipFill rotWithShape="1">
          <a:blip r:embed="rId6"/>
          <a:srcRect r="4" b="18"/>
          <a:stretch/>
        </p:blipFill>
        <p:spPr>
          <a:xfrm>
            <a:off x="1837485" y="4083307"/>
            <a:ext cx="702222" cy="628629"/>
          </a:xfrm>
          <a:prstGeom prst="rect">
            <a:avLst/>
          </a:prstGeom>
        </p:spPr>
      </p:pic>
      <p:pic>
        <p:nvPicPr>
          <p:cNvPr id="27" name="Picture 26" descr="A bottle of water&#10;&#10;Description automatically generated with low confidence">
            <a:extLst>
              <a:ext uri="{FF2B5EF4-FFF2-40B4-BE49-F238E27FC236}">
                <a16:creationId xmlns="" xmlns:a16="http://schemas.microsoft.com/office/drawing/2014/main" id="{0CDFDEB3-F901-4944-A4FD-5EB6520CE555}"/>
              </a:ext>
            </a:extLst>
          </p:cNvPr>
          <p:cNvPicPr>
            <a:picLocks noChangeAspect="1"/>
          </p:cNvPicPr>
          <p:nvPr/>
        </p:nvPicPr>
        <p:blipFill>
          <a:blip r:embed="rId7"/>
          <a:stretch>
            <a:fillRect/>
          </a:stretch>
        </p:blipFill>
        <p:spPr>
          <a:xfrm>
            <a:off x="2284675" y="3172835"/>
            <a:ext cx="977016" cy="1241624"/>
          </a:xfrm>
          <a:prstGeom prst="rect">
            <a:avLst/>
          </a:prstGeom>
        </p:spPr>
      </p:pic>
      <p:pic>
        <p:nvPicPr>
          <p:cNvPr id="28" name="Picture 27" descr="A close up of a roll of tape&#10;&#10;Description automatically generated with low confidence">
            <a:extLst>
              <a:ext uri="{FF2B5EF4-FFF2-40B4-BE49-F238E27FC236}">
                <a16:creationId xmlns="" xmlns:a16="http://schemas.microsoft.com/office/drawing/2014/main" id="{2F29D788-FFEC-074C-A27B-99FC529AEB5C}"/>
              </a:ext>
            </a:extLst>
          </p:cNvPr>
          <p:cNvPicPr>
            <a:picLocks noChangeAspect="1"/>
          </p:cNvPicPr>
          <p:nvPr/>
        </p:nvPicPr>
        <p:blipFill>
          <a:blip r:embed="rId8"/>
          <a:stretch>
            <a:fillRect/>
          </a:stretch>
        </p:blipFill>
        <p:spPr>
          <a:xfrm>
            <a:off x="2541114" y="4623533"/>
            <a:ext cx="565179" cy="1069200"/>
          </a:xfrm>
          <a:prstGeom prst="rect">
            <a:avLst/>
          </a:prstGeom>
        </p:spPr>
      </p:pic>
      <p:pic>
        <p:nvPicPr>
          <p:cNvPr id="29" name="Picture 28" descr="A picture containing box, stationary, container, envelope&#10;&#10;Description automatically generated">
            <a:extLst>
              <a:ext uri="{FF2B5EF4-FFF2-40B4-BE49-F238E27FC236}">
                <a16:creationId xmlns="" xmlns:a16="http://schemas.microsoft.com/office/drawing/2014/main" id="{53CF2A69-2F5C-5349-B48C-B4B46AC74D5B}"/>
              </a:ext>
            </a:extLst>
          </p:cNvPr>
          <p:cNvPicPr>
            <a:picLocks noChangeAspect="1"/>
          </p:cNvPicPr>
          <p:nvPr/>
        </p:nvPicPr>
        <p:blipFill>
          <a:blip r:embed="rId9"/>
          <a:stretch>
            <a:fillRect/>
          </a:stretch>
        </p:blipFill>
        <p:spPr>
          <a:xfrm>
            <a:off x="659035" y="4675988"/>
            <a:ext cx="1430368" cy="1069200"/>
          </a:xfrm>
          <a:prstGeom prst="rect">
            <a:avLst/>
          </a:prstGeom>
        </p:spPr>
      </p:pic>
      <p:pic>
        <p:nvPicPr>
          <p:cNvPr id="33" name="Picture 32" descr="A picture containing wall, indoor, person, cluttered&#10;&#10;Description automatically generated">
            <a:extLst>
              <a:ext uri="{FF2B5EF4-FFF2-40B4-BE49-F238E27FC236}">
                <a16:creationId xmlns="" xmlns:a16="http://schemas.microsoft.com/office/drawing/2014/main" id="{6214FB82-0D98-9E43-9778-997D733E743F}"/>
              </a:ext>
            </a:extLst>
          </p:cNvPr>
          <p:cNvPicPr>
            <a:picLocks noChangeAspect="1"/>
          </p:cNvPicPr>
          <p:nvPr/>
        </p:nvPicPr>
        <p:blipFill rotWithShape="1">
          <a:blip r:embed="rId10"/>
          <a:srcRect r="-9" b="5"/>
          <a:stretch/>
        </p:blipFill>
        <p:spPr>
          <a:xfrm>
            <a:off x="8154886" y="3335133"/>
            <a:ext cx="3868999" cy="2222973"/>
          </a:xfrm>
          <a:prstGeom prst="rect">
            <a:avLst/>
          </a:prstGeom>
        </p:spPr>
      </p:pic>
      <p:pic>
        <p:nvPicPr>
          <p:cNvPr id="31" name="Picture 30">
            <a:extLst>
              <a:ext uri="{FF2B5EF4-FFF2-40B4-BE49-F238E27FC236}">
                <a16:creationId xmlns="" xmlns:a16="http://schemas.microsoft.com/office/drawing/2014/main" id="{CA1507A5-A309-8D40-9BE7-7C7A520376E4}"/>
              </a:ext>
            </a:extLst>
          </p:cNvPr>
          <p:cNvPicPr>
            <a:picLocks noChangeAspect="1"/>
          </p:cNvPicPr>
          <p:nvPr/>
        </p:nvPicPr>
        <p:blipFill rotWithShape="1">
          <a:blip r:embed="rId11"/>
          <a:srcRect t="-927" r="-5" b="-13"/>
          <a:stretch/>
        </p:blipFill>
        <p:spPr>
          <a:xfrm>
            <a:off x="4529928" y="3344738"/>
            <a:ext cx="3271752" cy="2222973"/>
          </a:xfrm>
          <a:prstGeom prst="rect">
            <a:avLst/>
          </a:prstGeom>
        </p:spPr>
      </p:pic>
      <p:sp>
        <p:nvSpPr>
          <p:cNvPr id="2" name="Slide Number Placeholder 1">
            <a:extLst>
              <a:ext uri="{FF2B5EF4-FFF2-40B4-BE49-F238E27FC236}">
                <a16:creationId xmlns="" xmlns:a16="http://schemas.microsoft.com/office/drawing/2014/main" id="{87E586AA-9E13-3BD5-1DFB-373A027AFE98}"/>
              </a:ext>
            </a:extLst>
          </p:cNvPr>
          <p:cNvSpPr>
            <a:spLocks noGrp="1"/>
          </p:cNvSpPr>
          <p:nvPr>
            <p:ph type="sldNum" sz="quarter" idx="12"/>
          </p:nvPr>
        </p:nvSpPr>
        <p:spPr/>
        <p:txBody>
          <a:bodyPr/>
          <a:lstStyle/>
          <a:p>
            <a:fld id="{A49FEDE7-8061-9B4D-88A1-7EA83A94C31B}" type="slidenum">
              <a:rPr lang="pt-BR" smtClean="0"/>
              <a:t>8</a:t>
            </a:fld>
            <a:endParaRPr lang="pt-BR" dirty="0"/>
          </a:p>
        </p:txBody>
      </p:sp>
      <p:sp>
        <p:nvSpPr>
          <p:cNvPr id="30" name="Google Shape;134;p4"/>
          <p:cNvSpPr/>
          <p:nvPr/>
        </p:nvSpPr>
        <p:spPr>
          <a:xfrm>
            <a:off x="10769338" y="4644414"/>
            <a:ext cx="885850" cy="202621"/>
          </a:xfrm>
          <a:prstGeom prst="roundRect">
            <a:avLst>
              <a:gd name="adj" fmla="val 16667"/>
            </a:avLst>
          </a:prstGeom>
          <a:solidFill>
            <a:schemeClr val="bg1">
              <a:lumMod val="85000"/>
            </a:schemeClr>
          </a:solidFill>
          <a:ln>
            <a:noFill/>
          </a:ln>
        </p:spPr>
        <p:txBody>
          <a:bodyPr spcFirstLastPara="1" wrap="square" lIns="0" tIns="0" rIns="0" bIns="0" anchor="ctr" anchorCtr="0">
            <a:noAutofit/>
          </a:bodyPr>
          <a:lstStyle/>
          <a:p>
            <a:pPr lvl="0" algn="ctr"/>
            <a:r>
              <a:rPr lang="pt-BR" sz="1400" b="1" dirty="0" smtClean="0">
                <a:solidFill>
                  <a:schemeClr val="tx1"/>
                </a:solidFill>
                <a:latin typeface="Calibri"/>
                <a:ea typeface="Calibri"/>
                <a:cs typeface="Calibri"/>
                <a:sym typeface="Calibri"/>
              </a:rPr>
              <a:t>PLÁSTICO</a:t>
            </a:r>
            <a:endParaRPr lang="pt-BR" sz="2800" b="1"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335333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FA43B758-C8CE-0747-A0BD-01B054076AE1}"/>
              </a:ext>
            </a:extLst>
          </p:cNvPr>
          <p:cNvPicPr>
            <a:picLocks noChangeAspect="1"/>
          </p:cNvPicPr>
          <p:nvPr/>
        </p:nvPicPr>
        <p:blipFill rotWithShape="1">
          <a:blip r:embed="rId4"/>
          <a:srcRect r="11" b="25"/>
          <a:stretch/>
        </p:blipFill>
        <p:spPr>
          <a:xfrm>
            <a:off x="1255510" y="610921"/>
            <a:ext cx="9291874" cy="796972"/>
          </a:xfrm>
          <a:prstGeom prst="rect">
            <a:avLst/>
          </a:prstGeom>
        </p:spPr>
      </p:pic>
      <p:sp>
        <p:nvSpPr>
          <p:cNvPr id="6" name="TextBox 5">
            <a:extLst>
              <a:ext uri="{FF2B5EF4-FFF2-40B4-BE49-F238E27FC236}">
                <a16:creationId xmlns="" xmlns:a16="http://schemas.microsoft.com/office/drawing/2014/main" id="{3761F021-734D-6843-96C8-D75D6EF74CB6}"/>
              </a:ext>
            </a:extLst>
          </p:cNvPr>
          <p:cNvSpPr txBox="1"/>
          <p:nvPr/>
        </p:nvSpPr>
        <p:spPr>
          <a:xfrm>
            <a:off x="-326263" y="177851"/>
            <a:ext cx="12844525" cy="584775"/>
          </a:xfrm>
          <a:prstGeom prst="rect">
            <a:avLst/>
          </a:prstGeom>
          <a:noFill/>
        </p:spPr>
        <p:txBody>
          <a:bodyPr wrap="square" rtlCol="0">
            <a:spAutoFit/>
          </a:bodyPr>
          <a:lstStyle/>
          <a:p>
            <a:pPr algn="ctr"/>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Qual é a </a:t>
            </a:r>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Mensagem </a:t>
            </a:r>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do seu Waste Hero para </a:t>
            </a:r>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Informar </a:t>
            </a:r>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e </a:t>
            </a:r>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Inspirar</a:t>
            </a:r>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t>
            </a:r>
            <a:endParaRPr lang="pt-BR" sz="32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44" name="Oval 43">
            <a:extLst>
              <a:ext uri="{FF2B5EF4-FFF2-40B4-BE49-F238E27FC236}">
                <a16:creationId xmlns="" xmlns:a16="http://schemas.microsoft.com/office/drawing/2014/main" id="{CC41741D-4690-7F4B-946D-7A22F380D390}"/>
              </a:ext>
            </a:extLst>
          </p:cNvPr>
          <p:cNvSpPr/>
          <p:nvPr/>
        </p:nvSpPr>
        <p:spPr>
          <a:xfrm>
            <a:off x="493303"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5" name="Picture 44" descr="A picture containing container, bin, dark&#10;&#10;Description automatically generated">
            <a:extLst>
              <a:ext uri="{FF2B5EF4-FFF2-40B4-BE49-F238E27FC236}">
                <a16:creationId xmlns="" xmlns:a16="http://schemas.microsoft.com/office/drawing/2014/main" id="{58F46D71-E4E0-5249-B0E6-1142F33C048E}"/>
              </a:ext>
            </a:extLst>
          </p:cNvPr>
          <p:cNvPicPr>
            <a:picLocks noChangeAspect="1"/>
          </p:cNvPicPr>
          <p:nvPr/>
        </p:nvPicPr>
        <p:blipFill rotWithShape="1">
          <a:blip r:embed="rId5"/>
          <a:srcRect r="-13" b="19"/>
          <a:stretch/>
        </p:blipFill>
        <p:spPr>
          <a:xfrm>
            <a:off x="928799" y="4147218"/>
            <a:ext cx="944159" cy="1634319"/>
          </a:xfrm>
          <a:prstGeom prst="rect">
            <a:avLst/>
          </a:prstGeom>
        </p:spPr>
      </p:pic>
      <p:sp>
        <p:nvSpPr>
          <p:cNvPr id="46" name="Oval 45">
            <a:extLst>
              <a:ext uri="{FF2B5EF4-FFF2-40B4-BE49-F238E27FC236}">
                <a16:creationId xmlns="" xmlns:a16="http://schemas.microsoft.com/office/drawing/2014/main" id="{1DF10C33-9B0D-8941-9CB3-7665F5083E83}"/>
              </a:ext>
            </a:extLst>
          </p:cNvPr>
          <p:cNvSpPr/>
          <p:nvPr/>
        </p:nvSpPr>
        <p:spPr>
          <a:xfrm>
            <a:off x="4454277"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Rectangle 46">
            <a:extLst>
              <a:ext uri="{FF2B5EF4-FFF2-40B4-BE49-F238E27FC236}">
                <a16:creationId xmlns="" xmlns:a16="http://schemas.microsoft.com/office/drawing/2014/main" id="{47E6609C-37BB-0144-ACFF-68F31F7889FB}"/>
              </a:ext>
            </a:extLst>
          </p:cNvPr>
          <p:cNvSpPr/>
          <p:nvPr/>
        </p:nvSpPr>
        <p:spPr>
          <a:xfrm>
            <a:off x="2366552" y="4449749"/>
            <a:ext cx="1847464" cy="1274195"/>
          </a:xfrm>
          <a:prstGeom prst="rect">
            <a:avLst/>
          </a:prstGeom>
        </p:spPr>
        <p:txBody>
          <a:bodyPr wrap="square">
            <a:spAutoFit/>
          </a:bodyPr>
          <a:lstStyle/>
          <a:p>
            <a:pPr>
              <a:lnSpc>
                <a:spcPct val="120000"/>
              </a:lnSpc>
            </a:pPr>
            <a:r>
              <a:rPr lang="pt-BR" sz="1600" b="1" dirty="0" smtClean="0">
                <a:solidFill>
                  <a:srgbClr val="262626"/>
                </a:solidFill>
              </a:rPr>
              <a:t>Se o seu recipiente de reciclagem cheirar, ele está contaminado</a:t>
            </a:r>
            <a:endParaRPr lang="pt-BR" sz="1600" b="1" dirty="0">
              <a:solidFill>
                <a:srgbClr val="262626"/>
              </a:solidFill>
            </a:endParaRPr>
          </a:p>
        </p:txBody>
      </p:sp>
      <p:pic>
        <p:nvPicPr>
          <p:cNvPr id="48" name="Picture 47" descr="Icon&#10;&#10;Description automatically generated">
            <a:extLst>
              <a:ext uri="{FF2B5EF4-FFF2-40B4-BE49-F238E27FC236}">
                <a16:creationId xmlns="" xmlns:a16="http://schemas.microsoft.com/office/drawing/2014/main" id="{F56CF076-021B-064B-AED8-2E50AAE4CF99}"/>
              </a:ext>
            </a:extLst>
          </p:cNvPr>
          <p:cNvPicPr>
            <a:picLocks noChangeAspect="1"/>
          </p:cNvPicPr>
          <p:nvPr/>
        </p:nvPicPr>
        <p:blipFill>
          <a:blip r:embed="rId6"/>
          <a:stretch>
            <a:fillRect/>
          </a:stretch>
        </p:blipFill>
        <p:spPr>
          <a:xfrm>
            <a:off x="240261" y="3896526"/>
            <a:ext cx="969496" cy="646331"/>
          </a:xfrm>
          <a:prstGeom prst="rect">
            <a:avLst/>
          </a:prstGeom>
        </p:spPr>
      </p:pic>
      <p:sp>
        <p:nvSpPr>
          <p:cNvPr id="49" name="Rectangle 48">
            <a:extLst>
              <a:ext uri="{FF2B5EF4-FFF2-40B4-BE49-F238E27FC236}">
                <a16:creationId xmlns="" xmlns:a16="http://schemas.microsoft.com/office/drawing/2014/main" id="{BB5A18ED-960F-0544-B083-C9BAB88E3868}"/>
              </a:ext>
            </a:extLst>
          </p:cNvPr>
          <p:cNvSpPr/>
          <p:nvPr/>
        </p:nvSpPr>
        <p:spPr>
          <a:xfrm>
            <a:off x="6327526" y="4337121"/>
            <a:ext cx="1815153" cy="1274195"/>
          </a:xfrm>
          <a:prstGeom prst="rect">
            <a:avLst/>
          </a:prstGeom>
        </p:spPr>
        <p:txBody>
          <a:bodyPr wrap="square">
            <a:spAutoFit/>
          </a:bodyPr>
          <a:lstStyle/>
          <a:p>
            <a:pPr>
              <a:lnSpc>
                <a:spcPct val="120000"/>
              </a:lnSpc>
            </a:pPr>
            <a:r>
              <a:rPr lang="pt-BR" sz="1600" b="1" dirty="0">
                <a:solidFill>
                  <a:srgbClr val="262626"/>
                </a:solidFill>
              </a:rPr>
              <a:t>Se você pode cutucar o dedo através dele,</a:t>
            </a:r>
          </a:p>
          <a:p>
            <a:pPr>
              <a:lnSpc>
                <a:spcPct val="120000"/>
              </a:lnSpc>
            </a:pPr>
            <a:r>
              <a:rPr lang="pt-BR" sz="1600" b="1" dirty="0">
                <a:solidFill>
                  <a:srgbClr val="262626"/>
                </a:solidFill>
              </a:rPr>
              <a:t>não </a:t>
            </a:r>
            <a:r>
              <a:rPr lang="pt-BR" sz="1600" b="1" dirty="0" smtClean="0">
                <a:solidFill>
                  <a:srgbClr val="262626"/>
                </a:solidFill>
              </a:rPr>
              <a:t>deve reciclá-lo</a:t>
            </a:r>
            <a:endParaRPr lang="pt-BR" sz="1600" b="1" dirty="0">
              <a:solidFill>
                <a:srgbClr val="262626"/>
              </a:solidFill>
            </a:endParaRPr>
          </a:p>
        </p:txBody>
      </p:sp>
      <p:pic>
        <p:nvPicPr>
          <p:cNvPr id="50" name="Picture 49" descr="Icon&#10;&#10;Description automatically generated">
            <a:extLst>
              <a:ext uri="{FF2B5EF4-FFF2-40B4-BE49-F238E27FC236}">
                <a16:creationId xmlns="" xmlns:a16="http://schemas.microsoft.com/office/drawing/2014/main" id="{D89B5FE7-E26E-784F-8DB0-09DDBDB40D58}"/>
              </a:ext>
            </a:extLst>
          </p:cNvPr>
          <p:cNvPicPr>
            <a:picLocks noChangeAspect="1"/>
          </p:cNvPicPr>
          <p:nvPr/>
        </p:nvPicPr>
        <p:blipFill>
          <a:blip r:embed="rId6"/>
          <a:stretch>
            <a:fillRect/>
          </a:stretch>
        </p:blipFill>
        <p:spPr>
          <a:xfrm>
            <a:off x="4257952" y="3896526"/>
            <a:ext cx="969496" cy="646331"/>
          </a:xfrm>
          <a:prstGeom prst="rect">
            <a:avLst/>
          </a:prstGeom>
        </p:spPr>
      </p:pic>
      <p:sp>
        <p:nvSpPr>
          <p:cNvPr id="51" name="Oval 50">
            <a:extLst>
              <a:ext uri="{FF2B5EF4-FFF2-40B4-BE49-F238E27FC236}">
                <a16:creationId xmlns="" xmlns:a16="http://schemas.microsoft.com/office/drawing/2014/main" id="{DAFCECD3-F6C3-2B4A-846D-ADDC47FC8EC4}"/>
              </a:ext>
            </a:extLst>
          </p:cNvPr>
          <p:cNvSpPr/>
          <p:nvPr/>
        </p:nvSpPr>
        <p:spPr>
          <a:xfrm>
            <a:off x="8130279"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2" name="Rectangle 51">
            <a:extLst>
              <a:ext uri="{FF2B5EF4-FFF2-40B4-BE49-F238E27FC236}">
                <a16:creationId xmlns="" xmlns:a16="http://schemas.microsoft.com/office/drawing/2014/main" id="{AF0943B1-B891-E04E-BDAE-7D6E840F871A}"/>
              </a:ext>
            </a:extLst>
          </p:cNvPr>
          <p:cNvSpPr/>
          <p:nvPr/>
        </p:nvSpPr>
        <p:spPr>
          <a:xfrm>
            <a:off x="10136586" y="4449749"/>
            <a:ext cx="1815153" cy="1274195"/>
          </a:xfrm>
          <a:prstGeom prst="rect">
            <a:avLst/>
          </a:prstGeom>
        </p:spPr>
        <p:txBody>
          <a:bodyPr wrap="square">
            <a:spAutoFit/>
          </a:bodyPr>
          <a:lstStyle/>
          <a:p>
            <a:pPr>
              <a:lnSpc>
                <a:spcPct val="120000"/>
              </a:lnSpc>
            </a:pPr>
            <a:r>
              <a:rPr lang="pt-BR" sz="1600" b="1" dirty="0" smtClean="0">
                <a:solidFill>
                  <a:srgbClr val="262626"/>
                </a:solidFill>
              </a:rPr>
              <a:t>Nunca recicle nada menor do que um cartão de identificação</a:t>
            </a:r>
            <a:endParaRPr lang="pt-BR" sz="1600" b="1" dirty="0">
              <a:solidFill>
                <a:srgbClr val="262626"/>
              </a:solidFill>
            </a:endParaRPr>
          </a:p>
        </p:txBody>
      </p:sp>
      <p:pic>
        <p:nvPicPr>
          <p:cNvPr id="53" name="Picture 52" descr="Icon&#10;&#10;Description automatically generated">
            <a:extLst>
              <a:ext uri="{FF2B5EF4-FFF2-40B4-BE49-F238E27FC236}">
                <a16:creationId xmlns="" xmlns:a16="http://schemas.microsoft.com/office/drawing/2014/main" id="{0C940B56-2952-A24C-8A13-C10D9506DD2B}"/>
              </a:ext>
            </a:extLst>
          </p:cNvPr>
          <p:cNvPicPr>
            <a:picLocks noChangeAspect="1"/>
          </p:cNvPicPr>
          <p:nvPr/>
        </p:nvPicPr>
        <p:blipFill>
          <a:blip r:embed="rId6"/>
          <a:stretch>
            <a:fillRect/>
          </a:stretch>
        </p:blipFill>
        <p:spPr>
          <a:xfrm>
            <a:off x="7888422" y="3908472"/>
            <a:ext cx="969496" cy="646331"/>
          </a:xfrm>
          <a:prstGeom prst="rect">
            <a:avLst/>
          </a:prstGeom>
        </p:spPr>
      </p:pic>
      <p:sp>
        <p:nvSpPr>
          <p:cNvPr id="54" name="Oval 53">
            <a:extLst>
              <a:ext uri="{FF2B5EF4-FFF2-40B4-BE49-F238E27FC236}">
                <a16:creationId xmlns="" xmlns:a16="http://schemas.microsoft.com/office/drawing/2014/main" id="{9F8D4338-4919-4A45-8D54-E0D2D47028B7}"/>
              </a:ext>
            </a:extLst>
          </p:cNvPr>
          <p:cNvSpPr/>
          <p:nvPr/>
        </p:nvSpPr>
        <p:spPr>
          <a:xfrm>
            <a:off x="4485657" y="2026697"/>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5" name="Rectangle 54">
            <a:extLst>
              <a:ext uri="{FF2B5EF4-FFF2-40B4-BE49-F238E27FC236}">
                <a16:creationId xmlns="" xmlns:a16="http://schemas.microsoft.com/office/drawing/2014/main" id="{4C1A2C2A-409F-304A-A0A5-E57C91E5AE10}"/>
              </a:ext>
            </a:extLst>
          </p:cNvPr>
          <p:cNvSpPr/>
          <p:nvPr/>
        </p:nvSpPr>
        <p:spPr>
          <a:xfrm>
            <a:off x="6358906" y="2605701"/>
            <a:ext cx="1912259" cy="830997"/>
          </a:xfrm>
          <a:prstGeom prst="rect">
            <a:avLst/>
          </a:prstGeom>
        </p:spPr>
        <p:txBody>
          <a:bodyPr wrap="square">
            <a:spAutoFit/>
          </a:bodyPr>
          <a:lstStyle/>
          <a:p>
            <a:r>
              <a:rPr lang="pt-BR" sz="1600" b="1" dirty="0" smtClean="0"/>
              <a:t>Separar</a:t>
            </a:r>
            <a:endParaRPr lang="pt-BR" sz="1600" dirty="0" smtClean="0"/>
          </a:p>
          <a:p>
            <a:r>
              <a:rPr lang="pt-BR" sz="1600" b="1" dirty="0" smtClean="0"/>
              <a:t>materiais combinados</a:t>
            </a:r>
            <a:endParaRPr lang="pt-BR" sz="1600" b="1" dirty="0">
              <a:solidFill>
                <a:srgbClr val="262626"/>
              </a:solidFill>
            </a:endParaRPr>
          </a:p>
        </p:txBody>
      </p:sp>
      <p:sp>
        <p:nvSpPr>
          <p:cNvPr id="57" name="Oval 56">
            <a:extLst>
              <a:ext uri="{FF2B5EF4-FFF2-40B4-BE49-F238E27FC236}">
                <a16:creationId xmlns="" xmlns:a16="http://schemas.microsoft.com/office/drawing/2014/main" id="{E9999BC2-E345-4E47-9577-0FD3DAACADB4}"/>
              </a:ext>
            </a:extLst>
          </p:cNvPr>
          <p:cNvSpPr/>
          <p:nvPr/>
        </p:nvSpPr>
        <p:spPr>
          <a:xfrm>
            <a:off x="8161659" y="2026697"/>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8" name="Rectangle 57">
            <a:extLst>
              <a:ext uri="{FF2B5EF4-FFF2-40B4-BE49-F238E27FC236}">
                <a16:creationId xmlns="" xmlns:a16="http://schemas.microsoft.com/office/drawing/2014/main" id="{2732D655-5E9E-DA43-8674-43FC34141CC4}"/>
              </a:ext>
            </a:extLst>
          </p:cNvPr>
          <p:cNvSpPr/>
          <p:nvPr/>
        </p:nvSpPr>
        <p:spPr>
          <a:xfrm>
            <a:off x="10133282" y="2243270"/>
            <a:ext cx="1815153" cy="1569660"/>
          </a:xfrm>
          <a:prstGeom prst="rect">
            <a:avLst/>
          </a:prstGeom>
        </p:spPr>
        <p:txBody>
          <a:bodyPr wrap="square">
            <a:spAutoFit/>
          </a:bodyPr>
          <a:lstStyle/>
          <a:p>
            <a:pPr>
              <a:lnSpc>
                <a:spcPct val="120000"/>
              </a:lnSpc>
            </a:pPr>
            <a:r>
              <a:rPr lang="pt-BR" sz="1600" b="1" dirty="0" smtClean="0">
                <a:solidFill>
                  <a:srgbClr val="262626"/>
                </a:solidFill>
              </a:rPr>
              <a:t>Mantenha seus recicláveis secos – menos de uma colher de chá de líquido</a:t>
            </a:r>
            <a:endParaRPr lang="pt-BR" sz="1600" b="1" dirty="0">
              <a:solidFill>
                <a:srgbClr val="262626"/>
              </a:solidFill>
            </a:endParaRPr>
          </a:p>
        </p:txBody>
      </p:sp>
      <p:pic>
        <p:nvPicPr>
          <p:cNvPr id="59" name="Picture 58">
            <a:extLst>
              <a:ext uri="{FF2B5EF4-FFF2-40B4-BE49-F238E27FC236}">
                <a16:creationId xmlns="" xmlns:a16="http://schemas.microsoft.com/office/drawing/2014/main" id="{AFAB39D5-39EE-E648-BA13-CC44CA05625A}"/>
              </a:ext>
            </a:extLst>
          </p:cNvPr>
          <p:cNvPicPr>
            <a:picLocks noChangeAspect="1"/>
          </p:cNvPicPr>
          <p:nvPr/>
        </p:nvPicPr>
        <p:blipFill>
          <a:blip r:embed="rId7"/>
          <a:stretch>
            <a:fillRect/>
          </a:stretch>
        </p:blipFill>
        <p:spPr>
          <a:xfrm>
            <a:off x="7970504" y="1946543"/>
            <a:ext cx="944159" cy="629440"/>
          </a:xfrm>
          <a:prstGeom prst="rect">
            <a:avLst/>
          </a:prstGeom>
        </p:spPr>
      </p:pic>
      <p:pic>
        <p:nvPicPr>
          <p:cNvPr id="63" name="Picture 62">
            <a:extLst>
              <a:ext uri="{FF2B5EF4-FFF2-40B4-BE49-F238E27FC236}">
                <a16:creationId xmlns="" xmlns:a16="http://schemas.microsoft.com/office/drawing/2014/main" id="{D4E78C8E-58FA-E342-816C-5959435835E4}"/>
              </a:ext>
            </a:extLst>
          </p:cNvPr>
          <p:cNvPicPr>
            <a:picLocks noChangeAspect="1"/>
          </p:cNvPicPr>
          <p:nvPr/>
        </p:nvPicPr>
        <p:blipFill rotWithShape="1">
          <a:blip r:embed="rId8"/>
          <a:srcRect r="7" b="-1"/>
          <a:stretch/>
        </p:blipFill>
        <p:spPr>
          <a:xfrm>
            <a:off x="4576013" y="4004686"/>
            <a:ext cx="1617034" cy="1646293"/>
          </a:xfrm>
          <a:prstGeom prst="rect">
            <a:avLst/>
          </a:prstGeom>
        </p:spPr>
      </p:pic>
      <p:pic>
        <p:nvPicPr>
          <p:cNvPr id="64" name="Picture 63" descr="A picture containing light, dark&#10;&#10;Description automatically generated">
            <a:extLst>
              <a:ext uri="{FF2B5EF4-FFF2-40B4-BE49-F238E27FC236}">
                <a16:creationId xmlns="" xmlns:a16="http://schemas.microsoft.com/office/drawing/2014/main" id="{17BD7F45-222F-BD4F-83D8-7444936AD8DE}"/>
              </a:ext>
            </a:extLst>
          </p:cNvPr>
          <p:cNvPicPr>
            <a:picLocks noChangeAspect="1"/>
          </p:cNvPicPr>
          <p:nvPr/>
        </p:nvPicPr>
        <p:blipFill rotWithShape="1">
          <a:blip r:embed="rId9"/>
          <a:srcRect r="19" b="-24"/>
          <a:stretch/>
        </p:blipFill>
        <p:spPr>
          <a:xfrm>
            <a:off x="8271165" y="4524588"/>
            <a:ext cx="1595322" cy="1000359"/>
          </a:xfrm>
          <a:prstGeom prst="rect">
            <a:avLst/>
          </a:prstGeom>
        </p:spPr>
      </p:pic>
      <p:pic>
        <p:nvPicPr>
          <p:cNvPr id="66" name="Picture 65" descr="Logo&#10;&#10;Description automatically generated">
            <a:extLst>
              <a:ext uri="{FF2B5EF4-FFF2-40B4-BE49-F238E27FC236}">
                <a16:creationId xmlns="" xmlns:a16="http://schemas.microsoft.com/office/drawing/2014/main" id="{1278A364-075A-3E4E-8CA9-E8434655F6E1}"/>
              </a:ext>
            </a:extLst>
          </p:cNvPr>
          <p:cNvPicPr>
            <a:picLocks noChangeAspect="1"/>
          </p:cNvPicPr>
          <p:nvPr/>
        </p:nvPicPr>
        <p:blipFill rotWithShape="1">
          <a:blip r:embed="rId10"/>
          <a:srcRect r="6" b="-6"/>
          <a:stretch/>
        </p:blipFill>
        <p:spPr>
          <a:xfrm>
            <a:off x="8318130" y="2477417"/>
            <a:ext cx="1350139" cy="1047855"/>
          </a:xfrm>
          <a:prstGeom prst="rect">
            <a:avLst/>
          </a:prstGeom>
        </p:spPr>
      </p:pic>
      <p:sp>
        <p:nvSpPr>
          <p:cNvPr id="12" name="Rounded Rectangle 11">
            <a:extLst>
              <a:ext uri="{FF2B5EF4-FFF2-40B4-BE49-F238E27FC236}">
                <a16:creationId xmlns="" xmlns:a16="http://schemas.microsoft.com/office/drawing/2014/main" id="{C2A5B812-49EF-B148-B111-3070E80AAA8C}"/>
              </a:ext>
            </a:extLst>
          </p:cNvPr>
          <p:cNvSpPr/>
          <p:nvPr/>
        </p:nvSpPr>
        <p:spPr>
          <a:xfrm>
            <a:off x="240261" y="1441491"/>
            <a:ext cx="3847074" cy="183397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extBox 12">
            <a:extLst>
              <a:ext uri="{FF2B5EF4-FFF2-40B4-BE49-F238E27FC236}">
                <a16:creationId xmlns="" xmlns:a16="http://schemas.microsoft.com/office/drawing/2014/main" id="{E1F56162-FD94-0243-ADA3-4940F5BD16D6}"/>
              </a:ext>
            </a:extLst>
          </p:cNvPr>
          <p:cNvSpPr txBox="1"/>
          <p:nvPr/>
        </p:nvSpPr>
        <p:spPr>
          <a:xfrm>
            <a:off x="269540" y="1543807"/>
            <a:ext cx="3817795" cy="1569660"/>
          </a:xfrm>
          <a:prstGeom prst="rect">
            <a:avLst/>
          </a:prstGeom>
          <a:noFill/>
        </p:spPr>
        <p:txBody>
          <a:bodyPr wrap="square" rtlCol="0">
            <a:spAutoFit/>
          </a:bodyPr>
          <a:lstStyle/>
          <a:p>
            <a:pPr algn="ct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Práticas </a:t>
            </a: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Recomendadas </a:t>
            </a: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e </a:t>
            </a: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Dicas </a:t>
            </a: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de </a:t>
            </a: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Reciclagem</a:t>
            </a:r>
            <a:endParaRPr lang="pt-BR" sz="32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a:extLst>
              <a:ext uri="{FF2B5EF4-FFF2-40B4-BE49-F238E27FC236}">
                <a16:creationId xmlns="" xmlns:a16="http://schemas.microsoft.com/office/drawing/2014/main" id="{63183C07-510A-2D42-8DDA-5DB3CA74854E}"/>
              </a:ext>
            </a:extLst>
          </p:cNvPr>
          <p:cNvPicPr>
            <a:picLocks noChangeAspect="1"/>
          </p:cNvPicPr>
          <p:nvPr/>
        </p:nvPicPr>
        <p:blipFill rotWithShape="1">
          <a:blip r:embed="rId11"/>
          <a:srcRect r="51771" b="14"/>
          <a:stretch/>
        </p:blipFill>
        <p:spPr>
          <a:xfrm>
            <a:off x="5023980" y="2150320"/>
            <a:ext cx="538038" cy="1531298"/>
          </a:xfrm>
          <a:prstGeom prst="rect">
            <a:avLst/>
          </a:prstGeom>
        </p:spPr>
      </p:pic>
      <p:pic>
        <p:nvPicPr>
          <p:cNvPr id="29" name="Picture 28">
            <a:extLst>
              <a:ext uri="{FF2B5EF4-FFF2-40B4-BE49-F238E27FC236}">
                <a16:creationId xmlns="" xmlns:a16="http://schemas.microsoft.com/office/drawing/2014/main" id="{913EF023-1943-3D4E-8F30-4124AA38C234}"/>
              </a:ext>
            </a:extLst>
          </p:cNvPr>
          <p:cNvPicPr>
            <a:picLocks noChangeAspect="1"/>
          </p:cNvPicPr>
          <p:nvPr/>
        </p:nvPicPr>
        <p:blipFill rotWithShape="1">
          <a:blip r:embed="rId11"/>
          <a:srcRect l="47206" r="-18" b="14"/>
          <a:stretch/>
        </p:blipFill>
        <p:spPr>
          <a:xfrm>
            <a:off x="5245440" y="1622846"/>
            <a:ext cx="807489" cy="2098716"/>
          </a:xfrm>
          <a:prstGeom prst="rect">
            <a:avLst/>
          </a:prstGeom>
        </p:spPr>
      </p:pic>
      <p:sp>
        <p:nvSpPr>
          <p:cNvPr id="8" name="Arc 7">
            <a:extLst>
              <a:ext uri="{FF2B5EF4-FFF2-40B4-BE49-F238E27FC236}">
                <a16:creationId xmlns="" xmlns:a16="http://schemas.microsoft.com/office/drawing/2014/main" id="{23F3CB08-F8AF-524B-97E1-A64DBA41385C}"/>
              </a:ext>
            </a:extLst>
          </p:cNvPr>
          <p:cNvSpPr/>
          <p:nvPr/>
        </p:nvSpPr>
        <p:spPr>
          <a:xfrm>
            <a:off x="5163043" y="2497631"/>
            <a:ext cx="807489" cy="1054100"/>
          </a:xfrm>
          <a:prstGeom prst="arc">
            <a:avLst/>
          </a:prstGeom>
          <a:ln w="28575">
            <a:solidFill>
              <a:srgbClr val="3AC69D"/>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pic>
        <p:nvPicPr>
          <p:cNvPr id="31" name="Picture 30">
            <a:extLst>
              <a:ext uri="{FF2B5EF4-FFF2-40B4-BE49-F238E27FC236}">
                <a16:creationId xmlns="" xmlns:a16="http://schemas.microsoft.com/office/drawing/2014/main" id="{E2F56714-8C17-C641-AD38-B475E7E40086}"/>
              </a:ext>
            </a:extLst>
          </p:cNvPr>
          <p:cNvPicPr>
            <a:picLocks noChangeAspect="1"/>
          </p:cNvPicPr>
          <p:nvPr/>
        </p:nvPicPr>
        <p:blipFill>
          <a:blip r:embed="rId7"/>
          <a:stretch>
            <a:fillRect/>
          </a:stretch>
        </p:blipFill>
        <p:spPr>
          <a:xfrm>
            <a:off x="4087335" y="1944022"/>
            <a:ext cx="944159" cy="629440"/>
          </a:xfrm>
          <a:prstGeom prst="rect">
            <a:avLst/>
          </a:prstGeom>
        </p:spPr>
      </p:pic>
      <p:sp>
        <p:nvSpPr>
          <p:cNvPr id="2" name="Slide Number Placeholder 1">
            <a:extLst>
              <a:ext uri="{FF2B5EF4-FFF2-40B4-BE49-F238E27FC236}">
                <a16:creationId xmlns="" xmlns:a16="http://schemas.microsoft.com/office/drawing/2014/main" id="{B19FA8CA-3D3A-09FC-4CE2-F0ADDC004C67}"/>
              </a:ext>
            </a:extLst>
          </p:cNvPr>
          <p:cNvSpPr>
            <a:spLocks noGrp="1"/>
          </p:cNvSpPr>
          <p:nvPr>
            <p:ph type="sldNum" sz="quarter" idx="12"/>
          </p:nvPr>
        </p:nvSpPr>
        <p:spPr/>
        <p:txBody>
          <a:bodyPr/>
          <a:lstStyle/>
          <a:p>
            <a:fld id="{A49FEDE7-8061-9B4D-88A1-7EA83A94C31B}" type="slidenum">
              <a:rPr lang="pt-BR" smtClean="0"/>
              <a:t>9</a:t>
            </a:fld>
            <a:endParaRPr lang="pt-BR" dirty="0"/>
          </a:p>
        </p:txBody>
      </p:sp>
    </p:spTree>
    <p:extLst>
      <p:ext uri="{BB962C8B-B14F-4D97-AF65-F5344CB8AC3E}">
        <p14:creationId xmlns:p14="http://schemas.microsoft.com/office/powerpoint/2010/main" val="1954257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25190</TotalTime>
  <Words>2919</Words>
  <Application>Microsoft Office PowerPoint</Application>
  <PresentationFormat>Personalizar</PresentationFormat>
  <Paragraphs>360</Paragraphs>
  <Slides>25</Slides>
  <Notes>24</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25</vt:i4>
      </vt:variant>
    </vt:vector>
  </HeadingPairs>
  <TitlesOfParts>
    <vt:vector size="30" baseType="lpstr">
      <vt:lpstr>Arial</vt:lpstr>
      <vt:lpstr>Calibri</vt:lpstr>
      <vt:lpstr>SimSun</vt:lpstr>
      <vt:lpstr>Calibri Light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Supamith PONGPIPAT</dc:creator>
  <cp:lastModifiedBy>kikasp30.af@gmail.com</cp:lastModifiedBy>
  <cp:revision>135</cp:revision>
  <dcterms:created xsi:type="dcterms:W3CDTF">2022-01-20T09:13:45Z</dcterms:created>
  <dcterms:modified xsi:type="dcterms:W3CDTF">2022-11-29T16:39:57Z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15117085</vt:lpwstr>
  </property>
  <property fmtid="{D5CDD505-2E9C-101B-9397-08002B2CF9AE}" pid="3" name="NXPowerLiteSettings">
    <vt:lpwstr>F700052003A000</vt:lpwstr>
  </property>
  <property fmtid="{D5CDD505-2E9C-101B-9397-08002B2CF9AE}" pid="4" name="NXPowerLiteVersion">
    <vt:lpwstr>D9.1.2</vt:lpwstr>
  </property>
</Properties>
</file>