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Lst>
  <p:notesMasterIdLst>
    <p:notesMasterId r:id="rId23"/>
  </p:notesMasterIdLst>
  <p:sldIdLst>
    <p:sldId id="264" r:id="rId2"/>
    <p:sldId id="269" r:id="rId3"/>
    <p:sldId id="277" r:id="rId4"/>
    <p:sldId id="270" r:id="rId5"/>
    <p:sldId id="278" r:id="rId6"/>
    <p:sldId id="261" r:id="rId7"/>
    <p:sldId id="314" r:id="rId8"/>
    <p:sldId id="308" r:id="rId9"/>
    <p:sldId id="330" r:id="rId10"/>
    <p:sldId id="310" r:id="rId11"/>
    <p:sldId id="305" r:id="rId12"/>
    <p:sldId id="290" r:id="rId13"/>
    <p:sldId id="295" r:id="rId14"/>
    <p:sldId id="297" r:id="rId15"/>
    <p:sldId id="293" r:id="rId16"/>
    <p:sldId id="299" r:id="rId17"/>
    <p:sldId id="301" r:id="rId18"/>
    <p:sldId id="304" r:id="rId19"/>
    <p:sldId id="303" r:id="rId20"/>
    <p:sldId id="312" r:id="rId21"/>
    <p:sldId id="313"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SimSun" panose="02010600030101010101" pitchFamily="2" charset="-122"/>
      <p:regular r:id="rId28"/>
    </p:embeddedFont>
    <p:embeddedFont>
      <p:font typeface="Calibri Light" panose="020F0302020204030204" pitchFamily="34" charset="0"/>
      <p:regular r:id="rId29"/>
      <p:italic r:id="rId30"/>
    </p:embeddedFont>
  </p:embeddedFont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EC6BC7-2CDD-469F-B8AB-69D73DE47363}" name="Panchica Koonchaimang" initials="PK" userId="S::panchica.k@indorama.net::013565c1-16ef-41bb-98d4-f724bc1deb1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8B8"/>
    <a:srgbClr val="0097CC"/>
    <a:srgbClr val="0077EE"/>
    <a:srgbClr val="3399FF"/>
    <a:srgbClr val="00B4B0"/>
    <a:srgbClr val="00CC99"/>
    <a:srgbClr val="C5DCF1"/>
    <a:srgbClr val="B5D2ED"/>
    <a:srgbClr val="29C7F7"/>
    <a:srgbClr val="3AC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6829"/>
    <p:restoredTop sz="37363" autoAdjust="0"/>
  </p:normalViewPr>
  <p:slideViewPr>
    <p:cSldViewPr snapToGrid="0" snapToObjects="1">
      <p:cViewPr>
        <p:scale>
          <a:sx n="80" d="100"/>
          <a:sy n="80" d="100"/>
        </p:scale>
        <p:origin x="-1572" y="-26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microsoft.com/office/2018/10/relationships/authors" Targe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E5B08E-49FE-9B41-A970-922B7A72581F}" type="datetimeFigureOut">
              <a:rPr lang="x-none" smtClean="0"/>
              <a:t>29/11/2022</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6C94-7932-4F42-B085-F387E238C945}" type="slidenum">
              <a:rPr lang="x-none" smtClean="0"/>
              <a:t>‹nº›</a:t>
            </a:fld>
            <a:endParaRPr lang="x-none"/>
          </a:p>
        </p:txBody>
      </p:sp>
    </p:spTree>
    <p:extLst>
      <p:ext uri="{BB962C8B-B14F-4D97-AF65-F5344CB8AC3E}">
        <p14:creationId xmlns:p14="http://schemas.microsoft.com/office/powerpoint/2010/main" val="4284092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fld id="{FF836C94-7932-4F42-B085-F387E238C945}" type="slidenum">
              <a:rPr lang="x-none" smtClean="0"/>
              <a:t>1</a:t>
            </a:fld>
            <a:endParaRPr lang="x-none"/>
          </a:p>
        </p:txBody>
      </p:sp>
    </p:spTree>
    <p:extLst>
      <p:ext uri="{BB962C8B-B14F-4D97-AF65-F5344CB8AC3E}">
        <p14:creationId xmlns:p14="http://schemas.microsoft.com/office/powerpoint/2010/main" val="1581213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p>
          <a:p>
            <a:r>
              <a:rPr lang="en-US" dirty="0"/>
              <a:t>Leakage happens when waste escapes the systems that are designed to either keep it in the recycling loop, to dispose of waste in the landfill, or incinerate (burn) it. Waste that exits these systems then enters land-based environments and flows into waterways that feed directly into our oceans. Even if you live far far away from the ocean, your mismanaged waste will eventually flow into it.</a:t>
            </a:r>
          </a:p>
          <a:p>
            <a:endParaRPr lang="en-US" dirty="0"/>
          </a:p>
          <a:p>
            <a:r>
              <a:rPr lang="en-US" b="1" dirty="0"/>
              <a:t>Ask students:</a:t>
            </a:r>
          </a:p>
          <a:p>
            <a:r>
              <a:rPr lang="en-US" dirty="0"/>
              <a:t>Where does ocean waste come from?</a:t>
            </a:r>
          </a:p>
          <a:p>
            <a:endParaRPr lang="en-US" dirty="0"/>
          </a:p>
          <a:p>
            <a:r>
              <a:rPr lang="en-US" b="1" dirty="0"/>
              <a:t>Click 1</a:t>
            </a:r>
            <a:r>
              <a:rPr lang="en-US" dirty="0"/>
              <a:t>: answer appears.</a:t>
            </a:r>
          </a:p>
          <a:p>
            <a:r>
              <a:rPr lang="en-US" b="1" dirty="0"/>
              <a:t/>
            </a:r>
            <a:br>
              <a:rPr lang="en-US" b="1" dirty="0"/>
            </a:br>
            <a:r>
              <a:rPr lang="en-US" b="1" dirty="0"/>
              <a:t>Answers</a:t>
            </a:r>
            <a:r>
              <a:rPr lang="en-US" dirty="0"/>
              <a:t>:  </a:t>
            </a:r>
          </a:p>
          <a:p>
            <a:r>
              <a:rPr lang="en-US" dirty="0"/>
              <a:t>Most of the waste in the ocean comes from humans and land-based sources. Let’s examine how land-based waste can enter the ocean in the following slides.</a:t>
            </a:r>
          </a:p>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11</a:t>
            </a:fld>
            <a:endParaRPr lang="x-none"/>
          </a:p>
        </p:txBody>
      </p:sp>
    </p:spTree>
    <p:extLst>
      <p:ext uri="{BB962C8B-B14F-4D97-AF65-F5344CB8AC3E}">
        <p14:creationId xmlns:p14="http://schemas.microsoft.com/office/powerpoint/2010/main" val="7227820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2 minutes)</a:t>
            </a:r>
          </a:p>
          <a:p>
            <a:endParaRPr lang="en-US" b="1" dirty="0"/>
          </a:p>
          <a:p>
            <a:r>
              <a:rPr lang="en-US" b="1" dirty="0"/>
              <a:t>Tells students:</a:t>
            </a:r>
          </a:p>
          <a:p>
            <a:r>
              <a:rPr lang="en-US" dirty="0"/>
              <a:t>Let’s now follow the journey of human food packaging that accidently enters the ocean in 6 steps. </a:t>
            </a:r>
          </a:p>
          <a:p>
            <a:endParaRPr lang="en-US" dirty="0"/>
          </a:p>
          <a:p>
            <a:pPr marL="228600" indent="-228600">
              <a:buAutoNum type="arabicPeriod"/>
            </a:pPr>
            <a:r>
              <a:rPr lang="en-US" dirty="0"/>
              <a:t>People leave food packaging on the ground called “litter” or it can fall from trash bins.</a:t>
            </a:r>
          </a:p>
          <a:p>
            <a:pPr marL="228600" indent="-228600">
              <a:buAutoNum type="arabicPeriod"/>
            </a:pPr>
            <a:r>
              <a:rPr lang="en-US" dirty="0"/>
              <a:t>The food packaging on the ground then flow into storm drains along the street.</a:t>
            </a:r>
          </a:p>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12</a:t>
            </a:fld>
            <a:endParaRPr lang="x-none"/>
          </a:p>
        </p:txBody>
      </p:sp>
    </p:spTree>
    <p:extLst>
      <p:ext uri="{BB962C8B-B14F-4D97-AF65-F5344CB8AC3E}">
        <p14:creationId xmlns:p14="http://schemas.microsoft.com/office/powerpoint/2010/main" val="3697586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2 minutes)</a:t>
            </a:r>
          </a:p>
          <a:p>
            <a:endParaRPr lang="en-US" b="1" dirty="0"/>
          </a:p>
          <a:p>
            <a:r>
              <a:rPr lang="en-US" b="1" dirty="0"/>
              <a:t>Tell students:</a:t>
            </a:r>
          </a:p>
          <a:p>
            <a:r>
              <a:rPr lang="en-US" dirty="0"/>
              <a:t>3. Once the food packaging enters the storm drain it is then flushed into local waterways.</a:t>
            </a:r>
          </a:p>
          <a:p>
            <a:r>
              <a:rPr lang="en-US" dirty="0"/>
              <a:t>4. Waterways are access points to rivers where all that drainage water and everything in it like our food packaging flows into local river systems. </a:t>
            </a:r>
          </a:p>
        </p:txBody>
      </p:sp>
      <p:sp>
        <p:nvSpPr>
          <p:cNvPr id="4" name="Slide Number Placeholder 3"/>
          <p:cNvSpPr>
            <a:spLocks noGrp="1"/>
          </p:cNvSpPr>
          <p:nvPr>
            <p:ph type="sldNum" sz="quarter" idx="5"/>
          </p:nvPr>
        </p:nvSpPr>
        <p:spPr/>
        <p:txBody>
          <a:bodyPr/>
          <a:lstStyle/>
          <a:p>
            <a:fld id="{FF836C94-7932-4F42-B085-F387E238C945}" type="slidenum">
              <a:rPr lang="x-none" smtClean="0"/>
              <a:t>13</a:t>
            </a:fld>
            <a:endParaRPr lang="x-none"/>
          </a:p>
        </p:txBody>
      </p:sp>
    </p:spTree>
    <p:extLst>
      <p:ext uri="{BB962C8B-B14F-4D97-AF65-F5344CB8AC3E}">
        <p14:creationId xmlns:p14="http://schemas.microsoft.com/office/powerpoint/2010/main" val="3397577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Tell students:</a:t>
            </a:r>
          </a:p>
          <a:p>
            <a:r>
              <a:rPr lang="en-US" dirty="0"/>
              <a:t>5. Those smaller river systems converge together into larger rivers that feed directly into the ocean.</a:t>
            </a:r>
          </a:p>
          <a:p>
            <a:r>
              <a:rPr lang="en-US" dirty="0"/>
              <a:t>6. Ocean currents are all connected and send millions of pieces of waste to large ”waste islands” like the south pacific garbage patch. The waste island is not actually an island with a beach, but a large garbage pile floating in the ocean that is so large it looks like an actual island. </a:t>
            </a:r>
          </a:p>
          <a:p>
            <a:endParaRPr lang="en-US" dirty="0"/>
          </a:p>
          <a:p>
            <a:r>
              <a:rPr lang="en-US" b="1" dirty="0"/>
              <a:t>Click 1:</a:t>
            </a:r>
          </a:p>
          <a:p>
            <a:r>
              <a:rPr lang="en-US" dirty="0"/>
              <a:t>Image of waste island appears</a:t>
            </a:r>
          </a:p>
        </p:txBody>
      </p:sp>
      <p:sp>
        <p:nvSpPr>
          <p:cNvPr id="4" name="Slide Number Placeholder 3"/>
          <p:cNvSpPr>
            <a:spLocks noGrp="1"/>
          </p:cNvSpPr>
          <p:nvPr>
            <p:ph type="sldNum" sz="quarter" idx="5"/>
          </p:nvPr>
        </p:nvSpPr>
        <p:spPr/>
        <p:txBody>
          <a:bodyPr/>
          <a:lstStyle/>
          <a:p>
            <a:fld id="{FF836C94-7932-4F42-B085-F387E238C945}" type="slidenum">
              <a:rPr lang="x-none" smtClean="0"/>
              <a:t>14</a:t>
            </a:fld>
            <a:endParaRPr lang="x-none"/>
          </a:p>
        </p:txBody>
      </p:sp>
    </p:spTree>
    <p:extLst>
      <p:ext uri="{BB962C8B-B14F-4D97-AF65-F5344CB8AC3E}">
        <p14:creationId xmlns:p14="http://schemas.microsoft.com/office/powerpoint/2010/main" val="3042602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Ask students:</a:t>
            </a:r>
          </a:p>
          <a:p>
            <a:r>
              <a:rPr lang="en-US" dirty="0"/>
              <a:t>So how can we help to prevent waste leakage on land so that our waste and recyclables do not enter the ocean?</a:t>
            </a:r>
          </a:p>
          <a:p>
            <a:endParaRPr lang="en-US" dirty="0"/>
          </a:p>
          <a:p>
            <a:r>
              <a:rPr lang="en-US" b="1" dirty="0"/>
              <a:t>Click 1: </a:t>
            </a:r>
          </a:p>
          <a:p>
            <a:r>
              <a:rPr lang="en-US" b="0" dirty="0"/>
              <a:t>Recycling symbols appear.</a:t>
            </a:r>
          </a:p>
          <a:p>
            <a:endParaRPr lang="en-US" dirty="0"/>
          </a:p>
          <a:p>
            <a:r>
              <a:rPr lang="en-US" b="1" dirty="0"/>
              <a:t>Answers: </a:t>
            </a:r>
          </a:p>
          <a:p>
            <a:r>
              <a:rPr lang="en-US" dirty="0"/>
              <a:t>Recycling helps prevent waste leaking into the environment.</a:t>
            </a:r>
          </a:p>
          <a:p>
            <a:endParaRPr lang="en-US" dirty="0"/>
          </a:p>
          <a:p>
            <a:r>
              <a:rPr lang="en-US" b="1" dirty="0"/>
              <a:t>Ask students:</a:t>
            </a:r>
          </a:p>
          <a:p>
            <a:r>
              <a:rPr lang="en-US" dirty="0"/>
              <a:t>How do we properly recycle?</a:t>
            </a:r>
          </a:p>
          <a:p>
            <a:endParaRPr lang="en-US" dirty="0"/>
          </a:p>
          <a:p>
            <a:r>
              <a:rPr lang="en-US" b="1" dirty="0"/>
              <a:t>Answers</a:t>
            </a:r>
            <a:r>
              <a:rPr lang="en-US" dirty="0"/>
              <a:t>:</a:t>
            </a:r>
          </a:p>
          <a:p>
            <a:r>
              <a:rPr lang="en-US" dirty="0"/>
              <a:t>Practice the 3 steps to recycling.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Ask students:</a:t>
            </a:r>
            <a:endParaRPr lang="en-US" dirty="0"/>
          </a:p>
          <a:p>
            <a:r>
              <a:rPr lang="en-US" dirty="0"/>
              <a:t>What can we recycle? Examples?</a:t>
            </a:r>
          </a:p>
          <a:p>
            <a:endParaRPr lang="en-US" dirty="0"/>
          </a:p>
          <a:p>
            <a:r>
              <a:rPr lang="en-US" b="1" dirty="0"/>
              <a:t>Answers</a:t>
            </a:r>
            <a:r>
              <a:rPr lang="en-US" dirty="0"/>
              <a:t>:</a:t>
            </a:r>
          </a:p>
          <a:p>
            <a:r>
              <a:rPr lang="en-US" dirty="0"/>
              <a:t>We can recycle PET plastic bottles (find the #1 on the bottom of the bottle), metal, paper, and glass. </a:t>
            </a:r>
          </a:p>
        </p:txBody>
      </p:sp>
      <p:sp>
        <p:nvSpPr>
          <p:cNvPr id="4" name="Slide Number Placeholder 3"/>
          <p:cNvSpPr>
            <a:spLocks noGrp="1"/>
          </p:cNvSpPr>
          <p:nvPr>
            <p:ph type="sldNum" sz="quarter" idx="5"/>
          </p:nvPr>
        </p:nvSpPr>
        <p:spPr/>
        <p:txBody>
          <a:bodyPr/>
          <a:lstStyle/>
          <a:p>
            <a:fld id="{FF836C94-7932-4F42-B085-F387E238C945}" type="slidenum">
              <a:rPr lang="x-none" smtClean="0"/>
              <a:t>15</a:t>
            </a:fld>
            <a:endParaRPr lang="x-none"/>
          </a:p>
        </p:txBody>
      </p:sp>
    </p:spTree>
    <p:extLst>
      <p:ext uri="{BB962C8B-B14F-4D97-AF65-F5344CB8AC3E}">
        <p14:creationId xmlns:p14="http://schemas.microsoft.com/office/powerpoint/2010/main" val="3586275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0" dirty="0"/>
          </a:p>
          <a:p>
            <a:r>
              <a:rPr lang="en-US" b="0" dirty="0"/>
              <a:t>Let's go over a few more recycling tips.</a:t>
            </a:r>
          </a:p>
          <a:p>
            <a:endParaRPr lang="en-US" b="1" dirty="0"/>
          </a:p>
          <a:p>
            <a:r>
              <a:rPr lang="en-US" b="1" dirty="0"/>
              <a:t>Tell students:</a:t>
            </a:r>
          </a:p>
          <a:p>
            <a:r>
              <a:rPr lang="en-US" dirty="0"/>
              <a:t>PET plastic bottles are fully recyclable. There will be a 3-arrow triangle with a #1 inside the triangle. This number is to inform you that this bottle should be recycled. </a:t>
            </a:r>
          </a:p>
          <a:p>
            <a:endParaRPr lang="en-US" dirty="0"/>
          </a:p>
          <a:p>
            <a:r>
              <a:rPr lang="en-US" dirty="0"/>
              <a:t>Depending on where you live, your local recycling company will have rules about what they can and cannot accept. Check with your local community about what you can recycle. Because if you do not know what you can recycle, you can potentially contaminate other potential recyclables and then none of it can enter the system. </a:t>
            </a:r>
          </a:p>
          <a:p>
            <a:endParaRPr lang="en-US" dirty="0"/>
          </a:p>
          <a:p>
            <a:r>
              <a:rPr lang="en-US" b="1" dirty="0"/>
              <a:t>Ask students:</a:t>
            </a:r>
          </a:p>
          <a:p>
            <a:r>
              <a:rPr lang="en-US" dirty="0"/>
              <a:t>Have you seen a #1 on the bottom of a bottle before? What did you do with it?</a:t>
            </a:r>
          </a:p>
        </p:txBody>
      </p:sp>
      <p:sp>
        <p:nvSpPr>
          <p:cNvPr id="4" name="Slide Number Placeholder 3"/>
          <p:cNvSpPr>
            <a:spLocks noGrp="1"/>
          </p:cNvSpPr>
          <p:nvPr>
            <p:ph type="sldNum" sz="quarter" idx="5"/>
          </p:nvPr>
        </p:nvSpPr>
        <p:spPr/>
        <p:txBody>
          <a:bodyPr/>
          <a:lstStyle/>
          <a:p>
            <a:fld id="{FF836C94-7932-4F42-B085-F387E238C945}" type="slidenum">
              <a:rPr lang="x-none" smtClean="0"/>
              <a:t>16</a:t>
            </a:fld>
            <a:endParaRPr lang="x-none"/>
          </a:p>
        </p:txBody>
      </p:sp>
    </p:spTree>
    <p:extLst>
      <p:ext uri="{BB962C8B-B14F-4D97-AF65-F5344CB8AC3E}">
        <p14:creationId xmlns:p14="http://schemas.microsoft.com/office/powerpoint/2010/main" val="4224324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endParaRPr lang="en-US" b="1" dirty="0"/>
          </a:p>
          <a:p>
            <a:r>
              <a:rPr lang="en-US" b="1" dirty="0"/>
              <a:t>Ask students:</a:t>
            </a:r>
          </a:p>
          <a:p>
            <a:r>
              <a:rPr lang="en-US" dirty="0"/>
              <a:t>What is one major reason why recycling can become contaminated and not picked up?</a:t>
            </a:r>
          </a:p>
          <a:p>
            <a:endParaRPr lang="en-US" dirty="0"/>
          </a:p>
          <a:p>
            <a:r>
              <a:rPr lang="en-US" b="1" dirty="0"/>
              <a:t>Answers</a:t>
            </a:r>
            <a:r>
              <a:rPr lang="en-US" dirty="0"/>
              <a:t>:</a:t>
            </a:r>
          </a:p>
          <a:p>
            <a:r>
              <a:rPr lang="en-US" dirty="0"/>
              <a:t>Putting food items into the recycling bin or putting recyclables like a pizza box that has grease and cheese left inside contaminates items, meaning they cannot be recycled.</a:t>
            </a:r>
          </a:p>
        </p:txBody>
      </p:sp>
      <p:sp>
        <p:nvSpPr>
          <p:cNvPr id="4" name="Slide Number Placeholder 3"/>
          <p:cNvSpPr>
            <a:spLocks noGrp="1"/>
          </p:cNvSpPr>
          <p:nvPr>
            <p:ph type="sldNum" sz="quarter" idx="5"/>
          </p:nvPr>
        </p:nvSpPr>
        <p:spPr/>
        <p:txBody>
          <a:bodyPr/>
          <a:lstStyle/>
          <a:p>
            <a:fld id="{FF836C94-7932-4F42-B085-F387E238C945}" type="slidenum">
              <a:rPr lang="x-none" smtClean="0"/>
              <a:t>17</a:t>
            </a:fld>
            <a:endParaRPr lang="x-none"/>
          </a:p>
        </p:txBody>
      </p:sp>
    </p:spTree>
    <p:extLst>
      <p:ext uri="{BB962C8B-B14F-4D97-AF65-F5344CB8AC3E}">
        <p14:creationId xmlns:p14="http://schemas.microsoft.com/office/powerpoint/2010/main" val="2298877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262626"/>
                </a:solidFill>
              </a:rPr>
              <a:t>Tell students:</a:t>
            </a:r>
          </a:p>
          <a:p>
            <a:r>
              <a:rPr lang="en-US" sz="1200" b="0" dirty="0">
                <a:solidFill>
                  <a:srgbClr val="262626"/>
                </a:solidFill>
              </a:rPr>
              <a:t>Now it</a:t>
            </a:r>
            <a:r>
              <a:rPr lang="th-TH" sz="1200" b="0" dirty="0">
                <a:solidFill>
                  <a:srgbClr val="262626"/>
                </a:solidFill>
              </a:rPr>
              <a:t> </a:t>
            </a:r>
            <a:r>
              <a:rPr lang="en-US" sz="1200" b="0" dirty="0">
                <a:solidFill>
                  <a:srgbClr val="262626"/>
                </a:solidFill>
              </a:rPr>
              <a:t>is time to share with others what we have learned about recycling, and the threat to our world if we do not manage our waste better.</a:t>
            </a:r>
          </a:p>
          <a:p>
            <a:endParaRPr lang="en-US" sz="1200" b="0" dirty="0">
              <a:solidFill>
                <a:srgbClr val="262626"/>
              </a:solidFill>
            </a:endParaRPr>
          </a:p>
          <a:p>
            <a:r>
              <a:rPr lang="en-US" sz="1200" b="0" dirty="0">
                <a:solidFill>
                  <a:srgbClr val="262626"/>
                </a:solidFill>
              </a:rPr>
              <a:t>They will work in small groups or individually to create a “Waste Hero” character and design a poster that will be used to convey a PSA (Public Service Announcement) message to inform, inspire, and encourage recycling at school. Students will receive a handout to create their character, then design their PSA poster and place the message around the school.</a:t>
            </a:r>
          </a:p>
          <a:p>
            <a:endParaRPr lang="en-US" sz="1200" b="0" dirty="0">
              <a:solidFill>
                <a:srgbClr val="262626"/>
              </a:solidFill>
            </a:endParaRPr>
          </a:p>
          <a:p>
            <a:r>
              <a:rPr lang="en-US" sz="1200" b="0" dirty="0">
                <a:solidFill>
                  <a:srgbClr val="262626"/>
                </a:solidFill>
              </a:rPr>
              <a:t>A “call to action” is a message to </a:t>
            </a:r>
            <a:r>
              <a:rPr lang="en-US" sz="1200" b="0" i="0" kern="1200" dirty="0">
                <a:solidFill>
                  <a:schemeClr val="tx1"/>
                </a:solidFill>
                <a:effectLst/>
                <a:latin typeface="+mn-lt"/>
                <a:ea typeface="+mn-ea"/>
                <a:cs typeface="+mn-cs"/>
              </a:rPr>
              <a:t>prompt an immediate response or encourage an immediate action. An example could be to “recycle more” or “keep the oceans clean”.</a:t>
            </a:r>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x-none" smtClean="0"/>
              <a:t>18</a:t>
            </a:fld>
            <a:endParaRPr lang="x-none"/>
          </a:p>
        </p:txBody>
      </p:sp>
    </p:spTree>
    <p:extLst>
      <p:ext uri="{BB962C8B-B14F-4D97-AF65-F5344CB8AC3E}">
        <p14:creationId xmlns:p14="http://schemas.microsoft.com/office/powerpoint/2010/main" val="3176322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 </a:t>
            </a:r>
          </a:p>
          <a:p>
            <a:r>
              <a:rPr lang="en-US" b="0" dirty="0"/>
              <a:t>Introduce the class exercise and follow the 4 steps to create a “Waste Hero” public service announcement to motivate and inspire students in the school to take action. The ”Waste Hero” they create will have a main message about recycling they want to share with the class to get them to change their behavior for the betterment of the planet. Here is how they will create their “Waste Hero” superhero:</a:t>
            </a:r>
          </a:p>
          <a:p>
            <a:endParaRPr lang="en-US" b="1" dirty="0"/>
          </a:p>
          <a:p>
            <a:r>
              <a:rPr lang="en-US" b="1" dirty="0"/>
              <a:t>Step 1</a:t>
            </a:r>
            <a:r>
              <a:rPr lang="en-US" dirty="0"/>
              <a:t>: Who do you want to communicate your recycling message to at school? Other students? Teachers and staff? Who will see your poster? Communicate your message with them in mind.</a:t>
            </a:r>
          </a:p>
          <a:p>
            <a:endParaRPr lang="en-US" dirty="0"/>
          </a:p>
          <a:p>
            <a:r>
              <a:rPr lang="en-US" b="1" dirty="0"/>
              <a:t>Step 2</a:t>
            </a:r>
            <a:r>
              <a:rPr lang="en-US" dirty="0"/>
              <a:t>: Think of Spiderman or Batman and create your character based on their mission. What do they represent? Spiderman is influenced by spiders and Batman bats. What about your waste hero? Recycleman? Bottlewoman? Wastefighter?</a:t>
            </a:r>
          </a:p>
          <a:p>
            <a:endParaRPr lang="en-US" dirty="0"/>
          </a:p>
          <a:p>
            <a:r>
              <a:rPr lang="en-US" b="1" dirty="0"/>
              <a:t>Step 3: </a:t>
            </a:r>
            <a:r>
              <a:rPr lang="en-US" b="0" dirty="0"/>
              <a:t>What message do you want to spread? Are you sharing recycling tips? Do you want to share how waste in the environment is hurting the planet and animals we eat?</a:t>
            </a:r>
            <a:r>
              <a:rPr lang="en-US" b="1" dirty="0"/>
              <a:t> </a:t>
            </a:r>
          </a:p>
          <a:p>
            <a:endParaRPr lang="en-US" b="1" dirty="0"/>
          </a:p>
          <a:p>
            <a:r>
              <a:rPr lang="en-US" b="1" dirty="0"/>
              <a:t>Some ideas: </a:t>
            </a:r>
            <a:r>
              <a:rPr lang="en-US" b="0" dirty="0"/>
              <a:t>Teach people the 3 steps to recycling. Prevent plastic from entering the oceans through recycling. Use less single use materials.</a:t>
            </a:r>
          </a:p>
          <a:p>
            <a:endParaRPr lang="en-US" b="1" dirty="0"/>
          </a:p>
          <a:p>
            <a:r>
              <a:rPr lang="en-US" b="1" dirty="0"/>
              <a:t>Step 4: </a:t>
            </a:r>
            <a:r>
              <a:rPr lang="en-US" b="0" dirty="0"/>
              <a:t>Where in your school can you hang your poster where your target audience will see it?</a:t>
            </a:r>
          </a:p>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19</a:t>
            </a:fld>
            <a:endParaRPr lang="x-none"/>
          </a:p>
        </p:txBody>
      </p:sp>
    </p:spTree>
    <p:extLst>
      <p:ext uri="{BB962C8B-B14F-4D97-AF65-F5344CB8AC3E}">
        <p14:creationId xmlns:p14="http://schemas.microsoft.com/office/powerpoint/2010/main" val="2996078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p>
          <a:p>
            <a:r>
              <a:rPr lang="en-US" b="0" dirty="0"/>
              <a:t>They will use this form to identify a recycling message for their target audience and begin designing a “waste hero” and their superpower to help spread the positive message to influence people and help save the world. After using the ”Create Your Waste Hero” page, they can then draw their Waste Hero on a separate posterboard or A3 size paper. </a:t>
            </a:r>
          </a:p>
          <a:p>
            <a:endParaRPr lang="en-US" b="0" dirty="0"/>
          </a:p>
        </p:txBody>
      </p:sp>
      <p:sp>
        <p:nvSpPr>
          <p:cNvPr id="4" name="Slide Number Placeholder 3"/>
          <p:cNvSpPr>
            <a:spLocks noGrp="1"/>
          </p:cNvSpPr>
          <p:nvPr>
            <p:ph type="sldNum" sz="quarter" idx="5"/>
          </p:nvPr>
        </p:nvSpPr>
        <p:spPr/>
        <p:txBody>
          <a:bodyPr/>
          <a:lstStyle/>
          <a:p>
            <a:fld id="{FF836C94-7932-4F42-B085-F387E238C945}" type="slidenum">
              <a:rPr lang="x-none" smtClean="0"/>
              <a:t>20</a:t>
            </a:fld>
            <a:endParaRPr lang="x-none"/>
          </a:p>
        </p:txBody>
      </p:sp>
    </p:spTree>
    <p:extLst>
      <p:ext uri="{BB962C8B-B14F-4D97-AF65-F5344CB8AC3E}">
        <p14:creationId xmlns:p14="http://schemas.microsoft.com/office/powerpoint/2010/main" val="2471125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2</a:t>
            </a:fld>
            <a:endParaRPr lang="x-none"/>
          </a:p>
        </p:txBody>
      </p:sp>
    </p:spTree>
    <p:extLst>
      <p:ext uri="{BB962C8B-B14F-4D97-AF65-F5344CB8AC3E}">
        <p14:creationId xmlns:p14="http://schemas.microsoft.com/office/powerpoint/2010/main" val="32220194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students:</a:t>
            </a:r>
          </a:p>
          <a:p>
            <a:r>
              <a:rPr lang="en-US" b="0" dirty="0"/>
              <a:t>This is a real example from a student in the United Kingdom. Her waste hero is “Waste Woman” – you can be a hero too, just pick up your litter.</a:t>
            </a:r>
          </a:p>
        </p:txBody>
      </p:sp>
      <p:sp>
        <p:nvSpPr>
          <p:cNvPr id="4" name="Slide Number Placeholder 3"/>
          <p:cNvSpPr>
            <a:spLocks noGrp="1"/>
          </p:cNvSpPr>
          <p:nvPr>
            <p:ph type="sldNum" sz="quarter" idx="5"/>
          </p:nvPr>
        </p:nvSpPr>
        <p:spPr/>
        <p:txBody>
          <a:bodyPr/>
          <a:lstStyle/>
          <a:p>
            <a:fld id="{FF836C94-7932-4F42-B085-F387E238C945}" type="slidenum">
              <a:rPr lang="x-none" smtClean="0"/>
              <a:t>21</a:t>
            </a:fld>
            <a:endParaRPr lang="x-none"/>
          </a:p>
        </p:txBody>
      </p:sp>
    </p:spTree>
    <p:extLst>
      <p:ext uri="{BB962C8B-B14F-4D97-AF65-F5344CB8AC3E}">
        <p14:creationId xmlns:p14="http://schemas.microsoft.com/office/powerpoint/2010/main" val="4082465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3</a:t>
            </a:fld>
            <a:endParaRPr lang="x-none"/>
          </a:p>
        </p:txBody>
      </p:sp>
    </p:spTree>
    <p:extLst>
      <p:ext uri="{BB962C8B-B14F-4D97-AF65-F5344CB8AC3E}">
        <p14:creationId xmlns:p14="http://schemas.microsoft.com/office/powerpoint/2010/main" val="2376983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836C94-7932-4F42-B085-F387E238C945}" type="slidenum">
              <a:rPr lang="x-none" smtClean="0"/>
              <a:t>4</a:t>
            </a:fld>
            <a:endParaRPr lang="x-none"/>
          </a:p>
        </p:txBody>
      </p:sp>
    </p:spTree>
    <p:extLst>
      <p:ext uri="{BB962C8B-B14F-4D97-AF65-F5344CB8AC3E}">
        <p14:creationId xmlns:p14="http://schemas.microsoft.com/office/powerpoint/2010/main" val="2793300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(Slide duration: 3-5 minutes)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Pre-lesson Icebreaker Exercise</a:t>
            </a:r>
          </a:p>
          <a:p>
            <a:pPr marL="0" lvl="0" indent="0" algn="l" rtl="0">
              <a:spcBef>
                <a:spcPts val="0"/>
              </a:spcBef>
              <a:spcAft>
                <a:spcPts val="0"/>
              </a:spcAft>
              <a:buNone/>
            </a:pPr>
            <a:r>
              <a:rPr lang="en-US" b="1" dirty="0"/>
              <a:t>Ask students:</a:t>
            </a:r>
          </a:p>
          <a:p>
            <a:pPr marL="0" lvl="0" indent="0" algn="l" rtl="0">
              <a:spcBef>
                <a:spcPts val="0"/>
              </a:spcBef>
              <a:spcAft>
                <a:spcPts val="0"/>
              </a:spcAft>
              <a:buNone/>
            </a:pPr>
            <a:r>
              <a:rPr lang="en-US" dirty="0"/>
              <a:t>Has anyone heard of recycling? If yes, please share with the class what they know.</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Tell students:</a:t>
            </a:r>
          </a:p>
          <a:p>
            <a:pPr marL="0" lvl="0" indent="0" algn="l" rtl="0">
              <a:spcBef>
                <a:spcPts val="0"/>
              </a:spcBef>
              <a:spcAft>
                <a:spcPts val="0"/>
              </a:spcAft>
              <a:buNone/>
            </a:pPr>
            <a:r>
              <a:rPr lang="en-US" sz="1200" b="0" i="0" kern="1200" dirty="0">
                <a:solidFill>
                  <a:schemeClr val="tx1"/>
                </a:solidFill>
                <a:effectLst/>
                <a:latin typeface="+mn-lt"/>
                <a:ea typeface="+mn-ea"/>
                <a:cs typeface="+mn-cs"/>
              </a:rPr>
              <a:t>Recycling is the process of collecting and processing materials that would otherwise be thrown away as trash and turning them into new products. Recycling can benefit your community and the environment. </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Now read off the images left to right starting on the top row to test their knowledge about what items displayed can and cannot be recycled.</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0" i="0" kern="1200" dirty="0">
                <a:solidFill>
                  <a:schemeClr val="tx1"/>
                </a:solidFill>
                <a:effectLst/>
                <a:latin typeface="+mn-lt"/>
                <a:ea typeface="+mn-ea"/>
                <a:cs typeface="+mn-cs"/>
              </a:rPr>
              <a:t>Order of images that will appear with each click. </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 Glass jar</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2: PET Plastic Bottle</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3: Shoes</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4: Metal can</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5: Light bulb</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6: Juice box</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7: Dirty napkin</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8: Pencil</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9: Plastic bag</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10: Toys</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11: Cardboard box</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12: Garden hose</a:t>
            </a:r>
          </a:p>
          <a:p>
            <a:pPr marL="0" lvl="0" indent="0" algn="l" rtl="0">
              <a:spcBef>
                <a:spcPts val="0"/>
              </a:spcBef>
              <a:spcAft>
                <a:spcPts val="0"/>
              </a:spcAft>
              <a:buNone/>
            </a:pPr>
            <a:r>
              <a:rPr lang="en-US" sz="1200" b="0" i="0" kern="1200" dirty="0">
                <a:solidFill>
                  <a:schemeClr val="tx1"/>
                </a:solidFill>
                <a:effectLst/>
                <a:latin typeface="+mn-lt"/>
                <a:ea typeface="+mn-ea"/>
                <a:cs typeface="+mn-cs"/>
              </a:rPr>
              <a:t>Click 13: Banana peel </a:t>
            </a:r>
            <a:endParaRPr b="1" dirty="0"/>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xmlns="" id="{A2CA4CE2-F9A6-884F-A1D1-D579E70FCBFE}"/>
              </a:ext>
            </a:extLst>
          </p:cNvPr>
          <p:cNvSpPr>
            <a:spLocks noGrp="1"/>
          </p:cNvSpPr>
          <p:nvPr>
            <p:ph type="sldNum" sz="quarter" idx="5"/>
          </p:nvPr>
        </p:nvSpPr>
        <p:spPr/>
        <p:txBody>
          <a:bodyPr/>
          <a:lstStyle/>
          <a:p>
            <a:fld id="{FF836C94-7932-4F42-B085-F387E238C945}" type="slidenum">
              <a:rPr lang="x-none" smtClean="0"/>
              <a:t>6</a:t>
            </a:fld>
            <a:endParaRPr lang="x-non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b="1" dirty="0"/>
              <a:t>(Slide duration: 3 minutes)</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200" b="1" dirty="0">
              <a:solidFill>
                <a:srgbClr val="262626"/>
              </a:solidFill>
              <a:latin typeface="Calibri"/>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200" b="1" dirty="0">
                <a:solidFill>
                  <a:srgbClr val="262626"/>
                </a:solidFill>
                <a:latin typeface="Calibri"/>
                <a:ea typeface="Calibri"/>
                <a:cs typeface="Calibri"/>
                <a:sym typeface="Calibri"/>
              </a:rPr>
              <a:t>Pass out or display this YES/NO slide – there is a printable pdf handout available for students. </a:t>
            </a:r>
            <a:r>
              <a:rPr lang="en-US" sz="1200" b="0" dirty="0">
                <a:solidFill>
                  <a:srgbClr val="262626"/>
                </a:solidFill>
                <a:latin typeface="Calibri"/>
                <a:ea typeface="Calibri"/>
                <a:cs typeface="Calibri"/>
                <a:sym typeface="Calibri"/>
              </a:rPr>
              <a:t>Another version is to ask the students to write Yes and No in two columns on a page and to list the items they think are recyclable and have them reference this slide to check their work.</a:t>
            </a: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endParaRPr lang="en-US" sz="1200" b="0" dirty="0">
              <a:solidFill>
                <a:srgbClr val="262626"/>
              </a:solidFill>
              <a:latin typeface="Calibri"/>
              <a:ea typeface="Calibri"/>
              <a:cs typeface="Calibri"/>
              <a:sym typeface="Calibri"/>
            </a:endParaRPr>
          </a:p>
          <a:p>
            <a:pPr marL="0" marR="0" lvl="0" indent="0" algn="just" defTabSz="914400" rtl="0" eaLnBrk="1" fontAlgn="auto" latinLnBrk="0" hangingPunct="1">
              <a:lnSpc>
                <a:spcPct val="120000"/>
              </a:lnSpc>
              <a:spcBef>
                <a:spcPts val="0"/>
              </a:spcBef>
              <a:spcAft>
                <a:spcPts val="0"/>
              </a:spcAft>
              <a:buClr>
                <a:schemeClr val="dk1"/>
              </a:buClr>
              <a:buSzPts val="1100"/>
              <a:buFont typeface="Arial"/>
              <a:buNone/>
              <a:tabLst/>
              <a:defRPr/>
            </a:pPr>
            <a:r>
              <a:rPr lang="en-US" sz="1200" b="0" dirty="0">
                <a:solidFill>
                  <a:srgbClr val="262626"/>
                </a:solidFill>
                <a:latin typeface="Calibri"/>
                <a:ea typeface="Calibri"/>
                <a:cs typeface="Calibri"/>
                <a:sym typeface="Calibri"/>
              </a:rPr>
              <a:t>Opportunity for open class discussion.</a:t>
            </a: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Discuss what we can and cannot recycle based on the items in the worksheet. </a:t>
            </a:r>
            <a:endParaRPr lang="en-US" sz="1200" dirty="0">
              <a:solidFill>
                <a:schemeClr val="dk1"/>
              </a:solidFill>
            </a:endParaRP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What do you do with garbage at home? </a:t>
            </a:r>
            <a:endParaRPr lang="en-US" sz="1200" dirty="0">
              <a:solidFill>
                <a:schemeClr val="dk1"/>
              </a:solidFill>
            </a:endParaRPr>
          </a:p>
          <a:p>
            <a:pPr marL="285750" lvl="0" indent="-285750" algn="just" rtl="0">
              <a:lnSpc>
                <a:spcPct val="120000"/>
              </a:lnSpc>
              <a:spcBef>
                <a:spcPts val="0"/>
              </a:spcBef>
              <a:spcAft>
                <a:spcPts val="0"/>
              </a:spcAft>
              <a:buClr>
                <a:srgbClr val="262626"/>
              </a:buClr>
              <a:buSzPts val="1800"/>
              <a:buChar char="•"/>
            </a:pPr>
            <a:r>
              <a:rPr lang="en-US" sz="1100" dirty="0">
                <a:solidFill>
                  <a:srgbClr val="262626"/>
                </a:solidFill>
                <a:latin typeface="Calibri"/>
                <a:ea typeface="Calibri"/>
                <a:cs typeface="Calibri"/>
                <a:sym typeface="Calibri"/>
              </a:rPr>
              <a:t>Where does it go? </a:t>
            </a:r>
            <a:endParaRPr lang="en-US" sz="1200" dirty="0">
              <a:solidFill>
                <a:schemeClr val="dk1"/>
              </a:solidFill>
            </a:endParaRPr>
          </a:p>
        </p:txBody>
      </p:sp>
      <p:sp>
        <p:nvSpPr>
          <p:cNvPr id="186" name="Google Shape;18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 name="Slide Number Placeholder 1">
            <a:extLst>
              <a:ext uri="{FF2B5EF4-FFF2-40B4-BE49-F238E27FC236}">
                <a16:creationId xmlns:a16="http://schemas.microsoft.com/office/drawing/2014/main" xmlns="" id="{A2CA4CE2-F9A6-884F-A1D1-D579E70FCBFE}"/>
              </a:ext>
            </a:extLst>
          </p:cNvPr>
          <p:cNvSpPr>
            <a:spLocks noGrp="1"/>
          </p:cNvSpPr>
          <p:nvPr>
            <p:ph type="sldNum" sz="quarter" idx="5"/>
          </p:nvPr>
        </p:nvSpPr>
        <p:spPr/>
        <p:txBody>
          <a:bodyPr/>
          <a:lstStyle/>
          <a:p>
            <a:fld id="{FF836C94-7932-4F42-B085-F387E238C945}" type="slidenum">
              <a:rPr lang="x-none" smtClean="0"/>
              <a:t>7</a:t>
            </a:fld>
            <a:endParaRPr lang="x-none"/>
          </a:p>
        </p:txBody>
      </p:sp>
    </p:spTree>
    <p:extLst>
      <p:ext uri="{BB962C8B-B14F-4D97-AF65-F5344CB8AC3E}">
        <p14:creationId xmlns:p14="http://schemas.microsoft.com/office/powerpoint/2010/main" val="233253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3-5 minutes)</a:t>
            </a:r>
          </a:p>
          <a:p>
            <a:endParaRPr lang="en-US" b="1" dirty="0"/>
          </a:p>
          <a:p>
            <a:r>
              <a:rPr lang="en-US" b="1" dirty="0"/>
              <a:t>Tell students:</a:t>
            </a:r>
          </a:p>
          <a:p>
            <a:r>
              <a:rPr lang="en-US" sz="1200" b="0" i="0" kern="1200" dirty="0">
                <a:solidFill>
                  <a:schemeClr val="tx1"/>
                </a:solidFill>
                <a:effectLst/>
                <a:latin typeface="+mn-lt"/>
                <a:ea typeface="+mn-ea"/>
                <a:cs typeface="+mn-cs"/>
              </a:rPr>
              <a:t>Waste accumulating in our oceans and on our beaches has become a global crisis. Billions of pounds of waste can be found in swirling convergences around our oceans. At current rates waste is expected to outweigh all the fish in the sea by 2050.</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Pollution has a direct and deadly effect on wildlife. Thousands of seabirds and sea turtles, seals and other marine mammals are killed each year after ingesting waste or getting entangled in it.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Click 1:</a:t>
            </a:r>
          </a:p>
          <a:p>
            <a:r>
              <a:rPr lang="en-US" sz="1200" b="0" i="0" kern="1200" dirty="0">
                <a:solidFill>
                  <a:schemeClr val="tx1"/>
                </a:solidFill>
                <a:effectLst/>
                <a:latin typeface="+mn-lt"/>
                <a:ea typeface="+mn-ea"/>
                <a:cs typeface="+mn-cs"/>
              </a:rPr>
              <a:t>There is so much ocean waste that it collects along shorelines and accumulates in huge garbage patches in the middle of the ocean. The south pacific garbage patch seen here in red is the world’s largest accumulation of waste. It is 2x times the size of the American state of Texas. This is a result of human generated waste entering the ocean and getting caught in currents that sends the waste flowing in circles in the middle of the ocean.  </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Click 2:</a:t>
            </a:r>
          </a:p>
          <a:p>
            <a:r>
              <a:rPr lang="en-US" sz="1200" b="0" i="0" kern="1200" dirty="0">
                <a:solidFill>
                  <a:schemeClr val="tx1"/>
                </a:solidFill>
                <a:effectLst/>
                <a:latin typeface="+mn-lt"/>
                <a:ea typeface="+mn-ea"/>
                <a:cs typeface="+mn-cs"/>
              </a:rPr>
              <a:t>There is an estimated 80,000 metric tons of waste in this one garbage patch, which is the equivalent to…</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Click 3:</a:t>
            </a:r>
          </a:p>
          <a:p>
            <a:r>
              <a:rPr lang="en-US" sz="1200" b="0" i="0" kern="1200" dirty="0">
                <a:solidFill>
                  <a:schemeClr val="tx1"/>
                </a:solidFill>
                <a:effectLst/>
                <a:latin typeface="+mn-lt"/>
                <a:ea typeface="+mn-ea"/>
                <a:cs typeface="+mn-cs"/>
              </a:rPr>
              <a:t>500 jumbo jets.</a:t>
            </a:r>
          </a:p>
          <a:p>
            <a:endParaRPr lang="en-US" b="1" dirty="0"/>
          </a:p>
          <a:p>
            <a:r>
              <a:rPr lang="en-US" b="1" dirty="0"/>
              <a:t>Ask students:</a:t>
            </a:r>
          </a:p>
          <a:p>
            <a:r>
              <a:rPr lang="en-US" b="0" dirty="0"/>
              <a:t>Why is there so much waste in our oceans?</a:t>
            </a:r>
          </a:p>
          <a:p>
            <a:r>
              <a:rPr lang="en-US" b="0" dirty="0"/>
              <a:t>What do you think about the pacific garbage patch?</a:t>
            </a:r>
          </a:p>
        </p:txBody>
      </p:sp>
      <p:sp>
        <p:nvSpPr>
          <p:cNvPr id="248" name="Google Shape;2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9551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pPr marL="0" lvl="0" indent="0" algn="l" rtl="0">
              <a:spcBef>
                <a:spcPts val="0"/>
              </a:spcBef>
              <a:spcAft>
                <a:spcPts val="0"/>
              </a:spcAft>
              <a:buNone/>
            </a:pPr>
            <a:endParaRPr lang="en-US" sz="1200" b="1" i="0" kern="1200" dirty="0">
              <a:solidFill>
                <a:schemeClr val="tx1"/>
              </a:solidFill>
              <a:effectLst/>
              <a:latin typeface="+mn-lt"/>
              <a:ea typeface="+mn-ea"/>
              <a:cs typeface="+mn-cs"/>
            </a:endParaRPr>
          </a:p>
          <a:p>
            <a:pPr marL="0" lvl="0" indent="0" algn="l" rtl="0">
              <a:spcBef>
                <a:spcPts val="0"/>
              </a:spcBef>
              <a:spcAft>
                <a:spcPts val="0"/>
              </a:spcAft>
              <a:buNone/>
            </a:pPr>
            <a:r>
              <a:rPr lang="en-US" sz="1200" b="1" i="0" kern="1200" dirty="0">
                <a:solidFill>
                  <a:schemeClr val="tx1"/>
                </a:solidFill>
                <a:effectLst/>
                <a:latin typeface="+mn-lt"/>
                <a:ea typeface="+mn-ea"/>
                <a:cs typeface="+mn-cs"/>
              </a:rPr>
              <a:t>Ask students:</a:t>
            </a:r>
          </a:p>
          <a:p>
            <a:pPr lvl="0"/>
            <a:r>
              <a:rPr lang="en-US" sz="1200" b="0" dirty="0">
                <a:solidFill>
                  <a:schemeClr val="bg1"/>
                </a:solidFill>
              </a:rPr>
              <a:t>Because so much waste leaks into the ocean, how much waste would you guess is mistakenly eaten by ocean animals?</a:t>
            </a:r>
          </a:p>
          <a:p>
            <a:pPr marL="0" lvl="0" indent="0" algn="l" rtl="0">
              <a:spcBef>
                <a:spcPts val="0"/>
              </a:spcBef>
              <a:spcAft>
                <a:spcPts val="0"/>
              </a:spcAft>
              <a:buNone/>
            </a:pPr>
            <a:endParaRPr lang="en-US" sz="1200" b="1" i="0" kern="1200" dirty="0">
              <a:solidFill>
                <a:schemeClr val="tx1"/>
              </a:solidFill>
              <a:effectLst/>
              <a:latin typeface="+mn-lt"/>
              <a:ea typeface="+mn-ea"/>
              <a:cs typeface="+mn-cs"/>
            </a:endParaRPr>
          </a:p>
          <a:p>
            <a:pPr marL="0" lvl="0" indent="0" algn="l" rtl="0">
              <a:spcBef>
                <a:spcPts val="0"/>
              </a:spcBef>
              <a:spcAft>
                <a:spcPts val="0"/>
              </a:spcAft>
              <a:buNone/>
            </a:pPr>
            <a:r>
              <a:rPr lang="en-US" sz="1200" b="1" i="0" kern="1200" dirty="0">
                <a:solidFill>
                  <a:schemeClr val="tx1"/>
                </a:solidFill>
                <a:effectLst/>
                <a:latin typeface="+mn-lt"/>
                <a:ea typeface="+mn-ea"/>
                <a:cs typeface="+mn-cs"/>
              </a:rPr>
              <a:t>Click1:</a:t>
            </a:r>
          </a:p>
          <a:p>
            <a:pPr marL="0" lvl="0" indent="0" algn="l" rtl="0">
              <a:spcBef>
                <a:spcPts val="0"/>
              </a:spcBef>
              <a:spcAft>
                <a:spcPts val="0"/>
              </a:spcAft>
              <a:buNone/>
            </a:pPr>
            <a:r>
              <a:rPr lang="en-US" sz="1200" b="0" i="0" kern="1200" dirty="0">
                <a:solidFill>
                  <a:schemeClr val="tx1"/>
                </a:solidFill>
                <a:effectLst/>
                <a:latin typeface="+mn-lt"/>
                <a:ea typeface="+mn-ea"/>
                <a:cs typeface="+mn-cs"/>
              </a:rPr>
              <a:t>Research suggests that </a:t>
            </a:r>
            <a:r>
              <a:rPr lang="en-US" sz="1200" b="1" i="0" kern="1200" dirty="0">
                <a:solidFill>
                  <a:schemeClr val="tx1"/>
                </a:solidFill>
                <a:effectLst/>
                <a:latin typeface="+mn-lt"/>
                <a:ea typeface="+mn-ea"/>
                <a:cs typeface="+mn-cs"/>
              </a:rPr>
              <a:t>nearly half of the world's turtles have eaten human produced waste</a:t>
            </a:r>
            <a:r>
              <a:rPr lang="en-US" sz="1200" b="0" i="0" kern="1200" dirty="0">
                <a:solidFill>
                  <a:schemeClr val="tx1"/>
                </a:solidFill>
                <a:effectLst/>
                <a:latin typeface="+mn-lt"/>
                <a:ea typeface="+mn-ea"/>
                <a:cs typeface="+mn-cs"/>
              </a:rPr>
              <a:t>. </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1" i="0" kern="1200" dirty="0">
                <a:solidFill>
                  <a:schemeClr val="tx1"/>
                </a:solidFill>
                <a:effectLst/>
                <a:latin typeface="+mn-lt"/>
                <a:ea typeface="+mn-ea"/>
                <a:cs typeface="+mn-cs"/>
              </a:rPr>
              <a:t>Click 2: </a:t>
            </a:r>
            <a:r>
              <a:rPr lang="en-US" sz="1200" b="0" i="0" kern="1200" dirty="0">
                <a:solidFill>
                  <a:schemeClr val="tx1"/>
                </a:solidFill>
                <a:effectLst/>
                <a:latin typeface="+mn-lt"/>
                <a:ea typeface="+mn-ea"/>
                <a:cs typeface="+mn-cs"/>
              </a:rPr>
              <a:t>sea turtle image appears</a:t>
            </a:r>
          </a:p>
          <a:p>
            <a:pPr marL="0" lvl="0" indent="0" algn="l" rtl="0">
              <a:spcBef>
                <a:spcPts val="0"/>
              </a:spcBef>
              <a:spcAft>
                <a:spcPts val="0"/>
              </a:spcAft>
              <a:buNone/>
            </a:pPr>
            <a:endParaRPr lang="en-US" sz="1200" b="1" i="0" kern="1200" dirty="0">
              <a:solidFill>
                <a:schemeClr val="tx1"/>
              </a:solidFill>
              <a:effectLst/>
              <a:latin typeface="+mn-lt"/>
              <a:ea typeface="+mn-ea"/>
              <a:cs typeface="+mn-cs"/>
            </a:endParaRPr>
          </a:p>
          <a:p>
            <a:pPr marL="0" lvl="0" indent="0" algn="l" rtl="0">
              <a:spcBef>
                <a:spcPts val="0"/>
              </a:spcBef>
              <a:spcAft>
                <a:spcPts val="0"/>
              </a:spcAft>
              <a:buNone/>
            </a:pPr>
            <a:r>
              <a:rPr lang="en-US" sz="1200" b="1" i="0" kern="1200" dirty="0">
                <a:solidFill>
                  <a:schemeClr val="tx1"/>
                </a:solidFill>
                <a:effectLst/>
                <a:latin typeface="+mn-lt"/>
                <a:ea typeface="+mn-ea"/>
                <a:cs typeface="+mn-cs"/>
              </a:rPr>
              <a:t>Ask students:</a:t>
            </a:r>
          </a:p>
          <a:p>
            <a:pPr marL="0" lvl="0" indent="0" algn="l" rtl="0">
              <a:spcBef>
                <a:spcPts val="0"/>
              </a:spcBef>
              <a:spcAft>
                <a:spcPts val="0"/>
              </a:spcAft>
              <a:buNone/>
            </a:pPr>
            <a:r>
              <a:rPr lang="en-US" sz="1200" b="0" i="0" kern="1200" dirty="0">
                <a:solidFill>
                  <a:schemeClr val="tx1"/>
                </a:solidFill>
                <a:effectLst/>
                <a:latin typeface="+mn-lt"/>
                <a:ea typeface="+mn-ea"/>
                <a:cs typeface="+mn-cs"/>
              </a:rPr>
              <a:t>Why do sea turtles and other ocean animals eat waste?</a:t>
            </a:r>
          </a:p>
          <a:p>
            <a:pPr marL="0" lvl="0" indent="0" algn="l" rtl="0">
              <a:spcBef>
                <a:spcPts val="0"/>
              </a:spcBef>
              <a:spcAft>
                <a:spcPts val="0"/>
              </a:spcAft>
              <a:buNone/>
            </a:pP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r>
              <a:rPr lang="en-US" sz="1200" b="1" i="0" kern="1200" dirty="0">
                <a:solidFill>
                  <a:schemeClr val="tx1"/>
                </a:solidFill>
                <a:effectLst/>
                <a:latin typeface="+mn-lt"/>
                <a:ea typeface="+mn-ea"/>
                <a:cs typeface="+mn-cs"/>
              </a:rPr>
              <a:t>Answers</a:t>
            </a:r>
            <a:r>
              <a:rPr lang="en-US" sz="1200" b="0" i="0" kern="1200" dirty="0">
                <a:solidFill>
                  <a:schemeClr val="tx1"/>
                </a:solidFill>
                <a:effectLst/>
                <a:latin typeface="+mn-lt"/>
                <a:ea typeface="+mn-ea"/>
                <a:cs typeface="+mn-cs"/>
              </a:rPr>
              <a:t>:</a:t>
            </a:r>
          </a:p>
          <a:p>
            <a:pPr marL="0" lvl="0" indent="0" algn="l" rtl="0">
              <a:spcBef>
                <a:spcPts val="0"/>
              </a:spcBef>
              <a:spcAft>
                <a:spcPts val="0"/>
              </a:spcAft>
              <a:buNone/>
            </a:pPr>
            <a:r>
              <a:rPr lang="en-US" sz="1200" b="0" i="0" kern="1200" dirty="0">
                <a:solidFill>
                  <a:schemeClr val="tx1"/>
                </a:solidFill>
                <a:effectLst/>
                <a:latin typeface="+mn-lt"/>
                <a:ea typeface="+mn-ea"/>
                <a:cs typeface="+mn-cs"/>
              </a:rPr>
              <a:t>The reasons are simple: a floating plastic bag can look a lot like jellyfish, algae, or other species that make up a large component of the sea turtles' diets. All sea turtle species are at risk from ocean waste.</a:t>
            </a:r>
            <a:endParaRPr dirty="0"/>
          </a:p>
        </p:txBody>
      </p:sp>
      <p:sp>
        <p:nvSpPr>
          <p:cNvPr id="248" name="Google Shape;24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2631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(Slide duration: 3 minutes)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Ask student:</a:t>
            </a:r>
          </a:p>
          <a:p>
            <a:pPr marL="0" lvl="0" indent="0" algn="l" rtl="0">
              <a:spcBef>
                <a:spcPts val="0"/>
              </a:spcBef>
              <a:spcAft>
                <a:spcPts val="0"/>
              </a:spcAft>
              <a:buNone/>
            </a:pPr>
            <a:r>
              <a:rPr lang="en-US" b="0" dirty="0"/>
              <a:t>How does waste enter the ocean?</a:t>
            </a:r>
          </a:p>
          <a:p>
            <a:pPr marL="0" lvl="0" indent="0" algn="l" rtl="0">
              <a:spcBef>
                <a:spcPts val="0"/>
              </a:spcBef>
              <a:spcAft>
                <a:spcPts val="0"/>
              </a:spcAft>
              <a:buNone/>
            </a:pPr>
            <a:r>
              <a:rPr lang="en-US" b="0" dirty="0"/>
              <a:t>Where does waste come from?</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Answers</a:t>
            </a:r>
            <a:r>
              <a:rPr lang="en-US" dirty="0"/>
              <a:t>:</a:t>
            </a:r>
          </a:p>
          <a:p>
            <a:pPr marL="0" lvl="0" indent="0" algn="l" rtl="0">
              <a:spcBef>
                <a:spcPts val="0"/>
              </a:spcBef>
              <a:spcAft>
                <a:spcPts val="0"/>
              </a:spcAft>
              <a:buNone/>
            </a:pPr>
            <a:r>
              <a:rPr lang="en-US" sz="1200" b="0" i="0" kern="1200" dirty="0">
                <a:solidFill>
                  <a:schemeClr val="tx1"/>
                </a:solidFill>
                <a:effectLst/>
                <a:latin typeface="+mn-lt"/>
                <a:ea typeface="+mn-ea"/>
                <a:cs typeface="+mn-cs"/>
              </a:rPr>
              <a:t>Most pollutants that make their way into the ocean come from human activities along the coastlines and far inland. One of the main reasons waste from land makes its way to our oceans is due to littering, poor waste management practices, storm water discharge, and extreme natural events such as tsunamis and hurricanes. </a:t>
            </a:r>
            <a:endParaRPr lang="en-US" dirty="0"/>
          </a:p>
        </p:txBody>
      </p:sp>
      <p:sp>
        <p:nvSpPr>
          <p:cNvPr id="230" name="Google Shape;23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3D4EE1-B63B-BE4E-AB16-70CF45BFF33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xmlns="" id="{468E83AC-8122-1644-AEC9-00CF172D73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xmlns="" id="{E9C5C580-8688-F04F-AEF5-7EBF26FF174D}"/>
              </a:ext>
            </a:extLst>
          </p:cNvPr>
          <p:cNvSpPr>
            <a:spLocks noGrp="1"/>
          </p:cNvSpPr>
          <p:nvPr>
            <p:ph type="dt" sz="half" idx="10"/>
          </p:nvPr>
        </p:nvSpPr>
        <p:spPr/>
        <p:txBody>
          <a:bodyPr/>
          <a:lstStyle/>
          <a:p>
            <a:fld id="{5C1D6A40-1A2F-5D42-93EA-35701AFDD567}" type="datetime1">
              <a:rPr lang="en-US" smtClean="0"/>
              <a:t>11/29/2022</a:t>
            </a:fld>
            <a:endParaRPr lang="x-none"/>
          </a:p>
        </p:txBody>
      </p:sp>
      <p:sp>
        <p:nvSpPr>
          <p:cNvPr id="5" name="Footer Placeholder 4">
            <a:extLst>
              <a:ext uri="{FF2B5EF4-FFF2-40B4-BE49-F238E27FC236}">
                <a16:creationId xmlns:a16="http://schemas.microsoft.com/office/drawing/2014/main" xmlns="" id="{0AABADA4-210D-CE4A-BD85-FD6AA125F9D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E80D8F17-A845-ED46-8F21-2433E2F39FF4}"/>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3457998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E39353-1F88-1D45-8C1C-4355B17879EE}"/>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B9DEE624-D473-ED48-AA04-97E74408F6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5793C11D-502C-284A-A48F-A273D4D9D23F}"/>
              </a:ext>
            </a:extLst>
          </p:cNvPr>
          <p:cNvSpPr>
            <a:spLocks noGrp="1"/>
          </p:cNvSpPr>
          <p:nvPr>
            <p:ph type="dt" sz="half" idx="10"/>
          </p:nvPr>
        </p:nvSpPr>
        <p:spPr/>
        <p:txBody>
          <a:bodyPr/>
          <a:lstStyle/>
          <a:p>
            <a:fld id="{6077A3E8-4BC1-9843-8772-6FBED673E7DD}" type="datetime1">
              <a:rPr lang="en-US" smtClean="0"/>
              <a:t>11/29/2022</a:t>
            </a:fld>
            <a:endParaRPr lang="x-none"/>
          </a:p>
        </p:txBody>
      </p:sp>
      <p:sp>
        <p:nvSpPr>
          <p:cNvPr id="5" name="Footer Placeholder 4">
            <a:extLst>
              <a:ext uri="{FF2B5EF4-FFF2-40B4-BE49-F238E27FC236}">
                <a16:creationId xmlns:a16="http://schemas.microsoft.com/office/drawing/2014/main" xmlns="" id="{1C679FD9-B53B-E442-83C2-20C0B6B24E8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E90758E4-E1DD-924B-B957-FF18BB9973ED}"/>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3781388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C780E8C-BA96-7A4E-9059-AF2646CBF4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xmlns="" id="{EFB0D4B5-EBDA-3541-9C72-E257B12A8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DF0BFC34-9CDA-3242-B269-740CB1C9BEE7}"/>
              </a:ext>
            </a:extLst>
          </p:cNvPr>
          <p:cNvSpPr>
            <a:spLocks noGrp="1"/>
          </p:cNvSpPr>
          <p:nvPr>
            <p:ph type="dt" sz="half" idx="10"/>
          </p:nvPr>
        </p:nvSpPr>
        <p:spPr/>
        <p:txBody>
          <a:bodyPr/>
          <a:lstStyle/>
          <a:p>
            <a:fld id="{D541BDCF-F257-1341-92EA-22AC2D8AA8EB}" type="datetime1">
              <a:rPr lang="en-US" smtClean="0"/>
              <a:t>11/29/2022</a:t>
            </a:fld>
            <a:endParaRPr lang="x-none"/>
          </a:p>
        </p:txBody>
      </p:sp>
      <p:sp>
        <p:nvSpPr>
          <p:cNvPr id="5" name="Footer Placeholder 4">
            <a:extLst>
              <a:ext uri="{FF2B5EF4-FFF2-40B4-BE49-F238E27FC236}">
                <a16:creationId xmlns:a16="http://schemas.microsoft.com/office/drawing/2014/main" xmlns="" id="{517E7131-C714-B643-BE1C-791BC99CAA2C}"/>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974C7A4E-8F3F-1948-9834-53B02456DDD3}"/>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3452616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CEA306-E8A0-6E46-98A5-5EBC53D04E49}"/>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444BBE89-CE52-9A43-A1CD-94B7EAC2B3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0E9ADE00-9568-1B48-AC35-40BE2CFC0BEA}"/>
              </a:ext>
            </a:extLst>
          </p:cNvPr>
          <p:cNvSpPr>
            <a:spLocks noGrp="1"/>
          </p:cNvSpPr>
          <p:nvPr>
            <p:ph type="dt" sz="half" idx="10"/>
          </p:nvPr>
        </p:nvSpPr>
        <p:spPr/>
        <p:txBody>
          <a:bodyPr/>
          <a:lstStyle/>
          <a:p>
            <a:fld id="{E491EE8F-86CA-5244-9B50-66BEBA880B42}" type="datetime1">
              <a:rPr lang="en-US" smtClean="0"/>
              <a:t>11/29/2022</a:t>
            </a:fld>
            <a:endParaRPr lang="x-none"/>
          </a:p>
        </p:txBody>
      </p:sp>
      <p:sp>
        <p:nvSpPr>
          <p:cNvPr id="5" name="Footer Placeholder 4">
            <a:extLst>
              <a:ext uri="{FF2B5EF4-FFF2-40B4-BE49-F238E27FC236}">
                <a16:creationId xmlns:a16="http://schemas.microsoft.com/office/drawing/2014/main" xmlns="" id="{8A732A25-E56F-AF42-9AED-F53632C4DC03}"/>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FD3C3453-816D-954B-914F-D9827F5E17DA}"/>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28343481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FB7E60-B47C-6A44-A7A4-923BA12614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710C1A69-5D44-1C4A-BCF3-F6815A3EEB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91A92E3-C7E8-E64F-A51E-7A0944ABEBBB}"/>
              </a:ext>
            </a:extLst>
          </p:cNvPr>
          <p:cNvSpPr>
            <a:spLocks noGrp="1"/>
          </p:cNvSpPr>
          <p:nvPr>
            <p:ph type="dt" sz="half" idx="10"/>
          </p:nvPr>
        </p:nvSpPr>
        <p:spPr/>
        <p:txBody>
          <a:bodyPr/>
          <a:lstStyle/>
          <a:p>
            <a:fld id="{E52F2014-758D-7B48-BA8C-E41EBA70510F}" type="datetime1">
              <a:rPr lang="en-US" smtClean="0"/>
              <a:t>11/29/2022</a:t>
            </a:fld>
            <a:endParaRPr lang="x-none"/>
          </a:p>
        </p:txBody>
      </p:sp>
      <p:sp>
        <p:nvSpPr>
          <p:cNvPr id="5" name="Footer Placeholder 4">
            <a:extLst>
              <a:ext uri="{FF2B5EF4-FFF2-40B4-BE49-F238E27FC236}">
                <a16:creationId xmlns:a16="http://schemas.microsoft.com/office/drawing/2014/main" xmlns="" id="{4E3446C1-019E-CE4E-BFAA-A9AF435513E6}"/>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958D03C4-D89F-AA41-B821-D34587A6E0C7}"/>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196417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BAB5BC-9016-3D45-9547-72C1BF6EF7DA}"/>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6FB8070C-A2E8-F14D-9023-1F99A50BF0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xmlns="" id="{8238C457-F509-2442-94DD-5807E13835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xmlns="" id="{806ABCBF-8E5F-A94E-8A8F-BF412A299764}"/>
              </a:ext>
            </a:extLst>
          </p:cNvPr>
          <p:cNvSpPr>
            <a:spLocks noGrp="1"/>
          </p:cNvSpPr>
          <p:nvPr>
            <p:ph type="dt" sz="half" idx="10"/>
          </p:nvPr>
        </p:nvSpPr>
        <p:spPr/>
        <p:txBody>
          <a:bodyPr/>
          <a:lstStyle/>
          <a:p>
            <a:fld id="{EDB5CD04-C6A2-9C42-BAAA-E683EB7D205B}" type="datetime1">
              <a:rPr lang="en-US" smtClean="0"/>
              <a:t>11/29/2022</a:t>
            </a:fld>
            <a:endParaRPr lang="x-none"/>
          </a:p>
        </p:txBody>
      </p:sp>
      <p:sp>
        <p:nvSpPr>
          <p:cNvPr id="6" name="Footer Placeholder 5">
            <a:extLst>
              <a:ext uri="{FF2B5EF4-FFF2-40B4-BE49-F238E27FC236}">
                <a16:creationId xmlns:a16="http://schemas.microsoft.com/office/drawing/2014/main" xmlns="" id="{AA0B4626-C681-3D43-B5BE-F389511DADED}"/>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D8D8A2FC-C8D3-F244-9F64-970979A6B0EC}"/>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2367039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434E86-3A6C-C54B-B09B-BF6E20D2C368}"/>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A92C87BF-7195-D147-A93B-1C624D1640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879DA5A-5647-0447-92CF-8D3AAC94FAB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xmlns="" id="{98E97727-395C-634B-9D65-B848AD911A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827CA8E-8E04-1F40-93C2-14E18EF6A7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xmlns="" id="{663E6C74-5F1D-F441-A9B1-9918AF355FEE}"/>
              </a:ext>
            </a:extLst>
          </p:cNvPr>
          <p:cNvSpPr>
            <a:spLocks noGrp="1"/>
          </p:cNvSpPr>
          <p:nvPr>
            <p:ph type="dt" sz="half" idx="10"/>
          </p:nvPr>
        </p:nvSpPr>
        <p:spPr/>
        <p:txBody>
          <a:bodyPr/>
          <a:lstStyle/>
          <a:p>
            <a:fld id="{E87FDB17-331C-DE47-9935-1B7D23617D8B}" type="datetime1">
              <a:rPr lang="en-US" smtClean="0"/>
              <a:t>11/29/2022</a:t>
            </a:fld>
            <a:endParaRPr lang="x-none"/>
          </a:p>
        </p:txBody>
      </p:sp>
      <p:sp>
        <p:nvSpPr>
          <p:cNvPr id="8" name="Footer Placeholder 7">
            <a:extLst>
              <a:ext uri="{FF2B5EF4-FFF2-40B4-BE49-F238E27FC236}">
                <a16:creationId xmlns:a16="http://schemas.microsoft.com/office/drawing/2014/main" xmlns="" id="{209EFF62-DEEE-724C-961B-71B4FD266B81}"/>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xmlns="" id="{C1A10A5F-7BF0-D34E-B035-8F889E4A406E}"/>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40243210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05C917-8E66-DA46-87AD-0D4FE4FBD335}"/>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xmlns="" id="{9EF16F3C-2804-544F-93A2-AFF36EBB4FCC}"/>
              </a:ext>
            </a:extLst>
          </p:cNvPr>
          <p:cNvSpPr>
            <a:spLocks noGrp="1"/>
          </p:cNvSpPr>
          <p:nvPr>
            <p:ph type="dt" sz="half" idx="10"/>
          </p:nvPr>
        </p:nvSpPr>
        <p:spPr/>
        <p:txBody>
          <a:bodyPr/>
          <a:lstStyle/>
          <a:p>
            <a:fld id="{139DCB61-D8D6-5745-94C7-74D87748C177}" type="datetime1">
              <a:rPr lang="en-US" smtClean="0"/>
              <a:t>11/29/2022</a:t>
            </a:fld>
            <a:endParaRPr lang="x-none"/>
          </a:p>
        </p:txBody>
      </p:sp>
      <p:sp>
        <p:nvSpPr>
          <p:cNvPr id="4" name="Footer Placeholder 3">
            <a:extLst>
              <a:ext uri="{FF2B5EF4-FFF2-40B4-BE49-F238E27FC236}">
                <a16:creationId xmlns:a16="http://schemas.microsoft.com/office/drawing/2014/main" xmlns="" id="{DF51ED7C-B9BF-384A-AE8E-FCB71492EFED}"/>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xmlns="" id="{7DA27A65-C328-9747-9354-5DE747C5269C}"/>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2778047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124F51-B099-2540-B1F5-841C439AF9D9}"/>
              </a:ext>
            </a:extLst>
          </p:cNvPr>
          <p:cNvSpPr>
            <a:spLocks noGrp="1"/>
          </p:cNvSpPr>
          <p:nvPr>
            <p:ph type="dt" sz="half" idx="10"/>
          </p:nvPr>
        </p:nvSpPr>
        <p:spPr/>
        <p:txBody>
          <a:bodyPr/>
          <a:lstStyle/>
          <a:p>
            <a:fld id="{E0363559-6CD5-F24C-9C50-4B9AE0DD440A}" type="datetime1">
              <a:rPr lang="en-US" smtClean="0"/>
              <a:t>11/29/2022</a:t>
            </a:fld>
            <a:endParaRPr lang="x-none"/>
          </a:p>
        </p:txBody>
      </p:sp>
      <p:sp>
        <p:nvSpPr>
          <p:cNvPr id="3" name="Footer Placeholder 2">
            <a:extLst>
              <a:ext uri="{FF2B5EF4-FFF2-40B4-BE49-F238E27FC236}">
                <a16:creationId xmlns:a16="http://schemas.microsoft.com/office/drawing/2014/main" xmlns="" id="{0ABAB8C5-D0A9-2641-B5D1-1D5EAF60CC0F}"/>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xmlns="" id="{C89179B9-10E4-8441-B2EF-62F864569CDF}"/>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1398822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B9AA05-E0BE-8447-819C-2B901F15DA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3CF21126-0100-4047-A9CE-705FCF5EE4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xmlns="" id="{0AB8D933-AF40-5A4E-8336-57DD2EB147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29AD089-2996-E346-8C1D-71682D63D2E8}"/>
              </a:ext>
            </a:extLst>
          </p:cNvPr>
          <p:cNvSpPr>
            <a:spLocks noGrp="1"/>
          </p:cNvSpPr>
          <p:nvPr>
            <p:ph type="dt" sz="half" idx="10"/>
          </p:nvPr>
        </p:nvSpPr>
        <p:spPr/>
        <p:txBody>
          <a:bodyPr/>
          <a:lstStyle/>
          <a:p>
            <a:fld id="{DC0A9EDF-56C0-9841-80A8-7E122D9A00EB}" type="datetime1">
              <a:rPr lang="en-US" smtClean="0"/>
              <a:t>11/29/2022</a:t>
            </a:fld>
            <a:endParaRPr lang="x-none"/>
          </a:p>
        </p:txBody>
      </p:sp>
      <p:sp>
        <p:nvSpPr>
          <p:cNvPr id="6" name="Footer Placeholder 5">
            <a:extLst>
              <a:ext uri="{FF2B5EF4-FFF2-40B4-BE49-F238E27FC236}">
                <a16:creationId xmlns:a16="http://schemas.microsoft.com/office/drawing/2014/main" xmlns="" id="{B72C6E69-B142-1243-89F8-CD508324FC7E}"/>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AC7970FB-6E61-684F-8886-DB1F30150432}"/>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1816793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43F32D-D4B0-484E-B628-1DC55366C9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xmlns="" id="{22445EC6-3D67-FF4D-A80C-8A98978AE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xmlns="" id="{004CA7B1-529B-E54D-8974-0AAB1C28B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FB30F5F-5C6A-A041-808D-0A335F5923A7}"/>
              </a:ext>
            </a:extLst>
          </p:cNvPr>
          <p:cNvSpPr>
            <a:spLocks noGrp="1"/>
          </p:cNvSpPr>
          <p:nvPr>
            <p:ph type="dt" sz="half" idx="10"/>
          </p:nvPr>
        </p:nvSpPr>
        <p:spPr/>
        <p:txBody>
          <a:bodyPr/>
          <a:lstStyle/>
          <a:p>
            <a:fld id="{D7AFA800-0BFF-C745-B57F-762CC17D1AFC}" type="datetime1">
              <a:rPr lang="en-US" smtClean="0"/>
              <a:t>11/29/2022</a:t>
            </a:fld>
            <a:endParaRPr lang="x-none"/>
          </a:p>
        </p:txBody>
      </p:sp>
      <p:sp>
        <p:nvSpPr>
          <p:cNvPr id="6" name="Footer Placeholder 5">
            <a:extLst>
              <a:ext uri="{FF2B5EF4-FFF2-40B4-BE49-F238E27FC236}">
                <a16:creationId xmlns:a16="http://schemas.microsoft.com/office/drawing/2014/main" xmlns="" id="{071704A5-CF76-9F42-946A-611430647A72}"/>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xmlns="" id="{0C7F2FC2-9EDD-6141-8CBD-154CE102E1D4}"/>
              </a:ext>
            </a:extLst>
          </p:cNvPr>
          <p:cNvSpPr>
            <a:spLocks noGrp="1"/>
          </p:cNvSpPr>
          <p:nvPr>
            <p:ph type="sldNum" sz="quarter" idx="12"/>
          </p:nvPr>
        </p:nvSpPr>
        <p:spPr/>
        <p:txBody>
          <a:bodyPr/>
          <a:lstStyle/>
          <a:p>
            <a:fld id="{A49FEDE7-8061-9B4D-88A1-7EA83A94C31B}" type="slidenum">
              <a:rPr lang="x-none" smtClean="0"/>
              <a:t>‹nº›</a:t>
            </a:fld>
            <a:endParaRPr lang="x-none"/>
          </a:p>
        </p:txBody>
      </p:sp>
    </p:spTree>
    <p:extLst>
      <p:ext uri="{BB962C8B-B14F-4D97-AF65-F5344CB8AC3E}">
        <p14:creationId xmlns:p14="http://schemas.microsoft.com/office/powerpoint/2010/main" val="3269268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E766240-0D24-CB47-BA65-BD2D1054BD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xmlns="" id="{86156FCB-3A1A-DB40-A5E3-7304EE4B69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D5D0FDEF-F205-F14A-942F-B36FC972BE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ED2A85-86E2-6D4E-832B-9E4B07818C55}" type="datetime1">
              <a:rPr lang="en-US" smtClean="0"/>
              <a:t>11/29/2022</a:t>
            </a:fld>
            <a:endParaRPr lang="x-none"/>
          </a:p>
        </p:txBody>
      </p:sp>
      <p:sp>
        <p:nvSpPr>
          <p:cNvPr id="5" name="Footer Placeholder 4">
            <a:extLst>
              <a:ext uri="{FF2B5EF4-FFF2-40B4-BE49-F238E27FC236}">
                <a16:creationId xmlns:a16="http://schemas.microsoft.com/office/drawing/2014/main" xmlns="" id="{C5ADBDFC-38D0-E74E-92BD-28AC6110F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xmlns="" id="{F3FE4F6D-7E08-2040-A059-38E1E2646A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FEDE7-8061-9B4D-88A1-7EA83A94C31B}" type="slidenum">
              <a:rPr lang="x-none" smtClean="0"/>
              <a:t>‹nº›</a:t>
            </a:fld>
            <a:endParaRPr lang="x-none"/>
          </a:p>
        </p:txBody>
      </p:sp>
    </p:spTree>
    <p:extLst>
      <p:ext uri="{BB962C8B-B14F-4D97-AF65-F5344CB8AC3E}">
        <p14:creationId xmlns:p14="http://schemas.microsoft.com/office/powerpoint/2010/main" val="89270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3.jpeg"/><Relationship Id="rId4" Type="http://schemas.openxmlformats.org/officeDocument/2006/relationships/image" Target="../media/image42.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6.jpeg"/><Relationship Id="rId7" Type="http://schemas.openxmlformats.org/officeDocument/2006/relationships/image" Target="../media/image13.png"/><Relationship Id="rId12"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48.jpeg"/><Relationship Id="rId5" Type="http://schemas.openxmlformats.org/officeDocument/2006/relationships/image" Target="../media/image12.png"/><Relationship Id="rId10" Type="http://schemas.openxmlformats.org/officeDocument/2006/relationships/image" Target="../media/image47.jpeg"/><Relationship Id="rId4" Type="http://schemas.openxmlformats.org/officeDocument/2006/relationships/image" Target="../media/image38.png"/><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36.jpe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38.png"/><Relationship Id="rId9"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5.jpe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jpe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11.jpe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image" Target="../media/image25.png"/><Relationship Id="rId1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16.png"/><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jpeg"/><Relationship Id="rId7"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xmlns="" id="{8DACD22B-5109-0A45-AE89-AC2BD8AB7A00}"/>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xmlns="" id="{1201DCFF-40F0-EA93-4F26-6234507A0F9F}"/>
              </a:ext>
            </a:extLst>
          </p:cNvPr>
          <p:cNvSpPr>
            <a:spLocks noGrp="1"/>
          </p:cNvSpPr>
          <p:nvPr>
            <p:ph type="sldNum" sz="quarter" idx="12"/>
          </p:nvPr>
        </p:nvSpPr>
        <p:spPr/>
        <p:txBody>
          <a:bodyPr/>
          <a:lstStyle/>
          <a:p>
            <a:fld id="{A49FEDE7-8061-9B4D-88A1-7EA83A94C31B}" type="slidenum">
              <a:rPr lang="pt-BR" smtClean="0"/>
              <a:t>1</a:t>
            </a:fld>
            <a:endParaRPr lang="pt-BR"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5282" y="489971"/>
            <a:ext cx="262705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932" y="5269728"/>
            <a:ext cx="8115058" cy="1327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ixaDeTexto 4"/>
          <p:cNvSpPr txBox="1"/>
          <p:nvPr/>
        </p:nvSpPr>
        <p:spPr>
          <a:xfrm>
            <a:off x="0" y="4815992"/>
            <a:ext cx="11353800" cy="2000548"/>
          </a:xfrm>
          <a:prstGeom prst="rect">
            <a:avLst/>
          </a:prstGeom>
          <a:noFill/>
        </p:spPr>
        <p:txBody>
          <a:bodyPr wrap="square" rtlCol="0">
            <a:spAutoFit/>
          </a:bodyPr>
          <a:lstStyle/>
          <a:p>
            <a:pPr marL="158750" indent="0" algn="ctr">
              <a:buNone/>
            </a:pPr>
            <a:r>
              <a:rPr lang="pt-BR" sz="4800" b="1" dirty="0"/>
              <a:t>Vazamento de </a:t>
            </a:r>
            <a:r>
              <a:rPr lang="pt-BR" sz="4800" b="1" dirty="0" smtClean="0"/>
              <a:t>Resíduos </a:t>
            </a:r>
            <a:r>
              <a:rPr lang="pt-BR" sz="4800" b="1" dirty="0"/>
              <a:t>no </a:t>
            </a:r>
            <a:endParaRPr lang="pt-BR" sz="4800" b="1" dirty="0" smtClean="0"/>
          </a:p>
          <a:p>
            <a:pPr marL="158750" indent="0" algn="ctr">
              <a:buNone/>
            </a:pPr>
            <a:r>
              <a:rPr lang="pt-BR" sz="4800" b="1" dirty="0" smtClean="0"/>
              <a:t>Meio Ambiente</a:t>
            </a:r>
          </a:p>
          <a:p>
            <a:pPr marL="158750" indent="0" algn="ctr">
              <a:buNone/>
            </a:pPr>
            <a:r>
              <a:rPr lang="pt-BR" sz="2800" dirty="0" smtClean="0"/>
              <a:t>Aula </a:t>
            </a:r>
            <a:r>
              <a:rPr lang="pt-BR" sz="2800" dirty="0"/>
              <a:t>para Iniciantes de Nível 3</a:t>
            </a:r>
          </a:p>
        </p:txBody>
      </p:sp>
      <p:sp>
        <p:nvSpPr>
          <p:cNvPr id="4" name="CaixaDeTexto 3"/>
          <p:cNvSpPr txBox="1"/>
          <p:nvPr/>
        </p:nvSpPr>
        <p:spPr>
          <a:xfrm>
            <a:off x="1570247" y="529516"/>
            <a:ext cx="2280496" cy="523220"/>
          </a:xfrm>
          <a:prstGeom prst="rect">
            <a:avLst/>
          </a:prstGeom>
          <a:noFill/>
        </p:spPr>
        <p:txBody>
          <a:bodyPr wrap="none" rtlCol="0">
            <a:spAutoFit/>
          </a:bodyPr>
          <a:lstStyle/>
          <a:p>
            <a:r>
              <a:rPr lang="pt-BR" sz="2800" b="1" dirty="0" smtClean="0">
                <a:latin typeface="+mj-lt"/>
              </a:rPr>
              <a:t>TORNE-SE UM </a:t>
            </a:r>
            <a:endParaRPr lang="pt-BR" sz="2800" b="1" dirty="0">
              <a:latin typeface="+mj-lt"/>
            </a:endParaRPr>
          </a:p>
        </p:txBody>
      </p:sp>
    </p:spTree>
    <p:extLst>
      <p:ext uri="{BB962C8B-B14F-4D97-AF65-F5344CB8AC3E}">
        <p14:creationId xmlns:p14="http://schemas.microsoft.com/office/powerpoint/2010/main" val="65071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p7" descr="A picture containing text, wall&#10;&#10;Description automatically generated"/>
          <p:cNvPicPr preferRelativeResize="0"/>
          <p:nvPr/>
        </p:nvPicPr>
        <p:blipFill rotWithShape="1">
          <a:blip r:embed="rId3">
            <a:alphaModFix/>
          </a:blip>
          <a:srcRect/>
          <a:stretch/>
        </p:blipFill>
        <p:spPr>
          <a:xfrm>
            <a:off x="0" y="0"/>
            <a:ext cx="12192000" cy="6858000"/>
          </a:xfrm>
          <a:prstGeom prst="rect">
            <a:avLst/>
          </a:prstGeom>
          <a:solidFill>
            <a:srgbClr val="3AC69D"/>
          </a:solidFill>
          <a:ln>
            <a:noFill/>
          </a:ln>
        </p:spPr>
      </p:pic>
      <p:pic>
        <p:nvPicPr>
          <p:cNvPr id="233" name="Google Shape;233;p7" descr="A picture containing text, basketball, sport&#10;&#10;Description automatically generated"/>
          <p:cNvPicPr preferRelativeResize="0"/>
          <p:nvPr/>
        </p:nvPicPr>
        <p:blipFill rotWithShape="1">
          <a:blip r:embed="rId4">
            <a:alphaModFix/>
          </a:blip>
          <a:srcRect/>
          <a:stretch/>
        </p:blipFill>
        <p:spPr>
          <a:xfrm>
            <a:off x="1136463" y="-100282"/>
            <a:ext cx="9919074" cy="6516007"/>
          </a:xfrm>
          <a:prstGeom prst="rect">
            <a:avLst/>
          </a:prstGeom>
          <a:noFill/>
          <a:ln>
            <a:noFill/>
          </a:ln>
        </p:spPr>
      </p:pic>
      <p:sp>
        <p:nvSpPr>
          <p:cNvPr id="234" name="Google Shape;234;p7"/>
          <p:cNvSpPr txBox="1"/>
          <p:nvPr/>
        </p:nvSpPr>
        <p:spPr>
          <a:xfrm>
            <a:off x="2363193" y="1407896"/>
            <a:ext cx="7683334" cy="2246729"/>
          </a:xfrm>
          <a:prstGeom prst="rect">
            <a:avLst/>
          </a:prstGeom>
          <a:noFill/>
          <a:ln>
            <a:noFill/>
          </a:ln>
        </p:spPr>
        <p:txBody>
          <a:bodyPr spcFirstLastPara="1" wrap="square" lIns="91425" tIns="45700" rIns="91425" bIns="45700" anchor="t" anchorCtr="0">
            <a:spAutoFit/>
          </a:bodyPr>
          <a:lstStyle/>
          <a:p>
            <a:pPr lvl="0" algn="ctr"/>
            <a:r>
              <a:rPr lang="pt-BR" sz="7000" b="1" dirty="0">
                <a:solidFill>
                  <a:schemeClr val="lt1"/>
                </a:solidFill>
                <a:ea typeface="Calibri"/>
                <a:cs typeface="Calibri"/>
                <a:sym typeface="Calibri"/>
              </a:rPr>
              <a:t>Como os resíduos entram no oceano</a:t>
            </a:r>
            <a:r>
              <a:rPr lang="en-US" sz="7000" b="1" dirty="0" smtClean="0">
                <a:solidFill>
                  <a:schemeClr val="lt1"/>
                </a:solidFill>
                <a:latin typeface="Calibri"/>
                <a:ea typeface="Calibri"/>
                <a:cs typeface="Calibri"/>
                <a:sym typeface="Calibri"/>
              </a:rPr>
              <a:t>?</a:t>
            </a:r>
            <a:endParaRPr sz="1200" dirty="0"/>
          </a:p>
        </p:txBody>
      </p:sp>
      <p:sp>
        <p:nvSpPr>
          <p:cNvPr id="3" name="Slide Number Placeholder 2">
            <a:extLst>
              <a:ext uri="{FF2B5EF4-FFF2-40B4-BE49-F238E27FC236}">
                <a16:creationId xmlns:a16="http://schemas.microsoft.com/office/drawing/2014/main" xmlns="" id="{E72A7F06-C9B0-D10D-98A4-39558F1D4D9E}"/>
              </a:ext>
            </a:extLst>
          </p:cNvPr>
          <p:cNvSpPr>
            <a:spLocks noGrp="1"/>
          </p:cNvSpPr>
          <p:nvPr>
            <p:ph type="sldNum" sz="quarter" idx="12"/>
          </p:nvPr>
        </p:nvSpPr>
        <p:spPr/>
        <p:txBody>
          <a:bodyPr/>
          <a:lstStyle/>
          <a:p>
            <a:fld id="{A49FEDE7-8061-9B4D-88A1-7EA83A94C31B}" type="slidenum">
              <a:rPr lang="x-none" smtClean="0"/>
              <a:t>10</a:t>
            </a:fld>
            <a:endParaRPr lang="x-none"/>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36" name="Picture 35" descr="Background pattern&#10;&#10;Description automatically generated with medium confidence">
            <a:extLst>
              <a:ext uri="{FF2B5EF4-FFF2-40B4-BE49-F238E27FC236}">
                <a16:creationId xmlns:a16="http://schemas.microsoft.com/office/drawing/2014/main" xmlns="" id="{6A108558-8A64-D24B-B3CB-57472F9F5540}"/>
              </a:ext>
            </a:extLst>
          </p:cNvPr>
          <p:cNvPicPr>
            <a:picLocks noChangeAspect="1"/>
          </p:cNvPicPr>
          <p:nvPr/>
        </p:nvPicPr>
        <p:blipFill>
          <a:blip r:embed="rId4"/>
          <a:stretch>
            <a:fillRect/>
          </a:stretch>
        </p:blipFill>
        <p:spPr>
          <a:xfrm>
            <a:off x="4303247" y="1895062"/>
            <a:ext cx="7678402" cy="4066094"/>
          </a:xfrm>
          <a:prstGeom prst="rect">
            <a:avLst/>
          </a:prstGeom>
        </p:spPr>
      </p:pic>
      <p:pic>
        <p:nvPicPr>
          <p:cNvPr id="5" name="Picture 4">
            <a:extLst>
              <a:ext uri="{FF2B5EF4-FFF2-40B4-BE49-F238E27FC236}">
                <a16:creationId xmlns:a16="http://schemas.microsoft.com/office/drawing/2014/main" xmlns="" id="{FA43B758-C8CE-0747-A0BD-01B054076AE1}"/>
              </a:ext>
            </a:extLst>
          </p:cNvPr>
          <p:cNvPicPr>
            <a:picLocks noChangeAspect="1"/>
          </p:cNvPicPr>
          <p:nvPr/>
        </p:nvPicPr>
        <p:blipFill rotWithShape="1">
          <a:blip r:embed="rId5"/>
          <a:srcRect r="11" b="25"/>
          <a:stretch/>
        </p:blipFill>
        <p:spPr>
          <a:xfrm>
            <a:off x="1255510" y="1097234"/>
            <a:ext cx="9291874" cy="691431"/>
          </a:xfrm>
          <a:prstGeom prst="rect">
            <a:avLst/>
          </a:prstGeom>
        </p:spPr>
      </p:pic>
      <p:sp>
        <p:nvSpPr>
          <p:cNvPr id="6" name="TextBox 5">
            <a:extLst>
              <a:ext uri="{FF2B5EF4-FFF2-40B4-BE49-F238E27FC236}">
                <a16:creationId xmlns:a16="http://schemas.microsoft.com/office/drawing/2014/main" xmlns="" id="{3761F021-734D-6843-96C8-D75D6EF74CB6}"/>
              </a:ext>
            </a:extLst>
          </p:cNvPr>
          <p:cNvSpPr txBox="1"/>
          <p:nvPr/>
        </p:nvSpPr>
        <p:spPr>
          <a:xfrm>
            <a:off x="0" y="79653"/>
            <a:ext cx="12191999" cy="1258678"/>
          </a:xfrm>
          <a:prstGeom prst="rect">
            <a:avLst/>
          </a:prstGeom>
          <a:noFill/>
        </p:spPr>
        <p:txBody>
          <a:bodyPr wrap="square" rtlCol="0">
            <a:spAutoFit/>
          </a:bodyPr>
          <a:lstStyle/>
          <a:p>
            <a:pPr algn="ctr">
              <a:lnSpc>
                <a:spcPts val="3000"/>
              </a:lnSpc>
            </a:pPr>
            <a:r>
              <a:rPr lang="pt-BR" sz="3200" b="1" dirty="0">
                <a:solidFill>
                  <a:srgbClr val="262626"/>
                </a:solidFill>
                <a:latin typeface="Calibri" panose="020F0502020204030204" pitchFamily="34" charset="0"/>
                <a:ea typeface="SimSun" panose="02010600030101010101" pitchFamily="2" charset="-122"/>
                <a:cs typeface="Calibri" panose="020F0502020204030204" pitchFamily="34" charset="0"/>
              </a:rPr>
              <a:t>O vazamento de resíduos </a:t>
            </a:r>
            <a:r>
              <a:rPr lang="pt-BR" sz="32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acontece </a:t>
            </a:r>
            <a:r>
              <a:rPr lang="pt-BR" sz="3200" b="1" dirty="0" smtClean="0">
                <a:solidFill>
                  <a:srgbClr val="29C7F7"/>
                </a:solidFill>
                <a:latin typeface="Calibri" panose="020F0502020204030204" pitchFamily="34" charset="0"/>
                <a:ea typeface="SimSun" panose="02010600030101010101" pitchFamily="2" charset="-122"/>
                <a:cs typeface="Calibri" panose="020F0502020204030204" pitchFamily="34" charset="0"/>
              </a:rPr>
              <a:t>quando nossos </a:t>
            </a:r>
            <a:r>
              <a:rPr lang="pt-BR" sz="3200" b="1" dirty="0">
                <a:solidFill>
                  <a:srgbClr val="29C7F7"/>
                </a:solidFill>
                <a:latin typeface="Calibri" panose="020F0502020204030204" pitchFamily="34" charset="0"/>
                <a:ea typeface="SimSun" panose="02010600030101010101" pitchFamily="2" charset="-122"/>
                <a:cs typeface="Calibri" panose="020F0502020204030204" pitchFamily="34" charset="0"/>
              </a:rPr>
              <a:t>resíduos não são reciclados ou entram em um aterro sanitário e vazam</a:t>
            </a:r>
            <a:r>
              <a:rPr lang="en-US" sz="3200" b="1" dirty="0" smtClean="0">
                <a:solidFill>
                  <a:srgbClr val="29C7F7"/>
                </a:solidFill>
                <a:latin typeface="Calibri" panose="020F0502020204030204" pitchFamily="34" charset="0"/>
                <a:ea typeface="SimSun" panose="02010600030101010101" pitchFamily="2" charset="-122"/>
                <a:cs typeface="Calibri" panose="020F0502020204030204" pitchFamily="34" charset="0"/>
              </a:rPr>
              <a:t> </a:t>
            </a:r>
            <a:r>
              <a:rPr lang="pt-BR" sz="3200" b="1" dirty="0">
                <a:solidFill>
                  <a:srgbClr val="262626"/>
                </a:solidFill>
                <a:latin typeface="Calibri" panose="020F0502020204030204" pitchFamily="34" charset="0"/>
                <a:ea typeface="SimSun" panose="02010600030101010101" pitchFamily="2" charset="-122"/>
                <a:cs typeface="Calibri" panose="020F0502020204030204" pitchFamily="34" charset="0"/>
              </a:rPr>
              <a:t>para o nosso ambiente natural</a:t>
            </a:r>
            <a:r>
              <a:rPr lang="en-US" sz="32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a:t>
            </a:r>
            <a:endParaRPr lang="en-US" sz="32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31" name="TextBox 30">
            <a:extLst>
              <a:ext uri="{FF2B5EF4-FFF2-40B4-BE49-F238E27FC236}">
                <a16:creationId xmlns:a16="http://schemas.microsoft.com/office/drawing/2014/main" xmlns="" id="{36ABB6CF-9771-3240-92F2-FE98553AC34F}"/>
              </a:ext>
            </a:extLst>
          </p:cNvPr>
          <p:cNvSpPr txBox="1"/>
          <p:nvPr/>
        </p:nvSpPr>
        <p:spPr>
          <a:xfrm>
            <a:off x="7955535" y="3280009"/>
            <a:ext cx="4018097" cy="1815882"/>
          </a:xfrm>
          <a:prstGeom prst="rect">
            <a:avLst/>
          </a:prstGeom>
          <a:noFill/>
        </p:spPr>
        <p:txBody>
          <a:bodyPr wrap="square" rtlCol="0">
            <a:spAutoFit/>
          </a:bodyPr>
          <a:lstStyle/>
          <a:p>
            <a:pPr algn="ctr"/>
            <a:r>
              <a:rPr lang="pt-BR" sz="2800" b="1" dirty="0">
                <a:solidFill>
                  <a:schemeClr val="bg1"/>
                </a:solidFill>
                <a:latin typeface="Calibri" panose="020F0502020204030204" pitchFamily="34" charset="0"/>
                <a:ea typeface="SimSun" panose="02010600030101010101" pitchFamily="2" charset="-122"/>
                <a:cs typeface="Calibri" panose="020F0502020204030204" pitchFamily="34" charset="0"/>
              </a:rPr>
              <a:t>A maioria dos resíduos </a:t>
            </a:r>
            <a:r>
              <a:rPr lang="pt-BR" sz="28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do </a:t>
            </a:r>
            <a:r>
              <a:rPr lang="pt-BR" sz="2800" b="1" dirty="0">
                <a:solidFill>
                  <a:schemeClr val="bg1"/>
                </a:solidFill>
                <a:latin typeface="Calibri" panose="020F0502020204030204" pitchFamily="34" charset="0"/>
                <a:ea typeface="SimSun" panose="02010600030101010101" pitchFamily="2" charset="-122"/>
                <a:cs typeface="Calibri" panose="020F0502020204030204" pitchFamily="34" charset="0"/>
              </a:rPr>
              <a:t>oceano vem</a:t>
            </a:r>
          </a:p>
          <a:p>
            <a:pPr algn="ctr"/>
            <a:r>
              <a:rPr lang="pt-BR" sz="2800" b="1" dirty="0">
                <a:solidFill>
                  <a:schemeClr val="bg1"/>
                </a:solidFill>
                <a:latin typeface="Calibri" panose="020F0502020204030204" pitchFamily="34" charset="0"/>
                <a:ea typeface="SimSun" panose="02010600030101010101" pitchFamily="2" charset="-122"/>
                <a:cs typeface="Calibri" panose="020F0502020204030204" pitchFamily="34" charset="0"/>
              </a:rPr>
              <a:t>de humanos em </a:t>
            </a:r>
            <a:r>
              <a:rPr lang="pt-BR" sz="28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terra.</a:t>
            </a:r>
            <a:endParaRPr lang="pt-BR" sz="28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a:p>
            <a:pPr algn="ctr"/>
            <a:r>
              <a:rPr lang="en-US" sz="28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a:t>
            </a:r>
            <a:endParaRPr lang="en-US" sz="28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pic>
        <p:nvPicPr>
          <p:cNvPr id="38" name="Picture 37" descr="A silhouette of a city&#10;&#10;Description automatically generated with low confidence">
            <a:extLst>
              <a:ext uri="{FF2B5EF4-FFF2-40B4-BE49-F238E27FC236}">
                <a16:creationId xmlns:a16="http://schemas.microsoft.com/office/drawing/2014/main" xmlns="" id="{1F60AF62-99EA-DE4E-9EFA-AF4CF043A94A}"/>
              </a:ext>
            </a:extLst>
          </p:cNvPr>
          <p:cNvPicPr>
            <a:picLocks noChangeAspect="1"/>
          </p:cNvPicPr>
          <p:nvPr/>
        </p:nvPicPr>
        <p:blipFill rotWithShape="1">
          <a:blip r:embed="rId6"/>
          <a:srcRect r="27" b="98"/>
          <a:stretch/>
        </p:blipFill>
        <p:spPr>
          <a:xfrm>
            <a:off x="150967" y="1325107"/>
            <a:ext cx="3923343" cy="2291188"/>
          </a:xfrm>
          <a:prstGeom prst="rect">
            <a:avLst/>
          </a:prstGeom>
        </p:spPr>
      </p:pic>
      <p:sp>
        <p:nvSpPr>
          <p:cNvPr id="39" name="Bent-Up Arrow 38">
            <a:extLst>
              <a:ext uri="{FF2B5EF4-FFF2-40B4-BE49-F238E27FC236}">
                <a16:creationId xmlns:a16="http://schemas.microsoft.com/office/drawing/2014/main" xmlns="" id="{9655DF98-E703-5342-A91E-155AE514B943}"/>
              </a:ext>
            </a:extLst>
          </p:cNvPr>
          <p:cNvSpPr/>
          <p:nvPr/>
        </p:nvSpPr>
        <p:spPr>
          <a:xfrm rot="5400000">
            <a:off x="3059968" y="2949637"/>
            <a:ext cx="506707" cy="1840024"/>
          </a:xfrm>
          <a:prstGeom prst="bentUpArrow">
            <a:avLst>
              <a:gd name="adj1" fmla="val 25000"/>
              <a:gd name="adj2" fmla="val 23640"/>
              <a:gd name="adj3" fmla="val 25000"/>
            </a:avLst>
          </a:prstGeom>
          <a:solidFill>
            <a:srgbClr val="29C7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Slide Number Placeholder 1">
            <a:extLst>
              <a:ext uri="{FF2B5EF4-FFF2-40B4-BE49-F238E27FC236}">
                <a16:creationId xmlns:a16="http://schemas.microsoft.com/office/drawing/2014/main" xmlns="" id="{84F8EA6C-FA58-9E6E-CBA5-8EA0CAC39381}"/>
              </a:ext>
            </a:extLst>
          </p:cNvPr>
          <p:cNvSpPr>
            <a:spLocks noGrp="1"/>
          </p:cNvSpPr>
          <p:nvPr>
            <p:ph type="sldNum" sz="quarter" idx="12"/>
          </p:nvPr>
        </p:nvSpPr>
        <p:spPr/>
        <p:txBody>
          <a:bodyPr/>
          <a:lstStyle/>
          <a:p>
            <a:fld id="{A49FEDE7-8061-9B4D-88A1-7EA83A94C31B}" type="slidenum">
              <a:rPr lang="x-none" smtClean="0"/>
              <a:t>11</a:t>
            </a:fld>
            <a:endParaRPr lang="x-none"/>
          </a:p>
        </p:txBody>
      </p:sp>
      <p:sp>
        <p:nvSpPr>
          <p:cNvPr id="3" name="Right Arrow 2">
            <a:extLst>
              <a:ext uri="{FF2B5EF4-FFF2-40B4-BE49-F238E27FC236}">
                <a16:creationId xmlns:a16="http://schemas.microsoft.com/office/drawing/2014/main" xmlns="" id="{F7B3ABBD-6213-93D1-74C5-FA92D447A143}"/>
              </a:ext>
            </a:extLst>
          </p:cNvPr>
          <p:cNvSpPr/>
          <p:nvPr/>
        </p:nvSpPr>
        <p:spPr>
          <a:xfrm rot="2421880">
            <a:off x="4710553" y="3437447"/>
            <a:ext cx="738554" cy="506706"/>
          </a:xfrm>
          <a:prstGeom prst="rightArrow">
            <a:avLst/>
          </a:prstGeom>
          <a:solidFill>
            <a:srgbClr val="29C7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a:extLst>
              <a:ext uri="{FF2B5EF4-FFF2-40B4-BE49-F238E27FC236}">
                <a16:creationId xmlns:a16="http://schemas.microsoft.com/office/drawing/2014/main" xmlns="" id="{9C377E8C-9A22-26F5-2962-CEB30AEF634A}"/>
              </a:ext>
            </a:extLst>
          </p:cNvPr>
          <p:cNvSpPr/>
          <p:nvPr/>
        </p:nvSpPr>
        <p:spPr>
          <a:xfrm rot="282558">
            <a:off x="4653934" y="4301850"/>
            <a:ext cx="738554" cy="506706"/>
          </a:xfrm>
          <a:prstGeom prst="rightArrow">
            <a:avLst/>
          </a:prstGeom>
          <a:solidFill>
            <a:srgbClr val="29C7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a:extLst>
              <a:ext uri="{FF2B5EF4-FFF2-40B4-BE49-F238E27FC236}">
                <a16:creationId xmlns:a16="http://schemas.microsoft.com/office/drawing/2014/main" xmlns="" id="{5007CCB9-EBA1-4A9E-31CE-EC551273CB40}"/>
              </a:ext>
            </a:extLst>
          </p:cNvPr>
          <p:cNvSpPr/>
          <p:nvPr/>
        </p:nvSpPr>
        <p:spPr>
          <a:xfrm rot="20471680">
            <a:off x="6704054" y="4466293"/>
            <a:ext cx="738554" cy="489244"/>
          </a:xfrm>
          <a:prstGeom prst="rightArrow">
            <a:avLst/>
          </a:prstGeom>
          <a:solidFill>
            <a:srgbClr val="29C7F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a:extLst>
              <a:ext uri="{FF2B5EF4-FFF2-40B4-BE49-F238E27FC236}">
                <a16:creationId xmlns:a16="http://schemas.microsoft.com/office/drawing/2014/main" xmlns="" id="{FB5D1F79-4077-5569-0CBB-2D0B8CA93648}"/>
              </a:ext>
            </a:extLst>
          </p:cNvPr>
          <p:cNvSpPr/>
          <p:nvPr/>
        </p:nvSpPr>
        <p:spPr>
          <a:xfrm>
            <a:off x="6236758" y="3569058"/>
            <a:ext cx="738554" cy="489244"/>
          </a:xfrm>
          <a:prstGeom prst="rightArrow">
            <a:avLst/>
          </a:prstGeom>
          <a:solidFill>
            <a:srgbClr val="29C7F7"/>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1505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3"/>
          <a:stretch>
            <a:fillRect/>
          </a:stretch>
        </p:blipFill>
        <p:spPr>
          <a:xfrm>
            <a:off x="0" y="0"/>
            <a:ext cx="12192000" cy="6858000"/>
          </a:xfrm>
          <a:prstGeom prst="rect">
            <a:avLst/>
          </a:prstGeom>
          <a:solidFill>
            <a:srgbClr val="29C7F7"/>
          </a:solidFill>
        </p:spPr>
      </p:pic>
      <p:sp>
        <p:nvSpPr>
          <p:cNvPr id="11" name="Rounded Rectangle 10">
            <a:extLst>
              <a:ext uri="{FF2B5EF4-FFF2-40B4-BE49-F238E27FC236}">
                <a16:creationId xmlns:a16="http://schemas.microsoft.com/office/drawing/2014/main" xmlns="" id="{46F49E69-DF65-1F41-99CE-ADEFF4D0B4DE}"/>
              </a:ext>
            </a:extLst>
          </p:cNvPr>
          <p:cNvSpPr/>
          <p:nvPr/>
        </p:nvSpPr>
        <p:spPr>
          <a:xfrm>
            <a:off x="267036" y="387751"/>
            <a:ext cx="5051997" cy="1013582"/>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TextBox 5">
            <a:extLst>
              <a:ext uri="{FF2B5EF4-FFF2-40B4-BE49-F238E27FC236}">
                <a16:creationId xmlns:a16="http://schemas.microsoft.com/office/drawing/2014/main" xmlns="" id="{3761F021-734D-6843-96C8-D75D6EF74CB6}"/>
              </a:ext>
            </a:extLst>
          </p:cNvPr>
          <p:cNvSpPr txBox="1"/>
          <p:nvPr/>
        </p:nvSpPr>
        <p:spPr>
          <a:xfrm>
            <a:off x="377999" y="503621"/>
            <a:ext cx="4935809"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1. </a:t>
            </a:r>
            <a:r>
              <a:rPr lang="pt-BR" sz="2400" b="1" dirty="0">
                <a:solidFill>
                  <a:schemeClr val="bg1"/>
                </a:solidFill>
                <a:latin typeface="Calibri" panose="020F0502020204030204" pitchFamily="34" charset="0"/>
                <a:ea typeface="SimSun" panose="02010600030101010101" pitchFamily="2" charset="-122"/>
                <a:cs typeface="Calibri" panose="020F0502020204030204" pitchFamily="34" charset="0"/>
              </a:rPr>
              <a:t>As pessoas deixam resíduos no chão ou caem de uma lixeira</a:t>
            </a:r>
            <a:r>
              <a:rPr lang="en-US"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a:t>
            </a:r>
            <a:endPar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pic>
        <p:nvPicPr>
          <p:cNvPr id="13" name="Picture 12">
            <a:extLst>
              <a:ext uri="{FF2B5EF4-FFF2-40B4-BE49-F238E27FC236}">
                <a16:creationId xmlns:a16="http://schemas.microsoft.com/office/drawing/2014/main" xmlns="" id="{3011A56C-70CE-0045-910C-0606CC6F1A0D}"/>
              </a:ext>
            </a:extLst>
          </p:cNvPr>
          <p:cNvPicPr>
            <a:picLocks noChangeAspect="1"/>
          </p:cNvPicPr>
          <p:nvPr/>
        </p:nvPicPr>
        <p:blipFill>
          <a:blip r:embed="rId4"/>
          <a:stretch>
            <a:fillRect/>
          </a:stretch>
        </p:blipFill>
        <p:spPr>
          <a:xfrm>
            <a:off x="378000" y="1783730"/>
            <a:ext cx="4935808" cy="3290539"/>
          </a:xfrm>
          <a:prstGeom prst="rect">
            <a:avLst/>
          </a:prstGeom>
        </p:spPr>
      </p:pic>
      <p:sp>
        <p:nvSpPr>
          <p:cNvPr id="15" name="Right Arrow 14">
            <a:extLst>
              <a:ext uri="{FF2B5EF4-FFF2-40B4-BE49-F238E27FC236}">
                <a16:creationId xmlns:a16="http://schemas.microsoft.com/office/drawing/2014/main" xmlns="" id="{159FD9C3-6B7F-3844-BB98-4413B2ED6FA7}"/>
              </a:ext>
            </a:extLst>
          </p:cNvPr>
          <p:cNvSpPr/>
          <p:nvPr/>
        </p:nvSpPr>
        <p:spPr>
          <a:xfrm>
            <a:off x="5586071" y="2842298"/>
            <a:ext cx="1180262" cy="584616"/>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Rounded Rectangle 17">
            <a:extLst>
              <a:ext uri="{FF2B5EF4-FFF2-40B4-BE49-F238E27FC236}">
                <a16:creationId xmlns:a16="http://schemas.microsoft.com/office/drawing/2014/main" xmlns="" id="{35778802-0FDB-A844-8DFC-327F172F6EE6}"/>
              </a:ext>
            </a:extLst>
          </p:cNvPr>
          <p:cNvSpPr/>
          <p:nvPr/>
        </p:nvSpPr>
        <p:spPr>
          <a:xfrm>
            <a:off x="6876143" y="384032"/>
            <a:ext cx="5051997" cy="1013582"/>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extBox 18">
            <a:extLst>
              <a:ext uri="{FF2B5EF4-FFF2-40B4-BE49-F238E27FC236}">
                <a16:creationId xmlns:a16="http://schemas.microsoft.com/office/drawing/2014/main" xmlns="" id="{933C0B05-76DC-2948-B92C-0F3861689D57}"/>
              </a:ext>
            </a:extLst>
          </p:cNvPr>
          <p:cNvSpPr txBox="1"/>
          <p:nvPr/>
        </p:nvSpPr>
        <p:spPr>
          <a:xfrm>
            <a:off x="6876144" y="499902"/>
            <a:ext cx="4936272"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2. </a:t>
            </a:r>
            <a:r>
              <a:rPr lang="pt-BR" sz="2400" b="1" dirty="0">
                <a:solidFill>
                  <a:schemeClr val="bg1"/>
                </a:solidFill>
                <a:latin typeface="Calibri" panose="020F0502020204030204" pitchFamily="34" charset="0"/>
                <a:ea typeface="SimSun" panose="02010600030101010101" pitchFamily="2" charset="-122"/>
                <a:cs typeface="Calibri" panose="020F0502020204030204" pitchFamily="34" charset="0"/>
              </a:rPr>
              <a:t>Quando chove, os resíduos fluem para os bueiros</a:t>
            </a:r>
            <a:r>
              <a:rPr lang="en-US"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a:t>
            </a:r>
            <a:endPar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pic>
        <p:nvPicPr>
          <p:cNvPr id="20" name="Picture 19">
            <a:extLst>
              <a:ext uri="{FF2B5EF4-FFF2-40B4-BE49-F238E27FC236}">
                <a16:creationId xmlns:a16="http://schemas.microsoft.com/office/drawing/2014/main" xmlns="" id="{691C7150-B20F-5542-98E9-B306C97DD6D0}"/>
              </a:ext>
            </a:extLst>
          </p:cNvPr>
          <p:cNvPicPr>
            <a:picLocks noChangeAspect="1"/>
          </p:cNvPicPr>
          <p:nvPr/>
        </p:nvPicPr>
        <p:blipFill>
          <a:blip r:embed="rId5"/>
          <a:stretch>
            <a:fillRect/>
          </a:stretch>
        </p:blipFill>
        <p:spPr>
          <a:xfrm>
            <a:off x="6876143" y="1781645"/>
            <a:ext cx="4936272" cy="3290539"/>
          </a:xfrm>
          <a:prstGeom prst="rect">
            <a:avLst/>
          </a:prstGeom>
        </p:spPr>
      </p:pic>
      <p:sp>
        <p:nvSpPr>
          <p:cNvPr id="2" name="Slide Number Placeholder 1">
            <a:extLst>
              <a:ext uri="{FF2B5EF4-FFF2-40B4-BE49-F238E27FC236}">
                <a16:creationId xmlns:a16="http://schemas.microsoft.com/office/drawing/2014/main" xmlns="" id="{F83EB780-EDF9-FA0F-7D90-22CE77EBB08A}"/>
              </a:ext>
            </a:extLst>
          </p:cNvPr>
          <p:cNvSpPr>
            <a:spLocks noGrp="1"/>
          </p:cNvSpPr>
          <p:nvPr>
            <p:ph type="sldNum" sz="quarter" idx="12"/>
          </p:nvPr>
        </p:nvSpPr>
        <p:spPr/>
        <p:txBody>
          <a:bodyPr/>
          <a:lstStyle/>
          <a:p>
            <a:fld id="{A49FEDE7-8061-9B4D-88A1-7EA83A94C31B}" type="slidenum">
              <a:rPr lang="x-none" smtClean="0"/>
              <a:t>12</a:t>
            </a:fld>
            <a:endParaRPr lang="x-none"/>
          </a:p>
        </p:txBody>
      </p:sp>
    </p:spTree>
    <p:extLst>
      <p:ext uri="{BB962C8B-B14F-4D97-AF65-F5344CB8AC3E}">
        <p14:creationId xmlns:p14="http://schemas.microsoft.com/office/powerpoint/2010/main" val="32435027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3"/>
          <a:stretch>
            <a:fillRect/>
          </a:stretch>
        </p:blipFill>
        <p:spPr>
          <a:xfrm>
            <a:off x="0" y="0"/>
            <a:ext cx="12192000" cy="6858000"/>
          </a:xfrm>
          <a:prstGeom prst="rect">
            <a:avLst/>
          </a:prstGeom>
          <a:solidFill>
            <a:srgbClr val="29C7F7"/>
          </a:solidFill>
        </p:spPr>
      </p:pic>
      <p:sp>
        <p:nvSpPr>
          <p:cNvPr id="11" name="Rounded Rectangle 10">
            <a:extLst>
              <a:ext uri="{FF2B5EF4-FFF2-40B4-BE49-F238E27FC236}">
                <a16:creationId xmlns:a16="http://schemas.microsoft.com/office/drawing/2014/main" xmlns="" id="{46F49E69-DF65-1F41-99CE-ADEFF4D0B4DE}"/>
              </a:ext>
            </a:extLst>
          </p:cNvPr>
          <p:cNvSpPr/>
          <p:nvPr/>
        </p:nvSpPr>
        <p:spPr>
          <a:xfrm>
            <a:off x="267036" y="387751"/>
            <a:ext cx="5051997" cy="1013582"/>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TextBox 5">
            <a:extLst>
              <a:ext uri="{FF2B5EF4-FFF2-40B4-BE49-F238E27FC236}">
                <a16:creationId xmlns:a16="http://schemas.microsoft.com/office/drawing/2014/main" xmlns="" id="{3761F021-734D-6843-96C8-D75D6EF74CB6}"/>
              </a:ext>
            </a:extLst>
          </p:cNvPr>
          <p:cNvSpPr txBox="1"/>
          <p:nvPr/>
        </p:nvSpPr>
        <p:spPr>
          <a:xfrm>
            <a:off x="267036" y="503621"/>
            <a:ext cx="5051997"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3. </a:t>
            </a:r>
            <a:r>
              <a:rPr lang="pt-BR" sz="2400" b="1" dirty="0">
                <a:solidFill>
                  <a:schemeClr val="bg1"/>
                </a:solidFill>
                <a:latin typeface="Calibri" panose="020F0502020204030204" pitchFamily="34" charset="0"/>
                <a:ea typeface="SimSun" panose="02010600030101010101" pitchFamily="2" charset="-122"/>
                <a:cs typeface="Calibri" panose="020F0502020204030204" pitchFamily="34" charset="0"/>
              </a:rPr>
              <a:t>O dreno pluvial, alimenta os cursos de água locais</a:t>
            </a:r>
            <a:r>
              <a:rPr lang="en-US"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a:t>
            </a:r>
            <a:endPar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sp>
        <p:nvSpPr>
          <p:cNvPr id="15" name="Right Arrow 14">
            <a:extLst>
              <a:ext uri="{FF2B5EF4-FFF2-40B4-BE49-F238E27FC236}">
                <a16:creationId xmlns:a16="http://schemas.microsoft.com/office/drawing/2014/main" xmlns="" id="{159FD9C3-6B7F-3844-BB98-4413B2ED6FA7}"/>
              </a:ext>
            </a:extLst>
          </p:cNvPr>
          <p:cNvSpPr/>
          <p:nvPr/>
        </p:nvSpPr>
        <p:spPr>
          <a:xfrm>
            <a:off x="5586071" y="2842298"/>
            <a:ext cx="1180262" cy="584616"/>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Rounded Rectangle 17">
            <a:extLst>
              <a:ext uri="{FF2B5EF4-FFF2-40B4-BE49-F238E27FC236}">
                <a16:creationId xmlns:a16="http://schemas.microsoft.com/office/drawing/2014/main" xmlns="" id="{35778802-0FDB-A844-8DFC-327F172F6EE6}"/>
              </a:ext>
            </a:extLst>
          </p:cNvPr>
          <p:cNvSpPr/>
          <p:nvPr/>
        </p:nvSpPr>
        <p:spPr>
          <a:xfrm>
            <a:off x="6876143" y="384032"/>
            <a:ext cx="5051997" cy="1013582"/>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extBox 18">
            <a:extLst>
              <a:ext uri="{FF2B5EF4-FFF2-40B4-BE49-F238E27FC236}">
                <a16:creationId xmlns:a16="http://schemas.microsoft.com/office/drawing/2014/main" xmlns="" id="{933C0B05-76DC-2948-B92C-0F3861689D57}"/>
              </a:ext>
            </a:extLst>
          </p:cNvPr>
          <p:cNvSpPr txBox="1"/>
          <p:nvPr/>
        </p:nvSpPr>
        <p:spPr>
          <a:xfrm>
            <a:off x="6876143" y="499902"/>
            <a:ext cx="5051997"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4. </a:t>
            </a:r>
            <a:r>
              <a:rPr lang="pt-BR" sz="2400" b="1" dirty="0">
                <a:solidFill>
                  <a:schemeClr val="bg1"/>
                </a:solidFill>
                <a:latin typeface="Calibri" panose="020F0502020204030204" pitchFamily="34" charset="0"/>
                <a:ea typeface="SimSun" panose="02010600030101010101" pitchFamily="2" charset="-122"/>
                <a:cs typeface="Calibri" panose="020F0502020204030204" pitchFamily="34" charset="0"/>
              </a:rPr>
              <a:t>Esses cursos d'água então alimentam os rios locais</a:t>
            </a:r>
            <a:r>
              <a:rPr lang="en-US"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a:t>
            </a:r>
            <a:endPar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pic>
        <p:nvPicPr>
          <p:cNvPr id="3" name="Picture 2" descr="A picture containing outdoor, nature, rock&#10;&#10;Description automatically generated">
            <a:extLst>
              <a:ext uri="{FF2B5EF4-FFF2-40B4-BE49-F238E27FC236}">
                <a16:creationId xmlns:a16="http://schemas.microsoft.com/office/drawing/2014/main" xmlns="" id="{C739436A-64C8-124F-B4B4-FA37D7DF5DDC}"/>
              </a:ext>
            </a:extLst>
          </p:cNvPr>
          <p:cNvPicPr>
            <a:picLocks noChangeAspect="1"/>
          </p:cNvPicPr>
          <p:nvPr/>
        </p:nvPicPr>
        <p:blipFill>
          <a:blip r:embed="rId4"/>
          <a:stretch>
            <a:fillRect/>
          </a:stretch>
        </p:blipFill>
        <p:spPr>
          <a:xfrm>
            <a:off x="351792" y="1810746"/>
            <a:ext cx="4882487" cy="3345458"/>
          </a:xfrm>
          <a:prstGeom prst="rect">
            <a:avLst/>
          </a:prstGeom>
        </p:spPr>
      </p:pic>
      <p:pic>
        <p:nvPicPr>
          <p:cNvPr id="5" name="Picture 4">
            <a:extLst>
              <a:ext uri="{FF2B5EF4-FFF2-40B4-BE49-F238E27FC236}">
                <a16:creationId xmlns:a16="http://schemas.microsoft.com/office/drawing/2014/main" xmlns="" id="{BA8AB7C0-07C6-DF43-B264-0EA0A0FAA522}"/>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11200"/>
                    </a14:imgEffect>
                    <a14:imgEffect>
                      <a14:saturation sat="66000"/>
                    </a14:imgEffect>
                  </a14:imgLayer>
                </a14:imgProps>
              </a:ext>
            </a:extLst>
          </a:blip>
          <a:stretch>
            <a:fillRect/>
          </a:stretch>
        </p:blipFill>
        <p:spPr>
          <a:xfrm>
            <a:off x="7118125" y="1697623"/>
            <a:ext cx="4611175" cy="3458581"/>
          </a:xfrm>
          <a:prstGeom prst="rect">
            <a:avLst/>
          </a:prstGeom>
        </p:spPr>
      </p:pic>
      <p:sp>
        <p:nvSpPr>
          <p:cNvPr id="2" name="Slide Number Placeholder 1">
            <a:extLst>
              <a:ext uri="{FF2B5EF4-FFF2-40B4-BE49-F238E27FC236}">
                <a16:creationId xmlns:a16="http://schemas.microsoft.com/office/drawing/2014/main" xmlns="" id="{0AFA77B9-979E-AEDB-0E7C-3C1BFD65EEDA}"/>
              </a:ext>
            </a:extLst>
          </p:cNvPr>
          <p:cNvSpPr>
            <a:spLocks noGrp="1"/>
          </p:cNvSpPr>
          <p:nvPr>
            <p:ph type="sldNum" sz="quarter" idx="12"/>
          </p:nvPr>
        </p:nvSpPr>
        <p:spPr/>
        <p:txBody>
          <a:bodyPr/>
          <a:lstStyle/>
          <a:p>
            <a:fld id="{A49FEDE7-8061-9B4D-88A1-7EA83A94C31B}" type="slidenum">
              <a:rPr lang="x-none" smtClean="0"/>
              <a:t>13</a:t>
            </a:fld>
            <a:endParaRPr lang="x-none"/>
          </a:p>
        </p:txBody>
      </p:sp>
    </p:spTree>
    <p:extLst>
      <p:ext uri="{BB962C8B-B14F-4D97-AF65-F5344CB8AC3E}">
        <p14:creationId xmlns:p14="http://schemas.microsoft.com/office/powerpoint/2010/main" val="2992971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3"/>
          <a:stretch>
            <a:fillRect/>
          </a:stretch>
        </p:blipFill>
        <p:spPr>
          <a:xfrm>
            <a:off x="0" y="0"/>
            <a:ext cx="12192000" cy="6858000"/>
          </a:xfrm>
          <a:prstGeom prst="rect">
            <a:avLst/>
          </a:prstGeom>
          <a:solidFill>
            <a:srgbClr val="29C7F7"/>
          </a:solidFill>
        </p:spPr>
      </p:pic>
      <p:sp>
        <p:nvSpPr>
          <p:cNvPr id="11" name="Rounded Rectangle 10">
            <a:extLst>
              <a:ext uri="{FF2B5EF4-FFF2-40B4-BE49-F238E27FC236}">
                <a16:creationId xmlns:a16="http://schemas.microsoft.com/office/drawing/2014/main" xmlns="" id="{46F49E69-DF65-1F41-99CE-ADEFF4D0B4DE}"/>
              </a:ext>
            </a:extLst>
          </p:cNvPr>
          <p:cNvSpPr/>
          <p:nvPr/>
        </p:nvSpPr>
        <p:spPr>
          <a:xfrm>
            <a:off x="267036" y="387751"/>
            <a:ext cx="5051997" cy="1013582"/>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TextBox 5">
            <a:extLst>
              <a:ext uri="{FF2B5EF4-FFF2-40B4-BE49-F238E27FC236}">
                <a16:creationId xmlns:a16="http://schemas.microsoft.com/office/drawing/2014/main" xmlns="" id="{3761F021-734D-6843-96C8-D75D6EF74CB6}"/>
              </a:ext>
            </a:extLst>
          </p:cNvPr>
          <p:cNvSpPr txBox="1"/>
          <p:nvPr/>
        </p:nvSpPr>
        <p:spPr>
          <a:xfrm>
            <a:off x="0" y="684567"/>
            <a:ext cx="5586071" cy="461665"/>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5. </a:t>
            </a:r>
            <a:r>
              <a:rPr lang="pt-BR" sz="2400" b="1" dirty="0">
                <a:solidFill>
                  <a:schemeClr val="bg1"/>
                </a:solidFill>
                <a:latin typeface="Calibri" panose="020F0502020204030204" pitchFamily="34" charset="0"/>
                <a:ea typeface="SimSun" panose="02010600030101010101" pitchFamily="2" charset="-122"/>
                <a:cs typeface="Calibri" panose="020F0502020204030204" pitchFamily="34" charset="0"/>
              </a:rPr>
              <a:t>Os rios desaguam no oceano</a:t>
            </a:r>
            <a:r>
              <a:rPr lang="en-US"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a:t>
            </a:r>
            <a:endPar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sp>
        <p:nvSpPr>
          <p:cNvPr id="15" name="Right Arrow 14">
            <a:extLst>
              <a:ext uri="{FF2B5EF4-FFF2-40B4-BE49-F238E27FC236}">
                <a16:creationId xmlns:a16="http://schemas.microsoft.com/office/drawing/2014/main" xmlns="" id="{159FD9C3-6B7F-3844-BB98-4413B2ED6FA7}"/>
              </a:ext>
            </a:extLst>
          </p:cNvPr>
          <p:cNvSpPr/>
          <p:nvPr/>
        </p:nvSpPr>
        <p:spPr>
          <a:xfrm>
            <a:off x="5449216" y="2844384"/>
            <a:ext cx="1180262" cy="584616"/>
          </a:xfrm>
          <a:prstGeom prst="rightArrow">
            <a:avLst/>
          </a:prstGeom>
          <a:solidFill>
            <a:srgbClr val="29C7F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Rounded Rectangle 17">
            <a:extLst>
              <a:ext uri="{FF2B5EF4-FFF2-40B4-BE49-F238E27FC236}">
                <a16:creationId xmlns:a16="http://schemas.microsoft.com/office/drawing/2014/main" xmlns="" id="{35778802-0FDB-A844-8DFC-327F172F6EE6}"/>
              </a:ext>
            </a:extLst>
          </p:cNvPr>
          <p:cNvSpPr/>
          <p:nvPr/>
        </p:nvSpPr>
        <p:spPr>
          <a:xfrm>
            <a:off x="6745077" y="384032"/>
            <a:ext cx="5322209" cy="1013582"/>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TextBox 18">
            <a:extLst>
              <a:ext uri="{FF2B5EF4-FFF2-40B4-BE49-F238E27FC236}">
                <a16:creationId xmlns:a16="http://schemas.microsoft.com/office/drawing/2014/main" xmlns="" id="{933C0B05-76DC-2948-B92C-0F3861689D57}"/>
              </a:ext>
            </a:extLst>
          </p:cNvPr>
          <p:cNvSpPr txBox="1"/>
          <p:nvPr/>
        </p:nvSpPr>
        <p:spPr>
          <a:xfrm>
            <a:off x="6609107" y="499902"/>
            <a:ext cx="5586071" cy="830997"/>
          </a:xfrm>
          <a:prstGeom prst="rect">
            <a:avLst/>
          </a:prstGeom>
          <a:noFill/>
        </p:spPr>
        <p:txBody>
          <a:bodyPr wrap="square" rtlCol="0">
            <a:spAutoFit/>
          </a:bodyPr>
          <a:lstStyle/>
          <a:p>
            <a:pPr algn="ctr"/>
            <a:r>
              <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rPr>
              <a:t>6. </a:t>
            </a:r>
            <a:r>
              <a:rPr lang="en-US"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 As </a:t>
            </a:r>
            <a:r>
              <a:rPr lang="pt-BR"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Correntes </a:t>
            </a:r>
            <a:r>
              <a:rPr lang="pt-BR"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oceânicas </a:t>
            </a:r>
            <a:r>
              <a:rPr lang="pt-BR"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levam o lixo ao </a:t>
            </a:r>
            <a:r>
              <a:rPr lang="pt-BR" sz="2400" b="1" dirty="0">
                <a:solidFill>
                  <a:schemeClr val="bg1"/>
                </a:solidFill>
                <a:latin typeface="Calibri" panose="020F0502020204030204" pitchFamily="34" charset="0"/>
                <a:ea typeface="SimSun" panose="02010600030101010101" pitchFamily="2" charset="-122"/>
                <a:cs typeface="Calibri" panose="020F0502020204030204" pitchFamily="34" charset="0"/>
              </a:rPr>
              <a:t>redor </a:t>
            </a:r>
            <a:r>
              <a:rPr lang="pt-BR"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do </a:t>
            </a:r>
            <a:r>
              <a:rPr lang="pt-BR" sz="2400" b="1" dirty="0">
                <a:solidFill>
                  <a:schemeClr val="bg1"/>
                </a:solidFill>
                <a:latin typeface="Calibri" panose="020F0502020204030204" pitchFamily="34" charset="0"/>
                <a:ea typeface="SimSun" panose="02010600030101010101" pitchFamily="2" charset="-122"/>
                <a:cs typeface="Calibri" panose="020F0502020204030204" pitchFamily="34" charset="0"/>
              </a:rPr>
              <a:t>mundo e </a:t>
            </a:r>
            <a:r>
              <a:rPr lang="pt-BR"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criam "ilhas de lixo</a:t>
            </a:r>
            <a:r>
              <a:rPr lang="en-US" sz="24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a:t>
            </a:r>
            <a:endPar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pic>
        <p:nvPicPr>
          <p:cNvPr id="4" name="Picture 3" descr="An aerial view of a beach&#10;&#10;Description automatically generated with low confidence">
            <a:extLst>
              <a:ext uri="{FF2B5EF4-FFF2-40B4-BE49-F238E27FC236}">
                <a16:creationId xmlns:a16="http://schemas.microsoft.com/office/drawing/2014/main" xmlns="" id="{AEC64384-5960-2A4D-ACEA-0C2FF2DD33F9}"/>
              </a:ext>
            </a:extLst>
          </p:cNvPr>
          <p:cNvPicPr>
            <a:picLocks noChangeAspect="1"/>
          </p:cNvPicPr>
          <p:nvPr/>
        </p:nvPicPr>
        <p:blipFill>
          <a:blip r:embed="rId4"/>
          <a:stretch>
            <a:fillRect/>
          </a:stretch>
        </p:blipFill>
        <p:spPr>
          <a:xfrm>
            <a:off x="267036" y="1700142"/>
            <a:ext cx="5000099" cy="3308586"/>
          </a:xfrm>
          <a:prstGeom prst="rect">
            <a:avLst/>
          </a:prstGeom>
        </p:spPr>
      </p:pic>
      <p:pic>
        <p:nvPicPr>
          <p:cNvPr id="3" name="Picture 2" descr="Map&#10;&#10;Description automatically generated">
            <a:extLst>
              <a:ext uri="{FF2B5EF4-FFF2-40B4-BE49-F238E27FC236}">
                <a16:creationId xmlns:a16="http://schemas.microsoft.com/office/drawing/2014/main" xmlns="" id="{1AD8EBDD-B5DE-4642-9CB0-43C065F4D5DF}"/>
              </a:ext>
            </a:extLst>
          </p:cNvPr>
          <p:cNvPicPr>
            <a:picLocks noChangeAspect="1"/>
          </p:cNvPicPr>
          <p:nvPr/>
        </p:nvPicPr>
        <p:blipFill>
          <a:blip r:embed="rId5"/>
          <a:stretch>
            <a:fillRect/>
          </a:stretch>
        </p:blipFill>
        <p:spPr>
          <a:xfrm>
            <a:off x="6745077" y="1700142"/>
            <a:ext cx="5197065" cy="3302000"/>
          </a:xfrm>
          <a:prstGeom prst="rect">
            <a:avLst/>
          </a:prstGeom>
        </p:spPr>
      </p:pic>
      <p:pic>
        <p:nvPicPr>
          <p:cNvPr id="10" name="Picture 9" descr="A picture containing outdoor, sky, ground, water&#10;&#10;Description automatically generated">
            <a:extLst>
              <a:ext uri="{FF2B5EF4-FFF2-40B4-BE49-F238E27FC236}">
                <a16:creationId xmlns:a16="http://schemas.microsoft.com/office/drawing/2014/main" xmlns="" id="{E295A44E-8F15-D690-364E-33083D1C6D04}"/>
              </a:ext>
            </a:extLst>
          </p:cNvPr>
          <p:cNvPicPr>
            <a:picLocks noChangeAspect="1"/>
          </p:cNvPicPr>
          <p:nvPr/>
        </p:nvPicPr>
        <p:blipFill>
          <a:blip r:embed="rId6"/>
          <a:stretch>
            <a:fillRect/>
          </a:stretch>
        </p:blipFill>
        <p:spPr>
          <a:xfrm>
            <a:off x="6741900" y="1597457"/>
            <a:ext cx="5322208" cy="3560402"/>
          </a:xfrm>
          <a:prstGeom prst="rect">
            <a:avLst/>
          </a:prstGeom>
        </p:spPr>
      </p:pic>
      <p:sp>
        <p:nvSpPr>
          <p:cNvPr id="2" name="Slide Number Placeholder 1">
            <a:extLst>
              <a:ext uri="{FF2B5EF4-FFF2-40B4-BE49-F238E27FC236}">
                <a16:creationId xmlns:a16="http://schemas.microsoft.com/office/drawing/2014/main" xmlns="" id="{757F05C7-62CD-5BAD-1E80-F1163CD5E6EF}"/>
              </a:ext>
            </a:extLst>
          </p:cNvPr>
          <p:cNvSpPr>
            <a:spLocks noGrp="1"/>
          </p:cNvSpPr>
          <p:nvPr>
            <p:ph type="sldNum" sz="quarter" idx="12"/>
          </p:nvPr>
        </p:nvSpPr>
        <p:spPr/>
        <p:txBody>
          <a:bodyPr/>
          <a:lstStyle/>
          <a:p>
            <a:fld id="{A49FEDE7-8061-9B4D-88A1-7EA83A94C31B}" type="slidenum">
              <a:rPr lang="x-none" smtClean="0"/>
              <a:t>14</a:t>
            </a:fld>
            <a:endParaRPr lang="x-none"/>
          </a:p>
        </p:txBody>
      </p:sp>
    </p:spTree>
    <p:extLst>
      <p:ext uri="{BB962C8B-B14F-4D97-AF65-F5344CB8AC3E}">
        <p14:creationId xmlns:p14="http://schemas.microsoft.com/office/powerpoint/2010/main" val="261602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FA43B758-C8CE-0747-A0BD-01B054076AE1}"/>
              </a:ext>
            </a:extLst>
          </p:cNvPr>
          <p:cNvPicPr>
            <a:picLocks noChangeAspect="1"/>
          </p:cNvPicPr>
          <p:nvPr/>
        </p:nvPicPr>
        <p:blipFill rotWithShape="1">
          <a:blip r:embed="rId4"/>
          <a:srcRect r="11" b="25"/>
          <a:stretch/>
        </p:blipFill>
        <p:spPr>
          <a:xfrm>
            <a:off x="1255510" y="718191"/>
            <a:ext cx="9291874" cy="558969"/>
          </a:xfrm>
          <a:prstGeom prst="rect">
            <a:avLst/>
          </a:prstGeom>
        </p:spPr>
      </p:pic>
      <p:sp>
        <p:nvSpPr>
          <p:cNvPr id="6" name="TextBox 5">
            <a:extLst>
              <a:ext uri="{FF2B5EF4-FFF2-40B4-BE49-F238E27FC236}">
                <a16:creationId xmlns:a16="http://schemas.microsoft.com/office/drawing/2014/main" xmlns=""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pt-BR" sz="3600" b="1" dirty="0">
                <a:solidFill>
                  <a:srgbClr val="262626"/>
                </a:solidFill>
                <a:latin typeface="Calibri" panose="020F0502020204030204" pitchFamily="34" charset="0"/>
                <a:ea typeface="SimSun" panose="02010600030101010101" pitchFamily="2" charset="-122"/>
                <a:cs typeface="Calibri" panose="020F0502020204030204" pitchFamily="34" charset="0"/>
              </a:rPr>
              <a:t>Como evitar o </a:t>
            </a:r>
            <a:r>
              <a:rPr lang="pt-BR"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lixo </a:t>
            </a:r>
            <a:r>
              <a:rPr lang="pt-BR" sz="3600" b="1" dirty="0">
                <a:solidFill>
                  <a:srgbClr val="262626"/>
                </a:solidFill>
                <a:latin typeface="Calibri" panose="020F0502020204030204" pitchFamily="34" charset="0"/>
                <a:ea typeface="SimSun" panose="02010600030101010101" pitchFamily="2" charset="-122"/>
                <a:cs typeface="Calibri" panose="020F0502020204030204" pitchFamily="34" charset="0"/>
              </a:rPr>
              <a:t>oceânico</a:t>
            </a:r>
            <a:r>
              <a:rPr lang="en-US"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a:t>
            </a:r>
            <a:endPar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12" name="Rounded Rectangle 11">
            <a:extLst>
              <a:ext uri="{FF2B5EF4-FFF2-40B4-BE49-F238E27FC236}">
                <a16:creationId xmlns:a16="http://schemas.microsoft.com/office/drawing/2014/main" xmlns="" id="{438D0505-E473-4D49-B2BC-9C540D9552DA}"/>
              </a:ext>
            </a:extLst>
          </p:cNvPr>
          <p:cNvSpPr/>
          <p:nvPr/>
        </p:nvSpPr>
        <p:spPr>
          <a:xfrm>
            <a:off x="3663361" y="1575912"/>
            <a:ext cx="5257884" cy="526046"/>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ounded Rectangle 10">
            <a:extLst>
              <a:ext uri="{FF2B5EF4-FFF2-40B4-BE49-F238E27FC236}">
                <a16:creationId xmlns:a16="http://schemas.microsoft.com/office/drawing/2014/main" xmlns="" id="{52551E0C-AF15-8B47-A755-8BA21D9D57E3}"/>
              </a:ext>
            </a:extLst>
          </p:cNvPr>
          <p:cNvSpPr/>
          <p:nvPr/>
        </p:nvSpPr>
        <p:spPr>
          <a:xfrm>
            <a:off x="3663361" y="1510256"/>
            <a:ext cx="5257884" cy="526046"/>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8" name="TextBox 7">
            <a:extLst>
              <a:ext uri="{FF2B5EF4-FFF2-40B4-BE49-F238E27FC236}">
                <a16:creationId xmlns:a16="http://schemas.microsoft.com/office/drawing/2014/main" xmlns="" id="{67F130DA-4BB7-5947-80A2-4E030B029E43}"/>
              </a:ext>
            </a:extLst>
          </p:cNvPr>
          <p:cNvSpPr txBox="1"/>
          <p:nvPr/>
        </p:nvSpPr>
        <p:spPr>
          <a:xfrm>
            <a:off x="2543543" y="1574637"/>
            <a:ext cx="7387635" cy="461665"/>
          </a:xfrm>
          <a:prstGeom prst="rect">
            <a:avLst/>
          </a:prstGeom>
          <a:noFill/>
        </p:spPr>
        <p:txBody>
          <a:bodyPr wrap="square" rtlCol="0">
            <a:spAutoFit/>
          </a:bodyPr>
          <a:lstStyle/>
          <a:p>
            <a:pPr algn="ctr"/>
            <a:r>
              <a:rPr lang="pt-BR" sz="2400" b="1" dirty="0">
                <a:solidFill>
                  <a:schemeClr val="bg1"/>
                </a:solidFill>
                <a:latin typeface="Calibri" panose="020F0502020204030204" pitchFamily="34" charset="0"/>
                <a:ea typeface="SimSun" panose="02010600030101010101" pitchFamily="2" charset="-122"/>
                <a:cs typeface="Calibri" panose="020F0502020204030204" pitchFamily="34" charset="0"/>
              </a:rPr>
              <a:t>Pratique os 3 passos para a reciclagem</a:t>
            </a:r>
            <a:endParaRPr lang="en-US" sz="24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sp>
        <p:nvSpPr>
          <p:cNvPr id="13" name="Oval 12">
            <a:extLst>
              <a:ext uri="{FF2B5EF4-FFF2-40B4-BE49-F238E27FC236}">
                <a16:creationId xmlns:a16="http://schemas.microsoft.com/office/drawing/2014/main" xmlns="" id="{E3B190A6-B86D-0647-9849-8C644C370F5F}"/>
              </a:ext>
            </a:extLst>
          </p:cNvPr>
          <p:cNvSpPr/>
          <p:nvPr/>
        </p:nvSpPr>
        <p:spPr>
          <a:xfrm>
            <a:off x="323099"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4" name="Oval 13">
            <a:extLst>
              <a:ext uri="{FF2B5EF4-FFF2-40B4-BE49-F238E27FC236}">
                <a16:creationId xmlns:a16="http://schemas.microsoft.com/office/drawing/2014/main" xmlns="" id="{BDFD7B4B-259C-F642-88BA-B8711A44B99D}"/>
              </a:ext>
            </a:extLst>
          </p:cNvPr>
          <p:cNvSpPr/>
          <p:nvPr/>
        </p:nvSpPr>
        <p:spPr>
          <a:xfrm>
            <a:off x="269462"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Rectangle 14">
            <a:extLst>
              <a:ext uri="{FF2B5EF4-FFF2-40B4-BE49-F238E27FC236}">
                <a16:creationId xmlns:a16="http://schemas.microsoft.com/office/drawing/2014/main" xmlns="" id="{C0E6DD51-0AFC-304B-8E9A-6C12427C56F9}"/>
              </a:ext>
            </a:extLst>
          </p:cNvPr>
          <p:cNvSpPr/>
          <p:nvPr/>
        </p:nvSpPr>
        <p:spPr>
          <a:xfrm>
            <a:off x="314046" y="2484445"/>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1</a:t>
            </a:r>
          </a:p>
        </p:txBody>
      </p:sp>
      <p:sp>
        <p:nvSpPr>
          <p:cNvPr id="16" name="Rectangle 15">
            <a:extLst>
              <a:ext uri="{FF2B5EF4-FFF2-40B4-BE49-F238E27FC236}">
                <a16:creationId xmlns:a16="http://schemas.microsoft.com/office/drawing/2014/main" xmlns="" id="{AE58F3FC-B83A-F54B-8E69-BACD641916B5}"/>
              </a:ext>
            </a:extLst>
          </p:cNvPr>
          <p:cNvSpPr/>
          <p:nvPr/>
        </p:nvSpPr>
        <p:spPr>
          <a:xfrm>
            <a:off x="766310" y="2467196"/>
            <a:ext cx="3258022" cy="830997"/>
          </a:xfrm>
          <a:prstGeom prst="rect">
            <a:avLst/>
          </a:prstGeom>
        </p:spPr>
        <p:txBody>
          <a:bodyPr wrap="square">
            <a:spAutoFit/>
          </a:bodyPr>
          <a:lstStyle/>
          <a:p>
            <a:pPr algn="ctr">
              <a:lnSpc>
                <a:spcPct val="120000"/>
              </a:lnSpc>
            </a:pPr>
            <a:r>
              <a:rPr lang="pt-BR" sz="2000" b="1" dirty="0">
                <a:solidFill>
                  <a:srgbClr val="262626"/>
                </a:solidFill>
              </a:rPr>
              <a:t>Saiba o que você pode reciclar</a:t>
            </a:r>
            <a:endParaRPr lang="en-US" sz="2000" dirty="0">
              <a:solidFill>
                <a:srgbClr val="262626"/>
              </a:solidFill>
            </a:endParaRPr>
          </a:p>
        </p:txBody>
      </p:sp>
      <p:sp>
        <p:nvSpPr>
          <p:cNvPr id="17" name="Oval 16">
            <a:extLst>
              <a:ext uri="{FF2B5EF4-FFF2-40B4-BE49-F238E27FC236}">
                <a16:creationId xmlns:a16="http://schemas.microsoft.com/office/drawing/2014/main" xmlns="" id="{A21C4034-2DBC-DB43-9E00-79CFABE8ED3C}"/>
              </a:ext>
            </a:extLst>
          </p:cNvPr>
          <p:cNvSpPr/>
          <p:nvPr/>
        </p:nvSpPr>
        <p:spPr>
          <a:xfrm>
            <a:off x="4077968"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8" name="Oval 17">
            <a:extLst>
              <a:ext uri="{FF2B5EF4-FFF2-40B4-BE49-F238E27FC236}">
                <a16:creationId xmlns:a16="http://schemas.microsoft.com/office/drawing/2014/main" xmlns="" id="{1A009F7D-3934-6747-9F81-33DAF6B067CD}"/>
              </a:ext>
            </a:extLst>
          </p:cNvPr>
          <p:cNvSpPr/>
          <p:nvPr/>
        </p:nvSpPr>
        <p:spPr>
          <a:xfrm>
            <a:off x="4024331"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9" name="Rectangle 18">
            <a:extLst>
              <a:ext uri="{FF2B5EF4-FFF2-40B4-BE49-F238E27FC236}">
                <a16:creationId xmlns:a16="http://schemas.microsoft.com/office/drawing/2014/main" xmlns="" id="{79398D40-86B1-A441-BEB6-AA5FD016EB82}"/>
              </a:ext>
            </a:extLst>
          </p:cNvPr>
          <p:cNvSpPr/>
          <p:nvPr/>
        </p:nvSpPr>
        <p:spPr>
          <a:xfrm>
            <a:off x="4068915" y="2484445"/>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2</a:t>
            </a:r>
          </a:p>
        </p:txBody>
      </p:sp>
      <p:sp>
        <p:nvSpPr>
          <p:cNvPr id="20" name="Rectangle 19">
            <a:extLst>
              <a:ext uri="{FF2B5EF4-FFF2-40B4-BE49-F238E27FC236}">
                <a16:creationId xmlns:a16="http://schemas.microsoft.com/office/drawing/2014/main" xmlns="" id="{9ABFC640-D849-2142-ABBD-F1B88BB892A0}"/>
              </a:ext>
            </a:extLst>
          </p:cNvPr>
          <p:cNvSpPr/>
          <p:nvPr/>
        </p:nvSpPr>
        <p:spPr>
          <a:xfrm>
            <a:off x="4521178" y="2467196"/>
            <a:ext cx="3397983" cy="830997"/>
          </a:xfrm>
          <a:prstGeom prst="rect">
            <a:avLst/>
          </a:prstGeom>
        </p:spPr>
        <p:txBody>
          <a:bodyPr wrap="square">
            <a:spAutoFit/>
          </a:bodyPr>
          <a:lstStyle/>
          <a:p>
            <a:pPr algn="ctr">
              <a:lnSpc>
                <a:spcPct val="120000"/>
              </a:lnSpc>
            </a:pPr>
            <a:r>
              <a:rPr lang="pt-BR" sz="2000" b="1" dirty="0" smtClean="0">
                <a:solidFill>
                  <a:srgbClr val="262626"/>
                </a:solidFill>
              </a:rPr>
              <a:t>Esvazie, limpe </a:t>
            </a:r>
            <a:r>
              <a:rPr lang="pt-BR" sz="2000" b="1" dirty="0">
                <a:solidFill>
                  <a:srgbClr val="262626"/>
                </a:solidFill>
              </a:rPr>
              <a:t>e </a:t>
            </a:r>
            <a:r>
              <a:rPr lang="pt-BR" sz="2000" b="1" dirty="0" smtClean="0">
                <a:solidFill>
                  <a:srgbClr val="262626"/>
                </a:solidFill>
              </a:rPr>
              <a:t>seque </a:t>
            </a:r>
            <a:r>
              <a:rPr lang="pt-BR" sz="2000" b="1" dirty="0">
                <a:solidFill>
                  <a:srgbClr val="262626"/>
                </a:solidFill>
              </a:rPr>
              <a:t>antes </a:t>
            </a:r>
            <a:r>
              <a:rPr lang="pt-BR" sz="2000" b="1" dirty="0" smtClean="0">
                <a:solidFill>
                  <a:srgbClr val="262626"/>
                </a:solidFill>
              </a:rPr>
              <a:t>de colocar </a:t>
            </a:r>
            <a:r>
              <a:rPr lang="pt-BR" sz="2000" b="1" dirty="0">
                <a:solidFill>
                  <a:srgbClr val="262626"/>
                </a:solidFill>
              </a:rPr>
              <a:t>no lixo</a:t>
            </a:r>
            <a:r>
              <a:rPr lang="en-US" sz="2000" b="1" dirty="0" smtClean="0">
                <a:solidFill>
                  <a:srgbClr val="262626"/>
                </a:solidFill>
              </a:rPr>
              <a:t>.</a:t>
            </a:r>
            <a:endParaRPr lang="en-US" sz="2000" b="1" dirty="0">
              <a:solidFill>
                <a:srgbClr val="262626"/>
              </a:solidFill>
            </a:endParaRPr>
          </a:p>
        </p:txBody>
      </p:sp>
      <p:sp>
        <p:nvSpPr>
          <p:cNvPr id="21" name="Oval 20">
            <a:extLst>
              <a:ext uri="{FF2B5EF4-FFF2-40B4-BE49-F238E27FC236}">
                <a16:creationId xmlns:a16="http://schemas.microsoft.com/office/drawing/2014/main" xmlns="" id="{EEECFF62-DAE3-2E46-AE39-BFCA8DE4FF9E}"/>
              </a:ext>
            </a:extLst>
          </p:cNvPr>
          <p:cNvSpPr/>
          <p:nvPr/>
        </p:nvSpPr>
        <p:spPr>
          <a:xfrm>
            <a:off x="8353350" y="2504497"/>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2" name="Oval 21">
            <a:extLst>
              <a:ext uri="{FF2B5EF4-FFF2-40B4-BE49-F238E27FC236}">
                <a16:creationId xmlns:a16="http://schemas.microsoft.com/office/drawing/2014/main" xmlns="" id="{598CE976-F4B8-E048-B9E0-69CF5DB3D8BE}"/>
              </a:ext>
            </a:extLst>
          </p:cNvPr>
          <p:cNvSpPr/>
          <p:nvPr/>
        </p:nvSpPr>
        <p:spPr>
          <a:xfrm>
            <a:off x="8299713" y="2504497"/>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3" name="Rectangle 22">
            <a:extLst>
              <a:ext uri="{FF2B5EF4-FFF2-40B4-BE49-F238E27FC236}">
                <a16:creationId xmlns:a16="http://schemas.microsoft.com/office/drawing/2014/main" xmlns="" id="{87F92F24-6175-B84C-9CC1-049592BB14AA}"/>
              </a:ext>
            </a:extLst>
          </p:cNvPr>
          <p:cNvSpPr/>
          <p:nvPr/>
        </p:nvSpPr>
        <p:spPr>
          <a:xfrm>
            <a:off x="8344297" y="2484445"/>
            <a:ext cx="301686" cy="402546"/>
          </a:xfrm>
          <a:prstGeom prst="rect">
            <a:avLst/>
          </a:prstGeom>
        </p:spPr>
        <p:txBody>
          <a:bodyPr wrap="none">
            <a:spAutoFit/>
          </a:bodyPr>
          <a:lstStyle/>
          <a:p>
            <a:pPr algn="ctr">
              <a:lnSpc>
                <a:spcPct val="120000"/>
              </a:lnSpc>
            </a:pPr>
            <a:r>
              <a:rPr lang="en-US" b="1" dirty="0">
                <a:solidFill>
                  <a:schemeClr val="bg1"/>
                </a:solidFill>
                <a:cs typeface="Arial" panose="020B0604020202020204" pitchFamily="34" charset="0"/>
              </a:rPr>
              <a:t>3</a:t>
            </a:r>
          </a:p>
        </p:txBody>
      </p:sp>
      <p:sp>
        <p:nvSpPr>
          <p:cNvPr id="24" name="Rectangle 23">
            <a:extLst>
              <a:ext uri="{FF2B5EF4-FFF2-40B4-BE49-F238E27FC236}">
                <a16:creationId xmlns:a16="http://schemas.microsoft.com/office/drawing/2014/main" xmlns="" id="{0B8C2FA8-70C3-974E-94DD-8810C45F01C0}"/>
              </a:ext>
            </a:extLst>
          </p:cNvPr>
          <p:cNvSpPr/>
          <p:nvPr/>
        </p:nvSpPr>
        <p:spPr>
          <a:xfrm>
            <a:off x="8742922" y="2467196"/>
            <a:ext cx="3449077" cy="830997"/>
          </a:xfrm>
          <a:prstGeom prst="rect">
            <a:avLst/>
          </a:prstGeom>
        </p:spPr>
        <p:txBody>
          <a:bodyPr wrap="square">
            <a:spAutoFit/>
          </a:bodyPr>
          <a:lstStyle/>
          <a:p>
            <a:pPr algn="ctr">
              <a:lnSpc>
                <a:spcPct val="120000"/>
              </a:lnSpc>
            </a:pPr>
            <a:r>
              <a:rPr lang="pt-BR" sz="2000" b="1" dirty="0">
                <a:solidFill>
                  <a:srgbClr val="262626"/>
                </a:solidFill>
              </a:rPr>
              <a:t>Coloque os recicláveis </a:t>
            </a:r>
            <a:r>
              <a:rPr lang="pt-BR" sz="2000" b="1" dirty="0" smtClean="0">
                <a:solidFill>
                  <a:srgbClr val="262626"/>
                </a:solidFill>
              </a:rPr>
              <a:t>na lixeira </a:t>
            </a:r>
            <a:r>
              <a:rPr lang="pt-BR" sz="2000" b="1" dirty="0">
                <a:solidFill>
                  <a:srgbClr val="262626"/>
                </a:solidFill>
              </a:rPr>
              <a:t>de reciclagem </a:t>
            </a:r>
            <a:r>
              <a:rPr lang="pt-BR" sz="2000" b="1" dirty="0" smtClean="0">
                <a:solidFill>
                  <a:srgbClr val="262626"/>
                </a:solidFill>
              </a:rPr>
              <a:t>correta</a:t>
            </a:r>
            <a:r>
              <a:rPr lang="en-US" sz="2000" b="1" dirty="0" smtClean="0">
                <a:solidFill>
                  <a:srgbClr val="262626"/>
                </a:solidFill>
              </a:rPr>
              <a:t>.</a:t>
            </a:r>
            <a:endParaRPr lang="en-US" sz="2000" b="1" dirty="0">
              <a:solidFill>
                <a:srgbClr val="262626"/>
              </a:solidFill>
            </a:endParaRPr>
          </a:p>
        </p:txBody>
      </p:sp>
      <p:pic>
        <p:nvPicPr>
          <p:cNvPr id="25" name="Picture 24" descr="A picture containing plastic, vessel, jar&#10;&#10;Description automatically generated">
            <a:extLst>
              <a:ext uri="{FF2B5EF4-FFF2-40B4-BE49-F238E27FC236}">
                <a16:creationId xmlns:a16="http://schemas.microsoft.com/office/drawing/2014/main" xmlns="" id="{A2414E36-5BC1-AA43-90A2-1D37AAEE10F2}"/>
              </a:ext>
            </a:extLst>
          </p:cNvPr>
          <p:cNvPicPr>
            <a:picLocks noChangeAspect="1"/>
          </p:cNvPicPr>
          <p:nvPr/>
        </p:nvPicPr>
        <p:blipFill>
          <a:blip r:embed="rId5"/>
          <a:stretch>
            <a:fillRect/>
          </a:stretch>
        </p:blipFill>
        <p:spPr>
          <a:xfrm>
            <a:off x="859908" y="3136610"/>
            <a:ext cx="1091597" cy="1307007"/>
          </a:xfrm>
          <a:prstGeom prst="rect">
            <a:avLst/>
          </a:prstGeom>
        </p:spPr>
      </p:pic>
      <p:pic>
        <p:nvPicPr>
          <p:cNvPr id="26" name="Picture 25" descr="Icon&#10;&#10;Description automatically generated">
            <a:extLst>
              <a:ext uri="{FF2B5EF4-FFF2-40B4-BE49-F238E27FC236}">
                <a16:creationId xmlns:a16="http://schemas.microsoft.com/office/drawing/2014/main" xmlns="" id="{0216C731-9348-7648-B622-A9C19EF45B04}"/>
              </a:ext>
            </a:extLst>
          </p:cNvPr>
          <p:cNvPicPr>
            <a:picLocks noChangeAspect="1"/>
          </p:cNvPicPr>
          <p:nvPr/>
        </p:nvPicPr>
        <p:blipFill rotWithShape="1">
          <a:blip r:embed="rId6"/>
          <a:srcRect r="4" b="18"/>
          <a:stretch/>
        </p:blipFill>
        <p:spPr>
          <a:xfrm>
            <a:off x="1837485" y="4083307"/>
            <a:ext cx="702222" cy="628629"/>
          </a:xfrm>
          <a:prstGeom prst="rect">
            <a:avLst/>
          </a:prstGeom>
        </p:spPr>
      </p:pic>
      <p:pic>
        <p:nvPicPr>
          <p:cNvPr id="27" name="Picture 26" descr="A bottle of water&#10;&#10;Description automatically generated with low confidence">
            <a:extLst>
              <a:ext uri="{FF2B5EF4-FFF2-40B4-BE49-F238E27FC236}">
                <a16:creationId xmlns:a16="http://schemas.microsoft.com/office/drawing/2014/main" xmlns="" id="{0CDFDEB3-F901-4944-A4FD-5EB6520CE555}"/>
              </a:ext>
            </a:extLst>
          </p:cNvPr>
          <p:cNvPicPr>
            <a:picLocks noChangeAspect="1"/>
          </p:cNvPicPr>
          <p:nvPr/>
        </p:nvPicPr>
        <p:blipFill>
          <a:blip r:embed="rId7"/>
          <a:stretch>
            <a:fillRect/>
          </a:stretch>
        </p:blipFill>
        <p:spPr>
          <a:xfrm>
            <a:off x="2284675" y="3172835"/>
            <a:ext cx="977016" cy="1241624"/>
          </a:xfrm>
          <a:prstGeom prst="rect">
            <a:avLst/>
          </a:prstGeom>
        </p:spPr>
      </p:pic>
      <p:pic>
        <p:nvPicPr>
          <p:cNvPr id="28" name="Picture 27" descr="A close up of a roll of tape&#10;&#10;Description automatically generated with low confidence">
            <a:extLst>
              <a:ext uri="{FF2B5EF4-FFF2-40B4-BE49-F238E27FC236}">
                <a16:creationId xmlns:a16="http://schemas.microsoft.com/office/drawing/2014/main" xmlns="" id="{2F29D788-FFEC-074C-A27B-99FC529AEB5C}"/>
              </a:ext>
            </a:extLst>
          </p:cNvPr>
          <p:cNvPicPr>
            <a:picLocks noChangeAspect="1"/>
          </p:cNvPicPr>
          <p:nvPr/>
        </p:nvPicPr>
        <p:blipFill>
          <a:blip r:embed="rId8"/>
          <a:stretch>
            <a:fillRect/>
          </a:stretch>
        </p:blipFill>
        <p:spPr>
          <a:xfrm>
            <a:off x="2541114" y="4623533"/>
            <a:ext cx="565179" cy="1069200"/>
          </a:xfrm>
          <a:prstGeom prst="rect">
            <a:avLst/>
          </a:prstGeom>
        </p:spPr>
      </p:pic>
      <p:pic>
        <p:nvPicPr>
          <p:cNvPr id="29" name="Picture 28" descr="A picture containing box, stationary, container, envelope&#10;&#10;Description automatically generated">
            <a:extLst>
              <a:ext uri="{FF2B5EF4-FFF2-40B4-BE49-F238E27FC236}">
                <a16:creationId xmlns:a16="http://schemas.microsoft.com/office/drawing/2014/main" xmlns="" id="{53CF2A69-2F5C-5349-B48C-B4B46AC74D5B}"/>
              </a:ext>
            </a:extLst>
          </p:cNvPr>
          <p:cNvPicPr>
            <a:picLocks noChangeAspect="1"/>
          </p:cNvPicPr>
          <p:nvPr/>
        </p:nvPicPr>
        <p:blipFill>
          <a:blip r:embed="rId9"/>
          <a:stretch>
            <a:fillRect/>
          </a:stretch>
        </p:blipFill>
        <p:spPr>
          <a:xfrm>
            <a:off x="659035" y="4675988"/>
            <a:ext cx="1430368" cy="1069200"/>
          </a:xfrm>
          <a:prstGeom prst="rect">
            <a:avLst/>
          </a:prstGeom>
        </p:spPr>
      </p:pic>
      <p:pic>
        <p:nvPicPr>
          <p:cNvPr id="33" name="Picture 32" descr="A picture containing wall, indoor, person, cluttered&#10;&#10;Description automatically generated">
            <a:extLst>
              <a:ext uri="{FF2B5EF4-FFF2-40B4-BE49-F238E27FC236}">
                <a16:creationId xmlns:a16="http://schemas.microsoft.com/office/drawing/2014/main" xmlns="" id="{6214FB82-0D98-9E43-9778-997D733E743F}"/>
              </a:ext>
            </a:extLst>
          </p:cNvPr>
          <p:cNvPicPr>
            <a:picLocks noChangeAspect="1"/>
          </p:cNvPicPr>
          <p:nvPr/>
        </p:nvPicPr>
        <p:blipFill rotWithShape="1">
          <a:blip r:embed="rId10"/>
          <a:srcRect r="-9" b="5"/>
          <a:stretch/>
        </p:blipFill>
        <p:spPr>
          <a:xfrm>
            <a:off x="8154886" y="3335133"/>
            <a:ext cx="3868999" cy="2222973"/>
          </a:xfrm>
          <a:prstGeom prst="rect">
            <a:avLst/>
          </a:prstGeom>
        </p:spPr>
      </p:pic>
      <p:pic>
        <p:nvPicPr>
          <p:cNvPr id="31" name="Picture 30">
            <a:extLst>
              <a:ext uri="{FF2B5EF4-FFF2-40B4-BE49-F238E27FC236}">
                <a16:creationId xmlns:a16="http://schemas.microsoft.com/office/drawing/2014/main" xmlns="" id="{CA1507A5-A309-8D40-9BE7-7C7A520376E4}"/>
              </a:ext>
            </a:extLst>
          </p:cNvPr>
          <p:cNvPicPr>
            <a:picLocks noChangeAspect="1"/>
          </p:cNvPicPr>
          <p:nvPr/>
        </p:nvPicPr>
        <p:blipFill rotWithShape="1">
          <a:blip r:embed="rId11"/>
          <a:srcRect t="-927" r="-5" b="-13"/>
          <a:stretch/>
        </p:blipFill>
        <p:spPr>
          <a:xfrm>
            <a:off x="4529928" y="3344738"/>
            <a:ext cx="3271752" cy="2222973"/>
          </a:xfrm>
          <a:prstGeom prst="rect">
            <a:avLst/>
          </a:prstGeom>
        </p:spPr>
      </p:pic>
      <p:pic>
        <p:nvPicPr>
          <p:cNvPr id="30" name="Picture 29" descr="Icon&#10;&#10;Description automatically generated">
            <a:extLst>
              <a:ext uri="{FF2B5EF4-FFF2-40B4-BE49-F238E27FC236}">
                <a16:creationId xmlns:a16="http://schemas.microsoft.com/office/drawing/2014/main" xmlns="" id="{7CA4984F-B6D4-BFC6-97F5-43E54848D156}"/>
              </a:ext>
            </a:extLst>
          </p:cNvPr>
          <p:cNvPicPr>
            <a:picLocks noChangeAspect="1"/>
          </p:cNvPicPr>
          <p:nvPr/>
        </p:nvPicPr>
        <p:blipFill>
          <a:blip r:embed="rId12"/>
          <a:stretch>
            <a:fillRect/>
          </a:stretch>
        </p:blipFill>
        <p:spPr>
          <a:xfrm>
            <a:off x="42387" y="11896"/>
            <a:ext cx="1865489" cy="1865489"/>
          </a:xfrm>
          <a:prstGeom prst="rect">
            <a:avLst/>
          </a:prstGeom>
        </p:spPr>
      </p:pic>
      <p:pic>
        <p:nvPicPr>
          <p:cNvPr id="34" name="Picture 33" descr="Icon&#10;&#10;Description automatically generated">
            <a:extLst>
              <a:ext uri="{FF2B5EF4-FFF2-40B4-BE49-F238E27FC236}">
                <a16:creationId xmlns:a16="http://schemas.microsoft.com/office/drawing/2014/main" xmlns="" id="{2A496A88-127B-7180-91C8-8AE0470C4A13}"/>
              </a:ext>
            </a:extLst>
          </p:cNvPr>
          <p:cNvPicPr>
            <a:picLocks noChangeAspect="1"/>
          </p:cNvPicPr>
          <p:nvPr/>
        </p:nvPicPr>
        <p:blipFill>
          <a:blip r:embed="rId12"/>
          <a:stretch>
            <a:fillRect/>
          </a:stretch>
        </p:blipFill>
        <p:spPr>
          <a:xfrm>
            <a:off x="10192578" y="11896"/>
            <a:ext cx="1865489" cy="1865489"/>
          </a:xfrm>
          <a:prstGeom prst="rect">
            <a:avLst/>
          </a:prstGeom>
        </p:spPr>
      </p:pic>
      <p:sp>
        <p:nvSpPr>
          <p:cNvPr id="2" name="Slide Number Placeholder 1">
            <a:extLst>
              <a:ext uri="{FF2B5EF4-FFF2-40B4-BE49-F238E27FC236}">
                <a16:creationId xmlns:a16="http://schemas.microsoft.com/office/drawing/2014/main" xmlns="" id="{A68583E3-E291-22B3-58BE-8891C1E993EE}"/>
              </a:ext>
            </a:extLst>
          </p:cNvPr>
          <p:cNvSpPr>
            <a:spLocks noGrp="1"/>
          </p:cNvSpPr>
          <p:nvPr>
            <p:ph type="sldNum" sz="quarter" idx="12"/>
          </p:nvPr>
        </p:nvSpPr>
        <p:spPr/>
        <p:txBody>
          <a:bodyPr/>
          <a:lstStyle/>
          <a:p>
            <a:fld id="{A49FEDE7-8061-9B4D-88A1-7EA83A94C31B}" type="slidenum">
              <a:rPr lang="x-none" smtClean="0"/>
              <a:t>15</a:t>
            </a:fld>
            <a:endParaRPr lang="x-none"/>
          </a:p>
        </p:txBody>
      </p:sp>
      <p:sp>
        <p:nvSpPr>
          <p:cNvPr id="32" name="Google Shape;134;p4"/>
          <p:cNvSpPr/>
          <p:nvPr/>
        </p:nvSpPr>
        <p:spPr>
          <a:xfrm>
            <a:off x="10769338" y="4644414"/>
            <a:ext cx="885850" cy="202621"/>
          </a:xfrm>
          <a:prstGeom prst="roundRect">
            <a:avLst>
              <a:gd name="adj" fmla="val 16667"/>
            </a:avLst>
          </a:prstGeom>
          <a:solidFill>
            <a:schemeClr val="bg1">
              <a:lumMod val="85000"/>
            </a:schemeClr>
          </a:solidFill>
          <a:ln>
            <a:noFill/>
          </a:ln>
        </p:spPr>
        <p:txBody>
          <a:bodyPr spcFirstLastPara="1" wrap="square" lIns="0" tIns="0" rIns="0" bIns="0" anchor="ctr" anchorCtr="0">
            <a:noAutofit/>
          </a:bodyPr>
          <a:lstStyle/>
          <a:p>
            <a:pPr lvl="0" algn="ctr"/>
            <a:r>
              <a:rPr lang="pt-BR" sz="1400" b="1" dirty="0" smtClean="0">
                <a:solidFill>
                  <a:schemeClr val="tx1"/>
                </a:solidFill>
                <a:latin typeface="Calibri"/>
                <a:ea typeface="Calibri"/>
                <a:cs typeface="Calibri"/>
                <a:sym typeface="Calibri"/>
              </a:rPr>
              <a:t>PLÁSTICO</a:t>
            </a:r>
            <a:endParaRPr lang="pt-BR" sz="2800" b="1" dirty="0">
              <a:solidFill>
                <a:schemeClr val="tx1"/>
              </a:solidFill>
              <a:latin typeface="Calibri"/>
              <a:ea typeface="Calibri"/>
              <a:cs typeface="Calibri"/>
              <a:sym typeface="Calibri"/>
            </a:endParaRPr>
          </a:p>
        </p:txBody>
      </p:sp>
    </p:spTree>
    <p:extLst>
      <p:ext uri="{BB962C8B-B14F-4D97-AF65-F5344CB8AC3E}">
        <p14:creationId xmlns:p14="http://schemas.microsoft.com/office/powerpoint/2010/main" val="335333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2000"/>
                                        <p:tgtEl>
                                          <p:spTgt spid="30"/>
                                        </p:tgtEl>
                                      </p:cBhvr>
                                    </p:animEffect>
                                  </p:childTnLst>
                                </p:cTn>
                              </p:par>
                              <p:par>
                                <p:cTn id="8" presetID="21" presetClass="entr" presetSubtype="1"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heel(1)">
                                      <p:cBhvr>
                                        <p:cTn id="10"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FA43B758-C8CE-0747-A0BD-01B054076AE1}"/>
              </a:ext>
            </a:extLst>
          </p:cNvPr>
          <p:cNvPicPr>
            <a:picLocks noChangeAspect="1"/>
          </p:cNvPicPr>
          <p:nvPr/>
        </p:nvPicPr>
        <p:blipFill rotWithShape="1">
          <a:blip r:embed="rId4"/>
          <a:srcRect r="11" b="25"/>
          <a:stretch/>
        </p:blipFill>
        <p:spPr>
          <a:xfrm>
            <a:off x="1255510" y="1131820"/>
            <a:ext cx="9291874" cy="734946"/>
          </a:xfrm>
          <a:prstGeom prst="rect">
            <a:avLst/>
          </a:prstGeom>
        </p:spPr>
      </p:pic>
      <p:sp>
        <p:nvSpPr>
          <p:cNvPr id="6" name="TextBox 5">
            <a:extLst>
              <a:ext uri="{FF2B5EF4-FFF2-40B4-BE49-F238E27FC236}">
                <a16:creationId xmlns:a16="http://schemas.microsoft.com/office/drawing/2014/main" xmlns="" id="{3761F021-734D-6843-96C8-D75D6EF74CB6}"/>
              </a:ext>
            </a:extLst>
          </p:cNvPr>
          <p:cNvSpPr txBox="1"/>
          <p:nvPr/>
        </p:nvSpPr>
        <p:spPr>
          <a:xfrm>
            <a:off x="-326263" y="51584"/>
            <a:ext cx="12844525" cy="1200329"/>
          </a:xfrm>
          <a:prstGeom prst="rect">
            <a:avLst/>
          </a:prstGeom>
          <a:noFill/>
        </p:spPr>
        <p:txBody>
          <a:bodyPr wrap="square" rtlCol="0">
            <a:spAutoFit/>
          </a:bodyPr>
          <a:lstStyle/>
          <a:p>
            <a:pPr algn="ctr"/>
            <a:r>
              <a:rPr lang="pt-BR" sz="3600" b="1" dirty="0">
                <a:solidFill>
                  <a:srgbClr val="262626"/>
                </a:solidFill>
                <a:latin typeface="Calibri" panose="020F0502020204030204" pitchFamily="34" charset="0"/>
                <a:ea typeface="SimSun" panose="02010600030101010101" pitchFamily="2" charset="-122"/>
                <a:cs typeface="Calibri" panose="020F0502020204030204" pitchFamily="34" charset="0"/>
              </a:rPr>
              <a:t>Dicas de reciclagem que podemos compartilhar para inspirar outras pessoas a </a:t>
            </a:r>
            <a:r>
              <a:rPr lang="pt-BR"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reciclarem</a:t>
            </a:r>
            <a:r>
              <a:rPr lang="en-US"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a:t>
            </a:r>
            <a:endPar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34" name="Rounded Rectangle 33">
            <a:extLst>
              <a:ext uri="{FF2B5EF4-FFF2-40B4-BE49-F238E27FC236}">
                <a16:creationId xmlns:a16="http://schemas.microsoft.com/office/drawing/2014/main" xmlns="" id="{73918A02-68C2-2E4E-A464-0A3EAF3A9487}"/>
              </a:ext>
            </a:extLst>
          </p:cNvPr>
          <p:cNvSpPr/>
          <p:nvPr/>
        </p:nvSpPr>
        <p:spPr>
          <a:xfrm>
            <a:off x="284592" y="1674646"/>
            <a:ext cx="5051681" cy="1133584"/>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2" name="TextBox 31">
            <a:extLst>
              <a:ext uri="{FF2B5EF4-FFF2-40B4-BE49-F238E27FC236}">
                <a16:creationId xmlns:a16="http://schemas.microsoft.com/office/drawing/2014/main" xmlns="" id="{AA7F59A0-7ECE-C941-AF11-1B084F21D128}"/>
              </a:ext>
            </a:extLst>
          </p:cNvPr>
          <p:cNvSpPr txBox="1"/>
          <p:nvPr/>
        </p:nvSpPr>
        <p:spPr>
          <a:xfrm>
            <a:off x="311355" y="1760052"/>
            <a:ext cx="5024919" cy="1015663"/>
          </a:xfrm>
          <a:prstGeom prst="rect">
            <a:avLst/>
          </a:prstGeom>
          <a:noFill/>
        </p:spPr>
        <p:txBody>
          <a:bodyPr wrap="square" rtlCol="0">
            <a:spAutoFit/>
          </a:bodyPr>
          <a:lstStyle/>
          <a:p>
            <a:r>
              <a:rPr lang="pt-BR" sz="2000" b="1" dirty="0">
                <a:solidFill>
                  <a:schemeClr val="bg1"/>
                </a:solidFill>
                <a:latin typeface="Calibri" panose="020F0502020204030204" pitchFamily="34" charset="0"/>
                <a:ea typeface="SimSun" panose="02010600030101010101" pitchFamily="2" charset="-122"/>
                <a:cs typeface="Calibri" panose="020F0502020204030204" pitchFamily="34" charset="0"/>
              </a:rPr>
              <a:t>Encontre o número 1 na parte inferior das garrafas de plástico e </a:t>
            </a:r>
            <a:r>
              <a:rPr lang="pt-BR" sz="20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recicle-a</a:t>
            </a:r>
            <a:r>
              <a:rPr lang="en-US" sz="20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 </a:t>
            </a:r>
            <a:r>
              <a:rPr lang="pt-BR" sz="2000" dirty="0">
                <a:solidFill>
                  <a:schemeClr val="bg1"/>
                </a:solidFill>
                <a:latin typeface="Calibri" panose="020F0502020204030204" pitchFamily="34" charset="0"/>
                <a:ea typeface="SimSun" panose="02010600030101010101" pitchFamily="2" charset="-122"/>
                <a:cs typeface="Calibri" panose="020F0502020204030204" pitchFamily="34" charset="0"/>
              </a:rPr>
              <a:t>#1 As garrafas de plástico PET são totalmente recicláveis</a:t>
            </a:r>
            <a:r>
              <a:rPr lang="en-US" sz="2000" dirty="0" smtClean="0">
                <a:solidFill>
                  <a:schemeClr val="bg1"/>
                </a:solidFill>
                <a:latin typeface="Calibri" panose="020F0502020204030204" pitchFamily="34" charset="0"/>
                <a:ea typeface="SimSun" panose="02010600030101010101" pitchFamily="2" charset="-122"/>
                <a:cs typeface="Calibri" panose="020F0502020204030204" pitchFamily="34" charset="0"/>
              </a:rPr>
              <a:t>.</a:t>
            </a:r>
            <a:endParaRPr lang="en-US" sz="2000"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sp>
        <p:nvSpPr>
          <p:cNvPr id="35" name="Rounded Rectangle 34">
            <a:extLst>
              <a:ext uri="{FF2B5EF4-FFF2-40B4-BE49-F238E27FC236}">
                <a16:creationId xmlns:a16="http://schemas.microsoft.com/office/drawing/2014/main" xmlns="" id="{BBEF8E03-2FF4-E148-A37C-9D2E5A5093FE}"/>
              </a:ext>
            </a:extLst>
          </p:cNvPr>
          <p:cNvSpPr/>
          <p:nvPr/>
        </p:nvSpPr>
        <p:spPr>
          <a:xfrm>
            <a:off x="6777037" y="1674646"/>
            <a:ext cx="4844620" cy="1133584"/>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6" name="TextBox 35">
            <a:extLst>
              <a:ext uri="{FF2B5EF4-FFF2-40B4-BE49-F238E27FC236}">
                <a16:creationId xmlns:a16="http://schemas.microsoft.com/office/drawing/2014/main" xmlns="" id="{88AE90FD-250C-BB4A-8B0C-E877FEE0C042}"/>
              </a:ext>
            </a:extLst>
          </p:cNvPr>
          <p:cNvSpPr txBox="1"/>
          <p:nvPr/>
        </p:nvSpPr>
        <p:spPr>
          <a:xfrm>
            <a:off x="6844632" y="1866766"/>
            <a:ext cx="4844620" cy="707886"/>
          </a:xfrm>
          <a:prstGeom prst="rect">
            <a:avLst/>
          </a:prstGeom>
          <a:noFill/>
        </p:spPr>
        <p:txBody>
          <a:bodyPr wrap="square" rtlCol="0">
            <a:spAutoFit/>
          </a:bodyPr>
          <a:lstStyle/>
          <a:p>
            <a:r>
              <a:rPr lang="pt-BR" sz="20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Jogue </a:t>
            </a:r>
            <a:r>
              <a:rPr lang="pt-BR" sz="2000" b="1" dirty="0">
                <a:solidFill>
                  <a:schemeClr val="bg1"/>
                </a:solidFill>
                <a:latin typeface="Calibri" panose="020F0502020204030204" pitchFamily="34" charset="0"/>
                <a:ea typeface="SimSun" panose="02010600030101010101" pitchFamily="2" charset="-122"/>
                <a:cs typeface="Calibri" panose="020F0502020204030204" pitchFamily="34" charset="0"/>
              </a:rPr>
              <a:t>os itens na lixeira correta, onde você verá o símbolo de reciclagem</a:t>
            </a:r>
            <a:r>
              <a:rPr lang="en-US" sz="20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a:t>
            </a:r>
            <a:endParaRPr lang="en-US" sz="20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pic>
        <p:nvPicPr>
          <p:cNvPr id="37" name="Picture 36" descr="A picture containing orange&#10;&#10;Description automatically generated">
            <a:extLst>
              <a:ext uri="{FF2B5EF4-FFF2-40B4-BE49-F238E27FC236}">
                <a16:creationId xmlns:a16="http://schemas.microsoft.com/office/drawing/2014/main" xmlns="" id="{842C176C-8070-5544-9B0D-38947A309130}"/>
              </a:ext>
            </a:extLst>
          </p:cNvPr>
          <p:cNvPicPr>
            <a:picLocks noChangeAspect="1"/>
          </p:cNvPicPr>
          <p:nvPr/>
        </p:nvPicPr>
        <p:blipFill rotWithShape="1">
          <a:blip r:embed="rId5"/>
          <a:srcRect r="-1" b="-2"/>
          <a:stretch/>
        </p:blipFill>
        <p:spPr>
          <a:xfrm>
            <a:off x="9129712" y="3115145"/>
            <a:ext cx="2386559" cy="2441272"/>
          </a:xfrm>
          <a:prstGeom prst="rect">
            <a:avLst/>
          </a:prstGeom>
        </p:spPr>
      </p:pic>
      <p:pic>
        <p:nvPicPr>
          <p:cNvPr id="3" name="Picture 2" descr="A person holding a green sign&#10;&#10;Description automatically generated with medium confidence">
            <a:extLst>
              <a:ext uri="{FF2B5EF4-FFF2-40B4-BE49-F238E27FC236}">
                <a16:creationId xmlns:a16="http://schemas.microsoft.com/office/drawing/2014/main" xmlns="" id="{0E6C485F-E0F4-5A4C-B8BB-56A5E8913F4B}"/>
              </a:ext>
            </a:extLst>
          </p:cNvPr>
          <p:cNvPicPr>
            <a:picLocks noChangeAspect="1"/>
          </p:cNvPicPr>
          <p:nvPr/>
        </p:nvPicPr>
        <p:blipFill rotWithShape="1">
          <a:blip r:embed="rId6"/>
          <a:srcRect r="-2" b="9"/>
          <a:stretch/>
        </p:blipFill>
        <p:spPr>
          <a:xfrm>
            <a:off x="6777037" y="3115145"/>
            <a:ext cx="2189543" cy="2441272"/>
          </a:xfrm>
          <a:prstGeom prst="rect">
            <a:avLst/>
          </a:prstGeom>
        </p:spPr>
      </p:pic>
      <p:pic>
        <p:nvPicPr>
          <p:cNvPr id="9" name="Picture 8">
            <a:extLst>
              <a:ext uri="{FF2B5EF4-FFF2-40B4-BE49-F238E27FC236}">
                <a16:creationId xmlns:a16="http://schemas.microsoft.com/office/drawing/2014/main" xmlns="" id="{0E2BF454-68A0-784F-B96D-B9F0CC895861}"/>
              </a:ext>
            </a:extLst>
          </p:cNvPr>
          <p:cNvPicPr>
            <a:picLocks noChangeAspect="1"/>
          </p:cNvPicPr>
          <p:nvPr/>
        </p:nvPicPr>
        <p:blipFill>
          <a:blip r:embed="rId7"/>
          <a:stretch>
            <a:fillRect/>
          </a:stretch>
        </p:blipFill>
        <p:spPr>
          <a:xfrm>
            <a:off x="6169817" y="2901957"/>
            <a:ext cx="1214440" cy="809627"/>
          </a:xfrm>
          <a:prstGeom prst="rect">
            <a:avLst/>
          </a:prstGeom>
        </p:spPr>
      </p:pic>
      <p:pic>
        <p:nvPicPr>
          <p:cNvPr id="40" name="Picture 39" descr="Icon&#10;&#10;Description automatically generated">
            <a:extLst>
              <a:ext uri="{FF2B5EF4-FFF2-40B4-BE49-F238E27FC236}">
                <a16:creationId xmlns:a16="http://schemas.microsoft.com/office/drawing/2014/main" xmlns="" id="{00EF212C-0E7D-2F4B-BA1E-694B669B8EE7}"/>
              </a:ext>
            </a:extLst>
          </p:cNvPr>
          <p:cNvPicPr>
            <a:picLocks noChangeAspect="1"/>
          </p:cNvPicPr>
          <p:nvPr/>
        </p:nvPicPr>
        <p:blipFill>
          <a:blip r:embed="rId8"/>
          <a:stretch>
            <a:fillRect/>
          </a:stretch>
        </p:blipFill>
        <p:spPr>
          <a:xfrm>
            <a:off x="10708205" y="2928741"/>
            <a:ext cx="1214440" cy="809627"/>
          </a:xfrm>
          <a:prstGeom prst="rect">
            <a:avLst/>
          </a:prstGeom>
        </p:spPr>
      </p:pic>
      <p:pic>
        <p:nvPicPr>
          <p:cNvPr id="4" name="Picture 3" descr="A picture containing car, black, close&#10;&#10;Description automatically generated">
            <a:extLst>
              <a:ext uri="{FF2B5EF4-FFF2-40B4-BE49-F238E27FC236}">
                <a16:creationId xmlns:a16="http://schemas.microsoft.com/office/drawing/2014/main" xmlns="" id="{1AC0B570-282F-DD47-BBB5-CFCF7C42FDB4}"/>
              </a:ext>
            </a:extLst>
          </p:cNvPr>
          <p:cNvPicPr>
            <a:picLocks noChangeAspect="1"/>
          </p:cNvPicPr>
          <p:nvPr/>
        </p:nvPicPr>
        <p:blipFill>
          <a:blip r:embed="rId9"/>
          <a:stretch>
            <a:fillRect/>
          </a:stretch>
        </p:blipFill>
        <p:spPr>
          <a:xfrm>
            <a:off x="427468" y="3026798"/>
            <a:ext cx="4618218" cy="2529619"/>
          </a:xfrm>
          <a:prstGeom prst="rect">
            <a:avLst/>
          </a:prstGeom>
        </p:spPr>
      </p:pic>
      <p:cxnSp>
        <p:nvCxnSpPr>
          <p:cNvPr id="10" name="Straight Arrow Connector 9">
            <a:extLst>
              <a:ext uri="{FF2B5EF4-FFF2-40B4-BE49-F238E27FC236}">
                <a16:creationId xmlns:a16="http://schemas.microsoft.com/office/drawing/2014/main" xmlns="" id="{B86CD4DC-2B94-4447-A22C-C5BEA44471B3}"/>
              </a:ext>
            </a:extLst>
          </p:cNvPr>
          <p:cNvCxnSpPr/>
          <p:nvPr/>
        </p:nvCxnSpPr>
        <p:spPr>
          <a:xfrm>
            <a:off x="1705970" y="3998794"/>
            <a:ext cx="791570" cy="682388"/>
          </a:xfrm>
          <a:prstGeom prst="straightConnector1">
            <a:avLst/>
          </a:prstGeom>
          <a:ln w="76200">
            <a:solidFill>
              <a:srgbClr val="29C7F7"/>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xmlns="" id="{986FDB47-DD2E-8944-91A3-27F485BCC319}"/>
              </a:ext>
            </a:extLst>
          </p:cNvPr>
          <p:cNvSpPr/>
          <p:nvPr/>
        </p:nvSpPr>
        <p:spPr>
          <a:xfrm>
            <a:off x="2497541" y="4367284"/>
            <a:ext cx="1378424" cy="1378424"/>
          </a:xfrm>
          <a:prstGeom prst="ellipse">
            <a:avLst/>
          </a:prstGeom>
          <a:noFill/>
          <a:ln w="38100">
            <a:solidFill>
              <a:srgbClr val="29C7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Slide Number Placeholder 1">
            <a:extLst>
              <a:ext uri="{FF2B5EF4-FFF2-40B4-BE49-F238E27FC236}">
                <a16:creationId xmlns:a16="http://schemas.microsoft.com/office/drawing/2014/main" xmlns="" id="{A7CF7B23-6081-2E95-3CFA-F3357CE12034}"/>
              </a:ext>
            </a:extLst>
          </p:cNvPr>
          <p:cNvSpPr>
            <a:spLocks noGrp="1"/>
          </p:cNvSpPr>
          <p:nvPr>
            <p:ph type="sldNum" sz="quarter" idx="12"/>
          </p:nvPr>
        </p:nvSpPr>
        <p:spPr/>
        <p:txBody>
          <a:bodyPr/>
          <a:lstStyle/>
          <a:p>
            <a:fld id="{A49FEDE7-8061-9B4D-88A1-7EA83A94C31B}" type="slidenum">
              <a:rPr lang="x-none" smtClean="0"/>
              <a:t>16</a:t>
            </a:fld>
            <a:endParaRPr lang="x-none"/>
          </a:p>
        </p:txBody>
      </p:sp>
    </p:spTree>
    <p:extLst>
      <p:ext uri="{BB962C8B-B14F-4D97-AF65-F5344CB8AC3E}">
        <p14:creationId xmlns:p14="http://schemas.microsoft.com/office/powerpoint/2010/main" val="1798428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FA43B758-C8CE-0747-A0BD-01B054076AE1}"/>
              </a:ext>
            </a:extLst>
          </p:cNvPr>
          <p:cNvPicPr>
            <a:picLocks noChangeAspect="1"/>
          </p:cNvPicPr>
          <p:nvPr/>
        </p:nvPicPr>
        <p:blipFill rotWithShape="1">
          <a:blip r:embed="rId4"/>
          <a:srcRect r="11" b="25"/>
          <a:stretch/>
        </p:blipFill>
        <p:spPr>
          <a:xfrm>
            <a:off x="1255510" y="920072"/>
            <a:ext cx="9291874" cy="691311"/>
          </a:xfrm>
          <a:prstGeom prst="rect">
            <a:avLst/>
          </a:prstGeom>
        </p:spPr>
      </p:pic>
      <p:sp>
        <p:nvSpPr>
          <p:cNvPr id="6" name="TextBox 5">
            <a:extLst>
              <a:ext uri="{FF2B5EF4-FFF2-40B4-BE49-F238E27FC236}">
                <a16:creationId xmlns:a16="http://schemas.microsoft.com/office/drawing/2014/main" xmlns="" id="{3761F021-734D-6843-96C8-D75D6EF74CB6}"/>
              </a:ext>
            </a:extLst>
          </p:cNvPr>
          <p:cNvSpPr txBox="1"/>
          <p:nvPr/>
        </p:nvSpPr>
        <p:spPr>
          <a:xfrm>
            <a:off x="-84557" y="-33927"/>
            <a:ext cx="12844525" cy="1200329"/>
          </a:xfrm>
          <a:prstGeom prst="rect">
            <a:avLst/>
          </a:prstGeom>
          <a:noFill/>
        </p:spPr>
        <p:txBody>
          <a:bodyPr wrap="square" rtlCol="0">
            <a:spAutoFit/>
          </a:bodyPr>
          <a:lstStyle/>
          <a:p>
            <a:pPr algn="ctr"/>
            <a:r>
              <a:rPr lang="pt-BR" sz="3600" b="1" dirty="0">
                <a:solidFill>
                  <a:srgbClr val="262626"/>
                </a:solidFill>
                <a:latin typeface="Calibri" panose="020F0502020204030204" pitchFamily="34" charset="0"/>
                <a:ea typeface="SimSun" panose="02010600030101010101" pitchFamily="2" charset="-122"/>
                <a:cs typeface="Calibri" panose="020F0502020204030204" pitchFamily="34" charset="0"/>
              </a:rPr>
              <a:t>Dicas de reciclagem que podemos compartilhar para inspirar outras pessoas a </a:t>
            </a:r>
            <a:r>
              <a:rPr lang="pt-BR"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reciclarem</a:t>
            </a:r>
            <a:r>
              <a:rPr lang="en-US"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a:t>
            </a:r>
            <a:endParaRPr lang="en-US"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34" name="Rounded Rectangle 33">
            <a:extLst>
              <a:ext uri="{FF2B5EF4-FFF2-40B4-BE49-F238E27FC236}">
                <a16:creationId xmlns:a16="http://schemas.microsoft.com/office/drawing/2014/main" xmlns="" id="{73918A02-68C2-2E4E-A464-0A3EAF3A9487}"/>
              </a:ext>
            </a:extLst>
          </p:cNvPr>
          <p:cNvSpPr/>
          <p:nvPr/>
        </p:nvSpPr>
        <p:spPr>
          <a:xfrm>
            <a:off x="284593" y="1396352"/>
            <a:ext cx="4844620" cy="1133584"/>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2" name="TextBox 31">
            <a:extLst>
              <a:ext uri="{FF2B5EF4-FFF2-40B4-BE49-F238E27FC236}">
                <a16:creationId xmlns:a16="http://schemas.microsoft.com/office/drawing/2014/main" xmlns="" id="{AA7F59A0-7ECE-C941-AF11-1B084F21D128}"/>
              </a:ext>
            </a:extLst>
          </p:cNvPr>
          <p:cNvSpPr txBox="1"/>
          <p:nvPr/>
        </p:nvSpPr>
        <p:spPr>
          <a:xfrm>
            <a:off x="516177" y="1428485"/>
            <a:ext cx="4381451" cy="1015663"/>
          </a:xfrm>
          <a:prstGeom prst="rect">
            <a:avLst/>
          </a:prstGeom>
          <a:noFill/>
        </p:spPr>
        <p:txBody>
          <a:bodyPr wrap="square" rtlCol="0">
            <a:spAutoFit/>
          </a:bodyPr>
          <a:lstStyle/>
          <a:p>
            <a:r>
              <a:rPr lang="pt-BR" sz="2000" b="1" dirty="0">
                <a:solidFill>
                  <a:schemeClr val="bg1"/>
                </a:solidFill>
                <a:latin typeface="Calibri" panose="020F0502020204030204" pitchFamily="34" charset="0"/>
                <a:ea typeface="SimSun" panose="02010600030101010101" pitchFamily="2" charset="-122"/>
                <a:cs typeface="Calibri" panose="020F0502020204030204" pitchFamily="34" charset="0"/>
              </a:rPr>
              <a:t>Não coloque alimentos na lixeira. Itens de reciclagem molhados e sujos não podem ser coletados</a:t>
            </a:r>
            <a:r>
              <a:rPr lang="en-US" sz="20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a:t>
            </a:r>
            <a:endParaRPr lang="en-US" sz="2000"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sp>
        <p:nvSpPr>
          <p:cNvPr id="35" name="Rounded Rectangle 34">
            <a:extLst>
              <a:ext uri="{FF2B5EF4-FFF2-40B4-BE49-F238E27FC236}">
                <a16:creationId xmlns:a16="http://schemas.microsoft.com/office/drawing/2014/main" xmlns="" id="{BBEF8E03-2FF4-E148-A37C-9D2E5A5093FE}"/>
              </a:ext>
            </a:extLst>
          </p:cNvPr>
          <p:cNvSpPr/>
          <p:nvPr/>
        </p:nvSpPr>
        <p:spPr>
          <a:xfrm>
            <a:off x="6777037" y="1376471"/>
            <a:ext cx="4844620" cy="1133584"/>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6" name="TextBox 35">
            <a:extLst>
              <a:ext uri="{FF2B5EF4-FFF2-40B4-BE49-F238E27FC236}">
                <a16:creationId xmlns:a16="http://schemas.microsoft.com/office/drawing/2014/main" xmlns="" id="{88AE90FD-250C-BB4A-8B0C-E877FEE0C042}"/>
              </a:ext>
            </a:extLst>
          </p:cNvPr>
          <p:cNvSpPr txBox="1"/>
          <p:nvPr/>
        </p:nvSpPr>
        <p:spPr>
          <a:xfrm>
            <a:off x="6940168" y="1441659"/>
            <a:ext cx="4844620" cy="1015663"/>
          </a:xfrm>
          <a:prstGeom prst="rect">
            <a:avLst/>
          </a:prstGeom>
          <a:noFill/>
        </p:spPr>
        <p:txBody>
          <a:bodyPr wrap="square" rtlCol="0">
            <a:spAutoFit/>
          </a:bodyPr>
          <a:lstStyle/>
          <a:p>
            <a:r>
              <a:rPr lang="pt-BR" sz="2000" b="1" dirty="0">
                <a:solidFill>
                  <a:schemeClr val="bg1"/>
                </a:solidFill>
                <a:latin typeface="Calibri" panose="020F0502020204030204" pitchFamily="34" charset="0"/>
                <a:ea typeface="SimSun" panose="02010600030101010101" pitchFamily="2" charset="-122"/>
                <a:cs typeface="Calibri" panose="020F0502020204030204" pitchFamily="34" charset="0"/>
              </a:rPr>
              <a:t>Use menos materiais de uso único, como sacolas plásticas e canudos de plástico, </a:t>
            </a:r>
            <a:r>
              <a:rPr lang="pt-BR" sz="20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que usamos </a:t>
            </a:r>
            <a:r>
              <a:rPr lang="pt-BR" sz="2000" b="1" dirty="0">
                <a:solidFill>
                  <a:schemeClr val="bg1"/>
                </a:solidFill>
                <a:latin typeface="Calibri" panose="020F0502020204030204" pitchFamily="34" charset="0"/>
                <a:ea typeface="SimSun" panose="02010600030101010101" pitchFamily="2" charset="-122"/>
                <a:cs typeface="Calibri" panose="020F0502020204030204" pitchFamily="34" charset="0"/>
              </a:rPr>
              <a:t>apenas uma vez</a:t>
            </a:r>
            <a:r>
              <a:rPr lang="en-US" sz="20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a:t>
            </a:r>
            <a:endParaRPr lang="en-US" sz="20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pic>
        <p:nvPicPr>
          <p:cNvPr id="3" name="Picture 2" descr="A picture containing outdoor, bin, trash&#10;&#10;Description automatically generated">
            <a:extLst>
              <a:ext uri="{FF2B5EF4-FFF2-40B4-BE49-F238E27FC236}">
                <a16:creationId xmlns:a16="http://schemas.microsoft.com/office/drawing/2014/main" xmlns="" id="{03146D6C-6DDE-E244-9FAA-A5F8D2242C99}"/>
              </a:ext>
            </a:extLst>
          </p:cNvPr>
          <p:cNvPicPr>
            <a:picLocks noChangeAspect="1"/>
          </p:cNvPicPr>
          <p:nvPr/>
        </p:nvPicPr>
        <p:blipFill rotWithShape="1">
          <a:blip r:embed="rId5"/>
          <a:srcRect b="-10"/>
          <a:stretch/>
        </p:blipFill>
        <p:spPr>
          <a:xfrm>
            <a:off x="516177" y="2669046"/>
            <a:ext cx="3811107" cy="3238526"/>
          </a:xfrm>
          <a:prstGeom prst="rect">
            <a:avLst/>
          </a:prstGeom>
        </p:spPr>
      </p:pic>
      <p:pic>
        <p:nvPicPr>
          <p:cNvPr id="22" name="Picture 21" descr="Icon&#10;&#10;Description automatically generated">
            <a:extLst>
              <a:ext uri="{FF2B5EF4-FFF2-40B4-BE49-F238E27FC236}">
                <a16:creationId xmlns:a16="http://schemas.microsoft.com/office/drawing/2014/main" xmlns="" id="{68F47430-9999-0E49-B3AC-D6D63E578359}"/>
              </a:ext>
            </a:extLst>
          </p:cNvPr>
          <p:cNvPicPr>
            <a:picLocks noChangeAspect="1"/>
          </p:cNvPicPr>
          <p:nvPr/>
        </p:nvPicPr>
        <p:blipFill>
          <a:blip r:embed="rId6"/>
          <a:stretch>
            <a:fillRect/>
          </a:stretch>
        </p:blipFill>
        <p:spPr>
          <a:xfrm>
            <a:off x="3802520" y="2754489"/>
            <a:ext cx="1214440" cy="809627"/>
          </a:xfrm>
          <a:prstGeom prst="rect">
            <a:avLst/>
          </a:prstGeom>
        </p:spPr>
      </p:pic>
      <p:pic>
        <p:nvPicPr>
          <p:cNvPr id="4" name="Picture 3" descr="A picture containing food, plastic&#10;&#10;Description automatically generated">
            <a:extLst>
              <a:ext uri="{FF2B5EF4-FFF2-40B4-BE49-F238E27FC236}">
                <a16:creationId xmlns:a16="http://schemas.microsoft.com/office/drawing/2014/main" xmlns="" id="{1D46E94D-CF53-E849-BE02-ED5D9AB9A2C5}"/>
              </a:ext>
            </a:extLst>
          </p:cNvPr>
          <p:cNvPicPr>
            <a:picLocks noChangeAspect="1"/>
          </p:cNvPicPr>
          <p:nvPr/>
        </p:nvPicPr>
        <p:blipFill>
          <a:blip r:embed="rId7"/>
          <a:stretch>
            <a:fillRect/>
          </a:stretch>
        </p:blipFill>
        <p:spPr>
          <a:xfrm>
            <a:off x="6748590" y="2609430"/>
            <a:ext cx="5079066" cy="3386043"/>
          </a:xfrm>
          <a:prstGeom prst="rect">
            <a:avLst/>
          </a:prstGeom>
        </p:spPr>
      </p:pic>
      <p:sp>
        <p:nvSpPr>
          <p:cNvPr id="2" name="Slide Number Placeholder 1">
            <a:extLst>
              <a:ext uri="{FF2B5EF4-FFF2-40B4-BE49-F238E27FC236}">
                <a16:creationId xmlns:a16="http://schemas.microsoft.com/office/drawing/2014/main" xmlns="" id="{4EAB46B6-4C7A-86DC-C0A6-DBC4316E84CB}"/>
              </a:ext>
            </a:extLst>
          </p:cNvPr>
          <p:cNvSpPr>
            <a:spLocks noGrp="1"/>
          </p:cNvSpPr>
          <p:nvPr>
            <p:ph type="sldNum" sz="quarter" idx="12"/>
          </p:nvPr>
        </p:nvSpPr>
        <p:spPr/>
        <p:txBody>
          <a:bodyPr/>
          <a:lstStyle/>
          <a:p>
            <a:fld id="{A49FEDE7-8061-9B4D-88A1-7EA83A94C31B}" type="slidenum">
              <a:rPr lang="x-none" smtClean="0"/>
              <a:t>17</a:t>
            </a:fld>
            <a:endParaRPr lang="x-none"/>
          </a:p>
        </p:txBody>
      </p:sp>
    </p:spTree>
    <p:extLst>
      <p:ext uri="{BB962C8B-B14F-4D97-AF65-F5344CB8AC3E}">
        <p14:creationId xmlns:p14="http://schemas.microsoft.com/office/powerpoint/2010/main" val="24803068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sp>
        <p:nvSpPr>
          <p:cNvPr id="34" name="Rounded Rectangle 33">
            <a:extLst>
              <a:ext uri="{FF2B5EF4-FFF2-40B4-BE49-F238E27FC236}">
                <a16:creationId xmlns:a16="http://schemas.microsoft.com/office/drawing/2014/main" xmlns="" id="{AFDDE202-AC7E-2247-9314-B0ADEE25AFDF}"/>
              </a:ext>
            </a:extLst>
          </p:cNvPr>
          <p:cNvSpPr/>
          <p:nvPr/>
        </p:nvSpPr>
        <p:spPr>
          <a:xfrm>
            <a:off x="1911796" y="401188"/>
            <a:ext cx="8368405" cy="1077218"/>
          </a:xfrm>
          <a:prstGeom prst="roundRect">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32" name="Rounded Rectangle 31">
            <a:extLst>
              <a:ext uri="{FF2B5EF4-FFF2-40B4-BE49-F238E27FC236}">
                <a16:creationId xmlns:a16="http://schemas.microsoft.com/office/drawing/2014/main" xmlns="" id="{4554B0A1-7780-9F4E-B906-F6BDCDBF8702}"/>
              </a:ext>
            </a:extLst>
          </p:cNvPr>
          <p:cNvSpPr/>
          <p:nvPr/>
        </p:nvSpPr>
        <p:spPr>
          <a:xfrm>
            <a:off x="1911797" y="297774"/>
            <a:ext cx="8368405" cy="1077218"/>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6" name="TextBox 5">
            <a:extLst>
              <a:ext uri="{FF2B5EF4-FFF2-40B4-BE49-F238E27FC236}">
                <a16:creationId xmlns:a16="http://schemas.microsoft.com/office/drawing/2014/main" xmlns="" id="{3761F021-734D-6843-96C8-D75D6EF74CB6}"/>
              </a:ext>
            </a:extLst>
          </p:cNvPr>
          <p:cNvSpPr txBox="1"/>
          <p:nvPr/>
        </p:nvSpPr>
        <p:spPr>
          <a:xfrm>
            <a:off x="2137558" y="404649"/>
            <a:ext cx="7968343" cy="1077218"/>
          </a:xfrm>
          <a:prstGeom prst="rect">
            <a:avLst/>
          </a:prstGeom>
          <a:noFill/>
        </p:spPr>
        <p:txBody>
          <a:bodyPr wrap="square" rtlCol="0">
            <a:spAutoFit/>
          </a:bodyPr>
          <a:lstStyle/>
          <a:p>
            <a:pPr algn="ctr"/>
            <a:r>
              <a:rPr lang="pt-BR" sz="3200" b="1" dirty="0">
                <a:solidFill>
                  <a:schemeClr val="bg1"/>
                </a:solidFill>
                <a:latin typeface="Calibri" panose="020F0502020204030204" pitchFamily="34" charset="0"/>
                <a:ea typeface="SimSun" panose="02010600030101010101" pitchFamily="2" charset="-122"/>
                <a:cs typeface="Calibri" panose="020F0502020204030204" pitchFamily="34" charset="0"/>
              </a:rPr>
              <a:t>Crie um </a:t>
            </a:r>
            <a:r>
              <a:rPr lang="pt-BR" sz="32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Super herói "Waste </a:t>
            </a:r>
            <a:r>
              <a:rPr lang="pt-BR" sz="32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Hero" </a:t>
            </a:r>
            <a:r>
              <a:rPr lang="pt-BR" sz="3200" b="1" dirty="0">
                <a:solidFill>
                  <a:schemeClr val="bg1"/>
                </a:solidFill>
                <a:latin typeface="Calibri" panose="020F0502020204030204" pitchFamily="34" charset="0"/>
                <a:ea typeface="SimSun" panose="02010600030101010101" pitchFamily="2" charset="-122"/>
                <a:cs typeface="Calibri" panose="020F0502020204030204" pitchFamily="34" charset="0"/>
              </a:rPr>
              <a:t>e um pôster de </a:t>
            </a:r>
            <a:r>
              <a:rPr lang="pt-BR" sz="3200" b="1" dirty="0" smtClean="0">
                <a:solidFill>
                  <a:schemeClr val="bg1"/>
                </a:solidFill>
                <a:latin typeface="Calibri" panose="020F0502020204030204" pitchFamily="34" charset="0"/>
                <a:ea typeface="SimSun" panose="02010600030101010101" pitchFamily="2" charset="-122"/>
                <a:cs typeface="Calibri" panose="020F0502020204030204" pitchFamily="34" charset="0"/>
              </a:rPr>
              <a:t>"Ação"</a:t>
            </a:r>
            <a:endParaRPr lang="en-US" sz="3200" b="1" dirty="0">
              <a:solidFill>
                <a:schemeClr val="bg1"/>
              </a:solidFill>
              <a:latin typeface="Calibri" panose="020F0502020204030204" pitchFamily="34" charset="0"/>
              <a:ea typeface="SimSun" panose="02010600030101010101" pitchFamily="2" charset="-122"/>
              <a:cs typeface="Calibri" panose="020F0502020204030204" pitchFamily="34" charset="0"/>
            </a:endParaRPr>
          </a:p>
        </p:txBody>
      </p:sp>
      <p:sp>
        <p:nvSpPr>
          <p:cNvPr id="2" name="Slide Number Placeholder 1">
            <a:extLst>
              <a:ext uri="{FF2B5EF4-FFF2-40B4-BE49-F238E27FC236}">
                <a16:creationId xmlns:a16="http://schemas.microsoft.com/office/drawing/2014/main" xmlns="" id="{73910723-DC1D-0E0A-CE10-4AC0B2B8D543}"/>
              </a:ext>
            </a:extLst>
          </p:cNvPr>
          <p:cNvSpPr>
            <a:spLocks noGrp="1"/>
          </p:cNvSpPr>
          <p:nvPr>
            <p:ph type="sldNum" sz="quarter" idx="12"/>
          </p:nvPr>
        </p:nvSpPr>
        <p:spPr/>
        <p:txBody>
          <a:bodyPr/>
          <a:lstStyle/>
          <a:p>
            <a:fld id="{A49FEDE7-8061-9B4D-88A1-7EA83A94C31B}" type="slidenum">
              <a:rPr lang="x-none" smtClean="0"/>
              <a:t>18</a:t>
            </a:fld>
            <a:endParaRPr lang="x-none"/>
          </a:p>
        </p:txBody>
      </p:sp>
      <p:grpSp>
        <p:nvGrpSpPr>
          <p:cNvPr id="5" name="Grupo 4"/>
          <p:cNvGrpSpPr/>
          <p:nvPr/>
        </p:nvGrpSpPr>
        <p:grpSpPr>
          <a:xfrm>
            <a:off x="2899158" y="1622432"/>
            <a:ext cx="3257550" cy="4210050"/>
            <a:chOff x="6176738" y="1588391"/>
            <a:chExt cx="3257550" cy="421005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6738" y="1588391"/>
              <a:ext cx="325755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ixaDeTexto 3"/>
            <p:cNvSpPr txBox="1"/>
            <p:nvPr/>
          </p:nvSpPr>
          <p:spPr>
            <a:xfrm>
              <a:off x="6384314" y="1592862"/>
              <a:ext cx="3049974" cy="1692771"/>
            </a:xfrm>
            <a:prstGeom prst="rect">
              <a:avLst/>
            </a:prstGeom>
            <a:noFill/>
          </p:spPr>
          <p:txBody>
            <a:bodyPr wrap="square" rtlCol="0">
              <a:spAutoFit/>
            </a:bodyPr>
            <a:lstStyle/>
            <a:p>
              <a:pPr algn="r"/>
              <a:r>
                <a:rPr lang="pt-PT" sz="2800" b="1" dirty="0">
                  <a:solidFill>
                    <a:srgbClr val="0088B8"/>
                  </a:solidFill>
                </a:rPr>
                <a:t>Você </a:t>
              </a:r>
              <a:r>
                <a:rPr lang="pt-PT" sz="2800" b="1" dirty="0" smtClean="0">
                  <a:solidFill>
                    <a:srgbClr val="0088B8"/>
                  </a:solidFill>
                </a:rPr>
                <a:t>Sabia</a:t>
              </a:r>
              <a:r>
                <a:rPr lang="pt-PT" sz="2800" b="1" dirty="0">
                  <a:solidFill>
                    <a:srgbClr val="0088B8"/>
                  </a:solidFill>
                </a:rPr>
                <a:t>?</a:t>
              </a:r>
              <a:endParaRPr lang="pt-BR" sz="2800" b="1" dirty="0">
                <a:solidFill>
                  <a:srgbClr val="0088B8"/>
                </a:solidFill>
              </a:endParaRPr>
            </a:p>
            <a:p>
              <a:pPr marL="628650"/>
              <a:r>
                <a:rPr lang="pt-PT" sz="1200" dirty="0" smtClean="0">
                  <a:solidFill>
                    <a:srgbClr val="0097CC"/>
                  </a:solidFill>
                </a:rPr>
                <a:t>Os animais </a:t>
              </a:r>
              <a:r>
                <a:rPr lang="pt-PT" sz="1200" dirty="0">
                  <a:solidFill>
                    <a:srgbClr val="0097CC"/>
                  </a:solidFill>
                </a:rPr>
                <a:t>do oceano confundem plástico no oceano com comida</a:t>
              </a:r>
              <a:r>
                <a:rPr lang="pt-PT" sz="1400" dirty="0">
                  <a:solidFill>
                    <a:srgbClr val="0097CC"/>
                  </a:solidFill>
                </a:rPr>
                <a:t>.</a:t>
              </a:r>
              <a:endParaRPr lang="pt-BR" sz="1400" dirty="0">
                <a:solidFill>
                  <a:srgbClr val="0097CC"/>
                </a:solidFill>
              </a:endParaRPr>
            </a:p>
            <a:p>
              <a:pPr>
                <a:spcBef>
                  <a:spcPts val="1200"/>
                </a:spcBef>
              </a:pPr>
              <a:r>
                <a:rPr lang="pt-PT" sz="1600" b="1" dirty="0" smtClean="0">
                  <a:solidFill>
                    <a:srgbClr val="00B4B0"/>
                  </a:solidFill>
                </a:rPr>
                <a:t>Vamos </a:t>
              </a:r>
              <a:r>
                <a:rPr lang="pt-PT" sz="1600" b="1" dirty="0">
                  <a:solidFill>
                    <a:srgbClr val="00B4B0"/>
                  </a:solidFill>
                </a:rPr>
                <a:t>manter </a:t>
              </a:r>
              <a:r>
                <a:rPr lang="pt-PT" sz="1600" b="1" dirty="0" smtClean="0">
                  <a:solidFill>
                    <a:srgbClr val="00B4B0"/>
                  </a:solidFill>
                </a:rPr>
                <a:t>os nossos oceanos</a:t>
              </a:r>
              <a:endParaRPr lang="pt-BR" sz="1600" dirty="0">
                <a:solidFill>
                  <a:srgbClr val="00B4B0"/>
                </a:solidFill>
              </a:endParaRPr>
            </a:p>
            <a:p>
              <a:pPr algn="r"/>
              <a:r>
                <a:rPr lang="pt-PT" sz="2400" b="1" dirty="0" smtClean="0">
                  <a:solidFill>
                    <a:srgbClr val="00B4B0"/>
                  </a:solidFill>
                </a:rPr>
                <a:t>LIMPOS!</a:t>
              </a:r>
              <a:endParaRPr lang="pt-BR" sz="2400" dirty="0">
                <a:solidFill>
                  <a:srgbClr val="00B4B0"/>
                </a:solidFill>
              </a:endParaRPr>
            </a:p>
          </p:txBody>
        </p:sp>
      </p:grpSp>
      <p:grpSp>
        <p:nvGrpSpPr>
          <p:cNvPr id="8" name="Grupo 7"/>
          <p:cNvGrpSpPr/>
          <p:nvPr/>
        </p:nvGrpSpPr>
        <p:grpSpPr>
          <a:xfrm>
            <a:off x="6256026" y="1613573"/>
            <a:ext cx="3049974" cy="4200525"/>
            <a:chOff x="3926288" y="1710483"/>
            <a:chExt cx="3049974" cy="4200525"/>
          </a:xfrm>
        </p:grpSpPr>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6288" y="1710483"/>
              <a:ext cx="2971800"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aixaDeTexto 13"/>
            <p:cNvSpPr txBox="1"/>
            <p:nvPr/>
          </p:nvSpPr>
          <p:spPr>
            <a:xfrm>
              <a:off x="3926288" y="1777273"/>
              <a:ext cx="3049974" cy="3993401"/>
            </a:xfrm>
            <a:prstGeom prst="rect">
              <a:avLst/>
            </a:prstGeom>
            <a:noFill/>
          </p:spPr>
          <p:txBody>
            <a:bodyPr wrap="square" rtlCol="0">
              <a:spAutoFit/>
            </a:bodyPr>
            <a:lstStyle/>
            <a:p>
              <a:pPr algn="ctr"/>
              <a:r>
                <a:rPr lang="pt-PT" sz="2800" b="1" dirty="0">
                  <a:solidFill>
                    <a:schemeClr val="accent6">
                      <a:lumMod val="75000"/>
                    </a:schemeClr>
                  </a:solidFill>
                </a:rPr>
                <a:t>RECICLAGEM EM CASA</a:t>
              </a:r>
              <a:endParaRPr lang="pt-BR" sz="2800" dirty="0">
                <a:solidFill>
                  <a:schemeClr val="accent6">
                    <a:lumMod val="75000"/>
                  </a:schemeClr>
                </a:solidFill>
              </a:endParaRPr>
            </a:p>
            <a:p>
              <a:r>
                <a:rPr lang="pt-BR" sz="2800" b="1" dirty="0"/>
                <a:t> </a:t>
              </a:r>
              <a:endParaRPr lang="pt-BR" sz="2800" dirty="0"/>
            </a:p>
            <a:p>
              <a:endParaRPr lang="pt-PT" sz="800" b="1" dirty="0" smtClean="0"/>
            </a:p>
            <a:p>
              <a:endParaRPr lang="pt-PT" sz="800" b="1" dirty="0"/>
            </a:p>
            <a:p>
              <a:pPr>
                <a:spcBef>
                  <a:spcPts val="600"/>
                </a:spcBef>
              </a:pPr>
              <a:r>
                <a:rPr lang="pt-PT" sz="750" b="1" dirty="0" smtClean="0"/>
                <a:t>               </a:t>
              </a:r>
              <a:r>
                <a:rPr lang="pt-PT" sz="700" b="1" dirty="0" smtClean="0">
                  <a:solidFill>
                    <a:schemeClr val="bg1"/>
                  </a:solidFill>
                </a:rPr>
                <a:t>Papel             Plástico          Metal             Vidro            Orgânico</a:t>
              </a:r>
              <a:endParaRPr lang="pt-PT" sz="700" b="1" dirty="0">
                <a:solidFill>
                  <a:schemeClr val="bg1"/>
                </a:solidFill>
              </a:endParaRPr>
            </a:p>
            <a:p>
              <a:endParaRPr lang="pt-BR" sz="2800" dirty="0"/>
            </a:p>
            <a:p>
              <a:pPr marL="444500"/>
              <a:endParaRPr lang="pt-PT" sz="1200" b="1" dirty="0" smtClean="0"/>
            </a:p>
            <a:p>
              <a:pPr marL="444500"/>
              <a:endParaRPr lang="pt-PT" sz="1200" b="1" dirty="0"/>
            </a:p>
            <a:p>
              <a:pPr marL="444500"/>
              <a:endParaRPr lang="pt-PT" sz="1400" b="1" dirty="0" smtClean="0"/>
            </a:p>
            <a:p>
              <a:pPr marL="444500"/>
              <a:r>
                <a:rPr lang="pt-PT" sz="1200" b="1" dirty="0" smtClean="0"/>
                <a:t>Saiba </a:t>
              </a:r>
              <a:r>
                <a:rPr lang="pt-PT" sz="1200" b="1" dirty="0"/>
                <a:t>o que você pode reciclar.</a:t>
              </a:r>
            </a:p>
            <a:p>
              <a:pPr marL="444500"/>
              <a:endParaRPr lang="pt-BR" sz="700" dirty="0"/>
            </a:p>
            <a:p>
              <a:pPr marL="444500"/>
              <a:r>
                <a:rPr lang="pt-PT" sz="1200" b="1" dirty="0"/>
                <a:t>Esvazie, limpe e seque antes </a:t>
              </a:r>
              <a:r>
                <a:rPr lang="pt-PT" sz="1200" b="1" dirty="0" smtClean="0"/>
                <a:t>                    de </a:t>
              </a:r>
              <a:r>
                <a:rPr lang="pt-PT" sz="1200" b="1" dirty="0"/>
                <a:t>colocar no lixo.</a:t>
              </a:r>
            </a:p>
            <a:p>
              <a:pPr marL="444500"/>
              <a:endParaRPr lang="pt-BR" sz="300" dirty="0"/>
            </a:p>
            <a:p>
              <a:pPr marL="444500"/>
              <a:r>
                <a:rPr lang="pt-PT" sz="1200" b="1" dirty="0"/>
                <a:t>Coloque os recicláveis na </a:t>
              </a:r>
              <a:r>
                <a:rPr lang="pt-PT" sz="1200" b="1" dirty="0" smtClean="0"/>
                <a:t>                    lixeira </a:t>
              </a:r>
              <a:r>
                <a:rPr lang="pt-PT" sz="1200" b="1" dirty="0"/>
                <a:t>correta.</a:t>
              </a:r>
              <a:endParaRPr lang="pt-BR" sz="1200" dirty="0"/>
            </a:p>
          </p:txBody>
        </p:sp>
      </p:grpSp>
    </p:spTree>
    <p:extLst>
      <p:ext uri="{BB962C8B-B14F-4D97-AF65-F5344CB8AC3E}">
        <p14:creationId xmlns:p14="http://schemas.microsoft.com/office/powerpoint/2010/main" val="72202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people&#10;&#10;Description automatically generated">
            <a:extLst>
              <a:ext uri="{FF2B5EF4-FFF2-40B4-BE49-F238E27FC236}">
                <a16:creationId xmlns:a16="http://schemas.microsoft.com/office/drawing/2014/main" xmlns="" id="{A904F6A8-8037-4D4A-A062-5112F713C25F}"/>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xmlns="" id="{FA43B758-C8CE-0747-A0BD-01B054076AE1}"/>
              </a:ext>
            </a:extLst>
          </p:cNvPr>
          <p:cNvPicPr>
            <a:picLocks noChangeAspect="1"/>
          </p:cNvPicPr>
          <p:nvPr/>
        </p:nvPicPr>
        <p:blipFill rotWithShape="1">
          <a:blip r:embed="rId4"/>
          <a:srcRect r="11" b="25"/>
          <a:stretch/>
        </p:blipFill>
        <p:spPr>
          <a:xfrm>
            <a:off x="1255510" y="718191"/>
            <a:ext cx="9291874" cy="923940"/>
          </a:xfrm>
          <a:prstGeom prst="rect">
            <a:avLst/>
          </a:prstGeom>
        </p:spPr>
      </p:pic>
      <p:sp>
        <p:nvSpPr>
          <p:cNvPr id="6" name="TextBox 5">
            <a:extLst>
              <a:ext uri="{FF2B5EF4-FFF2-40B4-BE49-F238E27FC236}">
                <a16:creationId xmlns:a16="http://schemas.microsoft.com/office/drawing/2014/main" xmlns="" id="{3761F021-734D-6843-96C8-D75D6EF74CB6}"/>
              </a:ext>
            </a:extLst>
          </p:cNvPr>
          <p:cNvSpPr txBox="1"/>
          <p:nvPr/>
        </p:nvSpPr>
        <p:spPr>
          <a:xfrm>
            <a:off x="-326263" y="177851"/>
            <a:ext cx="12844525" cy="646331"/>
          </a:xfrm>
          <a:prstGeom prst="rect">
            <a:avLst/>
          </a:prstGeom>
          <a:noFill/>
        </p:spPr>
        <p:txBody>
          <a:bodyPr wrap="square" rtlCol="0">
            <a:spAutoFit/>
          </a:bodyPr>
          <a:lstStyle/>
          <a:p>
            <a:pPr algn="ctr"/>
            <a:r>
              <a:rPr lang="pt-BR"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Como criar o seu APS </a:t>
            </a:r>
            <a:r>
              <a:rPr lang="pt-BR" sz="3600" b="1" dirty="0" smtClean="0">
                <a:solidFill>
                  <a:srgbClr val="29C7F7"/>
                </a:solidFill>
                <a:latin typeface="Calibri" panose="020F0502020204030204" pitchFamily="34" charset="0"/>
                <a:ea typeface="SimSun" panose="02010600030101010101" pitchFamily="2" charset="-122"/>
                <a:cs typeface="Calibri" panose="020F0502020204030204" pitchFamily="34" charset="0"/>
              </a:rPr>
              <a:t>"Waste Hero" </a:t>
            </a:r>
            <a:r>
              <a:rPr lang="pt-BR" sz="3600" b="1" dirty="0" smtClean="0">
                <a:solidFill>
                  <a:srgbClr val="262626"/>
                </a:solidFill>
                <a:latin typeface="Calibri" panose="020F0502020204030204" pitchFamily="34" charset="0"/>
                <a:ea typeface="SimSun" panose="02010600030101010101" pitchFamily="2" charset="-122"/>
                <a:cs typeface="Calibri" panose="020F0502020204030204" pitchFamily="34" charset="0"/>
              </a:rPr>
              <a:t>para a sua escola.</a:t>
            </a:r>
            <a:endParaRPr lang="pt-BR" sz="3600" b="1" dirty="0">
              <a:solidFill>
                <a:srgbClr val="262626"/>
              </a:solidFill>
              <a:latin typeface="Calibri" panose="020F0502020204030204" pitchFamily="34" charset="0"/>
              <a:ea typeface="SimSun" panose="02010600030101010101" pitchFamily="2" charset="-122"/>
              <a:cs typeface="Calibri" panose="020F0502020204030204" pitchFamily="34" charset="0"/>
            </a:endParaRPr>
          </a:p>
        </p:txBody>
      </p:sp>
      <p:sp>
        <p:nvSpPr>
          <p:cNvPr id="35" name="Oval 34">
            <a:extLst>
              <a:ext uri="{FF2B5EF4-FFF2-40B4-BE49-F238E27FC236}">
                <a16:creationId xmlns:a16="http://schemas.microsoft.com/office/drawing/2014/main" xmlns="" id="{3651EAF2-FB26-1B45-932A-197F67B91ED3}"/>
              </a:ext>
            </a:extLst>
          </p:cNvPr>
          <p:cNvSpPr/>
          <p:nvPr/>
        </p:nvSpPr>
        <p:spPr>
          <a:xfrm>
            <a:off x="2297321" y="1580485"/>
            <a:ext cx="646332" cy="646332"/>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6" name="TextBox 35">
            <a:extLst>
              <a:ext uri="{FF2B5EF4-FFF2-40B4-BE49-F238E27FC236}">
                <a16:creationId xmlns:a16="http://schemas.microsoft.com/office/drawing/2014/main" xmlns="" id="{17741492-3A0C-024E-A377-99B4250D1A54}"/>
              </a:ext>
            </a:extLst>
          </p:cNvPr>
          <p:cNvSpPr txBox="1"/>
          <p:nvPr/>
        </p:nvSpPr>
        <p:spPr>
          <a:xfrm>
            <a:off x="1132764" y="1642131"/>
            <a:ext cx="1164557" cy="523220"/>
          </a:xfrm>
          <a:prstGeom prst="rect">
            <a:avLst/>
          </a:prstGeom>
          <a:noFill/>
        </p:spPr>
        <p:txBody>
          <a:bodyPr wrap="square" rtlCol="0">
            <a:spAutoFit/>
          </a:bodyPr>
          <a:lstStyle/>
          <a:p>
            <a:r>
              <a:rPr lang="pt-BR" sz="2800" b="1" dirty="0" smtClean="0">
                <a:solidFill>
                  <a:srgbClr val="29C7F7"/>
                </a:solidFill>
              </a:rPr>
              <a:t>Passo</a:t>
            </a:r>
            <a:endParaRPr lang="pt-BR" sz="2800" b="1" dirty="0">
              <a:solidFill>
                <a:srgbClr val="29C7F7"/>
              </a:solidFill>
            </a:endParaRPr>
          </a:p>
        </p:txBody>
      </p:sp>
      <p:sp>
        <p:nvSpPr>
          <p:cNvPr id="45" name="TextBox 44">
            <a:extLst>
              <a:ext uri="{FF2B5EF4-FFF2-40B4-BE49-F238E27FC236}">
                <a16:creationId xmlns:a16="http://schemas.microsoft.com/office/drawing/2014/main" xmlns="" id="{44AC5DFA-0CC8-F34A-A1F5-C5AB2C941247}"/>
              </a:ext>
            </a:extLst>
          </p:cNvPr>
          <p:cNvSpPr txBox="1"/>
          <p:nvPr/>
        </p:nvSpPr>
        <p:spPr>
          <a:xfrm>
            <a:off x="2297321" y="1642131"/>
            <a:ext cx="677561" cy="523220"/>
          </a:xfrm>
          <a:prstGeom prst="rect">
            <a:avLst/>
          </a:prstGeom>
          <a:noFill/>
        </p:spPr>
        <p:txBody>
          <a:bodyPr wrap="square" rtlCol="0">
            <a:spAutoFit/>
          </a:bodyPr>
          <a:lstStyle/>
          <a:p>
            <a:pPr algn="ctr"/>
            <a:r>
              <a:rPr lang="pt-BR" sz="2800" b="1" dirty="0" smtClean="0">
                <a:solidFill>
                  <a:schemeClr val="bg1"/>
                </a:solidFill>
              </a:rPr>
              <a:t>1</a:t>
            </a:r>
            <a:endParaRPr lang="pt-BR" sz="2800" b="1" dirty="0">
              <a:solidFill>
                <a:schemeClr val="bg1"/>
              </a:solidFill>
            </a:endParaRPr>
          </a:p>
        </p:txBody>
      </p:sp>
      <p:sp>
        <p:nvSpPr>
          <p:cNvPr id="46" name="Rectangle 45">
            <a:extLst>
              <a:ext uri="{FF2B5EF4-FFF2-40B4-BE49-F238E27FC236}">
                <a16:creationId xmlns:a16="http://schemas.microsoft.com/office/drawing/2014/main" xmlns="" id="{E3342888-E41C-4B44-90A1-E6317C40D1C8}"/>
              </a:ext>
            </a:extLst>
          </p:cNvPr>
          <p:cNvSpPr/>
          <p:nvPr/>
        </p:nvSpPr>
        <p:spPr>
          <a:xfrm>
            <a:off x="3161842" y="1696119"/>
            <a:ext cx="6658292" cy="437043"/>
          </a:xfrm>
          <a:prstGeom prst="rect">
            <a:avLst/>
          </a:prstGeom>
        </p:spPr>
        <p:txBody>
          <a:bodyPr wrap="square">
            <a:spAutoFit/>
          </a:bodyPr>
          <a:lstStyle/>
          <a:p>
            <a:pPr algn="thaiDist">
              <a:lnSpc>
                <a:spcPct val="120000"/>
              </a:lnSpc>
              <a:tabLst>
                <a:tab pos="531813" algn="l"/>
              </a:tabLst>
            </a:pPr>
            <a:r>
              <a:rPr lang="pt-BR" sz="2000" b="1" dirty="0" smtClean="0">
                <a:solidFill>
                  <a:srgbClr val="262626"/>
                </a:solidFill>
              </a:rPr>
              <a:t>Identifique seu público. Quem verá seu cartaz na escola? </a:t>
            </a:r>
            <a:endParaRPr lang="pt-BR" sz="2000" dirty="0">
              <a:solidFill>
                <a:srgbClr val="262626"/>
              </a:solidFill>
            </a:endParaRPr>
          </a:p>
        </p:txBody>
      </p:sp>
      <p:sp>
        <p:nvSpPr>
          <p:cNvPr id="2" name="Down Arrow 1">
            <a:extLst>
              <a:ext uri="{FF2B5EF4-FFF2-40B4-BE49-F238E27FC236}">
                <a16:creationId xmlns:a16="http://schemas.microsoft.com/office/drawing/2014/main" xmlns="" id="{5356FF46-E1E4-7A44-A58C-0BBBA83953BB}"/>
              </a:ext>
            </a:extLst>
          </p:cNvPr>
          <p:cNvSpPr/>
          <p:nvPr/>
        </p:nvSpPr>
        <p:spPr>
          <a:xfrm>
            <a:off x="2499728" y="2340378"/>
            <a:ext cx="250665" cy="299449"/>
          </a:xfrm>
          <a:prstGeom prst="downArrow">
            <a:avLst/>
          </a:prstGeom>
          <a:solidFill>
            <a:srgbClr val="3AC69D"/>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rgbClr val="29C7F7"/>
              </a:solidFill>
            </a:endParaRPr>
          </a:p>
        </p:txBody>
      </p:sp>
      <p:sp>
        <p:nvSpPr>
          <p:cNvPr id="52" name="Oval 51">
            <a:extLst>
              <a:ext uri="{FF2B5EF4-FFF2-40B4-BE49-F238E27FC236}">
                <a16:creationId xmlns:a16="http://schemas.microsoft.com/office/drawing/2014/main" xmlns="" id="{777A1088-2167-0944-A2AD-405BE1625FC5}"/>
              </a:ext>
            </a:extLst>
          </p:cNvPr>
          <p:cNvSpPr/>
          <p:nvPr/>
        </p:nvSpPr>
        <p:spPr>
          <a:xfrm>
            <a:off x="2297321" y="2710610"/>
            <a:ext cx="646332" cy="646332"/>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3" name="TextBox 52">
            <a:extLst>
              <a:ext uri="{FF2B5EF4-FFF2-40B4-BE49-F238E27FC236}">
                <a16:creationId xmlns:a16="http://schemas.microsoft.com/office/drawing/2014/main" xmlns="" id="{03ED6390-DA9F-DB44-8C8D-5B209CEFC472}"/>
              </a:ext>
            </a:extLst>
          </p:cNvPr>
          <p:cNvSpPr txBox="1"/>
          <p:nvPr/>
        </p:nvSpPr>
        <p:spPr>
          <a:xfrm>
            <a:off x="1132764" y="2772256"/>
            <a:ext cx="1164557" cy="523220"/>
          </a:xfrm>
          <a:prstGeom prst="rect">
            <a:avLst/>
          </a:prstGeom>
          <a:noFill/>
        </p:spPr>
        <p:txBody>
          <a:bodyPr wrap="square" rtlCol="0">
            <a:spAutoFit/>
          </a:bodyPr>
          <a:lstStyle/>
          <a:p>
            <a:r>
              <a:rPr lang="pt-BR" sz="2800" b="1" dirty="0" smtClean="0">
                <a:solidFill>
                  <a:srgbClr val="29C7F7"/>
                </a:solidFill>
              </a:rPr>
              <a:t>Passo</a:t>
            </a:r>
            <a:endParaRPr lang="pt-BR" sz="2800" b="1" dirty="0">
              <a:solidFill>
                <a:srgbClr val="29C7F7"/>
              </a:solidFill>
            </a:endParaRPr>
          </a:p>
        </p:txBody>
      </p:sp>
      <p:sp>
        <p:nvSpPr>
          <p:cNvPr id="54" name="TextBox 53">
            <a:extLst>
              <a:ext uri="{FF2B5EF4-FFF2-40B4-BE49-F238E27FC236}">
                <a16:creationId xmlns:a16="http://schemas.microsoft.com/office/drawing/2014/main" xmlns="" id="{EA89850F-517B-904B-B93E-2E4EFD48D44F}"/>
              </a:ext>
            </a:extLst>
          </p:cNvPr>
          <p:cNvSpPr txBox="1"/>
          <p:nvPr/>
        </p:nvSpPr>
        <p:spPr>
          <a:xfrm>
            <a:off x="2297321" y="2772256"/>
            <a:ext cx="677561" cy="523220"/>
          </a:xfrm>
          <a:prstGeom prst="rect">
            <a:avLst/>
          </a:prstGeom>
          <a:noFill/>
        </p:spPr>
        <p:txBody>
          <a:bodyPr wrap="square" rtlCol="0">
            <a:spAutoFit/>
          </a:bodyPr>
          <a:lstStyle/>
          <a:p>
            <a:pPr algn="ctr"/>
            <a:r>
              <a:rPr lang="pt-BR" sz="2800" b="1" dirty="0" smtClean="0">
                <a:solidFill>
                  <a:schemeClr val="bg1"/>
                </a:solidFill>
              </a:rPr>
              <a:t>2</a:t>
            </a:r>
            <a:endParaRPr lang="pt-BR" sz="2800" b="1" dirty="0">
              <a:solidFill>
                <a:schemeClr val="bg1"/>
              </a:solidFill>
            </a:endParaRPr>
          </a:p>
        </p:txBody>
      </p:sp>
      <p:sp>
        <p:nvSpPr>
          <p:cNvPr id="55" name="Rectangle 54">
            <a:extLst>
              <a:ext uri="{FF2B5EF4-FFF2-40B4-BE49-F238E27FC236}">
                <a16:creationId xmlns:a16="http://schemas.microsoft.com/office/drawing/2014/main" xmlns="" id="{4F36C414-2FDD-544E-BA19-432360D60BD6}"/>
              </a:ext>
            </a:extLst>
          </p:cNvPr>
          <p:cNvSpPr/>
          <p:nvPr/>
        </p:nvSpPr>
        <p:spPr>
          <a:xfrm>
            <a:off x="3161841" y="2826244"/>
            <a:ext cx="8725359" cy="461665"/>
          </a:xfrm>
          <a:prstGeom prst="rect">
            <a:avLst/>
          </a:prstGeom>
        </p:spPr>
        <p:txBody>
          <a:bodyPr wrap="square">
            <a:spAutoFit/>
          </a:bodyPr>
          <a:lstStyle/>
          <a:p>
            <a:pPr algn="thaiDist">
              <a:lnSpc>
                <a:spcPct val="120000"/>
              </a:lnSpc>
              <a:tabLst>
                <a:tab pos="531813" algn="l"/>
              </a:tabLst>
            </a:pPr>
            <a:r>
              <a:rPr lang="pt-BR" sz="2000" b="1" dirty="0" smtClean="0">
                <a:solidFill>
                  <a:srgbClr val="262626"/>
                </a:solidFill>
              </a:rPr>
              <a:t>Crie o seu super-herói "Waste Hero". "O homem ou a mulher garrafa?”</a:t>
            </a:r>
            <a:endParaRPr lang="pt-BR" sz="2000" dirty="0">
              <a:solidFill>
                <a:srgbClr val="262626"/>
              </a:solidFill>
            </a:endParaRPr>
          </a:p>
        </p:txBody>
      </p:sp>
      <p:sp>
        <p:nvSpPr>
          <p:cNvPr id="56" name="Down Arrow 55">
            <a:extLst>
              <a:ext uri="{FF2B5EF4-FFF2-40B4-BE49-F238E27FC236}">
                <a16:creationId xmlns:a16="http://schemas.microsoft.com/office/drawing/2014/main" xmlns="" id="{5571C3DC-F5F5-6F4F-B242-F3162FFE9D1C}"/>
              </a:ext>
            </a:extLst>
          </p:cNvPr>
          <p:cNvSpPr/>
          <p:nvPr/>
        </p:nvSpPr>
        <p:spPr>
          <a:xfrm>
            <a:off x="2499728" y="3470503"/>
            <a:ext cx="250665" cy="299449"/>
          </a:xfrm>
          <a:prstGeom prst="downArrow">
            <a:avLst/>
          </a:prstGeom>
          <a:solidFill>
            <a:srgbClr val="3AC69D"/>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7" name="Oval 56">
            <a:extLst>
              <a:ext uri="{FF2B5EF4-FFF2-40B4-BE49-F238E27FC236}">
                <a16:creationId xmlns:a16="http://schemas.microsoft.com/office/drawing/2014/main" xmlns="" id="{23AE0C80-3F6A-6F4E-8953-9BA09ED6850E}"/>
              </a:ext>
            </a:extLst>
          </p:cNvPr>
          <p:cNvSpPr/>
          <p:nvPr/>
        </p:nvSpPr>
        <p:spPr>
          <a:xfrm>
            <a:off x="2297321" y="3840735"/>
            <a:ext cx="646332" cy="646332"/>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8" name="TextBox 57">
            <a:extLst>
              <a:ext uri="{FF2B5EF4-FFF2-40B4-BE49-F238E27FC236}">
                <a16:creationId xmlns:a16="http://schemas.microsoft.com/office/drawing/2014/main" xmlns="" id="{96CE5496-DD75-254F-9609-4EB01EE99C7A}"/>
              </a:ext>
            </a:extLst>
          </p:cNvPr>
          <p:cNvSpPr txBox="1"/>
          <p:nvPr/>
        </p:nvSpPr>
        <p:spPr>
          <a:xfrm>
            <a:off x="1132764" y="3902381"/>
            <a:ext cx="1164557" cy="523220"/>
          </a:xfrm>
          <a:prstGeom prst="rect">
            <a:avLst/>
          </a:prstGeom>
          <a:noFill/>
        </p:spPr>
        <p:txBody>
          <a:bodyPr wrap="square" rtlCol="0">
            <a:spAutoFit/>
          </a:bodyPr>
          <a:lstStyle/>
          <a:p>
            <a:r>
              <a:rPr lang="pt-BR" sz="2800" b="1" dirty="0" smtClean="0">
                <a:solidFill>
                  <a:srgbClr val="29C7F7"/>
                </a:solidFill>
              </a:rPr>
              <a:t>Passo</a:t>
            </a:r>
            <a:endParaRPr lang="pt-BR" sz="2800" b="1" dirty="0">
              <a:solidFill>
                <a:srgbClr val="29C7F7"/>
              </a:solidFill>
            </a:endParaRPr>
          </a:p>
        </p:txBody>
      </p:sp>
      <p:sp>
        <p:nvSpPr>
          <p:cNvPr id="59" name="TextBox 58">
            <a:extLst>
              <a:ext uri="{FF2B5EF4-FFF2-40B4-BE49-F238E27FC236}">
                <a16:creationId xmlns:a16="http://schemas.microsoft.com/office/drawing/2014/main" xmlns="" id="{520EE419-DB82-FD45-8EC6-804276BBCD12}"/>
              </a:ext>
            </a:extLst>
          </p:cNvPr>
          <p:cNvSpPr txBox="1"/>
          <p:nvPr/>
        </p:nvSpPr>
        <p:spPr>
          <a:xfrm>
            <a:off x="2297321" y="3902381"/>
            <a:ext cx="677561" cy="523220"/>
          </a:xfrm>
          <a:prstGeom prst="rect">
            <a:avLst/>
          </a:prstGeom>
          <a:noFill/>
        </p:spPr>
        <p:txBody>
          <a:bodyPr wrap="square" rtlCol="0">
            <a:spAutoFit/>
          </a:bodyPr>
          <a:lstStyle/>
          <a:p>
            <a:pPr algn="ctr"/>
            <a:r>
              <a:rPr lang="pt-BR" sz="2800" b="1" dirty="0" smtClean="0">
                <a:solidFill>
                  <a:schemeClr val="bg1"/>
                </a:solidFill>
              </a:rPr>
              <a:t>3</a:t>
            </a:r>
            <a:endParaRPr lang="pt-BR" sz="2800" b="1" dirty="0">
              <a:solidFill>
                <a:schemeClr val="bg1"/>
              </a:solidFill>
            </a:endParaRPr>
          </a:p>
        </p:txBody>
      </p:sp>
      <p:sp>
        <p:nvSpPr>
          <p:cNvPr id="60" name="Rectangle 59">
            <a:extLst>
              <a:ext uri="{FF2B5EF4-FFF2-40B4-BE49-F238E27FC236}">
                <a16:creationId xmlns:a16="http://schemas.microsoft.com/office/drawing/2014/main" xmlns="" id="{EE787929-4D2E-F543-8D7B-6A638F4F0593}"/>
              </a:ext>
            </a:extLst>
          </p:cNvPr>
          <p:cNvSpPr/>
          <p:nvPr/>
        </p:nvSpPr>
        <p:spPr>
          <a:xfrm>
            <a:off x="3161841" y="3765298"/>
            <a:ext cx="8551188" cy="830997"/>
          </a:xfrm>
          <a:prstGeom prst="rect">
            <a:avLst/>
          </a:prstGeom>
        </p:spPr>
        <p:txBody>
          <a:bodyPr wrap="square">
            <a:spAutoFit/>
          </a:bodyPr>
          <a:lstStyle/>
          <a:p>
            <a:pPr algn="thaiDist">
              <a:lnSpc>
                <a:spcPct val="120000"/>
              </a:lnSpc>
              <a:tabLst>
                <a:tab pos="531813" algn="l"/>
              </a:tabLst>
            </a:pPr>
            <a:r>
              <a:rPr lang="pt-BR" sz="2000" b="1" dirty="0" smtClean="0">
                <a:solidFill>
                  <a:srgbClr val="262626"/>
                </a:solidFill>
              </a:rPr>
              <a:t>Crie a sua mensagem sobre o porquê precisarmos de reciclar (Problema e Dica de Reciclagem).</a:t>
            </a:r>
            <a:endParaRPr lang="pt-BR" sz="2000" dirty="0">
              <a:solidFill>
                <a:srgbClr val="262626"/>
              </a:solidFill>
            </a:endParaRPr>
          </a:p>
        </p:txBody>
      </p:sp>
      <p:sp>
        <p:nvSpPr>
          <p:cNvPr id="61" name="Down Arrow 60">
            <a:extLst>
              <a:ext uri="{FF2B5EF4-FFF2-40B4-BE49-F238E27FC236}">
                <a16:creationId xmlns:a16="http://schemas.microsoft.com/office/drawing/2014/main" xmlns="" id="{645AAA9D-481A-1142-8C19-FCFE18CA0F0B}"/>
              </a:ext>
            </a:extLst>
          </p:cNvPr>
          <p:cNvSpPr/>
          <p:nvPr/>
        </p:nvSpPr>
        <p:spPr>
          <a:xfrm>
            <a:off x="2499728" y="4600628"/>
            <a:ext cx="250665" cy="299449"/>
          </a:xfrm>
          <a:prstGeom prst="downArrow">
            <a:avLst/>
          </a:prstGeom>
          <a:solidFill>
            <a:srgbClr val="3AC69D"/>
          </a:solidFill>
          <a:ln>
            <a:solidFill>
              <a:srgbClr val="2626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2" name="Oval 61">
            <a:extLst>
              <a:ext uri="{FF2B5EF4-FFF2-40B4-BE49-F238E27FC236}">
                <a16:creationId xmlns:a16="http://schemas.microsoft.com/office/drawing/2014/main" xmlns="" id="{12380AC8-CF4C-C14B-99C6-2815F59C0C57}"/>
              </a:ext>
            </a:extLst>
          </p:cNvPr>
          <p:cNvSpPr/>
          <p:nvPr/>
        </p:nvSpPr>
        <p:spPr>
          <a:xfrm>
            <a:off x="2297321" y="4978338"/>
            <a:ext cx="646332" cy="646332"/>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3" name="TextBox 62">
            <a:extLst>
              <a:ext uri="{FF2B5EF4-FFF2-40B4-BE49-F238E27FC236}">
                <a16:creationId xmlns:a16="http://schemas.microsoft.com/office/drawing/2014/main" xmlns="" id="{D3D14B94-A76D-8540-9779-AE897E8A6350}"/>
              </a:ext>
            </a:extLst>
          </p:cNvPr>
          <p:cNvSpPr txBox="1"/>
          <p:nvPr/>
        </p:nvSpPr>
        <p:spPr>
          <a:xfrm>
            <a:off x="1132764" y="5039984"/>
            <a:ext cx="1164557" cy="523220"/>
          </a:xfrm>
          <a:prstGeom prst="rect">
            <a:avLst/>
          </a:prstGeom>
          <a:noFill/>
        </p:spPr>
        <p:txBody>
          <a:bodyPr wrap="square" rtlCol="0">
            <a:spAutoFit/>
          </a:bodyPr>
          <a:lstStyle/>
          <a:p>
            <a:r>
              <a:rPr lang="pt-BR" sz="2800" b="1" dirty="0" smtClean="0">
                <a:solidFill>
                  <a:srgbClr val="29C7F7"/>
                </a:solidFill>
              </a:rPr>
              <a:t>Passo</a:t>
            </a:r>
            <a:endParaRPr lang="pt-BR" sz="2800" b="1" dirty="0">
              <a:solidFill>
                <a:srgbClr val="29C7F7"/>
              </a:solidFill>
            </a:endParaRPr>
          </a:p>
        </p:txBody>
      </p:sp>
      <p:sp>
        <p:nvSpPr>
          <p:cNvPr id="64" name="TextBox 63">
            <a:extLst>
              <a:ext uri="{FF2B5EF4-FFF2-40B4-BE49-F238E27FC236}">
                <a16:creationId xmlns:a16="http://schemas.microsoft.com/office/drawing/2014/main" xmlns="" id="{E827F94A-FFFA-1B48-BAFC-38F9E70B4DC5}"/>
              </a:ext>
            </a:extLst>
          </p:cNvPr>
          <p:cNvSpPr txBox="1"/>
          <p:nvPr/>
        </p:nvSpPr>
        <p:spPr>
          <a:xfrm>
            <a:off x="2281706" y="5032506"/>
            <a:ext cx="677561" cy="523220"/>
          </a:xfrm>
          <a:prstGeom prst="rect">
            <a:avLst/>
          </a:prstGeom>
          <a:noFill/>
        </p:spPr>
        <p:txBody>
          <a:bodyPr wrap="square" rtlCol="0">
            <a:spAutoFit/>
          </a:bodyPr>
          <a:lstStyle/>
          <a:p>
            <a:pPr algn="ctr"/>
            <a:r>
              <a:rPr lang="pt-BR" sz="2800" b="1" dirty="0" smtClean="0">
                <a:solidFill>
                  <a:schemeClr val="bg1"/>
                </a:solidFill>
              </a:rPr>
              <a:t>4</a:t>
            </a:r>
            <a:endParaRPr lang="pt-BR" sz="2800" b="1" dirty="0">
              <a:solidFill>
                <a:schemeClr val="bg1"/>
              </a:solidFill>
            </a:endParaRPr>
          </a:p>
        </p:txBody>
      </p:sp>
      <p:sp>
        <p:nvSpPr>
          <p:cNvPr id="65" name="Rectangle 64">
            <a:extLst>
              <a:ext uri="{FF2B5EF4-FFF2-40B4-BE49-F238E27FC236}">
                <a16:creationId xmlns:a16="http://schemas.microsoft.com/office/drawing/2014/main" xmlns="" id="{61632D42-6E7B-5542-AE1F-447B3B90A0BC}"/>
              </a:ext>
            </a:extLst>
          </p:cNvPr>
          <p:cNvSpPr/>
          <p:nvPr/>
        </p:nvSpPr>
        <p:spPr>
          <a:xfrm>
            <a:off x="3161842" y="5071537"/>
            <a:ext cx="8394308" cy="461665"/>
          </a:xfrm>
          <a:prstGeom prst="rect">
            <a:avLst/>
          </a:prstGeom>
        </p:spPr>
        <p:txBody>
          <a:bodyPr wrap="square">
            <a:spAutoFit/>
          </a:bodyPr>
          <a:lstStyle/>
          <a:p>
            <a:pPr algn="thaiDist">
              <a:lnSpc>
                <a:spcPct val="120000"/>
              </a:lnSpc>
              <a:tabLst>
                <a:tab pos="531813" algn="l"/>
              </a:tabLst>
            </a:pPr>
            <a:r>
              <a:rPr lang="pt-BR" sz="2000" b="1" dirty="0" smtClean="0">
                <a:solidFill>
                  <a:srgbClr val="262626"/>
                </a:solidFill>
              </a:rPr>
              <a:t>Identificar onde colocar a cartolina para inspirar outros para reciclarem.</a:t>
            </a:r>
            <a:endParaRPr lang="pt-BR" sz="2000" dirty="0">
              <a:solidFill>
                <a:srgbClr val="262626"/>
              </a:solidFill>
            </a:endParaRPr>
          </a:p>
        </p:txBody>
      </p:sp>
      <p:sp>
        <p:nvSpPr>
          <p:cNvPr id="3" name="Slide Number Placeholder 2">
            <a:extLst>
              <a:ext uri="{FF2B5EF4-FFF2-40B4-BE49-F238E27FC236}">
                <a16:creationId xmlns:a16="http://schemas.microsoft.com/office/drawing/2014/main" xmlns="" id="{2EBC98C6-0C06-C178-AE56-2FE4D2EDA270}"/>
              </a:ext>
            </a:extLst>
          </p:cNvPr>
          <p:cNvSpPr>
            <a:spLocks noGrp="1"/>
          </p:cNvSpPr>
          <p:nvPr>
            <p:ph type="sldNum" sz="quarter" idx="12"/>
          </p:nvPr>
        </p:nvSpPr>
        <p:spPr/>
        <p:txBody>
          <a:bodyPr/>
          <a:lstStyle/>
          <a:p>
            <a:fld id="{A49FEDE7-8061-9B4D-88A1-7EA83A94C31B}" type="slidenum">
              <a:rPr lang="pt-BR" smtClean="0"/>
              <a:t>19</a:t>
            </a:fld>
            <a:endParaRPr lang="pt-BR" dirty="0"/>
          </a:p>
        </p:txBody>
      </p:sp>
    </p:spTree>
    <p:extLst>
      <p:ext uri="{BB962C8B-B14F-4D97-AF65-F5344CB8AC3E}">
        <p14:creationId xmlns:p14="http://schemas.microsoft.com/office/powerpoint/2010/main" val="2589274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BC6657B-1248-6B4D-AE85-8670C18C8E1B}"/>
              </a:ext>
            </a:extLst>
          </p:cNvPr>
          <p:cNvPicPr>
            <a:picLocks noChangeAspect="1"/>
          </p:cNvPicPr>
          <p:nvPr/>
        </p:nvPicPr>
        <p:blipFill>
          <a:blip r:embed="rId3"/>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xmlns="" id="{5171BC68-CC43-2B4D-BB8F-888BEB7BEB09}"/>
              </a:ext>
            </a:extLst>
          </p:cNvPr>
          <p:cNvSpPr/>
          <p:nvPr/>
        </p:nvSpPr>
        <p:spPr>
          <a:xfrm>
            <a:off x="520151" y="1451284"/>
            <a:ext cx="10907167" cy="2140842"/>
          </a:xfrm>
          <a:prstGeom prst="rect">
            <a:avLst/>
          </a:prstGeom>
        </p:spPr>
        <p:txBody>
          <a:bodyPr wrap="square">
            <a:spAutoFit/>
          </a:bodyPr>
          <a:lstStyle/>
          <a:p>
            <a:pPr algn="thaiDist">
              <a:lnSpc>
                <a:spcPct val="120000"/>
              </a:lnSpc>
            </a:pPr>
            <a:r>
              <a:rPr lang="pt-BR" sz="1600" b="1" dirty="0" smtClean="0">
                <a:solidFill>
                  <a:srgbClr val="262626"/>
                </a:solidFill>
              </a:rPr>
              <a:t>Os alunos irão rever e atualizar seus conhecimentos de reciclagem e os efeitos negativos sobre o meio ambiente sem as melhores práticas de reciclagem. Eles também serão introduzidos no conceito de "vazamento de resíduos" como resultado da não reciclagem e da má gestão de recicláveis. Eles trabalharão em pequenos grupos ou individualmente para criar um personagem </a:t>
            </a:r>
            <a:r>
              <a:rPr lang="pt-BR" sz="1600" b="1" dirty="0" smtClean="0">
                <a:solidFill>
                  <a:srgbClr val="262626"/>
                </a:solidFill>
              </a:rPr>
              <a:t>"Waste Hero" </a:t>
            </a:r>
            <a:r>
              <a:rPr lang="pt-BR" sz="1600" b="1" dirty="0" smtClean="0">
                <a:solidFill>
                  <a:srgbClr val="262626"/>
                </a:solidFill>
              </a:rPr>
              <a:t>e projetar um cartaz que será usado para transmitir uma mensagem ASP (Anúncio de Serviço Público) para informar, inspirar e incentivar a reciclagem na escola.</a:t>
            </a:r>
          </a:p>
          <a:p>
            <a:pPr algn="thaiDist">
              <a:lnSpc>
                <a:spcPct val="120000"/>
              </a:lnSpc>
            </a:pPr>
            <a:r>
              <a:rPr lang="pt-BR" sz="1600" b="1" dirty="0" smtClean="0">
                <a:solidFill>
                  <a:srgbClr val="262626"/>
                </a:solidFill>
              </a:rPr>
              <a:t>Os alunos receberão um folheto para criar seu personagem, depois projetarão seu pôster ASP e colocarão a mensagem ao redor da escola.</a:t>
            </a:r>
            <a:endParaRPr lang="pt-BR" sz="1600" b="1" dirty="0">
              <a:solidFill>
                <a:srgbClr val="262626"/>
              </a:solidFill>
            </a:endParaRPr>
          </a:p>
        </p:txBody>
      </p:sp>
      <p:sp>
        <p:nvSpPr>
          <p:cNvPr id="6" name="Rounded Rectangle 5">
            <a:extLst>
              <a:ext uri="{FF2B5EF4-FFF2-40B4-BE49-F238E27FC236}">
                <a16:creationId xmlns:a16="http://schemas.microsoft.com/office/drawing/2014/main" xmlns="" id="{FD9AA248-B0AF-F84E-94F8-0CF855A300AF}"/>
              </a:ext>
            </a:extLst>
          </p:cNvPr>
          <p:cNvSpPr/>
          <p:nvPr/>
        </p:nvSpPr>
        <p:spPr>
          <a:xfrm>
            <a:off x="313764" y="1462601"/>
            <a:ext cx="11371732" cy="2113112"/>
          </a:xfrm>
          <a:prstGeom prst="roundRect">
            <a:avLst/>
          </a:prstGeom>
          <a:noFill/>
          <a:ln w="31750">
            <a:solidFill>
              <a:srgbClr val="29C7F7"/>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Oval 12">
            <a:extLst>
              <a:ext uri="{FF2B5EF4-FFF2-40B4-BE49-F238E27FC236}">
                <a16:creationId xmlns:a16="http://schemas.microsoft.com/office/drawing/2014/main" xmlns="" id="{AFD3679D-4E6B-824C-8459-CC5623869861}"/>
              </a:ext>
            </a:extLst>
          </p:cNvPr>
          <p:cNvSpPr/>
          <p:nvPr/>
        </p:nvSpPr>
        <p:spPr>
          <a:xfrm>
            <a:off x="1181181" y="3962430"/>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Oval 10">
            <a:extLst>
              <a:ext uri="{FF2B5EF4-FFF2-40B4-BE49-F238E27FC236}">
                <a16:creationId xmlns:a16="http://schemas.microsoft.com/office/drawing/2014/main" xmlns="" id="{6AF8E32D-9947-CF40-B17C-19E63D868AE9}"/>
              </a:ext>
            </a:extLst>
          </p:cNvPr>
          <p:cNvSpPr/>
          <p:nvPr/>
        </p:nvSpPr>
        <p:spPr>
          <a:xfrm>
            <a:off x="1127544" y="3962430"/>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Rectangle 11">
            <a:extLst>
              <a:ext uri="{FF2B5EF4-FFF2-40B4-BE49-F238E27FC236}">
                <a16:creationId xmlns:a16="http://schemas.microsoft.com/office/drawing/2014/main" xmlns="" id="{A09C8872-CA45-934A-B4B7-1B49C3EB120A}"/>
              </a:ext>
            </a:extLst>
          </p:cNvPr>
          <p:cNvSpPr/>
          <p:nvPr/>
        </p:nvSpPr>
        <p:spPr>
          <a:xfrm>
            <a:off x="1172128" y="3942378"/>
            <a:ext cx="301686" cy="402546"/>
          </a:xfrm>
          <a:prstGeom prst="rect">
            <a:avLst/>
          </a:prstGeom>
        </p:spPr>
        <p:txBody>
          <a:bodyPr wrap="none">
            <a:spAutoFit/>
          </a:bodyPr>
          <a:lstStyle/>
          <a:p>
            <a:pPr algn="ctr">
              <a:lnSpc>
                <a:spcPct val="120000"/>
              </a:lnSpc>
            </a:pPr>
            <a:r>
              <a:rPr lang="pt-BR" b="1" dirty="0" smtClean="0">
                <a:solidFill>
                  <a:schemeClr val="bg1"/>
                </a:solidFill>
                <a:cs typeface="Arial" panose="020B0604020202020204" pitchFamily="34" charset="0"/>
              </a:rPr>
              <a:t>1</a:t>
            </a:r>
            <a:endParaRPr lang="pt-BR" b="1" dirty="0">
              <a:solidFill>
                <a:schemeClr val="bg1"/>
              </a:solidFill>
              <a:cs typeface="Arial" panose="020B0604020202020204" pitchFamily="34" charset="0"/>
            </a:endParaRPr>
          </a:p>
        </p:txBody>
      </p:sp>
      <p:sp>
        <p:nvSpPr>
          <p:cNvPr id="16" name="Rectangle 15">
            <a:extLst>
              <a:ext uri="{FF2B5EF4-FFF2-40B4-BE49-F238E27FC236}">
                <a16:creationId xmlns:a16="http://schemas.microsoft.com/office/drawing/2014/main" xmlns="" id="{129E9067-F706-6F44-B199-2326A583B255}"/>
              </a:ext>
            </a:extLst>
          </p:cNvPr>
          <p:cNvSpPr/>
          <p:nvPr/>
        </p:nvSpPr>
        <p:spPr>
          <a:xfrm>
            <a:off x="1678983" y="4004802"/>
            <a:ext cx="9734687" cy="978729"/>
          </a:xfrm>
          <a:prstGeom prst="rect">
            <a:avLst/>
          </a:prstGeom>
        </p:spPr>
        <p:txBody>
          <a:bodyPr wrap="square">
            <a:spAutoFit/>
          </a:bodyPr>
          <a:lstStyle/>
          <a:p>
            <a:pPr algn="thaiDist">
              <a:lnSpc>
                <a:spcPct val="120000"/>
              </a:lnSpc>
            </a:pPr>
            <a:r>
              <a:rPr lang="pt-BR" sz="1600" b="1" dirty="0" smtClean="0"/>
              <a:t>Exiba os slides da aula para a classe e crie uma discussão sobre o que eles já sabem sobre reciclagem e introduza o conceito de vazamento de resíduos e resíduos ligados ao oceano. </a:t>
            </a:r>
            <a:r>
              <a:rPr lang="pt-BR" sz="1600" dirty="0" smtClean="0"/>
              <a:t>Faça aos alunos as perguntas orientadoras das anotações do slide do PowerPoint</a:t>
            </a:r>
            <a:r>
              <a:rPr lang="pt-BR" sz="1600" dirty="0" smtClean="0">
                <a:solidFill>
                  <a:srgbClr val="262626"/>
                </a:solidFill>
              </a:rPr>
              <a:t>.</a:t>
            </a:r>
            <a:endParaRPr lang="pt-BR" sz="1600" dirty="0">
              <a:solidFill>
                <a:srgbClr val="262626"/>
              </a:solidFill>
            </a:endParaRPr>
          </a:p>
        </p:txBody>
      </p:sp>
      <p:sp>
        <p:nvSpPr>
          <p:cNvPr id="9" name="Bent-Up Arrow 8">
            <a:extLst>
              <a:ext uri="{FF2B5EF4-FFF2-40B4-BE49-F238E27FC236}">
                <a16:creationId xmlns:a16="http://schemas.microsoft.com/office/drawing/2014/main" xmlns="" id="{7E685EE8-20F6-2244-87AD-51209B6BB19A}"/>
              </a:ext>
            </a:extLst>
          </p:cNvPr>
          <p:cNvSpPr/>
          <p:nvPr/>
        </p:nvSpPr>
        <p:spPr>
          <a:xfrm rot="5400000">
            <a:off x="586952" y="3905149"/>
            <a:ext cx="402546" cy="301686"/>
          </a:xfrm>
          <a:prstGeom prst="bentUpArrow">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Rectangle 16">
            <a:extLst>
              <a:ext uri="{FF2B5EF4-FFF2-40B4-BE49-F238E27FC236}">
                <a16:creationId xmlns:a16="http://schemas.microsoft.com/office/drawing/2014/main" xmlns="" id="{81A06BB7-A57A-5E4F-B6DD-27B41AC228A3}"/>
              </a:ext>
            </a:extLst>
          </p:cNvPr>
          <p:cNvSpPr/>
          <p:nvPr/>
        </p:nvSpPr>
        <p:spPr>
          <a:xfrm>
            <a:off x="1678983" y="5292919"/>
            <a:ext cx="9734687" cy="683264"/>
          </a:xfrm>
          <a:prstGeom prst="rect">
            <a:avLst/>
          </a:prstGeom>
        </p:spPr>
        <p:txBody>
          <a:bodyPr wrap="square">
            <a:spAutoFit/>
          </a:bodyPr>
          <a:lstStyle/>
          <a:p>
            <a:pPr algn="thaiDist">
              <a:lnSpc>
                <a:spcPct val="120000"/>
              </a:lnSpc>
            </a:pPr>
            <a:r>
              <a:rPr lang="pt-BR" sz="1600" b="1" dirty="0" smtClean="0"/>
              <a:t>Imprima o folheto "SIM/NÃO" e o folheto "Crie o seu </a:t>
            </a:r>
            <a:r>
              <a:rPr lang="pt-BR" sz="1600" b="1" dirty="0" smtClean="0"/>
              <a:t>Waste Hero"</a:t>
            </a:r>
            <a:r>
              <a:rPr lang="pt-BR" sz="1600" b="1" dirty="0" smtClean="0">
                <a:solidFill>
                  <a:srgbClr val="262626"/>
                </a:solidFill>
              </a:rPr>
              <a:t>.</a:t>
            </a:r>
            <a:endParaRPr lang="pt-BR" sz="1600" b="1" dirty="0" smtClean="0">
              <a:solidFill>
                <a:srgbClr val="262626"/>
              </a:solidFill>
            </a:endParaRPr>
          </a:p>
          <a:p>
            <a:pPr algn="thaiDist">
              <a:lnSpc>
                <a:spcPct val="120000"/>
              </a:lnSpc>
            </a:pPr>
            <a:r>
              <a:rPr lang="pt-BR" sz="1600" dirty="0" smtClean="0"/>
              <a:t>Reúna todos os tipos de suprimentos de arte e cartolinas ou papel tamanho A3 (1 por grupo ou por aluno</a:t>
            </a:r>
            <a:r>
              <a:rPr lang="pt-BR" sz="1600" dirty="0" smtClean="0">
                <a:solidFill>
                  <a:srgbClr val="262626"/>
                </a:solidFill>
              </a:rPr>
              <a:t>).</a:t>
            </a:r>
            <a:endParaRPr lang="pt-BR" sz="1600" dirty="0">
              <a:solidFill>
                <a:srgbClr val="262626"/>
              </a:solidFill>
            </a:endParaRPr>
          </a:p>
        </p:txBody>
      </p:sp>
      <p:sp>
        <p:nvSpPr>
          <p:cNvPr id="18" name="Oval 17">
            <a:extLst>
              <a:ext uri="{FF2B5EF4-FFF2-40B4-BE49-F238E27FC236}">
                <a16:creationId xmlns:a16="http://schemas.microsoft.com/office/drawing/2014/main" xmlns="" id="{29FF3893-EED7-864D-8322-60945ABF4897}"/>
              </a:ext>
            </a:extLst>
          </p:cNvPr>
          <p:cNvSpPr/>
          <p:nvPr/>
        </p:nvSpPr>
        <p:spPr>
          <a:xfrm>
            <a:off x="1177126" y="5261505"/>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Oval 18">
            <a:extLst>
              <a:ext uri="{FF2B5EF4-FFF2-40B4-BE49-F238E27FC236}">
                <a16:creationId xmlns:a16="http://schemas.microsoft.com/office/drawing/2014/main" xmlns="" id="{D546FFE0-AC33-634C-9CF5-2A183710E4D7}"/>
              </a:ext>
            </a:extLst>
          </p:cNvPr>
          <p:cNvSpPr/>
          <p:nvPr/>
        </p:nvSpPr>
        <p:spPr>
          <a:xfrm>
            <a:off x="1123489" y="5261505"/>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ctangle 19">
            <a:extLst>
              <a:ext uri="{FF2B5EF4-FFF2-40B4-BE49-F238E27FC236}">
                <a16:creationId xmlns:a16="http://schemas.microsoft.com/office/drawing/2014/main" xmlns="" id="{21ADB98F-BBCE-D348-A0D8-68BD5406CE7D}"/>
              </a:ext>
            </a:extLst>
          </p:cNvPr>
          <p:cNvSpPr/>
          <p:nvPr/>
        </p:nvSpPr>
        <p:spPr>
          <a:xfrm>
            <a:off x="1168073" y="5241453"/>
            <a:ext cx="301686" cy="402546"/>
          </a:xfrm>
          <a:prstGeom prst="rect">
            <a:avLst/>
          </a:prstGeom>
        </p:spPr>
        <p:txBody>
          <a:bodyPr wrap="none">
            <a:spAutoFit/>
          </a:bodyPr>
          <a:lstStyle/>
          <a:p>
            <a:pPr algn="ctr">
              <a:lnSpc>
                <a:spcPct val="120000"/>
              </a:lnSpc>
            </a:pPr>
            <a:r>
              <a:rPr lang="pt-BR" b="1" dirty="0" smtClean="0">
                <a:solidFill>
                  <a:schemeClr val="bg1"/>
                </a:solidFill>
                <a:cs typeface="Arial" panose="020B0604020202020204" pitchFamily="34" charset="0"/>
              </a:rPr>
              <a:t>2</a:t>
            </a:r>
            <a:endParaRPr lang="pt-BR" b="1" dirty="0">
              <a:solidFill>
                <a:schemeClr val="bg1"/>
              </a:solidFill>
              <a:cs typeface="Arial" panose="020B0604020202020204" pitchFamily="34" charset="0"/>
            </a:endParaRPr>
          </a:p>
        </p:txBody>
      </p:sp>
      <p:sp>
        <p:nvSpPr>
          <p:cNvPr id="32" name="Rounded Rectangle 31">
            <a:extLst>
              <a:ext uri="{FF2B5EF4-FFF2-40B4-BE49-F238E27FC236}">
                <a16:creationId xmlns:a16="http://schemas.microsoft.com/office/drawing/2014/main" xmlns="" id="{03D80DED-07FA-7648-A98B-006FFF2CC66F}"/>
              </a:ext>
            </a:extLst>
          </p:cNvPr>
          <p:cNvSpPr/>
          <p:nvPr/>
        </p:nvSpPr>
        <p:spPr>
          <a:xfrm>
            <a:off x="2224585" y="185126"/>
            <a:ext cx="7861111"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3" name="Rounded Rectangle 32">
            <a:extLst>
              <a:ext uri="{FF2B5EF4-FFF2-40B4-BE49-F238E27FC236}">
                <a16:creationId xmlns:a16="http://schemas.microsoft.com/office/drawing/2014/main" xmlns="" id="{AE593411-CF70-804B-88B7-4B861BF579DE}"/>
              </a:ext>
            </a:extLst>
          </p:cNvPr>
          <p:cNvSpPr/>
          <p:nvPr/>
        </p:nvSpPr>
        <p:spPr>
          <a:xfrm>
            <a:off x="2224585" y="185126"/>
            <a:ext cx="7861111"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4" name="TextBox 33">
            <a:extLst>
              <a:ext uri="{FF2B5EF4-FFF2-40B4-BE49-F238E27FC236}">
                <a16:creationId xmlns:a16="http://schemas.microsoft.com/office/drawing/2014/main" xmlns="" id="{C098EEBB-9906-934A-AAC3-1F3847C7F9B7}"/>
              </a:ext>
            </a:extLst>
          </p:cNvPr>
          <p:cNvSpPr txBox="1"/>
          <p:nvPr/>
        </p:nvSpPr>
        <p:spPr>
          <a:xfrm>
            <a:off x="2224584" y="294106"/>
            <a:ext cx="7861111" cy="584775"/>
          </a:xfrm>
          <a:prstGeom prst="rect">
            <a:avLst/>
          </a:prstGeom>
          <a:noFill/>
        </p:spPr>
        <p:txBody>
          <a:bodyPr wrap="square" rtlCol="0">
            <a:spAutoFit/>
          </a:bodyPr>
          <a:lstStyle/>
          <a:p>
            <a:pPr algn="ctr"/>
            <a:r>
              <a:rPr lang="pt-BR" sz="3200" b="1" dirty="0" smtClean="0">
                <a:solidFill>
                  <a:schemeClr val="bg1"/>
                </a:solidFill>
              </a:rPr>
              <a:t>Preparação da Aula e Alinhamento Curricular</a:t>
            </a:r>
            <a:endParaRPr lang="pt-BR" sz="3200" b="1" dirty="0">
              <a:solidFill>
                <a:schemeClr val="bg1"/>
              </a:solidFill>
            </a:endParaRPr>
          </a:p>
        </p:txBody>
      </p:sp>
      <p:sp>
        <p:nvSpPr>
          <p:cNvPr id="21" name="TextBox 20">
            <a:extLst>
              <a:ext uri="{FF2B5EF4-FFF2-40B4-BE49-F238E27FC236}">
                <a16:creationId xmlns:a16="http://schemas.microsoft.com/office/drawing/2014/main" xmlns="" id="{A578BCDC-8719-EB47-ABEF-3276125F0C98}"/>
              </a:ext>
            </a:extLst>
          </p:cNvPr>
          <p:cNvSpPr txBox="1"/>
          <p:nvPr/>
        </p:nvSpPr>
        <p:spPr>
          <a:xfrm>
            <a:off x="2794681" y="901959"/>
            <a:ext cx="6602638" cy="307777"/>
          </a:xfrm>
          <a:prstGeom prst="rect">
            <a:avLst/>
          </a:prstGeom>
          <a:noFill/>
        </p:spPr>
        <p:txBody>
          <a:bodyPr wrap="square" rtlCol="0">
            <a:spAutoFit/>
          </a:bodyPr>
          <a:lstStyle/>
          <a:p>
            <a:pPr algn="ctr"/>
            <a:r>
              <a:rPr lang="pt-BR" sz="1400" b="1" dirty="0" smtClean="0">
                <a:solidFill>
                  <a:schemeClr val="bg1"/>
                </a:solidFill>
              </a:rPr>
              <a:t>Tempo de preparação: 10 – 15 minutos</a:t>
            </a:r>
            <a:endParaRPr lang="pt-BR" sz="1400" b="1" dirty="0">
              <a:solidFill>
                <a:schemeClr val="bg1"/>
              </a:solidFill>
            </a:endParaRPr>
          </a:p>
        </p:txBody>
      </p:sp>
      <p:sp>
        <p:nvSpPr>
          <p:cNvPr id="2" name="Slide Number Placeholder 1">
            <a:extLst>
              <a:ext uri="{FF2B5EF4-FFF2-40B4-BE49-F238E27FC236}">
                <a16:creationId xmlns:a16="http://schemas.microsoft.com/office/drawing/2014/main" xmlns="" id="{80A978DB-F783-F355-40F2-75E3A0FF669A}"/>
              </a:ext>
            </a:extLst>
          </p:cNvPr>
          <p:cNvSpPr>
            <a:spLocks noGrp="1"/>
          </p:cNvSpPr>
          <p:nvPr>
            <p:ph type="sldNum" sz="quarter" idx="12"/>
          </p:nvPr>
        </p:nvSpPr>
        <p:spPr/>
        <p:txBody>
          <a:bodyPr/>
          <a:lstStyle/>
          <a:p>
            <a:fld id="{A49FEDE7-8061-9B4D-88A1-7EA83A94C31B}" type="slidenum">
              <a:rPr lang="pt-BR" smtClean="0"/>
              <a:t>2</a:t>
            </a:fld>
            <a:endParaRPr lang="pt-BR" dirty="0"/>
          </a:p>
        </p:txBody>
      </p:sp>
    </p:spTree>
    <p:extLst>
      <p:ext uri="{BB962C8B-B14F-4D97-AF65-F5344CB8AC3E}">
        <p14:creationId xmlns:p14="http://schemas.microsoft.com/office/powerpoint/2010/main" val="2869964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0F3691C-B29C-5842-9E21-F47C3D4F8652}"/>
              </a:ext>
            </a:extLst>
          </p:cNvPr>
          <p:cNvPicPr>
            <a:picLocks noChangeAspect="1"/>
          </p:cNvPicPr>
          <p:nvPr/>
        </p:nvPicPr>
        <p:blipFill>
          <a:blip r:embed="rId3"/>
          <a:stretch>
            <a:fillRect/>
          </a:stretch>
        </p:blipFill>
        <p:spPr>
          <a:xfrm>
            <a:off x="0" y="46429"/>
            <a:ext cx="12192000" cy="6858000"/>
          </a:xfrm>
          <a:prstGeom prst="rect">
            <a:avLst/>
          </a:prstGeom>
        </p:spPr>
      </p:pic>
      <p:sp>
        <p:nvSpPr>
          <p:cNvPr id="2" name="Slide Number Placeholder 1">
            <a:extLst>
              <a:ext uri="{FF2B5EF4-FFF2-40B4-BE49-F238E27FC236}">
                <a16:creationId xmlns:a16="http://schemas.microsoft.com/office/drawing/2014/main" xmlns="" id="{E655C0B8-1D54-7F46-1675-F3C849D2B06C}"/>
              </a:ext>
            </a:extLst>
          </p:cNvPr>
          <p:cNvSpPr>
            <a:spLocks noGrp="1"/>
          </p:cNvSpPr>
          <p:nvPr>
            <p:ph type="sldNum" sz="quarter" idx="12"/>
          </p:nvPr>
        </p:nvSpPr>
        <p:spPr>
          <a:xfrm>
            <a:off x="8776850" y="6356350"/>
            <a:ext cx="2743200" cy="365125"/>
          </a:xfrm>
        </p:spPr>
        <p:txBody>
          <a:bodyPr/>
          <a:lstStyle/>
          <a:p>
            <a:fld id="{A49FEDE7-8061-9B4D-88A1-7EA83A94C31B}" type="slidenum">
              <a:rPr lang="x-none" smtClean="0"/>
              <a:t>20</a:t>
            </a:fld>
            <a:endParaRPr lang="x-none"/>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4044" y="181429"/>
            <a:ext cx="9503787" cy="65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upo 2"/>
          <p:cNvGrpSpPr/>
          <p:nvPr/>
        </p:nvGrpSpPr>
        <p:grpSpPr>
          <a:xfrm>
            <a:off x="1806050" y="455905"/>
            <a:ext cx="8436612" cy="5228302"/>
            <a:chOff x="6541323" y="475547"/>
            <a:chExt cx="8436612" cy="5228302"/>
          </a:xfrm>
        </p:grpSpPr>
        <p:sp>
          <p:nvSpPr>
            <p:cNvPr id="4" name="CaixaDeTexto 3"/>
            <p:cNvSpPr txBox="1"/>
            <p:nvPr/>
          </p:nvSpPr>
          <p:spPr>
            <a:xfrm>
              <a:off x="6589602" y="5272962"/>
              <a:ext cx="5012591" cy="430887"/>
            </a:xfrm>
            <a:prstGeom prst="rect">
              <a:avLst/>
            </a:prstGeom>
            <a:noFill/>
          </p:spPr>
          <p:txBody>
            <a:bodyPr wrap="square" rtlCol="0">
              <a:spAutoFit/>
            </a:bodyPr>
            <a:lstStyle/>
            <a:p>
              <a:r>
                <a:rPr lang="pt-PT" sz="1050" b="1" dirty="0" smtClean="0">
                  <a:latin typeface="Calibri "/>
                  <a:cs typeface="Arial" panose="020B0604020202020204" pitchFamily="34" charset="0"/>
                </a:rPr>
                <a:t>Qual </a:t>
              </a:r>
              <a:r>
                <a:rPr lang="pt-PT" sz="1050" b="1" dirty="0">
                  <a:latin typeface="Calibri "/>
                  <a:cs typeface="Arial" panose="020B0604020202020204" pitchFamily="34" charset="0"/>
                </a:rPr>
                <a:t>é a mensagem do seu Waste Hero para inspirar as melhores práticas de reciclagem e incentivar os outros a </a:t>
              </a:r>
              <a:r>
                <a:rPr lang="pt-PT" sz="1050" b="1" dirty="0" smtClean="0">
                  <a:latin typeface="Calibri "/>
                  <a:cs typeface="Arial" panose="020B0604020202020204" pitchFamily="34" charset="0"/>
                </a:rPr>
                <a:t>agirem?</a:t>
              </a:r>
              <a:endParaRPr lang="pt-BR" sz="1050" b="1" dirty="0">
                <a:latin typeface="Calibri "/>
                <a:cs typeface="Arial" panose="020B0604020202020204" pitchFamily="34" charset="0"/>
              </a:endParaRPr>
            </a:p>
          </p:txBody>
        </p:sp>
        <p:sp>
          <p:nvSpPr>
            <p:cNvPr id="8" name="CaixaDeTexto 7"/>
            <p:cNvSpPr txBox="1"/>
            <p:nvPr/>
          </p:nvSpPr>
          <p:spPr>
            <a:xfrm>
              <a:off x="8203842" y="475547"/>
              <a:ext cx="3457726" cy="707886"/>
            </a:xfrm>
            <a:prstGeom prst="rect">
              <a:avLst/>
            </a:prstGeom>
            <a:noFill/>
          </p:spPr>
          <p:txBody>
            <a:bodyPr wrap="square" rtlCol="0">
              <a:spAutoFit/>
            </a:bodyPr>
            <a:lstStyle/>
            <a:p>
              <a:r>
                <a:rPr lang="pt-PT" sz="4000" b="1" dirty="0" smtClean="0">
                  <a:solidFill>
                    <a:schemeClr val="bg1"/>
                  </a:solidFill>
                </a:rPr>
                <a:t>Quem é </a:t>
              </a:r>
              <a:r>
                <a:rPr lang="pt-PT" sz="4000" b="1" dirty="0">
                  <a:solidFill>
                    <a:schemeClr val="bg1"/>
                  </a:solidFill>
                </a:rPr>
                <a:t>o </a:t>
              </a:r>
              <a:r>
                <a:rPr lang="pt-PT" sz="4000" b="1" dirty="0" smtClean="0">
                  <a:solidFill>
                    <a:schemeClr val="bg1"/>
                  </a:solidFill>
                </a:rPr>
                <a:t>seu</a:t>
              </a:r>
              <a:endParaRPr lang="pt-BR" sz="4000" b="1" dirty="0">
                <a:solidFill>
                  <a:schemeClr val="bg1"/>
                </a:solidFill>
              </a:endParaRPr>
            </a:p>
          </p:txBody>
        </p:sp>
        <p:sp>
          <p:nvSpPr>
            <p:cNvPr id="9" name="CaixaDeTexto 8"/>
            <p:cNvSpPr txBox="1"/>
            <p:nvPr/>
          </p:nvSpPr>
          <p:spPr>
            <a:xfrm>
              <a:off x="6553198" y="2909807"/>
              <a:ext cx="2365171" cy="415498"/>
            </a:xfrm>
            <a:prstGeom prst="rect">
              <a:avLst/>
            </a:prstGeom>
            <a:noFill/>
          </p:spPr>
          <p:txBody>
            <a:bodyPr wrap="square" rtlCol="0">
              <a:spAutoFit/>
            </a:bodyPr>
            <a:lstStyle/>
            <a:p>
              <a:r>
                <a:rPr lang="pt-PT" sz="1050" b="1" dirty="0" smtClean="0">
                  <a:latin typeface="Calibri "/>
                  <a:cs typeface="Arial" panose="020B0604020202020204" pitchFamily="34" charset="0"/>
                </a:rPr>
                <a:t>Qual </a:t>
              </a:r>
              <a:r>
                <a:rPr lang="pt-PT" sz="1050" b="1" dirty="0">
                  <a:latin typeface="Calibri "/>
                  <a:cs typeface="Arial" panose="020B0604020202020204" pitchFamily="34" charset="0"/>
                </a:rPr>
                <a:t>é o superpoder do seu </a:t>
              </a:r>
              <a:r>
                <a:rPr lang="pt-PT" sz="1050" b="1" dirty="0" smtClean="0">
                  <a:latin typeface="Calibri "/>
                  <a:cs typeface="Arial" panose="020B0604020202020204" pitchFamily="34" charset="0"/>
                </a:rPr>
                <a:t>Waste Hero</a:t>
              </a:r>
              <a:r>
                <a:rPr lang="pt-PT" sz="1050" b="1" dirty="0" smtClean="0">
                  <a:latin typeface="Calibri "/>
                  <a:cs typeface="Arial" panose="020B0604020202020204" pitchFamily="34" charset="0"/>
                </a:rPr>
                <a:t>?</a:t>
              </a:r>
              <a:endParaRPr lang="pt-BR" sz="1050" b="1" dirty="0">
                <a:latin typeface="Calibri "/>
                <a:cs typeface="Arial" panose="020B0604020202020204" pitchFamily="34" charset="0"/>
              </a:endParaRPr>
            </a:p>
          </p:txBody>
        </p:sp>
        <p:sp>
          <p:nvSpPr>
            <p:cNvPr id="10" name="CaixaDeTexto 9"/>
            <p:cNvSpPr txBox="1"/>
            <p:nvPr/>
          </p:nvSpPr>
          <p:spPr>
            <a:xfrm>
              <a:off x="9132126" y="1876385"/>
              <a:ext cx="2303812" cy="415498"/>
            </a:xfrm>
            <a:prstGeom prst="rect">
              <a:avLst/>
            </a:prstGeom>
            <a:noFill/>
          </p:spPr>
          <p:txBody>
            <a:bodyPr wrap="square" rtlCol="0">
              <a:spAutoFit/>
            </a:bodyPr>
            <a:lstStyle/>
            <a:p>
              <a:r>
                <a:rPr lang="pt-PT" sz="1050" b="1" dirty="0" smtClean="0">
                  <a:latin typeface="Calibri "/>
                  <a:cs typeface="Arial" panose="020B0604020202020204" pitchFamily="34" charset="0"/>
                </a:rPr>
                <a:t>Qual </a:t>
              </a:r>
              <a:r>
                <a:rPr lang="pt-PT" sz="1050" b="1" dirty="0">
                  <a:latin typeface="Calibri "/>
                  <a:cs typeface="Arial" panose="020B0604020202020204" pitchFamily="34" charset="0"/>
                </a:rPr>
                <a:t>é o nome do seu </a:t>
              </a:r>
              <a:r>
                <a:rPr lang="pt-PT" sz="1050" b="1" dirty="0" smtClean="0">
                  <a:latin typeface="Calibri "/>
                  <a:cs typeface="Arial" panose="020B0604020202020204" pitchFamily="34" charset="0"/>
                </a:rPr>
                <a:t>Waste Hero</a:t>
              </a:r>
              <a:r>
                <a:rPr lang="pt-PT" sz="1050" b="1" dirty="0" smtClean="0">
                  <a:latin typeface="Calibri "/>
                  <a:cs typeface="Arial" panose="020B0604020202020204" pitchFamily="34" charset="0"/>
                </a:rPr>
                <a:t>?</a:t>
              </a:r>
              <a:endParaRPr lang="pt-BR" sz="1050" b="1" dirty="0">
                <a:latin typeface="Calibri "/>
                <a:cs typeface="Arial" panose="020B0604020202020204" pitchFamily="34" charset="0"/>
              </a:endParaRPr>
            </a:p>
          </p:txBody>
        </p:sp>
        <p:sp>
          <p:nvSpPr>
            <p:cNvPr id="11" name="CaixaDeTexto 10"/>
            <p:cNvSpPr txBox="1"/>
            <p:nvPr/>
          </p:nvSpPr>
          <p:spPr>
            <a:xfrm>
              <a:off x="6541323" y="4014725"/>
              <a:ext cx="5012591" cy="261610"/>
            </a:xfrm>
            <a:prstGeom prst="rect">
              <a:avLst/>
            </a:prstGeom>
            <a:noFill/>
          </p:spPr>
          <p:txBody>
            <a:bodyPr wrap="square" rtlCol="0">
              <a:spAutoFit/>
            </a:bodyPr>
            <a:lstStyle/>
            <a:p>
              <a:r>
                <a:rPr lang="pt-PT" sz="1050" b="1" dirty="0" smtClean="0">
                  <a:latin typeface="Calibri "/>
                  <a:cs typeface="Arial" panose="020B0604020202020204" pitchFamily="34" charset="0"/>
                </a:rPr>
                <a:t>Que </a:t>
              </a:r>
              <a:r>
                <a:rPr lang="pt-PT" sz="1050" b="1" dirty="0">
                  <a:latin typeface="Calibri "/>
                  <a:cs typeface="Arial" panose="020B0604020202020204" pitchFamily="34" charset="0"/>
                </a:rPr>
                <a:t>problema ambiental o seu Waste Hero aborda</a:t>
              </a:r>
              <a:r>
                <a:rPr lang="pt-PT" sz="1050" b="1" dirty="0" smtClean="0">
                  <a:latin typeface="Calibri "/>
                  <a:cs typeface="Arial" panose="020B0604020202020204" pitchFamily="34" charset="0"/>
                </a:rPr>
                <a:t>?</a:t>
              </a:r>
              <a:endParaRPr lang="pt-BR" sz="1050" b="1" dirty="0">
                <a:latin typeface="Calibri "/>
                <a:cs typeface="Arial" panose="020B0604020202020204" pitchFamily="34" charset="0"/>
              </a:endParaRPr>
            </a:p>
          </p:txBody>
        </p:sp>
        <p:sp>
          <p:nvSpPr>
            <p:cNvPr id="12" name="CaixaDeTexto 11"/>
            <p:cNvSpPr txBox="1"/>
            <p:nvPr/>
          </p:nvSpPr>
          <p:spPr>
            <a:xfrm>
              <a:off x="6553199" y="1860997"/>
              <a:ext cx="2506295" cy="553998"/>
            </a:xfrm>
            <a:prstGeom prst="rect">
              <a:avLst/>
            </a:prstGeom>
            <a:noFill/>
          </p:spPr>
          <p:txBody>
            <a:bodyPr wrap="square" rtlCol="0">
              <a:spAutoFit/>
            </a:bodyPr>
            <a:lstStyle/>
            <a:p>
              <a:r>
                <a:rPr lang="pt-PT" sz="1000" b="1" dirty="0" smtClean="0">
                  <a:latin typeface="Calibri "/>
                  <a:cs typeface="Arial" panose="020B0604020202020204" pitchFamily="34" charset="0"/>
                </a:rPr>
                <a:t>Que </a:t>
              </a:r>
              <a:r>
                <a:rPr lang="pt-PT" sz="1000" b="1" dirty="0" smtClean="0">
                  <a:latin typeface="Calibri "/>
                  <a:cs typeface="Arial" panose="020B0604020202020204" pitchFamily="34" charset="0"/>
                </a:rPr>
                <a:t>super herói, </a:t>
              </a:r>
              <a:r>
                <a:rPr lang="pt-PT" sz="1000" b="1" dirty="0">
                  <a:latin typeface="Calibri "/>
                  <a:cs typeface="Arial" panose="020B0604020202020204" pitchFamily="34" charset="0"/>
                </a:rPr>
                <a:t>pessoa ou personagem </a:t>
              </a:r>
              <a:r>
                <a:rPr lang="pt-PT" sz="1000" b="1" dirty="0" smtClean="0">
                  <a:latin typeface="Calibri "/>
                  <a:cs typeface="Arial" panose="020B0604020202020204" pitchFamily="34" charset="0"/>
                </a:rPr>
                <a:t>que inspirou </a:t>
              </a:r>
              <a:r>
                <a:rPr lang="pt-PT" sz="1000" b="1" dirty="0">
                  <a:latin typeface="Calibri "/>
                  <a:cs typeface="Arial" panose="020B0604020202020204" pitchFamily="34" charset="0"/>
                </a:rPr>
                <a:t>seu </a:t>
              </a:r>
              <a:r>
                <a:rPr lang="pt-PT" sz="1000" b="1" dirty="0" smtClean="0">
                  <a:latin typeface="Calibri "/>
                  <a:cs typeface="Arial" panose="020B0604020202020204" pitchFamily="34" charset="0"/>
                </a:rPr>
                <a:t>Waste Hero</a:t>
              </a:r>
              <a:r>
                <a:rPr lang="pt-PT" sz="1000" b="1" dirty="0" smtClean="0">
                  <a:latin typeface="Calibri "/>
                  <a:cs typeface="Arial" panose="020B0604020202020204" pitchFamily="34" charset="0"/>
                </a:rPr>
                <a:t>?</a:t>
              </a:r>
              <a:endParaRPr lang="pt-BR" sz="1000" b="1" dirty="0">
                <a:latin typeface="Calibri "/>
                <a:cs typeface="Arial" panose="020B0604020202020204" pitchFamily="34" charset="0"/>
              </a:endParaRPr>
            </a:p>
          </p:txBody>
        </p:sp>
        <p:sp>
          <p:nvSpPr>
            <p:cNvPr id="13" name="CaixaDeTexto 12"/>
            <p:cNvSpPr txBox="1"/>
            <p:nvPr/>
          </p:nvSpPr>
          <p:spPr>
            <a:xfrm>
              <a:off x="11982976" y="1896643"/>
              <a:ext cx="2994959" cy="261610"/>
            </a:xfrm>
            <a:prstGeom prst="rect">
              <a:avLst/>
            </a:prstGeom>
            <a:noFill/>
          </p:spPr>
          <p:txBody>
            <a:bodyPr wrap="square" rtlCol="0">
              <a:spAutoFit/>
            </a:bodyPr>
            <a:lstStyle/>
            <a:p>
              <a:r>
                <a:rPr lang="pt-PT" sz="1050" b="1" dirty="0" smtClean="0">
                  <a:latin typeface="Calibri "/>
                  <a:cs typeface="Arial" panose="020B0604020202020204" pitchFamily="34" charset="0"/>
                </a:rPr>
                <a:t>Desenhe </a:t>
              </a:r>
              <a:r>
                <a:rPr lang="pt-PT" sz="1050" b="1" dirty="0">
                  <a:latin typeface="Calibri "/>
                  <a:cs typeface="Arial" panose="020B0604020202020204" pitchFamily="34" charset="0"/>
                </a:rPr>
                <a:t>/ Esboce seu personagem</a:t>
              </a:r>
              <a:r>
                <a:rPr lang="pt-PT" sz="1050" b="1" dirty="0" smtClean="0">
                  <a:latin typeface="Calibri "/>
                  <a:cs typeface="Arial" panose="020B0604020202020204" pitchFamily="34" charset="0"/>
                </a:rPr>
                <a:t>.</a:t>
              </a:r>
              <a:endParaRPr lang="pt-BR" sz="1050" b="1" dirty="0">
                <a:latin typeface="Calibri "/>
                <a:cs typeface="Arial" panose="020B0604020202020204" pitchFamily="34" charset="0"/>
              </a:endParaRPr>
            </a:p>
          </p:txBody>
        </p:sp>
        <p:sp>
          <p:nvSpPr>
            <p:cNvPr id="14" name="CaixaDeTexto 13"/>
            <p:cNvSpPr txBox="1"/>
            <p:nvPr/>
          </p:nvSpPr>
          <p:spPr>
            <a:xfrm>
              <a:off x="9131523" y="2933557"/>
              <a:ext cx="2198528" cy="415498"/>
            </a:xfrm>
            <a:prstGeom prst="rect">
              <a:avLst/>
            </a:prstGeom>
            <a:noFill/>
          </p:spPr>
          <p:txBody>
            <a:bodyPr wrap="square" rtlCol="0">
              <a:spAutoFit/>
            </a:bodyPr>
            <a:lstStyle/>
            <a:p>
              <a:r>
                <a:rPr lang="pt-PT" sz="1050" b="1" dirty="0" smtClean="0">
                  <a:latin typeface="Calibri "/>
                  <a:cs typeface="Arial" panose="020B0604020202020204" pitchFamily="34" charset="0"/>
                </a:rPr>
                <a:t>Quais </a:t>
              </a:r>
              <a:r>
                <a:rPr lang="pt-PT" sz="1050" b="1" dirty="0">
                  <a:latin typeface="Calibri "/>
                  <a:cs typeface="Arial" panose="020B0604020202020204" pitchFamily="34" charset="0"/>
                </a:rPr>
                <a:t>são as 3 palavras para descrever o seu </a:t>
              </a:r>
              <a:r>
                <a:rPr lang="pt-PT" sz="1050" b="1" dirty="0" smtClean="0">
                  <a:latin typeface="Calibri "/>
                  <a:cs typeface="Arial" panose="020B0604020202020204" pitchFamily="34" charset="0"/>
                </a:rPr>
                <a:t>Waste Hero</a:t>
              </a:r>
              <a:r>
                <a:rPr lang="pt-PT" sz="1050" b="1" dirty="0" smtClean="0">
                  <a:latin typeface="Calibri "/>
                  <a:cs typeface="Arial" panose="020B0604020202020204" pitchFamily="34" charset="0"/>
                </a:rPr>
                <a:t>?</a:t>
              </a:r>
              <a:endParaRPr lang="pt-BR" sz="1050" b="1" dirty="0">
                <a:latin typeface="Calibri "/>
                <a:cs typeface="Arial" panose="020B0604020202020204" pitchFamily="34" charset="0"/>
              </a:endParaRPr>
            </a:p>
          </p:txBody>
        </p:sp>
      </p:grpSp>
    </p:spTree>
    <p:extLst>
      <p:ext uri="{BB962C8B-B14F-4D97-AF65-F5344CB8AC3E}">
        <p14:creationId xmlns:p14="http://schemas.microsoft.com/office/powerpoint/2010/main" val="2123589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08A3FDC0-178A-37DE-F9EE-77482D048BF7}"/>
              </a:ext>
            </a:extLst>
          </p:cNvPr>
          <p:cNvPicPr>
            <a:picLocks noChangeAspect="1"/>
          </p:cNvPicPr>
          <p:nvPr/>
        </p:nvPicPr>
        <p:blipFill>
          <a:blip r:embed="rId3"/>
          <a:stretch>
            <a:fillRect/>
          </a:stretch>
        </p:blipFill>
        <p:spPr>
          <a:xfrm>
            <a:off x="1899139" y="304258"/>
            <a:ext cx="8959834" cy="6249483"/>
          </a:xfrm>
          <a:prstGeom prst="rect">
            <a:avLst/>
          </a:prstGeom>
        </p:spPr>
      </p:pic>
      <p:sp>
        <p:nvSpPr>
          <p:cNvPr id="2" name="Slide Number Placeholder 1">
            <a:extLst>
              <a:ext uri="{FF2B5EF4-FFF2-40B4-BE49-F238E27FC236}">
                <a16:creationId xmlns:a16="http://schemas.microsoft.com/office/drawing/2014/main" xmlns="" id="{E05BCBF0-CF39-635D-41E6-352D6B823D6D}"/>
              </a:ext>
            </a:extLst>
          </p:cNvPr>
          <p:cNvSpPr>
            <a:spLocks noGrp="1"/>
          </p:cNvSpPr>
          <p:nvPr>
            <p:ph type="sldNum" sz="quarter" idx="12"/>
          </p:nvPr>
        </p:nvSpPr>
        <p:spPr/>
        <p:txBody>
          <a:bodyPr/>
          <a:lstStyle/>
          <a:p>
            <a:fld id="{A49FEDE7-8061-9B4D-88A1-7EA83A94C31B}" type="slidenum">
              <a:rPr lang="pt-BR" smtClean="0"/>
              <a:t>21</a:t>
            </a:fld>
            <a:endParaRPr lang="pt-BR" dirty="0"/>
          </a:p>
        </p:txBody>
      </p:sp>
    </p:spTree>
    <p:extLst>
      <p:ext uri="{BB962C8B-B14F-4D97-AF65-F5344CB8AC3E}">
        <p14:creationId xmlns:p14="http://schemas.microsoft.com/office/powerpoint/2010/main" val="4055628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BC6657B-1248-6B4D-AE85-8670C18C8E1B}"/>
              </a:ext>
            </a:extLst>
          </p:cNvPr>
          <p:cNvPicPr>
            <a:picLocks noChangeAspect="1"/>
          </p:cNvPicPr>
          <p:nvPr/>
        </p:nvPicPr>
        <p:blipFill>
          <a:blip r:embed="rId3"/>
          <a:stretch>
            <a:fillRect/>
          </a:stretch>
        </p:blipFill>
        <p:spPr>
          <a:xfrm>
            <a:off x="0" y="0"/>
            <a:ext cx="12192000" cy="6858000"/>
          </a:xfrm>
          <a:prstGeom prst="rect">
            <a:avLst/>
          </a:prstGeom>
        </p:spPr>
      </p:pic>
      <p:sp>
        <p:nvSpPr>
          <p:cNvPr id="31" name="Rounded Rectangle 30">
            <a:extLst>
              <a:ext uri="{FF2B5EF4-FFF2-40B4-BE49-F238E27FC236}">
                <a16:creationId xmlns:a16="http://schemas.microsoft.com/office/drawing/2014/main" xmlns="" id="{C5FB9B07-2C9C-8A4F-A32C-ED14DE9560C2}"/>
              </a:ext>
            </a:extLst>
          </p:cNvPr>
          <p:cNvSpPr/>
          <p:nvPr/>
        </p:nvSpPr>
        <p:spPr>
          <a:xfrm>
            <a:off x="323617" y="1464528"/>
            <a:ext cx="6677684"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8" name="Rectangle 27">
            <a:extLst>
              <a:ext uri="{FF2B5EF4-FFF2-40B4-BE49-F238E27FC236}">
                <a16:creationId xmlns:a16="http://schemas.microsoft.com/office/drawing/2014/main" xmlns="" id="{99517891-8C27-C14F-822D-D6BE71B4E90C}"/>
              </a:ext>
            </a:extLst>
          </p:cNvPr>
          <p:cNvSpPr/>
          <p:nvPr/>
        </p:nvSpPr>
        <p:spPr>
          <a:xfrm>
            <a:off x="506503" y="1456997"/>
            <a:ext cx="6494798" cy="424732"/>
          </a:xfrm>
          <a:prstGeom prst="rect">
            <a:avLst/>
          </a:prstGeom>
        </p:spPr>
        <p:txBody>
          <a:bodyPr wrap="square">
            <a:spAutoFit/>
          </a:bodyPr>
          <a:lstStyle/>
          <a:p>
            <a:pPr algn="thaiDist">
              <a:lnSpc>
                <a:spcPct val="120000"/>
              </a:lnSpc>
            </a:pPr>
            <a:r>
              <a:rPr lang="pt-BR" b="1" dirty="0" smtClean="0">
                <a:solidFill>
                  <a:schemeClr val="bg1"/>
                </a:solidFill>
              </a:rPr>
              <a:t>Principais Resultados de Aprendizagem e Alinhamento Curricular:</a:t>
            </a:r>
            <a:endParaRPr lang="pt-BR" b="1" dirty="0">
              <a:solidFill>
                <a:schemeClr val="bg1"/>
              </a:solidFill>
            </a:endParaRPr>
          </a:p>
        </p:txBody>
      </p:sp>
      <p:sp>
        <p:nvSpPr>
          <p:cNvPr id="37" name="Rectangle 36">
            <a:extLst>
              <a:ext uri="{FF2B5EF4-FFF2-40B4-BE49-F238E27FC236}">
                <a16:creationId xmlns:a16="http://schemas.microsoft.com/office/drawing/2014/main" xmlns="" id="{E83BA1D4-BD4C-B44F-89BF-B15505F3EBB5}"/>
              </a:ext>
            </a:extLst>
          </p:cNvPr>
          <p:cNvSpPr/>
          <p:nvPr/>
        </p:nvSpPr>
        <p:spPr>
          <a:xfrm>
            <a:off x="323617" y="2049634"/>
            <a:ext cx="11361877" cy="1865126"/>
          </a:xfrm>
          <a:prstGeom prst="rect">
            <a:avLst/>
          </a:prstGeom>
        </p:spPr>
        <p:txBody>
          <a:bodyPr wrap="square">
            <a:spAutoFit/>
          </a:bodyPr>
          <a:lstStyle/>
          <a:p>
            <a:pPr marL="171450" indent="-171450" algn="thaiDist">
              <a:lnSpc>
                <a:spcPct val="120000"/>
              </a:lnSpc>
              <a:buClr>
                <a:srgbClr val="3AC69D"/>
              </a:buClr>
              <a:buSzPct val="150000"/>
              <a:buFont typeface="Arial" panose="020B0604020202020204" pitchFamily="34" charset="0"/>
              <a:buChar char="•"/>
            </a:pPr>
            <a:r>
              <a:rPr lang="pt-BR" sz="1600" b="1" dirty="0" smtClean="0">
                <a:solidFill>
                  <a:srgbClr val="262626"/>
                </a:solidFill>
              </a:rPr>
              <a:t>Ciência - Terra e Atividade Humana: </a:t>
            </a:r>
            <a:r>
              <a:rPr lang="pt-BR" sz="1600" dirty="0" smtClean="0">
                <a:solidFill>
                  <a:srgbClr val="262626"/>
                </a:solidFill>
              </a:rPr>
              <a:t>Comunicar soluções que reduzam o impacto dos seres humanos na terra, água, ar e / ou outros seres vivos no ambiente local. As coisas que as pessoas fazem podem afetar o mundo ao seu redor. Mas elas podem fazer escolhas que reduzam seus impactos na terra, água, ar e outros seres vivos.</a:t>
            </a:r>
          </a:p>
          <a:p>
            <a:pPr marL="171450" indent="-171450" algn="thaiDist">
              <a:lnSpc>
                <a:spcPct val="120000"/>
              </a:lnSpc>
              <a:buClr>
                <a:srgbClr val="3AC69D"/>
              </a:buClr>
              <a:buSzPct val="150000"/>
              <a:buFont typeface="Arial" panose="020B0604020202020204" pitchFamily="34" charset="0"/>
              <a:buChar char="•"/>
            </a:pPr>
            <a:r>
              <a:rPr lang="pt-BR" sz="1600" b="1" dirty="0" smtClean="0">
                <a:solidFill>
                  <a:srgbClr val="262626"/>
                </a:solidFill>
              </a:rPr>
              <a:t>Artes da Língua Inglesa e Alfabetização:	</a:t>
            </a:r>
            <a:r>
              <a:rPr lang="pt-BR" sz="1600" dirty="0" smtClean="0">
                <a:solidFill>
                  <a:srgbClr val="262626"/>
                </a:solidFill>
              </a:rPr>
              <a:t>Participe de conversas colaborativas com diversos parceiros sobre tópicos e textos. Sega as regras acordadas para as discussões. Use palavras e frases adquiridas através de conversas, lendo e sendo lido e respondendo a textos.</a:t>
            </a:r>
            <a:endParaRPr lang="pt-BR" sz="1600" dirty="0">
              <a:solidFill>
                <a:srgbClr val="262626"/>
              </a:solidFill>
            </a:endParaRPr>
          </a:p>
        </p:txBody>
      </p:sp>
      <p:pic>
        <p:nvPicPr>
          <p:cNvPr id="39" name="Picture 38" descr="A picture containing table&#10;&#10;Description automatically generated">
            <a:extLst>
              <a:ext uri="{FF2B5EF4-FFF2-40B4-BE49-F238E27FC236}">
                <a16:creationId xmlns:a16="http://schemas.microsoft.com/office/drawing/2014/main" xmlns="" id="{EB8B9B77-5B22-9846-BC3A-8BBE79F348B8}"/>
              </a:ext>
            </a:extLst>
          </p:cNvPr>
          <p:cNvPicPr>
            <a:picLocks noChangeAspect="1"/>
          </p:cNvPicPr>
          <p:nvPr/>
        </p:nvPicPr>
        <p:blipFill>
          <a:blip r:embed="rId4"/>
          <a:stretch>
            <a:fillRect/>
          </a:stretch>
        </p:blipFill>
        <p:spPr>
          <a:xfrm>
            <a:off x="431786" y="5360664"/>
            <a:ext cx="1149009" cy="1149009"/>
          </a:xfrm>
          <a:prstGeom prst="rect">
            <a:avLst/>
          </a:prstGeom>
        </p:spPr>
      </p:pic>
      <p:pic>
        <p:nvPicPr>
          <p:cNvPr id="41" name="Picture 40" descr="A picture containing icon&#10;&#10;Description automatically generated">
            <a:extLst>
              <a:ext uri="{FF2B5EF4-FFF2-40B4-BE49-F238E27FC236}">
                <a16:creationId xmlns:a16="http://schemas.microsoft.com/office/drawing/2014/main" xmlns="" id="{F18D82E9-E65C-CD45-B81C-867691A5CEE1}"/>
              </a:ext>
            </a:extLst>
          </p:cNvPr>
          <p:cNvPicPr>
            <a:picLocks noChangeAspect="1"/>
          </p:cNvPicPr>
          <p:nvPr/>
        </p:nvPicPr>
        <p:blipFill>
          <a:blip r:embed="rId5"/>
          <a:stretch>
            <a:fillRect/>
          </a:stretch>
        </p:blipFill>
        <p:spPr>
          <a:xfrm>
            <a:off x="1580795" y="5360663"/>
            <a:ext cx="1149009" cy="1149009"/>
          </a:xfrm>
          <a:prstGeom prst="rect">
            <a:avLst/>
          </a:prstGeom>
        </p:spPr>
      </p:pic>
      <p:sp>
        <p:nvSpPr>
          <p:cNvPr id="30" name="Rounded Rectangle 29">
            <a:extLst>
              <a:ext uri="{FF2B5EF4-FFF2-40B4-BE49-F238E27FC236}">
                <a16:creationId xmlns:a16="http://schemas.microsoft.com/office/drawing/2014/main" xmlns="" id="{B3D3BBA8-E2E4-CF45-BF72-B5B052BCB00C}"/>
              </a:ext>
            </a:extLst>
          </p:cNvPr>
          <p:cNvSpPr/>
          <p:nvPr/>
        </p:nvSpPr>
        <p:spPr>
          <a:xfrm>
            <a:off x="323618" y="4723242"/>
            <a:ext cx="2788072" cy="417055"/>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8" name="Rectangle 37">
            <a:extLst>
              <a:ext uri="{FF2B5EF4-FFF2-40B4-BE49-F238E27FC236}">
                <a16:creationId xmlns:a16="http://schemas.microsoft.com/office/drawing/2014/main" xmlns="" id="{279E0FEB-CD14-B84F-9CC0-A073E335659C}"/>
              </a:ext>
            </a:extLst>
          </p:cNvPr>
          <p:cNvSpPr/>
          <p:nvPr/>
        </p:nvSpPr>
        <p:spPr>
          <a:xfrm>
            <a:off x="506504" y="4715711"/>
            <a:ext cx="2605186" cy="424732"/>
          </a:xfrm>
          <a:prstGeom prst="rect">
            <a:avLst/>
          </a:prstGeom>
        </p:spPr>
        <p:txBody>
          <a:bodyPr wrap="square">
            <a:spAutoFit/>
          </a:bodyPr>
          <a:lstStyle/>
          <a:p>
            <a:pPr algn="thaiDist">
              <a:lnSpc>
                <a:spcPct val="120000"/>
              </a:lnSpc>
            </a:pPr>
            <a:r>
              <a:rPr lang="pt-BR" b="1" dirty="0" smtClean="0">
                <a:solidFill>
                  <a:schemeClr val="bg1"/>
                </a:solidFill>
              </a:rPr>
              <a:t>Alinhamento dos ODS</a:t>
            </a:r>
            <a:endParaRPr lang="pt-BR" b="1" dirty="0">
              <a:solidFill>
                <a:schemeClr val="bg1"/>
              </a:solidFill>
            </a:endParaRPr>
          </a:p>
        </p:txBody>
      </p:sp>
      <p:sp>
        <p:nvSpPr>
          <p:cNvPr id="15" name="Rounded Rectangle 14">
            <a:extLst>
              <a:ext uri="{FF2B5EF4-FFF2-40B4-BE49-F238E27FC236}">
                <a16:creationId xmlns:a16="http://schemas.microsoft.com/office/drawing/2014/main" xmlns="" id="{650BA5B6-8EAD-5A45-94A6-2C8EA009B9C0}"/>
              </a:ext>
            </a:extLst>
          </p:cNvPr>
          <p:cNvSpPr/>
          <p:nvPr/>
        </p:nvSpPr>
        <p:spPr>
          <a:xfrm>
            <a:off x="2218765" y="185126"/>
            <a:ext cx="7894225" cy="994130"/>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ounded Rectangle 15">
            <a:extLst>
              <a:ext uri="{FF2B5EF4-FFF2-40B4-BE49-F238E27FC236}">
                <a16:creationId xmlns:a16="http://schemas.microsoft.com/office/drawing/2014/main" xmlns="" id="{A39FBF4C-9127-4740-A7DD-AB280895D434}"/>
              </a:ext>
            </a:extLst>
          </p:cNvPr>
          <p:cNvSpPr/>
          <p:nvPr/>
        </p:nvSpPr>
        <p:spPr>
          <a:xfrm>
            <a:off x="2218766" y="185126"/>
            <a:ext cx="7894224"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7" name="TextBox 16">
            <a:extLst>
              <a:ext uri="{FF2B5EF4-FFF2-40B4-BE49-F238E27FC236}">
                <a16:creationId xmlns:a16="http://schemas.microsoft.com/office/drawing/2014/main" xmlns="" id="{8EBFCA84-3E35-AA4F-B39D-FB84F113376F}"/>
              </a:ext>
            </a:extLst>
          </p:cNvPr>
          <p:cNvSpPr txBox="1"/>
          <p:nvPr/>
        </p:nvSpPr>
        <p:spPr>
          <a:xfrm>
            <a:off x="2218764" y="294106"/>
            <a:ext cx="7894225" cy="584775"/>
          </a:xfrm>
          <a:prstGeom prst="rect">
            <a:avLst/>
          </a:prstGeom>
          <a:noFill/>
        </p:spPr>
        <p:txBody>
          <a:bodyPr wrap="square" rtlCol="0">
            <a:spAutoFit/>
          </a:bodyPr>
          <a:lstStyle/>
          <a:p>
            <a:pPr algn="ctr"/>
            <a:r>
              <a:rPr lang="pt-BR" sz="3200" b="1" dirty="0" smtClean="0">
                <a:solidFill>
                  <a:schemeClr val="bg1"/>
                </a:solidFill>
              </a:rPr>
              <a:t>Preparação da Aula e Alinhamento Curricular</a:t>
            </a:r>
            <a:endParaRPr lang="pt-BR" sz="3200" b="1" dirty="0">
              <a:solidFill>
                <a:schemeClr val="bg1"/>
              </a:solidFill>
            </a:endParaRPr>
          </a:p>
        </p:txBody>
      </p:sp>
      <p:sp>
        <p:nvSpPr>
          <p:cNvPr id="18" name="TextBox 17">
            <a:extLst>
              <a:ext uri="{FF2B5EF4-FFF2-40B4-BE49-F238E27FC236}">
                <a16:creationId xmlns:a16="http://schemas.microsoft.com/office/drawing/2014/main" xmlns="" id="{AC9CD571-A741-D540-AD6D-622A537A4DA6}"/>
              </a:ext>
            </a:extLst>
          </p:cNvPr>
          <p:cNvSpPr txBox="1"/>
          <p:nvPr/>
        </p:nvSpPr>
        <p:spPr>
          <a:xfrm>
            <a:off x="2794681" y="901959"/>
            <a:ext cx="6602638" cy="307777"/>
          </a:xfrm>
          <a:prstGeom prst="rect">
            <a:avLst/>
          </a:prstGeom>
          <a:noFill/>
        </p:spPr>
        <p:txBody>
          <a:bodyPr wrap="square" rtlCol="0">
            <a:spAutoFit/>
          </a:bodyPr>
          <a:lstStyle/>
          <a:p>
            <a:pPr algn="ctr"/>
            <a:r>
              <a:rPr lang="pt-BR" sz="1400" b="1" dirty="0" smtClean="0">
                <a:solidFill>
                  <a:schemeClr val="bg1"/>
                </a:solidFill>
              </a:rPr>
              <a:t>Tempo de preparação: 10 – 15 minutos</a:t>
            </a:r>
            <a:endParaRPr lang="pt-BR" sz="1400" b="1" dirty="0">
              <a:solidFill>
                <a:schemeClr val="bg1"/>
              </a:solidFill>
            </a:endParaRPr>
          </a:p>
        </p:txBody>
      </p:sp>
      <p:pic>
        <p:nvPicPr>
          <p:cNvPr id="4" name="Picture 3" descr="Logo&#10;&#10;Description automatically generated with low confidence">
            <a:extLst>
              <a:ext uri="{FF2B5EF4-FFF2-40B4-BE49-F238E27FC236}">
                <a16:creationId xmlns:a16="http://schemas.microsoft.com/office/drawing/2014/main" xmlns="" id="{F8047728-AC80-EF47-965E-6BB401A11C11}"/>
              </a:ext>
            </a:extLst>
          </p:cNvPr>
          <p:cNvPicPr>
            <a:picLocks noChangeAspect="1"/>
          </p:cNvPicPr>
          <p:nvPr/>
        </p:nvPicPr>
        <p:blipFill>
          <a:blip r:embed="rId6"/>
          <a:stretch>
            <a:fillRect/>
          </a:stretch>
        </p:blipFill>
        <p:spPr>
          <a:xfrm>
            <a:off x="2729805" y="5360663"/>
            <a:ext cx="1149010" cy="1149010"/>
          </a:xfrm>
          <a:prstGeom prst="rect">
            <a:avLst/>
          </a:prstGeom>
        </p:spPr>
      </p:pic>
      <p:sp>
        <p:nvSpPr>
          <p:cNvPr id="2" name="Slide Number Placeholder 1">
            <a:extLst>
              <a:ext uri="{FF2B5EF4-FFF2-40B4-BE49-F238E27FC236}">
                <a16:creationId xmlns:a16="http://schemas.microsoft.com/office/drawing/2014/main" xmlns="" id="{8B9F30AD-9062-DCB7-0CB3-556D2B71DFD5}"/>
              </a:ext>
            </a:extLst>
          </p:cNvPr>
          <p:cNvSpPr>
            <a:spLocks noGrp="1"/>
          </p:cNvSpPr>
          <p:nvPr>
            <p:ph type="sldNum" sz="quarter" idx="12"/>
          </p:nvPr>
        </p:nvSpPr>
        <p:spPr/>
        <p:txBody>
          <a:bodyPr/>
          <a:lstStyle/>
          <a:p>
            <a:fld id="{A49FEDE7-8061-9B4D-88A1-7EA83A94C31B}" type="slidenum">
              <a:rPr lang="pt-BR" smtClean="0"/>
              <a:t>3</a:t>
            </a:fld>
            <a:endParaRPr lang="pt-BR" dirty="0"/>
          </a:p>
        </p:txBody>
      </p:sp>
      <p:grpSp>
        <p:nvGrpSpPr>
          <p:cNvPr id="7" name="Group 6">
            <a:extLst>
              <a:ext uri="{FF2B5EF4-FFF2-40B4-BE49-F238E27FC236}">
                <a16:creationId xmlns:a16="http://schemas.microsoft.com/office/drawing/2014/main" xmlns="" id="{61C0A40F-84CF-1BC0-5EA2-2B6E25B0FB51}"/>
              </a:ext>
            </a:extLst>
          </p:cNvPr>
          <p:cNvGrpSpPr/>
          <p:nvPr/>
        </p:nvGrpSpPr>
        <p:grpSpPr>
          <a:xfrm>
            <a:off x="4545447" y="4715712"/>
            <a:ext cx="6979920" cy="1735656"/>
            <a:chOff x="4790164" y="5101971"/>
            <a:chExt cx="6979920" cy="1490877"/>
          </a:xfrm>
        </p:grpSpPr>
        <p:sp>
          <p:nvSpPr>
            <p:cNvPr id="19" name="Rounded Rectangle 18">
              <a:extLst>
                <a:ext uri="{FF2B5EF4-FFF2-40B4-BE49-F238E27FC236}">
                  <a16:creationId xmlns:a16="http://schemas.microsoft.com/office/drawing/2014/main" xmlns="" id="{0E066E9E-557E-614F-BD62-A122C07587A2}"/>
                </a:ext>
              </a:extLst>
            </p:cNvPr>
            <p:cNvSpPr/>
            <p:nvPr/>
          </p:nvSpPr>
          <p:spPr>
            <a:xfrm>
              <a:off x="4790164" y="5162929"/>
              <a:ext cx="6979920" cy="1069167"/>
            </a:xfrm>
            <a:prstGeom prst="roundRect">
              <a:avLst/>
            </a:prstGeom>
            <a:solidFill>
              <a:srgbClr val="29C7F7"/>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1600" dirty="0" smtClean="0">
                <a:solidFill>
                  <a:srgbClr val="29C7F7"/>
                </a:solidFill>
                <a:highlight>
                  <a:srgbClr val="29C7F7"/>
                </a:highlight>
              </a:endParaRPr>
            </a:p>
            <a:p>
              <a:pPr algn="ctr"/>
              <a:endParaRPr lang="pt-BR" dirty="0">
                <a:solidFill>
                  <a:srgbClr val="29C7F7"/>
                </a:solidFill>
                <a:highlight>
                  <a:srgbClr val="29C7F7"/>
                </a:highlight>
              </a:endParaRPr>
            </a:p>
          </p:txBody>
        </p:sp>
        <p:sp>
          <p:nvSpPr>
            <p:cNvPr id="23" name="Rounded Rectangle 22">
              <a:extLst>
                <a:ext uri="{FF2B5EF4-FFF2-40B4-BE49-F238E27FC236}">
                  <a16:creationId xmlns:a16="http://schemas.microsoft.com/office/drawing/2014/main" xmlns="" id="{5A0951B6-8286-F0B5-0565-C7A227408735}"/>
                </a:ext>
              </a:extLst>
            </p:cNvPr>
            <p:cNvSpPr/>
            <p:nvPr/>
          </p:nvSpPr>
          <p:spPr>
            <a:xfrm>
              <a:off x="4790164" y="5443839"/>
              <a:ext cx="6979920" cy="1149009"/>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sz="1600" dirty="0" smtClean="0"/>
            </a:p>
            <a:p>
              <a:r>
                <a:rPr lang="pt-BR" sz="1600" b="1" dirty="0" smtClean="0"/>
                <a:t>Os planos de aula são projetados para serem flexíveis e responsivos às necessidades em evolução da sua sala de aula. As aulas são editáveis e personalizáveis para atender aos diferentes contextos individuais dos alunos e da sala de aula. Uma versão do PowerPoint com instruções do professor e uma lição em PDF imprimível estão disponíveis para download. </a:t>
              </a:r>
            </a:p>
            <a:p>
              <a:pPr algn="ctr"/>
              <a:endParaRPr lang="pt-BR" dirty="0"/>
            </a:p>
          </p:txBody>
        </p:sp>
        <p:sp>
          <p:nvSpPr>
            <p:cNvPr id="6" name="TextBox 5">
              <a:extLst>
                <a:ext uri="{FF2B5EF4-FFF2-40B4-BE49-F238E27FC236}">
                  <a16:creationId xmlns:a16="http://schemas.microsoft.com/office/drawing/2014/main" xmlns="" id="{8F17D91F-2A88-3D0B-CCF0-B1CF83A53F1C}"/>
                </a:ext>
              </a:extLst>
            </p:cNvPr>
            <p:cNvSpPr txBox="1"/>
            <p:nvPr/>
          </p:nvSpPr>
          <p:spPr>
            <a:xfrm>
              <a:off x="6956553" y="5101971"/>
              <a:ext cx="4280196" cy="317245"/>
            </a:xfrm>
            <a:prstGeom prst="rect">
              <a:avLst/>
            </a:prstGeom>
            <a:noFill/>
          </p:spPr>
          <p:txBody>
            <a:bodyPr wrap="square" rtlCol="0">
              <a:spAutoFit/>
            </a:bodyPr>
            <a:lstStyle/>
            <a:p>
              <a:r>
                <a:rPr lang="pt-BR" b="1" dirty="0" smtClean="0">
                  <a:solidFill>
                    <a:schemeClr val="bg1"/>
                  </a:solidFill>
                </a:rPr>
                <a:t>Aula flexível e adaptativa</a:t>
              </a:r>
              <a:endParaRPr lang="pt-BR" b="1" dirty="0">
                <a:solidFill>
                  <a:schemeClr val="bg1"/>
                </a:solidFill>
              </a:endParaRPr>
            </a:p>
          </p:txBody>
        </p:sp>
      </p:grpSp>
      <p:pic>
        <p:nvPicPr>
          <p:cNvPr id="2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7790" y="5432665"/>
            <a:ext cx="812014" cy="492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851" y="5410257"/>
            <a:ext cx="915943" cy="41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7628" y="5408781"/>
            <a:ext cx="676273" cy="410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CaixaDeTexto 1"/>
          <p:cNvSpPr txBox="1"/>
          <p:nvPr/>
        </p:nvSpPr>
        <p:spPr>
          <a:xfrm>
            <a:off x="3051884" y="5410256"/>
            <a:ext cx="702018" cy="307777"/>
          </a:xfrm>
          <a:prstGeom prst="rect">
            <a:avLst/>
          </a:prstGeom>
          <a:noFill/>
        </p:spPr>
        <p:txBody>
          <a:bodyPr wrap="square" lIns="0" r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sz="700" dirty="0" smtClean="0">
                <a:solidFill>
                  <a:schemeClr val="bg1"/>
                </a:solidFill>
              </a:rPr>
              <a:t>VIDA DEBAIXO D'ÁGUA</a:t>
            </a:r>
            <a:endParaRPr lang="pt-BR" sz="700" dirty="0">
              <a:solidFill>
                <a:schemeClr val="bg1"/>
              </a:solidFill>
            </a:endParaRPr>
          </a:p>
        </p:txBody>
      </p:sp>
      <p:sp>
        <p:nvSpPr>
          <p:cNvPr id="24" name="CaixaDeTexto 1"/>
          <p:cNvSpPr txBox="1"/>
          <p:nvPr/>
        </p:nvSpPr>
        <p:spPr>
          <a:xfrm>
            <a:off x="1905916" y="5388740"/>
            <a:ext cx="728103" cy="415498"/>
          </a:xfrm>
          <a:prstGeom prst="rect">
            <a:avLst/>
          </a:prstGeom>
          <a:noFill/>
        </p:spPr>
        <p:txBody>
          <a:bodyPr wrap="square" lIns="0" r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sz="700" dirty="0" smtClean="0">
                <a:solidFill>
                  <a:schemeClr val="bg1"/>
                </a:solidFill>
              </a:rPr>
              <a:t>CONSUMO E PRODUÇÃO RESPONSÁVEIS</a:t>
            </a:r>
            <a:endParaRPr lang="pt-BR" sz="700" dirty="0">
              <a:solidFill>
                <a:schemeClr val="bg1"/>
              </a:solidFill>
            </a:endParaRPr>
          </a:p>
        </p:txBody>
      </p:sp>
      <p:sp>
        <p:nvSpPr>
          <p:cNvPr id="22" name="CaixaDeTexto 1"/>
          <p:cNvSpPr txBox="1"/>
          <p:nvPr/>
        </p:nvSpPr>
        <p:spPr>
          <a:xfrm>
            <a:off x="756984" y="5402562"/>
            <a:ext cx="823810" cy="415498"/>
          </a:xfrm>
          <a:prstGeom prst="rect">
            <a:avLst/>
          </a:prstGeom>
          <a:noFill/>
        </p:spPr>
        <p:txBody>
          <a:bodyPr wrap="square" l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pt-BR" sz="700" dirty="0" smtClean="0">
                <a:solidFill>
                  <a:schemeClr val="bg1"/>
                </a:solidFill>
              </a:rPr>
              <a:t>CIDADES E COMUNIDADES SUSTENTÁVEIS</a:t>
            </a:r>
            <a:endParaRPr lang="pt-BR" sz="700" dirty="0">
              <a:solidFill>
                <a:schemeClr val="bg1"/>
              </a:solidFill>
            </a:endParaRPr>
          </a:p>
        </p:txBody>
      </p:sp>
    </p:spTree>
    <p:extLst>
      <p:ext uri="{BB962C8B-B14F-4D97-AF65-F5344CB8AC3E}">
        <p14:creationId xmlns:p14="http://schemas.microsoft.com/office/powerpoint/2010/main" val="1618116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BC6657B-1248-6B4D-AE85-8670C18C8E1B}"/>
              </a:ext>
            </a:extLst>
          </p:cNvPr>
          <p:cNvPicPr>
            <a:picLocks noChangeAspect="1"/>
          </p:cNvPicPr>
          <p:nvPr/>
        </p:nvPicPr>
        <p:blipFill>
          <a:blip r:embed="rId3"/>
          <a:stretch>
            <a:fillRect/>
          </a:stretch>
        </p:blipFill>
        <p:spPr>
          <a:xfrm>
            <a:off x="0" y="21113"/>
            <a:ext cx="12192000" cy="6858000"/>
          </a:xfrm>
          <a:prstGeom prst="rect">
            <a:avLst/>
          </a:prstGeom>
        </p:spPr>
      </p:pic>
      <p:sp>
        <p:nvSpPr>
          <p:cNvPr id="15" name="Rounded Rectangle 14">
            <a:extLst>
              <a:ext uri="{FF2B5EF4-FFF2-40B4-BE49-F238E27FC236}">
                <a16:creationId xmlns:a16="http://schemas.microsoft.com/office/drawing/2014/main" xmlns="" id="{F8A53F07-8687-3F40-9382-41085D07CD38}"/>
              </a:ext>
            </a:extLst>
          </p:cNvPr>
          <p:cNvSpPr/>
          <p:nvPr/>
        </p:nvSpPr>
        <p:spPr>
          <a:xfrm>
            <a:off x="2606040" y="185126"/>
            <a:ext cx="6979920" cy="991698"/>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4" name="Rounded Rectangle 13">
            <a:extLst>
              <a:ext uri="{FF2B5EF4-FFF2-40B4-BE49-F238E27FC236}">
                <a16:creationId xmlns:a16="http://schemas.microsoft.com/office/drawing/2014/main" xmlns="" id="{6DE8D3A3-57EC-FF49-A6E8-ADD4234945CA}"/>
              </a:ext>
            </a:extLst>
          </p:cNvPr>
          <p:cNvSpPr/>
          <p:nvPr/>
        </p:nvSpPr>
        <p:spPr>
          <a:xfrm>
            <a:off x="2606040" y="185126"/>
            <a:ext cx="697992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TextBox 7">
            <a:extLst>
              <a:ext uri="{FF2B5EF4-FFF2-40B4-BE49-F238E27FC236}">
                <a16:creationId xmlns:a16="http://schemas.microsoft.com/office/drawing/2014/main" xmlns="" id="{763938BB-E533-A545-8C65-E6C820BBFD6B}"/>
              </a:ext>
            </a:extLst>
          </p:cNvPr>
          <p:cNvSpPr txBox="1"/>
          <p:nvPr/>
        </p:nvSpPr>
        <p:spPr>
          <a:xfrm>
            <a:off x="2983322" y="294106"/>
            <a:ext cx="6225356" cy="584775"/>
          </a:xfrm>
          <a:prstGeom prst="rect">
            <a:avLst/>
          </a:prstGeom>
          <a:noFill/>
        </p:spPr>
        <p:txBody>
          <a:bodyPr wrap="square" rtlCol="0">
            <a:spAutoFit/>
          </a:bodyPr>
          <a:lstStyle/>
          <a:p>
            <a:pPr algn="ctr"/>
            <a:r>
              <a:rPr lang="pt-BR" sz="3200" b="1" dirty="0" smtClean="0">
                <a:solidFill>
                  <a:schemeClr val="bg1"/>
                </a:solidFill>
              </a:rPr>
              <a:t>A Aula</a:t>
            </a:r>
            <a:endParaRPr lang="pt-BR" sz="3200" b="1" dirty="0">
              <a:solidFill>
                <a:schemeClr val="bg1"/>
              </a:solidFill>
            </a:endParaRPr>
          </a:p>
        </p:txBody>
      </p:sp>
      <p:sp>
        <p:nvSpPr>
          <p:cNvPr id="22" name="Oval 21">
            <a:extLst>
              <a:ext uri="{FF2B5EF4-FFF2-40B4-BE49-F238E27FC236}">
                <a16:creationId xmlns:a16="http://schemas.microsoft.com/office/drawing/2014/main" xmlns="" id="{1A8141C0-5C65-C54B-B99F-F7A3DD1C2725}"/>
              </a:ext>
            </a:extLst>
          </p:cNvPr>
          <p:cNvSpPr/>
          <p:nvPr/>
        </p:nvSpPr>
        <p:spPr>
          <a:xfrm>
            <a:off x="413972" y="1449128"/>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3" name="Oval 22">
            <a:extLst>
              <a:ext uri="{FF2B5EF4-FFF2-40B4-BE49-F238E27FC236}">
                <a16:creationId xmlns:a16="http://schemas.microsoft.com/office/drawing/2014/main" xmlns="" id="{6DE15013-44B3-074B-97E9-A65290DF3E17}"/>
              </a:ext>
            </a:extLst>
          </p:cNvPr>
          <p:cNvSpPr/>
          <p:nvPr/>
        </p:nvSpPr>
        <p:spPr>
          <a:xfrm>
            <a:off x="360335" y="1449128"/>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4" name="Rectangle 23">
            <a:extLst>
              <a:ext uri="{FF2B5EF4-FFF2-40B4-BE49-F238E27FC236}">
                <a16:creationId xmlns:a16="http://schemas.microsoft.com/office/drawing/2014/main" xmlns="" id="{9D6C8663-DB1F-4247-809A-B287EA418546}"/>
              </a:ext>
            </a:extLst>
          </p:cNvPr>
          <p:cNvSpPr/>
          <p:nvPr/>
        </p:nvSpPr>
        <p:spPr>
          <a:xfrm>
            <a:off x="404919" y="1429076"/>
            <a:ext cx="301686" cy="424732"/>
          </a:xfrm>
          <a:prstGeom prst="rect">
            <a:avLst/>
          </a:prstGeom>
        </p:spPr>
        <p:txBody>
          <a:bodyPr wrap="square">
            <a:spAutoFit/>
          </a:bodyPr>
          <a:lstStyle/>
          <a:p>
            <a:pPr algn="ctr">
              <a:lnSpc>
                <a:spcPct val="120000"/>
              </a:lnSpc>
            </a:pPr>
            <a:r>
              <a:rPr lang="pt-BR" b="1" dirty="0" smtClean="0">
                <a:solidFill>
                  <a:schemeClr val="bg1"/>
                </a:solidFill>
                <a:cs typeface="Arial" panose="020B0604020202020204" pitchFamily="34" charset="0"/>
              </a:rPr>
              <a:t>1</a:t>
            </a:r>
            <a:endParaRPr lang="pt-BR" b="1" dirty="0">
              <a:solidFill>
                <a:schemeClr val="bg1"/>
              </a:solidFill>
              <a:cs typeface="Arial" panose="020B0604020202020204" pitchFamily="34" charset="0"/>
            </a:endParaRPr>
          </a:p>
        </p:txBody>
      </p:sp>
      <p:sp>
        <p:nvSpPr>
          <p:cNvPr id="25" name="Rectangle 24">
            <a:extLst>
              <a:ext uri="{FF2B5EF4-FFF2-40B4-BE49-F238E27FC236}">
                <a16:creationId xmlns:a16="http://schemas.microsoft.com/office/drawing/2014/main" xmlns="" id="{51FFE875-61C7-534D-980C-DC3A4B940AEB}"/>
              </a:ext>
            </a:extLst>
          </p:cNvPr>
          <p:cNvSpPr/>
          <p:nvPr/>
        </p:nvSpPr>
        <p:spPr>
          <a:xfrm>
            <a:off x="911773" y="1434348"/>
            <a:ext cx="10866255" cy="1958678"/>
          </a:xfrm>
          <a:prstGeom prst="rect">
            <a:avLst/>
          </a:prstGeom>
        </p:spPr>
        <p:txBody>
          <a:bodyPr wrap="square">
            <a:spAutoFit/>
          </a:bodyPr>
          <a:lstStyle/>
          <a:p>
            <a:pPr algn="thaiDist">
              <a:lnSpc>
                <a:spcPct val="120000"/>
              </a:lnSpc>
              <a:tabLst>
                <a:tab pos="531813" algn="l"/>
              </a:tabLst>
            </a:pPr>
            <a:r>
              <a:rPr lang="pt-BR" sz="1600" b="1" dirty="0" smtClean="0">
                <a:solidFill>
                  <a:srgbClr val="262626"/>
                </a:solidFill>
              </a:rPr>
              <a:t>Apresente a aula aos seus alunos perguntando sobre o conhecimento deles sobre o que pode e o que não pode ser reciclado e faça o exercício do quebra-gelo. Exiba o slide "SIM/NÃO" ou imprima o folheto como referência.</a:t>
            </a:r>
          </a:p>
          <a:p>
            <a:pPr marL="285750" indent="-285750" algn="thaiDist">
              <a:lnSpc>
                <a:spcPct val="120000"/>
              </a:lnSpc>
              <a:buSzPct val="150000"/>
              <a:buFont typeface="Arial" panose="020B0604020202020204" pitchFamily="34" charset="0"/>
              <a:buChar char="•"/>
              <a:tabLst>
                <a:tab pos="531813" algn="l"/>
              </a:tabLst>
            </a:pPr>
            <a:r>
              <a:rPr lang="pt-BR" sz="1400" dirty="0" smtClean="0"/>
              <a:t>Crie uma discussão aberta sobre os conceitos básicos de reciclagem</a:t>
            </a:r>
            <a:r>
              <a:rPr lang="pt-BR" sz="1400" dirty="0" smtClean="0">
                <a:solidFill>
                  <a:srgbClr val="262626"/>
                </a:solidFill>
              </a:rPr>
              <a:t>. </a:t>
            </a:r>
          </a:p>
          <a:p>
            <a:pPr marL="285750" indent="-285750" algn="thaiDist">
              <a:lnSpc>
                <a:spcPct val="120000"/>
              </a:lnSpc>
              <a:buSzPct val="150000"/>
              <a:buFont typeface="Arial" panose="020B0604020202020204" pitchFamily="34" charset="0"/>
              <a:buChar char="•"/>
              <a:tabLst>
                <a:tab pos="531813" algn="l"/>
              </a:tabLst>
            </a:pPr>
            <a:r>
              <a:rPr lang="pt-BR" sz="1400" dirty="0" smtClean="0"/>
              <a:t>Vocês reciclam</a:t>
            </a:r>
            <a:r>
              <a:rPr lang="pt-BR" sz="1400" dirty="0" smtClean="0">
                <a:solidFill>
                  <a:srgbClr val="262626"/>
                </a:solidFill>
              </a:rPr>
              <a:t>?</a:t>
            </a:r>
          </a:p>
          <a:p>
            <a:pPr marL="285750" indent="-285750" algn="thaiDist">
              <a:lnSpc>
                <a:spcPct val="120000"/>
              </a:lnSpc>
              <a:buSzPct val="150000"/>
              <a:buFont typeface="Arial" panose="020B0604020202020204" pitchFamily="34" charset="0"/>
              <a:buChar char="•"/>
              <a:tabLst>
                <a:tab pos="531813" algn="l"/>
              </a:tabLst>
            </a:pPr>
            <a:r>
              <a:rPr lang="pt-BR" sz="1400" dirty="0" smtClean="0"/>
              <a:t>O que pode ser reciclado</a:t>
            </a:r>
            <a:r>
              <a:rPr lang="pt-BR" sz="1400" dirty="0" smtClean="0">
                <a:solidFill>
                  <a:srgbClr val="262626"/>
                </a:solidFill>
              </a:rPr>
              <a:t>? </a:t>
            </a:r>
          </a:p>
          <a:p>
            <a:pPr marL="285750" indent="-285750" algn="thaiDist">
              <a:lnSpc>
                <a:spcPct val="120000"/>
              </a:lnSpc>
              <a:buSzPct val="150000"/>
              <a:buFont typeface="Arial" panose="020B0604020202020204" pitchFamily="34" charset="0"/>
              <a:buChar char="•"/>
              <a:tabLst>
                <a:tab pos="531813" algn="l"/>
              </a:tabLst>
            </a:pPr>
            <a:r>
              <a:rPr lang="pt-BR" sz="1400" dirty="0" smtClean="0"/>
              <a:t>O que não pode ser reciclado</a:t>
            </a:r>
            <a:r>
              <a:rPr lang="pt-BR" sz="1400" dirty="0" smtClean="0">
                <a:solidFill>
                  <a:srgbClr val="262626"/>
                </a:solidFill>
              </a:rPr>
              <a:t>? </a:t>
            </a:r>
          </a:p>
          <a:p>
            <a:pPr marL="285750" indent="-285750" algn="thaiDist">
              <a:lnSpc>
                <a:spcPct val="120000"/>
              </a:lnSpc>
              <a:buSzPct val="150000"/>
              <a:buFont typeface="Arial" panose="020B0604020202020204" pitchFamily="34" charset="0"/>
              <a:buChar char="•"/>
              <a:tabLst>
                <a:tab pos="531813" algn="l"/>
              </a:tabLst>
            </a:pPr>
            <a:r>
              <a:rPr lang="pt-BR" sz="1400" dirty="0" smtClean="0"/>
              <a:t>Peça-lhes que dêem alguns exemplos de cada um</a:t>
            </a:r>
            <a:r>
              <a:rPr lang="pt-BR" sz="1400" dirty="0" smtClean="0">
                <a:solidFill>
                  <a:srgbClr val="262626"/>
                </a:solidFill>
              </a:rPr>
              <a:t>.</a:t>
            </a:r>
            <a:endParaRPr lang="pt-BR" sz="1400" dirty="0">
              <a:solidFill>
                <a:srgbClr val="262626"/>
              </a:solidFill>
            </a:endParaRPr>
          </a:p>
        </p:txBody>
      </p:sp>
      <p:sp>
        <p:nvSpPr>
          <p:cNvPr id="17" name="TextBox 16">
            <a:extLst>
              <a:ext uri="{FF2B5EF4-FFF2-40B4-BE49-F238E27FC236}">
                <a16:creationId xmlns:a16="http://schemas.microsoft.com/office/drawing/2014/main" xmlns="" id="{13E38A4A-937F-F74F-A584-D7EB77830D3F}"/>
              </a:ext>
            </a:extLst>
          </p:cNvPr>
          <p:cNvSpPr txBox="1"/>
          <p:nvPr/>
        </p:nvSpPr>
        <p:spPr>
          <a:xfrm>
            <a:off x="2794681" y="901959"/>
            <a:ext cx="6602638" cy="307777"/>
          </a:xfrm>
          <a:prstGeom prst="rect">
            <a:avLst/>
          </a:prstGeom>
          <a:noFill/>
        </p:spPr>
        <p:txBody>
          <a:bodyPr wrap="square" rtlCol="0">
            <a:spAutoFit/>
          </a:bodyPr>
          <a:lstStyle/>
          <a:p>
            <a:pPr algn="ctr"/>
            <a:r>
              <a:rPr lang="pt-BR" sz="1400" b="1" dirty="0" smtClean="0">
                <a:solidFill>
                  <a:schemeClr val="bg1"/>
                </a:solidFill>
              </a:rPr>
              <a:t>Duração da aula: 45 - 60 minutos</a:t>
            </a:r>
            <a:endParaRPr lang="pt-BR" sz="1400" b="1" dirty="0">
              <a:solidFill>
                <a:schemeClr val="bg1"/>
              </a:solidFill>
            </a:endParaRPr>
          </a:p>
        </p:txBody>
      </p:sp>
      <p:sp>
        <p:nvSpPr>
          <p:cNvPr id="18" name="Oval 17">
            <a:extLst>
              <a:ext uri="{FF2B5EF4-FFF2-40B4-BE49-F238E27FC236}">
                <a16:creationId xmlns:a16="http://schemas.microsoft.com/office/drawing/2014/main" xmlns="" id="{9D3C16D2-3D7B-DC40-88C7-DE4F305BF499}"/>
              </a:ext>
            </a:extLst>
          </p:cNvPr>
          <p:cNvSpPr/>
          <p:nvPr/>
        </p:nvSpPr>
        <p:spPr>
          <a:xfrm>
            <a:off x="413972" y="3769512"/>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9" name="Oval 18">
            <a:extLst>
              <a:ext uri="{FF2B5EF4-FFF2-40B4-BE49-F238E27FC236}">
                <a16:creationId xmlns:a16="http://schemas.microsoft.com/office/drawing/2014/main" xmlns="" id="{9DAB2145-ECFA-6647-A9B6-729C703AD8DB}"/>
              </a:ext>
            </a:extLst>
          </p:cNvPr>
          <p:cNvSpPr/>
          <p:nvPr/>
        </p:nvSpPr>
        <p:spPr>
          <a:xfrm>
            <a:off x="360335" y="3769512"/>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ctangle 19">
            <a:extLst>
              <a:ext uri="{FF2B5EF4-FFF2-40B4-BE49-F238E27FC236}">
                <a16:creationId xmlns:a16="http://schemas.microsoft.com/office/drawing/2014/main" xmlns="" id="{9D8FA13B-529B-584E-8CBD-62424A9A1833}"/>
              </a:ext>
            </a:extLst>
          </p:cNvPr>
          <p:cNvSpPr/>
          <p:nvPr/>
        </p:nvSpPr>
        <p:spPr>
          <a:xfrm>
            <a:off x="404919" y="3749460"/>
            <a:ext cx="301686" cy="424732"/>
          </a:xfrm>
          <a:prstGeom prst="rect">
            <a:avLst/>
          </a:prstGeom>
        </p:spPr>
        <p:txBody>
          <a:bodyPr wrap="square">
            <a:spAutoFit/>
          </a:bodyPr>
          <a:lstStyle/>
          <a:p>
            <a:pPr algn="ctr">
              <a:lnSpc>
                <a:spcPct val="120000"/>
              </a:lnSpc>
            </a:pPr>
            <a:r>
              <a:rPr lang="pt-BR" b="1" dirty="0" smtClean="0">
                <a:solidFill>
                  <a:schemeClr val="bg1"/>
                </a:solidFill>
                <a:cs typeface="Arial" panose="020B0604020202020204" pitchFamily="34" charset="0"/>
              </a:rPr>
              <a:t>2</a:t>
            </a:r>
            <a:endParaRPr lang="pt-BR" b="1" dirty="0">
              <a:solidFill>
                <a:schemeClr val="bg1"/>
              </a:solidFill>
              <a:cs typeface="Arial" panose="020B0604020202020204" pitchFamily="34" charset="0"/>
            </a:endParaRPr>
          </a:p>
        </p:txBody>
      </p:sp>
      <p:sp>
        <p:nvSpPr>
          <p:cNvPr id="21" name="Rectangle 20">
            <a:extLst>
              <a:ext uri="{FF2B5EF4-FFF2-40B4-BE49-F238E27FC236}">
                <a16:creationId xmlns:a16="http://schemas.microsoft.com/office/drawing/2014/main" xmlns="" id="{973AB73E-5603-9442-95D1-6001147EE36F}"/>
              </a:ext>
            </a:extLst>
          </p:cNvPr>
          <p:cNvSpPr/>
          <p:nvPr/>
        </p:nvSpPr>
        <p:spPr>
          <a:xfrm>
            <a:off x="911773" y="3740444"/>
            <a:ext cx="10866255" cy="978729"/>
          </a:xfrm>
          <a:prstGeom prst="rect">
            <a:avLst/>
          </a:prstGeom>
        </p:spPr>
        <p:txBody>
          <a:bodyPr wrap="square">
            <a:spAutoFit/>
          </a:bodyPr>
          <a:lstStyle/>
          <a:p>
            <a:pPr algn="thaiDist">
              <a:lnSpc>
                <a:spcPct val="120000"/>
              </a:lnSpc>
              <a:tabLst>
                <a:tab pos="531813" algn="l"/>
              </a:tabLst>
            </a:pPr>
            <a:r>
              <a:rPr lang="pt-BR" sz="1600" b="1" dirty="0" smtClean="0">
                <a:solidFill>
                  <a:srgbClr val="262626"/>
                </a:solidFill>
              </a:rPr>
              <a:t>Introduzir o conceito de fuga de resíduos e criar uma discussão sobre como os nossos resíduos podem entrar no oceano, mesmo que não vivamos junto ao oceano. </a:t>
            </a:r>
            <a:r>
              <a:rPr lang="pt-BR" sz="1600" dirty="0" smtClean="0">
                <a:solidFill>
                  <a:srgbClr val="262626"/>
                </a:solidFill>
              </a:rPr>
              <a:t>Mostre os slides explicando como os resíduos entram em nossos oceanos a partir da terra.</a:t>
            </a:r>
            <a:endParaRPr lang="pt-BR" sz="1600" dirty="0">
              <a:solidFill>
                <a:srgbClr val="262626"/>
              </a:solidFill>
            </a:endParaRPr>
          </a:p>
        </p:txBody>
      </p:sp>
      <p:sp>
        <p:nvSpPr>
          <p:cNvPr id="29" name="Oval 28">
            <a:extLst>
              <a:ext uri="{FF2B5EF4-FFF2-40B4-BE49-F238E27FC236}">
                <a16:creationId xmlns:a16="http://schemas.microsoft.com/office/drawing/2014/main" xmlns="" id="{755BA79C-90D1-2146-A38F-4EEB52007357}"/>
              </a:ext>
            </a:extLst>
          </p:cNvPr>
          <p:cNvSpPr/>
          <p:nvPr/>
        </p:nvSpPr>
        <p:spPr>
          <a:xfrm>
            <a:off x="413972" y="5099582"/>
            <a:ext cx="389573" cy="389573"/>
          </a:xfrm>
          <a:prstGeom prst="ellipse">
            <a:avLst/>
          </a:prstGeom>
          <a:solidFill>
            <a:srgbClr val="3AC6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0" name="Oval 29">
            <a:extLst>
              <a:ext uri="{FF2B5EF4-FFF2-40B4-BE49-F238E27FC236}">
                <a16:creationId xmlns:a16="http://schemas.microsoft.com/office/drawing/2014/main" xmlns="" id="{B4BFBE7D-8EB6-824A-8F39-97CD133462C3}"/>
              </a:ext>
            </a:extLst>
          </p:cNvPr>
          <p:cNvSpPr/>
          <p:nvPr/>
        </p:nvSpPr>
        <p:spPr>
          <a:xfrm>
            <a:off x="360335" y="5099582"/>
            <a:ext cx="389573" cy="389573"/>
          </a:xfrm>
          <a:prstGeom prst="ellipse">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1" name="Rectangle 30">
            <a:extLst>
              <a:ext uri="{FF2B5EF4-FFF2-40B4-BE49-F238E27FC236}">
                <a16:creationId xmlns:a16="http://schemas.microsoft.com/office/drawing/2014/main" xmlns="" id="{78EDCEFF-66E5-8941-B13E-98BF7B5FCB9C}"/>
              </a:ext>
            </a:extLst>
          </p:cNvPr>
          <p:cNvSpPr/>
          <p:nvPr/>
        </p:nvSpPr>
        <p:spPr>
          <a:xfrm>
            <a:off x="404919" y="5079530"/>
            <a:ext cx="301686" cy="424732"/>
          </a:xfrm>
          <a:prstGeom prst="rect">
            <a:avLst/>
          </a:prstGeom>
        </p:spPr>
        <p:txBody>
          <a:bodyPr wrap="square">
            <a:spAutoFit/>
          </a:bodyPr>
          <a:lstStyle/>
          <a:p>
            <a:pPr algn="ctr">
              <a:lnSpc>
                <a:spcPct val="120000"/>
              </a:lnSpc>
            </a:pPr>
            <a:r>
              <a:rPr lang="pt-BR" b="1" dirty="0" smtClean="0">
                <a:solidFill>
                  <a:schemeClr val="bg1"/>
                </a:solidFill>
                <a:cs typeface="Arial" panose="020B0604020202020204" pitchFamily="34" charset="0"/>
              </a:rPr>
              <a:t>3</a:t>
            </a:r>
            <a:endParaRPr lang="pt-BR" b="1" dirty="0">
              <a:solidFill>
                <a:schemeClr val="bg1"/>
              </a:solidFill>
              <a:cs typeface="Arial" panose="020B0604020202020204" pitchFamily="34" charset="0"/>
            </a:endParaRPr>
          </a:p>
        </p:txBody>
      </p:sp>
      <p:sp>
        <p:nvSpPr>
          <p:cNvPr id="32" name="Rectangle 31">
            <a:extLst>
              <a:ext uri="{FF2B5EF4-FFF2-40B4-BE49-F238E27FC236}">
                <a16:creationId xmlns:a16="http://schemas.microsoft.com/office/drawing/2014/main" xmlns="" id="{D06FA692-311E-A34B-B38F-5DAEF1E22289}"/>
              </a:ext>
            </a:extLst>
          </p:cNvPr>
          <p:cNvSpPr/>
          <p:nvPr/>
        </p:nvSpPr>
        <p:spPr>
          <a:xfrm>
            <a:off x="911773" y="5041938"/>
            <a:ext cx="10866255" cy="978729"/>
          </a:xfrm>
          <a:prstGeom prst="rect">
            <a:avLst/>
          </a:prstGeom>
        </p:spPr>
        <p:txBody>
          <a:bodyPr wrap="square">
            <a:spAutoFit/>
          </a:bodyPr>
          <a:lstStyle/>
          <a:p>
            <a:pPr algn="thaiDist">
              <a:lnSpc>
                <a:spcPct val="120000"/>
              </a:lnSpc>
              <a:tabLst>
                <a:tab pos="531813" algn="l"/>
              </a:tabLst>
            </a:pPr>
            <a:r>
              <a:rPr lang="pt-BR" sz="1600" b="1" dirty="0" smtClean="0">
                <a:solidFill>
                  <a:srgbClr val="262626"/>
                </a:solidFill>
              </a:rPr>
              <a:t>Deixe os alunos saberem que eles criarão um super-herói "Waste Hero" e um cartaz ASP (Anúncio de Serviço Público) para ser pendurado em sua escola. </a:t>
            </a:r>
            <a:r>
              <a:rPr lang="pt-BR" sz="1600" dirty="0" smtClean="0">
                <a:solidFill>
                  <a:srgbClr val="262626"/>
                </a:solidFill>
              </a:rPr>
              <a:t>Divida em grupos ou trabalhe de forma independente para criar uma mensagem de PSA (Anúncio de Serviço Público) da escola para inspirar e capacitar as pessoas a reciclar na escola.</a:t>
            </a:r>
            <a:endParaRPr lang="pt-BR" sz="1600" dirty="0">
              <a:solidFill>
                <a:srgbClr val="262626"/>
              </a:solidFill>
            </a:endParaRPr>
          </a:p>
        </p:txBody>
      </p:sp>
      <p:sp>
        <p:nvSpPr>
          <p:cNvPr id="2" name="Slide Number Placeholder 1">
            <a:extLst>
              <a:ext uri="{FF2B5EF4-FFF2-40B4-BE49-F238E27FC236}">
                <a16:creationId xmlns:a16="http://schemas.microsoft.com/office/drawing/2014/main" xmlns="" id="{EF6C51AC-CD0C-40AE-C4F2-61B7C0BAA899}"/>
              </a:ext>
            </a:extLst>
          </p:cNvPr>
          <p:cNvSpPr>
            <a:spLocks noGrp="1"/>
          </p:cNvSpPr>
          <p:nvPr>
            <p:ph type="sldNum" sz="quarter" idx="12"/>
          </p:nvPr>
        </p:nvSpPr>
        <p:spPr/>
        <p:txBody>
          <a:bodyPr/>
          <a:lstStyle/>
          <a:p>
            <a:fld id="{A49FEDE7-8061-9B4D-88A1-7EA83A94C31B}" type="slidenum">
              <a:rPr lang="pt-BR" smtClean="0"/>
              <a:t>4</a:t>
            </a:fld>
            <a:endParaRPr lang="pt-BR" dirty="0"/>
          </a:p>
        </p:txBody>
      </p:sp>
    </p:spTree>
    <p:extLst>
      <p:ext uri="{BB962C8B-B14F-4D97-AF65-F5344CB8AC3E}">
        <p14:creationId xmlns:p14="http://schemas.microsoft.com/office/powerpoint/2010/main" val="637195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5B06CE6-5620-C24B-87A6-7ACD2A2C3D2A}"/>
              </a:ext>
            </a:extLst>
          </p:cNvPr>
          <p:cNvPicPr>
            <a:picLocks noChangeAspect="1"/>
          </p:cNvPicPr>
          <p:nvPr/>
        </p:nvPicPr>
        <p:blipFill>
          <a:blip r:embed="rId2"/>
          <a:stretch>
            <a:fillRect/>
          </a:stretch>
        </p:blipFill>
        <p:spPr>
          <a:xfrm>
            <a:off x="0" y="46429"/>
            <a:ext cx="12192000" cy="6858000"/>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xmlns="" id="{876888BF-7A3E-9245-930C-196C5896F84A}"/>
              </a:ext>
            </a:extLst>
          </p:cNvPr>
          <p:cNvPicPr>
            <a:picLocks noChangeAspect="1"/>
          </p:cNvPicPr>
          <p:nvPr/>
        </p:nvPicPr>
        <p:blipFill rotWithShape="1">
          <a:blip r:embed="rId3"/>
          <a:srcRect r="21856" b="73164"/>
          <a:stretch/>
        </p:blipFill>
        <p:spPr>
          <a:xfrm>
            <a:off x="929898" y="2611806"/>
            <a:ext cx="7919634" cy="1146875"/>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xmlns="" id="{B2F55DB0-5598-2448-921D-B24AB0E1E82D}"/>
              </a:ext>
            </a:extLst>
          </p:cNvPr>
          <p:cNvPicPr>
            <a:picLocks noChangeAspect="1"/>
          </p:cNvPicPr>
          <p:nvPr/>
        </p:nvPicPr>
        <p:blipFill rotWithShape="1">
          <a:blip r:embed="rId3"/>
          <a:srcRect l="50975" t="38442" r="-13" b="17"/>
          <a:stretch/>
        </p:blipFill>
        <p:spPr>
          <a:xfrm>
            <a:off x="6739913" y="4091552"/>
            <a:ext cx="4969790" cy="2629923"/>
          </a:xfrm>
          <a:prstGeom prst="rect">
            <a:avLst/>
          </a:prstGeom>
        </p:spPr>
      </p:pic>
      <p:sp>
        <p:nvSpPr>
          <p:cNvPr id="8" name="Rounded Rectangle 7">
            <a:extLst>
              <a:ext uri="{FF2B5EF4-FFF2-40B4-BE49-F238E27FC236}">
                <a16:creationId xmlns:a16="http://schemas.microsoft.com/office/drawing/2014/main" xmlns="" id="{F8BF3BB3-C63A-A041-A0EE-BF0395BA6DC5}"/>
              </a:ext>
            </a:extLst>
          </p:cNvPr>
          <p:cNvSpPr/>
          <p:nvPr/>
        </p:nvSpPr>
        <p:spPr>
          <a:xfrm>
            <a:off x="2634018" y="185126"/>
            <a:ext cx="7143011" cy="874017"/>
          </a:xfrm>
          <a:prstGeom prst="roundRect">
            <a:avLst/>
          </a:prstGeom>
          <a:solidFill>
            <a:srgbClr val="3AC69D"/>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9" name="Rounded Rectangle 8">
            <a:extLst>
              <a:ext uri="{FF2B5EF4-FFF2-40B4-BE49-F238E27FC236}">
                <a16:creationId xmlns:a16="http://schemas.microsoft.com/office/drawing/2014/main" xmlns="" id="{B3831DC3-9D13-224B-9697-EB5922B7AF1E}"/>
              </a:ext>
            </a:extLst>
          </p:cNvPr>
          <p:cNvSpPr/>
          <p:nvPr/>
        </p:nvSpPr>
        <p:spPr>
          <a:xfrm>
            <a:off x="2442949" y="185126"/>
            <a:ext cx="7334080" cy="735320"/>
          </a:xfrm>
          <a:prstGeom prst="roundRect">
            <a:avLst/>
          </a:prstGeom>
          <a:solidFill>
            <a:srgbClr val="29C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0" name="TextBox 9">
            <a:extLst>
              <a:ext uri="{FF2B5EF4-FFF2-40B4-BE49-F238E27FC236}">
                <a16:creationId xmlns:a16="http://schemas.microsoft.com/office/drawing/2014/main" xmlns="" id="{08A1ABBE-FB80-4F49-AFDB-B91C23547E80}"/>
              </a:ext>
            </a:extLst>
          </p:cNvPr>
          <p:cNvSpPr txBox="1"/>
          <p:nvPr/>
        </p:nvSpPr>
        <p:spPr>
          <a:xfrm>
            <a:off x="2442949" y="294106"/>
            <a:ext cx="7334079" cy="584775"/>
          </a:xfrm>
          <a:prstGeom prst="rect">
            <a:avLst/>
          </a:prstGeom>
          <a:noFill/>
        </p:spPr>
        <p:txBody>
          <a:bodyPr wrap="square" rtlCol="0">
            <a:spAutoFit/>
          </a:bodyPr>
          <a:lstStyle/>
          <a:p>
            <a:pPr algn="ctr"/>
            <a:r>
              <a:rPr lang="pt-BR" sz="3200" b="1" dirty="0">
                <a:solidFill>
                  <a:schemeClr val="bg1"/>
                </a:solidFill>
              </a:rPr>
              <a:t>Preparar a Apresentação do PowerPoint</a:t>
            </a:r>
            <a:endParaRPr lang="en-US" sz="3200" b="1" dirty="0">
              <a:solidFill>
                <a:schemeClr val="bg1"/>
              </a:solidFill>
            </a:endParaRPr>
          </a:p>
        </p:txBody>
      </p:sp>
      <p:sp>
        <p:nvSpPr>
          <p:cNvPr id="12" name="Rectangle 11">
            <a:extLst>
              <a:ext uri="{FF2B5EF4-FFF2-40B4-BE49-F238E27FC236}">
                <a16:creationId xmlns:a16="http://schemas.microsoft.com/office/drawing/2014/main" xmlns="" id="{F13677AE-C9C9-B847-8408-00ED0B8AD7C3}"/>
              </a:ext>
            </a:extLst>
          </p:cNvPr>
          <p:cNvSpPr/>
          <p:nvPr/>
        </p:nvSpPr>
        <p:spPr>
          <a:xfrm>
            <a:off x="323617" y="1247462"/>
            <a:ext cx="11361877" cy="1200329"/>
          </a:xfrm>
          <a:prstGeom prst="rect">
            <a:avLst/>
          </a:prstGeom>
        </p:spPr>
        <p:txBody>
          <a:bodyPr wrap="square">
            <a:spAutoFit/>
          </a:bodyPr>
          <a:lstStyle/>
          <a:p>
            <a:pPr algn="thaiDist">
              <a:lnSpc>
                <a:spcPct val="120000"/>
              </a:lnSpc>
              <a:buClr>
                <a:srgbClr val="3AC69D"/>
              </a:buClr>
              <a:buSzPct val="150000"/>
            </a:pPr>
            <a:r>
              <a:rPr lang="pt-PT" sz="2000" dirty="0"/>
              <a:t>Quando estiver pronto para apresentar as lições à sua turma, clique em</a:t>
            </a:r>
            <a:r>
              <a:rPr lang="pt-PT" sz="2000" b="1" dirty="0"/>
              <a:t> Apresentação de Slides</a:t>
            </a:r>
            <a:r>
              <a:rPr lang="pt-PT" sz="2000" dirty="0"/>
              <a:t> na barra de </a:t>
            </a:r>
            <a:r>
              <a:rPr lang="pt-PT" sz="2000" dirty="0" smtClean="0"/>
              <a:t>menu </a:t>
            </a:r>
            <a:r>
              <a:rPr lang="pt-PT" sz="2000" dirty="0"/>
              <a:t>superior e </a:t>
            </a:r>
            <a:r>
              <a:rPr lang="pt-PT" sz="2000" dirty="0" smtClean="0"/>
              <a:t>selecione o</a:t>
            </a:r>
            <a:r>
              <a:rPr lang="pt-PT" sz="2000" b="1" dirty="0" smtClean="0"/>
              <a:t> </a:t>
            </a:r>
            <a:r>
              <a:rPr lang="pt-PT" sz="2000" b="1" dirty="0"/>
              <a:t>Modo de Exibição do Apresentador.</a:t>
            </a:r>
            <a:r>
              <a:rPr lang="pt-PT" sz="2000" dirty="0"/>
              <a:t> </a:t>
            </a:r>
            <a:r>
              <a:rPr lang="pt-PT" sz="2000" dirty="0" smtClean="0"/>
              <a:t>No </a:t>
            </a:r>
            <a:r>
              <a:rPr lang="pt-PT" sz="2000" dirty="0"/>
              <a:t>modo de exibição do Apresentador, você pode ver suas anotações enquanto o público vê apenas </a:t>
            </a:r>
            <a:r>
              <a:rPr lang="pt-PT" sz="2000" dirty="0" smtClean="0"/>
              <a:t>os seus </a:t>
            </a:r>
            <a:r>
              <a:rPr lang="pt-PT" sz="2000" dirty="0"/>
              <a:t>slides</a:t>
            </a:r>
            <a:r>
              <a:rPr lang="en-US" sz="2000" dirty="0" smtClean="0">
                <a:solidFill>
                  <a:srgbClr val="262626"/>
                </a:solidFill>
              </a:rPr>
              <a:t>.</a:t>
            </a:r>
            <a:endParaRPr lang="en-US" sz="2000" b="1" dirty="0">
              <a:solidFill>
                <a:srgbClr val="262626"/>
              </a:solidFill>
            </a:endParaRPr>
          </a:p>
        </p:txBody>
      </p:sp>
      <p:sp>
        <p:nvSpPr>
          <p:cNvPr id="13" name="Rectangle 12">
            <a:extLst>
              <a:ext uri="{FF2B5EF4-FFF2-40B4-BE49-F238E27FC236}">
                <a16:creationId xmlns:a16="http://schemas.microsoft.com/office/drawing/2014/main" xmlns="" id="{5C2A69C5-08AB-AB4C-9CAB-15E14B203C91}"/>
              </a:ext>
            </a:extLst>
          </p:cNvPr>
          <p:cNvSpPr/>
          <p:nvPr/>
        </p:nvSpPr>
        <p:spPr>
          <a:xfrm>
            <a:off x="323616" y="3978315"/>
            <a:ext cx="6092681" cy="2308324"/>
          </a:xfrm>
          <a:prstGeom prst="rect">
            <a:avLst/>
          </a:prstGeom>
        </p:spPr>
        <p:txBody>
          <a:bodyPr wrap="square">
            <a:spAutoFit/>
          </a:bodyPr>
          <a:lstStyle/>
          <a:p>
            <a:pPr algn="thaiDist">
              <a:lnSpc>
                <a:spcPct val="120000"/>
              </a:lnSpc>
              <a:buClr>
                <a:srgbClr val="3AC69D"/>
              </a:buClr>
              <a:buSzPct val="150000"/>
            </a:pPr>
            <a:r>
              <a:rPr lang="pt-BR" sz="2000" dirty="0">
                <a:solidFill>
                  <a:srgbClr val="262626"/>
                </a:solidFill>
              </a:rPr>
              <a:t>As anotações aparecem em um painel à direita. O texto deve ser quebrado automaticamente e uma barra de rolagem vertical será exibida, se necessário. Você também pode alterar o tamanho do texto no </a:t>
            </a:r>
            <a:r>
              <a:rPr lang="pt-BR" sz="2000" dirty="0" smtClean="0">
                <a:solidFill>
                  <a:srgbClr val="262626"/>
                </a:solidFill>
              </a:rPr>
              <a:t>painel de </a:t>
            </a:r>
            <a:r>
              <a:rPr lang="pt-BR" sz="2000" dirty="0">
                <a:solidFill>
                  <a:srgbClr val="262626"/>
                </a:solidFill>
              </a:rPr>
              <a:t>Anotações usando os dois botões no canto inferior esquerdo do </a:t>
            </a:r>
            <a:r>
              <a:rPr lang="pt-BR" sz="2000" dirty="0" smtClean="0">
                <a:solidFill>
                  <a:srgbClr val="262626"/>
                </a:solidFill>
              </a:rPr>
              <a:t>mesmo</a:t>
            </a:r>
            <a:r>
              <a:rPr lang="en-US" sz="2000" dirty="0" smtClean="0">
                <a:solidFill>
                  <a:srgbClr val="262626"/>
                </a:solidFill>
              </a:rPr>
              <a:t>. </a:t>
            </a:r>
            <a:endParaRPr lang="en-US" sz="2000" b="1" dirty="0">
              <a:solidFill>
                <a:srgbClr val="262626"/>
              </a:solidFill>
            </a:endParaRPr>
          </a:p>
        </p:txBody>
      </p:sp>
    </p:spTree>
    <p:extLst>
      <p:ext uri="{BB962C8B-B14F-4D97-AF65-F5344CB8AC3E}">
        <p14:creationId xmlns:p14="http://schemas.microsoft.com/office/powerpoint/2010/main" val="1528622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6"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grpSp>
        <p:nvGrpSpPr>
          <p:cNvPr id="2" name="Group 1">
            <a:extLst>
              <a:ext uri="{FF2B5EF4-FFF2-40B4-BE49-F238E27FC236}">
                <a16:creationId xmlns:a16="http://schemas.microsoft.com/office/drawing/2014/main" xmlns="" id="{BFEE5F5A-25FD-5F82-8489-0C37073A4BEF}"/>
              </a:ext>
            </a:extLst>
          </p:cNvPr>
          <p:cNvGrpSpPr/>
          <p:nvPr/>
        </p:nvGrpSpPr>
        <p:grpSpPr>
          <a:xfrm>
            <a:off x="1480707" y="5036833"/>
            <a:ext cx="3105179" cy="740506"/>
            <a:chOff x="1058928" y="327691"/>
            <a:chExt cx="3105179" cy="740506"/>
          </a:xfrm>
        </p:grpSpPr>
        <p:sp>
          <p:nvSpPr>
            <p:cNvPr id="189" name="Google Shape;189;p6"/>
            <p:cNvSpPr/>
            <p:nvPr/>
          </p:nvSpPr>
          <p:spPr>
            <a:xfrm>
              <a:off x="1058928" y="332877"/>
              <a:ext cx="3105179"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191" name="Google Shape;191;p6"/>
            <p:cNvSpPr txBox="1"/>
            <p:nvPr/>
          </p:nvSpPr>
          <p:spPr>
            <a:xfrm>
              <a:off x="1527338" y="327691"/>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dirty="0" smtClean="0">
                  <a:solidFill>
                    <a:schemeClr val="lt1"/>
                  </a:solidFill>
                  <a:latin typeface="Calibri"/>
                  <a:ea typeface="Calibri"/>
                  <a:cs typeface="Calibri"/>
                  <a:sym typeface="Calibri"/>
                </a:rPr>
                <a:t>SIM</a:t>
              </a:r>
              <a:endParaRPr lang="pt-BR" dirty="0"/>
            </a:p>
          </p:txBody>
        </p:sp>
      </p:grpSp>
      <p:grpSp>
        <p:nvGrpSpPr>
          <p:cNvPr id="3" name="Group 2">
            <a:extLst>
              <a:ext uri="{FF2B5EF4-FFF2-40B4-BE49-F238E27FC236}">
                <a16:creationId xmlns:a16="http://schemas.microsoft.com/office/drawing/2014/main" xmlns="" id="{F992DF71-B608-D792-F5D7-801C52743482}"/>
              </a:ext>
            </a:extLst>
          </p:cNvPr>
          <p:cNvGrpSpPr/>
          <p:nvPr/>
        </p:nvGrpSpPr>
        <p:grpSpPr>
          <a:xfrm>
            <a:off x="7606116" y="5001675"/>
            <a:ext cx="3105179" cy="736434"/>
            <a:chOff x="7983908" y="313974"/>
            <a:chExt cx="3105179" cy="736434"/>
          </a:xfrm>
        </p:grpSpPr>
        <p:sp>
          <p:nvSpPr>
            <p:cNvPr id="190" name="Google Shape;190;p6"/>
            <p:cNvSpPr/>
            <p:nvPr/>
          </p:nvSpPr>
          <p:spPr>
            <a:xfrm>
              <a:off x="7983908" y="313974"/>
              <a:ext cx="3105179"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192" name="Google Shape;192;p6"/>
            <p:cNvSpPr txBox="1"/>
            <p:nvPr/>
          </p:nvSpPr>
          <p:spPr>
            <a:xfrm>
              <a:off x="8362595" y="342522"/>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dirty="0" smtClean="0">
                  <a:solidFill>
                    <a:schemeClr val="lt1"/>
                  </a:solidFill>
                  <a:latin typeface="Calibri"/>
                  <a:ea typeface="Calibri"/>
                  <a:cs typeface="Calibri"/>
                  <a:sym typeface="Calibri"/>
                </a:rPr>
                <a:t>NÃO</a:t>
              </a:r>
              <a:endParaRPr lang="pt-BR" dirty="0"/>
            </a:p>
          </p:txBody>
        </p:sp>
      </p:grpSp>
      <p:grpSp>
        <p:nvGrpSpPr>
          <p:cNvPr id="4" name="Group 3">
            <a:extLst>
              <a:ext uri="{FF2B5EF4-FFF2-40B4-BE49-F238E27FC236}">
                <a16:creationId xmlns:a16="http://schemas.microsoft.com/office/drawing/2014/main" xmlns="" id="{300C4D9E-9C72-04B3-A9C1-23B668CD9C93}"/>
              </a:ext>
            </a:extLst>
          </p:cNvPr>
          <p:cNvGrpSpPr/>
          <p:nvPr/>
        </p:nvGrpSpPr>
        <p:grpSpPr>
          <a:xfrm>
            <a:off x="220450" y="81404"/>
            <a:ext cx="1431166" cy="2340400"/>
            <a:chOff x="923533" y="1746170"/>
            <a:chExt cx="1431166" cy="2340400"/>
          </a:xfrm>
        </p:grpSpPr>
        <p:pic>
          <p:nvPicPr>
            <p:cNvPr id="196" name="Google Shape;196;p6" descr="A picture containing plastic, vessel, jar&#10;&#10;Description automatically generated"/>
            <p:cNvPicPr preferRelativeResize="0"/>
            <p:nvPr/>
          </p:nvPicPr>
          <p:blipFill rotWithShape="1">
            <a:blip r:embed="rId4">
              <a:alphaModFix/>
            </a:blip>
            <a:srcRect/>
            <a:stretch/>
          </p:blipFill>
          <p:spPr>
            <a:xfrm>
              <a:off x="923533" y="1746170"/>
              <a:ext cx="1260257" cy="1508949"/>
            </a:xfrm>
            <a:prstGeom prst="rect">
              <a:avLst/>
            </a:prstGeom>
            <a:noFill/>
            <a:ln>
              <a:noFill/>
            </a:ln>
          </p:spPr>
        </p:pic>
        <p:sp>
          <p:nvSpPr>
            <p:cNvPr id="197" name="Google Shape;197;p6"/>
            <p:cNvSpPr/>
            <p:nvPr/>
          </p:nvSpPr>
          <p:spPr>
            <a:xfrm>
              <a:off x="923533" y="3255614"/>
              <a:ext cx="1431166"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i="0" u="none" strike="noStrike" cap="none" dirty="0" smtClean="0">
                  <a:solidFill>
                    <a:srgbClr val="262626"/>
                  </a:solidFill>
                  <a:latin typeface="Calibri"/>
                  <a:ea typeface="Calibri"/>
                  <a:cs typeface="Calibri"/>
                  <a:sym typeface="Calibri"/>
                </a:rPr>
                <a:t>Frasco de vidro</a:t>
              </a:r>
              <a:endParaRPr lang="pt-BR" sz="2000" b="0" i="0" u="none" strike="noStrike" cap="none" dirty="0">
                <a:solidFill>
                  <a:srgbClr val="262626"/>
                </a:solidFill>
                <a:latin typeface="Calibri"/>
                <a:ea typeface="Calibri"/>
                <a:cs typeface="Calibri"/>
                <a:sym typeface="Calibri"/>
              </a:endParaRPr>
            </a:p>
          </p:txBody>
        </p:sp>
      </p:grpSp>
      <p:grpSp>
        <p:nvGrpSpPr>
          <p:cNvPr id="5" name="Group 4">
            <a:extLst>
              <a:ext uri="{FF2B5EF4-FFF2-40B4-BE49-F238E27FC236}">
                <a16:creationId xmlns:a16="http://schemas.microsoft.com/office/drawing/2014/main" xmlns="" id="{2230F1C6-350D-5301-9B5E-02F5DE044A9F}"/>
              </a:ext>
            </a:extLst>
          </p:cNvPr>
          <p:cNvGrpSpPr/>
          <p:nvPr/>
        </p:nvGrpSpPr>
        <p:grpSpPr>
          <a:xfrm>
            <a:off x="1526254" y="119530"/>
            <a:ext cx="2347800" cy="2317792"/>
            <a:chOff x="2948176" y="1768789"/>
            <a:chExt cx="2347800" cy="2317792"/>
          </a:xfrm>
        </p:grpSpPr>
        <p:sp>
          <p:nvSpPr>
            <p:cNvPr id="199" name="Google Shape;199;p6"/>
            <p:cNvSpPr/>
            <p:nvPr/>
          </p:nvSpPr>
          <p:spPr>
            <a:xfrm>
              <a:off x="2948176" y="3255625"/>
              <a:ext cx="23478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dirty="0" smtClean="0">
                  <a:solidFill>
                    <a:srgbClr val="262626"/>
                  </a:solidFill>
                  <a:latin typeface="Calibri"/>
                  <a:ea typeface="Calibri"/>
                  <a:cs typeface="Calibri"/>
                  <a:sym typeface="Calibri"/>
                </a:rPr>
                <a:t>Garrafa de plástico PET</a:t>
              </a:r>
              <a:endParaRPr lang="pt-BR" sz="2000" b="0" i="0" u="none" strike="noStrike" cap="none" dirty="0">
                <a:solidFill>
                  <a:srgbClr val="262626"/>
                </a:solidFill>
                <a:latin typeface="Calibri"/>
                <a:ea typeface="Calibri"/>
                <a:cs typeface="Calibri"/>
                <a:sym typeface="Calibri"/>
              </a:endParaRPr>
            </a:p>
          </p:txBody>
        </p:sp>
        <p:pic>
          <p:nvPicPr>
            <p:cNvPr id="200" name="Google Shape;200;p6" descr="A bottle of water&#10;&#10;Description automatically generated with low confidence"/>
            <p:cNvPicPr preferRelativeResize="0"/>
            <p:nvPr/>
          </p:nvPicPr>
          <p:blipFill rotWithShape="1">
            <a:blip r:embed="rId5">
              <a:alphaModFix/>
            </a:blip>
            <a:srcRect/>
            <a:stretch/>
          </p:blipFill>
          <p:spPr>
            <a:xfrm>
              <a:off x="3355827" y="1768789"/>
              <a:ext cx="1341942" cy="1705386"/>
            </a:xfrm>
            <a:prstGeom prst="rect">
              <a:avLst/>
            </a:prstGeom>
            <a:noFill/>
            <a:ln>
              <a:noFill/>
            </a:ln>
          </p:spPr>
        </p:pic>
      </p:grpSp>
      <p:grpSp>
        <p:nvGrpSpPr>
          <p:cNvPr id="7" name="Group 6">
            <a:extLst>
              <a:ext uri="{FF2B5EF4-FFF2-40B4-BE49-F238E27FC236}">
                <a16:creationId xmlns:a16="http://schemas.microsoft.com/office/drawing/2014/main" xmlns="" id="{A966CE7C-D288-247E-F77A-AC2123BC3BC4}"/>
              </a:ext>
            </a:extLst>
          </p:cNvPr>
          <p:cNvGrpSpPr/>
          <p:nvPr/>
        </p:nvGrpSpPr>
        <p:grpSpPr>
          <a:xfrm>
            <a:off x="5569220" y="356473"/>
            <a:ext cx="1934828" cy="1711574"/>
            <a:chOff x="3193049" y="4171116"/>
            <a:chExt cx="1934828" cy="1711574"/>
          </a:xfrm>
        </p:grpSpPr>
        <p:sp>
          <p:nvSpPr>
            <p:cNvPr id="203" name="Google Shape;203;p6"/>
            <p:cNvSpPr/>
            <p:nvPr/>
          </p:nvSpPr>
          <p:spPr>
            <a:xfrm>
              <a:off x="3193049" y="5421066"/>
              <a:ext cx="193482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dirty="0" smtClean="0">
                  <a:solidFill>
                    <a:srgbClr val="262626"/>
                  </a:solidFill>
                  <a:latin typeface="Calibri"/>
                  <a:ea typeface="Calibri"/>
                  <a:cs typeface="Calibri"/>
                  <a:sym typeface="Calibri"/>
                </a:rPr>
                <a:t>Lata de metal</a:t>
              </a:r>
              <a:endParaRPr lang="pt-BR" sz="2000" b="0" i="0" u="none" strike="noStrike" cap="none" dirty="0">
                <a:solidFill>
                  <a:srgbClr val="262626"/>
                </a:solidFill>
                <a:latin typeface="Calibri"/>
                <a:ea typeface="Calibri"/>
                <a:cs typeface="Calibri"/>
                <a:sym typeface="Calibri"/>
              </a:endParaRPr>
            </a:p>
          </p:txBody>
        </p:sp>
        <p:pic>
          <p:nvPicPr>
            <p:cNvPr id="205" name="Google Shape;205;p6" descr="A close up of a roll of tape&#10;&#10;Description automatically generated with low confidence"/>
            <p:cNvPicPr preferRelativeResize="0"/>
            <p:nvPr/>
          </p:nvPicPr>
          <p:blipFill rotWithShape="1">
            <a:blip r:embed="rId6">
              <a:alphaModFix/>
            </a:blip>
            <a:srcRect/>
            <a:stretch/>
          </p:blipFill>
          <p:spPr>
            <a:xfrm>
              <a:off x="3775065" y="4171116"/>
              <a:ext cx="648663" cy="1227135"/>
            </a:xfrm>
            <a:prstGeom prst="rect">
              <a:avLst/>
            </a:prstGeom>
            <a:noFill/>
            <a:ln>
              <a:noFill/>
            </a:ln>
          </p:spPr>
        </p:pic>
      </p:grpSp>
      <p:grpSp>
        <p:nvGrpSpPr>
          <p:cNvPr id="6" name="Group 5">
            <a:extLst>
              <a:ext uri="{FF2B5EF4-FFF2-40B4-BE49-F238E27FC236}">
                <a16:creationId xmlns:a16="http://schemas.microsoft.com/office/drawing/2014/main" xmlns="" id="{048E839F-74AD-D950-1C64-135F2AB78FAC}"/>
              </a:ext>
            </a:extLst>
          </p:cNvPr>
          <p:cNvGrpSpPr/>
          <p:nvPr/>
        </p:nvGrpSpPr>
        <p:grpSpPr>
          <a:xfrm>
            <a:off x="5743257" y="2128285"/>
            <a:ext cx="1958555" cy="2187034"/>
            <a:chOff x="488426" y="4064988"/>
            <a:chExt cx="1958555" cy="2187034"/>
          </a:xfrm>
        </p:grpSpPr>
        <p:sp>
          <p:nvSpPr>
            <p:cNvPr id="202" name="Google Shape;202;p6"/>
            <p:cNvSpPr/>
            <p:nvPr/>
          </p:nvSpPr>
          <p:spPr>
            <a:xfrm>
              <a:off x="671401" y="5421066"/>
              <a:ext cx="177558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i="0" u="none" strike="noStrike" cap="none" dirty="0" smtClean="0">
                  <a:solidFill>
                    <a:srgbClr val="262626"/>
                  </a:solidFill>
                  <a:latin typeface="Calibri"/>
                  <a:ea typeface="Calibri"/>
                  <a:cs typeface="Calibri"/>
                  <a:sym typeface="Calibri"/>
                </a:rPr>
                <a:t>Caixa de papelão</a:t>
              </a:r>
              <a:endParaRPr lang="pt-BR" dirty="0"/>
            </a:p>
          </p:txBody>
        </p:sp>
        <p:pic>
          <p:nvPicPr>
            <p:cNvPr id="206" name="Google Shape;206;p6" descr="A picture containing box, stationary, container, envelope&#10;&#10;Description automatically generated"/>
            <p:cNvPicPr preferRelativeResize="0"/>
            <p:nvPr/>
          </p:nvPicPr>
          <p:blipFill rotWithShape="1">
            <a:blip r:embed="rId7">
              <a:alphaModFix/>
            </a:blip>
            <a:srcRect/>
            <a:stretch/>
          </p:blipFill>
          <p:spPr>
            <a:xfrm>
              <a:off x="488426" y="4064988"/>
              <a:ext cx="1839065" cy="1374701"/>
            </a:xfrm>
            <a:prstGeom prst="rect">
              <a:avLst/>
            </a:prstGeom>
            <a:noFill/>
            <a:ln>
              <a:noFill/>
            </a:ln>
          </p:spPr>
        </p:pic>
      </p:grpSp>
      <p:grpSp>
        <p:nvGrpSpPr>
          <p:cNvPr id="8" name="Group 7">
            <a:extLst>
              <a:ext uri="{FF2B5EF4-FFF2-40B4-BE49-F238E27FC236}">
                <a16:creationId xmlns:a16="http://schemas.microsoft.com/office/drawing/2014/main" xmlns="" id="{3893B0B7-8AF8-C2DF-010F-C20754765E40}"/>
              </a:ext>
            </a:extLst>
          </p:cNvPr>
          <p:cNvGrpSpPr/>
          <p:nvPr/>
        </p:nvGrpSpPr>
        <p:grpSpPr>
          <a:xfrm>
            <a:off x="10019359" y="2112406"/>
            <a:ext cx="1766616" cy="1619477"/>
            <a:chOff x="6420868" y="1760417"/>
            <a:chExt cx="1680673" cy="1273577"/>
          </a:xfrm>
        </p:grpSpPr>
        <p:pic>
          <p:nvPicPr>
            <p:cNvPr id="208" name="Google Shape;208;p6" descr="A picture containing banana, indoor, yellow, half&#10;&#10;Description automatically generated"/>
            <p:cNvPicPr preferRelativeResize="0"/>
            <p:nvPr/>
          </p:nvPicPr>
          <p:blipFill rotWithShape="1">
            <a:blip r:embed="rId8">
              <a:alphaModFix/>
            </a:blip>
            <a:srcRect/>
            <a:stretch/>
          </p:blipFill>
          <p:spPr>
            <a:xfrm>
              <a:off x="6506825" y="1760417"/>
              <a:ext cx="1477076" cy="1052629"/>
            </a:xfrm>
            <a:prstGeom prst="rect">
              <a:avLst/>
            </a:prstGeom>
            <a:noFill/>
            <a:ln>
              <a:noFill/>
            </a:ln>
          </p:spPr>
        </p:pic>
        <p:sp>
          <p:nvSpPr>
            <p:cNvPr id="209" name="Google Shape;209;p6"/>
            <p:cNvSpPr/>
            <p:nvPr/>
          </p:nvSpPr>
          <p:spPr>
            <a:xfrm>
              <a:off x="6420868" y="2700012"/>
              <a:ext cx="1680673" cy="33398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Casca de banana</a:t>
              </a:r>
              <a:endParaRPr lang="pt-BR" sz="1800" b="0" i="0" u="none" strike="noStrike" cap="none" dirty="0">
                <a:solidFill>
                  <a:srgbClr val="262626"/>
                </a:solidFill>
                <a:latin typeface="Calibri"/>
                <a:ea typeface="Calibri"/>
                <a:cs typeface="Calibri"/>
                <a:sym typeface="Calibri"/>
              </a:endParaRPr>
            </a:p>
          </p:txBody>
        </p:sp>
      </p:grpSp>
      <p:grpSp>
        <p:nvGrpSpPr>
          <p:cNvPr id="9" name="Group 8">
            <a:extLst>
              <a:ext uri="{FF2B5EF4-FFF2-40B4-BE49-F238E27FC236}">
                <a16:creationId xmlns:a16="http://schemas.microsoft.com/office/drawing/2014/main" xmlns="" id="{0AC472EA-9BBB-E027-1EC6-466FC77F9AEB}"/>
              </a:ext>
            </a:extLst>
          </p:cNvPr>
          <p:cNvGrpSpPr/>
          <p:nvPr/>
        </p:nvGrpSpPr>
        <p:grpSpPr>
          <a:xfrm>
            <a:off x="10192079" y="582212"/>
            <a:ext cx="1680673" cy="1710934"/>
            <a:chOff x="8346482" y="1742833"/>
            <a:chExt cx="1680673" cy="1710934"/>
          </a:xfrm>
        </p:grpSpPr>
        <p:sp>
          <p:nvSpPr>
            <p:cNvPr id="211" name="Google Shape;211;p6"/>
            <p:cNvSpPr/>
            <p:nvPr/>
          </p:nvSpPr>
          <p:spPr>
            <a:xfrm>
              <a:off x="8346482" y="2696677"/>
              <a:ext cx="1680673" cy="7570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Guardanapo sujo</a:t>
              </a:r>
              <a:endParaRPr lang="pt-BR" sz="1800" b="0" i="0" u="none" strike="noStrike" cap="none" dirty="0">
                <a:solidFill>
                  <a:srgbClr val="262626"/>
                </a:solidFill>
                <a:latin typeface="Calibri"/>
                <a:ea typeface="Calibri"/>
                <a:cs typeface="Calibri"/>
                <a:sym typeface="Calibri"/>
              </a:endParaRPr>
            </a:p>
          </p:txBody>
        </p:sp>
        <p:pic>
          <p:nvPicPr>
            <p:cNvPr id="212" name="Google Shape;212;p6" descr="A picture containing cloth, paper, indoor, bed&#10;&#10;Description automatically generated"/>
            <p:cNvPicPr preferRelativeResize="0"/>
            <p:nvPr/>
          </p:nvPicPr>
          <p:blipFill rotWithShape="1">
            <a:blip r:embed="rId9">
              <a:alphaModFix/>
            </a:blip>
            <a:srcRect/>
            <a:stretch/>
          </p:blipFill>
          <p:spPr>
            <a:xfrm>
              <a:off x="8616966" y="1742833"/>
              <a:ext cx="1057548" cy="1052629"/>
            </a:xfrm>
            <a:prstGeom prst="rect">
              <a:avLst/>
            </a:prstGeom>
            <a:noFill/>
            <a:ln>
              <a:noFill/>
            </a:ln>
          </p:spPr>
        </p:pic>
      </p:grpSp>
      <p:grpSp>
        <p:nvGrpSpPr>
          <p:cNvPr id="11" name="Group 10">
            <a:extLst>
              <a:ext uri="{FF2B5EF4-FFF2-40B4-BE49-F238E27FC236}">
                <a16:creationId xmlns:a16="http://schemas.microsoft.com/office/drawing/2014/main" xmlns="" id="{9D0B8B0A-67B6-3E05-21B6-0E977C8A77E3}"/>
              </a:ext>
            </a:extLst>
          </p:cNvPr>
          <p:cNvGrpSpPr/>
          <p:nvPr/>
        </p:nvGrpSpPr>
        <p:grpSpPr>
          <a:xfrm>
            <a:off x="7004304" y="448738"/>
            <a:ext cx="2037700" cy="1601183"/>
            <a:chOff x="6377570" y="3189531"/>
            <a:chExt cx="1680673" cy="1218676"/>
          </a:xfrm>
        </p:grpSpPr>
        <p:sp>
          <p:nvSpPr>
            <p:cNvPr id="217" name="Google Shape;217;p6"/>
            <p:cNvSpPr/>
            <p:nvPr/>
          </p:nvSpPr>
          <p:spPr>
            <a:xfrm>
              <a:off x="6377570" y="4084971"/>
              <a:ext cx="1680673" cy="323236"/>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Lâmpada</a:t>
              </a:r>
              <a:endParaRPr lang="pt-BR" sz="1800" b="0" i="0" u="none" strike="noStrike" cap="none" dirty="0">
                <a:solidFill>
                  <a:srgbClr val="262626"/>
                </a:solidFill>
                <a:latin typeface="Calibri"/>
                <a:ea typeface="Calibri"/>
                <a:cs typeface="Calibri"/>
                <a:sym typeface="Calibri"/>
              </a:endParaRPr>
            </a:p>
          </p:txBody>
        </p:sp>
        <p:pic>
          <p:nvPicPr>
            <p:cNvPr id="218" name="Google Shape;218;p6" descr="A picture containing cup, light, glass&#10;&#10;Description automatically generated"/>
            <p:cNvPicPr preferRelativeResize="0"/>
            <p:nvPr/>
          </p:nvPicPr>
          <p:blipFill rotWithShape="1">
            <a:blip r:embed="rId10">
              <a:alphaModFix/>
            </a:blip>
            <a:srcRect/>
            <a:stretch/>
          </p:blipFill>
          <p:spPr>
            <a:xfrm>
              <a:off x="6914029" y="3189531"/>
              <a:ext cx="529129" cy="879126"/>
            </a:xfrm>
            <a:prstGeom prst="rect">
              <a:avLst/>
            </a:prstGeom>
            <a:noFill/>
            <a:ln>
              <a:noFill/>
            </a:ln>
          </p:spPr>
        </p:pic>
      </p:grpSp>
      <p:grpSp>
        <p:nvGrpSpPr>
          <p:cNvPr id="12" name="Group 11">
            <a:extLst>
              <a:ext uri="{FF2B5EF4-FFF2-40B4-BE49-F238E27FC236}">
                <a16:creationId xmlns:a16="http://schemas.microsoft.com/office/drawing/2014/main" xmlns="" id="{84DC5EA0-C72D-0140-9EE2-A3E9249CE56A}"/>
              </a:ext>
            </a:extLst>
          </p:cNvPr>
          <p:cNvGrpSpPr/>
          <p:nvPr/>
        </p:nvGrpSpPr>
        <p:grpSpPr>
          <a:xfrm>
            <a:off x="8382213" y="94487"/>
            <a:ext cx="2249386" cy="1893596"/>
            <a:chOff x="8347377" y="3141253"/>
            <a:chExt cx="1680673" cy="1235578"/>
          </a:xfrm>
        </p:grpSpPr>
        <p:pic>
          <p:nvPicPr>
            <p:cNvPr id="220" name="Google Shape;220;p6" descr="Calendar&#10;&#10;Description automatically generated"/>
            <p:cNvPicPr preferRelativeResize="0"/>
            <p:nvPr/>
          </p:nvPicPr>
          <p:blipFill rotWithShape="1">
            <a:blip r:embed="rId11">
              <a:alphaModFix/>
            </a:blip>
            <a:srcRect/>
            <a:stretch/>
          </p:blipFill>
          <p:spPr>
            <a:xfrm rot="-419615">
              <a:off x="8449667" y="3141253"/>
              <a:ext cx="1381506" cy="1087396"/>
            </a:xfrm>
            <a:prstGeom prst="rect">
              <a:avLst/>
            </a:prstGeom>
            <a:noFill/>
            <a:ln>
              <a:noFill/>
            </a:ln>
          </p:spPr>
        </p:pic>
        <p:sp>
          <p:nvSpPr>
            <p:cNvPr id="221" name="Google Shape;221;p6"/>
            <p:cNvSpPr/>
            <p:nvPr/>
          </p:nvSpPr>
          <p:spPr>
            <a:xfrm>
              <a:off x="8347377" y="4099719"/>
              <a:ext cx="1680673" cy="277112"/>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Suco de caixa</a:t>
              </a:r>
              <a:endParaRPr lang="pt-BR" sz="1800" b="0" i="0" u="none" strike="noStrike" cap="none" dirty="0">
                <a:solidFill>
                  <a:srgbClr val="262626"/>
                </a:solidFill>
                <a:latin typeface="Calibri"/>
                <a:ea typeface="Calibri"/>
                <a:cs typeface="Calibri"/>
                <a:sym typeface="Calibri"/>
              </a:endParaRPr>
            </a:p>
          </p:txBody>
        </p:sp>
      </p:grpSp>
      <p:grpSp>
        <p:nvGrpSpPr>
          <p:cNvPr id="14" name="Group 13">
            <a:extLst>
              <a:ext uri="{FF2B5EF4-FFF2-40B4-BE49-F238E27FC236}">
                <a16:creationId xmlns:a16="http://schemas.microsoft.com/office/drawing/2014/main" xmlns="" id="{BF46FF9F-94B0-2AEA-0BCA-E78E1E44E41D}"/>
              </a:ext>
            </a:extLst>
          </p:cNvPr>
          <p:cNvGrpSpPr/>
          <p:nvPr/>
        </p:nvGrpSpPr>
        <p:grpSpPr>
          <a:xfrm>
            <a:off x="3954057" y="2308469"/>
            <a:ext cx="1680673" cy="1292499"/>
            <a:chOff x="6365330" y="4619518"/>
            <a:chExt cx="1680673" cy="1292499"/>
          </a:xfrm>
        </p:grpSpPr>
        <p:pic>
          <p:nvPicPr>
            <p:cNvPr id="223" name="Google Shape;223;p6" descr="A picture containing toy&#10;&#10;Description automatically generated"/>
            <p:cNvPicPr preferRelativeResize="0"/>
            <p:nvPr/>
          </p:nvPicPr>
          <p:blipFill rotWithShape="1">
            <a:blip r:embed="rId12">
              <a:alphaModFix/>
            </a:blip>
            <a:srcRect/>
            <a:stretch/>
          </p:blipFill>
          <p:spPr>
            <a:xfrm>
              <a:off x="6613205" y="4619518"/>
              <a:ext cx="1125056" cy="913373"/>
            </a:xfrm>
            <a:prstGeom prst="rect">
              <a:avLst/>
            </a:prstGeom>
            <a:noFill/>
            <a:ln>
              <a:noFill/>
            </a:ln>
          </p:spPr>
        </p:pic>
        <p:sp>
          <p:nvSpPr>
            <p:cNvPr id="224" name="Google Shape;224;p6"/>
            <p:cNvSpPr/>
            <p:nvPr/>
          </p:nvSpPr>
          <p:spPr>
            <a:xfrm>
              <a:off x="6365330" y="5487326"/>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Brinquedos</a:t>
              </a:r>
              <a:endParaRPr lang="pt-BR" sz="1800" b="0" i="0" u="none" strike="noStrike" cap="none" dirty="0">
                <a:solidFill>
                  <a:srgbClr val="262626"/>
                </a:solidFill>
                <a:latin typeface="Calibri"/>
                <a:ea typeface="Calibri"/>
                <a:cs typeface="Calibri"/>
                <a:sym typeface="Calibri"/>
              </a:endParaRPr>
            </a:p>
          </p:txBody>
        </p:sp>
      </p:grpSp>
      <p:grpSp>
        <p:nvGrpSpPr>
          <p:cNvPr id="15" name="Group 14">
            <a:extLst>
              <a:ext uri="{FF2B5EF4-FFF2-40B4-BE49-F238E27FC236}">
                <a16:creationId xmlns:a16="http://schemas.microsoft.com/office/drawing/2014/main" xmlns="" id="{224E11D5-1FD4-C214-0EBD-302694DFD614}"/>
              </a:ext>
            </a:extLst>
          </p:cNvPr>
          <p:cNvGrpSpPr/>
          <p:nvPr/>
        </p:nvGrpSpPr>
        <p:grpSpPr>
          <a:xfrm>
            <a:off x="2134796" y="2294408"/>
            <a:ext cx="1680673" cy="1365693"/>
            <a:chOff x="8327554" y="4546324"/>
            <a:chExt cx="1680673" cy="1365693"/>
          </a:xfrm>
        </p:grpSpPr>
        <p:pic>
          <p:nvPicPr>
            <p:cNvPr id="226" name="Google Shape;226;p6"/>
            <p:cNvPicPr preferRelativeResize="0"/>
            <p:nvPr/>
          </p:nvPicPr>
          <p:blipFill rotWithShape="1">
            <a:blip r:embed="rId13">
              <a:alphaModFix/>
            </a:blip>
            <a:srcRect/>
            <a:stretch/>
          </p:blipFill>
          <p:spPr>
            <a:xfrm>
              <a:off x="8622992" y="4546324"/>
              <a:ext cx="898830" cy="999891"/>
            </a:xfrm>
            <a:prstGeom prst="rect">
              <a:avLst/>
            </a:prstGeom>
            <a:noFill/>
            <a:ln>
              <a:noFill/>
            </a:ln>
          </p:spPr>
        </p:pic>
        <p:sp>
          <p:nvSpPr>
            <p:cNvPr id="227" name="Google Shape;227;p6"/>
            <p:cNvSpPr/>
            <p:nvPr/>
          </p:nvSpPr>
          <p:spPr>
            <a:xfrm>
              <a:off x="8327554" y="5487326"/>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Saco plástico</a:t>
              </a:r>
              <a:endParaRPr lang="pt-BR" sz="1800" b="0" i="0" u="none" strike="noStrike" cap="none" dirty="0">
                <a:solidFill>
                  <a:srgbClr val="262626"/>
                </a:solidFill>
                <a:latin typeface="Calibri"/>
                <a:ea typeface="Calibri"/>
                <a:cs typeface="Calibri"/>
                <a:sym typeface="Calibri"/>
              </a:endParaRPr>
            </a:p>
          </p:txBody>
        </p:sp>
      </p:grpSp>
      <p:grpSp>
        <p:nvGrpSpPr>
          <p:cNvPr id="16" name="Group 15">
            <a:extLst>
              <a:ext uri="{FF2B5EF4-FFF2-40B4-BE49-F238E27FC236}">
                <a16:creationId xmlns:a16="http://schemas.microsoft.com/office/drawing/2014/main" xmlns="" id="{2C8FE6E0-7712-DD18-3415-CD204ED997F4}"/>
              </a:ext>
            </a:extLst>
          </p:cNvPr>
          <p:cNvGrpSpPr/>
          <p:nvPr/>
        </p:nvGrpSpPr>
        <p:grpSpPr>
          <a:xfrm>
            <a:off x="36997" y="2238129"/>
            <a:ext cx="1942002" cy="1445457"/>
            <a:chOff x="10237173" y="4701929"/>
            <a:chExt cx="1680673" cy="1147076"/>
          </a:xfrm>
        </p:grpSpPr>
        <p:pic>
          <p:nvPicPr>
            <p:cNvPr id="229" name="Google Shape;229;p6" descr="A close-up of a sword&#10;&#10;Description automatically generated with low confidence"/>
            <p:cNvPicPr preferRelativeResize="0"/>
            <p:nvPr/>
          </p:nvPicPr>
          <p:blipFill rotWithShape="1">
            <a:blip r:embed="rId14">
              <a:alphaModFix/>
            </a:blip>
            <a:srcRect/>
            <a:stretch/>
          </p:blipFill>
          <p:spPr>
            <a:xfrm rot="-996009" flipH="1">
              <a:off x="10454559" y="4701929"/>
              <a:ext cx="1025960" cy="775035"/>
            </a:xfrm>
            <a:prstGeom prst="rect">
              <a:avLst/>
            </a:prstGeom>
            <a:noFill/>
            <a:ln>
              <a:noFill/>
            </a:ln>
          </p:spPr>
        </p:pic>
        <p:sp>
          <p:nvSpPr>
            <p:cNvPr id="230" name="Google Shape;230;p6"/>
            <p:cNvSpPr/>
            <p:nvPr/>
          </p:nvSpPr>
          <p:spPr>
            <a:xfrm>
              <a:off x="10237173" y="5511982"/>
              <a:ext cx="1680673" cy="33702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Lápis</a:t>
              </a:r>
              <a:endParaRPr lang="pt-BR" sz="1800" b="0" i="0" u="none" strike="noStrike" cap="none" dirty="0">
                <a:solidFill>
                  <a:srgbClr val="262626"/>
                </a:solidFill>
                <a:latin typeface="Calibri"/>
                <a:ea typeface="Calibri"/>
                <a:cs typeface="Calibri"/>
                <a:sym typeface="Calibri"/>
              </a:endParaRPr>
            </a:p>
          </p:txBody>
        </p:sp>
      </p:grpSp>
      <p:grpSp>
        <p:nvGrpSpPr>
          <p:cNvPr id="13" name="Group 12">
            <a:extLst>
              <a:ext uri="{FF2B5EF4-FFF2-40B4-BE49-F238E27FC236}">
                <a16:creationId xmlns:a16="http://schemas.microsoft.com/office/drawing/2014/main" xmlns="" id="{08F2DFB0-355E-C9BE-0F5C-3332CCAA6048}"/>
              </a:ext>
            </a:extLst>
          </p:cNvPr>
          <p:cNvGrpSpPr/>
          <p:nvPr/>
        </p:nvGrpSpPr>
        <p:grpSpPr>
          <a:xfrm>
            <a:off x="3739481" y="479085"/>
            <a:ext cx="2249385" cy="1589727"/>
            <a:chOff x="10256338" y="3269424"/>
            <a:chExt cx="1680673" cy="1132963"/>
          </a:xfrm>
        </p:grpSpPr>
        <p:pic>
          <p:nvPicPr>
            <p:cNvPr id="232" name="Google Shape;232;p6" descr="A pair of shoes&#10;&#10;Description automatically generated with low confidence"/>
            <p:cNvPicPr preferRelativeResize="0"/>
            <p:nvPr/>
          </p:nvPicPr>
          <p:blipFill rotWithShape="1">
            <a:blip r:embed="rId15">
              <a:alphaModFix/>
            </a:blip>
            <a:srcRect/>
            <a:stretch/>
          </p:blipFill>
          <p:spPr>
            <a:xfrm>
              <a:off x="10510259" y="3269424"/>
              <a:ext cx="1272277" cy="806624"/>
            </a:xfrm>
            <a:prstGeom prst="rect">
              <a:avLst/>
            </a:prstGeom>
            <a:noFill/>
            <a:ln>
              <a:noFill/>
            </a:ln>
          </p:spPr>
        </p:pic>
        <p:sp>
          <p:nvSpPr>
            <p:cNvPr id="233" name="Google Shape;233;p6"/>
            <p:cNvSpPr/>
            <p:nvPr/>
          </p:nvSpPr>
          <p:spPr>
            <a:xfrm>
              <a:off x="10256338" y="4099719"/>
              <a:ext cx="1680673" cy="302668"/>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Calçados</a:t>
              </a:r>
              <a:endParaRPr lang="pt-BR" sz="1800" b="0" i="0" u="none" strike="noStrike" cap="none" dirty="0">
                <a:solidFill>
                  <a:srgbClr val="262626"/>
                </a:solidFill>
                <a:latin typeface="Calibri"/>
                <a:ea typeface="Calibri"/>
                <a:cs typeface="Calibri"/>
                <a:sym typeface="Calibri"/>
              </a:endParaRPr>
            </a:p>
          </p:txBody>
        </p:sp>
      </p:grpSp>
      <p:grpSp>
        <p:nvGrpSpPr>
          <p:cNvPr id="10" name="Group 9">
            <a:extLst>
              <a:ext uri="{FF2B5EF4-FFF2-40B4-BE49-F238E27FC236}">
                <a16:creationId xmlns:a16="http://schemas.microsoft.com/office/drawing/2014/main" xmlns="" id="{51D67DB0-D495-B2B5-7AE3-E85F1ACDF64A}"/>
              </a:ext>
            </a:extLst>
          </p:cNvPr>
          <p:cNvGrpSpPr/>
          <p:nvPr/>
        </p:nvGrpSpPr>
        <p:grpSpPr>
          <a:xfrm>
            <a:off x="7876284" y="1829413"/>
            <a:ext cx="2154046" cy="2349236"/>
            <a:chOff x="10269241" y="1451979"/>
            <a:chExt cx="1680673" cy="1836571"/>
          </a:xfrm>
        </p:grpSpPr>
        <p:sp>
          <p:nvSpPr>
            <p:cNvPr id="50" name="Google Shape;188;p4">
              <a:extLst>
                <a:ext uri="{FF2B5EF4-FFF2-40B4-BE49-F238E27FC236}">
                  <a16:creationId xmlns:a16="http://schemas.microsoft.com/office/drawing/2014/main" xmlns="" id="{DA4964E3-8233-7F4C-9152-5806C7DCC220}"/>
                </a:ext>
              </a:extLst>
            </p:cNvPr>
            <p:cNvSpPr/>
            <p:nvPr/>
          </p:nvSpPr>
          <p:spPr>
            <a:xfrm>
              <a:off x="10269241" y="2696677"/>
              <a:ext cx="1680673" cy="591873"/>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b="1" dirty="0" smtClean="0">
                  <a:solidFill>
                    <a:srgbClr val="262626"/>
                  </a:solidFill>
                  <a:latin typeface="Calibri"/>
                  <a:ea typeface="Calibri"/>
                  <a:cs typeface="Calibri"/>
                  <a:sym typeface="Calibri"/>
                </a:rPr>
                <a:t>Mangueira de jardim</a:t>
              </a:r>
              <a:endParaRPr lang="pt-BR" sz="1800" b="0" i="0" u="none" strike="noStrike" cap="none" dirty="0">
                <a:solidFill>
                  <a:srgbClr val="262626"/>
                </a:solidFill>
                <a:latin typeface="Calibri"/>
                <a:ea typeface="Calibri"/>
                <a:cs typeface="Calibri"/>
                <a:sym typeface="Calibri"/>
              </a:endParaRPr>
            </a:p>
          </p:txBody>
        </p:sp>
        <p:pic>
          <p:nvPicPr>
            <p:cNvPr id="51" name="Picture 50" descr="A picture containing cable, connector&#10;&#10;Description automatically generated">
              <a:extLst>
                <a:ext uri="{FF2B5EF4-FFF2-40B4-BE49-F238E27FC236}">
                  <a16:creationId xmlns:a16="http://schemas.microsoft.com/office/drawing/2014/main" xmlns="" id="{CC1B5C77-3E33-E34B-A12A-B6CCADC882FB}"/>
                </a:ext>
              </a:extLst>
            </p:cNvPr>
            <p:cNvPicPr>
              <a:picLocks noChangeAspect="1"/>
            </p:cNvPicPr>
            <p:nvPr/>
          </p:nvPicPr>
          <p:blipFill rotWithShape="1">
            <a:blip r:embed="rId16"/>
            <a:srcRect r="3" b="-51"/>
            <a:stretch/>
          </p:blipFill>
          <p:spPr>
            <a:xfrm>
              <a:off x="10402520" y="1451979"/>
              <a:ext cx="1233132" cy="1334224"/>
            </a:xfrm>
            <a:prstGeom prst="rect">
              <a:avLst/>
            </a:prstGeom>
          </p:spPr>
        </p:pic>
      </p:grpSp>
      <p:cxnSp>
        <p:nvCxnSpPr>
          <p:cNvPr id="18" name="Straight Connector 17">
            <a:extLst>
              <a:ext uri="{FF2B5EF4-FFF2-40B4-BE49-F238E27FC236}">
                <a16:creationId xmlns:a16="http://schemas.microsoft.com/office/drawing/2014/main" xmlns="" id="{72AECF63-3EC9-1630-2215-F38BEAD39127}"/>
              </a:ext>
            </a:extLst>
          </p:cNvPr>
          <p:cNvCxnSpPr>
            <a:stCxn id="197" idx="0"/>
            <a:endCxn id="191" idx="0"/>
          </p:cNvCxnSpPr>
          <p:nvPr/>
        </p:nvCxnSpPr>
        <p:spPr>
          <a:xfrm>
            <a:off x="936033" y="1590848"/>
            <a:ext cx="2186986" cy="3445985"/>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B9B4BF6E-576F-9C9F-CF2A-15D5622B738F}"/>
              </a:ext>
            </a:extLst>
          </p:cNvPr>
          <p:cNvCxnSpPr>
            <a:cxnSpLocks/>
          </p:cNvCxnSpPr>
          <p:nvPr/>
        </p:nvCxnSpPr>
        <p:spPr>
          <a:xfrm>
            <a:off x="1685978" y="1824916"/>
            <a:ext cx="1437041" cy="317675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1D8A94CA-6471-CF03-6331-2558498EBF19}"/>
              </a:ext>
            </a:extLst>
          </p:cNvPr>
          <p:cNvCxnSpPr>
            <a:cxnSpLocks/>
            <a:endCxn id="190" idx="1"/>
          </p:cNvCxnSpPr>
          <p:nvPr/>
        </p:nvCxnSpPr>
        <p:spPr>
          <a:xfrm>
            <a:off x="5011615" y="1603796"/>
            <a:ext cx="2594501" cy="3765539"/>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D606B969-57C3-B68B-4B68-2DE1B97ECC06}"/>
              </a:ext>
            </a:extLst>
          </p:cNvPr>
          <p:cNvCxnSpPr>
            <a:cxnSpLocks/>
            <a:stCxn id="203" idx="0"/>
          </p:cNvCxnSpPr>
          <p:nvPr/>
        </p:nvCxnSpPr>
        <p:spPr>
          <a:xfrm flipH="1">
            <a:off x="4498934" y="1606423"/>
            <a:ext cx="2037700" cy="345059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xmlns="" id="{60014661-FEE0-E480-B333-C7B6C44CFD43}"/>
              </a:ext>
            </a:extLst>
          </p:cNvPr>
          <p:cNvCxnSpPr>
            <a:cxnSpLocks/>
            <a:stCxn id="217" idx="0"/>
          </p:cNvCxnSpPr>
          <p:nvPr/>
        </p:nvCxnSpPr>
        <p:spPr>
          <a:xfrm>
            <a:off x="8023154" y="1625231"/>
            <a:ext cx="45419" cy="33532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CBB3022C-9A25-C78F-DF0B-B8564F25436E}"/>
              </a:ext>
            </a:extLst>
          </p:cNvPr>
          <p:cNvCxnSpPr>
            <a:cxnSpLocks/>
          </p:cNvCxnSpPr>
          <p:nvPr/>
        </p:nvCxnSpPr>
        <p:spPr>
          <a:xfrm>
            <a:off x="9566122" y="1879230"/>
            <a:ext cx="369429" cy="315760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2080FB93-0CC9-5581-65FE-22AC6F978E4F}"/>
              </a:ext>
            </a:extLst>
          </p:cNvPr>
          <p:cNvCxnSpPr>
            <a:cxnSpLocks/>
          </p:cNvCxnSpPr>
          <p:nvPr/>
        </p:nvCxnSpPr>
        <p:spPr>
          <a:xfrm flipH="1">
            <a:off x="9932883" y="1824916"/>
            <a:ext cx="470655" cy="318212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24EDFFA5-F892-81FF-18C4-17607C1A43E8}"/>
              </a:ext>
            </a:extLst>
          </p:cNvPr>
          <p:cNvCxnSpPr>
            <a:cxnSpLocks/>
          </p:cNvCxnSpPr>
          <p:nvPr/>
        </p:nvCxnSpPr>
        <p:spPr>
          <a:xfrm flipH="1">
            <a:off x="9932883" y="3335076"/>
            <a:ext cx="970082" cy="169279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219F4F4C-B22D-417B-9B76-04A1F10B9204}"/>
              </a:ext>
            </a:extLst>
          </p:cNvPr>
          <p:cNvCxnSpPr>
            <a:cxnSpLocks/>
            <a:endCxn id="190" idx="0"/>
          </p:cNvCxnSpPr>
          <p:nvPr/>
        </p:nvCxnSpPr>
        <p:spPr>
          <a:xfrm>
            <a:off x="9158706" y="3766153"/>
            <a:ext cx="0" cy="123552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D3D3E00F-907E-F87A-505F-39030A516D0E}"/>
              </a:ext>
            </a:extLst>
          </p:cNvPr>
          <p:cNvCxnSpPr>
            <a:cxnSpLocks/>
          </p:cNvCxnSpPr>
          <p:nvPr/>
        </p:nvCxnSpPr>
        <p:spPr>
          <a:xfrm flipH="1">
            <a:off x="4519246" y="3766153"/>
            <a:ext cx="1442555" cy="129821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xmlns="" id="{B1F74E43-7E1E-0A66-456F-30AF17D5FBF4}"/>
              </a:ext>
            </a:extLst>
          </p:cNvPr>
          <p:cNvCxnSpPr>
            <a:cxnSpLocks/>
            <a:stCxn id="224" idx="2"/>
            <a:endCxn id="190" idx="1"/>
          </p:cNvCxnSpPr>
          <p:nvPr/>
        </p:nvCxnSpPr>
        <p:spPr>
          <a:xfrm>
            <a:off x="4794394" y="3600968"/>
            <a:ext cx="2811722" cy="176836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1FAAE419-834A-77B2-DE59-74929E98B7DF}"/>
              </a:ext>
            </a:extLst>
          </p:cNvPr>
          <p:cNvCxnSpPr>
            <a:cxnSpLocks/>
            <a:endCxn id="190" idx="1"/>
          </p:cNvCxnSpPr>
          <p:nvPr/>
        </p:nvCxnSpPr>
        <p:spPr>
          <a:xfrm>
            <a:off x="2966656" y="3484363"/>
            <a:ext cx="4639460" cy="188497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5CF5CC32-AAEB-B4A5-4B55-4A8FEEBDD6B1}"/>
              </a:ext>
            </a:extLst>
          </p:cNvPr>
          <p:cNvCxnSpPr>
            <a:cxnSpLocks/>
            <a:endCxn id="190" idx="1"/>
          </p:cNvCxnSpPr>
          <p:nvPr/>
        </p:nvCxnSpPr>
        <p:spPr>
          <a:xfrm>
            <a:off x="1054978" y="3687588"/>
            <a:ext cx="6551138" cy="1681747"/>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8" name="Slide Number Placeholder 57">
            <a:extLst>
              <a:ext uri="{FF2B5EF4-FFF2-40B4-BE49-F238E27FC236}">
                <a16:creationId xmlns:a16="http://schemas.microsoft.com/office/drawing/2014/main" xmlns="" id="{0F96FC4B-1533-2423-56AC-CF627D815691}"/>
              </a:ext>
            </a:extLst>
          </p:cNvPr>
          <p:cNvSpPr>
            <a:spLocks noGrp="1"/>
          </p:cNvSpPr>
          <p:nvPr>
            <p:ph type="sldNum" sz="quarter" idx="12"/>
          </p:nvPr>
        </p:nvSpPr>
        <p:spPr/>
        <p:txBody>
          <a:bodyPr/>
          <a:lstStyle/>
          <a:p>
            <a:fld id="{A49FEDE7-8061-9B4D-88A1-7EA83A94C31B}" type="slidenum">
              <a:rPr lang="pt-BR" smtClean="0"/>
              <a:t>6</a:t>
            </a:fld>
            <a:endParaRPr lang="pt-B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500"/>
                                        <p:tgtEl>
                                          <p:spTgt spid="7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
                                        </p:tgtEl>
                                        <p:attrNameLst>
                                          <p:attrName>style.visibility</p:attrName>
                                        </p:attrNameLst>
                                      </p:cBhvr>
                                      <p:to>
                                        <p:strVal val="visible"/>
                                      </p:to>
                                    </p:set>
                                    <p:animEffect transition="in" filter="fade">
                                      <p:cBhvr>
                                        <p:cTn id="32" dur="500"/>
                                        <p:tgtEl>
                                          <p:spTgt spid="8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4"/>
                                        </p:tgtEl>
                                        <p:attrNameLst>
                                          <p:attrName>style.visibility</p:attrName>
                                        </p:attrNameLst>
                                      </p:cBhvr>
                                      <p:to>
                                        <p:strVal val="visible"/>
                                      </p:to>
                                    </p:set>
                                    <p:animEffect transition="in" filter="fade">
                                      <p:cBhvr>
                                        <p:cTn id="37" dur="500"/>
                                        <p:tgtEl>
                                          <p:spTgt spid="8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9"/>
                                        </p:tgtEl>
                                        <p:attrNameLst>
                                          <p:attrName>style.visibility</p:attrName>
                                        </p:attrNameLst>
                                      </p:cBhvr>
                                      <p:to>
                                        <p:strVal val="visible"/>
                                      </p:to>
                                    </p:set>
                                    <p:animEffect transition="in" filter="fade">
                                      <p:cBhvr>
                                        <p:cTn id="42" dur="500"/>
                                        <p:tgtEl>
                                          <p:spTgt spid="10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4"/>
                                        </p:tgtEl>
                                        <p:attrNameLst>
                                          <p:attrName>style.visibility</p:attrName>
                                        </p:attrNameLst>
                                      </p:cBhvr>
                                      <p:to>
                                        <p:strVal val="visible"/>
                                      </p:to>
                                    </p:set>
                                    <p:animEffect transition="in" filter="fade">
                                      <p:cBhvr>
                                        <p:cTn id="47" dur="500"/>
                                        <p:tgtEl>
                                          <p:spTgt spid="10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1"/>
                                        </p:tgtEl>
                                        <p:attrNameLst>
                                          <p:attrName>style.visibility</p:attrName>
                                        </p:attrNameLst>
                                      </p:cBhvr>
                                      <p:to>
                                        <p:strVal val="visible"/>
                                      </p:to>
                                    </p:set>
                                    <p:animEffect transition="in" filter="fade">
                                      <p:cBhvr>
                                        <p:cTn id="52" dur="500"/>
                                        <p:tgtEl>
                                          <p:spTgt spid="10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8"/>
                                        </p:tgtEl>
                                        <p:attrNameLst>
                                          <p:attrName>style.visibility</p:attrName>
                                        </p:attrNameLst>
                                      </p:cBhvr>
                                      <p:to>
                                        <p:strVal val="visible"/>
                                      </p:to>
                                    </p:set>
                                    <p:animEffect transition="in" filter="fade">
                                      <p:cBhvr>
                                        <p:cTn id="57" dur="500"/>
                                        <p:tgtEl>
                                          <p:spTgt spid="9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1"/>
                                        </p:tgtEl>
                                        <p:attrNameLst>
                                          <p:attrName>style.visibility</p:attrName>
                                        </p:attrNameLst>
                                      </p:cBhvr>
                                      <p:to>
                                        <p:strVal val="visible"/>
                                      </p:to>
                                    </p:set>
                                    <p:animEffect transition="in" filter="fade">
                                      <p:cBhvr>
                                        <p:cTn id="62" dur="500"/>
                                        <p:tgtEl>
                                          <p:spTgt spid="9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87"/>
                                        </p:tgtEl>
                                        <p:attrNameLst>
                                          <p:attrName>style.visibility</p:attrName>
                                        </p:attrNameLst>
                                      </p:cBhvr>
                                      <p:to>
                                        <p:strVal val="visible"/>
                                      </p:to>
                                    </p:set>
                                    <p:animEffect transition="in" filter="fade">
                                      <p:cBhvr>
                                        <p:cTn id="6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6"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9" name="Google Shape;189;p6"/>
          <p:cNvSpPr/>
          <p:nvPr/>
        </p:nvSpPr>
        <p:spPr>
          <a:xfrm>
            <a:off x="1148651" y="313974"/>
            <a:ext cx="3105179" cy="735320"/>
          </a:xfrm>
          <a:prstGeom prst="roundRect">
            <a:avLst>
              <a:gd name="adj" fmla="val 16667"/>
            </a:avLst>
          </a:prstGeom>
          <a:solidFill>
            <a:srgbClr val="29C7F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190" name="Google Shape;190;p6"/>
          <p:cNvSpPr/>
          <p:nvPr/>
        </p:nvSpPr>
        <p:spPr>
          <a:xfrm>
            <a:off x="7983908" y="313974"/>
            <a:ext cx="3105179" cy="735320"/>
          </a:xfrm>
          <a:prstGeom prst="roundRect">
            <a:avLst>
              <a:gd name="adj" fmla="val 16667"/>
            </a:avLst>
          </a:prstGeom>
          <a:solidFill>
            <a:srgbClr val="3AC69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pt-BR" sz="1800" b="0" i="0" u="none" strike="noStrike" cap="none" dirty="0">
              <a:solidFill>
                <a:schemeClr val="lt1"/>
              </a:solidFill>
              <a:latin typeface="Calibri"/>
              <a:ea typeface="Calibri"/>
              <a:cs typeface="Calibri"/>
              <a:sym typeface="Calibri"/>
            </a:endParaRPr>
          </a:p>
        </p:txBody>
      </p:sp>
      <p:sp>
        <p:nvSpPr>
          <p:cNvPr id="191" name="Google Shape;191;p6"/>
          <p:cNvSpPr txBox="1"/>
          <p:nvPr/>
        </p:nvSpPr>
        <p:spPr>
          <a:xfrm>
            <a:off x="1527338" y="327691"/>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dirty="0" smtClean="0">
                <a:solidFill>
                  <a:schemeClr val="lt1"/>
                </a:solidFill>
                <a:latin typeface="Calibri"/>
                <a:ea typeface="Calibri"/>
                <a:cs typeface="Calibri"/>
                <a:sym typeface="Calibri"/>
              </a:rPr>
              <a:t>SIM</a:t>
            </a:r>
            <a:endParaRPr lang="pt-BR" dirty="0"/>
          </a:p>
        </p:txBody>
      </p:sp>
      <p:sp>
        <p:nvSpPr>
          <p:cNvPr id="192" name="Google Shape;192;p6"/>
          <p:cNvSpPr txBox="1"/>
          <p:nvPr/>
        </p:nvSpPr>
        <p:spPr>
          <a:xfrm>
            <a:off x="8362597" y="327691"/>
            <a:ext cx="234780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pt-BR" sz="4000" b="1" i="0" u="none" strike="noStrike" cap="none" dirty="0" smtClean="0">
                <a:solidFill>
                  <a:schemeClr val="lt1"/>
                </a:solidFill>
                <a:latin typeface="Calibri"/>
                <a:ea typeface="Calibri"/>
                <a:cs typeface="Calibri"/>
                <a:sym typeface="Calibri"/>
              </a:rPr>
              <a:t>NÃO</a:t>
            </a:r>
            <a:endParaRPr lang="pt-BR" dirty="0"/>
          </a:p>
        </p:txBody>
      </p:sp>
      <p:cxnSp>
        <p:nvCxnSpPr>
          <p:cNvPr id="193" name="Google Shape;193;p6"/>
          <p:cNvCxnSpPr/>
          <p:nvPr/>
        </p:nvCxnSpPr>
        <p:spPr>
          <a:xfrm>
            <a:off x="6159855" y="482968"/>
            <a:ext cx="0" cy="5205631"/>
          </a:xfrm>
          <a:prstGeom prst="straightConnector1">
            <a:avLst/>
          </a:prstGeom>
          <a:noFill/>
          <a:ln w="34925" cap="flat" cmpd="sng">
            <a:solidFill>
              <a:srgbClr val="262626"/>
            </a:solidFill>
            <a:prstDash val="dot"/>
            <a:miter lim="800000"/>
            <a:headEnd type="none" w="sm" len="sm"/>
            <a:tailEnd type="none" w="sm" len="sm"/>
          </a:ln>
        </p:spPr>
      </p:cxnSp>
      <p:sp>
        <p:nvSpPr>
          <p:cNvPr id="194" name="Google Shape;194;p6"/>
          <p:cNvSpPr/>
          <p:nvPr/>
        </p:nvSpPr>
        <p:spPr>
          <a:xfrm>
            <a:off x="556348" y="1144746"/>
            <a:ext cx="4289781" cy="535491"/>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2400" b="1" dirty="0">
                <a:solidFill>
                  <a:srgbClr val="29C7F7"/>
                </a:solidFill>
                <a:ea typeface="Calibri"/>
                <a:cs typeface="Calibri"/>
                <a:sym typeface="Calibri"/>
              </a:rPr>
              <a:t>Recicle sempre</a:t>
            </a:r>
            <a:r>
              <a:rPr lang="pt-BR" sz="2400" b="0" i="0" u="none" strike="noStrike" cap="none" dirty="0" smtClean="0">
                <a:solidFill>
                  <a:srgbClr val="29C7F7"/>
                </a:solidFill>
                <a:latin typeface="Calibri"/>
                <a:ea typeface="Calibri"/>
                <a:cs typeface="Calibri"/>
                <a:sym typeface="Calibri"/>
              </a:rPr>
              <a:t>:</a:t>
            </a:r>
            <a:endParaRPr lang="pt-BR" sz="2400" b="0" i="0" u="none" strike="noStrike" cap="none" dirty="0">
              <a:solidFill>
                <a:srgbClr val="29C7F7"/>
              </a:solidFill>
              <a:latin typeface="Calibri"/>
              <a:ea typeface="Calibri"/>
              <a:cs typeface="Calibri"/>
              <a:sym typeface="Calibri"/>
            </a:endParaRPr>
          </a:p>
        </p:txBody>
      </p:sp>
      <p:sp>
        <p:nvSpPr>
          <p:cNvPr id="195" name="Google Shape;195;p6"/>
          <p:cNvSpPr/>
          <p:nvPr/>
        </p:nvSpPr>
        <p:spPr>
          <a:xfrm>
            <a:off x="7302314" y="1144745"/>
            <a:ext cx="4289781" cy="535491"/>
          </a:xfrm>
          <a:prstGeom prst="rect">
            <a:avLst/>
          </a:prstGeom>
          <a:noFill/>
          <a:ln>
            <a:noFill/>
          </a:ln>
        </p:spPr>
        <p:txBody>
          <a:bodyPr spcFirstLastPara="1" wrap="square" lIns="91425" tIns="45700" rIns="91425" bIns="45700" anchor="t" anchorCtr="0">
            <a:spAutoFit/>
          </a:bodyPr>
          <a:lstStyle/>
          <a:p>
            <a:pPr lvl="0" algn="ctr">
              <a:lnSpc>
                <a:spcPct val="120000"/>
              </a:lnSpc>
            </a:pPr>
            <a:r>
              <a:rPr lang="pt-BR" sz="2400" b="1" dirty="0">
                <a:solidFill>
                  <a:srgbClr val="3AC69D"/>
                </a:solidFill>
                <a:ea typeface="Calibri"/>
                <a:cs typeface="Calibri"/>
                <a:sym typeface="Calibri"/>
              </a:rPr>
              <a:t>Nunca recicle</a:t>
            </a:r>
            <a:r>
              <a:rPr lang="pt-BR" sz="2400" b="0" i="0" u="none" strike="noStrike" cap="none" dirty="0" smtClean="0">
                <a:solidFill>
                  <a:srgbClr val="3AC69D"/>
                </a:solidFill>
                <a:latin typeface="Calibri"/>
                <a:ea typeface="Calibri"/>
                <a:cs typeface="Calibri"/>
                <a:sym typeface="Calibri"/>
              </a:rPr>
              <a:t>:</a:t>
            </a:r>
            <a:endParaRPr lang="pt-BR" sz="2400" b="0" i="0" u="none" strike="noStrike" cap="none" dirty="0">
              <a:solidFill>
                <a:srgbClr val="3AC69D"/>
              </a:solidFill>
              <a:latin typeface="Calibri"/>
              <a:ea typeface="Calibri"/>
              <a:cs typeface="Calibri"/>
              <a:sym typeface="Calibri"/>
            </a:endParaRPr>
          </a:p>
        </p:txBody>
      </p:sp>
      <p:pic>
        <p:nvPicPr>
          <p:cNvPr id="196" name="Google Shape;196;p6" descr="A picture containing plastic, vessel, jar&#10;&#10;Description automatically generated"/>
          <p:cNvPicPr preferRelativeResize="0"/>
          <p:nvPr/>
        </p:nvPicPr>
        <p:blipFill rotWithShape="1">
          <a:blip r:embed="rId4">
            <a:alphaModFix/>
          </a:blip>
          <a:srcRect/>
          <a:stretch/>
        </p:blipFill>
        <p:spPr>
          <a:xfrm>
            <a:off x="923533" y="1746170"/>
            <a:ext cx="1260257" cy="1508949"/>
          </a:xfrm>
          <a:prstGeom prst="rect">
            <a:avLst/>
          </a:prstGeom>
          <a:noFill/>
          <a:ln>
            <a:noFill/>
          </a:ln>
        </p:spPr>
      </p:pic>
      <p:sp>
        <p:nvSpPr>
          <p:cNvPr id="197" name="Google Shape;197;p6"/>
          <p:cNvSpPr/>
          <p:nvPr/>
        </p:nvSpPr>
        <p:spPr>
          <a:xfrm>
            <a:off x="671400" y="3255614"/>
            <a:ext cx="1859439"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i="0" u="none" strike="noStrike" cap="none" dirty="0" smtClean="0">
                <a:solidFill>
                  <a:srgbClr val="262626"/>
                </a:solidFill>
                <a:latin typeface="Calibri"/>
                <a:ea typeface="Calibri"/>
                <a:cs typeface="Calibri"/>
                <a:sym typeface="Calibri"/>
              </a:rPr>
              <a:t>Frasco de vidro</a:t>
            </a:r>
            <a:endParaRPr lang="pt-BR" sz="2000" b="0" i="0" u="none" strike="noStrike" cap="none" dirty="0">
              <a:solidFill>
                <a:srgbClr val="262626"/>
              </a:solidFill>
              <a:latin typeface="Calibri"/>
              <a:ea typeface="Calibri"/>
              <a:cs typeface="Calibri"/>
              <a:sym typeface="Calibri"/>
            </a:endParaRPr>
          </a:p>
        </p:txBody>
      </p:sp>
      <p:pic>
        <p:nvPicPr>
          <p:cNvPr id="198" name="Google Shape;198;p6" descr="Icon&#10;&#10;Description automatically generated"/>
          <p:cNvPicPr preferRelativeResize="0"/>
          <p:nvPr/>
        </p:nvPicPr>
        <p:blipFill rotWithShape="1">
          <a:blip r:embed="rId5">
            <a:alphaModFix/>
          </a:blip>
          <a:srcRect r="14" b="29"/>
          <a:stretch/>
        </p:blipFill>
        <p:spPr>
          <a:xfrm>
            <a:off x="2132992" y="1824169"/>
            <a:ext cx="795697" cy="712308"/>
          </a:xfrm>
          <a:prstGeom prst="rect">
            <a:avLst/>
          </a:prstGeom>
          <a:noFill/>
          <a:ln>
            <a:noFill/>
          </a:ln>
        </p:spPr>
      </p:pic>
      <p:sp>
        <p:nvSpPr>
          <p:cNvPr id="199" name="Google Shape;199;p6"/>
          <p:cNvSpPr/>
          <p:nvPr/>
        </p:nvSpPr>
        <p:spPr>
          <a:xfrm>
            <a:off x="2948176" y="3255625"/>
            <a:ext cx="2661054"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dirty="0" smtClean="0">
                <a:solidFill>
                  <a:srgbClr val="262626"/>
                </a:solidFill>
                <a:latin typeface="Calibri"/>
                <a:ea typeface="Calibri"/>
                <a:cs typeface="Calibri"/>
                <a:sym typeface="Calibri"/>
              </a:rPr>
              <a:t>Garrafa de plástico PET</a:t>
            </a:r>
            <a:endParaRPr lang="pt-BR" sz="2000" b="0" i="0" u="none" strike="noStrike" cap="none" dirty="0">
              <a:solidFill>
                <a:srgbClr val="262626"/>
              </a:solidFill>
              <a:latin typeface="Calibri"/>
              <a:ea typeface="Calibri"/>
              <a:cs typeface="Calibri"/>
              <a:sym typeface="Calibri"/>
            </a:endParaRPr>
          </a:p>
        </p:txBody>
      </p:sp>
      <p:pic>
        <p:nvPicPr>
          <p:cNvPr id="200" name="Google Shape;200;p6" descr="A bottle of water&#10;&#10;Description automatically generated with low confidence"/>
          <p:cNvPicPr preferRelativeResize="0"/>
          <p:nvPr/>
        </p:nvPicPr>
        <p:blipFill rotWithShape="1">
          <a:blip r:embed="rId6">
            <a:alphaModFix/>
          </a:blip>
          <a:srcRect/>
          <a:stretch/>
        </p:blipFill>
        <p:spPr>
          <a:xfrm>
            <a:off x="3378794" y="1757526"/>
            <a:ext cx="1341942" cy="1705386"/>
          </a:xfrm>
          <a:prstGeom prst="rect">
            <a:avLst/>
          </a:prstGeom>
          <a:noFill/>
          <a:ln>
            <a:noFill/>
          </a:ln>
        </p:spPr>
      </p:pic>
      <p:pic>
        <p:nvPicPr>
          <p:cNvPr id="201" name="Google Shape;201;p6" descr="Icon&#10;&#10;Description automatically generated"/>
          <p:cNvPicPr preferRelativeResize="0"/>
          <p:nvPr/>
        </p:nvPicPr>
        <p:blipFill rotWithShape="1">
          <a:blip r:embed="rId5">
            <a:alphaModFix/>
          </a:blip>
          <a:srcRect r="14" b="29"/>
          <a:stretch/>
        </p:blipFill>
        <p:spPr>
          <a:xfrm>
            <a:off x="4516479" y="1824169"/>
            <a:ext cx="795697" cy="712308"/>
          </a:xfrm>
          <a:prstGeom prst="rect">
            <a:avLst/>
          </a:prstGeom>
          <a:noFill/>
          <a:ln>
            <a:noFill/>
          </a:ln>
        </p:spPr>
      </p:pic>
      <p:sp>
        <p:nvSpPr>
          <p:cNvPr id="202" name="Google Shape;202;p6"/>
          <p:cNvSpPr/>
          <p:nvPr/>
        </p:nvSpPr>
        <p:spPr>
          <a:xfrm>
            <a:off x="368490" y="5421066"/>
            <a:ext cx="233275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i="0" u="none" strike="noStrike" cap="none" dirty="0" smtClean="0">
                <a:solidFill>
                  <a:srgbClr val="262626"/>
                </a:solidFill>
                <a:latin typeface="Calibri"/>
                <a:ea typeface="Calibri"/>
                <a:cs typeface="Calibri"/>
                <a:sym typeface="Calibri"/>
              </a:rPr>
              <a:t>Caixa de papelão</a:t>
            </a:r>
            <a:endParaRPr lang="pt-BR" dirty="0"/>
          </a:p>
        </p:txBody>
      </p:sp>
      <p:sp>
        <p:nvSpPr>
          <p:cNvPr id="203" name="Google Shape;203;p6"/>
          <p:cNvSpPr/>
          <p:nvPr/>
        </p:nvSpPr>
        <p:spPr>
          <a:xfrm>
            <a:off x="3193049" y="5421066"/>
            <a:ext cx="193482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2000" b="1" dirty="0" smtClean="0">
                <a:solidFill>
                  <a:srgbClr val="262626"/>
                </a:solidFill>
                <a:latin typeface="Calibri"/>
                <a:ea typeface="Calibri"/>
                <a:cs typeface="Calibri"/>
                <a:sym typeface="Calibri"/>
              </a:rPr>
              <a:t>Lata de metal</a:t>
            </a:r>
            <a:endParaRPr lang="pt-BR" sz="2000" b="0" i="0" u="none" strike="noStrike" cap="none" dirty="0">
              <a:solidFill>
                <a:srgbClr val="262626"/>
              </a:solidFill>
              <a:latin typeface="Calibri"/>
              <a:ea typeface="Calibri"/>
              <a:cs typeface="Calibri"/>
              <a:sym typeface="Calibri"/>
            </a:endParaRPr>
          </a:p>
        </p:txBody>
      </p:sp>
      <p:pic>
        <p:nvPicPr>
          <p:cNvPr id="204" name="Google Shape;204;p6" descr="Icon&#10;&#10;Description automatically generated"/>
          <p:cNvPicPr preferRelativeResize="0"/>
          <p:nvPr/>
        </p:nvPicPr>
        <p:blipFill rotWithShape="1">
          <a:blip r:embed="rId5">
            <a:alphaModFix/>
          </a:blip>
          <a:srcRect r="14" b="29"/>
          <a:stretch/>
        </p:blipFill>
        <p:spPr>
          <a:xfrm>
            <a:off x="4516479" y="3989621"/>
            <a:ext cx="795697" cy="712308"/>
          </a:xfrm>
          <a:prstGeom prst="rect">
            <a:avLst/>
          </a:prstGeom>
          <a:noFill/>
          <a:ln>
            <a:noFill/>
          </a:ln>
        </p:spPr>
      </p:pic>
      <p:pic>
        <p:nvPicPr>
          <p:cNvPr id="205" name="Google Shape;205;p6" descr="A close up of a roll of tape&#10;&#10;Description automatically generated with low confidence"/>
          <p:cNvPicPr preferRelativeResize="0"/>
          <p:nvPr/>
        </p:nvPicPr>
        <p:blipFill rotWithShape="1">
          <a:blip r:embed="rId7">
            <a:alphaModFix/>
          </a:blip>
          <a:srcRect/>
          <a:stretch/>
        </p:blipFill>
        <p:spPr>
          <a:xfrm>
            <a:off x="3775065" y="4171116"/>
            <a:ext cx="648663" cy="1227135"/>
          </a:xfrm>
          <a:prstGeom prst="rect">
            <a:avLst/>
          </a:prstGeom>
          <a:noFill/>
          <a:ln>
            <a:noFill/>
          </a:ln>
        </p:spPr>
      </p:pic>
      <p:pic>
        <p:nvPicPr>
          <p:cNvPr id="206" name="Google Shape;206;p6" descr="A picture containing box, stationary, container, envelope&#10;&#10;Description automatically generated"/>
          <p:cNvPicPr preferRelativeResize="0"/>
          <p:nvPr/>
        </p:nvPicPr>
        <p:blipFill rotWithShape="1">
          <a:blip r:embed="rId8">
            <a:alphaModFix/>
          </a:blip>
          <a:srcRect/>
          <a:stretch/>
        </p:blipFill>
        <p:spPr>
          <a:xfrm>
            <a:off x="488426" y="4064988"/>
            <a:ext cx="1839065" cy="1374701"/>
          </a:xfrm>
          <a:prstGeom prst="rect">
            <a:avLst/>
          </a:prstGeom>
          <a:noFill/>
          <a:ln>
            <a:noFill/>
          </a:ln>
        </p:spPr>
      </p:pic>
      <p:pic>
        <p:nvPicPr>
          <p:cNvPr id="207" name="Google Shape;207;p6" descr="Icon&#10;&#10;Description automatically generated"/>
          <p:cNvPicPr preferRelativeResize="0"/>
          <p:nvPr/>
        </p:nvPicPr>
        <p:blipFill rotWithShape="1">
          <a:blip r:embed="rId5">
            <a:alphaModFix/>
          </a:blip>
          <a:srcRect r="14" b="29"/>
          <a:stretch/>
        </p:blipFill>
        <p:spPr>
          <a:xfrm>
            <a:off x="2132992" y="3989621"/>
            <a:ext cx="795697" cy="712308"/>
          </a:xfrm>
          <a:prstGeom prst="rect">
            <a:avLst/>
          </a:prstGeom>
          <a:noFill/>
          <a:ln>
            <a:noFill/>
          </a:ln>
        </p:spPr>
      </p:pic>
      <p:pic>
        <p:nvPicPr>
          <p:cNvPr id="208" name="Google Shape;208;p6" descr="A picture containing banana, indoor, yellow, half&#10;&#10;Description automatically generated"/>
          <p:cNvPicPr preferRelativeResize="0"/>
          <p:nvPr/>
        </p:nvPicPr>
        <p:blipFill rotWithShape="1">
          <a:blip r:embed="rId9">
            <a:alphaModFix/>
          </a:blip>
          <a:srcRect/>
          <a:stretch/>
        </p:blipFill>
        <p:spPr>
          <a:xfrm>
            <a:off x="6506825" y="1760417"/>
            <a:ext cx="1477076" cy="1052629"/>
          </a:xfrm>
          <a:prstGeom prst="rect">
            <a:avLst/>
          </a:prstGeom>
          <a:noFill/>
          <a:ln>
            <a:noFill/>
          </a:ln>
        </p:spPr>
      </p:pic>
      <p:sp>
        <p:nvSpPr>
          <p:cNvPr id="209" name="Google Shape;209;p6"/>
          <p:cNvSpPr/>
          <p:nvPr/>
        </p:nvSpPr>
        <p:spPr>
          <a:xfrm>
            <a:off x="6159855" y="2700012"/>
            <a:ext cx="2167699"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Casca de banana</a:t>
            </a:r>
            <a:endParaRPr lang="pt-BR" sz="1800" b="0" i="0" u="none" strike="noStrike" cap="none" dirty="0">
              <a:solidFill>
                <a:srgbClr val="262626"/>
              </a:solidFill>
              <a:latin typeface="Calibri"/>
              <a:ea typeface="Calibri"/>
              <a:cs typeface="Calibri"/>
              <a:sym typeface="Calibri"/>
            </a:endParaRPr>
          </a:p>
        </p:txBody>
      </p:sp>
      <p:pic>
        <p:nvPicPr>
          <p:cNvPr id="210" name="Google Shape;210;p6" descr="Icon&#10;&#10;Description automatically generated"/>
          <p:cNvPicPr preferRelativeResize="0"/>
          <p:nvPr/>
        </p:nvPicPr>
        <p:blipFill rotWithShape="1">
          <a:blip r:embed="rId10">
            <a:alphaModFix/>
          </a:blip>
          <a:srcRect r="23" b="33"/>
          <a:stretch/>
        </p:blipFill>
        <p:spPr>
          <a:xfrm>
            <a:off x="7458887" y="1760417"/>
            <a:ext cx="583834" cy="565674"/>
          </a:xfrm>
          <a:prstGeom prst="rect">
            <a:avLst/>
          </a:prstGeom>
          <a:noFill/>
          <a:ln>
            <a:noFill/>
          </a:ln>
        </p:spPr>
      </p:pic>
      <p:sp>
        <p:nvSpPr>
          <p:cNvPr id="211" name="Google Shape;211;p6"/>
          <p:cNvSpPr/>
          <p:nvPr/>
        </p:nvSpPr>
        <p:spPr>
          <a:xfrm>
            <a:off x="8188658" y="2696677"/>
            <a:ext cx="2048516"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Guardanapo sujo</a:t>
            </a:r>
            <a:endParaRPr lang="pt-BR" sz="1800" b="0" i="0" u="none" strike="noStrike" cap="none" dirty="0">
              <a:solidFill>
                <a:srgbClr val="262626"/>
              </a:solidFill>
              <a:latin typeface="Calibri"/>
              <a:ea typeface="Calibri"/>
              <a:cs typeface="Calibri"/>
              <a:sym typeface="Calibri"/>
            </a:endParaRPr>
          </a:p>
        </p:txBody>
      </p:sp>
      <p:pic>
        <p:nvPicPr>
          <p:cNvPr id="212" name="Google Shape;212;p6" descr="A picture containing cloth, paper, indoor, bed&#10;&#10;Description automatically generated"/>
          <p:cNvPicPr preferRelativeResize="0"/>
          <p:nvPr/>
        </p:nvPicPr>
        <p:blipFill rotWithShape="1">
          <a:blip r:embed="rId11">
            <a:alphaModFix/>
          </a:blip>
          <a:srcRect/>
          <a:stretch/>
        </p:blipFill>
        <p:spPr>
          <a:xfrm>
            <a:off x="8616966" y="1742833"/>
            <a:ext cx="1057548" cy="1052629"/>
          </a:xfrm>
          <a:prstGeom prst="rect">
            <a:avLst/>
          </a:prstGeom>
          <a:noFill/>
          <a:ln>
            <a:noFill/>
          </a:ln>
        </p:spPr>
      </p:pic>
      <p:pic>
        <p:nvPicPr>
          <p:cNvPr id="213" name="Google Shape;213;p6" descr="Icon&#10;&#10;Description automatically generated"/>
          <p:cNvPicPr preferRelativeResize="0"/>
          <p:nvPr/>
        </p:nvPicPr>
        <p:blipFill rotWithShape="1">
          <a:blip r:embed="rId10">
            <a:alphaModFix/>
          </a:blip>
          <a:srcRect r="23" b="33"/>
          <a:stretch/>
        </p:blipFill>
        <p:spPr>
          <a:xfrm>
            <a:off x="9384501" y="1757082"/>
            <a:ext cx="583834" cy="565674"/>
          </a:xfrm>
          <a:prstGeom prst="rect">
            <a:avLst/>
          </a:prstGeom>
          <a:noFill/>
          <a:ln>
            <a:noFill/>
          </a:ln>
        </p:spPr>
      </p:pic>
      <p:sp>
        <p:nvSpPr>
          <p:cNvPr id="217" name="Google Shape;217;p6"/>
          <p:cNvSpPr/>
          <p:nvPr/>
        </p:nvSpPr>
        <p:spPr>
          <a:xfrm>
            <a:off x="6377570" y="4084971"/>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Lâmpada</a:t>
            </a:r>
            <a:endParaRPr lang="pt-BR" sz="1800" b="0" i="0" u="none" strike="noStrike" cap="none" dirty="0">
              <a:solidFill>
                <a:srgbClr val="262626"/>
              </a:solidFill>
              <a:latin typeface="Calibri"/>
              <a:ea typeface="Calibri"/>
              <a:cs typeface="Calibri"/>
              <a:sym typeface="Calibri"/>
            </a:endParaRPr>
          </a:p>
        </p:txBody>
      </p:sp>
      <p:pic>
        <p:nvPicPr>
          <p:cNvPr id="218" name="Google Shape;218;p6" descr="A picture containing cup, light, glass&#10;&#10;Description automatically generated"/>
          <p:cNvPicPr preferRelativeResize="0"/>
          <p:nvPr/>
        </p:nvPicPr>
        <p:blipFill rotWithShape="1">
          <a:blip r:embed="rId12">
            <a:alphaModFix/>
          </a:blip>
          <a:srcRect/>
          <a:stretch/>
        </p:blipFill>
        <p:spPr>
          <a:xfrm>
            <a:off x="6914029" y="3189531"/>
            <a:ext cx="529129" cy="879126"/>
          </a:xfrm>
          <a:prstGeom prst="rect">
            <a:avLst/>
          </a:prstGeom>
          <a:noFill/>
          <a:ln>
            <a:noFill/>
          </a:ln>
        </p:spPr>
      </p:pic>
      <p:pic>
        <p:nvPicPr>
          <p:cNvPr id="219" name="Google Shape;219;p6" descr="Icon&#10;&#10;Description automatically generated"/>
          <p:cNvPicPr preferRelativeResize="0"/>
          <p:nvPr/>
        </p:nvPicPr>
        <p:blipFill rotWithShape="1">
          <a:blip r:embed="rId10">
            <a:alphaModFix/>
          </a:blip>
          <a:srcRect r="23" b="33"/>
          <a:stretch/>
        </p:blipFill>
        <p:spPr>
          <a:xfrm>
            <a:off x="7459833" y="3145376"/>
            <a:ext cx="583834" cy="565674"/>
          </a:xfrm>
          <a:prstGeom prst="rect">
            <a:avLst/>
          </a:prstGeom>
          <a:noFill/>
          <a:ln>
            <a:noFill/>
          </a:ln>
        </p:spPr>
      </p:pic>
      <p:pic>
        <p:nvPicPr>
          <p:cNvPr id="220" name="Google Shape;220;p6" descr="Calendar&#10;&#10;Description automatically generated"/>
          <p:cNvPicPr preferRelativeResize="0"/>
          <p:nvPr/>
        </p:nvPicPr>
        <p:blipFill rotWithShape="1">
          <a:blip r:embed="rId13">
            <a:alphaModFix/>
          </a:blip>
          <a:srcRect/>
          <a:stretch/>
        </p:blipFill>
        <p:spPr>
          <a:xfrm rot="-419615">
            <a:off x="8449667" y="3141253"/>
            <a:ext cx="1381506" cy="1087396"/>
          </a:xfrm>
          <a:prstGeom prst="rect">
            <a:avLst/>
          </a:prstGeom>
          <a:noFill/>
          <a:ln>
            <a:noFill/>
          </a:ln>
        </p:spPr>
      </p:pic>
      <p:sp>
        <p:nvSpPr>
          <p:cNvPr id="221" name="Google Shape;221;p6"/>
          <p:cNvSpPr/>
          <p:nvPr/>
        </p:nvSpPr>
        <p:spPr>
          <a:xfrm>
            <a:off x="8347377" y="4099719"/>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Suco de caixa</a:t>
            </a:r>
            <a:endParaRPr lang="pt-BR" sz="1800" b="0" i="0" u="none" strike="noStrike" cap="none" dirty="0">
              <a:solidFill>
                <a:srgbClr val="262626"/>
              </a:solidFill>
              <a:latin typeface="Calibri"/>
              <a:ea typeface="Calibri"/>
              <a:cs typeface="Calibri"/>
              <a:sym typeface="Calibri"/>
            </a:endParaRPr>
          </a:p>
        </p:txBody>
      </p:sp>
      <p:pic>
        <p:nvPicPr>
          <p:cNvPr id="222" name="Google Shape;222;p6" descr="Icon&#10;&#10;Description automatically generated"/>
          <p:cNvPicPr preferRelativeResize="0"/>
          <p:nvPr/>
        </p:nvPicPr>
        <p:blipFill rotWithShape="1">
          <a:blip r:embed="rId10">
            <a:alphaModFix/>
          </a:blip>
          <a:srcRect r="23" b="33"/>
          <a:stretch/>
        </p:blipFill>
        <p:spPr>
          <a:xfrm>
            <a:off x="9385396" y="3160124"/>
            <a:ext cx="583834" cy="565674"/>
          </a:xfrm>
          <a:prstGeom prst="rect">
            <a:avLst/>
          </a:prstGeom>
          <a:noFill/>
          <a:ln>
            <a:noFill/>
          </a:ln>
        </p:spPr>
      </p:pic>
      <p:pic>
        <p:nvPicPr>
          <p:cNvPr id="223" name="Google Shape;223;p6" descr="A picture containing toy&#10;&#10;Description automatically generated"/>
          <p:cNvPicPr preferRelativeResize="0"/>
          <p:nvPr/>
        </p:nvPicPr>
        <p:blipFill rotWithShape="1">
          <a:blip r:embed="rId14">
            <a:alphaModFix/>
          </a:blip>
          <a:srcRect/>
          <a:stretch/>
        </p:blipFill>
        <p:spPr>
          <a:xfrm>
            <a:off x="6613205" y="4619518"/>
            <a:ext cx="1125056" cy="913373"/>
          </a:xfrm>
          <a:prstGeom prst="rect">
            <a:avLst/>
          </a:prstGeom>
          <a:noFill/>
          <a:ln>
            <a:noFill/>
          </a:ln>
        </p:spPr>
      </p:pic>
      <p:sp>
        <p:nvSpPr>
          <p:cNvPr id="224" name="Google Shape;224;p6"/>
          <p:cNvSpPr/>
          <p:nvPr/>
        </p:nvSpPr>
        <p:spPr>
          <a:xfrm>
            <a:off x="6365330" y="5487326"/>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Brinquedos</a:t>
            </a:r>
            <a:endParaRPr lang="pt-BR" sz="1800" b="0" i="0" u="none" strike="noStrike" cap="none" dirty="0">
              <a:solidFill>
                <a:srgbClr val="262626"/>
              </a:solidFill>
              <a:latin typeface="Calibri"/>
              <a:ea typeface="Calibri"/>
              <a:cs typeface="Calibri"/>
              <a:sym typeface="Calibri"/>
            </a:endParaRPr>
          </a:p>
        </p:txBody>
      </p:sp>
      <p:pic>
        <p:nvPicPr>
          <p:cNvPr id="225" name="Google Shape;225;p6" descr="Icon&#10;&#10;Description automatically generated"/>
          <p:cNvPicPr preferRelativeResize="0"/>
          <p:nvPr/>
        </p:nvPicPr>
        <p:blipFill rotWithShape="1">
          <a:blip r:embed="rId10">
            <a:alphaModFix/>
          </a:blip>
          <a:srcRect r="23" b="33"/>
          <a:stretch/>
        </p:blipFill>
        <p:spPr>
          <a:xfrm>
            <a:off x="7447593" y="4547731"/>
            <a:ext cx="583834" cy="565674"/>
          </a:xfrm>
          <a:prstGeom prst="rect">
            <a:avLst/>
          </a:prstGeom>
          <a:noFill/>
          <a:ln>
            <a:noFill/>
          </a:ln>
        </p:spPr>
      </p:pic>
      <p:pic>
        <p:nvPicPr>
          <p:cNvPr id="226" name="Google Shape;226;p6"/>
          <p:cNvPicPr preferRelativeResize="0"/>
          <p:nvPr/>
        </p:nvPicPr>
        <p:blipFill rotWithShape="1">
          <a:blip r:embed="rId15">
            <a:alphaModFix/>
          </a:blip>
          <a:srcRect/>
          <a:stretch/>
        </p:blipFill>
        <p:spPr>
          <a:xfrm>
            <a:off x="8622992" y="4546324"/>
            <a:ext cx="898830" cy="999891"/>
          </a:xfrm>
          <a:prstGeom prst="rect">
            <a:avLst/>
          </a:prstGeom>
          <a:noFill/>
          <a:ln>
            <a:noFill/>
          </a:ln>
        </p:spPr>
      </p:pic>
      <p:sp>
        <p:nvSpPr>
          <p:cNvPr id="227" name="Google Shape;227;p6"/>
          <p:cNvSpPr/>
          <p:nvPr/>
        </p:nvSpPr>
        <p:spPr>
          <a:xfrm>
            <a:off x="8327554" y="5487326"/>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Saco plástico</a:t>
            </a:r>
            <a:endParaRPr lang="pt-BR" sz="1800" b="0" i="0" u="none" strike="noStrike" cap="none" dirty="0">
              <a:solidFill>
                <a:srgbClr val="262626"/>
              </a:solidFill>
              <a:latin typeface="Calibri"/>
              <a:ea typeface="Calibri"/>
              <a:cs typeface="Calibri"/>
              <a:sym typeface="Calibri"/>
            </a:endParaRPr>
          </a:p>
        </p:txBody>
      </p:sp>
      <p:pic>
        <p:nvPicPr>
          <p:cNvPr id="228" name="Google Shape;228;p6" descr="Icon&#10;&#10;Description automatically generated"/>
          <p:cNvPicPr preferRelativeResize="0"/>
          <p:nvPr/>
        </p:nvPicPr>
        <p:blipFill rotWithShape="1">
          <a:blip r:embed="rId10">
            <a:alphaModFix/>
          </a:blip>
          <a:srcRect r="23" b="33"/>
          <a:stretch/>
        </p:blipFill>
        <p:spPr>
          <a:xfrm>
            <a:off x="9365573" y="4547731"/>
            <a:ext cx="583834" cy="565674"/>
          </a:xfrm>
          <a:prstGeom prst="rect">
            <a:avLst/>
          </a:prstGeom>
          <a:noFill/>
          <a:ln>
            <a:noFill/>
          </a:ln>
        </p:spPr>
      </p:pic>
      <p:pic>
        <p:nvPicPr>
          <p:cNvPr id="229" name="Google Shape;229;p6" descr="A close-up of a sword&#10;&#10;Description automatically generated with low confidence"/>
          <p:cNvPicPr preferRelativeResize="0"/>
          <p:nvPr/>
        </p:nvPicPr>
        <p:blipFill rotWithShape="1">
          <a:blip r:embed="rId16">
            <a:alphaModFix/>
          </a:blip>
          <a:srcRect/>
          <a:stretch/>
        </p:blipFill>
        <p:spPr>
          <a:xfrm rot="-996009" flipH="1">
            <a:off x="10454559" y="4701929"/>
            <a:ext cx="1025960" cy="775035"/>
          </a:xfrm>
          <a:prstGeom prst="rect">
            <a:avLst/>
          </a:prstGeom>
          <a:noFill/>
          <a:ln>
            <a:noFill/>
          </a:ln>
        </p:spPr>
      </p:pic>
      <p:sp>
        <p:nvSpPr>
          <p:cNvPr id="230" name="Google Shape;230;p6"/>
          <p:cNvSpPr/>
          <p:nvPr/>
        </p:nvSpPr>
        <p:spPr>
          <a:xfrm>
            <a:off x="10237173" y="5511982"/>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Lápis</a:t>
            </a:r>
            <a:endParaRPr lang="pt-BR" sz="1800" b="0" i="0" u="none" strike="noStrike" cap="none" dirty="0">
              <a:solidFill>
                <a:srgbClr val="262626"/>
              </a:solidFill>
              <a:latin typeface="Calibri"/>
              <a:ea typeface="Calibri"/>
              <a:cs typeface="Calibri"/>
              <a:sym typeface="Calibri"/>
            </a:endParaRPr>
          </a:p>
        </p:txBody>
      </p:sp>
      <p:pic>
        <p:nvPicPr>
          <p:cNvPr id="231" name="Google Shape;231;p6" descr="Icon&#10;&#10;Description automatically generated"/>
          <p:cNvPicPr preferRelativeResize="0"/>
          <p:nvPr/>
        </p:nvPicPr>
        <p:blipFill rotWithShape="1">
          <a:blip r:embed="rId10">
            <a:alphaModFix/>
          </a:blip>
          <a:srcRect r="23" b="33"/>
          <a:stretch/>
        </p:blipFill>
        <p:spPr>
          <a:xfrm>
            <a:off x="11334184" y="4572387"/>
            <a:ext cx="583834" cy="565674"/>
          </a:xfrm>
          <a:prstGeom prst="rect">
            <a:avLst/>
          </a:prstGeom>
          <a:noFill/>
          <a:ln>
            <a:noFill/>
          </a:ln>
        </p:spPr>
      </p:pic>
      <p:pic>
        <p:nvPicPr>
          <p:cNvPr id="232" name="Google Shape;232;p6" descr="A pair of shoes&#10;&#10;Description automatically generated with low confidence"/>
          <p:cNvPicPr preferRelativeResize="0"/>
          <p:nvPr/>
        </p:nvPicPr>
        <p:blipFill rotWithShape="1">
          <a:blip r:embed="rId17">
            <a:alphaModFix/>
          </a:blip>
          <a:srcRect/>
          <a:stretch/>
        </p:blipFill>
        <p:spPr>
          <a:xfrm>
            <a:off x="10510259" y="3269424"/>
            <a:ext cx="1272277" cy="806624"/>
          </a:xfrm>
          <a:prstGeom prst="rect">
            <a:avLst/>
          </a:prstGeom>
          <a:noFill/>
          <a:ln>
            <a:noFill/>
          </a:ln>
        </p:spPr>
      </p:pic>
      <p:sp>
        <p:nvSpPr>
          <p:cNvPr id="233" name="Google Shape;233;p6"/>
          <p:cNvSpPr/>
          <p:nvPr/>
        </p:nvSpPr>
        <p:spPr>
          <a:xfrm>
            <a:off x="10256338" y="4099719"/>
            <a:ext cx="1680673" cy="424691"/>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Calçados</a:t>
            </a:r>
            <a:endParaRPr lang="pt-BR" sz="1800" b="0" i="0" u="none" strike="noStrike" cap="none" dirty="0">
              <a:solidFill>
                <a:srgbClr val="262626"/>
              </a:solidFill>
              <a:latin typeface="Calibri"/>
              <a:ea typeface="Calibri"/>
              <a:cs typeface="Calibri"/>
              <a:sym typeface="Calibri"/>
            </a:endParaRPr>
          </a:p>
        </p:txBody>
      </p:sp>
      <p:pic>
        <p:nvPicPr>
          <p:cNvPr id="234" name="Google Shape;234;p6" descr="Icon&#10;&#10;Description automatically generated"/>
          <p:cNvPicPr preferRelativeResize="0"/>
          <p:nvPr/>
        </p:nvPicPr>
        <p:blipFill rotWithShape="1">
          <a:blip r:embed="rId10">
            <a:alphaModFix/>
          </a:blip>
          <a:srcRect r="23" b="33"/>
          <a:stretch/>
        </p:blipFill>
        <p:spPr>
          <a:xfrm>
            <a:off x="11353349" y="3160124"/>
            <a:ext cx="583834" cy="565674"/>
          </a:xfrm>
          <a:prstGeom prst="rect">
            <a:avLst/>
          </a:prstGeom>
          <a:noFill/>
          <a:ln>
            <a:noFill/>
          </a:ln>
        </p:spPr>
      </p:pic>
      <p:sp>
        <p:nvSpPr>
          <p:cNvPr id="50" name="Google Shape;188;p4">
            <a:extLst>
              <a:ext uri="{FF2B5EF4-FFF2-40B4-BE49-F238E27FC236}">
                <a16:creationId xmlns:a16="http://schemas.microsoft.com/office/drawing/2014/main" xmlns="" id="{DA4964E3-8233-7F4C-9152-5806C7DCC220}"/>
              </a:ext>
            </a:extLst>
          </p:cNvPr>
          <p:cNvSpPr/>
          <p:nvPr/>
        </p:nvSpPr>
        <p:spPr>
          <a:xfrm>
            <a:off x="10269241" y="2696677"/>
            <a:ext cx="1680673" cy="75709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None/>
            </a:pPr>
            <a:r>
              <a:rPr lang="pt-BR" sz="1800" b="1" i="0" u="none" strike="noStrike" cap="none" dirty="0" smtClean="0">
                <a:solidFill>
                  <a:srgbClr val="262626"/>
                </a:solidFill>
                <a:latin typeface="Calibri"/>
                <a:ea typeface="Calibri"/>
                <a:cs typeface="Calibri"/>
                <a:sym typeface="Calibri"/>
              </a:rPr>
              <a:t>Mangueira de jardim</a:t>
            </a:r>
            <a:endParaRPr lang="pt-BR" sz="1800" b="0" i="0" u="none" strike="noStrike" cap="none" dirty="0">
              <a:solidFill>
                <a:srgbClr val="262626"/>
              </a:solidFill>
              <a:latin typeface="Calibri"/>
              <a:ea typeface="Calibri"/>
              <a:cs typeface="Calibri"/>
              <a:sym typeface="Calibri"/>
            </a:endParaRPr>
          </a:p>
        </p:txBody>
      </p:sp>
      <p:pic>
        <p:nvPicPr>
          <p:cNvPr id="51" name="Picture 50" descr="A picture containing cable, connector&#10;&#10;Description automatically generated">
            <a:extLst>
              <a:ext uri="{FF2B5EF4-FFF2-40B4-BE49-F238E27FC236}">
                <a16:creationId xmlns:a16="http://schemas.microsoft.com/office/drawing/2014/main" xmlns="" id="{CC1B5C77-3E33-E34B-A12A-B6CCADC882FB}"/>
              </a:ext>
            </a:extLst>
          </p:cNvPr>
          <p:cNvPicPr>
            <a:picLocks noChangeAspect="1"/>
          </p:cNvPicPr>
          <p:nvPr/>
        </p:nvPicPr>
        <p:blipFill rotWithShape="1">
          <a:blip r:embed="rId18"/>
          <a:srcRect r="3" b="-51"/>
          <a:stretch/>
        </p:blipFill>
        <p:spPr>
          <a:xfrm>
            <a:off x="10402520" y="1451979"/>
            <a:ext cx="1233132" cy="1334224"/>
          </a:xfrm>
          <a:prstGeom prst="rect">
            <a:avLst/>
          </a:prstGeom>
        </p:spPr>
      </p:pic>
      <p:pic>
        <p:nvPicPr>
          <p:cNvPr id="216" name="Google Shape;216;p6" descr="Icon&#10;&#10;Description automatically generated"/>
          <p:cNvPicPr preferRelativeResize="0"/>
          <p:nvPr/>
        </p:nvPicPr>
        <p:blipFill rotWithShape="1">
          <a:blip r:embed="rId10">
            <a:alphaModFix/>
          </a:blip>
          <a:srcRect r="23" b="33"/>
          <a:stretch/>
        </p:blipFill>
        <p:spPr>
          <a:xfrm>
            <a:off x="11366252" y="1757082"/>
            <a:ext cx="583834" cy="565674"/>
          </a:xfrm>
          <a:prstGeom prst="rect">
            <a:avLst/>
          </a:prstGeom>
          <a:noFill/>
          <a:ln>
            <a:noFill/>
          </a:ln>
        </p:spPr>
      </p:pic>
      <p:sp>
        <p:nvSpPr>
          <p:cNvPr id="2" name="Slide Number Placeholder 1">
            <a:extLst>
              <a:ext uri="{FF2B5EF4-FFF2-40B4-BE49-F238E27FC236}">
                <a16:creationId xmlns:a16="http://schemas.microsoft.com/office/drawing/2014/main" xmlns="" id="{356A6E67-7460-BF59-5CFE-C16EDAD7C179}"/>
              </a:ext>
            </a:extLst>
          </p:cNvPr>
          <p:cNvSpPr>
            <a:spLocks noGrp="1"/>
          </p:cNvSpPr>
          <p:nvPr>
            <p:ph type="sldNum" sz="quarter" idx="12"/>
          </p:nvPr>
        </p:nvSpPr>
        <p:spPr/>
        <p:txBody>
          <a:bodyPr/>
          <a:lstStyle/>
          <a:p>
            <a:fld id="{A49FEDE7-8061-9B4D-88A1-7EA83A94C31B}" type="slidenum">
              <a:rPr lang="pt-BR" smtClean="0"/>
              <a:t>7</a:t>
            </a:fld>
            <a:endParaRPr lang="pt-BR" dirty="0"/>
          </a:p>
        </p:txBody>
      </p:sp>
    </p:spTree>
    <p:extLst>
      <p:ext uri="{BB962C8B-B14F-4D97-AF65-F5344CB8AC3E}">
        <p14:creationId xmlns:p14="http://schemas.microsoft.com/office/powerpoint/2010/main" val="3689225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9"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52" name="Google Shape;252;p9"/>
          <p:cNvSpPr txBox="1"/>
          <p:nvPr/>
        </p:nvSpPr>
        <p:spPr>
          <a:xfrm>
            <a:off x="548477" y="168433"/>
            <a:ext cx="11095045" cy="707886"/>
          </a:xfrm>
          <a:prstGeom prst="rect">
            <a:avLst/>
          </a:prstGeom>
          <a:noFill/>
          <a:ln>
            <a:noFill/>
          </a:ln>
        </p:spPr>
        <p:txBody>
          <a:bodyPr spcFirstLastPara="1" wrap="square" lIns="91425" tIns="45700" rIns="91425" bIns="45700" anchor="t" anchorCtr="0">
            <a:spAutoFit/>
          </a:bodyPr>
          <a:lstStyle/>
          <a:p>
            <a:pPr lvl="0" algn="ctr"/>
            <a:r>
              <a:rPr lang="pt-BR" sz="4000" b="1" dirty="0" smtClean="0">
                <a:solidFill>
                  <a:srgbClr val="262626"/>
                </a:solidFill>
                <a:ea typeface="Calibri"/>
                <a:cs typeface="Calibri"/>
                <a:sym typeface="Calibri"/>
              </a:rPr>
              <a:t>Resíduos Oceânicos </a:t>
            </a:r>
            <a:endParaRPr lang="pt-BR" dirty="0"/>
          </a:p>
        </p:txBody>
      </p:sp>
      <p:pic>
        <p:nvPicPr>
          <p:cNvPr id="5" name="Picture 4" descr="A picture containing outdoor, sky, water, people&#10;&#10;Description automatically generated">
            <a:extLst>
              <a:ext uri="{FF2B5EF4-FFF2-40B4-BE49-F238E27FC236}">
                <a16:creationId xmlns:a16="http://schemas.microsoft.com/office/drawing/2014/main" xmlns="" id="{6E7D8C97-AD61-FC48-8D25-CFDF989199A7}"/>
              </a:ext>
            </a:extLst>
          </p:cNvPr>
          <p:cNvPicPr>
            <a:picLocks noChangeAspect="1"/>
          </p:cNvPicPr>
          <p:nvPr/>
        </p:nvPicPr>
        <p:blipFill>
          <a:blip r:embed="rId4"/>
          <a:stretch>
            <a:fillRect/>
          </a:stretch>
        </p:blipFill>
        <p:spPr>
          <a:xfrm>
            <a:off x="548477" y="1314362"/>
            <a:ext cx="4381332" cy="4182549"/>
          </a:xfrm>
          <a:prstGeom prst="rect">
            <a:avLst/>
          </a:prstGeom>
        </p:spPr>
      </p:pic>
      <p:pic>
        <p:nvPicPr>
          <p:cNvPr id="7" name="Picture 6" descr="A person surfing on a wave&#10;&#10;Description automatically generated with low confidence">
            <a:extLst>
              <a:ext uri="{FF2B5EF4-FFF2-40B4-BE49-F238E27FC236}">
                <a16:creationId xmlns:a16="http://schemas.microsoft.com/office/drawing/2014/main" xmlns="" id="{99413EA7-BD3C-434A-9981-B772C62A1809}"/>
              </a:ext>
            </a:extLst>
          </p:cNvPr>
          <p:cNvPicPr>
            <a:picLocks noChangeAspect="1"/>
          </p:cNvPicPr>
          <p:nvPr/>
        </p:nvPicPr>
        <p:blipFill>
          <a:blip r:embed="rId5"/>
          <a:stretch>
            <a:fillRect/>
          </a:stretch>
        </p:blipFill>
        <p:spPr>
          <a:xfrm>
            <a:off x="5088836" y="1314361"/>
            <a:ext cx="6671466" cy="4186345"/>
          </a:xfrm>
          <a:prstGeom prst="rect">
            <a:avLst/>
          </a:prstGeom>
        </p:spPr>
      </p:pic>
      <p:pic>
        <p:nvPicPr>
          <p:cNvPr id="12" name="Picture 11" descr="Map&#10;&#10;Description automatically generated">
            <a:extLst>
              <a:ext uri="{FF2B5EF4-FFF2-40B4-BE49-F238E27FC236}">
                <a16:creationId xmlns:a16="http://schemas.microsoft.com/office/drawing/2014/main" xmlns="" id="{C07B9438-E149-DF49-8DF2-9A367E477792}"/>
              </a:ext>
            </a:extLst>
          </p:cNvPr>
          <p:cNvPicPr>
            <a:picLocks noChangeAspect="1"/>
          </p:cNvPicPr>
          <p:nvPr/>
        </p:nvPicPr>
        <p:blipFill>
          <a:blip r:embed="rId6"/>
          <a:stretch>
            <a:fillRect/>
          </a:stretch>
        </p:blipFill>
        <p:spPr>
          <a:xfrm>
            <a:off x="431698" y="876319"/>
            <a:ext cx="11436871" cy="5038324"/>
          </a:xfrm>
          <a:prstGeom prst="rect">
            <a:avLst/>
          </a:prstGeom>
        </p:spPr>
      </p:pic>
      <p:pic>
        <p:nvPicPr>
          <p:cNvPr id="14" name="Picture 13" descr="A picture containing outdoor, sky, ground, water&#10;&#10;Description automatically generated">
            <a:extLst>
              <a:ext uri="{FF2B5EF4-FFF2-40B4-BE49-F238E27FC236}">
                <a16:creationId xmlns:a16="http://schemas.microsoft.com/office/drawing/2014/main" xmlns="" id="{6F0DBA80-0954-8D4D-87C6-F9F4D2514578}"/>
              </a:ext>
            </a:extLst>
          </p:cNvPr>
          <p:cNvPicPr>
            <a:picLocks noChangeAspect="1"/>
          </p:cNvPicPr>
          <p:nvPr/>
        </p:nvPicPr>
        <p:blipFill>
          <a:blip r:embed="rId7"/>
          <a:stretch>
            <a:fillRect/>
          </a:stretch>
        </p:blipFill>
        <p:spPr>
          <a:xfrm>
            <a:off x="5596749" y="876319"/>
            <a:ext cx="6279937" cy="5038324"/>
          </a:xfrm>
          <a:prstGeom prst="rect">
            <a:avLst/>
          </a:prstGeom>
        </p:spPr>
      </p:pic>
      <p:pic>
        <p:nvPicPr>
          <p:cNvPr id="20" name="Picture 19" descr="A picture containing aircraft, airplane&#10;&#10;Description automatically generated">
            <a:extLst>
              <a:ext uri="{FF2B5EF4-FFF2-40B4-BE49-F238E27FC236}">
                <a16:creationId xmlns:a16="http://schemas.microsoft.com/office/drawing/2014/main" xmlns="" id="{D38FB304-4B62-274C-9BD5-247AC33BA6BF}"/>
              </a:ext>
            </a:extLst>
          </p:cNvPr>
          <p:cNvPicPr>
            <a:picLocks noChangeAspect="1"/>
          </p:cNvPicPr>
          <p:nvPr/>
        </p:nvPicPr>
        <p:blipFill>
          <a:blip r:embed="rId8"/>
          <a:stretch>
            <a:fillRect/>
          </a:stretch>
        </p:blipFill>
        <p:spPr>
          <a:xfrm>
            <a:off x="1548613" y="2097156"/>
            <a:ext cx="3048000" cy="1536700"/>
          </a:xfrm>
          <a:prstGeom prst="rect">
            <a:avLst/>
          </a:prstGeom>
        </p:spPr>
      </p:pic>
      <p:sp>
        <p:nvSpPr>
          <p:cNvPr id="2" name="Slide Number Placeholder 1">
            <a:extLst>
              <a:ext uri="{FF2B5EF4-FFF2-40B4-BE49-F238E27FC236}">
                <a16:creationId xmlns:a16="http://schemas.microsoft.com/office/drawing/2014/main" xmlns="" id="{1653D19D-D8A2-D9A6-AEB0-4E620FC80491}"/>
              </a:ext>
            </a:extLst>
          </p:cNvPr>
          <p:cNvSpPr>
            <a:spLocks noGrp="1"/>
          </p:cNvSpPr>
          <p:nvPr>
            <p:ph type="sldNum" sz="quarter" idx="12"/>
          </p:nvPr>
        </p:nvSpPr>
        <p:spPr/>
        <p:txBody>
          <a:bodyPr/>
          <a:lstStyle/>
          <a:p>
            <a:fld id="{A49FEDE7-8061-9B4D-88A1-7EA83A94C31B}" type="slidenum">
              <a:rPr lang="pt-BR" smtClean="0"/>
              <a:t>8</a:t>
            </a:fld>
            <a:endParaRPr lang="pt-BR" dirty="0"/>
          </a:p>
        </p:txBody>
      </p:sp>
      <p:sp>
        <p:nvSpPr>
          <p:cNvPr id="3" name="CaixaDeTexto 2"/>
          <p:cNvSpPr txBox="1"/>
          <p:nvPr/>
        </p:nvSpPr>
        <p:spPr>
          <a:xfrm>
            <a:off x="682386" y="1083529"/>
            <a:ext cx="923651" cy="461665"/>
          </a:xfrm>
          <a:prstGeom prst="rect">
            <a:avLst/>
          </a:prstGeom>
          <a:solidFill>
            <a:schemeClr val="bg1"/>
          </a:solidFill>
        </p:spPr>
        <p:txBody>
          <a:bodyPr wrap="none" rtlCol="0">
            <a:spAutoFit/>
          </a:bodyPr>
          <a:lstStyle/>
          <a:p>
            <a:r>
              <a:rPr lang="pt-BR" sz="2400" b="1" dirty="0" smtClean="0"/>
              <a:t>Mapa</a:t>
            </a:r>
            <a:endParaRPr lang="pt-BR" sz="2400" b="1" dirty="0"/>
          </a:p>
        </p:txBody>
      </p:sp>
      <p:sp>
        <p:nvSpPr>
          <p:cNvPr id="11" name="CaixaDeTexto 10"/>
          <p:cNvSpPr txBox="1"/>
          <p:nvPr/>
        </p:nvSpPr>
        <p:spPr>
          <a:xfrm>
            <a:off x="1923772" y="1083529"/>
            <a:ext cx="1148841" cy="461665"/>
          </a:xfrm>
          <a:prstGeom prst="rect">
            <a:avLst/>
          </a:prstGeom>
          <a:solidFill>
            <a:schemeClr val="bg1"/>
          </a:solidFill>
        </p:spPr>
        <p:txBody>
          <a:bodyPr wrap="none" rtlCol="0">
            <a:spAutoFit/>
          </a:bodyPr>
          <a:lstStyle/>
          <a:p>
            <a:r>
              <a:rPr lang="pt-BR" sz="2400" b="1" dirty="0" smtClean="0">
                <a:solidFill>
                  <a:schemeClr val="tx1">
                    <a:lumMod val="50000"/>
                    <a:lumOff val="50000"/>
                  </a:schemeClr>
                </a:solidFill>
              </a:rPr>
              <a:t>Satélite</a:t>
            </a:r>
            <a:endParaRPr lang="pt-BR" sz="2400" b="1" dirty="0">
              <a:solidFill>
                <a:schemeClr val="tx1">
                  <a:lumMod val="50000"/>
                  <a:lumOff val="50000"/>
                </a:schemeClr>
              </a:solidFill>
            </a:endParaRPr>
          </a:p>
        </p:txBody>
      </p: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9773" y="3737954"/>
            <a:ext cx="990600" cy="711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aixaDeTexto 12"/>
          <p:cNvSpPr txBox="1"/>
          <p:nvPr/>
        </p:nvSpPr>
        <p:spPr>
          <a:xfrm>
            <a:off x="466589" y="3902815"/>
            <a:ext cx="1133106" cy="830997"/>
          </a:xfrm>
          <a:prstGeom prst="rect">
            <a:avLst/>
          </a:prstGeom>
          <a:noFill/>
        </p:spPr>
        <p:txBody>
          <a:bodyPr wrap="square" rtlCol="0">
            <a:spAutoFit/>
          </a:bodyPr>
          <a:lstStyle/>
          <a:p>
            <a:pPr algn="ctr"/>
            <a:r>
              <a:rPr lang="pt-BR" sz="1600" dirty="0">
                <a:solidFill>
                  <a:schemeClr val="accent1">
                    <a:lumMod val="75000"/>
                  </a:schemeClr>
                </a:solidFill>
              </a:rPr>
              <a:t>Oceano Pacífico Norte</a:t>
            </a:r>
          </a:p>
        </p:txBody>
      </p:sp>
    </p:spTree>
    <p:extLst>
      <p:ext uri="{BB962C8B-B14F-4D97-AF65-F5344CB8AC3E}">
        <p14:creationId xmlns:p14="http://schemas.microsoft.com/office/powerpoint/2010/main" val="235698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Google Shape;250;p9" descr="A picture containing text, peopl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 name="Google Shape;233;p7" descr="A picture containing text, basketball, sport&#10;&#10;Description automatically generated">
            <a:extLst>
              <a:ext uri="{FF2B5EF4-FFF2-40B4-BE49-F238E27FC236}">
                <a16:creationId xmlns:a16="http://schemas.microsoft.com/office/drawing/2014/main" xmlns="" id="{A769FF24-0694-5348-BDB3-309E23B529B1}"/>
              </a:ext>
            </a:extLst>
          </p:cNvPr>
          <p:cNvPicPr preferRelativeResize="0"/>
          <p:nvPr/>
        </p:nvPicPr>
        <p:blipFill rotWithShape="1">
          <a:blip r:embed="rId4">
            <a:alphaModFix/>
          </a:blip>
          <a:srcRect/>
          <a:stretch/>
        </p:blipFill>
        <p:spPr>
          <a:xfrm>
            <a:off x="1223680" y="136525"/>
            <a:ext cx="9744639" cy="5628526"/>
          </a:xfrm>
          <a:prstGeom prst="rect">
            <a:avLst/>
          </a:prstGeom>
          <a:noFill/>
          <a:ln>
            <a:noFill/>
          </a:ln>
        </p:spPr>
      </p:pic>
      <p:sp>
        <p:nvSpPr>
          <p:cNvPr id="4" name="TextBox 3">
            <a:extLst>
              <a:ext uri="{FF2B5EF4-FFF2-40B4-BE49-F238E27FC236}">
                <a16:creationId xmlns:a16="http://schemas.microsoft.com/office/drawing/2014/main" xmlns="" id="{6661FAA3-6AFF-8743-822C-5BD2BAEF02E9}"/>
              </a:ext>
            </a:extLst>
          </p:cNvPr>
          <p:cNvSpPr txBox="1"/>
          <p:nvPr/>
        </p:nvSpPr>
        <p:spPr>
          <a:xfrm>
            <a:off x="3291064" y="1265030"/>
            <a:ext cx="6493474" cy="2923877"/>
          </a:xfrm>
          <a:prstGeom prst="rect">
            <a:avLst/>
          </a:prstGeom>
          <a:noFill/>
        </p:spPr>
        <p:txBody>
          <a:bodyPr wrap="square" rtlCol="0">
            <a:spAutoFit/>
          </a:bodyPr>
          <a:lstStyle/>
          <a:p>
            <a:pPr lvl="0" algn="ctr"/>
            <a:r>
              <a:rPr lang="pt-BR" sz="4800" b="1" dirty="0">
                <a:solidFill>
                  <a:schemeClr val="bg1"/>
                </a:solidFill>
              </a:rPr>
              <a:t>Quanto lixo oceânico é ingerido </a:t>
            </a:r>
            <a:r>
              <a:rPr lang="pt-BR" sz="4800" b="1" dirty="0" smtClean="0">
                <a:solidFill>
                  <a:schemeClr val="bg1"/>
                </a:solidFill>
              </a:rPr>
              <a:t>por </a:t>
            </a:r>
            <a:r>
              <a:rPr lang="pt-BR" sz="4800" b="1" dirty="0">
                <a:solidFill>
                  <a:schemeClr val="bg1"/>
                </a:solidFill>
              </a:rPr>
              <a:t>animais oceânicos?</a:t>
            </a:r>
            <a:endParaRPr lang="pt-BR" sz="4800" b="1" dirty="0" smtClean="0">
              <a:solidFill>
                <a:schemeClr val="bg1"/>
              </a:solidFill>
            </a:endParaRPr>
          </a:p>
          <a:p>
            <a:endParaRPr lang="pt-BR" sz="4000" dirty="0">
              <a:solidFill>
                <a:schemeClr val="bg1"/>
              </a:solidFill>
            </a:endParaRPr>
          </a:p>
        </p:txBody>
      </p:sp>
      <p:sp>
        <p:nvSpPr>
          <p:cNvPr id="2" name="Slide Number Placeholder 1">
            <a:extLst>
              <a:ext uri="{FF2B5EF4-FFF2-40B4-BE49-F238E27FC236}">
                <a16:creationId xmlns:a16="http://schemas.microsoft.com/office/drawing/2014/main" xmlns="" id="{9D56EC81-92E9-850A-E539-E786CF820D2C}"/>
              </a:ext>
            </a:extLst>
          </p:cNvPr>
          <p:cNvSpPr>
            <a:spLocks noGrp="1"/>
          </p:cNvSpPr>
          <p:nvPr>
            <p:ph type="sldNum" sz="quarter" idx="12"/>
          </p:nvPr>
        </p:nvSpPr>
        <p:spPr/>
        <p:txBody>
          <a:bodyPr/>
          <a:lstStyle/>
          <a:p>
            <a:fld id="{A49FEDE7-8061-9B4D-88A1-7EA83A94C31B}" type="slidenum">
              <a:rPr lang="pt-BR" smtClean="0"/>
              <a:t>9</a:t>
            </a:fld>
            <a:endParaRPr lang="pt-BR" dirty="0"/>
          </a:p>
        </p:txBody>
      </p:sp>
      <p:sp>
        <p:nvSpPr>
          <p:cNvPr id="253" name="Google Shape;253;p9"/>
          <p:cNvSpPr txBox="1"/>
          <p:nvPr/>
        </p:nvSpPr>
        <p:spPr>
          <a:xfrm>
            <a:off x="883603" y="4780206"/>
            <a:ext cx="11308397" cy="1908174"/>
          </a:xfrm>
          <a:prstGeom prst="rect">
            <a:avLst/>
          </a:prstGeom>
          <a:noFill/>
          <a:ln>
            <a:noFill/>
          </a:ln>
        </p:spPr>
        <p:txBody>
          <a:bodyPr spcFirstLastPara="1" wrap="square" lIns="91425" tIns="45700" rIns="91425" bIns="45700" anchor="t" anchorCtr="0">
            <a:spAutoFit/>
          </a:bodyPr>
          <a:lstStyle/>
          <a:p>
            <a:r>
              <a:rPr lang="pt-BR" sz="3800" b="1" dirty="0" smtClean="0">
                <a:solidFill>
                  <a:srgbClr val="29C7F7"/>
                </a:solidFill>
              </a:rPr>
              <a:t>Mais da metade</a:t>
            </a:r>
            <a:r>
              <a:rPr lang="pt-BR" sz="3800" dirty="0" smtClean="0"/>
              <a:t> </a:t>
            </a:r>
            <a:r>
              <a:rPr lang="pt-BR" sz="4000" dirty="0" smtClean="0"/>
              <a:t>das tartarugas do mundo já comeram lixo plástico.</a:t>
            </a:r>
            <a:endParaRPr lang="pt-BR" sz="3800" dirty="0" smtClean="0"/>
          </a:p>
          <a:p>
            <a:pPr marL="0" marR="0" lvl="0" indent="0" algn="l" rtl="0">
              <a:spcBef>
                <a:spcPts val="0"/>
              </a:spcBef>
              <a:spcAft>
                <a:spcPts val="0"/>
              </a:spcAft>
              <a:buNone/>
            </a:pPr>
            <a:endParaRPr lang="pt-BR" sz="3800" dirty="0"/>
          </a:p>
        </p:txBody>
      </p:sp>
      <p:pic>
        <p:nvPicPr>
          <p:cNvPr id="8" name="Picture 7">
            <a:extLst>
              <a:ext uri="{FF2B5EF4-FFF2-40B4-BE49-F238E27FC236}">
                <a16:creationId xmlns:a16="http://schemas.microsoft.com/office/drawing/2014/main" xmlns="" id="{BDDAACB1-C3FD-5D48-BFDC-C0B55889B56E}"/>
              </a:ext>
            </a:extLst>
          </p:cNvPr>
          <p:cNvPicPr>
            <a:picLocks noChangeAspect="1"/>
          </p:cNvPicPr>
          <p:nvPr/>
        </p:nvPicPr>
        <p:blipFill>
          <a:blip r:embed="rId5"/>
          <a:stretch>
            <a:fillRect/>
          </a:stretch>
        </p:blipFill>
        <p:spPr>
          <a:xfrm>
            <a:off x="2034425" y="763455"/>
            <a:ext cx="8568475" cy="5141085"/>
          </a:xfrm>
          <a:prstGeom prst="rect">
            <a:avLst/>
          </a:prstGeom>
        </p:spPr>
      </p:pic>
    </p:spTree>
    <p:extLst>
      <p:ext uri="{BB962C8B-B14F-4D97-AF65-F5344CB8AC3E}">
        <p14:creationId xmlns:p14="http://schemas.microsoft.com/office/powerpoint/2010/main" val="2443244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3"/>
                                        </p:tgtEl>
                                        <p:attrNameLst>
                                          <p:attrName>style.visibility</p:attrName>
                                        </p:attrNameLst>
                                      </p:cBhvr>
                                      <p:to>
                                        <p:strVal val="visible"/>
                                      </p:to>
                                    </p:set>
                                    <p:animEffect transition="in" filter="fade">
                                      <p:cBhvr>
                                        <p:cTn id="7" dur="1000"/>
                                        <p:tgtEl>
                                          <p:spTgt spid="253"/>
                                        </p:tgtEl>
                                      </p:cBhvr>
                                    </p:animEffect>
                                    <p:anim calcmode="lin" valueType="num">
                                      <p:cBhvr>
                                        <p:cTn id="8" dur="1000" fill="hold"/>
                                        <p:tgtEl>
                                          <p:spTgt spid="253"/>
                                        </p:tgtEl>
                                        <p:attrNameLst>
                                          <p:attrName>ppt_x</p:attrName>
                                        </p:attrNameLst>
                                      </p:cBhvr>
                                      <p:tavLst>
                                        <p:tav tm="0">
                                          <p:val>
                                            <p:strVal val="#ppt_x"/>
                                          </p:val>
                                        </p:tav>
                                        <p:tav tm="100000">
                                          <p:val>
                                            <p:strVal val="#ppt_x"/>
                                          </p:val>
                                        </p:tav>
                                      </p:tavLst>
                                    </p:anim>
                                    <p:anim calcmode="lin" valueType="num">
                                      <p:cBhvr>
                                        <p:cTn id="9" dur="1000" fill="hold"/>
                                        <p:tgtEl>
                                          <p:spTgt spid="2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44854</TotalTime>
  <Words>2998</Words>
  <Application>Microsoft Office PowerPoint</Application>
  <PresentationFormat>Personalizar</PresentationFormat>
  <Paragraphs>350</Paragraphs>
  <Slides>21</Slides>
  <Notes>20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21</vt:i4>
      </vt:variant>
    </vt:vector>
  </HeadingPairs>
  <TitlesOfParts>
    <vt:vector size="28" baseType="lpstr">
      <vt:lpstr>Arial</vt:lpstr>
      <vt:lpstr>Calibri</vt:lpstr>
      <vt:lpstr>Cordia New</vt:lpstr>
      <vt:lpstr>Calibri </vt:lpstr>
      <vt:lpstr>SimSun</vt:lpstr>
      <vt:lpstr>Calibri Light</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Supamith PONGPIPAT</dc:creator>
  <cp:lastModifiedBy>kikasp30.af@gmail.com</cp:lastModifiedBy>
  <cp:revision>149</cp:revision>
  <dcterms:created xsi:type="dcterms:W3CDTF">2022-01-20T09:13:45Z</dcterms:created>
  <dcterms:modified xsi:type="dcterms:W3CDTF">2022-11-29T17:44:51Z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14736402</vt:lpwstr>
  </property>
  <property fmtid="{D5CDD505-2E9C-101B-9397-08002B2CF9AE}" pid="3" name="NXPowerLiteSettings">
    <vt:lpwstr>F700052003A000</vt:lpwstr>
  </property>
  <property fmtid="{D5CDD505-2E9C-101B-9397-08002B2CF9AE}" pid="4" name="NXPowerLiteVersion">
    <vt:lpwstr>D9.1.2</vt:lpwstr>
  </property>
</Properties>
</file>