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5"/>
  </p:notesMasterIdLst>
  <p:sldIdLst>
    <p:sldId id="264" r:id="rId2"/>
    <p:sldId id="321" r:id="rId3"/>
    <p:sldId id="322" r:id="rId4"/>
    <p:sldId id="323" r:id="rId5"/>
    <p:sldId id="326" r:id="rId6"/>
    <p:sldId id="327" r:id="rId7"/>
    <p:sldId id="261" r:id="rId8"/>
    <p:sldId id="308" r:id="rId9"/>
    <p:sldId id="293" r:id="rId10"/>
    <p:sldId id="309" r:id="rId11"/>
    <p:sldId id="331" r:id="rId12"/>
    <p:sldId id="330" r:id="rId13"/>
    <p:sldId id="299" r:id="rId14"/>
    <p:sldId id="301" r:id="rId15"/>
    <p:sldId id="302" r:id="rId16"/>
    <p:sldId id="310" r:id="rId17"/>
    <p:sldId id="313" r:id="rId18"/>
    <p:sldId id="315" r:id="rId19"/>
    <p:sldId id="314" r:id="rId20"/>
    <p:sldId id="320" r:id="rId21"/>
    <p:sldId id="317" r:id="rId22"/>
    <p:sldId id="318" r:id="rId23"/>
    <p:sldId id="31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SimSun" panose="02010600030101010101" pitchFamily="2" charset="-122"/>
      <p:regular r:id="rId30"/>
    </p:embeddedFont>
    <p:embeddedFont>
      <p:font typeface="Calibri Light" panose="020F0302020204030204" pitchFamily="34" charset="0"/>
      <p:regular r:id="rId31"/>
      <p:italic r:id="rId32"/>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F351A5-9969-4DE4-F128-12D61F3F51B0}" name="Supamith PONGPIPAT" initials="SP" userId="S::supamith.p@live.ku.th::370ead78-5528-477a-b85b-5028b2837cfd" providerId="AD"/>
  <p188:author id="{7BEC6BC7-2CDD-469F-B8AB-69D73DE47363}" name="Panchica Koonchaimang" initials="PK" userId="S::panchica.k@indorama.net::013565c1-16ef-41bb-98d4-f724bc1deb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7"/>
    <a:srgbClr val="3AC69D"/>
    <a:srgbClr val="FFE300"/>
    <a:srgbClr val="262626"/>
    <a:srgbClr val="434444"/>
    <a:srgbClr val="FEEBCA"/>
    <a:srgbClr val="FFF7A7"/>
    <a:srgbClr val="68CDDA"/>
    <a:srgbClr val="60BBD0"/>
    <a:srgbClr val="5D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808" autoAdjust="0"/>
    <p:restoredTop sz="98991" autoAdjust="0"/>
  </p:normalViewPr>
  <p:slideViewPr>
    <p:cSldViewPr snapToGrid="0" snapToObjects="1">
      <p:cViewPr>
        <p:scale>
          <a:sx n="70" d="100"/>
          <a:sy n="70" d="100"/>
        </p:scale>
        <p:origin x="-1974" y="-4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x-none" smtClean="0"/>
              <a:t>29/11/2022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x-none" smtClean="0"/>
              <a:t>‹nº›</a:t>
            </a:fld>
            <a:endParaRPr lang="x-none"/>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FF836C94-7932-4F42-B085-F387E238C945}" type="slidenum">
              <a:rPr lang="x-none" smtClean="0"/>
              <a:t>1</a:t>
            </a:fld>
            <a:endParaRPr lang="x-none"/>
          </a:p>
        </p:txBody>
      </p:sp>
    </p:spTree>
    <p:extLst>
      <p:ext uri="{BB962C8B-B14F-4D97-AF65-F5344CB8AC3E}">
        <p14:creationId xmlns:p14="http://schemas.microsoft.com/office/powerpoint/2010/main" val="105810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endParaRPr lang="en-US" b="1" dirty="0"/>
          </a:p>
          <a:p>
            <a:r>
              <a:rPr lang="en-US" b="1" dirty="0"/>
              <a:t>Tell students:</a:t>
            </a:r>
          </a:p>
          <a:p>
            <a:r>
              <a:rPr lang="en-US" sz="1200" b="0" i="0" kern="1200" dirty="0">
                <a:solidFill>
                  <a:schemeClr val="tx1"/>
                </a:solidFill>
                <a:effectLst/>
                <a:latin typeface="+mn-lt"/>
                <a:ea typeface="+mn-ea"/>
                <a:cs typeface="+mn-cs"/>
              </a:rPr>
              <a:t>Waste accumulating in our oceans and on our beaches has become a global crisis. Billions of pounds of waste can be found in swirling convergences around our oceans. At current rates waste is expected to outweigh all the fish in the sea by 2050.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Pollution has a direct and deadly effect on wildlife. Thousands of seabirds and sea turtles, seals and other marine mammals are killed each year after ingesting waste or getting entangled in it.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Click 1:</a:t>
            </a:r>
          </a:p>
          <a:p>
            <a:r>
              <a:rPr lang="en-US" sz="1200" b="0" i="0" kern="1200" dirty="0">
                <a:solidFill>
                  <a:schemeClr val="tx1"/>
                </a:solidFill>
                <a:effectLst/>
                <a:latin typeface="+mn-lt"/>
                <a:ea typeface="+mn-ea"/>
                <a:cs typeface="+mn-cs"/>
              </a:rPr>
              <a:t>There is so much ocean waste that it collects along shorelines and accumulates in huge garbage patches in the middle of the ocean. The south pacific garbage patch seen here in red is the world’s largest accumulation of waste. It is 2x times the size of the American state of Texas. This is a result of human generated waste entering the ocean and getting caught in currents that sends the waste flowing in circles in the middle of the ocean.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Click 2:</a:t>
            </a:r>
          </a:p>
          <a:p>
            <a:r>
              <a:rPr lang="en-US" sz="1200" b="0" i="0" kern="1200" dirty="0">
                <a:solidFill>
                  <a:schemeClr val="tx1"/>
                </a:solidFill>
                <a:effectLst/>
                <a:latin typeface="+mn-lt"/>
                <a:ea typeface="+mn-ea"/>
                <a:cs typeface="+mn-cs"/>
              </a:rPr>
              <a:t>There is an estimated 80,000 metric tons of waste in this one garbage patch, which is the equivalent to…</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Click 3:</a:t>
            </a:r>
          </a:p>
          <a:p>
            <a:r>
              <a:rPr lang="en-US" sz="1200" b="0" i="0" kern="1200" dirty="0">
                <a:solidFill>
                  <a:schemeClr val="tx1"/>
                </a:solidFill>
                <a:effectLst/>
                <a:latin typeface="+mn-lt"/>
                <a:ea typeface="+mn-ea"/>
                <a:cs typeface="+mn-cs"/>
              </a:rPr>
              <a:t>500 jumbo jets.</a:t>
            </a:r>
          </a:p>
          <a:p>
            <a:endParaRPr lang="en-US" b="1" dirty="0"/>
          </a:p>
          <a:p>
            <a:r>
              <a:rPr lang="en-US" b="1" dirty="0"/>
              <a:t>Ask students:</a:t>
            </a:r>
          </a:p>
          <a:p>
            <a:r>
              <a:rPr lang="en-US" b="0" dirty="0"/>
              <a:t>Why is there so much waste in our oceans?</a:t>
            </a:r>
          </a:p>
          <a:p>
            <a:r>
              <a:rPr lang="en-US" b="0" dirty="0"/>
              <a:t>What do you think about the pacific garbage patch?</a:t>
            </a:r>
          </a:p>
        </p:txBody>
      </p:sp>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55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pPr marL="0" lvl="0" indent="0" algn="l" rtl="0">
              <a:spcBef>
                <a:spcPts val="0"/>
              </a:spcBef>
              <a:spcAft>
                <a:spcPts val="0"/>
              </a:spcAft>
              <a:buNone/>
            </a:pPr>
            <a:endParaRPr lang="en-US" sz="1200" b="1"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Ask students:</a:t>
            </a:r>
          </a:p>
          <a:p>
            <a:pPr lvl="0"/>
            <a:r>
              <a:rPr lang="en-US" sz="1200" b="0" dirty="0">
                <a:solidFill>
                  <a:schemeClr val="bg1"/>
                </a:solidFill>
              </a:rPr>
              <a:t>Because so much waste leaks into the ocean, how much waste would you guess is mistakenly eaten by ocean animals?</a:t>
            </a:r>
          </a:p>
          <a:p>
            <a:pPr marL="0" lvl="0" indent="0" algn="l" rtl="0">
              <a:spcBef>
                <a:spcPts val="0"/>
              </a:spcBef>
              <a:spcAft>
                <a:spcPts val="0"/>
              </a:spcAft>
              <a:buNone/>
            </a:pPr>
            <a:endParaRPr lang="en-US" sz="1200" b="1"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Click1:</a:t>
            </a:r>
          </a:p>
          <a:p>
            <a:pPr marL="0" lvl="0" indent="0" algn="l" rtl="0">
              <a:spcBef>
                <a:spcPts val="0"/>
              </a:spcBef>
              <a:spcAft>
                <a:spcPts val="0"/>
              </a:spcAft>
              <a:buNone/>
            </a:pPr>
            <a:r>
              <a:rPr lang="en-US" sz="1200" b="0" i="0" kern="1200" dirty="0">
                <a:solidFill>
                  <a:schemeClr val="tx1"/>
                </a:solidFill>
                <a:effectLst/>
                <a:latin typeface="+mn-lt"/>
                <a:ea typeface="+mn-ea"/>
                <a:cs typeface="+mn-cs"/>
              </a:rPr>
              <a:t>Research suggests that </a:t>
            </a:r>
            <a:r>
              <a:rPr lang="en-US" sz="1200" b="1" i="0" kern="1200" dirty="0">
                <a:solidFill>
                  <a:schemeClr val="tx1"/>
                </a:solidFill>
                <a:effectLst/>
                <a:latin typeface="+mn-lt"/>
                <a:ea typeface="+mn-ea"/>
                <a:cs typeface="+mn-cs"/>
              </a:rPr>
              <a:t>nearly half of the world's turtles have eaten human produced waste</a:t>
            </a:r>
            <a:r>
              <a:rPr lang="en-US" sz="1200" b="0" i="0" kern="1200" dirty="0">
                <a:solidFill>
                  <a:schemeClr val="tx1"/>
                </a:solidFill>
                <a:effectLst/>
                <a:latin typeface="+mn-lt"/>
                <a:ea typeface="+mn-ea"/>
                <a:cs typeface="+mn-cs"/>
              </a:rPr>
              <a: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Click 2: </a:t>
            </a:r>
            <a:r>
              <a:rPr lang="en-US" sz="1200" b="0" i="0" kern="1200" dirty="0">
                <a:solidFill>
                  <a:schemeClr val="tx1"/>
                </a:solidFill>
                <a:effectLst/>
                <a:latin typeface="+mn-lt"/>
                <a:ea typeface="+mn-ea"/>
                <a:cs typeface="+mn-cs"/>
              </a:rPr>
              <a:t>sea turtle image appears</a:t>
            </a:r>
          </a:p>
          <a:p>
            <a:pPr marL="0" lvl="0" indent="0" algn="l" rtl="0">
              <a:spcBef>
                <a:spcPts val="0"/>
              </a:spcBef>
              <a:spcAft>
                <a:spcPts val="0"/>
              </a:spcAft>
              <a:buNone/>
            </a:pPr>
            <a:endParaRPr lang="en-US" sz="1200" b="1"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Ask students:</a:t>
            </a:r>
          </a:p>
          <a:p>
            <a:pPr marL="0" lvl="0" indent="0" algn="l" rtl="0">
              <a:spcBef>
                <a:spcPts val="0"/>
              </a:spcBef>
              <a:spcAft>
                <a:spcPts val="0"/>
              </a:spcAft>
              <a:buNone/>
            </a:pPr>
            <a:r>
              <a:rPr lang="en-US" sz="1200" b="0" i="0" kern="1200" dirty="0">
                <a:solidFill>
                  <a:schemeClr val="tx1"/>
                </a:solidFill>
                <a:effectLst/>
                <a:latin typeface="+mn-lt"/>
                <a:ea typeface="+mn-ea"/>
                <a:cs typeface="+mn-cs"/>
              </a:rPr>
              <a:t>Why do sea turtles and other ocean animals eat waste?</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Answers</a:t>
            </a:r>
            <a:r>
              <a:rPr lang="en-US" sz="1200" b="0" i="0" kern="1200" dirty="0">
                <a:solidFill>
                  <a:schemeClr val="tx1"/>
                </a:solidFill>
                <a:effectLst/>
                <a:latin typeface="+mn-lt"/>
                <a:ea typeface="+mn-ea"/>
                <a:cs typeface="+mn-cs"/>
              </a:rPr>
              <a:t>:</a:t>
            </a:r>
          </a:p>
          <a:p>
            <a:pPr marL="0" lvl="0" indent="0" algn="l" rtl="0">
              <a:spcBef>
                <a:spcPts val="0"/>
              </a:spcBef>
              <a:spcAft>
                <a:spcPts val="0"/>
              </a:spcAft>
              <a:buNone/>
            </a:pPr>
            <a:r>
              <a:rPr lang="en-US" sz="1200" b="0" i="0" kern="1200" dirty="0">
                <a:solidFill>
                  <a:schemeClr val="tx1"/>
                </a:solidFill>
                <a:effectLst/>
                <a:latin typeface="+mn-lt"/>
                <a:ea typeface="+mn-ea"/>
                <a:cs typeface="+mn-cs"/>
              </a:rPr>
              <a:t>The reasons are simple: a floating plastic bag can look a lot like jellyfish, algae, or other species that make up a large component of the sea turtles' diets. All sea turtle species are at risk from ocean waste.</a:t>
            </a:r>
            <a:endParaRPr dirty="0"/>
          </a:p>
        </p:txBody>
      </p:sp>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63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b="1" dirty="0"/>
          </a:p>
          <a:p>
            <a:r>
              <a:rPr lang="en-US" b="1" dirty="0"/>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Let’s go over a few more recycling tips. </a:t>
            </a:r>
            <a:r>
              <a:rPr lang="en-US" dirty="0"/>
              <a:t>PET plastic bottles are fully recyclable. There will be a 3-arrow triangle with a #1 inside the triangle. This number is to inform you that this bottle should be recycled. </a:t>
            </a:r>
          </a:p>
          <a:p>
            <a:endParaRPr lang="en-US" dirty="0"/>
          </a:p>
          <a:p>
            <a:r>
              <a:rPr lang="en-US" dirty="0"/>
              <a:t>Depending on where you live, your local recycling company will have rules about what they can and cannot accept. Check with your local community about what you can recycle. Because if you do not know what you can recycle, you can potentially contaminate other potential recyclables and then none of it can enter the system. </a:t>
            </a:r>
          </a:p>
          <a:p>
            <a:endParaRPr lang="en-US" dirty="0"/>
          </a:p>
          <a:p>
            <a:r>
              <a:rPr lang="en-US" b="1" dirty="0"/>
              <a:t>Ask students:</a:t>
            </a:r>
          </a:p>
          <a:p>
            <a:r>
              <a:rPr lang="en-US" dirty="0"/>
              <a:t>Have you seen a #1 on the bottom of a bottle before? What did you do with it?</a:t>
            </a:r>
          </a:p>
        </p:txBody>
      </p:sp>
      <p:sp>
        <p:nvSpPr>
          <p:cNvPr id="4" name="Slide Number Placeholder 3"/>
          <p:cNvSpPr>
            <a:spLocks noGrp="1"/>
          </p:cNvSpPr>
          <p:nvPr>
            <p:ph type="sldNum" sz="quarter" idx="5"/>
          </p:nvPr>
        </p:nvSpPr>
        <p:spPr/>
        <p:txBody>
          <a:bodyPr/>
          <a:lstStyle/>
          <a:p>
            <a:fld id="{FF836C94-7932-4F42-B085-F387E238C945}" type="slidenum">
              <a:rPr lang="x-none" smtClean="0"/>
              <a:t>13</a:t>
            </a:fld>
            <a:endParaRPr lang="x-none"/>
          </a:p>
        </p:txBody>
      </p:sp>
    </p:spTree>
    <p:extLst>
      <p:ext uri="{BB962C8B-B14F-4D97-AF65-F5344CB8AC3E}">
        <p14:creationId xmlns:p14="http://schemas.microsoft.com/office/powerpoint/2010/main" val="422432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b="1" dirty="0"/>
          </a:p>
          <a:p>
            <a:r>
              <a:rPr lang="en-US" b="1" dirty="0"/>
              <a:t>Ask student:</a:t>
            </a:r>
          </a:p>
          <a:p>
            <a:r>
              <a:rPr lang="en-US" dirty="0"/>
              <a:t>What is one major reason why some recycling can become contaminated and not picked up?</a:t>
            </a:r>
          </a:p>
          <a:p>
            <a:endParaRPr lang="en-US" dirty="0"/>
          </a:p>
          <a:p>
            <a:r>
              <a:rPr lang="en-US" b="1" dirty="0"/>
              <a:t>Answers</a:t>
            </a:r>
            <a:r>
              <a:rPr lang="en-US" dirty="0"/>
              <a:t>:</a:t>
            </a:r>
          </a:p>
          <a:p>
            <a:r>
              <a:rPr lang="en-US" dirty="0"/>
              <a:t>Putting food items into the recycling bin or putting recyclables like a pizza box that has grease and cheese left inside is contaminated and cannot be recycled.</a:t>
            </a:r>
          </a:p>
        </p:txBody>
      </p:sp>
      <p:sp>
        <p:nvSpPr>
          <p:cNvPr id="4" name="Slide Number Placeholder 3"/>
          <p:cNvSpPr>
            <a:spLocks noGrp="1"/>
          </p:cNvSpPr>
          <p:nvPr>
            <p:ph type="sldNum" sz="quarter" idx="5"/>
          </p:nvPr>
        </p:nvSpPr>
        <p:spPr/>
        <p:txBody>
          <a:bodyPr/>
          <a:lstStyle/>
          <a:p>
            <a:fld id="{FF836C94-7932-4F42-B085-F387E238C945}" type="slidenum">
              <a:rPr lang="x-none" smtClean="0"/>
              <a:t>14</a:t>
            </a:fld>
            <a:endParaRPr lang="x-none"/>
          </a:p>
        </p:txBody>
      </p:sp>
    </p:spTree>
    <p:extLst>
      <p:ext uri="{BB962C8B-B14F-4D97-AF65-F5344CB8AC3E}">
        <p14:creationId xmlns:p14="http://schemas.microsoft.com/office/powerpoint/2010/main" val="2298877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15</a:t>
            </a:fld>
            <a:endParaRPr lang="x-none"/>
          </a:p>
        </p:txBody>
      </p:sp>
    </p:spTree>
    <p:extLst>
      <p:ext uri="{BB962C8B-B14F-4D97-AF65-F5344CB8AC3E}">
        <p14:creationId xmlns:p14="http://schemas.microsoft.com/office/powerpoint/2010/main" val="131910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b="0" dirty="0"/>
              <a:t>For the class activity they will create a story for their waste hero. They will use fun facts and recycling tips to support their story. Encourage them to use their story to inspire other students to recycle. </a:t>
            </a:r>
          </a:p>
        </p:txBody>
      </p:sp>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endParaRPr lang="en-US" b="0" dirty="0"/>
          </a:p>
          <a:p>
            <a:endParaRPr lang="en-US" b="1" dirty="0"/>
          </a:p>
          <a:p>
            <a:r>
              <a:rPr lang="en-US" b="1" dirty="0"/>
              <a:t>Tell student:</a:t>
            </a:r>
          </a:p>
          <a:p>
            <a:r>
              <a:rPr lang="en-US" dirty="0"/>
              <a:t>Let the students know they will now take the information they have learned and create their “Waste Hero” story with a main message to inspire others to change their behavior. There are 4 main aspects to designing your story you will need to consider.</a:t>
            </a:r>
          </a:p>
          <a:p>
            <a:endParaRPr lang="en-US" dirty="0"/>
          </a:p>
          <a:p>
            <a:pPr marL="228600" indent="-228600">
              <a:buAutoNum type="arabicPeriod"/>
            </a:pPr>
            <a:r>
              <a:rPr lang="en-US" b="1" dirty="0"/>
              <a:t>The setting</a:t>
            </a:r>
            <a:r>
              <a:rPr lang="en-US" dirty="0"/>
              <a:t>: Identify the characters, a place, the time period and any other details to introduce the story to give your audience some context.</a:t>
            </a:r>
          </a:p>
          <a:p>
            <a:pPr marL="228600" indent="-228600">
              <a:buAutoNum type="arabicPeriod"/>
            </a:pPr>
            <a:r>
              <a:rPr lang="en-US" b="1" dirty="0"/>
              <a:t>Dialogue</a:t>
            </a:r>
            <a:r>
              <a:rPr lang="en-US" dirty="0"/>
              <a:t>: This is going to be the conversation between your characters, and you can indicate when and what they are saying by using “parenthesis”. Example: “I love to recycle” said Brian.</a:t>
            </a:r>
          </a:p>
          <a:p>
            <a:pPr marL="228600" indent="-228600">
              <a:buAutoNum type="arabicPeriod"/>
            </a:pPr>
            <a:r>
              <a:rPr lang="en-US" b="1" dirty="0"/>
              <a:t>Characters</a:t>
            </a:r>
            <a:r>
              <a:rPr lang="en-US" dirty="0"/>
              <a:t>: Who is in your story? Your main character will be your “Waste Hero” but maybe you have an evil villain who wants to end recycling, or a sidekick like Batman and Robin to help you save the world. Create a few characters to make your story more interesting.</a:t>
            </a:r>
          </a:p>
          <a:p>
            <a:pPr marL="228600" indent="-228600">
              <a:buAutoNum type="arabicPeriod"/>
            </a:pPr>
            <a:r>
              <a:rPr lang="en-US" b="1" dirty="0"/>
              <a:t>Main message: </a:t>
            </a:r>
            <a:r>
              <a:rPr lang="en-US" b="0" dirty="0"/>
              <a:t>You don not need a complicated message, keep it simple. But support your main message with facts and statistics that give your message more power. Example: Keep plastic out of the ocean through recycling best practices.</a:t>
            </a:r>
          </a:p>
          <a:p>
            <a:pPr marL="228600" indent="-228600">
              <a:buAutoNum type="arabicPeriod"/>
            </a:pPr>
            <a:r>
              <a:rPr lang="en-US" b="1" dirty="0"/>
              <a:t>Title</a:t>
            </a:r>
            <a:r>
              <a:rPr lang="en-US" b="0" dirty="0"/>
              <a:t>: Do some research on other superhero movie titles you have seen in the past. Keep it short, but catchy.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17</a:t>
            </a:fld>
            <a:endParaRPr lang="x-none"/>
          </a:p>
        </p:txBody>
      </p:sp>
    </p:spTree>
    <p:extLst>
      <p:ext uri="{BB962C8B-B14F-4D97-AF65-F5344CB8AC3E}">
        <p14:creationId xmlns:p14="http://schemas.microsoft.com/office/powerpoint/2010/main" val="2253560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endParaRPr lang="en-US" b="0" dirty="0"/>
          </a:p>
          <a:p>
            <a:endParaRPr lang="en-US" b="1" dirty="0"/>
          </a:p>
          <a:p>
            <a:r>
              <a:rPr lang="en-US" b="1" dirty="0"/>
              <a:t>Tell students:</a:t>
            </a:r>
          </a:p>
          <a:p>
            <a:r>
              <a:rPr lang="en-US" dirty="0"/>
              <a:t>A mind map is a great exercise to begin organizing your ideas. What will happen in your story? Who is in your story? What is the climax or plot twist in your story?</a:t>
            </a:r>
          </a:p>
          <a:p>
            <a:endParaRPr lang="en-US" dirty="0"/>
          </a:p>
          <a:p>
            <a:r>
              <a:rPr lang="en-US" dirty="0"/>
              <a:t>Have students get out a blank piece of paper to create their mind map. In the middle of your mind map you can write your main message and then build your story around this core theme. This will help you stay on track and ensure that people who read your story will understand your message. </a:t>
            </a:r>
          </a:p>
          <a:p>
            <a:endParaRPr lang="en-US"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18</a:t>
            </a:fld>
            <a:endParaRPr lang="x-none"/>
          </a:p>
        </p:txBody>
      </p:sp>
    </p:spTree>
    <p:extLst>
      <p:ext uri="{BB962C8B-B14F-4D97-AF65-F5344CB8AC3E}">
        <p14:creationId xmlns:p14="http://schemas.microsoft.com/office/powerpoint/2010/main" val="27071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dirty="0"/>
          </a:p>
          <a:p>
            <a:r>
              <a:rPr lang="en-US" b="1" dirty="0"/>
              <a:t>Tell students:</a:t>
            </a:r>
          </a:p>
          <a:p>
            <a:r>
              <a:rPr lang="en-US" dirty="0"/>
              <a:t>Now take your mind map and begin making a list of the main events that will happen in your story. Read the example slide here to help give you an idea about how to think about the events in your story. Again, ensure that the events ultimately lead to support your core message and to inspire your audience. </a:t>
            </a:r>
          </a:p>
        </p:txBody>
      </p:sp>
      <p:sp>
        <p:nvSpPr>
          <p:cNvPr id="4" name="Slide Number Placeholder 3"/>
          <p:cNvSpPr>
            <a:spLocks noGrp="1"/>
          </p:cNvSpPr>
          <p:nvPr>
            <p:ph type="sldNum" sz="quarter" idx="5"/>
          </p:nvPr>
        </p:nvSpPr>
        <p:spPr/>
        <p:txBody>
          <a:bodyPr/>
          <a:lstStyle/>
          <a:p>
            <a:fld id="{FF836C94-7932-4F42-B085-F387E238C945}" type="slidenum">
              <a:rPr lang="x-none" smtClean="0"/>
              <a:t>19</a:t>
            </a:fld>
            <a:endParaRPr lang="x-none"/>
          </a:p>
        </p:txBody>
      </p:sp>
    </p:spTree>
    <p:extLst>
      <p:ext uri="{BB962C8B-B14F-4D97-AF65-F5344CB8AC3E}">
        <p14:creationId xmlns:p14="http://schemas.microsoft.com/office/powerpoint/2010/main" val="303891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b="1" dirty="0"/>
          </a:p>
          <a:p>
            <a:r>
              <a:rPr lang="en-US" b="1" dirty="0"/>
              <a:t>Tell students:</a:t>
            </a:r>
          </a:p>
          <a:p>
            <a:r>
              <a:rPr lang="en-US" dirty="0"/>
              <a:t>If you want your message to inspire people to take action, you need to persuade them. So how do you do that? Here are 4 techniques that we can use when writing our story to try and persuade the reader to take action. </a:t>
            </a:r>
          </a:p>
        </p:txBody>
      </p:sp>
      <p:sp>
        <p:nvSpPr>
          <p:cNvPr id="4" name="Slide Number Placeholder 3"/>
          <p:cNvSpPr>
            <a:spLocks noGrp="1"/>
          </p:cNvSpPr>
          <p:nvPr>
            <p:ph type="sldNum" sz="quarter" idx="5"/>
          </p:nvPr>
        </p:nvSpPr>
        <p:spPr/>
        <p:txBody>
          <a:bodyPr/>
          <a:lstStyle/>
          <a:p>
            <a:fld id="{FF836C94-7932-4F42-B085-F387E238C945}" type="slidenum">
              <a:rPr lang="x-none" smtClean="0"/>
              <a:t>20</a:t>
            </a:fld>
            <a:endParaRPr lang="x-none"/>
          </a:p>
        </p:txBody>
      </p:sp>
    </p:spTree>
    <p:extLst>
      <p:ext uri="{BB962C8B-B14F-4D97-AF65-F5344CB8AC3E}">
        <p14:creationId xmlns:p14="http://schemas.microsoft.com/office/powerpoint/2010/main" val="33170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3</a:t>
            </a:fld>
            <a:endParaRPr lang="x-none"/>
          </a:p>
        </p:txBody>
      </p:sp>
    </p:spTree>
    <p:extLst>
      <p:ext uri="{BB962C8B-B14F-4D97-AF65-F5344CB8AC3E}">
        <p14:creationId xmlns:p14="http://schemas.microsoft.com/office/powerpoint/2010/main" val="4106769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endParaRPr lang="en-US" b="0" dirty="0"/>
          </a:p>
          <a:p>
            <a:endParaRPr lang="en-US" b="1" dirty="0"/>
          </a:p>
          <a:p>
            <a:r>
              <a:rPr lang="en-US" b="1" dirty="0"/>
              <a:t>Tell students:</a:t>
            </a:r>
          </a:p>
          <a:p>
            <a:r>
              <a:rPr lang="en-US" dirty="0"/>
              <a:t>They will receive the story planner handout and they will begin to define the key aspects of their story. Have them fill in each section, starting with the main message and build the story around it. </a:t>
            </a:r>
          </a:p>
        </p:txBody>
      </p:sp>
      <p:sp>
        <p:nvSpPr>
          <p:cNvPr id="4" name="Slide Number Placeholder 3"/>
          <p:cNvSpPr>
            <a:spLocks noGrp="1"/>
          </p:cNvSpPr>
          <p:nvPr>
            <p:ph type="sldNum" sz="quarter" idx="5"/>
          </p:nvPr>
        </p:nvSpPr>
        <p:spPr/>
        <p:txBody>
          <a:bodyPr/>
          <a:lstStyle/>
          <a:p>
            <a:fld id="{FF836C94-7932-4F42-B085-F387E238C945}" type="slidenum">
              <a:rPr lang="x-none" smtClean="0"/>
              <a:t>21</a:t>
            </a:fld>
            <a:endParaRPr lang="x-none"/>
          </a:p>
        </p:txBody>
      </p:sp>
    </p:spTree>
    <p:extLst>
      <p:ext uri="{BB962C8B-B14F-4D97-AF65-F5344CB8AC3E}">
        <p14:creationId xmlns:p14="http://schemas.microsoft.com/office/powerpoint/2010/main" val="341526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Lastly, students will create their story scene-by-scene using a storyboard. A storyboard is a tool that allows you to frame your story using both images of the scene and a text box below to write out the setting and the dialogue. </a:t>
            </a:r>
          </a:p>
          <a:p>
            <a:endParaRPr lang="en-US" b="0" dirty="0"/>
          </a:p>
          <a:p>
            <a:r>
              <a:rPr lang="en-US" b="0" dirty="0"/>
              <a:t>Students may need about 4 or 5 storyboard templates for their story so prepare enough. This can be done in groups or individually. </a:t>
            </a:r>
          </a:p>
          <a:p>
            <a:endParaRPr lang="en-US" b="0" dirty="0"/>
          </a:p>
          <a:p>
            <a:r>
              <a:rPr lang="en-US" b="1" dirty="0"/>
              <a:t>Extend the lesson:</a:t>
            </a:r>
          </a:p>
          <a:p>
            <a:r>
              <a:rPr lang="en-US" b="0" dirty="0"/>
              <a:t>Have students use their completed storyboard to write out their story. Have students read their stories aloud to the class.</a:t>
            </a:r>
          </a:p>
        </p:txBody>
      </p:sp>
      <p:sp>
        <p:nvSpPr>
          <p:cNvPr id="4" name="Slide Number Placeholder 3"/>
          <p:cNvSpPr>
            <a:spLocks noGrp="1"/>
          </p:cNvSpPr>
          <p:nvPr>
            <p:ph type="sldNum" sz="quarter" idx="5"/>
          </p:nvPr>
        </p:nvSpPr>
        <p:spPr/>
        <p:txBody>
          <a:bodyPr/>
          <a:lstStyle/>
          <a:p>
            <a:fld id="{FF836C94-7932-4F42-B085-F387E238C945}" type="slidenum">
              <a:rPr lang="x-none" smtClean="0"/>
              <a:t>22</a:t>
            </a:fld>
            <a:endParaRPr lang="x-none"/>
          </a:p>
        </p:txBody>
      </p:sp>
    </p:spTree>
    <p:extLst>
      <p:ext uri="{BB962C8B-B14F-4D97-AF65-F5344CB8AC3E}">
        <p14:creationId xmlns:p14="http://schemas.microsoft.com/office/powerpoint/2010/main" val="3559919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23</a:t>
            </a:fld>
            <a:endParaRPr lang="x-none"/>
          </a:p>
        </p:txBody>
      </p:sp>
    </p:spTree>
    <p:extLst>
      <p:ext uri="{BB962C8B-B14F-4D97-AF65-F5344CB8AC3E}">
        <p14:creationId xmlns:p14="http://schemas.microsoft.com/office/powerpoint/2010/main" val="242549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4</a:t>
            </a:fld>
            <a:endParaRPr lang="x-none"/>
          </a:p>
        </p:txBody>
      </p:sp>
    </p:spTree>
    <p:extLst>
      <p:ext uri="{BB962C8B-B14F-4D97-AF65-F5344CB8AC3E}">
        <p14:creationId xmlns:p14="http://schemas.microsoft.com/office/powerpoint/2010/main" val="394325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FF836C94-7932-4F42-B085-F387E238C945}" type="slidenum">
              <a:rPr lang="x-none" smtClean="0"/>
              <a:t>5</a:t>
            </a:fld>
            <a:endParaRPr lang="x-none"/>
          </a:p>
        </p:txBody>
      </p:sp>
    </p:spTree>
    <p:extLst>
      <p:ext uri="{BB962C8B-B14F-4D97-AF65-F5344CB8AC3E}">
        <p14:creationId xmlns:p14="http://schemas.microsoft.com/office/powerpoint/2010/main" val="352818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(Slide duration: 3-5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Pre-lesson Icebreaker Exercise</a:t>
            </a:r>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Has anyone heard of recycling? If yes, please share with the class what they know.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sz="1200" b="0" i="0" kern="1200" dirty="0">
                <a:solidFill>
                  <a:schemeClr val="tx1"/>
                </a:solidFill>
                <a:effectLst/>
                <a:latin typeface="+mn-lt"/>
                <a:ea typeface="+mn-ea"/>
                <a:cs typeface="+mn-cs"/>
              </a:rPr>
              <a:t>Recycling is the process of collecting and processing materials that would otherwise be thrown away as trash and turning them into new products. Recycling can benefit your community and the environment.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Now read off the images left to right starting on the top row to test their knowledge about what items displayed can and cannot be recycled.</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Order of images that will appear with each click. </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 Glass jar</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2: PET Plastic Bottle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3: Shoes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4: Metal can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5: Light bulb</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6: Juice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7: Dirty napkin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8: Pencil</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9: Plastic bag</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10: Toys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11: Cardboard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12: Garden hose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13: Banana peel </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xmlns="" id="{A2CA4CE2-F9A6-884F-A1D1-D579E70FCBFE}"/>
              </a:ext>
            </a:extLst>
          </p:cNvPr>
          <p:cNvSpPr>
            <a:spLocks noGrp="1"/>
          </p:cNvSpPr>
          <p:nvPr>
            <p:ph type="sldNum" sz="quarter" idx="5"/>
          </p:nvPr>
        </p:nvSpPr>
        <p:spPr/>
        <p:txBody>
          <a:bodyPr/>
          <a:lstStyle/>
          <a:p>
            <a:fld id="{FF836C94-7932-4F42-B085-F387E238C945}" type="slidenum">
              <a:rPr lang="x-none" smtClean="0"/>
              <a:t>6</a:t>
            </a:fld>
            <a:endParaRPr 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1" dirty="0"/>
              <a:t>(Slide duration: 3 minutes)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200" b="1"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200" b="1" dirty="0">
                <a:solidFill>
                  <a:srgbClr val="262626"/>
                </a:solidFill>
                <a:latin typeface="Calibri"/>
                <a:ea typeface="Calibri"/>
                <a:cs typeface="Calibri"/>
                <a:sym typeface="Calibri"/>
              </a:rPr>
              <a:t>Pass out or display this YES/NO handout – there is a printable pdf handout available for students. </a:t>
            </a: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Discuss what we can and cannot recycle based on the items in the worksheet. </a:t>
            </a:r>
            <a:endParaRPr lang="en-US" sz="1200" dirty="0">
              <a:solidFill>
                <a:schemeClr val="dk1"/>
              </a:solidFill>
            </a:endParaRP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What do you do with garbage at home? </a:t>
            </a:r>
            <a:endParaRPr lang="en-US" sz="1200" dirty="0">
              <a:solidFill>
                <a:schemeClr val="dk1"/>
              </a:solidFill>
            </a:endParaRP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Where does it go? </a:t>
            </a:r>
            <a:endParaRPr lang="en-US" sz="1200" dirty="0">
              <a:solidFill>
                <a:schemeClr val="dk1"/>
              </a:solidFill>
            </a:endParaRP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If you put everybody’s garbage into a big pile, how much would there be? Would it be too much?</a:t>
            </a:r>
            <a:endParaRPr lang="en-US" dirty="0"/>
          </a:p>
          <a:p>
            <a:pPr marL="0" lvl="0" indent="0" algn="l" rtl="0">
              <a:spcBef>
                <a:spcPts val="0"/>
              </a:spcBef>
              <a:spcAft>
                <a:spcPts val="0"/>
              </a:spcAft>
              <a:buNone/>
            </a:pPr>
            <a:endParaRPr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xmlns="" id="{A2CA4CE2-F9A6-884F-A1D1-D579E70FCBFE}"/>
              </a:ext>
            </a:extLst>
          </p:cNvPr>
          <p:cNvSpPr>
            <a:spLocks noGrp="1"/>
          </p:cNvSpPr>
          <p:nvPr>
            <p:ph type="sldNum" sz="quarter" idx="5"/>
          </p:nvPr>
        </p:nvSpPr>
        <p:spPr/>
        <p:txBody>
          <a:bodyPr/>
          <a:lstStyle/>
          <a:p>
            <a:fld id="{FF836C94-7932-4F42-B085-F387E238C945}" type="slidenum">
              <a:rPr lang="x-none" smtClean="0"/>
              <a:t>7</a:t>
            </a:fld>
            <a:endParaRPr 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endParaRPr lang="en-US" b="1" dirty="0"/>
          </a:p>
          <a:p>
            <a:r>
              <a:rPr lang="en-US" b="1" dirty="0"/>
              <a:t>Tell students:</a:t>
            </a:r>
          </a:p>
          <a:p>
            <a:r>
              <a:rPr lang="en-US" dirty="0"/>
              <a:t>They will create a story for their waste hero to inspire and inform others to reduce waste in the environment and to save the world. They will need a core message as a Call-to-Action, e.g. “Let’s keep our oceans clean”, supported with facts and statistics they learn in this lesson like “PET plastic is the most recycled plastic in the world”.</a:t>
            </a:r>
          </a:p>
          <a:p>
            <a:endParaRPr lang="en-US" dirty="0"/>
          </a:p>
          <a:p>
            <a:r>
              <a:rPr lang="en-US" dirty="0"/>
              <a:t>They will move through a series of exercises to help them think about their story and how to create it like a Hollywood movie producer. </a:t>
            </a:r>
          </a:p>
          <a:p>
            <a:endParaRPr lang="en-US" dirty="0"/>
          </a:p>
          <a:p>
            <a:r>
              <a:rPr lang="en-US" dirty="0"/>
              <a:t>Have them take notes over the next few slides so they have some interesting facts about recycling and waste in the environment to support their story. The later slides will introduce the storyboard and other writing exercises to help guide them in creating their Waste Hero story.</a:t>
            </a:r>
          </a:p>
        </p:txBody>
      </p:sp>
      <p:sp>
        <p:nvSpPr>
          <p:cNvPr id="4" name="Slide Number Placeholder 3"/>
          <p:cNvSpPr>
            <a:spLocks noGrp="1"/>
          </p:cNvSpPr>
          <p:nvPr>
            <p:ph type="sldNum" sz="quarter" idx="5"/>
          </p:nvPr>
        </p:nvSpPr>
        <p:spPr/>
        <p:txBody>
          <a:bodyPr/>
          <a:lstStyle/>
          <a:p>
            <a:fld id="{FF836C94-7932-4F42-B085-F387E238C945}" type="slidenum">
              <a:rPr lang="x-none" smtClean="0"/>
              <a:t>8</a:t>
            </a:fld>
            <a:endParaRPr lang="x-none"/>
          </a:p>
        </p:txBody>
      </p:sp>
    </p:spTree>
    <p:extLst>
      <p:ext uri="{BB962C8B-B14F-4D97-AF65-F5344CB8AC3E}">
        <p14:creationId xmlns:p14="http://schemas.microsoft.com/office/powerpoint/2010/main" val="17628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Ask students:</a:t>
            </a:r>
          </a:p>
          <a:p>
            <a:r>
              <a:rPr lang="en-US" dirty="0"/>
              <a:t>So how can we help to prevent waste leakage on land so that our waste and recyclables do not enter the ocean?</a:t>
            </a:r>
          </a:p>
          <a:p>
            <a:r>
              <a:rPr lang="en-US" dirty="0"/>
              <a:t>How do we properly recycle?</a:t>
            </a:r>
          </a:p>
          <a:p>
            <a:r>
              <a:rPr lang="en-US" dirty="0"/>
              <a:t>What can we recycle? Examples?</a:t>
            </a:r>
          </a:p>
          <a:p>
            <a:endParaRPr lang="en-US" dirty="0"/>
          </a:p>
          <a:p>
            <a:r>
              <a:rPr lang="en-US" b="1" dirty="0"/>
              <a:t>Answers</a:t>
            </a:r>
            <a:r>
              <a:rPr lang="en-US" dirty="0"/>
              <a:t>:</a:t>
            </a:r>
          </a:p>
          <a:p>
            <a:r>
              <a:rPr lang="en-US" dirty="0"/>
              <a:t>Practice the 3 steps to recycling.</a:t>
            </a:r>
          </a:p>
          <a:p>
            <a:r>
              <a:rPr lang="en-US" dirty="0"/>
              <a:t>We can recycle PET plastic bottles (find the #1 on the bottom of the bottle), metal, paper, and glass. </a:t>
            </a:r>
          </a:p>
        </p:txBody>
      </p:sp>
      <p:sp>
        <p:nvSpPr>
          <p:cNvPr id="4" name="Slide Number Placeholder 3"/>
          <p:cNvSpPr>
            <a:spLocks noGrp="1"/>
          </p:cNvSpPr>
          <p:nvPr>
            <p:ph type="sldNum" sz="quarter" idx="5"/>
          </p:nvPr>
        </p:nvSpPr>
        <p:spPr/>
        <p:txBody>
          <a:bodyPr/>
          <a:lstStyle/>
          <a:p>
            <a:fld id="{FF836C94-7932-4F42-B085-F387E238C945}" type="slidenum">
              <a:rPr lang="x-none" smtClean="0"/>
              <a:t>9</a:t>
            </a:fld>
            <a:endParaRPr lang="x-none"/>
          </a:p>
        </p:txBody>
      </p:sp>
    </p:spTree>
    <p:extLst>
      <p:ext uri="{BB962C8B-B14F-4D97-AF65-F5344CB8AC3E}">
        <p14:creationId xmlns:p14="http://schemas.microsoft.com/office/powerpoint/2010/main" val="358627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9C7F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9C7F7"/>
                </a:solidFill>
              </a:rPr>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29C7F7"/>
                </a:solidFill>
              </a:rPr>
              <a:t>Learn to avoid common recycling mistakes, </a:t>
            </a:r>
            <a:r>
              <a:rPr lang="x-none" sz="1200" b="0" dirty="0">
                <a:solidFill>
                  <a:srgbClr val="29C7F7"/>
                </a:solidFill>
              </a:rPr>
              <a:t>tell the difference between what</a:t>
            </a:r>
            <a:r>
              <a:rPr lang="en-US" sz="1200" b="0" dirty="0">
                <a:solidFill>
                  <a:srgbClr val="29C7F7"/>
                </a:solidFill>
              </a:rPr>
              <a:t> is </a:t>
            </a:r>
            <a:r>
              <a:rPr lang="x-none" sz="1200" b="0" dirty="0">
                <a:solidFill>
                  <a:srgbClr val="29C7F7"/>
                </a:solidFill>
              </a:rPr>
              <a:t>recyclable and what</a:t>
            </a:r>
            <a:r>
              <a:rPr lang="en-US" sz="1200" b="0" dirty="0">
                <a:solidFill>
                  <a:srgbClr val="29C7F7"/>
                </a:solidFill>
              </a:rPr>
              <a:t> is</a:t>
            </a:r>
            <a:r>
              <a:rPr lang="x-none" sz="1200" b="0" dirty="0">
                <a:solidFill>
                  <a:srgbClr val="29C7F7"/>
                </a:solidFill>
              </a:rPr>
              <a:t> not, and use best practice</a:t>
            </a:r>
            <a:r>
              <a:rPr lang="en-US" sz="1200" b="0" dirty="0">
                <a:solidFill>
                  <a:srgbClr val="29C7F7"/>
                </a:solidFill>
              </a:rPr>
              <a:t>s</a:t>
            </a:r>
            <a:r>
              <a:rPr lang="x-none" sz="1200" b="0" dirty="0">
                <a:solidFill>
                  <a:srgbClr val="29C7F7"/>
                </a:solidFill>
              </a:rPr>
              <a:t> </a:t>
            </a:r>
            <a:r>
              <a:rPr lang="en-US" sz="1200" b="0" dirty="0">
                <a:solidFill>
                  <a:srgbClr val="29C7F7"/>
                </a:solidFill>
              </a:rPr>
              <a:t>to</a:t>
            </a:r>
            <a:r>
              <a:rPr lang="x-none" sz="1200" b="0" dirty="0">
                <a:solidFill>
                  <a:srgbClr val="29C7F7"/>
                </a:solidFill>
              </a:rPr>
              <a:t> keep your recycling clean and simple. You can really make a difference</a:t>
            </a:r>
            <a:r>
              <a:rPr lang="en-US" sz="1200" b="0" dirty="0">
                <a:solidFill>
                  <a:srgbClr val="29C7F7"/>
                </a:solidFill>
              </a:rPr>
              <a:t> using these tips and best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29C7F7"/>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Separate multilayered objects like some food packaging labels or labels on bottles.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Keep recycling dry, preferably less than a teaspoon of liquid.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If your recycling bin smells bad, there is a good change there is rotting food or liquid inside and the bin is contaminated, do not recycle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If you can poke your finger through a piece of plastic, it cannot be recycled, like plastic bags or food wrapping.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Anything smaller than an ID card should not be recycled. </a:t>
            </a:r>
            <a:endParaRPr lang="x-none" sz="1200" b="0" dirty="0">
              <a:solidFill>
                <a:srgbClr val="29C7F7"/>
              </a:solidFill>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10</a:t>
            </a:fld>
            <a:endParaRPr lang="x-none"/>
          </a:p>
        </p:txBody>
      </p:sp>
    </p:spTree>
    <p:extLst>
      <p:ext uri="{BB962C8B-B14F-4D97-AF65-F5344CB8AC3E}">
        <p14:creationId xmlns:p14="http://schemas.microsoft.com/office/powerpoint/2010/main" val="164178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E9C5C580-8688-F04F-AEF5-7EBF26FF174D}"/>
              </a:ext>
            </a:extLst>
          </p:cNvPr>
          <p:cNvSpPr>
            <a:spLocks noGrp="1"/>
          </p:cNvSpPr>
          <p:nvPr>
            <p:ph type="dt" sz="half" idx="10"/>
          </p:nvPr>
        </p:nvSpPr>
        <p:spPr/>
        <p:txBody>
          <a:bodyPr/>
          <a:lstStyle/>
          <a:p>
            <a:fld id="{EFC17018-63AB-F94F-998B-238FA2CE7FAC}" type="datetime1">
              <a:rPr lang="en-US" smtClean="0"/>
              <a:t>11/29/2022</a:t>
            </a:fld>
            <a:endParaRPr lang="x-none"/>
          </a:p>
        </p:txBody>
      </p:sp>
      <p:sp>
        <p:nvSpPr>
          <p:cNvPr id="5" name="Footer Placeholder 4">
            <a:extLst>
              <a:ext uri="{FF2B5EF4-FFF2-40B4-BE49-F238E27FC236}">
                <a16:creationId xmlns:a16="http://schemas.microsoft.com/office/drawing/2014/main" xmlns="" id="{0AABADA4-210D-CE4A-BD85-FD6AA125F9D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80D8F17-A845-ED46-8F21-2433E2F39FF4}"/>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39353-1F88-1D45-8C1C-4355B17879EE}"/>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793C11D-502C-284A-A48F-A273D4D9D23F}"/>
              </a:ext>
            </a:extLst>
          </p:cNvPr>
          <p:cNvSpPr>
            <a:spLocks noGrp="1"/>
          </p:cNvSpPr>
          <p:nvPr>
            <p:ph type="dt" sz="half" idx="10"/>
          </p:nvPr>
        </p:nvSpPr>
        <p:spPr/>
        <p:txBody>
          <a:bodyPr/>
          <a:lstStyle/>
          <a:p>
            <a:fld id="{BCE9668E-0056-9A40-823C-775920A68250}" type="datetime1">
              <a:rPr lang="en-US" smtClean="0"/>
              <a:t>11/29/2022</a:t>
            </a:fld>
            <a:endParaRPr lang="x-none"/>
          </a:p>
        </p:txBody>
      </p:sp>
      <p:sp>
        <p:nvSpPr>
          <p:cNvPr id="5" name="Footer Placeholder 4">
            <a:extLst>
              <a:ext uri="{FF2B5EF4-FFF2-40B4-BE49-F238E27FC236}">
                <a16:creationId xmlns:a16="http://schemas.microsoft.com/office/drawing/2014/main" xmlns="" id="{1C679FD9-B53B-E442-83C2-20C0B6B24E8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90758E4-E1DD-924B-B957-FF18BB9973ED}"/>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F0BFC34-9CDA-3242-B269-740CB1C9BEE7}"/>
              </a:ext>
            </a:extLst>
          </p:cNvPr>
          <p:cNvSpPr>
            <a:spLocks noGrp="1"/>
          </p:cNvSpPr>
          <p:nvPr>
            <p:ph type="dt" sz="half" idx="10"/>
          </p:nvPr>
        </p:nvSpPr>
        <p:spPr/>
        <p:txBody>
          <a:bodyPr/>
          <a:lstStyle/>
          <a:p>
            <a:fld id="{E17E3136-4540-B24D-B4DD-2D3F56AB042C}" type="datetime1">
              <a:rPr lang="en-US" smtClean="0"/>
              <a:t>11/29/2022</a:t>
            </a:fld>
            <a:endParaRPr lang="x-none"/>
          </a:p>
        </p:txBody>
      </p:sp>
      <p:sp>
        <p:nvSpPr>
          <p:cNvPr id="5" name="Footer Placeholder 4">
            <a:extLst>
              <a:ext uri="{FF2B5EF4-FFF2-40B4-BE49-F238E27FC236}">
                <a16:creationId xmlns:a16="http://schemas.microsoft.com/office/drawing/2014/main" xmlns="" id="{517E7131-C714-B643-BE1C-791BC99CAA2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74C7A4E-8F3F-1948-9834-53B02456DDD3}"/>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EA306-E8A0-6E46-98A5-5EBC53D04E4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0E9ADE00-9568-1B48-AC35-40BE2CFC0BEA}"/>
              </a:ext>
            </a:extLst>
          </p:cNvPr>
          <p:cNvSpPr>
            <a:spLocks noGrp="1"/>
          </p:cNvSpPr>
          <p:nvPr>
            <p:ph type="dt" sz="half" idx="10"/>
          </p:nvPr>
        </p:nvSpPr>
        <p:spPr/>
        <p:txBody>
          <a:bodyPr/>
          <a:lstStyle/>
          <a:p>
            <a:fld id="{E344D576-6F45-0F49-803B-E586D665E24C}" type="datetime1">
              <a:rPr lang="en-US" smtClean="0"/>
              <a:t>11/29/2022</a:t>
            </a:fld>
            <a:endParaRPr lang="x-none"/>
          </a:p>
        </p:txBody>
      </p:sp>
      <p:sp>
        <p:nvSpPr>
          <p:cNvPr id="5" name="Footer Placeholder 4">
            <a:extLst>
              <a:ext uri="{FF2B5EF4-FFF2-40B4-BE49-F238E27FC236}">
                <a16:creationId xmlns:a16="http://schemas.microsoft.com/office/drawing/2014/main" xmlns="" id="{8A732A25-E56F-AF42-9AED-F53632C4DC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D3C3453-816D-954B-914F-D9827F5E17DA}"/>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91A92E3-C7E8-E64F-A51E-7A0944ABEBBB}"/>
              </a:ext>
            </a:extLst>
          </p:cNvPr>
          <p:cNvSpPr>
            <a:spLocks noGrp="1"/>
          </p:cNvSpPr>
          <p:nvPr>
            <p:ph type="dt" sz="half" idx="10"/>
          </p:nvPr>
        </p:nvSpPr>
        <p:spPr/>
        <p:txBody>
          <a:bodyPr/>
          <a:lstStyle/>
          <a:p>
            <a:fld id="{0E66E0F6-A566-3747-9543-9C99162568C4}" type="datetime1">
              <a:rPr lang="en-US" smtClean="0"/>
              <a:t>11/29/2022</a:t>
            </a:fld>
            <a:endParaRPr lang="x-none"/>
          </a:p>
        </p:txBody>
      </p:sp>
      <p:sp>
        <p:nvSpPr>
          <p:cNvPr id="5" name="Footer Placeholder 4">
            <a:extLst>
              <a:ext uri="{FF2B5EF4-FFF2-40B4-BE49-F238E27FC236}">
                <a16:creationId xmlns:a16="http://schemas.microsoft.com/office/drawing/2014/main" xmlns="" id="{4E3446C1-019E-CE4E-BFAA-A9AF435513E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58D03C4-D89F-AA41-B821-D34587A6E0C7}"/>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AB5BC-9016-3D45-9547-72C1BF6EF7D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806ABCBF-8E5F-A94E-8A8F-BF412A299764}"/>
              </a:ext>
            </a:extLst>
          </p:cNvPr>
          <p:cNvSpPr>
            <a:spLocks noGrp="1"/>
          </p:cNvSpPr>
          <p:nvPr>
            <p:ph type="dt" sz="half" idx="10"/>
          </p:nvPr>
        </p:nvSpPr>
        <p:spPr/>
        <p:txBody>
          <a:bodyPr/>
          <a:lstStyle/>
          <a:p>
            <a:fld id="{3CAE1440-222F-A244-8A00-B46DBBBCC778}" type="datetime1">
              <a:rPr lang="en-US" smtClean="0"/>
              <a:t>11/29/2022</a:t>
            </a:fld>
            <a:endParaRPr lang="x-none"/>
          </a:p>
        </p:txBody>
      </p:sp>
      <p:sp>
        <p:nvSpPr>
          <p:cNvPr id="6" name="Footer Placeholder 5">
            <a:extLst>
              <a:ext uri="{FF2B5EF4-FFF2-40B4-BE49-F238E27FC236}">
                <a16:creationId xmlns:a16="http://schemas.microsoft.com/office/drawing/2014/main" xmlns="" id="{AA0B4626-C681-3D43-B5BE-F389511DADE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D8D8A2FC-C8D3-F244-9F64-970979A6B0EC}"/>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663E6C74-5F1D-F441-A9B1-9918AF355FEE}"/>
              </a:ext>
            </a:extLst>
          </p:cNvPr>
          <p:cNvSpPr>
            <a:spLocks noGrp="1"/>
          </p:cNvSpPr>
          <p:nvPr>
            <p:ph type="dt" sz="half" idx="10"/>
          </p:nvPr>
        </p:nvSpPr>
        <p:spPr/>
        <p:txBody>
          <a:bodyPr/>
          <a:lstStyle/>
          <a:p>
            <a:fld id="{EF489011-9D11-7040-9D3C-870DE7421568}" type="datetime1">
              <a:rPr lang="en-US" smtClean="0"/>
              <a:t>11/29/2022</a:t>
            </a:fld>
            <a:endParaRPr lang="x-none"/>
          </a:p>
        </p:txBody>
      </p:sp>
      <p:sp>
        <p:nvSpPr>
          <p:cNvPr id="8" name="Footer Placeholder 7">
            <a:extLst>
              <a:ext uri="{FF2B5EF4-FFF2-40B4-BE49-F238E27FC236}">
                <a16:creationId xmlns:a16="http://schemas.microsoft.com/office/drawing/2014/main" xmlns="" id="{209EFF62-DEEE-724C-961B-71B4FD266B8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C1A10A5F-7BF0-D34E-B035-8F889E4A406E}"/>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5C917-8E66-DA46-87AD-0D4FE4FBD335}"/>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9EF16F3C-2804-544F-93A2-AFF36EBB4FCC}"/>
              </a:ext>
            </a:extLst>
          </p:cNvPr>
          <p:cNvSpPr>
            <a:spLocks noGrp="1"/>
          </p:cNvSpPr>
          <p:nvPr>
            <p:ph type="dt" sz="half" idx="10"/>
          </p:nvPr>
        </p:nvSpPr>
        <p:spPr/>
        <p:txBody>
          <a:bodyPr/>
          <a:lstStyle/>
          <a:p>
            <a:fld id="{F89CD1D6-3BA5-F64C-B68C-BF293FB1E222}" type="datetime1">
              <a:rPr lang="en-US" smtClean="0"/>
              <a:t>11/29/2022</a:t>
            </a:fld>
            <a:endParaRPr lang="x-none"/>
          </a:p>
        </p:txBody>
      </p:sp>
      <p:sp>
        <p:nvSpPr>
          <p:cNvPr id="4" name="Footer Placeholder 3">
            <a:extLst>
              <a:ext uri="{FF2B5EF4-FFF2-40B4-BE49-F238E27FC236}">
                <a16:creationId xmlns:a16="http://schemas.microsoft.com/office/drawing/2014/main" xmlns="" id="{DF51ED7C-B9BF-384A-AE8E-FCB71492EFE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DA27A65-C328-9747-9354-5DE747C5269C}"/>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124F51-B099-2540-B1F5-841C439AF9D9}"/>
              </a:ext>
            </a:extLst>
          </p:cNvPr>
          <p:cNvSpPr>
            <a:spLocks noGrp="1"/>
          </p:cNvSpPr>
          <p:nvPr>
            <p:ph type="dt" sz="half" idx="10"/>
          </p:nvPr>
        </p:nvSpPr>
        <p:spPr/>
        <p:txBody>
          <a:bodyPr/>
          <a:lstStyle/>
          <a:p>
            <a:fld id="{21335DFD-7702-D14C-A83B-CD30CA81474D}" type="datetime1">
              <a:rPr lang="en-US" smtClean="0"/>
              <a:t>11/29/2022</a:t>
            </a:fld>
            <a:endParaRPr lang="x-none"/>
          </a:p>
        </p:txBody>
      </p:sp>
      <p:sp>
        <p:nvSpPr>
          <p:cNvPr id="3" name="Footer Placeholder 2">
            <a:extLst>
              <a:ext uri="{FF2B5EF4-FFF2-40B4-BE49-F238E27FC236}">
                <a16:creationId xmlns:a16="http://schemas.microsoft.com/office/drawing/2014/main" xmlns="" id="{0ABAB8C5-D0A9-2641-B5D1-1D5EAF60CC0F}"/>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C89179B9-10E4-8441-B2EF-62F864569CDF}"/>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9AD089-2996-E346-8C1D-71682D63D2E8}"/>
              </a:ext>
            </a:extLst>
          </p:cNvPr>
          <p:cNvSpPr>
            <a:spLocks noGrp="1"/>
          </p:cNvSpPr>
          <p:nvPr>
            <p:ph type="dt" sz="half" idx="10"/>
          </p:nvPr>
        </p:nvSpPr>
        <p:spPr/>
        <p:txBody>
          <a:bodyPr/>
          <a:lstStyle/>
          <a:p>
            <a:fld id="{1A45580B-ABAF-684B-B40E-C7D88873AE76}" type="datetime1">
              <a:rPr lang="en-US" smtClean="0"/>
              <a:t>11/29/2022</a:t>
            </a:fld>
            <a:endParaRPr lang="x-none"/>
          </a:p>
        </p:txBody>
      </p:sp>
      <p:sp>
        <p:nvSpPr>
          <p:cNvPr id="6" name="Footer Placeholder 5">
            <a:extLst>
              <a:ext uri="{FF2B5EF4-FFF2-40B4-BE49-F238E27FC236}">
                <a16:creationId xmlns:a16="http://schemas.microsoft.com/office/drawing/2014/main" xmlns="" id="{B72C6E69-B142-1243-89F8-CD508324FC7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AC7970FB-6E61-684F-8886-DB1F30150432}"/>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FB30F5F-5C6A-A041-808D-0A335F5923A7}"/>
              </a:ext>
            </a:extLst>
          </p:cNvPr>
          <p:cNvSpPr>
            <a:spLocks noGrp="1"/>
          </p:cNvSpPr>
          <p:nvPr>
            <p:ph type="dt" sz="half" idx="10"/>
          </p:nvPr>
        </p:nvSpPr>
        <p:spPr/>
        <p:txBody>
          <a:bodyPr/>
          <a:lstStyle/>
          <a:p>
            <a:fld id="{041E6B86-E19B-8442-982F-5563910250B8}" type="datetime1">
              <a:rPr lang="en-US" smtClean="0"/>
              <a:t>11/29/2022</a:t>
            </a:fld>
            <a:endParaRPr lang="x-none"/>
          </a:p>
        </p:txBody>
      </p:sp>
      <p:sp>
        <p:nvSpPr>
          <p:cNvPr id="6" name="Footer Placeholder 5">
            <a:extLst>
              <a:ext uri="{FF2B5EF4-FFF2-40B4-BE49-F238E27FC236}">
                <a16:creationId xmlns:a16="http://schemas.microsoft.com/office/drawing/2014/main" xmlns="" id="{071704A5-CF76-9F42-946A-611430647A7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C7F2FC2-9EDD-6141-8CBD-154CE102E1D4}"/>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482F1-2B90-924B-B545-23BCE729D9CC}" type="datetime1">
              <a:rPr lang="en-US" smtClean="0"/>
              <a:t>11/29/2022</a:t>
            </a:fld>
            <a:endParaRPr lang="x-none"/>
          </a:p>
        </p:txBody>
      </p:sp>
      <p:sp>
        <p:nvSpPr>
          <p:cNvPr id="5" name="Footer Placeholder 4">
            <a:extLst>
              <a:ext uri="{FF2B5EF4-FFF2-40B4-BE49-F238E27FC236}">
                <a16:creationId xmlns:a16="http://schemas.microsoft.com/office/drawing/2014/main" xmlns=""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x-none" smtClean="0"/>
              <a:t>‹nº›</a:t>
            </a:fld>
            <a:endParaRPr lang="x-none"/>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jpe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9.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1.jpeg"/><Relationship Id="rId7"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jpe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29.png"/><Relationship Id="rId9"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1.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27.jpeg"/><Relationship Id="rId7"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1.jpeg"/><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25.png"/><Relationship Id="rId1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2.jpeg"/><Relationship Id="rId5" Type="http://schemas.openxmlformats.org/officeDocument/2006/relationships/image" Target="../media/image12.png"/><Relationship Id="rId10" Type="http://schemas.openxmlformats.org/officeDocument/2006/relationships/image" Target="../media/image31.jpeg"/><Relationship Id="rId4" Type="http://schemas.openxmlformats.org/officeDocument/2006/relationships/image" Target="../media/image29.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xmlns="" id="{C134C2E3-00BD-2E46-8088-2D1FE8D0B5CE}"/>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xmlns="" id="{F66E30C9-BFE8-D5A8-2301-17177F33B6E0}"/>
              </a:ext>
            </a:extLst>
          </p:cNvPr>
          <p:cNvSpPr>
            <a:spLocks noGrp="1"/>
          </p:cNvSpPr>
          <p:nvPr>
            <p:ph type="sldNum" sz="quarter" idx="12"/>
          </p:nvPr>
        </p:nvSpPr>
        <p:spPr/>
        <p:txBody>
          <a:bodyPr/>
          <a:lstStyle/>
          <a:p>
            <a:fld id="{A49FEDE7-8061-9B4D-88A1-7EA83A94C31B}" type="slidenum">
              <a:rPr lang="pt-BR" smtClean="0"/>
              <a:t>1</a:t>
            </a:fld>
            <a:endParaRPr lang="pt-BR"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247" y="529515"/>
            <a:ext cx="262705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092" y="5157192"/>
            <a:ext cx="7446692"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1706088" y="5371224"/>
            <a:ext cx="8189037" cy="1261884"/>
          </a:xfrm>
          <a:prstGeom prst="rect">
            <a:avLst/>
          </a:prstGeom>
          <a:noFill/>
        </p:spPr>
        <p:txBody>
          <a:bodyPr wrap="none" rtlCol="0">
            <a:spAutoFit/>
          </a:bodyPr>
          <a:lstStyle/>
          <a:p>
            <a:pPr marL="158750" indent="0" algn="ctr">
              <a:buNone/>
            </a:pPr>
            <a:r>
              <a:rPr lang="pt-BR" sz="4800" b="1" dirty="0"/>
              <a:t>A </a:t>
            </a:r>
            <a:r>
              <a:rPr lang="pt-BR" sz="4800" b="1" dirty="0" smtClean="0"/>
              <a:t>História </a:t>
            </a:r>
            <a:r>
              <a:rPr lang="pt-BR" sz="4800" b="1" dirty="0"/>
              <a:t>de um </a:t>
            </a:r>
            <a:r>
              <a:rPr lang="pt-BR" sz="4800" b="1" dirty="0" smtClean="0"/>
              <a:t>"Waste Hero"</a:t>
            </a:r>
          </a:p>
          <a:p>
            <a:pPr marL="158750" indent="0" algn="ctr">
              <a:buNone/>
            </a:pPr>
            <a:r>
              <a:rPr lang="pt-BR" sz="2800" dirty="0"/>
              <a:t>Aula Intermediária de Nível 3</a:t>
            </a:r>
          </a:p>
        </p:txBody>
      </p:sp>
      <p:sp>
        <p:nvSpPr>
          <p:cNvPr id="4" name="CaixaDeTexto 3"/>
          <p:cNvSpPr txBox="1"/>
          <p:nvPr/>
        </p:nvSpPr>
        <p:spPr>
          <a:xfrm>
            <a:off x="1570247" y="529516"/>
            <a:ext cx="2280496" cy="523220"/>
          </a:xfrm>
          <a:prstGeom prst="rect">
            <a:avLst/>
          </a:prstGeom>
          <a:noFill/>
        </p:spPr>
        <p:txBody>
          <a:bodyPr wrap="none" rtlCol="0">
            <a:spAutoFit/>
          </a:bodyPr>
          <a:lstStyle/>
          <a:p>
            <a:r>
              <a:rPr lang="pt-BR" sz="2800" b="1" dirty="0" smtClean="0">
                <a:latin typeface="+mj-lt"/>
              </a:rPr>
              <a:t>TORNE-SE UM </a:t>
            </a:r>
            <a:endParaRPr lang="pt-BR" sz="2800" b="1" dirty="0">
              <a:latin typeface="+mj-lt"/>
            </a:endParaRPr>
          </a:p>
        </p:txBody>
      </p:sp>
    </p:spTree>
    <p:extLst>
      <p:ext uri="{BB962C8B-B14F-4D97-AF65-F5344CB8AC3E}">
        <p14:creationId xmlns:p14="http://schemas.microsoft.com/office/powerpoint/2010/main" val="650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FA43B758-C8CE-0747-A0BD-01B054076AE1}"/>
              </a:ext>
            </a:extLst>
          </p:cNvPr>
          <p:cNvPicPr>
            <a:picLocks noChangeAspect="1"/>
          </p:cNvPicPr>
          <p:nvPr/>
        </p:nvPicPr>
        <p:blipFill rotWithShape="1">
          <a:blip r:embed="rId4"/>
          <a:srcRect r="11" b="25"/>
          <a:stretch/>
        </p:blipFill>
        <p:spPr>
          <a:xfrm>
            <a:off x="1255510" y="610921"/>
            <a:ext cx="9291874" cy="796972"/>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177851"/>
            <a:ext cx="12844525" cy="584775"/>
          </a:xfrm>
          <a:prstGeom prst="rect">
            <a:avLst/>
          </a:prstGeom>
          <a:noFill/>
        </p:spPr>
        <p:txBody>
          <a:bodyPr wrap="square" rtlCol="0">
            <a:spAutoFit/>
          </a:bodyPr>
          <a:lstStyle/>
          <a:p>
            <a:pPr algn="ctr"/>
            <a:r>
              <a:rPr lang="pt-BR" sz="32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Qual é a mensagem do seu </a:t>
            </a:r>
            <a:r>
              <a:rPr lang="pt-BR" sz="32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Waste Hero </a:t>
            </a:r>
            <a:r>
              <a:rPr lang="pt-BR" sz="32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para informar e inspirar?</a:t>
            </a:r>
            <a:endParaRPr lang="pt-BR" sz="32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44" name="Oval 43">
            <a:extLst>
              <a:ext uri="{FF2B5EF4-FFF2-40B4-BE49-F238E27FC236}">
                <a16:creationId xmlns:a16="http://schemas.microsoft.com/office/drawing/2014/main" xmlns="" id="{CC41741D-4690-7F4B-946D-7A22F380D390}"/>
              </a:ext>
            </a:extLst>
          </p:cNvPr>
          <p:cNvSpPr/>
          <p:nvPr/>
        </p:nvSpPr>
        <p:spPr>
          <a:xfrm>
            <a:off x="493303" y="4056802"/>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5" name="Picture 44" descr="A picture containing container, bin, dark&#10;&#10;Description automatically generated">
            <a:extLst>
              <a:ext uri="{FF2B5EF4-FFF2-40B4-BE49-F238E27FC236}">
                <a16:creationId xmlns:a16="http://schemas.microsoft.com/office/drawing/2014/main" xmlns="" id="{58F46D71-E4E0-5249-B0E6-1142F33C048E}"/>
              </a:ext>
            </a:extLst>
          </p:cNvPr>
          <p:cNvPicPr>
            <a:picLocks noChangeAspect="1"/>
          </p:cNvPicPr>
          <p:nvPr/>
        </p:nvPicPr>
        <p:blipFill rotWithShape="1">
          <a:blip r:embed="rId5"/>
          <a:srcRect r="-13" b="19"/>
          <a:stretch/>
        </p:blipFill>
        <p:spPr>
          <a:xfrm>
            <a:off x="928799" y="4147218"/>
            <a:ext cx="944159" cy="1634319"/>
          </a:xfrm>
          <a:prstGeom prst="rect">
            <a:avLst/>
          </a:prstGeom>
        </p:spPr>
      </p:pic>
      <p:sp>
        <p:nvSpPr>
          <p:cNvPr id="46" name="Oval 45">
            <a:extLst>
              <a:ext uri="{FF2B5EF4-FFF2-40B4-BE49-F238E27FC236}">
                <a16:creationId xmlns:a16="http://schemas.microsoft.com/office/drawing/2014/main" xmlns="" id="{1DF10C33-9B0D-8941-9CB3-7665F5083E83}"/>
              </a:ext>
            </a:extLst>
          </p:cNvPr>
          <p:cNvSpPr/>
          <p:nvPr/>
        </p:nvSpPr>
        <p:spPr>
          <a:xfrm>
            <a:off x="4454277" y="4056802"/>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Rectangle 46">
            <a:extLst>
              <a:ext uri="{FF2B5EF4-FFF2-40B4-BE49-F238E27FC236}">
                <a16:creationId xmlns:a16="http://schemas.microsoft.com/office/drawing/2014/main" xmlns="" id="{47E6609C-37BB-0144-ACFF-68F31F7889FB}"/>
              </a:ext>
            </a:extLst>
          </p:cNvPr>
          <p:cNvSpPr/>
          <p:nvPr/>
        </p:nvSpPr>
        <p:spPr>
          <a:xfrm>
            <a:off x="2366552" y="4449749"/>
            <a:ext cx="1847464" cy="1254446"/>
          </a:xfrm>
          <a:prstGeom prst="rect">
            <a:avLst/>
          </a:prstGeom>
        </p:spPr>
        <p:txBody>
          <a:bodyPr wrap="square">
            <a:spAutoFit/>
          </a:bodyPr>
          <a:lstStyle/>
          <a:p>
            <a:pPr>
              <a:lnSpc>
                <a:spcPct val="120000"/>
              </a:lnSpc>
            </a:pPr>
            <a:r>
              <a:rPr lang="pt-BR" sz="1600" b="1" dirty="0" smtClean="0">
                <a:solidFill>
                  <a:srgbClr val="262626"/>
                </a:solidFill>
              </a:rPr>
              <a:t>Se o seu recipiente de reciclagem cheirar, ele está contaminado</a:t>
            </a:r>
            <a:endParaRPr lang="pt-BR" sz="1600" b="1" dirty="0">
              <a:solidFill>
                <a:srgbClr val="262626"/>
              </a:solidFill>
            </a:endParaRPr>
          </a:p>
        </p:txBody>
      </p:sp>
      <p:pic>
        <p:nvPicPr>
          <p:cNvPr id="48" name="Picture 47" descr="Icon&#10;&#10;Description automatically generated">
            <a:extLst>
              <a:ext uri="{FF2B5EF4-FFF2-40B4-BE49-F238E27FC236}">
                <a16:creationId xmlns:a16="http://schemas.microsoft.com/office/drawing/2014/main" xmlns="" id="{F56CF076-021B-064B-AED8-2E50AAE4CF99}"/>
              </a:ext>
            </a:extLst>
          </p:cNvPr>
          <p:cNvPicPr>
            <a:picLocks noChangeAspect="1"/>
          </p:cNvPicPr>
          <p:nvPr/>
        </p:nvPicPr>
        <p:blipFill>
          <a:blip r:embed="rId6"/>
          <a:stretch>
            <a:fillRect/>
          </a:stretch>
        </p:blipFill>
        <p:spPr>
          <a:xfrm>
            <a:off x="240261" y="3896526"/>
            <a:ext cx="969496" cy="646331"/>
          </a:xfrm>
          <a:prstGeom prst="rect">
            <a:avLst/>
          </a:prstGeom>
        </p:spPr>
      </p:pic>
      <p:sp>
        <p:nvSpPr>
          <p:cNvPr id="49" name="Rectangle 48">
            <a:extLst>
              <a:ext uri="{FF2B5EF4-FFF2-40B4-BE49-F238E27FC236}">
                <a16:creationId xmlns:a16="http://schemas.microsoft.com/office/drawing/2014/main" xmlns="" id="{BB5A18ED-960F-0544-B083-C9BAB88E3868}"/>
              </a:ext>
            </a:extLst>
          </p:cNvPr>
          <p:cNvSpPr/>
          <p:nvPr/>
        </p:nvSpPr>
        <p:spPr>
          <a:xfrm>
            <a:off x="6327526" y="4337121"/>
            <a:ext cx="1815153" cy="1274195"/>
          </a:xfrm>
          <a:prstGeom prst="rect">
            <a:avLst/>
          </a:prstGeom>
        </p:spPr>
        <p:txBody>
          <a:bodyPr wrap="square">
            <a:spAutoFit/>
          </a:bodyPr>
          <a:lstStyle/>
          <a:p>
            <a:pPr>
              <a:lnSpc>
                <a:spcPct val="120000"/>
              </a:lnSpc>
            </a:pPr>
            <a:r>
              <a:rPr lang="pt-BR" sz="1600" b="1" dirty="0">
                <a:solidFill>
                  <a:srgbClr val="262626"/>
                </a:solidFill>
              </a:rPr>
              <a:t>Se você pode cutucar o dedo através dele,</a:t>
            </a:r>
          </a:p>
          <a:p>
            <a:pPr>
              <a:lnSpc>
                <a:spcPct val="120000"/>
              </a:lnSpc>
            </a:pPr>
            <a:r>
              <a:rPr lang="pt-BR" sz="1600" b="1" dirty="0">
                <a:solidFill>
                  <a:srgbClr val="262626"/>
                </a:solidFill>
              </a:rPr>
              <a:t>não </a:t>
            </a:r>
            <a:r>
              <a:rPr lang="pt-BR" sz="1600" b="1" dirty="0" smtClean="0">
                <a:solidFill>
                  <a:srgbClr val="262626"/>
                </a:solidFill>
              </a:rPr>
              <a:t>recicle</a:t>
            </a:r>
            <a:endParaRPr lang="pt-BR" sz="1600" b="1" dirty="0">
              <a:solidFill>
                <a:srgbClr val="262626"/>
              </a:solidFill>
            </a:endParaRPr>
          </a:p>
        </p:txBody>
      </p:sp>
      <p:pic>
        <p:nvPicPr>
          <p:cNvPr id="50" name="Picture 49" descr="Icon&#10;&#10;Description automatically generated">
            <a:extLst>
              <a:ext uri="{FF2B5EF4-FFF2-40B4-BE49-F238E27FC236}">
                <a16:creationId xmlns:a16="http://schemas.microsoft.com/office/drawing/2014/main" xmlns="" id="{D89B5FE7-E26E-784F-8DB0-09DDBDB40D58}"/>
              </a:ext>
            </a:extLst>
          </p:cNvPr>
          <p:cNvPicPr>
            <a:picLocks noChangeAspect="1"/>
          </p:cNvPicPr>
          <p:nvPr/>
        </p:nvPicPr>
        <p:blipFill>
          <a:blip r:embed="rId6"/>
          <a:stretch>
            <a:fillRect/>
          </a:stretch>
        </p:blipFill>
        <p:spPr>
          <a:xfrm>
            <a:off x="4257952" y="3896526"/>
            <a:ext cx="969496" cy="646331"/>
          </a:xfrm>
          <a:prstGeom prst="rect">
            <a:avLst/>
          </a:prstGeom>
        </p:spPr>
      </p:pic>
      <p:sp>
        <p:nvSpPr>
          <p:cNvPr id="51" name="Oval 50">
            <a:extLst>
              <a:ext uri="{FF2B5EF4-FFF2-40B4-BE49-F238E27FC236}">
                <a16:creationId xmlns:a16="http://schemas.microsoft.com/office/drawing/2014/main" xmlns="" id="{DAFCECD3-F6C3-2B4A-846D-ADDC47FC8EC4}"/>
              </a:ext>
            </a:extLst>
          </p:cNvPr>
          <p:cNvSpPr/>
          <p:nvPr/>
        </p:nvSpPr>
        <p:spPr>
          <a:xfrm>
            <a:off x="8130279" y="4056802"/>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2" name="Rectangle 51">
            <a:extLst>
              <a:ext uri="{FF2B5EF4-FFF2-40B4-BE49-F238E27FC236}">
                <a16:creationId xmlns:a16="http://schemas.microsoft.com/office/drawing/2014/main" xmlns="" id="{AF0943B1-B891-E04E-BDAE-7D6E840F871A}"/>
              </a:ext>
            </a:extLst>
          </p:cNvPr>
          <p:cNvSpPr/>
          <p:nvPr/>
        </p:nvSpPr>
        <p:spPr>
          <a:xfrm>
            <a:off x="10136586" y="4449749"/>
            <a:ext cx="1815153" cy="1254446"/>
          </a:xfrm>
          <a:prstGeom prst="rect">
            <a:avLst/>
          </a:prstGeom>
        </p:spPr>
        <p:txBody>
          <a:bodyPr wrap="square">
            <a:spAutoFit/>
          </a:bodyPr>
          <a:lstStyle/>
          <a:p>
            <a:pPr>
              <a:lnSpc>
                <a:spcPct val="120000"/>
              </a:lnSpc>
            </a:pPr>
            <a:r>
              <a:rPr lang="pt-BR" sz="1600" b="1" dirty="0" smtClean="0">
                <a:solidFill>
                  <a:srgbClr val="262626"/>
                </a:solidFill>
              </a:rPr>
              <a:t>Nunca recicle nada menor do que um cartão de identificação</a:t>
            </a:r>
            <a:endParaRPr lang="pt-BR" sz="1600" b="1" dirty="0">
              <a:solidFill>
                <a:srgbClr val="262626"/>
              </a:solidFill>
            </a:endParaRPr>
          </a:p>
        </p:txBody>
      </p:sp>
      <p:pic>
        <p:nvPicPr>
          <p:cNvPr id="53" name="Picture 52" descr="Icon&#10;&#10;Description automatically generated">
            <a:extLst>
              <a:ext uri="{FF2B5EF4-FFF2-40B4-BE49-F238E27FC236}">
                <a16:creationId xmlns:a16="http://schemas.microsoft.com/office/drawing/2014/main" xmlns="" id="{0C940B56-2952-A24C-8A13-C10D9506DD2B}"/>
              </a:ext>
            </a:extLst>
          </p:cNvPr>
          <p:cNvPicPr>
            <a:picLocks noChangeAspect="1"/>
          </p:cNvPicPr>
          <p:nvPr/>
        </p:nvPicPr>
        <p:blipFill>
          <a:blip r:embed="rId6"/>
          <a:stretch>
            <a:fillRect/>
          </a:stretch>
        </p:blipFill>
        <p:spPr>
          <a:xfrm>
            <a:off x="7930503" y="3896526"/>
            <a:ext cx="969496" cy="646331"/>
          </a:xfrm>
          <a:prstGeom prst="rect">
            <a:avLst/>
          </a:prstGeom>
        </p:spPr>
      </p:pic>
      <p:sp>
        <p:nvSpPr>
          <p:cNvPr id="54" name="Oval 53">
            <a:extLst>
              <a:ext uri="{FF2B5EF4-FFF2-40B4-BE49-F238E27FC236}">
                <a16:creationId xmlns:a16="http://schemas.microsoft.com/office/drawing/2014/main" xmlns="" id="{9F8D4338-4919-4A45-8D54-E0D2D47028B7}"/>
              </a:ext>
            </a:extLst>
          </p:cNvPr>
          <p:cNvSpPr/>
          <p:nvPr/>
        </p:nvSpPr>
        <p:spPr>
          <a:xfrm>
            <a:off x="4485657" y="2026697"/>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ctangle 54">
            <a:extLst>
              <a:ext uri="{FF2B5EF4-FFF2-40B4-BE49-F238E27FC236}">
                <a16:creationId xmlns:a16="http://schemas.microsoft.com/office/drawing/2014/main" xmlns="" id="{4C1A2C2A-409F-304A-A0A5-E57C91E5AE10}"/>
              </a:ext>
            </a:extLst>
          </p:cNvPr>
          <p:cNvSpPr/>
          <p:nvPr/>
        </p:nvSpPr>
        <p:spPr>
          <a:xfrm>
            <a:off x="6358906" y="2605701"/>
            <a:ext cx="1912259" cy="958980"/>
          </a:xfrm>
          <a:prstGeom prst="rect">
            <a:avLst/>
          </a:prstGeom>
        </p:spPr>
        <p:txBody>
          <a:bodyPr wrap="square">
            <a:spAutoFit/>
          </a:bodyPr>
          <a:lstStyle/>
          <a:p>
            <a:pPr>
              <a:lnSpc>
                <a:spcPct val="120000"/>
              </a:lnSpc>
            </a:pPr>
            <a:r>
              <a:rPr lang="pt-BR" sz="1600" b="1" dirty="0" smtClean="0">
                <a:solidFill>
                  <a:srgbClr val="262626"/>
                </a:solidFill>
              </a:rPr>
              <a:t>Separar</a:t>
            </a:r>
          </a:p>
          <a:p>
            <a:pPr>
              <a:lnSpc>
                <a:spcPct val="120000"/>
              </a:lnSpc>
            </a:pPr>
            <a:r>
              <a:rPr lang="pt-BR" sz="1600" b="1" dirty="0" smtClean="0">
                <a:solidFill>
                  <a:srgbClr val="262626"/>
                </a:solidFill>
              </a:rPr>
              <a:t>materiais combinados</a:t>
            </a:r>
            <a:endParaRPr lang="pt-BR" sz="1600" b="1" dirty="0">
              <a:solidFill>
                <a:srgbClr val="262626"/>
              </a:solidFill>
            </a:endParaRPr>
          </a:p>
        </p:txBody>
      </p:sp>
      <p:sp>
        <p:nvSpPr>
          <p:cNvPr id="57" name="Oval 56">
            <a:extLst>
              <a:ext uri="{FF2B5EF4-FFF2-40B4-BE49-F238E27FC236}">
                <a16:creationId xmlns:a16="http://schemas.microsoft.com/office/drawing/2014/main" xmlns="" id="{E9999BC2-E345-4E47-9577-0FD3DAACADB4}"/>
              </a:ext>
            </a:extLst>
          </p:cNvPr>
          <p:cNvSpPr/>
          <p:nvPr/>
        </p:nvSpPr>
        <p:spPr>
          <a:xfrm>
            <a:off x="8161659" y="2026697"/>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8" name="Rectangle 57">
            <a:extLst>
              <a:ext uri="{FF2B5EF4-FFF2-40B4-BE49-F238E27FC236}">
                <a16:creationId xmlns:a16="http://schemas.microsoft.com/office/drawing/2014/main" xmlns="" id="{2732D655-5E9E-DA43-8674-43FC34141CC4}"/>
              </a:ext>
            </a:extLst>
          </p:cNvPr>
          <p:cNvSpPr/>
          <p:nvPr/>
        </p:nvSpPr>
        <p:spPr>
          <a:xfrm>
            <a:off x="10133282" y="2243270"/>
            <a:ext cx="1815153" cy="1569660"/>
          </a:xfrm>
          <a:prstGeom prst="rect">
            <a:avLst/>
          </a:prstGeom>
        </p:spPr>
        <p:txBody>
          <a:bodyPr wrap="square">
            <a:spAutoFit/>
          </a:bodyPr>
          <a:lstStyle/>
          <a:p>
            <a:pPr>
              <a:lnSpc>
                <a:spcPct val="120000"/>
              </a:lnSpc>
            </a:pPr>
            <a:r>
              <a:rPr lang="pt-BR" sz="1600" b="1" dirty="0" smtClean="0">
                <a:solidFill>
                  <a:srgbClr val="262626"/>
                </a:solidFill>
              </a:rPr>
              <a:t>Mantenha seus recicláveis secos – com menos de uma colher de chá de líquido</a:t>
            </a:r>
            <a:endParaRPr lang="pt-BR" sz="1600" b="1" dirty="0">
              <a:solidFill>
                <a:srgbClr val="262626"/>
              </a:solidFill>
            </a:endParaRPr>
          </a:p>
        </p:txBody>
      </p:sp>
      <p:pic>
        <p:nvPicPr>
          <p:cNvPr id="59" name="Picture 58">
            <a:extLst>
              <a:ext uri="{FF2B5EF4-FFF2-40B4-BE49-F238E27FC236}">
                <a16:creationId xmlns:a16="http://schemas.microsoft.com/office/drawing/2014/main" xmlns="" id="{AFAB39D5-39EE-E648-BA13-CC44CA05625A}"/>
              </a:ext>
            </a:extLst>
          </p:cNvPr>
          <p:cNvPicPr>
            <a:picLocks noChangeAspect="1"/>
          </p:cNvPicPr>
          <p:nvPr/>
        </p:nvPicPr>
        <p:blipFill>
          <a:blip r:embed="rId7"/>
          <a:stretch>
            <a:fillRect/>
          </a:stretch>
        </p:blipFill>
        <p:spPr>
          <a:xfrm>
            <a:off x="7970504" y="1946543"/>
            <a:ext cx="944159" cy="629440"/>
          </a:xfrm>
          <a:prstGeom prst="rect">
            <a:avLst/>
          </a:prstGeom>
        </p:spPr>
      </p:pic>
      <p:pic>
        <p:nvPicPr>
          <p:cNvPr id="63" name="Picture 62">
            <a:extLst>
              <a:ext uri="{FF2B5EF4-FFF2-40B4-BE49-F238E27FC236}">
                <a16:creationId xmlns:a16="http://schemas.microsoft.com/office/drawing/2014/main" xmlns="" id="{D4E78C8E-58FA-E342-816C-5959435835E4}"/>
              </a:ext>
            </a:extLst>
          </p:cNvPr>
          <p:cNvPicPr>
            <a:picLocks noChangeAspect="1"/>
          </p:cNvPicPr>
          <p:nvPr/>
        </p:nvPicPr>
        <p:blipFill rotWithShape="1">
          <a:blip r:embed="rId8"/>
          <a:srcRect r="7" b="-1"/>
          <a:stretch/>
        </p:blipFill>
        <p:spPr>
          <a:xfrm>
            <a:off x="4576013" y="4004686"/>
            <a:ext cx="1617034" cy="1646293"/>
          </a:xfrm>
          <a:prstGeom prst="rect">
            <a:avLst/>
          </a:prstGeom>
        </p:spPr>
      </p:pic>
      <p:pic>
        <p:nvPicPr>
          <p:cNvPr id="64" name="Picture 63" descr="A picture containing light, dark&#10;&#10;Description automatically generated">
            <a:extLst>
              <a:ext uri="{FF2B5EF4-FFF2-40B4-BE49-F238E27FC236}">
                <a16:creationId xmlns:a16="http://schemas.microsoft.com/office/drawing/2014/main" xmlns="" id="{17BD7F45-222F-BD4F-83D8-7444936AD8DE}"/>
              </a:ext>
            </a:extLst>
          </p:cNvPr>
          <p:cNvPicPr>
            <a:picLocks noChangeAspect="1"/>
          </p:cNvPicPr>
          <p:nvPr/>
        </p:nvPicPr>
        <p:blipFill rotWithShape="1">
          <a:blip r:embed="rId9"/>
          <a:srcRect r="19" b="-24"/>
          <a:stretch/>
        </p:blipFill>
        <p:spPr>
          <a:xfrm>
            <a:off x="8271165" y="4524588"/>
            <a:ext cx="1595322" cy="1000359"/>
          </a:xfrm>
          <a:prstGeom prst="rect">
            <a:avLst/>
          </a:prstGeom>
        </p:spPr>
      </p:pic>
      <p:pic>
        <p:nvPicPr>
          <p:cNvPr id="66" name="Picture 65" descr="Logo&#10;&#10;Description automatically generated">
            <a:extLst>
              <a:ext uri="{FF2B5EF4-FFF2-40B4-BE49-F238E27FC236}">
                <a16:creationId xmlns:a16="http://schemas.microsoft.com/office/drawing/2014/main" xmlns="" id="{1278A364-075A-3E4E-8CA9-E8434655F6E1}"/>
              </a:ext>
            </a:extLst>
          </p:cNvPr>
          <p:cNvPicPr>
            <a:picLocks noChangeAspect="1"/>
          </p:cNvPicPr>
          <p:nvPr/>
        </p:nvPicPr>
        <p:blipFill rotWithShape="1">
          <a:blip r:embed="rId10"/>
          <a:srcRect r="6" b="-6"/>
          <a:stretch/>
        </p:blipFill>
        <p:spPr>
          <a:xfrm>
            <a:off x="8318130" y="2477417"/>
            <a:ext cx="1350139" cy="1047855"/>
          </a:xfrm>
          <a:prstGeom prst="rect">
            <a:avLst/>
          </a:prstGeom>
        </p:spPr>
      </p:pic>
      <p:sp>
        <p:nvSpPr>
          <p:cNvPr id="12" name="Rounded Rectangle 11">
            <a:extLst>
              <a:ext uri="{FF2B5EF4-FFF2-40B4-BE49-F238E27FC236}">
                <a16:creationId xmlns:a16="http://schemas.microsoft.com/office/drawing/2014/main" xmlns="" id="{C2A5B812-49EF-B148-B111-3070E80AAA8C}"/>
              </a:ext>
            </a:extLst>
          </p:cNvPr>
          <p:cNvSpPr/>
          <p:nvPr/>
        </p:nvSpPr>
        <p:spPr>
          <a:xfrm>
            <a:off x="240261" y="1468787"/>
            <a:ext cx="3458106" cy="198750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TextBox 12">
            <a:extLst>
              <a:ext uri="{FF2B5EF4-FFF2-40B4-BE49-F238E27FC236}">
                <a16:creationId xmlns:a16="http://schemas.microsoft.com/office/drawing/2014/main" xmlns="" id="{E1F56162-FD94-0243-ADA3-4940F5BD16D6}"/>
              </a:ext>
            </a:extLst>
          </p:cNvPr>
          <p:cNvSpPr txBox="1"/>
          <p:nvPr/>
        </p:nvSpPr>
        <p:spPr>
          <a:xfrm>
            <a:off x="354841" y="1466579"/>
            <a:ext cx="3343525" cy="2062103"/>
          </a:xfrm>
          <a:prstGeom prst="rect">
            <a:avLst/>
          </a:prstGeom>
          <a:noFill/>
        </p:spPr>
        <p:txBody>
          <a:bodyPr wrap="square" rtlCol="0">
            <a:spAutoFit/>
          </a:bodyPr>
          <a:lstStyle/>
          <a:p>
            <a:pPr algn="ctr"/>
            <a:r>
              <a:rPr lang="pt-BR" sz="32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Práticas </a:t>
            </a:r>
            <a:r>
              <a:rPr lang="pt-BR" sz="32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Recomendadas </a:t>
            </a:r>
            <a:r>
              <a:rPr lang="pt-BR" sz="32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e </a:t>
            </a:r>
            <a:r>
              <a:rPr lang="pt-BR" sz="32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Dicas </a:t>
            </a:r>
            <a:r>
              <a:rPr lang="pt-BR" sz="32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de </a:t>
            </a:r>
            <a:r>
              <a:rPr lang="pt-BR" sz="32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Reciclagem</a:t>
            </a:r>
            <a:endParaRPr lang="pt-BR" sz="32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a:extLst>
              <a:ext uri="{FF2B5EF4-FFF2-40B4-BE49-F238E27FC236}">
                <a16:creationId xmlns:a16="http://schemas.microsoft.com/office/drawing/2014/main" xmlns="" id="{63183C07-510A-2D42-8DDA-5DB3CA74854E}"/>
              </a:ext>
            </a:extLst>
          </p:cNvPr>
          <p:cNvPicPr>
            <a:picLocks noChangeAspect="1"/>
          </p:cNvPicPr>
          <p:nvPr/>
        </p:nvPicPr>
        <p:blipFill rotWithShape="1">
          <a:blip r:embed="rId11"/>
          <a:srcRect r="51771" b="14"/>
          <a:stretch/>
        </p:blipFill>
        <p:spPr>
          <a:xfrm>
            <a:off x="5023980" y="2150320"/>
            <a:ext cx="538038" cy="1531298"/>
          </a:xfrm>
          <a:prstGeom prst="rect">
            <a:avLst/>
          </a:prstGeom>
        </p:spPr>
      </p:pic>
      <p:pic>
        <p:nvPicPr>
          <p:cNvPr id="29" name="Picture 28">
            <a:extLst>
              <a:ext uri="{FF2B5EF4-FFF2-40B4-BE49-F238E27FC236}">
                <a16:creationId xmlns:a16="http://schemas.microsoft.com/office/drawing/2014/main" xmlns="" id="{913EF023-1943-3D4E-8F30-4124AA38C234}"/>
              </a:ext>
            </a:extLst>
          </p:cNvPr>
          <p:cNvPicPr>
            <a:picLocks noChangeAspect="1"/>
          </p:cNvPicPr>
          <p:nvPr/>
        </p:nvPicPr>
        <p:blipFill rotWithShape="1">
          <a:blip r:embed="rId11"/>
          <a:srcRect l="47206" r="-18" b="14"/>
          <a:stretch/>
        </p:blipFill>
        <p:spPr>
          <a:xfrm>
            <a:off x="5245440" y="1622846"/>
            <a:ext cx="807489" cy="2098716"/>
          </a:xfrm>
          <a:prstGeom prst="rect">
            <a:avLst/>
          </a:prstGeom>
        </p:spPr>
      </p:pic>
      <p:sp>
        <p:nvSpPr>
          <p:cNvPr id="8" name="Arc 7">
            <a:extLst>
              <a:ext uri="{FF2B5EF4-FFF2-40B4-BE49-F238E27FC236}">
                <a16:creationId xmlns:a16="http://schemas.microsoft.com/office/drawing/2014/main" xmlns="" id="{23F3CB08-F8AF-524B-97E1-A64DBA41385C}"/>
              </a:ext>
            </a:extLst>
          </p:cNvPr>
          <p:cNvSpPr/>
          <p:nvPr/>
        </p:nvSpPr>
        <p:spPr>
          <a:xfrm>
            <a:off x="5163043" y="2497631"/>
            <a:ext cx="807489" cy="1054100"/>
          </a:xfrm>
          <a:prstGeom prst="arc">
            <a:avLst/>
          </a:prstGeom>
          <a:ln w="28575">
            <a:solidFill>
              <a:srgbClr val="3AC69D"/>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pic>
        <p:nvPicPr>
          <p:cNvPr id="31" name="Picture 30">
            <a:extLst>
              <a:ext uri="{FF2B5EF4-FFF2-40B4-BE49-F238E27FC236}">
                <a16:creationId xmlns:a16="http://schemas.microsoft.com/office/drawing/2014/main" xmlns="" id="{E2F56714-8C17-C641-AD38-B475E7E40086}"/>
              </a:ext>
            </a:extLst>
          </p:cNvPr>
          <p:cNvPicPr>
            <a:picLocks noChangeAspect="1"/>
          </p:cNvPicPr>
          <p:nvPr/>
        </p:nvPicPr>
        <p:blipFill>
          <a:blip r:embed="rId7"/>
          <a:stretch>
            <a:fillRect/>
          </a:stretch>
        </p:blipFill>
        <p:spPr>
          <a:xfrm>
            <a:off x="4087335" y="1944022"/>
            <a:ext cx="944159" cy="629440"/>
          </a:xfrm>
          <a:prstGeom prst="rect">
            <a:avLst/>
          </a:prstGeom>
        </p:spPr>
      </p:pic>
      <p:sp>
        <p:nvSpPr>
          <p:cNvPr id="2" name="Slide Number Placeholder 1">
            <a:extLst>
              <a:ext uri="{FF2B5EF4-FFF2-40B4-BE49-F238E27FC236}">
                <a16:creationId xmlns:a16="http://schemas.microsoft.com/office/drawing/2014/main" xmlns="" id="{B19FA8CA-3D3A-09FC-4CE2-F0ADDC004C67}"/>
              </a:ext>
            </a:extLst>
          </p:cNvPr>
          <p:cNvSpPr>
            <a:spLocks noGrp="1"/>
          </p:cNvSpPr>
          <p:nvPr>
            <p:ph type="sldNum" sz="quarter" idx="12"/>
          </p:nvPr>
        </p:nvSpPr>
        <p:spPr/>
        <p:txBody>
          <a:bodyPr/>
          <a:lstStyle/>
          <a:p>
            <a:fld id="{A49FEDE7-8061-9B4D-88A1-7EA83A94C31B}" type="slidenum">
              <a:rPr lang="pt-BR" smtClean="0"/>
              <a:t>10</a:t>
            </a:fld>
            <a:endParaRPr lang="pt-BR" dirty="0"/>
          </a:p>
        </p:txBody>
      </p:sp>
    </p:spTree>
    <p:extLst>
      <p:ext uri="{BB962C8B-B14F-4D97-AF65-F5344CB8AC3E}">
        <p14:creationId xmlns:p14="http://schemas.microsoft.com/office/powerpoint/2010/main" val="176160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9"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2" name="Google Shape;252;p9"/>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lvl="0" algn="ctr"/>
            <a:r>
              <a:rPr lang="pt-BR" sz="4000" b="1" dirty="0">
                <a:solidFill>
                  <a:srgbClr val="262626"/>
                </a:solidFill>
                <a:ea typeface="Calibri"/>
                <a:cs typeface="Calibri"/>
                <a:sym typeface="Calibri"/>
              </a:rPr>
              <a:t>Resíduos Oceânicos </a:t>
            </a:r>
            <a:endParaRPr lang="pt-BR" sz="4000" dirty="0"/>
          </a:p>
        </p:txBody>
      </p:sp>
      <p:pic>
        <p:nvPicPr>
          <p:cNvPr id="5" name="Picture 4" descr="A picture containing outdoor, sky, water, people&#10;&#10;Description automatically generated">
            <a:extLst>
              <a:ext uri="{FF2B5EF4-FFF2-40B4-BE49-F238E27FC236}">
                <a16:creationId xmlns:a16="http://schemas.microsoft.com/office/drawing/2014/main" xmlns="" id="{6E7D8C97-AD61-FC48-8D25-CFDF989199A7}"/>
              </a:ext>
            </a:extLst>
          </p:cNvPr>
          <p:cNvPicPr>
            <a:picLocks noChangeAspect="1"/>
          </p:cNvPicPr>
          <p:nvPr/>
        </p:nvPicPr>
        <p:blipFill>
          <a:blip r:embed="rId4"/>
          <a:stretch>
            <a:fillRect/>
          </a:stretch>
        </p:blipFill>
        <p:spPr>
          <a:xfrm>
            <a:off x="548477" y="1314362"/>
            <a:ext cx="4381332" cy="4182549"/>
          </a:xfrm>
          <a:prstGeom prst="rect">
            <a:avLst/>
          </a:prstGeom>
        </p:spPr>
      </p:pic>
      <p:pic>
        <p:nvPicPr>
          <p:cNvPr id="7" name="Picture 6" descr="A person surfing on a wave&#10;&#10;Description automatically generated with low confidence">
            <a:extLst>
              <a:ext uri="{FF2B5EF4-FFF2-40B4-BE49-F238E27FC236}">
                <a16:creationId xmlns:a16="http://schemas.microsoft.com/office/drawing/2014/main" xmlns="" id="{99413EA7-BD3C-434A-9981-B772C62A1809}"/>
              </a:ext>
            </a:extLst>
          </p:cNvPr>
          <p:cNvPicPr>
            <a:picLocks noChangeAspect="1"/>
          </p:cNvPicPr>
          <p:nvPr/>
        </p:nvPicPr>
        <p:blipFill>
          <a:blip r:embed="rId5"/>
          <a:stretch>
            <a:fillRect/>
          </a:stretch>
        </p:blipFill>
        <p:spPr>
          <a:xfrm>
            <a:off x="5088836" y="1314361"/>
            <a:ext cx="6671466" cy="4186345"/>
          </a:xfrm>
          <a:prstGeom prst="rect">
            <a:avLst/>
          </a:prstGeom>
        </p:spPr>
      </p:pic>
      <p:pic>
        <p:nvPicPr>
          <p:cNvPr id="12" name="Picture 11" descr="Map&#10;&#10;Description automatically generated">
            <a:extLst>
              <a:ext uri="{FF2B5EF4-FFF2-40B4-BE49-F238E27FC236}">
                <a16:creationId xmlns:a16="http://schemas.microsoft.com/office/drawing/2014/main" xmlns="" id="{C07B9438-E149-DF49-8DF2-9A367E477792}"/>
              </a:ext>
            </a:extLst>
          </p:cNvPr>
          <p:cNvPicPr>
            <a:picLocks noChangeAspect="1"/>
          </p:cNvPicPr>
          <p:nvPr/>
        </p:nvPicPr>
        <p:blipFill>
          <a:blip r:embed="rId6"/>
          <a:stretch>
            <a:fillRect/>
          </a:stretch>
        </p:blipFill>
        <p:spPr>
          <a:xfrm>
            <a:off x="431698" y="876319"/>
            <a:ext cx="11436871" cy="5038324"/>
          </a:xfrm>
          <a:prstGeom prst="rect">
            <a:avLst/>
          </a:prstGeom>
        </p:spPr>
      </p:pic>
      <p:pic>
        <p:nvPicPr>
          <p:cNvPr id="14" name="Picture 13" descr="A picture containing outdoor, sky, ground, water&#10;&#10;Description automatically generated">
            <a:extLst>
              <a:ext uri="{FF2B5EF4-FFF2-40B4-BE49-F238E27FC236}">
                <a16:creationId xmlns:a16="http://schemas.microsoft.com/office/drawing/2014/main" xmlns="" id="{6F0DBA80-0954-8D4D-87C6-F9F4D2514578}"/>
              </a:ext>
            </a:extLst>
          </p:cNvPr>
          <p:cNvPicPr>
            <a:picLocks noChangeAspect="1"/>
          </p:cNvPicPr>
          <p:nvPr/>
        </p:nvPicPr>
        <p:blipFill>
          <a:blip r:embed="rId7"/>
          <a:stretch>
            <a:fillRect/>
          </a:stretch>
        </p:blipFill>
        <p:spPr>
          <a:xfrm>
            <a:off x="5596749" y="876319"/>
            <a:ext cx="6279937" cy="5038324"/>
          </a:xfrm>
          <a:prstGeom prst="rect">
            <a:avLst/>
          </a:prstGeom>
        </p:spPr>
      </p:pic>
      <p:pic>
        <p:nvPicPr>
          <p:cNvPr id="20" name="Picture 19" descr="A picture containing aircraft, airplane&#10;&#10;Description automatically generated">
            <a:extLst>
              <a:ext uri="{FF2B5EF4-FFF2-40B4-BE49-F238E27FC236}">
                <a16:creationId xmlns:a16="http://schemas.microsoft.com/office/drawing/2014/main" xmlns="" id="{D38FB304-4B62-274C-9BD5-247AC33BA6BF}"/>
              </a:ext>
            </a:extLst>
          </p:cNvPr>
          <p:cNvPicPr>
            <a:picLocks noChangeAspect="1"/>
          </p:cNvPicPr>
          <p:nvPr/>
        </p:nvPicPr>
        <p:blipFill>
          <a:blip r:embed="rId8"/>
          <a:stretch>
            <a:fillRect/>
          </a:stretch>
        </p:blipFill>
        <p:spPr>
          <a:xfrm>
            <a:off x="1548613" y="2097156"/>
            <a:ext cx="3048000" cy="1536700"/>
          </a:xfrm>
          <a:prstGeom prst="rect">
            <a:avLst/>
          </a:prstGeom>
        </p:spPr>
      </p:pic>
      <p:sp>
        <p:nvSpPr>
          <p:cNvPr id="2" name="Slide Number Placeholder 1">
            <a:extLst>
              <a:ext uri="{FF2B5EF4-FFF2-40B4-BE49-F238E27FC236}">
                <a16:creationId xmlns:a16="http://schemas.microsoft.com/office/drawing/2014/main" xmlns="" id="{1653D19D-D8A2-D9A6-AEB0-4E620FC80491}"/>
              </a:ext>
            </a:extLst>
          </p:cNvPr>
          <p:cNvSpPr>
            <a:spLocks noGrp="1"/>
          </p:cNvSpPr>
          <p:nvPr>
            <p:ph type="sldNum" sz="quarter" idx="12"/>
          </p:nvPr>
        </p:nvSpPr>
        <p:spPr/>
        <p:txBody>
          <a:bodyPr/>
          <a:lstStyle/>
          <a:p>
            <a:fld id="{A49FEDE7-8061-9B4D-88A1-7EA83A94C31B}" type="slidenum">
              <a:rPr lang="x-none" smtClean="0"/>
              <a:t>11</a:t>
            </a:fld>
            <a:endParaRPr lang="x-none"/>
          </a:p>
        </p:txBody>
      </p:sp>
      <p:sp>
        <p:nvSpPr>
          <p:cNvPr id="10" name="CaixaDeTexto 9"/>
          <p:cNvSpPr txBox="1"/>
          <p:nvPr/>
        </p:nvSpPr>
        <p:spPr>
          <a:xfrm>
            <a:off x="682386" y="1083529"/>
            <a:ext cx="923651" cy="461665"/>
          </a:xfrm>
          <a:prstGeom prst="rect">
            <a:avLst/>
          </a:prstGeom>
          <a:solidFill>
            <a:schemeClr val="bg1"/>
          </a:solidFill>
        </p:spPr>
        <p:txBody>
          <a:bodyPr wrap="none" rtlCol="0">
            <a:spAutoFit/>
          </a:bodyPr>
          <a:lstStyle/>
          <a:p>
            <a:r>
              <a:rPr lang="pt-BR" sz="2400" b="1" dirty="0" smtClean="0"/>
              <a:t>Mapa</a:t>
            </a:r>
            <a:endParaRPr lang="pt-BR" sz="2400" b="1" dirty="0"/>
          </a:p>
        </p:txBody>
      </p:sp>
      <p:sp>
        <p:nvSpPr>
          <p:cNvPr id="11" name="CaixaDeTexto 10"/>
          <p:cNvSpPr txBox="1"/>
          <p:nvPr/>
        </p:nvSpPr>
        <p:spPr>
          <a:xfrm>
            <a:off x="1923772" y="1083529"/>
            <a:ext cx="1148841" cy="461665"/>
          </a:xfrm>
          <a:prstGeom prst="rect">
            <a:avLst/>
          </a:prstGeom>
          <a:solidFill>
            <a:schemeClr val="bg1"/>
          </a:solidFill>
        </p:spPr>
        <p:txBody>
          <a:bodyPr wrap="none" rtlCol="0">
            <a:spAutoFit/>
          </a:bodyPr>
          <a:lstStyle/>
          <a:p>
            <a:r>
              <a:rPr lang="pt-BR" sz="2400" b="1" dirty="0" smtClean="0">
                <a:solidFill>
                  <a:schemeClr val="tx1">
                    <a:lumMod val="50000"/>
                    <a:lumOff val="50000"/>
                  </a:schemeClr>
                </a:solidFill>
              </a:rPr>
              <a:t>Satélite</a:t>
            </a:r>
            <a:endParaRPr lang="pt-BR" sz="2400" b="1" dirty="0">
              <a:solidFill>
                <a:schemeClr val="tx1">
                  <a:lumMod val="50000"/>
                  <a:lumOff val="50000"/>
                </a:schemeClr>
              </a:solidFill>
            </a:endParaRPr>
          </a:p>
        </p:txBody>
      </p:sp>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773" y="3737954"/>
            <a:ext cx="990600" cy="711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ixaDeTexto 14"/>
          <p:cNvSpPr txBox="1"/>
          <p:nvPr/>
        </p:nvSpPr>
        <p:spPr>
          <a:xfrm>
            <a:off x="466589" y="3902815"/>
            <a:ext cx="1133106" cy="830997"/>
          </a:xfrm>
          <a:prstGeom prst="rect">
            <a:avLst/>
          </a:prstGeom>
          <a:noFill/>
        </p:spPr>
        <p:txBody>
          <a:bodyPr wrap="square" rtlCol="0">
            <a:spAutoFit/>
          </a:bodyPr>
          <a:lstStyle/>
          <a:p>
            <a:pPr algn="ctr"/>
            <a:r>
              <a:rPr lang="pt-BR" sz="1600" dirty="0">
                <a:solidFill>
                  <a:schemeClr val="accent1">
                    <a:lumMod val="75000"/>
                  </a:schemeClr>
                </a:solidFill>
              </a:rPr>
              <a:t>Oceano Pacífico Norte</a:t>
            </a:r>
          </a:p>
        </p:txBody>
      </p:sp>
    </p:spTree>
    <p:extLst>
      <p:ext uri="{BB962C8B-B14F-4D97-AF65-F5344CB8AC3E}">
        <p14:creationId xmlns:p14="http://schemas.microsoft.com/office/powerpoint/2010/main" val="24504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9"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3" name="Google Shape;253;p9"/>
          <p:cNvSpPr txBox="1"/>
          <p:nvPr/>
        </p:nvSpPr>
        <p:spPr>
          <a:xfrm>
            <a:off x="883603" y="4780206"/>
            <a:ext cx="11308397" cy="1785064"/>
          </a:xfrm>
          <a:prstGeom prst="rect">
            <a:avLst/>
          </a:prstGeom>
          <a:noFill/>
          <a:ln>
            <a:noFill/>
          </a:ln>
        </p:spPr>
        <p:txBody>
          <a:bodyPr spcFirstLastPara="1" wrap="square" lIns="91425" tIns="45700" rIns="91425" bIns="45700" anchor="t" anchorCtr="0">
            <a:spAutoFit/>
          </a:bodyPr>
          <a:lstStyle/>
          <a:p>
            <a:r>
              <a:rPr lang="pt-BR" sz="3600" b="1" dirty="0" smtClean="0">
                <a:solidFill>
                  <a:srgbClr val="29C7F7"/>
                </a:solidFill>
              </a:rPr>
              <a:t>Mais da metade </a:t>
            </a:r>
            <a:r>
              <a:rPr lang="pt-BR" sz="3600" dirty="0" smtClean="0"/>
              <a:t>das tartarugas do mundo já comeram plástico.</a:t>
            </a:r>
          </a:p>
          <a:p>
            <a:pPr marL="0" marR="0" lvl="0" indent="0" algn="l" rtl="0">
              <a:spcBef>
                <a:spcPts val="0"/>
              </a:spcBef>
              <a:spcAft>
                <a:spcPts val="0"/>
              </a:spcAft>
              <a:buNone/>
            </a:pPr>
            <a:endParaRPr lang="pt-BR" sz="3800" dirty="0"/>
          </a:p>
        </p:txBody>
      </p:sp>
      <p:pic>
        <p:nvPicPr>
          <p:cNvPr id="14" name="Google Shape;233;p7" descr="A picture containing text, basketball, sport&#10;&#10;Description automatically generated">
            <a:extLst>
              <a:ext uri="{FF2B5EF4-FFF2-40B4-BE49-F238E27FC236}">
                <a16:creationId xmlns:a16="http://schemas.microsoft.com/office/drawing/2014/main" xmlns="" id="{A769FF24-0694-5348-BDB3-309E23B529B1}"/>
              </a:ext>
            </a:extLst>
          </p:cNvPr>
          <p:cNvPicPr preferRelativeResize="0"/>
          <p:nvPr/>
        </p:nvPicPr>
        <p:blipFill rotWithShape="1">
          <a:blip r:embed="rId4">
            <a:alphaModFix/>
          </a:blip>
          <a:srcRect/>
          <a:stretch/>
        </p:blipFill>
        <p:spPr>
          <a:xfrm>
            <a:off x="1223680" y="136525"/>
            <a:ext cx="9744639" cy="5628526"/>
          </a:xfrm>
          <a:prstGeom prst="rect">
            <a:avLst/>
          </a:prstGeom>
          <a:noFill/>
          <a:ln>
            <a:noFill/>
          </a:ln>
        </p:spPr>
      </p:pic>
      <p:sp>
        <p:nvSpPr>
          <p:cNvPr id="4" name="TextBox 3">
            <a:extLst>
              <a:ext uri="{FF2B5EF4-FFF2-40B4-BE49-F238E27FC236}">
                <a16:creationId xmlns:a16="http://schemas.microsoft.com/office/drawing/2014/main" xmlns="" id="{6661FAA3-6AFF-8743-822C-5BD2BAEF02E9}"/>
              </a:ext>
            </a:extLst>
          </p:cNvPr>
          <p:cNvSpPr txBox="1"/>
          <p:nvPr/>
        </p:nvSpPr>
        <p:spPr>
          <a:xfrm>
            <a:off x="3291064" y="1265030"/>
            <a:ext cx="6493474" cy="2923877"/>
          </a:xfrm>
          <a:prstGeom prst="rect">
            <a:avLst/>
          </a:prstGeom>
          <a:noFill/>
        </p:spPr>
        <p:txBody>
          <a:bodyPr wrap="square" rtlCol="0">
            <a:spAutoFit/>
          </a:bodyPr>
          <a:lstStyle/>
          <a:p>
            <a:pPr lvl="0"/>
            <a:r>
              <a:rPr lang="pt-BR" sz="4800" b="1" dirty="0" smtClean="0">
                <a:solidFill>
                  <a:schemeClr val="bg1"/>
                </a:solidFill>
              </a:rPr>
              <a:t>Quanto lixo oceânico é ingerido por animais oceânicos</a:t>
            </a:r>
            <a:r>
              <a:rPr lang="pt-BR" sz="4800" b="1" dirty="0" smtClean="0">
                <a:solidFill>
                  <a:schemeClr val="bg1"/>
                </a:solidFill>
              </a:rPr>
              <a:t>?</a:t>
            </a:r>
          </a:p>
          <a:p>
            <a:endParaRPr lang="pt-BR" sz="4000" dirty="0">
              <a:solidFill>
                <a:schemeClr val="bg1"/>
              </a:solidFill>
            </a:endParaRPr>
          </a:p>
        </p:txBody>
      </p:sp>
      <p:pic>
        <p:nvPicPr>
          <p:cNvPr id="8" name="Picture 7">
            <a:extLst>
              <a:ext uri="{FF2B5EF4-FFF2-40B4-BE49-F238E27FC236}">
                <a16:creationId xmlns:a16="http://schemas.microsoft.com/office/drawing/2014/main" xmlns="" id="{BDDAACB1-C3FD-5D48-BFDC-C0B55889B56E}"/>
              </a:ext>
            </a:extLst>
          </p:cNvPr>
          <p:cNvPicPr>
            <a:picLocks noChangeAspect="1"/>
          </p:cNvPicPr>
          <p:nvPr/>
        </p:nvPicPr>
        <p:blipFill>
          <a:blip r:embed="rId5"/>
          <a:stretch>
            <a:fillRect/>
          </a:stretch>
        </p:blipFill>
        <p:spPr>
          <a:xfrm>
            <a:off x="1961885" y="623966"/>
            <a:ext cx="8568475" cy="5141085"/>
          </a:xfrm>
          <a:prstGeom prst="rect">
            <a:avLst/>
          </a:prstGeom>
        </p:spPr>
      </p:pic>
      <p:sp>
        <p:nvSpPr>
          <p:cNvPr id="2" name="Slide Number Placeholder 1">
            <a:extLst>
              <a:ext uri="{FF2B5EF4-FFF2-40B4-BE49-F238E27FC236}">
                <a16:creationId xmlns:a16="http://schemas.microsoft.com/office/drawing/2014/main" xmlns="" id="{9D56EC81-92E9-850A-E539-E786CF820D2C}"/>
              </a:ext>
            </a:extLst>
          </p:cNvPr>
          <p:cNvSpPr>
            <a:spLocks noGrp="1"/>
          </p:cNvSpPr>
          <p:nvPr>
            <p:ph type="sldNum" sz="quarter" idx="12"/>
          </p:nvPr>
        </p:nvSpPr>
        <p:spPr/>
        <p:txBody>
          <a:bodyPr/>
          <a:lstStyle/>
          <a:p>
            <a:fld id="{A49FEDE7-8061-9B4D-88A1-7EA83A94C31B}" type="slidenum">
              <a:rPr lang="pt-BR" smtClean="0"/>
              <a:t>12</a:t>
            </a:fld>
            <a:endParaRPr lang="pt-BR" dirty="0"/>
          </a:p>
        </p:txBody>
      </p:sp>
    </p:spTree>
    <p:extLst>
      <p:ext uri="{BB962C8B-B14F-4D97-AF65-F5344CB8AC3E}">
        <p14:creationId xmlns:p14="http://schemas.microsoft.com/office/powerpoint/2010/main" val="24432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anim calcmode="lin" valueType="num">
                                      <p:cBhvr>
                                        <p:cTn id="8" dur="1000" fill="hold"/>
                                        <p:tgtEl>
                                          <p:spTgt spid="253"/>
                                        </p:tgtEl>
                                        <p:attrNameLst>
                                          <p:attrName>ppt_x</p:attrName>
                                        </p:attrNameLst>
                                      </p:cBhvr>
                                      <p:tavLst>
                                        <p:tav tm="0">
                                          <p:val>
                                            <p:strVal val="#ppt_x"/>
                                          </p:val>
                                        </p:tav>
                                        <p:tav tm="100000">
                                          <p:val>
                                            <p:strVal val="#ppt_x"/>
                                          </p:val>
                                        </p:tav>
                                      </p:tavLst>
                                    </p:anim>
                                    <p:anim calcmode="lin" valueType="num">
                                      <p:cBhvr>
                                        <p:cTn id="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FA43B758-C8CE-0747-A0BD-01B054076AE1}"/>
              </a:ext>
            </a:extLst>
          </p:cNvPr>
          <p:cNvPicPr>
            <a:picLocks noChangeAspect="1"/>
          </p:cNvPicPr>
          <p:nvPr/>
        </p:nvPicPr>
        <p:blipFill rotWithShape="1">
          <a:blip r:embed="rId4"/>
          <a:srcRect r="11" b="25"/>
          <a:stretch/>
        </p:blipFill>
        <p:spPr>
          <a:xfrm>
            <a:off x="1255510" y="939700"/>
            <a:ext cx="9291874" cy="734946"/>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4" y="73820"/>
            <a:ext cx="12844525" cy="1200329"/>
          </a:xfrm>
          <a:prstGeom prst="rect">
            <a:avLst/>
          </a:prstGeom>
          <a:noFill/>
        </p:spPr>
        <p:txBody>
          <a:bodyPr wrap="square" rtlCol="0">
            <a:spAutoFit/>
          </a:bodyPr>
          <a:lstStyle/>
          <a:p>
            <a:pPr algn="ctr"/>
            <a:r>
              <a:rPr lang="pt-BR" sz="3600" b="1" dirty="0">
                <a:solidFill>
                  <a:srgbClr val="262626"/>
                </a:solidFill>
                <a:latin typeface="Calibri" panose="020F0502020204030204" pitchFamily="34" charset="0"/>
                <a:ea typeface="SimSun" panose="02010600030101010101" pitchFamily="2" charset="-122"/>
                <a:cs typeface="Calibri" panose="020F0502020204030204" pitchFamily="34" charset="0"/>
              </a:rPr>
              <a:t>Dicas de reciclagem que podemos compartilhar para inspirar outras pessoas a </a:t>
            </a:r>
            <a:r>
              <a:rPr lang="pt-BR" sz="3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reciclarem</a:t>
            </a:r>
            <a:r>
              <a:rPr lang="en-US" sz="3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a:t>
            </a:r>
            <a:endPar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34" name="Rounded Rectangle 33">
            <a:extLst>
              <a:ext uri="{FF2B5EF4-FFF2-40B4-BE49-F238E27FC236}">
                <a16:creationId xmlns:a16="http://schemas.microsoft.com/office/drawing/2014/main" xmlns="" id="{73918A02-68C2-2E4E-A464-0A3EAF3A9487}"/>
              </a:ext>
            </a:extLst>
          </p:cNvPr>
          <p:cNvSpPr/>
          <p:nvPr/>
        </p:nvSpPr>
        <p:spPr>
          <a:xfrm>
            <a:off x="284593" y="1674646"/>
            <a:ext cx="4844620" cy="1133584"/>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TextBox 31">
            <a:extLst>
              <a:ext uri="{FF2B5EF4-FFF2-40B4-BE49-F238E27FC236}">
                <a16:creationId xmlns:a16="http://schemas.microsoft.com/office/drawing/2014/main" xmlns="" id="{AA7F59A0-7ECE-C941-AF11-1B084F21D128}"/>
              </a:ext>
            </a:extLst>
          </p:cNvPr>
          <p:cNvSpPr txBox="1"/>
          <p:nvPr/>
        </p:nvSpPr>
        <p:spPr>
          <a:xfrm>
            <a:off x="427468" y="1760052"/>
            <a:ext cx="4844620" cy="1015663"/>
          </a:xfrm>
          <a:prstGeom prst="rect">
            <a:avLst/>
          </a:prstGeom>
          <a:noFill/>
        </p:spPr>
        <p:txBody>
          <a:bodyPr wrap="square" rtlCol="0">
            <a:spAutoFit/>
          </a:bodyPr>
          <a:lstStyle/>
          <a:p>
            <a:r>
              <a:rPr lang="pt-BR" sz="2000" b="1" dirty="0">
                <a:solidFill>
                  <a:schemeClr val="bg1"/>
                </a:solidFill>
                <a:latin typeface="Calibri" panose="020F0502020204030204" pitchFamily="34" charset="0"/>
                <a:ea typeface="SimSun" panose="02010600030101010101" pitchFamily="2" charset="-122"/>
                <a:cs typeface="Calibri" panose="020F0502020204030204" pitchFamily="34" charset="0"/>
              </a:rPr>
              <a:t>Encontre o #1PET no fundo das garrafas de plástico e </a:t>
            </a:r>
            <a:r>
              <a:rPr lang="pt-BR" sz="20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recicle-a.  </a:t>
            </a:r>
            <a:r>
              <a:rPr lang="pt-BR" sz="2000" dirty="0">
                <a:solidFill>
                  <a:schemeClr val="bg1"/>
                </a:solidFill>
                <a:latin typeface="Calibri" panose="020F0502020204030204" pitchFamily="34" charset="0"/>
                <a:ea typeface="SimSun" panose="02010600030101010101" pitchFamily="2" charset="-122"/>
                <a:cs typeface="Calibri" panose="020F0502020204030204" pitchFamily="34" charset="0"/>
              </a:rPr>
              <a:t>As garrafas de plástico PET são totalmente recicláveis</a:t>
            </a:r>
            <a:r>
              <a:rPr lang="en-US" sz="2000"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35" name="Rounded Rectangle 34">
            <a:extLst>
              <a:ext uri="{FF2B5EF4-FFF2-40B4-BE49-F238E27FC236}">
                <a16:creationId xmlns:a16="http://schemas.microsoft.com/office/drawing/2014/main" xmlns="" id="{BBEF8E03-2FF4-E148-A37C-9D2E5A5093FE}"/>
              </a:ext>
            </a:extLst>
          </p:cNvPr>
          <p:cNvSpPr/>
          <p:nvPr/>
        </p:nvSpPr>
        <p:spPr>
          <a:xfrm>
            <a:off x="6777037" y="1674646"/>
            <a:ext cx="4844620" cy="113358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TextBox 35">
            <a:extLst>
              <a:ext uri="{FF2B5EF4-FFF2-40B4-BE49-F238E27FC236}">
                <a16:creationId xmlns:a16="http://schemas.microsoft.com/office/drawing/2014/main" xmlns="" id="{88AE90FD-250C-BB4A-8B0C-E877FEE0C042}"/>
              </a:ext>
            </a:extLst>
          </p:cNvPr>
          <p:cNvSpPr txBox="1"/>
          <p:nvPr/>
        </p:nvSpPr>
        <p:spPr>
          <a:xfrm>
            <a:off x="6940168" y="1894062"/>
            <a:ext cx="4576103" cy="707886"/>
          </a:xfrm>
          <a:prstGeom prst="rect">
            <a:avLst/>
          </a:prstGeom>
          <a:noFill/>
        </p:spPr>
        <p:txBody>
          <a:bodyPr wrap="square" rtlCol="0">
            <a:spAutoFit/>
          </a:bodyPr>
          <a:lstStyle/>
          <a:p>
            <a:r>
              <a:rPr lang="pt-BR" sz="2000" b="1" dirty="0">
                <a:solidFill>
                  <a:schemeClr val="bg1"/>
                </a:solidFill>
                <a:latin typeface="Calibri" panose="020F0502020204030204" pitchFamily="34" charset="0"/>
                <a:ea typeface="SimSun" panose="02010600030101010101" pitchFamily="2" charset="-122"/>
                <a:cs typeface="Calibri" panose="020F0502020204030204" pitchFamily="34" charset="0"/>
              </a:rPr>
              <a:t>Recicle os itens na lixeira correta, onde você verá o símbolo de reciclagem</a:t>
            </a:r>
            <a:r>
              <a:rPr lang="en-US" sz="20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7" name="Picture 36" descr="A picture containing orange&#10;&#10;Description automatically generated">
            <a:extLst>
              <a:ext uri="{FF2B5EF4-FFF2-40B4-BE49-F238E27FC236}">
                <a16:creationId xmlns:a16="http://schemas.microsoft.com/office/drawing/2014/main" xmlns="" id="{842C176C-8070-5544-9B0D-38947A309130}"/>
              </a:ext>
            </a:extLst>
          </p:cNvPr>
          <p:cNvPicPr>
            <a:picLocks noChangeAspect="1"/>
          </p:cNvPicPr>
          <p:nvPr/>
        </p:nvPicPr>
        <p:blipFill rotWithShape="1">
          <a:blip r:embed="rId5"/>
          <a:srcRect r="-1" b="-2"/>
          <a:stretch/>
        </p:blipFill>
        <p:spPr>
          <a:xfrm>
            <a:off x="9129712" y="3115145"/>
            <a:ext cx="2386559" cy="2441272"/>
          </a:xfrm>
          <a:prstGeom prst="rect">
            <a:avLst/>
          </a:prstGeom>
        </p:spPr>
      </p:pic>
      <p:pic>
        <p:nvPicPr>
          <p:cNvPr id="3" name="Picture 2" descr="A person holding a green sign&#10;&#10;Description automatically generated with medium confidence">
            <a:extLst>
              <a:ext uri="{FF2B5EF4-FFF2-40B4-BE49-F238E27FC236}">
                <a16:creationId xmlns:a16="http://schemas.microsoft.com/office/drawing/2014/main" xmlns="" id="{0E6C485F-E0F4-5A4C-B8BB-56A5E8913F4B}"/>
              </a:ext>
            </a:extLst>
          </p:cNvPr>
          <p:cNvPicPr>
            <a:picLocks noChangeAspect="1"/>
          </p:cNvPicPr>
          <p:nvPr/>
        </p:nvPicPr>
        <p:blipFill rotWithShape="1">
          <a:blip r:embed="rId6"/>
          <a:srcRect r="-2" b="9"/>
          <a:stretch/>
        </p:blipFill>
        <p:spPr>
          <a:xfrm>
            <a:off x="6777037" y="3115145"/>
            <a:ext cx="2189543" cy="2441272"/>
          </a:xfrm>
          <a:prstGeom prst="rect">
            <a:avLst/>
          </a:prstGeom>
        </p:spPr>
      </p:pic>
      <p:pic>
        <p:nvPicPr>
          <p:cNvPr id="9" name="Picture 8">
            <a:extLst>
              <a:ext uri="{FF2B5EF4-FFF2-40B4-BE49-F238E27FC236}">
                <a16:creationId xmlns:a16="http://schemas.microsoft.com/office/drawing/2014/main" xmlns="" id="{0E2BF454-68A0-784F-B96D-B9F0CC895861}"/>
              </a:ext>
            </a:extLst>
          </p:cNvPr>
          <p:cNvPicPr>
            <a:picLocks noChangeAspect="1"/>
          </p:cNvPicPr>
          <p:nvPr/>
        </p:nvPicPr>
        <p:blipFill>
          <a:blip r:embed="rId7"/>
          <a:stretch>
            <a:fillRect/>
          </a:stretch>
        </p:blipFill>
        <p:spPr>
          <a:xfrm>
            <a:off x="6169817" y="2901957"/>
            <a:ext cx="1214440" cy="809627"/>
          </a:xfrm>
          <a:prstGeom prst="rect">
            <a:avLst/>
          </a:prstGeom>
        </p:spPr>
      </p:pic>
      <p:pic>
        <p:nvPicPr>
          <p:cNvPr id="40" name="Picture 39" descr="Icon&#10;&#10;Description automatically generated">
            <a:extLst>
              <a:ext uri="{FF2B5EF4-FFF2-40B4-BE49-F238E27FC236}">
                <a16:creationId xmlns:a16="http://schemas.microsoft.com/office/drawing/2014/main" xmlns="" id="{00EF212C-0E7D-2F4B-BA1E-694B669B8EE7}"/>
              </a:ext>
            </a:extLst>
          </p:cNvPr>
          <p:cNvPicPr>
            <a:picLocks noChangeAspect="1"/>
          </p:cNvPicPr>
          <p:nvPr/>
        </p:nvPicPr>
        <p:blipFill>
          <a:blip r:embed="rId8"/>
          <a:stretch>
            <a:fillRect/>
          </a:stretch>
        </p:blipFill>
        <p:spPr>
          <a:xfrm>
            <a:off x="10708205" y="2928741"/>
            <a:ext cx="1214440" cy="809627"/>
          </a:xfrm>
          <a:prstGeom prst="rect">
            <a:avLst/>
          </a:prstGeom>
        </p:spPr>
      </p:pic>
      <p:pic>
        <p:nvPicPr>
          <p:cNvPr id="4" name="Picture 3" descr="A picture containing car, black, close&#10;&#10;Description automatically generated">
            <a:extLst>
              <a:ext uri="{FF2B5EF4-FFF2-40B4-BE49-F238E27FC236}">
                <a16:creationId xmlns:a16="http://schemas.microsoft.com/office/drawing/2014/main" xmlns="" id="{1AC0B570-282F-DD47-BBB5-CFCF7C42FDB4}"/>
              </a:ext>
            </a:extLst>
          </p:cNvPr>
          <p:cNvPicPr>
            <a:picLocks noChangeAspect="1"/>
          </p:cNvPicPr>
          <p:nvPr/>
        </p:nvPicPr>
        <p:blipFill>
          <a:blip r:embed="rId9"/>
          <a:stretch>
            <a:fillRect/>
          </a:stretch>
        </p:blipFill>
        <p:spPr>
          <a:xfrm>
            <a:off x="427468" y="3026798"/>
            <a:ext cx="4618218" cy="2529619"/>
          </a:xfrm>
          <a:prstGeom prst="rect">
            <a:avLst/>
          </a:prstGeom>
        </p:spPr>
      </p:pic>
      <p:cxnSp>
        <p:nvCxnSpPr>
          <p:cNvPr id="10" name="Straight Arrow Connector 9">
            <a:extLst>
              <a:ext uri="{FF2B5EF4-FFF2-40B4-BE49-F238E27FC236}">
                <a16:creationId xmlns:a16="http://schemas.microsoft.com/office/drawing/2014/main" xmlns="" id="{B86CD4DC-2B94-4447-A22C-C5BEA44471B3}"/>
              </a:ext>
            </a:extLst>
          </p:cNvPr>
          <p:cNvCxnSpPr/>
          <p:nvPr/>
        </p:nvCxnSpPr>
        <p:spPr>
          <a:xfrm>
            <a:off x="1705970" y="3998794"/>
            <a:ext cx="791570" cy="682388"/>
          </a:xfrm>
          <a:prstGeom prst="straightConnector1">
            <a:avLst/>
          </a:prstGeom>
          <a:ln w="76200">
            <a:solidFill>
              <a:srgbClr val="29C7F7"/>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986FDB47-DD2E-8944-91A3-27F485BCC319}"/>
              </a:ext>
            </a:extLst>
          </p:cNvPr>
          <p:cNvSpPr/>
          <p:nvPr/>
        </p:nvSpPr>
        <p:spPr>
          <a:xfrm>
            <a:off x="2497541" y="4367284"/>
            <a:ext cx="1378424" cy="1378424"/>
          </a:xfrm>
          <a:prstGeom prst="ellipse">
            <a:avLst/>
          </a:prstGeom>
          <a:noFill/>
          <a:ln w="381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Slide Number Placeholder 1">
            <a:extLst>
              <a:ext uri="{FF2B5EF4-FFF2-40B4-BE49-F238E27FC236}">
                <a16:creationId xmlns:a16="http://schemas.microsoft.com/office/drawing/2014/main" xmlns="" id="{E290177D-2874-4ECF-E8FA-C3B8265C6A6D}"/>
              </a:ext>
            </a:extLst>
          </p:cNvPr>
          <p:cNvSpPr>
            <a:spLocks noGrp="1"/>
          </p:cNvSpPr>
          <p:nvPr>
            <p:ph type="sldNum" sz="quarter" idx="12"/>
          </p:nvPr>
        </p:nvSpPr>
        <p:spPr/>
        <p:txBody>
          <a:bodyPr/>
          <a:lstStyle/>
          <a:p>
            <a:fld id="{A49FEDE7-8061-9B4D-88A1-7EA83A94C31B}" type="slidenum">
              <a:rPr lang="x-none" smtClean="0"/>
              <a:t>13</a:t>
            </a:fld>
            <a:endParaRPr lang="x-none"/>
          </a:p>
        </p:txBody>
      </p:sp>
    </p:spTree>
    <p:extLst>
      <p:ext uri="{BB962C8B-B14F-4D97-AF65-F5344CB8AC3E}">
        <p14:creationId xmlns:p14="http://schemas.microsoft.com/office/powerpoint/2010/main" val="179842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FA43B758-C8CE-0747-A0BD-01B054076AE1}"/>
              </a:ext>
            </a:extLst>
          </p:cNvPr>
          <p:cNvPicPr>
            <a:picLocks noChangeAspect="1"/>
          </p:cNvPicPr>
          <p:nvPr/>
        </p:nvPicPr>
        <p:blipFill rotWithShape="1">
          <a:blip r:embed="rId4"/>
          <a:srcRect r="11" b="25"/>
          <a:stretch/>
        </p:blipFill>
        <p:spPr>
          <a:xfrm>
            <a:off x="1255510" y="881964"/>
            <a:ext cx="9291874" cy="691311"/>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84556" y="12361"/>
            <a:ext cx="12844525" cy="1200329"/>
          </a:xfrm>
          <a:prstGeom prst="rect">
            <a:avLst/>
          </a:prstGeom>
          <a:noFill/>
        </p:spPr>
        <p:txBody>
          <a:bodyPr wrap="square" rtlCol="0">
            <a:spAutoFit/>
          </a:bodyPr>
          <a:lstStyle/>
          <a:p>
            <a:pPr algn="ctr"/>
            <a:r>
              <a:rPr lang="pt-BR" sz="3600" b="1" dirty="0">
                <a:solidFill>
                  <a:srgbClr val="262626"/>
                </a:solidFill>
                <a:latin typeface="Calibri" panose="020F0502020204030204" pitchFamily="34" charset="0"/>
                <a:ea typeface="SimSun" panose="02010600030101010101" pitchFamily="2" charset="-122"/>
                <a:cs typeface="Calibri" panose="020F0502020204030204" pitchFamily="34" charset="0"/>
              </a:rPr>
              <a:t>Dicas de reciclagem que podemos compartilhar para inspirar outras pessoas a </a:t>
            </a:r>
            <a:r>
              <a:rPr lang="pt-BR" sz="3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reciclarem</a:t>
            </a:r>
            <a:r>
              <a:rPr lang="en-US" sz="3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a:t>
            </a:r>
            <a:endPar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34" name="Rounded Rectangle 33">
            <a:extLst>
              <a:ext uri="{FF2B5EF4-FFF2-40B4-BE49-F238E27FC236}">
                <a16:creationId xmlns:a16="http://schemas.microsoft.com/office/drawing/2014/main" xmlns="" id="{73918A02-68C2-2E4E-A464-0A3EAF3A9487}"/>
              </a:ext>
            </a:extLst>
          </p:cNvPr>
          <p:cNvSpPr/>
          <p:nvPr/>
        </p:nvSpPr>
        <p:spPr>
          <a:xfrm>
            <a:off x="284593" y="1396352"/>
            <a:ext cx="4844620" cy="1133584"/>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TextBox 31">
            <a:extLst>
              <a:ext uri="{FF2B5EF4-FFF2-40B4-BE49-F238E27FC236}">
                <a16:creationId xmlns:a16="http://schemas.microsoft.com/office/drawing/2014/main" xmlns="" id="{AA7F59A0-7ECE-C941-AF11-1B084F21D128}"/>
              </a:ext>
            </a:extLst>
          </p:cNvPr>
          <p:cNvSpPr txBox="1"/>
          <p:nvPr/>
        </p:nvSpPr>
        <p:spPr>
          <a:xfrm>
            <a:off x="516177" y="1439291"/>
            <a:ext cx="4381451" cy="1015663"/>
          </a:xfrm>
          <a:prstGeom prst="rect">
            <a:avLst/>
          </a:prstGeom>
          <a:noFill/>
        </p:spPr>
        <p:txBody>
          <a:bodyPr wrap="square" rtlCol="0">
            <a:spAutoFit/>
          </a:bodyPr>
          <a:lstStyle/>
          <a:p>
            <a:r>
              <a:rPr lang="pt-BR" sz="2000" b="1" dirty="0">
                <a:solidFill>
                  <a:schemeClr val="bg1"/>
                </a:solidFill>
                <a:latin typeface="Calibri" panose="020F0502020204030204" pitchFamily="34" charset="0"/>
                <a:ea typeface="SimSun" panose="02010600030101010101" pitchFamily="2" charset="-122"/>
                <a:cs typeface="Calibri" panose="020F0502020204030204" pitchFamily="34" charset="0"/>
              </a:rPr>
              <a:t>Não coloque alimentos na lixeira. Itens de reciclagem molhados e sujos não podem ser coletados</a:t>
            </a:r>
            <a:r>
              <a:rPr lang="en-US" sz="20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35" name="Rounded Rectangle 34">
            <a:extLst>
              <a:ext uri="{FF2B5EF4-FFF2-40B4-BE49-F238E27FC236}">
                <a16:creationId xmlns:a16="http://schemas.microsoft.com/office/drawing/2014/main" xmlns="" id="{BBEF8E03-2FF4-E148-A37C-9D2E5A5093FE}"/>
              </a:ext>
            </a:extLst>
          </p:cNvPr>
          <p:cNvSpPr/>
          <p:nvPr/>
        </p:nvSpPr>
        <p:spPr>
          <a:xfrm>
            <a:off x="6777037" y="1376471"/>
            <a:ext cx="4844620" cy="113358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TextBox 35">
            <a:extLst>
              <a:ext uri="{FF2B5EF4-FFF2-40B4-BE49-F238E27FC236}">
                <a16:creationId xmlns:a16="http://schemas.microsoft.com/office/drawing/2014/main" xmlns="" id="{88AE90FD-250C-BB4A-8B0C-E877FEE0C042}"/>
              </a:ext>
            </a:extLst>
          </p:cNvPr>
          <p:cNvSpPr txBox="1"/>
          <p:nvPr/>
        </p:nvSpPr>
        <p:spPr>
          <a:xfrm>
            <a:off x="6858280" y="1461611"/>
            <a:ext cx="4844620" cy="1015663"/>
          </a:xfrm>
          <a:prstGeom prst="rect">
            <a:avLst/>
          </a:prstGeom>
          <a:noFill/>
        </p:spPr>
        <p:txBody>
          <a:bodyPr wrap="square" rtlCol="0">
            <a:spAutoFit/>
          </a:bodyPr>
          <a:lstStyle/>
          <a:p>
            <a:r>
              <a:rPr lang="pt-BR" sz="2000" b="1" dirty="0">
                <a:solidFill>
                  <a:schemeClr val="bg1"/>
                </a:solidFill>
                <a:latin typeface="Calibri" panose="020F0502020204030204" pitchFamily="34" charset="0"/>
                <a:ea typeface="SimSun" panose="02010600030101010101" pitchFamily="2" charset="-122"/>
                <a:cs typeface="Calibri" panose="020F0502020204030204" pitchFamily="34" charset="0"/>
              </a:rPr>
              <a:t>Use menos materiais de uso único, como sacolas plásticas e canudos de plástico, </a:t>
            </a:r>
            <a:r>
              <a:rPr lang="pt-BR" sz="20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que usamos </a:t>
            </a:r>
            <a:r>
              <a:rPr lang="pt-BR" sz="2000" b="1" dirty="0">
                <a:solidFill>
                  <a:schemeClr val="bg1"/>
                </a:solidFill>
                <a:latin typeface="Calibri" panose="020F0502020204030204" pitchFamily="34" charset="0"/>
                <a:ea typeface="SimSun" panose="02010600030101010101" pitchFamily="2" charset="-122"/>
                <a:cs typeface="Calibri" panose="020F0502020204030204" pitchFamily="34" charset="0"/>
              </a:rPr>
              <a:t>apenas uma vez</a:t>
            </a:r>
            <a:r>
              <a:rPr lang="en-US" sz="20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a:t>
            </a:r>
            <a:endPar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outdoor, bin, trash&#10;&#10;Description automatically generated">
            <a:extLst>
              <a:ext uri="{FF2B5EF4-FFF2-40B4-BE49-F238E27FC236}">
                <a16:creationId xmlns:a16="http://schemas.microsoft.com/office/drawing/2014/main" xmlns="" id="{03146D6C-6DDE-E244-9FAA-A5F8D2242C99}"/>
              </a:ext>
            </a:extLst>
          </p:cNvPr>
          <p:cNvPicPr>
            <a:picLocks noChangeAspect="1"/>
          </p:cNvPicPr>
          <p:nvPr/>
        </p:nvPicPr>
        <p:blipFill rotWithShape="1">
          <a:blip r:embed="rId5"/>
          <a:srcRect b="-10"/>
          <a:stretch/>
        </p:blipFill>
        <p:spPr>
          <a:xfrm>
            <a:off x="516177" y="2669046"/>
            <a:ext cx="3811107" cy="3238526"/>
          </a:xfrm>
          <a:prstGeom prst="rect">
            <a:avLst/>
          </a:prstGeom>
        </p:spPr>
      </p:pic>
      <p:pic>
        <p:nvPicPr>
          <p:cNvPr id="22" name="Picture 21" descr="Icon&#10;&#10;Description automatically generated">
            <a:extLst>
              <a:ext uri="{FF2B5EF4-FFF2-40B4-BE49-F238E27FC236}">
                <a16:creationId xmlns:a16="http://schemas.microsoft.com/office/drawing/2014/main" xmlns="" id="{68F47430-9999-0E49-B3AC-D6D63E578359}"/>
              </a:ext>
            </a:extLst>
          </p:cNvPr>
          <p:cNvPicPr>
            <a:picLocks noChangeAspect="1"/>
          </p:cNvPicPr>
          <p:nvPr/>
        </p:nvPicPr>
        <p:blipFill>
          <a:blip r:embed="rId6"/>
          <a:stretch>
            <a:fillRect/>
          </a:stretch>
        </p:blipFill>
        <p:spPr>
          <a:xfrm>
            <a:off x="3802520" y="2754489"/>
            <a:ext cx="1214440" cy="809627"/>
          </a:xfrm>
          <a:prstGeom prst="rect">
            <a:avLst/>
          </a:prstGeom>
        </p:spPr>
      </p:pic>
      <p:pic>
        <p:nvPicPr>
          <p:cNvPr id="4" name="Picture 3" descr="A picture containing food, plastic&#10;&#10;Description automatically generated">
            <a:extLst>
              <a:ext uri="{FF2B5EF4-FFF2-40B4-BE49-F238E27FC236}">
                <a16:creationId xmlns:a16="http://schemas.microsoft.com/office/drawing/2014/main" xmlns="" id="{1D46E94D-CF53-E849-BE02-ED5D9AB9A2C5}"/>
              </a:ext>
            </a:extLst>
          </p:cNvPr>
          <p:cNvPicPr>
            <a:picLocks noChangeAspect="1"/>
          </p:cNvPicPr>
          <p:nvPr/>
        </p:nvPicPr>
        <p:blipFill>
          <a:blip r:embed="rId7"/>
          <a:stretch>
            <a:fillRect/>
          </a:stretch>
        </p:blipFill>
        <p:spPr>
          <a:xfrm>
            <a:off x="6748590" y="2609430"/>
            <a:ext cx="5079066" cy="3386043"/>
          </a:xfrm>
          <a:prstGeom prst="rect">
            <a:avLst/>
          </a:prstGeom>
        </p:spPr>
      </p:pic>
      <p:sp>
        <p:nvSpPr>
          <p:cNvPr id="2" name="Slide Number Placeholder 1">
            <a:extLst>
              <a:ext uri="{FF2B5EF4-FFF2-40B4-BE49-F238E27FC236}">
                <a16:creationId xmlns:a16="http://schemas.microsoft.com/office/drawing/2014/main" xmlns="" id="{19288599-F3C1-BC54-0445-820C2283D531}"/>
              </a:ext>
            </a:extLst>
          </p:cNvPr>
          <p:cNvSpPr>
            <a:spLocks noGrp="1"/>
          </p:cNvSpPr>
          <p:nvPr>
            <p:ph type="sldNum" sz="quarter" idx="12"/>
          </p:nvPr>
        </p:nvSpPr>
        <p:spPr/>
        <p:txBody>
          <a:bodyPr/>
          <a:lstStyle/>
          <a:p>
            <a:fld id="{A49FEDE7-8061-9B4D-88A1-7EA83A94C31B}" type="slidenum">
              <a:rPr lang="x-none" smtClean="0"/>
              <a:t>14</a:t>
            </a:fld>
            <a:endParaRPr lang="x-none"/>
          </a:p>
        </p:txBody>
      </p:sp>
    </p:spTree>
    <p:extLst>
      <p:ext uri="{BB962C8B-B14F-4D97-AF65-F5344CB8AC3E}">
        <p14:creationId xmlns:p14="http://schemas.microsoft.com/office/powerpoint/2010/main" val="248030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18197" y="0"/>
            <a:ext cx="12192000" cy="6858000"/>
          </a:xfrm>
          <a:prstGeom prst="rect">
            <a:avLst/>
          </a:prstGeom>
        </p:spPr>
      </p:pic>
      <p:pic>
        <p:nvPicPr>
          <p:cNvPr id="5" name="Picture 4">
            <a:extLst>
              <a:ext uri="{FF2B5EF4-FFF2-40B4-BE49-F238E27FC236}">
                <a16:creationId xmlns:a16="http://schemas.microsoft.com/office/drawing/2014/main" xmlns=""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Mais fatos para inspiração</a:t>
            </a:r>
            <a:endPar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12" name="Oval 11">
            <a:extLst>
              <a:ext uri="{FF2B5EF4-FFF2-40B4-BE49-F238E27FC236}">
                <a16:creationId xmlns:a16="http://schemas.microsoft.com/office/drawing/2014/main" xmlns="" id="{4E165153-DBBA-9142-BCA3-6D482716CEA5}"/>
              </a:ext>
            </a:extLst>
          </p:cNvPr>
          <p:cNvSpPr/>
          <p:nvPr/>
        </p:nvSpPr>
        <p:spPr>
          <a:xfrm>
            <a:off x="413972" y="1662183"/>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Oval 12">
            <a:extLst>
              <a:ext uri="{FF2B5EF4-FFF2-40B4-BE49-F238E27FC236}">
                <a16:creationId xmlns:a16="http://schemas.microsoft.com/office/drawing/2014/main" xmlns="" id="{1205C559-A3A2-7841-9FE4-25B5617FE8B1}"/>
              </a:ext>
            </a:extLst>
          </p:cNvPr>
          <p:cNvSpPr/>
          <p:nvPr/>
        </p:nvSpPr>
        <p:spPr>
          <a:xfrm>
            <a:off x="360335" y="1662183"/>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13">
            <a:extLst>
              <a:ext uri="{FF2B5EF4-FFF2-40B4-BE49-F238E27FC236}">
                <a16:creationId xmlns:a16="http://schemas.microsoft.com/office/drawing/2014/main" xmlns="" id="{BE3D28F9-1926-B745-9ABA-D3DC5810996D}"/>
              </a:ext>
            </a:extLst>
          </p:cNvPr>
          <p:cNvSpPr/>
          <p:nvPr/>
        </p:nvSpPr>
        <p:spPr>
          <a:xfrm>
            <a:off x="415428" y="1642131"/>
            <a:ext cx="427035" cy="535531"/>
          </a:xfrm>
          <a:prstGeom prst="rect">
            <a:avLst/>
          </a:prstGeom>
        </p:spPr>
        <p:txBody>
          <a:bodyPr wrap="square">
            <a:spAutoFit/>
          </a:bodyPr>
          <a:lstStyle/>
          <a:p>
            <a:pPr algn="ctr">
              <a:lnSpc>
                <a:spcPct val="120000"/>
              </a:lnSpc>
            </a:pPr>
            <a:r>
              <a:rPr lang="pt-BR" sz="2400" b="1" dirty="0" smtClean="0">
                <a:solidFill>
                  <a:schemeClr val="bg1"/>
                </a:solidFill>
                <a:cs typeface="Arial" panose="020B0604020202020204" pitchFamily="34" charset="0"/>
              </a:rPr>
              <a:t>1</a:t>
            </a:r>
            <a:endParaRPr lang="pt-BR" sz="2400" b="1" dirty="0">
              <a:solidFill>
                <a:schemeClr val="bg1"/>
              </a:solidFill>
              <a:cs typeface="Arial" panose="020B0604020202020204" pitchFamily="34" charset="0"/>
            </a:endParaRPr>
          </a:p>
        </p:txBody>
      </p:sp>
      <p:sp>
        <p:nvSpPr>
          <p:cNvPr id="15" name="Rectangle 14">
            <a:extLst>
              <a:ext uri="{FF2B5EF4-FFF2-40B4-BE49-F238E27FC236}">
                <a16:creationId xmlns:a16="http://schemas.microsoft.com/office/drawing/2014/main" xmlns="" id="{003B6ABF-DE7D-B24D-91EA-33A34045D081}"/>
              </a:ext>
            </a:extLst>
          </p:cNvPr>
          <p:cNvSpPr/>
          <p:nvPr/>
        </p:nvSpPr>
        <p:spPr>
          <a:xfrm>
            <a:off x="1065123" y="1662759"/>
            <a:ext cx="6658292" cy="757130"/>
          </a:xfrm>
          <a:prstGeom prst="rect">
            <a:avLst/>
          </a:prstGeom>
        </p:spPr>
        <p:txBody>
          <a:bodyPr wrap="square">
            <a:spAutoFit/>
          </a:bodyPr>
          <a:lstStyle/>
          <a:p>
            <a:pPr algn="thaiDist">
              <a:lnSpc>
                <a:spcPct val="120000"/>
              </a:lnSpc>
              <a:tabLst>
                <a:tab pos="531813" algn="l"/>
              </a:tabLst>
            </a:pPr>
            <a:r>
              <a:rPr lang="pt-BR" b="1" dirty="0" smtClean="0">
                <a:solidFill>
                  <a:srgbClr val="262626"/>
                </a:solidFill>
              </a:rPr>
              <a:t>Leva quase </a:t>
            </a:r>
            <a:r>
              <a:rPr lang="pt-BR" b="1" dirty="0" smtClean="0">
                <a:solidFill>
                  <a:srgbClr val="29C7F7"/>
                </a:solidFill>
              </a:rPr>
              <a:t>450 anos</a:t>
            </a:r>
            <a:r>
              <a:rPr lang="pt-BR" b="1" dirty="0" smtClean="0">
                <a:solidFill>
                  <a:srgbClr val="262626"/>
                </a:solidFill>
              </a:rPr>
              <a:t> para uma garrafa de plástico se decompor em um aterro sanitário.</a:t>
            </a:r>
            <a:endParaRPr lang="pt-BR" dirty="0">
              <a:solidFill>
                <a:srgbClr val="262626"/>
              </a:solidFill>
            </a:endParaRPr>
          </a:p>
        </p:txBody>
      </p:sp>
      <p:sp>
        <p:nvSpPr>
          <p:cNvPr id="20" name="Oval 19">
            <a:extLst>
              <a:ext uri="{FF2B5EF4-FFF2-40B4-BE49-F238E27FC236}">
                <a16:creationId xmlns:a16="http://schemas.microsoft.com/office/drawing/2014/main" xmlns="" id="{F1331201-EBB5-0344-B5B9-0028E054BCC3}"/>
              </a:ext>
            </a:extLst>
          </p:cNvPr>
          <p:cNvSpPr/>
          <p:nvPr/>
        </p:nvSpPr>
        <p:spPr>
          <a:xfrm>
            <a:off x="413972" y="2386000"/>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Oval 22">
            <a:extLst>
              <a:ext uri="{FF2B5EF4-FFF2-40B4-BE49-F238E27FC236}">
                <a16:creationId xmlns:a16="http://schemas.microsoft.com/office/drawing/2014/main" xmlns="" id="{CD42E2AF-04B9-D045-AFF1-6E95D2FB2563}"/>
              </a:ext>
            </a:extLst>
          </p:cNvPr>
          <p:cNvSpPr/>
          <p:nvPr/>
        </p:nvSpPr>
        <p:spPr>
          <a:xfrm>
            <a:off x="360335" y="2386000"/>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Rectangle 23">
            <a:extLst>
              <a:ext uri="{FF2B5EF4-FFF2-40B4-BE49-F238E27FC236}">
                <a16:creationId xmlns:a16="http://schemas.microsoft.com/office/drawing/2014/main" xmlns="" id="{0A58AD2A-0802-2C48-9F4B-C5E37D4E369C}"/>
              </a:ext>
            </a:extLst>
          </p:cNvPr>
          <p:cNvSpPr/>
          <p:nvPr/>
        </p:nvSpPr>
        <p:spPr>
          <a:xfrm>
            <a:off x="415428" y="2365948"/>
            <a:ext cx="427035" cy="535531"/>
          </a:xfrm>
          <a:prstGeom prst="rect">
            <a:avLst/>
          </a:prstGeom>
        </p:spPr>
        <p:txBody>
          <a:bodyPr wrap="square">
            <a:spAutoFit/>
          </a:bodyPr>
          <a:lstStyle/>
          <a:p>
            <a:pPr algn="ctr">
              <a:lnSpc>
                <a:spcPct val="120000"/>
              </a:lnSpc>
            </a:pPr>
            <a:r>
              <a:rPr lang="pt-BR" sz="2400" b="1" dirty="0" smtClean="0">
                <a:solidFill>
                  <a:schemeClr val="bg1"/>
                </a:solidFill>
                <a:cs typeface="Arial" panose="020B0604020202020204" pitchFamily="34" charset="0"/>
              </a:rPr>
              <a:t>2</a:t>
            </a:r>
            <a:endParaRPr lang="pt-BR" sz="2400" b="1" dirty="0">
              <a:solidFill>
                <a:schemeClr val="bg1"/>
              </a:solidFill>
              <a:cs typeface="Arial" panose="020B0604020202020204" pitchFamily="34" charset="0"/>
            </a:endParaRPr>
          </a:p>
        </p:txBody>
      </p:sp>
      <p:sp>
        <p:nvSpPr>
          <p:cNvPr id="25" name="Rectangle 24">
            <a:extLst>
              <a:ext uri="{FF2B5EF4-FFF2-40B4-BE49-F238E27FC236}">
                <a16:creationId xmlns:a16="http://schemas.microsoft.com/office/drawing/2014/main" xmlns="" id="{190BEDCB-12A9-924B-8A81-EDEDEBD63EBC}"/>
              </a:ext>
            </a:extLst>
          </p:cNvPr>
          <p:cNvSpPr/>
          <p:nvPr/>
        </p:nvSpPr>
        <p:spPr>
          <a:xfrm>
            <a:off x="1065122" y="2380974"/>
            <a:ext cx="6348049" cy="757130"/>
          </a:xfrm>
          <a:prstGeom prst="rect">
            <a:avLst/>
          </a:prstGeom>
        </p:spPr>
        <p:txBody>
          <a:bodyPr wrap="square">
            <a:spAutoFit/>
          </a:bodyPr>
          <a:lstStyle/>
          <a:p>
            <a:pPr algn="thaiDist">
              <a:lnSpc>
                <a:spcPct val="120000"/>
              </a:lnSpc>
              <a:tabLst>
                <a:tab pos="531813" algn="l"/>
              </a:tabLst>
            </a:pPr>
            <a:r>
              <a:rPr lang="pt-BR" b="1" dirty="0" smtClean="0"/>
              <a:t>O vidro leva cerca de </a:t>
            </a:r>
            <a:r>
              <a:rPr lang="pt-BR" b="1" dirty="0" smtClean="0">
                <a:solidFill>
                  <a:srgbClr val="29C7F7"/>
                </a:solidFill>
              </a:rPr>
              <a:t>4.000 anos </a:t>
            </a:r>
            <a:r>
              <a:rPr lang="pt-BR" b="1" dirty="0" smtClean="0">
                <a:solidFill>
                  <a:srgbClr val="262626"/>
                </a:solidFill>
              </a:rPr>
              <a:t>para se decompor em um aterro sanitário.</a:t>
            </a:r>
            <a:endParaRPr lang="pt-BR" dirty="0">
              <a:solidFill>
                <a:srgbClr val="262626"/>
              </a:solidFill>
            </a:endParaRPr>
          </a:p>
        </p:txBody>
      </p:sp>
      <p:sp>
        <p:nvSpPr>
          <p:cNvPr id="26" name="Oval 25">
            <a:extLst>
              <a:ext uri="{FF2B5EF4-FFF2-40B4-BE49-F238E27FC236}">
                <a16:creationId xmlns:a16="http://schemas.microsoft.com/office/drawing/2014/main" xmlns="" id="{A57DAA1E-65CF-4B49-980C-803A9920C58A}"/>
              </a:ext>
            </a:extLst>
          </p:cNvPr>
          <p:cNvSpPr/>
          <p:nvPr/>
        </p:nvSpPr>
        <p:spPr>
          <a:xfrm>
            <a:off x="413972" y="3186365"/>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Oval 26">
            <a:extLst>
              <a:ext uri="{FF2B5EF4-FFF2-40B4-BE49-F238E27FC236}">
                <a16:creationId xmlns:a16="http://schemas.microsoft.com/office/drawing/2014/main" xmlns="" id="{8C3B1935-9DFF-B04B-945B-B6B299CE6246}"/>
              </a:ext>
            </a:extLst>
          </p:cNvPr>
          <p:cNvSpPr/>
          <p:nvPr/>
        </p:nvSpPr>
        <p:spPr>
          <a:xfrm>
            <a:off x="360335" y="3186365"/>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ctangle 27">
            <a:extLst>
              <a:ext uri="{FF2B5EF4-FFF2-40B4-BE49-F238E27FC236}">
                <a16:creationId xmlns:a16="http://schemas.microsoft.com/office/drawing/2014/main" xmlns="" id="{C5D70D2C-7487-934B-BCEC-D9C6C7241EB9}"/>
              </a:ext>
            </a:extLst>
          </p:cNvPr>
          <p:cNvSpPr/>
          <p:nvPr/>
        </p:nvSpPr>
        <p:spPr>
          <a:xfrm>
            <a:off x="415428" y="3166313"/>
            <a:ext cx="427035" cy="535531"/>
          </a:xfrm>
          <a:prstGeom prst="rect">
            <a:avLst/>
          </a:prstGeom>
        </p:spPr>
        <p:txBody>
          <a:bodyPr wrap="square">
            <a:spAutoFit/>
          </a:bodyPr>
          <a:lstStyle/>
          <a:p>
            <a:pPr algn="ctr">
              <a:lnSpc>
                <a:spcPct val="120000"/>
              </a:lnSpc>
            </a:pPr>
            <a:r>
              <a:rPr lang="pt-BR" sz="2400" b="1" dirty="0" smtClean="0">
                <a:solidFill>
                  <a:schemeClr val="bg1"/>
                </a:solidFill>
                <a:cs typeface="Arial" panose="020B0604020202020204" pitchFamily="34" charset="0"/>
              </a:rPr>
              <a:t>3</a:t>
            </a:r>
            <a:endParaRPr lang="pt-BR" sz="2400" b="1" dirty="0">
              <a:solidFill>
                <a:schemeClr val="bg1"/>
              </a:solidFill>
              <a:cs typeface="Arial" panose="020B0604020202020204" pitchFamily="34" charset="0"/>
            </a:endParaRPr>
          </a:p>
        </p:txBody>
      </p:sp>
      <p:sp>
        <p:nvSpPr>
          <p:cNvPr id="29" name="Rectangle 28">
            <a:extLst>
              <a:ext uri="{FF2B5EF4-FFF2-40B4-BE49-F238E27FC236}">
                <a16:creationId xmlns:a16="http://schemas.microsoft.com/office/drawing/2014/main" xmlns="" id="{0EB318BD-D13A-4441-A619-7036E50B3E55}"/>
              </a:ext>
            </a:extLst>
          </p:cNvPr>
          <p:cNvSpPr/>
          <p:nvPr/>
        </p:nvSpPr>
        <p:spPr>
          <a:xfrm>
            <a:off x="1065122" y="3107700"/>
            <a:ext cx="6348049" cy="757130"/>
          </a:xfrm>
          <a:prstGeom prst="rect">
            <a:avLst/>
          </a:prstGeom>
        </p:spPr>
        <p:txBody>
          <a:bodyPr wrap="square">
            <a:spAutoFit/>
          </a:bodyPr>
          <a:lstStyle/>
          <a:p>
            <a:pPr algn="thaiDist">
              <a:lnSpc>
                <a:spcPct val="120000"/>
              </a:lnSpc>
              <a:tabLst>
                <a:tab pos="531813" algn="l"/>
              </a:tabLst>
            </a:pPr>
            <a:r>
              <a:rPr lang="pt-BR" b="1" dirty="0" smtClean="0">
                <a:solidFill>
                  <a:srgbClr val="262626"/>
                </a:solidFill>
              </a:rPr>
              <a:t>Há uma enorme </a:t>
            </a:r>
            <a:r>
              <a:rPr lang="pt-BR" b="1" dirty="0" smtClean="0">
                <a:solidFill>
                  <a:srgbClr val="29C7F7"/>
                </a:solidFill>
              </a:rPr>
              <a:t>“</a:t>
            </a:r>
            <a:r>
              <a:rPr lang="pt-BR" b="1" dirty="0" smtClean="0">
                <a:solidFill>
                  <a:srgbClr val="29C7F7"/>
                </a:solidFill>
              </a:rPr>
              <a:t>ilha de lixo” </a:t>
            </a:r>
            <a:r>
              <a:rPr lang="pt-BR" b="1" dirty="0" smtClean="0">
                <a:solidFill>
                  <a:srgbClr val="262626"/>
                </a:solidFill>
              </a:rPr>
              <a:t>flutuando no oceano </a:t>
            </a:r>
            <a:r>
              <a:rPr lang="pt-BR" b="1" dirty="0" smtClean="0">
                <a:solidFill>
                  <a:srgbClr val="29C7F7"/>
                </a:solidFill>
              </a:rPr>
              <a:t>2x </a:t>
            </a:r>
            <a:r>
              <a:rPr lang="pt-BR" b="1" dirty="0" smtClean="0">
                <a:solidFill>
                  <a:srgbClr val="29C7F7"/>
                </a:solidFill>
              </a:rPr>
              <a:t>o tamanho do estado do Texas</a:t>
            </a:r>
            <a:r>
              <a:rPr lang="pt-BR" b="1" dirty="0" smtClean="0">
                <a:solidFill>
                  <a:srgbClr val="262626"/>
                </a:solidFill>
              </a:rPr>
              <a:t>.</a:t>
            </a:r>
            <a:endParaRPr lang="pt-BR" dirty="0">
              <a:solidFill>
                <a:srgbClr val="262626"/>
              </a:solidFill>
            </a:endParaRPr>
          </a:p>
        </p:txBody>
      </p:sp>
      <p:sp>
        <p:nvSpPr>
          <p:cNvPr id="30" name="Oval 29">
            <a:extLst>
              <a:ext uri="{FF2B5EF4-FFF2-40B4-BE49-F238E27FC236}">
                <a16:creationId xmlns:a16="http://schemas.microsoft.com/office/drawing/2014/main" xmlns="" id="{B3A71D79-C404-3245-BEED-AB3D498B558B}"/>
              </a:ext>
            </a:extLst>
          </p:cNvPr>
          <p:cNvSpPr/>
          <p:nvPr/>
        </p:nvSpPr>
        <p:spPr>
          <a:xfrm>
            <a:off x="413972" y="4082710"/>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Oval 30">
            <a:extLst>
              <a:ext uri="{FF2B5EF4-FFF2-40B4-BE49-F238E27FC236}">
                <a16:creationId xmlns:a16="http://schemas.microsoft.com/office/drawing/2014/main" xmlns="" id="{C702F972-6E58-4F49-B5BC-ED42444956FF}"/>
              </a:ext>
            </a:extLst>
          </p:cNvPr>
          <p:cNvSpPr/>
          <p:nvPr/>
        </p:nvSpPr>
        <p:spPr>
          <a:xfrm>
            <a:off x="360335" y="4082710"/>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ectangle 32">
            <a:extLst>
              <a:ext uri="{FF2B5EF4-FFF2-40B4-BE49-F238E27FC236}">
                <a16:creationId xmlns:a16="http://schemas.microsoft.com/office/drawing/2014/main" xmlns="" id="{7C453C86-A65E-374A-8633-1305DB432D0B}"/>
              </a:ext>
            </a:extLst>
          </p:cNvPr>
          <p:cNvSpPr/>
          <p:nvPr/>
        </p:nvSpPr>
        <p:spPr>
          <a:xfrm>
            <a:off x="415428" y="4062658"/>
            <a:ext cx="427035" cy="535531"/>
          </a:xfrm>
          <a:prstGeom prst="rect">
            <a:avLst/>
          </a:prstGeom>
        </p:spPr>
        <p:txBody>
          <a:bodyPr wrap="square">
            <a:spAutoFit/>
          </a:bodyPr>
          <a:lstStyle/>
          <a:p>
            <a:pPr algn="ctr">
              <a:lnSpc>
                <a:spcPct val="120000"/>
              </a:lnSpc>
            </a:pPr>
            <a:r>
              <a:rPr lang="pt-BR" sz="2400" b="1" dirty="0" smtClean="0">
                <a:solidFill>
                  <a:schemeClr val="bg1"/>
                </a:solidFill>
                <a:cs typeface="Arial" panose="020B0604020202020204" pitchFamily="34" charset="0"/>
              </a:rPr>
              <a:t>4</a:t>
            </a:r>
            <a:endParaRPr lang="pt-BR" sz="2400" b="1" dirty="0">
              <a:solidFill>
                <a:schemeClr val="bg1"/>
              </a:solidFill>
              <a:cs typeface="Arial" panose="020B0604020202020204" pitchFamily="34" charset="0"/>
            </a:endParaRPr>
          </a:p>
        </p:txBody>
      </p:sp>
      <p:sp>
        <p:nvSpPr>
          <p:cNvPr id="38" name="Oval 37">
            <a:extLst>
              <a:ext uri="{FF2B5EF4-FFF2-40B4-BE49-F238E27FC236}">
                <a16:creationId xmlns:a16="http://schemas.microsoft.com/office/drawing/2014/main" xmlns="" id="{15EB46EC-4CA5-5F47-A06E-F4BC8D532E6E}"/>
              </a:ext>
            </a:extLst>
          </p:cNvPr>
          <p:cNvSpPr/>
          <p:nvPr/>
        </p:nvSpPr>
        <p:spPr>
          <a:xfrm>
            <a:off x="413972" y="4843127"/>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Oval 38">
            <a:extLst>
              <a:ext uri="{FF2B5EF4-FFF2-40B4-BE49-F238E27FC236}">
                <a16:creationId xmlns:a16="http://schemas.microsoft.com/office/drawing/2014/main" xmlns="" id="{27AE0276-1C47-1447-9CCD-C3ECED14802F}"/>
              </a:ext>
            </a:extLst>
          </p:cNvPr>
          <p:cNvSpPr/>
          <p:nvPr/>
        </p:nvSpPr>
        <p:spPr>
          <a:xfrm>
            <a:off x="360335" y="4843127"/>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Rectangle 39">
            <a:extLst>
              <a:ext uri="{FF2B5EF4-FFF2-40B4-BE49-F238E27FC236}">
                <a16:creationId xmlns:a16="http://schemas.microsoft.com/office/drawing/2014/main" xmlns="" id="{69E93497-D497-A24C-8B53-DA9452F87667}"/>
              </a:ext>
            </a:extLst>
          </p:cNvPr>
          <p:cNvSpPr/>
          <p:nvPr/>
        </p:nvSpPr>
        <p:spPr>
          <a:xfrm>
            <a:off x="415428" y="4823075"/>
            <a:ext cx="427035" cy="535531"/>
          </a:xfrm>
          <a:prstGeom prst="rect">
            <a:avLst/>
          </a:prstGeom>
        </p:spPr>
        <p:txBody>
          <a:bodyPr wrap="square">
            <a:spAutoFit/>
          </a:bodyPr>
          <a:lstStyle/>
          <a:p>
            <a:pPr algn="ctr">
              <a:lnSpc>
                <a:spcPct val="120000"/>
              </a:lnSpc>
            </a:pPr>
            <a:r>
              <a:rPr lang="pt-BR" sz="2400" b="1" dirty="0" smtClean="0">
                <a:solidFill>
                  <a:schemeClr val="bg1"/>
                </a:solidFill>
                <a:cs typeface="Arial" panose="020B0604020202020204" pitchFamily="34" charset="0"/>
              </a:rPr>
              <a:t>5</a:t>
            </a:r>
            <a:endParaRPr lang="pt-BR" sz="2400" b="1" dirty="0">
              <a:solidFill>
                <a:schemeClr val="bg1"/>
              </a:solidFill>
              <a:cs typeface="Arial" panose="020B0604020202020204" pitchFamily="34" charset="0"/>
            </a:endParaRPr>
          </a:p>
        </p:txBody>
      </p:sp>
      <p:pic>
        <p:nvPicPr>
          <p:cNvPr id="42" name="Picture 41" descr="A picture containing sky, outdoor, grass, hill&#10;&#10;Description automatically generated">
            <a:extLst>
              <a:ext uri="{FF2B5EF4-FFF2-40B4-BE49-F238E27FC236}">
                <a16:creationId xmlns:a16="http://schemas.microsoft.com/office/drawing/2014/main" xmlns="" id="{0F42783D-EA97-0148-9407-247098FC71E6}"/>
              </a:ext>
            </a:extLst>
          </p:cNvPr>
          <p:cNvPicPr>
            <a:picLocks noChangeAspect="1"/>
          </p:cNvPicPr>
          <p:nvPr/>
        </p:nvPicPr>
        <p:blipFill rotWithShape="1">
          <a:blip r:embed="rId5"/>
          <a:srcRect b="12"/>
          <a:stretch/>
        </p:blipFill>
        <p:spPr>
          <a:xfrm>
            <a:off x="7870193" y="3163683"/>
            <a:ext cx="3906379" cy="1270764"/>
          </a:xfrm>
          <a:prstGeom prst="rect">
            <a:avLst/>
          </a:prstGeom>
        </p:spPr>
      </p:pic>
      <p:pic>
        <p:nvPicPr>
          <p:cNvPr id="43" name="Picture 42" descr="A picture containing outdoor&#10;&#10;Description automatically generated">
            <a:extLst>
              <a:ext uri="{FF2B5EF4-FFF2-40B4-BE49-F238E27FC236}">
                <a16:creationId xmlns:a16="http://schemas.microsoft.com/office/drawing/2014/main" xmlns="" id="{1B7D995D-82D0-1E41-AE97-B967693B15F9}"/>
              </a:ext>
            </a:extLst>
          </p:cNvPr>
          <p:cNvPicPr>
            <a:picLocks noChangeAspect="1"/>
          </p:cNvPicPr>
          <p:nvPr/>
        </p:nvPicPr>
        <p:blipFill rotWithShape="1">
          <a:blip r:embed="rId6"/>
          <a:srcRect r="-20" b="27"/>
          <a:stretch/>
        </p:blipFill>
        <p:spPr>
          <a:xfrm>
            <a:off x="7870194" y="4503110"/>
            <a:ext cx="1992264" cy="1295677"/>
          </a:xfrm>
          <a:prstGeom prst="rect">
            <a:avLst/>
          </a:prstGeom>
        </p:spPr>
      </p:pic>
      <p:pic>
        <p:nvPicPr>
          <p:cNvPr id="44" name="Picture 43" descr="A fish swimming in the water&#10;&#10;Description automatically generated with medium confidence">
            <a:extLst>
              <a:ext uri="{FF2B5EF4-FFF2-40B4-BE49-F238E27FC236}">
                <a16:creationId xmlns:a16="http://schemas.microsoft.com/office/drawing/2014/main" xmlns="" id="{81C99437-44EC-8141-A596-BD7A966A07FB}"/>
              </a:ext>
            </a:extLst>
          </p:cNvPr>
          <p:cNvPicPr>
            <a:picLocks noChangeAspect="1"/>
          </p:cNvPicPr>
          <p:nvPr/>
        </p:nvPicPr>
        <p:blipFill rotWithShape="1">
          <a:blip r:embed="rId7"/>
          <a:srcRect r="-23"/>
          <a:stretch/>
        </p:blipFill>
        <p:spPr>
          <a:xfrm>
            <a:off x="9927589" y="4503110"/>
            <a:ext cx="1848984" cy="1270764"/>
          </a:xfrm>
          <a:prstGeom prst="rect">
            <a:avLst/>
          </a:prstGeom>
        </p:spPr>
      </p:pic>
      <p:pic>
        <p:nvPicPr>
          <p:cNvPr id="4" name="Picture 3" descr="A large group of fish swimming in water&#10;&#10;Description automatically generated with low confidence">
            <a:extLst>
              <a:ext uri="{FF2B5EF4-FFF2-40B4-BE49-F238E27FC236}">
                <a16:creationId xmlns:a16="http://schemas.microsoft.com/office/drawing/2014/main" xmlns="" id="{743B4AAB-8D49-8741-A44D-7ABF03ADE1A2}"/>
              </a:ext>
            </a:extLst>
          </p:cNvPr>
          <p:cNvPicPr>
            <a:picLocks noChangeAspect="1"/>
          </p:cNvPicPr>
          <p:nvPr/>
        </p:nvPicPr>
        <p:blipFill rotWithShape="1">
          <a:blip r:embed="rId8"/>
          <a:srcRect b="19"/>
          <a:stretch/>
        </p:blipFill>
        <p:spPr>
          <a:xfrm>
            <a:off x="7842659" y="1790677"/>
            <a:ext cx="3906379" cy="1270764"/>
          </a:xfrm>
          <a:prstGeom prst="rect">
            <a:avLst/>
          </a:prstGeom>
        </p:spPr>
      </p:pic>
      <p:sp>
        <p:nvSpPr>
          <p:cNvPr id="32" name="Rectangle 31">
            <a:extLst>
              <a:ext uri="{FF2B5EF4-FFF2-40B4-BE49-F238E27FC236}">
                <a16:creationId xmlns:a16="http://schemas.microsoft.com/office/drawing/2014/main" xmlns="" id="{CF2E7C09-D59F-3E44-8A53-14B0B89F030B}"/>
              </a:ext>
            </a:extLst>
          </p:cNvPr>
          <p:cNvSpPr/>
          <p:nvPr/>
        </p:nvSpPr>
        <p:spPr>
          <a:xfrm>
            <a:off x="1049449" y="3967304"/>
            <a:ext cx="6348049" cy="757130"/>
          </a:xfrm>
          <a:prstGeom prst="rect">
            <a:avLst/>
          </a:prstGeom>
        </p:spPr>
        <p:txBody>
          <a:bodyPr wrap="square">
            <a:spAutoFit/>
          </a:bodyPr>
          <a:lstStyle/>
          <a:p>
            <a:pPr algn="thaiDist">
              <a:lnSpc>
                <a:spcPct val="120000"/>
              </a:lnSpc>
              <a:tabLst>
                <a:tab pos="531813" algn="l"/>
              </a:tabLst>
            </a:pPr>
            <a:r>
              <a:rPr lang="pt-BR" b="1" dirty="0" smtClean="0">
                <a:solidFill>
                  <a:srgbClr val="262626"/>
                </a:solidFill>
              </a:rPr>
              <a:t>Resíduos </a:t>
            </a:r>
            <a:r>
              <a:rPr lang="pt-BR" b="1" dirty="0">
                <a:solidFill>
                  <a:srgbClr val="262626"/>
                </a:solidFill>
              </a:rPr>
              <a:t>gerados pelo homem foram encontrados na </a:t>
            </a:r>
            <a:r>
              <a:rPr lang="pt-BR" b="1" dirty="0" smtClean="0">
                <a:solidFill>
                  <a:srgbClr val="29C7F7"/>
                </a:solidFill>
              </a:rPr>
              <a:t>parte </a:t>
            </a:r>
            <a:r>
              <a:rPr lang="pt-BR" b="1" dirty="0">
                <a:solidFill>
                  <a:srgbClr val="29C7F7"/>
                </a:solidFill>
              </a:rPr>
              <a:t>mais profunda do oceano </a:t>
            </a:r>
            <a:r>
              <a:rPr lang="pt-BR" b="1" dirty="0" smtClean="0">
                <a:solidFill>
                  <a:srgbClr val="262626"/>
                </a:solidFill>
              </a:rPr>
              <a:t>e </a:t>
            </a:r>
            <a:r>
              <a:rPr lang="pt-BR" b="1" dirty="0">
                <a:solidFill>
                  <a:srgbClr val="262626"/>
                </a:solidFill>
              </a:rPr>
              <a:t>no pico da montanha mais alta do mundo</a:t>
            </a:r>
            <a:endParaRPr lang="pt-BR" dirty="0">
              <a:solidFill>
                <a:srgbClr val="262626"/>
              </a:solidFill>
            </a:endParaRPr>
          </a:p>
        </p:txBody>
      </p:sp>
      <p:sp>
        <p:nvSpPr>
          <p:cNvPr id="34" name="Rectangle 33">
            <a:extLst>
              <a:ext uri="{FF2B5EF4-FFF2-40B4-BE49-F238E27FC236}">
                <a16:creationId xmlns:a16="http://schemas.microsoft.com/office/drawing/2014/main" xmlns="" id="{6BF51858-919A-9C46-9EF3-D4C97DFE64DB}"/>
              </a:ext>
            </a:extLst>
          </p:cNvPr>
          <p:cNvSpPr/>
          <p:nvPr/>
        </p:nvSpPr>
        <p:spPr>
          <a:xfrm>
            <a:off x="1065121" y="4922478"/>
            <a:ext cx="6478811" cy="424732"/>
          </a:xfrm>
          <a:prstGeom prst="rect">
            <a:avLst/>
          </a:prstGeom>
        </p:spPr>
        <p:txBody>
          <a:bodyPr wrap="square">
            <a:spAutoFit/>
          </a:bodyPr>
          <a:lstStyle/>
          <a:p>
            <a:pPr algn="thaiDist">
              <a:lnSpc>
                <a:spcPct val="120000"/>
              </a:lnSpc>
              <a:tabLst>
                <a:tab pos="531813" algn="l"/>
              </a:tabLst>
            </a:pPr>
            <a:r>
              <a:rPr lang="pt-BR" b="1" dirty="0" smtClean="0"/>
              <a:t>O plástico PET é o </a:t>
            </a:r>
            <a:r>
              <a:rPr lang="pt-BR" b="1" dirty="0" smtClean="0">
                <a:solidFill>
                  <a:srgbClr val="29C7F7"/>
                </a:solidFill>
              </a:rPr>
              <a:t>plástico</a:t>
            </a:r>
            <a:r>
              <a:rPr lang="pt-BR" b="1" dirty="0" smtClean="0"/>
              <a:t> </a:t>
            </a:r>
            <a:r>
              <a:rPr lang="pt-BR" b="1" dirty="0" smtClean="0">
                <a:solidFill>
                  <a:srgbClr val="29C7F7"/>
                </a:solidFill>
              </a:rPr>
              <a:t>mais reciclado do mundo</a:t>
            </a:r>
            <a:r>
              <a:rPr lang="pt-BR" b="1" dirty="0" smtClean="0"/>
              <a:t>. </a:t>
            </a:r>
            <a:endParaRPr lang="pt-BR" dirty="0"/>
          </a:p>
        </p:txBody>
      </p:sp>
      <p:sp>
        <p:nvSpPr>
          <p:cNvPr id="2" name="Slide Number Placeholder 1">
            <a:extLst>
              <a:ext uri="{FF2B5EF4-FFF2-40B4-BE49-F238E27FC236}">
                <a16:creationId xmlns:a16="http://schemas.microsoft.com/office/drawing/2014/main" xmlns="" id="{80C4DDA3-63EB-0E8E-20CC-8CDBAAA11FEC}"/>
              </a:ext>
            </a:extLst>
          </p:cNvPr>
          <p:cNvSpPr>
            <a:spLocks noGrp="1"/>
          </p:cNvSpPr>
          <p:nvPr>
            <p:ph type="sldNum" sz="quarter" idx="12"/>
          </p:nvPr>
        </p:nvSpPr>
        <p:spPr/>
        <p:txBody>
          <a:bodyPr/>
          <a:lstStyle/>
          <a:p>
            <a:fld id="{A49FEDE7-8061-9B4D-88A1-7EA83A94C31B}" type="slidenum">
              <a:rPr lang="pt-BR" smtClean="0"/>
              <a:t>15</a:t>
            </a:fld>
            <a:endParaRPr lang="pt-BR" dirty="0"/>
          </a:p>
        </p:txBody>
      </p:sp>
    </p:spTree>
    <p:extLst>
      <p:ext uri="{BB962C8B-B14F-4D97-AF65-F5344CB8AC3E}">
        <p14:creationId xmlns:p14="http://schemas.microsoft.com/office/powerpoint/2010/main" val="197780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233" name="Google Shape;233;p7" descr="A picture containing text, basketball, sport&#10;&#10;Description automatically generated"/>
          <p:cNvPicPr preferRelativeResize="0"/>
          <p:nvPr/>
        </p:nvPicPr>
        <p:blipFill rotWithShape="1">
          <a:blip r:embed="rId4">
            <a:alphaModFix/>
          </a:blip>
          <a:srcRect/>
          <a:stretch/>
        </p:blipFill>
        <p:spPr>
          <a:xfrm>
            <a:off x="1136463" y="-159657"/>
            <a:ext cx="9919074" cy="6516007"/>
          </a:xfrm>
          <a:prstGeom prst="rect">
            <a:avLst/>
          </a:prstGeom>
          <a:noFill/>
          <a:ln>
            <a:noFill/>
          </a:ln>
        </p:spPr>
      </p:pic>
      <p:sp>
        <p:nvSpPr>
          <p:cNvPr id="234" name="Google Shape;234;p7"/>
          <p:cNvSpPr txBox="1"/>
          <p:nvPr/>
        </p:nvSpPr>
        <p:spPr>
          <a:xfrm>
            <a:off x="2825082" y="1182271"/>
            <a:ext cx="6820132" cy="2862282"/>
          </a:xfrm>
          <a:prstGeom prst="rect">
            <a:avLst/>
          </a:prstGeom>
          <a:noFill/>
          <a:ln>
            <a:noFill/>
          </a:ln>
        </p:spPr>
        <p:txBody>
          <a:bodyPr spcFirstLastPara="1" wrap="square" lIns="91425" tIns="45700" rIns="91425" bIns="45700" anchor="t" anchorCtr="0">
            <a:spAutoFit/>
          </a:bodyPr>
          <a:lstStyle/>
          <a:p>
            <a:pPr lvl="0" algn="ctr"/>
            <a:r>
              <a:rPr lang="pt-BR" sz="6000" b="1" dirty="0" smtClean="0">
                <a:solidFill>
                  <a:schemeClr val="lt1"/>
                </a:solidFill>
                <a:ea typeface="Calibri"/>
                <a:cs typeface="Calibri"/>
                <a:sym typeface="Calibri"/>
              </a:rPr>
              <a:t>Qual é a mensagem do seu "Waste Hero" para inspirar</a:t>
            </a:r>
            <a:r>
              <a:rPr lang="pt-BR" sz="6000" b="1" dirty="0" smtClean="0">
                <a:solidFill>
                  <a:schemeClr val="lt1"/>
                </a:solidFill>
                <a:latin typeface="Calibri"/>
                <a:ea typeface="Calibri"/>
                <a:cs typeface="Calibri"/>
                <a:sym typeface="Calibri"/>
              </a:rPr>
              <a:t>?</a:t>
            </a:r>
            <a:endParaRPr lang="pt-BR" sz="6000" dirty="0"/>
          </a:p>
        </p:txBody>
      </p:sp>
      <p:sp>
        <p:nvSpPr>
          <p:cNvPr id="2" name="Slide Number Placeholder 1">
            <a:extLst>
              <a:ext uri="{FF2B5EF4-FFF2-40B4-BE49-F238E27FC236}">
                <a16:creationId xmlns:a16="http://schemas.microsoft.com/office/drawing/2014/main" xmlns="" id="{018B771F-2072-FD4E-B63C-A003EDD5F7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16</a:t>
            </a:fld>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25819"/>
            <a:ext cx="12192000" cy="6858000"/>
          </a:xfrm>
          <a:prstGeom prst="rect">
            <a:avLst/>
          </a:prstGeom>
        </p:spPr>
      </p:pic>
      <p:pic>
        <p:nvPicPr>
          <p:cNvPr id="5" name="Picture 4">
            <a:extLst>
              <a:ext uri="{FF2B5EF4-FFF2-40B4-BE49-F238E27FC236}">
                <a16:creationId xmlns:a16="http://schemas.microsoft.com/office/drawing/2014/main" xmlns=""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Como criar sua história</a:t>
            </a:r>
            <a:endPar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8" name="Picture 7" descr="A picture containing floor, indoor, stationary&#10;&#10;Description automatically generated">
            <a:extLst>
              <a:ext uri="{FF2B5EF4-FFF2-40B4-BE49-F238E27FC236}">
                <a16:creationId xmlns:a16="http://schemas.microsoft.com/office/drawing/2014/main" xmlns="" id="{7B3AA35A-D2D6-CE48-8F93-DF16C09C6C04}"/>
              </a:ext>
            </a:extLst>
          </p:cNvPr>
          <p:cNvPicPr>
            <a:picLocks noChangeAspect="1"/>
          </p:cNvPicPr>
          <p:nvPr/>
        </p:nvPicPr>
        <p:blipFill rotWithShape="1">
          <a:blip r:embed="rId5"/>
          <a:srcRect r="22" b="-15"/>
          <a:stretch/>
        </p:blipFill>
        <p:spPr>
          <a:xfrm>
            <a:off x="4154534" y="1642131"/>
            <a:ext cx="3406326" cy="3229142"/>
          </a:xfrm>
          <a:prstGeom prst="rect">
            <a:avLst/>
          </a:prstGeom>
        </p:spPr>
      </p:pic>
      <p:sp>
        <p:nvSpPr>
          <p:cNvPr id="34" name="Rounded Rectangle 33">
            <a:extLst>
              <a:ext uri="{FF2B5EF4-FFF2-40B4-BE49-F238E27FC236}">
                <a16:creationId xmlns:a16="http://schemas.microsoft.com/office/drawing/2014/main" xmlns="" id="{5AEF9AD9-1CF3-B749-A3EB-F679AC67DC6B}"/>
              </a:ext>
            </a:extLst>
          </p:cNvPr>
          <p:cNvSpPr/>
          <p:nvPr/>
        </p:nvSpPr>
        <p:spPr>
          <a:xfrm>
            <a:off x="313763" y="1642327"/>
            <a:ext cx="3630439" cy="164856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ctangle 34">
            <a:extLst>
              <a:ext uri="{FF2B5EF4-FFF2-40B4-BE49-F238E27FC236}">
                <a16:creationId xmlns:a16="http://schemas.microsoft.com/office/drawing/2014/main" xmlns="" id="{35A20739-3088-A241-A129-911D7DD4CCDD}"/>
              </a:ext>
            </a:extLst>
          </p:cNvPr>
          <p:cNvSpPr/>
          <p:nvPr/>
        </p:nvSpPr>
        <p:spPr>
          <a:xfrm>
            <a:off x="464622" y="1676247"/>
            <a:ext cx="3363650" cy="1606594"/>
          </a:xfrm>
          <a:prstGeom prst="rect">
            <a:avLst/>
          </a:prstGeom>
        </p:spPr>
        <p:txBody>
          <a:bodyPr wrap="square">
            <a:spAutoFit/>
          </a:bodyPr>
          <a:lstStyle/>
          <a:p>
            <a:pPr>
              <a:lnSpc>
                <a:spcPct val="120000"/>
              </a:lnSpc>
              <a:tabLst>
                <a:tab pos="531813" algn="l"/>
              </a:tabLst>
            </a:pPr>
            <a:r>
              <a:rPr lang="pt-BR" sz="1600" b="1" dirty="0" smtClean="0">
                <a:solidFill>
                  <a:srgbClr val="29C7F7"/>
                </a:solidFill>
              </a:rPr>
              <a:t>Configuração: </a:t>
            </a:r>
            <a:r>
              <a:rPr lang="pt-BR" sz="1600" b="1" dirty="0" smtClean="0">
                <a:solidFill>
                  <a:srgbClr val="262626"/>
                </a:solidFill>
              </a:rPr>
              <a:t>Introduza sua configuração com um parágrafo curto</a:t>
            </a:r>
          </a:p>
          <a:p>
            <a:pPr marL="285750" indent="-285750" algn="thaiDist">
              <a:lnSpc>
                <a:spcPct val="120000"/>
              </a:lnSpc>
              <a:buSzPct val="150000"/>
              <a:buFont typeface="Arial" panose="020B0604020202020204" pitchFamily="34" charset="0"/>
              <a:buChar char="•"/>
              <a:tabLst>
                <a:tab pos="531813" algn="l"/>
              </a:tabLst>
            </a:pPr>
            <a:r>
              <a:rPr lang="pt-BR" sz="1600" dirty="0" smtClean="0"/>
              <a:t>Onde estão seus personagens</a:t>
            </a:r>
            <a:r>
              <a:rPr lang="pt-BR" sz="1600" dirty="0" smtClean="0">
                <a:solidFill>
                  <a:srgbClr val="262626"/>
                </a:solidFill>
              </a:rPr>
              <a:t>?</a:t>
            </a:r>
          </a:p>
          <a:p>
            <a:pPr marL="285750" indent="-285750" algn="thaiDist">
              <a:lnSpc>
                <a:spcPct val="120000"/>
              </a:lnSpc>
              <a:buSzPct val="150000"/>
              <a:buFont typeface="Arial" panose="020B0604020202020204" pitchFamily="34" charset="0"/>
              <a:buChar char="•"/>
              <a:tabLst>
                <a:tab pos="531813" algn="l"/>
              </a:tabLst>
            </a:pPr>
            <a:r>
              <a:rPr lang="pt-BR" sz="1600" dirty="0" smtClean="0"/>
              <a:t>Que horas são</a:t>
            </a:r>
            <a:r>
              <a:rPr lang="pt-BR" sz="1600" dirty="0" smtClean="0">
                <a:solidFill>
                  <a:srgbClr val="262626"/>
                </a:solidFill>
              </a:rPr>
              <a:t>? </a:t>
            </a:r>
          </a:p>
          <a:p>
            <a:pPr marL="285750" indent="-285750" algn="thaiDist">
              <a:lnSpc>
                <a:spcPct val="120000"/>
              </a:lnSpc>
              <a:buSzPct val="150000"/>
              <a:buFont typeface="Arial" panose="020B0604020202020204" pitchFamily="34" charset="0"/>
              <a:buChar char="•"/>
              <a:tabLst>
                <a:tab pos="531813" algn="l"/>
              </a:tabLst>
            </a:pPr>
            <a:r>
              <a:rPr lang="pt-BR" sz="1600" dirty="0" smtClean="0"/>
              <a:t>O que eles podem ver</a:t>
            </a:r>
            <a:endParaRPr lang="pt-BR" sz="1600" dirty="0">
              <a:solidFill>
                <a:srgbClr val="262626"/>
              </a:solidFill>
            </a:endParaRPr>
          </a:p>
        </p:txBody>
      </p:sp>
      <p:sp>
        <p:nvSpPr>
          <p:cNvPr id="36" name="Rounded Rectangle 35">
            <a:extLst>
              <a:ext uri="{FF2B5EF4-FFF2-40B4-BE49-F238E27FC236}">
                <a16:creationId xmlns:a16="http://schemas.microsoft.com/office/drawing/2014/main" xmlns="" id="{9718D2EA-B0A9-C543-B17C-877E98366190}"/>
              </a:ext>
            </a:extLst>
          </p:cNvPr>
          <p:cNvSpPr/>
          <p:nvPr/>
        </p:nvSpPr>
        <p:spPr>
          <a:xfrm>
            <a:off x="313763" y="3747990"/>
            <a:ext cx="3630439" cy="1879362"/>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Rectangle 44">
            <a:extLst>
              <a:ext uri="{FF2B5EF4-FFF2-40B4-BE49-F238E27FC236}">
                <a16:creationId xmlns:a16="http://schemas.microsoft.com/office/drawing/2014/main" xmlns="" id="{A84FBE31-3C65-3948-BD21-1296580575D9}"/>
              </a:ext>
            </a:extLst>
          </p:cNvPr>
          <p:cNvSpPr/>
          <p:nvPr/>
        </p:nvSpPr>
        <p:spPr>
          <a:xfrm>
            <a:off x="464622" y="3781910"/>
            <a:ext cx="3479580" cy="1865126"/>
          </a:xfrm>
          <a:prstGeom prst="rect">
            <a:avLst/>
          </a:prstGeom>
        </p:spPr>
        <p:txBody>
          <a:bodyPr wrap="square">
            <a:spAutoFit/>
          </a:bodyPr>
          <a:lstStyle/>
          <a:p>
            <a:pPr>
              <a:lnSpc>
                <a:spcPct val="120000"/>
              </a:lnSpc>
              <a:tabLst>
                <a:tab pos="531813" algn="l"/>
              </a:tabLst>
            </a:pPr>
            <a:r>
              <a:rPr lang="pt-BR" sz="1600" b="1" dirty="0" smtClean="0">
                <a:solidFill>
                  <a:srgbClr val="29C7F7"/>
                </a:solidFill>
              </a:rPr>
              <a:t>Diálogo: </a:t>
            </a:r>
            <a:r>
              <a:rPr lang="pt-BR" sz="1600" b="1" dirty="0" smtClean="0">
                <a:solidFill>
                  <a:srgbClr val="262626"/>
                </a:solidFill>
              </a:rPr>
              <a:t>Escreva o nome do seu personagem antes que ele fale</a:t>
            </a:r>
          </a:p>
          <a:p>
            <a:pPr marL="285750" indent="-285750">
              <a:lnSpc>
                <a:spcPct val="120000"/>
              </a:lnSpc>
              <a:buSzPct val="150000"/>
              <a:buFont typeface="Arial" panose="020B0604020202020204" pitchFamily="34" charset="0"/>
              <a:buChar char="•"/>
              <a:tabLst>
                <a:tab pos="531813" algn="l"/>
              </a:tabLst>
            </a:pPr>
            <a:r>
              <a:rPr lang="pt-BR" sz="1600" dirty="0" smtClean="0">
                <a:solidFill>
                  <a:srgbClr val="262626"/>
                </a:solidFill>
              </a:rPr>
              <a:t>Indique quando seus personagens estão falando entre parênteses. Por exemplo, "Devemos reciclar mais", disse Mark.</a:t>
            </a:r>
            <a:endParaRPr lang="pt-BR" sz="1600" dirty="0">
              <a:solidFill>
                <a:srgbClr val="262626"/>
              </a:solidFill>
            </a:endParaRPr>
          </a:p>
        </p:txBody>
      </p:sp>
      <p:sp>
        <p:nvSpPr>
          <p:cNvPr id="46" name="Rounded Rectangle 45">
            <a:extLst>
              <a:ext uri="{FF2B5EF4-FFF2-40B4-BE49-F238E27FC236}">
                <a16:creationId xmlns:a16="http://schemas.microsoft.com/office/drawing/2014/main" xmlns="" id="{35A764C3-C062-C649-9660-20016CBA9BDA}"/>
              </a:ext>
            </a:extLst>
          </p:cNvPr>
          <p:cNvSpPr/>
          <p:nvPr/>
        </p:nvSpPr>
        <p:spPr>
          <a:xfrm>
            <a:off x="8061210" y="1642328"/>
            <a:ext cx="3630439" cy="814270"/>
          </a:xfrm>
          <a:prstGeom prst="roundRect">
            <a:avLst/>
          </a:prstGeom>
          <a:noFill/>
          <a:ln w="317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Rectangle 46">
            <a:extLst>
              <a:ext uri="{FF2B5EF4-FFF2-40B4-BE49-F238E27FC236}">
                <a16:creationId xmlns:a16="http://schemas.microsoft.com/office/drawing/2014/main" xmlns="" id="{694E61CB-56A1-674E-B11F-587B038B1AC6}"/>
              </a:ext>
            </a:extLst>
          </p:cNvPr>
          <p:cNvSpPr/>
          <p:nvPr/>
        </p:nvSpPr>
        <p:spPr>
          <a:xfrm>
            <a:off x="8157477" y="1676247"/>
            <a:ext cx="3363650" cy="683264"/>
          </a:xfrm>
          <a:prstGeom prst="rect">
            <a:avLst/>
          </a:prstGeom>
        </p:spPr>
        <p:txBody>
          <a:bodyPr wrap="square">
            <a:spAutoFit/>
          </a:bodyPr>
          <a:lstStyle/>
          <a:p>
            <a:pPr>
              <a:lnSpc>
                <a:spcPct val="120000"/>
              </a:lnSpc>
              <a:tabLst>
                <a:tab pos="531813" algn="l"/>
              </a:tabLst>
            </a:pPr>
            <a:r>
              <a:rPr lang="pt-BR" sz="1600" b="1" dirty="0" smtClean="0">
                <a:solidFill>
                  <a:srgbClr val="3AC69D"/>
                </a:solidFill>
              </a:rPr>
              <a:t>Título: </a:t>
            </a:r>
            <a:r>
              <a:rPr lang="pt-BR" sz="1600" b="1" dirty="0" smtClean="0">
                <a:solidFill>
                  <a:srgbClr val="262626"/>
                </a:solidFill>
              </a:rPr>
              <a:t>Dê um título à sua história.</a:t>
            </a:r>
          </a:p>
          <a:p>
            <a:pPr marL="285750" indent="-285750">
              <a:lnSpc>
                <a:spcPct val="120000"/>
              </a:lnSpc>
              <a:buSzPct val="150000"/>
              <a:buFont typeface="Arial" panose="020B0604020202020204" pitchFamily="34" charset="0"/>
              <a:buChar char="•"/>
              <a:tabLst>
                <a:tab pos="531813" algn="l"/>
              </a:tabLst>
            </a:pPr>
            <a:r>
              <a:rPr lang="pt-BR" sz="1600" dirty="0" smtClean="0"/>
              <a:t>Torne-o curto e cativante</a:t>
            </a:r>
            <a:endParaRPr lang="pt-BR" sz="1600" dirty="0">
              <a:solidFill>
                <a:srgbClr val="262626"/>
              </a:solidFill>
            </a:endParaRPr>
          </a:p>
        </p:txBody>
      </p:sp>
      <p:sp>
        <p:nvSpPr>
          <p:cNvPr id="48" name="Rounded Rectangle 47">
            <a:extLst>
              <a:ext uri="{FF2B5EF4-FFF2-40B4-BE49-F238E27FC236}">
                <a16:creationId xmlns:a16="http://schemas.microsoft.com/office/drawing/2014/main" xmlns="" id="{FF6E7428-E1C9-3346-8946-91C0CBDFBF98}"/>
              </a:ext>
            </a:extLst>
          </p:cNvPr>
          <p:cNvSpPr/>
          <p:nvPr/>
        </p:nvSpPr>
        <p:spPr>
          <a:xfrm>
            <a:off x="8061210" y="2629053"/>
            <a:ext cx="3630439" cy="1488009"/>
          </a:xfrm>
          <a:prstGeom prst="roundRect">
            <a:avLst/>
          </a:prstGeom>
          <a:noFill/>
          <a:ln w="317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9" name="Rectangle 48">
            <a:extLst>
              <a:ext uri="{FF2B5EF4-FFF2-40B4-BE49-F238E27FC236}">
                <a16:creationId xmlns:a16="http://schemas.microsoft.com/office/drawing/2014/main" xmlns="" id="{E2793567-71AD-4D4E-B013-BA8F578AE526}"/>
              </a:ext>
            </a:extLst>
          </p:cNvPr>
          <p:cNvSpPr/>
          <p:nvPr/>
        </p:nvSpPr>
        <p:spPr>
          <a:xfrm>
            <a:off x="8157476" y="2553789"/>
            <a:ext cx="3515309" cy="1791260"/>
          </a:xfrm>
          <a:prstGeom prst="rect">
            <a:avLst/>
          </a:prstGeom>
        </p:spPr>
        <p:txBody>
          <a:bodyPr wrap="square">
            <a:spAutoFit/>
          </a:bodyPr>
          <a:lstStyle/>
          <a:p>
            <a:pPr>
              <a:lnSpc>
                <a:spcPct val="120000"/>
              </a:lnSpc>
              <a:tabLst>
                <a:tab pos="531813" algn="l"/>
              </a:tabLst>
            </a:pPr>
            <a:r>
              <a:rPr lang="pt-BR" sz="1600" b="1" dirty="0" smtClean="0">
                <a:solidFill>
                  <a:srgbClr val="3AC69D"/>
                </a:solidFill>
              </a:rPr>
              <a:t>Personagens: </a:t>
            </a:r>
            <a:r>
              <a:rPr lang="pt-BR" sz="1600" b="1" dirty="0" smtClean="0">
                <a:solidFill>
                  <a:srgbClr val="262626"/>
                </a:solidFill>
              </a:rPr>
              <a:t>Escreva duas frases para introduzir seu(s) personagem(s).</a:t>
            </a:r>
          </a:p>
          <a:p>
            <a:pPr marL="285750" indent="-285750">
              <a:buSzPct val="150000"/>
              <a:buFont typeface="Arial" panose="020B0604020202020204" pitchFamily="34" charset="0"/>
              <a:buChar char="•"/>
              <a:tabLst>
                <a:tab pos="531813" algn="l"/>
              </a:tabLst>
            </a:pPr>
            <a:r>
              <a:rPr lang="pt-BR" sz="1200" dirty="0" smtClean="0">
                <a:solidFill>
                  <a:srgbClr val="262626"/>
                </a:solidFill>
              </a:rPr>
              <a:t>Por </a:t>
            </a:r>
            <a:r>
              <a:rPr lang="pt-BR" sz="1200" dirty="0">
                <a:solidFill>
                  <a:srgbClr val="262626"/>
                </a:solidFill>
              </a:rPr>
              <a:t>exemplo, </a:t>
            </a:r>
            <a:r>
              <a:rPr lang="pt-BR" sz="1200" dirty="0" smtClean="0">
                <a:solidFill>
                  <a:srgbClr val="262626"/>
                </a:solidFill>
              </a:rPr>
              <a:t>Recycleman é </a:t>
            </a:r>
            <a:r>
              <a:rPr lang="pt-BR" sz="1200" dirty="0">
                <a:solidFill>
                  <a:srgbClr val="262626"/>
                </a:solidFill>
              </a:rPr>
              <a:t>do planeta Plástico há </a:t>
            </a:r>
            <a:r>
              <a:rPr lang="pt-BR" sz="1200" dirty="0" smtClean="0">
                <a:solidFill>
                  <a:srgbClr val="262626"/>
                </a:solidFill>
              </a:rPr>
              <a:t>5 anos-luz </a:t>
            </a:r>
            <a:r>
              <a:rPr lang="pt-BR" sz="1200" dirty="0">
                <a:solidFill>
                  <a:srgbClr val="262626"/>
                </a:solidFill>
              </a:rPr>
              <a:t>da Terra. Ele pode voar na velocidade da luz e viaja para a Terra para ajudar as crianças nas escolas a aprenderem sobre a reciclagem de plástico</a:t>
            </a:r>
          </a:p>
          <a:p>
            <a:pPr>
              <a:buSzPct val="150000"/>
              <a:tabLst>
                <a:tab pos="531813" algn="l"/>
              </a:tabLst>
            </a:pPr>
            <a:endParaRPr lang="pt-BR" sz="1200" dirty="0">
              <a:solidFill>
                <a:srgbClr val="262626"/>
              </a:solidFill>
            </a:endParaRPr>
          </a:p>
        </p:txBody>
      </p:sp>
      <p:sp>
        <p:nvSpPr>
          <p:cNvPr id="50" name="Rounded Rectangle 49">
            <a:extLst>
              <a:ext uri="{FF2B5EF4-FFF2-40B4-BE49-F238E27FC236}">
                <a16:creationId xmlns:a16="http://schemas.microsoft.com/office/drawing/2014/main" xmlns="" id="{AC67BFD2-B450-3143-898D-E8868E9A4FC0}"/>
              </a:ext>
            </a:extLst>
          </p:cNvPr>
          <p:cNvSpPr/>
          <p:nvPr/>
        </p:nvSpPr>
        <p:spPr>
          <a:xfrm>
            <a:off x="8061209" y="4289517"/>
            <a:ext cx="3630439" cy="1498935"/>
          </a:xfrm>
          <a:prstGeom prst="roundRect">
            <a:avLst/>
          </a:prstGeom>
          <a:noFill/>
          <a:ln w="317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1" name="Rectangle 50">
            <a:extLst>
              <a:ext uri="{FF2B5EF4-FFF2-40B4-BE49-F238E27FC236}">
                <a16:creationId xmlns:a16="http://schemas.microsoft.com/office/drawing/2014/main" xmlns="" id="{5396F542-1853-544A-9EA8-350E7297C5C6}"/>
              </a:ext>
            </a:extLst>
          </p:cNvPr>
          <p:cNvSpPr/>
          <p:nvPr/>
        </p:nvSpPr>
        <p:spPr>
          <a:xfrm>
            <a:off x="8157475" y="4323437"/>
            <a:ext cx="3630439" cy="1465016"/>
          </a:xfrm>
          <a:prstGeom prst="rect">
            <a:avLst/>
          </a:prstGeom>
        </p:spPr>
        <p:txBody>
          <a:bodyPr wrap="square">
            <a:spAutoFit/>
          </a:bodyPr>
          <a:lstStyle/>
          <a:p>
            <a:pPr>
              <a:lnSpc>
                <a:spcPct val="120000"/>
              </a:lnSpc>
              <a:tabLst>
                <a:tab pos="531813" algn="l"/>
              </a:tabLst>
            </a:pPr>
            <a:r>
              <a:rPr lang="pt-BR" sz="1600" b="1" dirty="0" smtClean="0">
                <a:solidFill>
                  <a:srgbClr val="3AC69D"/>
                </a:solidFill>
              </a:rPr>
              <a:t>Mensagem principal: </a:t>
            </a:r>
            <a:endParaRPr lang="pt-BR" sz="1600" b="1" dirty="0" smtClean="0">
              <a:solidFill>
                <a:srgbClr val="262626"/>
              </a:solidFill>
            </a:endParaRPr>
          </a:p>
          <a:p>
            <a:pPr>
              <a:buSzPct val="150000"/>
              <a:tabLst>
                <a:tab pos="531813" algn="l"/>
              </a:tabLst>
            </a:pPr>
            <a:r>
              <a:rPr lang="pt-BR" sz="1400" dirty="0" smtClean="0"/>
              <a:t>Não tente dizer muito de uma só vez</a:t>
            </a:r>
            <a:r>
              <a:rPr lang="pt-BR" sz="1400" dirty="0" smtClean="0">
                <a:solidFill>
                  <a:srgbClr val="262626"/>
                </a:solidFill>
              </a:rPr>
              <a:t>.</a:t>
            </a:r>
          </a:p>
          <a:p>
            <a:pPr>
              <a:buSzPct val="150000"/>
              <a:tabLst>
                <a:tab pos="531813" algn="l"/>
              </a:tabLst>
            </a:pPr>
            <a:r>
              <a:rPr lang="pt-BR" sz="1400" dirty="0" smtClean="0">
                <a:solidFill>
                  <a:srgbClr val="262626"/>
                </a:solidFill>
              </a:rPr>
              <a:t>Escolha uma ou duas mensagens principais simples incentive as pessoas a </a:t>
            </a:r>
            <a:r>
              <a:rPr lang="pt-BR" sz="1400" dirty="0" smtClean="0">
                <a:solidFill>
                  <a:srgbClr val="262626"/>
                </a:solidFill>
              </a:rPr>
              <a:t>reciclarem</a:t>
            </a:r>
            <a:endParaRPr lang="pt-BR" sz="1400" dirty="0" smtClean="0">
              <a:solidFill>
                <a:srgbClr val="262626"/>
              </a:solidFill>
            </a:endParaRPr>
          </a:p>
          <a:p>
            <a:pPr marL="285750" indent="-285750">
              <a:buSzPct val="150000"/>
              <a:buFont typeface="Arial" panose="020B0604020202020204" pitchFamily="34" charset="0"/>
              <a:buChar char="•"/>
              <a:tabLst>
                <a:tab pos="531813" algn="l"/>
              </a:tabLst>
            </a:pPr>
            <a:r>
              <a:rPr lang="pt-BR" sz="1400" dirty="0" smtClean="0">
                <a:solidFill>
                  <a:srgbClr val="262626"/>
                </a:solidFill>
              </a:rPr>
              <a:t>Apoie sua mensagem com informações interessantes.</a:t>
            </a:r>
            <a:endParaRPr lang="pt-BR" sz="1400" dirty="0">
              <a:solidFill>
                <a:srgbClr val="262626"/>
              </a:solidFill>
            </a:endParaRPr>
          </a:p>
        </p:txBody>
      </p:sp>
      <p:sp>
        <p:nvSpPr>
          <p:cNvPr id="2" name="Slide Number Placeholder 1">
            <a:extLst>
              <a:ext uri="{FF2B5EF4-FFF2-40B4-BE49-F238E27FC236}">
                <a16:creationId xmlns:a16="http://schemas.microsoft.com/office/drawing/2014/main" xmlns="" id="{D5141A73-8759-7E0A-5697-1B768FE2A2F5}"/>
              </a:ext>
            </a:extLst>
          </p:cNvPr>
          <p:cNvSpPr>
            <a:spLocks noGrp="1"/>
          </p:cNvSpPr>
          <p:nvPr>
            <p:ph type="sldNum" sz="quarter" idx="12"/>
          </p:nvPr>
        </p:nvSpPr>
        <p:spPr/>
        <p:txBody>
          <a:bodyPr/>
          <a:lstStyle/>
          <a:p>
            <a:fld id="{A49FEDE7-8061-9B4D-88A1-7EA83A94C31B}" type="slidenum">
              <a:rPr lang="pt-BR" smtClean="0"/>
              <a:t>17</a:t>
            </a:fld>
            <a:endParaRPr lang="pt-BR" dirty="0"/>
          </a:p>
        </p:txBody>
      </p:sp>
    </p:spTree>
    <p:extLst>
      <p:ext uri="{BB962C8B-B14F-4D97-AF65-F5344CB8AC3E}">
        <p14:creationId xmlns:p14="http://schemas.microsoft.com/office/powerpoint/2010/main" val="15264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209073"/>
            <a:ext cx="1284452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Mapeie </a:t>
            </a: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Suas Ideias</a:t>
            </a:r>
            <a:endPar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xmlns="" id="{B8FDFF8A-1B31-1048-9B4E-6FE09AF1E72D}"/>
              </a:ext>
            </a:extLst>
          </p:cNvPr>
          <p:cNvPicPr>
            <a:picLocks noChangeAspect="1"/>
          </p:cNvPicPr>
          <p:nvPr/>
        </p:nvPicPr>
        <p:blipFill rotWithShape="1">
          <a:blip r:embed="rId5"/>
          <a:srcRect r="7" b="37"/>
          <a:stretch/>
        </p:blipFill>
        <p:spPr>
          <a:xfrm>
            <a:off x="4106000" y="2601665"/>
            <a:ext cx="3821373" cy="1784012"/>
          </a:xfrm>
          <a:prstGeom prst="rect">
            <a:avLst/>
          </a:prstGeom>
        </p:spPr>
      </p:pic>
      <p:sp>
        <p:nvSpPr>
          <p:cNvPr id="8" name="Rectangle 7">
            <a:extLst>
              <a:ext uri="{FF2B5EF4-FFF2-40B4-BE49-F238E27FC236}">
                <a16:creationId xmlns:a16="http://schemas.microsoft.com/office/drawing/2014/main" xmlns="" id="{97E80E25-E5B9-AB42-B170-AC76ADDEDC92}"/>
              </a:ext>
            </a:extLst>
          </p:cNvPr>
          <p:cNvSpPr/>
          <p:nvPr/>
        </p:nvSpPr>
        <p:spPr>
          <a:xfrm>
            <a:off x="4307842" y="2967440"/>
            <a:ext cx="3269540" cy="1200329"/>
          </a:xfrm>
          <a:prstGeom prst="rect">
            <a:avLst/>
          </a:prstGeom>
        </p:spPr>
        <p:txBody>
          <a:bodyPr wrap="square">
            <a:spAutoFit/>
          </a:bodyPr>
          <a:lstStyle/>
          <a:p>
            <a:pPr algn="ctr">
              <a:buClr>
                <a:srgbClr val="29C7F7"/>
              </a:buClr>
              <a:buSzPct val="200000"/>
              <a:tabLst>
                <a:tab pos="531813" algn="l"/>
              </a:tabLst>
            </a:pPr>
            <a:r>
              <a:rPr lang="pt-BR" b="1" dirty="0" smtClean="0">
                <a:solidFill>
                  <a:schemeClr val="bg1"/>
                </a:solidFill>
              </a:rPr>
              <a:t>O </a:t>
            </a:r>
            <a:r>
              <a:rPr lang="pt-BR" b="1" dirty="0" smtClean="0">
                <a:solidFill>
                  <a:schemeClr val="bg1"/>
                </a:solidFill>
              </a:rPr>
              <a:t>Recycleman luta </a:t>
            </a:r>
            <a:r>
              <a:rPr lang="pt-BR" b="1" dirty="0" smtClean="0">
                <a:solidFill>
                  <a:schemeClr val="bg1"/>
                </a:solidFill>
              </a:rPr>
              <a:t>para manter o mundo reciclando e para manter o meio ambiente saudável.</a:t>
            </a:r>
            <a:endParaRPr lang="pt-BR" b="1" dirty="0">
              <a:solidFill>
                <a:schemeClr val="bg1"/>
              </a:solidFill>
            </a:endParaRPr>
          </a:p>
        </p:txBody>
      </p:sp>
      <p:sp>
        <p:nvSpPr>
          <p:cNvPr id="9" name="Rectangle 8">
            <a:extLst>
              <a:ext uri="{FF2B5EF4-FFF2-40B4-BE49-F238E27FC236}">
                <a16:creationId xmlns:a16="http://schemas.microsoft.com/office/drawing/2014/main" xmlns="" id="{BF235863-51BB-C142-A7FB-0FE2FE3D91A8}"/>
              </a:ext>
            </a:extLst>
          </p:cNvPr>
          <p:cNvSpPr/>
          <p:nvPr/>
        </p:nvSpPr>
        <p:spPr>
          <a:xfrm>
            <a:off x="633326" y="1481039"/>
            <a:ext cx="5268121" cy="830997"/>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O </a:t>
            </a:r>
            <a:r>
              <a:rPr lang="pt-BR" sz="1600" b="1" dirty="0" smtClean="0">
                <a:solidFill>
                  <a:srgbClr val="262626"/>
                </a:solidFill>
              </a:rPr>
              <a:t>Trashman  </a:t>
            </a:r>
            <a:r>
              <a:rPr lang="pt-BR" sz="1600" b="1" dirty="0" smtClean="0">
                <a:solidFill>
                  <a:srgbClr val="262626"/>
                </a:solidFill>
              </a:rPr>
              <a:t>entra furtivamente nas escolas para dizer aos alunos que eles não precisam reciclar e simplesmente jogar todos os resíduos na mesma lixeira</a:t>
            </a:r>
            <a:endParaRPr lang="pt-BR" sz="1600" b="1" dirty="0">
              <a:solidFill>
                <a:srgbClr val="262626"/>
              </a:solidFill>
            </a:endParaRPr>
          </a:p>
        </p:txBody>
      </p:sp>
      <p:sp>
        <p:nvSpPr>
          <p:cNvPr id="10" name="Rectangle 9">
            <a:extLst>
              <a:ext uri="{FF2B5EF4-FFF2-40B4-BE49-F238E27FC236}">
                <a16:creationId xmlns:a16="http://schemas.microsoft.com/office/drawing/2014/main" xmlns="" id="{A2FB2739-4B2A-9246-A30D-3F6FCF504E36}"/>
              </a:ext>
            </a:extLst>
          </p:cNvPr>
          <p:cNvSpPr/>
          <p:nvPr/>
        </p:nvSpPr>
        <p:spPr>
          <a:xfrm>
            <a:off x="7536438" y="1630538"/>
            <a:ext cx="4170922" cy="338554"/>
          </a:xfrm>
          <a:prstGeom prst="rect">
            <a:avLst/>
          </a:prstGeom>
        </p:spPr>
        <p:txBody>
          <a:bodyPr wrap="square">
            <a:spAutoFit/>
          </a:bodyPr>
          <a:lstStyle/>
          <a:p>
            <a:pPr algn="ctr">
              <a:buClr>
                <a:srgbClr val="29C7F7"/>
              </a:buClr>
              <a:buSzPct val="200000"/>
              <a:tabLst>
                <a:tab pos="531813" algn="l"/>
              </a:tabLst>
            </a:pPr>
            <a:r>
              <a:rPr lang="pt-BR" sz="1600" b="1" dirty="0" smtClean="0">
                <a:solidFill>
                  <a:srgbClr val="262626"/>
                </a:solidFill>
              </a:rPr>
              <a:t>O </a:t>
            </a:r>
            <a:r>
              <a:rPr lang="pt-BR" sz="1600" b="1" dirty="0" smtClean="0">
                <a:solidFill>
                  <a:srgbClr val="262626"/>
                </a:solidFill>
              </a:rPr>
              <a:t>Recycleman </a:t>
            </a:r>
            <a:r>
              <a:rPr lang="pt-BR" sz="1600" b="1" dirty="0" smtClean="0">
                <a:solidFill>
                  <a:srgbClr val="262626"/>
                </a:solidFill>
              </a:rPr>
              <a:t>precisa de um chute lateral?</a:t>
            </a:r>
            <a:endParaRPr lang="pt-BR" sz="1600" b="1" dirty="0">
              <a:solidFill>
                <a:srgbClr val="262626"/>
              </a:solidFill>
            </a:endParaRPr>
          </a:p>
        </p:txBody>
      </p:sp>
      <p:sp>
        <p:nvSpPr>
          <p:cNvPr id="11" name="Rectangle 10">
            <a:extLst>
              <a:ext uri="{FF2B5EF4-FFF2-40B4-BE49-F238E27FC236}">
                <a16:creationId xmlns:a16="http://schemas.microsoft.com/office/drawing/2014/main" xmlns="" id="{DB79B493-61DE-944F-A982-4C956EE0C59C}"/>
              </a:ext>
            </a:extLst>
          </p:cNvPr>
          <p:cNvSpPr/>
          <p:nvPr/>
        </p:nvSpPr>
        <p:spPr>
          <a:xfrm>
            <a:off x="8662378" y="2698631"/>
            <a:ext cx="3197526" cy="1077218"/>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Revira volta na história:</a:t>
            </a:r>
          </a:p>
          <a:p>
            <a:pPr>
              <a:buClr>
                <a:srgbClr val="29C7F7"/>
              </a:buClr>
              <a:buSzPct val="200000"/>
              <a:tabLst>
                <a:tab pos="531813" algn="l"/>
              </a:tabLst>
            </a:pPr>
            <a:r>
              <a:rPr lang="pt-BR" sz="1600" b="1" dirty="0" smtClean="0">
                <a:solidFill>
                  <a:srgbClr val="262626"/>
                </a:solidFill>
              </a:rPr>
              <a:t>O </a:t>
            </a:r>
            <a:r>
              <a:rPr lang="pt-BR" sz="1600" b="1" dirty="0" smtClean="0">
                <a:solidFill>
                  <a:srgbClr val="262626"/>
                </a:solidFill>
              </a:rPr>
              <a:t>Trashman </a:t>
            </a:r>
            <a:r>
              <a:rPr lang="pt-BR" sz="1600" b="1" dirty="0" smtClean="0">
                <a:solidFill>
                  <a:srgbClr val="262626"/>
                </a:solidFill>
              </a:rPr>
              <a:t>foi capturado e trancado no fundo do aterro fedorento e tóxico.</a:t>
            </a:r>
            <a:endParaRPr lang="pt-BR" sz="1600" b="1" dirty="0">
              <a:solidFill>
                <a:srgbClr val="262626"/>
              </a:solidFill>
            </a:endParaRPr>
          </a:p>
        </p:txBody>
      </p:sp>
      <p:sp>
        <p:nvSpPr>
          <p:cNvPr id="12" name="Rectangle 11">
            <a:extLst>
              <a:ext uri="{FF2B5EF4-FFF2-40B4-BE49-F238E27FC236}">
                <a16:creationId xmlns:a16="http://schemas.microsoft.com/office/drawing/2014/main" xmlns="" id="{45A7D27A-C113-304A-B444-773C40160D9A}"/>
              </a:ext>
            </a:extLst>
          </p:cNvPr>
          <p:cNvSpPr/>
          <p:nvPr/>
        </p:nvSpPr>
        <p:spPr>
          <a:xfrm>
            <a:off x="7948073" y="5060622"/>
            <a:ext cx="3347652" cy="584775"/>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O </a:t>
            </a:r>
            <a:r>
              <a:rPr lang="pt-BR" sz="1600" b="1" dirty="0" smtClean="0">
                <a:solidFill>
                  <a:srgbClr val="262626"/>
                </a:solidFill>
              </a:rPr>
              <a:t>Recycleman </a:t>
            </a:r>
            <a:r>
              <a:rPr lang="pt-BR" sz="1600" b="1" dirty="0" smtClean="0">
                <a:solidFill>
                  <a:srgbClr val="262626"/>
                </a:solidFill>
              </a:rPr>
              <a:t>deve evitar seu maior inimigo o </a:t>
            </a:r>
            <a:r>
              <a:rPr lang="pt-BR" sz="1600" b="1" dirty="0" smtClean="0">
                <a:solidFill>
                  <a:srgbClr val="262626"/>
                </a:solidFill>
              </a:rPr>
              <a:t>Trashman.</a:t>
            </a:r>
            <a:endParaRPr lang="pt-BR" sz="1600" b="1" dirty="0">
              <a:solidFill>
                <a:srgbClr val="262626"/>
              </a:solidFill>
            </a:endParaRPr>
          </a:p>
        </p:txBody>
      </p:sp>
      <p:sp>
        <p:nvSpPr>
          <p:cNvPr id="13" name="Rectangle 12">
            <a:extLst>
              <a:ext uri="{FF2B5EF4-FFF2-40B4-BE49-F238E27FC236}">
                <a16:creationId xmlns:a16="http://schemas.microsoft.com/office/drawing/2014/main" xmlns="" id="{FAC606D0-D132-2844-B4D4-D3E150D0F104}"/>
              </a:ext>
            </a:extLst>
          </p:cNvPr>
          <p:cNvSpPr/>
          <p:nvPr/>
        </p:nvSpPr>
        <p:spPr>
          <a:xfrm>
            <a:off x="348997" y="4937512"/>
            <a:ext cx="5268121" cy="1077218"/>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O </a:t>
            </a:r>
            <a:r>
              <a:rPr lang="pt-BR" sz="1600" b="1" dirty="0" smtClean="0">
                <a:solidFill>
                  <a:srgbClr val="262626"/>
                </a:solidFill>
              </a:rPr>
              <a:t>Recycleman  </a:t>
            </a:r>
            <a:r>
              <a:rPr lang="pt-BR" sz="1600" b="1" dirty="0" smtClean="0">
                <a:solidFill>
                  <a:srgbClr val="262626"/>
                </a:solidFill>
              </a:rPr>
              <a:t>enfrenta muitos desafios, como pessoas que jogam lixo, seu pobre conhecimento de reciclagem e o </a:t>
            </a:r>
            <a:r>
              <a:rPr lang="pt-BR" sz="1600" b="1" dirty="0" smtClean="0">
                <a:solidFill>
                  <a:srgbClr val="262626"/>
                </a:solidFill>
              </a:rPr>
              <a:t>Trashman, </a:t>
            </a:r>
            <a:r>
              <a:rPr lang="pt-BR" sz="1600" b="1" dirty="0" smtClean="0">
                <a:solidFill>
                  <a:srgbClr val="262626"/>
                </a:solidFill>
              </a:rPr>
              <a:t>que quer que todos os resíduos sejam levados para seu aterro secreto e assustador.</a:t>
            </a:r>
            <a:endParaRPr lang="pt-BR" sz="1600" b="1" dirty="0">
              <a:solidFill>
                <a:srgbClr val="262626"/>
              </a:solidFill>
            </a:endParaRPr>
          </a:p>
        </p:txBody>
      </p:sp>
      <p:sp>
        <p:nvSpPr>
          <p:cNvPr id="14" name="Rectangle 13">
            <a:extLst>
              <a:ext uri="{FF2B5EF4-FFF2-40B4-BE49-F238E27FC236}">
                <a16:creationId xmlns:a16="http://schemas.microsoft.com/office/drawing/2014/main" xmlns="" id="{00A08A35-810E-DC49-AA94-EFB520EC835C}"/>
              </a:ext>
            </a:extLst>
          </p:cNvPr>
          <p:cNvSpPr/>
          <p:nvPr/>
        </p:nvSpPr>
        <p:spPr>
          <a:xfrm>
            <a:off x="472823" y="2831951"/>
            <a:ext cx="2939117" cy="1323439"/>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Possíveis títulos:</a:t>
            </a:r>
          </a:p>
          <a:p>
            <a:pPr marL="285750" indent="-285750">
              <a:buClr>
                <a:srgbClr val="262626"/>
              </a:buClr>
              <a:buSzPct val="150000"/>
              <a:buFont typeface="Arial" panose="020B0604020202020204" pitchFamily="34" charset="0"/>
              <a:buChar char="•"/>
              <a:tabLst>
                <a:tab pos="531813" algn="l"/>
              </a:tabLst>
            </a:pPr>
            <a:r>
              <a:rPr lang="pt-BR" sz="1600" b="1" dirty="0" smtClean="0">
                <a:solidFill>
                  <a:srgbClr val="262626"/>
                </a:solidFill>
              </a:rPr>
              <a:t>O Recycleman </a:t>
            </a:r>
            <a:r>
              <a:rPr lang="pt-BR" sz="1600" b="1" dirty="0" smtClean="0">
                <a:solidFill>
                  <a:srgbClr val="262626"/>
                </a:solidFill>
              </a:rPr>
              <a:t>e o aterro sanitário </a:t>
            </a:r>
            <a:r>
              <a:rPr lang="pt-BR" sz="1600" b="1" dirty="0" smtClean="0">
                <a:solidFill>
                  <a:srgbClr val="262626"/>
                </a:solidFill>
              </a:rPr>
              <a:t>da destruição</a:t>
            </a:r>
            <a:endParaRPr lang="pt-BR" sz="1600" b="1" dirty="0" smtClean="0">
              <a:solidFill>
                <a:srgbClr val="262626"/>
              </a:solidFill>
            </a:endParaRPr>
          </a:p>
          <a:p>
            <a:pPr marL="285750" indent="-285750">
              <a:buClr>
                <a:srgbClr val="262626"/>
              </a:buClr>
              <a:buSzPct val="150000"/>
              <a:buFont typeface="Arial" panose="020B0604020202020204" pitchFamily="34" charset="0"/>
              <a:buChar char="•"/>
              <a:tabLst>
                <a:tab pos="531813" algn="l"/>
              </a:tabLst>
            </a:pPr>
            <a:r>
              <a:rPr lang="pt-BR" sz="1600" b="1" dirty="0" smtClean="0">
                <a:solidFill>
                  <a:srgbClr val="262626"/>
                </a:solidFill>
              </a:rPr>
              <a:t>A Era do Desperdício</a:t>
            </a:r>
          </a:p>
          <a:p>
            <a:pPr marL="285750" indent="-285750">
              <a:buClr>
                <a:srgbClr val="262626"/>
              </a:buClr>
              <a:buSzPct val="150000"/>
              <a:buFont typeface="Arial" panose="020B0604020202020204" pitchFamily="34" charset="0"/>
              <a:buChar char="•"/>
              <a:tabLst>
                <a:tab pos="531813" algn="l"/>
              </a:tabLst>
            </a:pPr>
            <a:r>
              <a:rPr lang="pt-BR" sz="1600" b="1" dirty="0" smtClean="0">
                <a:solidFill>
                  <a:srgbClr val="262626"/>
                </a:solidFill>
              </a:rPr>
              <a:t>Ataques do </a:t>
            </a:r>
            <a:r>
              <a:rPr lang="pt-BR" sz="1600" b="1" dirty="0">
                <a:solidFill>
                  <a:srgbClr val="262626"/>
                </a:solidFill>
              </a:rPr>
              <a:t>Trashman</a:t>
            </a:r>
            <a:endParaRPr lang="pt-BR" sz="1600" b="1" dirty="0">
              <a:solidFill>
                <a:srgbClr val="262626"/>
              </a:solidFill>
            </a:endParaRPr>
          </a:p>
        </p:txBody>
      </p:sp>
      <p:pic>
        <p:nvPicPr>
          <p:cNvPr id="15" name="Picture 14" descr="Shape, arrow&#10;&#10;Description automatically generated">
            <a:extLst>
              <a:ext uri="{FF2B5EF4-FFF2-40B4-BE49-F238E27FC236}">
                <a16:creationId xmlns:a16="http://schemas.microsoft.com/office/drawing/2014/main" xmlns="" id="{5A3C4F53-A954-0041-AC46-2F902EABF5CF}"/>
              </a:ext>
            </a:extLst>
          </p:cNvPr>
          <p:cNvPicPr>
            <a:picLocks noChangeAspect="1"/>
          </p:cNvPicPr>
          <p:nvPr/>
        </p:nvPicPr>
        <p:blipFill rotWithShape="1">
          <a:blip r:embed="rId6"/>
          <a:srcRect r="-21" b="-13"/>
          <a:stretch/>
        </p:blipFill>
        <p:spPr>
          <a:xfrm>
            <a:off x="6566242" y="4408491"/>
            <a:ext cx="1468344" cy="960836"/>
          </a:xfrm>
          <a:prstGeom prst="rect">
            <a:avLst/>
          </a:prstGeom>
        </p:spPr>
      </p:pic>
      <p:pic>
        <p:nvPicPr>
          <p:cNvPr id="16" name="Picture 15" descr="Shape, arrow&#10;&#10;Description automatically generated">
            <a:extLst>
              <a:ext uri="{FF2B5EF4-FFF2-40B4-BE49-F238E27FC236}">
                <a16:creationId xmlns:a16="http://schemas.microsoft.com/office/drawing/2014/main" xmlns="" id="{C7C12777-4020-3140-A977-D9A24347F5A3}"/>
              </a:ext>
            </a:extLst>
          </p:cNvPr>
          <p:cNvPicPr>
            <a:picLocks noChangeAspect="1"/>
          </p:cNvPicPr>
          <p:nvPr/>
        </p:nvPicPr>
        <p:blipFill rotWithShape="1">
          <a:blip r:embed="rId6"/>
          <a:srcRect r="-21" b="-13"/>
          <a:stretch/>
        </p:blipFill>
        <p:spPr>
          <a:xfrm rot="838411" flipV="1">
            <a:off x="6637362" y="1518463"/>
            <a:ext cx="1167648" cy="1328016"/>
          </a:xfrm>
          <a:prstGeom prst="rect">
            <a:avLst/>
          </a:prstGeom>
        </p:spPr>
      </p:pic>
      <p:pic>
        <p:nvPicPr>
          <p:cNvPr id="18" name="Picture 17" descr="A picture containing arrow&#10;&#10;Description automatically generated">
            <a:extLst>
              <a:ext uri="{FF2B5EF4-FFF2-40B4-BE49-F238E27FC236}">
                <a16:creationId xmlns:a16="http://schemas.microsoft.com/office/drawing/2014/main" xmlns="" id="{5055AFA9-3E4E-3041-92AF-60ABDD3B5288}"/>
              </a:ext>
            </a:extLst>
          </p:cNvPr>
          <p:cNvPicPr>
            <a:picLocks noChangeAspect="1"/>
          </p:cNvPicPr>
          <p:nvPr/>
        </p:nvPicPr>
        <p:blipFill rotWithShape="1">
          <a:blip r:embed="rId7"/>
          <a:srcRect r="-27" b="48"/>
          <a:stretch/>
        </p:blipFill>
        <p:spPr>
          <a:xfrm rot="8100000">
            <a:off x="3256536" y="4259600"/>
            <a:ext cx="1199552" cy="429149"/>
          </a:xfrm>
          <a:prstGeom prst="rect">
            <a:avLst/>
          </a:prstGeom>
        </p:spPr>
      </p:pic>
      <p:pic>
        <p:nvPicPr>
          <p:cNvPr id="19" name="Picture 18" descr="A picture containing arrow&#10;&#10;Description automatically generated">
            <a:extLst>
              <a:ext uri="{FF2B5EF4-FFF2-40B4-BE49-F238E27FC236}">
                <a16:creationId xmlns:a16="http://schemas.microsoft.com/office/drawing/2014/main" xmlns="" id="{449DEAF4-1081-2648-AECB-8E59F7DB97F8}"/>
              </a:ext>
            </a:extLst>
          </p:cNvPr>
          <p:cNvPicPr>
            <a:picLocks noChangeAspect="1"/>
          </p:cNvPicPr>
          <p:nvPr/>
        </p:nvPicPr>
        <p:blipFill rotWithShape="1">
          <a:blip r:embed="rId7"/>
          <a:srcRect r="-27" b="48"/>
          <a:stretch/>
        </p:blipFill>
        <p:spPr>
          <a:xfrm rot="12600000" flipV="1">
            <a:off x="3472408" y="2283987"/>
            <a:ext cx="1123074" cy="570053"/>
          </a:xfrm>
          <a:prstGeom prst="rect">
            <a:avLst/>
          </a:prstGeom>
        </p:spPr>
      </p:pic>
      <p:pic>
        <p:nvPicPr>
          <p:cNvPr id="23" name="Picture 22" descr="Shape, arrow&#10;&#10;Description automatically generated">
            <a:extLst>
              <a:ext uri="{FF2B5EF4-FFF2-40B4-BE49-F238E27FC236}">
                <a16:creationId xmlns:a16="http://schemas.microsoft.com/office/drawing/2014/main" xmlns="" id="{89571371-569A-7340-A49C-73A883199F75}"/>
              </a:ext>
            </a:extLst>
          </p:cNvPr>
          <p:cNvPicPr>
            <a:picLocks noChangeAspect="1"/>
          </p:cNvPicPr>
          <p:nvPr/>
        </p:nvPicPr>
        <p:blipFill rotWithShape="1">
          <a:blip r:embed="rId6"/>
          <a:srcRect r="-21" b="-13"/>
          <a:stretch/>
        </p:blipFill>
        <p:spPr>
          <a:xfrm rot="11700000" flipV="1">
            <a:off x="2924722" y="3356366"/>
            <a:ext cx="1252419" cy="756411"/>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xmlns="" id="{B2BD7C39-3FA3-C54E-9ABD-4DB50ED51C53}"/>
              </a:ext>
            </a:extLst>
          </p:cNvPr>
          <p:cNvPicPr>
            <a:picLocks noChangeAspect="1"/>
          </p:cNvPicPr>
          <p:nvPr/>
        </p:nvPicPr>
        <p:blipFill rotWithShape="1">
          <a:blip r:embed="rId7"/>
          <a:srcRect r="-27" b="48"/>
          <a:stretch/>
        </p:blipFill>
        <p:spPr>
          <a:xfrm rot="199676" flipV="1">
            <a:off x="7407587" y="2691980"/>
            <a:ext cx="1138142" cy="459489"/>
          </a:xfrm>
          <a:prstGeom prst="rect">
            <a:avLst/>
          </a:prstGeom>
        </p:spPr>
      </p:pic>
      <p:sp>
        <p:nvSpPr>
          <p:cNvPr id="2" name="Slide Number Placeholder 1">
            <a:extLst>
              <a:ext uri="{FF2B5EF4-FFF2-40B4-BE49-F238E27FC236}">
                <a16:creationId xmlns:a16="http://schemas.microsoft.com/office/drawing/2014/main" xmlns="" id="{F83257CA-4138-6C7C-3535-7BC163BEAED0}"/>
              </a:ext>
            </a:extLst>
          </p:cNvPr>
          <p:cNvSpPr>
            <a:spLocks noGrp="1"/>
          </p:cNvSpPr>
          <p:nvPr>
            <p:ph type="sldNum" sz="quarter" idx="12"/>
          </p:nvPr>
        </p:nvSpPr>
        <p:spPr/>
        <p:txBody>
          <a:bodyPr/>
          <a:lstStyle/>
          <a:p>
            <a:fld id="{A49FEDE7-8061-9B4D-88A1-7EA83A94C31B}" type="slidenum">
              <a:rPr lang="pt-BR" smtClean="0"/>
              <a:t>18</a:t>
            </a:fld>
            <a:endParaRPr lang="pt-BR" dirty="0"/>
          </a:p>
        </p:txBody>
      </p:sp>
    </p:spTree>
    <p:extLst>
      <p:ext uri="{BB962C8B-B14F-4D97-AF65-F5344CB8AC3E}">
        <p14:creationId xmlns:p14="http://schemas.microsoft.com/office/powerpoint/2010/main" val="332017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Faça uma Lista dos Principais Eventos</a:t>
            </a:r>
            <a:endPar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xmlns="" id="{C9E0F828-4D62-5F46-918D-30A1BDD2C1F2}"/>
              </a:ext>
            </a:extLst>
          </p:cNvPr>
          <p:cNvSpPr/>
          <p:nvPr/>
        </p:nvSpPr>
        <p:spPr>
          <a:xfrm>
            <a:off x="1110040" y="1745428"/>
            <a:ext cx="4791407" cy="1015663"/>
          </a:xfrm>
          <a:prstGeom prst="rect">
            <a:avLst/>
          </a:prstGeom>
        </p:spPr>
        <p:txBody>
          <a:bodyPr wrap="square">
            <a:spAutoFit/>
          </a:bodyPr>
          <a:lstStyle/>
          <a:p>
            <a:pPr>
              <a:buClr>
                <a:srgbClr val="29C7F7"/>
              </a:buClr>
              <a:buSzPct val="200000"/>
              <a:tabLst>
                <a:tab pos="531813" algn="l"/>
              </a:tabLst>
            </a:pPr>
            <a:r>
              <a:rPr lang="pt-BR" sz="2000" b="1" dirty="0" smtClean="0">
                <a:solidFill>
                  <a:srgbClr val="262626"/>
                </a:solidFill>
              </a:rPr>
              <a:t>Era uma noite fria e escura no planeta Plástico quando o </a:t>
            </a:r>
            <a:r>
              <a:rPr lang="pt-BR" sz="2000" b="1" dirty="0" smtClean="0"/>
              <a:t>Recycleman</a:t>
            </a:r>
            <a:r>
              <a:rPr lang="pt-BR" sz="2000" b="1" dirty="0" smtClean="0">
                <a:solidFill>
                  <a:srgbClr val="FF0000"/>
                </a:solidFill>
              </a:rPr>
              <a:t> </a:t>
            </a:r>
            <a:r>
              <a:rPr lang="pt-BR" sz="2000" b="1" dirty="0" smtClean="0">
                <a:solidFill>
                  <a:srgbClr val="262626"/>
                </a:solidFill>
              </a:rPr>
              <a:t>recebeu uma ligação da Terra.</a:t>
            </a:r>
            <a:endParaRPr lang="pt-BR" sz="2000" b="1" dirty="0">
              <a:solidFill>
                <a:srgbClr val="262626"/>
              </a:solidFill>
            </a:endParaRPr>
          </a:p>
        </p:txBody>
      </p:sp>
      <p:sp>
        <p:nvSpPr>
          <p:cNvPr id="8" name="Rectangle 7">
            <a:extLst>
              <a:ext uri="{FF2B5EF4-FFF2-40B4-BE49-F238E27FC236}">
                <a16:creationId xmlns:a16="http://schemas.microsoft.com/office/drawing/2014/main" xmlns="" id="{43DA1547-A54A-4843-9C0A-61C73B0A54EB}"/>
              </a:ext>
            </a:extLst>
          </p:cNvPr>
          <p:cNvSpPr/>
          <p:nvPr/>
        </p:nvSpPr>
        <p:spPr>
          <a:xfrm>
            <a:off x="1110040" y="2959062"/>
            <a:ext cx="4791407" cy="707886"/>
          </a:xfrm>
          <a:prstGeom prst="rect">
            <a:avLst/>
          </a:prstGeom>
        </p:spPr>
        <p:txBody>
          <a:bodyPr wrap="square">
            <a:spAutoFit/>
          </a:bodyPr>
          <a:lstStyle/>
          <a:p>
            <a:pPr>
              <a:buClr>
                <a:srgbClr val="29C7F7"/>
              </a:buClr>
              <a:buSzPct val="200000"/>
              <a:tabLst>
                <a:tab pos="531813" algn="l"/>
              </a:tabLst>
            </a:pPr>
            <a:r>
              <a:rPr lang="pt-BR" sz="2000" b="1" dirty="0" smtClean="0"/>
              <a:t>Trashman</a:t>
            </a:r>
            <a:r>
              <a:rPr lang="pt-BR" sz="2000" b="1" dirty="0" smtClean="0">
                <a:solidFill>
                  <a:schemeClr val="accent2">
                    <a:lumMod val="75000"/>
                  </a:schemeClr>
                </a:solidFill>
              </a:rPr>
              <a:t> </a:t>
            </a:r>
            <a:r>
              <a:rPr lang="pt-BR" sz="2000" b="1" dirty="0" smtClean="0">
                <a:solidFill>
                  <a:srgbClr val="262626"/>
                </a:solidFill>
              </a:rPr>
              <a:t>invadiu escolas locais para dizer às crianças para não reciclarem.</a:t>
            </a:r>
            <a:endParaRPr lang="pt-BR" sz="2000" b="1" dirty="0">
              <a:solidFill>
                <a:srgbClr val="262626"/>
              </a:solidFill>
            </a:endParaRPr>
          </a:p>
        </p:txBody>
      </p:sp>
      <p:sp>
        <p:nvSpPr>
          <p:cNvPr id="9" name="Rectangle 8">
            <a:extLst>
              <a:ext uri="{FF2B5EF4-FFF2-40B4-BE49-F238E27FC236}">
                <a16:creationId xmlns:a16="http://schemas.microsoft.com/office/drawing/2014/main" xmlns="" id="{5EFB8510-5D9D-E543-B04F-4B9940A397D9}"/>
              </a:ext>
            </a:extLst>
          </p:cNvPr>
          <p:cNvSpPr/>
          <p:nvPr/>
        </p:nvSpPr>
        <p:spPr>
          <a:xfrm>
            <a:off x="1110039" y="4306198"/>
            <a:ext cx="5067847" cy="707886"/>
          </a:xfrm>
          <a:prstGeom prst="rect">
            <a:avLst/>
          </a:prstGeom>
        </p:spPr>
        <p:txBody>
          <a:bodyPr wrap="square">
            <a:spAutoFit/>
          </a:bodyPr>
          <a:lstStyle/>
          <a:p>
            <a:pPr>
              <a:buClr>
                <a:srgbClr val="29C7F7"/>
              </a:buClr>
              <a:buSzPct val="200000"/>
              <a:tabLst>
                <a:tab pos="531813" algn="l"/>
              </a:tabLst>
            </a:pPr>
            <a:r>
              <a:rPr lang="pt-BR" sz="2000" b="1" dirty="0" smtClean="0"/>
              <a:t>Recycleman</a:t>
            </a:r>
            <a:r>
              <a:rPr lang="pt-BR" sz="2000" b="1" dirty="0" smtClean="0">
                <a:solidFill>
                  <a:srgbClr val="FF0000"/>
                </a:solidFill>
              </a:rPr>
              <a:t> </a:t>
            </a:r>
            <a:r>
              <a:rPr lang="pt-BR" sz="2000" b="1" dirty="0" smtClean="0">
                <a:solidFill>
                  <a:srgbClr val="262626"/>
                </a:solidFill>
              </a:rPr>
              <a:t>teve que voar para a terra e travar uma batalha contra o homem do lixo.</a:t>
            </a:r>
            <a:endParaRPr lang="pt-BR" sz="2000" b="1" dirty="0">
              <a:solidFill>
                <a:srgbClr val="262626"/>
              </a:solidFill>
            </a:endParaRPr>
          </a:p>
        </p:txBody>
      </p:sp>
      <p:sp>
        <p:nvSpPr>
          <p:cNvPr id="10" name="Oval 9">
            <a:extLst>
              <a:ext uri="{FF2B5EF4-FFF2-40B4-BE49-F238E27FC236}">
                <a16:creationId xmlns:a16="http://schemas.microsoft.com/office/drawing/2014/main" xmlns="" id="{3E4B9323-8E47-1641-A497-B59DD31FCAB0}"/>
              </a:ext>
            </a:extLst>
          </p:cNvPr>
          <p:cNvSpPr/>
          <p:nvPr/>
        </p:nvSpPr>
        <p:spPr>
          <a:xfrm>
            <a:off x="588221" y="1785533"/>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1" name="Oval 10">
            <a:extLst>
              <a:ext uri="{FF2B5EF4-FFF2-40B4-BE49-F238E27FC236}">
                <a16:creationId xmlns:a16="http://schemas.microsoft.com/office/drawing/2014/main" xmlns="" id="{0D5BF713-6299-7143-AC24-81363E29673D}"/>
              </a:ext>
            </a:extLst>
          </p:cNvPr>
          <p:cNvSpPr/>
          <p:nvPr/>
        </p:nvSpPr>
        <p:spPr>
          <a:xfrm>
            <a:off x="534584" y="1785533"/>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2" name="Rectangle 11">
            <a:extLst>
              <a:ext uri="{FF2B5EF4-FFF2-40B4-BE49-F238E27FC236}">
                <a16:creationId xmlns:a16="http://schemas.microsoft.com/office/drawing/2014/main" xmlns="" id="{0FAD2595-D380-CB4A-82E9-38AC2E9452F6}"/>
              </a:ext>
            </a:extLst>
          </p:cNvPr>
          <p:cNvSpPr/>
          <p:nvPr/>
        </p:nvSpPr>
        <p:spPr>
          <a:xfrm>
            <a:off x="568788" y="1745429"/>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1</a:t>
            </a:r>
            <a:endParaRPr lang="pt-BR" sz="2000" b="1" dirty="0">
              <a:solidFill>
                <a:schemeClr val="bg1"/>
              </a:solidFill>
              <a:cs typeface="Arial" panose="020B0604020202020204" pitchFamily="34" charset="0"/>
            </a:endParaRPr>
          </a:p>
        </p:txBody>
      </p:sp>
      <p:sp>
        <p:nvSpPr>
          <p:cNvPr id="16" name="Oval 15">
            <a:extLst>
              <a:ext uri="{FF2B5EF4-FFF2-40B4-BE49-F238E27FC236}">
                <a16:creationId xmlns:a16="http://schemas.microsoft.com/office/drawing/2014/main" xmlns="" id="{E767E46A-9697-0D45-AC58-F268EAEC8E41}"/>
              </a:ext>
            </a:extLst>
          </p:cNvPr>
          <p:cNvSpPr/>
          <p:nvPr/>
        </p:nvSpPr>
        <p:spPr>
          <a:xfrm>
            <a:off x="588221" y="2999166"/>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7" name="Oval 16">
            <a:extLst>
              <a:ext uri="{FF2B5EF4-FFF2-40B4-BE49-F238E27FC236}">
                <a16:creationId xmlns:a16="http://schemas.microsoft.com/office/drawing/2014/main" xmlns="" id="{93C7C681-0F1E-BB45-9440-17FEC4995A8C}"/>
              </a:ext>
            </a:extLst>
          </p:cNvPr>
          <p:cNvSpPr/>
          <p:nvPr/>
        </p:nvSpPr>
        <p:spPr>
          <a:xfrm>
            <a:off x="534584" y="2999166"/>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8" name="Rectangle 17">
            <a:extLst>
              <a:ext uri="{FF2B5EF4-FFF2-40B4-BE49-F238E27FC236}">
                <a16:creationId xmlns:a16="http://schemas.microsoft.com/office/drawing/2014/main" xmlns="" id="{133EF437-D6B9-FD4F-83F4-78D7A55F7BC1}"/>
              </a:ext>
            </a:extLst>
          </p:cNvPr>
          <p:cNvSpPr/>
          <p:nvPr/>
        </p:nvSpPr>
        <p:spPr>
          <a:xfrm>
            <a:off x="568788" y="2959062"/>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2</a:t>
            </a:r>
            <a:endParaRPr lang="pt-BR" sz="2000" b="1" dirty="0">
              <a:solidFill>
                <a:schemeClr val="bg1"/>
              </a:solidFill>
              <a:cs typeface="Arial" panose="020B0604020202020204" pitchFamily="34" charset="0"/>
            </a:endParaRPr>
          </a:p>
        </p:txBody>
      </p:sp>
      <p:sp>
        <p:nvSpPr>
          <p:cNvPr id="19" name="Oval 18">
            <a:extLst>
              <a:ext uri="{FF2B5EF4-FFF2-40B4-BE49-F238E27FC236}">
                <a16:creationId xmlns:a16="http://schemas.microsoft.com/office/drawing/2014/main" xmlns="" id="{065730AC-66D1-1944-9E46-FAABDA80E8B4}"/>
              </a:ext>
            </a:extLst>
          </p:cNvPr>
          <p:cNvSpPr/>
          <p:nvPr/>
        </p:nvSpPr>
        <p:spPr>
          <a:xfrm>
            <a:off x="588221" y="4346302"/>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0" name="Oval 19">
            <a:extLst>
              <a:ext uri="{FF2B5EF4-FFF2-40B4-BE49-F238E27FC236}">
                <a16:creationId xmlns:a16="http://schemas.microsoft.com/office/drawing/2014/main" xmlns="" id="{097AD288-49D1-774F-9F9B-89C463DC41B7}"/>
              </a:ext>
            </a:extLst>
          </p:cNvPr>
          <p:cNvSpPr/>
          <p:nvPr/>
        </p:nvSpPr>
        <p:spPr>
          <a:xfrm>
            <a:off x="534584" y="4346302"/>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1" name="Rectangle 20">
            <a:extLst>
              <a:ext uri="{FF2B5EF4-FFF2-40B4-BE49-F238E27FC236}">
                <a16:creationId xmlns:a16="http://schemas.microsoft.com/office/drawing/2014/main" xmlns="" id="{2830B633-C51C-DB4D-A93B-F16831208D5B}"/>
              </a:ext>
            </a:extLst>
          </p:cNvPr>
          <p:cNvSpPr/>
          <p:nvPr/>
        </p:nvSpPr>
        <p:spPr>
          <a:xfrm>
            <a:off x="568788" y="4306198"/>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3</a:t>
            </a:r>
            <a:endParaRPr lang="pt-BR" sz="2000" b="1" dirty="0">
              <a:solidFill>
                <a:schemeClr val="bg1"/>
              </a:solidFill>
              <a:cs typeface="Arial" panose="020B0604020202020204" pitchFamily="34" charset="0"/>
            </a:endParaRPr>
          </a:p>
        </p:txBody>
      </p:sp>
      <p:sp>
        <p:nvSpPr>
          <p:cNvPr id="22" name="Rectangle 21">
            <a:extLst>
              <a:ext uri="{FF2B5EF4-FFF2-40B4-BE49-F238E27FC236}">
                <a16:creationId xmlns:a16="http://schemas.microsoft.com/office/drawing/2014/main" xmlns="" id="{83898434-DE23-BF4C-8EF8-E30140725E0E}"/>
              </a:ext>
            </a:extLst>
          </p:cNvPr>
          <p:cNvSpPr/>
          <p:nvPr/>
        </p:nvSpPr>
        <p:spPr>
          <a:xfrm>
            <a:off x="6589569" y="1767805"/>
            <a:ext cx="5067847" cy="1015663"/>
          </a:xfrm>
          <a:prstGeom prst="rect">
            <a:avLst/>
          </a:prstGeom>
        </p:spPr>
        <p:txBody>
          <a:bodyPr wrap="square">
            <a:spAutoFit/>
          </a:bodyPr>
          <a:lstStyle/>
          <a:p>
            <a:pPr>
              <a:buClr>
                <a:srgbClr val="29C7F7"/>
              </a:buClr>
              <a:buSzPct val="200000"/>
              <a:tabLst>
                <a:tab pos="531813" algn="l"/>
              </a:tabLst>
            </a:pPr>
            <a:r>
              <a:rPr lang="pt-BR" sz="2000" b="1" dirty="0" smtClean="0"/>
              <a:t>Recycleman</a:t>
            </a:r>
            <a:r>
              <a:rPr lang="pt-BR" sz="2000" b="1" dirty="0" smtClean="0">
                <a:solidFill>
                  <a:srgbClr val="FF0000"/>
                </a:solidFill>
              </a:rPr>
              <a:t> </a:t>
            </a:r>
            <a:r>
              <a:rPr lang="pt-BR" sz="2000" b="1" dirty="0" smtClean="0">
                <a:solidFill>
                  <a:srgbClr val="262626"/>
                </a:solidFill>
              </a:rPr>
              <a:t>encontrou um seleto grupo de ativistas estudantis para criar mais reciclagem em todas as escolas do mundo.</a:t>
            </a:r>
            <a:endParaRPr lang="pt-BR" sz="2000" b="1" dirty="0">
              <a:solidFill>
                <a:srgbClr val="262626"/>
              </a:solidFill>
            </a:endParaRPr>
          </a:p>
        </p:txBody>
      </p:sp>
      <p:sp>
        <p:nvSpPr>
          <p:cNvPr id="23" name="Rectangle 22">
            <a:extLst>
              <a:ext uri="{FF2B5EF4-FFF2-40B4-BE49-F238E27FC236}">
                <a16:creationId xmlns:a16="http://schemas.microsoft.com/office/drawing/2014/main" xmlns="" id="{32188C32-F7CB-1546-9F8D-30EB76A2D6D8}"/>
              </a:ext>
            </a:extLst>
          </p:cNvPr>
          <p:cNvSpPr/>
          <p:nvPr/>
        </p:nvSpPr>
        <p:spPr>
          <a:xfrm>
            <a:off x="6589569" y="2981439"/>
            <a:ext cx="5067847" cy="1015663"/>
          </a:xfrm>
          <a:prstGeom prst="rect">
            <a:avLst/>
          </a:prstGeom>
        </p:spPr>
        <p:txBody>
          <a:bodyPr wrap="square">
            <a:spAutoFit/>
          </a:bodyPr>
          <a:lstStyle/>
          <a:p>
            <a:pPr>
              <a:buClr>
                <a:srgbClr val="29C7F7"/>
              </a:buClr>
              <a:buSzPct val="200000"/>
              <a:tabLst>
                <a:tab pos="531813" algn="l"/>
              </a:tabLst>
            </a:pPr>
            <a:r>
              <a:rPr lang="pt-BR" sz="2000" b="1" dirty="0" smtClean="0"/>
              <a:t>Recycleman</a:t>
            </a:r>
            <a:r>
              <a:rPr lang="pt-BR" sz="2000" b="1" dirty="0" smtClean="0">
                <a:solidFill>
                  <a:srgbClr val="FF0000"/>
                </a:solidFill>
              </a:rPr>
              <a:t> </a:t>
            </a:r>
            <a:r>
              <a:rPr lang="pt-BR" sz="2000" b="1" dirty="0" smtClean="0">
                <a:solidFill>
                  <a:srgbClr val="262626"/>
                </a:solidFill>
              </a:rPr>
              <a:t>lutou contra o </a:t>
            </a:r>
            <a:r>
              <a:rPr lang="pt-BR" sz="2000" b="1" dirty="0" smtClean="0"/>
              <a:t>Trashman</a:t>
            </a:r>
            <a:r>
              <a:rPr lang="pt-BR" sz="2000" b="1" dirty="0" smtClean="0">
                <a:solidFill>
                  <a:schemeClr val="accent2">
                    <a:lumMod val="75000"/>
                  </a:schemeClr>
                </a:solidFill>
              </a:rPr>
              <a:t>  </a:t>
            </a:r>
            <a:r>
              <a:rPr lang="pt-BR" sz="2000" b="1" dirty="0" smtClean="0">
                <a:solidFill>
                  <a:srgbClr val="262626"/>
                </a:solidFill>
              </a:rPr>
              <a:t>no aterro secreto e assustador e foi capturado e enterrado profundamente abaixo do lixo.</a:t>
            </a:r>
            <a:endParaRPr lang="pt-BR" sz="2000" b="1" dirty="0">
              <a:solidFill>
                <a:srgbClr val="262626"/>
              </a:solidFill>
            </a:endParaRPr>
          </a:p>
        </p:txBody>
      </p:sp>
      <p:sp>
        <p:nvSpPr>
          <p:cNvPr id="24" name="Rectangle 23">
            <a:extLst>
              <a:ext uri="{FF2B5EF4-FFF2-40B4-BE49-F238E27FC236}">
                <a16:creationId xmlns:a16="http://schemas.microsoft.com/office/drawing/2014/main" xmlns="" id="{C8EF16E7-E331-4246-9CF3-705C5AAE73C7}"/>
              </a:ext>
            </a:extLst>
          </p:cNvPr>
          <p:cNvSpPr/>
          <p:nvPr/>
        </p:nvSpPr>
        <p:spPr>
          <a:xfrm>
            <a:off x="6589568" y="4328575"/>
            <a:ext cx="5067847" cy="1015663"/>
          </a:xfrm>
          <a:prstGeom prst="rect">
            <a:avLst/>
          </a:prstGeom>
        </p:spPr>
        <p:txBody>
          <a:bodyPr wrap="square">
            <a:spAutoFit/>
          </a:bodyPr>
          <a:lstStyle/>
          <a:p>
            <a:pPr>
              <a:buClr>
                <a:srgbClr val="29C7F7"/>
              </a:buClr>
              <a:buSzPct val="200000"/>
              <a:tabLst>
                <a:tab pos="531813" algn="l"/>
              </a:tabLst>
            </a:pPr>
            <a:r>
              <a:rPr lang="pt-BR" sz="2000" b="1" dirty="0" smtClean="0">
                <a:solidFill>
                  <a:srgbClr val="262626"/>
                </a:solidFill>
              </a:rPr>
              <a:t>Os ativistas estudantis encontraram reciclagem suficiente para construir uma pá gigante para descobrir e salvar o Recycleman</a:t>
            </a:r>
            <a:endParaRPr lang="pt-BR" sz="2000" b="1" dirty="0">
              <a:solidFill>
                <a:srgbClr val="262626"/>
              </a:solidFill>
            </a:endParaRPr>
          </a:p>
        </p:txBody>
      </p:sp>
      <p:sp>
        <p:nvSpPr>
          <p:cNvPr id="25" name="Oval 24">
            <a:extLst>
              <a:ext uri="{FF2B5EF4-FFF2-40B4-BE49-F238E27FC236}">
                <a16:creationId xmlns:a16="http://schemas.microsoft.com/office/drawing/2014/main" xmlns="" id="{B83B8FD3-8203-DC49-B5B0-AB0A1AB7F16E}"/>
              </a:ext>
            </a:extLst>
          </p:cNvPr>
          <p:cNvSpPr/>
          <p:nvPr/>
        </p:nvSpPr>
        <p:spPr>
          <a:xfrm>
            <a:off x="6067750" y="1807910"/>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6" name="Oval 25">
            <a:extLst>
              <a:ext uri="{FF2B5EF4-FFF2-40B4-BE49-F238E27FC236}">
                <a16:creationId xmlns:a16="http://schemas.microsoft.com/office/drawing/2014/main" xmlns="" id="{CE11E6C6-6C9F-9244-B9C4-BD1B576B2625}"/>
              </a:ext>
            </a:extLst>
          </p:cNvPr>
          <p:cNvSpPr/>
          <p:nvPr/>
        </p:nvSpPr>
        <p:spPr>
          <a:xfrm>
            <a:off x="6014113" y="1807910"/>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7" name="Rectangle 26">
            <a:extLst>
              <a:ext uri="{FF2B5EF4-FFF2-40B4-BE49-F238E27FC236}">
                <a16:creationId xmlns:a16="http://schemas.microsoft.com/office/drawing/2014/main" xmlns="" id="{370A4A24-1E14-AF4A-89D3-282DCC4ACF78}"/>
              </a:ext>
            </a:extLst>
          </p:cNvPr>
          <p:cNvSpPr/>
          <p:nvPr/>
        </p:nvSpPr>
        <p:spPr>
          <a:xfrm>
            <a:off x="6048317" y="1767806"/>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4</a:t>
            </a:r>
            <a:endParaRPr lang="pt-BR" sz="2000" b="1" dirty="0">
              <a:solidFill>
                <a:schemeClr val="bg1"/>
              </a:solidFill>
              <a:cs typeface="Arial" panose="020B0604020202020204" pitchFamily="34" charset="0"/>
            </a:endParaRPr>
          </a:p>
        </p:txBody>
      </p:sp>
      <p:sp>
        <p:nvSpPr>
          <p:cNvPr id="28" name="Oval 27">
            <a:extLst>
              <a:ext uri="{FF2B5EF4-FFF2-40B4-BE49-F238E27FC236}">
                <a16:creationId xmlns:a16="http://schemas.microsoft.com/office/drawing/2014/main" xmlns="" id="{D5BDD1C7-432C-2546-8B41-33AFC2411705}"/>
              </a:ext>
            </a:extLst>
          </p:cNvPr>
          <p:cNvSpPr/>
          <p:nvPr/>
        </p:nvSpPr>
        <p:spPr>
          <a:xfrm>
            <a:off x="6067750" y="3021543"/>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9" name="Oval 28">
            <a:extLst>
              <a:ext uri="{FF2B5EF4-FFF2-40B4-BE49-F238E27FC236}">
                <a16:creationId xmlns:a16="http://schemas.microsoft.com/office/drawing/2014/main" xmlns="" id="{684ADCA6-4197-C54D-8D4E-92EF679DF0B5}"/>
              </a:ext>
            </a:extLst>
          </p:cNvPr>
          <p:cNvSpPr/>
          <p:nvPr/>
        </p:nvSpPr>
        <p:spPr>
          <a:xfrm>
            <a:off x="6014113" y="3021543"/>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0" name="Rectangle 29">
            <a:extLst>
              <a:ext uri="{FF2B5EF4-FFF2-40B4-BE49-F238E27FC236}">
                <a16:creationId xmlns:a16="http://schemas.microsoft.com/office/drawing/2014/main" xmlns="" id="{BE27B747-2D98-F841-9CAD-2E1E69C18C32}"/>
              </a:ext>
            </a:extLst>
          </p:cNvPr>
          <p:cNvSpPr/>
          <p:nvPr/>
        </p:nvSpPr>
        <p:spPr>
          <a:xfrm>
            <a:off x="6048317" y="2981439"/>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5</a:t>
            </a:r>
            <a:endParaRPr lang="pt-BR" sz="2000" b="1" dirty="0">
              <a:solidFill>
                <a:schemeClr val="bg1"/>
              </a:solidFill>
              <a:cs typeface="Arial" panose="020B0604020202020204" pitchFamily="34" charset="0"/>
            </a:endParaRPr>
          </a:p>
        </p:txBody>
      </p:sp>
      <p:sp>
        <p:nvSpPr>
          <p:cNvPr id="31" name="Oval 30">
            <a:extLst>
              <a:ext uri="{FF2B5EF4-FFF2-40B4-BE49-F238E27FC236}">
                <a16:creationId xmlns:a16="http://schemas.microsoft.com/office/drawing/2014/main" xmlns="" id="{923681E3-2CBC-3D40-8FD8-6AE09699E823}"/>
              </a:ext>
            </a:extLst>
          </p:cNvPr>
          <p:cNvSpPr/>
          <p:nvPr/>
        </p:nvSpPr>
        <p:spPr>
          <a:xfrm>
            <a:off x="6067750" y="4368679"/>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2" name="Oval 31">
            <a:extLst>
              <a:ext uri="{FF2B5EF4-FFF2-40B4-BE49-F238E27FC236}">
                <a16:creationId xmlns:a16="http://schemas.microsoft.com/office/drawing/2014/main" xmlns="" id="{00C06343-5C7D-6046-AAC2-2FD29B3552C9}"/>
              </a:ext>
            </a:extLst>
          </p:cNvPr>
          <p:cNvSpPr/>
          <p:nvPr/>
        </p:nvSpPr>
        <p:spPr>
          <a:xfrm>
            <a:off x="6014113" y="4368679"/>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3" name="Rectangle 32">
            <a:extLst>
              <a:ext uri="{FF2B5EF4-FFF2-40B4-BE49-F238E27FC236}">
                <a16:creationId xmlns:a16="http://schemas.microsoft.com/office/drawing/2014/main" xmlns="" id="{4261BF5D-EE30-D94B-B11E-E77533381662}"/>
              </a:ext>
            </a:extLst>
          </p:cNvPr>
          <p:cNvSpPr/>
          <p:nvPr/>
        </p:nvSpPr>
        <p:spPr>
          <a:xfrm>
            <a:off x="6048317" y="4328575"/>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6</a:t>
            </a:r>
            <a:endParaRPr lang="pt-BR" sz="2000" b="1" dirty="0">
              <a:solidFill>
                <a:schemeClr val="bg1"/>
              </a:solidFill>
              <a:cs typeface="Arial" panose="020B0604020202020204" pitchFamily="34" charset="0"/>
            </a:endParaRPr>
          </a:p>
        </p:txBody>
      </p:sp>
      <p:sp>
        <p:nvSpPr>
          <p:cNvPr id="3" name="Slide Number Placeholder 2">
            <a:extLst>
              <a:ext uri="{FF2B5EF4-FFF2-40B4-BE49-F238E27FC236}">
                <a16:creationId xmlns:a16="http://schemas.microsoft.com/office/drawing/2014/main" xmlns="" id="{D44A23EA-2325-E08B-97CB-230C879E42C9}"/>
              </a:ext>
            </a:extLst>
          </p:cNvPr>
          <p:cNvSpPr>
            <a:spLocks noGrp="1"/>
          </p:cNvSpPr>
          <p:nvPr>
            <p:ph type="sldNum" sz="quarter" idx="12"/>
          </p:nvPr>
        </p:nvSpPr>
        <p:spPr/>
        <p:txBody>
          <a:bodyPr/>
          <a:lstStyle/>
          <a:p>
            <a:fld id="{A49FEDE7-8061-9B4D-88A1-7EA83A94C31B}" type="slidenum">
              <a:rPr lang="pt-BR" smtClean="0"/>
              <a:t>19</a:t>
            </a:fld>
            <a:endParaRPr lang="pt-BR" dirty="0"/>
          </a:p>
        </p:txBody>
      </p:sp>
    </p:spTree>
    <p:extLst>
      <p:ext uri="{BB962C8B-B14F-4D97-AF65-F5344CB8AC3E}">
        <p14:creationId xmlns:p14="http://schemas.microsoft.com/office/powerpoint/2010/main" val="34624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2"/>
          <a:stretch>
            <a:fillRect/>
          </a:stretch>
        </p:blipFill>
        <p:spPr>
          <a:xfrm>
            <a:off x="0" y="45150"/>
            <a:ext cx="12192000" cy="6858000"/>
          </a:xfrm>
          <a:prstGeom prst="rect">
            <a:avLst/>
          </a:prstGeom>
        </p:spPr>
      </p:pic>
      <p:sp>
        <p:nvSpPr>
          <p:cNvPr id="5" name="Rectangle 4">
            <a:extLst>
              <a:ext uri="{FF2B5EF4-FFF2-40B4-BE49-F238E27FC236}">
                <a16:creationId xmlns:a16="http://schemas.microsoft.com/office/drawing/2014/main" xmlns="" id="{5171BC68-CC43-2B4D-BB8F-888BEB7BEB09}"/>
              </a:ext>
            </a:extLst>
          </p:cNvPr>
          <p:cNvSpPr/>
          <p:nvPr/>
        </p:nvSpPr>
        <p:spPr>
          <a:xfrm>
            <a:off x="506503" y="1437636"/>
            <a:ext cx="11053151" cy="2160591"/>
          </a:xfrm>
          <a:prstGeom prst="rect">
            <a:avLst/>
          </a:prstGeom>
        </p:spPr>
        <p:txBody>
          <a:bodyPr wrap="square">
            <a:spAutoFit/>
          </a:bodyPr>
          <a:lstStyle/>
          <a:p>
            <a:pPr algn="thaiDist">
              <a:lnSpc>
                <a:spcPct val="120000"/>
              </a:lnSpc>
            </a:pPr>
            <a:r>
              <a:rPr lang="pt-BR" sz="1600" b="1" dirty="0" smtClean="0">
                <a:solidFill>
                  <a:srgbClr val="262626"/>
                </a:solidFill>
              </a:rPr>
              <a:t>Os alunos irão rever e atualizar seus conhecimentos de reciclagem e os efeitos negativos sobre o meio ambiente sem as melhores práticas de reciclagem. Eles também serão introduzidos no conceito de "vazamento de resíduos" como resultado da não reciclagem e má gestão de recicláveis.</a:t>
            </a:r>
          </a:p>
          <a:p>
            <a:pPr algn="thaiDist">
              <a:lnSpc>
                <a:spcPct val="120000"/>
              </a:lnSpc>
            </a:pPr>
            <a:r>
              <a:rPr lang="pt-BR" sz="1600" b="1" dirty="0" smtClean="0">
                <a:solidFill>
                  <a:srgbClr val="262626"/>
                </a:solidFill>
              </a:rPr>
              <a:t>Eles trabalharão em pequenos grupos ou individualmente para criar uma história de "Waste hero" com uma mensagem para informar, inspirar e incentivar os outros a tomar medidas contra o desperdício em nosso meio ambiente. Os alunos passarão por uma série de exercícios para ajudá-los a pensar e desenvolver a mensagem central de sua história para ajudar a inspirar os outros a agirem.</a:t>
            </a:r>
            <a:endParaRPr lang="pt-BR" sz="1600" b="1" dirty="0">
              <a:solidFill>
                <a:srgbClr val="262626"/>
              </a:solidFill>
            </a:endParaRPr>
          </a:p>
        </p:txBody>
      </p:sp>
      <p:sp>
        <p:nvSpPr>
          <p:cNvPr id="6" name="Rounded Rectangle 5">
            <a:extLst>
              <a:ext uri="{FF2B5EF4-FFF2-40B4-BE49-F238E27FC236}">
                <a16:creationId xmlns:a16="http://schemas.microsoft.com/office/drawing/2014/main" xmlns="" id="{FD9AA248-B0AF-F84E-94F8-0CF855A300AF}"/>
              </a:ext>
            </a:extLst>
          </p:cNvPr>
          <p:cNvSpPr/>
          <p:nvPr/>
        </p:nvSpPr>
        <p:spPr>
          <a:xfrm>
            <a:off x="313764" y="1462601"/>
            <a:ext cx="11371732" cy="2113112"/>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Oval 12">
            <a:extLst>
              <a:ext uri="{FF2B5EF4-FFF2-40B4-BE49-F238E27FC236}">
                <a16:creationId xmlns:a16="http://schemas.microsoft.com/office/drawing/2014/main" xmlns="" id="{AFD3679D-4E6B-824C-8459-CC5623869861}"/>
              </a:ext>
            </a:extLst>
          </p:cNvPr>
          <p:cNvSpPr/>
          <p:nvPr/>
        </p:nvSpPr>
        <p:spPr>
          <a:xfrm>
            <a:off x="1181181" y="396243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Oval 10">
            <a:extLst>
              <a:ext uri="{FF2B5EF4-FFF2-40B4-BE49-F238E27FC236}">
                <a16:creationId xmlns:a16="http://schemas.microsoft.com/office/drawing/2014/main" xmlns="" id="{6AF8E32D-9947-CF40-B17C-19E63D868AE9}"/>
              </a:ext>
            </a:extLst>
          </p:cNvPr>
          <p:cNvSpPr/>
          <p:nvPr/>
        </p:nvSpPr>
        <p:spPr>
          <a:xfrm>
            <a:off x="1127544" y="396243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ctangle 11">
            <a:extLst>
              <a:ext uri="{FF2B5EF4-FFF2-40B4-BE49-F238E27FC236}">
                <a16:creationId xmlns:a16="http://schemas.microsoft.com/office/drawing/2014/main" xmlns="" id="{A09C8872-CA45-934A-B4B7-1B49C3EB120A}"/>
              </a:ext>
            </a:extLst>
          </p:cNvPr>
          <p:cNvSpPr/>
          <p:nvPr/>
        </p:nvSpPr>
        <p:spPr>
          <a:xfrm>
            <a:off x="1172128" y="3942378"/>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16" name="Rectangle 15">
            <a:extLst>
              <a:ext uri="{FF2B5EF4-FFF2-40B4-BE49-F238E27FC236}">
                <a16:creationId xmlns:a16="http://schemas.microsoft.com/office/drawing/2014/main" xmlns="" id="{129E9067-F706-6F44-B199-2326A583B255}"/>
              </a:ext>
            </a:extLst>
          </p:cNvPr>
          <p:cNvSpPr/>
          <p:nvPr/>
        </p:nvSpPr>
        <p:spPr>
          <a:xfrm>
            <a:off x="1678983" y="4004802"/>
            <a:ext cx="9734687" cy="978729"/>
          </a:xfrm>
          <a:prstGeom prst="rect">
            <a:avLst/>
          </a:prstGeom>
        </p:spPr>
        <p:txBody>
          <a:bodyPr wrap="square">
            <a:spAutoFit/>
          </a:bodyPr>
          <a:lstStyle/>
          <a:p>
            <a:pPr algn="thaiDist">
              <a:lnSpc>
                <a:spcPct val="120000"/>
              </a:lnSpc>
            </a:pPr>
            <a:r>
              <a:rPr lang="pt-BR" sz="1600" b="1" dirty="0" smtClean="0">
                <a:solidFill>
                  <a:srgbClr val="262626"/>
                </a:solidFill>
              </a:rPr>
              <a:t>Exiba os slides da aula para a classe e crie uma discussão sobre o que eles já sabem sobre reciclagem e introduza o conceito de vazamento de resíduos e resíduos ligados ao oceano. </a:t>
            </a:r>
            <a:r>
              <a:rPr lang="pt-BR" sz="1600" dirty="0" smtClean="0">
                <a:solidFill>
                  <a:srgbClr val="262626"/>
                </a:solidFill>
              </a:rPr>
              <a:t>Faça aos alunos as perguntas orientadoras nas anotações do slide do PowerPoint.</a:t>
            </a:r>
            <a:endParaRPr lang="pt-BR" sz="1600" dirty="0">
              <a:solidFill>
                <a:srgbClr val="262626"/>
              </a:solidFill>
            </a:endParaRPr>
          </a:p>
        </p:txBody>
      </p:sp>
      <p:sp>
        <p:nvSpPr>
          <p:cNvPr id="9" name="Bent-Up Arrow 8">
            <a:extLst>
              <a:ext uri="{FF2B5EF4-FFF2-40B4-BE49-F238E27FC236}">
                <a16:creationId xmlns:a16="http://schemas.microsoft.com/office/drawing/2014/main" xmlns="" id="{7E685EE8-20F6-2244-87AD-51209B6BB19A}"/>
              </a:ext>
            </a:extLst>
          </p:cNvPr>
          <p:cNvSpPr/>
          <p:nvPr/>
        </p:nvSpPr>
        <p:spPr>
          <a:xfrm rot="5400000">
            <a:off x="586952" y="3905149"/>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ctangle 16">
            <a:extLst>
              <a:ext uri="{FF2B5EF4-FFF2-40B4-BE49-F238E27FC236}">
                <a16:creationId xmlns:a16="http://schemas.microsoft.com/office/drawing/2014/main" xmlns="" id="{81A06BB7-A57A-5E4F-B6DD-27B41AC228A3}"/>
              </a:ext>
            </a:extLst>
          </p:cNvPr>
          <p:cNvSpPr/>
          <p:nvPr/>
        </p:nvSpPr>
        <p:spPr>
          <a:xfrm>
            <a:off x="1678983" y="5292919"/>
            <a:ext cx="9734687" cy="683264"/>
          </a:xfrm>
          <a:prstGeom prst="rect">
            <a:avLst/>
          </a:prstGeom>
        </p:spPr>
        <p:txBody>
          <a:bodyPr wrap="square">
            <a:spAutoFit/>
          </a:bodyPr>
          <a:lstStyle/>
          <a:p>
            <a:pPr algn="thaiDist">
              <a:lnSpc>
                <a:spcPct val="120000"/>
              </a:lnSpc>
            </a:pPr>
            <a:r>
              <a:rPr lang="pt-BR" sz="1600" b="1" dirty="0" smtClean="0"/>
              <a:t>Imprima o folheto "SIM/NÃO", o "Quadro de história e " e o folheto "Planejador de Histórias</a:t>
            </a:r>
            <a:r>
              <a:rPr lang="pt-BR" sz="1600" b="1" dirty="0" smtClean="0">
                <a:solidFill>
                  <a:srgbClr val="262626"/>
                </a:solidFill>
              </a:rPr>
              <a:t>.</a:t>
            </a:r>
          </a:p>
          <a:p>
            <a:pPr algn="thaiDist">
              <a:lnSpc>
                <a:spcPct val="120000"/>
              </a:lnSpc>
            </a:pPr>
            <a:r>
              <a:rPr lang="pt-BR" sz="1600" dirty="0" smtClean="0">
                <a:solidFill>
                  <a:srgbClr val="262626"/>
                </a:solidFill>
              </a:rPr>
              <a:t>Reúna todos os tipos de suprimentos de arte e cartazes (1 por grupo ou por aluno)</a:t>
            </a:r>
            <a:endParaRPr lang="pt-BR" sz="1600" dirty="0">
              <a:solidFill>
                <a:srgbClr val="262626"/>
              </a:solidFill>
            </a:endParaRPr>
          </a:p>
        </p:txBody>
      </p:sp>
      <p:sp>
        <p:nvSpPr>
          <p:cNvPr id="18" name="Oval 17">
            <a:extLst>
              <a:ext uri="{FF2B5EF4-FFF2-40B4-BE49-F238E27FC236}">
                <a16:creationId xmlns:a16="http://schemas.microsoft.com/office/drawing/2014/main" xmlns="" id="{29FF3893-EED7-864D-8322-60945ABF4897}"/>
              </a:ext>
            </a:extLst>
          </p:cNvPr>
          <p:cNvSpPr/>
          <p:nvPr/>
        </p:nvSpPr>
        <p:spPr>
          <a:xfrm>
            <a:off x="1177126" y="526150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Oval 18">
            <a:extLst>
              <a:ext uri="{FF2B5EF4-FFF2-40B4-BE49-F238E27FC236}">
                <a16:creationId xmlns:a16="http://schemas.microsoft.com/office/drawing/2014/main" xmlns="" id="{D546FFE0-AC33-634C-9CF5-2A183710E4D7}"/>
              </a:ext>
            </a:extLst>
          </p:cNvPr>
          <p:cNvSpPr/>
          <p:nvPr/>
        </p:nvSpPr>
        <p:spPr>
          <a:xfrm>
            <a:off x="1123489" y="526150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ctangle 19">
            <a:extLst>
              <a:ext uri="{FF2B5EF4-FFF2-40B4-BE49-F238E27FC236}">
                <a16:creationId xmlns:a16="http://schemas.microsoft.com/office/drawing/2014/main" xmlns="" id="{21ADB98F-BBCE-D348-A0D8-68BD5406CE7D}"/>
              </a:ext>
            </a:extLst>
          </p:cNvPr>
          <p:cNvSpPr/>
          <p:nvPr/>
        </p:nvSpPr>
        <p:spPr>
          <a:xfrm>
            <a:off x="1168073" y="5241453"/>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sp>
        <p:nvSpPr>
          <p:cNvPr id="32" name="Rounded Rectangle 31">
            <a:extLst>
              <a:ext uri="{FF2B5EF4-FFF2-40B4-BE49-F238E27FC236}">
                <a16:creationId xmlns:a16="http://schemas.microsoft.com/office/drawing/2014/main" xmlns="" id="{03D80DED-07FA-7648-A98B-006FFF2CC66F}"/>
              </a:ext>
            </a:extLst>
          </p:cNvPr>
          <p:cNvSpPr/>
          <p:nvPr/>
        </p:nvSpPr>
        <p:spPr>
          <a:xfrm>
            <a:off x="2115405" y="185126"/>
            <a:ext cx="7888405"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ounded Rectangle 32">
            <a:extLst>
              <a:ext uri="{FF2B5EF4-FFF2-40B4-BE49-F238E27FC236}">
                <a16:creationId xmlns:a16="http://schemas.microsoft.com/office/drawing/2014/main" xmlns="" id="{AE593411-CF70-804B-88B7-4B861BF579DE}"/>
              </a:ext>
            </a:extLst>
          </p:cNvPr>
          <p:cNvSpPr/>
          <p:nvPr/>
        </p:nvSpPr>
        <p:spPr>
          <a:xfrm>
            <a:off x="2115405" y="185126"/>
            <a:ext cx="788840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TextBox 33">
            <a:extLst>
              <a:ext uri="{FF2B5EF4-FFF2-40B4-BE49-F238E27FC236}">
                <a16:creationId xmlns:a16="http://schemas.microsoft.com/office/drawing/2014/main" xmlns="" id="{C098EEBB-9906-934A-AAC3-1F3847C7F9B7}"/>
              </a:ext>
            </a:extLst>
          </p:cNvPr>
          <p:cNvSpPr txBox="1"/>
          <p:nvPr/>
        </p:nvSpPr>
        <p:spPr>
          <a:xfrm>
            <a:off x="2115405" y="294106"/>
            <a:ext cx="7888405"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21" name="TextBox 20">
            <a:extLst>
              <a:ext uri="{FF2B5EF4-FFF2-40B4-BE49-F238E27FC236}">
                <a16:creationId xmlns:a16="http://schemas.microsoft.com/office/drawing/2014/main" xmlns=""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sp>
        <p:nvSpPr>
          <p:cNvPr id="2" name="Slide Number Placeholder 1">
            <a:extLst>
              <a:ext uri="{FF2B5EF4-FFF2-40B4-BE49-F238E27FC236}">
                <a16:creationId xmlns:a16="http://schemas.microsoft.com/office/drawing/2014/main" xmlns="" id="{651CB838-4F82-4142-2640-ADE2EF9D463D}"/>
              </a:ext>
            </a:extLst>
          </p:cNvPr>
          <p:cNvSpPr>
            <a:spLocks noGrp="1"/>
          </p:cNvSpPr>
          <p:nvPr>
            <p:ph type="sldNum" sz="quarter" idx="12"/>
          </p:nvPr>
        </p:nvSpPr>
        <p:spPr/>
        <p:txBody>
          <a:bodyPr/>
          <a:lstStyle/>
          <a:p>
            <a:fld id="{A49FEDE7-8061-9B4D-88A1-7EA83A94C31B}" type="slidenum">
              <a:rPr lang="pt-BR" smtClean="0"/>
              <a:t>2</a:t>
            </a:fld>
            <a:endParaRPr lang="pt-BR" dirty="0"/>
          </a:p>
        </p:txBody>
      </p:sp>
    </p:spTree>
    <p:extLst>
      <p:ext uri="{BB962C8B-B14F-4D97-AF65-F5344CB8AC3E}">
        <p14:creationId xmlns:p14="http://schemas.microsoft.com/office/powerpoint/2010/main" val="212483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Escreva sua </a:t>
            </a: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História </a:t>
            </a: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para </a:t>
            </a: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Persuadir</a:t>
            </a:r>
            <a:endPar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8" name="Rounded Rectangle 7">
            <a:extLst>
              <a:ext uri="{FF2B5EF4-FFF2-40B4-BE49-F238E27FC236}">
                <a16:creationId xmlns:a16="http://schemas.microsoft.com/office/drawing/2014/main" xmlns="" id="{5FBB5743-E2D2-5C47-A1EA-DCC87432FEE1}"/>
              </a:ext>
            </a:extLst>
          </p:cNvPr>
          <p:cNvSpPr/>
          <p:nvPr/>
        </p:nvSpPr>
        <p:spPr>
          <a:xfrm>
            <a:off x="1255510" y="1755631"/>
            <a:ext cx="3575797" cy="440459"/>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ctangle 8">
            <a:extLst>
              <a:ext uri="{FF2B5EF4-FFF2-40B4-BE49-F238E27FC236}">
                <a16:creationId xmlns:a16="http://schemas.microsoft.com/office/drawing/2014/main" xmlns="" id="{11596ECA-F4A4-904A-A915-F824320BB813}"/>
              </a:ext>
            </a:extLst>
          </p:cNvPr>
          <p:cNvSpPr/>
          <p:nvPr/>
        </p:nvSpPr>
        <p:spPr>
          <a:xfrm>
            <a:off x="1255511" y="1745428"/>
            <a:ext cx="3575796" cy="461665"/>
          </a:xfrm>
          <a:prstGeom prst="rect">
            <a:avLst/>
          </a:prstGeom>
        </p:spPr>
        <p:txBody>
          <a:bodyPr wrap="square">
            <a:spAutoFit/>
          </a:bodyPr>
          <a:lstStyle/>
          <a:p>
            <a:pPr algn="ctr">
              <a:lnSpc>
                <a:spcPct val="120000"/>
              </a:lnSpc>
            </a:pPr>
            <a:r>
              <a:rPr lang="pt-BR" sz="2000" b="1" dirty="0" smtClean="0">
                <a:solidFill>
                  <a:schemeClr val="bg1"/>
                </a:solidFill>
              </a:rPr>
              <a:t>Uma história relacionável</a:t>
            </a:r>
            <a:endParaRPr lang="pt-BR" sz="2000" b="1" dirty="0">
              <a:solidFill>
                <a:schemeClr val="bg1"/>
              </a:solidFill>
            </a:endParaRPr>
          </a:p>
        </p:txBody>
      </p:sp>
      <p:sp>
        <p:nvSpPr>
          <p:cNvPr id="10" name="Rounded Rectangle 9">
            <a:extLst>
              <a:ext uri="{FF2B5EF4-FFF2-40B4-BE49-F238E27FC236}">
                <a16:creationId xmlns:a16="http://schemas.microsoft.com/office/drawing/2014/main" xmlns="" id="{17DA774B-F1EC-C540-B3F1-2AAAEE131521}"/>
              </a:ext>
            </a:extLst>
          </p:cNvPr>
          <p:cNvSpPr/>
          <p:nvPr/>
        </p:nvSpPr>
        <p:spPr>
          <a:xfrm>
            <a:off x="1556853" y="3953020"/>
            <a:ext cx="2819311" cy="440459"/>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ctangle 10">
            <a:extLst>
              <a:ext uri="{FF2B5EF4-FFF2-40B4-BE49-F238E27FC236}">
                <a16:creationId xmlns:a16="http://schemas.microsoft.com/office/drawing/2014/main" xmlns="" id="{209FA589-ACF1-7A48-A903-0C4689E137FC}"/>
              </a:ext>
            </a:extLst>
          </p:cNvPr>
          <p:cNvSpPr/>
          <p:nvPr/>
        </p:nvSpPr>
        <p:spPr>
          <a:xfrm>
            <a:off x="1556853" y="3942817"/>
            <a:ext cx="2819311" cy="461665"/>
          </a:xfrm>
          <a:prstGeom prst="rect">
            <a:avLst/>
          </a:prstGeom>
        </p:spPr>
        <p:txBody>
          <a:bodyPr wrap="square">
            <a:spAutoFit/>
          </a:bodyPr>
          <a:lstStyle/>
          <a:p>
            <a:pPr algn="ctr">
              <a:lnSpc>
                <a:spcPct val="120000"/>
              </a:lnSpc>
            </a:pPr>
            <a:r>
              <a:rPr lang="pt-BR" sz="2000" b="1" dirty="0" smtClean="0">
                <a:solidFill>
                  <a:schemeClr val="bg1"/>
                </a:solidFill>
              </a:rPr>
              <a:t>Repita sua mensagem</a:t>
            </a:r>
            <a:endParaRPr lang="pt-BR" sz="2000" b="1" dirty="0">
              <a:solidFill>
                <a:schemeClr val="bg1"/>
              </a:solidFill>
            </a:endParaRPr>
          </a:p>
        </p:txBody>
      </p:sp>
      <p:sp>
        <p:nvSpPr>
          <p:cNvPr id="12" name="Rounded Rectangle 11">
            <a:extLst>
              <a:ext uri="{FF2B5EF4-FFF2-40B4-BE49-F238E27FC236}">
                <a16:creationId xmlns:a16="http://schemas.microsoft.com/office/drawing/2014/main" xmlns="" id="{86B87FBA-BA7A-CF4F-95B6-09BB4C461012}"/>
              </a:ext>
            </a:extLst>
          </p:cNvPr>
          <p:cNvSpPr/>
          <p:nvPr/>
        </p:nvSpPr>
        <p:spPr>
          <a:xfrm>
            <a:off x="7006982" y="1755631"/>
            <a:ext cx="4266068" cy="44045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Rectangle 12">
            <a:extLst>
              <a:ext uri="{FF2B5EF4-FFF2-40B4-BE49-F238E27FC236}">
                <a16:creationId xmlns:a16="http://schemas.microsoft.com/office/drawing/2014/main" xmlns="" id="{2655AA16-8394-0B41-9BAF-989D56E028D8}"/>
              </a:ext>
            </a:extLst>
          </p:cNvPr>
          <p:cNvSpPr/>
          <p:nvPr/>
        </p:nvSpPr>
        <p:spPr>
          <a:xfrm>
            <a:off x="7006982" y="1745428"/>
            <a:ext cx="4266068" cy="461665"/>
          </a:xfrm>
          <a:prstGeom prst="rect">
            <a:avLst/>
          </a:prstGeom>
        </p:spPr>
        <p:txBody>
          <a:bodyPr wrap="square">
            <a:spAutoFit/>
          </a:bodyPr>
          <a:lstStyle/>
          <a:p>
            <a:pPr algn="ctr">
              <a:lnSpc>
                <a:spcPct val="120000"/>
              </a:lnSpc>
            </a:pPr>
            <a:r>
              <a:rPr lang="pt-BR" sz="2000" b="1" dirty="0" smtClean="0">
                <a:solidFill>
                  <a:schemeClr val="bg1"/>
                </a:solidFill>
              </a:rPr>
              <a:t>Use fatos para apoiar a mensagem </a:t>
            </a:r>
            <a:endParaRPr lang="pt-BR" sz="2000" b="1" dirty="0">
              <a:solidFill>
                <a:schemeClr val="bg1"/>
              </a:solidFill>
            </a:endParaRPr>
          </a:p>
        </p:txBody>
      </p:sp>
      <p:sp>
        <p:nvSpPr>
          <p:cNvPr id="14" name="Rounded Rectangle 13">
            <a:extLst>
              <a:ext uri="{FF2B5EF4-FFF2-40B4-BE49-F238E27FC236}">
                <a16:creationId xmlns:a16="http://schemas.microsoft.com/office/drawing/2014/main" xmlns="" id="{5E33ADC5-22A1-7643-9D2C-D3E13860C493}"/>
              </a:ext>
            </a:extLst>
          </p:cNvPr>
          <p:cNvSpPr/>
          <p:nvPr/>
        </p:nvSpPr>
        <p:spPr>
          <a:xfrm>
            <a:off x="7694674" y="3953020"/>
            <a:ext cx="2819311" cy="44045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14">
            <a:extLst>
              <a:ext uri="{FF2B5EF4-FFF2-40B4-BE49-F238E27FC236}">
                <a16:creationId xmlns:a16="http://schemas.microsoft.com/office/drawing/2014/main" xmlns="" id="{10970E10-FB8D-144B-89D7-BA65D44F5561}"/>
              </a:ext>
            </a:extLst>
          </p:cNvPr>
          <p:cNvSpPr/>
          <p:nvPr/>
        </p:nvSpPr>
        <p:spPr>
          <a:xfrm>
            <a:off x="7694674" y="3942817"/>
            <a:ext cx="2819311" cy="461665"/>
          </a:xfrm>
          <a:prstGeom prst="rect">
            <a:avLst/>
          </a:prstGeom>
        </p:spPr>
        <p:txBody>
          <a:bodyPr wrap="square">
            <a:spAutoFit/>
          </a:bodyPr>
          <a:lstStyle/>
          <a:p>
            <a:pPr algn="ctr">
              <a:lnSpc>
                <a:spcPct val="120000"/>
              </a:lnSpc>
            </a:pPr>
            <a:r>
              <a:rPr lang="pt-BR" sz="2000" b="1" dirty="0" smtClean="0">
                <a:solidFill>
                  <a:schemeClr val="bg1"/>
                </a:solidFill>
              </a:rPr>
              <a:t>Use um pouco de humor</a:t>
            </a:r>
            <a:endParaRPr lang="pt-BR" sz="2000" b="1" dirty="0">
              <a:solidFill>
                <a:schemeClr val="bg1"/>
              </a:solidFill>
            </a:endParaRPr>
          </a:p>
        </p:txBody>
      </p:sp>
      <p:sp>
        <p:nvSpPr>
          <p:cNvPr id="16" name="Rectangle 15">
            <a:extLst>
              <a:ext uri="{FF2B5EF4-FFF2-40B4-BE49-F238E27FC236}">
                <a16:creationId xmlns:a16="http://schemas.microsoft.com/office/drawing/2014/main" xmlns="" id="{ECF0BAE2-FABA-E648-ADF3-590B48EF1CF2}"/>
              </a:ext>
            </a:extLst>
          </p:cNvPr>
          <p:cNvSpPr/>
          <p:nvPr/>
        </p:nvSpPr>
        <p:spPr>
          <a:xfrm>
            <a:off x="591426" y="2299132"/>
            <a:ext cx="4703906" cy="584775"/>
          </a:xfrm>
          <a:prstGeom prst="rect">
            <a:avLst/>
          </a:prstGeom>
        </p:spPr>
        <p:txBody>
          <a:bodyPr wrap="square">
            <a:spAutoFit/>
          </a:bodyPr>
          <a:lstStyle/>
          <a:p>
            <a:pPr>
              <a:buClr>
                <a:srgbClr val="29C7F7"/>
              </a:buClr>
              <a:buSzPct val="200000"/>
              <a:tabLst>
                <a:tab pos="531813" algn="l"/>
              </a:tabLst>
            </a:pPr>
            <a:r>
              <a:rPr lang="pt-BR" sz="1600" b="1" dirty="0" smtClean="0"/>
              <a:t>Faça com que seu público entenda os problemas de não reciclar através de sua história do Waste Hero</a:t>
            </a:r>
            <a:r>
              <a:rPr lang="pt-BR" sz="1600" b="1" dirty="0" smtClean="0">
                <a:solidFill>
                  <a:srgbClr val="262626"/>
                </a:solidFill>
              </a:rPr>
              <a:t>.</a:t>
            </a:r>
            <a:endParaRPr lang="pt-BR" sz="1600" b="1" dirty="0">
              <a:solidFill>
                <a:srgbClr val="262626"/>
              </a:solidFill>
            </a:endParaRPr>
          </a:p>
        </p:txBody>
      </p:sp>
      <p:sp>
        <p:nvSpPr>
          <p:cNvPr id="17" name="Rectangle 16">
            <a:extLst>
              <a:ext uri="{FF2B5EF4-FFF2-40B4-BE49-F238E27FC236}">
                <a16:creationId xmlns:a16="http://schemas.microsoft.com/office/drawing/2014/main" xmlns="" id="{08B691AC-9186-5D44-AAB7-97C6E7013B98}"/>
              </a:ext>
            </a:extLst>
          </p:cNvPr>
          <p:cNvSpPr/>
          <p:nvPr/>
        </p:nvSpPr>
        <p:spPr>
          <a:xfrm>
            <a:off x="584092" y="3041076"/>
            <a:ext cx="4703906" cy="830997"/>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Por exemplo, se o </a:t>
            </a:r>
            <a:r>
              <a:rPr lang="pt-BR" sz="1600" b="1" dirty="0" smtClean="0">
                <a:solidFill>
                  <a:srgbClr val="262626"/>
                </a:solidFill>
              </a:rPr>
              <a:t>Trashman vencer </a:t>
            </a:r>
            <a:r>
              <a:rPr lang="pt-BR" sz="1600" b="1" dirty="0" smtClean="0">
                <a:solidFill>
                  <a:srgbClr val="262626"/>
                </a:solidFill>
              </a:rPr>
              <a:t>a batalha, mais resíduos prejudicarão nossos ambientes em que vivemos.</a:t>
            </a:r>
            <a:endParaRPr lang="pt-BR" sz="1600" b="1" dirty="0">
              <a:solidFill>
                <a:srgbClr val="262626"/>
              </a:solidFill>
            </a:endParaRPr>
          </a:p>
        </p:txBody>
      </p:sp>
      <p:sp>
        <p:nvSpPr>
          <p:cNvPr id="18" name="Rectangle 17">
            <a:extLst>
              <a:ext uri="{FF2B5EF4-FFF2-40B4-BE49-F238E27FC236}">
                <a16:creationId xmlns:a16="http://schemas.microsoft.com/office/drawing/2014/main" xmlns="" id="{7F3E0632-80F7-0B48-BE4A-B4D652732045}"/>
              </a:ext>
            </a:extLst>
          </p:cNvPr>
          <p:cNvSpPr/>
          <p:nvPr/>
        </p:nvSpPr>
        <p:spPr>
          <a:xfrm>
            <a:off x="614554" y="4502022"/>
            <a:ext cx="4899141" cy="584775"/>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Repetir sua mensagem ao longo de sua história é uma maneira eficaz de garantir que seu público se lembre.</a:t>
            </a:r>
            <a:endParaRPr lang="pt-BR" sz="1600" b="1" dirty="0">
              <a:solidFill>
                <a:srgbClr val="262626"/>
              </a:solidFill>
            </a:endParaRPr>
          </a:p>
        </p:txBody>
      </p:sp>
      <p:sp>
        <p:nvSpPr>
          <p:cNvPr id="19" name="Rectangle 18">
            <a:extLst>
              <a:ext uri="{FF2B5EF4-FFF2-40B4-BE49-F238E27FC236}">
                <a16:creationId xmlns:a16="http://schemas.microsoft.com/office/drawing/2014/main" xmlns="" id="{DE975965-E007-5A4B-A942-86A37051F505}"/>
              </a:ext>
            </a:extLst>
          </p:cNvPr>
          <p:cNvSpPr/>
          <p:nvPr/>
        </p:nvSpPr>
        <p:spPr>
          <a:xfrm>
            <a:off x="614555" y="5203022"/>
            <a:ext cx="4703906" cy="338554"/>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por exemplo, Reduzir, Reutilizar, Reciclar.</a:t>
            </a:r>
            <a:endParaRPr lang="pt-BR" sz="1600" b="1" dirty="0">
              <a:solidFill>
                <a:srgbClr val="262626"/>
              </a:solidFill>
            </a:endParaRPr>
          </a:p>
        </p:txBody>
      </p:sp>
      <p:sp>
        <p:nvSpPr>
          <p:cNvPr id="20" name="Rectangle 19">
            <a:extLst>
              <a:ext uri="{FF2B5EF4-FFF2-40B4-BE49-F238E27FC236}">
                <a16:creationId xmlns:a16="http://schemas.microsoft.com/office/drawing/2014/main" xmlns="" id="{7741E8A8-59E7-DA43-A3E4-5AAB04233EDD}"/>
              </a:ext>
            </a:extLst>
          </p:cNvPr>
          <p:cNvSpPr/>
          <p:nvPr/>
        </p:nvSpPr>
        <p:spPr>
          <a:xfrm>
            <a:off x="6253461" y="2220196"/>
            <a:ext cx="5715627" cy="830997"/>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Usar fatos e números é uma maneira eficaz de validar sua mensagem. Alguns pontos de dados podem realmente ajudar a ilustrar o problema.</a:t>
            </a:r>
            <a:endParaRPr lang="pt-BR" sz="1600" b="1" dirty="0">
              <a:solidFill>
                <a:srgbClr val="262626"/>
              </a:solidFill>
            </a:endParaRPr>
          </a:p>
        </p:txBody>
      </p:sp>
      <p:sp>
        <p:nvSpPr>
          <p:cNvPr id="21" name="Rectangle 20">
            <a:extLst>
              <a:ext uri="{FF2B5EF4-FFF2-40B4-BE49-F238E27FC236}">
                <a16:creationId xmlns:a16="http://schemas.microsoft.com/office/drawing/2014/main" xmlns="" id="{D9F88634-0503-7B4C-81A6-1AA37C576A95}"/>
              </a:ext>
            </a:extLst>
          </p:cNvPr>
          <p:cNvSpPr/>
          <p:nvPr/>
        </p:nvSpPr>
        <p:spPr>
          <a:xfrm>
            <a:off x="6246127" y="3044028"/>
            <a:ext cx="5395415" cy="707886"/>
          </a:xfrm>
          <a:prstGeom prst="rect">
            <a:avLst/>
          </a:prstGeom>
        </p:spPr>
        <p:txBody>
          <a:bodyPr wrap="square">
            <a:spAutoFit/>
          </a:bodyPr>
          <a:lstStyle/>
          <a:p>
            <a:pPr>
              <a:buClr>
                <a:srgbClr val="29C7F7"/>
              </a:buClr>
              <a:buSzPct val="200000"/>
              <a:tabLst>
                <a:tab pos="531813" algn="l"/>
              </a:tabLst>
            </a:pPr>
            <a:endParaRPr lang="pt-BR" sz="700" b="1" dirty="0" smtClean="0">
              <a:solidFill>
                <a:srgbClr val="262626"/>
              </a:solidFill>
            </a:endParaRPr>
          </a:p>
          <a:p>
            <a:pPr>
              <a:buClr>
                <a:srgbClr val="29C7F7"/>
              </a:buClr>
              <a:buSzPct val="200000"/>
              <a:tabLst>
                <a:tab pos="531813" algn="l"/>
              </a:tabLst>
            </a:pPr>
            <a:r>
              <a:rPr lang="pt-BR" sz="1600" b="1" dirty="0" smtClean="0">
                <a:solidFill>
                  <a:srgbClr val="262626"/>
                </a:solidFill>
              </a:rPr>
              <a:t>Por </a:t>
            </a:r>
            <a:r>
              <a:rPr lang="pt-BR" sz="1600" b="1" dirty="0" smtClean="0">
                <a:solidFill>
                  <a:srgbClr val="262626"/>
                </a:solidFill>
              </a:rPr>
              <a:t>exemplo, um frasco de vidro leva 4.000 anos para se decompor em um aterro sanitário.</a:t>
            </a:r>
            <a:endParaRPr lang="pt-BR" sz="1600" b="1" dirty="0">
              <a:solidFill>
                <a:srgbClr val="262626"/>
              </a:solidFill>
            </a:endParaRPr>
          </a:p>
        </p:txBody>
      </p:sp>
      <p:sp>
        <p:nvSpPr>
          <p:cNvPr id="22" name="Rectangle 21">
            <a:extLst>
              <a:ext uri="{FF2B5EF4-FFF2-40B4-BE49-F238E27FC236}">
                <a16:creationId xmlns:a16="http://schemas.microsoft.com/office/drawing/2014/main" xmlns="" id="{18D01816-401F-A24F-A461-46756B135605}"/>
              </a:ext>
            </a:extLst>
          </p:cNvPr>
          <p:cNvSpPr/>
          <p:nvPr/>
        </p:nvSpPr>
        <p:spPr>
          <a:xfrm>
            <a:off x="6253461" y="4502557"/>
            <a:ext cx="5715626" cy="584775"/>
          </a:xfrm>
          <a:prstGeom prst="rect">
            <a:avLst/>
          </a:prstGeom>
        </p:spPr>
        <p:txBody>
          <a:bodyPr wrap="square">
            <a:spAutoFit/>
          </a:bodyPr>
          <a:lstStyle/>
          <a:p>
            <a:pPr>
              <a:buClr>
                <a:srgbClr val="29C7F7"/>
              </a:buClr>
              <a:buSzPct val="200000"/>
              <a:tabLst>
                <a:tab pos="531813" algn="l"/>
              </a:tabLst>
            </a:pPr>
            <a:r>
              <a:rPr lang="pt-BR" sz="1600" b="1" dirty="0" smtClean="0">
                <a:solidFill>
                  <a:srgbClr val="262626"/>
                </a:solidFill>
              </a:rPr>
              <a:t>Chame a atenção do leitor com humor que pode torná-lo mais aberto à sua mensagem.</a:t>
            </a:r>
            <a:endParaRPr lang="pt-BR" sz="1600" b="1" dirty="0">
              <a:solidFill>
                <a:srgbClr val="262626"/>
              </a:solidFill>
            </a:endParaRPr>
          </a:p>
        </p:txBody>
      </p:sp>
      <p:sp>
        <p:nvSpPr>
          <p:cNvPr id="2" name="Slide Number Placeholder 1">
            <a:extLst>
              <a:ext uri="{FF2B5EF4-FFF2-40B4-BE49-F238E27FC236}">
                <a16:creationId xmlns:a16="http://schemas.microsoft.com/office/drawing/2014/main" xmlns="" id="{1D4D4537-2A97-298F-CD70-353D869E914A}"/>
              </a:ext>
            </a:extLst>
          </p:cNvPr>
          <p:cNvSpPr>
            <a:spLocks noGrp="1"/>
          </p:cNvSpPr>
          <p:nvPr>
            <p:ph type="sldNum" sz="quarter" idx="12"/>
          </p:nvPr>
        </p:nvSpPr>
        <p:spPr/>
        <p:txBody>
          <a:bodyPr/>
          <a:lstStyle/>
          <a:p>
            <a:fld id="{A49FEDE7-8061-9B4D-88A1-7EA83A94C31B}" type="slidenum">
              <a:rPr lang="pt-BR" smtClean="0"/>
              <a:t>20</a:t>
            </a:fld>
            <a:endParaRPr lang="pt-BR" dirty="0"/>
          </a:p>
        </p:txBody>
      </p:sp>
    </p:spTree>
    <p:extLst>
      <p:ext uri="{BB962C8B-B14F-4D97-AF65-F5344CB8AC3E}">
        <p14:creationId xmlns:p14="http://schemas.microsoft.com/office/powerpoint/2010/main" val="43618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ext, people&#10;&#10;Description automatically generated">
            <a:extLst>
              <a:ext uri="{FF2B5EF4-FFF2-40B4-BE49-F238E27FC236}">
                <a16:creationId xmlns:a16="http://schemas.microsoft.com/office/drawing/2014/main" xmlns="" id="{A8022A12-3073-7743-99B5-5AB5B084CA8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188473" y="86406"/>
            <a:ext cx="1284452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Planejador de Histórias</a:t>
            </a:r>
            <a:endPar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Shape&#10;&#10;Description automatically generated with medium confidence">
            <a:extLst>
              <a:ext uri="{FF2B5EF4-FFF2-40B4-BE49-F238E27FC236}">
                <a16:creationId xmlns:a16="http://schemas.microsoft.com/office/drawing/2014/main" xmlns="" id="{9056D0F8-432A-9348-B30C-67E7DA2F26D2}"/>
              </a:ext>
            </a:extLst>
          </p:cNvPr>
          <p:cNvPicPr>
            <a:picLocks noChangeAspect="1"/>
          </p:cNvPicPr>
          <p:nvPr/>
        </p:nvPicPr>
        <p:blipFill rotWithShape="1">
          <a:blip r:embed="rId4"/>
          <a:srcRect r="-23" b="-220"/>
          <a:stretch/>
        </p:blipFill>
        <p:spPr>
          <a:xfrm>
            <a:off x="1848421" y="1614805"/>
            <a:ext cx="4494982" cy="675450"/>
          </a:xfrm>
          <a:prstGeom prst="rect">
            <a:avLst/>
          </a:prstGeom>
        </p:spPr>
      </p:pic>
      <p:sp>
        <p:nvSpPr>
          <p:cNvPr id="9" name="Rounded Rectangle 8">
            <a:extLst>
              <a:ext uri="{FF2B5EF4-FFF2-40B4-BE49-F238E27FC236}">
                <a16:creationId xmlns:a16="http://schemas.microsoft.com/office/drawing/2014/main" xmlns="" id="{E4369EFA-FF28-E744-B413-83D86E6178E8}"/>
              </a:ext>
            </a:extLst>
          </p:cNvPr>
          <p:cNvSpPr/>
          <p:nvPr/>
        </p:nvSpPr>
        <p:spPr>
          <a:xfrm>
            <a:off x="6193275" y="1614805"/>
            <a:ext cx="5509552" cy="54441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TextBox 9">
            <a:extLst>
              <a:ext uri="{FF2B5EF4-FFF2-40B4-BE49-F238E27FC236}">
                <a16:creationId xmlns:a16="http://schemas.microsoft.com/office/drawing/2014/main" xmlns="" id="{585F1E23-AB52-E94A-8EE7-E11CF2F97E93}"/>
              </a:ext>
            </a:extLst>
          </p:cNvPr>
          <p:cNvSpPr txBox="1"/>
          <p:nvPr/>
        </p:nvSpPr>
        <p:spPr>
          <a:xfrm>
            <a:off x="6193275" y="1582337"/>
            <a:ext cx="5509551" cy="646331"/>
          </a:xfrm>
          <a:prstGeom prst="rect">
            <a:avLst/>
          </a:prstGeom>
          <a:noFill/>
        </p:spPr>
        <p:txBody>
          <a:bodyPr wrap="square" rtlCol="0">
            <a:spAutoFit/>
          </a:bodyPr>
          <a:lstStyle/>
          <a:p>
            <a:pPr algn="ctr"/>
            <a:r>
              <a:rPr lang="pt-BR"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Use este planejador de histórias para ajudar a criar sua história</a:t>
            </a:r>
            <a:endParaRPr lang="pt-BR"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11" name="TextBox 10">
            <a:extLst>
              <a:ext uri="{FF2B5EF4-FFF2-40B4-BE49-F238E27FC236}">
                <a16:creationId xmlns:a16="http://schemas.microsoft.com/office/drawing/2014/main" xmlns="" id="{52B7A952-E109-AB47-AED5-C7253C56D21C}"/>
              </a:ext>
            </a:extLst>
          </p:cNvPr>
          <p:cNvSpPr txBox="1"/>
          <p:nvPr/>
        </p:nvSpPr>
        <p:spPr>
          <a:xfrm>
            <a:off x="275653" y="1767755"/>
            <a:ext cx="2154264" cy="338554"/>
          </a:xfrm>
          <a:prstGeom prst="rect">
            <a:avLst/>
          </a:prstGeom>
          <a:noFill/>
        </p:spPr>
        <p:txBody>
          <a:bodyPr wrap="square" rtlCol="0">
            <a:spAutoFit/>
          </a:bodyPr>
          <a:lstStyle/>
          <a:p>
            <a:r>
              <a:rPr lang="pt-BR" sz="1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Título da sua história: </a:t>
            </a:r>
            <a:endParaRPr lang="pt-BR" sz="1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12" name="TextBox 11">
            <a:extLst>
              <a:ext uri="{FF2B5EF4-FFF2-40B4-BE49-F238E27FC236}">
                <a16:creationId xmlns:a16="http://schemas.microsoft.com/office/drawing/2014/main" xmlns="" id="{1E700266-21C0-B844-9A35-DC85CAED9892}"/>
              </a:ext>
            </a:extLst>
          </p:cNvPr>
          <p:cNvSpPr txBox="1"/>
          <p:nvPr/>
        </p:nvSpPr>
        <p:spPr>
          <a:xfrm>
            <a:off x="275653" y="2096221"/>
            <a:ext cx="2154264" cy="338554"/>
          </a:xfrm>
          <a:prstGeom prst="rect">
            <a:avLst/>
          </a:prstGeom>
          <a:noFill/>
        </p:spPr>
        <p:txBody>
          <a:bodyPr wrap="square" rtlCol="0">
            <a:spAutoFit/>
          </a:bodyPr>
          <a:lstStyle/>
          <a:p>
            <a:r>
              <a:rPr lang="pt-BR" sz="1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Público</a:t>
            </a:r>
            <a:endParaRPr lang="pt-BR" sz="1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13" name="TextBox 12">
            <a:extLst>
              <a:ext uri="{FF2B5EF4-FFF2-40B4-BE49-F238E27FC236}">
                <a16:creationId xmlns:a16="http://schemas.microsoft.com/office/drawing/2014/main" xmlns="" id="{7524D5CC-0658-8844-BB4B-97298138AC0F}"/>
              </a:ext>
            </a:extLst>
          </p:cNvPr>
          <p:cNvSpPr txBox="1"/>
          <p:nvPr/>
        </p:nvSpPr>
        <p:spPr>
          <a:xfrm>
            <a:off x="275652" y="2397198"/>
            <a:ext cx="2533825" cy="338554"/>
          </a:xfrm>
          <a:prstGeom prst="rect">
            <a:avLst/>
          </a:prstGeom>
          <a:noFill/>
        </p:spPr>
        <p:txBody>
          <a:bodyPr wrap="square" rtlCol="0">
            <a:spAutoFit/>
          </a:bodyPr>
          <a:lstStyle/>
          <a:p>
            <a:r>
              <a:rPr lang="pt-BR" sz="1600" dirty="0" smtClean="0">
                <a:solidFill>
                  <a:srgbClr val="262626"/>
                </a:solidFill>
                <a:latin typeface="Calibri" panose="020F0502020204030204" pitchFamily="34" charset="0"/>
                <a:ea typeface="SimSun" panose="02010600030101010101" pitchFamily="2" charset="-122"/>
                <a:cs typeface="Calibri" panose="020F0502020204030204" pitchFamily="34" charset="0"/>
              </a:rPr>
              <a:t>Quem vai ler a sua história?</a:t>
            </a:r>
            <a:endParaRPr lang="pt-BR" sz="1600"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14" name="Picture 13" descr="Shape&#10;&#10;Description automatically generated with medium confidence">
            <a:extLst>
              <a:ext uri="{FF2B5EF4-FFF2-40B4-BE49-F238E27FC236}">
                <a16:creationId xmlns:a16="http://schemas.microsoft.com/office/drawing/2014/main" xmlns="" id="{BB21D5E4-DE9C-5A4A-80CE-6CC51241E360}"/>
              </a:ext>
            </a:extLst>
          </p:cNvPr>
          <p:cNvPicPr>
            <a:picLocks noChangeAspect="1"/>
          </p:cNvPicPr>
          <p:nvPr/>
        </p:nvPicPr>
        <p:blipFill rotWithShape="1">
          <a:blip r:embed="rId4"/>
          <a:srcRect l="6927" t="34473" r="6256" b="27755"/>
          <a:stretch/>
        </p:blipFill>
        <p:spPr>
          <a:xfrm>
            <a:off x="275651" y="2772072"/>
            <a:ext cx="5682493" cy="254570"/>
          </a:xfrm>
          <a:prstGeom prst="rect">
            <a:avLst/>
          </a:prstGeom>
        </p:spPr>
      </p:pic>
      <p:sp>
        <p:nvSpPr>
          <p:cNvPr id="16" name="TextBox 15">
            <a:extLst>
              <a:ext uri="{FF2B5EF4-FFF2-40B4-BE49-F238E27FC236}">
                <a16:creationId xmlns:a16="http://schemas.microsoft.com/office/drawing/2014/main" xmlns="" id="{BD433FE2-D405-C94D-B1B7-9E0ECE4B12A5}"/>
              </a:ext>
            </a:extLst>
          </p:cNvPr>
          <p:cNvSpPr txBox="1"/>
          <p:nvPr/>
        </p:nvSpPr>
        <p:spPr>
          <a:xfrm>
            <a:off x="275649" y="3109721"/>
            <a:ext cx="5682493" cy="584775"/>
          </a:xfrm>
          <a:prstGeom prst="rect">
            <a:avLst/>
          </a:prstGeom>
          <a:noFill/>
        </p:spPr>
        <p:txBody>
          <a:bodyPr wrap="square" rtlCol="0">
            <a:spAutoFit/>
          </a:bodyPr>
          <a:lstStyle/>
          <a:p>
            <a:r>
              <a:rPr lang="pt-BR" sz="1600" dirty="0" smtClean="0">
                <a:solidFill>
                  <a:srgbClr val="262626"/>
                </a:solidFill>
                <a:latin typeface="Calibri" panose="020F0502020204030204" pitchFamily="34" charset="0"/>
                <a:ea typeface="SimSun" panose="02010600030101010101" pitchFamily="2" charset="-122"/>
                <a:cs typeface="Calibri" panose="020F0502020204030204" pitchFamily="34" charset="0"/>
              </a:rPr>
              <a:t>Escreva uma coisa que seu público precisa saber sobre reciclagem para ajudá-los a reciclar mais e melhor.</a:t>
            </a:r>
            <a:endParaRPr lang="pt-BR" sz="1600"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21" name="Picture 20" descr="Shape&#10;&#10;Description automatically generated with medium confidence">
            <a:extLst>
              <a:ext uri="{FF2B5EF4-FFF2-40B4-BE49-F238E27FC236}">
                <a16:creationId xmlns:a16="http://schemas.microsoft.com/office/drawing/2014/main" xmlns="" id="{3081D799-DA23-FC44-B807-E546EAF1FA8E}"/>
              </a:ext>
            </a:extLst>
          </p:cNvPr>
          <p:cNvPicPr>
            <a:picLocks noChangeAspect="1"/>
          </p:cNvPicPr>
          <p:nvPr/>
        </p:nvPicPr>
        <p:blipFill rotWithShape="1">
          <a:blip r:embed="rId4"/>
          <a:srcRect l="6927" t="34473" r="6256" b="27755"/>
          <a:stretch/>
        </p:blipFill>
        <p:spPr>
          <a:xfrm>
            <a:off x="275650" y="3692405"/>
            <a:ext cx="5682493" cy="254570"/>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xmlns="" id="{AFAEC775-563A-554C-9328-E569438E67BE}"/>
              </a:ext>
            </a:extLst>
          </p:cNvPr>
          <p:cNvPicPr>
            <a:picLocks noChangeAspect="1"/>
          </p:cNvPicPr>
          <p:nvPr/>
        </p:nvPicPr>
        <p:blipFill rotWithShape="1">
          <a:blip r:embed="rId4"/>
          <a:srcRect l="6927" t="46425" r="6256" b="28859"/>
          <a:stretch/>
        </p:blipFill>
        <p:spPr>
          <a:xfrm>
            <a:off x="275649" y="4073925"/>
            <a:ext cx="5682493" cy="166573"/>
          </a:xfrm>
          <a:prstGeom prst="rect">
            <a:avLst/>
          </a:prstGeom>
        </p:spPr>
      </p:pic>
      <p:sp>
        <p:nvSpPr>
          <p:cNvPr id="23" name="TextBox 22">
            <a:extLst>
              <a:ext uri="{FF2B5EF4-FFF2-40B4-BE49-F238E27FC236}">
                <a16:creationId xmlns:a16="http://schemas.microsoft.com/office/drawing/2014/main" xmlns="" id="{50D8E780-6974-9C49-A76B-BCFAC2162A4E}"/>
              </a:ext>
            </a:extLst>
          </p:cNvPr>
          <p:cNvSpPr txBox="1"/>
          <p:nvPr/>
        </p:nvSpPr>
        <p:spPr>
          <a:xfrm>
            <a:off x="310181" y="4278636"/>
            <a:ext cx="2154264" cy="338554"/>
          </a:xfrm>
          <a:prstGeom prst="rect">
            <a:avLst/>
          </a:prstGeom>
          <a:noFill/>
        </p:spPr>
        <p:txBody>
          <a:bodyPr wrap="square" rtlCol="0">
            <a:spAutoFit/>
          </a:bodyPr>
          <a:lstStyle/>
          <a:p>
            <a:r>
              <a:rPr lang="pt-BR" sz="1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Mensagem principal</a:t>
            </a:r>
            <a:endParaRPr lang="pt-BR" sz="1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24" name="TextBox 23">
            <a:extLst>
              <a:ext uri="{FF2B5EF4-FFF2-40B4-BE49-F238E27FC236}">
                <a16:creationId xmlns:a16="http://schemas.microsoft.com/office/drawing/2014/main" xmlns="" id="{9D06637F-F0A0-5248-9A66-F94F838C5B4E}"/>
              </a:ext>
            </a:extLst>
          </p:cNvPr>
          <p:cNvSpPr txBox="1"/>
          <p:nvPr/>
        </p:nvSpPr>
        <p:spPr>
          <a:xfrm>
            <a:off x="310180" y="4579613"/>
            <a:ext cx="5257536" cy="584775"/>
          </a:xfrm>
          <a:prstGeom prst="rect">
            <a:avLst/>
          </a:prstGeom>
          <a:noFill/>
        </p:spPr>
        <p:txBody>
          <a:bodyPr wrap="square" rtlCol="0">
            <a:spAutoFit/>
          </a:bodyPr>
          <a:lstStyle/>
          <a:p>
            <a:r>
              <a:rPr lang="pt-BR" sz="1600" dirty="0" smtClean="0">
                <a:solidFill>
                  <a:srgbClr val="262626"/>
                </a:solidFill>
                <a:latin typeface="Calibri" panose="020F0502020204030204" pitchFamily="34" charset="0"/>
                <a:ea typeface="SimSun" panose="02010600030101010101" pitchFamily="2" charset="-122"/>
                <a:cs typeface="Calibri" panose="020F0502020204030204" pitchFamily="34" charset="0"/>
              </a:rPr>
              <a:t>Qual é a mensagem geral em sua história para influenciar seu público a reciclar mais?</a:t>
            </a:r>
            <a:endParaRPr lang="pt-BR" sz="1600"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0" name="Picture 29" descr="Shape&#10;&#10;Description automatically generated with medium confidence">
            <a:extLst>
              <a:ext uri="{FF2B5EF4-FFF2-40B4-BE49-F238E27FC236}">
                <a16:creationId xmlns:a16="http://schemas.microsoft.com/office/drawing/2014/main" xmlns="" id="{45DF0F01-4B30-604C-9DE1-C686A79F140A}"/>
              </a:ext>
            </a:extLst>
          </p:cNvPr>
          <p:cNvPicPr>
            <a:picLocks noChangeAspect="1"/>
          </p:cNvPicPr>
          <p:nvPr/>
        </p:nvPicPr>
        <p:blipFill rotWithShape="1">
          <a:blip r:embed="rId4"/>
          <a:srcRect l="6927" t="34473" r="6256" b="27755"/>
          <a:stretch/>
        </p:blipFill>
        <p:spPr>
          <a:xfrm>
            <a:off x="275650" y="5244225"/>
            <a:ext cx="5682493" cy="254570"/>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xmlns="" id="{BEAAD6E9-5429-EE4C-A44E-435578208544}"/>
              </a:ext>
            </a:extLst>
          </p:cNvPr>
          <p:cNvPicPr>
            <a:picLocks noChangeAspect="1"/>
          </p:cNvPicPr>
          <p:nvPr/>
        </p:nvPicPr>
        <p:blipFill rotWithShape="1">
          <a:blip r:embed="rId4"/>
          <a:srcRect l="6927" t="46425" r="6256" b="28859"/>
          <a:stretch/>
        </p:blipFill>
        <p:spPr>
          <a:xfrm>
            <a:off x="275649" y="5625745"/>
            <a:ext cx="5682493" cy="166573"/>
          </a:xfrm>
          <a:prstGeom prst="rect">
            <a:avLst/>
          </a:prstGeom>
        </p:spPr>
      </p:pic>
      <p:sp>
        <p:nvSpPr>
          <p:cNvPr id="32" name="TextBox 31">
            <a:extLst>
              <a:ext uri="{FF2B5EF4-FFF2-40B4-BE49-F238E27FC236}">
                <a16:creationId xmlns:a16="http://schemas.microsoft.com/office/drawing/2014/main" xmlns="" id="{1C71AC94-9C96-B64F-A6D8-5DF2F2BD1956}"/>
              </a:ext>
            </a:extLst>
          </p:cNvPr>
          <p:cNvSpPr txBox="1"/>
          <p:nvPr/>
        </p:nvSpPr>
        <p:spPr>
          <a:xfrm>
            <a:off x="6233793" y="2273903"/>
            <a:ext cx="2154264" cy="338554"/>
          </a:xfrm>
          <a:prstGeom prst="rect">
            <a:avLst/>
          </a:prstGeom>
          <a:noFill/>
        </p:spPr>
        <p:txBody>
          <a:bodyPr wrap="square" rtlCol="0">
            <a:spAutoFit/>
          </a:bodyPr>
          <a:lstStyle/>
          <a:p>
            <a:r>
              <a:rPr lang="pt-BR" sz="1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Personagens-chave</a:t>
            </a:r>
            <a:endParaRPr lang="pt-BR" sz="1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33" name="TextBox 32">
            <a:extLst>
              <a:ext uri="{FF2B5EF4-FFF2-40B4-BE49-F238E27FC236}">
                <a16:creationId xmlns:a16="http://schemas.microsoft.com/office/drawing/2014/main" xmlns="" id="{53B663A0-E780-C149-92B3-91269975149D}"/>
              </a:ext>
            </a:extLst>
          </p:cNvPr>
          <p:cNvSpPr txBox="1"/>
          <p:nvPr/>
        </p:nvSpPr>
        <p:spPr>
          <a:xfrm>
            <a:off x="6233792" y="2574880"/>
            <a:ext cx="5257536" cy="584775"/>
          </a:xfrm>
          <a:prstGeom prst="rect">
            <a:avLst/>
          </a:prstGeom>
          <a:noFill/>
        </p:spPr>
        <p:txBody>
          <a:bodyPr wrap="square" rtlCol="0">
            <a:spAutoFit/>
          </a:bodyPr>
          <a:lstStyle/>
          <a:p>
            <a:r>
              <a:rPr lang="pt-BR" sz="1600" dirty="0" smtClean="0">
                <a:solidFill>
                  <a:srgbClr val="262626"/>
                </a:solidFill>
                <a:latin typeface="Calibri" panose="020F0502020204030204" pitchFamily="34" charset="0"/>
                <a:ea typeface="SimSun" panose="02010600030101010101" pitchFamily="2" charset="-122"/>
                <a:cs typeface="Calibri" panose="020F0502020204030204" pitchFamily="34" charset="0"/>
              </a:rPr>
              <a:t>Liste seu(s) personagem(s) principal(is) abaixo. Escreva uma frase para descrever seu(s) personagem(s).</a:t>
            </a:r>
            <a:endParaRPr lang="pt-BR" sz="1600"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4" name="Picture 33" descr="Shape&#10;&#10;Description automatically generated with medium confidence">
            <a:extLst>
              <a:ext uri="{FF2B5EF4-FFF2-40B4-BE49-F238E27FC236}">
                <a16:creationId xmlns:a16="http://schemas.microsoft.com/office/drawing/2014/main" xmlns="" id="{1E3EA314-765C-AA4B-A573-12D091DF1C8B}"/>
              </a:ext>
            </a:extLst>
          </p:cNvPr>
          <p:cNvPicPr>
            <a:picLocks noChangeAspect="1"/>
          </p:cNvPicPr>
          <p:nvPr/>
        </p:nvPicPr>
        <p:blipFill rotWithShape="1">
          <a:blip r:embed="rId4"/>
          <a:srcRect l="6927" t="34473" r="6256" b="27755"/>
          <a:stretch/>
        </p:blipFill>
        <p:spPr>
          <a:xfrm>
            <a:off x="6233792" y="3259095"/>
            <a:ext cx="5682493" cy="254570"/>
          </a:xfrm>
          <a:prstGeom prst="rect">
            <a:avLst/>
          </a:prstGeom>
        </p:spPr>
      </p:pic>
      <p:pic>
        <p:nvPicPr>
          <p:cNvPr id="35" name="Picture 34" descr="Shape&#10;&#10;Description automatically generated with medium confidence">
            <a:extLst>
              <a:ext uri="{FF2B5EF4-FFF2-40B4-BE49-F238E27FC236}">
                <a16:creationId xmlns:a16="http://schemas.microsoft.com/office/drawing/2014/main" xmlns="" id="{8F6E882E-FBA7-C640-BC28-06373EFC89FD}"/>
              </a:ext>
            </a:extLst>
          </p:cNvPr>
          <p:cNvPicPr>
            <a:picLocks noChangeAspect="1"/>
          </p:cNvPicPr>
          <p:nvPr/>
        </p:nvPicPr>
        <p:blipFill rotWithShape="1">
          <a:blip r:embed="rId4"/>
          <a:srcRect l="6927" t="46425" r="6256" b="28859"/>
          <a:stretch/>
        </p:blipFill>
        <p:spPr>
          <a:xfrm>
            <a:off x="6233791" y="3640615"/>
            <a:ext cx="5682493" cy="166573"/>
          </a:xfrm>
          <a:prstGeom prst="rect">
            <a:avLst/>
          </a:prstGeom>
        </p:spPr>
      </p:pic>
      <p:sp>
        <p:nvSpPr>
          <p:cNvPr id="37" name="TextBox 36">
            <a:extLst>
              <a:ext uri="{FF2B5EF4-FFF2-40B4-BE49-F238E27FC236}">
                <a16:creationId xmlns:a16="http://schemas.microsoft.com/office/drawing/2014/main" xmlns="" id="{77C5FE0A-0081-EC4E-813A-9AE337848532}"/>
              </a:ext>
            </a:extLst>
          </p:cNvPr>
          <p:cNvSpPr txBox="1"/>
          <p:nvPr/>
        </p:nvSpPr>
        <p:spPr>
          <a:xfrm>
            <a:off x="6233793" y="3890375"/>
            <a:ext cx="2154264" cy="338554"/>
          </a:xfrm>
          <a:prstGeom prst="rect">
            <a:avLst/>
          </a:prstGeom>
          <a:noFill/>
        </p:spPr>
        <p:txBody>
          <a:bodyPr wrap="square" rtlCol="0">
            <a:spAutoFit/>
          </a:bodyPr>
          <a:lstStyle/>
          <a:p>
            <a:r>
              <a:rPr lang="pt-BR" sz="1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Ambiente</a:t>
            </a:r>
            <a:endParaRPr lang="pt-BR" sz="1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38" name="TextBox 37">
            <a:extLst>
              <a:ext uri="{FF2B5EF4-FFF2-40B4-BE49-F238E27FC236}">
                <a16:creationId xmlns:a16="http://schemas.microsoft.com/office/drawing/2014/main" xmlns="" id="{6DAA8835-E61F-9049-B7A9-B43DF5D973A9}"/>
              </a:ext>
            </a:extLst>
          </p:cNvPr>
          <p:cNvSpPr txBox="1"/>
          <p:nvPr/>
        </p:nvSpPr>
        <p:spPr>
          <a:xfrm>
            <a:off x="6233792" y="4191352"/>
            <a:ext cx="5257536" cy="338554"/>
          </a:xfrm>
          <a:prstGeom prst="rect">
            <a:avLst/>
          </a:prstGeom>
          <a:noFill/>
        </p:spPr>
        <p:txBody>
          <a:bodyPr wrap="square" rtlCol="0">
            <a:spAutoFit/>
          </a:bodyPr>
          <a:lstStyle/>
          <a:p>
            <a:r>
              <a:rPr lang="pt-BR" sz="1600" dirty="0" smtClean="0">
                <a:solidFill>
                  <a:srgbClr val="262626"/>
                </a:solidFill>
                <a:latin typeface="Calibri" panose="020F0502020204030204" pitchFamily="34" charset="0"/>
                <a:ea typeface="SimSun" panose="02010600030101010101" pitchFamily="2" charset="-122"/>
                <a:cs typeface="Calibri" panose="020F0502020204030204" pitchFamily="34" charset="0"/>
              </a:rPr>
              <a:t>Descreva o local onde sua história se passa.</a:t>
            </a:r>
            <a:endParaRPr lang="pt-BR" sz="1600" dirty="0">
              <a:solidFill>
                <a:srgbClr val="262626"/>
              </a:solidFill>
              <a:highlight>
                <a:srgbClr val="FFE300"/>
              </a:highlight>
              <a:latin typeface="Calibri" panose="020F0502020204030204" pitchFamily="34" charset="0"/>
              <a:ea typeface="SimSun" panose="02010600030101010101" pitchFamily="2" charset="-122"/>
              <a:cs typeface="Calibri" panose="020F0502020204030204" pitchFamily="34" charset="0"/>
            </a:endParaRPr>
          </a:p>
        </p:txBody>
      </p:sp>
      <p:pic>
        <p:nvPicPr>
          <p:cNvPr id="39" name="Picture 38" descr="Shape&#10;&#10;Description automatically generated with medium confidence">
            <a:extLst>
              <a:ext uri="{FF2B5EF4-FFF2-40B4-BE49-F238E27FC236}">
                <a16:creationId xmlns:a16="http://schemas.microsoft.com/office/drawing/2014/main" xmlns="" id="{F19C7CDA-EF0D-E54E-A328-172F71FCC68B}"/>
              </a:ext>
            </a:extLst>
          </p:cNvPr>
          <p:cNvPicPr>
            <a:picLocks noChangeAspect="1"/>
          </p:cNvPicPr>
          <p:nvPr/>
        </p:nvPicPr>
        <p:blipFill rotWithShape="1">
          <a:blip r:embed="rId4"/>
          <a:srcRect l="6927" t="34473" r="6256" b="27755"/>
          <a:stretch/>
        </p:blipFill>
        <p:spPr>
          <a:xfrm>
            <a:off x="6233792" y="4669209"/>
            <a:ext cx="5682493" cy="254570"/>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xmlns="" id="{43FDFD01-E4C2-484E-9633-181D986DCB0C}"/>
              </a:ext>
            </a:extLst>
          </p:cNvPr>
          <p:cNvPicPr>
            <a:picLocks noChangeAspect="1"/>
          </p:cNvPicPr>
          <p:nvPr/>
        </p:nvPicPr>
        <p:blipFill rotWithShape="1">
          <a:blip r:embed="rId4"/>
          <a:srcRect l="6927" t="46425" r="6256" b="28859"/>
          <a:stretch/>
        </p:blipFill>
        <p:spPr>
          <a:xfrm>
            <a:off x="6233791" y="5050729"/>
            <a:ext cx="5682493" cy="166573"/>
          </a:xfrm>
          <a:prstGeom prst="rect">
            <a:avLst/>
          </a:prstGeom>
        </p:spPr>
      </p:pic>
      <p:pic>
        <p:nvPicPr>
          <p:cNvPr id="42" name="Picture 41" descr="Shape&#10;&#10;Description automatically generated with medium confidence">
            <a:extLst>
              <a:ext uri="{FF2B5EF4-FFF2-40B4-BE49-F238E27FC236}">
                <a16:creationId xmlns:a16="http://schemas.microsoft.com/office/drawing/2014/main" xmlns="" id="{36B9C3A5-4DE1-6448-B187-6F13816FF34E}"/>
              </a:ext>
            </a:extLst>
          </p:cNvPr>
          <p:cNvPicPr>
            <a:picLocks noChangeAspect="1"/>
          </p:cNvPicPr>
          <p:nvPr/>
        </p:nvPicPr>
        <p:blipFill rotWithShape="1">
          <a:blip r:embed="rId4"/>
          <a:srcRect l="6927" t="46425" r="6256" b="28859"/>
          <a:stretch/>
        </p:blipFill>
        <p:spPr>
          <a:xfrm>
            <a:off x="6233790" y="5336100"/>
            <a:ext cx="5682493" cy="166573"/>
          </a:xfrm>
          <a:prstGeom prst="rect">
            <a:avLst/>
          </a:prstGeom>
        </p:spPr>
      </p:pic>
      <p:pic>
        <p:nvPicPr>
          <p:cNvPr id="26" name="Picture 25">
            <a:extLst>
              <a:ext uri="{FF2B5EF4-FFF2-40B4-BE49-F238E27FC236}">
                <a16:creationId xmlns:a16="http://schemas.microsoft.com/office/drawing/2014/main" xmlns="" id="{CA7B26F3-3773-854D-8A27-629958DA536F}"/>
              </a:ext>
            </a:extLst>
          </p:cNvPr>
          <p:cNvPicPr>
            <a:picLocks noChangeAspect="1"/>
          </p:cNvPicPr>
          <p:nvPr/>
        </p:nvPicPr>
        <p:blipFill rotWithShape="1">
          <a:blip r:embed="rId5"/>
          <a:srcRect r="11" b="25"/>
          <a:stretch/>
        </p:blipFill>
        <p:spPr>
          <a:xfrm>
            <a:off x="1255510" y="582726"/>
            <a:ext cx="9291874" cy="923940"/>
          </a:xfrm>
          <a:prstGeom prst="rect">
            <a:avLst/>
          </a:prstGeom>
        </p:spPr>
      </p:pic>
      <p:sp>
        <p:nvSpPr>
          <p:cNvPr id="2" name="Slide Number Placeholder 1">
            <a:extLst>
              <a:ext uri="{FF2B5EF4-FFF2-40B4-BE49-F238E27FC236}">
                <a16:creationId xmlns:a16="http://schemas.microsoft.com/office/drawing/2014/main" xmlns="" id="{88FC4EC1-2E10-2912-9202-B10D0C0D23C1}"/>
              </a:ext>
            </a:extLst>
          </p:cNvPr>
          <p:cNvSpPr>
            <a:spLocks noGrp="1"/>
          </p:cNvSpPr>
          <p:nvPr>
            <p:ph type="sldNum" sz="quarter" idx="12"/>
          </p:nvPr>
        </p:nvSpPr>
        <p:spPr/>
        <p:txBody>
          <a:bodyPr/>
          <a:lstStyle/>
          <a:p>
            <a:fld id="{A49FEDE7-8061-9B4D-88A1-7EA83A94C31B}" type="slidenum">
              <a:rPr lang="pt-BR" smtClean="0"/>
              <a:t>21</a:t>
            </a:fld>
            <a:endParaRPr lang="pt-BR" dirty="0"/>
          </a:p>
        </p:txBody>
      </p:sp>
    </p:spTree>
    <p:extLst>
      <p:ext uri="{BB962C8B-B14F-4D97-AF65-F5344CB8AC3E}">
        <p14:creationId xmlns:p14="http://schemas.microsoft.com/office/powerpoint/2010/main" val="2838126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6F57506-41B3-D746-BF07-85836F8EE74C}"/>
              </a:ext>
            </a:extLst>
          </p:cNvPr>
          <p:cNvPicPr>
            <a:picLocks noChangeAspect="1"/>
          </p:cNvPicPr>
          <p:nvPr/>
        </p:nvPicPr>
        <p:blipFill>
          <a:blip r:embed="rId3"/>
          <a:stretch>
            <a:fillRect/>
          </a:stretch>
        </p:blipFill>
        <p:spPr>
          <a:xfrm>
            <a:off x="0" y="45150"/>
            <a:ext cx="12192000" cy="6858000"/>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Criar um Quadro de História</a:t>
            </a:r>
            <a:endPar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9" name="Rounded Rectangle 8">
            <a:extLst>
              <a:ext uri="{FF2B5EF4-FFF2-40B4-BE49-F238E27FC236}">
                <a16:creationId xmlns:a16="http://schemas.microsoft.com/office/drawing/2014/main" xmlns="" id="{688B59C8-811D-7A47-B7A1-4F73BE27EA1A}"/>
              </a:ext>
            </a:extLst>
          </p:cNvPr>
          <p:cNvSpPr/>
          <p:nvPr/>
        </p:nvSpPr>
        <p:spPr>
          <a:xfrm>
            <a:off x="818864" y="1429949"/>
            <a:ext cx="10609260" cy="741403"/>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TextBox 9">
            <a:extLst>
              <a:ext uri="{FF2B5EF4-FFF2-40B4-BE49-F238E27FC236}">
                <a16:creationId xmlns:a16="http://schemas.microsoft.com/office/drawing/2014/main" xmlns="" id="{EC74B26B-7D48-0C4E-AAAD-28F4941637D4}"/>
              </a:ext>
            </a:extLst>
          </p:cNvPr>
          <p:cNvSpPr txBox="1"/>
          <p:nvPr/>
        </p:nvSpPr>
        <p:spPr>
          <a:xfrm>
            <a:off x="586449" y="1506666"/>
            <a:ext cx="11019099" cy="369332"/>
          </a:xfrm>
          <a:prstGeom prst="rect">
            <a:avLst/>
          </a:prstGeom>
          <a:noFill/>
        </p:spPr>
        <p:txBody>
          <a:bodyPr wrap="square" rtlCol="0">
            <a:spAutoFit/>
          </a:bodyPr>
          <a:lstStyle/>
          <a:p>
            <a:pPr algn="ctr"/>
            <a:r>
              <a:rPr lang="pt-BR"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Desenhe uma imagem em cada quadro dos eventos da sua história. Escreva uma descrição sob cada imagem.</a:t>
            </a:r>
            <a:endParaRPr lang="pt-BR"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graphical user interface&#10;&#10;Description automatically generated">
            <a:extLst>
              <a:ext uri="{FF2B5EF4-FFF2-40B4-BE49-F238E27FC236}">
                <a16:creationId xmlns:a16="http://schemas.microsoft.com/office/drawing/2014/main" xmlns="" id="{E54763AD-319A-604B-A4EC-352A820F6267}"/>
              </a:ext>
            </a:extLst>
          </p:cNvPr>
          <p:cNvPicPr>
            <a:picLocks noChangeAspect="1"/>
          </p:cNvPicPr>
          <p:nvPr/>
        </p:nvPicPr>
        <p:blipFill rotWithShape="1">
          <a:blip r:embed="rId4"/>
          <a:srcRect b="-29"/>
          <a:stretch/>
        </p:blipFill>
        <p:spPr>
          <a:xfrm>
            <a:off x="0" y="2171352"/>
            <a:ext cx="12358902" cy="4508797"/>
          </a:xfrm>
          <a:prstGeom prst="rect">
            <a:avLst/>
          </a:prstGeom>
        </p:spPr>
      </p:pic>
      <p:pic>
        <p:nvPicPr>
          <p:cNvPr id="7" name="Picture 6">
            <a:extLst>
              <a:ext uri="{FF2B5EF4-FFF2-40B4-BE49-F238E27FC236}">
                <a16:creationId xmlns:a16="http://schemas.microsoft.com/office/drawing/2014/main" xmlns="" id="{DF91D82A-72AE-ED4B-A506-224132CB14CE}"/>
              </a:ext>
            </a:extLst>
          </p:cNvPr>
          <p:cNvPicPr>
            <a:picLocks noChangeAspect="1"/>
          </p:cNvPicPr>
          <p:nvPr/>
        </p:nvPicPr>
        <p:blipFill rotWithShape="1">
          <a:blip r:embed="rId5"/>
          <a:srcRect r="11" b="25"/>
          <a:stretch/>
        </p:blipFill>
        <p:spPr>
          <a:xfrm>
            <a:off x="1255510" y="582726"/>
            <a:ext cx="9291874" cy="923940"/>
          </a:xfrm>
          <a:prstGeom prst="rect">
            <a:avLst/>
          </a:prstGeom>
        </p:spPr>
      </p:pic>
      <p:sp>
        <p:nvSpPr>
          <p:cNvPr id="2" name="Slide Number Placeholder 1">
            <a:extLst>
              <a:ext uri="{FF2B5EF4-FFF2-40B4-BE49-F238E27FC236}">
                <a16:creationId xmlns:a16="http://schemas.microsoft.com/office/drawing/2014/main" xmlns="" id="{1EA3276B-7589-029B-E331-4F965FADF67A}"/>
              </a:ext>
            </a:extLst>
          </p:cNvPr>
          <p:cNvSpPr>
            <a:spLocks noGrp="1"/>
          </p:cNvSpPr>
          <p:nvPr>
            <p:ph type="sldNum" sz="quarter" idx="12"/>
          </p:nvPr>
        </p:nvSpPr>
        <p:spPr/>
        <p:txBody>
          <a:bodyPr/>
          <a:lstStyle/>
          <a:p>
            <a:fld id="{A49FEDE7-8061-9B4D-88A1-7EA83A94C31B}" type="slidenum">
              <a:rPr lang="pt-BR" smtClean="0"/>
              <a:t>22</a:t>
            </a:fld>
            <a:endParaRPr lang="pt-BR" dirty="0"/>
          </a:p>
        </p:txBody>
      </p:sp>
    </p:spTree>
    <p:extLst>
      <p:ext uri="{BB962C8B-B14F-4D97-AF65-F5344CB8AC3E}">
        <p14:creationId xmlns:p14="http://schemas.microsoft.com/office/powerpoint/2010/main" val="111633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83D57C4-3EEE-A94A-AC7B-07ED4EF983C3}"/>
              </a:ext>
            </a:extLst>
          </p:cNvPr>
          <p:cNvPicPr>
            <a:picLocks noChangeAspect="1"/>
          </p:cNvPicPr>
          <p:nvPr/>
        </p:nvPicPr>
        <p:blipFill>
          <a:blip r:embed="rId3"/>
          <a:stretch>
            <a:fillRect/>
          </a:stretch>
        </p:blipFill>
        <p:spPr>
          <a:xfrm>
            <a:off x="0" y="25452"/>
            <a:ext cx="12192000" cy="6858000"/>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25452"/>
            <a:ext cx="1284452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Exemplo de Quadro de História</a:t>
            </a:r>
            <a:endPar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8" name="Picture 7">
            <a:extLst>
              <a:ext uri="{FF2B5EF4-FFF2-40B4-BE49-F238E27FC236}">
                <a16:creationId xmlns:a16="http://schemas.microsoft.com/office/drawing/2014/main" xmlns="" id="{1D994390-0B58-8347-B92C-3034EDE56BDF}"/>
              </a:ext>
            </a:extLst>
          </p:cNvPr>
          <p:cNvPicPr>
            <a:picLocks noChangeAspect="1"/>
          </p:cNvPicPr>
          <p:nvPr/>
        </p:nvPicPr>
        <p:blipFill rotWithShape="1">
          <a:blip r:embed="rId4"/>
          <a:srcRect r="-7" b="9"/>
          <a:stretch/>
        </p:blipFill>
        <p:spPr>
          <a:xfrm>
            <a:off x="2358611" y="1354267"/>
            <a:ext cx="7474778" cy="5106872"/>
          </a:xfrm>
          <a:prstGeom prst="rect">
            <a:avLst/>
          </a:prstGeom>
        </p:spPr>
      </p:pic>
      <p:pic>
        <p:nvPicPr>
          <p:cNvPr id="5" name="Picture 4">
            <a:extLst>
              <a:ext uri="{FF2B5EF4-FFF2-40B4-BE49-F238E27FC236}">
                <a16:creationId xmlns:a16="http://schemas.microsoft.com/office/drawing/2014/main" xmlns="" id="{9DDDA0A3-9C4B-214B-8900-117189541295}"/>
              </a:ext>
            </a:extLst>
          </p:cNvPr>
          <p:cNvPicPr>
            <a:picLocks noChangeAspect="1"/>
          </p:cNvPicPr>
          <p:nvPr/>
        </p:nvPicPr>
        <p:blipFill rotWithShape="1">
          <a:blip r:embed="rId5"/>
          <a:srcRect r="11" b="25"/>
          <a:stretch/>
        </p:blipFill>
        <p:spPr>
          <a:xfrm>
            <a:off x="1255510" y="430327"/>
            <a:ext cx="9291874" cy="923940"/>
          </a:xfrm>
          <a:prstGeom prst="rect">
            <a:avLst/>
          </a:prstGeom>
        </p:spPr>
      </p:pic>
      <p:sp>
        <p:nvSpPr>
          <p:cNvPr id="2" name="Slide Number Placeholder 1">
            <a:extLst>
              <a:ext uri="{FF2B5EF4-FFF2-40B4-BE49-F238E27FC236}">
                <a16:creationId xmlns:a16="http://schemas.microsoft.com/office/drawing/2014/main" xmlns="" id="{8927856F-65D1-D246-8602-F03FE53BE251}"/>
              </a:ext>
            </a:extLst>
          </p:cNvPr>
          <p:cNvSpPr>
            <a:spLocks noGrp="1"/>
          </p:cNvSpPr>
          <p:nvPr>
            <p:ph type="sldNum" sz="quarter" idx="12"/>
          </p:nvPr>
        </p:nvSpPr>
        <p:spPr/>
        <p:txBody>
          <a:bodyPr/>
          <a:lstStyle/>
          <a:p>
            <a:fld id="{A49FEDE7-8061-9B4D-88A1-7EA83A94C31B}" type="slidenum">
              <a:rPr lang="pt-BR" smtClean="0"/>
              <a:t>23</a:t>
            </a:fld>
            <a:endParaRPr lang="pt-BR" dirty="0"/>
          </a:p>
        </p:txBody>
      </p:sp>
    </p:spTree>
    <p:extLst>
      <p:ext uri="{BB962C8B-B14F-4D97-AF65-F5344CB8AC3E}">
        <p14:creationId xmlns:p14="http://schemas.microsoft.com/office/powerpoint/2010/main" val="166636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xmlns="" id="{C5FB9B07-2C9C-8A4F-A32C-ED14DE9560C2}"/>
              </a:ext>
            </a:extLst>
          </p:cNvPr>
          <p:cNvSpPr/>
          <p:nvPr/>
        </p:nvSpPr>
        <p:spPr>
          <a:xfrm>
            <a:off x="323617" y="1464528"/>
            <a:ext cx="6664037"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ctangle 27">
            <a:extLst>
              <a:ext uri="{FF2B5EF4-FFF2-40B4-BE49-F238E27FC236}">
                <a16:creationId xmlns:a16="http://schemas.microsoft.com/office/drawing/2014/main" xmlns="" id="{99517891-8C27-C14F-822D-D6BE71B4E90C}"/>
              </a:ext>
            </a:extLst>
          </p:cNvPr>
          <p:cNvSpPr/>
          <p:nvPr/>
        </p:nvSpPr>
        <p:spPr>
          <a:xfrm>
            <a:off x="506503" y="1456997"/>
            <a:ext cx="6481151" cy="424732"/>
          </a:xfrm>
          <a:prstGeom prst="rect">
            <a:avLst/>
          </a:prstGeom>
        </p:spPr>
        <p:txBody>
          <a:bodyPr wrap="square">
            <a:spAutoFit/>
          </a:bodyPr>
          <a:lstStyle/>
          <a:p>
            <a:pPr algn="thaiDist">
              <a:lnSpc>
                <a:spcPct val="120000"/>
              </a:lnSpc>
            </a:pPr>
            <a:r>
              <a:rPr lang="pt-BR" b="1" dirty="0" smtClean="0">
                <a:solidFill>
                  <a:schemeClr val="bg1"/>
                </a:solidFill>
              </a:rPr>
              <a:t>Principais Resultados de Aprendizagem e Alinhamento Curricular:</a:t>
            </a:r>
            <a:endParaRPr lang="pt-BR" b="1" dirty="0">
              <a:solidFill>
                <a:schemeClr val="bg1"/>
              </a:solidFill>
            </a:endParaRPr>
          </a:p>
        </p:txBody>
      </p:sp>
      <p:sp>
        <p:nvSpPr>
          <p:cNvPr id="37" name="Rectangle 36">
            <a:extLst>
              <a:ext uri="{FF2B5EF4-FFF2-40B4-BE49-F238E27FC236}">
                <a16:creationId xmlns:a16="http://schemas.microsoft.com/office/drawing/2014/main" xmlns="" id="{E83BA1D4-BD4C-B44F-89BF-B15505F3EBB5}"/>
              </a:ext>
            </a:extLst>
          </p:cNvPr>
          <p:cNvSpPr/>
          <p:nvPr/>
        </p:nvSpPr>
        <p:spPr>
          <a:xfrm>
            <a:off x="323617" y="2049634"/>
            <a:ext cx="11361877" cy="1865126"/>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Ciência - Terra e Atividade Humana: </a:t>
            </a:r>
            <a:r>
              <a:rPr lang="pt-BR" sz="1600" dirty="0" smtClean="0">
                <a:solidFill>
                  <a:srgbClr val="262626"/>
                </a:solidFill>
              </a:rPr>
              <a:t>Comunicar soluções que reduzam o impacto dos seres humanos na terra, água, ar e / ou outros seres vivos no ambiente local. As coisas que as pessoas fazem podem afetar o mundo ao seu redor. Mas elas podem fazer escolhas que reduzam seus impactos na terra, água, ar e outros seres vivos.</a:t>
            </a:r>
          </a:p>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Artes da Língua Inglesa e Alfabetização:</a:t>
            </a:r>
            <a:r>
              <a:rPr lang="pt-BR" sz="1600" dirty="0" smtClean="0">
                <a:solidFill>
                  <a:srgbClr val="262626"/>
                </a:solidFill>
              </a:rPr>
              <a:t>	Participe de conversas colaborativas com diversos parceiros sobre tópicos e textos. Siga as regras acordadas para as discussões. Use palavras e frases adquiridas através de conversas, lendo e sendo lido e respondendo a textos.</a:t>
            </a:r>
            <a:endParaRPr lang="pt-BR"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xmlns="" id="{EB8B9B77-5B22-9846-BC3A-8BBE79F348B8}"/>
              </a:ext>
            </a:extLst>
          </p:cNvPr>
          <p:cNvPicPr>
            <a:picLocks noChangeAspect="1"/>
          </p:cNvPicPr>
          <p:nvPr/>
        </p:nvPicPr>
        <p:blipFill>
          <a:blip r:embed="rId4"/>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xmlns="" id="{F18D82E9-E65C-CD45-B81C-867691A5CEE1}"/>
              </a:ext>
            </a:extLst>
          </p:cNvPr>
          <p:cNvPicPr>
            <a:picLocks noChangeAspect="1"/>
          </p:cNvPicPr>
          <p:nvPr/>
        </p:nvPicPr>
        <p:blipFill>
          <a:blip r:embed="rId5"/>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xmlns="" id="{B3D3BBA8-E2E4-CF45-BF72-B5B052BCB00C}"/>
              </a:ext>
            </a:extLst>
          </p:cNvPr>
          <p:cNvSpPr/>
          <p:nvPr/>
        </p:nvSpPr>
        <p:spPr>
          <a:xfrm>
            <a:off x="323618" y="4723242"/>
            <a:ext cx="2706185"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ctangle 37">
            <a:extLst>
              <a:ext uri="{FF2B5EF4-FFF2-40B4-BE49-F238E27FC236}">
                <a16:creationId xmlns:a16="http://schemas.microsoft.com/office/drawing/2014/main" xmlns="" id="{279E0FEB-CD14-B84F-9CC0-A073E335659C}"/>
              </a:ext>
            </a:extLst>
          </p:cNvPr>
          <p:cNvSpPr/>
          <p:nvPr/>
        </p:nvSpPr>
        <p:spPr>
          <a:xfrm>
            <a:off x="506503" y="4715711"/>
            <a:ext cx="2523300" cy="424732"/>
          </a:xfrm>
          <a:prstGeom prst="rect">
            <a:avLst/>
          </a:prstGeom>
        </p:spPr>
        <p:txBody>
          <a:bodyPr wrap="square">
            <a:spAutoFit/>
          </a:bodyPr>
          <a:lstStyle/>
          <a:p>
            <a:pPr algn="thaiDist">
              <a:lnSpc>
                <a:spcPct val="120000"/>
              </a:lnSpc>
            </a:pPr>
            <a:r>
              <a:rPr lang="pt-BR" b="1" dirty="0" smtClean="0">
                <a:solidFill>
                  <a:schemeClr val="bg1"/>
                </a:solidFill>
              </a:rPr>
              <a:t>Alinhamento dos ODS</a:t>
            </a:r>
            <a:endParaRPr lang="pt-BR" b="1" dirty="0">
              <a:solidFill>
                <a:schemeClr val="bg1"/>
              </a:solidFill>
            </a:endParaRPr>
          </a:p>
        </p:txBody>
      </p:sp>
      <p:sp>
        <p:nvSpPr>
          <p:cNvPr id="15" name="Rounded Rectangle 14">
            <a:extLst>
              <a:ext uri="{FF2B5EF4-FFF2-40B4-BE49-F238E27FC236}">
                <a16:creationId xmlns:a16="http://schemas.microsoft.com/office/drawing/2014/main" xmlns="" id="{650BA5B6-8EAD-5A45-94A6-2C8EA009B9C0}"/>
              </a:ext>
            </a:extLst>
          </p:cNvPr>
          <p:cNvSpPr/>
          <p:nvPr/>
        </p:nvSpPr>
        <p:spPr>
          <a:xfrm>
            <a:off x="2218765" y="185126"/>
            <a:ext cx="7894225"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ounded Rectangle 15">
            <a:extLst>
              <a:ext uri="{FF2B5EF4-FFF2-40B4-BE49-F238E27FC236}">
                <a16:creationId xmlns:a16="http://schemas.microsoft.com/office/drawing/2014/main" xmlns="" id="{A39FBF4C-9127-4740-A7DD-AB280895D434}"/>
              </a:ext>
            </a:extLst>
          </p:cNvPr>
          <p:cNvSpPr/>
          <p:nvPr/>
        </p:nvSpPr>
        <p:spPr>
          <a:xfrm>
            <a:off x="2218766" y="185126"/>
            <a:ext cx="7894224"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TextBox 16">
            <a:extLst>
              <a:ext uri="{FF2B5EF4-FFF2-40B4-BE49-F238E27FC236}">
                <a16:creationId xmlns:a16="http://schemas.microsoft.com/office/drawing/2014/main" xmlns="" id="{8EBFCA84-3E35-AA4F-B39D-FB84F113376F}"/>
              </a:ext>
            </a:extLst>
          </p:cNvPr>
          <p:cNvSpPr txBox="1"/>
          <p:nvPr/>
        </p:nvSpPr>
        <p:spPr>
          <a:xfrm>
            <a:off x="2218766" y="294106"/>
            <a:ext cx="7894224"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18" name="TextBox 17">
            <a:extLst>
              <a:ext uri="{FF2B5EF4-FFF2-40B4-BE49-F238E27FC236}">
                <a16:creationId xmlns:a16="http://schemas.microsoft.com/office/drawing/2014/main" xmlns=""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pic>
        <p:nvPicPr>
          <p:cNvPr id="4" name="Picture 3" descr="Logo&#10;&#10;Description automatically generated with low confidence">
            <a:extLst>
              <a:ext uri="{FF2B5EF4-FFF2-40B4-BE49-F238E27FC236}">
                <a16:creationId xmlns:a16="http://schemas.microsoft.com/office/drawing/2014/main" xmlns="" id="{F8047728-AC80-EF47-965E-6BB401A11C11}"/>
              </a:ext>
            </a:extLst>
          </p:cNvPr>
          <p:cNvPicPr>
            <a:picLocks noChangeAspect="1"/>
          </p:cNvPicPr>
          <p:nvPr/>
        </p:nvPicPr>
        <p:blipFill>
          <a:blip r:embed="rId6"/>
          <a:stretch>
            <a:fillRect/>
          </a:stretch>
        </p:blipFill>
        <p:spPr>
          <a:xfrm>
            <a:off x="2729805" y="5360663"/>
            <a:ext cx="1149010" cy="1149010"/>
          </a:xfrm>
          <a:prstGeom prst="rect">
            <a:avLst/>
          </a:prstGeom>
        </p:spPr>
      </p:pic>
      <p:sp>
        <p:nvSpPr>
          <p:cNvPr id="2" name="Slide Number Placeholder 1">
            <a:extLst>
              <a:ext uri="{FF2B5EF4-FFF2-40B4-BE49-F238E27FC236}">
                <a16:creationId xmlns:a16="http://schemas.microsoft.com/office/drawing/2014/main" xmlns="" id="{FEC8756D-B079-FE22-13EC-1AF2A661F13F}"/>
              </a:ext>
            </a:extLst>
          </p:cNvPr>
          <p:cNvSpPr>
            <a:spLocks noGrp="1"/>
          </p:cNvSpPr>
          <p:nvPr>
            <p:ph type="sldNum" sz="quarter" idx="12"/>
          </p:nvPr>
        </p:nvSpPr>
        <p:spPr/>
        <p:txBody>
          <a:bodyPr/>
          <a:lstStyle/>
          <a:p>
            <a:fld id="{A49FEDE7-8061-9B4D-88A1-7EA83A94C31B}" type="slidenum">
              <a:rPr lang="pt-BR" smtClean="0"/>
              <a:t>3</a:t>
            </a:fld>
            <a:endParaRPr lang="pt-BR" dirty="0"/>
          </a:p>
        </p:txBody>
      </p:sp>
      <p:grpSp>
        <p:nvGrpSpPr>
          <p:cNvPr id="19" name="Group 18">
            <a:extLst>
              <a:ext uri="{FF2B5EF4-FFF2-40B4-BE49-F238E27FC236}">
                <a16:creationId xmlns:a16="http://schemas.microsoft.com/office/drawing/2014/main" xmlns="" id="{F57B728D-633D-4ED9-6BF5-BC8B2B915936}"/>
              </a:ext>
            </a:extLst>
          </p:cNvPr>
          <p:cNvGrpSpPr/>
          <p:nvPr/>
        </p:nvGrpSpPr>
        <p:grpSpPr>
          <a:xfrm>
            <a:off x="4498643" y="5140297"/>
            <a:ext cx="6547513" cy="1338812"/>
            <a:chOff x="4790164" y="5101971"/>
            <a:chExt cx="6979920" cy="1490877"/>
          </a:xfrm>
        </p:grpSpPr>
        <p:sp>
          <p:nvSpPr>
            <p:cNvPr id="20" name="Rounded Rectangle 19">
              <a:extLst>
                <a:ext uri="{FF2B5EF4-FFF2-40B4-BE49-F238E27FC236}">
                  <a16:creationId xmlns:a16="http://schemas.microsoft.com/office/drawing/2014/main" xmlns="" id="{EC296870-A93B-B2DA-FEA3-C67B6E896E92}"/>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29C7F7"/>
                </a:solidFill>
                <a:highlight>
                  <a:srgbClr val="29C7F7"/>
                </a:highlight>
              </a:endParaRPr>
            </a:p>
            <a:p>
              <a:pPr algn="ctr"/>
              <a:endParaRPr lang="pt-BR" dirty="0">
                <a:solidFill>
                  <a:srgbClr val="29C7F7"/>
                </a:solidFill>
                <a:highlight>
                  <a:srgbClr val="29C7F7"/>
                </a:highlight>
              </a:endParaRPr>
            </a:p>
          </p:txBody>
        </p:sp>
        <p:sp>
          <p:nvSpPr>
            <p:cNvPr id="21" name="Rounded Rectangle 20">
              <a:extLst>
                <a:ext uri="{FF2B5EF4-FFF2-40B4-BE49-F238E27FC236}">
                  <a16:creationId xmlns:a16="http://schemas.microsoft.com/office/drawing/2014/main" xmlns="" id="{6B797B55-51AA-099F-2B02-A3233324BD0A}"/>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p>
            <a:p>
              <a:r>
                <a:rPr lang="pt-BR" sz="1300" b="1" dirty="0" smtClean="0"/>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lição em PDF imprimível estão disponíveis para download. </a:t>
              </a:r>
            </a:p>
            <a:p>
              <a:pPr algn="ctr"/>
              <a:endParaRPr lang="pt-BR" dirty="0"/>
            </a:p>
          </p:txBody>
        </p:sp>
        <p:sp>
          <p:nvSpPr>
            <p:cNvPr id="22" name="TextBox 21">
              <a:extLst>
                <a:ext uri="{FF2B5EF4-FFF2-40B4-BE49-F238E27FC236}">
                  <a16:creationId xmlns:a16="http://schemas.microsoft.com/office/drawing/2014/main" xmlns="" id="{7F2DCBFA-3AE6-A190-5F01-14AAFE47F2A6}"/>
                </a:ext>
              </a:extLst>
            </p:cNvPr>
            <p:cNvSpPr txBox="1"/>
            <p:nvPr/>
          </p:nvSpPr>
          <p:spPr>
            <a:xfrm>
              <a:off x="6956554" y="5101971"/>
              <a:ext cx="4280197" cy="411281"/>
            </a:xfrm>
            <a:prstGeom prst="rect">
              <a:avLst/>
            </a:prstGeom>
            <a:noFill/>
          </p:spPr>
          <p:txBody>
            <a:bodyPr wrap="square" rtlCol="0">
              <a:spAutoFit/>
            </a:bodyPr>
            <a:lstStyle/>
            <a:p>
              <a:r>
                <a:rPr lang="pt-BR" b="1" dirty="0" smtClean="0">
                  <a:solidFill>
                    <a:schemeClr val="bg1"/>
                  </a:solidFill>
                </a:rPr>
                <a:t>Aula flexível e adaptativa</a:t>
              </a:r>
              <a:endParaRPr lang="pt-BR" b="1" dirty="0">
                <a:solidFill>
                  <a:schemeClr val="bg1"/>
                </a:solidFill>
              </a:endParaRPr>
            </a:p>
          </p:txBody>
        </p:sp>
      </p:grpSp>
      <p:pic>
        <p:nvPicPr>
          <p:cNvPr id="2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7790" y="5432665"/>
            <a:ext cx="812014" cy="49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851" y="5410257"/>
            <a:ext cx="915943" cy="41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7628" y="5408781"/>
            <a:ext cx="676273" cy="41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aixaDeTexto 1"/>
          <p:cNvSpPr txBox="1"/>
          <p:nvPr/>
        </p:nvSpPr>
        <p:spPr>
          <a:xfrm>
            <a:off x="3064755" y="5407849"/>
            <a:ext cx="702018" cy="307777"/>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VIDA DEBAIXO D'ÁGUA</a:t>
            </a:r>
            <a:endParaRPr lang="pt-BR" sz="700" dirty="0">
              <a:solidFill>
                <a:schemeClr val="bg1"/>
              </a:solidFill>
            </a:endParaRPr>
          </a:p>
        </p:txBody>
      </p:sp>
      <p:sp>
        <p:nvSpPr>
          <p:cNvPr id="27" name="CaixaDeTexto 1"/>
          <p:cNvSpPr txBox="1"/>
          <p:nvPr/>
        </p:nvSpPr>
        <p:spPr>
          <a:xfrm>
            <a:off x="1866877" y="5398277"/>
            <a:ext cx="728103" cy="415498"/>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CONSUMO E PRODUÇÃO RESPONSÁVEIS</a:t>
            </a:r>
            <a:endParaRPr lang="pt-BR" sz="700" dirty="0">
              <a:solidFill>
                <a:schemeClr val="bg1"/>
              </a:solidFill>
            </a:endParaRPr>
          </a:p>
        </p:txBody>
      </p:sp>
      <p:sp>
        <p:nvSpPr>
          <p:cNvPr id="29" name="CaixaDeTexto 1"/>
          <p:cNvSpPr txBox="1"/>
          <p:nvPr/>
        </p:nvSpPr>
        <p:spPr>
          <a:xfrm>
            <a:off x="710917" y="5398277"/>
            <a:ext cx="823810" cy="415498"/>
          </a:xfrm>
          <a:prstGeom prst="rect">
            <a:avLst/>
          </a:prstGeom>
          <a:noFill/>
        </p:spPr>
        <p:txBody>
          <a:bodyPr wrap="square" l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CIDADES E COMUNIDADES SUSTENTÁVEIS</a:t>
            </a:r>
            <a:endParaRPr lang="pt-BR" sz="700" dirty="0">
              <a:solidFill>
                <a:schemeClr val="bg1"/>
              </a:solidFill>
            </a:endParaRPr>
          </a:p>
        </p:txBody>
      </p:sp>
    </p:spTree>
    <p:extLst>
      <p:ext uri="{BB962C8B-B14F-4D97-AF65-F5344CB8AC3E}">
        <p14:creationId xmlns:p14="http://schemas.microsoft.com/office/powerpoint/2010/main" val="242806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xmlns=""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extBox 7">
            <a:extLst>
              <a:ext uri="{FF2B5EF4-FFF2-40B4-BE49-F238E27FC236}">
                <a16:creationId xmlns:a16="http://schemas.microsoft.com/office/drawing/2014/main" xmlns=""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t-BR" sz="3200" b="1" dirty="0" smtClean="0">
                <a:solidFill>
                  <a:schemeClr val="bg1"/>
                </a:solidFill>
              </a:rPr>
              <a:t>A Aula </a:t>
            </a:r>
            <a:endParaRPr lang="pt-BR" sz="3200" b="1" dirty="0">
              <a:solidFill>
                <a:schemeClr val="bg1"/>
              </a:solidFill>
            </a:endParaRPr>
          </a:p>
        </p:txBody>
      </p:sp>
      <p:sp>
        <p:nvSpPr>
          <p:cNvPr id="22" name="Oval 21">
            <a:extLst>
              <a:ext uri="{FF2B5EF4-FFF2-40B4-BE49-F238E27FC236}">
                <a16:creationId xmlns:a16="http://schemas.microsoft.com/office/drawing/2014/main" xmlns=""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Oval 22">
            <a:extLst>
              <a:ext uri="{FF2B5EF4-FFF2-40B4-BE49-F238E27FC236}">
                <a16:creationId xmlns:a16="http://schemas.microsoft.com/office/drawing/2014/main" xmlns=""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Rectangle 23">
            <a:extLst>
              <a:ext uri="{FF2B5EF4-FFF2-40B4-BE49-F238E27FC236}">
                <a16:creationId xmlns:a16="http://schemas.microsoft.com/office/drawing/2014/main" xmlns="" id="{9D6C8663-DB1F-4247-809A-B287EA418546}"/>
              </a:ext>
            </a:extLst>
          </p:cNvPr>
          <p:cNvSpPr/>
          <p:nvPr/>
        </p:nvSpPr>
        <p:spPr>
          <a:xfrm>
            <a:off x="404919" y="1429076"/>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25" name="Rectangle 24">
            <a:extLst>
              <a:ext uri="{FF2B5EF4-FFF2-40B4-BE49-F238E27FC236}">
                <a16:creationId xmlns:a16="http://schemas.microsoft.com/office/drawing/2014/main" xmlns="" id="{51FFE875-61C7-534D-980C-DC3A4B940AEB}"/>
              </a:ext>
            </a:extLst>
          </p:cNvPr>
          <p:cNvSpPr/>
          <p:nvPr/>
        </p:nvSpPr>
        <p:spPr>
          <a:xfrm>
            <a:off x="911773" y="1491500"/>
            <a:ext cx="10866255" cy="1958678"/>
          </a:xfrm>
          <a:prstGeom prst="rect">
            <a:avLst/>
          </a:prstGeom>
        </p:spPr>
        <p:txBody>
          <a:bodyPr wrap="square">
            <a:spAutoFit/>
          </a:bodyPr>
          <a:lstStyle/>
          <a:p>
            <a:pPr algn="thaiDist">
              <a:lnSpc>
                <a:spcPct val="120000"/>
              </a:lnSpc>
              <a:tabLst>
                <a:tab pos="531813" algn="l"/>
              </a:tabLst>
            </a:pPr>
            <a:r>
              <a:rPr lang="pt-BR" sz="1600" b="1" dirty="0" smtClean="0">
                <a:solidFill>
                  <a:srgbClr val="262626"/>
                </a:solidFill>
              </a:rPr>
              <a:t>Apresente a aula aos seus alunos perguntando sobre o conhecimento deles e sobre o que pode e o que não pode ser reciclado. Exiba o slide "SIM/NÃO" ou imprima o folheto como referência.</a:t>
            </a:r>
          </a:p>
          <a:p>
            <a:pPr marL="285750" indent="-285750" algn="thaiDist">
              <a:lnSpc>
                <a:spcPct val="120000"/>
              </a:lnSpc>
              <a:buSzPct val="150000"/>
              <a:buFont typeface="Arial" panose="020B0604020202020204" pitchFamily="34" charset="0"/>
              <a:buChar char="•"/>
              <a:tabLst>
                <a:tab pos="531813" algn="l"/>
              </a:tabLst>
            </a:pPr>
            <a:r>
              <a:rPr lang="pt-BR" sz="1400" dirty="0" smtClean="0"/>
              <a:t>Crie uma discussão aberta sobre os conceitos básicos de reciclagem</a:t>
            </a:r>
            <a:r>
              <a:rPr lang="pt-BR" sz="1400" dirty="0" smtClean="0">
                <a:solidFill>
                  <a:srgbClr val="262626"/>
                </a:solidFill>
              </a:rPr>
              <a:t>. </a:t>
            </a:r>
          </a:p>
          <a:p>
            <a:pPr marL="285750" indent="-285750" algn="thaiDist">
              <a:lnSpc>
                <a:spcPct val="120000"/>
              </a:lnSpc>
              <a:buSzPct val="150000"/>
              <a:buFont typeface="Arial" panose="020B0604020202020204" pitchFamily="34" charset="0"/>
              <a:buChar char="•"/>
              <a:tabLst>
                <a:tab pos="531813" algn="l"/>
              </a:tabLst>
            </a:pPr>
            <a:r>
              <a:rPr lang="pt-BR" sz="1400" dirty="0" smtClean="0"/>
              <a:t>Vocês reciclam</a:t>
            </a:r>
            <a:r>
              <a:rPr lang="pt-BR" sz="1400" dirty="0" smtClean="0">
                <a:solidFill>
                  <a:srgbClr val="262626"/>
                </a:solidFill>
              </a:rPr>
              <a:t>?</a:t>
            </a:r>
          </a:p>
          <a:p>
            <a:pPr marL="285750" indent="-285750" algn="thaiDist">
              <a:lnSpc>
                <a:spcPct val="120000"/>
              </a:lnSpc>
              <a:buSzPct val="150000"/>
              <a:buFont typeface="Arial" panose="020B0604020202020204" pitchFamily="34" charset="0"/>
              <a:buChar char="•"/>
              <a:tabLst>
                <a:tab pos="531813" algn="l"/>
              </a:tabLst>
            </a:pPr>
            <a:r>
              <a:rPr lang="pt-BR" sz="1400" dirty="0" smtClean="0"/>
              <a:t>O que pode ser reciclado</a:t>
            </a:r>
            <a:r>
              <a:rPr lang="pt-BR" sz="1400" dirty="0" smtClean="0">
                <a:solidFill>
                  <a:srgbClr val="262626"/>
                </a:solidFill>
              </a:rPr>
              <a:t>? </a:t>
            </a:r>
          </a:p>
          <a:p>
            <a:pPr marL="285750" indent="-285750" algn="thaiDist">
              <a:lnSpc>
                <a:spcPct val="120000"/>
              </a:lnSpc>
              <a:buSzPct val="150000"/>
              <a:buFont typeface="Arial" panose="020B0604020202020204" pitchFamily="34" charset="0"/>
              <a:buChar char="•"/>
              <a:tabLst>
                <a:tab pos="531813" algn="l"/>
              </a:tabLst>
            </a:pPr>
            <a:r>
              <a:rPr lang="pt-BR" sz="1400" dirty="0" smtClean="0"/>
              <a:t>O que não pode ser reciclado</a:t>
            </a:r>
            <a:r>
              <a:rPr lang="pt-BR" sz="1400" dirty="0" smtClean="0">
                <a:solidFill>
                  <a:srgbClr val="262626"/>
                </a:solidFill>
              </a:rPr>
              <a:t>? </a:t>
            </a:r>
          </a:p>
          <a:p>
            <a:pPr marL="285750" indent="-285750" algn="thaiDist">
              <a:lnSpc>
                <a:spcPct val="120000"/>
              </a:lnSpc>
              <a:buSzPct val="150000"/>
              <a:buFont typeface="Arial" panose="020B0604020202020204" pitchFamily="34" charset="0"/>
              <a:buChar char="•"/>
              <a:tabLst>
                <a:tab pos="531813" algn="l"/>
              </a:tabLst>
            </a:pPr>
            <a:r>
              <a:rPr lang="pt-BR" sz="1400" dirty="0" smtClean="0"/>
              <a:t>Peça-lhes que dêem alguns exemplos de cada um</a:t>
            </a:r>
            <a:r>
              <a:rPr lang="pt-BR" sz="1400" dirty="0" smtClean="0">
                <a:solidFill>
                  <a:srgbClr val="262626"/>
                </a:solidFill>
              </a:rPr>
              <a:t>.</a:t>
            </a:r>
            <a:endParaRPr lang="pt-BR" sz="1400" dirty="0">
              <a:solidFill>
                <a:srgbClr val="262626"/>
              </a:solidFill>
            </a:endParaRPr>
          </a:p>
        </p:txBody>
      </p:sp>
      <p:sp>
        <p:nvSpPr>
          <p:cNvPr id="17" name="TextBox 16">
            <a:extLst>
              <a:ext uri="{FF2B5EF4-FFF2-40B4-BE49-F238E27FC236}">
                <a16:creationId xmlns:a16="http://schemas.microsoft.com/office/drawing/2014/main" xmlns=""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Duração da aula: 25 - 30 minutos</a:t>
            </a:r>
            <a:endParaRPr lang="pt-BR" sz="1400" b="1" dirty="0">
              <a:solidFill>
                <a:schemeClr val="bg1"/>
              </a:solidFill>
            </a:endParaRPr>
          </a:p>
        </p:txBody>
      </p:sp>
      <p:sp>
        <p:nvSpPr>
          <p:cNvPr id="18" name="Oval 17">
            <a:extLst>
              <a:ext uri="{FF2B5EF4-FFF2-40B4-BE49-F238E27FC236}">
                <a16:creationId xmlns:a16="http://schemas.microsoft.com/office/drawing/2014/main" xmlns="" id="{9D3C16D2-3D7B-DC40-88C7-DE4F305BF499}"/>
              </a:ext>
            </a:extLst>
          </p:cNvPr>
          <p:cNvSpPr/>
          <p:nvPr/>
        </p:nvSpPr>
        <p:spPr>
          <a:xfrm>
            <a:off x="413972" y="376951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Oval 18">
            <a:extLst>
              <a:ext uri="{FF2B5EF4-FFF2-40B4-BE49-F238E27FC236}">
                <a16:creationId xmlns:a16="http://schemas.microsoft.com/office/drawing/2014/main" xmlns="" id="{9DAB2145-ECFA-6647-A9B6-729C703AD8DB}"/>
              </a:ext>
            </a:extLst>
          </p:cNvPr>
          <p:cNvSpPr/>
          <p:nvPr/>
        </p:nvSpPr>
        <p:spPr>
          <a:xfrm>
            <a:off x="360335" y="376951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ctangle 19">
            <a:extLst>
              <a:ext uri="{FF2B5EF4-FFF2-40B4-BE49-F238E27FC236}">
                <a16:creationId xmlns:a16="http://schemas.microsoft.com/office/drawing/2014/main" xmlns="" id="{9D8FA13B-529B-584E-8CBD-62424A9A1833}"/>
              </a:ext>
            </a:extLst>
          </p:cNvPr>
          <p:cNvSpPr/>
          <p:nvPr/>
        </p:nvSpPr>
        <p:spPr>
          <a:xfrm>
            <a:off x="404919" y="3749460"/>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sp>
        <p:nvSpPr>
          <p:cNvPr id="29" name="Oval 28">
            <a:extLst>
              <a:ext uri="{FF2B5EF4-FFF2-40B4-BE49-F238E27FC236}">
                <a16:creationId xmlns:a16="http://schemas.microsoft.com/office/drawing/2014/main" xmlns="" id="{755BA79C-90D1-2146-A38F-4EEB52007357}"/>
              </a:ext>
            </a:extLst>
          </p:cNvPr>
          <p:cNvSpPr/>
          <p:nvPr/>
        </p:nvSpPr>
        <p:spPr>
          <a:xfrm>
            <a:off x="413972" y="50995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Oval 29">
            <a:extLst>
              <a:ext uri="{FF2B5EF4-FFF2-40B4-BE49-F238E27FC236}">
                <a16:creationId xmlns:a16="http://schemas.microsoft.com/office/drawing/2014/main" xmlns="" id="{B4BFBE7D-8EB6-824A-8F39-97CD133462C3}"/>
              </a:ext>
            </a:extLst>
          </p:cNvPr>
          <p:cNvSpPr/>
          <p:nvPr/>
        </p:nvSpPr>
        <p:spPr>
          <a:xfrm>
            <a:off x="360335" y="50995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Rectangle 30">
            <a:extLst>
              <a:ext uri="{FF2B5EF4-FFF2-40B4-BE49-F238E27FC236}">
                <a16:creationId xmlns:a16="http://schemas.microsoft.com/office/drawing/2014/main" xmlns="" id="{78EDCEFF-66E5-8941-B13E-98BF7B5FCB9C}"/>
              </a:ext>
            </a:extLst>
          </p:cNvPr>
          <p:cNvSpPr/>
          <p:nvPr/>
        </p:nvSpPr>
        <p:spPr>
          <a:xfrm>
            <a:off x="404919" y="5079530"/>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sp>
        <p:nvSpPr>
          <p:cNvPr id="32" name="Rectangle 31">
            <a:extLst>
              <a:ext uri="{FF2B5EF4-FFF2-40B4-BE49-F238E27FC236}">
                <a16:creationId xmlns:a16="http://schemas.microsoft.com/office/drawing/2014/main" xmlns="" id="{D06FA692-311E-A34B-B38F-5DAEF1E22289}"/>
              </a:ext>
            </a:extLst>
          </p:cNvPr>
          <p:cNvSpPr/>
          <p:nvPr/>
        </p:nvSpPr>
        <p:spPr>
          <a:xfrm>
            <a:off x="911772" y="3731877"/>
            <a:ext cx="10866255" cy="1077218"/>
          </a:xfrm>
          <a:prstGeom prst="rect">
            <a:avLst/>
          </a:prstGeom>
        </p:spPr>
        <p:txBody>
          <a:bodyPr wrap="square">
            <a:spAutoFit/>
          </a:bodyPr>
          <a:lstStyle/>
          <a:p>
            <a:r>
              <a:rPr lang="pt-BR" sz="1600" b="1" dirty="0" smtClean="0"/>
              <a:t>Os alunos criarão uma história </a:t>
            </a:r>
            <a:r>
              <a:rPr lang="pt-BR" sz="1600" b="1" dirty="0" smtClean="0"/>
              <a:t>do </a:t>
            </a:r>
            <a:r>
              <a:rPr lang="pt-BR" sz="1600" b="1" dirty="0" smtClean="0"/>
              <a:t>Waste hero </a:t>
            </a:r>
            <a:r>
              <a:rPr lang="pt-BR" sz="1600" dirty="0" smtClean="0"/>
              <a:t>para inspirar e influenciar outras pessoas a tomarem medidas contra o desperdício no meio ambiente. Os alunos tomarão notas das melhores práticas de reciclagem, estatísticas de resíduos e fatos para apoiar a mensagem principal de sua história. Use a história e crie slides e os</a:t>
            </a:r>
            <a:r>
              <a:rPr lang="pt-BR" sz="1600" b="1" dirty="0" smtClean="0"/>
              <a:t> folhetos do Planejador de Histórias </a:t>
            </a:r>
            <a:r>
              <a:rPr lang="pt-BR" sz="1600" dirty="0" smtClean="0"/>
              <a:t>para ajudá-los a criar sua história</a:t>
            </a:r>
            <a:r>
              <a:rPr lang="pt-BR" sz="1600" dirty="0" smtClean="0">
                <a:ea typeface="SimSun" panose="02010600030101010101" pitchFamily="2" charset="-122"/>
                <a:cs typeface="Calibri" panose="020F0502020204030204" pitchFamily="34" charset="0"/>
              </a:rPr>
              <a:t>.</a:t>
            </a:r>
            <a:endParaRPr lang="pt-BR" sz="1600" dirty="0">
              <a:ea typeface="SimSun" panose="02010600030101010101" pitchFamily="2" charset="-122"/>
              <a:cs typeface="Calibri" panose="020F0502020204030204" pitchFamily="34" charset="0"/>
            </a:endParaRPr>
          </a:p>
        </p:txBody>
      </p:sp>
      <p:sp>
        <p:nvSpPr>
          <p:cNvPr id="26" name="Rectangle 25">
            <a:extLst>
              <a:ext uri="{FF2B5EF4-FFF2-40B4-BE49-F238E27FC236}">
                <a16:creationId xmlns:a16="http://schemas.microsoft.com/office/drawing/2014/main" xmlns="" id="{79CFFA35-9994-E241-B34C-CA29313DFBDC}"/>
              </a:ext>
            </a:extLst>
          </p:cNvPr>
          <p:cNvSpPr/>
          <p:nvPr/>
        </p:nvSpPr>
        <p:spPr>
          <a:xfrm>
            <a:off x="967705" y="5074112"/>
            <a:ext cx="10866255" cy="1077218"/>
          </a:xfrm>
          <a:prstGeom prst="rect">
            <a:avLst/>
          </a:prstGeom>
        </p:spPr>
        <p:txBody>
          <a:bodyPr wrap="square">
            <a:spAutoFit/>
          </a:bodyPr>
          <a:lstStyle/>
          <a:p>
            <a:r>
              <a:rPr lang="pt-BR" sz="1600" b="1" dirty="0" smtClean="0"/>
              <a:t>Imprima os folhetos "</a:t>
            </a:r>
            <a:r>
              <a:rPr lang="pt-PT" sz="1600" b="1" dirty="0"/>
              <a:t>Planejamento da história</a:t>
            </a:r>
            <a:r>
              <a:rPr lang="pt-BR" sz="1600" b="1" dirty="0" smtClean="0"/>
              <a:t>" e "</a:t>
            </a:r>
            <a:r>
              <a:rPr lang="pt-PT" sz="1600" b="1" dirty="0"/>
              <a:t>Quadro de história</a:t>
            </a:r>
            <a:r>
              <a:rPr lang="pt-BR" sz="1600" b="1" dirty="0" smtClean="0"/>
              <a:t>" para os alunos preencherem em sala de aula.</a:t>
            </a:r>
            <a:r>
              <a:rPr lang="pt-BR" sz="1600" dirty="0" smtClean="0"/>
              <a:t> Os alunos provavelmente precisarão de 4 ou mais folhetos de </a:t>
            </a:r>
            <a:r>
              <a:rPr lang="pt-PT" sz="1600" dirty="0"/>
              <a:t>quadro de </a:t>
            </a:r>
            <a:r>
              <a:rPr lang="pt-PT" sz="1600" dirty="0" smtClean="0"/>
              <a:t>história </a:t>
            </a:r>
            <a:r>
              <a:rPr lang="pt-BR" sz="1600" dirty="0" smtClean="0"/>
              <a:t>para criar sua história. Eles podem trabalhar em grupo ou individualmente e você também pode estender a aula para fazer com que eles escrevam sua história a partir de seu </a:t>
            </a:r>
            <a:r>
              <a:rPr lang="pt-PT" sz="1600" dirty="0"/>
              <a:t>quadro de história </a:t>
            </a:r>
            <a:r>
              <a:rPr lang="pt-BR" sz="1600" dirty="0" smtClean="0"/>
              <a:t> e compartilhem com a classe</a:t>
            </a:r>
            <a:r>
              <a:rPr lang="pt-BR" sz="1600" dirty="0" smtClean="0">
                <a:latin typeface="Calibri" panose="020F0502020204030204" pitchFamily="34" charset="0"/>
                <a:ea typeface="SimSun" panose="02010600030101010101" pitchFamily="2" charset="-122"/>
                <a:cs typeface="Calibri" panose="020F0502020204030204" pitchFamily="34" charset="0"/>
              </a:rPr>
              <a:t>. </a:t>
            </a:r>
            <a:endParaRPr lang="pt-BR" sz="1600" dirty="0">
              <a:latin typeface="Calibri" panose="020F0502020204030204" pitchFamily="34" charset="0"/>
              <a:ea typeface="SimSun" panose="02010600030101010101" pitchFamily="2" charset="-122"/>
              <a:cs typeface="Calibri" panose="020F0502020204030204" pitchFamily="34" charset="0"/>
            </a:endParaRPr>
          </a:p>
        </p:txBody>
      </p:sp>
      <p:sp>
        <p:nvSpPr>
          <p:cNvPr id="2" name="Slide Number Placeholder 1">
            <a:extLst>
              <a:ext uri="{FF2B5EF4-FFF2-40B4-BE49-F238E27FC236}">
                <a16:creationId xmlns:a16="http://schemas.microsoft.com/office/drawing/2014/main" xmlns="" id="{6AE1727D-FBA6-2301-CC20-3E779A6DB5D9}"/>
              </a:ext>
            </a:extLst>
          </p:cNvPr>
          <p:cNvSpPr>
            <a:spLocks noGrp="1"/>
          </p:cNvSpPr>
          <p:nvPr>
            <p:ph type="sldNum" sz="quarter" idx="12"/>
          </p:nvPr>
        </p:nvSpPr>
        <p:spPr/>
        <p:txBody>
          <a:bodyPr/>
          <a:lstStyle/>
          <a:p>
            <a:fld id="{A49FEDE7-8061-9B4D-88A1-7EA83A94C31B}" type="slidenum">
              <a:rPr lang="pt-BR" smtClean="0"/>
              <a:t>4</a:t>
            </a:fld>
            <a:endParaRPr lang="pt-BR" dirty="0"/>
          </a:p>
        </p:txBody>
      </p:sp>
    </p:spTree>
    <p:extLst>
      <p:ext uri="{BB962C8B-B14F-4D97-AF65-F5344CB8AC3E}">
        <p14:creationId xmlns:p14="http://schemas.microsoft.com/office/powerpoint/2010/main" val="158926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5B06CE6-5620-C24B-87A6-7ACD2A2C3D2A}"/>
              </a:ext>
            </a:extLst>
          </p:cNvPr>
          <p:cNvPicPr>
            <a:picLocks noChangeAspect="1"/>
          </p:cNvPicPr>
          <p:nvPr/>
        </p:nvPicPr>
        <p:blipFill>
          <a:blip r:embed="rId3"/>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xmlns="" id="{876888BF-7A3E-9245-930C-196C5896F84A}"/>
              </a:ext>
            </a:extLst>
          </p:cNvPr>
          <p:cNvPicPr>
            <a:picLocks noChangeAspect="1"/>
          </p:cNvPicPr>
          <p:nvPr/>
        </p:nvPicPr>
        <p:blipFill rotWithShape="1">
          <a:blip r:embed="rId4"/>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xmlns="" id="{B2F55DB0-5598-2448-921D-B24AB0E1E82D}"/>
              </a:ext>
            </a:extLst>
          </p:cNvPr>
          <p:cNvPicPr>
            <a:picLocks noChangeAspect="1"/>
          </p:cNvPicPr>
          <p:nvPr/>
        </p:nvPicPr>
        <p:blipFill rotWithShape="1">
          <a:blip r:embed="rId4"/>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xmlns="" id="{F8BF3BB3-C63A-A041-A0EE-BF0395BA6DC5}"/>
              </a:ext>
            </a:extLst>
          </p:cNvPr>
          <p:cNvSpPr/>
          <p:nvPr/>
        </p:nvSpPr>
        <p:spPr>
          <a:xfrm>
            <a:off x="2592392"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ounded Rectangle 8">
            <a:extLst>
              <a:ext uri="{FF2B5EF4-FFF2-40B4-BE49-F238E27FC236}">
                <a16:creationId xmlns:a16="http://schemas.microsoft.com/office/drawing/2014/main" xmlns="" id="{B3831DC3-9D13-224B-9697-EB5922B7AF1E}"/>
              </a:ext>
            </a:extLst>
          </p:cNvPr>
          <p:cNvSpPr/>
          <p:nvPr/>
        </p:nvSpPr>
        <p:spPr>
          <a:xfrm>
            <a:off x="2578744"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08A1ABBE-FB80-4F49-AFDB-B91C23547E80}"/>
              </a:ext>
            </a:extLst>
          </p:cNvPr>
          <p:cNvSpPr txBox="1"/>
          <p:nvPr/>
        </p:nvSpPr>
        <p:spPr>
          <a:xfrm>
            <a:off x="2456600" y="294106"/>
            <a:ext cx="7118143" cy="584775"/>
          </a:xfrm>
          <a:prstGeom prst="rect">
            <a:avLst/>
          </a:prstGeom>
          <a:noFill/>
        </p:spPr>
        <p:txBody>
          <a:bodyPr wrap="square" rtlCol="0">
            <a:spAutoFit/>
          </a:bodyPr>
          <a:lstStyle/>
          <a:p>
            <a:pPr algn="ctr"/>
            <a:r>
              <a:rPr lang="pt-BR" sz="3200" b="1" dirty="0">
                <a:solidFill>
                  <a:schemeClr val="bg1"/>
                </a:solidFill>
              </a:rPr>
              <a:t>Preparar a Apresentação do PowerPoint</a:t>
            </a:r>
            <a:endParaRPr lang="en-US" sz="3200" b="1" dirty="0">
              <a:solidFill>
                <a:schemeClr val="bg1"/>
              </a:solidFill>
            </a:endParaRPr>
          </a:p>
        </p:txBody>
      </p:sp>
      <p:sp>
        <p:nvSpPr>
          <p:cNvPr id="12" name="Rectangle 11">
            <a:extLst>
              <a:ext uri="{FF2B5EF4-FFF2-40B4-BE49-F238E27FC236}">
                <a16:creationId xmlns:a16="http://schemas.microsoft.com/office/drawing/2014/main" xmlns="" id="{F13677AE-C9C9-B847-8408-00ED0B8AD7C3}"/>
              </a:ext>
            </a:extLst>
          </p:cNvPr>
          <p:cNvSpPr/>
          <p:nvPr/>
        </p:nvSpPr>
        <p:spPr>
          <a:xfrm>
            <a:off x="323617" y="1247462"/>
            <a:ext cx="11361877" cy="1200329"/>
          </a:xfrm>
          <a:prstGeom prst="rect">
            <a:avLst/>
          </a:prstGeom>
        </p:spPr>
        <p:txBody>
          <a:bodyPr wrap="square">
            <a:spAutoFit/>
          </a:bodyPr>
          <a:lstStyle/>
          <a:p>
            <a:pPr algn="thaiDist">
              <a:lnSpc>
                <a:spcPct val="120000"/>
              </a:lnSpc>
              <a:buClr>
                <a:srgbClr val="3AC69D"/>
              </a:buClr>
              <a:buSzPct val="150000"/>
            </a:pPr>
            <a:r>
              <a:rPr lang="pt-PT" sz="2000" dirty="0"/>
              <a:t>Quando estiver pronto para apresentar as lições à sua turma, clique em</a:t>
            </a:r>
            <a:r>
              <a:rPr lang="pt-PT" sz="2000" b="1" dirty="0"/>
              <a:t> Apresentação de Slides</a:t>
            </a:r>
            <a:r>
              <a:rPr lang="pt-PT" sz="2000" dirty="0"/>
              <a:t> na barra de </a:t>
            </a:r>
            <a:r>
              <a:rPr lang="pt-PT" sz="2000" dirty="0" smtClean="0"/>
              <a:t>menu </a:t>
            </a:r>
            <a:r>
              <a:rPr lang="pt-PT" sz="2000" dirty="0"/>
              <a:t>superior e </a:t>
            </a:r>
            <a:r>
              <a:rPr lang="pt-PT" sz="2000" dirty="0" smtClean="0"/>
              <a:t>selecione o</a:t>
            </a:r>
            <a:r>
              <a:rPr lang="pt-PT" sz="2000" b="1" dirty="0" smtClean="0"/>
              <a:t> </a:t>
            </a:r>
            <a:r>
              <a:rPr lang="pt-PT" sz="2000" b="1" dirty="0"/>
              <a:t>Modo de Exibição do Apresentador.</a:t>
            </a:r>
            <a:r>
              <a:rPr lang="pt-PT" sz="2000" dirty="0"/>
              <a:t>  No modo de exibição do Apresentador, você pode ver suas anotações enquanto o público vê apenas seus slides</a:t>
            </a:r>
            <a:r>
              <a:rPr lang="en-US" sz="2000" dirty="0" smtClean="0">
                <a:solidFill>
                  <a:srgbClr val="262626"/>
                </a:solidFill>
              </a:rPr>
              <a:t>.</a:t>
            </a:r>
            <a:endParaRPr lang="en-US" sz="2000" b="1" dirty="0">
              <a:solidFill>
                <a:srgbClr val="262626"/>
              </a:solidFill>
            </a:endParaRPr>
          </a:p>
        </p:txBody>
      </p:sp>
      <p:sp>
        <p:nvSpPr>
          <p:cNvPr id="13" name="Rectangle 12">
            <a:extLst>
              <a:ext uri="{FF2B5EF4-FFF2-40B4-BE49-F238E27FC236}">
                <a16:creationId xmlns:a16="http://schemas.microsoft.com/office/drawing/2014/main" xmlns="" id="{5C2A69C5-08AB-AB4C-9CAB-15E14B203C91}"/>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t-BR" sz="2000" dirty="0">
                <a:solidFill>
                  <a:srgbClr val="262626"/>
                </a:solidFill>
              </a:rPr>
              <a:t>As anotações aparecem em um painel à direita. O texto deve ser quebrado automaticamente e uma barra de rolagem vertical será exibida, se necessário. Você também pode alterar o tamanho do texto no </a:t>
            </a:r>
            <a:r>
              <a:rPr lang="pt-BR" sz="2000" dirty="0" smtClean="0">
                <a:solidFill>
                  <a:srgbClr val="262626"/>
                </a:solidFill>
              </a:rPr>
              <a:t>painel de </a:t>
            </a:r>
            <a:r>
              <a:rPr lang="pt-BR" sz="2000" dirty="0">
                <a:solidFill>
                  <a:srgbClr val="262626"/>
                </a:solidFill>
              </a:rPr>
              <a:t>Anotações usando os dois botões no canto inferior esquerdo do </a:t>
            </a:r>
            <a:r>
              <a:rPr lang="pt-BR" sz="2000" dirty="0" smtClean="0">
                <a:solidFill>
                  <a:srgbClr val="262626"/>
                </a:solidFill>
              </a:rPr>
              <a:t>mesmo</a:t>
            </a:r>
            <a:r>
              <a:rPr lang="en-US" sz="2000" dirty="0" smtClean="0">
                <a:solidFill>
                  <a:srgbClr val="262626"/>
                </a:solidFill>
              </a:rPr>
              <a:t>.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xmlns=""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4000" b="1" i="0" u="none" strike="noStrike" cap="none" dirty="0" smtClean="0">
                  <a:solidFill>
                    <a:schemeClr val="lt1"/>
                  </a:solidFill>
                  <a:latin typeface="Calibri"/>
                  <a:ea typeface="Calibri"/>
                  <a:cs typeface="Calibri"/>
                  <a:sym typeface="Calibri"/>
                </a:rPr>
                <a:t>SIM</a:t>
              </a:r>
              <a:endParaRPr lang="pt-BR" dirty="0"/>
            </a:p>
          </p:txBody>
        </p:sp>
      </p:grpSp>
      <p:grpSp>
        <p:nvGrpSpPr>
          <p:cNvPr id="3" name="Group 2">
            <a:extLst>
              <a:ext uri="{FF2B5EF4-FFF2-40B4-BE49-F238E27FC236}">
                <a16:creationId xmlns:a16="http://schemas.microsoft.com/office/drawing/2014/main" xmlns=""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4000" b="1" i="0" u="none" strike="noStrike" cap="none" dirty="0" smtClean="0">
                  <a:solidFill>
                    <a:schemeClr val="lt1"/>
                  </a:solidFill>
                  <a:latin typeface="Calibri"/>
                  <a:ea typeface="Calibri"/>
                  <a:cs typeface="Calibri"/>
                  <a:sym typeface="Calibri"/>
                </a:rPr>
                <a:t>NÃO</a:t>
              </a:r>
              <a:endParaRPr lang="pt-BR" dirty="0"/>
            </a:p>
          </p:txBody>
        </p:sp>
      </p:grpSp>
      <p:grpSp>
        <p:nvGrpSpPr>
          <p:cNvPr id="4" name="Group 3">
            <a:extLst>
              <a:ext uri="{FF2B5EF4-FFF2-40B4-BE49-F238E27FC236}">
                <a16:creationId xmlns:a16="http://schemas.microsoft.com/office/drawing/2014/main" xmlns="" id="{300C4D9E-9C72-04B3-A9C1-23B668CD9C93}"/>
              </a:ext>
            </a:extLst>
          </p:cNvPr>
          <p:cNvGrpSpPr/>
          <p:nvPr/>
        </p:nvGrpSpPr>
        <p:grpSpPr>
          <a:xfrm>
            <a:off x="220450" y="81404"/>
            <a:ext cx="1431166" cy="2340400"/>
            <a:chOff x="923533" y="1746170"/>
            <a:chExt cx="1431166" cy="2340400"/>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2000" b="1" i="0" u="none" strike="noStrike" cap="none" dirty="0" smtClean="0">
                  <a:solidFill>
                    <a:srgbClr val="262626"/>
                  </a:solidFill>
                  <a:latin typeface="Calibri"/>
                  <a:ea typeface="Calibri"/>
                  <a:cs typeface="Calibri"/>
                  <a:sym typeface="Calibri"/>
                </a:rPr>
                <a:t>Frasco de vidro</a:t>
              </a:r>
              <a:endParaRPr lang="pt-B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xmlns="" id="{2230F1C6-350D-5301-9B5E-02F5DE044A9F}"/>
              </a:ext>
            </a:extLst>
          </p:cNvPr>
          <p:cNvGrpSpPr/>
          <p:nvPr/>
        </p:nvGrpSpPr>
        <p:grpSpPr>
          <a:xfrm>
            <a:off x="1526254" y="119530"/>
            <a:ext cx="2347800" cy="2317792"/>
            <a:chOff x="2948176" y="1768789"/>
            <a:chExt cx="2347800" cy="2317792"/>
          </a:xfrm>
        </p:grpSpPr>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2000" b="1" dirty="0" smtClean="0">
                  <a:solidFill>
                    <a:srgbClr val="262626"/>
                  </a:solidFill>
                  <a:latin typeface="Calibri"/>
                  <a:ea typeface="Calibri"/>
                  <a:cs typeface="Calibri"/>
                  <a:sym typeface="Calibri"/>
                </a:rPr>
                <a:t>Garrafa de plástico PET</a:t>
              </a:r>
              <a:endParaRPr lang="pt-B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xmlns=""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2000" b="1" dirty="0" smtClean="0">
                  <a:solidFill>
                    <a:srgbClr val="262626"/>
                  </a:solidFill>
                  <a:latin typeface="Calibri"/>
                  <a:ea typeface="Calibri"/>
                  <a:cs typeface="Calibri"/>
                  <a:sym typeface="Calibri"/>
                </a:rPr>
                <a:t>Lata de metal</a:t>
              </a:r>
              <a:endParaRPr lang="pt-B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xmlns="" id="{048E839F-74AD-D950-1C64-135F2AB78FAC}"/>
              </a:ext>
            </a:extLst>
          </p:cNvPr>
          <p:cNvGrpSpPr/>
          <p:nvPr/>
        </p:nvGrpSpPr>
        <p:grpSpPr>
          <a:xfrm>
            <a:off x="5634730" y="2128285"/>
            <a:ext cx="2241554" cy="1817702"/>
            <a:chOff x="379899" y="4064988"/>
            <a:chExt cx="2241554" cy="1817702"/>
          </a:xfrm>
        </p:grpSpPr>
        <p:sp>
          <p:nvSpPr>
            <p:cNvPr id="202" name="Google Shape;202;p6"/>
            <p:cNvSpPr/>
            <p:nvPr/>
          </p:nvSpPr>
          <p:spPr>
            <a:xfrm>
              <a:off x="379899" y="5421066"/>
              <a:ext cx="2241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2000" b="1" i="0" u="none" strike="noStrike" cap="none" dirty="0" smtClean="0">
                  <a:solidFill>
                    <a:srgbClr val="262626"/>
                  </a:solidFill>
                  <a:latin typeface="Calibri"/>
                  <a:ea typeface="Calibri"/>
                  <a:cs typeface="Calibri"/>
                  <a:sym typeface="Calibri"/>
                </a:rPr>
                <a:t>Caixa de papelão</a:t>
              </a:r>
              <a:endParaRPr lang="pt-B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xmlns="" id="{3893B0B7-8AF8-C2DF-010F-C20754765E40}"/>
              </a:ext>
            </a:extLst>
          </p:cNvPr>
          <p:cNvGrpSpPr/>
          <p:nvPr/>
        </p:nvGrpSpPr>
        <p:grpSpPr>
          <a:xfrm>
            <a:off x="10019359" y="2112406"/>
            <a:ext cx="1766616" cy="1619477"/>
            <a:chOff x="6420868" y="1760417"/>
            <a:chExt cx="1680673" cy="1273577"/>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33398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Casca de banana</a:t>
              </a:r>
              <a:endParaRPr lang="pt-BR" sz="18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xmlns="" id="{0AC472EA-9BBB-E027-1EC6-466FC77F9AEB}"/>
              </a:ext>
            </a:extLst>
          </p:cNvPr>
          <p:cNvGrpSpPr/>
          <p:nvPr/>
        </p:nvGrpSpPr>
        <p:grpSpPr>
          <a:xfrm>
            <a:off x="10192079" y="582212"/>
            <a:ext cx="1680673" cy="1710934"/>
            <a:chOff x="8346482" y="1742833"/>
            <a:chExt cx="1680673" cy="1710934"/>
          </a:xfrm>
        </p:grpSpPr>
        <p:sp>
          <p:nvSpPr>
            <p:cNvPr id="211" name="Google Shape;211;p6"/>
            <p:cNvSpPr/>
            <p:nvPr/>
          </p:nvSpPr>
          <p:spPr>
            <a:xfrm>
              <a:off x="8346482" y="2696677"/>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Guardanapo sujo</a:t>
              </a:r>
              <a:endParaRPr lang="pt-B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xmlns="" id="{9D0B8B0A-67B6-3E05-21B6-0E977C8A77E3}"/>
              </a:ext>
            </a:extLst>
          </p:cNvPr>
          <p:cNvGrpSpPr/>
          <p:nvPr/>
        </p:nvGrpSpPr>
        <p:grpSpPr>
          <a:xfrm>
            <a:off x="7004304" y="448738"/>
            <a:ext cx="2037700" cy="1601183"/>
            <a:chOff x="6377570" y="3189531"/>
            <a:chExt cx="1680673" cy="1218676"/>
          </a:xfrm>
        </p:grpSpPr>
        <p:sp>
          <p:nvSpPr>
            <p:cNvPr id="217" name="Google Shape;217;p6"/>
            <p:cNvSpPr/>
            <p:nvPr/>
          </p:nvSpPr>
          <p:spPr>
            <a:xfrm>
              <a:off x="6377570" y="4084971"/>
              <a:ext cx="1680673" cy="32323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Lâmpada</a:t>
              </a:r>
              <a:endParaRPr lang="pt-B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xmlns="" id="{84DC5EA0-C72D-0140-9EE2-A3E9249CE56A}"/>
              </a:ext>
            </a:extLst>
          </p:cNvPr>
          <p:cNvGrpSpPr/>
          <p:nvPr/>
        </p:nvGrpSpPr>
        <p:grpSpPr>
          <a:xfrm>
            <a:off x="8382213" y="94487"/>
            <a:ext cx="2249386" cy="1893596"/>
            <a:chOff x="8347377" y="3141253"/>
            <a:chExt cx="1680673" cy="1235578"/>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2771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Suco de caixa</a:t>
              </a:r>
              <a:endParaRPr lang="pt-BR" sz="18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xmlns="" id="{BF46FF9F-94B0-2AEA-0BCA-E78E1E44E41D}"/>
              </a:ext>
            </a:extLst>
          </p:cNvPr>
          <p:cNvGrpSpPr/>
          <p:nvPr/>
        </p:nvGrpSpPr>
        <p:grpSpPr>
          <a:xfrm>
            <a:off x="3954057" y="2308469"/>
            <a:ext cx="1680673" cy="1292499"/>
            <a:chOff x="6365330" y="4619518"/>
            <a:chExt cx="1680673" cy="1292499"/>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Brinquedos</a:t>
              </a:r>
              <a:endParaRPr lang="pt-BR" sz="18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xmlns="" id="{224E11D5-1FD4-C214-0EBD-302694DFD614}"/>
              </a:ext>
            </a:extLst>
          </p:cNvPr>
          <p:cNvGrpSpPr/>
          <p:nvPr/>
        </p:nvGrpSpPr>
        <p:grpSpPr>
          <a:xfrm>
            <a:off x="2134796" y="2403592"/>
            <a:ext cx="1680673" cy="1338397"/>
            <a:chOff x="8327554" y="4573620"/>
            <a:chExt cx="1680673" cy="1338397"/>
          </a:xfrm>
        </p:grpSpPr>
        <p:pic>
          <p:nvPicPr>
            <p:cNvPr id="226" name="Google Shape;226;p6"/>
            <p:cNvPicPr preferRelativeResize="0"/>
            <p:nvPr/>
          </p:nvPicPr>
          <p:blipFill rotWithShape="1">
            <a:blip r:embed="rId13">
              <a:alphaModFix/>
            </a:blip>
            <a:srcRect/>
            <a:stretch/>
          </p:blipFill>
          <p:spPr>
            <a:xfrm>
              <a:off x="8622992" y="4573620"/>
              <a:ext cx="898830" cy="999891"/>
            </a:xfrm>
            <a:prstGeom prst="rect">
              <a:avLst/>
            </a:prstGeom>
            <a:noFill/>
            <a:ln>
              <a:noFill/>
            </a:ln>
          </p:spPr>
        </p:pic>
        <p:sp>
          <p:nvSpPr>
            <p:cNvPr id="227" name="Google Shape;227;p6"/>
            <p:cNvSpPr/>
            <p:nvPr/>
          </p:nvSpPr>
          <p:spPr>
            <a:xfrm>
              <a:off x="8327554"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b="1" dirty="0" smtClean="0">
                  <a:solidFill>
                    <a:srgbClr val="262626"/>
                  </a:solidFill>
                  <a:latin typeface="Calibri"/>
                  <a:ea typeface="Calibri"/>
                  <a:cs typeface="Calibri"/>
                  <a:sym typeface="Calibri"/>
                </a:rPr>
                <a:t>Saco plástico</a:t>
              </a:r>
              <a:endParaRPr lang="pt-B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xmlns="" id="{2C8FE6E0-7712-DD18-3415-CD204ED997F4}"/>
              </a:ext>
            </a:extLst>
          </p:cNvPr>
          <p:cNvGrpSpPr/>
          <p:nvPr/>
        </p:nvGrpSpPr>
        <p:grpSpPr>
          <a:xfrm>
            <a:off x="36997" y="2238129"/>
            <a:ext cx="1942002" cy="1445457"/>
            <a:chOff x="10237173" y="4701929"/>
            <a:chExt cx="1680673" cy="1147076"/>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3370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Lápis</a:t>
              </a:r>
              <a:endParaRPr lang="pt-B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xmlns="" id="{08F2DFB0-355E-C9BE-0F5C-3332CCAA6048}"/>
              </a:ext>
            </a:extLst>
          </p:cNvPr>
          <p:cNvGrpSpPr/>
          <p:nvPr/>
        </p:nvGrpSpPr>
        <p:grpSpPr>
          <a:xfrm>
            <a:off x="3739481" y="479085"/>
            <a:ext cx="2249385" cy="1589727"/>
            <a:chOff x="10256338" y="3269424"/>
            <a:chExt cx="1680673" cy="1132963"/>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30266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Calçados</a:t>
              </a:r>
              <a:endParaRPr lang="pt-BR" sz="18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pt-BR" smtClean="0"/>
              <a:t>6</a:t>
            </a:fld>
            <a:endParaRPr lang="pt-BR" dirty="0"/>
          </a:p>
        </p:txBody>
      </p:sp>
      <p:grpSp>
        <p:nvGrpSpPr>
          <p:cNvPr id="10" name="Group 9">
            <a:extLst>
              <a:ext uri="{FF2B5EF4-FFF2-40B4-BE49-F238E27FC236}">
                <a16:creationId xmlns:a16="http://schemas.microsoft.com/office/drawing/2014/main" xmlns="" id="{51D67DB0-D495-B2B5-7AE3-E85F1ACDF64A}"/>
              </a:ext>
            </a:extLst>
          </p:cNvPr>
          <p:cNvGrpSpPr/>
          <p:nvPr/>
        </p:nvGrpSpPr>
        <p:grpSpPr>
          <a:xfrm>
            <a:off x="7876284" y="1829413"/>
            <a:ext cx="2154046" cy="2349236"/>
            <a:chOff x="10269241" y="1451979"/>
            <a:chExt cx="1680673" cy="1836571"/>
          </a:xfrm>
        </p:grpSpPr>
        <p:sp>
          <p:nvSpPr>
            <p:cNvPr id="50" name="Google Shape;188;p4">
              <a:extLst>
                <a:ext uri="{FF2B5EF4-FFF2-40B4-BE49-F238E27FC236}">
                  <a16:creationId xmlns:a16="http://schemas.microsoft.com/office/drawing/2014/main" xmlns="" id="{DA4964E3-8233-7F4C-9152-5806C7DCC220}"/>
                </a:ext>
              </a:extLst>
            </p:cNvPr>
            <p:cNvSpPr/>
            <p:nvPr/>
          </p:nvSpPr>
          <p:spPr>
            <a:xfrm>
              <a:off x="10269241" y="2696677"/>
              <a:ext cx="1680673" cy="59187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Mangueira de jardim</a:t>
              </a:r>
              <a:endParaRPr lang="pt-B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xmlns=""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xmlns=""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B1F74E43-7E1E-0A66-456F-30AF17D5FBF4}"/>
              </a:ext>
            </a:extLst>
          </p:cNvPr>
          <p:cNvCxnSpPr>
            <a:cxnSpLocks/>
            <a:stCxn id="224" idx="2"/>
            <a:endCxn id="190" idx="1"/>
          </p:cNvCxnSpPr>
          <p:nvPr/>
        </p:nvCxnSpPr>
        <p:spPr>
          <a:xfrm>
            <a:off x="4794394" y="3600968"/>
            <a:ext cx="2811722" cy="17683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9" name="Google Shape;189;p6"/>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4000" b="1" i="0" u="none" strike="noStrike" cap="none" dirty="0" smtClean="0">
                <a:solidFill>
                  <a:schemeClr val="lt1"/>
                </a:solidFill>
                <a:latin typeface="Calibri"/>
                <a:ea typeface="Calibri"/>
                <a:cs typeface="Calibri"/>
                <a:sym typeface="Calibri"/>
              </a:rPr>
              <a:t>SIM</a:t>
            </a:r>
            <a:endParaRPr lang="pt-BR" dirty="0"/>
          </a:p>
        </p:txBody>
      </p:sp>
      <p:sp>
        <p:nvSpPr>
          <p:cNvPr id="192" name="Google Shape;192;p6"/>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4000" b="1" i="0" u="none" strike="noStrike" cap="none" dirty="0" smtClean="0">
                <a:solidFill>
                  <a:schemeClr val="lt1"/>
                </a:solidFill>
                <a:latin typeface="Calibri"/>
                <a:ea typeface="Calibri"/>
                <a:cs typeface="Calibri"/>
                <a:sym typeface="Calibri"/>
              </a:rPr>
              <a:t>NÃO</a:t>
            </a:r>
            <a:endParaRPr lang="pt-BR" dirty="0"/>
          </a:p>
        </p:txBody>
      </p:sp>
      <p:cxnSp>
        <p:nvCxnSpPr>
          <p:cNvPr id="193" name="Google Shape;193;p6"/>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94" name="Google Shape;194;p6"/>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lvl="0" algn="ctr">
              <a:lnSpc>
                <a:spcPct val="120000"/>
              </a:lnSpc>
            </a:pPr>
            <a:r>
              <a:rPr lang="pt-BR" sz="2400" b="1" dirty="0" smtClean="0">
                <a:solidFill>
                  <a:srgbClr val="29C7F7"/>
                </a:solidFill>
                <a:ea typeface="Calibri"/>
                <a:cs typeface="Calibri"/>
                <a:sym typeface="Calibri"/>
              </a:rPr>
              <a:t>Recicle sempre</a:t>
            </a:r>
            <a:r>
              <a:rPr lang="pt-BR" sz="2400" b="0" i="0" u="none" strike="noStrike" cap="none" dirty="0" smtClean="0">
                <a:solidFill>
                  <a:srgbClr val="29C7F7"/>
                </a:solidFill>
                <a:latin typeface="Calibri"/>
                <a:ea typeface="Calibri"/>
                <a:cs typeface="Calibri"/>
                <a:sym typeface="Calibri"/>
              </a:rPr>
              <a:t>:</a:t>
            </a:r>
            <a:endParaRPr lang="pt-BR" sz="2400" b="0" i="0" u="none" strike="noStrike" cap="none" dirty="0">
              <a:solidFill>
                <a:srgbClr val="29C7F7"/>
              </a:solidFill>
              <a:latin typeface="Calibri"/>
              <a:ea typeface="Calibri"/>
              <a:cs typeface="Calibri"/>
              <a:sym typeface="Calibri"/>
            </a:endParaRPr>
          </a:p>
        </p:txBody>
      </p:sp>
      <p:sp>
        <p:nvSpPr>
          <p:cNvPr id="195" name="Google Shape;195;p6"/>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lvl="0" algn="ctr">
              <a:lnSpc>
                <a:spcPct val="120000"/>
              </a:lnSpc>
            </a:pPr>
            <a:r>
              <a:rPr lang="pt-BR" sz="2400" b="1" dirty="0" smtClean="0">
                <a:solidFill>
                  <a:srgbClr val="3AC69D"/>
                </a:solidFill>
                <a:ea typeface="Calibri"/>
                <a:cs typeface="Calibri"/>
                <a:sym typeface="Calibri"/>
              </a:rPr>
              <a:t>Nunca recicle</a:t>
            </a:r>
            <a:r>
              <a:rPr lang="pt-BR" sz="2400" b="0" i="0" u="none" strike="noStrike" cap="none" dirty="0" smtClean="0">
                <a:solidFill>
                  <a:srgbClr val="3AC69D"/>
                </a:solidFill>
                <a:latin typeface="Calibri"/>
                <a:ea typeface="Calibri"/>
                <a:cs typeface="Calibri"/>
                <a:sym typeface="Calibri"/>
              </a:rPr>
              <a:t>:</a:t>
            </a:r>
            <a:endParaRPr lang="pt-BR" sz="2400" b="0" i="0" u="none" strike="noStrike" cap="none" dirty="0">
              <a:solidFill>
                <a:srgbClr val="3AC69D"/>
              </a:solidFill>
              <a:latin typeface="Calibri"/>
              <a:ea typeface="Calibri"/>
              <a:cs typeface="Calibri"/>
              <a:sym typeface="Calibri"/>
            </a:endParaRPr>
          </a:p>
        </p:txBody>
      </p:sp>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2000" b="1" dirty="0" smtClean="0">
                <a:solidFill>
                  <a:srgbClr val="262626"/>
                </a:solidFill>
                <a:latin typeface="Calibri"/>
                <a:ea typeface="Calibri"/>
                <a:cs typeface="Calibri"/>
                <a:sym typeface="Calibri"/>
              </a:rPr>
              <a:t>Frasco de vidro</a:t>
            </a:r>
            <a:endParaRPr lang="pt-BR" sz="2000" b="0" i="0" u="none" strike="noStrike" cap="none" dirty="0">
              <a:solidFill>
                <a:srgbClr val="262626"/>
              </a:solidFill>
              <a:latin typeface="Calibri"/>
              <a:ea typeface="Calibri"/>
              <a:cs typeface="Calibri"/>
              <a:sym typeface="Calibri"/>
            </a:endParaRPr>
          </a:p>
        </p:txBody>
      </p:sp>
      <p:pic>
        <p:nvPicPr>
          <p:cNvPr id="198" name="Google Shape;198;p6" descr="Icon&#10;&#10;Description automatically generated"/>
          <p:cNvPicPr preferRelativeResize="0"/>
          <p:nvPr/>
        </p:nvPicPr>
        <p:blipFill rotWithShape="1">
          <a:blip r:embed="rId5">
            <a:alphaModFix/>
          </a:blip>
          <a:srcRect r="14" b="29"/>
          <a:stretch/>
        </p:blipFill>
        <p:spPr>
          <a:xfrm>
            <a:off x="2132992" y="1824169"/>
            <a:ext cx="795697" cy="712308"/>
          </a:xfrm>
          <a:prstGeom prst="rect">
            <a:avLst/>
          </a:prstGeom>
          <a:noFill/>
          <a:ln>
            <a:noFill/>
          </a:ln>
        </p:spPr>
      </p:pic>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2000" b="1" dirty="0" smtClean="0">
                <a:solidFill>
                  <a:srgbClr val="262626"/>
                </a:solidFill>
                <a:latin typeface="Calibri"/>
                <a:ea typeface="Calibri"/>
                <a:cs typeface="Calibri"/>
                <a:sym typeface="Calibri"/>
              </a:rPr>
              <a:t>Garrafa de plástico PET</a:t>
            </a:r>
            <a:endParaRPr lang="pt-B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6">
            <a:alphaModFix/>
          </a:blip>
          <a:srcRect/>
          <a:stretch/>
        </p:blipFill>
        <p:spPr>
          <a:xfrm>
            <a:off x="3378794" y="1757526"/>
            <a:ext cx="1341942" cy="1705386"/>
          </a:xfrm>
          <a:prstGeom prst="rect">
            <a:avLst/>
          </a:prstGeom>
          <a:noFill/>
          <a:ln>
            <a:noFill/>
          </a:ln>
        </p:spPr>
      </p:pic>
      <p:pic>
        <p:nvPicPr>
          <p:cNvPr id="201" name="Google Shape;201;p6" descr="Icon&#10;&#10;Description automatically generated"/>
          <p:cNvPicPr preferRelativeResize="0"/>
          <p:nvPr/>
        </p:nvPicPr>
        <p:blipFill rotWithShape="1">
          <a:blip r:embed="rId5">
            <a:alphaModFix/>
          </a:blip>
          <a:srcRect r="14" b="29"/>
          <a:stretch/>
        </p:blipFill>
        <p:spPr>
          <a:xfrm>
            <a:off x="4516479" y="1824169"/>
            <a:ext cx="795697" cy="712308"/>
          </a:xfrm>
          <a:prstGeom prst="rect">
            <a:avLst/>
          </a:prstGeom>
          <a:noFill/>
          <a:ln>
            <a:noFill/>
          </a:ln>
        </p:spPr>
      </p:pic>
      <p:sp>
        <p:nvSpPr>
          <p:cNvPr id="202" name="Google Shape;202;p6"/>
          <p:cNvSpPr/>
          <p:nvPr/>
        </p:nvSpPr>
        <p:spPr>
          <a:xfrm>
            <a:off x="488426" y="5421066"/>
            <a:ext cx="221281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2000" b="1" i="0" u="none" strike="noStrike" cap="none" dirty="0" smtClean="0">
                <a:solidFill>
                  <a:srgbClr val="262626"/>
                </a:solidFill>
                <a:latin typeface="Calibri"/>
                <a:ea typeface="Calibri"/>
                <a:cs typeface="Calibri"/>
                <a:sym typeface="Calibri"/>
              </a:rPr>
              <a:t>Caixa de papelão</a:t>
            </a:r>
            <a:endParaRPr lang="pt-BR" dirty="0"/>
          </a:p>
        </p:txBody>
      </p:sp>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2000" b="1" dirty="0" smtClean="0">
                <a:solidFill>
                  <a:srgbClr val="262626"/>
                </a:solidFill>
                <a:latin typeface="Calibri"/>
                <a:ea typeface="Calibri"/>
                <a:cs typeface="Calibri"/>
                <a:sym typeface="Calibri"/>
              </a:rPr>
              <a:t>Lata de metal</a:t>
            </a:r>
            <a:endParaRPr lang="pt-BR" sz="2000" b="0" i="0" u="none" strike="noStrike" cap="none" dirty="0">
              <a:solidFill>
                <a:srgbClr val="262626"/>
              </a:solidFill>
              <a:latin typeface="Calibri"/>
              <a:ea typeface="Calibri"/>
              <a:cs typeface="Calibri"/>
              <a:sym typeface="Calibri"/>
            </a:endParaRPr>
          </a:p>
        </p:txBody>
      </p:sp>
      <p:pic>
        <p:nvPicPr>
          <p:cNvPr id="204" name="Google Shape;204;p6" descr="Icon&#10;&#10;Description automatically generated"/>
          <p:cNvPicPr preferRelativeResize="0"/>
          <p:nvPr/>
        </p:nvPicPr>
        <p:blipFill rotWithShape="1">
          <a:blip r:embed="rId5">
            <a:alphaModFix/>
          </a:blip>
          <a:srcRect r="14" b="29"/>
          <a:stretch/>
        </p:blipFill>
        <p:spPr>
          <a:xfrm>
            <a:off x="4516479" y="3989621"/>
            <a:ext cx="795697" cy="712308"/>
          </a:xfrm>
          <a:prstGeom prst="rect">
            <a:avLst/>
          </a:prstGeom>
          <a:noFill/>
          <a:ln>
            <a:noFill/>
          </a:ln>
        </p:spPr>
      </p:pic>
      <p:pic>
        <p:nvPicPr>
          <p:cNvPr id="205" name="Google Shape;205;p6" descr="A close up of a roll of tape&#10;&#10;Description automatically generated with low confidence"/>
          <p:cNvPicPr preferRelativeResize="0"/>
          <p:nvPr/>
        </p:nvPicPr>
        <p:blipFill rotWithShape="1">
          <a:blip r:embed="rId7">
            <a:alphaModFix/>
          </a:blip>
          <a:srcRect/>
          <a:stretch/>
        </p:blipFill>
        <p:spPr>
          <a:xfrm>
            <a:off x="3775065" y="4171116"/>
            <a:ext cx="648663" cy="1227135"/>
          </a:xfrm>
          <a:prstGeom prst="rect">
            <a:avLst/>
          </a:prstGeom>
          <a:noFill/>
          <a:ln>
            <a:noFill/>
          </a:ln>
        </p:spPr>
      </p:pic>
      <p:pic>
        <p:nvPicPr>
          <p:cNvPr id="206" name="Google Shape;206;p6" descr="A picture containing box, stationary, container, envelope&#10;&#10;Description automatically generated"/>
          <p:cNvPicPr preferRelativeResize="0"/>
          <p:nvPr/>
        </p:nvPicPr>
        <p:blipFill rotWithShape="1">
          <a:blip r:embed="rId8">
            <a:alphaModFix/>
          </a:blip>
          <a:srcRect/>
          <a:stretch/>
        </p:blipFill>
        <p:spPr>
          <a:xfrm>
            <a:off x="488426" y="4064988"/>
            <a:ext cx="1839065" cy="1374701"/>
          </a:xfrm>
          <a:prstGeom prst="rect">
            <a:avLst/>
          </a:prstGeom>
          <a:noFill/>
          <a:ln>
            <a:noFill/>
          </a:ln>
        </p:spPr>
      </p:pic>
      <p:pic>
        <p:nvPicPr>
          <p:cNvPr id="207" name="Google Shape;207;p6" descr="Icon&#10;&#10;Description automatically generated"/>
          <p:cNvPicPr preferRelativeResize="0"/>
          <p:nvPr/>
        </p:nvPicPr>
        <p:blipFill rotWithShape="1">
          <a:blip r:embed="rId5">
            <a:alphaModFix/>
          </a:blip>
          <a:srcRect r="14" b="29"/>
          <a:stretch/>
        </p:blipFill>
        <p:spPr>
          <a:xfrm>
            <a:off x="2132992" y="3989621"/>
            <a:ext cx="795697" cy="712308"/>
          </a:xfrm>
          <a:prstGeom prst="rect">
            <a:avLst/>
          </a:prstGeom>
          <a:noFill/>
          <a:ln>
            <a:noFill/>
          </a:ln>
        </p:spPr>
      </p:pic>
      <p:pic>
        <p:nvPicPr>
          <p:cNvPr id="208" name="Google Shape;208;p6" descr="A picture containing banana, indoor, yellow, half&#10;&#10;Description automatically generated"/>
          <p:cNvPicPr preferRelativeResize="0"/>
          <p:nvPr/>
        </p:nvPicPr>
        <p:blipFill rotWithShape="1">
          <a:blip r:embed="rId9">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906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Casca de banana</a:t>
            </a:r>
            <a:endParaRPr lang="pt-BR" sz="1800" b="0" i="0" u="none" strike="noStrike" cap="none" dirty="0">
              <a:solidFill>
                <a:srgbClr val="262626"/>
              </a:solidFill>
              <a:latin typeface="Calibri"/>
              <a:ea typeface="Calibri"/>
              <a:cs typeface="Calibri"/>
              <a:sym typeface="Calibri"/>
            </a:endParaRPr>
          </a:p>
        </p:txBody>
      </p:sp>
      <p:pic>
        <p:nvPicPr>
          <p:cNvPr id="210" name="Google Shape;210;p6" descr="Icon&#10;&#10;Description automatically generated"/>
          <p:cNvPicPr preferRelativeResize="0"/>
          <p:nvPr/>
        </p:nvPicPr>
        <p:blipFill rotWithShape="1">
          <a:blip r:embed="rId10">
            <a:alphaModFix/>
          </a:blip>
          <a:srcRect r="23" b="33"/>
          <a:stretch/>
        </p:blipFill>
        <p:spPr>
          <a:xfrm>
            <a:off x="7458887" y="1760417"/>
            <a:ext cx="583834" cy="565674"/>
          </a:xfrm>
          <a:prstGeom prst="rect">
            <a:avLst/>
          </a:prstGeom>
          <a:noFill/>
          <a:ln>
            <a:noFill/>
          </a:ln>
        </p:spPr>
      </p:pic>
      <p:sp>
        <p:nvSpPr>
          <p:cNvPr id="211" name="Google Shape;211;p6"/>
          <p:cNvSpPr/>
          <p:nvPr/>
        </p:nvSpPr>
        <p:spPr>
          <a:xfrm>
            <a:off x="8202304" y="2696677"/>
            <a:ext cx="2307955"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Guardanapo de papel</a:t>
            </a:r>
            <a:endParaRPr lang="pt-B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11">
            <a:alphaModFix/>
          </a:blip>
          <a:srcRect/>
          <a:stretch/>
        </p:blipFill>
        <p:spPr>
          <a:xfrm>
            <a:off x="8616966" y="1742833"/>
            <a:ext cx="1057548" cy="1052629"/>
          </a:xfrm>
          <a:prstGeom prst="rect">
            <a:avLst/>
          </a:prstGeom>
          <a:noFill/>
          <a:ln>
            <a:noFill/>
          </a:ln>
        </p:spPr>
      </p:pic>
      <p:pic>
        <p:nvPicPr>
          <p:cNvPr id="213" name="Google Shape;213;p6" descr="Icon&#10;&#10;Description automatically generated"/>
          <p:cNvPicPr preferRelativeResize="0"/>
          <p:nvPr/>
        </p:nvPicPr>
        <p:blipFill rotWithShape="1">
          <a:blip r:embed="rId10">
            <a:alphaModFix/>
          </a:blip>
          <a:srcRect r="23" b="33"/>
          <a:stretch/>
        </p:blipFill>
        <p:spPr>
          <a:xfrm>
            <a:off x="9384501" y="1757082"/>
            <a:ext cx="583834" cy="565674"/>
          </a:xfrm>
          <a:prstGeom prst="rect">
            <a:avLst/>
          </a:prstGeom>
          <a:noFill/>
          <a:ln>
            <a:noFill/>
          </a:ln>
        </p:spPr>
      </p:pic>
      <p:sp>
        <p:nvSpPr>
          <p:cNvPr id="217" name="Google Shape;217;p6"/>
          <p:cNvSpPr/>
          <p:nvPr/>
        </p:nvSpPr>
        <p:spPr>
          <a:xfrm>
            <a:off x="6377570" y="4084971"/>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Lâmpada</a:t>
            </a:r>
            <a:endParaRPr lang="pt-B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2">
            <a:alphaModFix/>
          </a:blip>
          <a:srcRect/>
          <a:stretch/>
        </p:blipFill>
        <p:spPr>
          <a:xfrm>
            <a:off x="6914029" y="3189531"/>
            <a:ext cx="529129" cy="879126"/>
          </a:xfrm>
          <a:prstGeom prst="rect">
            <a:avLst/>
          </a:prstGeom>
          <a:noFill/>
          <a:ln>
            <a:noFill/>
          </a:ln>
        </p:spPr>
      </p:pic>
      <p:pic>
        <p:nvPicPr>
          <p:cNvPr id="219" name="Google Shape;219;p6" descr="Icon&#10;&#10;Description automatically generated"/>
          <p:cNvPicPr preferRelativeResize="0"/>
          <p:nvPr/>
        </p:nvPicPr>
        <p:blipFill rotWithShape="1">
          <a:blip r:embed="rId10">
            <a:alphaModFix/>
          </a:blip>
          <a:srcRect r="23" b="33"/>
          <a:stretch/>
        </p:blipFill>
        <p:spPr>
          <a:xfrm>
            <a:off x="7459833" y="3145376"/>
            <a:ext cx="583834" cy="565674"/>
          </a:xfrm>
          <a:prstGeom prst="rect">
            <a:avLst/>
          </a:prstGeom>
          <a:noFill/>
          <a:ln>
            <a:noFill/>
          </a:ln>
        </p:spPr>
      </p:pic>
      <p:pic>
        <p:nvPicPr>
          <p:cNvPr id="220" name="Google Shape;220;p6" descr="Calendar&#10;&#10;Description automatically generated"/>
          <p:cNvPicPr preferRelativeResize="0"/>
          <p:nvPr/>
        </p:nvPicPr>
        <p:blipFill rotWithShape="1">
          <a:blip r:embed="rId13">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Suco de caixa</a:t>
            </a:r>
            <a:endParaRPr lang="pt-BR" sz="1800" b="0" i="0" u="none" strike="noStrike" cap="none" dirty="0">
              <a:solidFill>
                <a:srgbClr val="262626"/>
              </a:solidFill>
              <a:latin typeface="Calibri"/>
              <a:ea typeface="Calibri"/>
              <a:cs typeface="Calibri"/>
              <a:sym typeface="Calibri"/>
            </a:endParaRPr>
          </a:p>
        </p:txBody>
      </p:sp>
      <p:pic>
        <p:nvPicPr>
          <p:cNvPr id="222" name="Google Shape;222;p6" descr="Icon&#10;&#10;Description automatically generated"/>
          <p:cNvPicPr preferRelativeResize="0"/>
          <p:nvPr/>
        </p:nvPicPr>
        <p:blipFill rotWithShape="1">
          <a:blip r:embed="rId10">
            <a:alphaModFix/>
          </a:blip>
          <a:srcRect r="23" b="33"/>
          <a:stretch/>
        </p:blipFill>
        <p:spPr>
          <a:xfrm>
            <a:off x="9385396" y="3160124"/>
            <a:ext cx="583834" cy="565674"/>
          </a:xfrm>
          <a:prstGeom prst="rect">
            <a:avLst/>
          </a:prstGeom>
          <a:noFill/>
          <a:ln>
            <a:noFill/>
          </a:ln>
        </p:spPr>
      </p:pic>
      <p:pic>
        <p:nvPicPr>
          <p:cNvPr id="223" name="Google Shape;223;p6" descr="A picture containing toy&#10;&#10;Description automatically generated"/>
          <p:cNvPicPr preferRelativeResize="0"/>
          <p:nvPr/>
        </p:nvPicPr>
        <p:blipFill rotWithShape="1">
          <a:blip r:embed="rId14">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Brinquedos</a:t>
            </a:r>
            <a:endParaRPr lang="pt-BR" sz="1800" b="0" i="0" u="none" strike="noStrike" cap="none" dirty="0">
              <a:solidFill>
                <a:srgbClr val="262626"/>
              </a:solidFill>
              <a:latin typeface="Calibri"/>
              <a:ea typeface="Calibri"/>
              <a:cs typeface="Calibri"/>
              <a:sym typeface="Calibri"/>
            </a:endParaRPr>
          </a:p>
        </p:txBody>
      </p:sp>
      <p:pic>
        <p:nvPicPr>
          <p:cNvPr id="225" name="Google Shape;225;p6" descr="Icon&#10;&#10;Description automatically generated"/>
          <p:cNvPicPr preferRelativeResize="0"/>
          <p:nvPr/>
        </p:nvPicPr>
        <p:blipFill rotWithShape="1">
          <a:blip r:embed="rId10">
            <a:alphaModFix/>
          </a:blip>
          <a:srcRect r="23" b="33"/>
          <a:stretch/>
        </p:blipFill>
        <p:spPr>
          <a:xfrm>
            <a:off x="7447593" y="4547731"/>
            <a:ext cx="583834" cy="565674"/>
          </a:xfrm>
          <a:prstGeom prst="rect">
            <a:avLst/>
          </a:prstGeom>
          <a:noFill/>
          <a:ln>
            <a:noFill/>
          </a:ln>
        </p:spPr>
      </p:pic>
      <p:pic>
        <p:nvPicPr>
          <p:cNvPr id="226" name="Google Shape;226;p6"/>
          <p:cNvPicPr preferRelativeResize="0"/>
          <p:nvPr/>
        </p:nvPicPr>
        <p:blipFill rotWithShape="1">
          <a:blip r:embed="rId15">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Saco plástico</a:t>
            </a:r>
            <a:endParaRPr lang="pt-BR" sz="1800" b="0" i="0" u="none" strike="noStrike" cap="none" dirty="0">
              <a:solidFill>
                <a:srgbClr val="262626"/>
              </a:solidFill>
              <a:latin typeface="Calibri"/>
              <a:ea typeface="Calibri"/>
              <a:cs typeface="Calibri"/>
              <a:sym typeface="Calibri"/>
            </a:endParaRPr>
          </a:p>
        </p:txBody>
      </p:sp>
      <p:pic>
        <p:nvPicPr>
          <p:cNvPr id="228" name="Google Shape;228;p6" descr="Icon&#10;&#10;Description automatically generated"/>
          <p:cNvPicPr preferRelativeResize="0"/>
          <p:nvPr/>
        </p:nvPicPr>
        <p:blipFill rotWithShape="1">
          <a:blip r:embed="rId10">
            <a:alphaModFix/>
          </a:blip>
          <a:srcRect r="23" b="33"/>
          <a:stretch/>
        </p:blipFill>
        <p:spPr>
          <a:xfrm>
            <a:off x="9365573" y="4547731"/>
            <a:ext cx="583834" cy="565674"/>
          </a:xfrm>
          <a:prstGeom prst="rect">
            <a:avLst/>
          </a:prstGeom>
          <a:noFill/>
          <a:ln>
            <a:noFill/>
          </a:ln>
        </p:spPr>
      </p:pic>
      <p:pic>
        <p:nvPicPr>
          <p:cNvPr id="229" name="Google Shape;229;p6" descr="A close-up of a sword&#10;&#10;Description automatically generated with low confidence"/>
          <p:cNvPicPr preferRelativeResize="0"/>
          <p:nvPr/>
        </p:nvPicPr>
        <p:blipFill rotWithShape="1">
          <a:blip r:embed="rId16">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Lápis</a:t>
            </a:r>
            <a:endParaRPr lang="pt-BR" sz="1800" b="0" i="0" u="none" strike="noStrike" cap="none" dirty="0">
              <a:solidFill>
                <a:srgbClr val="262626"/>
              </a:solidFill>
              <a:latin typeface="Calibri"/>
              <a:ea typeface="Calibri"/>
              <a:cs typeface="Calibri"/>
              <a:sym typeface="Calibri"/>
            </a:endParaRPr>
          </a:p>
        </p:txBody>
      </p:sp>
      <p:pic>
        <p:nvPicPr>
          <p:cNvPr id="231" name="Google Shape;231;p6" descr="Icon&#10;&#10;Description automatically generated"/>
          <p:cNvPicPr preferRelativeResize="0"/>
          <p:nvPr/>
        </p:nvPicPr>
        <p:blipFill rotWithShape="1">
          <a:blip r:embed="rId10">
            <a:alphaModFix/>
          </a:blip>
          <a:srcRect r="23" b="33"/>
          <a:stretch/>
        </p:blipFill>
        <p:spPr>
          <a:xfrm>
            <a:off x="11334184" y="4572387"/>
            <a:ext cx="583834" cy="565674"/>
          </a:xfrm>
          <a:prstGeom prst="rect">
            <a:avLst/>
          </a:prstGeom>
          <a:noFill/>
          <a:ln>
            <a:noFill/>
          </a:ln>
        </p:spPr>
      </p:pic>
      <p:pic>
        <p:nvPicPr>
          <p:cNvPr id="232" name="Google Shape;232;p6" descr="A pair of shoes&#10;&#10;Description automatically generated with low confidence"/>
          <p:cNvPicPr preferRelativeResize="0"/>
          <p:nvPr/>
        </p:nvPicPr>
        <p:blipFill rotWithShape="1">
          <a:blip r:embed="rId17">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800" b="1" i="0" u="none" strike="noStrike" cap="none" dirty="0" smtClean="0">
                <a:solidFill>
                  <a:srgbClr val="262626"/>
                </a:solidFill>
                <a:latin typeface="Calibri"/>
                <a:ea typeface="Calibri"/>
                <a:cs typeface="Calibri"/>
                <a:sym typeface="Calibri"/>
              </a:rPr>
              <a:t>Calçados</a:t>
            </a:r>
            <a:endParaRPr lang="pt-BR" sz="1800" b="0" i="0" u="none" strike="noStrike" cap="none" dirty="0">
              <a:solidFill>
                <a:srgbClr val="262626"/>
              </a:solidFill>
              <a:latin typeface="Calibri"/>
              <a:ea typeface="Calibri"/>
              <a:cs typeface="Calibri"/>
              <a:sym typeface="Calibri"/>
            </a:endParaRPr>
          </a:p>
        </p:txBody>
      </p:sp>
      <p:pic>
        <p:nvPicPr>
          <p:cNvPr id="234" name="Google Shape;234;p6" descr="Icon&#10;&#10;Description automatically generated"/>
          <p:cNvPicPr preferRelativeResize="0"/>
          <p:nvPr/>
        </p:nvPicPr>
        <p:blipFill rotWithShape="1">
          <a:blip r:embed="rId10">
            <a:alphaModFix/>
          </a:blip>
          <a:srcRect r="23" b="33"/>
          <a:stretch/>
        </p:blipFill>
        <p:spPr>
          <a:xfrm>
            <a:off x="11353349" y="3160124"/>
            <a:ext cx="583834" cy="565674"/>
          </a:xfrm>
          <a:prstGeom prst="rect">
            <a:avLst/>
          </a:prstGeom>
          <a:noFill/>
          <a:ln>
            <a:noFill/>
          </a:ln>
        </p:spPr>
      </p:pic>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pt-BR" smtClean="0"/>
              <a:t>7</a:t>
            </a:fld>
            <a:endParaRPr lang="pt-BR" dirty="0"/>
          </a:p>
        </p:txBody>
      </p:sp>
      <p:sp>
        <p:nvSpPr>
          <p:cNvPr id="50" name="Google Shape;188;p4">
            <a:extLst>
              <a:ext uri="{FF2B5EF4-FFF2-40B4-BE49-F238E27FC236}">
                <a16:creationId xmlns:a16="http://schemas.microsoft.com/office/drawing/2014/main" xmlns="" id="{DA4964E3-8233-7F4C-9152-5806C7DCC220}"/>
              </a:ext>
            </a:extLst>
          </p:cNvPr>
          <p:cNvSpPr/>
          <p:nvPr/>
        </p:nvSpPr>
        <p:spPr>
          <a:xfrm>
            <a:off x="10351129" y="2696677"/>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b="1" dirty="0" smtClean="0">
                <a:solidFill>
                  <a:srgbClr val="262626"/>
                </a:solidFill>
                <a:latin typeface="Calibri"/>
                <a:ea typeface="Calibri"/>
                <a:cs typeface="Calibri"/>
                <a:sym typeface="Calibri"/>
              </a:rPr>
              <a:t>Mangueira de jardim</a:t>
            </a:r>
            <a:endParaRPr lang="pt-B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xmlns="" id="{CC1B5C77-3E33-E34B-A12A-B6CCADC882FB}"/>
              </a:ext>
            </a:extLst>
          </p:cNvPr>
          <p:cNvPicPr>
            <a:picLocks noChangeAspect="1"/>
          </p:cNvPicPr>
          <p:nvPr/>
        </p:nvPicPr>
        <p:blipFill rotWithShape="1">
          <a:blip r:embed="rId18"/>
          <a:srcRect r="3" b="-51"/>
          <a:stretch/>
        </p:blipFill>
        <p:spPr>
          <a:xfrm>
            <a:off x="10402520" y="1451979"/>
            <a:ext cx="1233132" cy="1334224"/>
          </a:xfrm>
          <a:prstGeom prst="rect">
            <a:avLst/>
          </a:prstGeom>
        </p:spPr>
      </p:pic>
      <p:pic>
        <p:nvPicPr>
          <p:cNvPr id="216" name="Google Shape;216;p6" descr="Icon&#10;&#10;Description automatically generated"/>
          <p:cNvPicPr preferRelativeResize="0"/>
          <p:nvPr/>
        </p:nvPicPr>
        <p:blipFill rotWithShape="1">
          <a:blip r:embed="rId10">
            <a:alphaModFix/>
          </a:blip>
          <a:srcRect r="23" b="33"/>
          <a:stretch/>
        </p:blipFill>
        <p:spPr>
          <a:xfrm>
            <a:off x="11366252" y="1757082"/>
            <a:ext cx="583834" cy="565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Crie uma </a:t>
            </a: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História </a:t>
            </a: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do "Waste Hero"</a:t>
            </a:r>
            <a:endParaRPr lang="pt-BR"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32" name="Rounded Rectangle 31">
            <a:extLst>
              <a:ext uri="{FF2B5EF4-FFF2-40B4-BE49-F238E27FC236}">
                <a16:creationId xmlns:a16="http://schemas.microsoft.com/office/drawing/2014/main" xmlns="" id="{D45DADA2-83E4-7743-BE41-CF5245800E2B}"/>
              </a:ext>
            </a:extLst>
          </p:cNvPr>
          <p:cNvSpPr/>
          <p:nvPr/>
        </p:nvSpPr>
        <p:spPr>
          <a:xfrm>
            <a:off x="1644615" y="873172"/>
            <a:ext cx="8902768" cy="82346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TextBox 30">
            <a:extLst>
              <a:ext uri="{FF2B5EF4-FFF2-40B4-BE49-F238E27FC236}">
                <a16:creationId xmlns:a16="http://schemas.microsoft.com/office/drawing/2014/main" xmlns="" id="{2154B289-51D0-FC4D-A27E-EA6FB8D50942}"/>
              </a:ext>
            </a:extLst>
          </p:cNvPr>
          <p:cNvSpPr txBox="1"/>
          <p:nvPr/>
        </p:nvSpPr>
        <p:spPr>
          <a:xfrm>
            <a:off x="1644615" y="975675"/>
            <a:ext cx="8902768" cy="646331"/>
          </a:xfrm>
          <a:prstGeom prst="rect">
            <a:avLst/>
          </a:prstGeom>
          <a:noFill/>
        </p:spPr>
        <p:txBody>
          <a:bodyPr wrap="square" rtlCol="0">
            <a:spAutoFit/>
          </a:bodyPr>
          <a:lstStyle/>
          <a:p>
            <a:r>
              <a:rPr lang="pt-BR"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Crie uma história baseada no seu Waste Hero para inspirar e informar os outros a reduzir o desperdício no meio ambiente e salvar o mundo.</a:t>
            </a:r>
            <a:endParaRPr lang="pt-BR"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37" name="Rounded Rectangle 36">
            <a:extLst>
              <a:ext uri="{FF2B5EF4-FFF2-40B4-BE49-F238E27FC236}">
                <a16:creationId xmlns:a16="http://schemas.microsoft.com/office/drawing/2014/main" xmlns="" id="{FFF43AC5-3CDC-BC4A-BFFC-B6314D2ED0CA}"/>
              </a:ext>
            </a:extLst>
          </p:cNvPr>
          <p:cNvSpPr/>
          <p:nvPr/>
        </p:nvSpPr>
        <p:spPr>
          <a:xfrm>
            <a:off x="6339747" y="1890717"/>
            <a:ext cx="2585593" cy="5936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6" name="Rectangle 35">
            <a:extLst>
              <a:ext uri="{FF2B5EF4-FFF2-40B4-BE49-F238E27FC236}">
                <a16:creationId xmlns:a16="http://schemas.microsoft.com/office/drawing/2014/main" xmlns="" id="{A503EAD7-7AAE-6249-937B-05A7FE2143ED}"/>
              </a:ext>
            </a:extLst>
          </p:cNvPr>
          <p:cNvSpPr/>
          <p:nvPr/>
        </p:nvSpPr>
        <p:spPr>
          <a:xfrm>
            <a:off x="6225146" y="1870633"/>
            <a:ext cx="2804254" cy="505972"/>
          </a:xfrm>
          <a:prstGeom prst="rect">
            <a:avLst/>
          </a:prstGeom>
        </p:spPr>
        <p:txBody>
          <a:bodyPr wrap="square">
            <a:spAutoFit/>
          </a:bodyPr>
          <a:lstStyle/>
          <a:p>
            <a:pPr algn="ctr">
              <a:lnSpc>
                <a:spcPct val="120000"/>
              </a:lnSpc>
            </a:pPr>
            <a:r>
              <a:rPr lang="pt-BR" sz="2400" b="1" dirty="0" smtClean="0">
                <a:solidFill>
                  <a:schemeClr val="bg1"/>
                </a:solidFill>
              </a:rPr>
              <a:t>Sua história deve:</a:t>
            </a:r>
            <a:endParaRPr lang="pt-BR" sz="2400" b="1" dirty="0">
              <a:solidFill>
                <a:schemeClr val="bg1"/>
              </a:solidFill>
            </a:endParaRPr>
          </a:p>
        </p:txBody>
      </p:sp>
      <p:sp>
        <p:nvSpPr>
          <p:cNvPr id="38" name="Rectangle 37">
            <a:extLst>
              <a:ext uri="{FF2B5EF4-FFF2-40B4-BE49-F238E27FC236}">
                <a16:creationId xmlns:a16="http://schemas.microsoft.com/office/drawing/2014/main" xmlns="" id="{EE0290F8-7B5F-9844-AC71-EC803A7FA163}"/>
              </a:ext>
            </a:extLst>
          </p:cNvPr>
          <p:cNvSpPr/>
          <p:nvPr/>
        </p:nvSpPr>
        <p:spPr>
          <a:xfrm>
            <a:off x="5642714" y="2547475"/>
            <a:ext cx="6367316" cy="3342453"/>
          </a:xfrm>
          <a:prstGeom prst="rect">
            <a:avLst/>
          </a:prstGeom>
        </p:spPr>
        <p:txBody>
          <a:bodyPr wrap="square">
            <a:spAutoFit/>
          </a:bodyPr>
          <a:lstStyle/>
          <a:p>
            <a:pPr marL="285750" indent="-285750">
              <a:lnSpc>
                <a:spcPct val="120000"/>
              </a:lnSpc>
              <a:buSzPct val="150000"/>
              <a:buFont typeface="Arial" panose="020B0604020202020204" pitchFamily="34" charset="0"/>
              <a:buChar char="•"/>
            </a:pPr>
            <a:r>
              <a:rPr lang="pt-BR" sz="2200" b="1" dirty="0" smtClean="0">
                <a:solidFill>
                  <a:srgbClr val="262626"/>
                </a:solidFill>
              </a:rPr>
              <a:t>Informar </a:t>
            </a:r>
            <a:r>
              <a:rPr lang="pt-BR" sz="2200" dirty="0" smtClean="0">
                <a:solidFill>
                  <a:srgbClr val="262626"/>
                </a:solidFill>
              </a:rPr>
              <a:t>os outros sobre o que pode ser reciclado em sua área</a:t>
            </a:r>
          </a:p>
          <a:p>
            <a:pPr marL="285750" indent="-285750">
              <a:lnSpc>
                <a:spcPct val="120000"/>
              </a:lnSpc>
              <a:buSzPct val="150000"/>
              <a:buFont typeface="Arial" panose="020B0604020202020204" pitchFamily="34" charset="0"/>
              <a:buChar char="•"/>
            </a:pPr>
            <a:r>
              <a:rPr lang="pt-BR" sz="2200" b="1" dirty="0" smtClean="0">
                <a:solidFill>
                  <a:srgbClr val="262626"/>
                </a:solidFill>
              </a:rPr>
              <a:t>Inspirar </a:t>
            </a:r>
            <a:r>
              <a:rPr lang="pt-BR" sz="2200" dirty="0" smtClean="0">
                <a:solidFill>
                  <a:srgbClr val="262626"/>
                </a:solidFill>
              </a:rPr>
              <a:t>seu público a reciclar mais e como fazê-lo melhor</a:t>
            </a:r>
          </a:p>
          <a:p>
            <a:pPr marL="285750" indent="-285750">
              <a:lnSpc>
                <a:spcPct val="120000"/>
              </a:lnSpc>
              <a:buSzPct val="150000"/>
              <a:buFont typeface="Arial" panose="020B0604020202020204" pitchFamily="34" charset="0"/>
              <a:buChar char="•"/>
            </a:pPr>
            <a:r>
              <a:rPr lang="pt-BR" sz="2200" dirty="0" smtClean="0">
                <a:solidFill>
                  <a:srgbClr val="262626"/>
                </a:solidFill>
              </a:rPr>
              <a:t>Crie um </a:t>
            </a:r>
            <a:r>
              <a:rPr lang="pt-BR" sz="2200" dirty="0">
                <a:solidFill>
                  <a:srgbClr val="262626"/>
                </a:solidFill>
              </a:rPr>
              <a:t>quadro de história  </a:t>
            </a:r>
            <a:r>
              <a:rPr lang="pt-BR" sz="2200" dirty="0" smtClean="0">
                <a:solidFill>
                  <a:srgbClr val="262626"/>
                </a:solidFill>
              </a:rPr>
              <a:t>que possa ser transformado em uma história ou filme escrito</a:t>
            </a:r>
          </a:p>
          <a:p>
            <a:pPr marL="285750" indent="-285750">
              <a:lnSpc>
                <a:spcPct val="120000"/>
              </a:lnSpc>
              <a:buSzPct val="150000"/>
              <a:buFont typeface="Arial" panose="020B0604020202020204" pitchFamily="34" charset="0"/>
              <a:buChar char="•"/>
            </a:pPr>
            <a:r>
              <a:rPr lang="pt-BR" sz="2200" dirty="0" smtClean="0">
                <a:solidFill>
                  <a:srgbClr val="262626"/>
                </a:solidFill>
              </a:rPr>
              <a:t>Seu personagem principal deve ser seu </a:t>
            </a:r>
            <a:r>
              <a:rPr lang="pt-BR" sz="2200" b="1" dirty="0" smtClean="0">
                <a:solidFill>
                  <a:srgbClr val="262626"/>
                </a:solidFill>
              </a:rPr>
              <a:t>"Waste hero" </a:t>
            </a:r>
            <a:endParaRPr lang="pt-BR" sz="2200" b="1" dirty="0">
              <a:solidFill>
                <a:srgbClr val="262626"/>
              </a:solidFill>
            </a:endParaRPr>
          </a:p>
        </p:txBody>
      </p:sp>
      <p:sp>
        <p:nvSpPr>
          <p:cNvPr id="8" name="Bent-Up Arrow 7">
            <a:extLst>
              <a:ext uri="{FF2B5EF4-FFF2-40B4-BE49-F238E27FC236}">
                <a16:creationId xmlns:a16="http://schemas.microsoft.com/office/drawing/2014/main" xmlns="" id="{6F518999-7B9B-A140-A90B-AA0F638FEA01}"/>
              </a:ext>
            </a:extLst>
          </p:cNvPr>
          <p:cNvSpPr/>
          <p:nvPr/>
        </p:nvSpPr>
        <p:spPr>
          <a:xfrm>
            <a:off x="4589178" y="1849829"/>
            <a:ext cx="731520" cy="1371600"/>
          </a:xfrm>
          <a:prstGeom prst="bentUpArrow">
            <a:avLst/>
          </a:prstGeom>
          <a:solidFill>
            <a:srgbClr val="29C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Slide Number Placeholder 1">
            <a:extLst>
              <a:ext uri="{FF2B5EF4-FFF2-40B4-BE49-F238E27FC236}">
                <a16:creationId xmlns:a16="http://schemas.microsoft.com/office/drawing/2014/main" xmlns="" id="{1DC84AE2-DC87-C076-0D2A-D4CACC8F2075}"/>
              </a:ext>
            </a:extLst>
          </p:cNvPr>
          <p:cNvSpPr>
            <a:spLocks noGrp="1"/>
          </p:cNvSpPr>
          <p:nvPr>
            <p:ph type="sldNum" sz="quarter" idx="12"/>
          </p:nvPr>
        </p:nvSpPr>
        <p:spPr/>
        <p:txBody>
          <a:bodyPr/>
          <a:lstStyle/>
          <a:p>
            <a:fld id="{A49FEDE7-8061-9B4D-88A1-7EA83A94C31B}" type="slidenum">
              <a:rPr lang="pt-BR" smtClean="0"/>
              <a:t>8</a:t>
            </a:fld>
            <a:endParaRPr lang="pt-BR"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694" y="1772560"/>
            <a:ext cx="32575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ixaDeTexto 13"/>
          <p:cNvSpPr txBox="1"/>
          <p:nvPr/>
        </p:nvSpPr>
        <p:spPr>
          <a:xfrm>
            <a:off x="1496270" y="1777031"/>
            <a:ext cx="3049974" cy="1692771"/>
          </a:xfrm>
          <a:prstGeom prst="rect">
            <a:avLst/>
          </a:prstGeom>
          <a:noFill/>
        </p:spPr>
        <p:txBody>
          <a:bodyPr wrap="square" rtlCol="0">
            <a:spAutoFit/>
          </a:bodyPr>
          <a:lstStyle/>
          <a:p>
            <a:pPr algn="r"/>
            <a:r>
              <a:rPr lang="pt-PT" sz="2800" b="1" dirty="0">
                <a:solidFill>
                  <a:srgbClr val="0088B8"/>
                </a:solidFill>
              </a:rPr>
              <a:t>Você </a:t>
            </a:r>
            <a:r>
              <a:rPr lang="pt-PT" sz="2800" b="1" dirty="0" smtClean="0">
                <a:solidFill>
                  <a:srgbClr val="0088B8"/>
                </a:solidFill>
              </a:rPr>
              <a:t>Sabia</a:t>
            </a:r>
            <a:r>
              <a:rPr lang="pt-PT" sz="2800" b="1" dirty="0">
                <a:solidFill>
                  <a:srgbClr val="0088B8"/>
                </a:solidFill>
              </a:rPr>
              <a:t>?</a:t>
            </a:r>
            <a:endParaRPr lang="pt-BR" sz="2800" b="1" dirty="0">
              <a:solidFill>
                <a:srgbClr val="0088B8"/>
              </a:solidFill>
            </a:endParaRPr>
          </a:p>
          <a:p>
            <a:pPr marL="628650"/>
            <a:r>
              <a:rPr lang="pt-PT" sz="1200" dirty="0" smtClean="0">
                <a:solidFill>
                  <a:srgbClr val="0097CC"/>
                </a:solidFill>
              </a:rPr>
              <a:t>Os animais </a:t>
            </a:r>
            <a:r>
              <a:rPr lang="pt-PT" sz="1200" dirty="0">
                <a:solidFill>
                  <a:srgbClr val="0097CC"/>
                </a:solidFill>
              </a:rPr>
              <a:t>do oceano confundem plástico no oceano com comida</a:t>
            </a:r>
            <a:r>
              <a:rPr lang="pt-PT" sz="1400" dirty="0">
                <a:solidFill>
                  <a:srgbClr val="0097CC"/>
                </a:solidFill>
              </a:rPr>
              <a:t>.</a:t>
            </a:r>
            <a:endParaRPr lang="pt-BR" sz="1400" dirty="0">
              <a:solidFill>
                <a:srgbClr val="0097CC"/>
              </a:solidFill>
            </a:endParaRPr>
          </a:p>
          <a:p>
            <a:pPr>
              <a:spcBef>
                <a:spcPts val="1200"/>
              </a:spcBef>
            </a:pPr>
            <a:r>
              <a:rPr lang="pt-PT" sz="1600" b="1" dirty="0" smtClean="0">
                <a:solidFill>
                  <a:srgbClr val="00B4B0"/>
                </a:solidFill>
              </a:rPr>
              <a:t>Vamos </a:t>
            </a:r>
            <a:r>
              <a:rPr lang="pt-PT" sz="1600" b="1" dirty="0">
                <a:solidFill>
                  <a:srgbClr val="00B4B0"/>
                </a:solidFill>
              </a:rPr>
              <a:t>manter </a:t>
            </a:r>
            <a:r>
              <a:rPr lang="pt-PT" sz="1600" b="1" dirty="0" smtClean="0">
                <a:solidFill>
                  <a:srgbClr val="00B4B0"/>
                </a:solidFill>
              </a:rPr>
              <a:t>os nossos oceanos</a:t>
            </a:r>
            <a:endParaRPr lang="pt-BR" sz="1600" dirty="0">
              <a:solidFill>
                <a:srgbClr val="00B4B0"/>
              </a:solidFill>
            </a:endParaRPr>
          </a:p>
          <a:p>
            <a:pPr algn="r"/>
            <a:r>
              <a:rPr lang="pt-PT" sz="2400" b="1" dirty="0" smtClean="0">
                <a:solidFill>
                  <a:srgbClr val="00B4B0"/>
                </a:solidFill>
              </a:rPr>
              <a:t>LIMPOS!</a:t>
            </a:r>
            <a:endParaRPr lang="pt-BR" sz="2400" dirty="0">
              <a:solidFill>
                <a:srgbClr val="00B4B0"/>
              </a:solidFill>
            </a:endParaRPr>
          </a:p>
        </p:txBody>
      </p:sp>
    </p:spTree>
    <p:extLst>
      <p:ext uri="{BB962C8B-B14F-4D97-AF65-F5344CB8AC3E}">
        <p14:creationId xmlns:p14="http://schemas.microsoft.com/office/powerpoint/2010/main" val="65319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FA43B758-C8CE-0747-A0BD-01B054076AE1}"/>
              </a:ext>
            </a:extLst>
          </p:cNvPr>
          <p:cNvPicPr>
            <a:picLocks noChangeAspect="1"/>
          </p:cNvPicPr>
          <p:nvPr/>
        </p:nvPicPr>
        <p:blipFill rotWithShape="1">
          <a:blip r:embed="rId4"/>
          <a:srcRect r="11" b="25"/>
          <a:stretch/>
        </p:blipFill>
        <p:spPr>
          <a:xfrm>
            <a:off x="1255510" y="718191"/>
            <a:ext cx="9291874" cy="558969"/>
          </a:xfrm>
          <a:prstGeom prst="rect">
            <a:avLst/>
          </a:prstGeom>
        </p:spPr>
      </p:pic>
      <p:sp>
        <p:nvSpPr>
          <p:cNvPr id="6" name="TextBox 5">
            <a:extLst>
              <a:ext uri="{FF2B5EF4-FFF2-40B4-BE49-F238E27FC236}">
                <a16:creationId xmlns:a16="http://schemas.microsoft.com/office/drawing/2014/main" xmlns="" id="{3761F021-734D-6843-96C8-D75D6EF74CB6}"/>
              </a:ext>
            </a:extLst>
          </p:cNvPr>
          <p:cNvSpPr txBox="1"/>
          <p:nvPr/>
        </p:nvSpPr>
        <p:spPr>
          <a:xfrm>
            <a:off x="-326263" y="177851"/>
            <a:ext cx="12844525" cy="646331"/>
          </a:xfrm>
          <a:prstGeom prst="rect">
            <a:avLst/>
          </a:prstGeom>
          <a:noFill/>
        </p:spPr>
        <p:txBody>
          <a:bodyPr wrap="square" rtlCol="0">
            <a:spAutoFit/>
          </a:bodyPr>
          <a:lstStyle/>
          <a:p>
            <a:pPr algn="ctr"/>
            <a:r>
              <a:rPr lang="pt-BR" sz="3600" b="1" dirty="0" smtClean="0"/>
              <a:t>Como evitar a fuga de resíduos para o nosso ambiente</a:t>
            </a:r>
            <a:r>
              <a:rPr lang="pt-BR" sz="36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 </a:t>
            </a:r>
            <a:endParaRPr lang="pt-BR" sz="3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12" name="Rounded Rectangle 11">
            <a:extLst>
              <a:ext uri="{FF2B5EF4-FFF2-40B4-BE49-F238E27FC236}">
                <a16:creationId xmlns:a16="http://schemas.microsoft.com/office/drawing/2014/main" xmlns="" id="{438D0505-E473-4D49-B2BC-9C540D9552DA}"/>
              </a:ext>
            </a:extLst>
          </p:cNvPr>
          <p:cNvSpPr/>
          <p:nvPr/>
        </p:nvSpPr>
        <p:spPr>
          <a:xfrm>
            <a:off x="3663361" y="1575912"/>
            <a:ext cx="5257884" cy="526046"/>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ounded Rectangle 10">
            <a:extLst>
              <a:ext uri="{FF2B5EF4-FFF2-40B4-BE49-F238E27FC236}">
                <a16:creationId xmlns:a16="http://schemas.microsoft.com/office/drawing/2014/main" xmlns="" id="{52551E0C-AF15-8B47-A755-8BA21D9D57E3}"/>
              </a:ext>
            </a:extLst>
          </p:cNvPr>
          <p:cNvSpPr/>
          <p:nvPr/>
        </p:nvSpPr>
        <p:spPr>
          <a:xfrm>
            <a:off x="3663361" y="1510256"/>
            <a:ext cx="5257884" cy="526046"/>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extBox 7">
            <a:extLst>
              <a:ext uri="{FF2B5EF4-FFF2-40B4-BE49-F238E27FC236}">
                <a16:creationId xmlns:a16="http://schemas.microsoft.com/office/drawing/2014/main" xmlns="" id="{67F130DA-4BB7-5947-80A2-4E030B029E43}"/>
              </a:ext>
            </a:extLst>
          </p:cNvPr>
          <p:cNvSpPr txBox="1"/>
          <p:nvPr/>
        </p:nvSpPr>
        <p:spPr>
          <a:xfrm>
            <a:off x="2543543" y="1574637"/>
            <a:ext cx="7387635" cy="461665"/>
          </a:xfrm>
          <a:prstGeom prst="rect">
            <a:avLst/>
          </a:prstGeom>
          <a:noFill/>
        </p:spPr>
        <p:txBody>
          <a:bodyPr wrap="square" rtlCol="0">
            <a:spAutoFit/>
          </a:bodyPr>
          <a:lstStyle/>
          <a:p>
            <a:pPr algn="ctr"/>
            <a:r>
              <a:rPr lang="pt-BR"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Pratique os 3 </a:t>
            </a:r>
            <a:r>
              <a:rPr lang="pt-BR"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Passos </a:t>
            </a:r>
            <a:r>
              <a:rPr lang="pt-BR"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para a </a:t>
            </a:r>
            <a:r>
              <a:rPr lang="pt-BR" sz="2400" b="1" dirty="0" smtClean="0">
                <a:solidFill>
                  <a:schemeClr val="bg1"/>
                </a:solidFill>
                <a:latin typeface="Calibri" panose="020F0502020204030204" pitchFamily="34" charset="0"/>
                <a:ea typeface="SimSun" panose="02010600030101010101" pitchFamily="2" charset="-122"/>
                <a:cs typeface="Calibri" panose="020F0502020204030204" pitchFamily="34" charset="0"/>
              </a:rPr>
              <a:t>Reciclagem</a:t>
            </a:r>
            <a:endParaRPr lang="pt-BR"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13" name="Oval 12">
            <a:extLst>
              <a:ext uri="{FF2B5EF4-FFF2-40B4-BE49-F238E27FC236}">
                <a16:creationId xmlns:a16="http://schemas.microsoft.com/office/drawing/2014/main" xmlns="" id="{E3B190A6-B86D-0647-9849-8C644C370F5F}"/>
              </a:ext>
            </a:extLst>
          </p:cNvPr>
          <p:cNvSpPr/>
          <p:nvPr/>
        </p:nvSpPr>
        <p:spPr>
          <a:xfrm>
            <a:off x="323099" y="25044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Oval 13">
            <a:extLst>
              <a:ext uri="{FF2B5EF4-FFF2-40B4-BE49-F238E27FC236}">
                <a16:creationId xmlns:a16="http://schemas.microsoft.com/office/drawing/2014/main" xmlns="" id="{BDFD7B4B-259C-F642-88BA-B8711A44B99D}"/>
              </a:ext>
            </a:extLst>
          </p:cNvPr>
          <p:cNvSpPr/>
          <p:nvPr/>
        </p:nvSpPr>
        <p:spPr>
          <a:xfrm>
            <a:off x="269462" y="25044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14">
            <a:extLst>
              <a:ext uri="{FF2B5EF4-FFF2-40B4-BE49-F238E27FC236}">
                <a16:creationId xmlns:a16="http://schemas.microsoft.com/office/drawing/2014/main" xmlns="" id="{C0E6DD51-0AFC-304B-8E9A-6C12427C56F9}"/>
              </a:ext>
            </a:extLst>
          </p:cNvPr>
          <p:cNvSpPr/>
          <p:nvPr/>
        </p:nvSpPr>
        <p:spPr>
          <a:xfrm>
            <a:off x="314046" y="2484445"/>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16" name="Rectangle 15">
            <a:extLst>
              <a:ext uri="{FF2B5EF4-FFF2-40B4-BE49-F238E27FC236}">
                <a16:creationId xmlns:a16="http://schemas.microsoft.com/office/drawing/2014/main" xmlns="" id="{AE58F3FC-B83A-F54B-8E69-BACD641916B5}"/>
              </a:ext>
            </a:extLst>
          </p:cNvPr>
          <p:cNvSpPr/>
          <p:nvPr/>
        </p:nvSpPr>
        <p:spPr>
          <a:xfrm>
            <a:off x="766310" y="2467196"/>
            <a:ext cx="3258022" cy="830997"/>
          </a:xfrm>
          <a:prstGeom prst="rect">
            <a:avLst/>
          </a:prstGeom>
        </p:spPr>
        <p:txBody>
          <a:bodyPr wrap="square">
            <a:spAutoFit/>
          </a:bodyPr>
          <a:lstStyle/>
          <a:p>
            <a:pPr algn="ctr">
              <a:lnSpc>
                <a:spcPct val="120000"/>
              </a:lnSpc>
            </a:pPr>
            <a:r>
              <a:rPr lang="pt-BR" sz="2000" b="1" dirty="0" smtClean="0">
                <a:solidFill>
                  <a:srgbClr val="262626"/>
                </a:solidFill>
              </a:rPr>
              <a:t>Saiba o que você pode reciclar</a:t>
            </a:r>
            <a:endParaRPr lang="pt-BR" sz="2000" dirty="0">
              <a:solidFill>
                <a:srgbClr val="262626"/>
              </a:solidFill>
            </a:endParaRPr>
          </a:p>
        </p:txBody>
      </p:sp>
      <p:sp>
        <p:nvSpPr>
          <p:cNvPr id="17" name="Oval 16">
            <a:extLst>
              <a:ext uri="{FF2B5EF4-FFF2-40B4-BE49-F238E27FC236}">
                <a16:creationId xmlns:a16="http://schemas.microsoft.com/office/drawing/2014/main" xmlns="" id="{A21C4034-2DBC-DB43-9E00-79CFABE8ED3C}"/>
              </a:ext>
            </a:extLst>
          </p:cNvPr>
          <p:cNvSpPr/>
          <p:nvPr/>
        </p:nvSpPr>
        <p:spPr>
          <a:xfrm>
            <a:off x="4077968" y="25044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Oval 17">
            <a:extLst>
              <a:ext uri="{FF2B5EF4-FFF2-40B4-BE49-F238E27FC236}">
                <a16:creationId xmlns:a16="http://schemas.microsoft.com/office/drawing/2014/main" xmlns="" id="{1A009F7D-3934-6747-9F81-33DAF6B067CD}"/>
              </a:ext>
            </a:extLst>
          </p:cNvPr>
          <p:cNvSpPr/>
          <p:nvPr/>
        </p:nvSpPr>
        <p:spPr>
          <a:xfrm>
            <a:off x="4024331" y="25044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ctangle 18">
            <a:extLst>
              <a:ext uri="{FF2B5EF4-FFF2-40B4-BE49-F238E27FC236}">
                <a16:creationId xmlns:a16="http://schemas.microsoft.com/office/drawing/2014/main" xmlns="" id="{79398D40-86B1-A441-BEB6-AA5FD016EB82}"/>
              </a:ext>
            </a:extLst>
          </p:cNvPr>
          <p:cNvSpPr/>
          <p:nvPr/>
        </p:nvSpPr>
        <p:spPr>
          <a:xfrm>
            <a:off x="4068915" y="2484445"/>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sp>
        <p:nvSpPr>
          <p:cNvPr id="20" name="Rectangle 19">
            <a:extLst>
              <a:ext uri="{FF2B5EF4-FFF2-40B4-BE49-F238E27FC236}">
                <a16:creationId xmlns:a16="http://schemas.microsoft.com/office/drawing/2014/main" xmlns="" id="{9ABFC640-D849-2142-ABBD-F1B88BB892A0}"/>
              </a:ext>
            </a:extLst>
          </p:cNvPr>
          <p:cNvSpPr/>
          <p:nvPr/>
        </p:nvSpPr>
        <p:spPr>
          <a:xfrm>
            <a:off x="4521178" y="2467196"/>
            <a:ext cx="3397983" cy="830997"/>
          </a:xfrm>
          <a:prstGeom prst="rect">
            <a:avLst/>
          </a:prstGeom>
        </p:spPr>
        <p:txBody>
          <a:bodyPr wrap="square">
            <a:spAutoFit/>
          </a:bodyPr>
          <a:lstStyle/>
          <a:p>
            <a:pPr algn="ctr">
              <a:lnSpc>
                <a:spcPct val="120000"/>
              </a:lnSpc>
            </a:pPr>
            <a:r>
              <a:rPr lang="pt-BR" sz="2000" b="1" dirty="0" smtClean="0">
                <a:solidFill>
                  <a:srgbClr val="262626"/>
                </a:solidFill>
              </a:rPr>
              <a:t>Esvazie, limpe e seque  antes de colocar no lixo.</a:t>
            </a:r>
            <a:endParaRPr lang="pt-BR" sz="2000" b="1" dirty="0">
              <a:solidFill>
                <a:srgbClr val="262626"/>
              </a:solidFill>
            </a:endParaRPr>
          </a:p>
        </p:txBody>
      </p:sp>
      <p:sp>
        <p:nvSpPr>
          <p:cNvPr id="21" name="Oval 20">
            <a:extLst>
              <a:ext uri="{FF2B5EF4-FFF2-40B4-BE49-F238E27FC236}">
                <a16:creationId xmlns:a16="http://schemas.microsoft.com/office/drawing/2014/main" xmlns="" id="{EEECFF62-DAE3-2E46-AE39-BFCA8DE4FF9E}"/>
              </a:ext>
            </a:extLst>
          </p:cNvPr>
          <p:cNvSpPr/>
          <p:nvPr/>
        </p:nvSpPr>
        <p:spPr>
          <a:xfrm>
            <a:off x="8353350" y="25044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Oval 21">
            <a:extLst>
              <a:ext uri="{FF2B5EF4-FFF2-40B4-BE49-F238E27FC236}">
                <a16:creationId xmlns:a16="http://schemas.microsoft.com/office/drawing/2014/main" xmlns="" id="{598CE976-F4B8-E048-B9E0-69CF5DB3D8BE}"/>
              </a:ext>
            </a:extLst>
          </p:cNvPr>
          <p:cNvSpPr/>
          <p:nvPr/>
        </p:nvSpPr>
        <p:spPr>
          <a:xfrm>
            <a:off x="8299713" y="25044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Rectangle 22">
            <a:extLst>
              <a:ext uri="{FF2B5EF4-FFF2-40B4-BE49-F238E27FC236}">
                <a16:creationId xmlns:a16="http://schemas.microsoft.com/office/drawing/2014/main" xmlns="" id="{87F92F24-6175-B84C-9CC1-049592BB14AA}"/>
              </a:ext>
            </a:extLst>
          </p:cNvPr>
          <p:cNvSpPr/>
          <p:nvPr/>
        </p:nvSpPr>
        <p:spPr>
          <a:xfrm>
            <a:off x="8344297" y="2484445"/>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sp>
        <p:nvSpPr>
          <p:cNvPr id="24" name="Rectangle 23">
            <a:extLst>
              <a:ext uri="{FF2B5EF4-FFF2-40B4-BE49-F238E27FC236}">
                <a16:creationId xmlns:a16="http://schemas.microsoft.com/office/drawing/2014/main" xmlns="" id="{0B8C2FA8-70C3-974E-94DD-8810C45F01C0}"/>
              </a:ext>
            </a:extLst>
          </p:cNvPr>
          <p:cNvSpPr/>
          <p:nvPr/>
        </p:nvSpPr>
        <p:spPr>
          <a:xfrm>
            <a:off x="8660082" y="2467196"/>
            <a:ext cx="3613806" cy="830997"/>
          </a:xfrm>
          <a:prstGeom prst="rect">
            <a:avLst/>
          </a:prstGeom>
        </p:spPr>
        <p:txBody>
          <a:bodyPr wrap="square">
            <a:spAutoFit/>
          </a:bodyPr>
          <a:lstStyle/>
          <a:p>
            <a:pPr algn="ctr">
              <a:lnSpc>
                <a:spcPct val="120000"/>
              </a:lnSpc>
            </a:pPr>
            <a:r>
              <a:rPr lang="pt-BR" sz="2000" b="1" dirty="0" smtClean="0">
                <a:solidFill>
                  <a:srgbClr val="262626"/>
                </a:solidFill>
              </a:rPr>
              <a:t>Coloque os recicláveis na lixeira de reciclagem correta.</a:t>
            </a:r>
            <a:endParaRPr lang="pt-BR" sz="2000" b="1" dirty="0">
              <a:solidFill>
                <a:srgbClr val="262626"/>
              </a:solidFill>
            </a:endParaRPr>
          </a:p>
        </p:txBody>
      </p:sp>
      <p:pic>
        <p:nvPicPr>
          <p:cNvPr id="25" name="Picture 24" descr="A picture containing plastic, vessel, jar&#10;&#10;Description automatically generated">
            <a:extLst>
              <a:ext uri="{FF2B5EF4-FFF2-40B4-BE49-F238E27FC236}">
                <a16:creationId xmlns:a16="http://schemas.microsoft.com/office/drawing/2014/main" xmlns="" id="{A2414E36-5BC1-AA43-90A2-1D37AAEE10F2}"/>
              </a:ext>
            </a:extLst>
          </p:cNvPr>
          <p:cNvPicPr>
            <a:picLocks noChangeAspect="1"/>
          </p:cNvPicPr>
          <p:nvPr/>
        </p:nvPicPr>
        <p:blipFill>
          <a:blip r:embed="rId5"/>
          <a:stretch>
            <a:fillRect/>
          </a:stretch>
        </p:blipFill>
        <p:spPr>
          <a:xfrm>
            <a:off x="859908" y="3136610"/>
            <a:ext cx="1091597" cy="1307007"/>
          </a:xfrm>
          <a:prstGeom prst="rect">
            <a:avLst/>
          </a:prstGeom>
        </p:spPr>
      </p:pic>
      <p:pic>
        <p:nvPicPr>
          <p:cNvPr id="26" name="Picture 25" descr="Icon&#10;&#10;Description automatically generated">
            <a:extLst>
              <a:ext uri="{FF2B5EF4-FFF2-40B4-BE49-F238E27FC236}">
                <a16:creationId xmlns:a16="http://schemas.microsoft.com/office/drawing/2014/main" xmlns="" id="{0216C731-9348-7648-B622-A9C19EF45B04}"/>
              </a:ext>
            </a:extLst>
          </p:cNvPr>
          <p:cNvPicPr>
            <a:picLocks noChangeAspect="1"/>
          </p:cNvPicPr>
          <p:nvPr/>
        </p:nvPicPr>
        <p:blipFill rotWithShape="1">
          <a:blip r:embed="rId6"/>
          <a:srcRect r="4" b="18"/>
          <a:stretch/>
        </p:blipFill>
        <p:spPr>
          <a:xfrm>
            <a:off x="1837485" y="4083307"/>
            <a:ext cx="702222" cy="628629"/>
          </a:xfrm>
          <a:prstGeom prst="rect">
            <a:avLst/>
          </a:prstGeom>
        </p:spPr>
      </p:pic>
      <p:pic>
        <p:nvPicPr>
          <p:cNvPr id="27" name="Picture 26" descr="A bottle of water&#10;&#10;Description automatically generated with low confidence">
            <a:extLst>
              <a:ext uri="{FF2B5EF4-FFF2-40B4-BE49-F238E27FC236}">
                <a16:creationId xmlns:a16="http://schemas.microsoft.com/office/drawing/2014/main" xmlns="" id="{0CDFDEB3-F901-4944-A4FD-5EB6520CE555}"/>
              </a:ext>
            </a:extLst>
          </p:cNvPr>
          <p:cNvPicPr>
            <a:picLocks noChangeAspect="1"/>
          </p:cNvPicPr>
          <p:nvPr/>
        </p:nvPicPr>
        <p:blipFill>
          <a:blip r:embed="rId7"/>
          <a:stretch>
            <a:fillRect/>
          </a:stretch>
        </p:blipFill>
        <p:spPr>
          <a:xfrm>
            <a:off x="2284675" y="3172835"/>
            <a:ext cx="977016" cy="1241624"/>
          </a:xfrm>
          <a:prstGeom prst="rect">
            <a:avLst/>
          </a:prstGeom>
        </p:spPr>
      </p:pic>
      <p:pic>
        <p:nvPicPr>
          <p:cNvPr id="28" name="Picture 27" descr="A close up of a roll of tape&#10;&#10;Description automatically generated with low confidence">
            <a:extLst>
              <a:ext uri="{FF2B5EF4-FFF2-40B4-BE49-F238E27FC236}">
                <a16:creationId xmlns:a16="http://schemas.microsoft.com/office/drawing/2014/main" xmlns="" id="{2F29D788-FFEC-074C-A27B-99FC529AEB5C}"/>
              </a:ext>
            </a:extLst>
          </p:cNvPr>
          <p:cNvPicPr>
            <a:picLocks noChangeAspect="1"/>
          </p:cNvPicPr>
          <p:nvPr/>
        </p:nvPicPr>
        <p:blipFill>
          <a:blip r:embed="rId8"/>
          <a:stretch>
            <a:fillRect/>
          </a:stretch>
        </p:blipFill>
        <p:spPr>
          <a:xfrm>
            <a:off x="2541114" y="4623533"/>
            <a:ext cx="565179" cy="1069200"/>
          </a:xfrm>
          <a:prstGeom prst="rect">
            <a:avLst/>
          </a:prstGeom>
        </p:spPr>
      </p:pic>
      <p:pic>
        <p:nvPicPr>
          <p:cNvPr id="29" name="Picture 28" descr="A picture containing box, stationary, container, envelope&#10;&#10;Description automatically generated">
            <a:extLst>
              <a:ext uri="{FF2B5EF4-FFF2-40B4-BE49-F238E27FC236}">
                <a16:creationId xmlns:a16="http://schemas.microsoft.com/office/drawing/2014/main" xmlns="" id="{53CF2A69-2F5C-5349-B48C-B4B46AC74D5B}"/>
              </a:ext>
            </a:extLst>
          </p:cNvPr>
          <p:cNvPicPr>
            <a:picLocks noChangeAspect="1"/>
          </p:cNvPicPr>
          <p:nvPr/>
        </p:nvPicPr>
        <p:blipFill>
          <a:blip r:embed="rId9"/>
          <a:stretch>
            <a:fillRect/>
          </a:stretch>
        </p:blipFill>
        <p:spPr>
          <a:xfrm>
            <a:off x="659035" y="4675988"/>
            <a:ext cx="1430368" cy="1069200"/>
          </a:xfrm>
          <a:prstGeom prst="rect">
            <a:avLst/>
          </a:prstGeom>
        </p:spPr>
      </p:pic>
      <p:pic>
        <p:nvPicPr>
          <p:cNvPr id="33" name="Picture 32" descr="A picture containing wall, indoor, person, cluttered&#10;&#10;Description automatically generated">
            <a:extLst>
              <a:ext uri="{FF2B5EF4-FFF2-40B4-BE49-F238E27FC236}">
                <a16:creationId xmlns:a16="http://schemas.microsoft.com/office/drawing/2014/main" xmlns="" id="{6214FB82-0D98-9E43-9778-997D733E743F}"/>
              </a:ext>
            </a:extLst>
          </p:cNvPr>
          <p:cNvPicPr>
            <a:picLocks noChangeAspect="1"/>
          </p:cNvPicPr>
          <p:nvPr/>
        </p:nvPicPr>
        <p:blipFill rotWithShape="1">
          <a:blip r:embed="rId10"/>
          <a:srcRect r="-9" b="5"/>
          <a:stretch/>
        </p:blipFill>
        <p:spPr>
          <a:xfrm>
            <a:off x="8154886" y="3335133"/>
            <a:ext cx="3868999" cy="2222973"/>
          </a:xfrm>
          <a:prstGeom prst="rect">
            <a:avLst/>
          </a:prstGeom>
        </p:spPr>
      </p:pic>
      <p:pic>
        <p:nvPicPr>
          <p:cNvPr id="31" name="Picture 30">
            <a:extLst>
              <a:ext uri="{FF2B5EF4-FFF2-40B4-BE49-F238E27FC236}">
                <a16:creationId xmlns:a16="http://schemas.microsoft.com/office/drawing/2014/main" xmlns="" id="{CA1507A5-A309-8D40-9BE7-7C7A520376E4}"/>
              </a:ext>
            </a:extLst>
          </p:cNvPr>
          <p:cNvPicPr>
            <a:picLocks noChangeAspect="1"/>
          </p:cNvPicPr>
          <p:nvPr/>
        </p:nvPicPr>
        <p:blipFill rotWithShape="1">
          <a:blip r:embed="rId11"/>
          <a:srcRect t="-927" r="-5" b="-13"/>
          <a:stretch/>
        </p:blipFill>
        <p:spPr>
          <a:xfrm>
            <a:off x="4529928" y="3344738"/>
            <a:ext cx="3271752" cy="2222973"/>
          </a:xfrm>
          <a:prstGeom prst="rect">
            <a:avLst/>
          </a:prstGeom>
        </p:spPr>
      </p:pic>
      <p:sp>
        <p:nvSpPr>
          <p:cNvPr id="2" name="Slide Number Placeholder 1">
            <a:extLst>
              <a:ext uri="{FF2B5EF4-FFF2-40B4-BE49-F238E27FC236}">
                <a16:creationId xmlns:a16="http://schemas.microsoft.com/office/drawing/2014/main" xmlns="" id="{BA1CBF60-76A0-E09C-1F6D-8355D2B38674}"/>
              </a:ext>
            </a:extLst>
          </p:cNvPr>
          <p:cNvSpPr>
            <a:spLocks noGrp="1"/>
          </p:cNvSpPr>
          <p:nvPr>
            <p:ph type="sldNum" sz="quarter" idx="12"/>
          </p:nvPr>
        </p:nvSpPr>
        <p:spPr/>
        <p:txBody>
          <a:bodyPr/>
          <a:lstStyle/>
          <a:p>
            <a:fld id="{A49FEDE7-8061-9B4D-88A1-7EA83A94C31B}" type="slidenum">
              <a:rPr lang="pt-BR" smtClean="0"/>
              <a:t>9</a:t>
            </a:fld>
            <a:endParaRPr lang="pt-BR" dirty="0"/>
          </a:p>
        </p:txBody>
      </p:sp>
      <p:sp>
        <p:nvSpPr>
          <p:cNvPr id="30" name="Google Shape;134;p4"/>
          <p:cNvSpPr/>
          <p:nvPr/>
        </p:nvSpPr>
        <p:spPr>
          <a:xfrm>
            <a:off x="10769338" y="4644414"/>
            <a:ext cx="885850" cy="202621"/>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lvl="0" algn="ctr"/>
            <a:r>
              <a:rPr lang="pt-BR" sz="1400" b="1" dirty="0" smtClean="0">
                <a:solidFill>
                  <a:schemeClr val="tx1"/>
                </a:solidFill>
                <a:latin typeface="Calibri"/>
                <a:ea typeface="Calibri"/>
                <a:cs typeface="Calibri"/>
                <a:sym typeface="Calibri"/>
              </a:rPr>
              <a:t>PLÁSTICO</a:t>
            </a:r>
            <a:endParaRPr lang="pt-BR" sz="2800" b="1"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353339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27015</TotalTime>
  <Words>3741</Words>
  <Application>Microsoft Office PowerPoint</Application>
  <PresentationFormat>Personalizar</PresentationFormat>
  <Paragraphs>382</Paragraphs>
  <Slides>23</Slides>
  <Notes>22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23</vt:i4>
      </vt:variant>
    </vt:vector>
  </HeadingPairs>
  <TitlesOfParts>
    <vt:vector size="28" baseType="lpstr">
      <vt:lpstr>Arial</vt:lpstr>
      <vt:lpstr>Calibri</vt:lpstr>
      <vt:lpstr>SimSun</vt:lpstr>
      <vt:lpstr>Calibri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kikasp30.af@gmail.com</cp:lastModifiedBy>
  <cp:revision>150</cp:revision>
  <dcterms:created xsi:type="dcterms:W3CDTF">2022-01-20T09:13:45Z</dcterms:created>
  <dcterms:modified xsi:type="dcterms:W3CDTF">2022-11-29T18:09:41Z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7652123</vt:lpwstr>
  </property>
  <property fmtid="{D5CDD505-2E9C-101B-9397-08002B2CF9AE}" pid="3" name="NXPowerLiteSettings">
    <vt:lpwstr>F700052003A000</vt:lpwstr>
  </property>
  <property fmtid="{D5CDD505-2E9C-101B-9397-08002B2CF9AE}" pid="4" name="NXPowerLiteVersion">
    <vt:lpwstr>D9.1.2</vt:lpwstr>
  </property>
</Properties>
</file>