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27"/>
  </p:notesMasterIdLst>
  <p:sldIdLst>
    <p:sldId id="264" r:id="rId2"/>
    <p:sldId id="269" r:id="rId3"/>
    <p:sldId id="277" r:id="rId4"/>
    <p:sldId id="270" r:id="rId5"/>
    <p:sldId id="331" r:id="rId6"/>
    <p:sldId id="337" r:id="rId7"/>
    <p:sldId id="261" r:id="rId8"/>
    <p:sldId id="293" r:id="rId9"/>
    <p:sldId id="338" r:id="rId10"/>
    <p:sldId id="306" r:id="rId11"/>
    <p:sldId id="307" r:id="rId12"/>
    <p:sldId id="311" r:id="rId13"/>
    <p:sldId id="316" r:id="rId14"/>
    <p:sldId id="317" r:id="rId15"/>
    <p:sldId id="318" r:id="rId16"/>
    <p:sldId id="319" r:id="rId17"/>
    <p:sldId id="310" r:id="rId18"/>
    <p:sldId id="309" r:id="rId19"/>
    <p:sldId id="262" r:id="rId20"/>
    <p:sldId id="284" r:id="rId21"/>
    <p:sldId id="332" r:id="rId22"/>
    <p:sldId id="333" r:id="rId23"/>
    <p:sldId id="334" r:id="rId24"/>
    <p:sldId id="335" r:id="rId25"/>
    <p:sldId id="330"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7F7"/>
    <a:srgbClr val="3AC69D"/>
    <a:srgbClr val="434444"/>
    <a:srgbClr val="262626"/>
    <a:srgbClr val="FEEBCA"/>
    <a:srgbClr val="FFE300"/>
    <a:srgbClr val="FFF7A7"/>
    <a:srgbClr val="68CDDA"/>
    <a:srgbClr val="60BBD0"/>
    <a:srgbClr val="5D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04"/>
    <p:restoredTop sz="47430"/>
  </p:normalViewPr>
  <p:slideViewPr>
    <p:cSldViewPr snapToGrid="0" snapToObjects="1">
      <p:cViewPr varScale="1">
        <p:scale>
          <a:sx n="48" d="100"/>
          <a:sy n="48" d="100"/>
        </p:scale>
        <p:origin x="20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B08E-49FE-9B41-A970-922B7A72581F}" type="datetimeFigureOut">
              <a:rPr lang="en-TH" smtClean="0"/>
              <a:t>7/28/22</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6C94-7932-4F42-B085-F387E238C945}" type="slidenum">
              <a:rPr lang="en-TH" smtClean="0"/>
              <a:t>‹#›</a:t>
            </a:fld>
            <a:endParaRPr lang="en-TH"/>
          </a:p>
        </p:txBody>
      </p:sp>
    </p:spTree>
    <p:extLst>
      <p:ext uri="{BB962C8B-B14F-4D97-AF65-F5344CB8AC3E}">
        <p14:creationId xmlns:p14="http://schemas.microsoft.com/office/powerpoint/2010/main" val="428409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a:p>
        </p:txBody>
      </p:sp>
      <p:sp>
        <p:nvSpPr>
          <p:cNvPr id="4" name="Slide Number Placeholder 3"/>
          <p:cNvSpPr>
            <a:spLocks noGrp="1"/>
          </p:cNvSpPr>
          <p:nvPr>
            <p:ph type="sldNum" sz="quarter" idx="5"/>
          </p:nvPr>
        </p:nvSpPr>
        <p:spPr/>
        <p:txBody>
          <a:bodyPr/>
          <a:lstStyle/>
          <a:p>
            <a:fld id="{FF836C94-7932-4F42-B085-F387E238C945}" type="slidenum">
              <a:rPr lang="en-TH" smtClean="0"/>
              <a:t>1</a:t>
            </a:fld>
            <a:endParaRPr lang="en-TH"/>
          </a:p>
        </p:txBody>
      </p:sp>
    </p:spTree>
    <p:extLst>
      <p:ext uri="{BB962C8B-B14F-4D97-AF65-F5344CB8AC3E}">
        <p14:creationId xmlns:p14="http://schemas.microsoft.com/office/powerpoint/2010/main" val="251919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b="0" dirty="0"/>
              <a:t>Have you heard of the waste stream? What do you think it means?</a:t>
            </a:r>
          </a:p>
          <a:p>
            <a:endParaRPr lang="en-US" b="1" dirty="0"/>
          </a:p>
          <a:p>
            <a:r>
              <a:rPr lang="en-US" b="1" dirty="0"/>
              <a:t>Tell students:</a:t>
            </a:r>
          </a:p>
          <a:p>
            <a:r>
              <a:rPr lang="en-US" sz="1200" b="0" i="0" kern="1200" dirty="0">
                <a:solidFill>
                  <a:schemeClr val="tx1"/>
                </a:solidFill>
                <a:effectLst/>
                <a:latin typeface="+mn-lt"/>
                <a:ea typeface="+mn-ea"/>
                <a:cs typeface="+mn-cs"/>
              </a:rPr>
              <a:t>The waste stream is the complete flow of waste from its source to its recovery, recycling or final disposal. It is the complete lifecycle of the material from your home to its end-of-life destination.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waste stream begins when we consume a product like soda from a PET plastic bottle. Once we finish our drink the PET bottle needs to enter the waste stream.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 students:</a:t>
            </a:r>
          </a:p>
          <a:p>
            <a:r>
              <a:rPr lang="en-US" sz="1200" b="0" i="0" kern="1200" dirty="0">
                <a:solidFill>
                  <a:schemeClr val="tx1"/>
                </a:solidFill>
                <a:effectLst/>
                <a:latin typeface="+mn-lt"/>
                <a:ea typeface="+mn-ea"/>
                <a:cs typeface="+mn-cs"/>
              </a:rPr>
              <a:t>Where should the PET bottle can go to next?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correct recycling bin that is properly labeled to accept items made from PET plastic.</a:t>
            </a:r>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11</a:t>
            </a:fld>
            <a:endParaRPr lang="en-TH"/>
          </a:p>
        </p:txBody>
      </p:sp>
    </p:spTree>
    <p:extLst>
      <p:ext uri="{BB962C8B-B14F-4D97-AF65-F5344CB8AC3E}">
        <p14:creationId xmlns:p14="http://schemas.microsoft.com/office/powerpoint/2010/main" val="203491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dirty="0"/>
              <a:t>What is the next step in the waste stream for our PET bottle?</a:t>
            </a:r>
          </a:p>
          <a:p>
            <a:endParaRPr lang="en-US" dirty="0"/>
          </a:p>
          <a:p>
            <a:r>
              <a:rPr lang="en-US" b="1" dirty="0"/>
              <a:t>Answers</a:t>
            </a:r>
            <a:r>
              <a:rPr lang="en-US" dirty="0"/>
              <a:t>:</a:t>
            </a:r>
          </a:p>
          <a:p>
            <a:r>
              <a:rPr lang="en-US" dirty="0"/>
              <a:t>Our PET bottle in the recycling bin will be picked up by a waste collector.</a:t>
            </a:r>
          </a:p>
          <a:p>
            <a:endParaRPr lang="en-US" dirty="0"/>
          </a:p>
          <a:p>
            <a:r>
              <a:rPr lang="en-US" b="1" dirty="0"/>
              <a:t>Ask students:</a:t>
            </a:r>
          </a:p>
          <a:p>
            <a:r>
              <a:rPr lang="en-US" dirty="0"/>
              <a:t>Where do you think the PET bottle goes to next?</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12</a:t>
            </a:fld>
            <a:endParaRPr lang="en-TH"/>
          </a:p>
        </p:txBody>
      </p:sp>
    </p:spTree>
    <p:extLst>
      <p:ext uri="{BB962C8B-B14F-4D97-AF65-F5344CB8AC3E}">
        <p14:creationId xmlns:p14="http://schemas.microsoft.com/office/powerpoint/2010/main" val="340789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dirty="0"/>
              <a:t>After the PET bottle has been collected, it is transported to a recycling facility. At the facility, assembly workers separate the different materials and remove anything that does not belong. </a:t>
            </a:r>
          </a:p>
          <a:p>
            <a:endParaRPr lang="en-US" dirty="0"/>
          </a:p>
          <a:p>
            <a:r>
              <a:rPr lang="en-US" b="1" dirty="0"/>
              <a:t>Ask students:</a:t>
            </a:r>
          </a:p>
          <a:p>
            <a:r>
              <a:rPr lang="en-US" dirty="0"/>
              <a:t>What kinds of items do not belong in recycling and are removed? What items do belong here?</a:t>
            </a:r>
          </a:p>
          <a:p>
            <a:endParaRPr lang="en-US" dirty="0"/>
          </a:p>
          <a:p>
            <a:r>
              <a:rPr lang="en-US" b="1" dirty="0"/>
              <a:t>Answers</a:t>
            </a:r>
            <a:r>
              <a:rPr lang="en-US" dirty="0"/>
              <a:t>:</a:t>
            </a:r>
          </a:p>
          <a:p>
            <a:r>
              <a:rPr lang="en-US" dirty="0"/>
              <a:t>Food waste, plastic bags, broken toys, juice boxes, pencils, and old clothes do not belong in the recycling.</a:t>
            </a:r>
          </a:p>
          <a:p>
            <a:r>
              <a:rPr lang="en-US" dirty="0"/>
              <a:t>Glass, metal, plastic bottles, paper, and metal belong here.</a:t>
            </a:r>
          </a:p>
          <a:p>
            <a:endParaRPr lang="en-US" dirty="0"/>
          </a:p>
          <a:p>
            <a:r>
              <a:rPr lang="en-US" b="1" dirty="0"/>
              <a:t>Ask students:</a:t>
            </a:r>
          </a:p>
          <a:p>
            <a:r>
              <a:rPr lang="en-US" dirty="0"/>
              <a:t>Where does our PET bottle go to next? </a:t>
            </a:r>
          </a:p>
        </p:txBody>
      </p:sp>
      <p:sp>
        <p:nvSpPr>
          <p:cNvPr id="4" name="Slide Number Placeholder 3"/>
          <p:cNvSpPr>
            <a:spLocks noGrp="1"/>
          </p:cNvSpPr>
          <p:nvPr>
            <p:ph type="sldNum" sz="quarter" idx="5"/>
          </p:nvPr>
        </p:nvSpPr>
        <p:spPr/>
        <p:txBody>
          <a:bodyPr/>
          <a:lstStyle/>
          <a:p>
            <a:fld id="{FF836C94-7932-4F42-B085-F387E238C945}" type="slidenum">
              <a:rPr lang="en-TH" smtClean="0"/>
              <a:t>13</a:t>
            </a:fld>
            <a:endParaRPr lang="en-TH"/>
          </a:p>
        </p:txBody>
      </p:sp>
    </p:spTree>
    <p:extLst>
      <p:ext uri="{BB962C8B-B14F-4D97-AF65-F5344CB8AC3E}">
        <p14:creationId xmlns:p14="http://schemas.microsoft.com/office/powerpoint/2010/main" val="44994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 students:</a:t>
            </a:r>
          </a:p>
          <a:p>
            <a:r>
              <a:rPr lang="en-US" dirty="0"/>
              <a:t>Next recyclables are further separated into their same material type for processing like our PET bottle. High tech machinery is used to do this separation automatically.</a:t>
            </a:r>
          </a:p>
        </p:txBody>
      </p:sp>
      <p:sp>
        <p:nvSpPr>
          <p:cNvPr id="4" name="Slide Number Placeholder 3"/>
          <p:cNvSpPr>
            <a:spLocks noGrp="1"/>
          </p:cNvSpPr>
          <p:nvPr>
            <p:ph type="sldNum" sz="quarter" idx="5"/>
          </p:nvPr>
        </p:nvSpPr>
        <p:spPr/>
        <p:txBody>
          <a:bodyPr/>
          <a:lstStyle/>
          <a:p>
            <a:fld id="{FF836C94-7932-4F42-B085-F387E238C945}" type="slidenum">
              <a:rPr lang="en-TH" smtClean="0"/>
              <a:t>14</a:t>
            </a:fld>
            <a:endParaRPr lang="en-TH"/>
          </a:p>
        </p:txBody>
      </p:sp>
    </p:spTree>
    <p:extLst>
      <p:ext uri="{BB962C8B-B14F-4D97-AF65-F5344CB8AC3E}">
        <p14:creationId xmlns:p14="http://schemas.microsoft.com/office/powerpoint/2010/main" val="126970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dirty="0"/>
              <a:t>Now that our PET bottle has been separated along with thousands of other items, heavy machinery is used again to flatten the bottles into giant cubes and baled together. </a:t>
            </a:r>
          </a:p>
          <a:p>
            <a:endParaRPr lang="en-US" dirty="0"/>
          </a:p>
          <a:p>
            <a:r>
              <a:rPr lang="en-US" b="1" dirty="0"/>
              <a:t>Ask students:</a:t>
            </a:r>
          </a:p>
          <a:p>
            <a:r>
              <a:rPr lang="en-US" dirty="0"/>
              <a:t>Why are PET bottles flattened into giant cubes?</a:t>
            </a:r>
          </a:p>
          <a:p>
            <a:endParaRPr lang="en-US" dirty="0"/>
          </a:p>
          <a:p>
            <a:r>
              <a:rPr lang="en-US" b="1" dirty="0"/>
              <a:t>Answers</a:t>
            </a:r>
            <a:r>
              <a:rPr lang="en-US" dirty="0"/>
              <a:t>:</a:t>
            </a:r>
          </a:p>
          <a:p>
            <a:r>
              <a:rPr lang="en-US" dirty="0"/>
              <a:t>Baling PET plastic items into giant cubes makes it very easy to organize, weigh, and transport along the next steps in the recycling waste stream. </a:t>
            </a:r>
          </a:p>
        </p:txBody>
      </p:sp>
      <p:sp>
        <p:nvSpPr>
          <p:cNvPr id="4" name="Slide Number Placeholder 3"/>
          <p:cNvSpPr>
            <a:spLocks noGrp="1"/>
          </p:cNvSpPr>
          <p:nvPr>
            <p:ph type="sldNum" sz="quarter" idx="5"/>
          </p:nvPr>
        </p:nvSpPr>
        <p:spPr/>
        <p:txBody>
          <a:bodyPr/>
          <a:lstStyle/>
          <a:p>
            <a:fld id="{FF836C94-7932-4F42-B085-F387E238C945}" type="slidenum">
              <a:rPr lang="en-TH" smtClean="0"/>
              <a:t>15</a:t>
            </a:fld>
            <a:endParaRPr lang="en-TH"/>
          </a:p>
        </p:txBody>
      </p:sp>
    </p:spTree>
    <p:extLst>
      <p:ext uri="{BB962C8B-B14F-4D97-AF65-F5344CB8AC3E}">
        <p14:creationId xmlns:p14="http://schemas.microsoft.com/office/powerpoint/2010/main" val="1870248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 students:</a:t>
            </a:r>
          </a:p>
          <a:p>
            <a:r>
              <a:rPr lang="en-US" dirty="0"/>
              <a:t>Once PET bottles are baled into giant cubes they are sold as raw material to big companies that will turn them into other products.</a:t>
            </a:r>
          </a:p>
          <a:p>
            <a:endParaRPr lang="en-US" dirty="0"/>
          </a:p>
          <a:p>
            <a:r>
              <a:rPr lang="en-US" b="1" dirty="0"/>
              <a:t>Ask students:</a:t>
            </a:r>
          </a:p>
          <a:p>
            <a:r>
              <a:rPr lang="en-US" dirty="0"/>
              <a:t>What kinds of things will be made from these bales of PET bottles?</a:t>
            </a:r>
          </a:p>
          <a:p>
            <a:endParaRPr lang="en-US" dirty="0"/>
          </a:p>
          <a:p>
            <a:r>
              <a:rPr lang="en-US" b="1" dirty="0"/>
              <a:t>Answers</a:t>
            </a:r>
            <a:r>
              <a:rPr lang="en-US" dirty="0"/>
              <a:t>:</a:t>
            </a:r>
          </a:p>
          <a:p>
            <a:r>
              <a:rPr lang="en-US" dirty="0"/>
              <a:t>PET bottles are often made back into more PET bottles, but they can also be made into many things like fabric and textiles.</a:t>
            </a:r>
          </a:p>
        </p:txBody>
      </p:sp>
      <p:sp>
        <p:nvSpPr>
          <p:cNvPr id="4" name="Slide Number Placeholder 3"/>
          <p:cNvSpPr>
            <a:spLocks noGrp="1"/>
          </p:cNvSpPr>
          <p:nvPr>
            <p:ph type="sldNum" sz="quarter" idx="5"/>
          </p:nvPr>
        </p:nvSpPr>
        <p:spPr/>
        <p:txBody>
          <a:bodyPr/>
          <a:lstStyle/>
          <a:p>
            <a:fld id="{FF836C94-7932-4F42-B085-F387E238C945}" type="slidenum">
              <a:rPr lang="en-TH" smtClean="0"/>
              <a:t>16</a:t>
            </a:fld>
            <a:endParaRPr lang="en-TH"/>
          </a:p>
        </p:txBody>
      </p:sp>
    </p:spTree>
    <p:extLst>
      <p:ext uri="{BB962C8B-B14F-4D97-AF65-F5344CB8AC3E}">
        <p14:creationId xmlns:p14="http://schemas.microsoft.com/office/powerpoint/2010/main" val="2336798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dirty="0"/>
              <a:t>Now you will evaluate your own waste you create each day at home and you will conduct a waste audit. You will examine your waste and document your findings within your waste audit form.</a:t>
            </a:r>
          </a:p>
        </p:txBody>
      </p:sp>
      <p:sp>
        <p:nvSpPr>
          <p:cNvPr id="4" name="Slide Number Placeholder 3"/>
          <p:cNvSpPr>
            <a:spLocks noGrp="1"/>
          </p:cNvSpPr>
          <p:nvPr>
            <p:ph type="sldNum" sz="quarter" idx="5"/>
          </p:nvPr>
        </p:nvSpPr>
        <p:spPr/>
        <p:txBody>
          <a:bodyPr/>
          <a:lstStyle/>
          <a:p>
            <a:fld id="{FF836C94-7932-4F42-B085-F387E238C945}" type="slidenum">
              <a:rPr lang="en-TH" smtClean="0"/>
              <a:t>17</a:t>
            </a:fld>
            <a:endParaRPr lang="en-TH"/>
          </a:p>
        </p:txBody>
      </p:sp>
    </p:spTree>
    <p:extLst>
      <p:ext uri="{BB962C8B-B14F-4D97-AF65-F5344CB8AC3E}">
        <p14:creationId xmlns:p14="http://schemas.microsoft.com/office/powerpoint/2010/main" val="294198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students:</a:t>
            </a:r>
          </a:p>
          <a:p>
            <a:r>
              <a:rPr lang="en-US" dirty="0"/>
              <a:t>What is an audit, specifically a waste audit?</a:t>
            </a:r>
          </a:p>
          <a:p>
            <a:endParaRPr lang="en-US" dirty="0"/>
          </a:p>
          <a:p>
            <a:r>
              <a:rPr lang="en-US" b="1" dirty="0"/>
              <a:t>Answers</a:t>
            </a:r>
            <a:r>
              <a:rPr lang="en-US" dirty="0"/>
              <a:t>:</a:t>
            </a:r>
          </a:p>
          <a:p>
            <a:r>
              <a:rPr lang="en-US" sz="1200" b="0" i="0" kern="1200" dirty="0">
                <a:solidFill>
                  <a:schemeClr val="tx1"/>
                </a:solidFill>
                <a:effectLst/>
                <a:latin typeface="+mn-lt"/>
                <a:ea typeface="+mn-ea"/>
                <a:cs typeface="+mn-cs"/>
              </a:rPr>
              <a:t>An </a:t>
            </a:r>
            <a:r>
              <a:rPr lang="en-US" sz="1200" b="1" i="0" kern="1200" dirty="0">
                <a:solidFill>
                  <a:schemeClr val="tx1"/>
                </a:solidFill>
                <a:effectLst/>
                <a:latin typeface="+mn-lt"/>
                <a:ea typeface="+mn-ea"/>
                <a:cs typeface="+mn-cs"/>
              </a:rPr>
              <a:t>audit</a:t>
            </a:r>
            <a:r>
              <a:rPr lang="en-US" sz="1200" b="0" i="0" kern="1200" dirty="0">
                <a:solidFill>
                  <a:schemeClr val="tx1"/>
                </a:solidFill>
                <a:effectLst/>
                <a:latin typeface="+mn-lt"/>
                <a:ea typeface="+mn-ea"/>
                <a:cs typeface="+mn-cs"/>
              </a:rPr>
              <a:t> is an examination of information and the collection of evidence to analyze a situation. We can conduct a waste audit by keeping track of all the waste we produce, by keeping a record of it, and by analyzing this information to see what our own impact is on the environment.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can do this with our waste inventory as well, to better inform ourselves on how much waste we are contributing to the waste stream.</a:t>
            </a:r>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18</a:t>
            </a:fld>
            <a:endParaRPr lang="en-TH"/>
          </a:p>
        </p:txBody>
      </p:sp>
    </p:spTree>
    <p:extLst>
      <p:ext uri="{BB962C8B-B14F-4D97-AF65-F5344CB8AC3E}">
        <p14:creationId xmlns:p14="http://schemas.microsoft.com/office/powerpoint/2010/main" val="285718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b="0" dirty="0"/>
              <a:t>Students will conduct a home audit of their waste in 5 easy steps.</a:t>
            </a:r>
            <a:endParaRPr b="0" dirty="0"/>
          </a:p>
        </p:txBody>
      </p:sp>
      <p:sp>
        <p:nvSpPr>
          <p:cNvPr id="231" name="Google Shape;23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34444"/>
                </a:solidFill>
              </a:rPr>
              <a:t>Check with your parents to pick a day for the home waste audit. </a:t>
            </a:r>
            <a:r>
              <a:rPr lang="en-US" sz="1200" b="0" dirty="0">
                <a:solidFill>
                  <a:srgbClr val="29C7F7"/>
                </a:solidFill>
              </a:rPr>
              <a:t>The day of the audit, make sure to choose 2 containers for non-recyclable waste and recycling waste, and </a:t>
            </a:r>
            <a:r>
              <a:rPr lang="en-US" sz="1200" b="1" dirty="0">
                <a:solidFill>
                  <a:srgbClr val="29C7F7"/>
                </a:solidFill>
              </a:rPr>
              <a:t>make sure both are empty</a:t>
            </a:r>
            <a:r>
              <a:rPr lang="en-US" sz="1200" b="0" dirty="0">
                <a:solidFill>
                  <a:srgbClr val="29C7F7"/>
                </a:solidFill>
              </a:rPr>
              <a:t>.</a:t>
            </a:r>
            <a:r>
              <a:rPr lang="en-US" sz="1200" b="0" dirty="0">
                <a:solidFill>
                  <a:srgbClr val="434444"/>
                </a:solidFill>
              </a:rPr>
              <a:t> Work with your parents to begin collecting your waste at breakfast and you will finish collecting after dinner that evening.</a:t>
            </a:r>
          </a:p>
          <a:p>
            <a:endParaRPr lang="en-US" b="1" dirty="0"/>
          </a:p>
        </p:txBody>
      </p:sp>
      <p:sp>
        <p:nvSpPr>
          <p:cNvPr id="4" name="Slide Number Placeholder 3"/>
          <p:cNvSpPr>
            <a:spLocks noGrp="1"/>
          </p:cNvSpPr>
          <p:nvPr>
            <p:ph type="sldNum" sz="quarter" idx="5"/>
          </p:nvPr>
        </p:nvSpPr>
        <p:spPr/>
        <p:txBody>
          <a:bodyPr/>
          <a:lstStyle/>
          <a:p>
            <a:fld id="{FF836C94-7932-4F42-B085-F387E238C945}" type="slidenum">
              <a:rPr lang="en-TH" smtClean="0"/>
              <a:t>20</a:t>
            </a:fld>
            <a:endParaRPr lang="en-TH"/>
          </a:p>
        </p:txBody>
      </p:sp>
    </p:spTree>
    <p:extLst>
      <p:ext uri="{BB962C8B-B14F-4D97-AF65-F5344CB8AC3E}">
        <p14:creationId xmlns:p14="http://schemas.microsoft.com/office/powerpoint/2010/main" val="131687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a:t>
            </a:fld>
            <a:endParaRPr lang="en-TH"/>
          </a:p>
        </p:txBody>
      </p:sp>
    </p:spTree>
    <p:extLst>
      <p:ext uri="{BB962C8B-B14F-4D97-AF65-F5344CB8AC3E}">
        <p14:creationId xmlns:p14="http://schemas.microsoft.com/office/powerpoint/2010/main" val="22172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sz="1200" b="0" dirty="0">
                <a:solidFill>
                  <a:srgbClr val="434444"/>
                </a:solidFill>
              </a:rPr>
              <a:t>After collecting the last bit of waste after dinner, work with your parents to set out three trash bags to sort the three types of waste collected: (1) Recycling (2) Food Waste, (3) Non-recyclable. With your parents, begin separating the waste collected from the two bins into the three bags. B</a:t>
            </a:r>
            <a:r>
              <a:rPr lang="en-US" dirty="0"/>
              <a:t>e sure to wear some protective gloves and label the bags. </a:t>
            </a:r>
            <a:r>
              <a:rPr lang="en-US" sz="1200" b="0" dirty="0">
                <a:solidFill>
                  <a:srgbClr val="434444"/>
                </a:solidFill>
              </a:rPr>
              <a:t>You can reference the Yes/No handout to guide you in sorting the waste correctly.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34444"/>
                </a:solidFill>
              </a:rPr>
              <a:t>*Use 2 trash bags for their food waste to prevent any leaking. </a:t>
            </a:r>
            <a:endParaRPr lang="en-US" dirty="0"/>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21</a:t>
            </a:fld>
            <a:endParaRPr lang="en-TH"/>
          </a:p>
        </p:txBody>
      </p:sp>
    </p:spTree>
    <p:extLst>
      <p:ext uri="{BB962C8B-B14F-4D97-AF65-F5344CB8AC3E}">
        <p14:creationId xmlns:p14="http://schemas.microsoft.com/office/powerpoint/2010/main" val="912274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dirty="0"/>
              <a:t>You will be given a waste audit handout which you will use to count the types of recyclables you collect. You will count the individual recyclable items and place food waste and non-recyclables in the labeled bags and bring to class to be weighed. Record each recyclable item individually and tally how many of each you have collected. </a:t>
            </a:r>
          </a:p>
        </p:txBody>
      </p:sp>
      <p:sp>
        <p:nvSpPr>
          <p:cNvPr id="4" name="Slide Number Placeholder 3"/>
          <p:cNvSpPr>
            <a:spLocks noGrp="1"/>
          </p:cNvSpPr>
          <p:nvPr>
            <p:ph type="sldNum" sz="quarter" idx="5"/>
          </p:nvPr>
        </p:nvSpPr>
        <p:spPr/>
        <p:txBody>
          <a:bodyPr/>
          <a:lstStyle/>
          <a:p>
            <a:fld id="{FF836C94-7932-4F42-B085-F387E238C945}" type="slidenum">
              <a:rPr lang="en-TH" smtClean="0"/>
              <a:t>22</a:t>
            </a:fld>
            <a:endParaRPr lang="en-TH"/>
          </a:p>
        </p:txBody>
      </p:sp>
    </p:spTree>
    <p:extLst>
      <p:ext uri="{BB962C8B-B14F-4D97-AF65-F5344CB8AC3E}">
        <p14:creationId xmlns:p14="http://schemas.microsoft.com/office/powerpoint/2010/main" val="428994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9C7F7"/>
                </a:solidFill>
              </a:rPr>
              <a:t>Schedule a class </a:t>
            </a:r>
            <a:r>
              <a:rPr lang="en-US" sz="1200" b="1" dirty="0">
                <a:solidFill>
                  <a:srgbClr val="29C7F7"/>
                </a:solidFill>
              </a:rPr>
              <a:t>“weigh in” </a:t>
            </a:r>
            <a:r>
              <a:rPr lang="en-US" sz="1200" b="0" dirty="0">
                <a:solidFill>
                  <a:srgbClr val="29C7F7"/>
                </a:solidFill>
              </a:rPr>
              <a:t>day</a:t>
            </a:r>
            <a:r>
              <a:rPr lang="en-US" sz="1200" b="1" dirty="0">
                <a:solidFill>
                  <a:srgbClr val="29C7F7"/>
                </a:solidFill>
              </a:rPr>
              <a:t> </a:t>
            </a:r>
            <a:r>
              <a:rPr lang="en-US" sz="1200" b="0" dirty="0">
                <a:solidFill>
                  <a:srgbClr val="434444"/>
                </a:solidFill>
              </a:rPr>
              <a:t>and </a:t>
            </a:r>
            <a:r>
              <a:rPr lang="en-US" sz="1200" b="1" dirty="0">
                <a:solidFill>
                  <a:srgbClr val="434444"/>
                </a:solidFill>
              </a:rPr>
              <a:t>have students </a:t>
            </a:r>
            <a:r>
              <a:rPr lang="en-US" sz="1200" b="1" dirty="0">
                <a:solidFill>
                  <a:srgbClr val="29C7F7"/>
                </a:solidFill>
              </a:rPr>
              <a:t>bring in their 3 bags with their audit handout</a:t>
            </a:r>
            <a:r>
              <a:rPr lang="en-US" sz="1200" b="0" dirty="0">
                <a:solidFill>
                  <a:srgbClr val="434444"/>
                </a:solidFill>
              </a:rPr>
              <a:t>. Using a standard scale, record the weight of each bag and the individual weight of their recyclables on the “Waste Audit Form”. </a:t>
            </a:r>
            <a:r>
              <a:rPr lang="en-US" dirty="0"/>
              <a:t>To save time have students who have similar items in their recycling bag write in the weight on their form as items are being weighed as a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weigh each of their food waste and non-recyclable bags and have them write the weight on their audit forms.</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23</a:t>
            </a:fld>
            <a:endParaRPr lang="en-TH"/>
          </a:p>
        </p:txBody>
      </p:sp>
    </p:spTree>
    <p:extLst>
      <p:ext uri="{BB962C8B-B14F-4D97-AF65-F5344CB8AC3E}">
        <p14:creationId xmlns:p14="http://schemas.microsoft.com/office/powerpoint/2010/main" val="64649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br>
              <a:rPr lang="en-US" b="1" dirty="0"/>
            </a:br>
            <a:r>
              <a:rPr lang="en-US" dirty="0"/>
              <a:t>Get out your calculators and as a class calculate the class total. Try to calculate the potential waste you may create over the next week, month, and year. </a:t>
            </a:r>
          </a:p>
          <a:p>
            <a:endParaRPr lang="en-US" dirty="0"/>
          </a:p>
          <a:p>
            <a:r>
              <a:rPr lang="en-US" b="1" dirty="0"/>
              <a:t>Ask students</a:t>
            </a:r>
            <a:r>
              <a:rPr lang="en-US" dirty="0"/>
              <a:t>:</a:t>
            </a:r>
          </a:p>
          <a:p>
            <a:r>
              <a:rPr lang="en-US" dirty="0"/>
              <a:t>What do you think about all that waste? Is it more or less than what you thought? Why?</a:t>
            </a:r>
          </a:p>
          <a:p>
            <a:r>
              <a:rPr lang="en-US" dirty="0"/>
              <a:t>What are some ways you think you can reduce this number?</a:t>
            </a:r>
          </a:p>
        </p:txBody>
      </p:sp>
      <p:sp>
        <p:nvSpPr>
          <p:cNvPr id="4" name="Slide Number Placeholder 3"/>
          <p:cNvSpPr>
            <a:spLocks noGrp="1"/>
          </p:cNvSpPr>
          <p:nvPr>
            <p:ph type="sldNum" sz="quarter" idx="5"/>
          </p:nvPr>
        </p:nvSpPr>
        <p:spPr/>
        <p:txBody>
          <a:bodyPr/>
          <a:lstStyle/>
          <a:p>
            <a:fld id="{FF836C94-7932-4F42-B085-F387E238C945}" type="slidenum">
              <a:rPr lang="en-TH" smtClean="0"/>
              <a:t>24</a:t>
            </a:fld>
            <a:endParaRPr lang="en-TH"/>
          </a:p>
        </p:txBody>
      </p:sp>
    </p:spTree>
    <p:extLst>
      <p:ext uri="{BB962C8B-B14F-4D97-AF65-F5344CB8AC3E}">
        <p14:creationId xmlns:p14="http://schemas.microsoft.com/office/powerpoint/2010/main" val="533147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waste audit form and answer any questions they may have. </a:t>
            </a:r>
          </a:p>
        </p:txBody>
      </p:sp>
      <p:sp>
        <p:nvSpPr>
          <p:cNvPr id="4" name="Slide Number Placeholder 3"/>
          <p:cNvSpPr>
            <a:spLocks noGrp="1"/>
          </p:cNvSpPr>
          <p:nvPr>
            <p:ph type="sldNum" sz="quarter" idx="5"/>
          </p:nvPr>
        </p:nvSpPr>
        <p:spPr/>
        <p:txBody>
          <a:bodyPr/>
          <a:lstStyle/>
          <a:p>
            <a:fld id="{FF836C94-7932-4F42-B085-F387E238C945}" type="slidenum">
              <a:rPr lang="en-TH" smtClean="0"/>
              <a:t>25</a:t>
            </a:fld>
            <a:endParaRPr lang="en-TH"/>
          </a:p>
        </p:txBody>
      </p:sp>
    </p:spTree>
    <p:extLst>
      <p:ext uri="{BB962C8B-B14F-4D97-AF65-F5344CB8AC3E}">
        <p14:creationId xmlns:p14="http://schemas.microsoft.com/office/powerpoint/2010/main" val="300657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3</a:t>
            </a:fld>
            <a:endParaRPr lang="en-TH"/>
          </a:p>
        </p:txBody>
      </p:sp>
    </p:spTree>
    <p:extLst>
      <p:ext uri="{BB962C8B-B14F-4D97-AF65-F5344CB8AC3E}">
        <p14:creationId xmlns:p14="http://schemas.microsoft.com/office/powerpoint/2010/main" val="81454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4</a:t>
            </a:fld>
            <a:endParaRPr lang="en-TH"/>
          </a:p>
        </p:txBody>
      </p:sp>
    </p:spTree>
    <p:extLst>
      <p:ext uri="{BB962C8B-B14F-4D97-AF65-F5344CB8AC3E}">
        <p14:creationId xmlns:p14="http://schemas.microsoft.com/office/powerpoint/2010/main" val="317485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Pre-lesson Icebreaker Exercise</a:t>
            </a:r>
          </a:p>
          <a:p>
            <a:pPr marL="0" lvl="0" indent="0" algn="l" rtl="0">
              <a:spcBef>
                <a:spcPts val="0"/>
              </a:spcBef>
              <a:spcAft>
                <a:spcPts val="0"/>
              </a:spcAft>
              <a:buNone/>
            </a:pPr>
            <a:r>
              <a:rPr lang="en-US" b="1" dirty="0"/>
              <a:t>Ask students:</a:t>
            </a:r>
          </a:p>
          <a:p>
            <a:pPr marL="0" lvl="0" indent="0" algn="l" rtl="0">
              <a:spcBef>
                <a:spcPts val="0"/>
              </a:spcBef>
              <a:spcAft>
                <a:spcPts val="0"/>
              </a:spcAft>
              <a:buNone/>
            </a:pPr>
            <a:r>
              <a:rPr lang="en-US" dirty="0"/>
              <a:t>Has anyone heard of recycling? If yes, please share with the class what they know.</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sz="1200" b="0" i="0" kern="1200" dirty="0">
                <a:solidFill>
                  <a:schemeClr val="tx1"/>
                </a:solidFill>
                <a:effectLst/>
                <a:latin typeface="+mn-lt"/>
                <a:ea typeface="+mn-ea"/>
                <a:cs typeface="+mn-cs"/>
              </a:rPr>
              <a:t>Recycling is the process of collecting and processing materials that would otherwise be thrown away as trash and turning them into new products. Recycling can benefit your community and the environment.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Now read off the images left to right starting on the top row to test their knowledge about what items displayed can and cannot be recycled.</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Order of images that will appear with each click. </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 Glass jar</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2: PET Plastic Bottle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3: Shoes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4: Metal can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5: Light bulb</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6: Juice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7: Dirty napkin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8: Pencil</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9: Plastic bag</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10: Toys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11: Cardboard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12: Garden hose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13: Banana peel </a:t>
            </a:r>
            <a:endParaRPr b="1"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en-TH" smtClean="0"/>
              <a:t>6</a:t>
            </a:fld>
            <a:endParaRPr lang="en-T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b="1" dirty="0"/>
              <a:t>(Slide duration: 3 minutes)</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200" b="1" dirty="0">
              <a:solidFill>
                <a:srgbClr val="262626"/>
              </a:solidFill>
              <a:latin typeface="Calibri"/>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1" dirty="0">
                <a:solidFill>
                  <a:srgbClr val="262626"/>
                </a:solidFill>
                <a:latin typeface="Calibri"/>
                <a:ea typeface="Calibri"/>
                <a:cs typeface="Calibri"/>
                <a:sym typeface="Calibri"/>
              </a:rPr>
              <a:t>Pass out or display this YES/NO slide – there is a printable pdf handout available for students. </a:t>
            </a: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Discuss what we can and cannot recycle based on the items in the worksheet.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What do you do with garbage at home?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Where does it go?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If you put everybody’s garbage into a big pile, how much would there be? Would it be too much?</a:t>
            </a:r>
            <a:endParaRPr lang="en-US" dirty="0"/>
          </a:p>
          <a:p>
            <a:pPr marL="0" lvl="0" indent="0" algn="l" rtl="0">
              <a:spcBef>
                <a:spcPts val="0"/>
              </a:spcBef>
              <a:spcAft>
                <a:spcPts val="0"/>
              </a:spcAft>
              <a:buNone/>
            </a:pPr>
            <a:endParaRPr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en-TH" smtClean="0"/>
              <a:t>7</a:t>
            </a:fld>
            <a:endParaRPr lang="en-T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dirty="0"/>
              <a:t>So how can we help to prevent waste leakage on land so that our waste and recyclables do not enter the ocean?</a:t>
            </a:r>
          </a:p>
          <a:p>
            <a:r>
              <a:rPr lang="en-US" dirty="0"/>
              <a:t>How do we properly recycle?</a:t>
            </a:r>
          </a:p>
          <a:p>
            <a:r>
              <a:rPr lang="en-US" dirty="0"/>
              <a:t>What can we recycle? Examples?</a:t>
            </a:r>
          </a:p>
          <a:p>
            <a:endParaRPr lang="en-US" dirty="0"/>
          </a:p>
          <a:p>
            <a:r>
              <a:rPr lang="en-US" b="1" dirty="0"/>
              <a:t>Answers</a:t>
            </a:r>
            <a:r>
              <a:rPr lang="en-US" dirty="0"/>
              <a:t>:</a:t>
            </a:r>
          </a:p>
          <a:p>
            <a:r>
              <a:rPr lang="en-US" dirty="0"/>
              <a:t>Practice the 3 steps to recycling.</a:t>
            </a:r>
          </a:p>
          <a:p>
            <a:r>
              <a:rPr lang="en-US" dirty="0"/>
              <a:t>We can recycle PET plastic bottles (find the #1 on the bottom of the bottle), metal, paper, and glass. </a:t>
            </a:r>
          </a:p>
        </p:txBody>
      </p:sp>
      <p:sp>
        <p:nvSpPr>
          <p:cNvPr id="4" name="Slide Number Placeholder 3"/>
          <p:cNvSpPr>
            <a:spLocks noGrp="1"/>
          </p:cNvSpPr>
          <p:nvPr>
            <p:ph type="sldNum" sz="quarter" idx="5"/>
          </p:nvPr>
        </p:nvSpPr>
        <p:spPr/>
        <p:txBody>
          <a:bodyPr/>
          <a:lstStyle/>
          <a:p>
            <a:fld id="{FF836C94-7932-4F42-B085-F387E238C945}" type="slidenum">
              <a:rPr lang="en-TH" smtClean="0"/>
              <a:t>8</a:t>
            </a:fld>
            <a:endParaRPr lang="en-TH"/>
          </a:p>
        </p:txBody>
      </p:sp>
    </p:spTree>
    <p:extLst>
      <p:ext uri="{BB962C8B-B14F-4D97-AF65-F5344CB8AC3E}">
        <p14:creationId xmlns:p14="http://schemas.microsoft.com/office/powerpoint/2010/main" val="358627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29C7F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29C7F7"/>
                </a:solidFill>
              </a:rPr>
              <a:t>Tell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29C7F7"/>
                </a:solidFill>
              </a:rPr>
              <a:t>Learn to avoid common recycling mistakes, </a:t>
            </a:r>
            <a:r>
              <a:rPr lang="en-TH" sz="1200" b="0" dirty="0">
                <a:solidFill>
                  <a:srgbClr val="29C7F7"/>
                </a:solidFill>
              </a:rPr>
              <a:t>tell the difference between what</a:t>
            </a:r>
            <a:r>
              <a:rPr lang="en-US" sz="1200" b="0" dirty="0">
                <a:solidFill>
                  <a:srgbClr val="29C7F7"/>
                </a:solidFill>
              </a:rPr>
              <a:t> is </a:t>
            </a:r>
            <a:r>
              <a:rPr lang="en-TH" sz="1200" b="0" dirty="0">
                <a:solidFill>
                  <a:srgbClr val="29C7F7"/>
                </a:solidFill>
              </a:rPr>
              <a:t>recyclable and what</a:t>
            </a:r>
            <a:r>
              <a:rPr lang="en-US" sz="1200" b="0" dirty="0">
                <a:solidFill>
                  <a:srgbClr val="29C7F7"/>
                </a:solidFill>
              </a:rPr>
              <a:t> is</a:t>
            </a:r>
            <a:r>
              <a:rPr lang="en-TH" sz="1200" b="0" dirty="0">
                <a:solidFill>
                  <a:srgbClr val="29C7F7"/>
                </a:solidFill>
              </a:rPr>
              <a:t> not, and use best practice</a:t>
            </a:r>
            <a:r>
              <a:rPr lang="en-US" sz="1200" b="0" dirty="0">
                <a:solidFill>
                  <a:srgbClr val="29C7F7"/>
                </a:solidFill>
              </a:rPr>
              <a:t>s</a:t>
            </a:r>
            <a:r>
              <a:rPr lang="en-TH" sz="1200" b="0" dirty="0">
                <a:solidFill>
                  <a:srgbClr val="29C7F7"/>
                </a:solidFill>
              </a:rPr>
              <a:t> </a:t>
            </a:r>
            <a:r>
              <a:rPr lang="en-US" sz="1200" b="0" dirty="0">
                <a:solidFill>
                  <a:srgbClr val="29C7F7"/>
                </a:solidFill>
              </a:rPr>
              <a:t>to</a:t>
            </a:r>
            <a:r>
              <a:rPr lang="en-TH" sz="1200" b="0" dirty="0">
                <a:solidFill>
                  <a:srgbClr val="29C7F7"/>
                </a:solidFill>
              </a:rPr>
              <a:t> keep your recycling clean and simple. You can really make a difference</a:t>
            </a:r>
            <a:r>
              <a:rPr lang="en-US" sz="1200" b="0" dirty="0">
                <a:solidFill>
                  <a:srgbClr val="29C7F7"/>
                </a:solidFill>
              </a:rPr>
              <a:t> using these tips and best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29C7F7"/>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Separate multilayered objects like some food packaging labels or labels on bottles.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Keep recycling dry, preferably less than a teaspoon of liquid.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If your recycling bin smells bad, there is a good change there is rotting food or liquid inside and the bin is contaminated, do not recycle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If you can poke your finger through a piece of plastic, it cannot be recycled, like plastic bags or food wrapping.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dirty="0">
                <a:solidFill>
                  <a:srgbClr val="29C7F7"/>
                </a:solidFill>
              </a:rPr>
              <a:t>Anything smaller than an ID card should not be recycled.</a:t>
            </a:r>
            <a:endParaRPr lang="en-TH" sz="1200" b="0" dirty="0">
              <a:solidFill>
                <a:srgbClr val="29C7F7"/>
              </a:solidFill>
            </a:endParaRPr>
          </a:p>
        </p:txBody>
      </p:sp>
      <p:sp>
        <p:nvSpPr>
          <p:cNvPr id="4" name="Slide Number Placeholder 3"/>
          <p:cNvSpPr>
            <a:spLocks noGrp="1"/>
          </p:cNvSpPr>
          <p:nvPr>
            <p:ph type="sldNum" sz="quarter" idx="5"/>
          </p:nvPr>
        </p:nvSpPr>
        <p:spPr/>
        <p:txBody>
          <a:bodyPr/>
          <a:lstStyle/>
          <a:p>
            <a:fld id="{FF836C94-7932-4F42-B085-F387E238C945}" type="slidenum">
              <a:rPr lang="en-TH" smtClean="0"/>
              <a:t>9</a:t>
            </a:fld>
            <a:endParaRPr lang="en-TH"/>
          </a:p>
        </p:txBody>
      </p:sp>
    </p:spTree>
    <p:extLst>
      <p:ext uri="{BB962C8B-B14F-4D97-AF65-F5344CB8AC3E}">
        <p14:creationId xmlns:p14="http://schemas.microsoft.com/office/powerpoint/2010/main" val="1641788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sz="1200" b="0" i="0" kern="1200" dirty="0">
                <a:solidFill>
                  <a:schemeClr val="tx1"/>
                </a:solidFill>
                <a:effectLst/>
                <a:latin typeface="+mn-lt"/>
                <a:ea typeface="+mn-ea"/>
                <a:cs typeface="+mn-cs"/>
              </a:rPr>
              <a:t>The world generates at least 3.5 million tons of solid waste a day, 10 times the amount a century ago. The current average global population increase is estimated at 81 million people per year. With more people comes more consumption, and as a result there will be even more waste being created.</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students: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 you know how much waste the average person creates each day?</a:t>
            </a:r>
            <a:endParaRPr lang="en-US" b="1" dirty="0"/>
          </a:p>
          <a:p>
            <a:endParaRPr lang="en-US" b="1" dirty="0"/>
          </a:p>
          <a:p>
            <a:r>
              <a:rPr lang="en-US" b="1" dirty="0"/>
              <a:t>Tell students:</a:t>
            </a:r>
          </a:p>
          <a:p>
            <a:r>
              <a:rPr lang="en-US" b="1" dirty="0"/>
              <a:t>Click 1: </a:t>
            </a:r>
            <a:r>
              <a:rPr lang="en-US" b="0" dirty="0"/>
              <a:t>4 bundles of bananas</a:t>
            </a:r>
          </a:p>
          <a:p>
            <a:r>
              <a:rPr lang="en-US" b="1" dirty="0"/>
              <a:t>Click 2: </a:t>
            </a:r>
            <a:r>
              <a:rPr lang="en-US" b="0" dirty="0"/>
              <a:t>2 full rotisserie chickens</a:t>
            </a:r>
          </a:p>
          <a:p>
            <a:r>
              <a:rPr lang="en-US" b="1" dirty="0"/>
              <a:t>Click 3: </a:t>
            </a:r>
            <a:r>
              <a:rPr lang="en-US" b="0" dirty="0"/>
              <a:t>1 sack of potatoes</a:t>
            </a:r>
          </a:p>
          <a:p>
            <a:r>
              <a:rPr lang="en-US" b="1" dirty="0"/>
              <a:t>Click 4: </a:t>
            </a:r>
            <a:r>
              <a:rPr lang="en-US" b="0" dirty="0"/>
              <a:t>a small dog</a:t>
            </a:r>
          </a:p>
          <a:p>
            <a:endParaRPr lang="en-US" b="1" dirty="0"/>
          </a:p>
          <a:p>
            <a:r>
              <a:rPr lang="en-US" b="1" dirty="0"/>
              <a:t>Ask students:</a:t>
            </a:r>
          </a:p>
          <a:p>
            <a:r>
              <a:rPr lang="en-US" dirty="0"/>
              <a:t>How much waste is that per week? Per month? Per year?</a:t>
            </a:r>
          </a:p>
          <a:p>
            <a:endParaRPr lang="en-US" dirty="0"/>
          </a:p>
          <a:p>
            <a:r>
              <a:rPr lang="en-US" b="1" dirty="0"/>
              <a:t>Answers</a:t>
            </a:r>
            <a:r>
              <a:rPr lang="en-US" dirty="0"/>
              <a:t>:</a:t>
            </a:r>
          </a:p>
          <a:p>
            <a:r>
              <a:rPr lang="en-US" dirty="0"/>
              <a:t>Week = 31.5lbs/14kg</a:t>
            </a:r>
          </a:p>
          <a:p>
            <a:r>
              <a:rPr lang="en-US" dirty="0"/>
              <a:t>Month = 135lbs/60kg</a:t>
            </a:r>
          </a:p>
          <a:p>
            <a:r>
              <a:rPr lang="en-US" dirty="0"/>
              <a:t>Year = 1,642.5lbs/730kg</a:t>
            </a:r>
          </a:p>
        </p:txBody>
      </p:sp>
      <p:sp>
        <p:nvSpPr>
          <p:cNvPr id="4" name="Slide Number Placeholder 3"/>
          <p:cNvSpPr>
            <a:spLocks noGrp="1"/>
          </p:cNvSpPr>
          <p:nvPr>
            <p:ph type="sldNum" sz="quarter" idx="5"/>
          </p:nvPr>
        </p:nvSpPr>
        <p:spPr/>
        <p:txBody>
          <a:bodyPr/>
          <a:lstStyle/>
          <a:p>
            <a:fld id="{FF836C94-7932-4F42-B085-F387E238C945}" type="slidenum">
              <a:rPr lang="en-TH" smtClean="0"/>
              <a:t>10</a:t>
            </a:fld>
            <a:endParaRPr lang="en-TH"/>
          </a:p>
        </p:txBody>
      </p:sp>
    </p:spTree>
    <p:extLst>
      <p:ext uri="{BB962C8B-B14F-4D97-AF65-F5344CB8AC3E}">
        <p14:creationId xmlns:p14="http://schemas.microsoft.com/office/powerpoint/2010/main" val="1066811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4EE1-B63B-BE4E-AB16-70CF45BFF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H"/>
          </a:p>
        </p:txBody>
      </p:sp>
      <p:sp>
        <p:nvSpPr>
          <p:cNvPr id="3" name="Subtitle 2">
            <a:extLst>
              <a:ext uri="{FF2B5EF4-FFF2-40B4-BE49-F238E27FC236}">
                <a16:creationId xmlns:a16="http://schemas.microsoft.com/office/drawing/2014/main" id="{468E83AC-8122-1644-AEC9-00CF172D7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E9C5C580-8688-F04F-AEF5-7EBF26FF174D}"/>
              </a:ext>
            </a:extLst>
          </p:cNvPr>
          <p:cNvSpPr>
            <a:spLocks noGrp="1"/>
          </p:cNvSpPr>
          <p:nvPr>
            <p:ph type="dt" sz="half" idx="10"/>
          </p:nvPr>
        </p:nvSpPr>
        <p:spPr/>
        <p:txBody>
          <a:bodyPr/>
          <a:lstStyle/>
          <a:p>
            <a:fld id="{10B589AC-DE90-2A47-BD14-09EE2B958266}" type="datetime1">
              <a:rPr lang="en-US" smtClean="0"/>
              <a:t>7/28/22</a:t>
            </a:fld>
            <a:endParaRPr lang="en-TH"/>
          </a:p>
        </p:txBody>
      </p:sp>
      <p:sp>
        <p:nvSpPr>
          <p:cNvPr id="5" name="Footer Placeholder 4">
            <a:extLst>
              <a:ext uri="{FF2B5EF4-FFF2-40B4-BE49-F238E27FC236}">
                <a16:creationId xmlns:a16="http://schemas.microsoft.com/office/drawing/2014/main" id="{0AABADA4-210D-CE4A-BD85-FD6AA125F9DA}"/>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80D8F17-A845-ED46-8F21-2433E2F39FF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79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9353-1F88-1D45-8C1C-4355B17879EE}"/>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B9DEE624-D473-ED48-AA04-97E74408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5793C11D-502C-284A-A48F-A273D4D9D23F}"/>
              </a:ext>
            </a:extLst>
          </p:cNvPr>
          <p:cNvSpPr>
            <a:spLocks noGrp="1"/>
          </p:cNvSpPr>
          <p:nvPr>
            <p:ph type="dt" sz="half" idx="10"/>
          </p:nvPr>
        </p:nvSpPr>
        <p:spPr/>
        <p:txBody>
          <a:bodyPr/>
          <a:lstStyle/>
          <a:p>
            <a:fld id="{E182643E-9037-F843-8F41-4C187E1A3B68}" type="datetime1">
              <a:rPr lang="en-US" smtClean="0"/>
              <a:t>7/28/22</a:t>
            </a:fld>
            <a:endParaRPr lang="en-TH"/>
          </a:p>
        </p:txBody>
      </p:sp>
      <p:sp>
        <p:nvSpPr>
          <p:cNvPr id="5" name="Footer Placeholder 4">
            <a:extLst>
              <a:ext uri="{FF2B5EF4-FFF2-40B4-BE49-F238E27FC236}">
                <a16:creationId xmlns:a16="http://schemas.microsoft.com/office/drawing/2014/main" id="{1C679FD9-B53B-E442-83C2-20C0B6B24E8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90758E4-E1DD-924B-B957-FF18BB9973ED}"/>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78138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80E8C-BA96-7A4E-9059-AF2646CBF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EFB0D4B5-EBDA-3541-9C72-E257B12A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F0BFC34-9CDA-3242-B269-740CB1C9BEE7}"/>
              </a:ext>
            </a:extLst>
          </p:cNvPr>
          <p:cNvSpPr>
            <a:spLocks noGrp="1"/>
          </p:cNvSpPr>
          <p:nvPr>
            <p:ph type="dt" sz="half" idx="10"/>
          </p:nvPr>
        </p:nvSpPr>
        <p:spPr/>
        <p:txBody>
          <a:bodyPr/>
          <a:lstStyle/>
          <a:p>
            <a:fld id="{D128C217-283A-724E-852A-E90023B4F06C}" type="datetime1">
              <a:rPr lang="en-US" smtClean="0"/>
              <a:t>7/28/22</a:t>
            </a:fld>
            <a:endParaRPr lang="en-TH"/>
          </a:p>
        </p:txBody>
      </p:sp>
      <p:sp>
        <p:nvSpPr>
          <p:cNvPr id="5" name="Footer Placeholder 4">
            <a:extLst>
              <a:ext uri="{FF2B5EF4-FFF2-40B4-BE49-F238E27FC236}">
                <a16:creationId xmlns:a16="http://schemas.microsoft.com/office/drawing/2014/main" id="{517E7131-C714-B643-BE1C-791BC99CAA2C}"/>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74C7A4E-8F3F-1948-9834-53B02456DDD3}"/>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261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A306-E8A0-6E46-98A5-5EBC53D04E49}"/>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444BBE89-CE52-9A43-A1CD-94B7EAC2B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0E9ADE00-9568-1B48-AC35-40BE2CFC0BEA}"/>
              </a:ext>
            </a:extLst>
          </p:cNvPr>
          <p:cNvSpPr>
            <a:spLocks noGrp="1"/>
          </p:cNvSpPr>
          <p:nvPr>
            <p:ph type="dt" sz="half" idx="10"/>
          </p:nvPr>
        </p:nvSpPr>
        <p:spPr/>
        <p:txBody>
          <a:bodyPr/>
          <a:lstStyle/>
          <a:p>
            <a:fld id="{E6CDC42A-7768-E248-9831-BAECBEFFFF2D}" type="datetime1">
              <a:rPr lang="en-US" smtClean="0"/>
              <a:t>7/28/22</a:t>
            </a:fld>
            <a:endParaRPr lang="en-TH"/>
          </a:p>
        </p:txBody>
      </p:sp>
      <p:sp>
        <p:nvSpPr>
          <p:cNvPr id="5" name="Footer Placeholder 4">
            <a:extLst>
              <a:ext uri="{FF2B5EF4-FFF2-40B4-BE49-F238E27FC236}">
                <a16:creationId xmlns:a16="http://schemas.microsoft.com/office/drawing/2014/main" id="{8A732A25-E56F-AF42-9AED-F53632C4DC03}"/>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FD3C3453-816D-954B-914F-D9827F5E17DA}"/>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83434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7E60-B47C-6A44-A7A4-923BA1261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710C1A69-5D44-1C4A-BCF3-F6815A3E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A92E3-C7E8-E64F-A51E-7A0944ABEBBB}"/>
              </a:ext>
            </a:extLst>
          </p:cNvPr>
          <p:cNvSpPr>
            <a:spLocks noGrp="1"/>
          </p:cNvSpPr>
          <p:nvPr>
            <p:ph type="dt" sz="half" idx="10"/>
          </p:nvPr>
        </p:nvSpPr>
        <p:spPr/>
        <p:txBody>
          <a:bodyPr/>
          <a:lstStyle/>
          <a:p>
            <a:fld id="{785811E5-E6E5-C74F-AAC8-690CCE7CAE39}" type="datetime1">
              <a:rPr lang="en-US" smtClean="0"/>
              <a:t>7/28/22</a:t>
            </a:fld>
            <a:endParaRPr lang="en-TH"/>
          </a:p>
        </p:txBody>
      </p:sp>
      <p:sp>
        <p:nvSpPr>
          <p:cNvPr id="5" name="Footer Placeholder 4">
            <a:extLst>
              <a:ext uri="{FF2B5EF4-FFF2-40B4-BE49-F238E27FC236}">
                <a16:creationId xmlns:a16="http://schemas.microsoft.com/office/drawing/2014/main" id="{4E3446C1-019E-CE4E-BFAA-A9AF435513E6}"/>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58D03C4-D89F-AA41-B821-D34587A6E0C7}"/>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9641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B5BC-9016-3D45-9547-72C1BF6EF7DA}"/>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6FB8070C-A2E8-F14D-9023-1F99A50B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8238C457-F509-2442-94DD-5807E1383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806ABCBF-8E5F-A94E-8A8F-BF412A299764}"/>
              </a:ext>
            </a:extLst>
          </p:cNvPr>
          <p:cNvSpPr>
            <a:spLocks noGrp="1"/>
          </p:cNvSpPr>
          <p:nvPr>
            <p:ph type="dt" sz="half" idx="10"/>
          </p:nvPr>
        </p:nvSpPr>
        <p:spPr/>
        <p:txBody>
          <a:bodyPr/>
          <a:lstStyle/>
          <a:p>
            <a:fld id="{31CFBDB7-02E6-B14B-BE7B-DC843D44381A}" type="datetime1">
              <a:rPr lang="en-US" smtClean="0"/>
              <a:t>7/28/22</a:t>
            </a:fld>
            <a:endParaRPr lang="en-TH"/>
          </a:p>
        </p:txBody>
      </p:sp>
      <p:sp>
        <p:nvSpPr>
          <p:cNvPr id="6" name="Footer Placeholder 5">
            <a:extLst>
              <a:ext uri="{FF2B5EF4-FFF2-40B4-BE49-F238E27FC236}">
                <a16:creationId xmlns:a16="http://schemas.microsoft.com/office/drawing/2014/main" id="{AA0B4626-C681-3D43-B5BE-F389511DADED}"/>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D8D8A2FC-C8D3-F244-9F64-970979A6B0E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36703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4E86-3A6C-C54B-B09B-BF6E20D2C368}"/>
              </a:ext>
            </a:extLst>
          </p:cNvPr>
          <p:cNvSpPr>
            <a:spLocks noGrp="1"/>
          </p:cNvSpPr>
          <p:nvPr>
            <p:ph type="title"/>
          </p:nvPr>
        </p:nvSpPr>
        <p:spPr>
          <a:xfrm>
            <a:off x="839788" y="365125"/>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A92C87BF-7195-D147-A93B-1C624D1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9DA5A-5647-0447-92CF-8D3AAC94F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98E97727-395C-634B-9D65-B848AD911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7CA8E-8E04-1F40-93C2-14E18EF6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663E6C74-5F1D-F441-A9B1-9918AF355FEE}"/>
              </a:ext>
            </a:extLst>
          </p:cNvPr>
          <p:cNvSpPr>
            <a:spLocks noGrp="1"/>
          </p:cNvSpPr>
          <p:nvPr>
            <p:ph type="dt" sz="half" idx="10"/>
          </p:nvPr>
        </p:nvSpPr>
        <p:spPr/>
        <p:txBody>
          <a:bodyPr/>
          <a:lstStyle/>
          <a:p>
            <a:fld id="{5EA8CF36-7805-D142-AFB6-90DD90B27D20}" type="datetime1">
              <a:rPr lang="en-US" smtClean="0"/>
              <a:t>7/28/22</a:t>
            </a:fld>
            <a:endParaRPr lang="en-TH"/>
          </a:p>
        </p:txBody>
      </p:sp>
      <p:sp>
        <p:nvSpPr>
          <p:cNvPr id="8" name="Footer Placeholder 7">
            <a:extLst>
              <a:ext uri="{FF2B5EF4-FFF2-40B4-BE49-F238E27FC236}">
                <a16:creationId xmlns:a16="http://schemas.microsoft.com/office/drawing/2014/main" id="{209EFF62-DEEE-724C-961B-71B4FD266B81}"/>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C1A10A5F-7BF0-D34E-B035-8F889E4A406E}"/>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402432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C917-8E66-DA46-87AD-0D4FE4FBD335}"/>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9EF16F3C-2804-544F-93A2-AFF36EBB4FCC}"/>
              </a:ext>
            </a:extLst>
          </p:cNvPr>
          <p:cNvSpPr>
            <a:spLocks noGrp="1"/>
          </p:cNvSpPr>
          <p:nvPr>
            <p:ph type="dt" sz="half" idx="10"/>
          </p:nvPr>
        </p:nvSpPr>
        <p:spPr/>
        <p:txBody>
          <a:bodyPr/>
          <a:lstStyle/>
          <a:p>
            <a:fld id="{B415DCC4-5D7E-DE41-B964-4939613A4D11}" type="datetime1">
              <a:rPr lang="en-US" smtClean="0"/>
              <a:t>7/28/22</a:t>
            </a:fld>
            <a:endParaRPr lang="en-TH"/>
          </a:p>
        </p:txBody>
      </p:sp>
      <p:sp>
        <p:nvSpPr>
          <p:cNvPr id="4" name="Footer Placeholder 3">
            <a:extLst>
              <a:ext uri="{FF2B5EF4-FFF2-40B4-BE49-F238E27FC236}">
                <a16:creationId xmlns:a16="http://schemas.microsoft.com/office/drawing/2014/main" id="{DF51ED7C-B9BF-384A-AE8E-FCB71492EFED}"/>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7DA27A65-C328-9747-9354-5DE747C5269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77804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24F51-B099-2540-B1F5-841C439AF9D9}"/>
              </a:ext>
            </a:extLst>
          </p:cNvPr>
          <p:cNvSpPr>
            <a:spLocks noGrp="1"/>
          </p:cNvSpPr>
          <p:nvPr>
            <p:ph type="dt" sz="half" idx="10"/>
          </p:nvPr>
        </p:nvSpPr>
        <p:spPr/>
        <p:txBody>
          <a:bodyPr/>
          <a:lstStyle/>
          <a:p>
            <a:fld id="{53B8ECC2-AF44-7248-AF30-0A2D7703C2BF}" type="datetime1">
              <a:rPr lang="en-US" smtClean="0"/>
              <a:t>7/28/22</a:t>
            </a:fld>
            <a:endParaRPr lang="en-TH"/>
          </a:p>
        </p:txBody>
      </p:sp>
      <p:sp>
        <p:nvSpPr>
          <p:cNvPr id="3" name="Footer Placeholder 2">
            <a:extLst>
              <a:ext uri="{FF2B5EF4-FFF2-40B4-BE49-F238E27FC236}">
                <a16:creationId xmlns:a16="http://schemas.microsoft.com/office/drawing/2014/main" id="{0ABAB8C5-D0A9-2641-B5D1-1D5EAF60CC0F}"/>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C89179B9-10E4-8441-B2EF-62F864569CDF}"/>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39882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AA05-E0BE-8447-819C-2B901F15D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3CF21126-0100-4047-A9CE-705FCF5EE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0AB8D933-AF40-5A4E-8336-57DD2EB14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AD089-2996-E346-8C1D-71682D63D2E8}"/>
              </a:ext>
            </a:extLst>
          </p:cNvPr>
          <p:cNvSpPr>
            <a:spLocks noGrp="1"/>
          </p:cNvSpPr>
          <p:nvPr>
            <p:ph type="dt" sz="half" idx="10"/>
          </p:nvPr>
        </p:nvSpPr>
        <p:spPr/>
        <p:txBody>
          <a:bodyPr/>
          <a:lstStyle/>
          <a:p>
            <a:fld id="{B02AFFE4-3600-B644-B585-F6EB763FD5E1}" type="datetime1">
              <a:rPr lang="en-US" smtClean="0"/>
              <a:t>7/28/22</a:t>
            </a:fld>
            <a:endParaRPr lang="en-TH"/>
          </a:p>
        </p:txBody>
      </p:sp>
      <p:sp>
        <p:nvSpPr>
          <p:cNvPr id="6" name="Footer Placeholder 5">
            <a:extLst>
              <a:ext uri="{FF2B5EF4-FFF2-40B4-BE49-F238E27FC236}">
                <a16:creationId xmlns:a16="http://schemas.microsoft.com/office/drawing/2014/main" id="{B72C6E69-B142-1243-89F8-CD508324FC7E}"/>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C7970FB-6E61-684F-8886-DB1F30150432}"/>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8167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F32D-D4B0-484E-B628-1DC55366C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22445EC6-3D67-FF4D-A80C-8A98978A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a:p>
        </p:txBody>
      </p:sp>
      <p:sp>
        <p:nvSpPr>
          <p:cNvPr id="4" name="Text Placeholder 3">
            <a:extLst>
              <a:ext uri="{FF2B5EF4-FFF2-40B4-BE49-F238E27FC236}">
                <a16:creationId xmlns:a16="http://schemas.microsoft.com/office/drawing/2014/main" id="{004CA7B1-529B-E54D-8974-0AAB1C28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B30F5F-5C6A-A041-808D-0A335F5923A7}"/>
              </a:ext>
            </a:extLst>
          </p:cNvPr>
          <p:cNvSpPr>
            <a:spLocks noGrp="1"/>
          </p:cNvSpPr>
          <p:nvPr>
            <p:ph type="dt" sz="half" idx="10"/>
          </p:nvPr>
        </p:nvSpPr>
        <p:spPr/>
        <p:txBody>
          <a:bodyPr/>
          <a:lstStyle/>
          <a:p>
            <a:fld id="{1C4B2728-4DCC-1241-BE18-46EF0F0C14F8}" type="datetime1">
              <a:rPr lang="en-US" smtClean="0"/>
              <a:t>7/28/22</a:t>
            </a:fld>
            <a:endParaRPr lang="en-TH"/>
          </a:p>
        </p:txBody>
      </p:sp>
      <p:sp>
        <p:nvSpPr>
          <p:cNvPr id="6" name="Footer Placeholder 5">
            <a:extLst>
              <a:ext uri="{FF2B5EF4-FFF2-40B4-BE49-F238E27FC236}">
                <a16:creationId xmlns:a16="http://schemas.microsoft.com/office/drawing/2014/main" id="{071704A5-CF76-9F42-946A-611430647A72}"/>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0C7F2FC2-9EDD-6141-8CBD-154CE102E1D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26926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66240-0D24-CB47-BA65-BD2D1054B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86156FCB-3A1A-DB40-A5E3-7304EE4B6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5D0FDEF-F205-F14A-942F-B36FC972B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AD608-FEE3-174F-8C6A-792ACD1BE2AC}" type="datetime1">
              <a:rPr lang="en-US" smtClean="0"/>
              <a:t>7/28/22</a:t>
            </a:fld>
            <a:endParaRPr lang="en-TH"/>
          </a:p>
        </p:txBody>
      </p:sp>
      <p:sp>
        <p:nvSpPr>
          <p:cNvPr id="5" name="Footer Placeholder 4">
            <a:extLst>
              <a:ext uri="{FF2B5EF4-FFF2-40B4-BE49-F238E27FC236}">
                <a16:creationId xmlns:a16="http://schemas.microsoft.com/office/drawing/2014/main" id="{C5ADBDFC-38D0-E74E-92BD-28AC6110F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F3FE4F6D-7E08-2040-A059-38E1E264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EDE7-8061-9B4D-88A1-7EA83A94C31B}" type="slidenum">
              <a:rPr lang="en-TH" smtClean="0"/>
              <a:t>‹#›</a:t>
            </a:fld>
            <a:endParaRPr lang="en-TH"/>
          </a:p>
        </p:txBody>
      </p:sp>
    </p:spTree>
    <p:extLst>
      <p:ext uri="{BB962C8B-B14F-4D97-AF65-F5344CB8AC3E}">
        <p14:creationId xmlns:p14="http://schemas.microsoft.com/office/powerpoint/2010/main" val="89270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20.png"/><Relationship Id="rId1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6.jpeg"/><Relationship Id="rId5" Type="http://schemas.openxmlformats.org/officeDocument/2006/relationships/image" Target="../media/image7.png"/><Relationship Id="rId10" Type="http://schemas.openxmlformats.org/officeDocument/2006/relationships/image" Target="../media/image25.jpeg"/><Relationship Id="rId4" Type="http://schemas.openxmlformats.org/officeDocument/2006/relationships/image" Target="../media/image23.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5CC82869-BAED-F743-BEF6-979F8A476AC9}"/>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E09CAF2-5ADF-4EB8-8F1E-B021F31B55C9}"/>
              </a:ext>
            </a:extLst>
          </p:cNvPr>
          <p:cNvSpPr>
            <a:spLocks noGrp="1"/>
          </p:cNvSpPr>
          <p:nvPr>
            <p:ph type="sldNum" sz="quarter" idx="12"/>
          </p:nvPr>
        </p:nvSpPr>
        <p:spPr/>
        <p:txBody>
          <a:bodyPr/>
          <a:lstStyle/>
          <a:p>
            <a:fld id="{A49FEDE7-8061-9B4D-88A1-7EA83A94C31B}" type="slidenum">
              <a:rPr lang="en-TH" smtClean="0"/>
              <a:t>1</a:t>
            </a:fld>
            <a:endParaRPr lang="en-TH"/>
          </a:p>
        </p:txBody>
      </p:sp>
    </p:spTree>
    <p:extLst>
      <p:ext uri="{BB962C8B-B14F-4D97-AF65-F5344CB8AC3E}">
        <p14:creationId xmlns:p14="http://schemas.microsoft.com/office/powerpoint/2010/main" val="6507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13136" y="664608"/>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How much waste does the average person create each day?</a:t>
            </a:r>
          </a:p>
        </p:txBody>
      </p:sp>
      <p:grpSp>
        <p:nvGrpSpPr>
          <p:cNvPr id="2" name="Group 1">
            <a:extLst>
              <a:ext uri="{FF2B5EF4-FFF2-40B4-BE49-F238E27FC236}">
                <a16:creationId xmlns:a16="http://schemas.microsoft.com/office/drawing/2014/main" id="{D5461376-8FDB-F947-AEC5-8F8022E2E605}"/>
              </a:ext>
            </a:extLst>
          </p:cNvPr>
          <p:cNvGrpSpPr/>
          <p:nvPr/>
        </p:nvGrpSpPr>
        <p:grpSpPr>
          <a:xfrm>
            <a:off x="1287015" y="1845859"/>
            <a:ext cx="4439978" cy="1815152"/>
            <a:chOff x="1287015" y="1845859"/>
            <a:chExt cx="4439978" cy="1815152"/>
          </a:xfrm>
        </p:grpSpPr>
        <p:sp>
          <p:nvSpPr>
            <p:cNvPr id="28" name="Oval 27">
              <a:extLst>
                <a:ext uri="{FF2B5EF4-FFF2-40B4-BE49-F238E27FC236}">
                  <a16:creationId xmlns:a16="http://schemas.microsoft.com/office/drawing/2014/main" id="{22875D60-F30B-CF42-97BF-E305DDE3F57F}"/>
                </a:ext>
              </a:extLst>
            </p:cNvPr>
            <p:cNvSpPr/>
            <p:nvPr/>
          </p:nvSpPr>
          <p:spPr>
            <a:xfrm>
              <a:off x="1287015" y="184585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8" name="Picture 7">
              <a:extLst>
                <a:ext uri="{FF2B5EF4-FFF2-40B4-BE49-F238E27FC236}">
                  <a16:creationId xmlns:a16="http://schemas.microsoft.com/office/drawing/2014/main" id="{E8E0F4DA-EACE-F142-B7E8-70B86A956386}"/>
                </a:ext>
              </a:extLst>
            </p:cNvPr>
            <p:cNvPicPr>
              <a:picLocks noChangeAspect="1"/>
            </p:cNvPicPr>
            <p:nvPr/>
          </p:nvPicPr>
          <p:blipFill>
            <a:blip r:embed="rId5"/>
            <a:stretch>
              <a:fillRect/>
            </a:stretch>
          </p:blipFill>
          <p:spPr>
            <a:xfrm>
              <a:off x="1346649" y="1864106"/>
              <a:ext cx="1699146" cy="1699146"/>
            </a:xfrm>
            <a:prstGeom prst="rect">
              <a:avLst/>
            </a:prstGeom>
          </p:spPr>
        </p:pic>
        <p:sp>
          <p:nvSpPr>
            <p:cNvPr id="32" name="Rectangle 31">
              <a:extLst>
                <a:ext uri="{FF2B5EF4-FFF2-40B4-BE49-F238E27FC236}">
                  <a16:creationId xmlns:a16="http://schemas.microsoft.com/office/drawing/2014/main" id="{1C9AA0BC-CE05-F24B-BC19-5A1DED7550B9}"/>
                </a:ext>
              </a:extLst>
            </p:cNvPr>
            <p:cNvSpPr/>
            <p:nvPr/>
          </p:nvSpPr>
          <p:spPr>
            <a:xfrm>
              <a:off x="3370426" y="2273912"/>
              <a:ext cx="2356567" cy="734945"/>
            </a:xfrm>
            <a:prstGeom prst="rect">
              <a:avLst/>
            </a:prstGeom>
          </p:spPr>
          <p:txBody>
            <a:bodyPr wrap="square">
              <a:spAutoFit/>
            </a:bodyPr>
            <a:lstStyle/>
            <a:p>
              <a:pPr>
                <a:lnSpc>
                  <a:spcPct val="120000"/>
                </a:lnSpc>
              </a:pPr>
              <a:r>
                <a:rPr lang="en-US" b="1" dirty="0">
                  <a:solidFill>
                    <a:srgbClr val="262626"/>
                  </a:solidFill>
                </a:rPr>
                <a:t>4 bundles of bananas </a:t>
              </a:r>
            </a:p>
            <a:p>
              <a:pPr>
                <a:lnSpc>
                  <a:spcPct val="120000"/>
                </a:lnSpc>
              </a:pPr>
              <a:r>
                <a:rPr lang="en-US" b="1" dirty="0">
                  <a:solidFill>
                    <a:srgbClr val="262626"/>
                  </a:solidFill>
                </a:rPr>
                <a:t>= 4.5lbs/2kg</a:t>
              </a:r>
              <a:endParaRPr lang="en-TH" b="1">
                <a:solidFill>
                  <a:srgbClr val="262626"/>
                </a:solidFill>
              </a:endParaRPr>
            </a:p>
          </p:txBody>
        </p:sp>
      </p:grpSp>
      <p:grpSp>
        <p:nvGrpSpPr>
          <p:cNvPr id="13" name="Group 12">
            <a:extLst>
              <a:ext uri="{FF2B5EF4-FFF2-40B4-BE49-F238E27FC236}">
                <a16:creationId xmlns:a16="http://schemas.microsoft.com/office/drawing/2014/main" id="{2EA3A3CD-DBD2-0646-BD82-B35DD98B2D40}"/>
              </a:ext>
            </a:extLst>
          </p:cNvPr>
          <p:cNvGrpSpPr/>
          <p:nvPr/>
        </p:nvGrpSpPr>
        <p:grpSpPr>
          <a:xfrm>
            <a:off x="6576039" y="3967849"/>
            <a:ext cx="4439978" cy="1815152"/>
            <a:chOff x="6576039" y="3967849"/>
            <a:chExt cx="4439978" cy="1815152"/>
          </a:xfrm>
        </p:grpSpPr>
        <p:sp>
          <p:nvSpPr>
            <p:cNvPr id="47" name="Oval 46">
              <a:extLst>
                <a:ext uri="{FF2B5EF4-FFF2-40B4-BE49-F238E27FC236}">
                  <a16:creationId xmlns:a16="http://schemas.microsoft.com/office/drawing/2014/main" id="{120443A2-74CA-E84B-A99D-3EA82EEFFD51}"/>
                </a:ext>
              </a:extLst>
            </p:cNvPr>
            <p:cNvSpPr/>
            <p:nvPr/>
          </p:nvSpPr>
          <p:spPr>
            <a:xfrm>
              <a:off x="6576039" y="396784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5" name="Rectangle 54">
              <a:extLst>
                <a:ext uri="{FF2B5EF4-FFF2-40B4-BE49-F238E27FC236}">
                  <a16:creationId xmlns:a16="http://schemas.microsoft.com/office/drawing/2014/main" id="{C67BF9DC-4A88-A44E-AA7A-C8474EF1A773}"/>
                </a:ext>
              </a:extLst>
            </p:cNvPr>
            <p:cNvSpPr/>
            <p:nvPr/>
          </p:nvSpPr>
          <p:spPr>
            <a:xfrm>
              <a:off x="8659450" y="4674152"/>
              <a:ext cx="2356567" cy="402546"/>
            </a:xfrm>
            <a:prstGeom prst="rect">
              <a:avLst/>
            </a:prstGeom>
          </p:spPr>
          <p:txBody>
            <a:bodyPr wrap="square">
              <a:spAutoFit/>
            </a:bodyPr>
            <a:lstStyle/>
            <a:p>
              <a:pPr>
                <a:lnSpc>
                  <a:spcPct val="120000"/>
                </a:lnSpc>
              </a:pPr>
              <a:r>
                <a:rPr lang="en-US" b="1" dirty="0">
                  <a:solidFill>
                    <a:srgbClr val="262626"/>
                  </a:solidFill>
                </a:rPr>
                <a:t>Small dog = 4.5lbs/2kg</a:t>
              </a:r>
              <a:endParaRPr lang="en-TH" b="1">
                <a:solidFill>
                  <a:srgbClr val="262626"/>
                </a:solidFill>
              </a:endParaRPr>
            </a:p>
          </p:txBody>
        </p:sp>
        <p:pic>
          <p:nvPicPr>
            <p:cNvPr id="10" name="Picture 9" descr="A brown and white puppy&#10;&#10;Description automatically generated with medium confidence">
              <a:extLst>
                <a:ext uri="{FF2B5EF4-FFF2-40B4-BE49-F238E27FC236}">
                  <a16:creationId xmlns:a16="http://schemas.microsoft.com/office/drawing/2014/main" id="{D77F4B7C-5C08-994B-AD57-8D4C02C5202B}"/>
                </a:ext>
              </a:extLst>
            </p:cNvPr>
            <p:cNvPicPr>
              <a:picLocks noChangeAspect="1"/>
            </p:cNvPicPr>
            <p:nvPr/>
          </p:nvPicPr>
          <p:blipFill>
            <a:blip r:embed="rId6"/>
            <a:stretch>
              <a:fillRect/>
            </a:stretch>
          </p:blipFill>
          <p:spPr>
            <a:xfrm>
              <a:off x="6875831" y="4137714"/>
              <a:ext cx="1135405" cy="1491748"/>
            </a:xfrm>
            <a:prstGeom prst="rect">
              <a:avLst/>
            </a:prstGeom>
          </p:spPr>
        </p:pic>
      </p:grpSp>
      <p:grpSp>
        <p:nvGrpSpPr>
          <p:cNvPr id="3" name="Group 2">
            <a:extLst>
              <a:ext uri="{FF2B5EF4-FFF2-40B4-BE49-F238E27FC236}">
                <a16:creationId xmlns:a16="http://schemas.microsoft.com/office/drawing/2014/main" id="{8C3C7277-5615-094E-A220-85ACD6B2C03D}"/>
              </a:ext>
            </a:extLst>
          </p:cNvPr>
          <p:cNvGrpSpPr/>
          <p:nvPr/>
        </p:nvGrpSpPr>
        <p:grpSpPr>
          <a:xfrm>
            <a:off x="1255672" y="3967849"/>
            <a:ext cx="4471321" cy="1815152"/>
            <a:chOff x="1255672" y="3967849"/>
            <a:chExt cx="4471321" cy="1815152"/>
          </a:xfrm>
        </p:grpSpPr>
        <p:sp>
          <p:nvSpPr>
            <p:cNvPr id="33" name="Oval 32">
              <a:extLst>
                <a:ext uri="{FF2B5EF4-FFF2-40B4-BE49-F238E27FC236}">
                  <a16:creationId xmlns:a16="http://schemas.microsoft.com/office/drawing/2014/main" id="{19EE9461-3D46-FF48-B504-414F955EAD50}"/>
                </a:ext>
              </a:extLst>
            </p:cNvPr>
            <p:cNvSpPr/>
            <p:nvPr/>
          </p:nvSpPr>
          <p:spPr>
            <a:xfrm>
              <a:off x="1287015" y="396784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3" name="Rectangle 42">
              <a:extLst>
                <a:ext uri="{FF2B5EF4-FFF2-40B4-BE49-F238E27FC236}">
                  <a16:creationId xmlns:a16="http://schemas.microsoft.com/office/drawing/2014/main" id="{214E1207-1DFC-8B44-9352-EA108BE3A162}"/>
                </a:ext>
              </a:extLst>
            </p:cNvPr>
            <p:cNvSpPr/>
            <p:nvPr/>
          </p:nvSpPr>
          <p:spPr>
            <a:xfrm>
              <a:off x="3370426" y="4395902"/>
              <a:ext cx="2356567" cy="734945"/>
            </a:xfrm>
            <a:prstGeom prst="rect">
              <a:avLst/>
            </a:prstGeom>
          </p:spPr>
          <p:txBody>
            <a:bodyPr wrap="square">
              <a:spAutoFit/>
            </a:bodyPr>
            <a:lstStyle/>
            <a:p>
              <a:pPr>
                <a:lnSpc>
                  <a:spcPct val="120000"/>
                </a:lnSpc>
              </a:pPr>
              <a:r>
                <a:rPr lang="en-US" b="1" dirty="0">
                  <a:solidFill>
                    <a:srgbClr val="262626"/>
                  </a:solidFill>
                </a:rPr>
                <a:t>Sack of potatoes = 4.5lbs/2kg</a:t>
              </a:r>
              <a:endParaRPr lang="en-TH" b="1">
                <a:solidFill>
                  <a:srgbClr val="262626"/>
                </a:solidFill>
              </a:endParaRPr>
            </a:p>
          </p:txBody>
        </p:sp>
        <p:pic>
          <p:nvPicPr>
            <p:cNvPr id="12" name="Picture 11" descr="A picture containing indoor&#10;&#10;Description automatically generated">
              <a:extLst>
                <a:ext uri="{FF2B5EF4-FFF2-40B4-BE49-F238E27FC236}">
                  <a16:creationId xmlns:a16="http://schemas.microsoft.com/office/drawing/2014/main" id="{498A6315-64A5-AA45-A6A6-B5639B6581A0}"/>
                </a:ext>
              </a:extLst>
            </p:cNvPr>
            <p:cNvPicPr>
              <a:picLocks noChangeAspect="1"/>
            </p:cNvPicPr>
            <p:nvPr/>
          </p:nvPicPr>
          <p:blipFill>
            <a:blip r:embed="rId7"/>
            <a:stretch>
              <a:fillRect/>
            </a:stretch>
          </p:blipFill>
          <p:spPr>
            <a:xfrm>
              <a:off x="1255672" y="4258101"/>
              <a:ext cx="1846347" cy="1250131"/>
            </a:xfrm>
            <a:prstGeom prst="rect">
              <a:avLst/>
            </a:prstGeom>
          </p:spPr>
        </p:pic>
      </p:grpSp>
      <p:grpSp>
        <p:nvGrpSpPr>
          <p:cNvPr id="11" name="Group 10">
            <a:extLst>
              <a:ext uri="{FF2B5EF4-FFF2-40B4-BE49-F238E27FC236}">
                <a16:creationId xmlns:a16="http://schemas.microsoft.com/office/drawing/2014/main" id="{7C5C639B-042A-FC40-96FF-F50CCF4D95A0}"/>
              </a:ext>
            </a:extLst>
          </p:cNvPr>
          <p:cNvGrpSpPr/>
          <p:nvPr/>
        </p:nvGrpSpPr>
        <p:grpSpPr>
          <a:xfrm>
            <a:off x="6576039" y="1845859"/>
            <a:ext cx="4628773" cy="1815152"/>
            <a:chOff x="6576039" y="1845859"/>
            <a:chExt cx="4628773" cy="1815152"/>
          </a:xfrm>
        </p:grpSpPr>
        <p:sp>
          <p:nvSpPr>
            <p:cNvPr id="56" name="Oval 55">
              <a:extLst>
                <a:ext uri="{FF2B5EF4-FFF2-40B4-BE49-F238E27FC236}">
                  <a16:creationId xmlns:a16="http://schemas.microsoft.com/office/drawing/2014/main" id="{B5117BE5-1056-6D46-897C-BDD52402A9DB}"/>
                </a:ext>
              </a:extLst>
            </p:cNvPr>
            <p:cNvSpPr/>
            <p:nvPr/>
          </p:nvSpPr>
          <p:spPr>
            <a:xfrm>
              <a:off x="6576039" y="1845859"/>
              <a:ext cx="1815152" cy="1815152"/>
            </a:xfrm>
            <a:prstGeom prst="ellipse">
              <a:avLst/>
            </a:prstGeom>
            <a:solidFill>
              <a:srgbClr val="29C7F7">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8" name="Rectangle 57">
              <a:extLst>
                <a:ext uri="{FF2B5EF4-FFF2-40B4-BE49-F238E27FC236}">
                  <a16:creationId xmlns:a16="http://schemas.microsoft.com/office/drawing/2014/main" id="{1BCAA736-2611-AC41-BB3E-C0027C8D1178}"/>
                </a:ext>
              </a:extLst>
            </p:cNvPr>
            <p:cNvSpPr/>
            <p:nvPr/>
          </p:nvSpPr>
          <p:spPr>
            <a:xfrm>
              <a:off x="8659450" y="2273912"/>
              <a:ext cx="2545362" cy="734945"/>
            </a:xfrm>
            <a:prstGeom prst="rect">
              <a:avLst/>
            </a:prstGeom>
          </p:spPr>
          <p:txBody>
            <a:bodyPr wrap="square">
              <a:spAutoFit/>
            </a:bodyPr>
            <a:lstStyle/>
            <a:p>
              <a:pPr>
                <a:lnSpc>
                  <a:spcPct val="120000"/>
                </a:lnSpc>
              </a:pPr>
              <a:r>
                <a:rPr lang="en-US" b="1" dirty="0">
                  <a:solidFill>
                    <a:srgbClr val="262626"/>
                  </a:solidFill>
                </a:rPr>
                <a:t>2 full rotisserie chickens = 4.5lbs/2kg</a:t>
              </a:r>
              <a:endParaRPr lang="en-TH" b="1">
                <a:solidFill>
                  <a:srgbClr val="262626"/>
                </a:solidFill>
              </a:endParaRPr>
            </a:p>
          </p:txBody>
        </p:sp>
        <p:pic>
          <p:nvPicPr>
            <p:cNvPr id="14" name="Picture 13" descr="A picture containing plate, food, dish, meat&#10;&#10;Description automatically generated">
              <a:extLst>
                <a:ext uri="{FF2B5EF4-FFF2-40B4-BE49-F238E27FC236}">
                  <a16:creationId xmlns:a16="http://schemas.microsoft.com/office/drawing/2014/main" id="{14FE36C9-1F4C-CC41-86E2-CF271373AFA2}"/>
                </a:ext>
              </a:extLst>
            </p:cNvPr>
            <p:cNvPicPr>
              <a:picLocks noChangeAspect="1"/>
            </p:cNvPicPr>
            <p:nvPr/>
          </p:nvPicPr>
          <p:blipFill>
            <a:blip r:embed="rId8"/>
            <a:stretch>
              <a:fillRect/>
            </a:stretch>
          </p:blipFill>
          <p:spPr>
            <a:xfrm>
              <a:off x="6671869" y="2255177"/>
              <a:ext cx="1623491" cy="1039502"/>
            </a:xfrm>
            <a:prstGeom prst="rect">
              <a:avLst/>
            </a:prstGeom>
          </p:spPr>
        </p:pic>
      </p:grpSp>
      <p:sp>
        <p:nvSpPr>
          <p:cNvPr id="4" name="Slide Number Placeholder 3">
            <a:extLst>
              <a:ext uri="{FF2B5EF4-FFF2-40B4-BE49-F238E27FC236}">
                <a16:creationId xmlns:a16="http://schemas.microsoft.com/office/drawing/2014/main" id="{F72BFD92-A2B7-12EE-94CD-3D2DF1827489}"/>
              </a:ext>
            </a:extLst>
          </p:cNvPr>
          <p:cNvSpPr>
            <a:spLocks noGrp="1"/>
          </p:cNvSpPr>
          <p:nvPr>
            <p:ph type="sldNum" sz="quarter" idx="12"/>
          </p:nvPr>
        </p:nvSpPr>
        <p:spPr/>
        <p:txBody>
          <a:bodyPr/>
          <a:lstStyle/>
          <a:p>
            <a:fld id="{A49FEDE7-8061-9B4D-88A1-7EA83A94C31B}" type="slidenum">
              <a:rPr lang="en-TH" smtClean="0"/>
              <a:t>10</a:t>
            </a:fld>
            <a:endParaRPr lang="en-TH"/>
          </a:p>
        </p:txBody>
      </p:sp>
    </p:spTree>
    <p:extLst>
      <p:ext uri="{BB962C8B-B14F-4D97-AF65-F5344CB8AC3E}">
        <p14:creationId xmlns:p14="http://schemas.microsoft.com/office/powerpoint/2010/main" val="178631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What is the waste stream?</a:t>
            </a:r>
          </a:p>
        </p:txBody>
      </p:sp>
      <p:sp>
        <p:nvSpPr>
          <p:cNvPr id="8" name="Oval 7">
            <a:extLst>
              <a:ext uri="{FF2B5EF4-FFF2-40B4-BE49-F238E27FC236}">
                <a16:creationId xmlns:a16="http://schemas.microsoft.com/office/drawing/2014/main" id="{277B3540-1869-BA4D-97D3-BA119AEA73A2}"/>
              </a:ext>
            </a:extLst>
          </p:cNvPr>
          <p:cNvSpPr/>
          <p:nvPr/>
        </p:nvSpPr>
        <p:spPr>
          <a:xfrm>
            <a:off x="999448" y="1515978"/>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542546"/>
            <a:ext cx="444998" cy="461665"/>
          </a:xfrm>
          <a:prstGeom prst="rect">
            <a:avLst/>
          </a:prstGeom>
          <a:noFill/>
        </p:spPr>
        <p:txBody>
          <a:bodyPr wrap="square" rtlCol="0">
            <a:spAutoFit/>
          </a:bodyPr>
          <a:lstStyle/>
          <a:p>
            <a:pPr algn="ctr"/>
            <a:r>
              <a:rPr lang="en-US" sz="2400" b="1" dirty="0">
                <a:solidFill>
                  <a:schemeClr val="bg1"/>
                </a:solidFill>
              </a:rPr>
              <a:t>1</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88996"/>
            <a:ext cx="10158278" cy="400110"/>
          </a:xfrm>
          <a:prstGeom prst="rect">
            <a:avLst/>
          </a:prstGeom>
          <a:noFill/>
        </p:spPr>
        <p:txBody>
          <a:bodyPr wrap="square" rtlCol="0">
            <a:spAutoFit/>
          </a:bodyPr>
          <a:lstStyle/>
          <a:p>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We </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clean, separate, and place our recyclables</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 at home and at school for pick up. </a:t>
            </a:r>
          </a:p>
        </p:txBody>
      </p:sp>
      <p:pic>
        <p:nvPicPr>
          <p:cNvPr id="11" name="Picture 10" descr="A picture containing wall, indoor, person, cluttered&#10;&#10;Description automatically generated">
            <a:extLst>
              <a:ext uri="{FF2B5EF4-FFF2-40B4-BE49-F238E27FC236}">
                <a16:creationId xmlns:a16="http://schemas.microsoft.com/office/drawing/2014/main" id="{86ECC3BF-AE9D-5A42-83C2-D8BA25614195}"/>
              </a:ext>
            </a:extLst>
          </p:cNvPr>
          <p:cNvPicPr>
            <a:picLocks noChangeAspect="1"/>
          </p:cNvPicPr>
          <p:nvPr/>
        </p:nvPicPr>
        <p:blipFill rotWithShape="1">
          <a:blip r:embed="rId5"/>
          <a:srcRect r="-9" b="5"/>
          <a:stretch/>
        </p:blipFill>
        <p:spPr>
          <a:xfrm>
            <a:off x="2955006" y="2188251"/>
            <a:ext cx="5892882" cy="3385816"/>
          </a:xfrm>
          <a:prstGeom prst="rect">
            <a:avLst/>
          </a:prstGeom>
        </p:spPr>
      </p:pic>
      <p:sp>
        <p:nvSpPr>
          <p:cNvPr id="2" name="Slide Number Placeholder 1">
            <a:extLst>
              <a:ext uri="{FF2B5EF4-FFF2-40B4-BE49-F238E27FC236}">
                <a16:creationId xmlns:a16="http://schemas.microsoft.com/office/drawing/2014/main" id="{9815C5AA-5362-B86A-DC7C-B9FD78D91F35}"/>
              </a:ext>
            </a:extLst>
          </p:cNvPr>
          <p:cNvSpPr>
            <a:spLocks noGrp="1"/>
          </p:cNvSpPr>
          <p:nvPr>
            <p:ph type="sldNum" sz="quarter" idx="12"/>
          </p:nvPr>
        </p:nvSpPr>
        <p:spPr/>
        <p:txBody>
          <a:bodyPr/>
          <a:lstStyle/>
          <a:p>
            <a:fld id="{A49FEDE7-8061-9B4D-88A1-7EA83A94C31B}" type="slidenum">
              <a:rPr lang="en-TH" smtClean="0"/>
              <a:t>11</a:t>
            </a:fld>
            <a:endParaRPr lang="en-TH"/>
          </a:p>
        </p:txBody>
      </p:sp>
    </p:spTree>
    <p:extLst>
      <p:ext uri="{BB962C8B-B14F-4D97-AF65-F5344CB8AC3E}">
        <p14:creationId xmlns:p14="http://schemas.microsoft.com/office/powerpoint/2010/main" val="74072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What is the waste stream?</a:t>
            </a:r>
          </a:p>
        </p:txBody>
      </p:sp>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2</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Recycling trucks </a:t>
            </a:r>
            <a:r>
              <a:rPr lang="en-US" sz="2000" b="1" dirty="0">
                <a:solidFill>
                  <a:srgbClr val="262626"/>
                </a:solidFill>
                <a:latin typeface="Calibri" panose="020F0502020204030204" pitchFamily="34" charset="0"/>
                <a:ea typeface="SimSun" panose="02010600030101010101" pitchFamily="2" charset="-122"/>
                <a:cs typeface="Calibri" panose="020F0502020204030204" pitchFamily="34" charset="0"/>
              </a:rPr>
              <a:t>pick up and deliver your recyclables and drop them off at the recycling facility.</a:t>
            </a:r>
          </a:p>
        </p:txBody>
      </p:sp>
      <p:pic>
        <p:nvPicPr>
          <p:cNvPr id="11" name="Picture 10" descr="A picture containing text, outdoor, street, cart&#10;&#10;Description automatically generated">
            <a:extLst>
              <a:ext uri="{FF2B5EF4-FFF2-40B4-BE49-F238E27FC236}">
                <a16:creationId xmlns:a16="http://schemas.microsoft.com/office/drawing/2014/main" id="{7AB24B4D-2538-5C48-863A-D43E1E30A30E}"/>
              </a:ext>
            </a:extLst>
          </p:cNvPr>
          <p:cNvPicPr>
            <a:picLocks noChangeAspect="1"/>
          </p:cNvPicPr>
          <p:nvPr/>
        </p:nvPicPr>
        <p:blipFill rotWithShape="1">
          <a:blip r:embed="rId5"/>
          <a:srcRect r="-8" b="14"/>
          <a:stretch/>
        </p:blipFill>
        <p:spPr>
          <a:xfrm>
            <a:off x="2988382" y="2379649"/>
            <a:ext cx="6215235" cy="3607659"/>
          </a:xfrm>
          <a:prstGeom prst="rect">
            <a:avLst/>
          </a:prstGeom>
        </p:spPr>
      </p:pic>
      <p:sp>
        <p:nvSpPr>
          <p:cNvPr id="2" name="Slide Number Placeholder 1">
            <a:extLst>
              <a:ext uri="{FF2B5EF4-FFF2-40B4-BE49-F238E27FC236}">
                <a16:creationId xmlns:a16="http://schemas.microsoft.com/office/drawing/2014/main" id="{5168A92E-3CB7-22DE-5454-49BFB8D9F3AA}"/>
              </a:ext>
            </a:extLst>
          </p:cNvPr>
          <p:cNvSpPr>
            <a:spLocks noGrp="1"/>
          </p:cNvSpPr>
          <p:nvPr>
            <p:ph type="sldNum" sz="quarter" idx="12"/>
          </p:nvPr>
        </p:nvSpPr>
        <p:spPr/>
        <p:txBody>
          <a:bodyPr/>
          <a:lstStyle/>
          <a:p>
            <a:fld id="{A49FEDE7-8061-9B4D-88A1-7EA83A94C31B}" type="slidenum">
              <a:rPr lang="en-TH" smtClean="0"/>
              <a:t>12</a:t>
            </a:fld>
            <a:endParaRPr lang="en-TH"/>
          </a:p>
        </p:txBody>
      </p:sp>
    </p:spTree>
    <p:extLst>
      <p:ext uri="{BB962C8B-B14F-4D97-AF65-F5344CB8AC3E}">
        <p14:creationId xmlns:p14="http://schemas.microsoft.com/office/powerpoint/2010/main" val="373075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What is the waste stream?</a:t>
            </a:r>
          </a:p>
        </p:txBody>
      </p:sp>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3</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Assembly line workers hand separate all the items delivered. </a:t>
            </a:r>
            <a:r>
              <a:rPr lang="en-US" sz="2000" b="1" dirty="0">
                <a:latin typeface="Calibri" panose="020F0502020204030204" pitchFamily="34" charset="0"/>
                <a:ea typeface="SimSun" panose="02010600030101010101" pitchFamily="2" charset="-122"/>
                <a:cs typeface="Calibri" panose="020F0502020204030204" pitchFamily="34" charset="0"/>
              </a:rPr>
              <a:t>They remove any food, plastic bags and other items that do not belong.</a:t>
            </a:r>
          </a:p>
        </p:txBody>
      </p:sp>
      <p:pic>
        <p:nvPicPr>
          <p:cNvPr id="11" name="Picture 10">
            <a:extLst>
              <a:ext uri="{FF2B5EF4-FFF2-40B4-BE49-F238E27FC236}">
                <a16:creationId xmlns:a16="http://schemas.microsoft.com/office/drawing/2014/main" id="{BDCEF40D-9ECF-A640-AC95-ECD2E9C8313D}"/>
              </a:ext>
            </a:extLst>
          </p:cNvPr>
          <p:cNvPicPr>
            <a:picLocks noChangeAspect="1"/>
          </p:cNvPicPr>
          <p:nvPr/>
        </p:nvPicPr>
        <p:blipFill rotWithShape="1">
          <a:blip r:embed="rId5"/>
          <a:srcRect b="-6"/>
          <a:stretch/>
        </p:blipFill>
        <p:spPr>
          <a:xfrm>
            <a:off x="3108867" y="2456596"/>
            <a:ext cx="5974265" cy="3358666"/>
          </a:xfrm>
          <a:prstGeom prst="rect">
            <a:avLst/>
          </a:prstGeom>
        </p:spPr>
      </p:pic>
      <p:sp>
        <p:nvSpPr>
          <p:cNvPr id="2" name="Slide Number Placeholder 1">
            <a:extLst>
              <a:ext uri="{FF2B5EF4-FFF2-40B4-BE49-F238E27FC236}">
                <a16:creationId xmlns:a16="http://schemas.microsoft.com/office/drawing/2014/main" id="{73959012-5766-9577-BA33-4B23C097A69D}"/>
              </a:ext>
            </a:extLst>
          </p:cNvPr>
          <p:cNvSpPr>
            <a:spLocks noGrp="1"/>
          </p:cNvSpPr>
          <p:nvPr>
            <p:ph type="sldNum" sz="quarter" idx="12"/>
          </p:nvPr>
        </p:nvSpPr>
        <p:spPr/>
        <p:txBody>
          <a:bodyPr/>
          <a:lstStyle/>
          <a:p>
            <a:fld id="{A49FEDE7-8061-9B4D-88A1-7EA83A94C31B}" type="slidenum">
              <a:rPr lang="en-TH" smtClean="0"/>
              <a:t>13</a:t>
            </a:fld>
            <a:endParaRPr lang="en-TH"/>
          </a:p>
        </p:txBody>
      </p:sp>
    </p:spTree>
    <p:extLst>
      <p:ext uri="{BB962C8B-B14F-4D97-AF65-F5344CB8AC3E}">
        <p14:creationId xmlns:p14="http://schemas.microsoft.com/office/powerpoint/2010/main" val="35103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217081" y="191498"/>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What is the waste stream?</a:t>
            </a:r>
          </a:p>
        </p:txBody>
      </p:sp>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4</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Machines use high technology to further sort and separate </a:t>
            </a:r>
            <a:r>
              <a:rPr lang="en-US" sz="2000" b="1" dirty="0">
                <a:latin typeface="Calibri" panose="020F0502020204030204" pitchFamily="34" charset="0"/>
                <a:ea typeface="SimSun" panose="02010600030101010101" pitchFamily="2" charset="-122"/>
                <a:cs typeface="Calibri" panose="020F0502020204030204" pitchFamily="34" charset="0"/>
              </a:rPr>
              <a:t>paper, cardboard, plastic </a:t>
            </a:r>
          </a:p>
          <a:p>
            <a:r>
              <a:rPr lang="en-US" sz="2000" b="1" dirty="0">
                <a:latin typeface="Calibri" panose="020F0502020204030204" pitchFamily="34" charset="0"/>
                <a:ea typeface="SimSun" panose="02010600030101010101" pitchFamily="2" charset="-122"/>
                <a:cs typeface="Calibri" panose="020F0502020204030204" pitchFamily="34" charset="0"/>
              </a:rPr>
              <a:t>and metal.</a:t>
            </a:r>
          </a:p>
        </p:txBody>
      </p:sp>
      <p:pic>
        <p:nvPicPr>
          <p:cNvPr id="12" name="Picture 11" descr="A picture containing text, indoor&#10;&#10;Description automatically generated">
            <a:extLst>
              <a:ext uri="{FF2B5EF4-FFF2-40B4-BE49-F238E27FC236}">
                <a16:creationId xmlns:a16="http://schemas.microsoft.com/office/drawing/2014/main" id="{FD806548-D1D7-A144-BBFE-54F826DB2A69}"/>
              </a:ext>
            </a:extLst>
          </p:cNvPr>
          <p:cNvPicPr>
            <a:picLocks noChangeAspect="1"/>
          </p:cNvPicPr>
          <p:nvPr/>
        </p:nvPicPr>
        <p:blipFill rotWithShape="1">
          <a:blip r:embed="rId5"/>
          <a:srcRect r="-8" b="-24"/>
          <a:stretch/>
        </p:blipFill>
        <p:spPr>
          <a:xfrm>
            <a:off x="3031394" y="2366002"/>
            <a:ext cx="6129211" cy="3481160"/>
          </a:xfrm>
          <a:prstGeom prst="rect">
            <a:avLst/>
          </a:prstGeom>
        </p:spPr>
      </p:pic>
      <p:sp>
        <p:nvSpPr>
          <p:cNvPr id="2" name="Slide Number Placeholder 1">
            <a:extLst>
              <a:ext uri="{FF2B5EF4-FFF2-40B4-BE49-F238E27FC236}">
                <a16:creationId xmlns:a16="http://schemas.microsoft.com/office/drawing/2014/main" id="{69EA29C1-9A6A-537C-E29C-8D4C9AC6399B}"/>
              </a:ext>
            </a:extLst>
          </p:cNvPr>
          <p:cNvSpPr>
            <a:spLocks noGrp="1"/>
          </p:cNvSpPr>
          <p:nvPr>
            <p:ph type="sldNum" sz="quarter" idx="12"/>
          </p:nvPr>
        </p:nvSpPr>
        <p:spPr/>
        <p:txBody>
          <a:bodyPr/>
          <a:lstStyle/>
          <a:p>
            <a:fld id="{A49FEDE7-8061-9B4D-88A1-7EA83A94C31B}" type="slidenum">
              <a:rPr lang="en-TH" smtClean="0"/>
              <a:t>14</a:t>
            </a:fld>
            <a:endParaRPr lang="en-TH"/>
          </a:p>
        </p:txBody>
      </p:sp>
    </p:spTree>
    <p:extLst>
      <p:ext uri="{BB962C8B-B14F-4D97-AF65-F5344CB8AC3E}">
        <p14:creationId xmlns:p14="http://schemas.microsoft.com/office/powerpoint/2010/main" val="223807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217081" y="191498"/>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What is the waste stream?</a:t>
            </a:r>
          </a:p>
        </p:txBody>
      </p:sp>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5</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en-US" sz="2000" b="1" dirty="0">
                <a:latin typeface="Calibri" panose="020F0502020204030204" pitchFamily="34" charset="0"/>
                <a:ea typeface="SimSun" panose="02010600030101010101" pitchFamily="2" charset="-122"/>
                <a:cs typeface="Calibri" panose="020F0502020204030204" pitchFamily="34" charset="0"/>
              </a:rPr>
              <a:t>Once these 4 materials are properly separated, </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the items are flattened and packed into bales. Bales look like giant blocks of recyclables.</a:t>
            </a:r>
          </a:p>
        </p:txBody>
      </p:sp>
      <p:pic>
        <p:nvPicPr>
          <p:cNvPr id="3" name="Picture 2" descr="A picture containing indoor&#10;&#10;Description automatically generated">
            <a:extLst>
              <a:ext uri="{FF2B5EF4-FFF2-40B4-BE49-F238E27FC236}">
                <a16:creationId xmlns:a16="http://schemas.microsoft.com/office/drawing/2014/main" id="{29B7D3DF-DA99-974F-91C5-02975C5D4209}"/>
              </a:ext>
            </a:extLst>
          </p:cNvPr>
          <p:cNvPicPr>
            <a:picLocks noChangeAspect="1"/>
          </p:cNvPicPr>
          <p:nvPr/>
        </p:nvPicPr>
        <p:blipFill rotWithShape="1">
          <a:blip r:embed="rId5"/>
          <a:srcRect r="-16" b="2"/>
          <a:stretch/>
        </p:blipFill>
        <p:spPr>
          <a:xfrm>
            <a:off x="2792452" y="2472592"/>
            <a:ext cx="6786386" cy="3282714"/>
          </a:xfrm>
          <a:prstGeom prst="rect">
            <a:avLst/>
          </a:prstGeom>
        </p:spPr>
      </p:pic>
      <p:sp>
        <p:nvSpPr>
          <p:cNvPr id="2" name="Slide Number Placeholder 1">
            <a:extLst>
              <a:ext uri="{FF2B5EF4-FFF2-40B4-BE49-F238E27FC236}">
                <a16:creationId xmlns:a16="http://schemas.microsoft.com/office/drawing/2014/main" id="{053A2AFF-0B9F-7351-A96F-DEE1256C142C}"/>
              </a:ext>
            </a:extLst>
          </p:cNvPr>
          <p:cNvSpPr>
            <a:spLocks noGrp="1"/>
          </p:cNvSpPr>
          <p:nvPr>
            <p:ph type="sldNum" sz="quarter" idx="12"/>
          </p:nvPr>
        </p:nvSpPr>
        <p:spPr/>
        <p:txBody>
          <a:bodyPr/>
          <a:lstStyle/>
          <a:p>
            <a:fld id="{A49FEDE7-8061-9B4D-88A1-7EA83A94C31B}" type="slidenum">
              <a:rPr lang="en-TH" smtClean="0"/>
              <a:t>15</a:t>
            </a:fld>
            <a:endParaRPr lang="en-TH"/>
          </a:p>
        </p:txBody>
      </p:sp>
    </p:spTree>
    <p:extLst>
      <p:ext uri="{BB962C8B-B14F-4D97-AF65-F5344CB8AC3E}">
        <p14:creationId xmlns:p14="http://schemas.microsoft.com/office/powerpoint/2010/main" val="3687836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217081" y="191498"/>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What is the waste stream?</a:t>
            </a:r>
          </a:p>
        </p:txBody>
      </p:sp>
      <p:sp>
        <p:nvSpPr>
          <p:cNvPr id="8" name="Oval 7">
            <a:extLst>
              <a:ext uri="{FF2B5EF4-FFF2-40B4-BE49-F238E27FC236}">
                <a16:creationId xmlns:a16="http://schemas.microsoft.com/office/drawing/2014/main" id="{277B3540-1869-BA4D-97D3-BA119AEA73A2}"/>
              </a:ext>
            </a:extLst>
          </p:cNvPr>
          <p:cNvSpPr/>
          <p:nvPr/>
        </p:nvSpPr>
        <p:spPr>
          <a:xfrm>
            <a:off x="999448" y="1640375"/>
            <a:ext cx="522150" cy="514800"/>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9" name="TextBox 8">
            <a:extLst>
              <a:ext uri="{FF2B5EF4-FFF2-40B4-BE49-F238E27FC236}">
                <a16:creationId xmlns:a16="http://schemas.microsoft.com/office/drawing/2014/main" id="{91EA3BE9-438F-AF4C-A588-B24ACC7ECCDE}"/>
              </a:ext>
            </a:extLst>
          </p:cNvPr>
          <p:cNvSpPr txBox="1"/>
          <p:nvPr/>
        </p:nvSpPr>
        <p:spPr>
          <a:xfrm>
            <a:off x="1033011" y="1666943"/>
            <a:ext cx="444998" cy="461665"/>
          </a:xfrm>
          <a:prstGeom prst="rect">
            <a:avLst/>
          </a:prstGeom>
          <a:noFill/>
        </p:spPr>
        <p:txBody>
          <a:bodyPr wrap="square" rtlCol="0">
            <a:spAutoFit/>
          </a:bodyPr>
          <a:lstStyle/>
          <a:p>
            <a:pPr algn="ctr"/>
            <a:r>
              <a:rPr lang="en-US" sz="2400" b="1" dirty="0">
                <a:solidFill>
                  <a:schemeClr val="bg1"/>
                </a:solidFill>
              </a:rPr>
              <a:t>6</a:t>
            </a:r>
          </a:p>
        </p:txBody>
      </p:sp>
      <p:sp>
        <p:nvSpPr>
          <p:cNvPr id="10" name="TextBox 9">
            <a:extLst>
              <a:ext uri="{FF2B5EF4-FFF2-40B4-BE49-F238E27FC236}">
                <a16:creationId xmlns:a16="http://schemas.microsoft.com/office/drawing/2014/main" id="{7023C03B-FBDA-4D45-B978-E70D5CB79B59}"/>
              </a:ext>
            </a:extLst>
          </p:cNvPr>
          <p:cNvSpPr txBox="1"/>
          <p:nvPr/>
        </p:nvSpPr>
        <p:spPr>
          <a:xfrm>
            <a:off x="1777660" y="1561700"/>
            <a:ext cx="9414892" cy="707886"/>
          </a:xfrm>
          <a:prstGeom prst="rect">
            <a:avLst/>
          </a:prstGeom>
          <a:noFill/>
        </p:spPr>
        <p:txBody>
          <a:bodyPr wrap="square" rtlCol="0">
            <a:spAutoFit/>
          </a:bodyPr>
          <a:lstStyle/>
          <a:p>
            <a:r>
              <a:rPr lang="en-US" sz="2000" b="1" dirty="0">
                <a:latin typeface="Calibri" panose="020F0502020204030204" pitchFamily="34" charset="0"/>
                <a:ea typeface="SimSun" panose="02010600030101010101" pitchFamily="2" charset="-122"/>
                <a:cs typeface="Calibri" panose="020F0502020204030204" pitchFamily="34" charset="0"/>
              </a:rPr>
              <a:t>These bales of recyclable material are </a:t>
            </a:r>
            <a:r>
              <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rPr>
              <a:t>sold to companies </a:t>
            </a:r>
            <a:r>
              <a:rPr lang="en-US" sz="2000" b="1" dirty="0">
                <a:latin typeface="Calibri" panose="020F0502020204030204" pitchFamily="34" charset="0"/>
                <a:ea typeface="SimSun" panose="02010600030101010101" pitchFamily="2" charset="-122"/>
                <a:cs typeface="Calibri" panose="020F0502020204030204" pitchFamily="34" charset="0"/>
              </a:rPr>
              <a:t>who will process these materials into new products. </a:t>
            </a:r>
            <a:endParaRPr lang="en-US" sz="20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a:extLst>
              <a:ext uri="{FF2B5EF4-FFF2-40B4-BE49-F238E27FC236}">
                <a16:creationId xmlns:a16="http://schemas.microsoft.com/office/drawing/2014/main" id="{3782B814-924A-C04C-A813-719E504EE0B2}"/>
              </a:ext>
            </a:extLst>
          </p:cNvPr>
          <p:cNvPicPr>
            <a:picLocks noChangeAspect="1"/>
          </p:cNvPicPr>
          <p:nvPr/>
        </p:nvPicPr>
        <p:blipFill rotWithShape="1">
          <a:blip r:embed="rId5"/>
          <a:stretch/>
        </p:blipFill>
        <p:spPr>
          <a:xfrm>
            <a:off x="2921555" y="2465014"/>
            <a:ext cx="6457185" cy="3278163"/>
          </a:xfrm>
          <a:prstGeom prst="rect">
            <a:avLst/>
          </a:prstGeom>
        </p:spPr>
      </p:pic>
      <p:sp>
        <p:nvSpPr>
          <p:cNvPr id="13" name="Oval 12">
            <a:extLst>
              <a:ext uri="{FF2B5EF4-FFF2-40B4-BE49-F238E27FC236}">
                <a16:creationId xmlns:a16="http://schemas.microsoft.com/office/drawing/2014/main" id="{29B568F2-FADA-574E-AE54-AE157E577DDF}"/>
              </a:ext>
            </a:extLst>
          </p:cNvPr>
          <p:cNvSpPr/>
          <p:nvPr/>
        </p:nvSpPr>
        <p:spPr>
          <a:xfrm>
            <a:off x="5191339" y="3209539"/>
            <a:ext cx="1814656" cy="1789112"/>
          </a:xfrm>
          <a:prstGeom prst="ellipse">
            <a:avLst/>
          </a:prstGeom>
          <a:solidFill>
            <a:srgbClr val="29C7F7">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11" name="TextBox 10">
            <a:extLst>
              <a:ext uri="{FF2B5EF4-FFF2-40B4-BE49-F238E27FC236}">
                <a16:creationId xmlns:a16="http://schemas.microsoft.com/office/drawing/2014/main" id="{56A12021-8F38-2F4F-A141-DB0FC8257834}"/>
              </a:ext>
            </a:extLst>
          </p:cNvPr>
          <p:cNvSpPr txBox="1"/>
          <p:nvPr/>
        </p:nvSpPr>
        <p:spPr>
          <a:xfrm>
            <a:off x="5646990" y="3437768"/>
            <a:ext cx="884770" cy="1200329"/>
          </a:xfrm>
          <a:prstGeom prst="rect">
            <a:avLst/>
          </a:prstGeom>
          <a:noFill/>
        </p:spPr>
        <p:txBody>
          <a:bodyPr wrap="square" rtlCol="0">
            <a:spAutoFit/>
          </a:bodyPr>
          <a:lstStyle/>
          <a:p>
            <a:pPr algn="ctr"/>
            <a:r>
              <a:rPr lang="en-US" sz="7200" b="1" dirty="0">
                <a:solidFill>
                  <a:schemeClr val="bg1"/>
                </a:solidFill>
              </a:rPr>
              <a:t>$</a:t>
            </a:r>
          </a:p>
        </p:txBody>
      </p:sp>
      <p:sp>
        <p:nvSpPr>
          <p:cNvPr id="2" name="Slide Number Placeholder 1">
            <a:extLst>
              <a:ext uri="{FF2B5EF4-FFF2-40B4-BE49-F238E27FC236}">
                <a16:creationId xmlns:a16="http://schemas.microsoft.com/office/drawing/2014/main" id="{96AC1F78-4821-8E15-9DB0-9C04786CE25D}"/>
              </a:ext>
            </a:extLst>
          </p:cNvPr>
          <p:cNvSpPr>
            <a:spLocks noGrp="1"/>
          </p:cNvSpPr>
          <p:nvPr>
            <p:ph type="sldNum" sz="quarter" idx="12"/>
          </p:nvPr>
        </p:nvSpPr>
        <p:spPr/>
        <p:txBody>
          <a:bodyPr/>
          <a:lstStyle/>
          <a:p>
            <a:fld id="{A49FEDE7-8061-9B4D-88A1-7EA83A94C31B}" type="slidenum">
              <a:rPr lang="en-TH" smtClean="0"/>
              <a:t>16</a:t>
            </a:fld>
            <a:endParaRPr lang="en-TH"/>
          </a:p>
        </p:txBody>
      </p:sp>
    </p:spTree>
    <p:extLst>
      <p:ext uri="{BB962C8B-B14F-4D97-AF65-F5344CB8AC3E}">
        <p14:creationId xmlns:p14="http://schemas.microsoft.com/office/powerpoint/2010/main" val="3127982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Class Activity: </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1 Day Waste Audit</a:t>
            </a:r>
          </a:p>
        </p:txBody>
      </p:sp>
      <p:pic>
        <p:nvPicPr>
          <p:cNvPr id="15" name="Picture 14" descr="A picture containing wall, indoor, person, cluttered&#10;&#10;Description automatically generated">
            <a:extLst>
              <a:ext uri="{FF2B5EF4-FFF2-40B4-BE49-F238E27FC236}">
                <a16:creationId xmlns:a16="http://schemas.microsoft.com/office/drawing/2014/main" id="{090CB04E-F59B-B741-BBC5-042C31463A30}"/>
              </a:ext>
            </a:extLst>
          </p:cNvPr>
          <p:cNvPicPr>
            <a:picLocks noChangeAspect="1"/>
          </p:cNvPicPr>
          <p:nvPr/>
        </p:nvPicPr>
        <p:blipFill rotWithShape="1">
          <a:blip r:embed="rId5"/>
          <a:srcRect r="-9" b="5"/>
          <a:stretch/>
        </p:blipFill>
        <p:spPr>
          <a:xfrm>
            <a:off x="2553024" y="1642131"/>
            <a:ext cx="6833323" cy="3926156"/>
          </a:xfrm>
          <a:prstGeom prst="rect">
            <a:avLst/>
          </a:prstGeom>
        </p:spPr>
      </p:pic>
      <p:sp>
        <p:nvSpPr>
          <p:cNvPr id="2" name="Slide Number Placeholder 1">
            <a:extLst>
              <a:ext uri="{FF2B5EF4-FFF2-40B4-BE49-F238E27FC236}">
                <a16:creationId xmlns:a16="http://schemas.microsoft.com/office/drawing/2014/main" id="{BE12273A-5F35-F7C2-9D73-0A1877C748B1}"/>
              </a:ext>
            </a:extLst>
          </p:cNvPr>
          <p:cNvSpPr>
            <a:spLocks noGrp="1"/>
          </p:cNvSpPr>
          <p:nvPr>
            <p:ph type="sldNum" sz="quarter" idx="12"/>
          </p:nvPr>
        </p:nvSpPr>
        <p:spPr/>
        <p:txBody>
          <a:bodyPr/>
          <a:lstStyle/>
          <a:p>
            <a:fld id="{A49FEDE7-8061-9B4D-88A1-7EA83A94C31B}" type="slidenum">
              <a:rPr lang="en-TH" smtClean="0"/>
              <a:t>17</a:t>
            </a:fld>
            <a:endParaRPr lang="en-TH"/>
          </a:p>
        </p:txBody>
      </p:sp>
    </p:spTree>
    <p:extLst>
      <p:ext uri="{BB962C8B-B14F-4D97-AF65-F5344CB8AC3E}">
        <p14:creationId xmlns:p14="http://schemas.microsoft.com/office/powerpoint/2010/main" val="839083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What is an audit?</a:t>
            </a:r>
          </a:p>
        </p:txBody>
      </p:sp>
      <p:pic>
        <p:nvPicPr>
          <p:cNvPr id="9" name="Picture 8" descr="A hand holding a phone&#10;&#10;Description automatically generated with low confidence">
            <a:extLst>
              <a:ext uri="{FF2B5EF4-FFF2-40B4-BE49-F238E27FC236}">
                <a16:creationId xmlns:a16="http://schemas.microsoft.com/office/drawing/2014/main" id="{093EBBD4-69A1-0E45-AF3D-F4FE4609F53F}"/>
              </a:ext>
            </a:extLst>
          </p:cNvPr>
          <p:cNvPicPr>
            <a:picLocks noChangeAspect="1"/>
          </p:cNvPicPr>
          <p:nvPr/>
        </p:nvPicPr>
        <p:blipFill rotWithShape="1">
          <a:blip r:embed="rId5"/>
          <a:srcRect b="-1"/>
          <a:stretch/>
        </p:blipFill>
        <p:spPr>
          <a:xfrm>
            <a:off x="2512948" y="1642131"/>
            <a:ext cx="7166102" cy="4089929"/>
          </a:xfrm>
          <a:prstGeom prst="rect">
            <a:avLst/>
          </a:prstGeom>
        </p:spPr>
      </p:pic>
      <p:sp>
        <p:nvSpPr>
          <p:cNvPr id="2" name="Slide Number Placeholder 1">
            <a:extLst>
              <a:ext uri="{FF2B5EF4-FFF2-40B4-BE49-F238E27FC236}">
                <a16:creationId xmlns:a16="http://schemas.microsoft.com/office/drawing/2014/main" id="{A75BC964-F464-FFD0-152E-6CF41FBD282C}"/>
              </a:ext>
            </a:extLst>
          </p:cNvPr>
          <p:cNvSpPr>
            <a:spLocks noGrp="1"/>
          </p:cNvSpPr>
          <p:nvPr>
            <p:ph type="sldNum" sz="quarter" idx="12"/>
          </p:nvPr>
        </p:nvSpPr>
        <p:spPr/>
        <p:txBody>
          <a:bodyPr/>
          <a:lstStyle/>
          <a:p>
            <a:fld id="{A49FEDE7-8061-9B4D-88A1-7EA83A94C31B}" type="slidenum">
              <a:rPr lang="en-TH" smtClean="0"/>
              <a:t>18</a:t>
            </a:fld>
            <a:endParaRPr lang="en-TH"/>
          </a:p>
        </p:txBody>
      </p:sp>
    </p:spTree>
    <p:extLst>
      <p:ext uri="{BB962C8B-B14F-4D97-AF65-F5344CB8AC3E}">
        <p14:creationId xmlns:p14="http://schemas.microsoft.com/office/powerpoint/2010/main" val="2537243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7"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5" name="Google Shape;235;p7"/>
          <p:cNvSpPr/>
          <p:nvPr/>
        </p:nvSpPr>
        <p:spPr>
          <a:xfrm>
            <a:off x="7812132" y="1169035"/>
            <a:ext cx="1631175" cy="1631175"/>
          </a:xfrm>
          <a:prstGeom prst="ellipse">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6" name="Google Shape;236;p7"/>
          <p:cNvSpPr txBox="1"/>
          <p:nvPr/>
        </p:nvSpPr>
        <p:spPr>
          <a:xfrm>
            <a:off x="494937" y="1215208"/>
            <a:ext cx="11518649"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0" b="1" i="0" u="none" strike="noStrike" cap="none" dirty="0">
                <a:solidFill>
                  <a:srgbClr val="29C7F7"/>
                </a:solidFill>
                <a:latin typeface="Calibri"/>
                <a:ea typeface="Calibri"/>
                <a:cs typeface="Calibri"/>
                <a:sym typeface="Calibri"/>
              </a:rPr>
              <a:t>Steps for the         Day     </a:t>
            </a:r>
            <a:endParaRPr dirty="0"/>
          </a:p>
        </p:txBody>
      </p:sp>
      <p:sp>
        <p:nvSpPr>
          <p:cNvPr id="237" name="Google Shape;237;p7"/>
          <p:cNvSpPr/>
          <p:nvPr/>
        </p:nvSpPr>
        <p:spPr>
          <a:xfrm>
            <a:off x="7720320" y="1169035"/>
            <a:ext cx="1631175" cy="1631175"/>
          </a:xfrm>
          <a:prstGeom prst="ellipse">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8" name="Google Shape;238;p7"/>
          <p:cNvSpPr txBox="1"/>
          <p:nvPr/>
        </p:nvSpPr>
        <p:spPr>
          <a:xfrm>
            <a:off x="8108916" y="1138251"/>
            <a:ext cx="783645"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800" b="1" dirty="0">
                <a:solidFill>
                  <a:schemeClr val="lt1"/>
                </a:solidFill>
                <a:latin typeface="Calibri"/>
                <a:ea typeface="Calibri"/>
                <a:cs typeface="Calibri"/>
                <a:sym typeface="Calibri"/>
              </a:rPr>
              <a:t>1</a:t>
            </a:r>
            <a:endParaRPr sz="11400" b="1" dirty="0">
              <a:solidFill>
                <a:schemeClr val="lt1"/>
              </a:solidFill>
              <a:latin typeface="Calibri"/>
              <a:ea typeface="Calibri"/>
              <a:cs typeface="Calibri"/>
              <a:sym typeface="Calibri"/>
            </a:endParaRPr>
          </a:p>
        </p:txBody>
      </p:sp>
      <p:sp>
        <p:nvSpPr>
          <p:cNvPr id="9" name="Google Shape;236;p7">
            <a:extLst>
              <a:ext uri="{FF2B5EF4-FFF2-40B4-BE49-F238E27FC236}">
                <a16:creationId xmlns:a16="http://schemas.microsoft.com/office/drawing/2014/main" id="{D807B851-071D-CE43-8B91-653DFF545371}"/>
              </a:ext>
            </a:extLst>
          </p:cNvPr>
          <p:cNvSpPr txBox="1"/>
          <p:nvPr/>
        </p:nvSpPr>
        <p:spPr>
          <a:xfrm>
            <a:off x="1684044" y="2914421"/>
            <a:ext cx="8823912"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0" b="1" i="0" u="none" strike="noStrike" cap="none" dirty="0">
                <a:solidFill>
                  <a:srgbClr val="3AC69D"/>
                </a:solidFill>
                <a:latin typeface="Calibri"/>
                <a:ea typeface="Calibri"/>
                <a:cs typeface="Calibri"/>
                <a:sym typeface="Calibri"/>
              </a:rPr>
              <a:t>Home Audit</a:t>
            </a:r>
            <a:endParaRPr sz="2000" dirty="0">
              <a:solidFill>
                <a:srgbClr val="3AC69D"/>
              </a:solidFill>
            </a:endParaRPr>
          </a:p>
        </p:txBody>
      </p:sp>
      <p:sp>
        <p:nvSpPr>
          <p:cNvPr id="2" name="Slide Number Placeholder 1">
            <a:extLst>
              <a:ext uri="{FF2B5EF4-FFF2-40B4-BE49-F238E27FC236}">
                <a16:creationId xmlns:a16="http://schemas.microsoft.com/office/drawing/2014/main" id="{89AB34EB-4334-96DA-D267-187006A175F8}"/>
              </a:ext>
            </a:extLst>
          </p:cNvPr>
          <p:cNvSpPr>
            <a:spLocks noGrp="1"/>
          </p:cNvSpPr>
          <p:nvPr>
            <p:ph type="sldNum" sz="quarter" idx="12"/>
          </p:nvPr>
        </p:nvSpPr>
        <p:spPr/>
        <p:txBody>
          <a:bodyPr/>
          <a:lstStyle/>
          <a:p>
            <a:fld id="{A49FEDE7-8061-9B4D-88A1-7EA83A94C31B}" type="slidenum">
              <a:rPr lang="en-TH" smtClean="0"/>
              <a:t>19</a:t>
            </a:fld>
            <a:endParaRPr lang="en-TH"/>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25016"/>
            <a:ext cx="12192000" cy="6858000"/>
          </a:xfrm>
          <a:prstGeom prst="rect">
            <a:avLst/>
          </a:prstGeom>
        </p:spPr>
      </p:pic>
      <p:sp>
        <p:nvSpPr>
          <p:cNvPr id="5" name="Rectangle 4">
            <a:extLst>
              <a:ext uri="{FF2B5EF4-FFF2-40B4-BE49-F238E27FC236}">
                <a16:creationId xmlns:a16="http://schemas.microsoft.com/office/drawing/2014/main" id="{5171BC68-CC43-2B4D-BB8F-888BEB7BEB09}"/>
              </a:ext>
            </a:extLst>
          </p:cNvPr>
          <p:cNvSpPr/>
          <p:nvPr/>
        </p:nvSpPr>
        <p:spPr>
          <a:xfrm>
            <a:off x="506503" y="1628708"/>
            <a:ext cx="10907167" cy="1254511"/>
          </a:xfrm>
          <a:prstGeom prst="rect">
            <a:avLst/>
          </a:prstGeom>
        </p:spPr>
        <p:txBody>
          <a:bodyPr wrap="square">
            <a:spAutoFit/>
          </a:bodyPr>
          <a:lstStyle/>
          <a:p>
            <a:pPr algn="thaiDist">
              <a:lnSpc>
                <a:spcPct val="120000"/>
              </a:lnSpc>
            </a:pPr>
            <a:r>
              <a:rPr lang="en-US" sz="1600" b="1" dirty="0">
                <a:solidFill>
                  <a:srgbClr val="262626"/>
                </a:solidFill>
              </a:rPr>
              <a:t>Students will consider how much waste they personally and as a class generate each day, and the portion that is recyclable and non-recyclable by conducting a “waste audit” at home. They will analyze their personal contribution to the waste stream and develop ideas on how they can reduce the amount of waste they make. Using the data collected from their waste audits,</a:t>
            </a:r>
          </a:p>
          <a:p>
            <a:pPr algn="thaiDist">
              <a:lnSpc>
                <a:spcPct val="120000"/>
              </a:lnSpc>
            </a:pPr>
            <a:r>
              <a:rPr lang="en-US" sz="1600" b="1" dirty="0">
                <a:solidFill>
                  <a:srgbClr val="262626"/>
                </a:solidFill>
              </a:rPr>
              <a:t>students will calculate the amount of recyclable and non-recyclable material they produce in a day.</a:t>
            </a:r>
          </a:p>
        </p:txBody>
      </p:sp>
      <p:sp>
        <p:nvSpPr>
          <p:cNvPr id="6" name="Rounded Rectangle 5">
            <a:extLst>
              <a:ext uri="{FF2B5EF4-FFF2-40B4-BE49-F238E27FC236}">
                <a16:creationId xmlns:a16="http://schemas.microsoft.com/office/drawing/2014/main" id="{FD9AA248-B0AF-F84E-94F8-0CF855A300AF}"/>
              </a:ext>
            </a:extLst>
          </p:cNvPr>
          <p:cNvSpPr/>
          <p:nvPr/>
        </p:nvSpPr>
        <p:spPr>
          <a:xfrm>
            <a:off x="313764" y="1462601"/>
            <a:ext cx="11371732" cy="1610379"/>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Oval 12">
            <a:extLst>
              <a:ext uri="{FF2B5EF4-FFF2-40B4-BE49-F238E27FC236}">
                <a16:creationId xmlns:a16="http://schemas.microsoft.com/office/drawing/2014/main" id="{AFD3679D-4E6B-824C-8459-CC5623869861}"/>
              </a:ext>
            </a:extLst>
          </p:cNvPr>
          <p:cNvSpPr/>
          <p:nvPr/>
        </p:nvSpPr>
        <p:spPr>
          <a:xfrm>
            <a:off x="1181181" y="3411644"/>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1" name="Oval 10">
            <a:extLst>
              <a:ext uri="{FF2B5EF4-FFF2-40B4-BE49-F238E27FC236}">
                <a16:creationId xmlns:a16="http://schemas.microsoft.com/office/drawing/2014/main" id="{6AF8E32D-9947-CF40-B17C-19E63D868AE9}"/>
              </a:ext>
            </a:extLst>
          </p:cNvPr>
          <p:cNvSpPr/>
          <p:nvPr/>
        </p:nvSpPr>
        <p:spPr>
          <a:xfrm>
            <a:off x="1127544" y="3411644"/>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Rectangle 11">
            <a:extLst>
              <a:ext uri="{FF2B5EF4-FFF2-40B4-BE49-F238E27FC236}">
                <a16:creationId xmlns:a16="http://schemas.microsoft.com/office/drawing/2014/main" id="{A09C8872-CA45-934A-B4B7-1B49C3EB120A}"/>
              </a:ext>
            </a:extLst>
          </p:cNvPr>
          <p:cNvSpPr/>
          <p:nvPr/>
        </p:nvSpPr>
        <p:spPr>
          <a:xfrm>
            <a:off x="1172128" y="3391592"/>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129E9067-F706-6F44-B199-2326A583B255}"/>
              </a:ext>
            </a:extLst>
          </p:cNvPr>
          <p:cNvSpPr/>
          <p:nvPr/>
        </p:nvSpPr>
        <p:spPr>
          <a:xfrm>
            <a:off x="1678983" y="3454016"/>
            <a:ext cx="9734687" cy="663580"/>
          </a:xfrm>
          <a:prstGeom prst="rect">
            <a:avLst/>
          </a:prstGeom>
        </p:spPr>
        <p:txBody>
          <a:bodyPr wrap="square">
            <a:spAutoFit/>
          </a:bodyPr>
          <a:lstStyle/>
          <a:p>
            <a:pPr algn="thaiDist">
              <a:lnSpc>
                <a:spcPct val="120000"/>
              </a:lnSpc>
            </a:pPr>
            <a:r>
              <a:rPr lang="en-US" sz="1600" b="1" dirty="0">
                <a:solidFill>
                  <a:srgbClr val="262626"/>
                </a:solidFill>
              </a:rPr>
              <a:t>Display the lesson slides for the class and create a discussion about what they already know about recycling and introduce the concept of an audit.</a:t>
            </a:r>
            <a:endParaRPr lang="en-US" sz="1600" dirty="0">
              <a:solidFill>
                <a:srgbClr val="262626"/>
              </a:solidFill>
            </a:endParaRPr>
          </a:p>
        </p:txBody>
      </p:sp>
      <p:sp>
        <p:nvSpPr>
          <p:cNvPr id="9" name="Bent-Up Arrow 8">
            <a:extLst>
              <a:ext uri="{FF2B5EF4-FFF2-40B4-BE49-F238E27FC236}">
                <a16:creationId xmlns:a16="http://schemas.microsoft.com/office/drawing/2014/main" id="{7E685EE8-20F6-2244-87AD-51209B6BB19A}"/>
              </a:ext>
            </a:extLst>
          </p:cNvPr>
          <p:cNvSpPr/>
          <p:nvPr/>
        </p:nvSpPr>
        <p:spPr>
          <a:xfrm rot="5400000">
            <a:off x="586952" y="3354363"/>
            <a:ext cx="402546" cy="301686"/>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Rectangle 16">
            <a:extLst>
              <a:ext uri="{FF2B5EF4-FFF2-40B4-BE49-F238E27FC236}">
                <a16:creationId xmlns:a16="http://schemas.microsoft.com/office/drawing/2014/main" id="{81A06BB7-A57A-5E4F-B6DD-27B41AC228A3}"/>
              </a:ext>
            </a:extLst>
          </p:cNvPr>
          <p:cNvSpPr/>
          <p:nvPr/>
        </p:nvSpPr>
        <p:spPr>
          <a:xfrm>
            <a:off x="1678983" y="4570025"/>
            <a:ext cx="9734687" cy="368114"/>
          </a:xfrm>
          <a:prstGeom prst="rect">
            <a:avLst/>
          </a:prstGeom>
        </p:spPr>
        <p:txBody>
          <a:bodyPr wrap="square">
            <a:spAutoFit/>
          </a:bodyPr>
          <a:lstStyle/>
          <a:p>
            <a:pPr algn="thaiDist">
              <a:lnSpc>
                <a:spcPct val="120000"/>
              </a:lnSpc>
            </a:pPr>
            <a:r>
              <a:rPr lang="en-US" sz="1600" b="1" dirty="0">
                <a:solidFill>
                  <a:srgbClr val="262626"/>
                </a:solidFill>
              </a:rPr>
              <a:t>Print out the “YES/NO” handout and the “Waste Audit Form” handout.</a:t>
            </a:r>
            <a:endParaRPr lang="en-US" sz="1600" dirty="0">
              <a:solidFill>
                <a:srgbClr val="262626"/>
              </a:solidFill>
            </a:endParaRPr>
          </a:p>
        </p:txBody>
      </p:sp>
      <p:grpSp>
        <p:nvGrpSpPr>
          <p:cNvPr id="2" name="Group 1">
            <a:extLst>
              <a:ext uri="{FF2B5EF4-FFF2-40B4-BE49-F238E27FC236}">
                <a16:creationId xmlns:a16="http://schemas.microsoft.com/office/drawing/2014/main" id="{028070B3-A438-764A-82E1-AE925C4407E3}"/>
              </a:ext>
            </a:extLst>
          </p:cNvPr>
          <p:cNvGrpSpPr/>
          <p:nvPr/>
        </p:nvGrpSpPr>
        <p:grpSpPr>
          <a:xfrm>
            <a:off x="1123489" y="4518559"/>
            <a:ext cx="443210" cy="409625"/>
            <a:chOff x="1123489" y="4518559"/>
            <a:chExt cx="443210" cy="409625"/>
          </a:xfrm>
        </p:grpSpPr>
        <p:sp>
          <p:nvSpPr>
            <p:cNvPr id="18" name="Oval 17">
              <a:extLst>
                <a:ext uri="{FF2B5EF4-FFF2-40B4-BE49-F238E27FC236}">
                  <a16:creationId xmlns:a16="http://schemas.microsoft.com/office/drawing/2014/main" id="{29FF3893-EED7-864D-8322-60945ABF4897}"/>
                </a:ext>
              </a:extLst>
            </p:cNvPr>
            <p:cNvSpPr/>
            <p:nvPr/>
          </p:nvSpPr>
          <p:spPr>
            <a:xfrm>
              <a:off x="1177126" y="453861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D546FFE0-AC33-634C-9CF5-2A183710E4D7}"/>
                </a:ext>
              </a:extLst>
            </p:cNvPr>
            <p:cNvSpPr/>
            <p:nvPr/>
          </p:nvSpPr>
          <p:spPr>
            <a:xfrm>
              <a:off x="1123489" y="453861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21ADB98F-BBCE-D348-A0D8-68BD5406CE7D}"/>
                </a:ext>
              </a:extLst>
            </p:cNvPr>
            <p:cNvSpPr/>
            <p:nvPr/>
          </p:nvSpPr>
          <p:spPr>
            <a:xfrm>
              <a:off x="1168073" y="4518559"/>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grpSp>
      <p:sp>
        <p:nvSpPr>
          <p:cNvPr id="32" name="Rounded Rectangle 31">
            <a:extLst>
              <a:ext uri="{FF2B5EF4-FFF2-40B4-BE49-F238E27FC236}">
                <a16:creationId xmlns:a16="http://schemas.microsoft.com/office/drawing/2014/main" id="{03D80DED-07FA-7648-A98B-006FFF2CC66F}"/>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3" name="Rounded Rectangle 32">
            <a:extLst>
              <a:ext uri="{FF2B5EF4-FFF2-40B4-BE49-F238E27FC236}">
                <a16:creationId xmlns:a16="http://schemas.microsoft.com/office/drawing/2014/main" id="{AE593411-CF70-804B-88B7-4B861BF579D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C098EEBB-9906-934A-AAC3-1F3847C7F9B7}"/>
              </a:ext>
            </a:extLst>
          </p:cNvPr>
          <p:cNvSpPr txBox="1"/>
          <p:nvPr/>
        </p:nvSpPr>
        <p:spPr>
          <a:xfrm>
            <a:off x="2794681" y="294106"/>
            <a:ext cx="6602638" cy="584775"/>
          </a:xfrm>
          <a:prstGeom prst="rect">
            <a:avLst/>
          </a:prstGeom>
          <a:noFill/>
        </p:spPr>
        <p:txBody>
          <a:bodyPr wrap="square" rtlCol="0">
            <a:spAutoFit/>
          </a:bodyPr>
          <a:lstStyle/>
          <a:p>
            <a:pPr algn="ctr"/>
            <a:r>
              <a:rPr lang="en-US" sz="3200" b="1" dirty="0">
                <a:solidFill>
                  <a:schemeClr val="bg1"/>
                </a:solidFill>
              </a:rPr>
              <a:t>Lesson Prep &amp; Curriculum Alignment </a:t>
            </a:r>
          </a:p>
        </p:txBody>
      </p:sp>
      <p:sp>
        <p:nvSpPr>
          <p:cNvPr id="21" name="TextBox 20">
            <a:extLst>
              <a:ext uri="{FF2B5EF4-FFF2-40B4-BE49-F238E27FC236}">
                <a16:creationId xmlns:a16="http://schemas.microsoft.com/office/drawing/2014/main"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Prep time: 10 – 15 minutes</a:t>
            </a:r>
          </a:p>
        </p:txBody>
      </p:sp>
      <p:grpSp>
        <p:nvGrpSpPr>
          <p:cNvPr id="24" name="Group 23">
            <a:extLst>
              <a:ext uri="{FF2B5EF4-FFF2-40B4-BE49-F238E27FC236}">
                <a16:creationId xmlns:a16="http://schemas.microsoft.com/office/drawing/2014/main" id="{20FF0874-EA06-B945-B328-28D5AB63EDB2}"/>
              </a:ext>
            </a:extLst>
          </p:cNvPr>
          <p:cNvGrpSpPr/>
          <p:nvPr/>
        </p:nvGrpSpPr>
        <p:grpSpPr>
          <a:xfrm>
            <a:off x="1123489" y="5553554"/>
            <a:ext cx="443210" cy="409625"/>
            <a:chOff x="1123489" y="4518559"/>
            <a:chExt cx="443210" cy="409625"/>
          </a:xfrm>
        </p:grpSpPr>
        <p:sp>
          <p:nvSpPr>
            <p:cNvPr id="25" name="Oval 24">
              <a:extLst>
                <a:ext uri="{FF2B5EF4-FFF2-40B4-BE49-F238E27FC236}">
                  <a16:creationId xmlns:a16="http://schemas.microsoft.com/office/drawing/2014/main" id="{E374C172-2215-614F-A754-E914E3D36E4A}"/>
                </a:ext>
              </a:extLst>
            </p:cNvPr>
            <p:cNvSpPr/>
            <p:nvPr/>
          </p:nvSpPr>
          <p:spPr>
            <a:xfrm>
              <a:off x="1177126" y="4538611"/>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6" name="Oval 25">
              <a:extLst>
                <a:ext uri="{FF2B5EF4-FFF2-40B4-BE49-F238E27FC236}">
                  <a16:creationId xmlns:a16="http://schemas.microsoft.com/office/drawing/2014/main" id="{1F35FFCC-25AA-7E45-93E7-DB5525D72676}"/>
                </a:ext>
              </a:extLst>
            </p:cNvPr>
            <p:cNvSpPr/>
            <p:nvPr/>
          </p:nvSpPr>
          <p:spPr>
            <a:xfrm>
              <a:off x="1123489" y="453861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7" name="Rectangle 26">
              <a:extLst>
                <a:ext uri="{FF2B5EF4-FFF2-40B4-BE49-F238E27FC236}">
                  <a16:creationId xmlns:a16="http://schemas.microsoft.com/office/drawing/2014/main" id="{3E4A081B-81CF-1242-8887-2A6F2A4DD44E}"/>
                </a:ext>
              </a:extLst>
            </p:cNvPr>
            <p:cNvSpPr/>
            <p:nvPr/>
          </p:nvSpPr>
          <p:spPr>
            <a:xfrm>
              <a:off x="1168073" y="4518559"/>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grpSp>
      <p:sp>
        <p:nvSpPr>
          <p:cNvPr id="28" name="Rectangle 27">
            <a:extLst>
              <a:ext uri="{FF2B5EF4-FFF2-40B4-BE49-F238E27FC236}">
                <a16:creationId xmlns:a16="http://schemas.microsoft.com/office/drawing/2014/main" id="{182310CE-C887-E942-97A0-64E19F8B35E7}"/>
              </a:ext>
            </a:extLst>
          </p:cNvPr>
          <p:cNvSpPr/>
          <p:nvPr/>
        </p:nvSpPr>
        <p:spPr>
          <a:xfrm>
            <a:off x="1678983" y="5559895"/>
            <a:ext cx="9734687" cy="368114"/>
          </a:xfrm>
          <a:prstGeom prst="rect">
            <a:avLst/>
          </a:prstGeom>
        </p:spPr>
        <p:txBody>
          <a:bodyPr wrap="square">
            <a:spAutoFit/>
          </a:bodyPr>
          <a:lstStyle/>
          <a:p>
            <a:pPr algn="thaiDist">
              <a:lnSpc>
                <a:spcPct val="120000"/>
              </a:lnSpc>
            </a:pPr>
            <a:r>
              <a:rPr lang="en-US" sz="1600" b="1" dirty="0">
                <a:solidFill>
                  <a:srgbClr val="262626"/>
                </a:solidFill>
              </a:rPr>
              <a:t>Prepare a standard home scale to weigh items students will bring to class.</a:t>
            </a:r>
            <a:endParaRPr lang="en-US" sz="1600" dirty="0">
              <a:solidFill>
                <a:srgbClr val="262626"/>
              </a:solidFill>
            </a:endParaRPr>
          </a:p>
        </p:txBody>
      </p:sp>
      <p:sp>
        <p:nvSpPr>
          <p:cNvPr id="4" name="Slide Number Placeholder 3">
            <a:extLst>
              <a:ext uri="{FF2B5EF4-FFF2-40B4-BE49-F238E27FC236}">
                <a16:creationId xmlns:a16="http://schemas.microsoft.com/office/drawing/2014/main" id="{B31BF8AF-BE57-C219-ED15-2ADEAD61084C}"/>
              </a:ext>
            </a:extLst>
          </p:cNvPr>
          <p:cNvSpPr>
            <a:spLocks noGrp="1"/>
          </p:cNvSpPr>
          <p:nvPr>
            <p:ph type="sldNum" sz="quarter" idx="12"/>
          </p:nvPr>
        </p:nvSpPr>
        <p:spPr/>
        <p:txBody>
          <a:bodyPr/>
          <a:lstStyle/>
          <a:p>
            <a:fld id="{A49FEDE7-8061-9B4D-88A1-7EA83A94C31B}" type="slidenum">
              <a:rPr lang="en-TH" smtClean="0"/>
              <a:t>2</a:t>
            </a:fld>
            <a:endParaRPr lang="en-TH"/>
          </a:p>
        </p:txBody>
      </p:sp>
    </p:spTree>
    <p:extLst>
      <p:ext uri="{BB962C8B-B14F-4D97-AF65-F5344CB8AC3E}">
        <p14:creationId xmlns:p14="http://schemas.microsoft.com/office/powerpoint/2010/main" val="28699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533535" y="557661"/>
            <a:ext cx="993830" cy="523220"/>
          </a:xfrm>
          <a:prstGeom prst="rect">
            <a:avLst/>
          </a:prstGeom>
          <a:noFill/>
        </p:spPr>
        <p:txBody>
          <a:bodyPr wrap="square" rtlCol="0">
            <a:spAutoFit/>
          </a:bodyPr>
          <a:lstStyle/>
          <a:p>
            <a:r>
              <a:rPr lang="en-US" sz="2800" b="1" dirty="0">
                <a:solidFill>
                  <a:srgbClr val="29C7F7"/>
                </a:solidFill>
              </a:rPr>
              <a:t>Step</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1</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23411" y="557661"/>
            <a:ext cx="9169341" cy="1015663"/>
          </a:xfrm>
          <a:prstGeom prst="rect">
            <a:avLst/>
          </a:prstGeom>
          <a:noFill/>
        </p:spPr>
        <p:txBody>
          <a:bodyPr wrap="square" rtlCol="0">
            <a:spAutoFit/>
          </a:bodyPr>
          <a:lstStyle/>
          <a:p>
            <a:r>
              <a:rPr lang="en-US" sz="2000" b="1" dirty="0">
                <a:solidFill>
                  <a:srgbClr val="434444"/>
                </a:solidFill>
              </a:rPr>
              <a:t>Check with your parents to pick a day for the home waste audit. </a:t>
            </a:r>
            <a:r>
              <a:rPr lang="en-US" sz="2000" b="1" dirty="0"/>
              <a:t>The day of the audit, make sure to </a:t>
            </a:r>
            <a:r>
              <a:rPr lang="en-US" sz="2000" b="1" dirty="0">
                <a:solidFill>
                  <a:srgbClr val="29C7F7"/>
                </a:solidFill>
              </a:rPr>
              <a:t>choose 2 containers for non-recyclable waste and recyclable waste, </a:t>
            </a:r>
            <a:r>
              <a:rPr lang="en-US" sz="2000" b="1" dirty="0"/>
              <a:t>and make sure both are empty before you begin.</a:t>
            </a:r>
            <a:endParaRPr lang="en-US" sz="2000" b="1" dirty="0">
              <a:solidFill>
                <a:srgbClr val="434444"/>
              </a:solidFill>
            </a:endParaRPr>
          </a:p>
        </p:txBody>
      </p:sp>
      <p:pic>
        <p:nvPicPr>
          <p:cNvPr id="3" name="Picture 2" descr="A picture containing bin&#10;&#10;Description automatically generated">
            <a:extLst>
              <a:ext uri="{FF2B5EF4-FFF2-40B4-BE49-F238E27FC236}">
                <a16:creationId xmlns:a16="http://schemas.microsoft.com/office/drawing/2014/main" id="{D5CDB5F9-7930-F744-A399-1C47EE360CFF}"/>
              </a:ext>
            </a:extLst>
          </p:cNvPr>
          <p:cNvPicPr>
            <a:picLocks noChangeAspect="1"/>
          </p:cNvPicPr>
          <p:nvPr/>
        </p:nvPicPr>
        <p:blipFill rotWithShape="1">
          <a:blip r:embed="rId4"/>
          <a:srcRect r="-147" b="-46"/>
          <a:stretch/>
        </p:blipFill>
        <p:spPr>
          <a:xfrm>
            <a:off x="3065931" y="1429670"/>
            <a:ext cx="2719234" cy="4482226"/>
          </a:xfrm>
          <a:prstGeom prst="rect">
            <a:avLst/>
          </a:prstGeom>
        </p:spPr>
      </p:pic>
      <p:pic>
        <p:nvPicPr>
          <p:cNvPr id="6" name="Picture 5" descr="Icon&#10;&#10;Description automatically generated">
            <a:extLst>
              <a:ext uri="{FF2B5EF4-FFF2-40B4-BE49-F238E27FC236}">
                <a16:creationId xmlns:a16="http://schemas.microsoft.com/office/drawing/2014/main" id="{1DFB157B-498C-0E48-9567-DDC892B8B3CB}"/>
              </a:ext>
            </a:extLst>
          </p:cNvPr>
          <p:cNvPicPr>
            <a:picLocks noChangeAspect="1"/>
          </p:cNvPicPr>
          <p:nvPr/>
        </p:nvPicPr>
        <p:blipFill>
          <a:blip r:embed="rId5"/>
          <a:stretch>
            <a:fillRect/>
          </a:stretch>
        </p:blipFill>
        <p:spPr>
          <a:xfrm>
            <a:off x="4667097" y="1608581"/>
            <a:ext cx="5377498" cy="4527176"/>
          </a:xfrm>
          <a:prstGeom prst="rect">
            <a:avLst/>
          </a:prstGeom>
        </p:spPr>
      </p:pic>
      <p:sp>
        <p:nvSpPr>
          <p:cNvPr id="15" name="TextBox 14">
            <a:extLst>
              <a:ext uri="{FF2B5EF4-FFF2-40B4-BE49-F238E27FC236}">
                <a16:creationId xmlns:a16="http://schemas.microsoft.com/office/drawing/2014/main" id="{F0E4EE5C-B54A-724A-980A-04778B5480ED}"/>
              </a:ext>
            </a:extLst>
          </p:cNvPr>
          <p:cNvSpPr txBox="1"/>
          <p:nvPr/>
        </p:nvSpPr>
        <p:spPr>
          <a:xfrm>
            <a:off x="289747" y="4107702"/>
            <a:ext cx="3009265" cy="1077218"/>
          </a:xfrm>
          <a:prstGeom prst="rect">
            <a:avLst/>
          </a:prstGeom>
          <a:noFill/>
        </p:spPr>
        <p:txBody>
          <a:bodyPr wrap="square" rtlCol="0">
            <a:spAutoFit/>
          </a:bodyPr>
          <a:lstStyle/>
          <a:p>
            <a:pPr algn="ctr"/>
            <a:r>
              <a:rPr lang="en-US" sz="3200" b="1" dirty="0">
                <a:latin typeface="Calibri" panose="020F0502020204030204" pitchFamily="34" charset="0"/>
                <a:ea typeface="SimSun" panose="02010600030101010101" pitchFamily="2" charset="-122"/>
                <a:cs typeface="Calibri" panose="020F0502020204030204" pitchFamily="34" charset="0"/>
              </a:rPr>
              <a:t>Non-recyclable Waste</a:t>
            </a:r>
            <a:endParaRPr lang="en-US" sz="32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sp>
        <p:nvSpPr>
          <p:cNvPr id="16" name="TextBox 15">
            <a:extLst>
              <a:ext uri="{FF2B5EF4-FFF2-40B4-BE49-F238E27FC236}">
                <a16:creationId xmlns:a16="http://schemas.microsoft.com/office/drawing/2014/main" id="{4E42A675-8D65-2445-A941-9166EDF00BD6}"/>
              </a:ext>
            </a:extLst>
          </p:cNvPr>
          <p:cNvSpPr txBox="1"/>
          <p:nvPr/>
        </p:nvSpPr>
        <p:spPr>
          <a:xfrm>
            <a:off x="8719091" y="4107702"/>
            <a:ext cx="3009265" cy="1077218"/>
          </a:xfrm>
          <a:prstGeom prst="rect">
            <a:avLst/>
          </a:prstGeom>
          <a:noFill/>
        </p:spPr>
        <p:txBody>
          <a:bodyPr wrap="square" rtlCol="0">
            <a:spAutoFit/>
          </a:bodyPr>
          <a:lstStyle/>
          <a:p>
            <a:pPr algn="ctr"/>
            <a:r>
              <a:rPr lang="en-US" sz="3200" b="1" dirty="0">
                <a:latin typeface="Calibri" panose="020F0502020204030204" pitchFamily="34" charset="0"/>
                <a:ea typeface="SimSun" panose="02010600030101010101" pitchFamily="2" charset="-122"/>
                <a:cs typeface="Calibri" panose="020F0502020204030204" pitchFamily="34" charset="0"/>
              </a:rPr>
              <a:t>Recyclable Waste</a:t>
            </a:r>
            <a:endParaRPr lang="en-US" sz="32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sp>
        <p:nvSpPr>
          <p:cNvPr id="17" name="TextBox 16">
            <a:extLst>
              <a:ext uri="{FF2B5EF4-FFF2-40B4-BE49-F238E27FC236}">
                <a16:creationId xmlns:a16="http://schemas.microsoft.com/office/drawing/2014/main" id="{141569F6-DAC0-6545-A14B-920EF17DDA28}"/>
              </a:ext>
            </a:extLst>
          </p:cNvPr>
          <p:cNvSpPr txBox="1"/>
          <p:nvPr/>
        </p:nvSpPr>
        <p:spPr>
          <a:xfrm>
            <a:off x="3682120" y="2255737"/>
            <a:ext cx="409145" cy="584775"/>
          </a:xfrm>
          <a:prstGeom prst="rect">
            <a:avLst/>
          </a:prstGeom>
          <a:noFill/>
        </p:spPr>
        <p:txBody>
          <a:bodyPr wrap="square" rtlCol="0">
            <a:spAutoFit/>
          </a:bodyPr>
          <a:lstStyle/>
          <a:p>
            <a:pPr algn="ctr"/>
            <a:r>
              <a:rPr lang="en-US" sz="3200" b="1" dirty="0">
                <a:solidFill>
                  <a:schemeClr val="bg1"/>
                </a:solidFill>
              </a:rPr>
              <a:t>1</a:t>
            </a:r>
          </a:p>
        </p:txBody>
      </p:sp>
      <p:sp>
        <p:nvSpPr>
          <p:cNvPr id="18" name="TextBox 17">
            <a:extLst>
              <a:ext uri="{FF2B5EF4-FFF2-40B4-BE49-F238E27FC236}">
                <a16:creationId xmlns:a16="http://schemas.microsoft.com/office/drawing/2014/main" id="{ACEB9C3D-220A-C346-A2E4-4C953B028CE2}"/>
              </a:ext>
            </a:extLst>
          </p:cNvPr>
          <p:cNvSpPr txBox="1"/>
          <p:nvPr/>
        </p:nvSpPr>
        <p:spPr>
          <a:xfrm>
            <a:off x="7867141" y="2255736"/>
            <a:ext cx="409145" cy="584775"/>
          </a:xfrm>
          <a:prstGeom prst="rect">
            <a:avLst/>
          </a:prstGeom>
          <a:noFill/>
        </p:spPr>
        <p:txBody>
          <a:bodyPr wrap="square" rtlCol="0">
            <a:spAutoFit/>
          </a:bodyPr>
          <a:lstStyle/>
          <a:p>
            <a:pPr algn="ctr"/>
            <a:r>
              <a:rPr lang="en-US" sz="3200" b="1" dirty="0">
                <a:solidFill>
                  <a:schemeClr val="bg1"/>
                </a:solidFill>
              </a:rPr>
              <a:t>2</a:t>
            </a:r>
          </a:p>
        </p:txBody>
      </p:sp>
      <p:sp>
        <p:nvSpPr>
          <p:cNvPr id="2" name="Slide Number Placeholder 1">
            <a:extLst>
              <a:ext uri="{FF2B5EF4-FFF2-40B4-BE49-F238E27FC236}">
                <a16:creationId xmlns:a16="http://schemas.microsoft.com/office/drawing/2014/main" id="{BF121171-BDB8-805C-F89B-FD7475002871}"/>
              </a:ext>
            </a:extLst>
          </p:cNvPr>
          <p:cNvSpPr>
            <a:spLocks noGrp="1"/>
          </p:cNvSpPr>
          <p:nvPr>
            <p:ph type="sldNum" sz="quarter" idx="12"/>
          </p:nvPr>
        </p:nvSpPr>
        <p:spPr/>
        <p:txBody>
          <a:bodyPr/>
          <a:lstStyle/>
          <a:p>
            <a:fld id="{A49FEDE7-8061-9B4D-88A1-7EA83A94C31B}" type="slidenum">
              <a:rPr lang="en-TH" smtClean="0"/>
              <a:t>20</a:t>
            </a:fld>
            <a:endParaRPr lang="en-TH"/>
          </a:p>
        </p:txBody>
      </p:sp>
    </p:spTree>
    <p:extLst>
      <p:ext uri="{BB962C8B-B14F-4D97-AF65-F5344CB8AC3E}">
        <p14:creationId xmlns:p14="http://schemas.microsoft.com/office/powerpoint/2010/main" val="40045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604975" y="557661"/>
            <a:ext cx="993830" cy="523220"/>
          </a:xfrm>
          <a:prstGeom prst="rect">
            <a:avLst/>
          </a:prstGeom>
          <a:noFill/>
        </p:spPr>
        <p:txBody>
          <a:bodyPr wrap="square" rtlCol="0">
            <a:spAutoFit/>
          </a:bodyPr>
          <a:lstStyle/>
          <a:p>
            <a:r>
              <a:rPr lang="en-US" sz="2800" b="1" dirty="0">
                <a:solidFill>
                  <a:srgbClr val="29C7F7"/>
                </a:solidFill>
              </a:rPr>
              <a:t>Step</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2</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05370" y="438304"/>
            <a:ext cx="9169341" cy="1015663"/>
          </a:xfrm>
          <a:prstGeom prst="rect">
            <a:avLst/>
          </a:prstGeom>
          <a:noFill/>
        </p:spPr>
        <p:txBody>
          <a:bodyPr wrap="square" rtlCol="0">
            <a:spAutoFit/>
          </a:bodyPr>
          <a:lstStyle/>
          <a:p>
            <a:r>
              <a:rPr lang="en-US" sz="2000" b="1" dirty="0">
                <a:solidFill>
                  <a:srgbClr val="434444"/>
                </a:solidFill>
              </a:rPr>
              <a:t>After collecting the last bit of waste, set out </a:t>
            </a:r>
            <a:r>
              <a:rPr lang="en-US" sz="2000" b="1" dirty="0">
                <a:solidFill>
                  <a:srgbClr val="29C7F7"/>
                </a:solidFill>
              </a:rPr>
              <a:t>three trash bags </a:t>
            </a:r>
            <a:r>
              <a:rPr lang="en-US" sz="2000" b="1" dirty="0">
                <a:solidFill>
                  <a:srgbClr val="434444"/>
                </a:solidFill>
              </a:rPr>
              <a:t>to sort the three types of waste collected: (1) Recycling, (2) Food Waste, (3) Non-recyclable items. </a:t>
            </a:r>
            <a:r>
              <a:rPr lang="en-US" sz="2000" b="1" dirty="0">
                <a:solidFill>
                  <a:srgbClr val="29C7F7"/>
                </a:solidFill>
              </a:rPr>
              <a:t>Wear protective gloves!</a:t>
            </a:r>
          </a:p>
        </p:txBody>
      </p:sp>
      <p:sp>
        <p:nvSpPr>
          <p:cNvPr id="15" name="TextBox 14">
            <a:extLst>
              <a:ext uri="{FF2B5EF4-FFF2-40B4-BE49-F238E27FC236}">
                <a16:creationId xmlns:a16="http://schemas.microsoft.com/office/drawing/2014/main" id="{C49D34E7-92EB-5A4E-9D02-31E03C018642}"/>
              </a:ext>
            </a:extLst>
          </p:cNvPr>
          <p:cNvSpPr txBox="1"/>
          <p:nvPr/>
        </p:nvSpPr>
        <p:spPr>
          <a:xfrm>
            <a:off x="4634504" y="2094345"/>
            <a:ext cx="2535760" cy="584775"/>
          </a:xfrm>
          <a:prstGeom prst="rect">
            <a:avLst/>
          </a:prstGeom>
          <a:noFill/>
        </p:spPr>
        <p:txBody>
          <a:bodyPr wrap="square" rtlCol="0">
            <a:spAutoFit/>
          </a:bodyPr>
          <a:lstStyle/>
          <a:p>
            <a:pPr algn="ctr"/>
            <a:r>
              <a:rPr lang="en-US" sz="3200" b="1" dirty="0">
                <a:solidFill>
                  <a:srgbClr val="29C7F7"/>
                </a:solidFill>
              </a:rPr>
              <a:t>Recycling bag</a:t>
            </a:r>
          </a:p>
        </p:txBody>
      </p:sp>
      <p:sp>
        <p:nvSpPr>
          <p:cNvPr id="16" name="TextBox 15">
            <a:extLst>
              <a:ext uri="{FF2B5EF4-FFF2-40B4-BE49-F238E27FC236}">
                <a16:creationId xmlns:a16="http://schemas.microsoft.com/office/drawing/2014/main" id="{DE07B487-2B41-9548-8B09-FE07374AEEFF}"/>
              </a:ext>
            </a:extLst>
          </p:cNvPr>
          <p:cNvSpPr txBox="1"/>
          <p:nvPr/>
        </p:nvSpPr>
        <p:spPr>
          <a:xfrm>
            <a:off x="1143000" y="1767099"/>
            <a:ext cx="2819846" cy="584775"/>
          </a:xfrm>
          <a:prstGeom prst="rect">
            <a:avLst/>
          </a:prstGeom>
          <a:noFill/>
        </p:spPr>
        <p:txBody>
          <a:bodyPr wrap="square" rtlCol="0">
            <a:spAutoFit/>
          </a:bodyPr>
          <a:lstStyle/>
          <a:p>
            <a:r>
              <a:rPr lang="en-US" sz="3200" b="1" dirty="0">
                <a:solidFill>
                  <a:srgbClr val="3AC69D"/>
                </a:solidFill>
              </a:rPr>
              <a:t>Food waste bag</a:t>
            </a:r>
          </a:p>
        </p:txBody>
      </p:sp>
      <p:sp>
        <p:nvSpPr>
          <p:cNvPr id="17" name="TextBox 16">
            <a:extLst>
              <a:ext uri="{FF2B5EF4-FFF2-40B4-BE49-F238E27FC236}">
                <a16:creationId xmlns:a16="http://schemas.microsoft.com/office/drawing/2014/main" id="{2AFECC1C-9B41-E84E-9245-547A145C96F4}"/>
              </a:ext>
            </a:extLst>
          </p:cNvPr>
          <p:cNvSpPr txBox="1"/>
          <p:nvPr/>
        </p:nvSpPr>
        <p:spPr>
          <a:xfrm>
            <a:off x="7959398" y="1775736"/>
            <a:ext cx="3800513" cy="584775"/>
          </a:xfrm>
          <a:prstGeom prst="rect">
            <a:avLst/>
          </a:prstGeom>
          <a:noFill/>
        </p:spPr>
        <p:txBody>
          <a:bodyPr wrap="square" rtlCol="0">
            <a:spAutoFit/>
          </a:bodyPr>
          <a:lstStyle/>
          <a:p>
            <a:r>
              <a:rPr lang="en-US" sz="3200" b="1" dirty="0">
                <a:solidFill>
                  <a:srgbClr val="262626"/>
                </a:solidFill>
              </a:rPr>
              <a:t>Non-recyclable bag</a:t>
            </a:r>
          </a:p>
        </p:txBody>
      </p:sp>
      <p:pic>
        <p:nvPicPr>
          <p:cNvPr id="18" name="Picture 17" descr="A picture containing dark, underpants, clothes&#10;&#10;Description automatically generated">
            <a:extLst>
              <a:ext uri="{FF2B5EF4-FFF2-40B4-BE49-F238E27FC236}">
                <a16:creationId xmlns:a16="http://schemas.microsoft.com/office/drawing/2014/main" id="{6F856CFE-118E-F745-A123-BDB22ADFE63C}"/>
              </a:ext>
            </a:extLst>
          </p:cNvPr>
          <p:cNvPicPr>
            <a:picLocks noChangeAspect="1"/>
          </p:cNvPicPr>
          <p:nvPr/>
        </p:nvPicPr>
        <p:blipFill rotWithShape="1">
          <a:blip r:embed="rId4"/>
          <a:srcRect b="6"/>
          <a:stretch/>
        </p:blipFill>
        <p:spPr>
          <a:xfrm>
            <a:off x="1219848" y="1892271"/>
            <a:ext cx="9011786" cy="4219568"/>
          </a:xfrm>
          <a:prstGeom prst="rect">
            <a:avLst/>
          </a:prstGeom>
        </p:spPr>
      </p:pic>
      <p:pic>
        <p:nvPicPr>
          <p:cNvPr id="22" name="Picture 21" descr="A close-up of a hand&#10;&#10;Description automatically generated with low confidence">
            <a:extLst>
              <a:ext uri="{FF2B5EF4-FFF2-40B4-BE49-F238E27FC236}">
                <a16:creationId xmlns:a16="http://schemas.microsoft.com/office/drawing/2014/main" id="{3D9012F5-2D15-2A45-A52C-F4449734010E}"/>
              </a:ext>
            </a:extLst>
          </p:cNvPr>
          <p:cNvPicPr>
            <a:picLocks noChangeAspect="1"/>
          </p:cNvPicPr>
          <p:nvPr/>
        </p:nvPicPr>
        <p:blipFill>
          <a:blip r:embed="rId5"/>
          <a:stretch>
            <a:fillRect/>
          </a:stretch>
        </p:blipFill>
        <p:spPr>
          <a:xfrm>
            <a:off x="9984710" y="2551477"/>
            <a:ext cx="1528622" cy="1493582"/>
          </a:xfrm>
          <a:prstGeom prst="rect">
            <a:avLst/>
          </a:prstGeom>
        </p:spPr>
      </p:pic>
      <p:sp>
        <p:nvSpPr>
          <p:cNvPr id="23" name="Oval 22">
            <a:extLst>
              <a:ext uri="{FF2B5EF4-FFF2-40B4-BE49-F238E27FC236}">
                <a16:creationId xmlns:a16="http://schemas.microsoft.com/office/drawing/2014/main" id="{F6CB48EE-9177-7C49-AEFD-21436C95531A}"/>
              </a:ext>
            </a:extLst>
          </p:cNvPr>
          <p:cNvSpPr/>
          <p:nvPr/>
        </p:nvSpPr>
        <p:spPr>
          <a:xfrm>
            <a:off x="9979701" y="2614621"/>
            <a:ext cx="1514907" cy="1493582"/>
          </a:xfrm>
          <a:prstGeom prst="ellipse">
            <a:avLst/>
          </a:prstGeom>
          <a:solidFill>
            <a:srgbClr val="29C7F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100"/>
          </a:p>
        </p:txBody>
      </p:sp>
      <p:sp>
        <p:nvSpPr>
          <p:cNvPr id="24" name="Google Shape;238;p7">
            <a:extLst>
              <a:ext uri="{FF2B5EF4-FFF2-40B4-BE49-F238E27FC236}">
                <a16:creationId xmlns:a16="http://schemas.microsoft.com/office/drawing/2014/main" id="{EDBBD616-DF40-BE42-A758-651FBF7B7783}"/>
              </a:ext>
            </a:extLst>
          </p:cNvPr>
          <p:cNvSpPr txBox="1"/>
          <p:nvPr/>
        </p:nvSpPr>
        <p:spPr>
          <a:xfrm>
            <a:off x="11451482" y="2515041"/>
            <a:ext cx="783645"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800" b="1" dirty="0">
                <a:solidFill>
                  <a:srgbClr val="3AC69D"/>
                </a:solidFill>
                <a:latin typeface="Calibri"/>
                <a:ea typeface="Calibri"/>
                <a:cs typeface="Calibri"/>
                <a:sym typeface="Calibri"/>
              </a:rPr>
              <a:t>!</a:t>
            </a:r>
            <a:endParaRPr sz="11400" b="1" dirty="0">
              <a:solidFill>
                <a:srgbClr val="3AC69D"/>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6BD88CC9-7266-6E78-ED63-AD6B91E94758}"/>
              </a:ext>
            </a:extLst>
          </p:cNvPr>
          <p:cNvSpPr>
            <a:spLocks noGrp="1"/>
          </p:cNvSpPr>
          <p:nvPr>
            <p:ph type="sldNum" sz="quarter" idx="12"/>
          </p:nvPr>
        </p:nvSpPr>
        <p:spPr/>
        <p:txBody>
          <a:bodyPr/>
          <a:lstStyle/>
          <a:p>
            <a:fld id="{A49FEDE7-8061-9B4D-88A1-7EA83A94C31B}" type="slidenum">
              <a:rPr lang="en-TH" smtClean="0"/>
              <a:t>21</a:t>
            </a:fld>
            <a:endParaRPr lang="en-TH"/>
          </a:p>
        </p:txBody>
      </p:sp>
    </p:spTree>
    <p:extLst>
      <p:ext uri="{BB962C8B-B14F-4D97-AF65-F5344CB8AC3E}">
        <p14:creationId xmlns:p14="http://schemas.microsoft.com/office/powerpoint/2010/main" val="1732290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619263" y="557661"/>
            <a:ext cx="993830" cy="523220"/>
          </a:xfrm>
          <a:prstGeom prst="rect">
            <a:avLst/>
          </a:prstGeom>
          <a:noFill/>
        </p:spPr>
        <p:txBody>
          <a:bodyPr wrap="square" rtlCol="0">
            <a:spAutoFit/>
          </a:bodyPr>
          <a:lstStyle/>
          <a:p>
            <a:r>
              <a:rPr lang="en-US" sz="2800" b="1" dirty="0">
                <a:solidFill>
                  <a:srgbClr val="29C7F7"/>
                </a:solidFill>
              </a:rPr>
              <a:t>Step</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3</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267993" y="332965"/>
            <a:ext cx="9169341" cy="1015663"/>
          </a:xfrm>
          <a:prstGeom prst="rect">
            <a:avLst/>
          </a:prstGeom>
          <a:noFill/>
        </p:spPr>
        <p:txBody>
          <a:bodyPr wrap="square" rtlCol="0">
            <a:spAutoFit/>
          </a:bodyPr>
          <a:lstStyle/>
          <a:p>
            <a:r>
              <a:rPr lang="en-US" sz="2000" b="1" dirty="0">
                <a:solidFill>
                  <a:srgbClr val="434444"/>
                </a:solidFill>
              </a:rPr>
              <a:t>As you carefully go through the waste containers separating your waste into the three bags, record on your  </a:t>
            </a:r>
            <a:r>
              <a:rPr lang="en-US" sz="2000" b="1" dirty="0">
                <a:solidFill>
                  <a:srgbClr val="29C7F7"/>
                </a:solidFill>
              </a:rPr>
              <a:t>“Waste Audit Form</a:t>
            </a:r>
            <a:r>
              <a:rPr lang="en-US" sz="2000" b="1" dirty="0">
                <a:solidFill>
                  <a:srgbClr val="434444"/>
                </a:solidFill>
              </a:rPr>
              <a:t>” the individual recyclable items you collect and how many. </a:t>
            </a:r>
          </a:p>
        </p:txBody>
      </p:sp>
      <p:sp>
        <p:nvSpPr>
          <p:cNvPr id="2" name="Slide Number Placeholder 1">
            <a:extLst>
              <a:ext uri="{FF2B5EF4-FFF2-40B4-BE49-F238E27FC236}">
                <a16:creationId xmlns:a16="http://schemas.microsoft.com/office/drawing/2014/main" id="{AEDC03D2-E61D-8929-B44B-BC37FEB80375}"/>
              </a:ext>
            </a:extLst>
          </p:cNvPr>
          <p:cNvSpPr>
            <a:spLocks noGrp="1"/>
          </p:cNvSpPr>
          <p:nvPr>
            <p:ph type="sldNum" sz="quarter" idx="12"/>
          </p:nvPr>
        </p:nvSpPr>
        <p:spPr/>
        <p:txBody>
          <a:bodyPr/>
          <a:lstStyle/>
          <a:p>
            <a:fld id="{A49FEDE7-8061-9B4D-88A1-7EA83A94C31B}" type="slidenum">
              <a:rPr lang="en-TH" smtClean="0"/>
              <a:t>22</a:t>
            </a:fld>
            <a:endParaRPr lang="en-TH"/>
          </a:p>
        </p:txBody>
      </p:sp>
      <p:pic>
        <p:nvPicPr>
          <p:cNvPr id="6" name="Picture 5">
            <a:extLst>
              <a:ext uri="{FF2B5EF4-FFF2-40B4-BE49-F238E27FC236}">
                <a16:creationId xmlns:a16="http://schemas.microsoft.com/office/drawing/2014/main" id="{BE8A5AC9-D7ED-2FDE-B43E-71FD375D1824}"/>
              </a:ext>
            </a:extLst>
          </p:cNvPr>
          <p:cNvPicPr>
            <a:picLocks noChangeAspect="1"/>
          </p:cNvPicPr>
          <p:nvPr/>
        </p:nvPicPr>
        <p:blipFill>
          <a:blip r:embed="rId4"/>
          <a:stretch>
            <a:fillRect/>
          </a:stretch>
        </p:blipFill>
        <p:spPr>
          <a:xfrm>
            <a:off x="4448172" y="928601"/>
            <a:ext cx="3533818" cy="5000798"/>
          </a:xfrm>
          <a:prstGeom prst="rect">
            <a:avLst/>
          </a:prstGeom>
        </p:spPr>
      </p:pic>
    </p:spTree>
    <p:extLst>
      <p:ext uri="{BB962C8B-B14F-4D97-AF65-F5344CB8AC3E}">
        <p14:creationId xmlns:p14="http://schemas.microsoft.com/office/powerpoint/2010/main" val="47578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590687" y="557661"/>
            <a:ext cx="993830" cy="523220"/>
          </a:xfrm>
          <a:prstGeom prst="rect">
            <a:avLst/>
          </a:prstGeom>
          <a:noFill/>
        </p:spPr>
        <p:txBody>
          <a:bodyPr wrap="square" rtlCol="0">
            <a:spAutoFit/>
          </a:bodyPr>
          <a:lstStyle/>
          <a:p>
            <a:r>
              <a:rPr lang="en-US" sz="2800" b="1" dirty="0">
                <a:solidFill>
                  <a:srgbClr val="29C7F7"/>
                </a:solidFill>
              </a:rPr>
              <a:t>Step</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4</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05370" y="403822"/>
            <a:ext cx="9169341" cy="707886"/>
          </a:xfrm>
          <a:prstGeom prst="rect">
            <a:avLst/>
          </a:prstGeom>
          <a:noFill/>
        </p:spPr>
        <p:txBody>
          <a:bodyPr wrap="square" rtlCol="0">
            <a:spAutoFit/>
          </a:bodyPr>
          <a:lstStyle/>
          <a:p>
            <a:r>
              <a:rPr lang="en-US" sz="2000" b="1" dirty="0">
                <a:solidFill>
                  <a:srgbClr val="434444"/>
                </a:solidFill>
              </a:rPr>
              <a:t>Bring your three bags to school. Using a </a:t>
            </a:r>
            <a:r>
              <a:rPr lang="en-US" sz="2000" b="1" dirty="0">
                <a:solidFill>
                  <a:srgbClr val="29C7F7"/>
                </a:solidFill>
              </a:rPr>
              <a:t>standard scale</a:t>
            </a:r>
            <a:r>
              <a:rPr lang="en-US" sz="2000" b="1" dirty="0">
                <a:solidFill>
                  <a:srgbClr val="434444"/>
                </a:solidFill>
              </a:rPr>
              <a:t>, record the weight of each individual recyclable and the total weight of each of the three bags. </a:t>
            </a:r>
          </a:p>
        </p:txBody>
      </p:sp>
      <p:grpSp>
        <p:nvGrpSpPr>
          <p:cNvPr id="9" name="Group 8">
            <a:extLst>
              <a:ext uri="{FF2B5EF4-FFF2-40B4-BE49-F238E27FC236}">
                <a16:creationId xmlns:a16="http://schemas.microsoft.com/office/drawing/2014/main" id="{0DC54988-724C-FB4A-AD05-30F21ED61C27}"/>
              </a:ext>
            </a:extLst>
          </p:cNvPr>
          <p:cNvGrpSpPr/>
          <p:nvPr/>
        </p:nvGrpSpPr>
        <p:grpSpPr>
          <a:xfrm>
            <a:off x="5456050" y="1661936"/>
            <a:ext cx="6385016" cy="3816280"/>
            <a:chOff x="3009995" y="1604786"/>
            <a:chExt cx="6385016" cy="3816280"/>
          </a:xfrm>
        </p:grpSpPr>
        <p:pic>
          <p:nvPicPr>
            <p:cNvPr id="8" name="Picture 7" descr="A picture containing pie chart&#10;&#10;Description automatically generated">
              <a:extLst>
                <a:ext uri="{FF2B5EF4-FFF2-40B4-BE49-F238E27FC236}">
                  <a16:creationId xmlns:a16="http://schemas.microsoft.com/office/drawing/2014/main" id="{F27A176F-CDDE-D942-8ABF-C0508E321C43}"/>
                </a:ext>
              </a:extLst>
            </p:cNvPr>
            <p:cNvPicPr>
              <a:picLocks noChangeAspect="1"/>
            </p:cNvPicPr>
            <p:nvPr/>
          </p:nvPicPr>
          <p:blipFill rotWithShape="1">
            <a:blip r:embed="rId4"/>
            <a:stretch/>
          </p:blipFill>
          <p:spPr>
            <a:xfrm>
              <a:off x="3267543" y="1752641"/>
              <a:ext cx="6127468" cy="3668425"/>
            </a:xfrm>
            <a:prstGeom prst="rect">
              <a:avLst/>
            </a:prstGeom>
          </p:spPr>
        </p:pic>
        <p:pic>
          <p:nvPicPr>
            <p:cNvPr id="5" name="Picture 4" descr="A picture containing dark&#10;&#10;Description automatically generated">
              <a:extLst>
                <a:ext uri="{FF2B5EF4-FFF2-40B4-BE49-F238E27FC236}">
                  <a16:creationId xmlns:a16="http://schemas.microsoft.com/office/drawing/2014/main" id="{8C879F4B-8515-5F4B-96EF-B71D5A1341D4}"/>
                </a:ext>
              </a:extLst>
            </p:cNvPr>
            <p:cNvPicPr>
              <a:picLocks noChangeAspect="1"/>
            </p:cNvPicPr>
            <p:nvPr/>
          </p:nvPicPr>
          <p:blipFill rotWithShape="1">
            <a:blip r:embed="rId5"/>
            <a:srcRect b="33"/>
            <a:stretch/>
          </p:blipFill>
          <p:spPr>
            <a:xfrm>
              <a:off x="3009995" y="1604786"/>
              <a:ext cx="4556218" cy="3013541"/>
            </a:xfrm>
            <a:prstGeom prst="rect">
              <a:avLst/>
            </a:prstGeom>
          </p:spPr>
        </p:pic>
      </p:grpSp>
      <p:sp>
        <p:nvSpPr>
          <p:cNvPr id="2" name="Left Arrow 1">
            <a:extLst>
              <a:ext uri="{FF2B5EF4-FFF2-40B4-BE49-F238E27FC236}">
                <a16:creationId xmlns:a16="http://schemas.microsoft.com/office/drawing/2014/main" id="{21B59832-6125-1242-B270-DA0EA7E73EFE}"/>
              </a:ext>
            </a:extLst>
          </p:cNvPr>
          <p:cNvSpPr/>
          <p:nvPr/>
        </p:nvSpPr>
        <p:spPr>
          <a:xfrm>
            <a:off x="4592723" y="3290060"/>
            <a:ext cx="1328413" cy="707886"/>
          </a:xfrm>
          <a:prstGeom prst="leftArrow">
            <a:avLst/>
          </a:prstGeom>
          <a:solidFill>
            <a:srgbClr val="3AC6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E223BF8-D5FE-62EB-543A-F9F5E0BE17D6}"/>
              </a:ext>
            </a:extLst>
          </p:cNvPr>
          <p:cNvSpPr>
            <a:spLocks noGrp="1"/>
          </p:cNvSpPr>
          <p:nvPr>
            <p:ph type="sldNum" sz="quarter" idx="12"/>
          </p:nvPr>
        </p:nvSpPr>
        <p:spPr/>
        <p:txBody>
          <a:bodyPr/>
          <a:lstStyle/>
          <a:p>
            <a:fld id="{A49FEDE7-8061-9B4D-88A1-7EA83A94C31B}" type="slidenum">
              <a:rPr lang="en-TH" smtClean="0"/>
              <a:t>23</a:t>
            </a:fld>
            <a:endParaRPr lang="en-TH"/>
          </a:p>
        </p:txBody>
      </p:sp>
      <p:pic>
        <p:nvPicPr>
          <p:cNvPr id="10" name="Picture 9">
            <a:extLst>
              <a:ext uri="{FF2B5EF4-FFF2-40B4-BE49-F238E27FC236}">
                <a16:creationId xmlns:a16="http://schemas.microsoft.com/office/drawing/2014/main" id="{7695FBC8-2F7F-F1E9-AE12-94A94D4A7717}"/>
              </a:ext>
            </a:extLst>
          </p:cNvPr>
          <p:cNvPicPr>
            <a:picLocks noChangeAspect="1"/>
          </p:cNvPicPr>
          <p:nvPr/>
        </p:nvPicPr>
        <p:blipFill>
          <a:blip r:embed="rId6"/>
          <a:stretch>
            <a:fillRect/>
          </a:stretch>
        </p:blipFill>
        <p:spPr>
          <a:xfrm>
            <a:off x="1144659" y="1321804"/>
            <a:ext cx="3238532" cy="4582931"/>
          </a:xfrm>
          <a:prstGeom prst="rect">
            <a:avLst/>
          </a:prstGeom>
        </p:spPr>
      </p:pic>
    </p:spTree>
    <p:extLst>
      <p:ext uri="{BB962C8B-B14F-4D97-AF65-F5344CB8AC3E}">
        <p14:creationId xmlns:p14="http://schemas.microsoft.com/office/powerpoint/2010/main" val="621639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ople&#10;&#10;Description automatically generated">
            <a:extLst>
              <a:ext uri="{FF2B5EF4-FFF2-40B4-BE49-F238E27FC236}">
                <a16:creationId xmlns:a16="http://schemas.microsoft.com/office/drawing/2014/main" id="{F1C65FCF-FE35-B749-97C0-1A60996CB442}"/>
              </a:ext>
            </a:extLst>
          </p:cNvPr>
          <p:cNvPicPr>
            <a:picLocks noChangeAspect="1"/>
          </p:cNvPicPr>
          <p:nvPr/>
        </p:nvPicPr>
        <p:blipFill>
          <a:blip r:embed="rId3"/>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5774EC36-7167-F744-9F8B-0684574C03E2}"/>
              </a:ext>
            </a:extLst>
          </p:cNvPr>
          <p:cNvSpPr/>
          <p:nvPr/>
        </p:nvSpPr>
        <p:spPr>
          <a:xfrm>
            <a:off x="1595404" y="496106"/>
            <a:ext cx="584775" cy="584775"/>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sz="1600"/>
          </a:p>
        </p:txBody>
      </p:sp>
      <p:sp>
        <p:nvSpPr>
          <p:cNvPr id="12" name="TextBox 11">
            <a:extLst>
              <a:ext uri="{FF2B5EF4-FFF2-40B4-BE49-F238E27FC236}">
                <a16:creationId xmlns:a16="http://schemas.microsoft.com/office/drawing/2014/main" id="{E5B03428-9A31-DE4F-965F-62E7D6234A46}"/>
              </a:ext>
            </a:extLst>
          </p:cNvPr>
          <p:cNvSpPr txBox="1"/>
          <p:nvPr/>
        </p:nvSpPr>
        <p:spPr>
          <a:xfrm>
            <a:off x="590687" y="557661"/>
            <a:ext cx="993830" cy="523220"/>
          </a:xfrm>
          <a:prstGeom prst="rect">
            <a:avLst/>
          </a:prstGeom>
          <a:noFill/>
        </p:spPr>
        <p:txBody>
          <a:bodyPr wrap="square" rtlCol="0">
            <a:spAutoFit/>
          </a:bodyPr>
          <a:lstStyle/>
          <a:p>
            <a:r>
              <a:rPr lang="en-US" sz="2800" b="1" dirty="0">
                <a:solidFill>
                  <a:srgbClr val="29C7F7"/>
                </a:solidFill>
              </a:rPr>
              <a:t>Step</a:t>
            </a:r>
          </a:p>
        </p:txBody>
      </p:sp>
      <p:sp>
        <p:nvSpPr>
          <p:cNvPr id="13" name="TextBox 12">
            <a:extLst>
              <a:ext uri="{FF2B5EF4-FFF2-40B4-BE49-F238E27FC236}">
                <a16:creationId xmlns:a16="http://schemas.microsoft.com/office/drawing/2014/main" id="{CB0A4309-0FD1-CE46-B68B-39BD3EEBB5B0}"/>
              </a:ext>
            </a:extLst>
          </p:cNvPr>
          <p:cNvSpPr txBox="1"/>
          <p:nvPr/>
        </p:nvSpPr>
        <p:spPr>
          <a:xfrm>
            <a:off x="1683218" y="496105"/>
            <a:ext cx="409145" cy="584775"/>
          </a:xfrm>
          <a:prstGeom prst="rect">
            <a:avLst/>
          </a:prstGeom>
          <a:noFill/>
        </p:spPr>
        <p:txBody>
          <a:bodyPr wrap="square" rtlCol="0">
            <a:spAutoFit/>
          </a:bodyPr>
          <a:lstStyle/>
          <a:p>
            <a:pPr algn="ctr"/>
            <a:r>
              <a:rPr lang="en-US" sz="3200" b="1" dirty="0">
                <a:solidFill>
                  <a:schemeClr val="bg1"/>
                </a:solidFill>
              </a:rPr>
              <a:t>5</a:t>
            </a:r>
          </a:p>
        </p:txBody>
      </p:sp>
      <p:sp>
        <p:nvSpPr>
          <p:cNvPr id="14" name="TextBox 13">
            <a:extLst>
              <a:ext uri="{FF2B5EF4-FFF2-40B4-BE49-F238E27FC236}">
                <a16:creationId xmlns:a16="http://schemas.microsoft.com/office/drawing/2014/main" id="{C6009306-8EA5-C042-98DD-D29030A915EB}"/>
              </a:ext>
            </a:extLst>
          </p:cNvPr>
          <p:cNvSpPr txBox="1"/>
          <p:nvPr/>
        </p:nvSpPr>
        <p:spPr>
          <a:xfrm>
            <a:off x="2305370" y="403822"/>
            <a:ext cx="9169341" cy="707886"/>
          </a:xfrm>
          <a:prstGeom prst="rect">
            <a:avLst/>
          </a:prstGeom>
          <a:noFill/>
        </p:spPr>
        <p:txBody>
          <a:bodyPr wrap="square" rtlCol="0">
            <a:spAutoFit/>
          </a:bodyPr>
          <a:lstStyle/>
          <a:p>
            <a:r>
              <a:rPr lang="en-US" sz="2000" b="1" dirty="0">
                <a:solidFill>
                  <a:srgbClr val="434444"/>
                </a:solidFill>
              </a:rPr>
              <a:t>How much total waste did the class create? Now calculate how much total waste you are likely to create in a week </a:t>
            </a:r>
            <a:r>
              <a:rPr lang="en-US" sz="2000" b="1" dirty="0">
                <a:solidFill>
                  <a:srgbClr val="29C7F7"/>
                </a:solidFill>
              </a:rPr>
              <a:t>(7 days)</a:t>
            </a:r>
            <a:r>
              <a:rPr lang="en-US" sz="2000" b="1" dirty="0">
                <a:solidFill>
                  <a:srgbClr val="434444"/>
                </a:solidFill>
              </a:rPr>
              <a:t>, a month </a:t>
            </a:r>
            <a:r>
              <a:rPr lang="en-US" sz="2000" b="1" dirty="0">
                <a:solidFill>
                  <a:srgbClr val="29C7F7"/>
                </a:solidFill>
              </a:rPr>
              <a:t>(30 days)</a:t>
            </a:r>
            <a:r>
              <a:rPr lang="en-US" sz="2000" b="1" dirty="0">
                <a:solidFill>
                  <a:srgbClr val="434444"/>
                </a:solidFill>
              </a:rPr>
              <a:t>, and a year </a:t>
            </a:r>
            <a:r>
              <a:rPr lang="en-US" sz="2000" b="1" dirty="0">
                <a:solidFill>
                  <a:srgbClr val="29C7F7"/>
                </a:solidFill>
              </a:rPr>
              <a:t>(365 days)</a:t>
            </a:r>
            <a:r>
              <a:rPr lang="en-US" sz="2000" b="1" dirty="0">
                <a:solidFill>
                  <a:srgbClr val="434444"/>
                </a:solidFill>
              </a:rPr>
              <a:t>. </a:t>
            </a:r>
            <a:endParaRPr lang="en-US" sz="2000" b="1" dirty="0">
              <a:solidFill>
                <a:srgbClr val="29C7F7"/>
              </a:solidFill>
            </a:endParaRPr>
          </a:p>
        </p:txBody>
      </p:sp>
      <p:pic>
        <p:nvPicPr>
          <p:cNvPr id="5" name="Picture 4" descr="Icon&#10;&#10;Description automatically generated">
            <a:extLst>
              <a:ext uri="{FF2B5EF4-FFF2-40B4-BE49-F238E27FC236}">
                <a16:creationId xmlns:a16="http://schemas.microsoft.com/office/drawing/2014/main" id="{7E29AB9F-DE83-2648-9B2C-F083D3AEDE59}"/>
              </a:ext>
            </a:extLst>
          </p:cNvPr>
          <p:cNvPicPr>
            <a:picLocks noChangeAspect="1"/>
          </p:cNvPicPr>
          <p:nvPr/>
        </p:nvPicPr>
        <p:blipFill>
          <a:blip r:embed="rId4"/>
          <a:stretch>
            <a:fillRect/>
          </a:stretch>
        </p:blipFill>
        <p:spPr>
          <a:xfrm>
            <a:off x="3153431" y="1080880"/>
            <a:ext cx="5167245" cy="5167245"/>
          </a:xfrm>
          <a:prstGeom prst="rect">
            <a:avLst/>
          </a:prstGeom>
        </p:spPr>
      </p:pic>
      <p:sp>
        <p:nvSpPr>
          <p:cNvPr id="2" name="Slide Number Placeholder 1">
            <a:extLst>
              <a:ext uri="{FF2B5EF4-FFF2-40B4-BE49-F238E27FC236}">
                <a16:creationId xmlns:a16="http://schemas.microsoft.com/office/drawing/2014/main" id="{51CDF296-2610-1BD2-4F5E-20A2D1919308}"/>
              </a:ext>
            </a:extLst>
          </p:cNvPr>
          <p:cNvSpPr>
            <a:spLocks noGrp="1"/>
          </p:cNvSpPr>
          <p:nvPr>
            <p:ph type="sldNum" sz="quarter" idx="12"/>
          </p:nvPr>
        </p:nvSpPr>
        <p:spPr/>
        <p:txBody>
          <a:bodyPr/>
          <a:lstStyle/>
          <a:p>
            <a:fld id="{A49FEDE7-8061-9B4D-88A1-7EA83A94C31B}" type="slidenum">
              <a:rPr lang="en-TH" smtClean="0"/>
              <a:t>24</a:t>
            </a:fld>
            <a:endParaRPr lang="en-TH"/>
          </a:p>
        </p:txBody>
      </p:sp>
    </p:spTree>
    <p:extLst>
      <p:ext uri="{BB962C8B-B14F-4D97-AF65-F5344CB8AC3E}">
        <p14:creationId xmlns:p14="http://schemas.microsoft.com/office/powerpoint/2010/main" val="167347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BA82A-5FD9-6814-2B3F-DDBB0C64126C}"/>
              </a:ext>
            </a:extLst>
          </p:cNvPr>
          <p:cNvSpPr>
            <a:spLocks noGrp="1"/>
          </p:cNvSpPr>
          <p:nvPr>
            <p:ph type="sldNum" sz="quarter" idx="12"/>
          </p:nvPr>
        </p:nvSpPr>
        <p:spPr/>
        <p:txBody>
          <a:bodyPr/>
          <a:lstStyle/>
          <a:p>
            <a:fld id="{A49FEDE7-8061-9B4D-88A1-7EA83A94C31B}" type="slidenum">
              <a:rPr lang="en-TH" smtClean="0"/>
              <a:t>25</a:t>
            </a:fld>
            <a:endParaRPr lang="en-TH"/>
          </a:p>
        </p:txBody>
      </p:sp>
      <p:pic>
        <p:nvPicPr>
          <p:cNvPr id="5" name="Picture 4">
            <a:extLst>
              <a:ext uri="{FF2B5EF4-FFF2-40B4-BE49-F238E27FC236}">
                <a16:creationId xmlns:a16="http://schemas.microsoft.com/office/drawing/2014/main" id="{3D7573D7-FFA6-B761-5AD5-D7C27264E0E1}"/>
              </a:ext>
            </a:extLst>
          </p:cNvPr>
          <p:cNvPicPr>
            <a:picLocks noChangeAspect="1"/>
          </p:cNvPicPr>
          <p:nvPr/>
        </p:nvPicPr>
        <p:blipFill>
          <a:blip r:embed="rId3"/>
          <a:stretch>
            <a:fillRect/>
          </a:stretch>
        </p:blipFill>
        <p:spPr>
          <a:xfrm>
            <a:off x="3672894" y="0"/>
            <a:ext cx="4846211" cy="6858000"/>
          </a:xfrm>
          <a:prstGeom prst="rect">
            <a:avLst/>
          </a:prstGeom>
        </p:spPr>
      </p:pic>
    </p:spTree>
    <p:extLst>
      <p:ext uri="{BB962C8B-B14F-4D97-AF65-F5344CB8AC3E}">
        <p14:creationId xmlns:p14="http://schemas.microsoft.com/office/powerpoint/2010/main" val="4253448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id="{C5FB9B07-2C9C-8A4F-A32C-ED14DE9560C2}"/>
              </a:ext>
            </a:extLst>
          </p:cNvPr>
          <p:cNvSpPr/>
          <p:nvPr/>
        </p:nvSpPr>
        <p:spPr>
          <a:xfrm>
            <a:off x="323617" y="1464528"/>
            <a:ext cx="541020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8" name="Rectangle 27">
            <a:extLst>
              <a:ext uri="{FF2B5EF4-FFF2-40B4-BE49-F238E27FC236}">
                <a16:creationId xmlns:a16="http://schemas.microsoft.com/office/drawing/2014/main" id="{99517891-8C27-C14F-822D-D6BE71B4E90C}"/>
              </a:ext>
            </a:extLst>
          </p:cNvPr>
          <p:cNvSpPr/>
          <p:nvPr/>
        </p:nvSpPr>
        <p:spPr>
          <a:xfrm>
            <a:off x="506503" y="1456997"/>
            <a:ext cx="5410203" cy="402546"/>
          </a:xfrm>
          <a:prstGeom prst="rect">
            <a:avLst/>
          </a:prstGeom>
        </p:spPr>
        <p:txBody>
          <a:bodyPr wrap="square">
            <a:spAutoFit/>
          </a:bodyPr>
          <a:lstStyle/>
          <a:p>
            <a:pPr algn="thaiDist">
              <a:lnSpc>
                <a:spcPct val="120000"/>
              </a:lnSpc>
            </a:pPr>
            <a:r>
              <a:rPr lang="en-US" b="1" dirty="0">
                <a:solidFill>
                  <a:schemeClr val="bg1"/>
                </a:solidFill>
              </a:rPr>
              <a:t>Key Learning Outcomes and Curriculum Alignment:</a:t>
            </a:r>
            <a:endParaRPr lang="en-TH" b="1">
              <a:solidFill>
                <a:schemeClr val="bg1"/>
              </a:solidFill>
            </a:endParaRPr>
          </a:p>
        </p:txBody>
      </p:sp>
      <p:sp>
        <p:nvSpPr>
          <p:cNvPr id="37" name="Rectangle 36">
            <a:extLst>
              <a:ext uri="{FF2B5EF4-FFF2-40B4-BE49-F238E27FC236}">
                <a16:creationId xmlns:a16="http://schemas.microsoft.com/office/drawing/2014/main" id="{E83BA1D4-BD4C-B44F-89BF-B15505F3EBB5}"/>
              </a:ext>
            </a:extLst>
          </p:cNvPr>
          <p:cNvSpPr/>
          <p:nvPr/>
        </p:nvSpPr>
        <p:spPr>
          <a:xfrm>
            <a:off x="323617" y="2049634"/>
            <a:ext cx="11361877" cy="2436373"/>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rPr>
              <a:t>Science - Earth and Human Activity: </a:t>
            </a:r>
            <a:r>
              <a:rPr lang="en-US" sz="1600" dirty="0">
                <a:solidFill>
                  <a:srgbClr val="262626"/>
                </a:solidFill>
              </a:rPr>
              <a:t>Communicate solutions that will reduce the impact of humans on the land, water, air, and/or other living things in the local environment. Things that people do can affect the world around them. But they can make choices that reduce their impacts on the land, water, air, and other living things.</a:t>
            </a:r>
          </a:p>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rPr>
              <a:t>English Language Arts and Literacy: </a:t>
            </a:r>
            <a:r>
              <a:rPr lang="en-US" sz="1600" dirty="0">
                <a:solidFill>
                  <a:srgbClr val="262626"/>
                </a:solidFill>
              </a:rPr>
              <a:t>Participate in collaborative conversations with diverse partners about topics and texts. Follow agreed-upon rules for discussions. Use words and phrases acquired through conversations, reading and being read to, and responding to texts.</a:t>
            </a:r>
          </a:p>
          <a:p>
            <a:pPr marL="171450" indent="-171450" algn="thaiDist">
              <a:lnSpc>
                <a:spcPct val="120000"/>
              </a:lnSpc>
              <a:buClr>
                <a:srgbClr val="3AC69D"/>
              </a:buClr>
              <a:buSzPct val="150000"/>
              <a:buFont typeface="Arial" panose="020B0604020202020204" pitchFamily="34" charset="0"/>
              <a:buChar char="•"/>
            </a:pPr>
            <a:r>
              <a:rPr lang="en-US" sz="1600" b="1" dirty="0">
                <a:solidFill>
                  <a:srgbClr val="262626"/>
                </a:solidFill>
              </a:rPr>
              <a:t>Mathematics: </a:t>
            </a:r>
            <a:r>
              <a:rPr lang="en-US" sz="1600" dirty="0">
                <a:solidFill>
                  <a:srgbClr val="262626"/>
                </a:solidFill>
              </a:rPr>
              <a:t>Make sense of problems and persevere to make sense of them by counting and multiplying to reach a conclusion on the quantity of something. </a:t>
            </a:r>
          </a:p>
        </p:txBody>
      </p:sp>
      <p:pic>
        <p:nvPicPr>
          <p:cNvPr id="39" name="Picture 38" descr="A picture containing table&#10;&#10;Description automatically generated">
            <a:extLst>
              <a:ext uri="{FF2B5EF4-FFF2-40B4-BE49-F238E27FC236}">
                <a16:creationId xmlns:a16="http://schemas.microsoft.com/office/drawing/2014/main" id="{EB8B9B77-5B22-9846-BC3A-8BBE79F348B8}"/>
              </a:ext>
            </a:extLst>
          </p:cNvPr>
          <p:cNvPicPr>
            <a:picLocks noChangeAspect="1"/>
          </p:cNvPicPr>
          <p:nvPr/>
        </p:nvPicPr>
        <p:blipFill>
          <a:blip r:embed="rId4"/>
          <a:stretch>
            <a:fillRect/>
          </a:stretch>
        </p:blipFill>
        <p:spPr>
          <a:xfrm>
            <a:off x="431786" y="5360664"/>
            <a:ext cx="1149009" cy="114900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F18D82E9-E65C-CD45-B81C-867691A5CEE1}"/>
              </a:ext>
            </a:extLst>
          </p:cNvPr>
          <p:cNvPicPr>
            <a:picLocks noChangeAspect="1"/>
          </p:cNvPicPr>
          <p:nvPr/>
        </p:nvPicPr>
        <p:blipFill>
          <a:blip r:embed="rId5"/>
          <a:stretch>
            <a:fillRect/>
          </a:stretch>
        </p:blipFill>
        <p:spPr>
          <a:xfrm>
            <a:off x="1580795" y="5360663"/>
            <a:ext cx="1149009" cy="1149009"/>
          </a:xfrm>
          <a:prstGeom prst="rect">
            <a:avLst/>
          </a:prstGeom>
        </p:spPr>
      </p:pic>
      <p:sp>
        <p:nvSpPr>
          <p:cNvPr id="30" name="Rounded Rectangle 29">
            <a:extLst>
              <a:ext uri="{FF2B5EF4-FFF2-40B4-BE49-F238E27FC236}">
                <a16:creationId xmlns:a16="http://schemas.microsoft.com/office/drawing/2014/main" id="{B3D3BBA8-E2E4-CF45-BF72-B5B052BCB00C}"/>
              </a:ext>
            </a:extLst>
          </p:cNvPr>
          <p:cNvSpPr/>
          <p:nvPr/>
        </p:nvSpPr>
        <p:spPr>
          <a:xfrm>
            <a:off x="323618" y="4723242"/>
            <a:ext cx="2096853"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8" name="Rectangle 37">
            <a:extLst>
              <a:ext uri="{FF2B5EF4-FFF2-40B4-BE49-F238E27FC236}">
                <a16:creationId xmlns:a16="http://schemas.microsoft.com/office/drawing/2014/main" id="{279E0FEB-CD14-B84F-9CC0-A073E335659C}"/>
              </a:ext>
            </a:extLst>
          </p:cNvPr>
          <p:cNvSpPr/>
          <p:nvPr/>
        </p:nvSpPr>
        <p:spPr>
          <a:xfrm>
            <a:off x="506504" y="4715711"/>
            <a:ext cx="1712262" cy="402546"/>
          </a:xfrm>
          <a:prstGeom prst="rect">
            <a:avLst/>
          </a:prstGeom>
        </p:spPr>
        <p:txBody>
          <a:bodyPr wrap="square">
            <a:spAutoFit/>
          </a:bodyPr>
          <a:lstStyle/>
          <a:p>
            <a:pPr algn="thaiDist">
              <a:lnSpc>
                <a:spcPct val="120000"/>
              </a:lnSpc>
            </a:pPr>
            <a:r>
              <a:rPr lang="en-US" b="1" dirty="0">
                <a:solidFill>
                  <a:schemeClr val="bg1"/>
                </a:solidFill>
              </a:rPr>
              <a:t>SDG Alignment</a:t>
            </a:r>
            <a:endParaRPr lang="en-TH" b="1">
              <a:solidFill>
                <a:schemeClr val="bg1"/>
              </a:solidFill>
            </a:endParaRPr>
          </a:p>
        </p:txBody>
      </p:sp>
      <p:sp>
        <p:nvSpPr>
          <p:cNvPr id="15" name="Rounded Rectangle 14">
            <a:extLst>
              <a:ext uri="{FF2B5EF4-FFF2-40B4-BE49-F238E27FC236}">
                <a16:creationId xmlns:a16="http://schemas.microsoft.com/office/drawing/2014/main" id="{650BA5B6-8EAD-5A45-94A6-2C8EA009B9C0}"/>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6" name="Rounded Rectangle 15">
            <a:extLst>
              <a:ext uri="{FF2B5EF4-FFF2-40B4-BE49-F238E27FC236}">
                <a16:creationId xmlns:a16="http://schemas.microsoft.com/office/drawing/2014/main" id="{A39FBF4C-9127-4740-A7DD-AB280895D434}"/>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TextBox 16">
            <a:extLst>
              <a:ext uri="{FF2B5EF4-FFF2-40B4-BE49-F238E27FC236}">
                <a16:creationId xmlns:a16="http://schemas.microsoft.com/office/drawing/2014/main" id="{8EBFCA84-3E35-AA4F-B39D-FB84F113376F}"/>
              </a:ext>
            </a:extLst>
          </p:cNvPr>
          <p:cNvSpPr txBox="1"/>
          <p:nvPr/>
        </p:nvSpPr>
        <p:spPr>
          <a:xfrm>
            <a:off x="2794681" y="294106"/>
            <a:ext cx="6602638" cy="584775"/>
          </a:xfrm>
          <a:prstGeom prst="rect">
            <a:avLst/>
          </a:prstGeom>
          <a:noFill/>
        </p:spPr>
        <p:txBody>
          <a:bodyPr wrap="square" rtlCol="0">
            <a:spAutoFit/>
          </a:bodyPr>
          <a:lstStyle/>
          <a:p>
            <a:pPr algn="ctr"/>
            <a:r>
              <a:rPr lang="en-US" sz="3200" b="1" dirty="0">
                <a:solidFill>
                  <a:schemeClr val="bg1"/>
                </a:solidFill>
              </a:rPr>
              <a:t>Lesson Prep &amp; Curriculum Alignment </a:t>
            </a:r>
          </a:p>
        </p:txBody>
      </p:sp>
      <p:sp>
        <p:nvSpPr>
          <p:cNvPr id="18" name="TextBox 17">
            <a:extLst>
              <a:ext uri="{FF2B5EF4-FFF2-40B4-BE49-F238E27FC236}">
                <a16:creationId xmlns:a16="http://schemas.microsoft.com/office/drawing/2014/main" id="{AC9CD571-A741-D540-AD6D-622A537A4DA6}"/>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Prep time: 10 – 15 minutes</a:t>
            </a:r>
          </a:p>
        </p:txBody>
      </p:sp>
      <p:grpSp>
        <p:nvGrpSpPr>
          <p:cNvPr id="14" name="Group 13">
            <a:extLst>
              <a:ext uri="{FF2B5EF4-FFF2-40B4-BE49-F238E27FC236}">
                <a16:creationId xmlns:a16="http://schemas.microsoft.com/office/drawing/2014/main" id="{CB386950-BB54-A116-3511-D2C277B1417D}"/>
              </a:ext>
            </a:extLst>
          </p:cNvPr>
          <p:cNvGrpSpPr/>
          <p:nvPr/>
        </p:nvGrpSpPr>
        <p:grpSpPr>
          <a:xfrm>
            <a:off x="3878813" y="5178554"/>
            <a:ext cx="6547513" cy="1338812"/>
            <a:chOff x="4790164" y="5101971"/>
            <a:chExt cx="6979920" cy="1490877"/>
          </a:xfrm>
        </p:grpSpPr>
        <p:sp>
          <p:nvSpPr>
            <p:cNvPr id="19" name="Rounded Rectangle 18">
              <a:extLst>
                <a:ext uri="{FF2B5EF4-FFF2-40B4-BE49-F238E27FC236}">
                  <a16:creationId xmlns:a16="http://schemas.microsoft.com/office/drawing/2014/main" id="{070ED820-571E-6F8D-F37C-D451C057D105}"/>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29C7F7"/>
                </a:solidFill>
                <a:highlight>
                  <a:srgbClr val="29C7F7"/>
                </a:highlight>
              </a:endParaRPr>
            </a:p>
            <a:p>
              <a:pPr algn="ctr"/>
              <a:endParaRPr lang="en-TH">
                <a:solidFill>
                  <a:srgbClr val="29C7F7"/>
                </a:solidFill>
                <a:highlight>
                  <a:srgbClr val="29C7F7"/>
                </a:highlight>
              </a:endParaRPr>
            </a:p>
          </p:txBody>
        </p:sp>
        <p:sp>
          <p:nvSpPr>
            <p:cNvPr id="20" name="Rounded Rectangle 19">
              <a:extLst>
                <a:ext uri="{FF2B5EF4-FFF2-40B4-BE49-F238E27FC236}">
                  <a16:creationId xmlns:a16="http://schemas.microsoft.com/office/drawing/2014/main" id="{1D7ED251-101A-C652-CE99-BD0F5B8027D5}"/>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a:p>
              <a:r>
                <a:rPr lang="en-US" sz="1300" b="1" dirty="0"/>
                <a:t>Lesson plans are designed to be flexible and responsive to the evolving needs of your classroom. Lessons are editable and customizable to meet the different individual student and classroom contexts. A PowerPoint version with teacher instructions and a printable PDF lesson are available for download. </a:t>
              </a:r>
            </a:p>
            <a:p>
              <a:pPr algn="ctr"/>
              <a:endParaRPr lang="en-TH"/>
            </a:p>
          </p:txBody>
        </p:sp>
        <p:sp>
          <p:nvSpPr>
            <p:cNvPr id="21" name="TextBox 20">
              <a:extLst>
                <a:ext uri="{FF2B5EF4-FFF2-40B4-BE49-F238E27FC236}">
                  <a16:creationId xmlns:a16="http://schemas.microsoft.com/office/drawing/2014/main" id="{6314FAD4-D488-E91E-AE46-E805B30E5425}"/>
                </a:ext>
              </a:extLst>
            </p:cNvPr>
            <p:cNvSpPr txBox="1"/>
            <p:nvPr/>
          </p:nvSpPr>
          <p:spPr>
            <a:xfrm>
              <a:off x="6956554" y="5101971"/>
              <a:ext cx="4280197" cy="376739"/>
            </a:xfrm>
            <a:prstGeom prst="rect">
              <a:avLst/>
            </a:prstGeom>
            <a:noFill/>
          </p:spPr>
          <p:txBody>
            <a:bodyPr wrap="square" rtlCol="0">
              <a:spAutoFit/>
            </a:bodyPr>
            <a:lstStyle/>
            <a:p>
              <a:r>
                <a:rPr lang="en-US" b="1" dirty="0">
                  <a:solidFill>
                    <a:schemeClr val="bg1"/>
                  </a:solidFill>
                </a:rPr>
                <a:t>Flexible and adaptive lesson</a:t>
              </a:r>
            </a:p>
          </p:txBody>
        </p:sp>
      </p:grpSp>
      <p:sp>
        <p:nvSpPr>
          <p:cNvPr id="2" name="Slide Number Placeholder 1">
            <a:extLst>
              <a:ext uri="{FF2B5EF4-FFF2-40B4-BE49-F238E27FC236}">
                <a16:creationId xmlns:a16="http://schemas.microsoft.com/office/drawing/2014/main" id="{B041A12A-0505-7AC8-93CA-DF78F909791C}"/>
              </a:ext>
            </a:extLst>
          </p:cNvPr>
          <p:cNvSpPr>
            <a:spLocks noGrp="1"/>
          </p:cNvSpPr>
          <p:nvPr>
            <p:ph type="sldNum" sz="quarter" idx="12"/>
          </p:nvPr>
        </p:nvSpPr>
        <p:spPr/>
        <p:txBody>
          <a:bodyPr/>
          <a:lstStyle/>
          <a:p>
            <a:fld id="{A49FEDE7-8061-9B4D-88A1-7EA83A94C31B}" type="slidenum">
              <a:rPr lang="en-TH" smtClean="0"/>
              <a:t>3</a:t>
            </a:fld>
            <a:endParaRPr lang="en-TH"/>
          </a:p>
        </p:txBody>
      </p:sp>
    </p:spTree>
    <p:extLst>
      <p:ext uri="{BB962C8B-B14F-4D97-AF65-F5344CB8AC3E}">
        <p14:creationId xmlns:p14="http://schemas.microsoft.com/office/powerpoint/2010/main" val="161811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46429"/>
            <a:ext cx="12192000" cy="6858000"/>
          </a:xfrm>
          <a:prstGeom prst="rect">
            <a:avLst/>
          </a:prstGeom>
        </p:spPr>
      </p:pic>
      <p:sp>
        <p:nvSpPr>
          <p:cNvPr id="15" name="Rounded Rectangle 14">
            <a:extLst>
              <a:ext uri="{FF2B5EF4-FFF2-40B4-BE49-F238E27FC236}">
                <a16:creationId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ounded Rectangle 13">
            <a:extLst>
              <a:ext uri="{FF2B5EF4-FFF2-40B4-BE49-F238E27FC236}">
                <a16:creationId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8" name="TextBox 7">
            <a:extLst>
              <a:ext uri="{FF2B5EF4-FFF2-40B4-BE49-F238E27FC236}">
                <a16:creationId xmlns:a16="http://schemas.microsoft.com/office/drawing/2014/main"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en-US" sz="3200" b="1" dirty="0">
                <a:solidFill>
                  <a:schemeClr val="bg1"/>
                </a:solidFill>
              </a:rPr>
              <a:t>The Lesson </a:t>
            </a:r>
          </a:p>
        </p:txBody>
      </p:sp>
      <p:sp>
        <p:nvSpPr>
          <p:cNvPr id="22" name="Oval 21">
            <a:extLst>
              <a:ext uri="{FF2B5EF4-FFF2-40B4-BE49-F238E27FC236}">
                <a16:creationId xmlns:a16="http://schemas.microsoft.com/office/drawing/2014/main" id="{1A8141C0-5C65-C54B-B99F-F7A3DD1C2725}"/>
              </a:ext>
            </a:extLst>
          </p:cNvPr>
          <p:cNvSpPr/>
          <p:nvPr/>
        </p:nvSpPr>
        <p:spPr>
          <a:xfrm>
            <a:off x="413972" y="1449128"/>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Oval 22">
            <a:extLst>
              <a:ext uri="{FF2B5EF4-FFF2-40B4-BE49-F238E27FC236}">
                <a16:creationId xmlns:a16="http://schemas.microsoft.com/office/drawing/2014/main" id="{6DE15013-44B3-074B-97E9-A65290DF3E17}"/>
              </a:ext>
            </a:extLst>
          </p:cNvPr>
          <p:cNvSpPr/>
          <p:nvPr/>
        </p:nvSpPr>
        <p:spPr>
          <a:xfrm>
            <a:off x="360335" y="1449128"/>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Rectangle 23">
            <a:extLst>
              <a:ext uri="{FF2B5EF4-FFF2-40B4-BE49-F238E27FC236}">
                <a16:creationId xmlns:a16="http://schemas.microsoft.com/office/drawing/2014/main" id="{9D6C8663-DB1F-4247-809A-B287EA418546}"/>
              </a:ext>
            </a:extLst>
          </p:cNvPr>
          <p:cNvSpPr/>
          <p:nvPr/>
        </p:nvSpPr>
        <p:spPr>
          <a:xfrm>
            <a:off x="404919" y="1429076"/>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1</a:t>
            </a:r>
          </a:p>
        </p:txBody>
      </p:sp>
      <p:sp>
        <p:nvSpPr>
          <p:cNvPr id="25" name="Rectangle 24">
            <a:extLst>
              <a:ext uri="{FF2B5EF4-FFF2-40B4-BE49-F238E27FC236}">
                <a16:creationId xmlns:a16="http://schemas.microsoft.com/office/drawing/2014/main" id="{51FFE875-61C7-534D-980C-DC3A4B940AEB}"/>
              </a:ext>
            </a:extLst>
          </p:cNvPr>
          <p:cNvSpPr/>
          <p:nvPr/>
        </p:nvSpPr>
        <p:spPr>
          <a:xfrm>
            <a:off x="911773" y="1491500"/>
            <a:ext cx="10866255" cy="959045"/>
          </a:xfrm>
          <a:prstGeom prst="rect">
            <a:avLst/>
          </a:prstGeom>
        </p:spPr>
        <p:txBody>
          <a:bodyPr wrap="square">
            <a:spAutoFit/>
          </a:bodyPr>
          <a:lstStyle/>
          <a:p>
            <a:pPr algn="thaiDist">
              <a:lnSpc>
                <a:spcPct val="120000"/>
              </a:lnSpc>
              <a:tabLst>
                <a:tab pos="531813" algn="l"/>
              </a:tabLst>
            </a:pPr>
            <a:r>
              <a:rPr lang="en-US" sz="1600" b="1" dirty="0">
                <a:solidFill>
                  <a:srgbClr val="262626"/>
                </a:solidFill>
              </a:rPr>
              <a:t>Assess students' understanding of recycling, its benefits, and the impact on the environment by not recycling. </a:t>
            </a:r>
            <a:r>
              <a:rPr lang="en-US" sz="1600" dirty="0">
                <a:solidFill>
                  <a:srgbClr val="262626"/>
                </a:solidFill>
              </a:rPr>
              <a:t>Display the </a:t>
            </a:r>
            <a:r>
              <a:rPr lang="en-US" sz="1600" b="1" dirty="0">
                <a:solidFill>
                  <a:srgbClr val="262626"/>
                </a:solidFill>
              </a:rPr>
              <a:t>“YES/NO”, “1,2,3 Steps”, and “Best Practices” slides </a:t>
            </a:r>
            <a:r>
              <a:rPr lang="en-US" sz="1600" dirty="0">
                <a:solidFill>
                  <a:srgbClr val="262626"/>
                </a:solidFill>
              </a:rPr>
              <a:t>to assess their understanding of how to effectively recycle and how much waste we produce each day.</a:t>
            </a:r>
          </a:p>
        </p:txBody>
      </p:sp>
      <p:sp>
        <p:nvSpPr>
          <p:cNvPr id="17" name="TextBox 16">
            <a:extLst>
              <a:ext uri="{FF2B5EF4-FFF2-40B4-BE49-F238E27FC236}">
                <a16:creationId xmlns:a16="http://schemas.microsoft.com/office/drawing/2014/main"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en-US" sz="1400" b="1" dirty="0">
                <a:solidFill>
                  <a:schemeClr val="bg1"/>
                </a:solidFill>
              </a:rPr>
              <a:t>Lesson duration: 25 - 30 minutes</a:t>
            </a:r>
          </a:p>
        </p:txBody>
      </p:sp>
      <p:sp>
        <p:nvSpPr>
          <p:cNvPr id="18" name="Oval 17">
            <a:extLst>
              <a:ext uri="{FF2B5EF4-FFF2-40B4-BE49-F238E27FC236}">
                <a16:creationId xmlns:a16="http://schemas.microsoft.com/office/drawing/2014/main" id="{9D3C16D2-3D7B-DC40-88C7-DE4F305BF499}"/>
              </a:ext>
            </a:extLst>
          </p:cNvPr>
          <p:cNvSpPr/>
          <p:nvPr/>
        </p:nvSpPr>
        <p:spPr>
          <a:xfrm>
            <a:off x="413972" y="263248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9DAB2145-ECFA-6647-A9B6-729C703AD8DB}"/>
              </a:ext>
            </a:extLst>
          </p:cNvPr>
          <p:cNvSpPr/>
          <p:nvPr/>
        </p:nvSpPr>
        <p:spPr>
          <a:xfrm>
            <a:off x="360335" y="263248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9D8FA13B-529B-584E-8CBD-62424A9A1833}"/>
              </a:ext>
            </a:extLst>
          </p:cNvPr>
          <p:cNvSpPr/>
          <p:nvPr/>
        </p:nvSpPr>
        <p:spPr>
          <a:xfrm>
            <a:off x="404919" y="2612435"/>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2</a:t>
            </a:r>
          </a:p>
        </p:txBody>
      </p:sp>
      <p:sp>
        <p:nvSpPr>
          <p:cNvPr id="21" name="Rectangle 20">
            <a:extLst>
              <a:ext uri="{FF2B5EF4-FFF2-40B4-BE49-F238E27FC236}">
                <a16:creationId xmlns:a16="http://schemas.microsoft.com/office/drawing/2014/main" id="{973AB73E-5603-9442-95D1-6001147EE36F}"/>
              </a:ext>
            </a:extLst>
          </p:cNvPr>
          <p:cNvSpPr/>
          <p:nvPr/>
        </p:nvSpPr>
        <p:spPr>
          <a:xfrm>
            <a:off x="911773" y="2674859"/>
            <a:ext cx="10866255" cy="663580"/>
          </a:xfrm>
          <a:prstGeom prst="rect">
            <a:avLst/>
          </a:prstGeom>
        </p:spPr>
        <p:txBody>
          <a:bodyPr wrap="square">
            <a:spAutoFit/>
          </a:bodyPr>
          <a:lstStyle/>
          <a:p>
            <a:pPr algn="thaiDist">
              <a:lnSpc>
                <a:spcPct val="120000"/>
              </a:lnSpc>
              <a:tabLst>
                <a:tab pos="531813" algn="l"/>
              </a:tabLst>
            </a:pPr>
            <a:r>
              <a:rPr lang="en-US" sz="1600" b="1" dirty="0">
                <a:solidFill>
                  <a:srgbClr val="262626"/>
                </a:solidFill>
              </a:rPr>
              <a:t>Display the lesson slides and introduce the concept of the waste stream through a guided discussion about the flow of our waste.</a:t>
            </a:r>
          </a:p>
        </p:txBody>
      </p:sp>
      <p:sp>
        <p:nvSpPr>
          <p:cNvPr id="29" name="Oval 28">
            <a:extLst>
              <a:ext uri="{FF2B5EF4-FFF2-40B4-BE49-F238E27FC236}">
                <a16:creationId xmlns:a16="http://schemas.microsoft.com/office/drawing/2014/main" id="{755BA79C-90D1-2146-A38F-4EEB52007357}"/>
              </a:ext>
            </a:extLst>
          </p:cNvPr>
          <p:cNvSpPr/>
          <p:nvPr/>
        </p:nvSpPr>
        <p:spPr>
          <a:xfrm>
            <a:off x="413972" y="357927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0" name="Oval 29">
            <a:extLst>
              <a:ext uri="{FF2B5EF4-FFF2-40B4-BE49-F238E27FC236}">
                <a16:creationId xmlns:a16="http://schemas.microsoft.com/office/drawing/2014/main" id="{B4BFBE7D-8EB6-824A-8F39-97CD133462C3}"/>
              </a:ext>
            </a:extLst>
          </p:cNvPr>
          <p:cNvSpPr/>
          <p:nvPr/>
        </p:nvSpPr>
        <p:spPr>
          <a:xfrm>
            <a:off x="360335" y="3579279"/>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1" name="Rectangle 30">
            <a:extLst>
              <a:ext uri="{FF2B5EF4-FFF2-40B4-BE49-F238E27FC236}">
                <a16:creationId xmlns:a16="http://schemas.microsoft.com/office/drawing/2014/main" id="{78EDCEFF-66E5-8941-B13E-98BF7B5FCB9C}"/>
              </a:ext>
            </a:extLst>
          </p:cNvPr>
          <p:cNvSpPr/>
          <p:nvPr/>
        </p:nvSpPr>
        <p:spPr>
          <a:xfrm>
            <a:off x="404919" y="3559227"/>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3</a:t>
            </a:r>
          </a:p>
        </p:txBody>
      </p:sp>
      <p:sp>
        <p:nvSpPr>
          <p:cNvPr id="32" name="Rectangle 31">
            <a:extLst>
              <a:ext uri="{FF2B5EF4-FFF2-40B4-BE49-F238E27FC236}">
                <a16:creationId xmlns:a16="http://schemas.microsoft.com/office/drawing/2014/main" id="{D06FA692-311E-A34B-B38F-5DAEF1E22289}"/>
              </a:ext>
            </a:extLst>
          </p:cNvPr>
          <p:cNvSpPr/>
          <p:nvPr/>
        </p:nvSpPr>
        <p:spPr>
          <a:xfrm>
            <a:off x="911773" y="3586481"/>
            <a:ext cx="10866255" cy="1254511"/>
          </a:xfrm>
          <a:prstGeom prst="rect">
            <a:avLst/>
          </a:prstGeom>
        </p:spPr>
        <p:txBody>
          <a:bodyPr wrap="square">
            <a:spAutoFit/>
          </a:bodyPr>
          <a:lstStyle/>
          <a:p>
            <a:pPr algn="thaiDist">
              <a:lnSpc>
                <a:spcPct val="120000"/>
              </a:lnSpc>
              <a:tabLst>
                <a:tab pos="531813" algn="l"/>
              </a:tabLst>
            </a:pPr>
            <a:r>
              <a:rPr lang="en-US" sz="1600" b="1" dirty="0">
                <a:solidFill>
                  <a:srgbClr val="262626"/>
                </a:solidFill>
              </a:rPr>
              <a:t>Introduce the concept of an audit and tell students they are going to conduct a one-day waste audit at home to find out: </a:t>
            </a:r>
          </a:p>
          <a:p>
            <a:pPr marL="285750" indent="-285750" algn="thaiDist">
              <a:lnSpc>
                <a:spcPct val="120000"/>
              </a:lnSpc>
              <a:buSzPct val="150000"/>
              <a:buFont typeface="Arial" panose="020B0604020202020204" pitchFamily="34" charset="0"/>
              <a:buChar char="•"/>
              <a:tabLst>
                <a:tab pos="531813" algn="l"/>
              </a:tabLst>
            </a:pPr>
            <a:r>
              <a:rPr lang="en-US" sz="1600" dirty="0">
                <a:solidFill>
                  <a:srgbClr val="262626"/>
                </a:solidFill>
              </a:rPr>
              <a:t>how much their family recycles?</a:t>
            </a:r>
          </a:p>
          <a:p>
            <a:pPr marL="285750" indent="-285750" algn="thaiDist">
              <a:lnSpc>
                <a:spcPct val="120000"/>
              </a:lnSpc>
              <a:buSzPct val="150000"/>
              <a:buFont typeface="Arial" panose="020B0604020202020204" pitchFamily="34" charset="0"/>
              <a:buChar char="•"/>
              <a:tabLst>
                <a:tab pos="531813" algn="l"/>
              </a:tabLst>
            </a:pPr>
            <a:r>
              <a:rPr lang="en-US" sz="1600" dirty="0">
                <a:solidFill>
                  <a:srgbClr val="262626"/>
                </a:solidFill>
              </a:rPr>
              <a:t>how much trash they produce?</a:t>
            </a:r>
          </a:p>
          <a:p>
            <a:pPr marL="285750" indent="-285750" algn="thaiDist">
              <a:lnSpc>
                <a:spcPct val="120000"/>
              </a:lnSpc>
              <a:buSzPct val="150000"/>
              <a:buFont typeface="Arial" panose="020B0604020202020204" pitchFamily="34" charset="0"/>
              <a:buChar char="•"/>
              <a:tabLst>
                <a:tab pos="531813" algn="l"/>
              </a:tabLst>
            </a:pPr>
            <a:r>
              <a:rPr lang="en-US" sz="1600" dirty="0">
                <a:solidFill>
                  <a:srgbClr val="262626"/>
                </a:solidFill>
              </a:rPr>
              <a:t>how much of the trash they produce could be recycled? </a:t>
            </a:r>
          </a:p>
        </p:txBody>
      </p:sp>
      <p:sp>
        <p:nvSpPr>
          <p:cNvPr id="38" name="Oval 37">
            <a:extLst>
              <a:ext uri="{FF2B5EF4-FFF2-40B4-BE49-F238E27FC236}">
                <a16:creationId xmlns:a16="http://schemas.microsoft.com/office/drawing/2014/main" id="{3514D1D9-9B3F-6D42-AE28-05A39F788D98}"/>
              </a:ext>
            </a:extLst>
          </p:cNvPr>
          <p:cNvSpPr/>
          <p:nvPr/>
        </p:nvSpPr>
        <p:spPr>
          <a:xfrm>
            <a:off x="413972" y="4993785"/>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9" name="Oval 38">
            <a:extLst>
              <a:ext uri="{FF2B5EF4-FFF2-40B4-BE49-F238E27FC236}">
                <a16:creationId xmlns:a16="http://schemas.microsoft.com/office/drawing/2014/main" id="{742D516E-2B82-F948-BED0-46861EC5920C}"/>
              </a:ext>
            </a:extLst>
          </p:cNvPr>
          <p:cNvSpPr/>
          <p:nvPr/>
        </p:nvSpPr>
        <p:spPr>
          <a:xfrm>
            <a:off x="360335" y="4993785"/>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0" name="Rectangle 39">
            <a:extLst>
              <a:ext uri="{FF2B5EF4-FFF2-40B4-BE49-F238E27FC236}">
                <a16:creationId xmlns:a16="http://schemas.microsoft.com/office/drawing/2014/main" id="{924FA789-4F38-8E4C-B2DB-5CCC78C244BD}"/>
              </a:ext>
            </a:extLst>
          </p:cNvPr>
          <p:cNvSpPr/>
          <p:nvPr/>
        </p:nvSpPr>
        <p:spPr>
          <a:xfrm>
            <a:off x="404919" y="4973733"/>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4</a:t>
            </a:r>
          </a:p>
        </p:txBody>
      </p:sp>
      <p:sp>
        <p:nvSpPr>
          <p:cNvPr id="41" name="Rectangle 40">
            <a:extLst>
              <a:ext uri="{FF2B5EF4-FFF2-40B4-BE49-F238E27FC236}">
                <a16:creationId xmlns:a16="http://schemas.microsoft.com/office/drawing/2014/main" id="{D5BDAE1E-C87A-B043-A142-613915D1884F}"/>
              </a:ext>
            </a:extLst>
          </p:cNvPr>
          <p:cNvSpPr/>
          <p:nvPr/>
        </p:nvSpPr>
        <p:spPr>
          <a:xfrm>
            <a:off x="911773" y="5036157"/>
            <a:ext cx="10866255" cy="663580"/>
          </a:xfrm>
          <a:prstGeom prst="rect">
            <a:avLst/>
          </a:prstGeom>
        </p:spPr>
        <p:txBody>
          <a:bodyPr wrap="square">
            <a:spAutoFit/>
          </a:bodyPr>
          <a:lstStyle/>
          <a:p>
            <a:pPr algn="thaiDist">
              <a:lnSpc>
                <a:spcPct val="120000"/>
              </a:lnSpc>
              <a:tabLst>
                <a:tab pos="531813" algn="l"/>
              </a:tabLst>
            </a:pPr>
            <a:r>
              <a:rPr lang="en-US" sz="1600" b="1" dirty="0">
                <a:solidFill>
                  <a:srgbClr val="262626"/>
                </a:solidFill>
              </a:rPr>
              <a:t>Depending on your school’s current recycling practices, you might wish to discuss the possibility of sharing their findings with the school and starting or improving a recycling program.</a:t>
            </a:r>
            <a:endParaRPr lang="en-US" sz="1600" dirty="0">
              <a:solidFill>
                <a:srgbClr val="262626"/>
              </a:solidFill>
            </a:endParaRPr>
          </a:p>
        </p:txBody>
      </p:sp>
      <p:sp>
        <p:nvSpPr>
          <p:cNvPr id="2" name="Slide Number Placeholder 1">
            <a:extLst>
              <a:ext uri="{FF2B5EF4-FFF2-40B4-BE49-F238E27FC236}">
                <a16:creationId xmlns:a16="http://schemas.microsoft.com/office/drawing/2014/main" id="{D7CA3B01-0307-1C89-85B4-0A259DC49165}"/>
              </a:ext>
            </a:extLst>
          </p:cNvPr>
          <p:cNvSpPr>
            <a:spLocks noGrp="1"/>
          </p:cNvSpPr>
          <p:nvPr>
            <p:ph type="sldNum" sz="quarter" idx="12"/>
          </p:nvPr>
        </p:nvSpPr>
        <p:spPr/>
        <p:txBody>
          <a:bodyPr/>
          <a:lstStyle/>
          <a:p>
            <a:fld id="{A49FEDE7-8061-9B4D-88A1-7EA83A94C31B}" type="slidenum">
              <a:rPr lang="en-TH" smtClean="0"/>
              <a:t>4</a:t>
            </a:fld>
            <a:endParaRPr lang="en-TH"/>
          </a:p>
        </p:txBody>
      </p:sp>
    </p:spTree>
    <p:extLst>
      <p:ext uri="{BB962C8B-B14F-4D97-AF65-F5344CB8AC3E}">
        <p14:creationId xmlns:p14="http://schemas.microsoft.com/office/powerpoint/2010/main" val="6371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B06CE6-5620-C24B-87A6-7ACD2A2C3D2A}"/>
              </a:ext>
            </a:extLst>
          </p:cNvPr>
          <p:cNvPicPr>
            <a:picLocks noChangeAspect="1"/>
          </p:cNvPicPr>
          <p:nvPr/>
        </p:nvPicPr>
        <p:blipFill>
          <a:blip r:embed="rId2"/>
          <a:stretch>
            <a:fillRect/>
          </a:stretch>
        </p:blipFill>
        <p:spPr>
          <a:xfrm>
            <a:off x="0" y="46429"/>
            <a:ext cx="12192000" cy="68580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876888BF-7A3E-9245-930C-196C5896F84A}"/>
              </a:ext>
            </a:extLst>
          </p:cNvPr>
          <p:cNvPicPr>
            <a:picLocks noChangeAspect="1"/>
          </p:cNvPicPr>
          <p:nvPr/>
        </p:nvPicPr>
        <p:blipFill rotWithShape="1">
          <a:blip r:embed="rId3"/>
          <a:srcRect r="21856" b="73164"/>
          <a:stretch/>
        </p:blipFill>
        <p:spPr>
          <a:xfrm>
            <a:off x="929898" y="2611806"/>
            <a:ext cx="7919634" cy="114687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B2F55DB0-5598-2448-921D-B24AB0E1E82D}"/>
              </a:ext>
            </a:extLst>
          </p:cNvPr>
          <p:cNvPicPr>
            <a:picLocks noChangeAspect="1"/>
          </p:cNvPicPr>
          <p:nvPr/>
        </p:nvPicPr>
        <p:blipFill rotWithShape="1">
          <a:blip r:embed="rId3"/>
          <a:srcRect l="50975" t="38442" r="-13" b="17"/>
          <a:stretch/>
        </p:blipFill>
        <p:spPr>
          <a:xfrm>
            <a:off x="6739913" y="4091552"/>
            <a:ext cx="4969790" cy="2629923"/>
          </a:xfrm>
          <a:prstGeom prst="rect">
            <a:avLst/>
          </a:prstGeom>
        </p:spPr>
      </p:pic>
      <p:sp>
        <p:nvSpPr>
          <p:cNvPr id="8" name="Rounded Rectangle 7">
            <a:extLst>
              <a:ext uri="{FF2B5EF4-FFF2-40B4-BE49-F238E27FC236}">
                <a16:creationId xmlns:a16="http://schemas.microsoft.com/office/drawing/2014/main" id="{F8BF3BB3-C63A-A041-A0EE-BF0395BA6DC5}"/>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9" name="Rounded Rectangle 8">
            <a:extLst>
              <a:ext uri="{FF2B5EF4-FFF2-40B4-BE49-F238E27FC236}">
                <a16:creationId xmlns:a16="http://schemas.microsoft.com/office/drawing/2014/main" id="{B3831DC3-9D13-224B-9697-EB5922B7AF1E}"/>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0" name="TextBox 9">
            <a:extLst>
              <a:ext uri="{FF2B5EF4-FFF2-40B4-BE49-F238E27FC236}">
                <a16:creationId xmlns:a16="http://schemas.microsoft.com/office/drawing/2014/main" id="{08A1ABBE-FB80-4F49-AFDB-B91C23547E80}"/>
              </a:ext>
            </a:extLst>
          </p:cNvPr>
          <p:cNvSpPr txBox="1"/>
          <p:nvPr/>
        </p:nvSpPr>
        <p:spPr>
          <a:xfrm>
            <a:off x="2794682" y="294106"/>
            <a:ext cx="6602637" cy="584775"/>
          </a:xfrm>
          <a:prstGeom prst="rect">
            <a:avLst/>
          </a:prstGeom>
          <a:noFill/>
        </p:spPr>
        <p:txBody>
          <a:bodyPr wrap="square" rtlCol="0">
            <a:spAutoFit/>
          </a:bodyPr>
          <a:lstStyle/>
          <a:p>
            <a:pPr algn="ctr"/>
            <a:r>
              <a:rPr lang="en-US" sz="3200" b="1" dirty="0">
                <a:solidFill>
                  <a:schemeClr val="bg1"/>
                </a:solidFill>
              </a:rPr>
              <a:t>Prepare the PowerPoint presentation</a:t>
            </a:r>
          </a:p>
        </p:txBody>
      </p:sp>
      <p:sp>
        <p:nvSpPr>
          <p:cNvPr id="12" name="Rectangle 11">
            <a:extLst>
              <a:ext uri="{FF2B5EF4-FFF2-40B4-BE49-F238E27FC236}">
                <a16:creationId xmlns:a16="http://schemas.microsoft.com/office/drawing/2014/main" id="{F13677AE-C9C9-B847-8408-00ED0B8AD7C3}"/>
              </a:ext>
            </a:extLst>
          </p:cNvPr>
          <p:cNvSpPr/>
          <p:nvPr/>
        </p:nvSpPr>
        <p:spPr>
          <a:xfrm>
            <a:off x="323617" y="1247462"/>
            <a:ext cx="11361877" cy="1175706"/>
          </a:xfrm>
          <a:prstGeom prst="rect">
            <a:avLst/>
          </a:prstGeom>
        </p:spPr>
        <p:txBody>
          <a:bodyPr wrap="square">
            <a:spAutoFit/>
          </a:bodyPr>
          <a:lstStyle/>
          <a:p>
            <a:pPr algn="thaiDist">
              <a:lnSpc>
                <a:spcPct val="120000"/>
              </a:lnSpc>
              <a:buClr>
                <a:srgbClr val="3AC69D"/>
              </a:buClr>
              <a:buSzPct val="150000"/>
            </a:pPr>
            <a:r>
              <a:rPr lang="en-US" sz="2000" dirty="0">
                <a:solidFill>
                  <a:srgbClr val="262626"/>
                </a:solidFill>
              </a:rPr>
              <a:t>When you are ready to present the lessons to your class click on </a:t>
            </a:r>
            <a:r>
              <a:rPr lang="en-US" sz="2000" b="1" dirty="0">
                <a:solidFill>
                  <a:srgbClr val="262626"/>
                </a:solidFill>
              </a:rPr>
              <a:t>Slide Show </a:t>
            </a:r>
            <a:r>
              <a:rPr lang="en-US" sz="2000" dirty="0">
                <a:solidFill>
                  <a:srgbClr val="262626"/>
                </a:solidFill>
              </a:rPr>
              <a:t>on the top menu bar then select </a:t>
            </a:r>
            <a:r>
              <a:rPr lang="en-US" sz="2000" b="1" dirty="0">
                <a:solidFill>
                  <a:srgbClr val="262626"/>
                </a:solidFill>
              </a:rPr>
              <a:t>Presenter View. </a:t>
            </a:r>
            <a:r>
              <a:rPr lang="en-US" sz="2000" dirty="0">
                <a:solidFill>
                  <a:srgbClr val="262626"/>
                </a:solidFill>
              </a:rPr>
              <a:t>In Presenter view, you can see your notes as you present while the audience see only your slides.</a:t>
            </a:r>
            <a:endParaRPr lang="en-US" sz="2000" b="1" dirty="0">
              <a:solidFill>
                <a:srgbClr val="262626"/>
              </a:solidFill>
            </a:endParaRPr>
          </a:p>
        </p:txBody>
      </p:sp>
      <p:sp>
        <p:nvSpPr>
          <p:cNvPr id="13" name="Rectangle 12">
            <a:extLst>
              <a:ext uri="{FF2B5EF4-FFF2-40B4-BE49-F238E27FC236}">
                <a16:creationId xmlns:a16="http://schemas.microsoft.com/office/drawing/2014/main" id="{5C2A69C5-08AB-AB4C-9CAB-15E14B203C91}"/>
              </a:ext>
            </a:extLst>
          </p:cNvPr>
          <p:cNvSpPr/>
          <p:nvPr/>
        </p:nvSpPr>
        <p:spPr>
          <a:xfrm>
            <a:off x="323616" y="3978315"/>
            <a:ext cx="6092681" cy="1914370"/>
          </a:xfrm>
          <a:prstGeom prst="rect">
            <a:avLst/>
          </a:prstGeom>
        </p:spPr>
        <p:txBody>
          <a:bodyPr wrap="square">
            <a:spAutoFit/>
          </a:bodyPr>
          <a:lstStyle/>
          <a:p>
            <a:pPr algn="thaiDist">
              <a:lnSpc>
                <a:spcPct val="120000"/>
              </a:lnSpc>
              <a:buClr>
                <a:srgbClr val="3AC69D"/>
              </a:buClr>
              <a:buSzPct val="150000"/>
            </a:pPr>
            <a:r>
              <a:rPr lang="en-US" sz="2000" dirty="0">
                <a:solidFill>
                  <a:srgbClr val="262626"/>
                </a:solidFill>
              </a:rPr>
              <a:t>The notes appear in a pane on the right. The text should wrap automatically, and a vertical scroll bar appears if necessary. You can also change the size of the text in the Notes pane by using the two buttons at the lower left corner of the Notes pane. </a:t>
            </a:r>
            <a:endParaRPr lang="en-US" sz="2000" b="1" dirty="0">
              <a:solidFill>
                <a:srgbClr val="262626"/>
              </a:solidFill>
            </a:endParaRPr>
          </a:p>
        </p:txBody>
      </p:sp>
    </p:spTree>
    <p:extLst>
      <p:ext uri="{BB962C8B-B14F-4D97-AF65-F5344CB8AC3E}">
        <p14:creationId xmlns:p14="http://schemas.microsoft.com/office/powerpoint/2010/main" val="245896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id="{BFEE5F5A-25FD-5F82-8489-0C37073A4BEF}"/>
              </a:ext>
            </a:extLst>
          </p:cNvPr>
          <p:cNvGrpSpPr/>
          <p:nvPr/>
        </p:nvGrpSpPr>
        <p:grpSpPr>
          <a:xfrm>
            <a:off x="1480707" y="5036833"/>
            <a:ext cx="3105179" cy="740506"/>
            <a:chOff x="1058928" y="327691"/>
            <a:chExt cx="3105179" cy="740506"/>
          </a:xfrm>
        </p:grpSpPr>
        <p:sp>
          <p:nvSpPr>
            <p:cNvPr id="189" name="Google Shape;189;p6"/>
            <p:cNvSpPr/>
            <p:nvPr/>
          </p:nvSpPr>
          <p:spPr>
            <a:xfrm>
              <a:off x="1058928" y="332877"/>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YES</a:t>
              </a:r>
              <a:endParaRPr dirty="0"/>
            </a:p>
          </p:txBody>
        </p:sp>
      </p:grpSp>
      <p:grpSp>
        <p:nvGrpSpPr>
          <p:cNvPr id="3" name="Group 2">
            <a:extLst>
              <a:ext uri="{FF2B5EF4-FFF2-40B4-BE49-F238E27FC236}">
                <a16:creationId xmlns:a16="http://schemas.microsoft.com/office/drawing/2014/main" id="{F992DF71-B608-D792-F5D7-801C52743482}"/>
              </a:ext>
            </a:extLst>
          </p:cNvPr>
          <p:cNvGrpSpPr/>
          <p:nvPr/>
        </p:nvGrpSpPr>
        <p:grpSpPr>
          <a:xfrm>
            <a:off x="7606116" y="5001675"/>
            <a:ext cx="3105179" cy="736434"/>
            <a:chOff x="7983908" y="313974"/>
            <a:chExt cx="3105179" cy="736434"/>
          </a:xfrm>
        </p:grpSpPr>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2" name="Google Shape;192;p6"/>
            <p:cNvSpPr txBox="1"/>
            <p:nvPr/>
          </p:nvSpPr>
          <p:spPr>
            <a:xfrm>
              <a:off x="8362595" y="342522"/>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grpSp>
      <p:grpSp>
        <p:nvGrpSpPr>
          <p:cNvPr id="4" name="Group 3">
            <a:extLst>
              <a:ext uri="{FF2B5EF4-FFF2-40B4-BE49-F238E27FC236}">
                <a16:creationId xmlns:a16="http://schemas.microsoft.com/office/drawing/2014/main" id="{300C4D9E-9C72-04B3-A9C1-23B668CD9C93}"/>
              </a:ext>
            </a:extLst>
          </p:cNvPr>
          <p:cNvGrpSpPr/>
          <p:nvPr/>
        </p:nvGrpSpPr>
        <p:grpSpPr>
          <a:xfrm>
            <a:off x="220450" y="81404"/>
            <a:ext cx="1431166" cy="1946487"/>
            <a:chOff x="923533" y="1746170"/>
            <a:chExt cx="1431166" cy="1946487"/>
          </a:xfrm>
        </p:grpSpPr>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Glass </a:t>
              </a:r>
              <a:r>
                <a:rPr lang="en-US" sz="2000" b="1" dirty="0">
                  <a:solidFill>
                    <a:srgbClr val="262626"/>
                  </a:solidFill>
                  <a:latin typeface="Calibri"/>
                  <a:ea typeface="Calibri"/>
                  <a:cs typeface="Calibri"/>
                  <a:sym typeface="Calibri"/>
                </a:rPr>
                <a:t>j</a:t>
              </a:r>
              <a:r>
                <a:rPr lang="en-US" sz="2000" b="1" i="0" u="none" strike="noStrike" cap="none" dirty="0">
                  <a:solidFill>
                    <a:srgbClr val="262626"/>
                  </a:solidFill>
                  <a:latin typeface="Calibri"/>
                  <a:ea typeface="Calibri"/>
                  <a:cs typeface="Calibri"/>
                  <a:sym typeface="Calibri"/>
                </a:rPr>
                <a:t>ar</a:t>
              </a:r>
              <a:endParaRPr sz="2000" b="0" i="0" u="none" strike="noStrike" cap="none" dirty="0">
                <a:solidFill>
                  <a:srgbClr val="262626"/>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2230F1C6-350D-5301-9B5E-02F5DE044A9F}"/>
              </a:ext>
            </a:extLst>
          </p:cNvPr>
          <p:cNvGrpSpPr/>
          <p:nvPr/>
        </p:nvGrpSpPr>
        <p:grpSpPr>
          <a:xfrm>
            <a:off x="1526254" y="119530"/>
            <a:ext cx="2347800" cy="1948460"/>
            <a:chOff x="2948176" y="1768789"/>
            <a:chExt cx="2347800" cy="1948460"/>
          </a:xfrm>
        </p:grpSpPr>
        <p:sp>
          <p:nvSpPr>
            <p:cNvPr id="199" name="Google Shape;199;p6"/>
            <p:cNvSpPr/>
            <p:nvPr/>
          </p:nvSpPr>
          <p:spPr>
            <a:xfrm>
              <a:off x="2948176" y="3255625"/>
              <a:ext cx="23478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PET </a:t>
              </a:r>
              <a:r>
                <a:rPr lang="en-US" sz="2000" b="1" i="0" u="none" strike="noStrike" cap="none" dirty="0">
                  <a:solidFill>
                    <a:srgbClr val="262626"/>
                  </a:solidFill>
                  <a:latin typeface="Calibri"/>
                  <a:ea typeface="Calibri"/>
                  <a:cs typeface="Calibri"/>
                  <a:sym typeface="Calibri"/>
                </a:rPr>
                <a:t>Plastic bottle</a:t>
              </a:r>
              <a:endParaRP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5">
              <a:alphaModFix/>
            </a:blip>
            <a:srcRect/>
            <a:stretch/>
          </p:blipFill>
          <p:spPr>
            <a:xfrm>
              <a:off x="3355827" y="1768789"/>
              <a:ext cx="1341942" cy="1705386"/>
            </a:xfrm>
            <a:prstGeom prst="rect">
              <a:avLst/>
            </a:prstGeom>
            <a:noFill/>
            <a:ln>
              <a:noFill/>
            </a:ln>
          </p:spPr>
        </p:pic>
      </p:grpSp>
      <p:grpSp>
        <p:nvGrpSpPr>
          <p:cNvPr id="7" name="Group 6">
            <a:extLst>
              <a:ext uri="{FF2B5EF4-FFF2-40B4-BE49-F238E27FC236}">
                <a16:creationId xmlns:a16="http://schemas.microsoft.com/office/drawing/2014/main" id="{A966CE7C-D288-247E-F77A-AC2123BC3BC4}"/>
              </a:ext>
            </a:extLst>
          </p:cNvPr>
          <p:cNvGrpSpPr/>
          <p:nvPr/>
        </p:nvGrpSpPr>
        <p:grpSpPr>
          <a:xfrm>
            <a:off x="5569220" y="356473"/>
            <a:ext cx="1934828" cy="1711574"/>
            <a:chOff x="3193049" y="4171116"/>
            <a:chExt cx="1934828" cy="1711574"/>
          </a:xfrm>
        </p:grpSpPr>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Metal can</a:t>
              </a:r>
              <a:endParaRPr sz="2000" b="0" i="0" u="none" strike="noStrike" cap="none" dirty="0">
                <a:solidFill>
                  <a:srgbClr val="262626"/>
                </a:solidFill>
                <a:latin typeface="Calibri"/>
                <a:ea typeface="Calibri"/>
                <a:cs typeface="Calibri"/>
                <a:sym typeface="Calibri"/>
              </a:endParaRPr>
            </a:p>
          </p:txBody>
        </p:sp>
        <p:pic>
          <p:nvPicPr>
            <p:cNvPr id="205" name="Google Shape;205;p6" descr="A close up of a roll of tape&#10;&#10;Description automatically generated with low confidence"/>
            <p:cNvPicPr preferRelativeResize="0"/>
            <p:nvPr/>
          </p:nvPicPr>
          <p:blipFill rotWithShape="1">
            <a:blip r:embed="rId6">
              <a:alphaModFix/>
            </a:blip>
            <a:srcRect/>
            <a:stretch/>
          </p:blipFill>
          <p:spPr>
            <a:xfrm>
              <a:off x="3775065" y="4171116"/>
              <a:ext cx="648663" cy="1227135"/>
            </a:xfrm>
            <a:prstGeom prst="rect">
              <a:avLst/>
            </a:prstGeom>
            <a:noFill/>
            <a:ln>
              <a:noFill/>
            </a:ln>
          </p:spPr>
        </p:pic>
      </p:grpSp>
      <p:grpSp>
        <p:nvGrpSpPr>
          <p:cNvPr id="6" name="Group 5">
            <a:extLst>
              <a:ext uri="{FF2B5EF4-FFF2-40B4-BE49-F238E27FC236}">
                <a16:creationId xmlns:a16="http://schemas.microsoft.com/office/drawing/2014/main" id="{048E839F-74AD-D950-1C64-135F2AB78FAC}"/>
              </a:ext>
            </a:extLst>
          </p:cNvPr>
          <p:cNvGrpSpPr/>
          <p:nvPr/>
        </p:nvGrpSpPr>
        <p:grpSpPr>
          <a:xfrm>
            <a:off x="5743257" y="2128285"/>
            <a:ext cx="1958555" cy="1793121"/>
            <a:chOff x="488426" y="4064988"/>
            <a:chExt cx="1958555" cy="1793121"/>
          </a:xfrm>
        </p:grpSpPr>
        <p:sp>
          <p:nvSpPr>
            <p:cNvPr id="202" name="Google Shape;202;p6"/>
            <p:cNvSpPr/>
            <p:nvPr/>
          </p:nvSpPr>
          <p:spPr>
            <a:xfrm>
              <a:off x="671401" y="5421066"/>
              <a:ext cx="1775580"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Cardboard box</a:t>
              </a:r>
              <a:endParaRPr dirty="0"/>
            </a:p>
          </p:txBody>
        </p:sp>
        <p:pic>
          <p:nvPicPr>
            <p:cNvPr id="206" name="Google Shape;206;p6" descr="A picture containing box, stationary, container, envelope&#10;&#10;Description automatically generated"/>
            <p:cNvPicPr preferRelativeResize="0"/>
            <p:nvPr/>
          </p:nvPicPr>
          <p:blipFill rotWithShape="1">
            <a:blip r:embed="rId7">
              <a:alphaModFix/>
            </a:blip>
            <a:srcRect/>
            <a:stretch/>
          </p:blipFill>
          <p:spPr>
            <a:xfrm>
              <a:off x="488426" y="4064988"/>
              <a:ext cx="1839065" cy="1374701"/>
            </a:xfrm>
            <a:prstGeom prst="rect">
              <a:avLst/>
            </a:prstGeom>
            <a:noFill/>
            <a:ln>
              <a:noFill/>
            </a:ln>
          </p:spPr>
        </p:pic>
      </p:grpSp>
      <p:grpSp>
        <p:nvGrpSpPr>
          <p:cNvPr id="8" name="Group 7">
            <a:extLst>
              <a:ext uri="{FF2B5EF4-FFF2-40B4-BE49-F238E27FC236}">
                <a16:creationId xmlns:a16="http://schemas.microsoft.com/office/drawing/2014/main" id="{3893B0B7-8AF8-C2DF-010F-C20754765E40}"/>
              </a:ext>
            </a:extLst>
          </p:cNvPr>
          <p:cNvGrpSpPr/>
          <p:nvPr/>
        </p:nvGrpSpPr>
        <p:grpSpPr>
          <a:xfrm>
            <a:off x="10019359" y="2112406"/>
            <a:ext cx="1766616" cy="1706663"/>
            <a:chOff x="6420868" y="1760417"/>
            <a:chExt cx="1680673" cy="1342141"/>
          </a:xfrm>
        </p:grpSpPr>
        <p:pic>
          <p:nvPicPr>
            <p:cNvPr id="208" name="Google Shape;208;p6" descr="A picture containing banana, indoor, yellow, half&#10;&#10;Description automatically generated"/>
            <p:cNvPicPr preferRelativeResize="0"/>
            <p:nvPr/>
          </p:nvPicPr>
          <p:blipFill rotWithShape="1">
            <a:blip r:embed="rId8">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Banana peel</a:t>
              </a:r>
              <a:endParaRPr sz="1800" b="0" i="0" u="none" strike="noStrike" cap="none" dirty="0">
                <a:solidFill>
                  <a:srgbClr val="262626"/>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0AC472EA-9BBB-E027-1EC6-466FC77F9AEB}"/>
              </a:ext>
            </a:extLst>
          </p:cNvPr>
          <p:cNvGrpSpPr/>
          <p:nvPr/>
        </p:nvGrpSpPr>
        <p:grpSpPr>
          <a:xfrm>
            <a:off x="10192079" y="582212"/>
            <a:ext cx="1680673" cy="1356390"/>
            <a:chOff x="8346482" y="1742833"/>
            <a:chExt cx="1680673" cy="1356390"/>
          </a:xfrm>
        </p:grpSpPr>
        <p:sp>
          <p:nvSpPr>
            <p:cNvPr id="211" name="Google Shape;211;p6"/>
            <p:cNvSpPr/>
            <p:nvPr/>
          </p:nvSpPr>
          <p:spPr>
            <a:xfrm>
              <a:off x="8346482" y="2696677"/>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Dirty napkin</a:t>
              </a:r>
              <a:endParaRP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9">
              <a:alphaModFix/>
            </a:blip>
            <a:srcRect/>
            <a:stretch/>
          </p:blipFill>
          <p:spPr>
            <a:xfrm>
              <a:off x="8616966" y="1742833"/>
              <a:ext cx="1057548" cy="1052629"/>
            </a:xfrm>
            <a:prstGeom prst="rect">
              <a:avLst/>
            </a:prstGeom>
            <a:noFill/>
            <a:ln>
              <a:noFill/>
            </a:ln>
          </p:spPr>
        </p:pic>
      </p:grpSp>
      <p:grpSp>
        <p:nvGrpSpPr>
          <p:cNvPr id="11" name="Group 10">
            <a:extLst>
              <a:ext uri="{FF2B5EF4-FFF2-40B4-BE49-F238E27FC236}">
                <a16:creationId xmlns:a16="http://schemas.microsoft.com/office/drawing/2014/main" id="{9D0B8B0A-67B6-3E05-21B6-0E977C8A77E3}"/>
              </a:ext>
            </a:extLst>
          </p:cNvPr>
          <p:cNvGrpSpPr/>
          <p:nvPr/>
        </p:nvGrpSpPr>
        <p:grpSpPr>
          <a:xfrm>
            <a:off x="7004304" y="448738"/>
            <a:ext cx="2037700" cy="1705386"/>
            <a:chOff x="6377570" y="3189531"/>
            <a:chExt cx="1680673" cy="1297986"/>
          </a:xfrm>
        </p:grpSpPr>
        <p:sp>
          <p:nvSpPr>
            <p:cNvPr id="217" name="Google Shape;217;p6"/>
            <p:cNvSpPr/>
            <p:nvPr/>
          </p:nvSpPr>
          <p:spPr>
            <a:xfrm>
              <a:off x="6377570" y="4084971"/>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Light bulb</a:t>
              </a:r>
              <a:endParaRP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0">
              <a:alphaModFix/>
            </a:blip>
            <a:srcRect/>
            <a:stretch/>
          </p:blipFill>
          <p:spPr>
            <a:xfrm>
              <a:off x="6914029" y="3189531"/>
              <a:ext cx="529129" cy="879126"/>
            </a:xfrm>
            <a:prstGeom prst="rect">
              <a:avLst/>
            </a:prstGeom>
            <a:noFill/>
            <a:ln>
              <a:noFill/>
            </a:ln>
          </p:spPr>
        </p:pic>
      </p:grpSp>
      <p:grpSp>
        <p:nvGrpSpPr>
          <p:cNvPr id="12" name="Group 11">
            <a:extLst>
              <a:ext uri="{FF2B5EF4-FFF2-40B4-BE49-F238E27FC236}">
                <a16:creationId xmlns:a16="http://schemas.microsoft.com/office/drawing/2014/main" id="{84DC5EA0-C72D-0140-9EE2-A3E9249CE56A}"/>
              </a:ext>
            </a:extLst>
          </p:cNvPr>
          <p:cNvGrpSpPr/>
          <p:nvPr/>
        </p:nvGrpSpPr>
        <p:grpSpPr>
          <a:xfrm>
            <a:off x="8382213" y="94487"/>
            <a:ext cx="2249386" cy="2085831"/>
            <a:chOff x="8347377" y="3141253"/>
            <a:chExt cx="1680673" cy="1361012"/>
          </a:xfrm>
        </p:grpSpPr>
        <p:pic>
          <p:nvPicPr>
            <p:cNvPr id="220" name="Google Shape;220;p6" descr="Calendar&#10;&#10;Description automatically generated"/>
            <p:cNvPicPr preferRelativeResize="0"/>
            <p:nvPr/>
          </p:nvPicPr>
          <p:blipFill rotWithShape="1">
            <a:blip r:embed="rId11">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Juice box</a:t>
              </a:r>
              <a:endParaRPr sz="1800" b="0" i="0" u="none" strike="noStrike" cap="none" dirty="0">
                <a:solidFill>
                  <a:srgbClr val="262626"/>
                </a:solidFill>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BF46FF9F-94B0-2AEA-0BCA-E78E1E44E41D}"/>
              </a:ext>
            </a:extLst>
          </p:cNvPr>
          <p:cNvGrpSpPr/>
          <p:nvPr/>
        </p:nvGrpSpPr>
        <p:grpSpPr>
          <a:xfrm>
            <a:off x="3954057" y="2308469"/>
            <a:ext cx="1680673" cy="1270354"/>
            <a:chOff x="6365330" y="4619518"/>
            <a:chExt cx="1680673" cy="1270354"/>
          </a:xfrm>
        </p:grpSpPr>
        <p:pic>
          <p:nvPicPr>
            <p:cNvPr id="223" name="Google Shape;223;p6" descr="A picture containing toy&#10;&#10;Description automatically generated"/>
            <p:cNvPicPr preferRelativeResize="0"/>
            <p:nvPr/>
          </p:nvPicPr>
          <p:blipFill rotWithShape="1">
            <a:blip r:embed="rId12">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Toys</a:t>
              </a:r>
              <a:endParaRPr sz="1800" b="0" i="0" u="none" strike="noStrike" cap="none" dirty="0">
                <a:solidFill>
                  <a:srgbClr val="262626"/>
                </a:solidFill>
                <a:latin typeface="Calibri"/>
                <a:ea typeface="Calibri"/>
                <a:cs typeface="Calibri"/>
                <a:sym typeface="Calibri"/>
              </a:endParaRPr>
            </a:p>
          </p:txBody>
        </p:sp>
      </p:grpSp>
      <p:grpSp>
        <p:nvGrpSpPr>
          <p:cNvPr id="15" name="Group 14">
            <a:extLst>
              <a:ext uri="{FF2B5EF4-FFF2-40B4-BE49-F238E27FC236}">
                <a16:creationId xmlns:a16="http://schemas.microsoft.com/office/drawing/2014/main" id="{224E11D5-1FD4-C214-0EBD-302694DFD614}"/>
              </a:ext>
            </a:extLst>
          </p:cNvPr>
          <p:cNvGrpSpPr/>
          <p:nvPr/>
        </p:nvGrpSpPr>
        <p:grpSpPr>
          <a:xfrm>
            <a:off x="2134796" y="2157928"/>
            <a:ext cx="1680673" cy="1343548"/>
            <a:chOff x="8327554" y="4546324"/>
            <a:chExt cx="1680673" cy="1343548"/>
          </a:xfrm>
        </p:grpSpPr>
        <p:pic>
          <p:nvPicPr>
            <p:cNvPr id="226" name="Google Shape;226;p6"/>
            <p:cNvPicPr preferRelativeResize="0"/>
            <p:nvPr/>
          </p:nvPicPr>
          <p:blipFill rotWithShape="1">
            <a:blip r:embed="rId13">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Plastic bag</a:t>
              </a:r>
              <a:endParaRPr sz="1800" b="0" i="0" u="none" strike="noStrike" cap="none" dirty="0">
                <a:solidFill>
                  <a:srgbClr val="262626"/>
                </a:solidFill>
                <a:latin typeface="Calibri"/>
                <a:ea typeface="Calibri"/>
                <a:cs typeface="Calibri"/>
                <a:sym typeface="Calibri"/>
              </a:endParaRPr>
            </a:p>
          </p:txBody>
        </p:sp>
      </p:grpSp>
      <p:grpSp>
        <p:nvGrpSpPr>
          <p:cNvPr id="16" name="Group 15">
            <a:extLst>
              <a:ext uri="{FF2B5EF4-FFF2-40B4-BE49-F238E27FC236}">
                <a16:creationId xmlns:a16="http://schemas.microsoft.com/office/drawing/2014/main" id="{2C8FE6E0-7712-DD18-3415-CD204ED997F4}"/>
              </a:ext>
            </a:extLst>
          </p:cNvPr>
          <p:cNvGrpSpPr/>
          <p:nvPr/>
        </p:nvGrpSpPr>
        <p:grpSpPr>
          <a:xfrm>
            <a:off x="36997" y="2238129"/>
            <a:ext cx="1942002" cy="1528024"/>
            <a:chOff x="10237173" y="4701929"/>
            <a:chExt cx="1680673" cy="1212599"/>
          </a:xfrm>
        </p:grpSpPr>
        <p:pic>
          <p:nvPicPr>
            <p:cNvPr id="229" name="Google Shape;229;p6" descr="A close-up of a sword&#10;&#10;Description automatically generated with low confidence"/>
            <p:cNvPicPr preferRelativeResize="0"/>
            <p:nvPr/>
          </p:nvPicPr>
          <p:blipFill rotWithShape="1">
            <a:blip r:embed="rId14">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Pencil</a:t>
              </a:r>
              <a:endParaRPr sz="1800" b="0" i="0" u="none" strike="noStrike" cap="none" dirty="0">
                <a:solidFill>
                  <a:srgbClr val="262626"/>
                </a:solidFill>
                <a:latin typeface="Calibri"/>
                <a:ea typeface="Calibri"/>
                <a:cs typeface="Calibri"/>
                <a:sym typeface="Calibri"/>
              </a:endParaRPr>
            </a:p>
          </p:txBody>
        </p:sp>
      </p:grpSp>
      <p:grpSp>
        <p:nvGrpSpPr>
          <p:cNvPr id="13" name="Group 12">
            <a:extLst>
              <a:ext uri="{FF2B5EF4-FFF2-40B4-BE49-F238E27FC236}">
                <a16:creationId xmlns:a16="http://schemas.microsoft.com/office/drawing/2014/main" id="{08F2DFB0-355E-C9BE-0F5C-3332CCAA6048}"/>
              </a:ext>
            </a:extLst>
          </p:cNvPr>
          <p:cNvGrpSpPr/>
          <p:nvPr/>
        </p:nvGrpSpPr>
        <p:grpSpPr>
          <a:xfrm>
            <a:off x="3739481" y="479086"/>
            <a:ext cx="2249385" cy="1729872"/>
            <a:chOff x="10256338" y="3269424"/>
            <a:chExt cx="1680673" cy="1232841"/>
          </a:xfrm>
        </p:grpSpPr>
        <p:pic>
          <p:nvPicPr>
            <p:cNvPr id="232" name="Google Shape;232;p6" descr="A pair of shoes&#10;&#10;Description automatically generated with low confidence"/>
            <p:cNvPicPr preferRelativeResize="0"/>
            <p:nvPr/>
          </p:nvPicPr>
          <p:blipFill rotWithShape="1">
            <a:blip r:embed="rId15">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Shoes</a:t>
              </a:r>
              <a:endParaRPr sz="1800" b="0" i="0" u="none" strike="noStrike" cap="none" dirty="0">
                <a:solidFill>
                  <a:srgbClr val="262626"/>
                </a:solidFill>
                <a:latin typeface="Calibri"/>
                <a:ea typeface="Calibri"/>
                <a:cs typeface="Calibri"/>
                <a:sym typeface="Calibri"/>
              </a:endParaRPr>
            </a:p>
          </p:txBody>
        </p:sp>
      </p:grpSp>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dirty="0"/>
          </a:p>
        </p:txBody>
      </p:sp>
      <p:grpSp>
        <p:nvGrpSpPr>
          <p:cNvPr id="10" name="Group 9">
            <a:extLst>
              <a:ext uri="{FF2B5EF4-FFF2-40B4-BE49-F238E27FC236}">
                <a16:creationId xmlns:a16="http://schemas.microsoft.com/office/drawing/2014/main" id="{51D67DB0-D495-B2B5-7AE3-E85F1ACDF64A}"/>
              </a:ext>
            </a:extLst>
          </p:cNvPr>
          <p:cNvGrpSpPr/>
          <p:nvPr/>
        </p:nvGrpSpPr>
        <p:grpSpPr>
          <a:xfrm>
            <a:off x="7876284" y="1829413"/>
            <a:ext cx="2154046" cy="2135387"/>
            <a:chOff x="10269241" y="1451979"/>
            <a:chExt cx="1680673" cy="1669389"/>
          </a:xfrm>
        </p:grpSpPr>
        <p:sp>
          <p:nvSpPr>
            <p:cNvPr id="50" name="Google Shape;188;p4">
              <a:extLst>
                <a:ext uri="{FF2B5EF4-FFF2-40B4-BE49-F238E27FC236}">
                  <a16:creationId xmlns:a16="http://schemas.microsoft.com/office/drawing/2014/main" id="{DA4964E3-8233-7F4C-9152-5806C7DCC220}"/>
                </a:ext>
              </a:extLst>
            </p:cNvPr>
            <p:cNvSpPr/>
            <p:nvPr/>
          </p:nvSpPr>
          <p:spPr>
            <a:xfrm>
              <a:off x="10269241"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Garden hose</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C1B5C77-3E33-E34B-A12A-B6CCADC882FB}"/>
                </a:ext>
              </a:extLst>
            </p:cNvPr>
            <p:cNvPicPr>
              <a:picLocks noChangeAspect="1"/>
            </p:cNvPicPr>
            <p:nvPr/>
          </p:nvPicPr>
          <p:blipFill rotWithShape="1">
            <a:blip r:embed="rId16"/>
            <a:srcRect r="3" b="-51"/>
            <a:stretch/>
          </p:blipFill>
          <p:spPr>
            <a:xfrm>
              <a:off x="10402520" y="1451979"/>
              <a:ext cx="1233132" cy="1334224"/>
            </a:xfrm>
            <a:prstGeom prst="rect">
              <a:avLst/>
            </a:prstGeom>
          </p:spPr>
        </p:pic>
      </p:grpSp>
      <p:cxnSp>
        <p:nvCxnSpPr>
          <p:cNvPr id="18" name="Straight Connector 17">
            <a:extLst>
              <a:ext uri="{FF2B5EF4-FFF2-40B4-BE49-F238E27FC236}">
                <a16:creationId xmlns:a16="http://schemas.microsoft.com/office/drawing/2014/main" id="{72AECF63-3EC9-1630-2215-F38BEAD39127}"/>
              </a:ext>
            </a:extLst>
          </p:cNvPr>
          <p:cNvCxnSpPr>
            <a:stCxn id="197" idx="0"/>
            <a:endCxn id="191" idx="0"/>
          </p:cNvCxnSpPr>
          <p:nvPr/>
        </p:nvCxnSpPr>
        <p:spPr>
          <a:xfrm>
            <a:off x="936033" y="1590848"/>
            <a:ext cx="2186986" cy="34459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B4BF6E-576F-9C9F-CF2A-15D5622B738F}"/>
              </a:ext>
            </a:extLst>
          </p:cNvPr>
          <p:cNvCxnSpPr>
            <a:cxnSpLocks/>
          </p:cNvCxnSpPr>
          <p:nvPr/>
        </p:nvCxnSpPr>
        <p:spPr>
          <a:xfrm>
            <a:off x="1685978" y="1824916"/>
            <a:ext cx="1437041" cy="317675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8A94CA-6471-CF03-6331-2558498EBF19}"/>
              </a:ext>
            </a:extLst>
          </p:cNvPr>
          <p:cNvCxnSpPr>
            <a:cxnSpLocks/>
            <a:endCxn id="190" idx="1"/>
          </p:cNvCxnSpPr>
          <p:nvPr/>
        </p:nvCxnSpPr>
        <p:spPr>
          <a:xfrm>
            <a:off x="5011615" y="1603796"/>
            <a:ext cx="2594501" cy="37655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606B969-57C3-B68B-4B68-2DE1B97ECC06}"/>
              </a:ext>
            </a:extLst>
          </p:cNvPr>
          <p:cNvCxnSpPr>
            <a:cxnSpLocks/>
            <a:stCxn id="203" idx="0"/>
          </p:cNvCxnSpPr>
          <p:nvPr/>
        </p:nvCxnSpPr>
        <p:spPr>
          <a:xfrm flipH="1">
            <a:off x="4498934" y="1606423"/>
            <a:ext cx="2037700" cy="34505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0014661-FEE0-E480-B333-C7B6C44CFD43}"/>
              </a:ext>
            </a:extLst>
          </p:cNvPr>
          <p:cNvCxnSpPr>
            <a:cxnSpLocks/>
            <a:stCxn id="217" idx="0"/>
          </p:cNvCxnSpPr>
          <p:nvPr/>
        </p:nvCxnSpPr>
        <p:spPr>
          <a:xfrm>
            <a:off x="8023154" y="1625231"/>
            <a:ext cx="45419" cy="33532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BB3022C-9A25-C78F-DF0B-B8564F25436E}"/>
              </a:ext>
            </a:extLst>
          </p:cNvPr>
          <p:cNvCxnSpPr>
            <a:cxnSpLocks/>
          </p:cNvCxnSpPr>
          <p:nvPr/>
        </p:nvCxnSpPr>
        <p:spPr>
          <a:xfrm>
            <a:off x="9566122" y="1879230"/>
            <a:ext cx="369429" cy="31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080FB93-0CC9-5581-65FE-22AC6F978E4F}"/>
              </a:ext>
            </a:extLst>
          </p:cNvPr>
          <p:cNvCxnSpPr>
            <a:cxnSpLocks/>
          </p:cNvCxnSpPr>
          <p:nvPr/>
        </p:nvCxnSpPr>
        <p:spPr>
          <a:xfrm flipH="1">
            <a:off x="9932883" y="1824916"/>
            <a:ext cx="470655" cy="31821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4EDFFA5-F892-81FF-18C4-17607C1A43E8}"/>
              </a:ext>
            </a:extLst>
          </p:cNvPr>
          <p:cNvCxnSpPr>
            <a:cxnSpLocks/>
          </p:cNvCxnSpPr>
          <p:nvPr/>
        </p:nvCxnSpPr>
        <p:spPr>
          <a:xfrm flipH="1">
            <a:off x="9932883" y="3335076"/>
            <a:ext cx="970082" cy="16927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9F4F4C-B22D-417B-9B76-04A1F10B9204}"/>
              </a:ext>
            </a:extLst>
          </p:cNvPr>
          <p:cNvCxnSpPr>
            <a:cxnSpLocks/>
            <a:endCxn id="190" idx="0"/>
          </p:cNvCxnSpPr>
          <p:nvPr/>
        </p:nvCxnSpPr>
        <p:spPr>
          <a:xfrm>
            <a:off x="9158706" y="3766153"/>
            <a:ext cx="0" cy="12355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3D3E00F-907E-F87A-505F-39030A516D0E}"/>
              </a:ext>
            </a:extLst>
          </p:cNvPr>
          <p:cNvCxnSpPr>
            <a:cxnSpLocks/>
          </p:cNvCxnSpPr>
          <p:nvPr/>
        </p:nvCxnSpPr>
        <p:spPr>
          <a:xfrm flipH="1">
            <a:off x="4519246" y="3766153"/>
            <a:ext cx="1442555" cy="12982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1F74E43-7E1E-0A66-456F-30AF17D5FBF4}"/>
              </a:ext>
            </a:extLst>
          </p:cNvPr>
          <p:cNvCxnSpPr>
            <a:cxnSpLocks/>
            <a:stCxn id="224" idx="2"/>
            <a:endCxn id="190" idx="1"/>
          </p:cNvCxnSpPr>
          <p:nvPr/>
        </p:nvCxnSpPr>
        <p:spPr>
          <a:xfrm>
            <a:off x="4794394" y="3578823"/>
            <a:ext cx="2811722" cy="179051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FAAE419-834A-77B2-DE59-74929E98B7DF}"/>
              </a:ext>
            </a:extLst>
          </p:cNvPr>
          <p:cNvCxnSpPr>
            <a:cxnSpLocks/>
            <a:endCxn id="190" idx="1"/>
          </p:cNvCxnSpPr>
          <p:nvPr/>
        </p:nvCxnSpPr>
        <p:spPr>
          <a:xfrm>
            <a:off x="2966656" y="3484363"/>
            <a:ext cx="4639460" cy="1884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F5CC32-AAEB-B4A5-4B55-4A8FEEBDD6B1}"/>
              </a:ext>
            </a:extLst>
          </p:cNvPr>
          <p:cNvCxnSpPr>
            <a:cxnSpLocks/>
            <a:endCxn id="190" idx="1"/>
          </p:cNvCxnSpPr>
          <p:nvPr/>
        </p:nvCxnSpPr>
        <p:spPr>
          <a:xfrm>
            <a:off x="1054978" y="3687588"/>
            <a:ext cx="6551138" cy="16817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9" name="Google Shape;189;p6"/>
          <p:cNvSpPr/>
          <p:nvPr/>
        </p:nvSpPr>
        <p:spPr>
          <a:xfrm>
            <a:off x="1148651" y="313974"/>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YES</a:t>
            </a:r>
            <a:endParaRPr dirty="0"/>
          </a:p>
        </p:txBody>
      </p:sp>
      <p:sp>
        <p:nvSpPr>
          <p:cNvPr id="192" name="Google Shape;192;p6"/>
          <p:cNvSpPr txBox="1"/>
          <p:nvPr/>
        </p:nvSpPr>
        <p:spPr>
          <a:xfrm>
            <a:off x="8362597"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cxnSp>
        <p:nvCxnSpPr>
          <p:cNvPr id="193" name="Google Shape;193;p6"/>
          <p:cNvCxnSpPr/>
          <p:nvPr/>
        </p:nvCxnSpPr>
        <p:spPr>
          <a:xfrm>
            <a:off x="6159855" y="482968"/>
            <a:ext cx="0" cy="5205631"/>
          </a:xfrm>
          <a:prstGeom prst="straightConnector1">
            <a:avLst/>
          </a:prstGeom>
          <a:noFill/>
          <a:ln w="34925" cap="flat" cmpd="sng">
            <a:solidFill>
              <a:srgbClr val="262626"/>
            </a:solidFill>
            <a:prstDash val="dot"/>
            <a:miter lim="800000"/>
            <a:headEnd type="none" w="sm" len="sm"/>
            <a:tailEnd type="none" w="sm" len="sm"/>
          </a:ln>
        </p:spPr>
      </p:cxnSp>
      <p:sp>
        <p:nvSpPr>
          <p:cNvPr id="194" name="Google Shape;194;p6"/>
          <p:cNvSpPr/>
          <p:nvPr/>
        </p:nvSpPr>
        <p:spPr>
          <a:xfrm>
            <a:off x="556348" y="1144746"/>
            <a:ext cx="4289781" cy="50597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i="0" u="none" strike="noStrike" cap="none" dirty="0">
                <a:solidFill>
                  <a:srgbClr val="29C7F7"/>
                </a:solidFill>
                <a:latin typeface="Calibri"/>
                <a:ea typeface="Calibri"/>
                <a:cs typeface="Calibri"/>
                <a:sym typeface="Calibri"/>
              </a:rPr>
              <a:t>Always recycle</a:t>
            </a:r>
            <a:r>
              <a:rPr lang="en-US" sz="2400" b="0" i="0" u="none" strike="noStrike" cap="none" dirty="0">
                <a:solidFill>
                  <a:srgbClr val="29C7F7"/>
                </a:solidFill>
                <a:latin typeface="Calibri"/>
                <a:ea typeface="Calibri"/>
                <a:cs typeface="Calibri"/>
                <a:sym typeface="Calibri"/>
              </a:rPr>
              <a:t>:</a:t>
            </a:r>
            <a:endParaRPr sz="2400" b="0" i="0" u="none" strike="noStrike" cap="none" dirty="0">
              <a:solidFill>
                <a:srgbClr val="29C7F7"/>
              </a:solidFill>
              <a:latin typeface="Calibri"/>
              <a:ea typeface="Calibri"/>
              <a:cs typeface="Calibri"/>
              <a:sym typeface="Calibri"/>
            </a:endParaRPr>
          </a:p>
        </p:txBody>
      </p:sp>
      <p:sp>
        <p:nvSpPr>
          <p:cNvPr id="195" name="Google Shape;195;p6"/>
          <p:cNvSpPr/>
          <p:nvPr/>
        </p:nvSpPr>
        <p:spPr>
          <a:xfrm>
            <a:off x="7302314" y="1144745"/>
            <a:ext cx="4289781" cy="50597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i="0" u="none" strike="noStrike" cap="none" dirty="0">
                <a:solidFill>
                  <a:srgbClr val="3AC69D"/>
                </a:solidFill>
                <a:latin typeface="Calibri"/>
                <a:ea typeface="Calibri"/>
                <a:cs typeface="Calibri"/>
                <a:sym typeface="Calibri"/>
              </a:rPr>
              <a:t>Never recycle</a:t>
            </a:r>
            <a:r>
              <a:rPr lang="en-US" sz="2400" b="0" i="0" u="none" strike="noStrike" cap="none" dirty="0">
                <a:solidFill>
                  <a:srgbClr val="3AC69D"/>
                </a:solidFill>
                <a:latin typeface="Calibri"/>
                <a:ea typeface="Calibri"/>
                <a:cs typeface="Calibri"/>
                <a:sym typeface="Calibri"/>
              </a:rPr>
              <a:t>:</a:t>
            </a:r>
            <a:endParaRPr sz="2400" b="0" i="0" u="none" strike="noStrike" cap="none" dirty="0">
              <a:solidFill>
                <a:srgbClr val="3AC69D"/>
              </a:solidFill>
              <a:latin typeface="Calibri"/>
              <a:ea typeface="Calibri"/>
              <a:cs typeface="Calibri"/>
              <a:sym typeface="Calibri"/>
            </a:endParaRPr>
          </a:p>
        </p:txBody>
      </p:sp>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Glass </a:t>
            </a:r>
            <a:r>
              <a:rPr lang="en-US" sz="2000" b="1" dirty="0">
                <a:solidFill>
                  <a:srgbClr val="262626"/>
                </a:solidFill>
                <a:latin typeface="Calibri"/>
                <a:ea typeface="Calibri"/>
                <a:cs typeface="Calibri"/>
                <a:sym typeface="Calibri"/>
              </a:rPr>
              <a:t>j</a:t>
            </a:r>
            <a:r>
              <a:rPr lang="en-US" sz="2000" b="1" i="0" u="none" strike="noStrike" cap="none" dirty="0">
                <a:solidFill>
                  <a:srgbClr val="262626"/>
                </a:solidFill>
                <a:latin typeface="Calibri"/>
                <a:ea typeface="Calibri"/>
                <a:cs typeface="Calibri"/>
                <a:sym typeface="Calibri"/>
              </a:rPr>
              <a:t>ar</a:t>
            </a:r>
            <a:endParaRPr sz="2000" b="0" i="0" u="none" strike="noStrike" cap="none" dirty="0">
              <a:solidFill>
                <a:srgbClr val="262626"/>
              </a:solidFill>
              <a:latin typeface="Calibri"/>
              <a:ea typeface="Calibri"/>
              <a:cs typeface="Calibri"/>
              <a:sym typeface="Calibri"/>
            </a:endParaRPr>
          </a:p>
        </p:txBody>
      </p:sp>
      <p:pic>
        <p:nvPicPr>
          <p:cNvPr id="198" name="Google Shape;198;p6" descr="Icon&#10;&#10;Description automatically generated"/>
          <p:cNvPicPr preferRelativeResize="0"/>
          <p:nvPr/>
        </p:nvPicPr>
        <p:blipFill rotWithShape="1">
          <a:blip r:embed="rId5">
            <a:alphaModFix/>
          </a:blip>
          <a:srcRect r="14" b="29"/>
          <a:stretch/>
        </p:blipFill>
        <p:spPr>
          <a:xfrm>
            <a:off x="2132992" y="1824169"/>
            <a:ext cx="795697" cy="712308"/>
          </a:xfrm>
          <a:prstGeom prst="rect">
            <a:avLst/>
          </a:prstGeom>
          <a:noFill/>
          <a:ln>
            <a:noFill/>
          </a:ln>
        </p:spPr>
      </p:pic>
      <p:sp>
        <p:nvSpPr>
          <p:cNvPr id="199" name="Google Shape;199;p6"/>
          <p:cNvSpPr/>
          <p:nvPr/>
        </p:nvSpPr>
        <p:spPr>
          <a:xfrm>
            <a:off x="2948176" y="3255625"/>
            <a:ext cx="23478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PET </a:t>
            </a:r>
            <a:r>
              <a:rPr lang="en-US" sz="2000" b="1" i="0" u="none" strike="noStrike" cap="none" dirty="0">
                <a:solidFill>
                  <a:srgbClr val="262626"/>
                </a:solidFill>
                <a:latin typeface="Calibri"/>
                <a:ea typeface="Calibri"/>
                <a:cs typeface="Calibri"/>
                <a:sym typeface="Calibri"/>
              </a:rPr>
              <a:t>Plastic bottle</a:t>
            </a:r>
            <a:endParaRP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6">
            <a:alphaModFix/>
          </a:blip>
          <a:srcRect/>
          <a:stretch/>
        </p:blipFill>
        <p:spPr>
          <a:xfrm>
            <a:off x="3378794" y="1757526"/>
            <a:ext cx="1341942" cy="1705386"/>
          </a:xfrm>
          <a:prstGeom prst="rect">
            <a:avLst/>
          </a:prstGeom>
          <a:noFill/>
          <a:ln>
            <a:noFill/>
          </a:ln>
        </p:spPr>
      </p:pic>
      <p:pic>
        <p:nvPicPr>
          <p:cNvPr id="201" name="Google Shape;201;p6" descr="Icon&#10;&#10;Description automatically generated"/>
          <p:cNvPicPr preferRelativeResize="0"/>
          <p:nvPr/>
        </p:nvPicPr>
        <p:blipFill rotWithShape="1">
          <a:blip r:embed="rId5">
            <a:alphaModFix/>
          </a:blip>
          <a:srcRect r="14" b="29"/>
          <a:stretch/>
        </p:blipFill>
        <p:spPr>
          <a:xfrm>
            <a:off x="4516479" y="1824169"/>
            <a:ext cx="795697" cy="712308"/>
          </a:xfrm>
          <a:prstGeom prst="rect">
            <a:avLst/>
          </a:prstGeom>
          <a:noFill/>
          <a:ln>
            <a:noFill/>
          </a:ln>
        </p:spPr>
      </p:pic>
      <p:sp>
        <p:nvSpPr>
          <p:cNvPr id="202" name="Google Shape;202;p6"/>
          <p:cNvSpPr/>
          <p:nvPr/>
        </p:nvSpPr>
        <p:spPr>
          <a:xfrm>
            <a:off x="671401" y="5421066"/>
            <a:ext cx="1775580" cy="43704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a:solidFill>
                  <a:srgbClr val="262626"/>
                </a:solidFill>
                <a:latin typeface="Calibri"/>
                <a:ea typeface="Calibri"/>
                <a:cs typeface="Calibri"/>
                <a:sym typeface="Calibri"/>
              </a:rPr>
              <a:t>Cardboard box</a:t>
            </a:r>
            <a:endParaRPr dirty="0"/>
          </a:p>
        </p:txBody>
      </p:sp>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Metal</a:t>
            </a:r>
            <a:r>
              <a:rPr lang="en-US" sz="2000" b="1" i="0" u="none" strike="noStrike" cap="none" dirty="0">
                <a:solidFill>
                  <a:srgbClr val="262626"/>
                </a:solidFill>
                <a:latin typeface="Calibri"/>
                <a:ea typeface="Calibri"/>
                <a:cs typeface="Calibri"/>
                <a:sym typeface="Calibri"/>
              </a:rPr>
              <a:t> can</a:t>
            </a:r>
            <a:endParaRPr sz="2000" b="0" i="0" u="none" strike="noStrike" cap="none" dirty="0">
              <a:solidFill>
                <a:srgbClr val="262626"/>
              </a:solidFill>
              <a:latin typeface="Calibri"/>
              <a:ea typeface="Calibri"/>
              <a:cs typeface="Calibri"/>
              <a:sym typeface="Calibri"/>
            </a:endParaRPr>
          </a:p>
        </p:txBody>
      </p:sp>
      <p:pic>
        <p:nvPicPr>
          <p:cNvPr id="204" name="Google Shape;204;p6" descr="Icon&#10;&#10;Description automatically generated"/>
          <p:cNvPicPr preferRelativeResize="0"/>
          <p:nvPr/>
        </p:nvPicPr>
        <p:blipFill rotWithShape="1">
          <a:blip r:embed="rId5">
            <a:alphaModFix/>
          </a:blip>
          <a:srcRect r="14" b="29"/>
          <a:stretch/>
        </p:blipFill>
        <p:spPr>
          <a:xfrm>
            <a:off x="4516479" y="3989621"/>
            <a:ext cx="795697" cy="712308"/>
          </a:xfrm>
          <a:prstGeom prst="rect">
            <a:avLst/>
          </a:prstGeom>
          <a:noFill/>
          <a:ln>
            <a:noFill/>
          </a:ln>
        </p:spPr>
      </p:pic>
      <p:pic>
        <p:nvPicPr>
          <p:cNvPr id="205" name="Google Shape;205;p6" descr="A close up of a roll of tape&#10;&#10;Description automatically generated with low confidence"/>
          <p:cNvPicPr preferRelativeResize="0"/>
          <p:nvPr/>
        </p:nvPicPr>
        <p:blipFill rotWithShape="1">
          <a:blip r:embed="rId7">
            <a:alphaModFix/>
          </a:blip>
          <a:srcRect/>
          <a:stretch/>
        </p:blipFill>
        <p:spPr>
          <a:xfrm>
            <a:off x="3775065" y="4171116"/>
            <a:ext cx="648663" cy="1227135"/>
          </a:xfrm>
          <a:prstGeom prst="rect">
            <a:avLst/>
          </a:prstGeom>
          <a:noFill/>
          <a:ln>
            <a:noFill/>
          </a:ln>
        </p:spPr>
      </p:pic>
      <p:pic>
        <p:nvPicPr>
          <p:cNvPr id="206" name="Google Shape;206;p6" descr="A picture containing box, stationary, container, envelope&#10;&#10;Description automatically generated"/>
          <p:cNvPicPr preferRelativeResize="0"/>
          <p:nvPr/>
        </p:nvPicPr>
        <p:blipFill rotWithShape="1">
          <a:blip r:embed="rId8">
            <a:alphaModFix/>
          </a:blip>
          <a:srcRect/>
          <a:stretch/>
        </p:blipFill>
        <p:spPr>
          <a:xfrm>
            <a:off x="488426" y="4064988"/>
            <a:ext cx="1839065" cy="1374701"/>
          </a:xfrm>
          <a:prstGeom prst="rect">
            <a:avLst/>
          </a:prstGeom>
          <a:noFill/>
          <a:ln>
            <a:noFill/>
          </a:ln>
        </p:spPr>
      </p:pic>
      <p:pic>
        <p:nvPicPr>
          <p:cNvPr id="207" name="Google Shape;207;p6" descr="Icon&#10;&#10;Description automatically generated"/>
          <p:cNvPicPr preferRelativeResize="0"/>
          <p:nvPr/>
        </p:nvPicPr>
        <p:blipFill rotWithShape="1">
          <a:blip r:embed="rId5">
            <a:alphaModFix/>
          </a:blip>
          <a:srcRect r="14" b="29"/>
          <a:stretch/>
        </p:blipFill>
        <p:spPr>
          <a:xfrm>
            <a:off x="2132992" y="3989621"/>
            <a:ext cx="795697" cy="712308"/>
          </a:xfrm>
          <a:prstGeom prst="rect">
            <a:avLst/>
          </a:prstGeom>
          <a:noFill/>
          <a:ln>
            <a:noFill/>
          </a:ln>
        </p:spPr>
      </p:pic>
      <p:pic>
        <p:nvPicPr>
          <p:cNvPr id="208" name="Google Shape;208;p6" descr="A picture containing banana, indoor, yellow, half&#10;&#10;Description automatically generated"/>
          <p:cNvPicPr preferRelativeResize="0"/>
          <p:nvPr/>
        </p:nvPicPr>
        <p:blipFill rotWithShape="1">
          <a:blip r:embed="rId9">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Banana peel</a:t>
            </a:r>
            <a:endParaRPr sz="1800" b="0" i="0" u="none" strike="noStrike" cap="none" dirty="0">
              <a:solidFill>
                <a:srgbClr val="262626"/>
              </a:solidFill>
              <a:latin typeface="Calibri"/>
              <a:ea typeface="Calibri"/>
              <a:cs typeface="Calibri"/>
              <a:sym typeface="Calibri"/>
            </a:endParaRPr>
          </a:p>
        </p:txBody>
      </p:sp>
      <p:pic>
        <p:nvPicPr>
          <p:cNvPr id="210" name="Google Shape;210;p6" descr="Icon&#10;&#10;Description automatically generated"/>
          <p:cNvPicPr preferRelativeResize="0"/>
          <p:nvPr/>
        </p:nvPicPr>
        <p:blipFill rotWithShape="1">
          <a:blip r:embed="rId10">
            <a:alphaModFix/>
          </a:blip>
          <a:srcRect r="23" b="33"/>
          <a:stretch/>
        </p:blipFill>
        <p:spPr>
          <a:xfrm>
            <a:off x="7458887" y="1760417"/>
            <a:ext cx="583834" cy="565674"/>
          </a:xfrm>
          <a:prstGeom prst="rect">
            <a:avLst/>
          </a:prstGeom>
          <a:noFill/>
          <a:ln>
            <a:noFill/>
          </a:ln>
        </p:spPr>
      </p:pic>
      <p:sp>
        <p:nvSpPr>
          <p:cNvPr id="211" name="Google Shape;211;p6"/>
          <p:cNvSpPr/>
          <p:nvPr/>
        </p:nvSpPr>
        <p:spPr>
          <a:xfrm>
            <a:off x="8346482" y="2696677"/>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Dirty napkin</a:t>
            </a:r>
            <a:endParaRP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11">
            <a:alphaModFix/>
          </a:blip>
          <a:srcRect/>
          <a:stretch/>
        </p:blipFill>
        <p:spPr>
          <a:xfrm>
            <a:off x="8616966" y="1742833"/>
            <a:ext cx="1057548" cy="1052629"/>
          </a:xfrm>
          <a:prstGeom prst="rect">
            <a:avLst/>
          </a:prstGeom>
          <a:noFill/>
          <a:ln>
            <a:noFill/>
          </a:ln>
        </p:spPr>
      </p:pic>
      <p:pic>
        <p:nvPicPr>
          <p:cNvPr id="213" name="Google Shape;213;p6" descr="Icon&#10;&#10;Description automatically generated"/>
          <p:cNvPicPr preferRelativeResize="0"/>
          <p:nvPr/>
        </p:nvPicPr>
        <p:blipFill rotWithShape="1">
          <a:blip r:embed="rId10">
            <a:alphaModFix/>
          </a:blip>
          <a:srcRect r="23" b="33"/>
          <a:stretch/>
        </p:blipFill>
        <p:spPr>
          <a:xfrm>
            <a:off x="9384501" y="1757082"/>
            <a:ext cx="583834" cy="565674"/>
          </a:xfrm>
          <a:prstGeom prst="rect">
            <a:avLst/>
          </a:prstGeom>
          <a:noFill/>
          <a:ln>
            <a:noFill/>
          </a:ln>
        </p:spPr>
      </p:pic>
      <p:sp>
        <p:nvSpPr>
          <p:cNvPr id="217" name="Google Shape;217;p6"/>
          <p:cNvSpPr/>
          <p:nvPr/>
        </p:nvSpPr>
        <p:spPr>
          <a:xfrm>
            <a:off x="6377570" y="4084971"/>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Light bulb</a:t>
            </a:r>
            <a:endParaRP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2">
            <a:alphaModFix/>
          </a:blip>
          <a:srcRect/>
          <a:stretch/>
        </p:blipFill>
        <p:spPr>
          <a:xfrm>
            <a:off x="6914029" y="3189531"/>
            <a:ext cx="529129" cy="879126"/>
          </a:xfrm>
          <a:prstGeom prst="rect">
            <a:avLst/>
          </a:prstGeom>
          <a:noFill/>
          <a:ln>
            <a:noFill/>
          </a:ln>
        </p:spPr>
      </p:pic>
      <p:pic>
        <p:nvPicPr>
          <p:cNvPr id="219" name="Google Shape;219;p6" descr="Icon&#10;&#10;Description automatically generated"/>
          <p:cNvPicPr preferRelativeResize="0"/>
          <p:nvPr/>
        </p:nvPicPr>
        <p:blipFill rotWithShape="1">
          <a:blip r:embed="rId10">
            <a:alphaModFix/>
          </a:blip>
          <a:srcRect r="23" b="33"/>
          <a:stretch/>
        </p:blipFill>
        <p:spPr>
          <a:xfrm>
            <a:off x="7459833" y="3145376"/>
            <a:ext cx="583834" cy="565674"/>
          </a:xfrm>
          <a:prstGeom prst="rect">
            <a:avLst/>
          </a:prstGeom>
          <a:noFill/>
          <a:ln>
            <a:noFill/>
          </a:ln>
        </p:spPr>
      </p:pic>
      <p:pic>
        <p:nvPicPr>
          <p:cNvPr id="220" name="Google Shape;220;p6" descr="Calendar&#10;&#10;Description automatically generated"/>
          <p:cNvPicPr preferRelativeResize="0"/>
          <p:nvPr/>
        </p:nvPicPr>
        <p:blipFill rotWithShape="1">
          <a:blip r:embed="rId13">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Juice box</a:t>
            </a:r>
            <a:endParaRPr sz="1800" b="0" i="0" u="none" strike="noStrike" cap="none" dirty="0">
              <a:solidFill>
                <a:srgbClr val="262626"/>
              </a:solidFill>
              <a:latin typeface="Calibri"/>
              <a:ea typeface="Calibri"/>
              <a:cs typeface="Calibri"/>
              <a:sym typeface="Calibri"/>
            </a:endParaRPr>
          </a:p>
        </p:txBody>
      </p:sp>
      <p:pic>
        <p:nvPicPr>
          <p:cNvPr id="222" name="Google Shape;222;p6" descr="Icon&#10;&#10;Description automatically generated"/>
          <p:cNvPicPr preferRelativeResize="0"/>
          <p:nvPr/>
        </p:nvPicPr>
        <p:blipFill rotWithShape="1">
          <a:blip r:embed="rId10">
            <a:alphaModFix/>
          </a:blip>
          <a:srcRect r="23" b="33"/>
          <a:stretch/>
        </p:blipFill>
        <p:spPr>
          <a:xfrm>
            <a:off x="9385396" y="3160124"/>
            <a:ext cx="583834" cy="565674"/>
          </a:xfrm>
          <a:prstGeom prst="rect">
            <a:avLst/>
          </a:prstGeom>
          <a:noFill/>
          <a:ln>
            <a:noFill/>
          </a:ln>
        </p:spPr>
      </p:pic>
      <p:pic>
        <p:nvPicPr>
          <p:cNvPr id="223" name="Google Shape;223;p6" descr="A picture containing toy&#10;&#10;Description automatically generated"/>
          <p:cNvPicPr preferRelativeResize="0"/>
          <p:nvPr/>
        </p:nvPicPr>
        <p:blipFill rotWithShape="1">
          <a:blip r:embed="rId14">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Toys</a:t>
            </a:r>
            <a:endParaRPr sz="1800" b="0" i="0" u="none" strike="noStrike" cap="none" dirty="0">
              <a:solidFill>
                <a:srgbClr val="262626"/>
              </a:solidFill>
              <a:latin typeface="Calibri"/>
              <a:ea typeface="Calibri"/>
              <a:cs typeface="Calibri"/>
              <a:sym typeface="Calibri"/>
            </a:endParaRPr>
          </a:p>
        </p:txBody>
      </p:sp>
      <p:pic>
        <p:nvPicPr>
          <p:cNvPr id="225" name="Google Shape;225;p6" descr="Icon&#10;&#10;Description automatically generated"/>
          <p:cNvPicPr preferRelativeResize="0"/>
          <p:nvPr/>
        </p:nvPicPr>
        <p:blipFill rotWithShape="1">
          <a:blip r:embed="rId10">
            <a:alphaModFix/>
          </a:blip>
          <a:srcRect r="23" b="33"/>
          <a:stretch/>
        </p:blipFill>
        <p:spPr>
          <a:xfrm>
            <a:off x="7447593" y="4547731"/>
            <a:ext cx="583834" cy="565674"/>
          </a:xfrm>
          <a:prstGeom prst="rect">
            <a:avLst/>
          </a:prstGeom>
          <a:noFill/>
          <a:ln>
            <a:noFill/>
          </a:ln>
        </p:spPr>
      </p:pic>
      <p:pic>
        <p:nvPicPr>
          <p:cNvPr id="226" name="Google Shape;226;p6"/>
          <p:cNvPicPr preferRelativeResize="0"/>
          <p:nvPr/>
        </p:nvPicPr>
        <p:blipFill rotWithShape="1">
          <a:blip r:embed="rId15">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Plastic bag</a:t>
            </a:r>
            <a:endParaRPr sz="1800" b="0" i="0" u="none" strike="noStrike" cap="none" dirty="0">
              <a:solidFill>
                <a:srgbClr val="262626"/>
              </a:solidFill>
              <a:latin typeface="Calibri"/>
              <a:ea typeface="Calibri"/>
              <a:cs typeface="Calibri"/>
              <a:sym typeface="Calibri"/>
            </a:endParaRPr>
          </a:p>
        </p:txBody>
      </p:sp>
      <p:pic>
        <p:nvPicPr>
          <p:cNvPr id="228" name="Google Shape;228;p6" descr="Icon&#10;&#10;Description automatically generated"/>
          <p:cNvPicPr preferRelativeResize="0"/>
          <p:nvPr/>
        </p:nvPicPr>
        <p:blipFill rotWithShape="1">
          <a:blip r:embed="rId10">
            <a:alphaModFix/>
          </a:blip>
          <a:srcRect r="23" b="33"/>
          <a:stretch/>
        </p:blipFill>
        <p:spPr>
          <a:xfrm>
            <a:off x="9365573" y="4547731"/>
            <a:ext cx="583834" cy="565674"/>
          </a:xfrm>
          <a:prstGeom prst="rect">
            <a:avLst/>
          </a:prstGeom>
          <a:noFill/>
          <a:ln>
            <a:noFill/>
          </a:ln>
        </p:spPr>
      </p:pic>
      <p:pic>
        <p:nvPicPr>
          <p:cNvPr id="229" name="Google Shape;229;p6" descr="A close-up of a sword&#10;&#10;Description automatically generated with low confidence"/>
          <p:cNvPicPr preferRelativeResize="0"/>
          <p:nvPr/>
        </p:nvPicPr>
        <p:blipFill rotWithShape="1">
          <a:blip r:embed="rId16">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Pencil</a:t>
            </a:r>
            <a:endParaRPr sz="1800" b="0" i="0" u="none" strike="noStrike" cap="none" dirty="0">
              <a:solidFill>
                <a:srgbClr val="262626"/>
              </a:solidFill>
              <a:latin typeface="Calibri"/>
              <a:ea typeface="Calibri"/>
              <a:cs typeface="Calibri"/>
              <a:sym typeface="Calibri"/>
            </a:endParaRPr>
          </a:p>
        </p:txBody>
      </p:sp>
      <p:pic>
        <p:nvPicPr>
          <p:cNvPr id="231" name="Google Shape;231;p6" descr="Icon&#10;&#10;Description automatically generated"/>
          <p:cNvPicPr preferRelativeResize="0"/>
          <p:nvPr/>
        </p:nvPicPr>
        <p:blipFill rotWithShape="1">
          <a:blip r:embed="rId10">
            <a:alphaModFix/>
          </a:blip>
          <a:srcRect r="23" b="33"/>
          <a:stretch/>
        </p:blipFill>
        <p:spPr>
          <a:xfrm>
            <a:off x="11334184" y="4572387"/>
            <a:ext cx="583834" cy="565674"/>
          </a:xfrm>
          <a:prstGeom prst="rect">
            <a:avLst/>
          </a:prstGeom>
          <a:noFill/>
          <a:ln>
            <a:noFill/>
          </a:ln>
        </p:spPr>
      </p:pic>
      <p:pic>
        <p:nvPicPr>
          <p:cNvPr id="232" name="Google Shape;232;p6" descr="A pair of shoes&#10;&#10;Description automatically generated with low confidence"/>
          <p:cNvPicPr preferRelativeResize="0"/>
          <p:nvPr/>
        </p:nvPicPr>
        <p:blipFill rotWithShape="1">
          <a:blip r:embed="rId17">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40254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Shoes</a:t>
            </a:r>
            <a:endParaRPr sz="1800" b="0" i="0" u="none" strike="noStrike" cap="none" dirty="0">
              <a:solidFill>
                <a:srgbClr val="262626"/>
              </a:solidFill>
              <a:latin typeface="Calibri"/>
              <a:ea typeface="Calibri"/>
              <a:cs typeface="Calibri"/>
              <a:sym typeface="Calibri"/>
            </a:endParaRPr>
          </a:p>
        </p:txBody>
      </p:sp>
      <p:pic>
        <p:nvPicPr>
          <p:cNvPr id="234" name="Google Shape;234;p6" descr="Icon&#10;&#10;Description automatically generated"/>
          <p:cNvPicPr preferRelativeResize="0"/>
          <p:nvPr/>
        </p:nvPicPr>
        <p:blipFill rotWithShape="1">
          <a:blip r:embed="rId10">
            <a:alphaModFix/>
          </a:blip>
          <a:srcRect r="23" b="33"/>
          <a:stretch/>
        </p:blipFill>
        <p:spPr>
          <a:xfrm>
            <a:off x="11353349" y="3160124"/>
            <a:ext cx="583834" cy="565674"/>
          </a:xfrm>
          <a:prstGeom prst="rect">
            <a:avLst/>
          </a:prstGeom>
          <a:noFill/>
          <a:ln>
            <a:noFill/>
          </a:ln>
        </p:spPr>
      </p:pic>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dirty="0"/>
          </a:p>
        </p:txBody>
      </p:sp>
      <p:sp>
        <p:nvSpPr>
          <p:cNvPr id="50" name="Google Shape;188;p4">
            <a:extLst>
              <a:ext uri="{FF2B5EF4-FFF2-40B4-BE49-F238E27FC236}">
                <a16:creationId xmlns:a16="http://schemas.microsoft.com/office/drawing/2014/main" id="{DA4964E3-8233-7F4C-9152-5806C7DCC220}"/>
              </a:ext>
            </a:extLst>
          </p:cNvPr>
          <p:cNvSpPr/>
          <p:nvPr/>
        </p:nvSpPr>
        <p:spPr>
          <a:xfrm>
            <a:off x="10269241"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i="0" u="none" strike="noStrike" cap="none" dirty="0">
                <a:solidFill>
                  <a:srgbClr val="262626"/>
                </a:solidFill>
                <a:latin typeface="Calibri"/>
                <a:ea typeface="Calibri"/>
                <a:cs typeface="Calibri"/>
                <a:sym typeface="Calibri"/>
              </a:rPr>
              <a:t>Garden hose</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C1B5C77-3E33-E34B-A12A-B6CCADC882FB}"/>
              </a:ext>
            </a:extLst>
          </p:cNvPr>
          <p:cNvPicPr>
            <a:picLocks noChangeAspect="1"/>
          </p:cNvPicPr>
          <p:nvPr/>
        </p:nvPicPr>
        <p:blipFill rotWithShape="1">
          <a:blip r:embed="rId18"/>
          <a:srcRect r="3" b="-51"/>
          <a:stretch/>
        </p:blipFill>
        <p:spPr>
          <a:xfrm>
            <a:off x="10402520" y="1451979"/>
            <a:ext cx="1233132" cy="1334224"/>
          </a:xfrm>
          <a:prstGeom prst="rect">
            <a:avLst/>
          </a:prstGeom>
        </p:spPr>
      </p:pic>
      <p:pic>
        <p:nvPicPr>
          <p:cNvPr id="216" name="Google Shape;216;p6" descr="Icon&#10;&#10;Description automatically generated"/>
          <p:cNvPicPr preferRelativeResize="0"/>
          <p:nvPr/>
        </p:nvPicPr>
        <p:blipFill rotWithShape="1">
          <a:blip r:embed="rId10">
            <a:alphaModFix/>
          </a:blip>
          <a:srcRect r="23" b="33"/>
          <a:stretch/>
        </p:blipFill>
        <p:spPr>
          <a:xfrm>
            <a:off x="11366252" y="1757082"/>
            <a:ext cx="583834" cy="5656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558969"/>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How do we prevent waste leakage into our environment? </a:t>
            </a:r>
          </a:p>
        </p:txBody>
      </p:sp>
      <p:sp>
        <p:nvSpPr>
          <p:cNvPr id="12" name="Rounded Rectangle 11">
            <a:extLst>
              <a:ext uri="{FF2B5EF4-FFF2-40B4-BE49-F238E27FC236}">
                <a16:creationId xmlns:a16="http://schemas.microsoft.com/office/drawing/2014/main" id="{438D0505-E473-4D49-B2BC-9C540D9552DA}"/>
              </a:ext>
            </a:extLst>
          </p:cNvPr>
          <p:cNvSpPr/>
          <p:nvPr/>
        </p:nvSpPr>
        <p:spPr>
          <a:xfrm>
            <a:off x="3663361" y="1575912"/>
            <a:ext cx="5257884" cy="526046"/>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1" name="Rounded Rectangle 10">
            <a:extLst>
              <a:ext uri="{FF2B5EF4-FFF2-40B4-BE49-F238E27FC236}">
                <a16:creationId xmlns:a16="http://schemas.microsoft.com/office/drawing/2014/main" id="{52551E0C-AF15-8B47-A755-8BA21D9D57E3}"/>
              </a:ext>
            </a:extLst>
          </p:cNvPr>
          <p:cNvSpPr/>
          <p:nvPr/>
        </p:nvSpPr>
        <p:spPr>
          <a:xfrm>
            <a:off x="3663361" y="1510256"/>
            <a:ext cx="5257884" cy="526046"/>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8" name="TextBox 7">
            <a:extLst>
              <a:ext uri="{FF2B5EF4-FFF2-40B4-BE49-F238E27FC236}">
                <a16:creationId xmlns:a16="http://schemas.microsoft.com/office/drawing/2014/main" id="{67F130DA-4BB7-5947-80A2-4E030B029E43}"/>
              </a:ext>
            </a:extLst>
          </p:cNvPr>
          <p:cNvSpPr txBox="1"/>
          <p:nvPr/>
        </p:nvSpPr>
        <p:spPr>
          <a:xfrm>
            <a:off x="2543543" y="1574637"/>
            <a:ext cx="7387635"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Practice The 3 Steps to Recycling</a:t>
            </a:r>
          </a:p>
        </p:txBody>
      </p:sp>
      <p:sp>
        <p:nvSpPr>
          <p:cNvPr id="13" name="Oval 12">
            <a:extLst>
              <a:ext uri="{FF2B5EF4-FFF2-40B4-BE49-F238E27FC236}">
                <a16:creationId xmlns:a16="http://schemas.microsoft.com/office/drawing/2014/main" id="{E3B190A6-B86D-0647-9849-8C644C370F5F}"/>
              </a:ext>
            </a:extLst>
          </p:cNvPr>
          <p:cNvSpPr/>
          <p:nvPr/>
        </p:nvSpPr>
        <p:spPr>
          <a:xfrm>
            <a:off x="323099"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Oval 13">
            <a:extLst>
              <a:ext uri="{FF2B5EF4-FFF2-40B4-BE49-F238E27FC236}">
                <a16:creationId xmlns:a16="http://schemas.microsoft.com/office/drawing/2014/main" id="{BDFD7B4B-259C-F642-88BA-B8711A44B99D}"/>
              </a:ext>
            </a:extLst>
          </p:cNvPr>
          <p:cNvSpPr/>
          <p:nvPr/>
        </p:nvSpPr>
        <p:spPr>
          <a:xfrm>
            <a:off x="269462"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5" name="Rectangle 14">
            <a:extLst>
              <a:ext uri="{FF2B5EF4-FFF2-40B4-BE49-F238E27FC236}">
                <a16:creationId xmlns:a16="http://schemas.microsoft.com/office/drawing/2014/main" id="{C0E6DD51-0AFC-304B-8E9A-6C12427C56F9}"/>
              </a:ext>
            </a:extLst>
          </p:cNvPr>
          <p:cNvSpPr/>
          <p:nvPr/>
        </p:nvSpPr>
        <p:spPr>
          <a:xfrm>
            <a:off x="314046"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AE58F3FC-B83A-F54B-8E69-BACD641916B5}"/>
              </a:ext>
            </a:extLst>
          </p:cNvPr>
          <p:cNvSpPr/>
          <p:nvPr/>
        </p:nvSpPr>
        <p:spPr>
          <a:xfrm>
            <a:off x="766309" y="2467196"/>
            <a:ext cx="3397983" cy="437043"/>
          </a:xfrm>
          <a:prstGeom prst="rect">
            <a:avLst/>
          </a:prstGeom>
        </p:spPr>
        <p:txBody>
          <a:bodyPr wrap="square">
            <a:spAutoFit/>
          </a:bodyPr>
          <a:lstStyle/>
          <a:p>
            <a:pPr algn="thaiDist">
              <a:lnSpc>
                <a:spcPct val="120000"/>
              </a:lnSpc>
            </a:pPr>
            <a:r>
              <a:rPr lang="en-US" sz="2000" b="1" dirty="0">
                <a:solidFill>
                  <a:srgbClr val="262626"/>
                </a:solidFill>
              </a:rPr>
              <a:t>Know what you can recycle.</a:t>
            </a:r>
            <a:endParaRPr lang="en-US" sz="2000" dirty="0">
              <a:solidFill>
                <a:srgbClr val="262626"/>
              </a:solidFill>
            </a:endParaRPr>
          </a:p>
        </p:txBody>
      </p:sp>
      <p:sp>
        <p:nvSpPr>
          <p:cNvPr id="17" name="Oval 16">
            <a:extLst>
              <a:ext uri="{FF2B5EF4-FFF2-40B4-BE49-F238E27FC236}">
                <a16:creationId xmlns:a16="http://schemas.microsoft.com/office/drawing/2014/main" id="{A21C4034-2DBC-DB43-9E00-79CFABE8ED3C}"/>
              </a:ext>
            </a:extLst>
          </p:cNvPr>
          <p:cNvSpPr/>
          <p:nvPr/>
        </p:nvSpPr>
        <p:spPr>
          <a:xfrm>
            <a:off x="4077968"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Oval 17">
            <a:extLst>
              <a:ext uri="{FF2B5EF4-FFF2-40B4-BE49-F238E27FC236}">
                <a16:creationId xmlns:a16="http://schemas.microsoft.com/office/drawing/2014/main" id="{1A009F7D-3934-6747-9F81-33DAF6B067CD}"/>
              </a:ext>
            </a:extLst>
          </p:cNvPr>
          <p:cNvSpPr/>
          <p:nvPr/>
        </p:nvSpPr>
        <p:spPr>
          <a:xfrm>
            <a:off x="4024331"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Rectangle 18">
            <a:extLst>
              <a:ext uri="{FF2B5EF4-FFF2-40B4-BE49-F238E27FC236}">
                <a16:creationId xmlns:a16="http://schemas.microsoft.com/office/drawing/2014/main" id="{79398D40-86B1-A441-BEB6-AA5FD016EB82}"/>
              </a:ext>
            </a:extLst>
          </p:cNvPr>
          <p:cNvSpPr/>
          <p:nvPr/>
        </p:nvSpPr>
        <p:spPr>
          <a:xfrm>
            <a:off x="4068915"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sp>
        <p:nvSpPr>
          <p:cNvPr id="20" name="Rectangle 19">
            <a:extLst>
              <a:ext uri="{FF2B5EF4-FFF2-40B4-BE49-F238E27FC236}">
                <a16:creationId xmlns:a16="http://schemas.microsoft.com/office/drawing/2014/main" id="{9ABFC640-D849-2142-ABBD-F1B88BB892A0}"/>
              </a:ext>
            </a:extLst>
          </p:cNvPr>
          <p:cNvSpPr/>
          <p:nvPr/>
        </p:nvSpPr>
        <p:spPr>
          <a:xfrm>
            <a:off x="4521178" y="2467196"/>
            <a:ext cx="3397983" cy="806375"/>
          </a:xfrm>
          <a:prstGeom prst="rect">
            <a:avLst/>
          </a:prstGeom>
        </p:spPr>
        <p:txBody>
          <a:bodyPr wrap="square">
            <a:spAutoFit/>
          </a:bodyPr>
          <a:lstStyle/>
          <a:p>
            <a:pPr algn="ctr">
              <a:lnSpc>
                <a:spcPct val="120000"/>
              </a:lnSpc>
            </a:pPr>
            <a:r>
              <a:rPr lang="en-US" sz="2000" b="1" dirty="0">
                <a:solidFill>
                  <a:srgbClr val="262626"/>
                </a:solidFill>
              </a:rPr>
              <a:t>Empty, clean, and dry before putting in the bin.</a:t>
            </a:r>
          </a:p>
        </p:txBody>
      </p:sp>
      <p:sp>
        <p:nvSpPr>
          <p:cNvPr id="21" name="Oval 20">
            <a:extLst>
              <a:ext uri="{FF2B5EF4-FFF2-40B4-BE49-F238E27FC236}">
                <a16:creationId xmlns:a16="http://schemas.microsoft.com/office/drawing/2014/main" id="{EEECFF62-DAE3-2E46-AE39-BFCA8DE4FF9E}"/>
              </a:ext>
            </a:extLst>
          </p:cNvPr>
          <p:cNvSpPr/>
          <p:nvPr/>
        </p:nvSpPr>
        <p:spPr>
          <a:xfrm>
            <a:off x="8353350"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2" name="Oval 21">
            <a:extLst>
              <a:ext uri="{FF2B5EF4-FFF2-40B4-BE49-F238E27FC236}">
                <a16:creationId xmlns:a16="http://schemas.microsoft.com/office/drawing/2014/main" id="{598CE976-F4B8-E048-B9E0-69CF5DB3D8BE}"/>
              </a:ext>
            </a:extLst>
          </p:cNvPr>
          <p:cNvSpPr/>
          <p:nvPr/>
        </p:nvSpPr>
        <p:spPr>
          <a:xfrm>
            <a:off x="8299713"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Rectangle 22">
            <a:extLst>
              <a:ext uri="{FF2B5EF4-FFF2-40B4-BE49-F238E27FC236}">
                <a16:creationId xmlns:a16="http://schemas.microsoft.com/office/drawing/2014/main" id="{87F92F24-6175-B84C-9CC1-049592BB14AA}"/>
              </a:ext>
            </a:extLst>
          </p:cNvPr>
          <p:cNvSpPr/>
          <p:nvPr/>
        </p:nvSpPr>
        <p:spPr>
          <a:xfrm>
            <a:off x="8344297"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sp>
        <p:nvSpPr>
          <p:cNvPr id="24" name="Rectangle 23">
            <a:extLst>
              <a:ext uri="{FF2B5EF4-FFF2-40B4-BE49-F238E27FC236}">
                <a16:creationId xmlns:a16="http://schemas.microsoft.com/office/drawing/2014/main" id="{0B8C2FA8-70C3-974E-94DD-8810C45F01C0}"/>
              </a:ext>
            </a:extLst>
          </p:cNvPr>
          <p:cNvSpPr/>
          <p:nvPr/>
        </p:nvSpPr>
        <p:spPr>
          <a:xfrm>
            <a:off x="8578194" y="2467196"/>
            <a:ext cx="3397983" cy="806375"/>
          </a:xfrm>
          <a:prstGeom prst="rect">
            <a:avLst/>
          </a:prstGeom>
        </p:spPr>
        <p:txBody>
          <a:bodyPr wrap="square">
            <a:spAutoFit/>
          </a:bodyPr>
          <a:lstStyle/>
          <a:p>
            <a:pPr algn="ctr">
              <a:lnSpc>
                <a:spcPct val="120000"/>
              </a:lnSpc>
            </a:pPr>
            <a:r>
              <a:rPr lang="en-US" sz="2000" b="1" dirty="0">
                <a:solidFill>
                  <a:srgbClr val="262626"/>
                </a:solidFill>
              </a:rPr>
              <a:t>Put recyclables into the correct recycling bin.</a:t>
            </a:r>
          </a:p>
        </p:txBody>
      </p:sp>
      <p:pic>
        <p:nvPicPr>
          <p:cNvPr id="25" name="Picture 24" descr="A picture containing plastic, vessel, jar&#10;&#10;Description automatically generated">
            <a:extLst>
              <a:ext uri="{FF2B5EF4-FFF2-40B4-BE49-F238E27FC236}">
                <a16:creationId xmlns:a16="http://schemas.microsoft.com/office/drawing/2014/main" id="{A2414E36-5BC1-AA43-90A2-1D37AAEE10F2}"/>
              </a:ext>
            </a:extLst>
          </p:cNvPr>
          <p:cNvPicPr>
            <a:picLocks noChangeAspect="1"/>
          </p:cNvPicPr>
          <p:nvPr/>
        </p:nvPicPr>
        <p:blipFill>
          <a:blip r:embed="rId5"/>
          <a:stretch>
            <a:fillRect/>
          </a:stretch>
        </p:blipFill>
        <p:spPr>
          <a:xfrm>
            <a:off x="859908" y="3136610"/>
            <a:ext cx="1091597" cy="1307007"/>
          </a:xfrm>
          <a:prstGeom prst="rect">
            <a:avLst/>
          </a:prstGeom>
        </p:spPr>
      </p:pic>
      <p:pic>
        <p:nvPicPr>
          <p:cNvPr id="26" name="Picture 25" descr="Icon&#10;&#10;Description automatically generated">
            <a:extLst>
              <a:ext uri="{FF2B5EF4-FFF2-40B4-BE49-F238E27FC236}">
                <a16:creationId xmlns:a16="http://schemas.microsoft.com/office/drawing/2014/main" id="{0216C731-9348-7648-B622-A9C19EF45B04}"/>
              </a:ext>
            </a:extLst>
          </p:cNvPr>
          <p:cNvPicPr>
            <a:picLocks noChangeAspect="1"/>
          </p:cNvPicPr>
          <p:nvPr/>
        </p:nvPicPr>
        <p:blipFill rotWithShape="1">
          <a:blip r:embed="rId6"/>
          <a:srcRect r="4" b="18"/>
          <a:stretch/>
        </p:blipFill>
        <p:spPr>
          <a:xfrm>
            <a:off x="1837485" y="4083307"/>
            <a:ext cx="702222" cy="628629"/>
          </a:xfrm>
          <a:prstGeom prst="rect">
            <a:avLst/>
          </a:prstGeom>
        </p:spPr>
      </p:pic>
      <p:pic>
        <p:nvPicPr>
          <p:cNvPr id="27" name="Picture 26" descr="A bottle of water&#10;&#10;Description automatically generated with low confidence">
            <a:extLst>
              <a:ext uri="{FF2B5EF4-FFF2-40B4-BE49-F238E27FC236}">
                <a16:creationId xmlns:a16="http://schemas.microsoft.com/office/drawing/2014/main" id="{0CDFDEB3-F901-4944-A4FD-5EB6520CE555}"/>
              </a:ext>
            </a:extLst>
          </p:cNvPr>
          <p:cNvPicPr>
            <a:picLocks noChangeAspect="1"/>
          </p:cNvPicPr>
          <p:nvPr/>
        </p:nvPicPr>
        <p:blipFill>
          <a:blip r:embed="rId7"/>
          <a:stretch>
            <a:fillRect/>
          </a:stretch>
        </p:blipFill>
        <p:spPr>
          <a:xfrm>
            <a:off x="2284675" y="3172835"/>
            <a:ext cx="977016" cy="1241624"/>
          </a:xfrm>
          <a:prstGeom prst="rect">
            <a:avLst/>
          </a:prstGeom>
        </p:spPr>
      </p:pic>
      <p:pic>
        <p:nvPicPr>
          <p:cNvPr id="28" name="Picture 27" descr="A close up of a roll of tape&#10;&#10;Description automatically generated with low confidence">
            <a:extLst>
              <a:ext uri="{FF2B5EF4-FFF2-40B4-BE49-F238E27FC236}">
                <a16:creationId xmlns:a16="http://schemas.microsoft.com/office/drawing/2014/main" id="{2F29D788-FFEC-074C-A27B-99FC529AEB5C}"/>
              </a:ext>
            </a:extLst>
          </p:cNvPr>
          <p:cNvPicPr>
            <a:picLocks noChangeAspect="1"/>
          </p:cNvPicPr>
          <p:nvPr/>
        </p:nvPicPr>
        <p:blipFill>
          <a:blip r:embed="rId8"/>
          <a:stretch>
            <a:fillRect/>
          </a:stretch>
        </p:blipFill>
        <p:spPr>
          <a:xfrm>
            <a:off x="2541114" y="4623533"/>
            <a:ext cx="565179" cy="1069200"/>
          </a:xfrm>
          <a:prstGeom prst="rect">
            <a:avLst/>
          </a:prstGeom>
        </p:spPr>
      </p:pic>
      <p:pic>
        <p:nvPicPr>
          <p:cNvPr id="29" name="Picture 28" descr="A picture containing box, stationary, container, envelope&#10;&#10;Description automatically generated">
            <a:extLst>
              <a:ext uri="{FF2B5EF4-FFF2-40B4-BE49-F238E27FC236}">
                <a16:creationId xmlns:a16="http://schemas.microsoft.com/office/drawing/2014/main" id="{53CF2A69-2F5C-5349-B48C-B4B46AC74D5B}"/>
              </a:ext>
            </a:extLst>
          </p:cNvPr>
          <p:cNvPicPr>
            <a:picLocks noChangeAspect="1"/>
          </p:cNvPicPr>
          <p:nvPr/>
        </p:nvPicPr>
        <p:blipFill>
          <a:blip r:embed="rId9"/>
          <a:stretch>
            <a:fillRect/>
          </a:stretch>
        </p:blipFill>
        <p:spPr>
          <a:xfrm>
            <a:off x="659035" y="4675988"/>
            <a:ext cx="1430368" cy="1069200"/>
          </a:xfrm>
          <a:prstGeom prst="rect">
            <a:avLst/>
          </a:prstGeom>
        </p:spPr>
      </p:pic>
      <p:pic>
        <p:nvPicPr>
          <p:cNvPr id="33" name="Picture 32" descr="A picture containing wall, indoor, person, cluttered&#10;&#10;Description automatically generated">
            <a:extLst>
              <a:ext uri="{FF2B5EF4-FFF2-40B4-BE49-F238E27FC236}">
                <a16:creationId xmlns:a16="http://schemas.microsoft.com/office/drawing/2014/main" id="{6214FB82-0D98-9E43-9778-997D733E743F}"/>
              </a:ext>
            </a:extLst>
          </p:cNvPr>
          <p:cNvPicPr>
            <a:picLocks noChangeAspect="1"/>
          </p:cNvPicPr>
          <p:nvPr/>
        </p:nvPicPr>
        <p:blipFill rotWithShape="1">
          <a:blip r:embed="rId10"/>
          <a:srcRect r="-9" b="5"/>
          <a:stretch/>
        </p:blipFill>
        <p:spPr>
          <a:xfrm>
            <a:off x="8154886" y="3335133"/>
            <a:ext cx="3868999" cy="2222973"/>
          </a:xfrm>
          <a:prstGeom prst="rect">
            <a:avLst/>
          </a:prstGeom>
        </p:spPr>
      </p:pic>
      <p:pic>
        <p:nvPicPr>
          <p:cNvPr id="31" name="Picture 30">
            <a:extLst>
              <a:ext uri="{FF2B5EF4-FFF2-40B4-BE49-F238E27FC236}">
                <a16:creationId xmlns:a16="http://schemas.microsoft.com/office/drawing/2014/main" id="{CA1507A5-A309-8D40-9BE7-7C7A520376E4}"/>
              </a:ext>
            </a:extLst>
          </p:cNvPr>
          <p:cNvPicPr>
            <a:picLocks noChangeAspect="1"/>
          </p:cNvPicPr>
          <p:nvPr/>
        </p:nvPicPr>
        <p:blipFill rotWithShape="1">
          <a:blip r:embed="rId11"/>
          <a:srcRect t="-927" r="-5" b="-13"/>
          <a:stretch/>
        </p:blipFill>
        <p:spPr>
          <a:xfrm>
            <a:off x="4529928" y="3344738"/>
            <a:ext cx="3271752" cy="2222973"/>
          </a:xfrm>
          <a:prstGeom prst="rect">
            <a:avLst/>
          </a:prstGeom>
        </p:spPr>
      </p:pic>
      <p:sp>
        <p:nvSpPr>
          <p:cNvPr id="2" name="Slide Number Placeholder 1">
            <a:extLst>
              <a:ext uri="{FF2B5EF4-FFF2-40B4-BE49-F238E27FC236}">
                <a16:creationId xmlns:a16="http://schemas.microsoft.com/office/drawing/2014/main" id="{87E586AA-9E13-3BD5-1DFB-373A027AFE98}"/>
              </a:ext>
            </a:extLst>
          </p:cNvPr>
          <p:cNvSpPr>
            <a:spLocks noGrp="1"/>
          </p:cNvSpPr>
          <p:nvPr>
            <p:ph type="sldNum" sz="quarter" idx="12"/>
          </p:nvPr>
        </p:nvSpPr>
        <p:spPr/>
        <p:txBody>
          <a:bodyPr/>
          <a:lstStyle/>
          <a:p>
            <a:fld id="{A49FEDE7-8061-9B4D-88A1-7EA83A94C31B}" type="slidenum">
              <a:rPr lang="en-TH" smtClean="0"/>
              <a:t>8</a:t>
            </a:fld>
            <a:endParaRPr lang="en-TH"/>
          </a:p>
        </p:txBody>
      </p:sp>
    </p:spTree>
    <p:extLst>
      <p:ext uri="{BB962C8B-B14F-4D97-AF65-F5344CB8AC3E}">
        <p14:creationId xmlns:p14="http://schemas.microsoft.com/office/powerpoint/2010/main" val="335333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610921"/>
            <a:ext cx="9291874" cy="796972"/>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584775"/>
          </a:xfrm>
          <a:prstGeom prst="rect">
            <a:avLst/>
          </a:prstGeom>
          <a:noFill/>
        </p:spPr>
        <p:txBody>
          <a:bodyPr wrap="square" rtlCol="0">
            <a:spAutoFit/>
          </a:bodyPr>
          <a:lstStyle/>
          <a:p>
            <a:pPr algn="ctr"/>
            <a:r>
              <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What is your Waste Hero’s Message to Inform and Inspire?</a:t>
            </a:r>
          </a:p>
        </p:txBody>
      </p:sp>
      <p:sp>
        <p:nvSpPr>
          <p:cNvPr id="44" name="Oval 43">
            <a:extLst>
              <a:ext uri="{FF2B5EF4-FFF2-40B4-BE49-F238E27FC236}">
                <a16:creationId xmlns:a16="http://schemas.microsoft.com/office/drawing/2014/main" id="{CC41741D-4690-7F4B-946D-7A22F380D390}"/>
              </a:ext>
            </a:extLst>
          </p:cNvPr>
          <p:cNvSpPr/>
          <p:nvPr/>
        </p:nvSpPr>
        <p:spPr>
          <a:xfrm>
            <a:off x="493303"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45" name="Picture 44" descr="A picture containing container, bin, dark&#10;&#10;Description automatically generated">
            <a:extLst>
              <a:ext uri="{FF2B5EF4-FFF2-40B4-BE49-F238E27FC236}">
                <a16:creationId xmlns:a16="http://schemas.microsoft.com/office/drawing/2014/main" id="{58F46D71-E4E0-5249-B0E6-1142F33C048E}"/>
              </a:ext>
            </a:extLst>
          </p:cNvPr>
          <p:cNvPicPr>
            <a:picLocks noChangeAspect="1"/>
          </p:cNvPicPr>
          <p:nvPr/>
        </p:nvPicPr>
        <p:blipFill rotWithShape="1">
          <a:blip r:embed="rId5"/>
          <a:srcRect r="-13" b="19"/>
          <a:stretch/>
        </p:blipFill>
        <p:spPr>
          <a:xfrm>
            <a:off x="928799" y="4147218"/>
            <a:ext cx="944159" cy="1634319"/>
          </a:xfrm>
          <a:prstGeom prst="rect">
            <a:avLst/>
          </a:prstGeom>
        </p:spPr>
      </p:pic>
      <p:sp>
        <p:nvSpPr>
          <p:cNvPr id="46" name="Oval 45">
            <a:extLst>
              <a:ext uri="{FF2B5EF4-FFF2-40B4-BE49-F238E27FC236}">
                <a16:creationId xmlns:a16="http://schemas.microsoft.com/office/drawing/2014/main" id="{1DF10C33-9B0D-8941-9CB3-7665F5083E83}"/>
              </a:ext>
            </a:extLst>
          </p:cNvPr>
          <p:cNvSpPr/>
          <p:nvPr/>
        </p:nvSpPr>
        <p:spPr>
          <a:xfrm>
            <a:off x="4454277"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7" name="Rectangle 46">
            <a:extLst>
              <a:ext uri="{FF2B5EF4-FFF2-40B4-BE49-F238E27FC236}">
                <a16:creationId xmlns:a16="http://schemas.microsoft.com/office/drawing/2014/main" id="{47E6609C-37BB-0144-ACFF-68F31F7889FB}"/>
              </a:ext>
            </a:extLst>
          </p:cNvPr>
          <p:cNvSpPr/>
          <p:nvPr/>
        </p:nvSpPr>
        <p:spPr>
          <a:xfrm>
            <a:off x="2366552" y="4449749"/>
            <a:ext cx="1847464" cy="959045"/>
          </a:xfrm>
          <a:prstGeom prst="rect">
            <a:avLst/>
          </a:prstGeom>
        </p:spPr>
        <p:txBody>
          <a:bodyPr wrap="square">
            <a:spAutoFit/>
          </a:bodyPr>
          <a:lstStyle/>
          <a:p>
            <a:pPr>
              <a:lnSpc>
                <a:spcPct val="120000"/>
              </a:lnSpc>
            </a:pPr>
            <a:r>
              <a:rPr lang="en-US" sz="1600" b="1" dirty="0">
                <a:solidFill>
                  <a:srgbClr val="262626"/>
                </a:solidFill>
              </a:rPr>
              <a:t>If your recycling container smells, it is contaminated</a:t>
            </a:r>
            <a:endParaRPr lang="en-TH" sz="1600" b="1">
              <a:solidFill>
                <a:srgbClr val="262626"/>
              </a:solidFill>
            </a:endParaRPr>
          </a:p>
        </p:txBody>
      </p:sp>
      <p:pic>
        <p:nvPicPr>
          <p:cNvPr id="48" name="Picture 47" descr="Icon&#10;&#10;Description automatically generated">
            <a:extLst>
              <a:ext uri="{FF2B5EF4-FFF2-40B4-BE49-F238E27FC236}">
                <a16:creationId xmlns:a16="http://schemas.microsoft.com/office/drawing/2014/main" id="{F56CF076-021B-064B-AED8-2E50AAE4CF99}"/>
              </a:ext>
            </a:extLst>
          </p:cNvPr>
          <p:cNvPicPr>
            <a:picLocks noChangeAspect="1"/>
          </p:cNvPicPr>
          <p:nvPr/>
        </p:nvPicPr>
        <p:blipFill>
          <a:blip r:embed="rId6"/>
          <a:stretch>
            <a:fillRect/>
          </a:stretch>
        </p:blipFill>
        <p:spPr>
          <a:xfrm>
            <a:off x="240261" y="3896526"/>
            <a:ext cx="969496" cy="646331"/>
          </a:xfrm>
          <a:prstGeom prst="rect">
            <a:avLst/>
          </a:prstGeom>
        </p:spPr>
      </p:pic>
      <p:sp>
        <p:nvSpPr>
          <p:cNvPr id="49" name="Rectangle 48">
            <a:extLst>
              <a:ext uri="{FF2B5EF4-FFF2-40B4-BE49-F238E27FC236}">
                <a16:creationId xmlns:a16="http://schemas.microsoft.com/office/drawing/2014/main" id="{BB5A18ED-960F-0544-B083-C9BAB88E3868}"/>
              </a:ext>
            </a:extLst>
          </p:cNvPr>
          <p:cNvSpPr/>
          <p:nvPr/>
        </p:nvSpPr>
        <p:spPr>
          <a:xfrm>
            <a:off x="6327526" y="4337121"/>
            <a:ext cx="1815153" cy="1254511"/>
          </a:xfrm>
          <a:prstGeom prst="rect">
            <a:avLst/>
          </a:prstGeom>
        </p:spPr>
        <p:txBody>
          <a:bodyPr wrap="square">
            <a:spAutoFit/>
          </a:bodyPr>
          <a:lstStyle/>
          <a:p>
            <a:pPr>
              <a:lnSpc>
                <a:spcPct val="120000"/>
              </a:lnSpc>
            </a:pPr>
            <a:r>
              <a:rPr lang="en-US" sz="1600" b="1" dirty="0">
                <a:solidFill>
                  <a:srgbClr val="262626"/>
                </a:solidFill>
              </a:rPr>
              <a:t>If you can poke your finger through it, </a:t>
            </a:r>
          </a:p>
          <a:p>
            <a:pPr>
              <a:lnSpc>
                <a:spcPct val="120000"/>
              </a:lnSpc>
            </a:pPr>
            <a:r>
              <a:rPr lang="en-US" sz="1600" b="1" dirty="0">
                <a:solidFill>
                  <a:srgbClr val="262626"/>
                </a:solidFill>
              </a:rPr>
              <a:t>do not recycle it</a:t>
            </a:r>
            <a:endParaRPr lang="en-TH" sz="1600" b="1">
              <a:solidFill>
                <a:srgbClr val="262626"/>
              </a:solidFill>
            </a:endParaRPr>
          </a:p>
        </p:txBody>
      </p:sp>
      <p:pic>
        <p:nvPicPr>
          <p:cNvPr id="50" name="Picture 49" descr="Icon&#10;&#10;Description automatically generated">
            <a:extLst>
              <a:ext uri="{FF2B5EF4-FFF2-40B4-BE49-F238E27FC236}">
                <a16:creationId xmlns:a16="http://schemas.microsoft.com/office/drawing/2014/main" id="{D89B5FE7-E26E-784F-8DB0-09DDBDB40D58}"/>
              </a:ext>
            </a:extLst>
          </p:cNvPr>
          <p:cNvPicPr>
            <a:picLocks noChangeAspect="1"/>
          </p:cNvPicPr>
          <p:nvPr/>
        </p:nvPicPr>
        <p:blipFill>
          <a:blip r:embed="rId6"/>
          <a:stretch>
            <a:fillRect/>
          </a:stretch>
        </p:blipFill>
        <p:spPr>
          <a:xfrm>
            <a:off x="4257952" y="3896526"/>
            <a:ext cx="969496" cy="646331"/>
          </a:xfrm>
          <a:prstGeom prst="rect">
            <a:avLst/>
          </a:prstGeom>
        </p:spPr>
      </p:pic>
      <p:sp>
        <p:nvSpPr>
          <p:cNvPr id="51" name="Oval 50">
            <a:extLst>
              <a:ext uri="{FF2B5EF4-FFF2-40B4-BE49-F238E27FC236}">
                <a16:creationId xmlns:a16="http://schemas.microsoft.com/office/drawing/2014/main" id="{DAFCECD3-F6C3-2B4A-846D-ADDC47FC8EC4}"/>
              </a:ext>
            </a:extLst>
          </p:cNvPr>
          <p:cNvSpPr/>
          <p:nvPr/>
        </p:nvSpPr>
        <p:spPr>
          <a:xfrm>
            <a:off x="8130279" y="4056802"/>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2" name="Rectangle 51">
            <a:extLst>
              <a:ext uri="{FF2B5EF4-FFF2-40B4-BE49-F238E27FC236}">
                <a16:creationId xmlns:a16="http://schemas.microsoft.com/office/drawing/2014/main" id="{AF0943B1-B891-E04E-BDAE-7D6E840F871A}"/>
              </a:ext>
            </a:extLst>
          </p:cNvPr>
          <p:cNvSpPr/>
          <p:nvPr/>
        </p:nvSpPr>
        <p:spPr>
          <a:xfrm>
            <a:off x="10136586" y="4449749"/>
            <a:ext cx="1815153" cy="959045"/>
          </a:xfrm>
          <a:prstGeom prst="rect">
            <a:avLst/>
          </a:prstGeom>
        </p:spPr>
        <p:txBody>
          <a:bodyPr wrap="square">
            <a:spAutoFit/>
          </a:bodyPr>
          <a:lstStyle/>
          <a:p>
            <a:pPr>
              <a:lnSpc>
                <a:spcPct val="120000"/>
              </a:lnSpc>
            </a:pPr>
            <a:r>
              <a:rPr lang="en-US" sz="1600" b="1" dirty="0">
                <a:solidFill>
                  <a:srgbClr val="262626"/>
                </a:solidFill>
              </a:rPr>
              <a:t>Never recycle anything smaller than an ID card</a:t>
            </a:r>
            <a:endParaRPr lang="en-TH" sz="1600" b="1">
              <a:solidFill>
                <a:srgbClr val="262626"/>
              </a:solidFill>
            </a:endParaRPr>
          </a:p>
        </p:txBody>
      </p:sp>
      <p:pic>
        <p:nvPicPr>
          <p:cNvPr id="53" name="Picture 52" descr="Icon&#10;&#10;Description automatically generated">
            <a:extLst>
              <a:ext uri="{FF2B5EF4-FFF2-40B4-BE49-F238E27FC236}">
                <a16:creationId xmlns:a16="http://schemas.microsoft.com/office/drawing/2014/main" id="{0C940B56-2952-A24C-8A13-C10D9506DD2B}"/>
              </a:ext>
            </a:extLst>
          </p:cNvPr>
          <p:cNvPicPr>
            <a:picLocks noChangeAspect="1"/>
          </p:cNvPicPr>
          <p:nvPr/>
        </p:nvPicPr>
        <p:blipFill>
          <a:blip r:embed="rId6"/>
          <a:stretch>
            <a:fillRect/>
          </a:stretch>
        </p:blipFill>
        <p:spPr>
          <a:xfrm>
            <a:off x="7930503" y="3896526"/>
            <a:ext cx="969496" cy="646331"/>
          </a:xfrm>
          <a:prstGeom prst="rect">
            <a:avLst/>
          </a:prstGeom>
        </p:spPr>
      </p:pic>
      <p:sp>
        <p:nvSpPr>
          <p:cNvPr id="54" name="Oval 53">
            <a:extLst>
              <a:ext uri="{FF2B5EF4-FFF2-40B4-BE49-F238E27FC236}">
                <a16:creationId xmlns:a16="http://schemas.microsoft.com/office/drawing/2014/main" id="{9F8D4338-4919-4A45-8D54-E0D2D47028B7}"/>
              </a:ext>
            </a:extLst>
          </p:cNvPr>
          <p:cNvSpPr/>
          <p:nvPr/>
        </p:nvSpPr>
        <p:spPr>
          <a:xfrm>
            <a:off x="4485657" y="2026697"/>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5" name="Rectangle 54">
            <a:extLst>
              <a:ext uri="{FF2B5EF4-FFF2-40B4-BE49-F238E27FC236}">
                <a16:creationId xmlns:a16="http://schemas.microsoft.com/office/drawing/2014/main" id="{4C1A2C2A-409F-304A-A0A5-E57C91E5AE10}"/>
              </a:ext>
            </a:extLst>
          </p:cNvPr>
          <p:cNvSpPr/>
          <p:nvPr/>
        </p:nvSpPr>
        <p:spPr>
          <a:xfrm>
            <a:off x="6358906" y="2605701"/>
            <a:ext cx="1912259" cy="663515"/>
          </a:xfrm>
          <a:prstGeom prst="rect">
            <a:avLst/>
          </a:prstGeom>
        </p:spPr>
        <p:txBody>
          <a:bodyPr wrap="square">
            <a:spAutoFit/>
          </a:bodyPr>
          <a:lstStyle/>
          <a:p>
            <a:pPr>
              <a:lnSpc>
                <a:spcPct val="120000"/>
              </a:lnSpc>
            </a:pPr>
            <a:r>
              <a:rPr lang="en-US" sz="1600" b="1" dirty="0">
                <a:solidFill>
                  <a:srgbClr val="262626"/>
                </a:solidFill>
              </a:rPr>
              <a:t>Separate </a:t>
            </a:r>
          </a:p>
          <a:p>
            <a:pPr>
              <a:lnSpc>
                <a:spcPct val="120000"/>
              </a:lnSpc>
            </a:pPr>
            <a:r>
              <a:rPr lang="en-US" sz="1600" b="1" dirty="0">
                <a:solidFill>
                  <a:srgbClr val="262626"/>
                </a:solidFill>
              </a:rPr>
              <a:t>combined materials</a:t>
            </a:r>
            <a:endParaRPr lang="en-TH" sz="1600" b="1">
              <a:solidFill>
                <a:srgbClr val="262626"/>
              </a:solidFill>
            </a:endParaRPr>
          </a:p>
        </p:txBody>
      </p:sp>
      <p:sp>
        <p:nvSpPr>
          <p:cNvPr id="57" name="Oval 56">
            <a:extLst>
              <a:ext uri="{FF2B5EF4-FFF2-40B4-BE49-F238E27FC236}">
                <a16:creationId xmlns:a16="http://schemas.microsoft.com/office/drawing/2014/main" id="{E9999BC2-E345-4E47-9577-0FD3DAACADB4}"/>
              </a:ext>
            </a:extLst>
          </p:cNvPr>
          <p:cNvSpPr/>
          <p:nvPr/>
        </p:nvSpPr>
        <p:spPr>
          <a:xfrm>
            <a:off x="8161659" y="2026697"/>
            <a:ext cx="1815152" cy="1815152"/>
          </a:xfrm>
          <a:prstGeom prst="ellipse">
            <a:avLst/>
          </a:prstGeom>
          <a:solidFill>
            <a:srgbClr val="3AC69D">
              <a:alpha val="2843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8" name="Rectangle 57">
            <a:extLst>
              <a:ext uri="{FF2B5EF4-FFF2-40B4-BE49-F238E27FC236}">
                <a16:creationId xmlns:a16="http://schemas.microsoft.com/office/drawing/2014/main" id="{2732D655-5E9E-DA43-8674-43FC34141CC4}"/>
              </a:ext>
            </a:extLst>
          </p:cNvPr>
          <p:cNvSpPr/>
          <p:nvPr/>
        </p:nvSpPr>
        <p:spPr>
          <a:xfrm>
            <a:off x="10133282" y="2243270"/>
            <a:ext cx="1815153" cy="1254511"/>
          </a:xfrm>
          <a:prstGeom prst="rect">
            <a:avLst/>
          </a:prstGeom>
        </p:spPr>
        <p:txBody>
          <a:bodyPr wrap="square">
            <a:spAutoFit/>
          </a:bodyPr>
          <a:lstStyle/>
          <a:p>
            <a:pPr>
              <a:lnSpc>
                <a:spcPct val="120000"/>
              </a:lnSpc>
            </a:pPr>
            <a:r>
              <a:rPr lang="en-US" sz="1600" b="1" dirty="0">
                <a:solidFill>
                  <a:srgbClr val="262626"/>
                </a:solidFill>
              </a:rPr>
              <a:t>Keep your recyclables dry – less than a teaspoon of liquid</a:t>
            </a:r>
            <a:endParaRPr lang="en-TH" sz="1600" b="1">
              <a:solidFill>
                <a:srgbClr val="262626"/>
              </a:solidFill>
            </a:endParaRPr>
          </a:p>
        </p:txBody>
      </p:sp>
      <p:pic>
        <p:nvPicPr>
          <p:cNvPr id="59" name="Picture 58">
            <a:extLst>
              <a:ext uri="{FF2B5EF4-FFF2-40B4-BE49-F238E27FC236}">
                <a16:creationId xmlns:a16="http://schemas.microsoft.com/office/drawing/2014/main" id="{AFAB39D5-39EE-E648-BA13-CC44CA05625A}"/>
              </a:ext>
            </a:extLst>
          </p:cNvPr>
          <p:cNvPicPr>
            <a:picLocks noChangeAspect="1"/>
          </p:cNvPicPr>
          <p:nvPr/>
        </p:nvPicPr>
        <p:blipFill>
          <a:blip r:embed="rId7"/>
          <a:stretch>
            <a:fillRect/>
          </a:stretch>
        </p:blipFill>
        <p:spPr>
          <a:xfrm>
            <a:off x="7970504" y="1946543"/>
            <a:ext cx="944159" cy="629440"/>
          </a:xfrm>
          <a:prstGeom prst="rect">
            <a:avLst/>
          </a:prstGeom>
        </p:spPr>
      </p:pic>
      <p:pic>
        <p:nvPicPr>
          <p:cNvPr id="63" name="Picture 62">
            <a:extLst>
              <a:ext uri="{FF2B5EF4-FFF2-40B4-BE49-F238E27FC236}">
                <a16:creationId xmlns:a16="http://schemas.microsoft.com/office/drawing/2014/main" id="{D4E78C8E-58FA-E342-816C-5959435835E4}"/>
              </a:ext>
            </a:extLst>
          </p:cNvPr>
          <p:cNvPicPr>
            <a:picLocks noChangeAspect="1"/>
          </p:cNvPicPr>
          <p:nvPr/>
        </p:nvPicPr>
        <p:blipFill rotWithShape="1">
          <a:blip r:embed="rId8"/>
          <a:srcRect r="7" b="-1"/>
          <a:stretch/>
        </p:blipFill>
        <p:spPr>
          <a:xfrm>
            <a:off x="4576013" y="4004686"/>
            <a:ext cx="1617034" cy="1646293"/>
          </a:xfrm>
          <a:prstGeom prst="rect">
            <a:avLst/>
          </a:prstGeom>
        </p:spPr>
      </p:pic>
      <p:pic>
        <p:nvPicPr>
          <p:cNvPr id="64" name="Picture 63" descr="A picture containing light, dark&#10;&#10;Description automatically generated">
            <a:extLst>
              <a:ext uri="{FF2B5EF4-FFF2-40B4-BE49-F238E27FC236}">
                <a16:creationId xmlns:a16="http://schemas.microsoft.com/office/drawing/2014/main" id="{17BD7F45-222F-BD4F-83D8-7444936AD8DE}"/>
              </a:ext>
            </a:extLst>
          </p:cNvPr>
          <p:cNvPicPr>
            <a:picLocks noChangeAspect="1"/>
          </p:cNvPicPr>
          <p:nvPr/>
        </p:nvPicPr>
        <p:blipFill rotWithShape="1">
          <a:blip r:embed="rId9"/>
          <a:srcRect r="19" b="-24"/>
          <a:stretch/>
        </p:blipFill>
        <p:spPr>
          <a:xfrm>
            <a:off x="8271165" y="4524588"/>
            <a:ext cx="1595322" cy="1000359"/>
          </a:xfrm>
          <a:prstGeom prst="rect">
            <a:avLst/>
          </a:prstGeom>
        </p:spPr>
      </p:pic>
      <p:pic>
        <p:nvPicPr>
          <p:cNvPr id="66" name="Picture 65" descr="Logo&#10;&#10;Description automatically generated">
            <a:extLst>
              <a:ext uri="{FF2B5EF4-FFF2-40B4-BE49-F238E27FC236}">
                <a16:creationId xmlns:a16="http://schemas.microsoft.com/office/drawing/2014/main" id="{1278A364-075A-3E4E-8CA9-E8434655F6E1}"/>
              </a:ext>
            </a:extLst>
          </p:cNvPr>
          <p:cNvPicPr>
            <a:picLocks noChangeAspect="1"/>
          </p:cNvPicPr>
          <p:nvPr/>
        </p:nvPicPr>
        <p:blipFill rotWithShape="1">
          <a:blip r:embed="rId10"/>
          <a:srcRect r="6" b="-6"/>
          <a:stretch/>
        </p:blipFill>
        <p:spPr>
          <a:xfrm>
            <a:off x="8318130" y="2477417"/>
            <a:ext cx="1350139" cy="1047855"/>
          </a:xfrm>
          <a:prstGeom prst="rect">
            <a:avLst/>
          </a:prstGeom>
        </p:spPr>
      </p:pic>
      <p:sp>
        <p:nvSpPr>
          <p:cNvPr id="12" name="Rounded Rectangle 11">
            <a:extLst>
              <a:ext uri="{FF2B5EF4-FFF2-40B4-BE49-F238E27FC236}">
                <a16:creationId xmlns:a16="http://schemas.microsoft.com/office/drawing/2014/main" id="{C2A5B812-49EF-B148-B111-3070E80AAA8C}"/>
              </a:ext>
            </a:extLst>
          </p:cNvPr>
          <p:cNvSpPr/>
          <p:nvPr/>
        </p:nvSpPr>
        <p:spPr>
          <a:xfrm>
            <a:off x="240261" y="1441491"/>
            <a:ext cx="3458106" cy="1629265"/>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TextBox 12">
            <a:extLst>
              <a:ext uri="{FF2B5EF4-FFF2-40B4-BE49-F238E27FC236}">
                <a16:creationId xmlns:a16="http://schemas.microsoft.com/office/drawing/2014/main" id="{E1F56162-FD94-0243-ADA3-4940F5BD16D6}"/>
              </a:ext>
            </a:extLst>
          </p:cNvPr>
          <p:cNvSpPr txBox="1"/>
          <p:nvPr/>
        </p:nvSpPr>
        <p:spPr>
          <a:xfrm>
            <a:off x="-91657" y="1685688"/>
            <a:ext cx="4120507" cy="1077218"/>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Recycling Best </a:t>
            </a:r>
          </a:p>
          <a:p>
            <a:pPr algn="ct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Practices &amp; Tips</a:t>
            </a:r>
          </a:p>
        </p:txBody>
      </p:sp>
      <p:pic>
        <p:nvPicPr>
          <p:cNvPr id="3" name="Picture 2">
            <a:extLst>
              <a:ext uri="{FF2B5EF4-FFF2-40B4-BE49-F238E27FC236}">
                <a16:creationId xmlns:a16="http://schemas.microsoft.com/office/drawing/2014/main" id="{63183C07-510A-2D42-8DDA-5DB3CA74854E}"/>
              </a:ext>
            </a:extLst>
          </p:cNvPr>
          <p:cNvPicPr>
            <a:picLocks noChangeAspect="1"/>
          </p:cNvPicPr>
          <p:nvPr/>
        </p:nvPicPr>
        <p:blipFill rotWithShape="1">
          <a:blip r:embed="rId11"/>
          <a:srcRect r="51771" b="14"/>
          <a:stretch/>
        </p:blipFill>
        <p:spPr>
          <a:xfrm>
            <a:off x="5023980" y="2150320"/>
            <a:ext cx="538038" cy="1531298"/>
          </a:xfrm>
          <a:prstGeom prst="rect">
            <a:avLst/>
          </a:prstGeom>
        </p:spPr>
      </p:pic>
      <p:pic>
        <p:nvPicPr>
          <p:cNvPr id="29" name="Picture 28">
            <a:extLst>
              <a:ext uri="{FF2B5EF4-FFF2-40B4-BE49-F238E27FC236}">
                <a16:creationId xmlns:a16="http://schemas.microsoft.com/office/drawing/2014/main" id="{913EF023-1943-3D4E-8F30-4124AA38C234}"/>
              </a:ext>
            </a:extLst>
          </p:cNvPr>
          <p:cNvPicPr>
            <a:picLocks noChangeAspect="1"/>
          </p:cNvPicPr>
          <p:nvPr/>
        </p:nvPicPr>
        <p:blipFill rotWithShape="1">
          <a:blip r:embed="rId11"/>
          <a:srcRect l="47206" r="-18" b="14"/>
          <a:stretch/>
        </p:blipFill>
        <p:spPr>
          <a:xfrm>
            <a:off x="5245440" y="1622846"/>
            <a:ext cx="807489" cy="2098716"/>
          </a:xfrm>
          <a:prstGeom prst="rect">
            <a:avLst/>
          </a:prstGeom>
        </p:spPr>
      </p:pic>
      <p:sp>
        <p:nvSpPr>
          <p:cNvPr id="8" name="Arc 7">
            <a:extLst>
              <a:ext uri="{FF2B5EF4-FFF2-40B4-BE49-F238E27FC236}">
                <a16:creationId xmlns:a16="http://schemas.microsoft.com/office/drawing/2014/main" id="{23F3CB08-F8AF-524B-97E1-A64DBA41385C}"/>
              </a:ext>
            </a:extLst>
          </p:cNvPr>
          <p:cNvSpPr/>
          <p:nvPr/>
        </p:nvSpPr>
        <p:spPr>
          <a:xfrm>
            <a:off x="5163043" y="2497631"/>
            <a:ext cx="807489" cy="1054100"/>
          </a:xfrm>
          <a:prstGeom prst="arc">
            <a:avLst/>
          </a:prstGeom>
          <a:ln w="28575">
            <a:solidFill>
              <a:srgbClr val="3AC69D"/>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H"/>
          </a:p>
        </p:txBody>
      </p:sp>
      <p:pic>
        <p:nvPicPr>
          <p:cNvPr id="31" name="Picture 30">
            <a:extLst>
              <a:ext uri="{FF2B5EF4-FFF2-40B4-BE49-F238E27FC236}">
                <a16:creationId xmlns:a16="http://schemas.microsoft.com/office/drawing/2014/main" id="{E2F56714-8C17-C641-AD38-B475E7E40086}"/>
              </a:ext>
            </a:extLst>
          </p:cNvPr>
          <p:cNvPicPr>
            <a:picLocks noChangeAspect="1"/>
          </p:cNvPicPr>
          <p:nvPr/>
        </p:nvPicPr>
        <p:blipFill>
          <a:blip r:embed="rId7"/>
          <a:stretch>
            <a:fillRect/>
          </a:stretch>
        </p:blipFill>
        <p:spPr>
          <a:xfrm>
            <a:off x="4087335" y="1944022"/>
            <a:ext cx="944159" cy="629440"/>
          </a:xfrm>
          <a:prstGeom prst="rect">
            <a:avLst/>
          </a:prstGeom>
        </p:spPr>
      </p:pic>
      <p:sp>
        <p:nvSpPr>
          <p:cNvPr id="2" name="Slide Number Placeholder 1">
            <a:extLst>
              <a:ext uri="{FF2B5EF4-FFF2-40B4-BE49-F238E27FC236}">
                <a16:creationId xmlns:a16="http://schemas.microsoft.com/office/drawing/2014/main" id="{B19FA8CA-3D3A-09FC-4CE2-F0ADDC004C67}"/>
              </a:ext>
            </a:extLst>
          </p:cNvPr>
          <p:cNvSpPr>
            <a:spLocks noGrp="1"/>
          </p:cNvSpPr>
          <p:nvPr>
            <p:ph type="sldNum" sz="quarter" idx="12"/>
          </p:nvPr>
        </p:nvSpPr>
        <p:spPr/>
        <p:txBody>
          <a:bodyPr/>
          <a:lstStyle/>
          <a:p>
            <a:fld id="{A49FEDE7-8061-9B4D-88A1-7EA83A94C31B}" type="slidenum">
              <a:rPr lang="en-TH" smtClean="0"/>
              <a:t>9</a:t>
            </a:fld>
            <a:endParaRPr lang="en-TH"/>
          </a:p>
        </p:txBody>
      </p:sp>
    </p:spTree>
    <p:extLst>
      <p:ext uri="{BB962C8B-B14F-4D97-AF65-F5344CB8AC3E}">
        <p14:creationId xmlns:p14="http://schemas.microsoft.com/office/powerpoint/2010/main" val="1954257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23930</TotalTime>
  <Words>2980</Words>
  <Application>Microsoft Macintosh PowerPoint</Application>
  <PresentationFormat>Widescreen</PresentationFormat>
  <Paragraphs>351</Paragraphs>
  <Slides>25</Slides>
  <Notes>24</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Supamith PONGPIPAT</dc:creator>
  <cp:lastModifiedBy>Microsoft Office User</cp:lastModifiedBy>
  <cp:revision>104</cp:revision>
  <dcterms:created xsi:type="dcterms:W3CDTF">2022-01-20T09:13:45Z</dcterms:created>
  <dcterms:modified xsi:type="dcterms:W3CDTF">2022-07-28T07:44:47Z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15117085</vt:lpwstr>
  </property>
  <property fmtid="{D5CDD505-2E9C-101B-9397-08002B2CF9AE}" pid="3" name="NXPowerLiteSettings">
    <vt:lpwstr>F700052003A000</vt:lpwstr>
  </property>
  <property fmtid="{D5CDD505-2E9C-101B-9397-08002B2CF9AE}" pid="4" name="NXPowerLiteVersion">
    <vt:lpwstr>D9.1.2</vt:lpwstr>
  </property>
</Properties>
</file>