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3"/>
  </p:notesMasterIdLst>
  <p:sldIdLst>
    <p:sldId id="264" r:id="rId2"/>
    <p:sldId id="269" r:id="rId3"/>
    <p:sldId id="277" r:id="rId4"/>
    <p:sldId id="270" r:id="rId5"/>
    <p:sldId id="278" r:id="rId6"/>
    <p:sldId id="261" r:id="rId7"/>
    <p:sldId id="314" r:id="rId8"/>
    <p:sldId id="308" r:id="rId9"/>
    <p:sldId id="330" r:id="rId10"/>
    <p:sldId id="310" r:id="rId11"/>
    <p:sldId id="305" r:id="rId12"/>
    <p:sldId id="290" r:id="rId13"/>
    <p:sldId id="295" r:id="rId14"/>
    <p:sldId id="297" r:id="rId15"/>
    <p:sldId id="293" r:id="rId16"/>
    <p:sldId id="299" r:id="rId17"/>
    <p:sldId id="301" r:id="rId18"/>
    <p:sldId id="304" r:id="rId19"/>
    <p:sldId id="303" r:id="rId20"/>
    <p:sldId id="312" r:id="rId21"/>
    <p:sldId id="313"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C6BC7-2CDD-469F-B8AB-69D73DE47363}" name="Panchica Koonchaimang" initials="PK" userId="S::panchica.k@indorama.net::013565c1-16ef-41bb-98d4-f724bc1deb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F7"/>
    <a:srgbClr val="3AC69D"/>
    <a:srgbClr val="262626"/>
    <a:srgbClr val="434444"/>
    <a:srgbClr val="FEEBCA"/>
    <a:srgbClr val="FFE300"/>
    <a:srgbClr val="FFF7A7"/>
    <a:srgbClr val="68CDDA"/>
    <a:srgbClr val="60BBD0"/>
    <a:srgbClr val="5D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29"/>
    <p:restoredTop sz="37363" autoAdjust="0"/>
  </p:normalViewPr>
  <p:slideViewPr>
    <p:cSldViewPr snapToGrid="0" snapToObjects="1">
      <p:cViewPr varScale="1">
        <p:scale>
          <a:sx n="36" d="100"/>
          <a:sy n="36" d="100"/>
        </p:scale>
        <p:origin x="28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en-TH" smtClean="0"/>
              <a:t>7/28/22</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en-TH" smtClean="0"/>
              <a:t>‹#›</a:t>
            </a:fld>
            <a:endParaRPr lang="en-TH"/>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a:p>
        </p:txBody>
      </p:sp>
      <p:sp>
        <p:nvSpPr>
          <p:cNvPr id="4" name="Slide Number Placeholder 3"/>
          <p:cNvSpPr>
            <a:spLocks noGrp="1"/>
          </p:cNvSpPr>
          <p:nvPr>
            <p:ph type="sldNum" sz="quarter" idx="5"/>
          </p:nvPr>
        </p:nvSpPr>
        <p:spPr/>
        <p:txBody>
          <a:bodyPr/>
          <a:lstStyle/>
          <a:p>
            <a:fld id="{FF836C94-7932-4F42-B085-F387E238C945}" type="slidenum">
              <a:rPr lang="en-TH" smtClean="0"/>
              <a:t>1</a:t>
            </a:fld>
            <a:endParaRPr lang="en-TH"/>
          </a:p>
        </p:txBody>
      </p:sp>
    </p:spTree>
    <p:extLst>
      <p:ext uri="{BB962C8B-B14F-4D97-AF65-F5344CB8AC3E}">
        <p14:creationId xmlns:p14="http://schemas.microsoft.com/office/powerpoint/2010/main" val="158121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dirty="0"/>
              <a:t>Leakage happens when waste escapes the systems that are designed to either keep it in the recycling loop, to dispose of waste in the landfill, or incinerate (burn) it. Waste that exits these systems then enters land-based environments and flows into waterways that feed directly into our oceans. Even if you live far far away from the ocean, your mismanaged waste will eventually flow into it.</a:t>
            </a:r>
          </a:p>
          <a:p>
            <a:endParaRPr lang="en-US" dirty="0"/>
          </a:p>
          <a:p>
            <a:r>
              <a:rPr lang="en-US" b="1" dirty="0"/>
              <a:t>Ask students:</a:t>
            </a:r>
          </a:p>
          <a:p>
            <a:r>
              <a:rPr lang="en-US" dirty="0"/>
              <a:t>Where does ocean waste come from?</a:t>
            </a:r>
          </a:p>
          <a:p>
            <a:endParaRPr lang="en-US" dirty="0"/>
          </a:p>
          <a:p>
            <a:r>
              <a:rPr lang="en-US" b="1" dirty="0"/>
              <a:t>Click 1</a:t>
            </a:r>
            <a:r>
              <a:rPr lang="en-US" dirty="0"/>
              <a:t>: answer appears.</a:t>
            </a:r>
          </a:p>
          <a:p>
            <a:br>
              <a:rPr lang="en-US" b="1" dirty="0"/>
            </a:br>
            <a:r>
              <a:rPr lang="en-US" b="1" dirty="0"/>
              <a:t>Answers</a:t>
            </a:r>
            <a:r>
              <a:rPr lang="en-US" dirty="0"/>
              <a:t>:  </a:t>
            </a:r>
          </a:p>
          <a:p>
            <a:r>
              <a:rPr lang="en-US" dirty="0"/>
              <a:t>Most of the waste in the ocean comes from humans and land-based sources. Let’s examine how land-based waste can enter the ocean in the following slides.</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11</a:t>
            </a:fld>
            <a:endParaRPr lang="en-TH"/>
          </a:p>
        </p:txBody>
      </p:sp>
    </p:spTree>
    <p:extLst>
      <p:ext uri="{BB962C8B-B14F-4D97-AF65-F5344CB8AC3E}">
        <p14:creationId xmlns:p14="http://schemas.microsoft.com/office/powerpoint/2010/main" val="72278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Tells students:</a:t>
            </a:r>
          </a:p>
          <a:p>
            <a:r>
              <a:rPr lang="en-US" dirty="0"/>
              <a:t>Let’s now follow the journey of human food packaging that accidently enters the ocean in 6 steps. </a:t>
            </a:r>
          </a:p>
          <a:p>
            <a:endParaRPr lang="en-US" dirty="0"/>
          </a:p>
          <a:p>
            <a:pPr marL="228600" indent="-228600">
              <a:buAutoNum type="arabicPeriod"/>
            </a:pPr>
            <a:r>
              <a:rPr lang="en-US" dirty="0"/>
              <a:t>People leave food packaging on the ground called “litter” or it can fall from trash bins.</a:t>
            </a:r>
          </a:p>
          <a:p>
            <a:pPr marL="228600" indent="-228600">
              <a:buAutoNum type="arabicPeriod"/>
            </a:pPr>
            <a:r>
              <a:rPr lang="en-US" dirty="0"/>
              <a:t>The food packaging on the ground then flow into storm drains along the street.</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12</a:t>
            </a:fld>
            <a:endParaRPr lang="en-TH"/>
          </a:p>
        </p:txBody>
      </p:sp>
    </p:spTree>
    <p:extLst>
      <p:ext uri="{BB962C8B-B14F-4D97-AF65-F5344CB8AC3E}">
        <p14:creationId xmlns:p14="http://schemas.microsoft.com/office/powerpoint/2010/main" val="369758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 students:</a:t>
            </a:r>
          </a:p>
          <a:p>
            <a:r>
              <a:rPr lang="en-US" dirty="0"/>
              <a:t>3. Once the food packaging enters the storm drain it is then flushed into local waterways.</a:t>
            </a:r>
          </a:p>
          <a:p>
            <a:r>
              <a:rPr lang="en-US" dirty="0"/>
              <a:t>4. Waterways are access points to rivers where all that drainage water and everything in it like our food packaging flows into local river systems. </a:t>
            </a:r>
          </a:p>
        </p:txBody>
      </p:sp>
      <p:sp>
        <p:nvSpPr>
          <p:cNvPr id="4" name="Slide Number Placeholder 3"/>
          <p:cNvSpPr>
            <a:spLocks noGrp="1"/>
          </p:cNvSpPr>
          <p:nvPr>
            <p:ph type="sldNum" sz="quarter" idx="5"/>
          </p:nvPr>
        </p:nvSpPr>
        <p:spPr/>
        <p:txBody>
          <a:bodyPr/>
          <a:lstStyle/>
          <a:p>
            <a:fld id="{FF836C94-7932-4F42-B085-F387E238C945}" type="slidenum">
              <a:rPr lang="en-TH" smtClean="0"/>
              <a:t>13</a:t>
            </a:fld>
            <a:endParaRPr lang="en-TH"/>
          </a:p>
        </p:txBody>
      </p:sp>
    </p:spTree>
    <p:extLst>
      <p:ext uri="{BB962C8B-B14F-4D97-AF65-F5344CB8AC3E}">
        <p14:creationId xmlns:p14="http://schemas.microsoft.com/office/powerpoint/2010/main" val="339757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dirty="0"/>
              <a:t>5. Those smaller river systems converge together into larger rivers that feed directly into the ocean.</a:t>
            </a:r>
          </a:p>
          <a:p>
            <a:r>
              <a:rPr lang="en-US" dirty="0"/>
              <a:t>6. Ocean currents are all connected and send millions of pieces of waste to large ”waste islands” like the south pacific garbage patch. The waste island is not actually an island with a beach, but a large garbage pile floating in the ocean that is so large it looks like an actual island. </a:t>
            </a:r>
          </a:p>
          <a:p>
            <a:endParaRPr lang="en-US" dirty="0"/>
          </a:p>
          <a:p>
            <a:r>
              <a:rPr lang="en-US" b="1" dirty="0"/>
              <a:t>Click 1:</a:t>
            </a:r>
          </a:p>
          <a:p>
            <a:r>
              <a:rPr lang="en-US" dirty="0"/>
              <a:t>Image of waste island appears</a:t>
            </a:r>
          </a:p>
        </p:txBody>
      </p:sp>
      <p:sp>
        <p:nvSpPr>
          <p:cNvPr id="4" name="Slide Number Placeholder 3"/>
          <p:cNvSpPr>
            <a:spLocks noGrp="1"/>
          </p:cNvSpPr>
          <p:nvPr>
            <p:ph type="sldNum" sz="quarter" idx="5"/>
          </p:nvPr>
        </p:nvSpPr>
        <p:spPr/>
        <p:txBody>
          <a:bodyPr/>
          <a:lstStyle/>
          <a:p>
            <a:fld id="{FF836C94-7932-4F42-B085-F387E238C945}" type="slidenum">
              <a:rPr lang="en-TH" smtClean="0"/>
              <a:t>14</a:t>
            </a:fld>
            <a:endParaRPr lang="en-TH"/>
          </a:p>
        </p:txBody>
      </p:sp>
    </p:spTree>
    <p:extLst>
      <p:ext uri="{BB962C8B-B14F-4D97-AF65-F5344CB8AC3E}">
        <p14:creationId xmlns:p14="http://schemas.microsoft.com/office/powerpoint/2010/main" val="304260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Ask students:</a:t>
            </a:r>
          </a:p>
          <a:p>
            <a:r>
              <a:rPr lang="en-US" dirty="0"/>
              <a:t>So how can we help to prevent waste leakage on land so that our waste and recyclables do not enter the ocean?</a:t>
            </a:r>
          </a:p>
          <a:p>
            <a:endParaRPr lang="en-US" dirty="0"/>
          </a:p>
          <a:p>
            <a:r>
              <a:rPr lang="en-US" b="1" dirty="0"/>
              <a:t>Click 1: </a:t>
            </a:r>
          </a:p>
          <a:p>
            <a:r>
              <a:rPr lang="en-US" b="0" dirty="0"/>
              <a:t>Recycling symbols appear.</a:t>
            </a:r>
          </a:p>
          <a:p>
            <a:endParaRPr lang="en-US" dirty="0"/>
          </a:p>
          <a:p>
            <a:r>
              <a:rPr lang="en-US" b="1" dirty="0"/>
              <a:t>Answers: </a:t>
            </a:r>
          </a:p>
          <a:p>
            <a:r>
              <a:rPr lang="en-US" dirty="0"/>
              <a:t>Recycling helps prevent waste leaking into the environment.</a:t>
            </a:r>
          </a:p>
          <a:p>
            <a:endParaRPr lang="en-US" dirty="0"/>
          </a:p>
          <a:p>
            <a:r>
              <a:rPr lang="en-US" b="1" dirty="0"/>
              <a:t>Ask students:</a:t>
            </a:r>
          </a:p>
          <a:p>
            <a:r>
              <a:rPr lang="en-US" dirty="0"/>
              <a:t>How do we properly recycle?</a:t>
            </a:r>
          </a:p>
          <a:p>
            <a:endParaRPr lang="en-US" dirty="0"/>
          </a:p>
          <a:p>
            <a:r>
              <a:rPr lang="en-US" b="1" dirty="0"/>
              <a:t>Answers</a:t>
            </a:r>
            <a:r>
              <a:rPr lang="en-US" dirty="0"/>
              <a:t>:</a:t>
            </a:r>
          </a:p>
          <a:p>
            <a:r>
              <a:rPr lang="en-US" dirty="0"/>
              <a:t>Practice the 3 steps to recycling.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students:</a:t>
            </a:r>
            <a:endParaRPr lang="en-US" dirty="0"/>
          </a:p>
          <a:p>
            <a:r>
              <a:rPr lang="en-US" dirty="0"/>
              <a:t>What can we recycle? Examples?</a:t>
            </a:r>
          </a:p>
          <a:p>
            <a:endParaRPr lang="en-US" dirty="0"/>
          </a:p>
          <a:p>
            <a:r>
              <a:rPr lang="en-US" b="1" dirty="0"/>
              <a:t>Answers</a:t>
            </a:r>
            <a:r>
              <a:rPr lang="en-US" dirty="0"/>
              <a:t>:</a:t>
            </a:r>
          </a:p>
          <a:p>
            <a:r>
              <a:rPr lang="en-US" dirty="0"/>
              <a:t>We can recycle PET plastic bottles (find the #1 on the bottom of the bottle), metal, paper, and glass. </a:t>
            </a:r>
          </a:p>
        </p:txBody>
      </p:sp>
      <p:sp>
        <p:nvSpPr>
          <p:cNvPr id="4" name="Slide Number Placeholder 3"/>
          <p:cNvSpPr>
            <a:spLocks noGrp="1"/>
          </p:cNvSpPr>
          <p:nvPr>
            <p:ph type="sldNum" sz="quarter" idx="5"/>
          </p:nvPr>
        </p:nvSpPr>
        <p:spPr/>
        <p:txBody>
          <a:bodyPr/>
          <a:lstStyle/>
          <a:p>
            <a:fld id="{FF836C94-7932-4F42-B085-F387E238C945}" type="slidenum">
              <a:rPr lang="en-TH" smtClean="0"/>
              <a:t>15</a:t>
            </a:fld>
            <a:endParaRPr lang="en-TH"/>
          </a:p>
        </p:txBody>
      </p:sp>
    </p:spTree>
    <p:extLst>
      <p:ext uri="{BB962C8B-B14F-4D97-AF65-F5344CB8AC3E}">
        <p14:creationId xmlns:p14="http://schemas.microsoft.com/office/powerpoint/2010/main" val="3586275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0" dirty="0"/>
          </a:p>
          <a:p>
            <a:r>
              <a:rPr lang="en-US" b="0" dirty="0"/>
              <a:t>Let's go over a few more recycling tips.</a:t>
            </a:r>
          </a:p>
          <a:p>
            <a:endParaRPr lang="en-US" b="1" dirty="0"/>
          </a:p>
          <a:p>
            <a:r>
              <a:rPr lang="en-US" b="1" dirty="0"/>
              <a:t>Tell students:</a:t>
            </a:r>
          </a:p>
          <a:p>
            <a:r>
              <a:rPr lang="en-US" dirty="0"/>
              <a:t>PET plastic bottles are fully recyclable. There will be a 3-arrow triangle with a #1 inside the triangle. This number is to inform you that this bottle should be recycled. </a:t>
            </a:r>
          </a:p>
          <a:p>
            <a:endParaRPr lang="en-US" dirty="0"/>
          </a:p>
          <a:p>
            <a:r>
              <a:rPr lang="en-US" dirty="0"/>
              <a:t>Depending on where you live, your local recycling company will have rules about what they can and cannot accept. Check with your local community about what you can recycle. Because if you do not know what you can recycle, you can potentially contaminate other potential recyclables and then none of it can enter the system. </a:t>
            </a:r>
          </a:p>
          <a:p>
            <a:endParaRPr lang="en-US" dirty="0"/>
          </a:p>
          <a:p>
            <a:r>
              <a:rPr lang="en-US" b="1" dirty="0"/>
              <a:t>Ask students:</a:t>
            </a:r>
          </a:p>
          <a:p>
            <a:r>
              <a:rPr lang="en-US" dirty="0"/>
              <a:t>Have you seen a #1 on the bottom of a bottle before? What did you do with it?</a:t>
            </a:r>
          </a:p>
        </p:txBody>
      </p:sp>
      <p:sp>
        <p:nvSpPr>
          <p:cNvPr id="4" name="Slide Number Placeholder 3"/>
          <p:cNvSpPr>
            <a:spLocks noGrp="1"/>
          </p:cNvSpPr>
          <p:nvPr>
            <p:ph type="sldNum" sz="quarter" idx="5"/>
          </p:nvPr>
        </p:nvSpPr>
        <p:spPr/>
        <p:txBody>
          <a:bodyPr/>
          <a:lstStyle/>
          <a:p>
            <a:fld id="{FF836C94-7932-4F42-B085-F387E238C945}" type="slidenum">
              <a:rPr lang="en-TH" smtClean="0"/>
              <a:t>16</a:t>
            </a:fld>
            <a:endParaRPr lang="en-TH"/>
          </a:p>
        </p:txBody>
      </p:sp>
    </p:spTree>
    <p:extLst>
      <p:ext uri="{BB962C8B-B14F-4D97-AF65-F5344CB8AC3E}">
        <p14:creationId xmlns:p14="http://schemas.microsoft.com/office/powerpoint/2010/main" val="422432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dirty="0"/>
              <a:t>What is one major reason why recycling can become contaminated and not picked up?</a:t>
            </a:r>
          </a:p>
          <a:p>
            <a:endParaRPr lang="en-US" dirty="0"/>
          </a:p>
          <a:p>
            <a:r>
              <a:rPr lang="en-US" b="1" dirty="0"/>
              <a:t>Answers</a:t>
            </a:r>
            <a:r>
              <a:rPr lang="en-US" dirty="0"/>
              <a:t>:</a:t>
            </a:r>
          </a:p>
          <a:p>
            <a:r>
              <a:rPr lang="en-US" dirty="0"/>
              <a:t>Putting food items into the recycling bin or putting recyclables like a pizza box that has grease and cheese left inside contaminates items, meaning they cannot be recycled.</a:t>
            </a:r>
          </a:p>
        </p:txBody>
      </p:sp>
      <p:sp>
        <p:nvSpPr>
          <p:cNvPr id="4" name="Slide Number Placeholder 3"/>
          <p:cNvSpPr>
            <a:spLocks noGrp="1"/>
          </p:cNvSpPr>
          <p:nvPr>
            <p:ph type="sldNum" sz="quarter" idx="5"/>
          </p:nvPr>
        </p:nvSpPr>
        <p:spPr/>
        <p:txBody>
          <a:bodyPr/>
          <a:lstStyle/>
          <a:p>
            <a:fld id="{FF836C94-7932-4F42-B085-F387E238C945}" type="slidenum">
              <a:rPr lang="en-TH" smtClean="0"/>
              <a:t>17</a:t>
            </a:fld>
            <a:endParaRPr lang="en-TH"/>
          </a:p>
        </p:txBody>
      </p:sp>
    </p:spTree>
    <p:extLst>
      <p:ext uri="{BB962C8B-B14F-4D97-AF65-F5344CB8AC3E}">
        <p14:creationId xmlns:p14="http://schemas.microsoft.com/office/powerpoint/2010/main" val="229887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262626"/>
                </a:solidFill>
              </a:rPr>
              <a:t>Tell students:</a:t>
            </a:r>
          </a:p>
          <a:p>
            <a:r>
              <a:rPr lang="en-US" sz="1200" b="0" dirty="0">
                <a:solidFill>
                  <a:srgbClr val="262626"/>
                </a:solidFill>
              </a:rPr>
              <a:t>Now it</a:t>
            </a:r>
            <a:r>
              <a:rPr lang="th-TH" sz="1200" b="0" dirty="0">
                <a:solidFill>
                  <a:srgbClr val="262626"/>
                </a:solidFill>
              </a:rPr>
              <a:t> </a:t>
            </a:r>
            <a:r>
              <a:rPr lang="en-US" sz="1200" b="0" dirty="0">
                <a:solidFill>
                  <a:srgbClr val="262626"/>
                </a:solidFill>
              </a:rPr>
              <a:t>is time to share with others what we have learned about recycling, and the threat to our world if we do not manage our waste better.</a:t>
            </a:r>
          </a:p>
          <a:p>
            <a:endParaRPr lang="en-US" sz="1200" b="0" dirty="0">
              <a:solidFill>
                <a:srgbClr val="262626"/>
              </a:solidFill>
            </a:endParaRPr>
          </a:p>
          <a:p>
            <a:r>
              <a:rPr lang="en-US" sz="1200" b="0" dirty="0">
                <a:solidFill>
                  <a:srgbClr val="262626"/>
                </a:solidFill>
              </a:rPr>
              <a:t>They will work in small groups or individually to create a “Waste Hero” character and design a poster that will be used to convey a PSA (Public Service Announcement) message to inform, inspire, and encourage recycling at school. Students will receive a handout to create their character, then design their PSA poster and place the message around the school.</a:t>
            </a:r>
          </a:p>
          <a:p>
            <a:endParaRPr lang="en-US" sz="1200" b="0" dirty="0">
              <a:solidFill>
                <a:srgbClr val="262626"/>
              </a:solidFill>
            </a:endParaRPr>
          </a:p>
          <a:p>
            <a:r>
              <a:rPr lang="en-US" sz="1200" b="0" dirty="0">
                <a:solidFill>
                  <a:srgbClr val="262626"/>
                </a:solidFill>
              </a:rPr>
              <a:t>A “call to action” is a message to </a:t>
            </a:r>
            <a:r>
              <a:rPr lang="en-US" sz="1200" b="0" i="0" kern="1200" dirty="0">
                <a:solidFill>
                  <a:schemeClr val="tx1"/>
                </a:solidFill>
                <a:effectLst/>
                <a:latin typeface="+mn-lt"/>
                <a:ea typeface="+mn-ea"/>
                <a:cs typeface="+mn-cs"/>
              </a:rPr>
              <a:t>prompt an immediate response or encourage an immediate action. An example could be to “recycle more” or “keep the oceans clean”.</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18</a:t>
            </a:fld>
            <a:endParaRPr lang="en-TH"/>
          </a:p>
        </p:txBody>
      </p:sp>
    </p:spTree>
    <p:extLst>
      <p:ext uri="{BB962C8B-B14F-4D97-AF65-F5344CB8AC3E}">
        <p14:creationId xmlns:p14="http://schemas.microsoft.com/office/powerpoint/2010/main" val="317632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 </a:t>
            </a:r>
          </a:p>
          <a:p>
            <a:r>
              <a:rPr lang="en-US" b="0" dirty="0"/>
              <a:t>Introduce the class exercise and follow the 4 steps to create a “Waste Hero” public service announcement to motivate and inspire students in the school to take action. The ”Waste Hero” they create will have a main message about recycling they want to share with the class to get them to change their behavior for the betterment of the planet. Here is how they will create their “Waste Hero” superhero:</a:t>
            </a:r>
          </a:p>
          <a:p>
            <a:endParaRPr lang="en-US" b="1" dirty="0"/>
          </a:p>
          <a:p>
            <a:r>
              <a:rPr lang="en-US" b="1" dirty="0"/>
              <a:t>Step 1</a:t>
            </a:r>
            <a:r>
              <a:rPr lang="en-US" dirty="0"/>
              <a:t>: Who do you want to communicate your recycling message to at school? Other students? Teachers and staff? Who will see your poster? Communicate your message with them in mind.</a:t>
            </a:r>
          </a:p>
          <a:p>
            <a:endParaRPr lang="en-US" dirty="0"/>
          </a:p>
          <a:p>
            <a:r>
              <a:rPr lang="en-US" b="1" dirty="0"/>
              <a:t>Step 2</a:t>
            </a:r>
            <a:r>
              <a:rPr lang="en-US" dirty="0"/>
              <a:t>: Think of Spiderman or Batman and create your character based on their mission. What do they represent? Spiderman is influenced by spiders and Batman bats. What about your waste hero? Recycleman? Bottlewoman? Wastefighter?</a:t>
            </a:r>
          </a:p>
          <a:p>
            <a:endParaRPr lang="en-US" dirty="0"/>
          </a:p>
          <a:p>
            <a:r>
              <a:rPr lang="en-US" b="1" dirty="0"/>
              <a:t>Step 3: </a:t>
            </a:r>
            <a:r>
              <a:rPr lang="en-US" b="0" dirty="0"/>
              <a:t>What message do you want to spread? Are you sharing recycling tips? Do you want to share how waste in the environment is hurting the planet and animals we eat?</a:t>
            </a:r>
            <a:r>
              <a:rPr lang="en-US" b="1" dirty="0"/>
              <a:t> </a:t>
            </a:r>
          </a:p>
          <a:p>
            <a:endParaRPr lang="en-US" b="1" dirty="0"/>
          </a:p>
          <a:p>
            <a:r>
              <a:rPr lang="en-US" b="1" dirty="0"/>
              <a:t>Some ideas: </a:t>
            </a:r>
            <a:r>
              <a:rPr lang="en-US" b="0" dirty="0"/>
              <a:t>Teach people the 3 steps to recycling. Prevent plastic from entering the oceans through recycling. Use less single use materials.</a:t>
            </a:r>
          </a:p>
          <a:p>
            <a:endParaRPr lang="en-US" b="1" dirty="0"/>
          </a:p>
          <a:p>
            <a:r>
              <a:rPr lang="en-US" b="1" dirty="0"/>
              <a:t>Step 4: </a:t>
            </a:r>
            <a:r>
              <a:rPr lang="en-US" b="0" dirty="0"/>
              <a:t>Where in your school can you hang your poster where your target audience will see it?</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19</a:t>
            </a:fld>
            <a:endParaRPr lang="en-TH"/>
          </a:p>
        </p:txBody>
      </p:sp>
    </p:spTree>
    <p:extLst>
      <p:ext uri="{BB962C8B-B14F-4D97-AF65-F5344CB8AC3E}">
        <p14:creationId xmlns:p14="http://schemas.microsoft.com/office/powerpoint/2010/main" val="2996078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b="0" dirty="0"/>
              <a:t>They will use this form to identify a recycling message for their target audience and begin designing a “waste hero” and their superpower to help spread the positive message to influence people and help save the world. After using the ”Create Your Waste Hero” page, they can then draw their Waste Hero on a separate posterboard or A3 size paper. </a:t>
            </a:r>
          </a:p>
          <a:p>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20</a:t>
            </a:fld>
            <a:endParaRPr lang="en-TH"/>
          </a:p>
        </p:txBody>
      </p:sp>
    </p:spTree>
    <p:extLst>
      <p:ext uri="{BB962C8B-B14F-4D97-AF65-F5344CB8AC3E}">
        <p14:creationId xmlns:p14="http://schemas.microsoft.com/office/powerpoint/2010/main" val="247112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a:t>
            </a:fld>
            <a:endParaRPr lang="en-TH"/>
          </a:p>
        </p:txBody>
      </p:sp>
    </p:spTree>
    <p:extLst>
      <p:ext uri="{BB962C8B-B14F-4D97-AF65-F5344CB8AC3E}">
        <p14:creationId xmlns:p14="http://schemas.microsoft.com/office/powerpoint/2010/main" val="3222019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b="0" dirty="0"/>
              <a:t>This is a real example from a student in the United Kingdom. Her waste hero is “Waste Woman” </a:t>
            </a:r>
            <a:r>
              <a:rPr lang="en-US" b="0"/>
              <a:t>– you </a:t>
            </a:r>
            <a:r>
              <a:rPr lang="en-US" b="0" dirty="0"/>
              <a:t>can be a hero too, just pick up your litter.</a:t>
            </a:r>
          </a:p>
        </p:txBody>
      </p:sp>
      <p:sp>
        <p:nvSpPr>
          <p:cNvPr id="4" name="Slide Number Placeholder 3"/>
          <p:cNvSpPr>
            <a:spLocks noGrp="1"/>
          </p:cNvSpPr>
          <p:nvPr>
            <p:ph type="sldNum" sz="quarter" idx="5"/>
          </p:nvPr>
        </p:nvSpPr>
        <p:spPr/>
        <p:txBody>
          <a:bodyPr/>
          <a:lstStyle/>
          <a:p>
            <a:fld id="{FF836C94-7932-4F42-B085-F387E238C945}" type="slidenum">
              <a:rPr lang="en-TH" smtClean="0"/>
              <a:t>21</a:t>
            </a:fld>
            <a:endParaRPr lang="en-TH"/>
          </a:p>
        </p:txBody>
      </p:sp>
    </p:spTree>
    <p:extLst>
      <p:ext uri="{BB962C8B-B14F-4D97-AF65-F5344CB8AC3E}">
        <p14:creationId xmlns:p14="http://schemas.microsoft.com/office/powerpoint/2010/main" val="408246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3</a:t>
            </a:fld>
            <a:endParaRPr lang="en-TH"/>
          </a:p>
        </p:txBody>
      </p:sp>
    </p:spTree>
    <p:extLst>
      <p:ext uri="{BB962C8B-B14F-4D97-AF65-F5344CB8AC3E}">
        <p14:creationId xmlns:p14="http://schemas.microsoft.com/office/powerpoint/2010/main" val="237698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279330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(Slide duration: 3-5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Pre-lesson Icebreaker Exercise</a:t>
            </a:r>
          </a:p>
          <a:p>
            <a:pPr marL="0" lvl="0" indent="0" algn="l" rtl="0">
              <a:spcBef>
                <a:spcPts val="0"/>
              </a:spcBef>
              <a:spcAft>
                <a:spcPts val="0"/>
              </a:spcAft>
              <a:buNone/>
            </a:pPr>
            <a:r>
              <a:rPr lang="en-US" b="1" dirty="0"/>
              <a:t>Ask students:</a:t>
            </a:r>
          </a:p>
          <a:p>
            <a:pPr marL="0" lvl="0" indent="0" algn="l" rtl="0">
              <a:spcBef>
                <a:spcPts val="0"/>
              </a:spcBef>
              <a:spcAft>
                <a:spcPts val="0"/>
              </a:spcAft>
              <a:buNone/>
            </a:pPr>
            <a:r>
              <a:rPr lang="en-US" dirty="0"/>
              <a:t>Has anyone heard of recycling? If yes, please share with the class what they know.</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Recycling is the process of collecting and processing materials that would otherwise be thrown away as trash and turning them into new products. Recycling can benefit your community and the environment.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Now read off the images left to right starting on the top row to test their knowledge about what items displayed can and cannot be recycled.</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Order of images that will appear with each click. </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 Glass jar</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2: PET Plastic Bottle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3: Shoes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4: Metal can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5: Light bulb</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6: Juice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7: Dirty napkin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8: Pencil</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9: Plastic bag</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10: Toys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11: Cardboard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12: Garden hose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13: Banana peel </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en-TH" smtClean="0"/>
              <a:t>6</a:t>
            </a:fld>
            <a:endParaRPr lang="en-T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b="1" dirty="0"/>
              <a:t>(Slide duration: 3 minutes)</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1"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1" dirty="0">
                <a:solidFill>
                  <a:srgbClr val="262626"/>
                </a:solidFill>
                <a:latin typeface="Calibri"/>
                <a:ea typeface="Calibri"/>
                <a:cs typeface="Calibri"/>
                <a:sym typeface="Calibri"/>
              </a:rPr>
              <a:t>Pass out or display this YES/NO slide – there is a printable pdf handout available for students. </a:t>
            </a:r>
            <a:r>
              <a:rPr lang="en-US" sz="1200" b="0" dirty="0">
                <a:solidFill>
                  <a:srgbClr val="262626"/>
                </a:solidFill>
                <a:latin typeface="Calibri"/>
                <a:ea typeface="Calibri"/>
                <a:cs typeface="Calibri"/>
                <a:sym typeface="Calibri"/>
              </a:rPr>
              <a:t>Another version is to ask the students to write Yes and No in two columns on a page and to list the items they think are recyclable and have them reference this slide to check their work.</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0"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0" dirty="0">
                <a:solidFill>
                  <a:srgbClr val="262626"/>
                </a:solidFill>
                <a:latin typeface="Calibri"/>
                <a:ea typeface="Calibri"/>
                <a:cs typeface="Calibri"/>
                <a:sym typeface="Calibri"/>
              </a:rPr>
              <a:t>Opportunity for open class discussion.</a:t>
            </a: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Discuss what we can and cannot recycle based on the items in the worksheet.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What do you do with garbage at home?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Where does it go? </a:t>
            </a:r>
            <a:endParaRPr lang="en-US" sz="1200" dirty="0">
              <a:solidFill>
                <a:schemeClr val="dk1"/>
              </a:solidFill>
            </a:endParaRPr>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en-TH" smtClean="0"/>
              <a:t>7</a:t>
            </a:fld>
            <a:endParaRPr lang="en-TH"/>
          </a:p>
        </p:txBody>
      </p:sp>
    </p:spTree>
    <p:extLst>
      <p:ext uri="{BB962C8B-B14F-4D97-AF65-F5344CB8AC3E}">
        <p14:creationId xmlns:p14="http://schemas.microsoft.com/office/powerpoint/2010/main" val="23325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sz="1200" b="0" i="0" kern="1200" dirty="0">
                <a:solidFill>
                  <a:schemeClr val="tx1"/>
                </a:solidFill>
                <a:effectLst/>
                <a:latin typeface="+mn-lt"/>
                <a:ea typeface="+mn-ea"/>
                <a:cs typeface="+mn-cs"/>
              </a:rPr>
              <a:t>Waste accumulating in our oceans and on our beaches has become a global crisis. Billions of pounds of waste can be found in swirling convergences around our oceans. At current rates waste is expected to outweigh all the fish in the sea by 2050.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Pollution has a direct and deadly effect on wildlife. Thousands of seabirds and sea turtles, seals and other marine mammals are killed each year after ingesting waste or getting entangled in it.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Click 1:</a:t>
            </a:r>
          </a:p>
          <a:p>
            <a:r>
              <a:rPr lang="en-US" sz="1200" b="0" i="0" kern="1200" dirty="0">
                <a:solidFill>
                  <a:schemeClr val="tx1"/>
                </a:solidFill>
                <a:effectLst/>
                <a:latin typeface="+mn-lt"/>
                <a:ea typeface="+mn-ea"/>
                <a:cs typeface="+mn-cs"/>
              </a:rPr>
              <a:t>There is so much ocean waste that it collects along shorelines and accumulates in huge garbage patches in the middle of the ocean. The south pacific garbage patch seen here in red is the world’s largest accumulation of waste. It is 2x times the size of the American state of Texas. This is a result of human generated waste entering the ocean and getting caught in currents that sends the waste flowing in circles in the middle of the ocean.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Click 2:</a:t>
            </a:r>
          </a:p>
          <a:p>
            <a:r>
              <a:rPr lang="en-US" sz="1200" b="0" i="0" kern="1200" dirty="0">
                <a:solidFill>
                  <a:schemeClr val="tx1"/>
                </a:solidFill>
                <a:effectLst/>
                <a:latin typeface="+mn-lt"/>
                <a:ea typeface="+mn-ea"/>
                <a:cs typeface="+mn-cs"/>
              </a:rPr>
              <a:t>There is an estimated 80,000 metric tons of waste in this one garbage patch, which is the equivalent to…</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Click 3:</a:t>
            </a:r>
          </a:p>
          <a:p>
            <a:r>
              <a:rPr lang="en-US" sz="1200" b="0" i="0" kern="1200" dirty="0">
                <a:solidFill>
                  <a:schemeClr val="tx1"/>
                </a:solidFill>
                <a:effectLst/>
                <a:latin typeface="+mn-lt"/>
                <a:ea typeface="+mn-ea"/>
                <a:cs typeface="+mn-cs"/>
              </a:rPr>
              <a:t>500 jumbo jets.</a:t>
            </a:r>
          </a:p>
          <a:p>
            <a:endParaRPr lang="en-US" b="1" dirty="0"/>
          </a:p>
          <a:p>
            <a:r>
              <a:rPr lang="en-US" b="1" dirty="0"/>
              <a:t>Ask students:</a:t>
            </a:r>
          </a:p>
          <a:p>
            <a:r>
              <a:rPr lang="en-US" b="0" dirty="0"/>
              <a:t>Why is there so much waste in our oceans?</a:t>
            </a:r>
          </a:p>
          <a:p>
            <a:r>
              <a:rPr lang="en-US" b="0" dirty="0"/>
              <a:t>What do you think about the pacific garbage patch?</a:t>
            </a:r>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955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pPr marL="0" lvl="0" indent="0" algn="l" rtl="0">
              <a:spcBef>
                <a:spcPts val="0"/>
              </a:spcBef>
              <a:spcAft>
                <a:spcPts val="0"/>
              </a:spcAft>
              <a:buNone/>
            </a:pPr>
            <a:endParaRPr lang="en-US" sz="1200" b="1"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Ask students:</a:t>
            </a:r>
          </a:p>
          <a:p>
            <a:pPr lvl="0"/>
            <a:r>
              <a:rPr lang="en-US" sz="1200" b="0" dirty="0">
                <a:solidFill>
                  <a:schemeClr val="bg1"/>
                </a:solidFill>
              </a:rPr>
              <a:t>Because so much waste leaks into the ocean, how much waste would you guess is mistakenly eaten by ocean animals?</a:t>
            </a:r>
          </a:p>
          <a:p>
            <a:pPr marL="0" lvl="0" indent="0" algn="l" rtl="0">
              <a:spcBef>
                <a:spcPts val="0"/>
              </a:spcBef>
              <a:spcAft>
                <a:spcPts val="0"/>
              </a:spcAft>
              <a:buNone/>
            </a:pPr>
            <a:endParaRPr lang="en-US" sz="1200" b="1"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Click1:</a:t>
            </a:r>
          </a:p>
          <a:p>
            <a:pPr marL="0" lvl="0" indent="0" algn="l" rtl="0">
              <a:spcBef>
                <a:spcPts val="0"/>
              </a:spcBef>
              <a:spcAft>
                <a:spcPts val="0"/>
              </a:spcAft>
              <a:buNone/>
            </a:pPr>
            <a:r>
              <a:rPr lang="en-US" sz="1200" b="0" i="0" kern="1200" dirty="0">
                <a:solidFill>
                  <a:schemeClr val="tx1"/>
                </a:solidFill>
                <a:effectLst/>
                <a:latin typeface="+mn-lt"/>
                <a:ea typeface="+mn-ea"/>
                <a:cs typeface="+mn-cs"/>
              </a:rPr>
              <a:t>Research suggests that </a:t>
            </a:r>
            <a:r>
              <a:rPr lang="en-US" sz="1200" b="1" i="0" kern="1200" dirty="0">
                <a:solidFill>
                  <a:schemeClr val="tx1"/>
                </a:solidFill>
                <a:effectLst/>
                <a:latin typeface="+mn-lt"/>
                <a:ea typeface="+mn-ea"/>
                <a:cs typeface="+mn-cs"/>
              </a:rPr>
              <a:t>nearly half of the world's turtles have eaten human produced waste</a:t>
            </a:r>
            <a:r>
              <a:rPr lang="en-US" sz="1200" b="0" i="0" kern="1200" dirty="0">
                <a:solidFill>
                  <a:schemeClr val="tx1"/>
                </a:solidFill>
                <a:effectLst/>
                <a:latin typeface="+mn-lt"/>
                <a:ea typeface="+mn-ea"/>
                <a:cs typeface="+mn-cs"/>
              </a:rPr>
              <a: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Click 2: </a:t>
            </a:r>
            <a:r>
              <a:rPr lang="en-US" sz="1200" b="0" i="0" kern="1200" dirty="0">
                <a:solidFill>
                  <a:schemeClr val="tx1"/>
                </a:solidFill>
                <a:effectLst/>
                <a:latin typeface="+mn-lt"/>
                <a:ea typeface="+mn-ea"/>
                <a:cs typeface="+mn-cs"/>
              </a:rPr>
              <a:t>sea turtle image appears</a:t>
            </a:r>
          </a:p>
          <a:p>
            <a:pPr marL="0" lvl="0" indent="0" algn="l" rtl="0">
              <a:spcBef>
                <a:spcPts val="0"/>
              </a:spcBef>
              <a:spcAft>
                <a:spcPts val="0"/>
              </a:spcAft>
              <a:buNone/>
            </a:pPr>
            <a:endParaRPr lang="en-US" sz="1200" b="1"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Ask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Why do sea turtles and other ocean animals eat waste?</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Answers</a:t>
            </a:r>
            <a:r>
              <a:rPr lang="en-US" sz="1200" b="0" i="0" kern="1200" dirty="0">
                <a:solidFill>
                  <a:schemeClr val="tx1"/>
                </a:solidFill>
                <a:effectLst/>
                <a:latin typeface="+mn-lt"/>
                <a:ea typeface="+mn-ea"/>
                <a:cs typeface="+mn-cs"/>
              </a:rPr>
              <a:t>:</a:t>
            </a:r>
          </a:p>
          <a:p>
            <a:pPr marL="0" lvl="0" indent="0" algn="l" rtl="0">
              <a:spcBef>
                <a:spcPts val="0"/>
              </a:spcBef>
              <a:spcAft>
                <a:spcPts val="0"/>
              </a:spcAft>
              <a:buNone/>
            </a:pPr>
            <a:r>
              <a:rPr lang="en-US" sz="1200" b="0" i="0" kern="1200" dirty="0">
                <a:solidFill>
                  <a:schemeClr val="tx1"/>
                </a:solidFill>
                <a:effectLst/>
                <a:latin typeface="+mn-lt"/>
                <a:ea typeface="+mn-ea"/>
                <a:cs typeface="+mn-cs"/>
              </a:rPr>
              <a:t>The reasons are simple: a floating plastic bag can look a lot like jellyfish, algae, or other species that make up a large component of the sea turtles' diets. All sea turtle species are at risk from ocean waste.</a:t>
            </a:r>
            <a:endParaRPr dirty="0"/>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63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Ask student:</a:t>
            </a:r>
          </a:p>
          <a:p>
            <a:pPr marL="0" lvl="0" indent="0" algn="l" rtl="0">
              <a:spcBef>
                <a:spcPts val="0"/>
              </a:spcBef>
              <a:spcAft>
                <a:spcPts val="0"/>
              </a:spcAft>
              <a:buNone/>
            </a:pPr>
            <a:r>
              <a:rPr lang="en-US" b="0" dirty="0"/>
              <a:t>How does waste enter the ocean?</a:t>
            </a:r>
          </a:p>
          <a:p>
            <a:pPr marL="0" lvl="0" indent="0" algn="l" rtl="0">
              <a:spcBef>
                <a:spcPts val="0"/>
              </a:spcBef>
              <a:spcAft>
                <a:spcPts val="0"/>
              </a:spcAft>
              <a:buNone/>
            </a:pPr>
            <a:r>
              <a:rPr lang="en-US" b="0" dirty="0"/>
              <a:t>Where does waste come from?</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Answers</a:t>
            </a:r>
            <a:r>
              <a:rPr lang="en-US" dirty="0"/>
              <a:t>:</a:t>
            </a:r>
          </a:p>
          <a:p>
            <a:pPr marL="0" lvl="0" indent="0" algn="l" rtl="0">
              <a:spcBef>
                <a:spcPts val="0"/>
              </a:spcBef>
              <a:spcAft>
                <a:spcPts val="0"/>
              </a:spcAft>
              <a:buNone/>
            </a:pPr>
            <a:r>
              <a:rPr lang="en-US" sz="1200" b="0" i="0" kern="1200" dirty="0">
                <a:solidFill>
                  <a:schemeClr val="tx1"/>
                </a:solidFill>
                <a:effectLst/>
                <a:latin typeface="+mn-lt"/>
                <a:ea typeface="+mn-ea"/>
                <a:cs typeface="+mn-cs"/>
              </a:rPr>
              <a:t>Most pollutants that make their way into the ocean come from human activities along the coastlines and far inland. One of the main reasons waste from land makes its way to our oceans is due to littering, poor waste management practices, storm water discharge, and extreme natural events such as tsunamis and hurricanes. </a:t>
            </a:r>
            <a:endParaRPr lang="en-US" dirty="0"/>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E9C5C580-8688-F04F-AEF5-7EBF26FF174D}"/>
              </a:ext>
            </a:extLst>
          </p:cNvPr>
          <p:cNvSpPr>
            <a:spLocks noGrp="1"/>
          </p:cNvSpPr>
          <p:nvPr>
            <p:ph type="dt" sz="half" idx="10"/>
          </p:nvPr>
        </p:nvSpPr>
        <p:spPr/>
        <p:txBody>
          <a:bodyPr/>
          <a:lstStyle/>
          <a:p>
            <a:fld id="{5C1D6A40-1A2F-5D42-93EA-35701AFDD567}" type="datetime1">
              <a:rPr lang="en-US" smtClean="0"/>
              <a:t>7/28/22</a:t>
            </a:fld>
            <a:endParaRPr lang="en-TH"/>
          </a:p>
        </p:txBody>
      </p:sp>
      <p:sp>
        <p:nvSpPr>
          <p:cNvPr id="5" name="Footer Placeholder 4">
            <a:extLst>
              <a:ext uri="{FF2B5EF4-FFF2-40B4-BE49-F238E27FC236}">
                <a16:creationId xmlns:a16="http://schemas.microsoft.com/office/drawing/2014/main" id="{0AABADA4-210D-CE4A-BD85-FD6AA125F9D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80D8F17-A845-ED46-8F21-2433E2F39FF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9353-1F88-1D45-8C1C-4355B17879EE}"/>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5793C11D-502C-284A-A48F-A273D4D9D23F}"/>
              </a:ext>
            </a:extLst>
          </p:cNvPr>
          <p:cNvSpPr>
            <a:spLocks noGrp="1"/>
          </p:cNvSpPr>
          <p:nvPr>
            <p:ph type="dt" sz="half" idx="10"/>
          </p:nvPr>
        </p:nvSpPr>
        <p:spPr/>
        <p:txBody>
          <a:bodyPr/>
          <a:lstStyle/>
          <a:p>
            <a:fld id="{6077A3E8-4BC1-9843-8772-6FBED673E7DD}" type="datetime1">
              <a:rPr lang="en-US" smtClean="0"/>
              <a:t>7/28/22</a:t>
            </a:fld>
            <a:endParaRPr lang="en-TH"/>
          </a:p>
        </p:txBody>
      </p:sp>
      <p:sp>
        <p:nvSpPr>
          <p:cNvPr id="5" name="Footer Placeholder 4">
            <a:extLst>
              <a:ext uri="{FF2B5EF4-FFF2-40B4-BE49-F238E27FC236}">
                <a16:creationId xmlns:a16="http://schemas.microsoft.com/office/drawing/2014/main" id="{1C679FD9-B53B-E442-83C2-20C0B6B24E8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90758E4-E1DD-924B-B957-FF18BB9973ED}"/>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F0BFC34-9CDA-3242-B269-740CB1C9BEE7}"/>
              </a:ext>
            </a:extLst>
          </p:cNvPr>
          <p:cNvSpPr>
            <a:spLocks noGrp="1"/>
          </p:cNvSpPr>
          <p:nvPr>
            <p:ph type="dt" sz="half" idx="10"/>
          </p:nvPr>
        </p:nvSpPr>
        <p:spPr/>
        <p:txBody>
          <a:bodyPr/>
          <a:lstStyle/>
          <a:p>
            <a:fld id="{D541BDCF-F257-1341-92EA-22AC2D8AA8EB}" type="datetime1">
              <a:rPr lang="en-US" smtClean="0"/>
              <a:t>7/28/22</a:t>
            </a:fld>
            <a:endParaRPr lang="en-TH"/>
          </a:p>
        </p:txBody>
      </p:sp>
      <p:sp>
        <p:nvSpPr>
          <p:cNvPr id="5" name="Footer Placeholder 4">
            <a:extLst>
              <a:ext uri="{FF2B5EF4-FFF2-40B4-BE49-F238E27FC236}">
                <a16:creationId xmlns:a16="http://schemas.microsoft.com/office/drawing/2014/main" id="{517E7131-C714-B643-BE1C-791BC99CAA2C}"/>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74C7A4E-8F3F-1948-9834-53B02456DDD3}"/>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A306-E8A0-6E46-98A5-5EBC53D04E49}"/>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0E9ADE00-9568-1B48-AC35-40BE2CFC0BEA}"/>
              </a:ext>
            </a:extLst>
          </p:cNvPr>
          <p:cNvSpPr>
            <a:spLocks noGrp="1"/>
          </p:cNvSpPr>
          <p:nvPr>
            <p:ph type="dt" sz="half" idx="10"/>
          </p:nvPr>
        </p:nvSpPr>
        <p:spPr/>
        <p:txBody>
          <a:bodyPr/>
          <a:lstStyle/>
          <a:p>
            <a:fld id="{E491EE8F-86CA-5244-9B50-66BEBA880B42}" type="datetime1">
              <a:rPr lang="en-US" smtClean="0"/>
              <a:t>7/28/22</a:t>
            </a:fld>
            <a:endParaRPr lang="en-TH"/>
          </a:p>
        </p:txBody>
      </p:sp>
      <p:sp>
        <p:nvSpPr>
          <p:cNvPr id="5" name="Footer Placeholder 4">
            <a:extLst>
              <a:ext uri="{FF2B5EF4-FFF2-40B4-BE49-F238E27FC236}">
                <a16:creationId xmlns:a16="http://schemas.microsoft.com/office/drawing/2014/main" id="{8A732A25-E56F-AF42-9AED-F53632C4DC03}"/>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FD3C3453-816D-954B-914F-D9827F5E17DA}"/>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A92E3-C7E8-E64F-A51E-7A0944ABEBBB}"/>
              </a:ext>
            </a:extLst>
          </p:cNvPr>
          <p:cNvSpPr>
            <a:spLocks noGrp="1"/>
          </p:cNvSpPr>
          <p:nvPr>
            <p:ph type="dt" sz="half" idx="10"/>
          </p:nvPr>
        </p:nvSpPr>
        <p:spPr/>
        <p:txBody>
          <a:bodyPr/>
          <a:lstStyle/>
          <a:p>
            <a:fld id="{E52F2014-758D-7B48-BA8C-E41EBA70510F}" type="datetime1">
              <a:rPr lang="en-US" smtClean="0"/>
              <a:t>7/28/22</a:t>
            </a:fld>
            <a:endParaRPr lang="en-TH"/>
          </a:p>
        </p:txBody>
      </p:sp>
      <p:sp>
        <p:nvSpPr>
          <p:cNvPr id="5" name="Footer Placeholder 4">
            <a:extLst>
              <a:ext uri="{FF2B5EF4-FFF2-40B4-BE49-F238E27FC236}">
                <a16:creationId xmlns:a16="http://schemas.microsoft.com/office/drawing/2014/main" id="{4E3446C1-019E-CE4E-BFAA-A9AF435513E6}"/>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58D03C4-D89F-AA41-B821-D34587A6E0C7}"/>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B5BC-9016-3D45-9547-72C1BF6EF7DA}"/>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806ABCBF-8E5F-A94E-8A8F-BF412A299764}"/>
              </a:ext>
            </a:extLst>
          </p:cNvPr>
          <p:cNvSpPr>
            <a:spLocks noGrp="1"/>
          </p:cNvSpPr>
          <p:nvPr>
            <p:ph type="dt" sz="half" idx="10"/>
          </p:nvPr>
        </p:nvSpPr>
        <p:spPr/>
        <p:txBody>
          <a:bodyPr/>
          <a:lstStyle/>
          <a:p>
            <a:fld id="{EDB5CD04-C6A2-9C42-BAAA-E683EB7D205B}" type="datetime1">
              <a:rPr lang="en-US" smtClean="0"/>
              <a:t>7/28/22</a:t>
            </a:fld>
            <a:endParaRPr lang="en-TH"/>
          </a:p>
        </p:txBody>
      </p:sp>
      <p:sp>
        <p:nvSpPr>
          <p:cNvPr id="6" name="Footer Placeholder 5">
            <a:extLst>
              <a:ext uri="{FF2B5EF4-FFF2-40B4-BE49-F238E27FC236}">
                <a16:creationId xmlns:a16="http://schemas.microsoft.com/office/drawing/2014/main" id="{AA0B4626-C681-3D43-B5BE-F389511DADED}"/>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D8D8A2FC-C8D3-F244-9F64-970979A6B0E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663E6C74-5F1D-F441-A9B1-9918AF355FEE}"/>
              </a:ext>
            </a:extLst>
          </p:cNvPr>
          <p:cNvSpPr>
            <a:spLocks noGrp="1"/>
          </p:cNvSpPr>
          <p:nvPr>
            <p:ph type="dt" sz="half" idx="10"/>
          </p:nvPr>
        </p:nvSpPr>
        <p:spPr/>
        <p:txBody>
          <a:bodyPr/>
          <a:lstStyle/>
          <a:p>
            <a:fld id="{E87FDB17-331C-DE47-9935-1B7D23617D8B}" type="datetime1">
              <a:rPr lang="en-US" smtClean="0"/>
              <a:t>7/28/22</a:t>
            </a:fld>
            <a:endParaRPr lang="en-TH"/>
          </a:p>
        </p:txBody>
      </p:sp>
      <p:sp>
        <p:nvSpPr>
          <p:cNvPr id="8" name="Footer Placeholder 7">
            <a:extLst>
              <a:ext uri="{FF2B5EF4-FFF2-40B4-BE49-F238E27FC236}">
                <a16:creationId xmlns:a16="http://schemas.microsoft.com/office/drawing/2014/main" id="{209EFF62-DEEE-724C-961B-71B4FD266B81}"/>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C1A10A5F-7BF0-D34E-B035-8F889E4A406E}"/>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C917-8E66-DA46-87AD-0D4FE4FBD335}"/>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9EF16F3C-2804-544F-93A2-AFF36EBB4FCC}"/>
              </a:ext>
            </a:extLst>
          </p:cNvPr>
          <p:cNvSpPr>
            <a:spLocks noGrp="1"/>
          </p:cNvSpPr>
          <p:nvPr>
            <p:ph type="dt" sz="half" idx="10"/>
          </p:nvPr>
        </p:nvSpPr>
        <p:spPr/>
        <p:txBody>
          <a:bodyPr/>
          <a:lstStyle/>
          <a:p>
            <a:fld id="{139DCB61-D8D6-5745-94C7-74D87748C177}" type="datetime1">
              <a:rPr lang="en-US" smtClean="0"/>
              <a:t>7/28/22</a:t>
            </a:fld>
            <a:endParaRPr lang="en-TH"/>
          </a:p>
        </p:txBody>
      </p:sp>
      <p:sp>
        <p:nvSpPr>
          <p:cNvPr id="4" name="Footer Placeholder 3">
            <a:extLst>
              <a:ext uri="{FF2B5EF4-FFF2-40B4-BE49-F238E27FC236}">
                <a16:creationId xmlns:a16="http://schemas.microsoft.com/office/drawing/2014/main" id="{DF51ED7C-B9BF-384A-AE8E-FCB71492EFED}"/>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7DA27A65-C328-9747-9354-5DE747C5269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24F51-B099-2540-B1F5-841C439AF9D9}"/>
              </a:ext>
            </a:extLst>
          </p:cNvPr>
          <p:cNvSpPr>
            <a:spLocks noGrp="1"/>
          </p:cNvSpPr>
          <p:nvPr>
            <p:ph type="dt" sz="half" idx="10"/>
          </p:nvPr>
        </p:nvSpPr>
        <p:spPr/>
        <p:txBody>
          <a:bodyPr/>
          <a:lstStyle/>
          <a:p>
            <a:fld id="{E0363559-6CD5-F24C-9C50-4B9AE0DD440A}" type="datetime1">
              <a:rPr lang="en-US" smtClean="0"/>
              <a:t>7/28/22</a:t>
            </a:fld>
            <a:endParaRPr lang="en-TH"/>
          </a:p>
        </p:txBody>
      </p:sp>
      <p:sp>
        <p:nvSpPr>
          <p:cNvPr id="3" name="Footer Placeholder 2">
            <a:extLst>
              <a:ext uri="{FF2B5EF4-FFF2-40B4-BE49-F238E27FC236}">
                <a16:creationId xmlns:a16="http://schemas.microsoft.com/office/drawing/2014/main" id="{0ABAB8C5-D0A9-2641-B5D1-1D5EAF60CC0F}"/>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C89179B9-10E4-8441-B2EF-62F864569CDF}"/>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D089-2996-E346-8C1D-71682D63D2E8}"/>
              </a:ext>
            </a:extLst>
          </p:cNvPr>
          <p:cNvSpPr>
            <a:spLocks noGrp="1"/>
          </p:cNvSpPr>
          <p:nvPr>
            <p:ph type="dt" sz="half" idx="10"/>
          </p:nvPr>
        </p:nvSpPr>
        <p:spPr/>
        <p:txBody>
          <a:bodyPr/>
          <a:lstStyle/>
          <a:p>
            <a:fld id="{DC0A9EDF-56C0-9841-80A8-7E122D9A00EB}" type="datetime1">
              <a:rPr lang="en-US" smtClean="0"/>
              <a:t>7/28/22</a:t>
            </a:fld>
            <a:endParaRPr lang="en-TH"/>
          </a:p>
        </p:txBody>
      </p:sp>
      <p:sp>
        <p:nvSpPr>
          <p:cNvPr id="6" name="Footer Placeholder 5">
            <a:extLst>
              <a:ext uri="{FF2B5EF4-FFF2-40B4-BE49-F238E27FC236}">
                <a16:creationId xmlns:a16="http://schemas.microsoft.com/office/drawing/2014/main" id="{B72C6E69-B142-1243-89F8-CD508324FC7E}"/>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C7970FB-6E61-684F-8886-DB1F30150432}"/>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30F5F-5C6A-A041-808D-0A335F5923A7}"/>
              </a:ext>
            </a:extLst>
          </p:cNvPr>
          <p:cNvSpPr>
            <a:spLocks noGrp="1"/>
          </p:cNvSpPr>
          <p:nvPr>
            <p:ph type="dt" sz="half" idx="10"/>
          </p:nvPr>
        </p:nvSpPr>
        <p:spPr/>
        <p:txBody>
          <a:bodyPr/>
          <a:lstStyle/>
          <a:p>
            <a:fld id="{D7AFA800-0BFF-C745-B57F-762CC17D1AFC}" type="datetime1">
              <a:rPr lang="en-US" smtClean="0"/>
              <a:t>7/28/22</a:t>
            </a:fld>
            <a:endParaRPr lang="en-TH"/>
          </a:p>
        </p:txBody>
      </p:sp>
      <p:sp>
        <p:nvSpPr>
          <p:cNvPr id="6" name="Footer Placeholder 5">
            <a:extLst>
              <a:ext uri="{FF2B5EF4-FFF2-40B4-BE49-F238E27FC236}">
                <a16:creationId xmlns:a16="http://schemas.microsoft.com/office/drawing/2014/main" id="{071704A5-CF76-9F42-946A-611430647A72}"/>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C7F2FC2-9EDD-6141-8CBD-154CE102E1D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D2A85-86E2-6D4E-832B-9E4B07818C55}" type="datetime1">
              <a:rPr lang="en-US" smtClean="0"/>
              <a:t>7/28/22</a:t>
            </a:fld>
            <a:endParaRPr lang="en-TH"/>
          </a:p>
        </p:txBody>
      </p:sp>
      <p:sp>
        <p:nvSpPr>
          <p:cNvPr id="5" name="Footer Placeholder 4">
            <a:extLst>
              <a:ext uri="{FF2B5EF4-FFF2-40B4-BE49-F238E27FC236}">
                <a16:creationId xmlns:a16="http://schemas.microsoft.com/office/drawing/2014/main"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en-TH" smtClean="0"/>
              <a:t>‹#›</a:t>
            </a:fld>
            <a:endParaRPr lang="en-TH"/>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jpeg"/><Relationship Id="rId7" Type="http://schemas.openxmlformats.org/officeDocument/2006/relationships/image" Target="../media/image9.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3.jpeg"/><Relationship Id="rId5" Type="http://schemas.openxmlformats.org/officeDocument/2006/relationships/image" Target="../media/image8.png"/><Relationship Id="rId10" Type="http://schemas.openxmlformats.org/officeDocument/2006/relationships/image" Target="../media/image42.jpeg"/><Relationship Id="rId4" Type="http://schemas.openxmlformats.org/officeDocument/2006/relationships/image" Target="../media/image33.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jpe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3.pn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0.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7.jpe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8DACD22B-5109-0A45-AE89-AC2BD8AB7A00}"/>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201DCFF-40F0-EA93-4F26-6234507A0F9F}"/>
              </a:ext>
            </a:extLst>
          </p:cNvPr>
          <p:cNvSpPr>
            <a:spLocks noGrp="1"/>
          </p:cNvSpPr>
          <p:nvPr>
            <p:ph type="sldNum" sz="quarter" idx="12"/>
          </p:nvPr>
        </p:nvSpPr>
        <p:spPr/>
        <p:txBody>
          <a:bodyPr/>
          <a:lstStyle/>
          <a:p>
            <a:fld id="{A49FEDE7-8061-9B4D-88A1-7EA83A94C31B}" type="slidenum">
              <a:rPr lang="en-TH" smtClean="0"/>
              <a:t>1</a:t>
            </a:fld>
            <a:endParaRPr lang="en-TH"/>
          </a:p>
        </p:txBody>
      </p:sp>
    </p:spTree>
    <p:extLst>
      <p:ext uri="{BB962C8B-B14F-4D97-AF65-F5344CB8AC3E}">
        <p14:creationId xmlns:p14="http://schemas.microsoft.com/office/powerpoint/2010/main" val="650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7" descr="A picture containing text, wall&#10;&#10;Description automatically generated"/>
          <p:cNvPicPr preferRelativeResize="0"/>
          <p:nvPr/>
        </p:nvPicPr>
        <p:blipFill rotWithShape="1">
          <a:blip r:embed="rId3">
            <a:alphaModFix/>
          </a:blip>
          <a:srcRect/>
          <a:stretch/>
        </p:blipFill>
        <p:spPr>
          <a:xfrm>
            <a:off x="0" y="0"/>
            <a:ext cx="12192000" cy="6858000"/>
          </a:xfrm>
          <a:prstGeom prst="rect">
            <a:avLst/>
          </a:prstGeom>
          <a:solidFill>
            <a:srgbClr val="3AC69D"/>
          </a:solidFill>
          <a:ln>
            <a:noFill/>
          </a:ln>
        </p:spPr>
      </p:pic>
      <p:pic>
        <p:nvPicPr>
          <p:cNvPr id="233" name="Google Shape;233;p7" descr="A picture containing text, basketball, sport&#10;&#10;Description automatically generated"/>
          <p:cNvPicPr preferRelativeResize="0"/>
          <p:nvPr/>
        </p:nvPicPr>
        <p:blipFill rotWithShape="1">
          <a:blip r:embed="rId4">
            <a:alphaModFix/>
          </a:blip>
          <a:srcRect/>
          <a:stretch/>
        </p:blipFill>
        <p:spPr>
          <a:xfrm>
            <a:off x="1136463" y="-159657"/>
            <a:ext cx="9919074" cy="6516007"/>
          </a:xfrm>
          <a:prstGeom prst="rect">
            <a:avLst/>
          </a:prstGeom>
          <a:noFill/>
          <a:ln>
            <a:noFill/>
          </a:ln>
        </p:spPr>
      </p:pic>
      <p:sp>
        <p:nvSpPr>
          <p:cNvPr id="234" name="Google Shape;234;p7"/>
          <p:cNvSpPr txBox="1"/>
          <p:nvPr/>
        </p:nvSpPr>
        <p:spPr>
          <a:xfrm>
            <a:off x="2825082" y="1182271"/>
            <a:ext cx="6820132" cy="22467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0" b="1" dirty="0">
                <a:solidFill>
                  <a:schemeClr val="lt1"/>
                </a:solidFill>
                <a:latin typeface="Calibri"/>
                <a:ea typeface="Calibri"/>
                <a:cs typeface="Calibri"/>
                <a:sym typeface="Calibri"/>
              </a:rPr>
              <a:t>How does waste enter the ocean?</a:t>
            </a:r>
            <a:endParaRPr sz="1200" dirty="0"/>
          </a:p>
        </p:txBody>
      </p:sp>
      <p:sp>
        <p:nvSpPr>
          <p:cNvPr id="3" name="Slide Number Placeholder 2">
            <a:extLst>
              <a:ext uri="{FF2B5EF4-FFF2-40B4-BE49-F238E27FC236}">
                <a16:creationId xmlns:a16="http://schemas.microsoft.com/office/drawing/2014/main" id="{E72A7F06-C9B0-D10D-98A4-39558F1D4D9E}"/>
              </a:ext>
            </a:extLst>
          </p:cNvPr>
          <p:cNvSpPr>
            <a:spLocks noGrp="1"/>
          </p:cNvSpPr>
          <p:nvPr>
            <p:ph type="sldNum" sz="quarter" idx="12"/>
          </p:nvPr>
        </p:nvSpPr>
        <p:spPr/>
        <p:txBody>
          <a:bodyPr/>
          <a:lstStyle/>
          <a:p>
            <a:fld id="{A49FEDE7-8061-9B4D-88A1-7EA83A94C31B}" type="slidenum">
              <a:rPr lang="en-TH" smtClean="0"/>
              <a:t>10</a:t>
            </a:fld>
            <a:endParaRPr lang="en-TH"/>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6A108558-8A64-D24B-B3CB-57472F9F5540}"/>
              </a:ext>
            </a:extLst>
          </p:cNvPr>
          <p:cNvPicPr>
            <a:picLocks noChangeAspect="1"/>
          </p:cNvPicPr>
          <p:nvPr/>
        </p:nvPicPr>
        <p:blipFill>
          <a:blip r:embed="rId4"/>
          <a:stretch>
            <a:fillRect/>
          </a:stretch>
        </p:blipFill>
        <p:spPr>
          <a:xfrm>
            <a:off x="4303247" y="1895062"/>
            <a:ext cx="7678402" cy="4066094"/>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5"/>
          <a:srcRect r="11" b="25"/>
          <a:stretch/>
        </p:blipFill>
        <p:spPr>
          <a:xfrm>
            <a:off x="1255510" y="1097234"/>
            <a:ext cx="9291874" cy="691431"/>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09991" y="147893"/>
            <a:ext cx="11572017" cy="1077218"/>
          </a:xfrm>
          <a:prstGeom prst="rect">
            <a:avLst/>
          </a:prstGeom>
          <a:noFill/>
        </p:spPr>
        <p:txBody>
          <a:bodyPr wrap="square" rtlCol="0">
            <a:spAutoFit/>
          </a:bodyPr>
          <a:lstStyle/>
          <a:p>
            <a:pPr algn="ct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Waste leakage is when </a:t>
            </a:r>
            <a:r>
              <a:rPr lang="en-US" sz="3200" b="1" dirty="0">
                <a:solidFill>
                  <a:srgbClr val="29C7F7"/>
                </a:solidFill>
                <a:latin typeface="Calibri" panose="020F0502020204030204" pitchFamily="34" charset="0"/>
                <a:ea typeface="SimSun" panose="02010600030101010101" pitchFamily="2" charset="-122"/>
                <a:cs typeface="Calibri" panose="020F0502020204030204" pitchFamily="34" charset="0"/>
              </a:rPr>
              <a:t>our waste does not get recycled or enter a landfill and leaks </a:t>
            </a: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into our natural environment.</a:t>
            </a:r>
          </a:p>
        </p:txBody>
      </p:sp>
      <p:sp>
        <p:nvSpPr>
          <p:cNvPr id="31" name="TextBox 30">
            <a:extLst>
              <a:ext uri="{FF2B5EF4-FFF2-40B4-BE49-F238E27FC236}">
                <a16:creationId xmlns:a16="http://schemas.microsoft.com/office/drawing/2014/main" id="{36ABB6CF-9771-3240-92F2-FE98553AC34F}"/>
              </a:ext>
            </a:extLst>
          </p:cNvPr>
          <p:cNvSpPr txBox="1"/>
          <p:nvPr/>
        </p:nvSpPr>
        <p:spPr>
          <a:xfrm>
            <a:off x="8173903" y="2738006"/>
            <a:ext cx="4018097" cy="1384995"/>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Most waste in </a:t>
            </a:r>
          </a:p>
          <a:p>
            <a:pPr algn="ct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the ocean comes </a:t>
            </a:r>
          </a:p>
          <a:p>
            <a:pPr algn="ct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from humans on land.</a:t>
            </a:r>
          </a:p>
        </p:txBody>
      </p:sp>
      <p:pic>
        <p:nvPicPr>
          <p:cNvPr id="38" name="Picture 37" descr="A silhouette of a city&#10;&#10;Description automatically generated with low confidence">
            <a:extLst>
              <a:ext uri="{FF2B5EF4-FFF2-40B4-BE49-F238E27FC236}">
                <a16:creationId xmlns:a16="http://schemas.microsoft.com/office/drawing/2014/main" id="{1F60AF62-99EA-DE4E-9EFA-AF4CF043A94A}"/>
              </a:ext>
            </a:extLst>
          </p:cNvPr>
          <p:cNvPicPr>
            <a:picLocks noChangeAspect="1"/>
          </p:cNvPicPr>
          <p:nvPr/>
        </p:nvPicPr>
        <p:blipFill rotWithShape="1">
          <a:blip r:embed="rId6"/>
          <a:srcRect r="27" b="98"/>
          <a:stretch/>
        </p:blipFill>
        <p:spPr>
          <a:xfrm>
            <a:off x="150967" y="1325107"/>
            <a:ext cx="3923343" cy="2291188"/>
          </a:xfrm>
          <a:prstGeom prst="rect">
            <a:avLst/>
          </a:prstGeom>
        </p:spPr>
      </p:pic>
      <p:sp>
        <p:nvSpPr>
          <p:cNvPr id="39" name="Bent-Up Arrow 38">
            <a:extLst>
              <a:ext uri="{FF2B5EF4-FFF2-40B4-BE49-F238E27FC236}">
                <a16:creationId xmlns:a16="http://schemas.microsoft.com/office/drawing/2014/main" id="{9655DF98-E703-5342-A91E-155AE514B943}"/>
              </a:ext>
            </a:extLst>
          </p:cNvPr>
          <p:cNvSpPr/>
          <p:nvPr/>
        </p:nvSpPr>
        <p:spPr>
          <a:xfrm rot="5400000">
            <a:off x="3059968" y="2949637"/>
            <a:ext cx="506707" cy="1840024"/>
          </a:xfrm>
          <a:prstGeom prst="bentUpArrow">
            <a:avLst>
              <a:gd name="adj1" fmla="val 25000"/>
              <a:gd name="adj2" fmla="val 23640"/>
              <a:gd name="adj3" fmla="val 25000"/>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 name="Slide Number Placeholder 1">
            <a:extLst>
              <a:ext uri="{FF2B5EF4-FFF2-40B4-BE49-F238E27FC236}">
                <a16:creationId xmlns:a16="http://schemas.microsoft.com/office/drawing/2014/main" id="{84F8EA6C-FA58-9E6E-CBA5-8EA0CAC39381}"/>
              </a:ext>
            </a:extLst>
          </p:cNvPr>
          <p:cNvSpPr>
            <a:spLocks noGrp="1"/>
          </p:cNvSpPr>
          <p:nvPr>
            <p:ph type="sldNum" sz="quarter" idx="12"/>
          </p:nvPr>
        </p:nvSpPr>
        <p:spPr/>
        <p:txBody>
          <a:bodyPr/>
          <a:lstStyle/>
          <a:p>
            <a:fld id="{A49FEDE7-8061-9B4D-88A1-7EA83A94C31B}" type="slidenum">
              <a:rPr lang="en-TH" smtClean="0"/>
              <a:t>11</a:t>
            </a:fld>
            <a:endParaRPr lang="en-TH"/>
          </a:p>
        </p:txBody>
      </p:sp>
      <p:sp>
        <p:nvSpPr>
          <p:cNvPr id="3" name="Right Arrow 2">
            <a:extLst>
              <a:ext uri="{FF2B5EF4-FFF2-40B4-BE49-F238E27FC236}">
                <a16:creationId xmlns:a16="http://schemas.microsoft.com/office/drawing/2014/main" id="{F7B3ABBD-6213-93D1-74C5-FA92D447A143}"/>
              </a:ext>
            </a:extLst>
          </p:cNvPr>
          <p:cNvSpPr/>
          <p:nvPr/>
        </p:nvSpPr>
        <p:spPr>
          <a:xfrm rot="2421880">
            <a:off x="4710553" y="3437447"/>
            <a:ext cx="738554" cy="506706"/>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9C377E8C-9A22-26F5-2962-CEB30AEF634A}"/>
              </a:ext>
            </a:extLst>
          </p:cNvPr>
          <p:cNvSpPr/>
          <p:nvPr/>
        </p:nvSpPr>
        <p:spPr>
          <a:xfrm rot="282558">
            <a:off x="4653934" y="4301850"/>
            <a:ext cx="738554" cy="506706"/>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5007CCB9-EBA1-4A9E-31CE-EC551273CB40}"/>
              </a:ext>
            </a:extLst>
          </p:cNvPr>
          <p:cNvSpPr/>
          <p:nvPr/>
        </p:nvSpPr>
        <p:spPr>
          <a:xfrm rot="20471680">
            <a:off x="6704054" y="4466293"/>
            <a:ext cx="738554" cy="489244"/>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FB5D1F79-4077-5569-0CBB-2D0B8CA93648}"/>
              </a:ext>
            </a:extLst>
          </p:cNvPr>
          <p:cNvSpPr/>
          <p:nvPr/>
        </p:nvSpPr>
        <p:spPr>
          <a:xfrm>
            <a:off x="6236758" y="3569058"/>
            <a:ext cx="738554" cy="489244"/>
          </a:xfrm>
          <a:prstGeom prst="rightArrow">
            <a:avLst/>
          </a:prstGeom>
          <a:solidFill>
            <a:srgbClr val="29C7F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50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 name="TextBox 5">
            <a:extLst>
              <a:ext uri="{FF2B5EF4-FFF2-40B4-BE49-F238E27FC236}">
                <a16:creationId xmlns:a16="http://schemas.microsoft.com/office/drawing/2014/main" id="{3761F021-734D-6843-96C8-D75D6EF74CB6}"/>
              </a:ext>
            </a:extLst>
          </p:cNvPr>
          <p:cNvSpPr txBox="1"/>
          <p:nvPr/>
        </p:nvSpPr>
        <p:spPr>
          <a:xfrm>
            <a:off x="0" y="503621"/>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1. People leave waste on the ground </a:t>
            </a:r>
          </a:p>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or it falls from a trash bin.</a:t>
            </a:r>
          </a:p>
        </p:txBody>
      </p:sp>
      <p:pic>
        <p:nvPicPr>
          <p:cNvPr id="13" name="Picture 12">
            <a:extLst>
              <a:ext uri="{FF2B5EF4-FFF2-40B4-BE49-F238E27FC236}">
                <a16:creationId xmlns:a16="http://schemas.microsoft.com/office/drawing/2014/main" id="{3011A56C-70CE-0045-910C-0606CC6F1A0D}"/>
              </a:ext>
            </a:extLst>
          </p:cNvPr>
          <p:cNvPicPr>
            <a:picLocks noChangeAspect="1"/>
          </p:cNvPicPr>
          <p:nvPr/>
        </p:nvPicPr>
        <p:blipFill>
          <a:blip r:embed="rId4"/>
          <a:stretch>
            <a:fillRect/>
          </a:stretch>
        </p:blipFill>
        <p:spPr>
          <a:xfrm>
            <a:off x="378000" y="1783730"/>
            <a:ext cx="4935808" cy="3290539"/>
          </a:xfrm>
          <a:prstGeom prst="rect">
            <a:avLst/>
          </a:prstGeom>
        </p:spPr>
      </p:pic>
      <p:sp>
        <p:nvSpPr>
          <p:cNvPr id="15" name="Right Arrow 14">
            <a:extLst>
              <a:ext uri="{FF2B5EF4-FFF2-40B4-BE49-F238E27FC236}">
                <a16:creationId xmlns:a16="http://schemas.microsoft.com/office/drawing/2014/main" id="{159FD9C3-6B7F-3844-BB98-4413B2ED6FA7}"/>
              </a:ext>
            </a:extLst>
          </p:cNvPr>
          <p:cNvSpPr/>
          <p:nvPr/>
        </p:nvSpPr>
        <p:spPr>
          <a:xfrm>
            <a:off x="5586071" y="284229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35778802-0FDB-A844-8DFC-327F172F6EE6}"/>
              </a:ext>
            </a:extLst>
          </p:cNvPr>
          <p:cNvSpPr/>
          <p:nvPr/>
        </p:nvSpPr>
        <p:spPr>
          <a:xfrm>
            <a:off x="6876143" y="384032"/>
            <a:ext cx="5051997"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933C0B05-76DC-2948-B92C-0F3861689D57}"/>
              </a:ext>
            </a:extLst>
          </p:cNvPr>
          <p:cNvSpPr txBox="1"/>
          <p:nvPr/>
        </p:nvSpPr>
        <p:spPr>
          <a:xfrm>
            <a:off x="6609107" y="499902"/>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2. When it rains waste flows into </a:t>
            </a:r>
          </a:p>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storm drains.</a:t>
            </a:r>
          </a:p>
        </p:txBody>
      </p:sp>
      <p:pic>
        <p:nvPicPr>
          <p:cNvPr id="20" name="Picture 19">
            <a:extLst>
              <a:ext uri="{FF2B5EF4-FFF2-40B4-BE49-F238E27FC236}">
                <a16:creationId xmlns:a16="http://schemas.microsoft.com/office/drawing/2014/main" id="{691C7150-B20F-5542-98E9-B306C97DD6D0}"/>
              </a:ext>
            </a:extLst>
          </p:cNvPr>
          <p:cNvPicPr>
            <a:picLocks noChangeAspect="1"/>
          </p:cNvPicPr>
          <p:nvPr/>
        </p:nvPicPr>
        <p:blipFill>
          <a:blip r:embed="rId5"/>
          <a:stretch>
            <a:fillRect/>
          </a:stretch>
        </p:blipFill>
        <p:spPr>
          <a:xfrm>
            <a:off x="6876143" y="1781645"/>
            <a:ext cx="4936272" cy="3290539"/>
          </a:xfrm>
          <a:prstGeom prst="rect">
            <a:avLst/>
          </a:prstGeom>
        </p:spPr>
      </p:pic>
      <p:sp>
        <p:nvSpPr>
          <p:cNvPr id="2" name="Slide Number Placeholder 1">
            <a:extLst>
              <a:ext uri="{FF2B5EF4-FFF2-40B4-BE49-F238E27FC236}">
                <a16:creationId xmlns:a16="http://schemas.microsoft.com/office/drawing/2014/main" id="{F83EB780-EDF9-FA0F-7D90-22CE77EBB08A}"/>
              </a:ext>
            </a:extLst>
          </p:cNvPr>
          <p:cNvSpPr>
            <a:spLocks noGrp="1"/>
          </p:cNvSpPr>
          <p:nvPr>
            <p:ph type="sldNum" sz="quarter" idx="12"/>
          </p:nvPr>
        </p:nvSpPr>
        <p:spPr/>
        <p:txBody>
          <a:bodyPr/>
          <a:lstStyle/>
          <a:p>
            <a:fld id="{A49FEDE7-8061-9B4D-88A1-7EA83A94C31B}" type="slidenum">
              <a:rPr lang="en-TH" smtClean="0"/>
              <a:t>12</a:t>
            </a:fld>
            <a:endParaRPr lang="en-TH"/>
          </a:p>
        </p:txBody>
      </p:sp>
    </p:spTree>
    <p:extLst>
      <p:ext uri="{BB962C8B-B14F-4D97-AF65-F5344CB8AC3E}">
        <p14:creationId xmlns:p14="http://schemas.microsoft.com/office/powerpoint/2010/main" val="3243502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 name="TextBox 5">
            <a:extLst>
              <a:ext uri="{FF2B5EF4-FFF2-40B4-BE49-F238E27FC236}">
                <a16:creationId xmlns:a16="http://schemas.microsoft.com/office/drawing/2014/main" id="{3761F021-734D-6843-96C8-D75D6EF74CB6}"/>
              </a:ext>
            </a:extLst>
          </p:cNvPr>
          <p:cNvSpPr txBox="1"/>
          <p:nvPr/>
        </p:nvSpPr>
        <p:spPr>
          <a:xfrm>
            <a:off x="0" y="503621"/>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3. The storm drain feeds into </a:t>
            </a:r>
          </a:p>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local waterways.</a:t>
            </a:r>
          </a:p>
        </p:txBody>
      </p:sp>
      <p:sp>
        <p:nvSpPr>
          <p:cNvPr id="15" name="Right Arrow 14">
            <a:extLst>
              <a:ext uri="{FF2B5EF4-FFF2-40B4-BE49-F238E27FC236}">
                <a16:creationId xmlns:a16="http://schemas.microsoft.com/office/drawing/2014/main" id="{159FD9C3-6B7F-3844-BB98-4413B2ED6FA7}"/>
              </a:ext>
            </a:extLst>
          </p:cNvPr>
          <p:cNvSpPr/>
          <p:nvPr/>
        </p:nvSpPr>
        <p:spPr>
          <a:xfrm>
            <a:off x="5586071" y="284229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35778802-0FDB-A844-8DFC-327F172F6EE6}"/>
              </a:ext>
            </a:extLst>
          </p:cNvPr>
          <p:cNvSpPr/>
          <p:nvPr/>
        </p:nvSpPr>
        <p:spPr>
          <a:xfrm>
            <a:off x="6876143" y="384032"/>
            <a:ext cx="5051997"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933C0B05-76DC-2948-B92C-0F3861689D57}"/>
              </a:ext>
            </a:extLst>
          </p:cNvPr>
          <p:cNvSpPr txBox="1"/>
          <p:nvPr/>
        </p:nvSpPr>
        <p:spPr>
          <a:xfrm>
            <a:off x="6609107" y="499902"/>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4. Those waterways then feed </a:t>
            </a:r>
          </a:p>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into local rivers.</a:t>
            </a:r>
          </a:p>
        </p:txBody>
      </p:sp>
      <p:pic>
        <p:nvPicPr>
          <p:cNvPr id="3" name="Picture 2" descr="A picture containing outdoor, nature, rock&#10;&#10;Description automatically generated">
            <a:extLst>
              <a:ext uri="{FF2B5EF4-FFF2-40B4-BE49-F238E27FC236}">
                <a16:creationId xmlns:a16="http://schemas.microsoft.com/office/drawing/2014/main" id="{C739436A-64C8-124F-B4B4-FA37D7DF5DDC}"/>
              </a:ext>
            </a:extLst>
          </p:cNvPr>
          <p:cNvPicPr>
            <a:picLocks noChangeAspect="1"/>
          </p:cNvPicPr>
          <p:nvPr/>
        </p:nvPicPr>
        <p:blipFill>
          <a:blip r:embed="rId4"/>
          <a:stretch>
            <a:fillRect/>
          </a:stretch>
        </p:blipFill>
        <p:spPr>
          <a:xfrm>
            <a:off x="351792" y="1810746"/>
            <a:ext cx="4882487" cy="3345458"/>
          </a:xfrm>
          <a:prstGeom prst="rect">
            <a:avLst/>
          </a:prstGeom>
        </p:spPr>
      </p:pic>
      <p:pic>
        <p:nvPicPr>
          <p:cNvPr id="5" name="Picture 4">
            <a:extLst>
              <a:ext uri="{FF2B5EF4-FFF2-40B4-BE49-F238E27FC236}">
                <a16:creationId xmlns:a16="http://schemas.microsoft.com/office/drawing/2014/main" id="{BA8AB7C0-07C6-DF43-B264-0EA0A0FAA52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Lst>
          </a:blip>
          <a:stretch>
            <a:fillRect/>
          </a:stretch>
        </p:blipFill>
        <p:spPr>
          <a:xfrm>
            <a:off x="7118125" y="1697623"/>
            <a:ext cx="4611175" cy="3458581"/>
          </a:xfrm>
          <a:prstGeom prst="rect">
            <a:avLst/>
          </a:prstGeom>
        </p:spPr>
      </p:pic>
      <p:sp>
        <p:nvSpPr>
          <p:cNvPr id="2" name="Slide Number Placeholder 1">
            <a:extLst>
              <a:ext uri="{FF2B5EF4-FFF2-40B4-BE49-F238E27FC236}">
                <a16:creationId xmlns:a16="http://schemas.microsoft.com/office/drawing/2014/main" id="{0AFA77B9-979E-AEDB-0E7C-3C1BFD65EEDA}"/>
              </a:ext>
            </a:extLst>
          </p:cNvPr>
          <p:cNvSpPr>
            <a:spLocks noGrp="1"/>
          </p:cNvSpPr>
          <p:nvPr>
            <p:ph type="sldNum" sz="quarter" idx="12"/>
          </p:nvPr>
        </p:nvSpPr>
        <p:spPr/>
        <p:txBody>
          <a:bodyPr/>
          <a:lstStyle/>
          <a:p>
            <a:fld id="{A49FEDE7-8061-9B4D-88A1-7EA83A94C31B}" type="slidenum">
              <a:rPr lang="en-TH" smtClean="0"/>
              <a:t>13</a:t>
            </a:fld>
            <a:endParaRPr lang="en-TH"/>
          </a:p>
        </p:txBody>
      </p:sp>
    </p:spTree>
    <p:extLst>
      <p:ext uri="{BB962C8B-B14F-4D97-AF65-F5344CB8AC3E}">
        <p14:creationId xmlns:p14="http://schemas.microsoft.com/office/powerpoint/2010/main" val="2992971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 name="TextBox 5">
            <a:extLst>
              <a:ext uri="{FF2B5EF4-FFF2-40B4-BE49-F238E27FC236}">
                <a16:creationId xmlns:a16="http://schemas.microsoft.com/office/drawing/2014/main" id="{3761F021-734D-6843-96C8-D75D6EF74CB6}"/>
              </a:ext>
            </a:extLst>
          </p:cNvPr>
          <p:cNvSpPr txBox="1"/>
          <p:nvPr/>
        </p:nvSpPr>
        <p:spPr>
          <a:xfrm>
            <a:off x="0" y="684567"/>
            <a:ext cx="5586071"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5. Rivers flow into the ocean.</a:t>
            </a:r>
          </a:p>
        </p:txBody>
      </p:sp>
      <p:sp>
        <p:nvSpPr>
          <p:cNvPr id="15" name="Right Arrow 14">
            <a:extLst>
              <a:ext uri="{FF2B5EF4-FFF2-40B4-BE49-F238E27FC236}">
                <a16:creationId xmlns:a16="http://schemas.microsoft.com/office/drawing/2014/main" id="{159FD9C3-6B7F-3844-BB98-4413B2ED6FA7}"/>
              </a:ext>
            </a:extLst>
          </p:cNvPr>
          <p:cNvSpPr/>
          <p:nvPr/>
        </p:nvSpPr>
        <p:spPr>
          <a:xfrm>
            <a:off x="5449216" y="2844384"/>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35778802-0FDB-A844-8DFC-327F172F6EE6}"/>
              </a:ext>
            </a:extLst>
          </p:cNvPr>
          <p:cNvSpPr/>
          <p:nvPr/>
        </p:nvSpPr>
        <p:spPr>
          <a:xfrm>
            <a:off x="6745077" y="384032"/>
            <a:ext cx="5322209"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933C0B05-76DC-2948-B92C-0F3861689D57}"/>
              </a:ext>
            </a:extLst>
          </p:cNvPr>
          <p:cNvSpPr txBox="1"/>
          <p:nvPr/>
        </p:nvSpPr>
        <p:spPr>
          <a:xfrm>
            <a:off x="6609107" y="499902"/>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6. Ocean currents send waste around the world and create “waste islands”.</a:t>
            </a:r>
          </a:p>
        </p:txBody>
      </p:sp>
      <p:pic>
        <p:nvPicPr>
          <p:cNvPr id="4" name="Picture 3" descr="An aerial view of a beach&#10;&#10;Description automatically generated with low confidence">
            <a:extLst>
              <a:ext uri="{FF2B5EF4-FFF2-40B4-BE49-F238E27FC236}">
                <a16:creationId xmlns:a16="http://schemas.microsoft.com/office/drawing/2014/main" id="{AEC64384-5960-2A4D-ACEA-0C2FF2DD33F9}"/>
              </a:ext>
            </a:extLst>
          </p:cNvPr>
          <p:cNvPicPr>
            <a:picLocks noChangeAspect="1"/>
          </p:cNvPicPr>
          <p:nvPr/>
        </p:nvPicPr>
        <p:blipFill>
          <a:blip r:embed="rId4"/>
          <a:stretch>
            <a:fillRect/>
          </a:stretch>
        </p:blipFill>
        <p:spPr>
          <a:xfrm>
            <a:off x="267036" y="1700142"/>
            <a:ext cx="5000099" cy="3308586"/>
          </a:xfrm>
          <a:prstGeom prst="rect">
            <a:avLst/>
          </a:prstGeom>
        </p:spPr>
      </p:pic>
      <p:pic>
        <p:nvPicPr>
          <p:cNvPr id="3" name="Picture 2" descr="Map&#10;&#10;Description automatically generated">
            <a:extLst>
              <a:ext uri="{FF2B5EF4-FFF2-40B4-BE49-F238E27FC236}">
                <a16:creationId xmlns:a16="http://schemas.microsoft.com/office/drawing/2014/main" id="{1AD8EBDD-B5DE-4642-9CB0-43C065F4D5DF}"/>
              </a:ext>
            </a:extLst>
          </p:cNvPr>
          <p:cNvPicPr>
            <a:picLocks noChangeAspect="1"/>
          </p:cNvPicPr>
          <p:nvPr/>
        </p:nvPicPr>
        <p:blipFill>
          <a:blip r:embed="rId5"/>
          <a:stretch>
            <a:fillRect/>
          </a:stretch>
        </p:blipFill>
        <p:spPr>
          <a:xfrm>
            <a:off x="6745077" y="1700142"/>
            <a:ext cx="5197065" cy="3302000"/>
          </a:xfrm>
          <a:prstGeom prst="rect">
            <a:avLst/>
          </a:prstGeom>
        </p:spPr>
      </p:pic>
      <p:pic>
        <p:nvPicPr>
          <p:cNvPr id="10" name="Picture 9" descr="A picture containing outdoor, sky, ground, water&#10;&#10;Description automatically generated">
            <a:extLst>
              <a:ext uri="{FF2B5EF4-FFF2-40B4-BE49-F238E27FC236}">
                <a16:creationId xmlns:a16="http://schemas.microsoft.com/office/drawing/2014/main" id="{E295A44E-8F15-D690-364E-33083D1C6D04}"/>
              </a:ext>
            </a:extLst>
          </p:cNvPr>
          <p:cNvPicPr>
            <a:picLocks noChangeAspect="1"/>
          </p:cNvPicPr>
          <p:nvPr/>
        </p:nvPicPr>
        <p:blipFill>
          <a:blip r:embed="rId6"/>
          <a:stretch>
            <a:fillRect/>
          </a:stretch>
        </p:blipFill>
        <p:spPr>
          <a:xfrm>
            <a:off x="6741900" y="1597457"/>
            <a:ext cx="5322208" cy="3560402"/>
          </a:xfrm>
          <a:prstGeom prst="rect">
            <a:avLst/>
          </a:prstGeom>
        </p:spPr>
      </p:pic>
      <p:sp>
        <p:nvSpPr>
          <p:cNvPr id="2" name="Slide Number Placeholder 1">
            <a:extLst>
              <a:ext uri="{FF2B5EF4-FFF2-40B4-BE49-F238E27FC236}">
                <a16:creationId xmlns:a16="http://schemas.microsoft.com/office/drawing/2014/main" id="{757F05C7-62CD-5BAD-1E80-F1163CD5E6EF}"/>
              </a:ext>
            </a:extLst>
          </p:cNvPr>
          <p:cNvSpPr>
            <a:spLocks noGrp="1"/>
          </p:cNvSpPr>
          <p:nvPr>
            <p:ph type="sldNum" sz="quarter" idx="12"/>
          </p:nvPr>
        </p:nvSpPr>
        <p:spPr/>
        <p:txBody>
          <a:bodyPr/>
          <a:lstStyle/>
          <a:p>
            <a:fld id="{A49FEDE7-8061-9B4D-88A1-7EA83A94C31B}" type="slidenum">
              <a:rPr lang="en-TH" smtClean="0"/>
              <a:t>14</a:t>
            </a:fld>
            <a:endParaRPr lang="en-TH"/>
          </a:p>
        </p:txBody>
      </p:sp>
    </p:spTree>
    <p:extLst>
      <p:ext uri="{BB962C8B-B14F-4D97-AF65-F5344CB8AC3E}">
        <p14:creationId xmlns:p14="http://schemas.microsoft.com/office/powerpoint/2010/main" val="26160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558969"/>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How do we prevent ocean waste?</a:t>
            </a:r>
          </a:p>
        </p:txBody>
      </p:sp>
      <p:sp>
        <p:nvSpPr>
          <p:cNvPr id="12" name="Rounded Rectangle 11">
            <a:extLst>
              <a:ext uri="{FF2B5EF4-FFF2-40B4-BE49-F238E27FC236}">
                <a16:creationId xmlns:a16="http://schemas.microsoft.com/office/drawing/2014/main" id="{438D0505-E473-4D49-B2BC-9C540D9552DA}"/>
              </a:ext>
            </a:extLst>
          </p:cNvPr>
          <p:cNvSpPr/>
          <p:nvPr/>
        </p:nvSpPr>
        <p:spPr>
          <a:xfrm>
            <a:off x="3663361" y="1575912"/>
            <a:ext cx="5257884" cy="52604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1" name="Rounded Rectangle 10">
            <a:extLst>
              <a:ext uri="{FF2B5EF4-FFF2-40B4-BE49-F238E27FC236}">
                <a16:creationId xmlns:a16="http://schemas.microsoft.com/office/drawing/2014/main" id="{52551E0C-AF15-8B47-A755-8BA21D9D57E3}"/>
              </a:ext>
            </a:extLst>
          </p:cNvPr>
          <p:cNvSpPr/>
          <p:nvPr/>
        </p:nvSpPr>
        <p:spPr>
          <a:xfrm>
            <a:off x="3663361" y="1510256"/>
            <a:ext cx="5257884" cy="526046"/>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8" name="TextBox 7">
            <a:extLst>
              <a:ext uri="{FF2B5EF4-FFF2-40B4-BE49-F238E27FC236}">
                <a16:creationId xmlns:a16="http://schemas.microsoft.com/office/drawing/2014/main" id="{67F130DA-4BB7-5947-80A2-4E030B029E43}"/>
              </a:ext>
            </a:extLst>
          </p:cNvPr>
          <p:cNvSpPr txBox="1"/>
          <p:nvPr/>
        </p:nvSpPr>
        <p:spPr>
          <a:xfrm>
            <a:off x="2543543" y="1574637"/>
            <a:ext cx="7387635"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Practice The 3 Steps to Recycling</a:t>
            </a:r>
          </a:p>
        </p:txBody>
      </p:sp>
      <p:sp>
        <p:nvSpPr>
          <p:cNvPr id="13" name="Oval 12">
            <a:extLst>
              <a:ext uri="{FF2B5EF4-FFF2-40B4-BE49-F238E27FC236}">
                <a16:creationId xmlns:a16="http://schemas.microsoft.com/office/drawing/2014/main" id="{E3B190A6-B86D-0647-9849-8C644C370F5F}"/>
              </a:ext>
            </a:extLst>
          </p:cNvPr>
          <p:cNvSpPr/>
          <p:nvPr/>
        </p:nvSpPr>
        <p:spPr>
          <a:xfrm>
            <a:off x="323099"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Oval 13">
            <a:extLst>
              <a:ext uri="{FF2B5EF4-FFF2-40B4-BE49-F238E27FC236}">
                <a16:creationId xmlns:a16="http://schemas.microsoft.com/office/drawing/2014/main" id="{BDFD7B4B-259C-F642-88BA-B8711A44B99D}"/>
              </a:ext>
            </a:extLst>
          </p:cNvPr>
          <p:cNvSpPr/>
          <p:nvPr/>
        </p:nvSpPr>
        <p:spPr>
          <a:xfrm>
            <a:off x="269462"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5" name="Rectangle 14">
            <a:extLst>
              <a:ext uri="{FF2B5EF4-FFF2-40B4-BE49-F238E27FC236}">
                <a16:creationId xmlns:a16="http://schemas.microsoft.com/office/drawing/2014/main" id="{C0E6DD51-0AFC-304B-8E9A-6C12427C56F9}"/>
              </a:ext>
            </a:extLst>
          </p:cNvPr>
          <p:cNvSpPr/>
          <p:nvPr/>
        </p:nvSpPr>
        <p:spPr>
          <a:xfrm>
            <a:off x="314046"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AE58F3FC-B83A-F54B-8E69-BACD641916B5}"/>
              </a:ext>
            </a:extLst>
          </p:cNvPr>
          <p:cNvSpPr/>
          <p:nvPr/>
        </p:nvSpPr>
        <p:spPr>
          <a:xfrm>
            <a:off x="766309" y="2467196"/>
            <a:ext cx="3397983" cy="437043"/>
          </a:xfrm>
          <a:prstGeom prst="rect">
            <a:avLst/>
          </a:prstGeom>
        </p:spPr>
        <p:txBody>
          <a:bodyPr wrap="square">
            <a:spAutoFit/>
          </a:bodyPr>
          <a:lstStyle/>
          <a:p>
            <a:pPr algn="thaiDist">
              <a:lnSpc>
                <a:spcPct val="120000"/>
              </a:lnSpc>
            </a:pPr>
            <a:r>
              <a:rPr lang="en-US" sz="2000" b="1" dirty="0">
                <a:solidFill>
                  <a:srgbClr val="262626"/>
                </a:solidFill>
              </a:rPr>
              <a:t>Know what you can recycle</a:t>
            </a:r>
            <a:endParaRPr lang="en-US" sz="2000" dirty="0">
              <a:solidFill>
                <a:srgbClr val="262626"/>
              </a:solidFill>
            </a:endParaRPr>
          </a:p>
        </p:txBody>
      </p:sp>
      <p:sp>
        <p:nvSpPr>
          <p:cNvPr id="17" name="Oval 16">
            <a:extLst>
              <a:ext uri="{FF2B5EF4-FFF2-40B4-BE49-F238E27FC236}">
                <a16:creationId xmlns:a16="http://schemas.microsoft.com/office/drawing/2014/main" id="{A21C4034-2DBC-DB43-9E00-79CFABE8ED3C}"/>
              </a:ext>
            </a:extLst>
          </p:cNvPr>
          <p:cNvSpPr/>
          <p:nvPr/>
        </p:nvSpPr>
        <p:spPr>
          <a:xfrm>
            <a:off x="4077968"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Oval 17">
            <a:extLst>
              <a:ext uri="{FF2B5EF4-FFF2-40B4-BE49-F238E27FC236}">
                <a16:creationId xmlns:a16="http://schemas.microsoft.com/office/drawing/2014/main" id="{1A009F7D-3934-6747-9F81-33DAF6B067CD}"/>
              </a:ext>
            </a:extLst>
          </p:cNvPr>
          <p:cNvSpPr/>
          <p:nvPr/>
        </p:nvSpPr>
        <p:spPr>
          <a:xfrm>
            <a:off x="4024331"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Rectangle 18">
            <a:extLst>
              <a:ext uri="{FF2B5EF4-FFF2-40B4-BE49-F238E27FC236}">
                <a16:creationId xmlns:a16="http://schemas.microsoft.com/office/drawing/2014/main" id="{79398D40-86B1-A441-BEB6-AA5FD016EB82}"/>
              </a:ext>
            </a:extLst>
          </p:cNvPr>
          <p:cNvSpPr/>
          <p:nvPr/>
        </p:nvSpPr>
        <p:spPr>
          <a:xfrm>
            <a:off x="4068915"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20" name="Rectangle 19">
            <a:extLst>
              <a:ext uri="{FF2B5EF4-FFF2-40B4-BE49-F238E27FC236}">
                <a16:creationId xmlns:a16="http://schemas.microsoft.com/office/drawing/2014/main" id="{9ABFC640-D849-2142-ABBD-F1B88BB892A0}"/>
              </a:ext>
            </a:extLst>
          </p:cNvPr>
          <p:cNvSpPr/>
          <p:nvPr/>
        </p:nvSpPr>
        <p:spPr>
          <a:xfrm>
            <a:off x="4521178" y="2467196"/>
            <a:ext cx="3397983" cy="806375"/>
          </a:xfrm>
          <a:prstGeom prst="rect">
            <a:avLst/>
          </a:prstGeom>
        </p:spPr>
        <p:txBody>
          <a:bodyPr wrap="square">
            <a:spAutoFit/>
          </a:bodyPr>
          <a:lstStyle/>
          <a:p>
            <a:pPr algn="ctr">
              <a:lnSpc>
                <a:spcPct val="120000"/>
              </a:lnSpc>
            </a:pPr>
            <a:r>
              <a:rPr lang="en-US" sz="2000" b="1" dirty="0">
                <a:solidFill>
                  <a:srgbClr val="262626"/>
                </a:solidFill>
              </a:rPr>
              <a:t>Empty, clean, and dry before putting in the bin.</a:t>
            </a:r>
          </a:p>
        </p:txBody>
      </p:sp>
      <p:sp>
        <p:nvSpPr>
          <p:cNvPr id="21" name="Oval 20">
            <a:extLst>
              <a:ext uri="{FF2B5EF4-FFF2-40B4-BE49-F238E27FC236}">
                <a16:creationId xmlns:a16="http://schemas.microsoft.com/office/drawing/2014/main" id="{EEECFF62-DAE3-2E46-AE39-BFCA8DE4FF9E}"/>
              </a:ext>
            </a:extLst>
          </p:cNvPr>
          <p:cNvSpPr/>
          <p:nvPr/>
        </p:nvSpPr>
        <p:spPr>
          <a:xfrm>
            <a:off x="8353350"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2" name="Oval 21">
            <a:extLst>
              <a:ext uri="{FF2B5EF4-FFF2-40B4-BE49-F238E27FC236}">
                <a16:creationId xmlns:a16="http://schemas.microsoft.com/office/drawing/2014/main" id="{598CE976-F4B8-E048-B9E0-69CF5DB3D8BE}"/>
              </a:ext>
            </a:extLst>
          </p:cNvPr>
          <p:cNvSpPr/>
          <p:nvPr/>
        </p:nvSpPr>
        <p:spPr>
          <a:xfrm>
            <a:off x="8299713"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Rectangle 22">
            <a:extLst>
              <a:ext uri="{FF2B5EF4-FFF2-40B4-BE49-F238E27FC236}">
                <a16:creationId xmlns:a16="http://schemas.microsoft.com/office/drawing/2014/main" id="{87F92F24-6175-B84C-9CC1-049592BB14AA}"/>
              </a:ext>
            </a:extLst>
          </p:cNvPr>
          <p:cNvSpPr/>
          <p:nvPr/>
        </p:nvSpPr>
        <p:spPr>
          <a:xfrm>
            <a:off x="8344297"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sp>
        <p:nvSpPr>
          <p:cNvPr id="24" name="Rectangle 23">
            <a:extLst>
              <a:ext uri="{FF2B5EF4-FFF2-40B4-BE49-F238E27FC236}">
                <a16:creationId xmlns:a16="http://schemas.microsoft.com/office/drawing/2014/main" id="{0B8C2FA8-70C3-974E-94DD-8810C45F01C0}"/>
              </a:ext>
            </a:extLst>
          </p:cNvPr>
          <p:cNvSpPr/>
          <p:nvPr/>
        </p:nvSpPr>
        <p:spPr>
          <a:xfrm>
            <a:off x="8578194" y="2467196"/>
            <a:ext cx="3397983" cy="806375"/>
          </a:xfrm>
          <a:prstGeom prst="rect">
            <a:avLst/>
          </a:prstGeom>
        </p:spPr>
        <p:txBody>
          <a:bodyPr wrap="square">
            <a:spAutoFit/>
          </a:bodyPr>
          <a:lstStyle/>
          <a:p>
            <a:pPr algn="ctr">
              <a:lnSpc>
                <a:spcPct val="120000"/>
              </a:lnSpc>
            </a:pPr>
            <a:r>
              <a:rPr lang="en-US" sz="2000" b="1" dirty="0">
                <a:solidFill>
                  <a:srgbClr val="262626"/>
                </a:solidFill>
              </a:rPr>
              <a:t>Put recyclables into the correct recycling bin.</a:t>
            </a:r>
          </a:p>
        </p:txBody>
      </p:sp>
      <p:pic>
        <p:nvPicPr>
          <p:cNvPr id="25" name="Picture 24" descr="A picture containing plastic, vessel, jar&#10;&#10;Description automatically generated">
            <a:extLst>
              <a:ext uri="{FF2B5EF4-FFF2-40B4-BE49-F238E27FC236}">
                <a16:creationId xmlns:a16="http://schemas.microsoft.com/office/drawing/2014/main" id="{A2414E36-5BC1-AA43-90A2-1D37AAEE10F2}"/>
              </a:ext>
            </a:extLst>
          </p:cNvPr>
          <p:cNvPicPr>
            <a:picLocks noChangeAspect="1"/>
          </p:cNvPicPr>
          <p:nvPr/>
        </p:nvPicPr>
        <p:blipFill>
          <a:blip r:embed="rId5"/>
          <a:stretch>
            <a:fillRect/>
          </a:stretch>
        </p:blipFill>
        <p:spPr>
          <a:xfrm>
            <a:off x="859908" y="3136610"/>
            <a:ext cx="1091597" cy="1307007"/>
          </a:xfrm>
          <a:prstGeom prst="rect">
            <a:avLst/>
          </a:prstGeom>
        </p:spPr>
      </p:pic>
      <p:pic>
        <p:nvPicPr>
          <p:cNvPr id="26" name="Picture 25" descr="Icon&#10;&#10;Description automatically generated">
            <a:extLst>
              <a:ext uri="{FF2B5EF4-FFF2-40B4-BE49-F238E27FC236}">
                <a16:creationId xmlns:a16="http://schemas.microsoft.com/office/drawing/2014/main" id="{0216C731-9348-7648-B622-A9C19EF45B04}"/>
              </a:ext>
            </a:extLst>
          </p:cNvPr>
          <p:cNvPicPr>
            <a:picLocks noChangeAspect="1"/>
          </p:cNvPicPr>
          <p:nvPr/>
        </p:nvPicPr>
        <p:blipFill rotWithShape="1">
          <a:blip r:embed="rId6"/>
          <a:srcRect r="4" b="18"/>
          <a:stretch/>
        </p:blipFill>
        <p:spPr>
          <a:xfrm>
            <a:off x="1837485" y="4083307"/>
            <a:ext cx="702222" cy="628629"/>
          </a:xfrm>
          <a:prstGeom prst="rect">
            <a:avLst/>
          </a:prstGeom>
        </p:spPr>
      </p:pic>
      <p:pic>
        <p:nvPicPr>
          <p:cNvPr id="27" name="Picture 26" descr="A bottle of water&#10;&#10;Description automatically generated with low confidence">
            <a:extLst>
              <a:ext uri="{FF2B5EF4-FFF2-40B4-BE49-F238E27FC236}">
                <a16:creationId xmlns:a16="http://schemas.microsoft.com/office/drawing/2014/main" id="{0CDFDEB3-F901-4944-A4FD-5EB6520CE555}"/>
              </a:ext>
            </a:extLst>
          </p:cNvPr>
          <p:cNvPicPr>
            <a:picLocks noChangeAspect="1"/>
          </p:cNvPicPr>
          <p:nvPr/>
        </p:nvPicPr>
        <p:blipFill>
          <a:blip r:embed="rId7"/>
          <a:stretch>
            <a:fillRect/>
          </a:stretch>
        </p:blipFill>
        <p:spPr>
          <a:xfrm>
            <a:off x="2284675" y="3172835"/>
            <a:ext cx="977016" cy="1241624"/>
          </a:xfrm>
          <a:prstGeom prst="rect">
            <a:avLst/>
          </a:prstGeom>
        </p:spPr>
      </p:pic>
      <p:pic>
        <p:nvPicPr>
          <p:cNvPr id="28" name="Picture 27" descr="A close up of a roll of tape&#10;&#10;Description automatically generated with low confidence">
            <a:extLst>
              <a:ext uri="{FF2B5EF4-FFF2-40B4-BE49-F238E27FC236}">
                <a16:creationId xmlns:a16="http://schemas.microsoft.com/office/drawing/2014/main" id="{2F29D788-FFEC-074C-A27B-99FC529AEB5C}"/>
              </a:ext>
            </a:extLst>
          </p:cNvPr>
          <p:cNvPicPr>
            <a:picLocks noChangeAspect="1"/>
          </p:cNvPicPr>
          <p:nvPr/>
        </p:nvPicPr>
        <p:blipFill>
          <a:blip r:embed="rId8"/>
          <a:stretch>
            <a:fillRect/>
          </a:stretch>
        </p:blipFill>
        <p:spPr>
          <a:xfrm>
            <a:off x="2541114" y="4623533"/>
            <a:ext cx="565179" cy="1069200"/>
          </a:xfrm>
          <a:prstGeom prst="rect">
            <a:avLst/>
          </a:prstGeom>
        </p:spPr>
      </p:pic>
      <p:pic>
        <p:nvPicPr>
          <p:cNvPr id="29" name="Picture 28" descr="A picture containing box, stationary, container, envelope&#10;&#10;Description automatically generated">
            <a:extLst>
              <a:ext uri="{FF2B5EF4-FFF2-40B4-BE49-F238E27FC236}">
                <a16:creationId xmlns:a16="http://schemas.microsoft.com/office/drawing/2014/main" id="{53CF2A69-2F5C-5349-B48C-B4B46AC74D5B}"/>
              </a:ext>
            </a:extLst>
          </p:cNvPr>
          <p:cNvPicPr>
            <a:picLocks noChangeAspect="1"/>
          </p:cNvPicPr>
          <p:nvPr/>
        </p:nvPicPr>
        <p:blipFill>
          <a:blip r:embed="rId9"/>
          <a:stretch>
            <a:fillRect/>
          </a:stretch>
        </p:blipFill>
        <p:spPr>
          <a:xfrm>
            <a:off x="659035" y="4675988"/>
            <a:ext cx="1430368" cy="1069200"/>
          </a:xfrm>
          <a:prstGeom prst="rect">
            <a:avLst/>
          </a:prstGeom>
        </p:spPr>
      </p:pic>
      <p:pic>
        <p:nvPicPr>
          <p:cNvPr id="33" name="Picture 32" descr="A picture containing wall, indoor, person, cluttered&#10;&#10;Description automatically generated">
            <a:extLst>
              <a:ext uri="{FF2B5EF4-FFF2-40B4-BE49-F238E27FC236}">
                <a16:creationId xmlns:a16="http://schemas.microsoft.com/office/drawing/2014/main" id="{6214FB82-0D98-9E43-9778-997D733E743F}"/>
              </a:ext>
            </a:extLst>
          </p:cNvPr>
          <p:cNvPicPr>
            <a:picLocks noChangeAspect="1"/>
          </p:cNvPicPr>
          <p:nvPr/>
        </p:nvPicPr>
        <p:blipFill rotWithShape="1">
          <a:blip r:embed="rId10"/>
          <a:srcRect r="-9" b="5"/>
          <a:stretch/>
        </p:blipFill>
        <p:spPr>
          <a:xfrm>
            <a:off x="8154886" y="3335133"/>
            <a:ext cx="3868999" cy="2222973"/>
          </a:xfrm>
          <a:prstGeom prst="rect">
            <a:avLst/>
          </a:prstGeom>
        </p:spPr>
      </p:pic>
      <p:pic>
        <p:nvPicPr>
          <p:cNvPr id="31" name="Picture 30">
            <a:extLst>
              <a:ext uri="{FF2B5EF4-FFF2-40B4-BE49-F238E27FC236}">
                <a16:creationId xmlns:a16="http://schemas.microsoft.com/office/drawing/2014/main" id="{CA1507A5-A309-8D40-9BE7-7C7A520376E4}"/>
              </a:ext>
            </a:extLst>
          </p:cNvPr>
          <p:cNvPicPr>
            <a:picLocks noChangeAspect="1"/>
          </p:cNvPicPr>
          <p:nvPr/>
        </p:nvPicPr>
        <p:blipFill rotWithShape="1">
          <a:blip r:embed="rId11"/>
          <a:srcRect t="-927" r="-5" b="-13"/>
          <a:stretch/>
        </p:blipFill>
        <p:spPr>
          <a:xfrm>
            <a:off x="4529928" y="3344738"/>
            <a:ext cx="3271752" cy="2222973"/>
          </a:xfrm>
          <a:prstGeom prst="rect">
            <a:avLst/>
          </a:prstGeom>
        </p:spPr>
      </p:pic>
      <p:pic>
        <p:nvPicPr>
          <p:cNvPr id="30" name="Picture 29" descr="Icon&#10;&#10;Description automatically generated">
            <a:extLst>
              <a:ext uri="{FF2B5EF4-FFF2-40B4-BE49-F238E27FC236}">
                <a16:creationId xmlns:a16="http://schemas.microsoft.com/office/drawing/2014/main" id="{7CA4984F-B6D4-BFC6-97F5-43E54848D156}"/>
              </a:ext>
            </a:extLst>
          </p:cNvPr>
          <p:cNvPicPr>
            <a:picLocks noChangeAspect="1"/>
          </p:cNvPicPr>
          <p:nvPr/>
        </p:nvPicPr>
        <p:blipFill>
          <a:blip r:embed="rId12"/>
          <a:stretch>
            <a:fillRect/>
          </a:stretch>
        </p:blipFill>
        <p:spPr>
          <a:xfrm>
            <a:off x="42387" y="11896"/>
            <a:ext cx="1865489" cy="1865489"/>
          </a:xfrm>
          <a:prstGeom prst="rect">
            <a:avLst/>
          </a:prstGeom>
        </p:spPr>
      </p:pic>
      <p:pic>
        <p:nvPicPr>
          <p:cNvPr id="34" name="Picture 33" descr="Icon&#10;&#10;Description automatically generated">
            <a:extLst>
              <a:ext uri="{FF2B5EF4-FFF2-40B4-BE49-F238E27FC236}">
                <a16:creationId xmlns:a16="http://schemas.microsoft.com/office/drawing/2014/main" id="{2A496A88-127B-7180-91C8-8AE0470C4A13}"/>
              </a:ext>
            </a:extLst>
          </p:cNvPr>
          <p:cNvPicPr>
            <a:picLocks noChangeAspect="1"/>
          </p:cNvPicPr>
          <p:nvPr/>
        </p:nvPicPr>
        <p:blipFill>
          <a:blip r:embed="rId12"/>
          <a:stretch>
            <a:fillRect/>
          </a:stretch>
        </p:blipFill>
        <p:spPr>
          <a:xfrm>
            <a:off x="10192578" y="11896"/>
            <a:ext cx="1865489" cy="1865489"/>
          </a:xfrm>
          <a:prstGeom prst="rect">
            <a:avLst/>
          </a:prstGeom>
        </p:spPr>
      </p:pic>
      <p:sp>
        <p:nvSpPr>
          <p:cNvPr id="2" name="Slide Number Placeholder 1">
            <a:extLst>
              <a:ext uri="{FF2B5EF4-FFF2-40B4-BE49-F238E27FC236}">
                <a16:creationId xmlns:a16="http://schemas.microsoft.com/office/drawing/2014/main" id="{A68583E3-E291-22B3-58BE-8891C1E993EE}"/>
              </a:ext>
            </a:extLst>
          </p:cNvPr>
          <p:cNvSpPr>
            <a:spLocks noGrp="1"/>
          </p:cNvSpPr>
          <p:nvPr>
            <p:ph type="sldNum" sz="quarter" idx="12"/>
          </p:nvPr>
        </p:nvSpPr>
        <p:spPr/>
        <p:txBody>
          <a:bodyPr/>
          <a:lstStyle/>
          <a:p>
            <a:fld id="{A49FEDE7-8061-9B4D-88A1-7EA83A94C31B}" type="slidenum">
              <a:rPr lang="en-TH" smtClean="0"/>
              <a:t>15</a:t>
            </a:fld>
            <a:endParaRPr lang="en-TH"/>
          </a:p>
        </p:txBody>
      </p:sp>
    </p:spTree>
    <p:extLst>
      <p:ext uri="{BB962C8B-B14F-4D97-AF65-F5344CB8AC3E}">
        <p14:creationId xmlns:p14="http://schemas.microsoft.com/office/powerpoint/2010/main" val="33533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par>
                                <p:cTn id="8" presetID="21" presetClass="entr" presetSubtype="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734946"/>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Recycling Tips we can share to inspire others to recycle.</a:t>
            </a:r>
          </a:p>
        </p:txBody>
      </p:sp>
      <p:sp>
        <p:nvSpPr>
          <p:cNvPr id="34" name="Rounded Rectangle 33">
            <a:extLst>
              <a:ext uri="{FF2B5EF4-FFF2-40B4-BE49-F238E27FC236}">
                <a16:creationId xmlns:a16="http://schemas.microsoft.com/office/drawing/2014/main" id="{73918A02-68C2-2E4E-A464-0A3EAF3A9487}"/>
              </a:ext>
            </a:extLst>
          </p:cNvPr>
          <p:cNvSpPr/>
          <p:nvPr/>
        </p:nvSpPr>
        <p:spPr>
          <a:xfrm>
            <a:off x="284593" y="1674646"/>
            <a:ext cx="4844620" cy="1133584"/>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2" name="TextBox 31">
            <a:extLst>
              <a:ext uri="{FF2B5EF4-FFF2-40B4-BE49-F238E27FC236}">
                <a16:creationId xmlns:a16="http://schemas.microsoft.com/office/drawing/2014/main" id="{AA7F59A0-7ECE-C941-AF11-1B084F21D128}"/>
              </a:ext>
            </a:extLst>
          </p:cNvPr>
          <p:cNvSpPr txBox="1"/>
          <p:nvPr/>
        </p:nvSpPr>
        <p:spPr>
          <a:xfrm>
            <a:off x="311356" y="1760052"/>
            <a:ext cx="4844620" cy="1015663"/>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rPr>
              <a:t>Find the #1 on the bottom of plastic bottles and recycle it. </a:t>
            </a:r>
            <a:r>
              <a:rPr lang="en-US" sz="2000" dirty="0">
                <a:solidFill>
                  <a:schemeClr val="bg1"/>
                </a:solidFill>
                <a:latin typeface="Calibri" panose="020F0502020204030204" pitchFamily="34" charset="0"/>
                <a:ea typeface="SimSun" panose="02010600030101010101" pitchFamily="2" charset="-122"/>
                <a:cs typeface="Calibri" panose="020F0502020204030204" pitchFamily="34" charset="0"/>
              </a:rPr>
              <a:t>#1 PET plastic bottles are fully recyclable.</a:t>
            </a:r>
          </a:p>
        </p:txBody>
      </p:sp>
      <p:sp>
        <p:nvSpPr>
          <p:cNvPr id="35" name="Rounded Rectangle 34">
            <a:extLst>
              <a:ext uri="{FF2B5EF4-FFF2-40B4-BE49-F238E27FC236}">
                <a16:creationId xmlns:a16="http://schemas.microsoft.com/office/drawing/2014/main" id="{BBEF8E03-2FF4-E148-A37C-9D2E5A5093FE}"/>
              </a:ext>
            </a:extLst>
          </p:cNvPr>
          <p:cNvSpPr/>
          <p:nvPr/>
        </p:nvSpPr>
        <p:spPr>
          <a:xfrm>
            <a:off x="6777037" y="1674646"/>
            <a:ext cx="4844620" cy="113358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6" name="TextBox 35">
            <a:extLst>
              <a:ext uri="{FF2B5EF4-FFF2-40B4-BE49-F238E27FC236}">
                <a16:creationId xmlns:a16="http://schemas.microsoft.com/office/drawing/2014/main" id="{88AE90FD-250C-BB4A-8B0C-E877FEE0C042}"/>
              </a:ext>
            </a:extLst>
          </p:cNvPr>
          <p:cNvSpPr txBox="1"/>
          <p:nvPr/>
        </p:nvSpPr>
        <p:spPr>
          <a:xfrm>
            <a:off x="6940168" y="1894062"/>
            <a:ext cx="4844620"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rPr>
              <a:t>Recycle items into the correct recycling bin where you see the recycling symbol.</a:t>
            </a:r>
          </a:p>
        </p:txBody>
      </p:sp>
      <p:pic>
        <p:nvPicPr>
          <p:cNvPr id="37" name="Picture 36" descr="A picture containing orange&#10;&#10;Description automatically generated">
            <a:extLst>
              <a:ext uri="{FF2B5EF4-FFF2-40B4-BE49-F238E27FC236}">
                <a16:creationId xmlns:a16="http://schemas.microsoft.com/office/drawing/2014/main" id="{842C176C-8070-5544-9B0D-38947A309130}"/>
              </a:ext>
            </a:extLst>
          </p:cNvPr>
          <p:cNvPicPr>
            <a:picLocks noChangeAspect="1"/>
          </p:cNvPicPr>
          <p:nvPr/>
        </p:nvPicPr>
        <p:blipFill rotWithShape="1">
          <a:blip r:embed="rId5"/>
          <a:srcRect r="-1" b="-2"/>
          <a:stretch/>
        </p:blipFill>
        <p:spPr>
          <a:xfrm>
            <a:off x="9129712" y="3115145"/>
            <a:ext cx="2386559" cy="2441272"/>
          </a:xfrm>
          <a:prstGeom prst="rect">
            <a:avLst/>
          </a:prstGeom>
        </p:spPr>
      </p:pic>
      <p:pic>
        <p:nvPicPr>
          <p:cNvPr id="3" name="Picture 2" descr="A person holding a green sign&#10;&#10;Description automatically generated with medium confidence">
            <a:extLst>
              <a:ext uri="{FF2B5EF4-FFF2-40B4-BE49-F238E27FC236}">
                <a16:creationId xmlns:a16="http://schemas.microsoft.com/office/drawing/2014/main" id="{0E6C485F-E0F4-5A4C-B8BB-56A5E8913F4B}"/>
              </a:ext>
            </a:extLst>
          </p:cNvPr>
          <p:cNvPicPr>
            <a:picLocks noChangeAspect="1"/>
          </p:cNvPicPr>
          <p:nvPr/>
        </p:nvPicPr>
        <p:blipFill rotWithShape="1">
          <a:blip r:embed="rId6"/>
          <a:srcRect r="-2" b="9"/>
          <a:stretch/>
        </p:blipFill>
        <p:spPr>
          <a:xfrm>
            <a:off x="6777037" y="3115145"/>
            <a:ext cx="2189543" cy="2441272"/>
          </a:xfrm>
          <a:prstGeom prst="rect">
            <a:avLst/>
          </a:prstGeom>
        </p:spPr>
      </p:pic>
      <p:pic>
        <p:nvPicPr>
          <p:cNvPr id="9" name="Picture 8">
            <a:extLst>
              <a:ext uri="{FF2B5EF4-FFF2-40B4-BE49-F238E27FC236}">
                <a16:creationId xmlns:a16="http://schemas.microsoft.com/office/drawing/2014/main" id="{0E2BF454-68A0-784F-B96D-B9F0CC895861}"/>
              </a:ext>
            </a:extLst>
          </p:cNvPr>
          <p:cNvPicPr>
            <a:picLocks noChangeAspect="1"/>
          </p:cNvPicPr>
          <p:nvPr/>
        </p:nvPicPr>
        <p:blipFill>
          <a:blip r:embed="rId7"/>
          <a:stretch>
            <a:fillRect/>
          </a:stretch>
        </p:blipFill>
        <p:spPr>
          <a:xfrm>
            <a:off x="6169817" y="2901957"/>
            <a:ext cx="1214440" cy="809627"/>
          </a:xfrm>
          <a:prstGeom prst="rect">
            <a:avLst/>
          </a:prstGeom>
        </p:spPr>
      </p:pic>
      <p:pic>
        <p:nvPicPr>
          <p:cNvPr id="40" name="Picture 39" descr="Icon&#10;&#10;Description automatically generated">
            <a:extLst>
              <a:ext uri="{FF2B5EF4-FFF2-40B4-BE49-F238E27FC236}">
                <a16:creationId xmlns:a16="http://schemas.microsoft.com/office/drawing/2014/main" id="{00EF212C-0E7D-2F4B-BA1E-694B669B8EE7}"/>
              </a:ext>
            </a:extLst>
          </p:cNvPr>
          <p:cNvPicPr>
            <a:picLocks noChangeAspect="1"/>
          </p:cNvPicPr>
          <p:nvPr/>
        </p:nvPicPr>
        <p:blipFill>
          <a:blip r:embed="rId8"/>
          <a:stretch>
            <a:fillRect/>
          </a:stretch>
        </p:blipFill>
        <p:spPr>
          <a:xfrm>
            <a:off x="10708205" y="2928741"/>
            <a:ext cx="1214440" cy="809627"/>
          </a:xfrm>
          <a:prstGeom prst="rect">
            <a:avLst/>
          </a:prstGeom>
        </p:spPr>
      </p:pic>
      <p:pic>
        <p:nvPicPr>
          <p:cNvPr id="4" name="Picture 3" descr="A picture containing car, black, close&#10;&#10;Description automatically generated">
            <a:extLst>
              <a:ext uri="{FF2B5EF4-FFF2-40B4-BE49-F238E27FC236}">
                <a16:creationId xmlns:a16="http://schemas.microsoft.com/office/drawing/2014/main" id="{1AC0B570-282F-DD47-BBB5-CFCF7C42FDB4}"/>
              </a:ext>
            </a:extLst>
          </p:cNvPr>
          <p:cNvPicPr>
            <a:picLocks noChangeAspect="1"/>
          </p:cNvPicPr>
          <p:nvPr/>
        </p:nvPicPr>
        <p:blipFill>
          <a:blip r:embed="rId9"/>
          <a:stretch>
            <a:fillRect/>
          </a:stretch>
        </p:blipFill>
        <p:spPr>
          <a:xfrm>
            <a:off x="427468" y="3026798"/>
            <a:ext cx="4618218" cy="2529619"/>
          </a:xfrm>
          <a:prstGeom prst="rect">
            <a:avLst/>
          </a:prstGeom>
        </p:spPr>
      </p:pic>
      <p:cxnSp>
        <p:nvCxnSpPr>
          <p:cNvPr id="10" name="Straight Arrow Connector 9">
            <a:extLst>
              <a:ext uri="{FF2B5EF4-FFF2-40B4-BE49-F238E27FC236}">
                <a16:creationId xmlns:a16="http://schemas.microsoft.com/office/drawing/2014/main" id="{B86CD4DC-2B94-4447-A22C-C5BEA44471B3}"/>
              </a:ext>
            </a:extLst>
          </p:cNvPr>
          <p:cNvCxnSpPr/>
          <p:nvPr/>
        </p:nvCxnSpPr>
        <p:spPr>
          <a:xfrm>
            <a:off x="1705970" y="3998794"/>
            <a:ext cx="791570" cy="682388"/>
          </a:xfrm>
          <a:prstGeom prst="straightConnector1">
            <a:avLst/>
          </a:prstGeom>
          <a:ln w="76200">
            <a:solidFill>
              <a:srgbClr val="29C7F7"/>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6FDB47-DD2E-8944-91A3-27F485BCC319}"/>
              </a:ext>
            </a:extLst>
          </p:cNvPr>
          <p:cNvSpPr/>
          <p:nvPr/>
        </p:nvSpPr>
        <p:spPr>
          <a:xfrm>
            <a:off x="2497541" y="4367284"/>
            <a:ext cx="1378424" cy="1378424"/>
          </a:xfrm>
          <a:prstGeom prst="ellipse">
            <a:avLst/>
          </a:prstGeom>
          <a:noFill/>
          <a:ln w="38100">
            <a:solidFill>
              <a:srgbClr val="29C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 name="Slide Number Placeholder 1">
            <a:extLst>
              <a:ext uri="{FF2B5EF4-FFF2-40B4-BE49-F238E27FC236}">
                <a16:creationId xmlns:a16="http://schemas.microsoft.com/office/drawing/2014/main" id="{A7CF7B23-6081-2E95-3CFA-F3357CE12034}"/>
              </a:ext>
            </a:extLst>
          </p:cNvPr>
          <p:cNvSpPr>
            <a:spLocks noGrp="1"/>
          </p:cNvSpPr>
          <p:nvPr>
            <p:ph type="sldNum" sz="quarter" idx="12"/>
          </p:nvPr>
        </p:nvSpPr>
        <p:spPr/>
        <p:txBody>
          <a:bodyPr/>
          <a:lstStyle/>
          <a:p>
            <a:fld id="{A49FEDE7-8061-9B4D-88A1-7EA83A94C31B}" type="slidenum">
              <a:rPr lang="en-TH" smtClean="0"/>
              <a:t>16</a:t>
            </a:fld>
            <a:endParaRPr lang="en-TH"/>
          </a:p>
        </p:txBody>
      </p:sp>
    </p:spTree>
    <p:extLst>
      <p:ext uri="{BB962C8B-B14F-4D97-AF65-F5344CB8AC3E}">
        <p14:creationId xmlns:p14="http://schemas.microsoft.com/office/powerpoint/2010/main" val="179842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691311"/>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84555" y="71860"/>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Recycling Tips we can share to inspire others to recycle.</a:t>
            </a:r>
          </a:p>
        </p:txBody>
      </p:sp>
      <p:sp>
        <p:nvSpPr>
          <p:cNvPr id="34" name="Rounded Rectangle 33">
            <a:extLst>
              <a:ext uri="{FF2B5EF4-FFF2-40B4-BE49-F238E27FC236}">
                <a16:creationId xmlns:a16="http://schemas.microsoft.com/office/drawing/2014/main" id="{73918A02-68C2-2E4E-A464-0A3EAF3A9487}"/>
              </a:ext>
            </a:extLst>
          </p:cNvPr>
          <p:cNvSpPr/>
          <p:nvPr/>
        </p:nvSpPr>
        <p:spPr>
          <a:xfrm>
            <a:off x="284593" y="1396352"/>
            <a:ext cx="4844620" cy="1133584"/>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2" name="TextBox 31">
            <a:extLst>
              <a:ext uri="{FF2B5EF4-FFF2-40B4-BE49-F238E27FC236}">
                <a16:creationId xmlns:a16="http://schemas.microsoft.com/office/drawing/2014/main" id="{AA7F59A0-7ECE-C941-AF11-1B084F21D128}"/>
              </a:ext>
            </a:extLst>
          </p:cNvPr>
          <p:cNvSpPr txBox="1"/>
          <p:nvPr/>
        </p:nvSpPr>
        <p:spPr>
          <a:xfrm>
            <a:off x="516177" y="1428485"/>
            <a:ext cx="4381451" cy="1015663"/>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rPr>
              <a:t>Do not put food in the recycling bin. Wet and dirty recycling items cannot be collected.</a:t>
            </a:r>
            <a:endParaRPr lang="en-US" sz="2000"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35" name="Rounded Rectangle 34">
            <a:extLst>
              <a:ext uri="{FF2B5EF4-FFF2-40B4-BE49-F238E27FC236}">
                <a16:creationId xmlns:a16="http://schemas.microsoft.com/office/drawing/2014/main" id="{BBEF8E03-2FF4-E148-A37C-9D2E5A5093FE}"/>
              </a:ext>
            </a:extLst>
          </p:cNvPr>
          <p:cNvSpPr/>
          <p:nvPr/>
        </p:nvSpPr>
        <p:spPr>
          <a:xfrm>
            <a:off x="6777037" y="1376471"/>
            <a:ext cx="4844620" cy="113358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6" name="TextBox 35">
            <a:extLst>
              <a:ext uri="{FF2B5EF4-FFF2-40B4-BE49-F238E27FC236}">
                <a16:creationId xmlns:a16="http://schemas.microsoft.com/office/drawing/2014/main" id="{88AE90FD-250C-BB4A-8B0C-E877FEE0C042}"/>
              </a:ext>
            </a:extLst>
          </p:cNvPr>
          <p:cNvSpPr txBox="1"/>
          <p:nvPr/>
        </p:nvSpPr>
        <p:spPr>
          <a:xfrm>
            <a:off x="6940168" y="1441659"/>
            <a:ext cx="4844620" cy="1015663"/>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rPr>
              <a:t>Use less single use materials like plastic bags and plastic straws we only use one time.</a:t>
            </a:r>
          </a:p>
        </p:txBody>
      </p:sp>
      <p:pic>
        <p:nvPicPr>
          <p:cNvPr id="3" name="Picture 2" descr="A picture containing outdoor, bin, trash&#10;&#10;Description automatically generated">
            <a:extLst>
              <a:ext uri="{FF2B5EF4-FFF2-40B4-BE49-F238E27FC236}">
                <a16:creationId xmlns:a16="http://schemas.microsoft.com/office/drawing/2014/main" id="{03146D6C-6DDE-E244-9FAA-A5F8D2242C99}"/>
              </a:ext>
            </a:extLst>
          </p:cNvPr>
          <p:cNvPicPr>
            <a:picLocks noChangeAspect="1"/>
          </p:cNvPicPr>
          <p:nvPr/>
        </p:nvPicPr>
        <p:blipFill rotWithShape="1">
          <a:blip r:embed="rId5"/>
          <a:srcRect b="-10"/>
          <a:stretch/>
        </p:blipFill>
        <p:spPr>
          <a:xfrm>
            <a:off x="516177" y="2669046"/>
            <a:ext cx="3811107" cy="3238526"/>
          </a:xfrm>
          <a:prstGeom prst="rect">
            <a:avLst/>
          </a:prstGeom>
        </p:spPr>
      </p:pic>
      <p:pic>
        <p:nvPicPr>
          <p:cNvPr id="22" name="Picture 21" descr="Icon&#10;&#10;Description automatically generated">
            <a:extLst>
              <a:ext uri="{FF2B5EF4-FFF2-40B4-BE49-F238E27FC236}">
                <a16:creationId xmlns:a16="http://schemas.microsoft.com/office/drawing/2014/main" id="{68F47430-9999-0E49-B3AC-D6D63E578359}"/>
              </a:ext>
            </a:extLst>
          </p:cNvPr>
          <p:cNvPicPr>
            <a:picLocks noChangeAspect="1"/>
          </p:cNvPicPr>
          <p:nvPr/>
        </p:nvPicPr>
        <p:blipFill>
          <a:blip r:embed="rId6"/>
          <a:stretch>
            <a:fillRect/>
          </a:stretch>
        </p:blipFill>
        <p:spPr>
          <a:xfrm>
            <a:off x="3802520" y="2754489"/>
            <a:ext cx="1214440" cy="809627"/>
          </a:xfrm>
          <a:prstGeom prst="rect">
            <a:avLst/>
          </a:prstGeom>
        </p:spPr>
      </p:pic>
      <p:pic>
        <p:nvPicPr>
          <p:cNvPr id="4" name="Picture 3" descr="A picture containing food, plastic&#10;&#10;Description automatically generated">
            <a:extLst>
              <a:ext uri="{FF2B5EF4-FFF2-40B4-BE49-F238E27FC236}">
                <a16:creationId xmlns:a16="http://schemas.microsoft.com/office/drawing/2014/main" id="{1D46E94D-CF53-E849-BE02-ED5D9AB9A2C5}"/>
              </a:ext>
            </a:extLst>
          </p:cNvPr>
          <p:cNvPicPr>
            <a:picLocks noChangeAspect="1"/>
          </p:cNvPicPr>
          <p:nvPr/>
        </p:nvPicPr>
        <p:blipFill>
          <a:blip r:embed="rId7"/>
          <a:stretch>
            <a:fillRect/>
          </a:stretch>
        </p:blipFill>
        <p:spPr>
          <a:xfrm>
            <a:off x="6748590" y="2609430"/>
            <a:ext cx="5079066" cy="3386043"/>
          </a:xfrm>
          <a:prstGeom prst="rect">
            <a:avLst/>
          </a:prstGeom>
        </p:spPr>
      </p:pic>
      <p:sp>
        <p:nvSpPr>
          <p:cNvPr id="2" name="Slide Number Placeholder 1">
            <a:extLst>
              <a:ext uri="{FF2B5EF4-FFF2-40B4-BE49-F238E27FC236}">
                <a16:creationId xmlns:a16="http://schemas.microsoft.com/office/drawing/2014/main" id="{4EAB46B6-4C7A-86DC-C0A6-DBC4316E84CB}"/>
              </a:ext>
            </a:extLst>
          </p:cNvPr>
          <p:cNvSpPr>
            <a:spLocks noGrp="1"/>
          </p:cNvSpPr>
          <p:nvPr>
            <p:ph type="sldNum" sz="quarter" idx="12"/>
          </p:nvPr>
        </p:nvSpPr>
        <p:spPr/>
        <p:txBody>
          <a:bodyPr/>
          <a:lstStyle/>
          <a:p>
            <a:fld id="{A49FEDE7-8061-9B4D-88A1-7EA83A94C31B}" type="slidenum">
              <a:rPr lang="en-TH" smtClean="0"/>
              <a:t>17</a:t>
            </a:fld>
            <a:endParaRPr lang="en-TH"/>
          </a:p>
        </p:txBody>
      </p:sp>
    </p:spTree>
    <p:extLst>
      <p:ext uri="{BB962C8B-B14F-4D97-AF65-F5344CB8AC3E}">
        <p14:creationId xmlns:p14="http://schemas.microsoft.com/office/powerpoint/2010/main" val="2480306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sp>
        <p:nvSpPr>
          <p:cNvPr id="34" name="Rounded Rectangle 33">
            <a:extLst>
              <a:ext uri="{FF2B5EF4-FFF2-40B4-BE49-F238E27FC236}">
                <a16:creationId xmlns:a16="http://schemas.microsoft.com/office/drawing/2014/main" id="{AFDDE202-AC7E-2247-9314-B0ADEE25AFDF}"/>
              </a:ext>
            </a:extLst>
          </p:cNvPr>
          <p:cNvSpPr/>
          <p:nvPr/>
        </p:nvSpPr>
        <p:spPr>
          <a:xfrm>
            <a:off x="1911796" y="401188"/>
            <a:ext cx="8368405" cy="1077218"/>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2" name="Rounded Rectangle 31">
            <a:extLst>
              <a:ext uri="{FF2B5EF4-FFF2-40B4-BE49-F238E27FC236}">
                <a16:creationId xmlns:a16="http://schemas.microsoft.com/office/drawing/2014/main" id="{4554B0A1-7780-9F4E-B906-F6BDCDBF8702}"/>
              </a:ext>
            </a:extLst>
          </p:cNvPr>
          <p:cNvSpPr/>
          <p:nvPr/>
        </p:nvSpPr>
        <p:spPr>
          <a:xfrm>
            <a:off x="1911797" y="297774"/>
            <a:ext cx="8368405" cy="1077218"/>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6" name="TextBox 5">
            <a:extLst>
              <a:ext uri="{FF2B5EF4-FFF2-40B4-BE49-F238E27FC236}">
                <a16:creationId xmlns:a16="http://schemas.microsoft.com/office/drawing/2014/main" id="{3761F021-734D-6843-96C8-D75D6EF74CB6}"/>
              </a:ext>
            </a:extLst>
          </p:cNvPr>
          <p:cNvSpPr txBox="1"/>
          <p:nvPr/>
        </p:nvSpPr>
        <p:spPr>
          <a:xfrm>
            <a:off x="2747063" y="297774"/>
            <a:ext cx="6933891" cy="1077218"/>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Create a “Waste Hero” Superhero </a:t>
            </a:r>
          </a:p>
          <a:p>
            <a:pPr algn="ct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and a “Call to Action” Poster</a:t>
            </a:r>
          </a:p>
        </p:txBody>
      </p:sp>
      <p:pic>
        <p:nvPicPr>
          <p:cNvPr id="17" name="Picture 16" descr="A picture containing application&#10;&#10;Description automatically generated">
            <a:extLst>
              <a:ext uri="{FF2B5EF4-FFF2-40B4-BE49-F238E27FC236}">
                <a16:creationId xmlns:a16="http://schemas.microsoft.com/office/drawing/2014/main" id="{A38051E7-C9E9-3740-AAE7-4B48D34B9B1E}"/>
              </a:ext>
            </a:extLst>
          </p:cNvPr>
          <p:cNvPicPr>
            <a:picLocks noChangeAspect="1"/>
          </p:cNvPicPr>
          <p:nvPr/>
        </p:nvPicPr>
        <p:blipFill>
          <a:blip r:embed="rId4"/>
          <a:stretch>
            <a:fillRect/>
          </a:stretch>
        </p:blipFill>
        <p:spPr>
          <a:xfrm>
            <a:off x="6319740" y="1592862"/>
            <a:ext cx="2971547" cy="4209692"/>
          </a:xfrm>
          <a:prstGeom prst="rect">
            <a:avLst/>
          </a:prstGeom>
        </p:spPr>
      </p:pic>
      <p:pic>
        <p:nvPicPr>
          <p:cNvPr id="3" name="Picture 2">
            <a:extLst>
              <a:ext uri="{FF2B5EF4-FFF2-40B4-BE49-F238E27FC236}">
                <a16:creationId xmlns:a16="http://schemas.microsoft.com/office/drawing/2014/main" id="{EAC6C99D-6BA3-AA43-94D1-E30A202E82C1}"/>
              </a:ext>
            </a:extLst>
          </p:cNvPr>
          <p:cNvPicPr>
            <a:picLocks noChangeAspect="1"/>
          </p:cNvPicPr>
          <p:nvPr/>
        </p:nvPicPr>
        <p:blipFill>
          <a:blip r:embed="rId5"/>
          <a:stretch>
            <a:fillRect/>
          </a:stretch>
        </p:blipFill>
        <p:spPr>
          <a:xfrm>
            <a:off x="2788832" y="1592862"/>
            <a:ext cx="3271006" cy="4205579"/>
          </a:xfrm>
          <a:prstGeom prst="rect">
            <a:avLst/>
          </a:prstGeom>
        </p:spPr>
      </p:pic>
      <p:sp>
        <p:nvSpPr>
          <p:cNvPr id="2" name="Slide Number Placeholder 1">
            <a:extLst>
              <a:ext uri="{FF2B5EF4-FFF2-40B4-BE49-F238E27FC236}">
                <a16:creationId xmlns:a16="http://schemas.microsoft.com/office/drawing/2014/main" id="{73910723-DC1D-0E0A-CE10-4AC0B2B8D543}"/>
              </a:ext>
            </a:extLst>
          </p:cNvPr>
          <p:cNvSpPr>
            <a:spLocks noGrp="1"/>
          </p:cNvSpPr>
          <p:nvPr>
            <p:ph type="sldNum" sz="quarter" idx="12"/>
          </p:nvPr>
        </p:nvSpPr>
        <p:spPr/>
        <p:txBody>
          <a:bodyPr/>
          <a:lstStyle/>
          <a:p>
            <a:fld id="{A49FEDE7-8061-9B4D-88A1-7EA83A94C31B}" type="slidenum">
              <a:rPr lang="en-TH" smtClean="0"/>
              <a:t>18</a:t>
            </a:fld>
            <a:endParaRPr lang="en-TH"/>
          </a:p>
        </p:txBody>
      </p:sp>
    </p:spTree>
    <p:extLst>
      <p:ext uri="{BB962C8B-B14F-4D97-AF65-F5344CB8AC3E}">
        <p14:creationId xmlns:p14="http://schemas.microsoft.com/office/powerpoint/2010/main" val="72202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How to create your </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“Waste Hero” </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PSA for your school.</a:t>
            </a:r>
          </a:p>
        </p:txBody>
      </p:sp>
      <p:sp>
        <p:nvSpPr>
          <p:cNvPr id="35" name="Oval 34">
            <a:extLst>
              <a:ext uri="{FF2B5EF4-FFF2-40B4-BE49-F238E27FC236}">
                <a16:creationId xmlns:a16="http://schemas.microsoft.com/office/drawing/2014/main" id="{3651EAF2-FB26-1B45-932A-197F67B91ED3}"/>
              </a:ext>
            </a:extLst>
          </p:cNvPr>
          <p:cNvSpPr/>
          <p:nvPr/>
        </p:nvSpPr>
        <p:spPr>
          <a:xfrm>
            <a:off x="2297321" y="1580485"/>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6" name="TextBox 35">
            <a:extLst>
              <a:ext uri="{FF2B5EF4-FFF2-40B4-BE49-F238E27FC236}">
                <a16:creationId xmlns:a16="http://schemas.microsoft.com/office/drawing/2014/main" id="{17741492-3A0C-024E-A377-99B4250D1A54}"/>
              </a:ext>
            </a:extLst>
          </p:cNvPr>
          <p:cNvSpPr txBox="1"/>
          <p:nvPr/>
        </p:nvSpPr>
        <p:spPr>
          <a:xfrm>
            <a:off x="1255510" y="1642131"/>
            <a:ext cx="1041811" cy="523220"/>
          </a:xfrm>
          <a:prstGeom prst="rect">
            <a:avLst/>
          </a:prstGeom>
          <a:noFill/>
        </p:spPr>
        <p:txBody>
          <a:bodyPr wrap="square" rtlCol="0">
            <a:spAutoFit/>
          </a:bodyPr>
          <a:lstStyle/>
          <a:p>
            <a:r>
              <a:rPr lang="en-US" sz="2800" b="1" dirty="0">
                <a:solidFill>
                  <a:srgbClr val="29C7F7"/>
                </a:solidFill>
              </a:rPr>
              <a:t>Steps</a:t>
            </a:r>
          </a:p>
        </p:txBody>
      </p:sp>
      <p:sp>
        <p:nvSpPr>
          <p:cNvPr id="45" name="TextBox 44">
            <a:extLst>
              <a:ext uri="{FF2B5EF4-FFF2-40B4-BE49-F238E27FC236}">
                <a16:creationId xmlns:a16="http://schemas.microsoft.com/office/drawing/2014/main" id="{44AC5DFA-0CC8-F34A-A1F5-C5AB2C941247}"/>
              </a:ext>
            </a:extLst>
          </p:cNvPr>
          <p:cNvSpPr txBox="1"/>
          <p:nvPr/>
        </p:nvSpPr>
        <p:spPr>
          <a:xfrm>
            <a:off x="2297321" y="1642131"/>
            <a:ext cx="677561" cy="523220"/>
          </a:xfrm>
          <a:prstGeom prst="rect">
            <a:avLst/>
          </a:prstGeom>
          <a:noFill/>
        </p:spPr>
        <p:txBody>
          <a:bodyPr wrap="square" rtlCol="0">
            <a:spAutoFit/>
          </a:bodyPr>
          <a:lstStyle/>
          <a:p>
            <a:pPr algn="ctr"/>
            <a:r>
              <a:rPr lang="en-US" sz="2800" b="1" dirty="0">
                <a:solidFill>
                  <a:schemeClr val="bg1"/>
                </a:solidFill>
              </a:rPr>
              <a:t>1</a:t>
            </a:r>
          </a:p>
        </p:txBody>
      </p:sp>
      <p:sp>
        <p:nvSpPr>
          <p:cNvPr id="46" name="Rectangle 45">
            <a:extLst>
              <a:ext uri="{FF2B5EF4-FFF2-40B4-BE49-F238E27FC236}">
                <a16:creationId xmlns:a16="http://schemas.microsoft.com/office/drawing/2014/main" id="{E3342888-E41C-4B44-90A1-E6317C40D1C8}"/>
              </a:ext>
            </a:extLst>
          </p:cNvPr>
          <p:cNvSpPr/>
          <p:nvPr/>
        </p:nvSpPr>
        <p:spPr>
          <a:xfrm>
            <a:off x="3161842" y="1696119"/>
            <a:ext cx="6658292" cy="437043"/>
          </a:xfrm>
          <a:prstGeom prst="rect">
            <a:avLst/>
          </a:prstGeom>
        </p:spPr>
        <p:txBody>
          <a:bodyPr wrap="square">
            <a:spAutoFit/>
          </a:bodyPr>
          <a:lstStyle/>
          <a:p>
            <a:pPr algn="thaiDist">
              <a:lnSpc>
                <a:spcPct val="120000"/>
              </a:lnSpc>
              <a:tabLst>
                <a:tab pos="531813" algn="l"/>
              </a:tabLst>
            </a:pPr>
            <a:r>
              <a:rPr lang="en-US" sz="2000" b="1" dirty="0">
                <a:solidFill>
                  <a:srgbClr val="262626"/>
                </a:solidFill>
              </a:rPr>
              <a:t>Identify your audience. Who will see your poster at school? </a:t>
            </a:r>
            <a:endParaRPr lang="en-US" sz="2000" dirty="0">
              <a:solidFill>
                <a:srgbClr val="262626"/>
              </a:solidFill>
            </a:endParaRPr>
          </a:p>
        </p:txBody>
      </p:sp>
      <p:sp>
        <p:nvSpPr>
          <p:cNvPr id="2" name="Down Arrow 1">
            <a:extLst>
              <a:ext uri="{FF2B5EF4-FFF2-40B4-BE49-F238E27FC236}">
                <a16:creationId xmlns:a16="http://schemas.microsoft.com/office/drawing/2014/main" id="{5356FF46-E1E4-7A44-A58C-0BBBA83953BB}"/>
              </a:ext>
            </a:extLst>
          </p:cNvPr>
          <p:cNvSpPr/>
          <p:nvPr/>
        </p:nvSpPr>
        <p:spPr>
          <a:xfrm>
            <a:off x="2499728" y="2340378"/>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solidFill>
                <a:srgbClr val="29C7F7"/>
              </a:solidFill>
            </a:endParaRPr>
          </a:p>
        </p:txBody>
      </p:sp>
      <p:sp>
        <p:nvSpPr>
          <p:cNvPr id="52" name="Oval 51">
            <a:extLst>
              <a:ext uri="{FF2B5EF4-FFF2-40B4-BE49-F238E27FC236}">
                <a16:creationId xmlns:a16="http://schemas.microsoft.com/office/drawing/2014/main" id="{777A1088-2167-0944-A2AD-405BE1625FC5}"/>
              </a:ext>
            </a:extLst>
          </p:cNvPr>
          <p:cNvSpPr/>
          <p:nvPr/>
        </p:nvSpPr>
        <p:spPr>
          <a:xfrm>
            <a:off x="2297321" y="2710610"/>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3" name="TextBox 52">
            <a:extLst>
              <a:ext uri="{FF2B5EF4-FFF2-40B4-BE49-F238E27FC236}">
                <a16:creationId xmlns:a16="http://schemas.microsoft.com/office/drawing/2014/main" id="{03ED6390-DA9F-DB44-8C8D-5B209CEFC472}"/>
              </a:ext>
            </a:extLst>
          </p:cNvPr>
          <p:cNvSpPr txBox="1"/>
          <p:nvPr/>
        </p:nvSpPr>
        <p:spPr>
          <a:xfrm>
            <a:off x="1255510" y="2772256"/>
            <a:ext cx="1041811" cy="523220"/>
          </a:xfrm>
          <a:prstGeom prst="rect">
            <a:avLst/>
          </a:prstGeom>
          <a:noFill/>
        </p:spPr>
        <p:txBody>
          <a:bodyPr wrap="square" rtlCol="0">
            <a:spAutoFit/>
          </a:bodyPr>
          <a:lstStyle/>
          <a:p>
            <a:r>
              <a:rPr lang="en-US" sz="2800" b="1" dirty="0">
                <a:solidFill>
                  <a:srgbClr val="29C7F7"/>
                </a:solidFill>
              </a:rPr>
              <a:t>Steps</a:t>
            </a:r>
          </a:p>
        </p:txBody>
      </p:sp>
      <p:sp>
        <p:nvSpPr>
          <p:cNvPr id="54" name="TextBox 53">
            <a:extLst>
              <a:ext uri="{FF2B5EF4-FFF2-40B4-BE49-F238E27FC236}">
                <a16:creationId xmlns:a16="http://schemas.microsoft.com/office/drawing/2014/main" id="{EA89850F-517B-904B-B93E-2E4EFD48D44F}"/>
              </a:ext>
            </a:extLst>
          </p:cNvPr>
          <p:cNvSpPr txBox="1"/>
          <p:nvPr/>
        </p:nvSpPr>
        <p:spPr>
          <a:xfrm>
            <a:off x="2297321" y="2772256"/>
            <a:ext cx="677561" cy="523220"/>
          </a:xfrm>
          <a:prstGeom prst="rect">
            <a:avLst/>
          </a:prstGeom>
          <a:noFill/>
        </p:spPr>
        <p:txBody>
          <a:bodyPr wrap="square" rtlCol="0">
            <a:spAutoFit/>
          </a:bodyPr>
          <a:lstStyle/>
          <a:p>
            <a:pPr algn="ctr"/>
            <a:r>
              <a:rPr lang="en-US" sz="2800" b="1" dirty="0">
                <a:solidFill>
                  <a:schemeClr val="bg1"/>
                </a:solidFill>
              </a:rPr>
              <a:t>2</a:t>
            </a:r>
          </a:p>
        </p:txBody>
      </p:sp>
      <p:sp>
        <p:nvSpPr>
          <p:cNvPr id="55" name="Rectangle 54">
            <a:extLst>
              <a:ext uri="{FF2B5EF4-FFF2-40B4-BE49-F238E27FC236}">
                <a16:creationId xmlns:a16="http://schemas.microsoft.com/office/drawing/2014/main" id="{4F36C414-2FDD-544E-BA19-432360D60BD6}"/>
              </a:ext>
            </a:extLst>
          </p:cNvPr>
          <p:cNvSpPr/>
          <p:nvPr/>
        </p:nvSpPr>
        <p:spPr>
          <a:xfrm>
            <a:off x="3161841" y="2826244"/>
            <a:ext cx="8026111" cy="437043"/>
          </a:xfrm>
          <a:prstGeom prst="rect">
            <a:avLst/>
          </a:prstGeom>
        </p:spPr>
        <p:txBody>
          <a:bodyPr wrap="square">
            <a:spAutoFit/>
          </a:bodyPr>
          <a:lstStyle/>
          <a:p>
            <a:pPr algn="thaiDist">
              <a:lnSpc>
                <a:spcPct val="120000"/>
              </a:lnSpc>
              <a:tabLst>
                <a:tab pos="531813" algn="l"/>
              </a:tabLst>
            </a:pPr>
            <a:r>
              <a:rPr lang="en-US" sz="2000" b="1" dirty="0">
                <a:solidFill>
                  <a:srgbClr val="262626"/>
                </a:solidFill>
              </a:rPr>
              <a:t>Create your “Waste Hero” superhero. “Recycle Man or Bottle Woman?”</a:t>
            </a:r>
            <a:endParaRPr lang="en-US" sz="2000" dirty="0">
              <a:solidFill>
                <a:srgbClr val="262626"/>
              </a:solidFill>
            </a:endParaRPr>
          </a:p>
        </p:txBody>
      </p:sp>
      <p:sp>
        <p:nvSpPr>
          <p:cNvPr id="56" name="Down Arrow 55">
            <a:extLst>
              <a:ext uri="{FF2B5EF4-FFF2-40B4-BE49-F238E27FC236}">
                <a16:creationId xmlns:a16="http://schemas.microsoft.com/office/drawing/2014/main" id="{5571C3DC-F5F5-6F4F-B242-F3162FFE9D1C}"/>
              </a:ext>
            </a:extLst>
          </p:cNvPr>
          <p:cNvSpPr/>
          <p:nvPr/>
        </p:nvSpPr>
        <p:spPr>
          <a:xfrm>
            <a:off x="2499728" y="3470503"/>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7" name="Oval 56">
            <a:extLst>
              <a:ext uri="{FF2B5EF4-FFF2-40B4-BE49-F238E27FC236}">
                <a16:creationId xmlns:a16="http://schemas.microsoft.com/office/drawing/2014/main" id="{23AE0C80-3F6A-6F4E-8953-9BA09ED6850E}"/>
              </a:ext>
            </a:extLst>
          </p:cNvPr>
          <p:cNvSpPr/>
          <p:nvPr/>
        </p:nvSpPr>
        <p:spPr>
          <a:xfrm>
            <a:off x="2297321" y="3840735"/>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8" name="TextBox 57">
            <a:extLst>
              <a:ext uri="{FF2B5EF4-FFF2-40B4-BE49-F238E27FC236}">
                <a16:creationId xmlns:a16="http://schemas.microsoft.com/office/drawing/2014/main" id="{96CE5496-DD75-254F-9609-4EB01EE99C7A}"/>
              </a:ext>
            </a:extLst>
          </p:cNvPr>
          <p:cNvSpPr txBox="1"/>
          <p:nvPr/>
        </p:nvSpPr>
        <p:spPr>
          <a:xfrm>
            <a:off x="1255510" y="3902381"/>
            <a:ext cx="1041811" cy="523220"/>
          </a:xfrm>
          <a:prstGeom prst="rect">
            <a:avLst/>
          </a:prstGeom>
          <a:noFill/>
        </p:spPr>
        <p:txBody>
          <a:bodyPr wrap="square" rtlCol="0">
            <a:spAutoFit/>
          </a:bodyPr>
          <a:lstStyle/>
          <a:p>
            <a:r>
              <a:rPr lang="en-US" sz="2800" b="1" dirty="0">
                <a:solidFill>
                  <a:srgbClr val="29C7F7"/>
                </a:solidFill>
              </a:rPr>
              <a:t>Steps</a:t>
            </a:r>
          </a:p>
        </p:txBody>
      </p:sp>
      <p:sp>
        <p:nvSpPr>
          <p:cNvPr id="59" name="TextBox 58">
            <a:extLst>
              <a:ext uri="{FF2B5EF4-FFF2-40B4-BE49-F238E27FC236}">
                <a16:creationId xmlns:a16="http://schemas.microsoft.com/office/drawing/2014/main" id="{520EE419-DB82-FD45-8EC6-804276BBCD12}"/>
              </a:ext>
            </a:extLst>
          </p:cNvPr>
          <p:cNvSpPr txBox="1"/>
          <p:nvPr/>
        </p:nvSpPr>
        <p:spPr>
          <a:xfrm>
            <a:off x="2297321" y="3902381"/>
            <a:ext cx="677561" cy="523220"/>
          </a:xfrm>
          <a:prstGeom prst="rect">
            <a:avLst/>
          </a:prstGeom>
          <a:noFill/>
        </p:spPr>
        <p:txBody>
          <a:bodyPr wrap="square" rtlCol="0">
            <a:spAutoFit/>
          </a:bodyPr>
          <a:lstStyle/>
          <a:p>
            <a:pPr algn="ctr"/>
            <a:r>
              <a:rPr lang="en-US" sz="2800" b="1" dirty="0">
                <a:solidFill>
                  <a:schemeClr val="bg1"/>
                </a:solidFill>
              </a:rPr>
              <a:t>3</a:t>
            </a:r>
          </a:p>
        </p:txBody>
      </p:sp>
      <p:sp>
        <p:nvSpPr>
          <p:cNvPr id="60" name="Rectangle 59">
            <a:extLst>
              <a:ext uri="{FF2B5EF4-FFF2-40B4-BE49-F238E27FC236}">
                <a16:creationId xmlns:a16="http://schemas.microsoft.com/office/drawing/2014/main" id="{EE787929-4D2E-F543-8D7B-6A638F4F0593}"/>
              </a:ext>
            </a:extLst>
          </p:cNvPr>
          <p:cNvSpPr/>
          <p:nvPr/>
        </p:nvSpPr>
        <p:spPr>
          <a:xfrm>
            <a:off x="3161841" y="3956370"/>
            <a:ext cx="8551188" cy="437043"/>
          </a:xfrm>
          <a:prstGeom prst="rect">
            <a:avLst/>
          </a:prstGeom>
        </p:spPr>
        <p:txBody>
          <a:bodyPr wrap="square">
            <a:spAutoFit/>
          </a:bodyPr>
          <a:lstStyle/>
          <a:p>
            <a:pPr algn="thaiDist">
              <a:lnSpc>
                <a:spcPct val="120000"/>
              </a:lnSpc>
              <a:tabLst>
                <a:tab pos="531813" algn="l"/>
              </a:tabLst>
            </a:pPr>
            <a:r>
              <a:rPr lang="en-US" sz="2000" b="1" dirty="0">
                <a:solidFill>
                  <a:srgbClr val="262626"/>
                </a:solidFill>
              </a:rPr>
              <a:t>Create your message about why we need to recycle (Problem &amp; Recycling Tip).</a:t>
            </a:r>
            <a:endParaRPr lang="en-US" sz="2000" dirty="0">
              <a:solidFill>
                <a:srgbClr val="262626"/>
              </a:solidFill>
            </a:endParaRPr>
          </a:p>
        </p:txBody>
      </p:sp>
      <p:sp>
        <p:nvSpPr>
          <p:cNvPr id="61" name="Down Arrow 60">
            <a:extLst>
              <a:ext uri="{FF2B5EF4-FFF2-40B4-BE49-F238E27FC236}">
                <a16:creationId xmlns:a16="http://schemas.microsoft.com/office/drawing/2014/main" id="{645AAA9D-481A-1142-8C19-FCFE18CA0F0B}"/>
              </a:ext>
            </a:extLst>
          </p:cNvPr>
          <p:cNvSpPr/>
          <p:nvPr/>
        </p:nvSpPr>
        <p:spPr>
          <a:xfrm>
            <a:off x="2499728" y="4600628"/>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2" name="Oval 61">
            <a:extLst>
              <a:ext uri="{FF2B5EF4-FFF2-40B4-BE49-F238E27FC236}">
                <a16:creationId xmlns:a16="http://schemas.microsoft.com/office/drawing/2014/main" id="{12380AC8-CF4C-C14B-99C6-2815F59C0C57}"/>
              </a:ext>
            </a:extLst>
          </p:cNvPr>
          <p:cNvSpPr/>
          <p:nvPr/>
        </p:nvSpPr>
        <p:spPr>
          <a:xfrm>
            <a:off x="2297321" y="4978338"/>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3" name="TextBox 62">
            <a:extLst>
              <a:ext uri="{FF2B5EF4-FFF2-40B4-BE49-F238E27FC236}">
                <a16:creationId xmlns:a16="http://schemas.microsoft.com/office/drawing/2014/main" id="{D3D14B94-A76D-8540-9779-AE897E8A6350}"/>
              </a:ext>
            </a:extLst>
          </p:cNvPr>
          <p:cNvSpPr txBox="1"/>
          <p:nvPr/>
        </p:nvSpPr>
        <p:spPr>
          <a:xfrm>
            <a:off x="1255510" y="5039984"/>
            <a:ext cx="1041811" cy="523220"/>
          </a:xfrm>
          <a:prstGeom prst="rect">
            <a:avLst/>
          </a:prstGeom>
          <a:noFill/>
        </p:spPr>
        <p:txBody>
          <a:bodyPr wrap="square" rtlCol="0">
            <a:spAutoFit/>
          </a:bodyPr>
          <a:lstStyle/>
          <a:p>
            <a:r>
              <a:rPr lang="en-US" sz="2800" b="1" dirty="0">
                <a:solidFill>
                  <a:srgbClr val="29C7F7"/>
                </a:solidFill>
              </a:rPr>
              <a:t>Steps</a:t>
            </a:r>
          </a:p>
        </p:txBody>
      </p:sp>
      <p:sp>
        <p:nvSpPr>
          <p:cNvPr id="64" name="TextBox 63">
            <a:extLst>
              <a:ext uri="{FF2B5EF4-FFF2-40B4-BE49-F238E27FC236}">
                <a16:creationId xmlns:a16="http://schemas.microsoft.com/office/drawing/2014/main" id="{E827F94A-FFFA-1B48-BAFC-38F9E70B4DC5}"/>
              </a:ext>
            </a:extLst>
          </p:cNvPr>
          <p:cNvSpPr txBox="1"/>
          <p:nvPr/>
        </p:nvSpPr>
        <p:spPr>
          <a:xfrm>
            <a:off x="2281706" y="5032506"/>
            <a:ext cx="677561" cy="523220"/>
          </a:xfrm>
          <a:prstGeom prst="rect">
            <a:avLst/>
          </a:prstGeom>
          <a:noFill/>
        </p:spPr>
        <p:txBody>
          <a:bodyPr wrap="square" rtlCol="0">
            <a:spAutoFit/>
          </a:bodyPr>
          <a:lstStyle/>
          <a:p>
            <a:pPr algn="ctr"/>
            <a:r>
              <a:rPr lang="en-US" sz="2800" b="1" dirty="0">
                <a:solidFill>
                  <a:schemeClr val="bg1"/>
                </a:solidFill>
              </a:rPr>
              <a:t>4</a:t>
            </a:r>
          </a:p>
        </p:txBody>
      </p:sp>
      <p:sp>
        <p:nvSpPr>
          <p:cNvPr id="65" name="Rectangle 64">
            <a:extLst>
              <a:ext uri="{FF2B5EF4-FFF2-40B4-BE49-F238E27FC236}">
                <a16:creationId xmlns:a16="http://schemas.microsoft.com/office/drawing/2014/main" id="{61632D42-6E7B-5542-AE1F-447B3B90A0BC}"/>
              </a:ext>
            </a:extLst>
          </p:cNvPr>
          <p:cNvSpPr/>
          <p:nvPr/>
        </p:nvSpPr>
        <p:spPr>
          <a:xfrm>
            <a:off x="3161842" y="4905287"/>
            <a:ext cx="8394308" cy="806375"/>
          </a:xfrm>
          <a:prstGeom prst="rect">
            <a:avLst/>
          </a:prstGeom>
        </p:spPr>
        <p:txBody>
          <a:bodyPr wrap="square">
            <a:spAutoFit/>
          </a:bodyPr>
          <a:lstStyle/>
          <a:p>
            <a:pPr algn="thaiDist">
              <a:lnSpc>
                <a:spcPct val="120000"/>
              </a:lnSpc>
              <a:tabLst>
                <a:tab pos="531813" algn="l"/>
              </a:tabLst>
            </a:pPr>
            <a:r>
              <a:rPr lang="en-US" sz="2000" b="1" dirty="0">
                <a:solidFill>
                  <a:srgbClr val="262626"/>
                </a:solidFill>
              </a:rPr>
              <a:t>Identify where to post the posterboard PSA message at school to inspire others to recycle.</a:t>
            </a:r>
            <a:endParaRPr lang="en-US" sz="2000" dirty="0">
              <a:solidFill>
                <a:srgbClr val="262626"/>
              </a:solidFill>
            </a:endParaRPr>
          </a:p>
        </p:txBody>
      </p:sp>
      <p:sp>
        <p:nvSpPr>
          <p:cNvPr id="3" name="Slide Number Placeholder 2">
            <a:extLst>
              <a:ext uri="{FF2B5EF4-FFF2-40B4-BE49-F238E27FC236}">
                <a16:creationId xmlns:a16="http://schemas.microsoft.com/office/drawing/2014/main" id="{2EBC98C6-0C06-C178-AE56-2FE4D2EDA270}"/>
              </a:ext>
            </a:extLst>
          </p:cNvPr>
          <p:cNvSpPr>
            <a:spLocks noGrp="1"/>
          </p:cNvSpPr>
          <p:nvPr>
            <p:ph type="sldNum" sz="quarter" idx="12"/>
          </p:nvPr>
        </p:nvSpPr>
        <p:spPr/>
        <p:txBody>
          <a:bodyPr/>
          <a:lstStyle/>
          <a:p>
            <a:fld id="{A49FEDE7-8061-9B4D-88A1-7EA83A94C31B}" type="slidenum">
              <a:rPr lang="en-TH" smtClean="0"/>
              <a:t>19</a:t>
            </a:fld>
            <a:endParaRPr lang="en-TH"/>
          </a:p>
        </p:txBody>
      </p:sp>
    </p:spTree>
    <p:extLst>
      <p:ext uri="{BB962C8B-B14F-4D97-AF65-F5344CB8AC3E}">
        <p14:creationId xmlns:p14="http://schemas.microsoft.com/office/powerpoint/2010/main" val="258927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171BC68-CC43-2B4D-BB8F-888BEB7BEB09}"/>
              </a:ext>
            </a:extLst>
          </p:cNvPr>
          <p:cNvSpPr/>
          <p:nvPr/>
        </p:nvSpPr>
        <p:spPr>
          <a:xfrm>
            <a:off x="506503" y="1628708"/>
            <a:ext cx="10907167" cy="1845442"/>
          </a:xfrm>
          <a:prstGeom prst="rect">
            <a:avLst/>
          </a:prstGeom>
        </p:spPr>
        <p:txBody>
          <a:bodyPr wrap="square">
            <a:spAutoFit/>
          </a:bodyPr>
          <a:lstStyle/>
          <a:p>
            <a:pPr algn="thaiDist">
              <a:lnSpc>
                <a:spcPct val="120000"/>
              </a:lnSpc>
            </a:pPr>
            <a:r>
              <a:rPr lang="en-US" sz="1600" b="1" dirty="0">
                <a:solidFill>
                  <a:srgbClr val="262626"/>
                </a:solidFill>
              </a:rPr>
              <a:t>Students will review and refresh their knowledge of recycling and the negative effects on the environment without recycling best practices. They will also be introduced to the concept of “waste leakage” as a result of not recycling and mismanagement of recyclables. They will work in small groups or individually to create a “Waste Hero” character and design a poster that will be used to convey a PSA (Public Service Announcement) message to inform, inspire, and encourage recycling at school. </a:t>
            </a:r>
          </a:p>
          <a:p>
            <a:pPr algn="thaiDist">
              <a:lnSpc>
                <a:spcPct val="120000"/>
              </a:lnSpc>
            </a:pPr>
            <a:r>
              <a:rPr lang="en-US" sz="1600" b="1" dirty="0">
                <a:solidFill>
                  <a:srgbClr val="262626"/>
                </a:solidFill>
              </a:rPr>
              <a:t>Students will receive a handout to create their character, then design their PSA poster and place the message around the school.</a:t>
            </a:r>
          </a:p>
        </p:txBody>
      </p:sp>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2113112"/>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Oval 12">
            <a:extLst>
              <a:ext uri="{FF2B5EF4-FFF2-40B4-BE49-F238E27FC236}">
                <a16:creationId xmlns:a16="http://schemas.microsoft.com/office/drawing/2014/main" id="{AFD3679D-4E6B-824C-8459-CC5623869861}"/>
              </a:ext>
            </a:extLst>
          </p:cNvPr>
          <p:cNvSpPr/>
          <p:nvPr/>
        </p:nvSpPr>
        <p:spPr>
          <a:xfrm>
            <a:off x="1181181" y="3962430"/>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Oval 10">
            <a:extLst>
              <a:ext uri="{FF2B5EF4-FFF2-40B4-BE49-F238E27FC236}">
                <a16:creationId xmlns:a16="http://schemas.microsoft.com/office/drawing/2014/main" id="{6AF8E32D-9947-CF40-B17C-19E63D868AE9}"/>
              </a:ext>
            </a:extLst>
          </p:cNvPr>
          <p:cNvSpPr/>
          <p:nvPr/>
        </p:nvSpPr>
        <p:spPr>
          <a:xfrm>
            <a:off x="1127544" y="3962430"/>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A09C8872-CA45-934A-B4B7-1B49C3EB120A}"/>
              </a:ext>
            </a:extLst>
          </p:cNvPr>
          <p:cNvSpPr/>
          <p:nvPr/>
        </p:nvSpPr>
        <p:spPr>
          <a:xfrm>
            <a:off x="1172128" y="3942378"/>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129E9067-F706-6F44-B199-2326A583B255}"/>
              </a:ext>
            </a:extLst>
          </p:cNvPr>
          <p:cNvSpPr/>
          <p:nvPr/>
        </p:nvSpPr>
        <p:spPr>
          <a:xfrm>
            <a:off x="1678983" y="4004802"/>
            <a:ext cx="9734687" cy="959045"/>
          </a:xfrm>
          <a:prstGeom prst="rect">
            <a:avLst/>
          </a:prstGeom>
        </p:spPr>
        <p:txBody>
          <a:bodyPr wrap="square">
            <a:spAutoFit/>
          </a:bodyPr>
          <a:lstStyle/>
          <a:p>
            <a:pPr algn="thaiDist">
              <a:lnSpc>
                <a:spcPct val="120000"/>
              </a:lnSpc>
            </a:pPr>
            <a:r>
              <a:rPr lang="en-US" sz="1600" b="1" dirty="0">
                <a:solidFill>
                  <a:srgbClr val="262626"/>
                </a:solidFill>
              </a:rPr>
              <a:t>Display the lesson slides for the class and create a discussion about what they already know about recycling and introduce the concept or waste leakage and ocean bound waste. </a:t>
            </a:r>
            <a:r>
              <a:rPr lang="en-US" sz="1600" dirty="0">
                <a:solidFill>
                  <a:srgbClr val="262626"/>
                </a:solidFill>
              </a:rPr>
              <a:t>Ask students the guiding questions in the PowerPoint slide notes.</a:t>
            </a:r>
          </a:p>
        </p:txBody>
      </p:sp>
      <p:sp>
        <p:nvSpPr>
          <p:cNvPr id="9" name="Bent-Up Arrow 8">
            <a:extLst>
              <a:ext uri="{FF2B5EF4-FFF2-40B4-BE49-F238E27FC236}">
                <a16:creationId xmlns:a16="http://schemas.microsoft.com/office/drawing/2014/main" id="{7E685EE8-20F6-2244-87AD-51209B6BB19A}"/>
              </a:ext>
            </a:extLst>
          </p:cNvPr>
          <p:cNvSpPr/>
          <p:nvPr/>
        </p:nvSpPr>
        <p:spPr>
          <a:xfrm rot="5400000">
            <a:off x="586952" y="3905149"/>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Rectangle 16">
            <a:extLst>
              <a:ext uri="{FF2B5EF4-FFF2-40B4-BE49-F238E27FC236}">
                <a16:creationId xmlns:a16="http://schemas.microsoft.com/office/drawing/2014/main" id="{81A06BB7-A57A-5E4F-B6DD-27B41AC228A3}"/>
              </a:ext>
            </a:extLst>
          </p:cNvPr>
          <p:cNvSpPr/>
          <p:nvPr/>
        </p:nvSpPr>
        <p:spPr>
          <a:xfrm>
            <a:off x="1678983" y="5292919"/>
            <a:ext cx="9734687" cy="663580"/>
          </a:xfrm>
          <a:prstGeom prst="rect">
            <a:avLst/>
          </a:prstGeom>
        </p:spPr>
        <p:txBody>
          <a:bodyPr wrap="square">
            <a:spAutoFit/>
          </a:bodyPr>
          <a:lstStyle/>
          <a:p>
            <a:pPr algn="thaiDist">
              <a:lnSpc>
                <a:spcPct val="120000"/>
              </a:lnSpc>
            </a:pPr>
            <a:r>
              <a:rPr lang="en-US" sz="1600" b="1" dirty="0">
                <a:solidFill>
                  <a:srgbClr val="262626"/>
                </a:solidFill>
              </a:rPr>
              <a:t>Print out the “YES/NO” handout and the “Create Your Waste Hero” handout.</a:t>
            </a:r>
          </a:p>
          <a:p>
            <a:pPr algn="thaiDist">
              <a:lnSpc>
                <a:spcPct val="120000"/>
              </a:lnSpc>
            </a:pPr>
            <a:r>
              <a:rPr lang="en-US" sz="1600" dirty="0">
                <a:solidFill>
                  <a:srgbClr val="262626"/>
                </a:solidFill>
              </a:rPr>
              <a:t>Gather all kinds of art supplies and posterboards or A3 size paper (1 per group or per student).</a:t>
            </a:r>
          </a:p>
        </p:txBody>
      </p:sp>
      <p:sp>
        <p:nvSpPr>
          <p:cNvPr id="18" name="Oval 17">
            <a:extLst>
              <a:ext uri="{FF2B5EF4-FFF2-40B4-BE49-F238E27FC236}">
                <a16:creationId xmlns:a16="http://schemas.microsoft.com/office/drawing/2014/main" id="{29FF3893-EED7-864D-8322-60945ABF4897}"/>
              </a:ext>
            </a:extLst>
          </p:cNvPr>
          <p:cNvSpPr/>
          <p:nvPr/>
        </p:nvSpPr>
        <p:spPr>
          <a:xfrm>
            <a:off x="1177126" y="5261505"/>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D546FFE0-AC33-634C-9CF5-2A183710E4D7}"/>
              </a:ext>
            </a:extLst>
          </p:cNvPr>
          <p:cNvSpPr/>
          <p:nvPr/>
        </p:nvSpPr>
        <p:spPr>
          <a:xfrm>
            <a:off x="1123489" y="5261505"/>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21ADB98F-BBCE-D348-A0D8-68BD5406CE7D}"/>
              </a:ext>
            </a:extLst>
          </p:cNvPr>
          <p:cNvSpPr/>
          <p:nvPr/>
        </p:nvSpPr>
        <p:spPr>
          <a:xfrm>
            <a:off x="1168073" y="5241453"/>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Rounded Rectangle 32">
            <a:extLst>
              <a:ext uri="{FF2B5EF4-FFF2-40B4-BE49-F238E27FC236}">
                <a16:creationId xmlns:a16="http://schemas.microsoft.com/office/drawing/2014/main" id="{AE593411-CF70-804B-88B7-4B861BF579D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C098EEBB-9906-934A-AAC3-1F3847C7F9B7}"/>
              </a:ext>
            </a:extLst>
          </p:cNvPr>
          <p:cNvSpPr txBox="1"/>
          <p:nvPr/>
        </p:nvSpPr>
        <p:spPr>
          <a:xfrm>
            <a:off x="2794681" y="294106"/>
            <a:ext cx="6602638" cy="584775"/>
          </a:xfrm>
          <a:prstGeom prst="rect">
            <a:avLst/>
          </a:prstGeom>
          <a:noFill/>
        </p:spPr>
        <p:txBody>
          <a:bodyPr wrap="square" rtlCol="0">
            <a:spAutoFit/>
          </a:bodyPr>
          <a:lstStyle/>
          <a:p>
            <a:pPr algn="ctr"/>
            <a:r>
              <a:rPr lang="en-US" sz="3200" b="1" dirty="0">
                <a:solidFill>
                  <a:schemeClr val="bg1"/>
                </a:solidFill>
              </a:rPr>
              <a:t>Lesson Prep &amp; Curriculum Alignment </a:t>
            </a:r>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Prep time: 10 – 15 minutes</a:t>
            </a:r>
          </a:p>
        </p:txBody>
      </p:sp>
      <p:sp>
        <p:nvSpPr>
          <p:cNvPr id="2" name="Slide Number Placeholder 1">
            <a:extLst>
              <a:ext uri="{FF2B5EF4-FFF2-40B4-BE49-F238E27FC236}">
                <a16:creationId xmlns:a16="http://schemas.microsoft.com/office/drawing/2014/main" id="{80A978DB-F783-F355-40F2-75E3A0FF669A}"/>
              </a:ext>
            </a:extLst>
          </p:cNvPr>
          <p:cNvSpPr>
            <a:spLocks noGrp="1"/>
          </p:cNvSpPr>
          <p:nvPr>
            <p:ph type="sldNum" sz="quarter" idx="12"/>
          </p:nvPr>
        </p:nvSpPr>
        <p:spPr/>
        <p:txBody>
          <a:bodyPr/>
          <a:lstStyle/>
          <a:p>
            <a:fld id="{A49FEDE7-8061-9B4D-88A1-7EA83A94C31B}" type="slidenum">
              <a:rPr lang="en-TH" smtClean="0"/>
              <a:t>2</a:t>
            </a:fld>
            <a:endParaRPr lang="en-TH"/>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3691C-B29C-5842-9E21-F47C3D4F8652}"/>
              </a:ext>
            </a:extLst>
          </p:cNvPr>
          <p:cNvPicPr>
            <a:picLocks noChangeAspect="1"/>
          </p:cNvPicPr>
          <p:nvPr/>
        </p:nvPicPr>
        <p:blipFill>
          <a:blip r:embed="rId3"/>
          <a:stretch>
            <a:fillRect/>
          </a:stretch>
        </p:blipFill>
        <p:spPr>
          <a:xfrm>
            <a:off x="0" y="46429"/>
            <a:ext cx="12192000" cy="6858000"/>
          </a:xfrm>
          <a:prstGeom prst="rect">
            <a:avLst/>
          </a:prstGeom>
        </p:spPr>
      </p:pic>
      <p:sp>
        <p:nvSpPr>
          <p:cNvPr id="2" name="Slide Number Placeholder 1">
            <a:extLst>
              <a:ext uri="{FF2B5EF4-FFF2-40B4-BE49-F238E27FC236}">
                <a16:creationId xmlns:a16="http://schemas.microsoft.com/office/drawing/2014/main" id="{E655C0B8-1D54-7F46-1675-F3C849D2B06C}"/>
              </a:ext>
            </a:extLst>
          </p:cNvPr>
          <p:cNvSpPr>
            <a:spLocks noGrp="1"/>
          </p:cNvSpPr>
          <p:nvPr>
            <p:ph type="sldNum" sz="quarter" idx="12"/>
          </p:nvPr>
        </p:nvSpPr>
        <p:spPr/>
        <p:txBody>
          <a:bodyPr/>
          <a:lstStyle/>
          <a:p>
            <a:fld id="{A49FEDE7-8061-9B4D-88A1-7EA83A94C31B}" type="slidenum">
              <a:rPr lang="en-TH" smtClean="0"/>
              <a:t>20</a:t>
            </a:fld>
            <a:endParaRPr lang="en-TH"/>
          </a:p>
        </p:txBody>
      </p:sp>
      <p:pic>
        <p:nvPicPr>
          <p:cNvPr id="7" name="Picture 6">
            <a:extLst>
              <a:ext uri="{FF2B5EF4-FFF2-40B4-BE49-F238E27FC236}">
                <a16:creationId xmlns:a16="http://schemas.microsoft.com/office/drawing/2014/main" id="{E18D7489-4C20-EAB1-439E-7AA360854076}"/>
              </a:ext>
            </a:extLst>
          </p:cNvPr>
          <p:cNvPicPr>
            <a:picLocks noChangeAspect="1"/>
          </p:cNvPicPr>
          <p:nvPr/>
        </p:nvPicPr>
        <p:blipFill>
          <a:blip r:embed="rId4"/>
          <a:stretch>
            <a:fillRect/>
          </a:stretch>
        </p:blipFill>
        <p:spPr>
          <a:xfrm>
            <a:off x="1251674" y="0"/>
            <a:ext cx="9688651" cy="6858000"/>
          </a:xfrm>
          <a:prstGeom prst="rect">
            <a:avLst/>
          </a:prstGeom>
        </p:spPr>
      </p:pic>
    </p:spTree>
    <p:extLst>
      <p:ext uri="{BB962C8B-B14F-4D97-AF65-F5344CB8AC3E}">
        <p14:creationId xmlns:p14="http://schemas.microsoft.com/office/powerpoint/2010/main" val="2123589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A3FDC0-178A-37DE-F9EE-77482D048BF7}"/>
              </a:ext>
            </a:extLst>
          </p:cNvPr>
          <p:cNvPicPr>
            <a:picLocks noChangeAspect="1"/>
          </p:cNvPicPr>
          <p:nvPr/>
        </p:nvPicPr>
        <p:blipFill>
          <a:blip r:embed="rId3"/>
          <a:stretch>
            <a:fillRect/>
          </a:stretch>
        </p:blipFill>
        <p:spPr>
          <a:xfrm>
            <a:off x="1899139" y="304258"/>
            <a:ext cx="8959834" cy="6249483"/>
          </a:xfrm>
          <a:prstGeom prst="rect">
            <a:avLst/>
          </a:prstGeom>
        </p:spPr>
      </p:pic>
      <p:sp>
        <p:nvSpPr>
          <p:cNvPr id="2" name="Slide Number Placeholder 1">
            <a:extLst>
              <a:ext uri="{FF2B5EF4-FFF2-40B4-BE49-F238E27FC236}">
                <a16:creationId xmlns:a16="http://schemas.microsoft.com/office/drawing/2014/main" id="{E05BCBF0-CF39-635D-41E6-352D6B823D6D}"/>
              </a:ext>
            </a:extLst>
          </p:cNvPr>
          <p:cNvSpPr>
            <a:spLocks noGrp="1"/>
          </p:cNvSpPr>
          <p:nvPr>
            <p:ph type="sldNum" sz="quarter" idx="12"/>
          </p:nvPr>
        </p:nvSpPr>
        <p:spPr/>
        <p:txBody>
          <a:bodyPr/>
          <a:lstStyle/>
          <a:p>
            <a:fld id="{A49FEDE7-8061-9B4D-88A1-7EA83A94C31B}" type="slidenum">
              <a:rPr lang="en-TH" smtClean="0"/>
              <a:t>21</a:t>
            </a:fld>
            <a:endParaRPr lang="en-TH"/>
          </a:p>
        </p:txBody>
      </p:sp>
    </p:spTree>
    <p:extLst>
      <p:ext uri="{BB962C8B-B14F-4D97-AF65-F5344CB8AC3E}">
        <p14:creationId xmlns:p14="http://schemas.microsoft.com/office/powerpoint/2010/main" val="405562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id="{C5FB9B07-2C9C-8A4F-A32C-ED14DE9560C2}"/>
              </a:ext>
            </a:extLst>
          </p:cNvPr>
          <p:cNvSpPr/>
          <p:nvPr/>
        </p:nvSpPr>
        <p:spPr>
          <a:xfrm>
            <a:off x="323617" y="1464528"/>
            <a:ext cx="541020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8" name="Rectangle 27">
            <a:extLst>
              <a:ext uri="{FF2B5EF4-FFF2-40B4-BE49-F238E27FC236}">
                <a16:creationId xmlns:a16="http://schemas.microsoft.com/office/drawing/2014/main" id="{99517891-8C27-C14F-822D-D6BE71B4E90C}"/>
              </a:ext>
            </a:extLst>
          </p:cNvPr>
          <p:cNvSpPr/>
          <p:nvPr/>
        </p:nvSpPr>
        <p:spPr>
          <a:xfrm>
            <a:off x="506503" y="1456997"/>
            <a:ext cx="5410203" cy="402546"/>
          </a:xfrm>
          <a:prstGeom prst="rect">
            <a:avLst/>
          </a:prstGeom>
        </p:spPr>
        <p:txBody>
          <a:bodyPr wrap="square">
            <a:spAutoFit/>
          </a:bodyPr>
          <a:lstStyle/>
          <a:p>
            <a:pPr algn="thaiDist">
              <a:lnSpc>
                <a:spcPct val="120000"/>
              </a:lnSpc>
            </a:pPr>
            <a:r>
              <a:rPr lang="en-US" b="1" dirty="0">
                <a:solidFill>
                  <a:schemeClr val="bg1"/>
                </a:solidFill>
              </a:rPr>
              <a:t>Key Learning Outcomes and Curriculum Alignment:</a:t>
            </a:r>
            <a:endParaRPr lang="en-TH" b="1">
              <a:solidFill>
                <a:schemeClr val="bg1"/>
              </a:solidFill>
            </a:endParaRPr>
          </a:p>
        </p:txBody>
      </p:sp>
      <p:sp>
        <p:nvSpPr>
          <p:cNvPr id="37" name="Rectangle 36">
            <a:extLst>
              <a:ext uri="{FF2B5EF4-FFF2-40B4-BE49-F238E27FC236}">
                <a16:creationId xmlns:a16="http://schemas.microsoft.com/office/drawing/2014/main" id="{E83BA1D4-BD4C-B44F-89BF-B15505F3EBB5}"/>
              </a:ext>
            </a:extLst>
          </p:cNvPr>
          <p:cNvSpPr/>
          <p:nvPr/>
        </p:nvSpPr>
        <p:spPr>
          <a:xfrm>
            <a:off x="323617" y="2049634"/>
            <a:ext cx="11361877" cy="1845442"/>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Science - Earth and Human Activity: </a:t>
            </a:r>
            <a:r>
              <a:rPr lang="en-US" sz="1600" dirty="0">
                <a:solidFill>
                  <a:srgbClr val="262626"/>
                </a:solidFill>
              </a:rPr>
              <a:t>Communicate solutions that will reduce the impact of humans on the land, water, air, and/or other living things in the local environment. Things that people do can affect the world around them. But they can make choices that reduce their impacts on the land, water, air, and other living things.</a:t>
            </a:r>
          </a:p>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English Language Arts and Literacy: </a:t>
            </a:r>
            <a:r>
              <a:rPr lang="en-US" sz="1600" dirty="0">
                <a:solidFill>
                  <a:srgbClr val="262626"/>
                </a:solidFill>
              </a:rPr>
              <a:t>Participate in collaborative conversations with diverse partners about topics and texts. Follow agreed-upon rules for discussions. Use words and phrases acquired through conversations, reading and being read to, and responding to texts.</a:t>
            </a:r>
          </a:p>
        </p:txBody>
      </p:sp>
      <p:pic>
        <p:nvPicPr>
          <p:cNvPr id="39" name="Picture 38" descr="A picture containing table&#10;&#10;Description automatically generated">
            <a:extLst>
              <a:ext uri="{FF2B5EF4-FFF2-40B4-BE49-F238E27FC236}">
                <a16:creationId xmlns:a16="http://schemas.microsoft.com/office/drawing/2014/main" id="{EB8B9B77-5B22-9846-BC3A-8BBE79F348B8}"/>
              </a:ext>
            </a:extLst>
          </p:cNvPr>
          <p:cNvPicPr>
            <a:picLocks noChangeAspect="1"/>
          </p:cNvPicPr>
          <p:nvPr/>
        </p:nvPicPr>
        <p:blipFill>
          <a:blip r:embed="rId4"/>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F18D82E9-E65C-CD45-B81C-867691A5CEE1}"/>
              </a:ext>
            </a:extLst>
          </p:cNvPr>
          <p:cNvPicPr>
            <a:picLocks noChangeAspect="1"/>
          </p:cNvPicPr>
          <p:nvPr/>
        </p:nvPicPr>
        <p:blipFill>
          <a:blip r:embed="rId5"/>
          <a:stretch>
            <a:fillRect/>
          </a:stretch>
        </p:blipFill>
        <p:spPr>
          <a:xfrm>
            <a:off x="1580795" y="5360663"/>
            <a:ext cx="1149009" cy="1149009"/>
          </a:xfrm>
          <a:prstGeom prst="rect">
            <a:avLst/>
          </a:prstGeom>
        </p:spPr>
      </p:pic>
      <p:sp>
        <p:nvSpPr>
          <p:cNvPr id="30" name="Rounded Rectangle 29">
            <a:extLst>
              <a:ext uri="{FF2B5EF4-FFF2-40B4-BE49-F238E27FC236}">
                <a16:creationId xmlns:a16="http://schemas.microsoft.com/office/drawing/2014/main" id="{B3D3BBA8-E2E4-CF45-BF72-B5B052BCB00C}"/>
              </a:ext>
            </a:extLst>
          </p:cNvPr>
          <p:cNvSpPr/>
          <p:nvPr/>
        </p:nvSpPr>
        <p:spPr>
          <a:xfrm>
            <a:off x="323618" y="4723242"/>
            <a:ext cx="209685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8" name="Rectangle 37">
            <a:extLst>
              <a:ext uri="{FF2B5EF4-FFF2-40B4-BE49-F238E27FC236}">
                <a16:creationId xmlns:a16="http://schemas.microsoft.com/office/drawing/2014/main" id="{279E0FEB-CD14-B84F-9CC0-A073E335659C}"/>
              </a:ext>
            </a:extLst>
          </p:cNvPr>
          <p:cNvSpPr/>
          <p:nvPr/>
        </p:nvSpPr>
        <p:spPr>
          <a:xfrm>
            <a:off x="506504" y="4715711"/>
            <a:ext cx="1712262" cy="402546"/>
          </a:xfrm>
          <a:prstGeom prst="rect">
            <a:avLst/>
          </a:prstGeom>
        </p:spPr>
        <p:txBody>
          <a:bodyPr wrap="square">
            <a:spAutoFit/>
          </a:bodyPr>
          <a:lstStyle/>
          <a:p>
            <a:pPr algn="thaiDist">
              <a:lnSpc>
                <a:spcPct val="120000"/>
              </a:lnSpc>
            </a:pPr>
            <a:r>
              <a:rPr lang="en-US" b="1" dirty="0">
                <a:solidFill>
                  <a:schemeClr val="bg1"/>
                </a:solidFill>
              </a:rPr>
              <a:t>SDG Alignment</a:t>
            </a:r>
            <a:endParaRPr lang="en-TH" b="1">
              <a:solidFill>
                <a:schemeClr val="bg1"/>
              </a:solidFill>
            </a:endParaRPr>
          </a:p>
        </p:txBody>
      </p:sp>
      <p:sp>
        <p:nvSpPr>
          <p:cNvPr id="15" name="Rounded Rectangle 14">
            <a:extLst>
              <a:ext uri="{FF2B5EF4-FFF2-40B4-BE49-F238E27FC236}">
                <a16:creationId xmlns:a16="http://schemas.microsoft.com/office/drawing/2014/main" id="{650BA5B6-8EAD-5A45-94A6-2C8EA009B9C0}"/>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6" name="Rounded Rectangle 15">
            <a:extLst>
              <a:ext uri="{FF2B5EF4-FFF2-40B4-BE49-F238E27FC236}">
                <a16:creationId xmlns:a16="http://schemas.microsoft.com/office/drawing/2014/main" id="{A39FBF4C-9127-4740-A7DD-AB280895D434}"/>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TextBox 16">
            <a:extLst>
              <a:ext uri="{FF2B5EF4-FFF2-40B4-BE49-F238E27FC236}">
                <a16:creationId xmlns:a16="http://schemas.microsoft.com/office/drawing/2014/main" id="{8EBFCA84-3E35-AA4F-B39D-FB84F113376F}"/>
              </a:ext>
            </a:extLst>
          </p:cNvPr>
          <p:cNvSpPr txBox="1"/>
          <p:nvPr/>
        </p:nvSpPr>
        <p:spPr>
          <a:xfrm>
            <a:off x="2794681" y="294106"/>
            <a:ext cx="6602638" cy="584775"/>
          </a:xfrm>
          <a:prstGeom prst="rect">
            <a:avLst/>
          </a:prstGeom>
          <a:noFill/>
        </p:spPr>
        <p:txBody>
          <a:bodyPr wrap="square" rtlCol="0">
            <a:spAutoFit/>
          </a:bodyPr>
          <a:lstStyle/>
          <a:p>
            <a:pPr algn="ctr"/>
            <a:r>
              <a:rPr lang="en-US" sz="3200" b="1" dirty="0">
                <a:solidFill>
                  <a:schemeClr val="bg1"/>
                </a:solidFill>
              </a:rPr>
              <a:t>Lesson Prep &amp; Curriculum Alignment </a:t>
            </a:r>
          </a:p>
        </p:txBody>
      </p:sp>
      <p:sp>
        <p:nvSpPr>
          <p:cNvPr id="18" name="TextBox 17">
            <a:extLst>
              <a:ext uri="{FF2B5EF4-FFF2-40B4-BE49-F238E27FC236}">
                <a16:creationId xmlns:a16="http://schemas.microsoft.com/office/drawing/2014/main"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Prep time: 10 – 15 minutes</a:t>
            </a:r>
          </a:p>
        </p:txBody>
      </p:sp>
      <p:pic>
        <p:nvPicPr>
          <p:cNvPr id="4" name="Picture 3" descr="Logo&#10;&#10;Description automatically generated with low confidence">
            <a:extLst>
              <a:ext uri="{FF2B5EF4-FFF2-40B4-BE49-F238E27FC236}">
                <a16:creationId xmlns:a16="http://schemas.microsoft.com/office/drawing/2014/main" id="{F8047728-AC80-EF47-965E-6BB401A11C11}"/>
              </a:ext>
            </a:extLst>
          </p:cNvPr>
          <p:cNvPicPr>
            <a:picLocks noChangeAspect="1"/>
          </p:cNvPicPr>
          <p:nvPr/>
        </p:nvPicPr>
        <p:blipFill>
          <a:blip r:embed="rId6"/>
          <a:stretch>
            <a:fillRect/>
          </a:stretch>
        </p:blipFill>
        <p:spPr>
          <a:xfrm>
            <a:off x="2729805" y="5360663"/>
            <a:ext cx="1149010" cy="1149010"/>
          </a:xfrm>
          <a:prstGeom prst="rect">
            <a:avLst/>
          </a:prstGeom>
        </p:spPr>
      </p:pic>
      <p:sp>
        <p:nvSpPr>
          <p:cNvPr id="2" name="Slide Number Placeholder 1">
            <a:extLst>
              <a:ext uri="{FF2B5EF4-FFF2-40B4-BE49-F238E27FC236}">
                <a16:creationId xmlns:a16="http://schemas.microsoft.com/office/drawing/2014/main" id="{8B9F30AD-9062-DCB7-0CB3-556D2B71DFD5}"/>
              </a:ext>
            </a:extLst>
          </p:cNvPr>
          <p:cNvSpPr>
            <a:spLocks noGrp="1"/>
          </p:cNvSpPr>
          <p:nvPr>
            <p:ph type="sldNum" sz="quarter" idx="12"/>
          </p:nvPr>
        </p:nvSpPr>
        <p:spPr/>
        <p:txBody>
          <a:bodyPr/>
          <a:lstStyle/>
          <a:p>
            <a:fld id="{A49FEDE7-8061-9B4D-88A1-7EA83A94C31B}" type="slidenum">
              <a:rPr lang="en-TH" smtClean="0"/>
              <a:t>3</a:t>
            </a:fld>
            <a:endParaRPr lang="en-TH"/>
          </a:p>
        </p:txBody>
      </p:sp>
      <p:grpSp>
        <p:nvGrpSpPr>
          <p:cNvPr id="7" name="Group 6">
            <a:extLst>
              <a:ext uri="{FF2B5EF4-FFF2-40B4-BE49-F238E27FC236}">
                <a16:creationId xmlns:a16="http://schemas.microsoft.com/office/drawing/2014/main" id="{61C0A40F-84CF-1BC0-5EA2-2B6E25B0FB51}"/>
              </a:ext>
            </a:extLst>
          </p:cNvPr>
          <p:cNvGrpSpPr/>
          <p:nvPr/>
        </p:nvGrpSpPr>
        <p:grpSpPr>
          <a:xfrm>
            <a:off x="4545447" y="4960490"/>
            <a:ext cx="6979920" cy="1490877"/>
            <a:chOff x="4790164" y="5101971"/>
            <a:chExt cx="6979920" cy="1490877"/>
          </a:xfrm>
        </p:grpSpPr>
        <p:sp>
          <p:nvSpPr>
            <p:cNvPr id="19" name="Rounded Rectangle 18">
              <a:extLst>
                <a:ext uri="{FF2B5EF4-FFF2-40B4-BE49-F238E27FC236}">
                  <a16:creationId xmlns:a16="http://schemas.microsoft.com/office/drawing/2014/main" id="{0E066E9E-557E-614F-BD62-A122C07587A2}"/>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29C7F7"/>
                </a:solidFill>
                <a:highlight>
                  <a:srgbClr val="29C7F7"/>
                </a:highlight>
              </a:endParaRPr>
            </a:p>
            <a:p>
              <a:pPr algn="ctr"/>
              <a:endParaRPr lang="en-TH">
                <a:solidFill>
                  <a:srgbClr val="29C7F7"/>
                </a:solidFill>
                <a:highlight>
                  <a:srgbClr val="29C7F7"/>
                </a:highlight>
              </a:endParaRPr>
            </a:p>
          </p:txBody>
        </p:sp>
        <p:sp>
          <p:nvSpPr>
            <p:cNvPr id="23" name="Rounded Rectangle 22">
              <a:extLst>
                <a:ext uri="{FF2B5EF4-FFF2-40B4-BE49-F238E27FC236}">
                  <a16:creationId xmlns:a16="http://schemas.microsoft.com/office/drawing/2014/main" id="{5A0951B6-8286-F0B5-0565-C7A227408735}"/>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a:p>
              <a:r>
                <a:rPr lang="en-US" sz="1600" b="1" dirty="0"/>
                <a:t>Lesson plans are designed to be flexible and responsive to the evolving needs of your classroom. Lessons are editable and customizable to meet the different individual student and classroom contexts. A PowerPoint version with teacher instructions and a printable PDF lesson are available for download. </a:t>
              </a:r>
            </a:p>
            <a:p>
              <a:pPr algn="ctr"/>
              <a:endParaRPr lang="en-TH"/>
            </a:p>
          </p:txBody>
        </p:sp>
        <p:sp>
          <p:nvSpPr>
            <p:cNvPr id="6" name="TextBox 5">
              <a:extLst>
                <a:ext uri="{FF2B5EF4-FFF2-40B4-BE49-F238E27FC236}">
                  <a16:creationId xmlns:a16="http://schemas.microsoft.com/office/drawing/2014/main" id="{8F17D91F-2A88-3D0B-CCF0-B1CF83A53F1C}"/>
                </a:ext>
              </a:extLst>
            </p:cNvPr>
            <p:cNvSpPr txBox="1"/>
            <p:nvPr/>
          </p:nvSpPr>
          <p:spPr>
            <a:xfrm>
              <a:off x="6956553" y="5101971"/>
              <a:ext cx="4280196" cy="369332"/>
            </a:xfrm>
            <a:prstGeom prst="rect">
              <a:avLst/>
            </a:prstGeom>
            <a:noFill/>
          </p:spPr>
          <p:txBody>
            <a:bodyPr wrap="square" rtlCol="0">
              <a:spAutoFit/>
            </a:bodyPr>
            <a:lstStyle/>
            <a:p>
              <a:r>
                <a:rPr lang="en-US" b="1" dirty="0">
                  <a:solidFill>
                    <a:schemeClr val="bg1"/>
                  </a:solidFill>
                </a:rPr>
                <a:t>Flexible and adaptive lesson</a:t>
              </a:r>
            </a:p>
          </p:txBody>
        </p:sp>
      </p:grpSp>
    </p:spTree>
    <p:extLst>
      <p:ext uri="{BB962C8B-B14F-4D97-AF65-F5344CB8AC3E}">
        <p14:creationId xmlns:p14="http://schemas.microsoft.com/office/powerpoint/2010/main" val="1618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21113"/>
            <a:ext cx="12192000"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en-US" sz="3200" b="1" dirty="0">
                <a:solidFill>
                  <a:schemeClr val="bg1"/>
                </a:solidFill>
              </a:rPr>
              <a:t>The Lesson </a:t>
            </a:r>
          </a:p>
        </p:txBody>
      </p:sp>
      <p:sp>
        <p:nvSpPr>
          <p:cNvPr id="22" name="Oval 21">
            <a:extLst>
              <a:ext uri="{FF2B5EF4-FFF2-40B4-BE49-F238E27FC236}">
                <a16:creationId xmlns:a16="http://schemas.microsoft.com/office/drawing/2014/main"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Oval 22">
            <a:extLst>
              <a:ext uri="{FF2B5EF4-FFF2-40B4-BE49-F238E27FC236}">
                <a16:creationId xmlns:a16="http://schemas.microsoft.com/office/drawing/2014/main"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Rectangle 23">
            <a:extLst>
              <a:ext uri="{FF2B5EF4-FFF2-40B4-BE49-F238E27FC236}">
                <a16:creationId xmlns:a16="http://schemas.microsoft.com/office/drawing/2014/main" id="{9D6C8663-DB1F-4247-809A-B287EA418546}"/>
              </a:ext>
            </a:extLst>
          </p:cNvPr>
          <p:cNvSpPr/>
          <p:nvPr/>
        </p:nvSpPr>
        <p:spPr>
          <a:xfrm>
            <a:off x="404919" y="1429076"/>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1</a:t>
            </a:r>
          </a:p>
        </p:txBody>
      </p:sp>
      <p:sp>
        <p:nvSpPr>
          <p:cNvPr id="25" name="Rectangle 24">
            <a:extLst>
              <a:ext uri="{FF2B5EF4-FFF2-40B4-BE49-F238E27FC236}">
                <a16:creationId xmlns:a16="http://schemas.microsoft.com/office/drawing/2014/main" id="{51FFE875-61C7-534D-980C-DC3A4B940AEB}"/>
              </a:ext>
            </a:extLst>
          </p:cNvPr>
          <p:cNvSpPr/>
          <p:nvPr/>
        </p:nvSpPr>
        <p:spPr>
          <a:xfrm>
            <a:off x="911773" y="1434348"/>
            <a:ext cx="10866255" cy="1958613"/>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Introduce the lesson to your students by asking about their knowledge of what can and cannot be recycled and do the icebreaker exercise. Display the “YES/NO” slide or print the handout as a reference.</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Create an open discussion about the basics of recycling. </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Do you recycle?</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What can be recycled? </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What cannot be recycled? </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Ask for them to give a few examples of each.</a:t>
            </a: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Lesson duration: 45 - 60 minutes</a:t>
            </a:r>
          </a:p>
        </p:txBody>
      </p:sp>
      <p:sp>
        <p:nvSpPr>
          <p:cNvPr id="18" name="Oval 17">
            <a:extLst>
              <a:ext uri="{FF2B5EF4-FFF2-40B4-BE49-F238E27FC236}">
                <a16:creationId xmlns:a16="http://schemas.microsoft.com/office/drawing/2014/main" id="{9D3C16D2-3D7B-DC40-88C7-DE4F305BF499}"/>
              </a:ext>
            </a:extLst>
          </p:cNvPr>
          <p:cNvSpPr/>
          <p:nvPr/>
        </p:nvSpPr>
        <p:spPr>
          <a:xfrm>
            <a:off x="413972" y="376951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9DAB2145-ECFA-6647-A9B6-729C703AD8DB}"/>
              </a:ext>
            </a:extLst>
          </p:cNvPr>
          <p:cNvSpPr/>
          <p:nvPr/>
        </p:nvSpPr>
        <p:spPr>
          <a:xfrm>
            <a:off x="360335" y="376951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9D8FA13B-529B-584E-8CBD-62424A9A1833}"/>
              </a:ext>
            </a:extLst>
          </p:cNvPr>
          <p:cNvSpPr/>
          <p:nvPr/>
        </p:nvSpPr>
        <p:spPr>
          <a:xfrm>
            <a:off x="404919" y="3749460"/>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2</a:t>
            </a:r>
          </a:p>
        </p:txBody>
      </p:sp>
      <p:sp>
        <p:nvSpPr>
          <p:cNvPr id="21" name="Rectangle 20">
            <a:extLst>
              <a:ext uri="{FF2B5EF4-FFF2-40B4-BE49-F238E27FC236}">
                <a16:creationId xmlns:a16="http://schemas.microsoft.com/office/drawing/2014/main" id="{973AB73E-5603-9442-95D1-6001147EE36F}"/>
              </a:ext>
            </a:extLst>
          </p:cNvPr>
          <p:cNvSpPr/>
          <p:nvPr/>
        </p:nvSpPr>
        <p:spPr>
          <a:xfrm>
            <a:off x="911773" y="3740444"/>
            <a:ext cx="10866255" cy="663580"/>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Introduce the concept of waste leakage and create a discussion about how our waste can enter the ocean, even if we do not live by the ocean. </a:t>
            </a:r>
            <a:r>
              <a:rPr lang="en-US" sz="1600" dirty="0">
                <a:solidFill>
                  <a:srgbClr val="262626"/>
                </a:solidFill>
              </a:rPr>
              <a:t>Display the slides explaining how waste enters our oceans from land.</a:t>
            </a:r>
          </a:p>
        </p:txBody>
      </p:sp>
      <p:sp>
        <p:nvSpPr>
          <p:cNvPr id="29" name="Oval 28">
            <a:extLst>
              <a:ext uri="{FF2B5EF4-FFF2-40B4-BE49-F238E27FC236}">
                <a16:creationId xmlns:a16="http://schemas.microsoft.com/office/drawing/2014/main" id="{755BA79C-90D1-2146-A38F-4EEB52007357}"/>
              </a:ext>
            </a:extLst>
          </p:cNvPr>
          <p:cNvSpPr/>
          <p:nvPr/>
        </p:nvSpPr>
        <p:spPr>
          <a:xfrm>
            <a:off x="413972" y="509958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0" name="Oval 29">
            <a:extLst>
              <a:ext uri="{FF2B5EF4-FFF2-40B4-BE49-F238E27FC236}">
                <a16:creationId xmlns:a16="http://schemas.microsoft.com/office/drawing/2014/main" id="{B4BFBE7D-8EB6-824A-8F39-97CD133462C3}"/>
              </a:ext>
            </a:extLst>
          </p:cNvPr>
          <p:cNvSpPr/>
          <p:nvPr/>
        </p:nvSpPr>
        <p:spPr>
          <a:xfrm>
            <a:off x="360335" y="509958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1" name="Rectangle 30">
            <a:extLst>
              <a:ext uri="{FF2B5EF4-FFF2-40B4-BE49-F238E27FC236}">
                <a16:creationId xmlns:a16="http://schemas.microsoft.com/office/drawing/2014/main" id="{78EDCEFF-66E5-8941-B13E-98BF7B5FCB9C}"/>
              </a:ext>
            </a:extLst>
          </p:cNvPr>
          <p:cNvSpPr/>
          <p:nvPr/>
        </p:nvSpPr>
        <p:spPr>
          <a:xfrm>
            <a:off x="404919" y="5079530"/>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3</a:t>
            </a:r>
          </a:p>
        </p:txBody>
      </p:sp>
      <p:sp>
        <p:nvSpPr>
          <p:cNvPr id="32" name="Rectangle 31">
            <a:extLst>
              <a:ext uri="{FF2B5EF4-FFF2-40B4-BE49-F238E27FC236}">
                <a16:creationId xmlns:a16="http://schemas.microsoft.com/office/drawing/2014/main" id="{D06FA692-311E-A34B-B38F-5DAEF1E22289}"/>
              </a:ext>
            </a:extLst>
          </p:cNvPr>
          <p:cNvSpPr/>
          <p:nvPr/>
        </p:nvSpPr>
        <p:spPr>
          <a:xfrm>
            <a:off x="911773" y="5041938"/>
            <a:ext cx="10866255" cy="959045"/>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Let students know they will create a “Waste Hero” superhero, and a posterboard PSA (Public Service Announcement) to be hung up at their school. </a:t>
            </a:r>
            <a:r>
              <a:rPr lang="en-US" sz="1600" dirty="0">
                <a:solidFill>
                  <a:srgbClr val="262626"/>
                </a:solidFill>
              </a:rPr>
              <a:t>Break into groups or work independently to create a school PSA (Public Service Announcement) message to inspire and empower people to recycle at school.</a:t>
            </a:r>
          </a:p>
        </p:txBody>
      </p:sp>
      <p:sp>
        <p:nvSpPr>
          <p:cNvPr id="2" name="Slide Number Placeholder 1">
            <a:extLst>
              <a:ext uri="{FF2B5EF4-FFF2-40B4-BE49-F238E27FC236}">
                <a16:creationId xmlns:a16="http://schemas.microsoft.com/office/drawing/2014/main" id="{EF6C51AC-CD0C-40AE-C4F2-61B7C0BAA899}"/>
              </a:ext>
            </a:extLst>
          </p:cNvPr>
          <p:cNvSpPr>
            <a:spLocks noGrp="1"/>
          </p:cNvSpPr>
          <p:nvPr>
            <p:ph type="sldNum" sz="quarter" idx="12"/>
          </p:nvPr>
        </p:nvSpPr>
        <p:spPr/>
        <p:txBody>
          <a:bodyPr/>
          <a:lstStyle/>
          <a:p>
            <a:fld id="{A49FEDE7-8061-9B4D-88A1-7EA83A94C31B}" type="slidenum">
              <a:rPr lang="en-TH" smtClean="0"/>
              <a:t>4</a:t>
            </a:fld>
            <a:endParaRPr lang="en-TH"/>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B06CE6-5620-C24B-87A6-7ACD2A2C3D2A}"/>
              </a:ext>
            </a:extLst>
          </p:cNvPr>
          <p:cNvPicPr>
            <a:picLocks noChangeAspect="1"/>
          </p:cNvPicPr>
          <p:nvPr/>
        </p:nvPicPr>
        <p:blipFill>
          <a:blip r:embed="rId2"/>
          <a:stretch>
            <a:fillRect/>
          </a:stretch>
        </p:blipFill>
        <p:spPr>
          <a:xfrm>
            <a:off x="0" y="46429"/>
            <a:ext cx="1219200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876888BF-7A3E-9245-930C-196C5896F84A}"/>
              </a:ext>
            </a:extLst>
          </p:cNvPr>
          <p:cNvPicPr>
            <a:picLocks noChangeAspect="1"/>
          </p:cNvPicPr>
          <p:nvPr/>
        </p:nvPicPr>
        <p:blipFill rotWithShape="1">
          <a:blip r:embed="rId3"/>
          <a:srcRect r="21856" b="73164"/>
          <a:stretch/>
        </p:blipFill>
        <p:spPr>
          <a:xfrm>
            <a:off x="929898" y="2611806"/>
            <a:ext cx="7919634" cy="114687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2F55DB0-5598-2448-921D-B24AB0E1E82D}"/>
              </a:ext>
            </a:extLst>
          </p:cNvPr>
          <p:cNvPicPr>
            <a:picLocks noChangeAspect="1"/>
          </p:cNvPicPr>
          <p:nvPr/>
        </p:nvPicPr>
        <p:blipFill rotWithShape="1">
          <a:blip r:embed="rId3"/>
          <a:srcRect l="50975" t="38442" r="-13" b="17"/>
          <a:stretch/>
        </p:blipFill>
        <p:spPr>
          <a:xfrm>
            <a:off x="6739913" y="4091552"/>
            <a:ext cx="4969790" cy="2629923"/>
          </a:xfrm>
          <a:prstGeom prst="rect">
            <a:avLst/>
          </a:prstGeom>
        </p:spPr>
      </p:pic>
      <p:sp>
        <p:nvSpPr>
          <p:cNvPr id="8" name="Rounded Rectangle 7">
            <a:extLst>
              <a:ext uri="{FF2B5EF4-FFF2-40B4-BE49-F238E27FC236}">
                <a16:creationId xmlns:a16="http://schemas.microsoft.com/office/drawing/2014/main" id="{F8BF3BB3-C63A-A041-A0EE-BF0395BA6DC5}"/>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9" name="Rounded Rectangle 8">
            <a:extLst>
              <a:ext uri="{FF2B5EF4-FFF2-40B4-BE49-F238E27FC236}">
                <a16:creationId xmlns:a16="http://schemas.microsoft.com/office/drawing/2014/main" id="{B3831DC3-9D13-224B-9697-EB5922B7AF1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0" name="TextBox 9">
            <a:extLst>
              <a:ext uri="{FF2B5EF4-FFF2-40B4-BE49-F238E27FC236}">
                <a16:creationId xmlns:a16="http://schemas.microsoft.com/office/drawing/2014/main" id="{08A1ABBE-FB80-4F49-AFDB-B91C23547E80}"/>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Prepare the PowerPoint presentation</a:t>
            </a:r>
          </a:p>
        </p:txBody>
      </p:sp>
      <p:sp>
        <p:nvSpPr>
          <p:cNvPr id="12" name="Rectangle 11">
            <a:extLst>
              <a:ext uri="{FF2B5EF4-FFF2-40B4-BE49-F238E27FC236}">
                <a16:creationId xmlns:a16="http://schemas.microsoft.com/office/drawing/2014/main" id="{F13677AE-C9C9-B847-8408-00ED0B8AD7C3}"/>
              </a:ext>
            </a:extLst>
          </p:cNvPr>
          <p:cNvSpPr/>
          <p:nvPr/>
        </p:nvSpPr>
        <p:spPr>
          <a:xfrm>
            <a:off x="323617" y="1247462"/>
            <a:ext cx="11361877" cy="1175706"/>
          </a:xfrm>
          <a:prstGeom prst="rect">
            <a:avLst/>
          </a:prstGeom>
        </p:spPr>
        <p:txBody>
          <a:bodyPr wrap="square">
            <a:spAutoFit/>
          </a:bodyPr>
          <a:lstStyle/>
          <a:p>
            <a:pPr algn="thaiDist">
              <a:lnSpc>
                <a:spcPct val="120000"/>
              </a:lnSpc>
              <a:buClr>
                <a:srgbClr val="3AC69D"/>
              </a:buClr>
              <a:buSzPct val="150000"/>
            </a:pPr>
            <a:r>
              <a:rPr lang="en-US" sz="2000" dirty="0">
                <a:solidFill>
                  <a:srgbClr val="262626"/>
                </a:solidFill>
              </a:rPr>
              <a:t>When you are ready to present the lessons to your class click on </a:t>
            </a:r>
            <a:r>
              <a:rPr lang="en-US" sz="2000" b="1" dirty="0">
                <a:solidFill>
                  <a:srgbClr val="262626"/>
                </a:solidFill>
              </a:rPr>
              <a:t>Slide Show </a:t>
            </a:r>
            <a:r>
              <a:rPr lang="en-US" sz="2000" dirty="0">
                <a:solidFill>
                  <a:srgbClr val="262626"/>
                </a:solidFill>
              </a:rPr>
              <a:t>on the top menu bar then select </a:t>
            </a:r>
            <a:r>
              <a:rPr lang="en-US" sz="2000" b="1" dirty="0">
                <a:solidFill>
                  <a:srgbClr val="262626"/>
                </a:solidFill>
              </a:rPr>
              <a:t>Presenter View. </a:t>
            </a:r>
            <a:r>
              <a:rPr lang="en-US" sz="2000" dirty="0">
                <a:solidFill>
                  <a:srgbClr val="262626"/>
                </a:solidFill>
              </a:rPr>
              <a:t>In Presenter view, you can see your notes as you present while the audience see only your slides.</a:t>
            </a:r>
            <a:endParaRPr lang="en-US" sz="2000" b="1" dirty="0">
              <a:solidFill>
                <a:srgbClr val="262626"/>
              </a:solidFill>
            </a:endParaRPr>
          </a:p>
        </p:txBody>
      </p:sp>
      <p:sp>
        <p:nvSpPr>
          <p:cNvPr id="13" name="Rectangle 12">
            <a:extLst>
              <a:ext uri="{FF2B5EF4-FFF2-40B4-BE49-F238E27FC236}">
                <a16:creationId xmlns:a16="http://schemas.microsoft.com/office/drawing/2014/main" id="{5C2A69C5-08AB-AB4C-9CAB-15E14B203C91}"/>
              </a:ext>
            </a:extLst>
          </p:cNvPr>
          <p:cNvSpPr/>
          <p:nvPr/>
        </p:nvSpPr>
        <p:spPr>
          <a:xfrm>
            <a:off x="323616" y="3978315"/>
            <a:ext cx="6092681" cy="1914370"/>
          </a:xfrm>
          <a:prstGeom prst="rect">
            <a:avLst/>
          </a:prstGeom>
        </p:spPr>
        <p:txBody>
          <a:bodyPr wrap="square">
            <a:spAutoFit/>
          </a:bodyPr>
          <a:lstStyle/>
          <a:p>
            <a:pPr algn="thaiDist">
              <a:lnSpc>
                <a:spcPct val="120000"/>
              </a:lnSpc>
              <a:buClr>
                <a:srgbClr val="3AC69D"/>
              </a:buClr>
              <a:buSzPct val="150000"/>
            </a:pPr>
            <a:r>
              <a:rPr lang="en-US" sz="2000" dirty="0">
                <a:solidFill>
                  <a:srgbClr val="262626"/>
                </a:solidFill>
              </a:rPr>
              <a:t>The notes appear in a pane on the right. The text should wrap automatically, and a vertical scroll bar appears if necessary. You can also change the size of the text in the Notes pane by using the two buttons at the lower left corner of the Notes pane. </a:t>
            </a:r>
            <a:endParaRPr lang="en-US" sz="2000" b="1" dirty="0">
              <a:solidFill>
                <a:srgbClr val="262626"/>
              </a:solidFill>
            </a:endParaRPr>
          </a:p>
        </p:txBody>
      </p:sp>
    </p:spTree>
    <p:extLst>
      <p:ext uri="{BB962C8B-B14F-4D97-AF65-F5344CB8AC3E}">
        <p14:creationId xmlns:p14="http://schemas.microsoft.com/office/powerpoint/2010/main" val="1528622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YES</a:t>
              </a:r>
              <a:endParaRPr dirty="0"/>
            </a:p>
          </p:txBody>
        </p:sp>
      </p:grpSp>
      <p:grpSp>
        <p:nvGrpSpPr>
          <p:cNvPr id="3" name="Group 2">
            <a:extLst>
              <a:ext uri="{FF2B5EF4-FFF2-40B4-BE49-F238E27FC236}">
                <a16:creationId xmlns:a16="http://schemas.microsoft.com/office/drawing/2014/main"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grpSp>
      <p:grpSp>
        <p:nvGrpSpPr>
          <p:cNvPr id="4" name="Group 3">
            <a:extLst>
              <a:ext uri="{FF2B5EF4-FFF2-40B4-BE49-F238E27FC236}">
                <a16:creationId xmlns:a16="http://schemas.microsoft.com/office/drawing/2014/main" id="{300C4D9E-9C72-04B3-A9C1-23B668CD9C93}"/>
              </a:ext>
            </a:extLst>
          </p:cNvPr>
          <p:cNvGrpSpPr/>
          <p:nvPr/>
        </p:nvGrpSpPr>
        <p:grpSpPr>
          <a:xfrm>
            <a:off x="220450" y="81404"/>
            <a:ext cx="1431166" cy="1946487"/>
            <a:chOff x="923533" y="1746170"/>
            <a:chExt cx="1431166" cy="1946487"/>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Glass </a:t>
              </a:r>
              <a:r>
                <a:rPr lang="en-US" sz="2000" b="1" dirty="0">
                  <a:solidFill>
                    <a:srgbClr val="262626"/>
                  </a:solidFill>
                  <a:latin typeface="Calibri"/>
                  <a:ea typeface="Calibri"/>
                  <a:cs typeface="Calibri"/>
                  <a:sym typeface="Calibri"/>
                </a:rPr>
                <a:t>j</a:t>
              </a:r>
              <a:r>
                <a:rPr lang="en-US" sz="2000" b="1" i="0" u="none" strike="noStrike" cap="none" dirty="0">
                  <a:solidFill>
                    <a:srgbClr val="262626"/>
                  </a:solidFill>
                  <a:latin typeface="Calibri"/>
                  <a:ea typeface="Calibri"/>
                  <a:cs typeface="Calibri"/>
                  <a:sym typeface="Calibri"/>
                </a:rPr>
                <a:t>ar</a:t>
              </a:r>
              <a:endParaRP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2230F1C6-350D-5301-9B5E-02F5DE044A9F}"/>
              </a:ext>
            </a:extLst>
          </p:cNvPr>
          <p:cNvGrpSpPr/>
          <p:nvPr/>
        </p:nvGrpSpPr>
        <p:grpSpPr>
          <a:xfrm>
            <a:off x="1526254" y="119530"/>
            <a:ext cx="2347800" cy="1948460"/>
            <a:chOff x="2948176" y="1768789"/>
            <a:chExt cx="2347800" cy="1948460"/>
          </a:xfrm>
        </p:grpSpPr>
        <p:sp>
          <p:nvSpPr>
            <p:cNvPr id="199" name="Google Shape;199;p6"/>
            <p:cNvSpPr/>
            <p:nvPr/>
          </p:nvSpPr>
          <p:spPr>
            <a:xfrm>
              <a:off x="2948176" y="3255625"/>
              <a:ext cx="23478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PET </a:t>
              </a:r>
              <a:r>
                <a:rPr lang="en-US" sz="2000" b="1" i="0" u="none" strike="noStrike" cap="none" dirty="0">
                  <a:solidFill>
                    <a:srgbClr val="262626"/>
                  </a:solidFill>
                  <a:latin typeface="Calibri"/>
                  <a:ea typeface="Calibri"/>
                  <a:cs typeface="Calibri"/>
                  <a:sym typeface="Calibri"/>
                </a:rPr>
                <a:t>Plastic bottle</a:t>
              </a:r>
              <a:endParaRP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a16="http://schemas.microsoft.com/office/drawing/2014/main"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Metal</a:t>
              </a:r>
              <a:r>
                <a:rPr lang="en-US" sz="2000" b="1" i="0" u="none" strike="noStrike" cap="none" dirty="0">
                  <a:solidFill>
                    <a:srgbClr val="262626"/>
                  </a:solidFill>
                  <a:latin typeface="Calibri"/>
                  <a:ea typeface="Calibri"/>
                  <a:cs typeface="Calibri"/>
                  <a:sym typeface="Calibri"/>
                </a:rPr>
                <a:t> can</a:t>
              </a:r>
              <a:endParaRP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a16="http://schemas.microsoft.com/office/drawing/2014/main" id="{048E839F-74AD-D950-1C64-135F2AB78FAC}"/>
              </a:ext>
            </a:extLst>
          </p:cNvPr>
          <p:cNvGrpSpPr/>
          <p:nvPr/>
        </p:nvGrpSpPr>
        <p:grpSpPr>
          <a:xfrm>
            <a:off x="5743257" y="2128285"/>
            <a:ext cx="1958555" cy="1793121"/>
            <a:chOff x="488426" y="4064988"/>
            <a:chExt cx="1958555" cy="1793121"/>
          </a:xfrm>
        </p:grpSpPr>
        <p:sp>
          <p:nvSpPr>
            <p:cNvPr id="202" name="Google Shape;202;p6"/>
            <p:cNvSpPr/>
            <p:nvPr/>
          </p:nvSpPr>
          <p:spPr>
            <a:xfrm>
              <a:off x="671401" y="5421066"/>
              <a:ext cx="1775580"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Cardboard box</a:t>
              </a:r>
              <a:endParaRP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a16="http://schemas.microsoft.com/office/drawing/2014/main" id="{3893B0B7-8AF8-C2DF-010F-C20754765E40}"/>
              </a:ext>
            </a:extLst>
          </p:cNvPr>
          <p:cNvGrpSpPr/>
          <p:nvPr/>
        </p:nvGrpSpPr>
        <p:grpSpPr>
          <a:xfrm>
            <a:off x="10019359" y="2112406"/>
            <a:ext cx="1766616" cy="1706663"/>
            <a:chOff x="6420868" y="1760417"/>
            <a:chExt cx="1680673" cy="1342141"/>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Banana peel</a:t>
              </a:r>
              <a:endParaRP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0AC472EA-9BBB-E027-1EC6-466FC77F9AEB}"/>
              </a:ext>
            </a:extLst>
          </p:cNvPr>
          <p:cNvGrpSpPr/>
          <p:nvPr/>
        </p:nvGrpSpPr>
        <p:grpSpPr>
          <a:xfrm>
            <a:off x="10192079" y="582212"/>
            <a:ext cx="1680673" cy="1356390"/>
            <a:chOff x="8346482" y="1742833"/>
            <a:chExt cx="1680673" cy="1356390"/>
          </a:xfrm>
        </p:grpSpPr>
        <p:sp>
          <p:nvSpPr>
            <p:cNvPr id="211" name="Google Shape;211;p6"/>
            <p:cNvSpPr/>
            <p:nvPr/>
          </p:nvSpPr>
          <p:spPr>
            <a:xfrm>
              <a:off x="8346482" y="2696677"/>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Dirty napkin</a:t>
              </a:r>
              <a:endParaRP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a16="http://schemas.microsoft.com/office/drawing/2014/main" id="{9D0B8B0A-67B6-3E05-21B6-0E977C8A77E3}"/>
              </a:ext>
            </a:extLst>
          </p:cNvPr>
          <p:cNvGrpSpPr/>
          <p:nvPr/>
        </p:nvGrpSpPr>
        <p:grpSpPr>
          <a:xfrm>
            <a:off x="7004304" y="448738"/>
            <a:ext cx="2037700" cy="1705386"/>
            <a:chOff x="6377570" y="3189531"/>
            <a:chExt cx="1680673" cy="1297986"/>
          </a:xfrm>
        </p:grpSpPr>
        <p:sp>
          <p:nvSpPr>
            <p:cNvPr id="217" name="Google Shape;217;p6"/>
            <p:cNvSpPr/>
            <p:nvPr/>
          </p:nvSpPr>
          <p:spPr>
            <a:xfrm>
              <a:off x="6377570" y="4084971"/>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Light bulb</a:t>
              </a:r>
              <a:endParaRP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a16="http://schemas.microsoft.com/office/drawing/2014/main" id="{84DC5EA0-C72D-0140-9EE2-A3E9249CE56A}"/>
              </a:ext>
            </a:extLst>
          </p:cNvPr>
          <p:cNvGrpSpPr/>
          <p:nvPr/>
        </p:nvGrpSpPr>
        <p:grpSpPr>
          <a:xfrm>
            <a:off x="8382213" y="94487"/>
            <a:ext cx="2249386" cy="2085831"/>
            <a:chOff x="8347377" y="3141253"/>
            <a:chExt cx="1680673" cy="1361012"/>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Juice box</a:t>
              </a:r>
              <a:endParaRP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BF46FF9F-94B0-2AEA-0BCA-E78E1E44E41D}"/>
              </a:ext>
            </a:extLst>
          </p:cNvPr>
          <p:cNvGrpSpPr/>
          <p:nvPr/>
        </p:nvGrpSpPr>
        <p:grpSpPr>
          <a:xfrm>
            <a:off x="3954057" y="2308469"/>
            <a:ext cx="1680673" cy="1270354"/>
            <a:chOff x="6365330" y="4619518"/>
            <a:chExt cx="1680673" cy="1270354"/>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Toys</a:t>
              </a:r>
              <a:endParaRP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224E11D5-1FD4-C214-0EBD-302694DFD614}"/>
              </a:ext>
            </a:extLst>
          </p:cNvPr>
          <p:cNvGrpSpPr/>
          <p:nvPr/>
        </p:nvGrpSpPr>
        <p:grpSpPr>
          <a:xfrm>
            <a:off x="2134796" y="2157928"/>
            <a:ext cx="1680673" cy="1343548"/>
            <a:chOff x="8327554" y="4546324"/>
            <a:chExt cx="1680673" cy="1343548"/>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Plastic bag</a:t>
              </a:r>
              <a:endParaRP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a16="http://schemas.microsoft.com/office/drawing/2014/main" id="{2C8FE6E0-7712-DD18-3415-CD204ED997F4}"/>
              </a:ext>
            </a:extLst>
          </p:cNvPr>
          <p:cNvGrpSpPr/>
          <p:nvPr/>
        </p:nvGrpSpPr>
        <p:grpSpPr>
          <a:xfrm>
            <a:off x="36997" y="2238129"/>
            <a:ext cx="1942002" cy="1528024"/>
            <a:chOff x="10237173" y="4701929"/>
            <a:chExt cx="1680673" cy="1212599"/>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Pencil</a:t>
              </a:r>
              <a:endParaRP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a16="http://schemas.microsoft.com/office/drawing/2014/main" id="{08F2DFB0-355E-C9BE-0F5C-3332CCAA6048}"/>
              </a:ext>
            </a:extLst>
          </p:cNvPr>
          <p:cNvGrpSpPr/>
          <p:nvPr/>
        </p:nvGrpSpPr>
        <p:grpSpPr>
          <a:xfrm>
            <a:off x="3739481" y="479086"/>
            <a:ext cx="2249385" cy="1729872"/>
            <a:chOff x="10256338" y="3269424"/>
            <a:chExt cx="1680673" cy="1232841"/>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Shoes</a:t>
              </a:r>
              <a:endParaRPr sz="1800" b="0" i="0" u="none" strike="noStrike" cap="none" dirty="0">
                <a:solidFill>
                  <a:srgbClr val="262626"/>
                </a:solidFill>
                <a:latin typeface="Calibri"/>
                <a:ea typeface="Calibri"/>
                <a:cs typeface="Calibri"/>
                <a:sym typeface="Calibri"/>
              </a:endParaRPr>
            </a:p>
          </p:txBody>
        </p:sp>
      </p:grpSp>
      <p:grpSp>
        <p:nvGrpSpPr>
          <p:cNvPr id="10" name="Group 9">
            <a:extLst>
              <a:ext uri="{FF2B5EF4-FFF2-40B4-BE49-F238E27FC236}">
                <a16:creationId xmlns:a16="http://schemas.microsoft.com/office/drawing/2014/main" id="{51D67DB0-D495-B2B5-7AE3-E85F1ACDF64A}"/>
              </a:ext>
            </a:extLst>
          </p:cNvPr>
          <p:cNvGrpSpPr/>
          <p:nvPr/>
        </p:nvGrpSpPr>
        <p:grpSpPr>
          <a:xfrm>
            <a:off x="7876284" y="1829413"/>
            <a:ext cx="2154046" cy="2135387"/>
            <a:chOff x="10269241" y="1451979"/>
            <a:chExt cx="1680673" cy="1669389"/>
          </a:xfrm>
        </p:grpSpPr>
        <p:sp>
          <p:nvSpPr>
            <p:cNvPr id="50" name="Google Shape;188;p4">
              <a:extLst>
                <a:ext uri="{FF2B5EF4-FFF2-40B4-BE49-F238E27FC236}">
                  <a16:creationId xmlns:a16="http://schemas.microsoft.com/office/drawing/2014/main" id="{DA4964E3-8233-7F4C-9152-5806C7DCC220}"/>
                </a:ext>
              </a:extLst>
            </p:cNvPr>
            <p:cNvSpPr/>
            <p:nvPr/>
          </p:nvSpPr>
          <p:spPr>
            <a:xfrm>
              <a:off x="10269241"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Garden hose</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a16="http://schemas.microsoft.com/office/drawing/2014/main" id="{72AECF63-3EC9-1630-2215-F38BEAD39127}"/>
              </a:ext>
            </a:extLst>
          </p:cNvPr>
          <p:cNvCxnSpPr>
            <a:stCxn id="197" idx="0"/>
            <a:endCxn id="191" idx="0"/>
          </p:cNvCxnSpPr>
          <p:nvPr/>
        </p:nvCxnSpPr>
        <p:spPr>
          <a:xfrm>
            <a:off x="936033" y="1590848"/>
            <a:ext cx="2186986" cy="3445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B4BF6E-576F-9C9F-CF2A-15D5622B738F}"/>
              </a:ext>
            </a:extLst>
          </p:cNvPr>
          <p:cNvCxnSpPr>
            <a:cxnSpLocks/>
          </p:cNvCxnSpPr>
          <p:nvPr/>
        </p:nvCxnSpPr>
        <p:spPr>
          <a:xfrm>
            <a:off x="1685978" y="1824916"/>
            <a:ext cx="1437041" cy="317675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8A94CA-6471-CF03-6331-2558498EBF19}"/>
              </a:ext>
            </a:extLst>
          </p:cNvPr>
          <p:cNvCxnSpPr>
            <a:cxnSpLocks/>
            <a:endCxn id="190" idx="1"/>
          </p:cNvCxnSpPr>
          <p:nvPr/>
        </p:nvCxnSpPr>
        <p:spPr>
          <a:xfrm>
            <a:off x="5011615" y="1603796"/>
            <a:ext cx="2594501" cy="37655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606B969-57C3-B68B-4B68-2DE1B97ECC06}"/>
              </a:ext>
            </a:extLst>
          </p:cNvPr>
          <p:cNvCxnSpPr>
            <a:cxnSpLocks/>
            <a:stCxn id="203" idx="0"/>
          </p:cNvCxnSpPr>
          <p:nvPr/>
        </p:nvCxnSpPr>
        <p:spPr>
          <a:xfrm flipH="1">
            <a:off x="4498934" y="1606423"/>
            <a:ext cx="2037700" cy="34505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080FB93-0CC9-5581-65FE-22AC6F978E4F}"/>
              </a:ext>
            </a:extLst>
          </p:cNvPr>
          <p:cNvCxnSpPr>
            <a:cxnSpLocks/>
          </p:cNvCxnSpPr>
          <p:nvPr/>
        </p:nvCxnSpPr>
        <p:spPr>
          <a:xfrm flipH="1">
            <a:off x="9932883" y="1824916"/>
            <a:ext cx="470655" cy="31821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4EDFFA5-F892-81FF-18C4-17607C1A43E8}"/>
              </a:ext>
            </a:extLst>
          </p:cNvPr>
          <p:cNvCxnSpPr>
            <a:cxnSpLocks/>
          </p:cNvCxnSpPr>
          <p:nvPr/>
        </p:nvCxnSpPr>
        <p:spPr>
          <a:xfrm flipH="1">
            <a:off x="9932883" y="3335076"/>
            <a:ext cx="970082" cy="16927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9F4F4C-B22D-417B-9B76-04A1F10B9204}"/>
              </a:ext>
            </a:extLst>
          </p:cNvPr>
          <p:cNvCxnSpPr>
            <a:cxnSpLocks/>
            <a:endCxn id="190" idx="0"/>
          </p:cNvCxnSpPr>
          <p:nvPr/>
        </p:nvCxnSpPr>
        <p:spPr>
          <a:xfrm>
            <a:off x="9158706" y="3766153"/>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3D3E00F-907E-F87A-505F-39030A516D0E}"/>
              </a:ext>
            </a:extLst>
          </p:cNvPr>
          <p:cNvCxnSpPr>
            <a:cxnSpLocks/>
          </p:cNvCxnSpPr>
          <p:nvPr/>
        </p:nvCxnSpPr>
        <p:spPr>
          <a:xfrm flipH="1">
            <a:off x="4519246" y="3766153"/>
            <a:ext cx="1442555" cy="12982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1F74E43-7E1E-0A66-456F-30AF17D5FBF4}"/>
              </a:ext>
            </a:extLst>
          </p:cNvPr>
          <p:cNvCxnSpPr>
            <a:cxnSpLocks/>
            <a:stCxn id="224" idx="2"/>
            <a:endCxn id="190" idx="1"/>
          </p:cNvCxnSpPr>
          <p:nvPr/>
        </p:nvCxnSpPr>
        <p:spPr>
          <a:xfrm>
            <a:off x="4794394" y="3578823"/>
            <a:ext cx="2811722" cy="179051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FAAE419-834A-77B2-DE59-74929E98B7DF}"/>
              </a:ext>
            </a:extLst>
          </p:cNvPr>
          <p:cNvCxnSpPr>
            <a:cxnSpLocks/>
            <a:endCxn id="190" idx="1"/>
          </p:cNvCxnSpPr>
          <p:nvPr/>
        </p:nvCxnSpPr>
        <p:spPr>
          <a:xfrm>
            <a:off x="2966656" y="3484363"/>
            <a:ext cx="4639460" cy="1884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F5CC32-AAEB-B4A5-4B55-4A8FEEBDD6B1}"/>
              </a:ext>
            </a:extLst>
          </p:cNvPr>
          <p:cNvCxnSpPr>
            <a:cxnSpLocks/>
            <a:endCxn id="190" idx="1"/>
          </p:cNvCxnSpPr>
          <p:nvPr/>
        </p:nvCxnSpPr>
        <p:spPr>
          <a:xfrm>
            <a:off x="1054978" y="3687588"/>
            <a:ext cx="6551138" cy="16817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Slide Number Placeholder 57">
            <a:extLst>
              <a:ext uri="{FF2B5EF4-FFF2-40B4-BE49-F238E27FC236}">
                <a16:creationId xmlns:a16="http://schemas.microsoft.com/office/drawing/2014/main" id="{0F96FC4B-1533-2423-56AC-CF627D815691}"/>
              </a:ext>
            </a:extLst>
          </p:cNvPr>
          <p:cNvSpPr>
            <a:spLocks noGrp="1"/>
          </p:cNvSpPr>
          <p:nvPr>
            <p:ph type="sldNum" sz="quarter" idx="12"/>
          </p:nvPr>
        </p:nvSpPr>
        <p:spPr/>
        <p:txBody>
          <a:bodyPr/>
          <a:lstStyle/>
          <a:p>
            <a:fld id="{A49FEDE7-8061-9B4D-88A1-7EA83A94C31B}" type="slidenum">
              <a:rPr lang="en-TH" smtClean="0"/>
              <a:t>6</a:t>
            </a:fld>
            <a:endParaRPr lang="en-T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9" name="Google Shape;189;p6"/>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YES</a:t>
            </a:r>
            <a:endParaRPr dirty="0"/>
          </a:p>
        </p:txBody>
      </p:sp>
      <p:sp>
        <p:nvSpPr>
          <p:cNvPr id="192" name="Google Shape;192;p6"/>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cxnSp>
        <p:nvCxnSpPr>
          <p:cNvPr id="193" name="Google Shape;193;p6"/>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94" name="Google Shape;194;p6"/>
          <p:cNvSpPr/>
          <p:nvPr/>
        </p:nvSpPr>
        <p:spPr>
          <a:xfrm>
            <a:off x="556348" y="1144746"/>
            <a:ext cx="4289781" cy="50597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a:solidFill>
                  <a:srgbClr val="29C7F7"/>
                </a:solidFill>
                <a:latin typeface="Calibri"/>
                <a:ea typeface="Calibri"/>
                <a:cs typeface="Calibri"/>
                <a:sym typeface="Calibri"/>
              </a:rPr>
              <a:t>Always recycle</a:t>
            </a:r>
            <a:r>
              <a:rPr lang="en-US" sz="2400" b="0" i="0" u="none" strike="noStrike" cap="none" dirty="0">
                <a:solidFill>
                  <a:srgbClr val="29C7F7"/>
                </a:solidFill>
                <a:latin typeface="Calibri"/>
                <a:ea typeface="Calibri"/>
                <a:cs typeface="Calibri"/>
                <a:sym typeface="Calibri"/>
              </a:rPr>
              <a:t>:</a:t>
            </a:r>
            <a:endParaRPr sz="2400" b="0" i="0" u="none" strike="noStrike" cap="none" dirty="0">
              <a:solidFill>
                <a:srgbClr val="29C7F7"/>
              </a:solidFill>
              <a:latin typeface="Calibri"/>
              <a:ea typeface="Calibri"/>
              <a:cs typeface="Calibri"/>
              <a:sym typeface="Calibri"/>
            </a:endParaRPr>
          </a:p>
        </p:txBody>
      </p:sp>
      <p:sp>
        <p:nvSpPr>
          <p:cNvPr id="195" name="Google Shape;195;p6"/>
          <p:cNvSpPr/>
          <p:nvPr/>
        </p:nvSpPr>
        <p:spPr>
          <a:xfrm>
            <a:off x="7302314" y="1144745"/>
            <a:ext cx="4289781" cy="50597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a:solidFill>
                  <a:srgbClr val="3AC69D"/>
                </a:solidFill>
                <a:latin typeface="Calibri"/>
                <a:ea typeface="Calibri"/>
                <a:cs typeface="Calibri"/>
                <a:sym typeface="Calibri"/>
              </a:rPr>
              <a:t>Never recycle</a:t>
            </a:r>
            <a:r>
              <a:rPr lang="en-US" sz="2400" b="0" i="0" u="none" strike="noStrike" cap="none" dirty="0">
                <a:solidFill>
                  <a:srgbClr val="3AC69D"/>
                </a:solidFill>
                <a:latin typeface="Calibri"/>
                <a:ea typeface="Calibri"/>
                <a:cs typeface="Calibri"/>
                <a:sym typeface="Calibri"/>
              </a:rPr>
              <a:t>:</a:t>
            </a:r>
            <a:endParaRPr sz="2400" b="0" i="0" u="none" strike="noStrike" cap="none" dirty="0">
              <a:solidFill>
                <a:srgbClr val="3AC69D"/>
              </a:solidFill>
              <a:latin typeface="Calibri"/>
              <a:ea typeface="Calibri"/>
              <a:cs typeface="Calibri"/>
              <a:sym typeface="Calibri"/>
            </a:endParaRPr>
          </a:p>
        </p:txBody>
      </p:sp>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Glass </a:t>
            </a:r>
            <a:r>
              <a:rPr lang="en-US" sz="2000" b="1" dirty="0">
                <a:solidFill>
                  <a:srgbClr val="262626"/>
                </a:solidFill>
                <a:latin typeface="Calibri"/>
                <a:ea typeface="Calibri"/>
                <a:cs typeface="Calibri"/>
                <a:sym typeface="Calibri"/>
              </a:rPr>
              <a:t>j</a:t>
            </a:r>
            <a:r>
              <a:rPr lang="en-US" sz="2000" b="1" i="0" u="none" strike="noStrike" cap="none" dirty="0">
                <a:solidFill>
                  <a:srgbClr val="262626"/>
                </a:solidFill>
                <a:latin typeface="Calibri"/>
                <a:ea typeface="Calibri"/>
                <a:cs typeface="Calibri"/>
                <a:sym typeface="Calibri"/>
              </a:rPr>
              <a:t>ar</a:t>
            </a:r>
            <a:endParaRPr sz="2000" b="0" i="0" u="none" strike="noStrike" cap="none" dirty="0">
              <a:solidFill>
                <a:srgbClr val="262626"/>
              </a:solidFill>
              <a:latin typeface="Calibri"/>
              <a:ea typeface="Calibri"/>
              <a:cs typeface="Calibri"/>
              <a:sym typeface="Calibri"/>
            </a:endParaRPr>
          </a:p>
        </p:txBody>
      </p:sp>
      <p:pic>
        <p:nvPicPr>
          <p:cNvPr id="198" name="Google Shape;198;p6" descr="Icon&#10;&#10;Description automatically generated"/>
          <p:cNvPicPr preferRelativeResize="0"/>
          <p:nvPr/>
        </p:nvPicPr>
        <p:blipFill rotWithShape="1">
          <a:blip r:embed="rId5">
            <a:alphaModFix/>
          </a:blip>
          <a:srcRect r="14" b="29"/>
          <a:stretch/>
        </p:blipFill>
        <p:spPr>
          <a:xfrm>
            <a:off x="2132992" y="1824169"/>
            <a:ext cx="795697" cy="712308"/>
          </a:xfrm>
          <a:prstGeom prst="rect">
            <a:avLst/>
          </a:prstGeom>
          <a:noFill/>
          <a:ln>
            <a:noFill/>
          </a:ln>
        </p:spPr>
      </p:pic>
      <p:sp>
        <p:nvSpPr>
          <p:cNvPr id="199" name="Google Shape;199;p6"/>
          <p:cNvSpPr/>
          <p:nvPr/>
        </p:nvSpPr>
        <p:spPr>
          <a:xfrm>
            <a:off x="2948176" y="3255625"/>
            <a:ext cx="23478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PET </a:t>
            </a:r>
            <a:r>
              <a:rPr lang="en-US" sz="2000" b="1" i="0" u="none" strike="noStrike" cap="none" dirty="0">
                <a:solidFill>
                  <a:srgbClr val="262626"/>
                </a:solidFill>
                <a:latin typeface="Calibri"/>
                <a:ea typeface="Calibri"/>
                <a:cs typeface="Calibri"/>
                <a:sym typeface="Calibri"/>
              </a:rPr>
              <a:t>Plastic bottle</a:t>
            </a:r>
            <a:endParaRP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6">
            <a:alphaModFix/>
          </a:blip>
          <a:srcRect/>
          <a:stretch/>
        </p:blipFill>
        <p:spPr>
          <a:xfrm>
            <a:off x="3378794" y="1757526"/>
            <a:ext cx="1341942" cy="1705386"/>
          </a:xfrm>
          <a:prstGeom prst="rect">
            <a:avLst/>
          </a:prstGeom>
          <a:noFill/>
          <a:ln>
            <a:noFill/>
          </a:ln>
        </p:spPr>
      </p:pic>
      <p:pic>
        <p:nvPicPr>
          <p:cNvPr id="201" name="Google Shape;201;p6" descr="Icon&#10;&#10;Description automatically generated"/>
          <p:cNvPicPr preferRelativeResize="0"/>
          <p:nvPr/>
        </p:nvPicPr>
        <p:blipFill rotWithShape="1">
          <a:blip r:embed="rId5">
            <a:alphaModFix/>
          </a:blip>
          <a:srcRect r="14" b="29"/>
          <a:stretch/>
        </p:blipFill>
        <p:spPr>
          <a:xfrm>
            <a:off x="4516479" y="1824169"/>
            <a:ext cx="795697" cy="712308"/>
          </a:xfrm>
          <a:prstGeom prst="rect">
            <a:avLst/>
          </a:prstGeom>
          <a:noFill/>
          <a:ln>
            <a:noFill/>
          </a:ln>
        </p:spPr>
      </p:pic>
      <p:sp>
        <p:nvSpPr>
          <p:cNvPr id="202" name="Google Shape;202;p6"/>
          <p:cNvSpPr/>
          <p:nvPr/>
        </p:nvSpPr>
        <p:spPr>
          <a:xfrm>
            <a:off x="671401" y="5421066"/>
            <a:ext cx="1775580"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Cardboard box</a:t>
            </a:r>
            <a:endParaRPr dirty="0"/>
          </a:p>
        </p:txBody>
      </p:sp>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Metal</a:t>
            </a:r>
            <a:r>
              <a:rPr lang="en-US" sz="2000" b="1" i="0" u="none" strike="noStrike" cap="none" dirty="0">
                <a:solidFill>
                  <a:srgbClr val="262626"/>
                </a:solidFill>
                <a:latin typeface="Calibri"/>
                <a:ea typeface="Calibri"/>
                <a:cs typeface="Calibri"/>
                <a:sym typeface="Calibri"/>
              </a:rPr>
              <a:t> can</a:t>
            </a:r>
            <a:endParaRPr sz="2000" b="0" i="0" u="none" strike="noStrike" cap="none" dirty="0">
              <a:solidFill>
                <a:srgbClr val="262626"/>
              </a:solidFill>
              <a:latin typeface="Calibri"/>
              <a:ea typeface="Calibri"/>
              <a:cs typeface="Calibri"/>
              <a:sym typeface="Calibri"/>
            </a:endParaRPr>
          </a:p>
        </p:txBody>
      </p:sp>
      <p:pic>
        <p:nvPicPr>
          <p:cNvPr id="204" name="Google Shape;204;p6" descr="Icon&#10;&#10;Description automatically generated"/>
          <p:cNvPicPr preferRelativeResize="0"/>
          <p:nvPr/>
        </p:nvPicPr>
        <p:blipFill rotWithShape="1">
          <a:blip r:embed="rId5">
            <a:alphaModFix/>
          </a:blip>
          <a:srcRect r="14" b="29"/>
          <a:stretch/>
        </p:blipFill>
        <p:spPr>
          <a:xfrm>
            <a:off x="4516479" y="3989621"/>
            <a:ext cx="795697" cy="712308"/>
          </a:xfrm>
          <a:prstGeom prst="rect">
            <a:avLst/>
          </a:prstGeom>
          <a:noFill/>
          <a:ln>
            <a:noFill/>
          </a:ln>
        </p:spPr>
      </p:pic>
      <p:pic>
        <p:nvPicPr>
          <p:cNvPr id="205" name="Google Shape;205;p6" descr="A close up of a roll of tape&#10;&#10;Description automatically generated with low confidence"/>
          <p:cNvPicPr preferRelativeResize="0"/>
          <p:nvPr/>
        </p:nvPicPr>
        <p:blipFill rotWithShape="1">
          <a:blip r:embed="rId7">
            <a:alphaModFix/>
          </a:blip>
          <a:srcRect/>
          <a:stretch/>
        </p:blipFill>
        <p:spPr>
          <a:xfrm>
            <a:off x="3775065" y="4171116"/>
            <a:ext cx="648663" cy="1227135"/>
          </a:xfrm>
          <a:prstGeom prst="rect">
            <a:avLst/>
          </a:prstGeom>
          <a:noFill/>
          <a:ln>
            <a:noFill/>
          </a:ln>
        </p:spPr>
      </p:pic>
      <p:pic>
        <p:nvPicPr>
          <p:cNvPr id="206" name="Google Shape;206;p6" descr="A picture containing box, stationary, container, envelope&#10;&#10;Description automatically generated"/>
          <p:cNvPicPr preferRelativeResize="0"/>
          <p:nvPr/>
        </p:nvPicPr>
        <p:blipFill rotWithShape="1">
          <a:blip r:embed="rId8">
            <a:alphaModFix/>
          </a:blip>
          <a:srcRect/>
          <a:stretch/>
        </p:blipFill>
        <p:spPr>
          <a:xfrm>
            <a:off x="488426" y="4064988"/>
            <a:ext cx="1839065" cy="1374701"/>
          </a:xfrm>
          <a:prstGeom prst="rect">
            <a:avLst/>
          </a:prstGeom>
          <a:noFill/>
          <a:ln>
            <a:noFill/>
          </a:ln>
        </p:spPr>
      </p:pic>
      <p:pic>
        <p:nvPicPr>
          <p:cNvPr id="207" name="Google Shape;207;p6" descr="Icon&#10;&#10;Description automatically generated"/>
          <p:cNvPicPr preferRelativeResize="0"/>
          <p:nvPr/>
        </p:nvPicPr>
        <p:blipFill rotWithShape="1">
          <a:blip r:embed="rId5">
            <a:alphaModFix/>
          </a:blip>
          <a:srcRect r="14" b="29"/>
          <a:stretch/>
        </p:blipFill>
        <p:spPr>
          <a:xfrm>
            <a:off x="2132992" y="3989621"/>
            <a:ext cx="795697" cy="712308"/>
          </a:xfrm>
          <a:prstGeom prst="rect">
            <a:avLst/>
          </a:prstGeom>
          <a:noFill/>
          <a:ln>
            <a:noFill/>
          </a:ln>
        </p:spPr>
      </p:pic>
      <p:pic>
        <p:nvPicPr>
          <p:cNvPr id="208" name="Google Shape;208;p6" descr="A picture containing banana, indoor, yellow, half&#10;&#10;Description automatically generated"/>
          <p:cNvPicPr preferRelativeResize="0"/>
          <p:nvPr/>
        </p:nvPicPr>
        <p:blipFill rotWithShape="1">
          <a:blip r:embed="rId9">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Banana peel</a:t>
            </a:r>
            <a:endParaRPr sz="1800" b="0" i="0" u="none" strike="noStrike" cap="none" dirty="0">
              <a:solidFill>
                <a:srgbClr val="262626"/>
              </a:solidFill>
              <a:latin typeface="Calibri"/>
              <a:ea typeface="Calibri"/>
              <a:cs typeface="Calibri"/>
              <a:sym typeface="Calibri"/>
            </a:endParaRPr>
          </a:p>
        </p:txBody>
      </p:sp>
      <p:pic>
        <p:nvPicPr>
          <p:cNvPr id="210" name="Google Shape;210;p6" descr="Icon&#10;&#10;Description automatically generated"/>
          <p:cNvPicPr preferRelativeResize="0"/>
          <p:nvPr/>
        </p:nvPicPr>
        <p:blipFill rotWithShape="1">
          <a:blip r:embed="rId10">
            <a:alphaModFix/>
          </a:blip>
          <a:srcRect r="23" b="33"/>
          <a:stretch/>
        </p:blipFill>
        <p:spPr>
          <a:xfrm>
            <a:off x="7458887" y="1760417"/>
            <a:ext cx="583834" cy="565674"/>
          </a:xfrm>
          <a:prstGeom prst="rect">
            <a:avLst/>
          </a:prstGeom>
          <a:noFill/>
          <a:ln>
            <a:noFill/>
          </a:ln>
        </p:spPr>
      </p:pic>
      <p:sp>
        <p:nvSpPr>
          <p:cNvPr id="211" name="Google Shape;211;p6"/>
          <p:cNvSpPr/>
          <p:nvPr/>
        </p:nvSpPr>
        <p:spPr>
          <a:xfrm>
            <a:off x="8346482" y="2696677"/>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Dirty napkin</a:t>
            </a:r>
            <a:endParaRP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11">
            <a:alphaModFix/>
          </a:blip>
          <a:srcRect/>
          <a:stretch/>
        </p:blipFill>
        <p:spPr>
          <a:xfrm>
            <a:off x="8616966" y="1742833"/>
            <a:ext cx="1057548" cy="1052629"/>
          </a:xfrm>
          <a:prstGeom prst="rect">
            <a:avLst/>
          </a:prstGeom>
          <a:noFill/>
          <a:ln>
            <a:noFill/>
          </a:ln>
        </p:spPr>
      </p:pic>
      <p:pic>
        <p:nvPicPr>
          <p:cNvPr id="213" name="Google Shape;213;p6" descr="Icon&#10;&#10;Description automatically generated"/>
          <p:cNvPicPr preferRelativeResize="0"/>
          <p:nvPr/>
        </p:nvPicPr>
        <p:blipFill rotWithShape="1">
          <a:blip r:embed="rId10">
            <a:alphaModFix/>
          </a:blip>
          <a:srcRect r="23" b="33"/>
          <a:stretch/>
        </p:blipFill>
        <p:spPr>
          <a:xfrm>
            <a:off x="9384501" y="1757082"/>
            <a:ext cx="583834" cy="565674"/>
          </a:xfrm>
          <a:prstGeom prst="rect">
            <a:avLst/>
          </a:prstGeom>
          <a:noFill/>
          <a:ln>
            <a:noFill/>
          </a:ln>
        </p:spPr>
      </p:pic>
      <p:sp>
        <p:nvSpPr>
          <p:cNvPr id="217" name="Google Shape;217;p6"/>
          <p:cNvSpPr/>
          <p:nvPr/>
        </p:nvSpPr>
        <p:spPr>
          <a:xfrm>
            <a:off x="6377570" y="4084971"/>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Light bulb</a:t>
            </a:r>
            <a:endParaRP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2">
            <a:alphaModFix/>
          </a:blip>
          <a:srcRect/>
          <a:stretch/>
        </p:blipFill>
        <p:spPr>
          <a:xfrm>
            <a:off x="6914029" y="3189531"/>
            <a:ext cx="529129" cy="879126"/>
          </a:xfrm>
          <a:prstGeom prst="rect">
            <a:avLst/>
          </a:prstGeom>
          <a:noFill/>
          <a:ln>
            <a:noFill/>
          </a:ln>
        </p:spPr>
      </p:pic>
      <p:pic>
        <p:nvPicPr>
          <p:cNvPr id="219" name="Google Shape;219;p6" descr="Icon&#10;&#10;Description automatically generated"/>
          <p:cNvPicPr preferRelativeResize="0"/>
          <p:nvPr/>
        </p:nvPicPr>
        <p:blipFill rotWithShape="1">
          <a:blip r:embed="rId10">
            <a:alphaModFix/>
          </a:blip>
          <a:srcRect r="23" b="33"/>
          <a:stretch/>
        </p:blipFill>
        <p:spPr>
          <a:xfrm>
            <a:off x="7459833" y="3145376"/>
            <a:ext cx="583834" cy="565674"/>
          </a:xfrm>
          <a:prstGeom prst="rect">
            <a:avLst/>
          </a:prstGeom>
          <a:noFill/>
          <a:ln>
            <a:noFill/>
          </a:ln>
        </p:spPr>
      </p:pic>
      <p:pic>
        <p:nvPicPr>
          <p:cNvPr id="220" name="Google Shape;220;p6" descr="Calendar&#10;&#10;Description automatically generated"/>
          <p:cNvPicPr preferRelativeResize="0"/>
          <p:nvPr/>
        </p:nvPicPr>
        <p:blipFill rotWithShape="1">
          <a:blip r:embed="rId13">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Juice box</a:t>
            </a:r>
            <a:endParaRPr sz="1800" b="0" i="0" u="none" strike="noStrike" cap="none" dirty="0">
              <a:solidFill>
                <a:srgbClr val="262626"/>
              </a:solidFill>
              <a:latin typeface="Calibri"/>
              <a:ea typeface="Calibri"/>
              <a:cs typeface="Calibri"/>
              <a:sym typeface="Calibri"/>
            </a:endParaRPr>
          </a:p>
        </p:txBody>
      </p:sp>
      <p:pic>
        <p:nvPicPr>
          <p:cNvPr id="222" name="Google Shape;222;p6" descr="Icon&#10;&#10;Description automatically generated"/>
          <p:cNvPicPr preferRelativeResize="0"/>
          <p:nvPr/>
        </p:nvPicPr>
        <p:blipFill rotWithShape="1">
          <a:blip r:embed="rId10">
            <a:alphaModFix/>
          </a:blip>
          <a:srcRect r="23" b="33"/>
          <a:stretch/>
        </p:blipFill>
        <p:spPr>
          <a:xfrm>
            <a:off x="9385396" y="3160124"/>
            <a:ext cx="583834" cy="565674"/>
          </a:xfrm>
          <a:prstGeom prst="rect">
            <a:avLst/>
          </a:prstGeom>
          <a:noFill/>
          <a:ln>
            <a:noFill/>
          </a:ln>
        </p:spPr>
      </p:pic>
      <p:pic>
        <p:nvPicPr>
          <p:cNvPr id="223" name="Google Shape;223;p6" descr="A picture containing toy&#10;&#10;Description automatically generated"/>
          <p:cNvPicPr preferRelativeResize="0"/>
          <p:nvPr/>
        </p:nvPicPr>
        <p:blipFill rotWithShape="1">
          <a:blip r:embed="rId14">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Toys</a:t>
            </a:r>
            <a:endParaRPr sz="1800" b="0" i="0" u="none" strike="noStrike" cap="none" dirty="0">
              <a:solidFill>
                <a:srgbClr val="262626"/>
              </a:solidFill>
              <a:latin typeface="Calibri"/>
              <a:ea typeface="Calibri"/>
              <a:cs typeface="Calibri"/>
              <a:sym typeface="Calibri"/>
            </a:endParaRPr>
          </a:p>
        </p:txBody>
      </p:sp>
      <p:pic>
        <p:nvPicPr>
          <p:cNvPr id="225" name="Google Shape;225;p6" descr="Icon&#10;&#10;Description automatically generated"/>
          <p:cNvPicPr preferRelativeResize="0"/>
          <p:nvPr/>
        </p:nvPicPr>
        <p:blipFill rotWithShape="1">
          <a:blip r:embed="rId10">
            <a:alphaModFix/>
          </a:blip>
          <a:srcRect r="23" b="33"/>
          <a:stretch/>
        </p:blipFill>
        <p:spPr>
          <a:xfrm>
            <a:off x="7447593" y="4547731"/>
            <a:ext cx="583834" cy="565674"/>
          </a:xfrm>
          <a:prstGeom prst="rect">
            <a:avLst/>
          </a:prstGeom>
          <a:noFill/>
          <a:ln>
            <a:noFill/>
          </a:ln>
        </p:spPr>
      </p:pic>
      <p:pic>
        <p:nvPicPr>
          <p:cNvPr id="226" name="Google Shape;226;p6"/>
          <p:cNvPicPr preferRelativeResize="0"/>
          <p:nvPr/>
        </p:nvPicPr>
        <p:blipFill rotWithShape="1">
          <a:blip r:embed="rId15">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Plastic bag</a:t>
            </a:r>
            <a:endParaRPr sz="1800" b="0" i="0" u="none" strike="noStrike" cap="none" dirty="0">
              <a:solidFill>
                <a:srgbClr val="262626"/>
              </a:solidFill>
              <a:latin typeface="Calibri"/>
              <a:ea typeface="Calibri"/>
              <a:cs typeface="Calibri"/>
              <a:sym typeface="Calibri"/>
            </a:endParaRPr>
          </a:p>
        </p:txBody>
      </p:sp>
      <p:pic>
        <p:nvPicPr>
          <p:cNvPr id="228" name="Google Shape;228;p6" descr="Icon&#10;&#10;Description automatically generated"/>
          <p:cNvPicPr preferRelativeResize="0"/>
          <p:nvPr/>
        </p:nvPicPr>
        <p:blipFill rotWithShape="1">
          <a:blip r:embed="rId10">
            <a:alphaModFix/>
          </a:blip>
          <a:srcRect r="23" b="33"/>
          <a:stretch/>
        </p:blipFill>
        <p:spPr>
          <a:xfrm>
            <a:off x="9365573" y="4547731"/>
            <a:ext cx="583834" cy="565674"/>
          </a:xfrm>
          <a:prstGeom prst="rect">
            <a:avLst/>
          </a:prstGeom>
          <a:noFill/>
          <a:ln>
            <a:noFill/>
          </a:ln>
        </p:spPr>
      </p:pic>
      <p:pic>
        <p:nvPicPr>
          <p:cNvPr id="229" name="Google Shape;229;p6" descr="A close-up of a sword&#10;&#10;Description automatically generated with low confidence"/>
          <p:cNvPicPr preferRelativeResize="0"/>
          <p:nvPr/>
        </p:nvPicPr>
        <p:blipFill rotWithShape="1">
          <a:blip r:embed="rId16">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Pencil</a:t>
            </a:r>
            <a:endParaRPr sz="1800" b="0" i="0" u="none" strike="noStrike" cap="none" dirty="0">
              <a:solidFill>
                <a:srgbClr val="262626"/>
              </a:solidFill>
              <a:latin typeface="Calibri"/>
              <a:ea typeface="Calibri"/>
              <a:cs typeface="Calibri"/>
              <a:sym typeface="Calibri"/>
            </a:endParaRPr>
          </a:p>
        </p:txBody>
      </p:sp>
      <p:pic>
        <p:nvPicPr>
          <p:cNvPr id="231" name="Google Shape;231;p6" descr="Icon&#10;&#10;Description automatically generated"/>
          <p:cNvPicPr preferRelativeResize="0"/>
          <p:nvPr/>
        </p:nvPicPr>
        <p:blipFill rotWithShape="1">
          <a:blip r:embed="rId10">
            <a:alphaModFix/>
          </a:blip>
          <a:srcRect r="23" b="33"/>
          <a:stretch/>
        </p:blipFill>
        <p:spPr>
          <a:xfrm>
            <a:off x="11334184" y="4572387"/>
            <a:ext cx="583834" cy="565674"/>
          </a:xfrm>
          <a:prstGeom prst="rect">
            <a:avLst/>
          </a:prstGeom>
          <a:noFill/>
          <a:ln>
            <a:noFill/>
          </a:ln>
        </p:spPr>
      </p:pic>
      <p:pic>
        <p:nvPicPr>
          <p:cNvPr id="232" name="Google Shape;232;p6" descr="A pair of shoes&#10;&#10;Description automatically generated with low confidence"/>
          <p:cNvPicPr preferRelativeResize="0"/>
          <p:nvPr/>
        </p:nvPicPr>
        <p:blipFill rotWithShape="1">
          <a:blip r:embed="rId17">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Shoes</a:t>
            </a:r>
            <a:endParaRPr sz="1800" b="0" i="0" u="none" strike="noStrike" cap="none" dirty="0">
              <a:solidFill>
                <a:srgbClr val="262626"/>
              </a:solidFill>
              <a:latin typeface="Calibri"/>
              <a:ea typeface="Calibri"/>
              <a:cs typeface="Calibri"/>
              <a:sym typeface="Calibri"/>
            </a:endParaRPr>
          </a:p>
        </p:txBody>
      </p:sp>
      <p:pic>
        <p:nvPicPr>
          <p:cNvPr id="234" name="Google Shape;234;p6" descr="Icon&#10;&#10;Description automatically generated"/>
          <p:cNvPicPr preferRelativeResize="0"/>
          <p:nvPr/>
        </p:nvPicPr>
        <p:blipFill rotWithShape="1">
          <a:blip r:embed="rId10">
            <a:alphaModFix/>
          </a:blip>
          <a:srcRect r="23" b="33"/>
          <a:stretch/>
        </p:blipFill>
        <p:spPr>
          <a:xfrm>
            <a:off x="11353349" y="3160124"/>
            <a:ext cx="583834" cy="565674"/>
          </a:xfrm>
          <a:prstGeom prst="rect">
            <a:avLst/>
          </a:prstGeom>
          <a:noFill/>
          <a:ln>
            <a:noFill/>
          </a:ln>
        </p:spPr>
      </p:pic>
      <p:sp>
        <p:nvSpPr>
          <p:cNvPr id="50" name="Google Shape;188;p4">
            <a:extLst>
              <a:ext uri="{FF2B5EF4-FFF2-40B4-BE49-F238E27FC236}">
                <a16:creationId xmlns:a16="http://schemas.microsoft.com/office/drawing/2014/main" id="{DA4964E3-8233-7F4C-9152-5806C7DCC220}"/>
              </a:ext>
            </a:extLst>
          </p:cNvPr>
          <p:cNvSpPr/>
          <p:nvPr/>
        </p:nvSpPr>
        <p:spPr>
          <a:xfrm>
            <a:off x="10269241"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Garden hose</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C1B5C77-3E33-E34B-A12A-B6CCADC882FB}"/>
              </a:ext>
            </a:extLst>
          </p:cNvPr>
          <p:cNvPicPr>
            <a:picLocks noChangeAspect="1"/>
          </p:cNvPicPr>
          <p:nvPr/>
        </p:nvPicPr>
        <p:blipFill rotWithShape="1">
          <a:blip r:embed="rId18"/>
          <a:srcRect r="3" b="-51"/>
          <a:stretch/>
        </p:blipFill>
        <p:spPr>
          <a:xfrm>
            <a:off x="10402520" y="1451979"/>
            <a:ext cx="1233132" cy="1334224"/>
          </a:xfrm>
          <a:prstGeom prst="rect">
            <a:avLst/>
          </a:prstGeom>
        </p:spPr>
      </p:pic>
      <p:pic>
        <p:nvPicPr>
          <p:cNvPr id="216" name="Google Shape;216;p6" descr="Icon&#10;&#10;Description automatically generated"/>
          <p:cNvPicPr preferRelativeResize="0"/>
          <p:nvPr/>
        </p:nvPicPr>
        <p:blipFill rotWithShape="1">
          <a:blip r:embed="rId10">
            <a:alphaModFix/>
          </a:blip>
          <a:srcRect r="23" b="33"/>
          <a:stretch/>
        </p:blipFill>
        <p:spPr>
          <a:xfrm>
            <a:off x="11366252" y="1757082"/>
            <a:ext cx="583834" cy="565674"/>
          </a:xfrm>
          <a:prstGeom prst="rect">
            <a:avLst/>
          </a:prstGeom>
          <a:noFill/>
          <a:ln>
            <a:noFill/>
          </a:ln>
        </p:spPr>
      </p:pic>
      <p:sp>
        <p:nvSpPr>
          <p:cNvPr id="2" name="Slide Number Placeholder 1">
            <a:extLst>
              <a:ext uri="{FF2B5EF4-FFF2-40B4-BE49-F238E27FC236}">
                <a16:creationId xmlns:a16="http://schemas.microsoft.com/office/drawing/2014/main" id="{356A6E67-7460-BF59-5CFE-C16EDAD7C179}"/>
              </a:ext>
            </a:extLst>
          </p:cNvPr>
          <p:cNvSpPr>
            <a:spLocks noGrp="1"/>
          </p:cNvSpPr>
          <p:nvPr>
            <p:ph type="sldNum" sz="quarter" idx="12"/>
          </p:nvPr>
        </p:nvSpPr>
        <p:spPr/>
        <p:txBody>
          <a:bodyPr/>
          <a:lstStyle/>
          <a:p>
            <a:fld id="{A49FEDE7-8061-9B4D-88A1-7EA83A94C31B}" type="slidenum">
              <a:rPr lang="en-TH" smtClean="0"/>
              <a:t>7</a:t>
            </a:fld>
            <a:endParaRPr lang="en-TH"/>
          </a:p>
        </p:txBody>
      </p:sp>
    </p:spTree>
    <p:extLst>
      <p:ext uri="{BB962C8B-B14F-4D97-AF65-F5344CB8AC3E}">
        <p14:creationId xmlns:p14="http://schemas.microsoft.com/office/powerpoint/2010/main" val="368922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9"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2" name="Google Shape;252;p9"/>
          <p:cNvSpPr txBox="1"/>
          <p:nvPr/>
        </p:nvSpPr>
        <p:spPr>
          <a:xfrm>
            <a:off x="548477" y="168433"/>
            <a:ext cx="1109504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262626"/>
                </a:solidFill>
                <a:latin typeface="Calibri"/>
                <a:ea typeface="Calibri"/>
                <a:cs typeface="Calibri"/>
                <a:sym typeface="Calibri"/>
              </a:rPr>
              <a:t>Ocean Waste </a:t>
            </a:r>
            <a:endParaRPr dirty="0"/>
          </a:p>
        </p:txBody>
      </p:sp>
      <p:pic>
        <p:nvPicPr>
          <p:cNvPr id="5" name="Picture 4" descr="A picture containing outdoor, sky, water, people&#10;&#10;Description automatically generated">
            <a:extLst>
              <a:ext uri="{FF2B5EF4-FFF2-40B4-BE49-F238E27FC236}">
                <a16:creationId xmlns:a16="http://schemas.microsoft.com/office/drawing/2014/main" id="{6E7D8C97-AD61-FC48-8D25-CFDF989199A7}"/>
              </a:ext>
            </a:extLst>
          </p:cNvPr>
          <p:cNvPicPr>
            <a:picLocks noChangeAspect="1"/>
          </p:cNvPicPr>
          <p:nvPr/>
        </p:nvPicPr>
        <p:blipFill>
          <a:blip r:embed="rId4"/>
          <a:stretch>
            <a:fillRect/>
          </a:stretch>
        </p:blipFill>
        <p:spPr>
          <a:xfrm>
            <a:off x="548477" y="1314362"/>
            <a:ext cx="4381332" cy="4182549"/>
          </a:xfrm>
          <a:prstGeom prst="rect">
            <a:avLst/>
          </a:prstGeom>
        </p:spPr>
      </p:pic>
      <p:pic>
        <p:nvPicPr>
          <p:cNvPr id="7" name="Picture 6" descr="A person surfing on a wave&#10;&#10;Description automatically generated with low confidence">
            <a:extLst>
              <a:ext uri="{FF2B5EF4-FFF2-40B4-BE49-F238E27FC236}">
                <a16:creationId xmlns:a16="http://schemas.microsoft.com/office/drawing/2014/main" id="{99413EA7-BD3C-434A-9981-B772C62A1809}"/>
              </a:ext>
            </a:extLst>
          </p:cNvPr>
          <p:cNvPicPr>
            <a:picLocks noChangeAspect="1"/>
          </p:cNvPicPr>
          <p:nvPr/>
        </p:nvPicPr>
        <p:blipFill>
          <a:blip r:embed="rId5"/>
          <a:stretch>
            <a:fillRect/>
          </a:stretch>
        </p:blipFill>
        <p:spPr>
          <a:xfrm>
            <a:off x="5088836" y="1314361"/>
            <a:ext cx="6671466" cy="4186345"/>
          </a:xfrm>
          <a:prstGeom prst="rect">
            <a:avLst/>
          </a:prstGeom>
        </p:spPr>
      </p:pic>
      <p:pic>
        <p:nvPicPr>
          <p:cNvPr id="12" name="Picture 11" descr="Map&#10;&#10;Description automatically generated">
            <a:extLst>
              <a:ext uri="{FF2B5EF4-FFF2-40B4-BE49-F238E27FC236}">
                <a16:creationId xmlns:a16="http://schemas.microsoft.com/office/drawing/2014/main" id="{C07B9438-E149-DF49-8DF2-9A367E477792}"/>
              </a:ext>
            </a:extLst>
          </p:cNvPr>
          <p:cNvPicPr>
            <a:picLocks noChangeAspect="1"/>
          </p:cNvPicPr>
          <p:nvPr/>
        </p:nvPicPr>
        <p:blipFill>
          <a:blip r:embed="rId6"/>
          <a:stretch>
            <a:fillRect/>
          </a:stretch>
        </p:blipFill>
        <p:spPr>
          <a:xfrm>
            <a:off x="431698" y="876319"/>
            <a:ext cx="11436871" cy="5038324"/>
          </a:xfrm>
          <a:prstGeom prst="rect">
            <a:avLst/>
          </a:prstGeom>
        </p:spPr>
      </p:pic>
      <p:pic>
        <p:nvPicPr>
          <p:cNvPr id="14" name="Picture 13" descr="A picture containing outdoor, sky, ground, water&#10;&#10;Description automatically generated">
            <a:extLst>
              <a:ext uri="{FF2B5EF4-FFF2-40B4-BE49-F238E27FC236}">
                <a16:creationId xmlns:a16="http://schemas.microsoft.com/office/drawing/2014/main" id="{6F0DBA80-0954-8D4D-87C6-F9F4D2514578}"/>
              </a:ext>
            </a:extLst>
          </p:cNvPr>
          <p:cNvPicPr>
            <a:picLocks noChangeAspect="1"/>
          </p:cNvPicPr>
          <p:nvPr/>
        </p:nvPicPr>
        <p:blipFill>
          <a:blip r:embed="rId7"/>
          <a:stretch>
            <a:fillRect/>
          </a:stretch>
        </p:blipFill>
        <p:spPr>
          <a:xfrm>
            <a:off x="5596749" y="876319"/>
            <a:ext cx="6279937" cy="5038324"/>
          </a:xfrm>
          <a:prstGeom prst="rect">
            <a:avLst/>
          </a:prstGeom>
        </p:spPr>
      </p:pic>
      <p:pic>
        <p:nvPicPr>
          <p:cNvPr id="20" name="Picture 19" descr="A picture containing aircraft, airplane&#10;&#10;Description automatically generated">
            <a:extLst>
              <a:ext uri="{FF2B5EF4-FFF2-40B4-BE49-F238E27FC236}">
                <a16:creationId xmlns:a16="http://schemas.microsoft.com/office/drawing/2014/main" id="{D38FB304-4B62-274C-9BD5-247AC33BA6BF}"/>
              </a:ext>
            </a:extLst>
          </p:cNvPr>
          <p:cNvPicPr>
            <a:picLocks noChangeAspect="1"/>
          </p:cNvPicPr>
          <p:nvPr/>
        </p:nvPicPr>
        <p:blipFill>
          <a:blip r:embed="rId8"/>
          <a:stretch>
            <a:fillRect/>
          </a:stretch>
        </p:blipFill>
        <p:spPr>
          <a:xfrm>
            <a:off x="1548613" y="2097156"/>
            <a:ext cx="3048000" cy="1536700"/>
          </a:xfrm>
          <a:prstGeom prst="rect">
            <a:avLst/>
          </a:prstGeom>
        </p:spPr>
      </p:pic>
      <p:sp>
        <p:nvSpPr>
          <p:cNvPr id="2" name="Slide Number Placeholder 1">
            <a:extLst>
              <a:ext uri="{FF2B5EF4-FFF2-40B4-BE49-F238E27FC236}">
                <a16:creationId xmlns:a16="http://schemas.microsoft.com/office/drawing/2014/main" id="{1653D19D-D8A2-D9A6-AEB0-4E620FC80491}"/>
              </a:ext>
            </a:extLst>
          </p:cNvPr>
          <p:cNvSpPr>
            <a:spLocks noGrp="1"/>
          </p:cNvSpPr>
          <p:nvPr>
            <p:ph type="sldNum" sz="quarter" idx="12"/>
          </p:nvPr>
        </p:nvSpPr>
        <p:spPr/>
        <p:txBody>
          <a:bodyPr/>
          <a:lstStyle/>
          <a:p>
            <a:fld id="{A49FEDE7-8061-9B4D-88A1-7EA83A94C31B}" type="slidenum">
              <a:rPr lang="en-TH" smtClean="0"/>
              <a:t>8</a:t>
            </a:fld>
            <a:endParaRPr lang="en-TH"/>
          </a:p>
        </p:txBody>
      </p:sp>
    </p:spTree>
    <p:extLst>
      <p:ext uri="{BB962C8B-B14F-4D97-AF65-F5344CB8AC3E}">
        <p14:creationId xmlns:p14="http://schemas.microsoft.com/office/powerpoint/2010/main" val="23569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9"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3" name="Google Shape;253;p9"/>
          <p:cNvSpPr txBox="1"/>
          <p:nvPr/>
        </p:nvSpPr>
        <p:spPr>
          <a:xfrm>
            <a:off x="883603" y="4780206"/>
            <a:ext cx="11308397" cy="1846619"/>
          </a:xfrm>
          <a:prstGeom prst="rect">
            <a:avLst/>
          </a:prstGeom>
          <a:noFill/>
          <a:ln>
            <a:noFill/>
          </a:ln>
        </p:spPr>
        <p:txBody>
          <a:bodyPr spcFirstLastPara="1" wrap="square" lIns="91425" tIns="45700" rIns="91425" bIns="45700" anchor="t" anchorCtr="0">
            <a:spAutoFit/>
          </a:bodyPr>
          <a:lstStyle/>
          <a:p>
            <a:r>
              <a:rPr lang="en-US" sz="3800" b="1" dirty="0">
                <a:solidFill>
                  <a:srgbClr val="29C7F7"/>
                </a:solidFill>
              </a:rPr>
              <a:t>Nearly half </a:t>
            </a:r>
            <a:r>
              <a:rPr lang="en-US" sz="3800" dirty="0"/>
              <a:t>of the world's turtles have eaten plastic waste. </a:t>
            </a:r>
          </a:p>
          <a:p>
            <a:pPr marL="0" marR="0" lvl="0" indent="0" algn="l" rtl="0">
              <a:spcBef>
                <a:spcPts val="0"/>
              </a:spcBef>
              <a:spcAft>
                <a:spcPts val="0"/>
              </a:spcAft>
              <a:buNone/>
            </a:pPr>
            <a:endParaRPr sz="3800" dirty="0"/>
          </a:p>
        </p:txBody>
      </p:sp>
      <p:pic>
        <p:nvPicPr>
          <p:cNvPr id="14" name="Google Shape;233;p7" descr="A picture containing text, basketball, sport&#10;&#10;Description automatically generated">
            <a:extLst>
              <a:ext uri="{FF2B5EF4-FFF2-40B4-BE49-F238E27FC236}">
                <a16:creationId xmlns:a16="http://schemas.microsoft.com/office/drawing/2014/main" id="{A769FF24-0694-5348-BDB3-309E23B529B1}"/>
              </a:ext>
            </a:extLst>
          </p:cNvPr>
          <p:cNvPicPr preferRelativeResize="0"/>
          <p:nvPr/>
        </p:nvPicPr>
        <p:blipFill rotWithShape="1">
          <a:blip r:embed="rId4">
            <a:alphaModFix/>
          </a:blip>
          <a:srcRect/>
          <a:stretch/>
        </p:blipFill>
        <p:spPr>
          <a:xfrm>
            <a:off x="1223680" y="136525"/>
            <a:ext cx="9744639" cy="5628526"/>
          </a:xfrm>
          <a:prstGeom prst="rect">
            <a:avLst/>
          </a:prstGeom>
          <a:noFill/>
          <a:ln>
            <a:noFill/>
          </a:ln>
        </p:spPr>
      </p:pic>
      <p:sp>
        <p:nvSpPr>
          <p:cNvPr id="4" name="TextBox 3">
            <a:extLst>
              <a:ext uri="{FF2B5EF4-FFF2-40B4-BE49-F238E27FC236}">
                <a16:creationId xmlns:a16="http://schemas.microsoft.com/office/drawing/2014/main" id="{6661FAA3-6AFF-8743-822C-5BD2BAEF02E9}"/>
              </a:ext>
            </a:extLst>
          </p:cNvPr>
          <p:cNvSpPr txBox="1"/>
          <p:nvPr/>
        </p:nvSpPr>
        <p:spPr>
          <a:xfrm>
            <a:off x="3291064" y="1265030"/>
            <a:ext cx="6493474" cy="2923877"/>
          </a:xfrm>
          <a:prstGeom prst="rect">
            <a:avLst/>
          </a:prstGeom>
          <a:noFill/>
        </p:spPr>
        <p:txBody>
          <a:bodyPr wrap="square" rtlCol="0">
            <a:spAutoFit/>
          </a:bodyPr>
          <a:lstStyle/>
          <a:p>
            <a:pPr lvl="0"/>
            <a:r>
              <a:rPr lang="en-US" sz="4800" b="1" dirty="0">
                <a:solidFill>
                  <a:schemeClr val="bg1"/>
                </a:solidFill>
              </a:rPr>
              <a:t>How much ocean waste is mistakenly eaten by ocean animals?</a:t>
            </a:r>
          </a:p>
          <a:p>
            <a:endParaRPr lang="en-US" sz="4000" dirty="0">
              <a:solidFill>
                <a:schemeClr val="bg1"/>
              </a:solidFill>
            </a:endParaRPr>
          </a:p>
        </p:txBody>
      </p:sp>
      <p:pic>
        <p:nvPicPr>
          <p:cNvPr id="8" name="Picture 7">
            <a:extLst>
              <a:ext uri="{FF2B5EF4-FFF2-40B4-BE49-F238E27FC236}">
                <a16:creationId xmlns:a16="http://schemas.microsoft.com/office/drawing/2014/main" id="{BDDAACB1-C3FD-5D48-BFDC-C0B55889B56E}"/>
              </a:ext>
            </a:extLst>
          </p:cNvPr>
          <p:cNvPicPr>
            <a:picLocks noChangeAspect="1"/>
          </p:cNvPicPr>
          <p:nvPr/>
        </p:nvPicPr>
        <p:blipFill>
          <a:blip r:embed="rId5"/>
          <a:stretch>
            <a:fillRect/>
          </a:stretch>
        </p:blipFill>
        <p:spPr>
          <a:xfrm>
            <a:off x="1811761" y="623966"/>
            <a:ext cx="8568475" cy="5141085"/>
          </a:xfrm>
          <a:prstGeom prst="rect">
            <a:avLst/>
          </a:prstGeom>
        </p:spPr>
      </p:pic>
      <p:sp>
        <p:nvSpPr>
          <p:cNvPr id="2" name="Slide Number Placeholder 1">
            <a:extLst>
              <a:ext uri="{FF2B5EF4-FFF2-40B4-BE49-F238E27FC236}">
                <a16:creationId xmlns:a16="http://schemas.microsoft.com/office/drawing/2014/main" id="{9D56EC81-92E9-850A-E539-E786CF820D2C}"/>
              </a:ext>
            </a:extLst>
          </p:cNvPr>
          <p:cNvSpPr>
            <a:spLocks noGrp="1"/>
          </p:cNvSpPr>
          <p:nvPr>
            <p:ph type="sldNum" sz="quarter" idx="12"/>
          </p:nvPr>
        </p:nvSpPr>
        <p:spPr/>
        <p:txBody>
          <a:bodyPr/>
          <a:lstStyle/>
          <a:p>
            <a:fld id="{A49FEDE7-8061-9B4D-88A1-7EA83A94C31B}" type="slidenum">
              <a:rPr lang="en-TH" smtClean="0"/>
              <a:t>9</a:t>
            </a:fld>
            <a:endParaRPr lang="en-TH"/>
          </a:p>
        </p:txBody>
      </p:sp>
    </p:spTree>
    <p:extLst>
      <p:ext uri="{BB962C8B-B14F-4D97-AF65-F5344CB8AC3E}">
        <p14:creationId xmlns:p14="http://schemas.microsoft.com/office/powerpoint/2010/main" val="24432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anim calcmode="lin" valueType="num">
                                      <p:cBhvr>
                                        <p:cTn id="8" dur="1000" fill="hold"/>
                                        <p:tgtEl>
                                          <p:spTgt spid="253"/>
                                        </p:tgtEl>
                                        <p:attrNameLst>
                                          <p:attrName>ppt_x</p:attrName>
                                        </p:attrNameLst>
                                      </p:cBhvr>
                                      <p:tavLst>
                                        <p:tav tm="0">
                                          <p:val>
                                            <p:strVal val="#ppt_x"/>
                                          </p:val>
                                        </p:tav>
                                        <p:tav tm="100000">
                                          <p:val>
                                            <p:strVal val="#ppt_x"/>
                                          </p:val>
                                        </p:tav>
                                      </p:tavLst>
                                    </p:anim>
                                    <p:anim calcmode="lin" valueType="num">
                                      <p:cBhvr>
                                        <p:cTn id="9"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44700</TotalTime>
  <Words>2967</Words>
  <Application>Microsoft Macintosh PowerPoint</Application>
  <PresentationFormat>Widescreen</PresentationFormat>
  <Paragraphs>318</Paragraphs>
  <Slides>21</Slides>
  <Notes>20</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Microsoft Office User</cp:lastModifiedBy>
  <cp:revision>127</cp:revision>
  <dcterms:created xsi:type="dcterms:W3CDTF">2022-01-20T09:13:45Z</dcterms:created>
  <dcterms:modified xsi:type="dcterms:W3CDTF">2022-07-28T07:23:24Z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14736402</vt:lpwstr>
  </property>
  <property fmtid="{D5CDD505-2E9C-101B-9397-08002B2CF9AE}" pid="3" name="NXPowerLiteSettings">
    <vt:lpwstr>F700052003A000</vt:lpwstr>
  </property>
  <property fmtid="{D5CDD505-2E9C-101B-9397-08002B2CF9AE}" pid="4" name="NXPowerLiteVersion">
    <vt:lpwstr>D9.1.2</vt:lpwstr>
  </property>
</Properties>
</file>