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32"/>
  </p:notesMasterIdLst>
  <p:sldIdLst>
    <p:sldId id="264" r:id="rId5"/>
    <p:sldId id="269" r:id="rId6"/>
    <p:sldId id="277" r:id="rId7"/>
    <p:sldId id="270" r:id="rId8"/>
    <p:sldId id="278" r:id="rId9"/>
    <p:sldId id="340" r:id="rId10"/>
    <p:sldId id="341" r:id="rId11"/>
    <p:sldId id="342" r:id="rId12"/>
    <p:sldId id="343" r:id="rId13"/>
    <p:sldId id="306" r:id="rId14"/>
    <p:sldId id="307" r:id="rId15"/>
    <p:sldId id="344" r:id="rId16"/>
    <p:sldId id="263" r:id="rId17"/>
    <p:sldId id="311" r:id="rId18"/>
    <p:sldId id="316" r:id="rId19"/>
    <p:sldId id="317" r:id="rId20"/>
    <p:sldId id="318" r:id="rId21"/>
    <p:sldId id="319" r:id="rId22"/>
    <p:sldId id="310" r:id="rId23"/>
    <p:sldId id="309" r:id="rId24"/>
    <p:sldId id="262" r:id="rId25"/>
    <p:sldId id="284" r:id="rId26"/>
    <p:sldId id="332" r:id="rId27"/>
    <p:sldId id="333" r:id="rId28"/>
    <p:sldId id="334" r:id="rId29"/>
    <p:sldId id="335" r:id="rId30"/>
    <p:sldId id="330" r:id="rId31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7F7"/>
    <a:srgbClr val="3AC69D"/>
    <a:srgbClr val="434444"/>
    <a:srgbClr val="262626"/>
    <a:srgbClr val="FEEBCA"/>
    <a:srgbClr val="FFE300"/>
    <a:srgbClr val="FFF7A7"/>
    <a:srgbClr val="68CDDA"/>
    <a:srgbClr val="60BBD0"/>
    <a:srgbClr val="5D4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85899" autoAdjust="0"/>
  </p:normalViewPr>
  <p:slideViewPr>
    <p:cSldViewPr snapToGrid="0" snapToObjects="1">
      <p:cViewPr varScale="1">
        <p:scale>
          <a:sx n="57" d="100"/>
          <a:sy n="57" d="100"/>
        </p:scale>
        <p:origin x="7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B08E-49FE-9B41-A970-922B7A72581F}" type="datetimeFigureOut">
              <a:rPr lang="x-none" smtClean="0"/>
              <a:t>5/2/2023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36C94-7932-4F42-B085-F387E238C94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09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 SIĘ W BOHATERA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ZREDUKUJ DO ZERA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Mój audyt śmieci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Poziom 3 Lekcja dla zaawansowanych</a:t>
            </a:r>
          </a:p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91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Codziennie na świecie powstaje co najmniej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ton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stałych śmieci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razy tyle, co sto lat temu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Średni przyrost liczby ludności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świecie szacuje się obecnie na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mln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osób rocznie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Większe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zaludnienie to większa konsumpcja, w związku z czym będzie powstawać jeszcze więcej odpadów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Zapytaj uczniów</a:t>
            </a:r>
            <a:r>
              <a:rPr lang="en-US" b="1" dirty="0"/>
              <a:t>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 wiecie, ile śmieci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wytwarza przeciętna osoba każdego dnia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b="1" dirty="0"/>
              <a:t>Klik </a:t>
            </a:r>
            <a:r>
              <a:rPr lang="en-US" b="1" dirty="0"/>
              <a:t>1: </a:t>
            </a:r>
            <a:r>
              <a:rPr lang="en-US" b="0" dirty="0"/>
              <a:t>4 </a:t>
            </a:r>
            <a:r>
              <a:rPr lang="pl-PL" b="0" dirty="0"/>
              <a:t>kiście</a:t>
            </a:r>
            <a:r>
              <a:rPr lang="pl-PL" b="0" baseline="0" dirty="0"/>
              <a:t> bananów</a:t>
            </a:r>
            <a:endParaRPr lang="en-US" b="0" dirty="0"/>
          </a:p>
          <a:p>
            <a:r>
              <a:rPr lang="pl-PL" b="1" dirty="0"/>
              <a:t>Klik </a:t>
            </a:r>
            <a:r>
              <a:rPr lang="en-US" b="1" dirty="0"/>
              <a:t>2: </a:t>
            </a:r>
            <a:r>
              <a:rPr lang="en-US" b="0" dirty="0"/>
              <a:t>2 </a:t>
            </a:r>
            <a:r>
              <a:rPr lang="pl-PL" b="0" dirty="0"/>
              <a:t>całe kurczaki z</a:t>
            </a:r>
            <a:r>
              <a:rPr lang="pl-PL" b="0" baseline="0" dirty="0"/>
              <a:t> rożna</a:t>
            </a:r>
            <a:endParaRPr lang="en-US" b="0" dirty="0"/>
          </a:p>
          <a:p>
            <a:r>
              <a:rPr lang="pl-PL" b="1" dirty="0"/>
              <a:t>Klik </a:t>
            </a:r>
            <a:r>
              <a:rPr lang="en-US" b="1" dirty="0"/>
              <a:t>3: </a:t>
            </a:r>
            <a:r>
              <a:rPr lang="en-US" b="0" dirty="0"/>
              <a:t>1 </a:t>
            </a:r>
            <a:r>
              <a:rPr lang="pl-PL" b="0" dirty="0"/>
              <a:t>siatka ziemniaków</a:t>
            </a:r>
            <a:endParaRPr lang="en-US" b="0" dirty="0"/>
          </a:p>
          <a:p>
            <a:r>
              <a:rPr lang="pl-PL" b="1" dirty="0"/>
              <a:t>Klik </a:t>
            </a:r>
            <a:r>
              <a:rPr lang="en-US" b="1" dirty="0"/>
              <a:t>4: </a:t>
            </a:r>
            <a:r>
              <a:rPr lang="pl-PL" b="0" dirty="0"/>
              <a:t>mały pies</a:t>
            </a:r>
            <a:endParaRPr lang="en-US" b="0" dirty="0"/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Ile</a:t>
            </a:r>
            <a:r>
              <a:rPr lang="pl-PL" baseline="0" dirty="0"/>
              <a:t> to jest śmieci tygodniowo</a:t>
            </a:r>
            <a:r>
              <a:rPr lang="en-US" dirty="0"/>
              <a:t>? </a:t>
            </a:r>
            <a:r>
              <a:rPr lang="pl-PL" dirty="0"/>
              <a:t>Miesięcznie</a:t>
            </a:r>
            <a:r>
              <a:rPr lang="en-US" dirty="0"/>
              <a:t>? </a:t>
            </a:r>
            <a:r>
              <a:rPr lang="pl-PL" dirty="0"/>
              <a:t>Rocznie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Tygodniowo</a:t>
            </a:r>
            <a:r>
              <a:rPr lang="en-US" dirty="0"/>
              <a:t> = 14</a:t>
            </a:r>
            <a:r>
              <a:rPr lang="pl-PL" dirty="0"/>
              <a:t> </a:t>
            </a:r>
            <a:r>
              <a:rPr lang="en-US" dirty="0"/>
              <a:t>kg</a:t>
            </a:r>
          </a:p>
          <a:p>
            <a:r>
              <a:rPr lang="pl-PL" dirty="0"/>
              <a:t>Miesięcznie</a:t>
            </a:r>
            <a:r>
              <a:rPr lang="en-US" dirty="0"/>
              <a:t> = 60</a:t>
            </a:r>
            <a:r>
              <a:rPr lang="pl-PL" dirty="0"/>
              <a:t> </a:t>
            </a:r>
            <a:r>
              <a:rPr lang="en-US" dirty="0"/>
              <a:t>kg</a:t>
            </a:r>
          </a:p>
          <a:p>
            <a:r>
              <a:rPr lang="pl-PL" dirty="0"/>
              <a:t>Rocznie</a:t>
            </a:r>
            <a:r>
              <a:rPr lang="en-US" dirty="0"/>
              <a:t> = 730</a:t>
            </a:r>
            <a:r>
              <a:rPr lang="pl-PL" dirty="0"/>
              <a:t> </a:t>
            </a:r>
            <a:r>
              <a:rPr lang="en-US" dirty="0"/>
              <a:t>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681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b="0" dirty="0"/>
              <a:t>Czy słyszeliście o strumieniu odpadów</a:t>
            </a:r>
            <a:r>
              <a:rPr lang="en-US" b="0" dirty="0"/>
              <a:t>? </a:t>
            </a:r>
            <a:r>
              <a:rPr lang="pl-PL" b="0" dirty="0"/>
              <a:t>Jak sądzicie, co to znaczy</a:t>
            </a:r>
            <a:r>
              <a:rPr lang="en-US" b="0" dirty="0"/>
              <a:t>?</a:t>
            </a:r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Strumień odpadów to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pełna droga, jaką śmieci pokonują od źródła do odzysku, recyklingu albo ostatecznej utylizacji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pełny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cykl życia danego materiału począwszy od waszego domu do miejsca, w którym ten cykl się kończy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Początkiem strumienia odpadów jest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moment, kiedy spożywamy produkt, na przykład napój gazowany z butelki PET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Kiedy skończymy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pić, butelka z PET musi trafić do strumienia odpadów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b="1" dirty="0"/>
              <a:t>Zapytaj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Dokąd powinna trafić wtedy butelka z PET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właściwego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pojemnika, który ma odpowiednie oznaczenie wskazujące, że można tam wrzucać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rzeczy wykonane z tworzywa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491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Zapytaj uczniów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Ile rozróżniamy pojemników do sortowania odpadów?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10 razy, żeby wyświetlić poszczególne pojemniki i opisy.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Papier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Szkło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Metal i tworzywa sztuczne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l-PL" sz="11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Zmieszane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Macie może pomysł, co wyrzucamy do pojemnika oznaczonego jako „ odpady zmieszane”?</a:t>
            </a: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6 razy, żeby wyświetlić obrazek i 5 odpowiedzi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Opakowanie po dezodorancie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2.Brudny lub mokry papier i tektura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Rozbity talerz ceramiczny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Zużyte obuwie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Produkty higieniczne</a:t>
            </a:r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Jaki jest kolejny krok w strumieniu odpadów dla butelki z </a:t>
            </a:r>
            <a:r>
              <a:rPr lang="en-US" dirty="0"/>
              <a:t>PET?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Butelkę z </a:t>
            </a:r>
            <a:r>
              <a:rPr lang="en-US" dirty="0"/>
              <a:t>PET </a:t>
            </a:r>
            <a:r>
              <a:rPr lang="pl-PL" dirty="0"/>
              <a:t>wrzucona</a:t>
            </a:r>
            <a:r>
              <a:rPr lang="pl-PL" baseline="0" dirty="0"/>
              <a:t> do pojemnika do recyklingu odbierze śmieciarka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 sądzicie, dokąd następnie trafi butelka z </a:t>
            </a:r>
            <a:r>
              <a:rPr lang="en-US" dirty="0"/>
              <a:t>PET?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7893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Odebrana</a:t>
            </a:r>
            <a:r>
              <a:rPr lang="pl-PL" baseline="0" dirty="0"/>
              <a:t> z pojemnika butelka z </a:t>
            </a:r>
            <a:r>
              <a:rPr lang="en-US" dirty="0"/>
              <a:t>PET </a:t>
            </a:r>
            <a:r>
              <a:rPr lang="pl-PL" dirty="0"/>
              <a:t>zostaje</a:t>
            </a:r>
            <a:r>
              <a:rPr lang="pl-PL" baseline="0" dirty="0"/>
              <a:t> przewieziona do zakładu recyklingu</a:t>
            </a:r>
            <a:r>
              <a:rPr lang="en-US" dirty="0"/>
              <a:t>. </a:t>
            </a:r>
            <a:r>
              <a:rPr lang="pl-PL" dirty="0"/>
              <a:t>W tym zakładzie pracownicy</a:t>
            </a:r>
            <a:r>
              <a:rPr lang="pl-PL" baseline="0" dirty="0"/>
              <a:t> przy taśmie segregują różne materiały i usuwają wszystko, co nie powinno się tam znaleźć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b="1" dirty="0"/>
              <a:t>Zapytaj</a:t>
            </a:r>
            <a:r>
              <a:rPr lang="pl-PL" b="1" baseline="0" dirty="0"/>
              <a:t> uczniów</a:t>
            </a:r>
            <a:r>
              <a:rPr lang="en-US" b="1" dirty="0"/>
              <a:t>:</a:t>
            </a:r>
          </a:p>
          <a:p>
            <a:r>
              <a:rPr lang="pl-PL" dirty="0"/>
              <a:t>Jakie rzeczy nie nadają</a:t>
            </a:r>
            <a:r>
              <a:rPr lang="pl-PL" baseline="0" dirty="0"/>
              <a:t> się do recyklingu i są usuwane</a:t>
            </a:r>
            <a:r>
              <a:rPr lang="en-US" dirty="0"/>
              <a:t>? </a:t>
            </a:r>
            <a:r>
              <a:rPr lang="pl-PL" dirty="0"/>
              <a:t>Jakie rzeczy powinny się tu znaleźć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Do recyklingu nie nadają się resztki</a:t>
            </a:r>
            <a:r>
              <a:rPr lang="pl-PL" baseline="0" dirty="0"/>
              <a:t> jedzenia</a:t>
            </a:r>
            <a:r>
              <a:rPr lang="en-US" dirty="0"/>
              <a:t>, </a:t>
            </a:r>
            <a:r>
              <a:rPr lang="pl-PL" dirty="0"/>
              <a:t>torb</a:t>
            </a:r>
            <a:r>
              <a:rPr lang="pl-PL" baseline="0" dirty="0"/>
              <a:t>y plastikowe</a:t>
            </a:r>
            <a:r>
              <a:rPr lang="en-US" dirty="0"/>
              <a:t>, </a:t>
            </a:r>
            <a:r>
              <a:rPr lang="pl-PL" dirty="0"/>
              <a:t>zepsute zabawki</a:t>
            </a:r>
            <a:r>
              <a:rPr lang="en-US" dirty="0"/>
              <a:t>, </a:t>
            </a:r>
            <a:r>
              <a:rPr lang="pl-PL" dirty="0"/>
              <a:t>kartony po sokach</a:t>
            </a:r>
            <a:r>
              <a:rPr lang="en-US" dirty="0"/>
              <a:t>, </a:t>
            </a:r>
            <a:r>
              <a:rPr lang="pl-PL" dirty="0"/>
              <a:t>kredki i stare ubrania</a:t>
            </a:r>
            <a:r>
              <a:rPr lang="en-US" dirty="0"/>
              <a:t>.</a:t>
            </a:r>
          </a:p>
          <a:p>
            <a:r>
              <a:rPr lang="pl-PL" dirty="0"/>
              <a:t>Nadaje się szkło</a:t>
            </a:r>
            <a:r>
              <a:rPr lang="en-US" dirty="0"/>
              <a:t>, metal, </a:t>
            </a:r>
            <a:r>
              <a:rPr lang="pl-PL" dirty="0"/>
              <a:t>butelki</a:t>
            </a:r>
            <a:r>
              <a:rPr lang="pl-PL" baseline="0" dirty="0"/>
              <a:t> plastikowe</a:t>
            </a:r>
            <a:r>
              <a:rPr lang="en-US" dirty="0"/>
              <a:t>,</a:t>
            </a:r>
            <a:r>
              <a:rPr lang="pl-PL" dirty="0"/>
              <a:t> papier i metal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Dokąd następnie trafi butelka z </a:t>
            </a:r>
            <a:r>
              <a:rPr lang="en-US" dirty="0"/>
              <a:t>PET?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994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2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Następnie materiały przeznaczone do recyklingu są jeszcze segregowane</a:t>
            </a:r>
            <a:r>
              <a:rPr lang="pl-PL" baseline="0" dirty="0"/>
              <a:t> na taki sam rodzaj materiału do przetworzenia, z jakiego jest wykonana nasza butelka z </a:t>
            </a:r>
            <a:r>
              <a:rPr lang="en-US" dirty="0"/>
              <a:t>PET. </a:t>
            </a:r>
            <a:r>
              <a:rPr lang="pl-PL" dirty="0"/>
              <a:t>Robią to automatycznie zaawansowane</a:t>
            </a:r>
            <a:r>
              <a:rPr lang="pl-PL" baseline="0" dirty="0"/>
              <a:t> technologiczni maszyny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9704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Kiedy już butelka z </a:t>
            </a:r>
            <a:r>
              <a:rPr lang="en-US" dirty="0"/>
              <a:t>PET </a:t>
            </a:r>
            <a:r>
              <a:rPr lang="pl-PL" dirty="0"/>
              <a:t>przejdzie</a:t>
            </a:r>
            <a:r>
              <a:rPr lang="pl-PL" baseline="0" dirty="0"/>
              <a:t> etap segregacji wraz z tysiącami innych przedmiotów, znowu korzysta się z dużych maszyn, które prasują butelki i formują je w wielkie kostki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Dlaczego butelki z </a:t>
            </a:r>
            <a:r>
              <a:rPr lang="en-US" dirty="0"/>
              <a:t>PET </a:t>
            </a:r>
            <a:r>
              <a:rPr lang="pl-PL" dirty="0"/>
              <a:t>prasuje się i formuje w wielkie kostki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Dzięki</a:t>
            </a:r>
            <a:r>
              <a:rPr lang="pl-PL" baseline="0" dirty="0"/>
              <a:t> formowaniu przedmiotów wykonanych z tworzywa </a:t>
            </a:r>
            <a:r>
              <a:rPr lang="en-US" dirty="0"/>
              <a:t>PET </a:t>
            </a:r>
            <a:r>
              <a:rPr lang="pl-PL" dirty="0"/>
              <a:t>w wielkie kostki bardzo łatwo jest je układać,</a:t>
            </a:r>
            <a:r>
              <a:rPr lang="pl-PL" baseline="0" dirty="0"/>
              <a:t> ważyć i transportować na kolejnych etapach strumienia odpadów nadających się do recyklingu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0248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2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Butelki z </a:t>
            </a:r>
            <a:r>
              <a:rPr lang="en-US" dirty="0"/>
              <a:t>PET </a:t>
            </a:r>
            <a:r>
              <a:rPr lang="pl-PL" dirty="0"/>
              <a:t>sprasowane</a:t>
            </a:r>
            <a:r>
              <a:rPr lang="pl-PL" baseline="0" dirty="0"/>
              <a:t> w wielkie kostki sprzedaje się jako surowiec dużym firmom, które przerobią je na inne produkty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Jakiego rodzaju rzeczy mogą powstać z tych sprasowanych butelek z </a:t>
            </a:r>
            <a:r>
              <a:rPr lang="en-US" dirty="0"/>
              <a:t>PET?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Butelki z </a:t>
            </a:r>
            <a:r>
              <a:rPr lang="en-US" dirty="0"/>
              <a:t>PET </a:t>
            </a:r>
            <a:r>
              <a:rPr lang="pl-PL" dirty="0"/>
              <a:t>często przerabia się na nowe butelki z </a:t>
            </a:r>
            <a:r>
              <a:rPr lang="en-US" dirty="0"/>
              <a:t>PET, </a:t>
            </a:r>
            <a:r>
              <a:rPr lang="pl-PL" dirty="0"/>
              <a:t>ale można też z nich zrobić wiele innych rzeczy, takich jak tekstylia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6798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Teraz ocenicie własne śmieci, które</a:t>
            </a:r>
            <a:r>
              <a:rPr lang="pl-PL" baseline="0" dirty="0"/>
              <a:t> powstają codziennie w waszych domach, i przeprowadzicie audyt śmieci</a:t>
            </a:r>
            <a:r>
              <a:rPr lang="en-US" dirty="0"/>
              <a:t>. </a:t>
            </a:r>
            <a:r>
              <a:rPr lang="pl-PL" dirty="0"/>
              <a:t>Przyjrzycie się swoim</a:t>
            </a:r>
            <a:r>
              <a:rPr lang="pl-PL" baseline="0" dirty="0"/>
              <a:t> śmieciom i zapiszecie wyniki w formularzu audytu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198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723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Co to jest audyt,</a:t>
            </a:r>
            <a:r>
              <a:rPr lang="pl-PL" baseline="0" dirty="0"/>
              <a:t> a konkretnie audyt śmieci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Odpowiedzi</a:t>
            </a:r>
            <a:r>
              <a:rPr lang="en-US" dirty="0"/>
              <a:t>:</a:t>
            </a: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Audyt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badanie informacji i zbieranie dowodów w celu dokonania analizy 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ytuacji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Audyt śmieci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możemy przeprowadzić śledząc wszystkie wytworzone odpady, spisując je i analizując informacje, żeby się dowiedzieć, jaki jest nasz wpływ na środowisko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Możemy to samo zrobić w formie spisu własnych śmieci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żebyśmy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mieli lepszą świadomość tego, ile śmieci trafia od nas do strumienia odpadów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7189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0" dirty="0"/>
              <a:t>Uczniowie przeprowadzą domowy audyt śmieci w </a:t>
            </a:r>
            <a:r>
              <a:rPr lang="en-US" b="0" dirty="0"/>
              <a:t>5 </a:t>
            </a:r>
            <a:r>
              <a:rPr lang="pl-PL" b="0" dirty="0"/>
              <a:t>prostych</a:t>
            </a:r>
            <a:r>
              <a:rPr lang="pl-PL" b="0" baseline="0" dirty="0"/>
              <a:t> krokach</a:t>
            </a:r>
            <a:r>
              <a:rPr lang="en-US" b="0" dirty="0"/>
              <a:t>.</a:t>
            </a:r>
            <a:endParaRPr b="0" dirty="0"/>
          </a:p>
        </p:txBody>
      </p:sp>
      <p:sp>
        <p:nvSpPr>
          <p:cNvPr id="231" name="Google Shape;2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Naradź się z rodzicami, żeby ustalić dzień na domowy audyt śmieci. W dniu audytu upewnij się, że masz do dyspozycji pojemnik na odpady nienadające się do recyklingu i 4 pojemniki na odpady nadające się do recyklingu, i zanim zaczniesz,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sprawdź, czy wszystkie są puste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Wspólnie z rodzicami zacznijcie zbierać odpadki przy śniadaniu, a zbiórkę zakończycie po kolacji wieczorem tego dnia</a:t>
            </a:r>
            <a:r>
              <a:rPr lang="en-US" sz="1200" b="0" dirty="0">
                <a:solidFill>
                  <a:srgbClr val="434444"/>
                </a:solidFill>
              </a:rPr>
              <a:t>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6877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Powiedz uczniom</a:t>
            </a:r>
            <a:r>
              <a:rPr lang="en-US" b="1" dirty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zebraniu ostatnich odpadków po kolacji weźcie z rodzicami trzy worki na śmieci, żeby posortować zebrane śmieci na trzy rodzaje : (1) recykling, (2) resztki jedzenia, (3) rzeczy nienadające się do recyklingu. Wspólnie z rodzicami zacznijcie rozdzielać odpady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dwóch pojemników na trzy worki. 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Załóżcie rękawiczki ochronne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opiszcie worki. Do pomocy przy prawidłowym sortowaniu śmieci możecie wykorzystać przyniesione ze szkoły materiały „Tak/Nie”</a:t>
            </a:r>
            <a:r>
              <a:rPr lang="en-US" sz="1200" b="0" dirty="0">
                <a:solidFill>
                  <a:srgbClr val="434444"/>
                </a:solidFill>
              </a:rPr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434444"/>
                </a:solidFill>
              </a:rPr>
              <a:t>*</a:t>
            </a:r>
            <a:r>
              <a:rPr lang="pl-PL" sz="1200" b="0" dirty="0">
                <a:solidFill>
                  <a:srgbClr val="434444"/>
                </a:solidFill>
              </a:rPr>
              <a:t>Do resztek jedzenia użyjcie </a:t>
            </a:r>
            <a:r>
              <a:rPr lang="en-US" sz="1200" b="0" dirty="0">
                <a:solidFill>
                  <a:srgbClr val="434444"/>
                </a:solidFill>
              </a:rPr>
              <a:t>2 </a:t>
            </a:r>
            <a:r>
              <a:rPr lang="pl-PL" sz="1200" b="0" dirty="0">
                <a:solidFill>
                  <a:srgbClr val="434444"/>
                </a:solidFill>
              </a:rPr>
              <a:t>worków na śmieci, żeby nic nie</a:t>
            </a:r>
            <a:r>
              <a:rPr lang="pl-PL" sz="1200" b="0" baseline="0" dirty="0">
                <a:solidFill>
                  <a:srgbClr val="434444"/>
                </a:solidFill>
              </a:rPr>
              <a:t> przeciekło</a:t>
            </a:r>
            <a:r>
              <a:rPr lang="en-US" sz="1200" b="0" dirty="0">
                <a:solidFill>
                  <a:srgbClr val="434444"/>
                </a:solidFill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2274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r>
              <a:rPr lang="pl-PL" dirty="0"/>
              <a:t>Dostaniecie wydrukowany</a:t>
            </a:r>
            <a:r>
              <a:rPr lang="pl-PL" baseline="0" dirty="0"/>
              <a:t> </a:t>
            </a:r>
            <a:r>
              <a:rPr lang="pl-PL" dirty="0"/>
              <a:t>formularz audyt</a:t>
            </a:r>
            <a:r>
              <a:rPr lang="pl-PL" baseline="0" dirty="0"/>
              <a:t>u śmieci, który posłuży wam do zliczenia różnych rodzajów rzeczy nadających się do recyklingu</a:t>
            </a:r>
            <a:r>
              <a:rPr lang="en-US" dirty="0"/>
              <a:t>. </a:t>
            </a:r>
            <a:r>
              <a:rPr lang="pl-PL" dirty="0"/>
              <a:t>Policzycie poszczególne rzeczy nadające się do recyklingu,</a:t>
            </a:r>
            <a:r>
              <a:rPr lang="pl-PL" baseline="0" dirty="0"/>
              <a:t> a resztki jedzenia i rzeczy nienadające się do recyklingu umieścicie w opisanych workach i przyniesiecie je do szkoły, gdzie je zważymy</a:t>
            </a:r>
            <a:r>
              <a:rPr lang="en-US" dirty="0"/>
              <a:t>. </a:t>
            </a:r>
            <a:r>
              <a:rPr lang="pl-PL" dirty="0"/>
              <a:t>Każdą</a:t>
            </a:r>
            <a:r>
              <a:rPr lang="pl-PL" baseline="0" dirty="0"/>
              <a:t> </a:t>
            </a:r>
            <a:r>
              <a:rPr lang="pl-PL" dirty="0"/>
              <a:t>rzecz nadającą się do recyklingu zapiszcie osobno i podliczcie, ile sztuk zebraliście z poszczególnych</a:t>
            </a:r>
            <a:r>
              <a:rPr lang="pl-PL" baseline="0" dirty="0"/>
              <a:t> rodzajów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9944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solidFill>
                  <a:srgbClr val="29C7F7"/>
                </a:solidFill>
              </a:rPr>
              <a:t>Zaplanuj</a:t>
            </a:r>
            <a:r>
              <a:rPr lang="pl-PL" sz="1200" b="0" baseline="0" dirty="0">
                <a:solidFill>
                  <a:srgbClr val="29C7F7"/>
                </a:solidFill>
              </a:rPr>
              <a:t>cie klasowy </a:t>
            </a:r>
            <a:r>
              <a:rPr lang="pl-PL" sz="1200" b="1" baseline="0" dirty="0">
                <a:solidFill>
                  <a:srgbClr val="29C7F7"/>
                </a:solidFill>
              </a:rPr>
              <a:t>„dzień ważenia”</a:t>
            </a:r>
            <a:r>
              <a:rPr lang="en-US" sz="1200" b="1" dirty="0">
                <a:solidFill>
                  <a:srgbClr val="29C7F7"/>
                </a:solidFill>
              </a:rPr>
              <a:t> </a:t>
            </a:r>
            <a:r>
              <a:rPr lang="pl-PL" sz="1200" b="0" dirty="0">
                <a:solidFill>
                  <a:srgbClr val="434444"/>
                </a:solidFill>
              </a:rPr>
              <a:t>i</a:t>
            </a:r>
            <a:r>
              <a:rPr lang="pl-PL" sz="1200" b="0" baseline="0" dirty="0">
                <a:solidFill>
                  <a:srgbClr val="434444"/>
                </a:solidFill>
              </a:rPr>
              <a:t> </a:t>
            </a:r>
            <a:r>
              <a:rPr lang="pl-PL" sz="1200" b="1" baseline="0" dirty="0">
                <a:solidFill>
                  <a:srgbClr val="434444"/>
                </a:solidFill>
              </a:rPr>
              <a:t>niech uczniowie przyniosą wszystkie </a:t>
            </a:r>
            <a:r>
              <a:rPr lang="en-US" sz="1200" b="1" dirty="0">
                <a:solidFill>
                  <a:srgbClr val="29C7F7"/>
                </a:solidFill>
              </a:rPr>
              <a:t>3 </a:t>
            </a:r>
            <a:r>
              <a:rPr lang="pl-PL" sz="1200" b="1" dirty="0">
                <a:solidFill>
                  <a:srgbClr val="29C7F7"/>
                </a:solidFill>
              </a:rPr>
              <a:t>worki oraz formularze</a:t>
            </a:r>
            <a:r>
              <a:rPr lang="pl-PL" sz="1200" b="1" baseline="0" dirty="0">
                <a:solidFill>
                  <a:srgbClr val="29C7F7"/>
                </a:solidFill>
              </a:rPr>
              <a:t> audytu</a:t>
            </a:r>
            <a:r>
              <a:rPr lang="en-US" sz="1200" b="0" dirty="0">
                <a:solidFill>
                  <a:srgbClr val="434444"/>
                </a:solidFill>
              </a:rPr>
              <a:t>. </a:t>
            </a:r>
            <a:r>
              <a:rPr lang="pl-PL" sz="1200" b="0" dirty="0">
                <a:solidFill>
                  <a:srgbClr val="434444"/>
                </a:solidFill>
              </a:rPr>
              <a:t>Przy</a:t>
            </a:r>
            <a:r>
              <a:rPr lang="pl-PL" sz="1200" b="0" baseline="0" dirty="0">
                <a:solidFill>
                  <a:srgbClr val="434444"/>
                </a:solidFill>
              </a:rPr>
              <a:t> użyciu zwykłej wagi sprawdźcie i zapiszcie w „formularzu audytu śmieci” wagę każdego worka i wagę poszczególnych rzeczy nadających się do recyklingu</a:t>
            </a:r>
            <a:r>
              <a:rPr lang="en-US" sz="1200" b="0" dirty="0">
                <a:solidFill>
                  <a:srgbClr val="434444"/>
                </a:solidFill>
              </a:rPr>
              <a:t>. </a:t>
            </a:r>
            <a:r>
              <a:rPr lang="pl-PL" sz="1200" b="0" dirty="0">
                <a:solidFill>
                  <a:srgbClr val="434444"/>
                </a:solidFill>
              </a:rPr>
              <a:t>Żeby </a:t>
            </a:r>
            <a:r>
              <a:rPr lang="pl-PL" sz="1200" b="0" baseline="0" dirty="0">
                <a:solidFill>
                  <a:srgbClr val="434444"/>
                </a:solidFill>
              </a:rPr>
              <a:t>zaoszczędzić czas, podczas wspólnego ważenia uczniowie, którzy mają w worku na recykling podobne rzeczy, wpisują w formularzu ich wagę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Następnie zważcie wszystkie worki z resztkami jedzenia i worki z rzeczami nienadającymi się do recyklingu i wpiszcie ich wagę w formularze</a:t>
            </a:r>
            <a:r>
              <a:rPr lang="pl-PL" baseline="0" dirty="0"/>
              <a:t> audytu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649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Powiedz uczniom</a:t>
            </a:r>
            <a:r>
              <a:rPr lang="en-US" b="1" dirty="0"/>
              <a:t>:</a:t>
            </a:r>
            <a:br>
              <a:rPr lang="en-US" b="1" dirty="0"/>
            </a:br>
            <a:r>
              <a:rPr lang="pl-PL" b="0" dirty="0"/>
              <a:t>Sięgnijcie</a:t>
            </a:r>
            <a:r>
              <a:rPr lang="pl-PL" b="0" baseline="0" dirty="0"/>
              <a:t> kalkulatory i wspólnie policzcie łączną ilość dla całej klasy</a:t>
            </a:r>
            <a:r>
              <a:rPr lang="en-US" dirty="0"/>
              <a:t>. </a:t>
            </a:r>
            <a:r>
              <a:rPr lang="pl-PL" dirty="0"/>
              <a:t>Spróbujcie policzyć, ile</a:t>
            </a:r>
            <a:r>
              <a:rPr lang="pl-PL" baseline="0" dirty="0"/>
              <a:t> potencjalnych odpadów możecie wytworzyć w następnym tygodniu, miesiącu i roku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dirty="0"/>
              <a:t>:</a:t>
            </a:r>
          </a:p>
          <a:p>
            <a:r>
              <a:rPr lang="pl-PL" dirty="0"/>
              <a:t>Co sądzicie o tych wszystkich odpadac</a:t>
            </a:r>
            <a:r>
              <a:rPr lang="pl-PL" baseline="0" dirty="0"/>
              <a:t>h</a:t>
            </a:r>
            <a:r>
              <a:rPr lang="en-US" dirty="0"/>
              <a:t>? </a:t>
            </a:r>
            <a:r>
              <a:rPr lang="pl-PL" dirty="0"/>
              <a:t>Jest ich więcej</a:t>
            </a:r>
            <a:r>
              <a:rPr lang="pl-PL" baseline="0" dirty="0"/>
              <a:t> czy mniej niż sądziliście</a:t>
            </a:r>
            <a:r>
              <a:rPr lang="en-US" dirty="0"/>
              <a:t>? </a:t>
            </a:r>
            <a:r>
              <a:rPr lang="pl-PL" dirty="0"/>
              <a:t>Dlaczego</a:t>
            </a:r>
            <a:r>
              <a:rPr lang="en-US" dirty="0"/>
              <a:t>?</a:t>
            </a:r>
          </a:p>
          <a:p>
            <a:r>
              <a:rPr lang="pl-PL" dirty="0"/>
              <a:t>Jak wam się wydaje, w jaki sposób można by zmniejszyć ich ilość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3147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Przedstaw formularz audytu śmieci i odpowiedz na ewentualne pytania uczniów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57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54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485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3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</a:t>
            </a:r>
            <a:r>
              <a:rPr lang="en-US" b="1" dirty="0"/>
              <a:t>: 3-5 </a:t>
            </a:r>
            <a:r>
              <a:rPr lang="en-US" b="1" dirty="0" err="1"/>
              <a:t>minut</a:t>
            </a:r>
            <a:r>
              <a:rPr lang="en-US" b="1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Ćwiczenie</a:t>
            </a:r>
            <a:r>
              <a:rPr lang="pl-PL" b="1" baseline="0" dirty="0"/>
              <a:t> na przełamanie lodów przed lekcją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Zapytaj</a:t>
            </a:r>
            <a:r>
              <a:rPr lang="pl-PL" b="1" baseline="0" dirty="0"/>
              <a:t> uczniów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Czy ktoś z was słyszał o recyklingu</a:t>
            </a:r>
            <a:r>
              <a:rPr lang="en-US" dirty="0"/>
              <a:t>? </a:t>
            </a:r>
            <a:r>
              <a:rPr lang="pl-PL" dirty="0"/>
              <a:t>Jeżeli tak, to proszę, podzielcie</a:t>
            </a:r>
            <a:r>
              <a:rPr lang="pl-PL" baseline="0" dirty="0"/>
              <a:t> się z nami swoją wiedzą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Powiedz</a:t>
            </a:r>
            <a:r>
              <a:rPr lang="pl-PL" b="1" baseline="0" dirty="0"/>
              <a:t> uczniom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proces, w którym zbiera się i przetwarza materiały, które w innej sytuacji zostałyby wyrzucone jako śmieci, i robi się z nich nowe produkty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Recykling</a:t>
            </a:r>
            <a:r>
              <a:rPr lang="pl-PL" sz="12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może przynosić korzyści dla społeczeństwa i środowiska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Teraz odczytuj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podpisy pod obrazkami od lewej do prawej, zaczynając od górnego wiersza, aby sprawdzić wiedzę uczniów o tym, które z przedstawionych rzeczy można, a których nie można </a:t>
            </a:r>
            <a:r>
              <a:rPr lang="pl-PL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recyklingować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Kolejność obrazków,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które będą się pojawiać po każdym kliknięciu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Słoik szklany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Butelka z tworzywa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Puszka metalowa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Żarówka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 po soku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Brudna serwetka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Ołówek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Torba plastikowa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Zabawki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Pudełko z tektury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Wąż ogrodowy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Skórka od banana</a:t>
            </a:r>
            <a:endParaRPr b="1" dirty="0"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4CE2-F9A6-884F-A1D1-D579E70FC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F836C94-7932-4F42-B085-F387E238C945}" type="slidenum">
              <a:rPr lang="x-none" smtClean="0"/>
              <a:t>6</a:t>
            </a:fld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400" b="1" dirty="0"/>
              <a:t>(</a:t>
            </a:r>
            <a:r>
              <a:rPr lang="pl-PL" sz="1400" b="1" dirty="0"/>
              <a:t>Czas wyświetlania slajdu</a:t>
            </a:r>
            <a:r>
              <a:rPr lang="en-US" sz="1400" b="1" dirty="0"/>
              <a:t>: 3</a:t>
            </a:r>
            <a:r>
              <a:rPr lang="pl-PL" sz="1400" b="1" baseline="0" dirty="0"/>
              <a:t> </a:t>
            </a:r>
            <a:r>
              <a:rPr lang="en-US" sz="1400" b="1" dirty="0" err="1"/>
              <a:t>minut</a:t>
            </a:r>
            <a:r>
              <a:rPr lang="pl-PL" sz="1400" b="1" dirty="0"/>
              <a:t>y</a:t>
            </a:r>
            <a:r>
              <a:rPr lang="en-US" sz="1400" b="1" dirty="0"/>
              <a:t>)</a:t>
            </a: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Rozdaj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materiały albo wyświetl ten slajd TAK/NIE </a:t>
            </a:r>
            <a:r>
              <a:rPr lang="en-US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dostępny jest materiał w postaci pdf do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wydrukowania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dla uczniów</a:t>
            </a: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Omów, co możemy, a czego nie możemy </a:t>
            </a:r>
            <a:r>
              <a:rPr lang="pl-PL" sz="1400" dirty="0" err="1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recyklingować</a:t>
            </a: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, na podstawie rzeczy przedstawionych w materiale.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Co robicie ze śmieciami w domu? 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Dokąd one trafiają? 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Gdyby śmieci wszystkich ludzi ułożyć na wielką stertę, ile by ich było? Czy byłoby za dużo?</a:t>
            </a:r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b="1" dirty="0"/>
          </a:p>
          <a:p>
            <a:endParaRPr lang="en-US" b="1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Jak zatem możemy zapobiegać przenikaniu śmieci z lądu, aby śmieci i rzeczy nadające się do recyklingu nie trafiały do oceanów</a:t>
            </a:r>
            <a:r>
              <a:rPr lang="en-US" dirty="0"/>
              <a:t>?</a:t>
            </a:r>
          </a:p>
          <a:p>
            <a:r>
              <a:rPr lang="pl-PL" dirty="0"/>
              <a:t>Jak prawidłowo </a:t>
            </a:r>
            <a:r>
              <a:rPr lang="pl-PL" dirty="0" err="1"/>
              <a:t>recyklingować</a:t>
            </a:r>
            <a:r>
              <a:rPr lang="en-US" dirty="0"/>
              <a:t>?</a:t>
            </a:r>
          </a:p>
          <a:p>
            <a:r>
              <a:rPr lang="pl-PL" dirty="0"/>
              <a:t>Co możemy </a:t>
            </a:r>
            <a:r>
              <a:rPr lang="pl-PL" dirty="0" err="1"/>
              <a:t>recyklingować</a:t>
            </a:r>
            <a:r>
              <a:rPr lang="en-US" dirty="0"/>
              <a:t>? </a:t>
            </a:r>
            <a:r>
              <a:rPr lang="pl-PL" dirty="0"/>
              <a:t>Przykłady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r>
              <a:rPr lang="pl-PL" dirty="0"/>
              <a:t>Ćwicząc</a:t>
            </a:r>
            <a:r>
              <a:rPr lang="pl-PL" baseline="0" dirty="0"/>
              <a:t> 2</a:t>
            </a:r>
            <a:r>
              <a:rPr lang="en-US" dirty="0"/>
              <a:t> </a:t>
            </a:r>
            <a:r>
              <a:rPr lang="pl-PL" dirty="0"/>
              <a:t>kroki w recyklingu</a:t>
            </a:r>
            <a:r>
              <a:rPr lang="en-US" dirty="0"/>
              <a:t>.</a:t>
            </a:r>
          </a:p>
          <a:p>
            <a:r>
              <a:rPr lang="pl-PL" dirty="0"/>
              <a:t>Możemy </a:t>
            </a:r>
            <a:r>
              <a:rPr lang="pl-PL" dirty="0" err="1"/>
              <a:t>recyklingować</a:t>
            </a:r>
            <a:r>
              <a:rPr lang="pl-PL" dirty="0"/>
              <a:t> butelki z tworzywa</a:t>
            </a:r>
            <a:r>
              <a:rPr lang="pl-PL" baseline="0" dirty="0"/>
              <a:t> </a:t>
            </a:r>
            <a:r>
              <a:rPr lang="en-US" dirty="0"/>
              <a:t>PET (</a:t>
            </a:r>
            <a:r>
              <a:rPr lang="pl-PL" dirty="0"/>
              <a:t>znajdź symbol </a:t>
            </a:r>
            <a:r>
              <a:rPr lang="en-US" dirty="0"/>
              <a:t>#1 </a:t>
            </a:r>
            <a:r>
              <a:rPr lang="pl-PL" dirty="0"/>
              <a:t>na dnie butelki</a:t>
            </a:r>
            <a:r>
              <a:rPr lang="en-US" dirty="0"/>
              <a:t>), metal, pap</a:t>
            </a:r>
            <a:r>
              <a:rPr lang="pl-PL" dirty="0"/>
              <a:t>i</a:t>
            </a:r>
            <a:r>
              <a:rPr lang="en-US" dirty="0" err="1"/>
              <a:t>er</a:t>
            </a:r>
            <a:r>
              <a:rPr lang="pl-PL" baseline="0" dirty="0"/>
              <a:t> i szkło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627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3-5 minut)</a:t>
            </a:r>
            <a:b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dirty="0">
              <a:solidFill>
                <a:srgbClr val="29C7F7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>
                <a:solidFill>
                  <a:srgbClr val="29C7F7"/>
                </a:solidFill>
              </a:rPr>
              <a:t>Powiedz</a:t>
            </a:r>
            <a:r>
              <a:rPr lang="pl-PL" sz="1200" b="1" baseline="0" dirty="0">
                <a:solidFill>
                  <a:srgbClr val="29C7F7"/>
                </a:solidFill>
              </a:rPr>
              <a:t> uczniom</a:t>
            </a:r>
            <a:r>
              <a:rPr lang="en-US" sz="1200" b="1" dirty="0">
                <a:solidFill>
                  <a:srgbClr val="29C7F7"/>
                </a:solidFill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solidFill>
                  <a:srgbClr val="29C7F7"/>
                </a:solidFill>
              </a:rPr>
              <a:t>Nauczmy się</a:t>
            </a:r>
            <a:r>
              <a:rPr lang="pl-PL" sz="1200" b="0" baseline="0" dirty="0">
                <a:solidFill>
                  <a:srgbClr val="29C7F7"/>
                </a:solidFill>
              </a:rPr>
              <a:t> unikać powszechnych błędów w recyklingu, rozróżniać, co się nadaje do recyklingu, a co nie, i stosować dobre praktyki, żeby recykling był czysty i prosty</a:t>
            </a:r>
            <a:r>
              <a:rPr lang="x-none" sz="1200" b="0" dirty="0">
                <a:solidFill>
                  <a:srgbClr val="29C7F7"/>
                </a:solidFill>
              </a:rPr>
              <a:t>. </a:t>
            </a:r>
            <a:r>
              <a:rPr lang="pl-PL" sz="1200" b="0" dirty="0">
                <a:solidFill>
                  <a:srgbClr val="29C7F7"/>
                </a:solidFill>
              </a:rPr>
              <a:t>Te porady i dobre</a:t>
            </a:r>
            <a:r>
              <a:rPr lang="pl-PL" sz="1200" b="0" baseline="0" dirty="0">
                <a:solidFill>
                  <a:srgbClr val="29C7F7"/>
                </a:solidFill>
              </a:rPr>
              <a:t> praktyki mogą być naprawdę przydatne</a:t>
            </a:r>
            <a:r>
              <a:rPr lang="en-US" sz="1200" b="0" dirty="0">
                <a:solidFill>
                  <a:srgbClr val="29C7F7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29C7F7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1200" b="0" dirty="0">
                <a:solidFill>
                  <a:srgbClr val="29C7F7"/>
                </a:solidFill>
              </a:rPr>
              <a:t>Rozdzielaj przedmioty</a:t>
            </a:r>
            <a:r>
              <a:rPr lang="pl-PL" sz="1200" b="0" baseline="0" dirty="0">
                <a:solidFill>
                  <a:srgbClr val="29C7F7"/>
                </a:solidFill>
              </a:rPr>
              <a:t> wielowarstwowe, takie jak etykiety na niektórych opakowaniach do żywności czy etykiety na butelkach</a:t>
            </a:r>
            <a:r>
              <a:rPr lang="en-US" sz="1200" b="0" dirty="0">
                <a:solidFill>
                  <a:srgbClr val="29C7F7"/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1200" b="0" dirty="0">
                <a:solidFill>
                  <a:srgbClr val="29C7F7"/>
                </a:solidFill>
              </a:rPr>
              <a:t>Jeśli twój</a:t>
            </a:r>
            <a:r>
              <a:rPr lang="pl-PL" sz="1200" b="0" baseline="0" dirty="0">
                <a:solidFill>
                  <a:srgbClr val="29C7F7"/>
                </a:solidFill>
              </a:rPr>
              <a:t> pojemnik do recyklingu brzydko pachnie, to prawdopodobnie jest w nim psująca się żywność albo ciecz, więc pojemnik jest zanieczyszczony, nie </a:t>
            </a:r>
            <a:r>
              <a:rPr lang="pl-PL" sz="1200" b="0" baseline="0" dirty="0" err="1">
                <a:solidFill>
                  <a:srgbClr val="29C7F7"/>
                </a:solidFill>
              </a:rPr>
              <a:t>recyklinguj</a:t>
            </a:r>
            <a:r>
              <a:rPr lang="pl-PL" sz="1200" b="0" baseline="0" dirty="0">
                <a:solidFill>
                  <a:srgbClr val="29C7F7"/>
                </a:solidFill>
              </a:rPr>
              <a:t> jego zawartości</a:t>
            </a:r>
            <a:r>
              <a:rPr lang="en-US" sz="1200" b="0" dirty="0">
                <a:solidFill>
                  <a:srgbClr val="29C7F7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178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4EE1-B63B-BE4E-AB16-70CF45BFF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E83AC-8122-1644-AEC9-00CF172D7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5C580-8688-F04F-AEF5-7EBF26FF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89AC-DE90-2A47-BD14-09EE2B958266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BADA4-210D-CE4A-BD85-FD6AA125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D8F17-A845-ED46-8F21-2433E2F3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799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9353-1F88-1D45-8C1C-4355B178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EE624-D473-ED48-AA04-97E74408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3C11D-502C-284A-A48F-A273D4D9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643E-9037-F843-8F41-4C187E1A3B68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79FD9-B53B-E442-83C2-20C0B6B2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758E4-E1DD-924B-B957-FF18BB9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138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80E8C-BA96-7A4E-9059-AF2646CBF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0D4B5-EBDA-3541-9C72-E257B12A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BFC34-9CDA-3242-B269-740CB1C9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C217-283A-724E-852A-E90023B4F06C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E7131-C714-B643-BE1C-791BC99C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7A4E-8F3F-1948-9834-53B02456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261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A306-E8A0-6E46-98A5-5EBC53D0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BBE89-CE52-9A43-A1CD-94B7EAC2B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ADE00-9568-1B48-AC35-40BE2CFC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C42A-7768-E248-9831-BAECBEFFFF2D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2A25-E56F-AF42-9AED-F53632C4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3453-816D-954B-914F-D9827F5E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3434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E60-B47C-6A44-A7A4-923BA126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C1A69-5D44-1C4A-BCF3-F6815A3E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92E3-C7E8-E64F-A51E-7A0944AB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11E5-E6E5-C74F-AAC8-690CCE7CAE39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446C1-019E-CE4E-BFAA-A9AF4355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D03C4-D89F-AA41-B821-D34587A6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417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5BC-9016-3D45-9547-72C1BF6E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8070C-A2E8-F14D-9023-1F99A50BF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8C457-F509-2442-94DD-5807E1383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ABCBF-8E5F-A94E-8A8F-BF412A2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BDB7-02E6-B14B-BE7B-DC843D44381A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B4626-C681-3D43-B5BE-F389511D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8A2FC-C8D3-F244-9F64-970979A6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703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4E86-3A6C-C54B-B09B-BF6E20D2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C87BF-7195-D147-A93B-1C624D16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9DA5A-5647-0447-92CF-8D3AAC94F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97727-395C-634B-9D65-B848AD911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7CA8E-8E04-1F40-93C2-14E18EF6A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E6C74-5F1D-F441-A9B1-9918AF35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CF36-7805-D142-AFB6-90DD90B27D20}" type="datetime1">
              <a:rPr lang="en-US" smtClean="0"/>
              <a:t>5/2/2023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EFF62-DEEE-724C-961B-71B4FD26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10A5F-7BF0-D34E-B035-8F889E4A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432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C917-8E66-DA46-87AD-0D4FE4FB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16F3C-2804-544F-93A2-AFF36EBB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DCC4-5D7E-DE41-B964-4939613A4D11}" type="datetime1">
              <a:rPr lang="en-US" smtClean="0"/>
              <a:t>5/2/2023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1ED7C-B9BF-384A-AE8E-FCB71492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27A65-C328-9747-9354-5DE747C5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804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24F51-B099-2540-B1F5-841C439A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ECC2-AF44-7248-AF30-0A2D7703C2BF}" type="datetime1">
              <a:rPr lang="en-US" smtClean="0"/>
              <a:t>5/2/2023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AB8C5-D0A9-2641-B5D1-1D5EAF60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179B9-10E4-8441-B2EF-62F86456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882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AA05-E0BE-8447-819C-2B901F15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1126-0100-4047-A9CE-705FCF5E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8D933-AF40-5A4E-8336-57DD2EB14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AD089-2996-E346-8C1D-71682D63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FFE4-3600-B644-B585-F6EB763FD5E1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6E69-B142-1243-89F8-CD508324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970FB-6E61-684F-8886-DB1F3015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679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F32D-D4B0-484E-B628-1DC55366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45EC6-3D67-FF4D-A80C-8A98978AE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CA7B1-529B-E54D-8974-0AAB1C28B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30F5F-5C6A-A041-808D-0A335F5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2728-4DCC-1241-BE18-46EF0F0C14F8}" type="datetime1">
              <a:rPr lang="en-US" smtClean="0"/>
              <a:t>5/2/2023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704A5-CF76-9F42-946A-61143064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2FC2-9EDD-6141-8CBD-154CE10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26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66240-0D24-CB47-BA65-BD2D1054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6FCB-3A1A-DB40-A5E3-7304EE4B6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FDEF-F205-F14A-942F-B36FC972B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D608-FEE3-174F-8C6A-792ACD1BE2AC}" type="datetime1">
              <a:rPr lang="en-US" smtClean="0"/>
              <a:t>5/2/2023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DBDFC-38D0-E74E-92BD-28AC6110F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E4F6D-7E08-2040-A059-38E1E264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70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7.jpeg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5CC82869-BAED-F743-BEF6-979F8A47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9CAF2-5ADF-4EB8-8F1E-B021F31B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</a:t>
            </a:fld>
            <a:endParaRPr lang="x-none"/>
          </a:p>
        </p:txBody>
      </p:sp>
      <p:sp>
        <p:nvSpPr>
          <p:cNvPr id="5" name="pole tekstowe 3">
            <a:extLst>
              <a:ext uri="{FF2B5EF4-FFF2-40B4-BE49-F238E27FC236}">
                <a16:creationId xmlns:a16="http://schemas.microsoft.com/office/drawing/2014/main" id="{417E498B-BBCF-4A86-1296-579C026D491A}"/>
              </a:ext>
            </a:extLst>
          </p:cNvPr>
          <p:cNvSpPr txBox="1"/>
          <p:nvPr/>
        </p:nvSpPr>
        <p:spPr>
          <a:xfrm>
            <a:off x="2069898" y="5228759"/>
            <a:ext cx="8052203" cy="1492716"/>
          </a:xfrm>
          <a:prstGeom prst="rect">
            <a:avLst/>
          </a:prstGeom>
          <a:solidFill>
            <a:srgbClr val="F2EFEA"/>
          </a:solidFill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Mój audyt odpadów</a:t>
            </a:r>
            <a:endParaRPr lang="pl-PL" sz="28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pl-PL" sz="1100" dirty="0">
              <a:latin typeface="Arial Black" panose="020B0A04020102020204" pitchFamily="34" charset="0"/>
            </a:endParaRPr>
          </a:p>
          <a:p>
            <a:r>
              <a:rPr lang="pl-PL" sz="2400" dirty="0">
                <a:latin typeface="Arial Black" panose="020B0A04020102020204" pitchFamily="34" charset="0"/>
              </a:rPr>
              <a:t>Poziom 3 Lekcja </a:t>
            </a:r>
            <a:r>
              <a:rPr lang="pl-PL" sz="2400">
                <a:latin typeface="Arial Black" panose="020B0A04020102020204" pitchFamily="34" charset="0"/>
                <a:sym typeface="Calibri"/>
              </a:rPr>
              <a:t>dla </a:t>
            </a:r>
            <a:r>
              <a:rPr lang="pl-PL" sz="2400">
                <a:latin typeface="Arial Black" panose="020B0A04020102020204" pitchFamily="34" charset="0"/>
              </a:rPr>
              <a:t>zaawansowanych</a:t>
            </a:r>
            <a:endParaRPr lang="pl-PL" sz="2400" dirty="0">
              <a:latin typeface="Arial Black" panose="020B0A04020102020204" pitchFamily="34" charset="0"/>
            </a:endParaRPr>
          </a:p>
          <a:p>
            <a:endParaRPr lang="pl-PL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13136" y="664608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Ile śmieci wytwarza przeciętna osoba każdego dnia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461376-8FDB-F947-AEC5-8F8022E2E605}"/>
              </a:ext>
            </a:extLst>
          </p:cNvPr>
          <p:cNvGrpSpPr/>
          <p:nvPr/>
        </p:nvGrpSpPr>
        <p:grpSpPr>
          <a:xfrm>
            <a:off x="1287015" y="1845859"/>
            <a:ext cx="4439978" cy="1815152"/>
            <a:chOff x="1287015" y="1845859"/>
            <a:chExt cx="4439978" cy="181515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875D60-F30B-CF42-97BF-E305DDE3F57F}"/>
                </a:ext>
              </a:extLst>
            </p:cNvPr>
            <p:cNvSpPr/>
            <p:nvPr/>
          </p:nvSpPr>
          <p:spPr>
            <a:xfrm>
              <a:off x="1287015" y="1845859"/>
              <a:ext cx="1815152" cy="1815152"/>
            </a:xfrm>
            <a:prstGeom prst="ellipse">
              <a:avLst/>
            </a:prstGeom>
            <a:solidFill>
              <a:srgbClr val="29C7F7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E0F4DA-EACE-F142-B7E8-70B86A956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649" y="1864106"/>
              <a:ext cx="1699146" cy="169914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9AA0BC-CE05-F24B-BC19-5A1DED7550B9}"/>
                </a:ext>
              </a:extLst>
            </p:cNvPr>
            <p:cNvSpPr/>
            <p:nvPr/>
          </p:nvSpPr>
          <p:spPr>
            <a:xfrm>
              <a:off x="3370426" y="2273912"/>
              <a:ext cx="23565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262626"/>
                  </a:solidFill>
                </a:rPr>
                <a:t>4 </a:t>
              </a:r>
              <a:r>
                <a:rPr lang="pl-PL" b="1" dirty="0">
                  <a:solidFill>
                    <a:srgbClr val="262626"/>
                  </a:solidFill>
                </a:rPr>
                <a:t>kiście bananów</a:t>
              </a:r>
              <a:endParaRPr lang="en-US" b="1" dirty="0">
                <a:solidFill>
                  <a:srgbClr val="262626"/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262626"/>
                  </a:solidFill>
                </a:rPr>
                <a:t>= 2</a:t>
              </a:r>
              <a:r>
                <a:rPr lang="pl-PL" b="1" dirty="0">
                  <a:solidFill>
                    <a:srgbClr val="262626"/>
                  </a:solidFill>
                </a:rPr>
                <a:t> </a:t>
              </a:r>
              <a:r>
                <a:rPr lang="en-US" b="1" dirty="0">
                  <a:solidFill>
                    <a:srgbClr val="262626"/>
                  </a:solidFill>
                </a:rPr>
                <a:t>kg</a:t>
              </a:r>
              <a:endParaRPr lang="x-none" b="1">
                <a:solidFill>
                  <a:srgbClr val="262626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A3A3CD-DBD2-0646-BD82-B35DD98B2D40}"/>
              </a:ext>
            </a:extLst>
          </p:cNvPr>
          <p:cNvGrpSpPr/>
          <p:nvPr/>
        </p:nvGrpSpPr>
        <p:grpSpPr>
          <a:xfrm>
            <a:off x="6576039" y="3967849"/>
            <a:ext cx="4439978" cy="1815152"/>
            <a:chOff x="6576039" y="3967849"/>
            <a:chExt cx="4439978" cy="181515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0443A2-74CA-E84B-A99D-3EA82EEFFD51}"/>
                </a:ext>
              </a:extLst>
            </p:cNvPr>
            <p:cNvSpPr/>
            <p:nvPr/>
          </p:nvSpPr>
          <p:spPr>
            <a:xfrm>
              <a:off x="6576039" y="3967849"/>
              <a:ext cx="1815152" cy="1815152"/>
            </a:xfrm>
            <a:prstGeom prst="ellipse">
              <a:avLst/>
            </a:prstGeom>
            <a:solidFill>
              <a:srgbClr val="29C7F7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67BF9DC-4A88-A44E-AA7A-C8474EF1A773}"/>
                </a:ext>
              </a:extLst>
            </p:cNvPr>
            <p:cNvSpPr/>
            <p:nvPr/>
          </p:nvSpPr>
          <p:spPr>
            <a:xfrm>
              <a:off x="8659450" y="4674152"/>
              <a:ext cx="235656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b="1" dirty="0">
                  <a:solidFill>
                    <a:srgbClr val="262626"/>
                  </a:solidFill>
                </a:rPr>
                <a:t>Mały pies </a:t>
              </a:r>
              <a:r>
                <a:rPr lang="en-US" b="1" dirty="0">
                  <a:solidFill>
                    <a:srgbClr val="262626"/>
                  </a:solidFill>
                </a:rPr>
                <a:t>= 2</a:t>
              </a:r>
              <a:r>
                <a:rPr lang="pl-PL" b="1" dirty="0">
                  <a:solidFill>
                    <a:srgbClr val="262626"/>
                  </a:solidFill>
                </a:rPr>
                <a:t> </a:t>
              </a:r>
              <a:r>
                <a:rPr lang="en-US" b="1" dirty="0">
                  <a:solidFill>
                    <a:srgbClr val="262626"/>
                  </a:solidFill>
                </a:rPr>
                <a:t>kg</a:t>
              </a:r>
              <a:endParaRPr lang="x-none" b="1">
                <a:solidFill>
                  <a:srgbClr val="262626"/>
                </a:solidFill>
              </a:endParaRPr>
            </a:p>
          </p:txBody>
        </p:sp>
        <p:pic>
          <p:nvPicPr>
            <p:cNvPr id="10" name="Picture 9" descr="A brown and white puppy&#10;&#10;Description automatically generated with medium confidence">
              <a:extLst>
                <a:ext uri="{FF2B5EF4-FFF2-40B4-BE49-F238E27FC236}">
                  <a16:creationId xmlns:a16="http://schemas.microsoft.com/office/drawing/2014/main" id="{D77F4B7C-5C08-994B-AD57-8D4C02C52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5831" y="4137714"/>
              <a:ext cx="1135405" cy="149174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3C7277-5615-094E-A220-85ACD6B2C03D}"/>
              </a:ext>
            </a:extLst>
          </p:cNvPr>
          <p:cNvGrpSpPr/>
          <p:nvPr/>
        </p:nvGrpSpPr>
        <p:grpSpPr>
          <a:xfrm>
            <a:off x="1255672" y="3967849"/>
            <a:ext cx="4471321" cy="1815152"/>
            <a:chOff x="1255672" y="3967849"/>
            <a:chExt cx="4471321" cy="181515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9EE9461-3D46-FF48-B504-414F955EAD50}"/>
                </a:ext>
              </a:extLst>
            </p:cNvPr>
            <p:cNvSpPr/>
            <p:nvPr/>
          </p:nvSpPr>
          <p:spPr>
            <a:xfrm>
              <a:off x="1287015" y="3967849"/>
              <a:ext cx="1815152" cy="1815152"/>
            </a:xfrm>
            <a:prstGeom prst="ellipse">
              <a:avLst/>
            </a:prstGeom>
            <a:solidFill>
              <a:srgbClr val="29C7F7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4E1207-1DFC-8B44-9352-EA108BE3A162}"/>
                </a:ext>
              </a:extLst>
            </p:cNvPr>
            <p:cNvSpPr/>
            <p:nvPr/>
          </p:nvSpPr>
          <p:spPr>
            <a:xfrm>
              <a:off x="3370426" y="4395902"/>
              <a:ext cx="23565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b="1" dirty="0">
                  <a:solidFill>
                    <a:srgbClr val="262626"/>
                  </a:solidFill>
                </a:rPr>
                <a:t>Siatka ziemniaków 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262626"/>
                  </a:solidFill>
                </a:rPr>
                <a:t>= 2</a:t>
              </a:r>
              <a:r>
                <a:rPr lang="pl-PL" b="1" dirty="0">
                  <a:solidFill>
                    <a:srgbClr val="262626"/>
                  </a:solidFill>
                </a:rPr>
                <a:t> </a:t>
              </a:r>
              <a:r>
                <a:rPr lang="en-US" b="1" dirty="0">
                  <a:solidFill>
                    <a:srgbClr val="262626"/>
                  </a:solidFill>
                </a:rPr>
                <a:t>kg</a:t>
              </a:r>
              <a:endParaRPr lang="x-none" b="1">
                <a:solidFill>
                  <a:srgbClr val="262626"/>
                </a:solidFill>
              </a:endParaRP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498A6315-64A5-AA45-A6A6-B5639B6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5672" y="4258101"/>
              <a:ext cx="1846347" cy="125013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5C639B-042A-FC40-96FF-F50CCF4D95A0}"/>
              </a:ext>
            </a:extLst>
          </p:cNvPr>
          <p:cNvGrpSpPr/>
          <p:nvPr/>
        </p:nvGrpSpPr>
        <p:grpSpPr>
          <a:xfrm>
            <a:off x="6576039" y="1845859"/>
            <a:ext cx="4628773" cy="1815152"/>
            <a:chOff x="6576039" y="1845859"/>
            <a:chExt cx="4628773" cy="181515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5117BE5-1056-6D46-897C-BDD52402A9DB}"/>
                </a:ext>
              </a:extLst>
            </p:cNvPr>
            <p:cNvSpPr/>
            <p:nvPr/>
          </p:nvSpPr>
          <p:spPr>
            <a:xfrm>
              <a:off x="6576039" y="1845859"/>
              <a:ext cx="1815152" cy="1815152"/>
            </a:xfrm>
            <a:prstGeom prst="ellipse">
              <a:avLst/>
            </a:prstGeom>
            <a:solidFill>
              <a:srgbClr val="29C7F7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BCAA736-2611-AC41-BB3E-C0027C8D1178}"/>
                </a:ext>
              </a:extLst>
            </p:cNvPr>
            <p:cNvSpPr/>
            <p:nvPr/>
          </p:nvSpPr>
          <p:spPr>
            <a:xfrm>
              <a:off x="8659450" y="2273912"/>
              <a:ext cx="254536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262626"/>
                  </a:solidFill>
                </a:rPr>
                <a:t>2 </a:t>
              </a:r>
              <a:r>
                <a:rPr lang="pl-PL" b="1" dirty="0">
                  <a:solidFill>
                    <a:srgbClr val="262626"/>
                  </a:solidFill>
                </a:rPr>
                <a:t>całe kurczaki z rożna 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262626"/>
                  </a:solidFill>
                </a:rPr>
                <a:t>= 2</a:t>
              </a:r>
              <a:r>
                <a:rPr lang="pl-PL" b="1" dirty="0">
                  <a:solidFill>
                    <a:srgbClr val="262626"/>
                  </a:solidFill>
                </a:rPr>
                <a:t> </a:t>
              </a:r>
              <a:r>
                <a:rPr lang="en-US" b="1" dirty="0">
                  <a:solidFill>
                    <a:srgbClr val="262626"/>
                  </a:solidFill>
                </a:rPr>
                <a:t>kg</a:t>
              </a:r>
              <a:endParaRPr lang="x-none" b="1">
                <a:solidFill>
                  <a:srgbClr val="262626"/>
                </a:solidFill>
              </a:endParaRPr>
            </a:p>
          </p:txBody>
        </p:sp>
        <p:pic>
          <p:nvPicPr>
            <p:cNvPr id="14" name="Picture 13" descr="A picture containing plate, food, dish, meat&#10;&#10;Description automatically generated">
              <a:extLst>
                <a:ext uri="{FF2B5EF4-FFF2-40B4-BE49-F238E27FC236}">
                  <a16:creationId xmlns:a16="http://schemas.microsoft.com/office/drawing/2014/main" id="{14FE36C9-1F4C-CC41-86E2-CF271373A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1869" y="2255177"/>
              <a:ext cx="1623491" cy="1039502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FD92-A2B7-12EE-94CD-3D2DF182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63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515978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542546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474585"/>
            <a:ext cx="10158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 domu i w szkole </a:t>
            </a:r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materiały przeznaczone do recyklingu segregujemy i wrzucamy do pojemników</a:t>
            </a:r>
            <a:r>
              <a:rPr lang="pl-PL" sz="2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z których zostaną odebrane</a:t>
            </a:r>
            <a:r>
              <a:rPr lang="en-US" sz="2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1" name="Picture 10" descr="A picture containing wall, indoor, person, cluttered&#10;&#10;Description automatically generated">
            <a:extLst>
              <a:ext uri="{FF2B5EF4-FFF2-40B4-BE49-F238E27FC236}">
                <a16:creationId xmlns:a16="http://schemas.microsoft.com/office/drawing/2014/main" id="{86ECC3BF-AE9D-5A42-83C2-D8BA25614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9" b="5"/>
          <a:stretch/>
        </p:blipFill>
        <p:spPr>
          <a:xfrm>
            <a:off x="3149558" y="2286987"/>
            <a:ext cx="5892882" cy="33858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5C5AA-5362-B86A-DC7C-B9FD78D9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072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7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98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2859753" y="360780"/>
            <a:ext cx="663914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Pojemniki do sortowania</a:t>
            </a:r>
            <a:endParaRPr dirty="0"/>
          </a:p>
        </p:txBody>
      </p:sp>
      <p:pic>
        <p:nvPicPr>
          <p:cNvPr id="243" name="Google Shape;243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4" y="1653777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3" y="240033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2" y="317195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1" y="3951522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61897" y="4741483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43412A-6A4E-45D6-8117-55DFCBB3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130" y="1564176"/>
            <a:ext cx="1171739" cy="19624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32166C4-E26E-417E-8F6C-715AEBA1B583}"/>
              </a:ext>
            </a:extLst>
          </p:cNvPr>
          <p:cNvSpPr txBox="1"/>
          <p:nvPr/>
        </p:nvSpPr>
        <p:spPr>
          <a:xfrm>
            <a:off x="1128929" y="176651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Papier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45518CA-27C8-4416-8BB6-9B29BB158426}"/>
              </a:ext>
            </a:extLst>
          </p:cNvPr>
          <p:cNvSpPr txBox="1"/>
          <p:nvPr/>
        </p:nvSpPr>
        <p:spPr>
          <a:xfrm>
            <a:off x="1094628" y="252663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Szkło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250C014-88B7-48D5-AF22-05E460A880B6}"/>
              </a:ext>
            </a:extLst>
          </p:cNvPr>
          <p:cNvSpPr txBox="1"/>
          <p:nvPr/>
        </p:nvSpPr>
        <p:spPr>
          <a:xfrm>
            <a:off x="1035095" y="3237428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Metal i tworzywa sztuczne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6DE5508-9BB1-4A4D-8D67-7626AAF40322}"/>
              </a:ext>
            </a:extLst>
          </p:cNvPr>
          <p:cNvSpPr txBox="1"/>
          <p:nvPr/>
        </p:nvSpPr>
        <p:spPr>
          <a:xfrm>
            <a:off x="1128929" y="4050902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Comic Sans MS" panose="030F0702030302020204" pitchFamily="66" charset="0"/>
              </a:rPr>
              <a:t>Bio</a:t>
            </a:r>
            <a:endParaRPr lang="pl-PL" sz="2400" dirty="0">
              <a:latin typeface="Comic Sans MS" panose="030F0702030302020204" pitchFamily="66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4A13B4-C35C-4E76-93ED-6D5ACB10423D}"/>
              </a:ext>
            </a:extLst>
          </p:cNvPr>
          <p:cNvSpPr txBox="1"/>
          <p:nvPr/>
        </p:nvSpPr>
        <p:spPr>
          <a:xfrm>
            <a:off x="1076851" y="4866489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Zmieszane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963C509-B646-4F54-BFA9-027AD938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040" y="1564176"/>
            <a:ext cx="1152686" cy="19433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1A44E65-36B1-4742-BA33-4844FEA72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8897" y="1571774"/>
            <a:ext cx="1114581" cy="18576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28475F-3F38-4510-B725-D428F1853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446" y="3743808"/>
            <a:ext cx="1162212" cy="183858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477950-E62A-4186-8C0B-37BC0F8E5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726" y="3743808"/>
            <a:ext cx="1152686" cy="183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8" descr="A picture containing text, wa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201" y="13398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60" name="Google Shape;260;p8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 txBox="1"/>
          <p:nvPr/>
        </p:nvSpPr>
        <p:spPr>
          <a:xfrm>
            <a:off x="1295540" y="400870"/>
            <a:ext cx="99992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 na odpady zmieszane</a:t>
            </a:r>
            <a:endParaRPr dirty="0"/>
          </a:p>
        </p:txBody>
      </p:sp>
      <p:sp>
        <p:nvSpPr>
          <p:cNvPr id="263" name="Google Shape;263;p8"/>
          <p:cNvSpPr/>
          <p:nvPr/>
        </p:nvSpPr>
        <p:spPr>
          <a:xfrm>
            <a:off x="7139726" y="2424478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Brudny lub mokry papier i tekturę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1652645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2410410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167962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925514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4738829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8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83FD57-E889-4E21-9AEE-F3CC0D0A3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68" y="1535521"/>
            <a:ext cx="2834300" cy="4173584"/>
          </a:xfrm>
          <a:prstGeom prst="rect">
            <a:avLst/>
          </a:prstGeom>
        </p:spPr>
      </p:pic>
      <p:sp>
        <p:nvSpPr>
          <p:cNvPr id="21" name="Google Shape;263;p8">
            <a:extLst>
              <a:ext uri="{FF2B5EF4-FFF2-40B4-BE49-F238E27FC236}">
                <a16:creationId xmlns:a16="http://schemas.microsoft.com/office/drawing/2014/main" id="{412644C1-F1FE-4453-8739-0C50750929C4}"/>
              </a:ext>
            </a:extLst>
          </p:cNvPr>
          <p:cNvSpPr/>
          <p:nvPr/>
        </p:nvSpPr>
        <p:spPr>
          <a:xfrm>
            <a:off x="7072804" y="3156186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Rozbity talerz ceramiczny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63;p8">
            <a:extLst>
              <a:ext uri="{FF2B5EF4-FFF2-40B4-BE49-F238E27FC236}">
                <a16:creationId xmlns:a16="http://schemas.microsoft.com/office/drawing/2014/main" id="{5A2DF23C-7864-4682-AD14-42736ADE67DB}"/>
              </a:ext>
            </a:extLst>
          </p:cNvPr>
          <p:cNvSpPr/>
          <p:nvPr/>
        </p:nvSpPr>
        <p:spPr>
          <a:xfrm>
            <a:off x="7072804" y="3860852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Zużyte obuwie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3;p8">
            <a:extLst>
              <a:ext uri="{FF2B5EF4-FFF2-40B4-BE49-F238E27FC236}">
                <a16:creationId xmlns:a16="http://schemas.microsoft.com/office/drawing/2014/main" id="{387CC404-9535-4CA1-9E91-6459866033E5}"/>
              </a:ext>
            </a:extLst>
          </p:cNvPr>
          <p:cNvSpPr/>
          <p:nvPr/>
        </p:nvSpPr>
        <p:spPr>
          <a:xfrm>
            <a:off x="7072804" y="4765792"/>
            <a:ext cx="5119196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Produkty higieniczne ( np. pieluchy)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63;p8">
            <a:extLst>
              <a:ext uri="{FF2B5EF4-FFF2-40B4-BE49-F238E27FC236}">
                <a16:creationId xmlns:a16="http://schemas.microsoft.com/office/drawing/2014/main" id="{C4D23BD6-0B3D-4A66-977E-BD485169B14C}"/>
              </a:ext>
            </a:extLst>
          </p:cNvPr>
          <p:cNvSpPr/>
          <p:nvPr/>
        </p:nvSpPr>
        <p:spPr>
          <a:xfrm>
            <a:off x="7072804" y="1607513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Opakowanie po dezodorancie 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03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Specjalne pojazdy </a:t>
            </a:r>
            <a:r>
              <a:rPr lang="pl-PL" sz="2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odbierają materiały nadające się do recyklingu, przewożą je                         i dostarczają do zakładu recyklingu</a:t>
            </a:r>
            <a:r>
              <a:rPr lang="en-US" sz="2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68A92E-3CB7-22DE-5454-49BFB8D9F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14</a:t>
            </a:fld>
            <a:endParaRPr lang="x-none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7034A1-0813-8EEC-6E4D-A393B197D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013" y="2547101"/>
            <a:ext cx="5820587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5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Pracownicy przy taśmie ręcznie segregują wszystkie dostarczone materiały</a:t>
            </a:r>
            <a:r>
              <a:rPr lang="en-US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Usuwają żywność, torby plastikowe i inne przedmioty, które nie powinny się tam znaleźć</a:t>
            </a:r>
            <a:r>
              <a:rPr 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EF40D-9ECF-A640-AC95-ECD2E9C83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6"/>
          <a:stretch/>
        </p:blipFill>
        <p:spPr>
          <a:xfrm>
            <a:off x="3108867" y="2456596"/>
            <a:ext cx="5974265" cy="3358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59012-5766-9577-BA33-4B23C097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03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Zaawansowane technologicznie maszyny dalej sortują i segregują </a:t>
            </a:r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papier, tekturę, plastik i </a:t>
            </a:r>
            <a:r>
              <a:rPr 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metal.</a:t>
            </a:r>
          </a:p>
        </p:txBody>
      </p:sp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D806548-D1D7-A144-BBFE-54F826DB2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" b="-24"/>
          <a:stretch/>
        </p:blipFill>
        <p:spPr>
          <a:xfrm>
            <a:off x="3031394" y="2366002"/>
            <a:ext cx="6129211" cy="34811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EA29C1-9A6A-537C-E29C-8D4C9AC6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8076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458667"/>
            <a:ext cx="9414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Kiedy już te </a:t>
            </a:r>
            <a:r>
              <a:rPr 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 </a:t>
            </a:r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materiały zostaną odpowiednio posegregowane</a:t>
            </a:r>
            <a:r>
              <a:rPr 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pl-PL" sz="2000" b="1" dirty="0" err="1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recyklingowane</a:t>
            </a:r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rzeczy zostają sprasowane i spakowane w belki</a:t>
            </a:r>
            <a:r>
              <a:rPr lang="en-US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Belki wyglądają jak wielkie kostki surowca wtórnego</a:t>
            </a:r>
            <a:r>
              <a:rPr lang="en-US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29B7D3DF-DA99-974F-91C5-02975C5D4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6" b="2"/>
          <a:stretch/>
        </p:blipFill>
        <p:spPr>
          <a:xfrm>
            <a:off x="2792452" y="2472592"/>
            <a:ext cx="6786386" cy="32827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3A2AFF-0B9F-7351-A96F-DEE1256C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7836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strumień odpadów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B3540-1869-BA4D-97D3-BA119AEA73A2}"/>
              </a:ext>
            </a:extLst>
          </p:cNvPr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3BE9-438F-AF4C-A588-B24ACC7ECCDE}"/>
              </a:ext>
            </a:extLst>
          </p:cNvPr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03B-FBDA-4D45-B978-E70D5CB79B59}"/>
              </a:ext>
            </a:extLst>
          </p:cNvPr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Belki materiałów nadających się do recyklingu </a:t>
            </a:r>
            <a:r>
              <a:rPr lang="pl-PL" sz="20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sprzedaje się firmom</a:t>
            </a:r>
            <a:r>
              <a:rPr lang="pl-PL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które przetwarzają te materiały na nowe produkty</a:t>
            </a:r>
            <a:r>
              <a:rPr 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endParaRPr lang="en-US" sz="2000" b="1" dirty="0">
              <a:solidFill>
                <a:srgbClr val="29C7F7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2B814-924A-C04C-A813-719E504EE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2921555" y="2465014"/>
            <a:ext cx="6457185" cy="327816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9B568F2-FADA-574E-AE54-AE157E577DDF}"/>
              </a:ext>
            </a:extLst>
          </p:cNvPr>
          <p:cNvSpPr/>
          <p:nvPr/>
        </p:nvSpPr>
        <p:spPr>
          <a:xfrm>
            <a:off x="5191339" y="3209539"/>
            <a:ext cx="1814656" cy="1789112"/>
          </a:xfrm>
          <a:prstGeom prst="ellipse">
            <a:avLst/>
          </a:prstGeom>
          <a:solidFill>
            <a:srgbClr val="29C7F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12021-8F38-2F4F-A141-DB0FC8257834}"/>
              </a:ext>
            </a:extLst>
          </p:cNvPr>
          <p:cNvSpPr txBox="1"/>
          <p:nvPr/>
        </p:nvSpPr>
        <p:spPr>
          <a:xfrm>
            <a:off x="5646990" y="3437768"/>
            <a:ext cx="88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AC1F78-4821-8E15-9DB0-9C04786C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798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Ćwiczenie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pl-PL" sz="3600" b="1" dirty="0">
                <a:solidFill>
                  <a:srgbClr val="29C7F7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Jednodniowy audyt śmieci</a:t>
            </a:r>
            <a:endParaRPr lang="en-US" sz="3600" b="1" dirty="0">
              <a:solidFill>
                <a:srgbClr val="29C7F7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wall, indoor, person, cluttered&#10;&#10;Description automatically generated">
            <a:extLst>
              <a:ext uri="{FF2B5EF4-FFF2-40B4-BE49-F238E27FC236}">
                <a16:creationId xmlns:a16="http://schemas.microsoft.com/office/drawing/2014/main" id="{090CB04E-F59B-B741-BBC5-042C31463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9" b="5"/>
          <a:stretch/>
        </p:blipFill>
        <p:spPr>
          <a:xfrm>
            <a:off x="2553024" y="1642131"/>
            <a:ext cx="6833323" cy="39261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2273A-5F35-F7C2-9D73-0A1877C7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908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6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71BC68-CC43-2B4D-BB8F-888BEB7BEB09}"/>
              </a:ext>
            </a:extLst>
          </p:cNvPr>
          <p:cNvSpPr/>
          <p:nvPr/>
        </p:nvSpPr>
        <p:spPr>
          <a:xfrm>
            <a:off x="506503" y="1628708"/>
            <a:ext cx="10907167" cy="125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Uczniowie sprawdzą, ile śmieci wytwarza każdy z nich i klasa łącznie każdego dnia oraz</a:t>
            </a:r>
            <a:r>
              <a:rPr lang="en-US" sz="1600" b="1" dirty="0">
                <a:solidFill>
                  <a:srgbClr val="262626"/>
                </a:solidFill>
              </a:rPr>
              <a:t> </a:t>
            </a:r>
            <a:r>
              <a:rPr lang="pl-PL" sz="1600" b="1" dirty="0">
                <a:solidFill>
                  <a:srgbClr val="262626"/>
                </a:solidFill>
              </a:rPr>
              <a:t>jaka część tych śmieci nadaje się do recyklingu, a jaka nie, przeprowadzając „audyt śmieci” w domu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Przeanalizują swój udział w strumieniu odpadów i zastanowią się, w jaki sposób mogą zmniejszyć ilość wytwarzanych odpadów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Na podstawie danych z audytów śmieci uczniowie obliczą, ile materiałów zdatnych do recyklingu i niezdatnych do recyklingu generują każdego dnia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9AA248-B0AF-F84E-94F8-0CF855A300AF}"/>
              </a:ext>
            </a:extLst>
          </p:cNvPr>
          <p:cNvSpPr/>
          <p:nvPr/>
        </p:nvSpPr>
        <p:spPr>
          <a:xfrm>
            <a:off x="313764" y="1462601"/>
            <a:ext cx="11371732" cy="1610379"/>
          </a:xfrm>
          <a:prstGeom prst="roundRect">
            <a:avLst/>
          </a:prstGeom>
          <a:noFill/>
          <a:ln w="31750">
            <a:solidFill>
              <a:srgbClr val="29C7F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3679D-4E6B-824C-8459-CC5623869861}"/>
              </a:ext>
            </a:extLst>
          </p:cNvPr>
          <p:cNvSpPr/>
          <p:nvPr/>
        </p:nvSpPr>
        <p:spPr>
          <a:xfrm>
            <a:off x="1181181" y="3411644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F8E32D-9947-CF40-B17C-19E63D868AE9}"/>
              </a:ext>
            </a:extLst>
          </p:cNvPr>
          <p:cNvSpPr/>
          <p:nvPr/>
        </p:nvSpPr>
        <p:spPr>
          <a:xfrm>
            <a:off x="1127544" y="3411644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C8872-CA45-934A-B4B7-1B49C3EB120A}"/>
              </a:ext>
            </a:extLst>
          </p:cNvPr>
          <p:cNvSpPr/>
          <p:nvPr/>
        </p:nvSpPr>
        <p:spPr>
          <a:xfrm>
            <a:off x="1172128" y="3391592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9E9067-F706-6F44-B199-2326A583B255}"/>
              </a:ext>
            </a:extLst>
          </p:cNvPr>
          <p:cNvSpPr/>
          <p:nvPr/>
        </p:nvSpPr>
        <p:spPr>
          <a:xfrm>
            <a:off x="1678983" y="3454016"/>
            <a:ext cx="9734687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Wyświetl slajdy z materiałami lekcyjnymi, zainicjuj rozmowę o tym, co uczniowie już wiedzą na temat recyklingu i wprowadź pojęcie audytu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  <a:endParaRPr lang="en-US" sz="1600" dirty="0">
              <a:solidFill>
                <a:srgbClr val="262626"/>
              </a:solidFill>
            </a:endParaRP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7E685EE8-20F6-2244-87AD-51209B6BB19A}"/>
              </a:ext>
            </a:extLst>
          </p:cNvPr>
          <p:cNvSpPr/>
          <p:nvPr/>
        </p:nvSpPr>
        <p:spPr>
          <a:xfrm rot="5400000">
            <a:off x="586952" y="3354363"/>
            <a:ext cx="402546" cy="301686"/>
          </a:xfrm>
          <a:prstGeom prst="bentUp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A06BB7-A57A-5E4F-B6DD-27B41AC228A3}"/>
              </a:ext>
            </a:extLst>
          </p:cNvPr>
          <p:cNvSpPr/>
          <p:nvPr/>
        </p:nvSpPr>
        <p:spPr>
          <a:xfrm>
            <a:off x="1678983" y="4570025"/>
            <a:ext cx="9734687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en-US" sz="1600" b="1" dirty="0" err="1">
                <a:solidFill>
                  <a:srgbClr val="262626"/>
                </a:solidFill>
              </a:rPr>
              <a:t>Wydrukuj</a:t>
            </a:r>
            <a:r>
              <a:rPr lang="en-US" sz="1600" b="1" dirty="0">
                <a:solidFill>
                  <a:srgbClr val="262626"/>
                </a:solidFill>
              </a:rPr>
              <a:t> </a:t>
            </a:r>
            <a:r>
              <a:rPr lang="en-US" sz="1600" b="1" dirty="0" err="1">
                <a:solidFill>
                  <a:srgbClr val="262626"/>
                </a:solidFill>
              </a:rPr>
              <a:t>materiały</a:t>
            </a:r>
            <a:r>
              <a:rPr lang="en-US" sz="1600" b="1" dirty="0">
                <a:solidFill>
                  <a:srgbClr val="262626"/>
                </a:solidFill>
              </a:rPr>
              <a:t> „</a:t>
            </a:r>
            <a:r>
              <a:rPr lang="en-US" sz="1600" b="1" dirty="0" err="1">
                <a:solidFill>
                  <a:srgbClr val="262626"/>
                </a:solidFill>
              </a:rPr>
              <a:t>TAK</a:t>
            </a:r>
            <a:r>
              <a:rPr lang="en-US" sz="1600" b="1" dirty="0">
                <a:solidFill>
                  <a:srgbClr val="262626"/>
                </a:solidFill>
              </a:rPr>
              <a:t>/</a:t>
            </a:r>
            <a:r>
              <a:rPr lang="en-US" sz="1600" b="1" dirty="0" err="1">
                <a:solidFill>
                  <a:srgbClr val="262626"/>
                </a:solidFill>
              </a:rPr>
              <a:t>NIE</a:t>
            </a:r>
            <a:r>
              <a:rPr lang="en-US" sz="1600" b="1" dirty="0">
                <a:solidFill>
                  <a:srgbClr val="262626"/>
                </a:solidFill>
              </a:rPr>
              <a:t>” i </a:t>
            </a:r>
            <a:r>
              <a:rPr lang="pl-PL" sz="1600" b="1" dirty="0">
                <a:solidFill>
                  <a:srgbClr val="262626"/>
                </a:solidFill>
              </a:rPr>
              <a:t>„formularz audytu śmieci”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  <a:endParaRPr lang="en-US" sz="1600" dirty="0">
              <a:solidFill>
                <a:srgbClr val="262626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8070B3-A438-764A-82E1-AE925C4407E3}"/>
              </a:ext>
            </a:extLst>
          </p:cNvPr>
          <p:cNvGrpSpPr/>
          <p:nvPr/>
        </p:nvGrpSpPr>
        <p:grpSpPr>
          <a:xfrm>
            <a:off x="1123489" y="4518559"/>
            <a:ext cx="443210" cy="409625"/>
            <a:chOff x="1123489" y="4518559"/>
            <a:chExt cx="443210" cy="4096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FF3893-EED7-864D-8322-60945ABF4897}"/>
                </a:ext>
              </a:extLst>
            </p:cNvPr>
            <p:cNvSpPr/>
            <p:nvPr/>
          </p:nvSpPr>
          <p:spPr>
            <a:xfrm>
              <a:off x="1177126" y="4538611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546FFE0-AC33-634C-9CF5-2A183710E4D7}"/>
                </a:ext>
              </a:extLst>
            </p:cNvPr>
            <p:cNvSpPr/>
            <p:nvPr/>
          </p:nvSpPr>
          <p:spPr>
            <a:xfrm>
              <a:off x="1123489" y="453861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ADB98F-BBCE-D348-A0D8-68BD5406CE7D}"/>
                </a:ext>
              </a:extLst>
            </p:cNvPr>
            <p:cNvSpPr/>
            <p:nvPr/>
          </p:nvSpPr>
          <p:spPr>
            <a:xfrm>
              <a:off x="1168073" y="4518559"/>
              <a:ext cx="301686" cy="402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3D80DED-07FA-7648-A98B-006FFF2CC66F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E593411-CF70-804B-88B7-4B861BF579DE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8EEBB-9906-934A-AAC3-1F3847C7F9B7}"/>
              </a:ext>
            </a:extLst>
          </p:cNvPr>
          <p:cNvSpPr txBox="1"/>
          <p:nvPr/>
        </p:nvSpPr>
        <p:spPr>
          <a:xfrm>
            <a:off x="2606040" y="294106"/>
            <a:ext cx="679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Przygotowanie do lekcji i powiązanie z programem nauczania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8BCDC-8719-EB47-ABEF-3276125F0C98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F0874-EA06-B945-B328-28D5AB63EDB2}"/>
              </a:ext>
            </a:extLst>
          </p:cNvPr>
          <p:cNvGrpSpPr/>
          <p:nvPr/>
        </p:nvGrpSpPr>
        <p:grpSpPr>
          <a:xfrm>
            <a:off x="1123489" y="5553554"/>
            <a:ext cx="443210" cy="409625"/>
            <a:chOff x="1123489" y="4518559"/>
            <a:chExt cx="443210" cy="40962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4C172-2215-614F-A754-E914E3D36E4A}"/>
                </a:ext>
              </a:extLst>
            </p:cNvPr>
            <p:cNvSpPr/>
            <p:nvPr/>
          </p:nvSpPr>
          <p:spPr>
            <a:xfrm>
              <a:off x="1177126" y="4538611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35FFCC-25AA-7E45-93E7-DB5525D72676}"/>
                </a:ext>
              </a:extLst>
            </p:cNvPr>
            <p:cNvSpPr/>
            <p:nvPr/>
          </p:nvSpPr>
          <p:spPr>
            <a:xfrm>
              <a:off x="1123489" y="453861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E4A081B-81CF-1242-8887-2A6F2A4DD44E}"/>
                </a:ext>
              </a:extLst>
            </p:cNvPr>
            <p:cNvSpPr/>
            <p:nvPr/>
          </p:nvSpPr>
          <p:spPr>
            <a:xfrm>
              <a:off x="1168073" y="4518559"/>
              <a:ext cx="301686" cy="402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82310CE-C887-E942-97A0-64E19F8B35E7}"/>
              </a:ext>
            </a:extLst>
          </p:cNvPr>
          <p:cNvSpPr/>
          <p:nvPr/>
        </p:nvSpPr>
        <p:spPr>
          <a:xfrm>
            <a:off x="1678983" y="5559895"/>
            <a:ext cx="9734687" cy="368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en-US" sz="1600" b="1" dirty="0">
                <a:solidFill>
                  <a:srgbClr val="262626"/>
                </a:solidFill>
              </a:rPr>
              <a:t>Prepare a standard home scale to weigh items students will bring to class.</a:t>
            </a:r>
            <a:endParaRPr lang="en-US" sz="1600" dirty="0">
              <a:solidFill>
                <a:srgbClr val="26262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F8AF-BE57-C219-ED15-2ADEAD61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996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 to jest audyt</a:t>
            </a:r>
            <a:r>
              <a:rPr lang="en-US" sz="36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9" name="Picture 8" descr="A hand holding a phone&#10;&#10;Description automatically generated with low confidence">
            <a:extLst>
              <a:ext uri="{FF2B5EF4-FFF2-40B4-BE49-F238E27FC236}">
                <a16:creationId xmlns:a16="http://schemas.microsoft.com/office/drawing/2014/main" id="{093EBBD4-69A1-0E45-AF3D-F4FE4609F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1"/>
          <a:stretch/>
        </p:blipFill>
        <p:spPr>
          <a:xfrm>
            <a:off x="2512948" y="1642131"/>
            <a:ext cx="7166102" cy="40899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BC964-F464-FFD0-152E-6CF41FBD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7243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7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/>
          <p:nvPr/>
        </p:nvSpPr>
        <p:spPr>
          <a:xfrm>
            <a:off x="7812132" y="1169035"/>
            <a:ext cx="1631175" cy="16311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673351" y="2220422"/>
            <a:ext cx="1151864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0" b="1" i="0" u="none" strike="noStrike" cap="none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Etapy jednodniowego</a:t>
            </a:r>
            <a:endParaRPr sz="1000" dirty="0"/>
          </a:p>
        </p:txBody>
      </p:sp>
      <p:sp>
        <p:nvSpPr>
          <p:cNvPr id="237" name="Google Shape;237;p7"/>
          <p:cNvSpPr/>
          <p:nvPr/>
        </p:nvSpPr>
        <p:spPr>
          <a:xfrm>
            <a:off x="7891997" y="1066638"/>
            <a:ext cx="1631175" cy="1631175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8235896" y="1005072"/>
            <a:ext cx="783645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1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36;p7">
            <a:extLst>
              <a:ext uri="{FF2B5EF4-FFF2-40B4-BE49-F238E27FC236}">
                <a16:creationId xmlns:a16="http://schemas.microsoft.com/office/drawing/2014/main" id="{D807B851-071D-CE43-8B91-653DFF545371}"/>
              </a:ext>
            </a:extLst>
          </p:cNvPr>
          <p:cNvSpPr txBox="1"/>
          <p:nvPr/>
        </p:nvSpPr>
        <p:spPr>
          <a:xfrm>
            <a:off x="1684044" y="2914421"/>
            <a:ext cx="882391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1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audytu domowego</a:t>
            </a:r>
            <a:endParaRPr sz="1200" dirty="0">
              <a:solidFill>
                <a:srgbClr val="3AC69D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B34EB-4334-96DA-D267-187006A1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21</a:t>
            </a:fld>
            <a:endParaRPr lang="x-non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F1C65FCF-FE35-B749-97C0-1A60996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742" y="-40079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74EC36-7167-F744-9F8B-0684574C03E2}"/>
              </a:ext>
            </a:extLst>
          </p:cNvPr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3428-9A31-DE4F-965F-62E7D6234A46}"/>
              </a:ext>
            </a:extLst>
          </p:cNvPr>
          <p:cNvSpPr txBox="1"/>
          <p:nvPr/>
        </p:nvSpPr>
        <p:spPr>
          <a:xfrm>
            <a:off x="533535" y="557661"/>
            <a:ext cx="99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4309-0FD1-CE46-B68B-39BD3EEBB5B0}"/>
              </a:ext>
            </a:extLst>
          </p:cNvPr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9306-8EA5-C042-98DD-D29030A915EB}"/>
              </a:ext>
            </a:extLst>
          </p:cNvPr>
          <p:cNvSpPr txBox="1"/>
          <p:nvPr/>
        </p:nvSpPr>
        <p:spPr>
          <a:xfrm>
            <a:off x="2323411" y="557661"/>
            <a:ext cx="9169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434444"/>
                </a:solidFill>
              </a:rPr>
              <a:t>Naradź się z rodzicami, żeby ustalić dzień na domowy audyt śmieci</a:t>
            </a:r>
            <a:r>
              <a:rPr lang="en-US" sz="2000" b="1" dirty="0">
                <a:solidFill>
                  <a:srgbClr val="434444"/>
                </a:solidFill>
              </a:rPr>
              <a:t>. </a:t>
            </a:r>
            <a:r>
              <a:rPr lang="pl-PL" sz="2000" b="1" dirty="0"/>
              <a:t>W dniu audytu upewnij się, że </a:t>
            </a:r>
            <a:r>
              <a:rPr lang="pl-PL" sz="2000" b="1" dirty="0">
                <a:solidFill>
                  <a:srgbClr val="29C7F7"/>
                </a:solidFill>
              </a:rPr>
              <a:t>masz do dyspozycji 1</a:t>
            </a:r>
            <a:r>
              <a:rPr lang="en-US" sz="2000" b="1" dirty="0">
                <a:solidFill>
                  <a:srgbClr val="29C7F7"/>
                </a:solidFill>
              </a:rPr>
              <a:t> </a:t>
            </a:r>
            <a:r>
              <a:rPr lang="pl-PL" sz="2000" b="1" dirty="0">
                <a:solidFill>
                  <a:srgbClr val="29C7F7"/>
                </a:solidFill>
              </a:rPr>
              <a:t>pojemnik na odpady zmieszane i 4 pojemniki na odpady nadające się do recyklingu</a:t>
            </a:r>
            <a:r>
              <a:rPr lang="en-US" sz="2000" b="1" dirty="0">
                <a:solidFill>
                  <a:srgbClr val="29C7F7"/>
                </a:solidFill>
              </a:rPr>
              <a:t>, </a:t>
            </a:r>
            <a:r>
              <a:rPr lang="pl-PL" sz="2000" b="1" dirty="0"/>
              <a:t>zanim zaczniesz, sprawdź, czy są one puste</a:t>
            </a:r>
            <a:r>
              <a:rPr lang="en-US" sz="2000" b="1" dirty="0"/>
              <a:t>.</a:t>
            </a:r>
            <a:r>
              <a:rPr lang="pl-PL" sz="2000" b="1" dirty="0"/>
              <a:t> Następnie umieść w nich worki na śmieci, najlepiej w kolorach odpowiadających kolorom pojemników.</a:t>
            </a:r>
            <a:endParaRPr lang="en-US" sz="2000" b="1" dirty="0">
              <a:solidFill>
                <a:srgbClr val="43444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4EE5C-B54A-724A-980A-04778B5480ED}"/>
              </a:ext>
            </a:extLst>
          </p:cNvPr>
          <p:cNvSpPr txBox="1"/>
          <p:nvPr/>
        </p:nvSpPr>
        <p:spPr>
          <a:xfrm>
            <a:off x="48742" y="4680515"/>
            <a:ext cx="367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Odpady zmieszane </a:t>
            </a:r>
            <a:endParaRPr lang="en-US" sz="3200" b="1" dirty="0">
              <a:solidFill>
                <a:srgbClr val="29C7F7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2A675-8D65-2445-A941-9166EDF00BD6}"/>
              </a:ext>
            </a:extLst>
          </p:cNvPr>
          <p:cNvSpPr txBox="1"/>
          <p:nvPr/>
        </p:nvSpPr>
        <p:spPr>
          <a:xfrm>
            <a:off x="7069015" y="4638749"/>
            <a:ext cx="388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Odpady nadające się do recyklingu</a:t>
            </a:r>
            <a:endParaRPr lang="en-US" sz="3200" b="1" dirty="0">
              <a:solidFill>
                <a:srgbClr val="29C7F7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121171-BDB8-805C-F89B-FD747500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22</a:t>
            </a:fld>
            <a:endParaRPr lang="x-none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924DCBB-23F7-655D-3A6F-10E08B623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45" y="2303044"/>
            <a:ext cx="1427859" cy="22774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4D1070-FCDE-F9B0-85CC-8FF01DBC2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526" y="2245434"/>
            <a:ext cx="1427858" cy="22588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97F57AE-B8C2-0E1C-E6B1-B5955CBA3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1026" y="2245434"/>
            <a:ext cx="1355296" cy="225882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470E6EA-5F3B-E0C8-F08B-F7C1D7331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856" y="2235751"/>
            <a:ext cx="1351280" cy="227819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72D9059-1C4F-3AE8-74B7-5DEDC0422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134" y="2249826"/>
            <a:ext cx="1382688" cy="22544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F7552B8-B0E2-D756-2070-3DD43AA12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946" y="2188877"/>
            <a:ext cx="2345999" cy="36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F1C65FCF-FE35-B749-97C0-1A60996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74EC36-7167-F744-9F8B-0684574C03E2}"/>
              </a:ext>
            </a:extLst>
          </p:cNvPr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3428-9A31-DE4F-965F-62E7D6234A46}"/>
              </a:ext>
            </a:extLst>
          </p:cNvPr>
          <p:cNvSpPr txBox="1"/>
          <p:nvPr/>
        </p:nvSpPr>
        <p:spPr>
          <a:xfrm>
            <a:off x="604975" y="557661"/>
            <a:ext cx="99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4309-0FD1-CE46-B68B-39BD3EEBB5B0}"/>
              </a:ext>
            </a:extLst>
          </p:cNvPr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9306-8EA5-C042-98DD-D29030A915EB}"/>
              </a:ext>
            </a:extLst>
          </p:cNvPr>
          <p:cNvSpPr txBox="1"/>
          <p:nvPr/>
        </p:nvSpPr>
        <p:spPr>
          <a:xfrm>
            <a:off x="2305370" y="438304"/>
            <a:ext cx="9169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9C7F7"/>
                </a:solidFill>
              </a:rPr>
              <a:t>Załóż rękawiczki ochronne</a:t>
            </a:r>
            <a:r>
              <a:rPr lang="en-US" sz="2000" b="1" dirty="0">
                <a:solidFill>
                  <a:srgbClr val="29C7F7"/>
                </a:solidFill>
              </a:rPr>
              <a:t>!</a:t>
            </a:r>
            <a:r>
              <a:rPr lang="pl-PL" sz="2000" b="1" dirty="0">
                <a:solidFill>
                  <a:srgbClr val="29C7F7"/>
                </a:solidFill>
              </a:rPr>
              <a:t> </a:t>
            </a:r>
            <a:r>
              <a:rPr lang="pl-PL" sz="2000" b="1" dirty="0">
                <a:solidFill>
                  <a:srgbClr val="434444"/>
                </a:solidFill>
              </a:rPr>
              <a:t>Po zebraniu wszystkich odpadków </a:t>
            </a:r>
            <a:r>
              <a:rPr lang="pl-PL" sz="2000" b="1" dirty="0">
                <a:solidFill>
                  <a:srgbClr val="29C7F7"/>
                </a:solidFill>
              </a:rPr>
              <a:t>wyjmij worki                            z pojemników. Dzięki zastosowaniu kolorowych worków masz już posegregowane odpady na poszczególne frakcje. Jeżeli nie stosujesz kolorowych worków, opisz lub zaznacz worki odpowiednim kolorem. </a:t>
            </a:r>
            <a:endParaRPr lang="en-US" sz="2000" b="1" dirty="0">
              <a:solidFill>
                <a:srgbClr val="29C7F7"/>
              </a:solidFill>
            </a:endParaRPr>
          </a:p>
        </p:txBody>
      </p:sp>
      <p:pic>
        <p:nvPicPr>
          <p:cNvPr id="22" name="Picture 21" descr="A close-up of a hand&#10;&#10;Description automatically generated with low confidence">
            <a:extLst>
              <a:ext uri="{FF2B5EF4-FFF2-40B4-BE49-F238E27FC236}">
                <a16:creationId xmlns:a16="http://schemas.microsoft.com/office/drawing/2014/main" id="{3D9012F5-2D15-2A45-A52C-F44497340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34" y="1638541"/>
            <a:ext cx="1528622" cy="149358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6CB48EE-9177-7C49-AEFD-21436C95531A}"/>
              </a:ext>
            </a:extLst>
          </p:cNvPr>
          <p:cNvSpPr/>
          <p:nvPr/>
        </p:nvSpPr>
        <p:spPr>
          <a:xfrm>
            <a:off x="665272" y="1672445"/>
            <a:ext cx="1514907" cy="1493582"/>
          </a:xfrm>
          <a:prstGeom prst="ellipse">
            <a:avLst/>
          </a:prstGeom>
          <a:solidFill>
            <a:srgbClr val="29C7F7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/>
          </a:p>
        </p:txBody>
      </p:sp>
      <p:sp>
        <p:nvSpPr>
          <p:cNvPr id="24" name="Google Shape;238;p7">
            <a:extLst>
              <a:ext uri="{FF2B5EF4-FFF2-40B4-BE49-F238E27FC236}">
                <a16:creationId xmlns:a16="http://schemas.microsoft.com/office/drawing/2014/main" id="{EDBBD616-DF40-BE42-A758-651FBF7B7783}"/>
              </a:ext>
            </a:extLst>
          </p:cNvPr>
          <p:cNvSpPr txBox="1"/>
          <p:nvPr/>
        </p:nvSpPr>
        <p:spPr>
          <a:xfrm>
            <a:off x="2147001" y="1696688"/>
            <a:ext cx="783645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0" b="1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1400" b="1" dirty="0">
              <a:solidFill>
                <a:srgbClr val="3AC6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88CC9-7266-6E78-ED63-AD6B91E9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23</a:t>
            </a:fld>
            <a:endParaRPr lang="x-none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B971A3-82F4-1D70-B390-12358F46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128" y="3082613"/>
            <a:ext cx="4734586" cy="19243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EE9CEA2-0E54-5B8B-85B7-1ADC4BA42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683" y="1882037"/>
            <a:ext cx="2345999" cy="36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0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F1C65FCF-FE35-B749-97C0-1A60996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74EC36-7167-F744-9F8B-0684574C03E2}"/>
              </a:ext>
            </a:extLst>
          </p:cNvPr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3428-9A31-DE4F-965F-62E7D6234A46}"/>
              </a:ext>
            </a:extLst>
          </p:cNvPr>
          <p:cNvSpPr txBox="1"/>
          <p:nvPr/>
        </p:nvSpPr>
        <p:spPr>
          <a:xfrm>
            <a:off x="619263" y="557661"/>
            <a:ext cx="99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4309-0FD1-CE46-B68B-39BD3EEBB5B0}"/>
              </a:ext>
            </a:extLst>
          </p:cNvPr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9306-8EA5-C042-98DD-D29030A915EB}"/>
              </a:ext>
            </a:extLst>
          </p:cNvPr>
          <p:cNvSpPr txBox="1"/>
          <p:nvPr/>
        </p:nvSpPr>
        <p:spPr>
          <a:xfrm>
            <a:off x="2267993" y="356242"/>
            <a:ext cx="9304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434444"/>
                </a:solidFill>
              </a:rPr>
              <a:t>Podczas starannego przeglądu zawartości zapisuj poszczególne rzeczy nadające się do recyklingu w </a:t>
            </a:r>
            <a:r>
              <a:rPr lang="pl-PL" sz="2000" b="1" dirty="0">
                <a:solidFill>
                  <a:srgbClr val="29C7F7"/>
                </a:solidFill>
              </a:rPr>
              <a:t>„formularzu audytu śmieci”</a:t>
            </a:r>
            <a:r>
              <a:rPr lang="pl-PL" sz="2000" b="1" dirty="0">
                <a:solidFill>
                  <a:srgbClr val="434444"/>
                </a:solidFill>
              </a:rPr>
              <a:t>, zaznaczając również, ile ich jest</a:t>
            </a:r>
            <a:r>
              <a:rPr lang="en-US" sz="2000" b="1" dirty="0">
                <a:solidFill>
                  <a:srgbClr val="434444"/>
                </a:solidFill>
              </a:rPr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C03D2-E61D-8929-B44B-BC37FEB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24</a:t>
            </a:fld>
            <a:endParaRPr lang="x-none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183EE55-B42B-1482-B03E-7425717B7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760976"/>
              </p:ext>
            </p:extLst>
          </p:nvPr>
        </p:nvGraphicFramePr>
        <p:xfrm>
          <a:off x="3496766" y="1080881"/>
          <a:ext cx="3853602" cy="4745991"/>
        </p:xfrm>
        <a:graphic>
          <a:graphicData uri="http://schemas.openxmlformats.org/drawingml/2006/table">
            <a:tbl>
              <a:tblPr/>
              <a:tblGrid>
                <a:gridCol w="949860">
                  <a:extLst>
                    <a:ext uri="{9D8B030D-6E8A-4147-A177-3AD203B41FA5}">
                      <a16:colId xmlns:a16="http://schemas.microsoft.com/office/drawing/2014/main" val="2249094902"/>
                    </a:ext>
                  </a:extLst>
                </a:gridCol>
                <a:gridCol w="1162330">
                  <a:extLst>
                    <a:ext uri="{9D8B030D-6E8A-4147-A177-3AD203B41FA5}">
                      <a16:colId xmlns:a16="http://schemas.microsoft.com/office/drawing/2014/main" val="2955913268"/>
                    </a:ext>
                  </a:extLst>
                </a:gridCol>
                <a:gridCol w="399941">
                  <a:extLst>
                    <a:ext uri="{9D8B030D-6E8A-4147-A177-3AD203B41FA5}">
                      <a16:colId xmlns:a16="http://schemas.microsoft.com/office/drawing/2014/main" val="4132737458"/>
                    </a:ext>
                  </a:extLst>
                </a:gridCol>
                <a:gridCol w="624909">
                  <a:extLst>
                    <a:ext uri="{9D8B030D-6E8A-4147-A177-3AD203B41FA5}">
                      <a16:colId xmlns:a16="http://schemas.microsoft.com/office/drawing/2014/main" val="2467376292"/>
                    </a:ext>
                  </a:extLst>
                </a:gridCol>
                <a:gridCol w="716562">
                  <a:extLst>
                    <a:ext uri="{9D8B030D-6E8A-4147-A177-3AD203B41FA5}">
                      <a16:colId xmlns:a16="http://schemas.microsoft.com/office/drawing/2014/main" val="2194765441"/>
                    </a:ext>
                  </a:extLst>
                </a:gridCol>
              </a:tblGrid>
              <a:tr h="144695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Formularz Audytu 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313682"/>
                  </a:ext>
                </a:extLst>
              </a:tr>
              <a:tr h="115755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76858"/>
                  </a:ext>
                </a:extLst>
              </a:tr>
              <a:tr h="434081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Rzeczy przeznaczone do recyklingu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rzeczy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Przybliżona waga [kg]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476648"/>
                  </a:ext>
                </a:extLst>
              </a:tr>
              <a:tr h="144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58828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637976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83622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80559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98447"/>
                  </a:ext>
                </a:extLst>
              </a:tr>
              <a:tr h="144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266973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974625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13034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925785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45846"/>
                  </a:ext>
                </a:extLst>
              </a:tr>
              <a:tr h="144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86294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579674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030208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61012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459596"/>
                  </a:ext>
                </a:extLst>
              </a:tr>
              <a:tr h="144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684014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588593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20621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71709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095277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[szt]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[kg]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20690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454298"/>
                  </a:ext>
                </a:extLst>
              </a:tr>
              <a:tr h="144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Odpady zmieszane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Waga [kg]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375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[szt]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102019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80633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847351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3517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8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78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F1C65FCF-FE35-B749-97C0-1A60996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74EC36-7167-F744-9F8B-0684574C03E2}"/>
              </a:ext>
            </a:extLst>
          </p:cNvPr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3428-9A31-DE4F-965F-62E7D6234A46}"/>
              </a:ext>
            </a:extLst>
          </p:cNvPr>
          <p:cNvSpPr txBox="1"/>
          <p:nvPr/>
        </p:nvSpPr>
        <p:spPr>
          <a:xfrm>
            <a:off x="590687" y="557661"/>
            <a:ext cx="99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4309-0FD1-CE46-B68B-39BD3EEBB5B0}"/>
              </a:ext>
            </a:extLst>
          </p:cNvPr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9306-8EA5-C042-98DD-D29030A915EB}"/>
              </a:ext>
            </a:extLst>
          </p:cNvPr>
          <p:cNvSpPr txBox="1"/>
          <p:nvPr/>
        </p:nvSpPr>
        <p:spPr>
          <a:xfrm>
            <a:off x="2305370" y="403822"/>
            <a:ext cx="9169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434444"/>
                </a:solidFill>
              </a:rPr>
              <a:t>Przy użyciu </a:t>
            </a:r>
            <a:r>
              <a:rPr lang="pl-PL" sz="2000" b="1" dirty="0">
                <a:solidFill>
                  <a:srgbClr val="29C7F7"/>
                </a:solidFill>
              </a:rPr>
              <a:t>zwykłej wagi</a:t>
            </a:r>
            <a:r>
              <a:rPr lang="en-US" sz="2000" b="1" dirty="0">
                <a:solidFill>
                  <a:srgbClr val="434444"/>
                </a:solidFill>
              </a:rPr>
              <a:t> </a:t>
            </a:r>
            <a:r>
              <a:rPr lang="pl-PL" sz="2000" b="1" dirty="0">
                <a:solidFill>
                  <a:srgbClr val="434444"/>
                </a:solidFill>
              </a:rPr>
              <a:t>sprawdź i zapisz wagę poszczególnych rzeczy nadających się do recyklingu i całkowitą wagę każdego worka</a:t>
            </a:r>
            <a:r>
              <a:rPr lang="en-US" sz="2000" b="1" dirty="0">
                <a:solidFill>
                  <a:srgbClr val="434444"/>
                </a:solidFill>
              </a:rPr>
              <a:t>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54988-724C-FB4A-AD05-30F21ED61C27}"/>
              </a:ext>
            </a:extLst>
          </p:cNvPr>
          <p:cNvGrpSpPr/>
          <p:nvPr/>
        </p:nvGrpSpPr>
        <p:grpSpPr>
          <a:xfrm>
            <a:off x="5456050" y="1661936"/>
            <a:ext cx="6385016" cy="3816280"/>
            <a:chOff x="3009995" y="1604786"/>
            <a:chExt cx="6385016" cy="3816280"/>
          </a:xfrm>
        </p:grpSpPr>
        <p:pic>
          <p:nvPicPr>
            <p:cNvPr id="8" name="Picture 7" descr="A picture containing pie chart&#10;&#10;Description automatically generated">
              <a:extLst>
                <a:ext uri="{FF2B5EF4-FFF2-40B4-BE49-F238E27FC236}">
                  <a16:creationId xmlns:a16="http://schemas.microsoft.com/office/drawing/2014/main" id="{F27A176F-CDDE-D942-8ABF-C0508E32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/>
          </p:blipFill>
          <p:spPr>
            <a:xfrm>
              <a:off x="3267543" y="1752641"/>
              <a:ext cx="6127468" cy="3668425"/>
            </a:xfrm>
            <a:prstGeom prst="rect">
              <a:avLst/>
            </a:prstGeom>
          </p:spPr>
        </p:pic>
        <p:pic>
          <p:nvPicPr>
            <p:cNvPr id="5" name="Picture 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8C879F4B-8515-5F4B-96EF-B71D5A134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3"/>
            <a:stretch/>
          </p:blipFill>
          <p:spPr>
            <a:xfrm>
              <a:off x="3009995" y="1604786"/>
              <a:ext cx="4556218" cy="3013541"/>
            </a:xfrm>
            <a:prstGeom prst="rect">
              <a:avLst/>
            </a:prstGeom>
          </p:spPr>
        </p:pic>
      </p:grpSp>
      <p:sp>
        <p:nvSpPr>
          <p:cNvPr id="2" name="Left Arrow 1">
            <a:extLst>
              <a:ext uri="{FF2B5EF4-FFF2-40B4-BE49-F238E27FC236}">
                <a16:creationId xmlns:a16="http://schemas.microsoft.com/office/drawing/2014/main" id="{21B59832-6125-1242-B270-DA0EA7E73EFE}"/>
              </a:ext>
            </a:extLst>
          </p:cNvPr>
          <p:cNvSpPr/>
          <p:nvPr/>
        </p:nvSpPr>
        <p:spPr>
          <a:xfrm>
            <a:off x="4592723" y="3290060"/>
            <a:ext cx="1328413" cy="707886"/>
          </a:xfrm>
          <a:prstGeom prst="leftArrow">
            <a:avLst/>
          </a:prstGeom>
          <a:solidFill>
            <a:srgbClr val="3AC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23BF8-D5FE-62EB-543A-F9F5E0BE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25</a:t>
            </a:fld>
            <a:endParaRPr lang="x-none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58F8B9F-156D-6FCA-57B7-83983C218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570168"/>
              </p:ext>
            </p:extLst>
          </p:nvPr>
        </p:nvGraphicFramePr>
        <p:xfrm>
          <a:off x="736745" y="1190999"/>
          <a:ext cx="3505043" cy="4881555"/>
        </p:xfrm>
        <a:graphic>
          <a:graphicData uri="http://schemas.openxmlformats.org/drawingml/2006/table">
            <a:tbl>
              <a:tblPr/>
              <a:tblGrid>
                <a:gridCol w="863945">
                  <a:extLst>
                    <a:ext uri="{9D8B030D-6E8A-4147-A177-3AD203B41FA5}">
                      <a16:colId xmlns:a16="http://schemas.microsoft.com/office/drawing/2014/main" val="2249094902"/>
                    </a:ext>
                  </a:extLst>
                </a:gridCol>
                <a:gridCol w="1057196">
                  <a:extLst>
                    <a:ext uri="{9D8B030D-6E8A-4147-A177-3AD203B41FA5}">
                      <a16:colId xmlns:a16="http://schemas.microsoft.com/office/drawing/2014/main" val="2955913268"/>
                    </a:ext>
                  </a:extLst>
                </a:gridCol>
                <a:gridCol w="363767">
                  <a:extLst>
                    <a:ext uri="{9D8B030D-6E8A-4147-A177-3AD203B41FA5}">
                      <a16:colId xmlns:a16="http://schemas.microsoft.com/office/drawing/2014/main" val="4132737458"/>
                    </a:ext>
                  </a:extLst>
                </a:gridCol>
                <a:gridCol w="568386">
                  <a:extLst>
                    <a:ext uri="{9D8B030D-6E8A-4147-A177-3AD203B41FA5}">
                      <a16:colId xmlns:a16="http://schemas.microsoft.com/office/drawing/2014/main" val="2467376292"/>
                    </a:ext>
                  </a:extLst>
                </a:gridCol>
                <a:gridCol w="651749">
                  <a:extLst>
                    <a:ext uri="{9D8B030D-6E8A-4147-A177-3AD203B41FA5}">
                      <a16:colId xmlns:a16="http://schemas.microsoft.com/office/drawing/2014/main" val="2194765441"/>
                    </a:ext>
                  </a:extLst>
                </a:gridCol>
              </a:tblGrid>
              <a:tr h="145254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Formularz Audytu 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313682"/>
                  </a:ext>
                </a:extLst>
              </a:tr>
              <a:tr h="116203"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76858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Rzeczy przeznaczone do recyklingu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rzeczy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Przybliżona waga [kg]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476648"/>
                  </a:ext>
                </a:extLst>
              </a:tr>
              <a:tr h="1452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58828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637976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83622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80559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98447"/>
                  </a:ext>
                </a:extLst>
              </a:tr>
              <a:tr h="1452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266973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974625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13034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925785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45846"/>
                  </a:ext>
                </a:extLst>
              </a:tr>
              <a:tr h="1452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86294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579674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030208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61012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459596"/>
                  </a:ext>
                </a:extLst>
              </a:tr>
              <a:tr h="1452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684014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588593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20621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71709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095277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[szt]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[kg]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20690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454298"/>
                  </a:ext>
                </a:extLst>
              </a:tr>
              <a:tr h="1452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Odpady zmieszane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Waga [kg]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375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[szt]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102019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80633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847351"/>
                  </a:ext>
                </a:extLst>
              </a:tr>
              <a:tr h="145254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3517"/>
                  </a:ext>
                </a:extLst>
              </a:tr>
              <a:tr h="262480"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8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639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F1C65FCF-FE35-B749-97C0-1A60996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74EC36-7167-F744-9F8B-0684574C03E2}"/>
              </a:ext>
            </a:extLst>
          </p:cNvPr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03428-9A31-DE4F-965F-62E7D6234A46}"/>
              </a:ext>
            </a:extLst>
          </p:cNvPr>
          <p:cNvSpPr txBox="1"/>
          <p:nvPr/>
        </p:nvSpPr>
        <p:spPr>
          <a:xfrm>
            <a:off x="590687" y="557661"/>
            <a:ext cx="99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9C7F7"/>
                </a:solidFill>
              </a:rPr>
              <a:t>Krok</a:t>
            </a:r>
            <a:endParaRPr lang="en-US" sz="2800" b="1" dirty="0">
              <a:solidFill>
                <a:srgbClr val="29C7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4309-0FD1-CE46-B68B-39BD3EEBB5B0}"/>
              </a:ext>
            </a:extLst>
          </p:cNvPr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9306-8EA5-C042-98DD-D29030A915EB}"/>
              </a:ext>
            </a:extLst>
          </p:cNvPr>
          <p:cNvSpPr txBox="1"/>
          <p:nvPr/>
        </p:nvSpPr>
        <p:spPr>
          <a:xfrm>
            <a:off x="2305370" y="403822"/>
            <a:ext cx="9169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434444"/>
                </a:solidFill>
              </a:rPr>
              <a:t>Ile odpadów w sumie wytworzyła cała klasa</a:t>
            </a:r>
            <a:r>
              <a:rPr lang="en-US" sz="2000" b="1" dirty="0">
                <a:solidFill>
                  <a:srgbClr val="434444"/>
                </a:solidFill>
              </a:rPr>
              <a:t>?</a:t>
            </a:r>
            <a:r>
              <a:rPr lang="pl-PL" sz="2000" b="1" dirty="0">
                <a:solidFill>
                  <a:srgbClr val="434444"/>
                </a:solidFill>
              </a:rPr>
              <a:t> Przynieście arkusze audytu o</a:t>
            </a:r>
            <a:r>
              <a:rPr lang="en-US" sz="2000" b="1" dirty="0">
                <a:solidFill>
                  <a:srgbClr val="434444"/>
                </a:solidFill>
              </a:rPr>
              <a:t> </a:t>
            </a:r>
            <a:r>
              <a:rPr lang="pl-PL" sz="2000" b="1" dirty="0">
                <a:solidFill>
                  <a:srgbClr val="434444"/>
                </a:solidFill>
              </a:rPr>
              <a:t>policzcie, ile śmieci prawdopodobnie wytworzycie w ciągu tygodnia </a:t>
            </a:r>
            <a:r>
              <a:rPr lang="en-US" sz="2000" b="1" dirty="0">
                <a:solidFill>
                  <a:srgbClr val="29C7F7"/>
                </a:solidFill>
              </a:rPr>
              <a:t>(7</a:t>
            </a:r>
            <a:r>
              <a:rPr lang="pl-PL" sz="2000" b="1" dirty="0">
                <a:solidFill>
                  <a:srgbClr val="29C7F7"/>
                </a:solidFill>
              </a:rPr>
              <a:t> dni</a:t>
            </a:r>
            <a:r>
              <a:rPr lang="en-US" sz="2000" b="1" dirty="0">
                <a:solidFill>
                  <a:srgbClr val="29C7F7"/>
                </a:solidFill>
              </a:rPr>
              <a:t>)</a:t>
            </a:r>
            <a:r>
              <a:rPr lang="en-US" sz="2000" b="1" dirty="0">
                <a:solidFill>
                  <a:srgbClr val="434444"/>
                </a:solidFill>
              </a:rPr>
              <a:t>, </a:t>
            </a:r>
            <a:r>
              <a:rPr lang="pl-PL" sz="2000" b="1" dirty="0">
                <a:solidFill>
                  <a:srgbClr val="434444"/>
                </a:solidFill>
              </a:rPr>
              <a:t>miesiąca </a:t>
            </a:r>
            <a:r>
              <a:rPr lang="en-US" sz="2000" b="1" dirty="0">
                <a:solidFill>
                  <a:srgbClr val="29C7F7"/>
                </a:solidFill>
              </a:rPr>
              <a:t>(30 </a:t>
            </a:r>
            <a:r>
              <a:rPr lang="pl-PL" sz="2000" b="1" dirty="0">
                <a:solidFill>
                  <a:srgbClr val="29C7F7"/>
                </a:solidFill>
              </a:rPr>
              <a:t>dni</a:t>
            </a:r>
            <a:r>
              <a:rPr lang="en-US" sz="2000" b="1" dirty="0">
                <a:solidFill>
                  <a:srgbClr val="29C7F7"/>
                </a:solidFill>
              </a:rPr>
              <a:t>)</a:t>
            </a:r>
            <a:r>
              <a:rPr lang="pl-PL" sz="2000" b="1" dirty="0">
                <a:solidFill>
                  <a:srgbClr val="434444"/>
                </a:solidFill>
              </a:rPr>
              <a:t> </a:t>
            </a:r>
            <a:br>
              <a:rPr lang="pl-PL" sz="2000" b="1" dirty="0">
                <a:solidFill>
                  <a:srgbClr val="434444"/>
                </a:solidFill>
              </a:rPr>
            </a:br>
            <a:r>
              <a:rPr lang="pl-PL" sz="2000" b="1" dirty="0">
                <a:solidFill>
                  <a:srgbClr val="434444"/>
                </a:solidFill>
              </a:rPr>
              <a:t>i roku</a:t>
            </a:r>
            <a:r>
              <a:rPr lang="en-US" sz="2000" b="1" dirty="0">
                <a:solidFill>
                  <a:srgbClr val="434444"/>
                </a:solidFill>
              </a:rPr>
              <a:t> </a:t>
            </a:r>
            <a:r>
              <a:rPr lang="en-US" sz="2000" b="1" dirty="0">
                <a:solidFill>
                  <a:srgbClr val="29C7F7"/>
                </a:solidFill>
              </a:rPr>
              <a:t>(365 </a:t>
            </a:r>
            <a:r>
              <a:rPr lang="pl-PL" sz="2000" b="1" dirty="0">
                <a:solidFill>
                  <a:srgbClr val="29C7F7"/>
                </a:solidFill>
              </a:rPr>
              <a:t>dni</a:t>
            </a:r>
            <a:r>
              <a:rPr lang="en-US" sz="2000" b="1" dirty="0">
                <a:solidFill>
                  <a:srgbClr val="29C7F7"/>
                </a:solidFill>
              </a:rPr>
              <a:t>)</a:t>
            </a:r>
            <a:r>
              <a:rPr lang="en-US" sz="2000" b="1" dirty="0">
                <a:solidFill>
                  <a:srgbClr val="434444"/>
                </a:solidFill>
              </a:rPr>
              <a:t>. </a:t>
            </a:r>
            <a:endParaRPr lang="en-US" sz="2000" b="1" dirty="0">
              <a:solidFill>
                <a:srgbClr val="29C7F7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E29AB9F-DE83-2648-9B2C-F083D3AE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431" y="1080880"/>
            <a:ext cx="5167245" cy="51672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DF296-2610-1BD2-4F5E-20A2D191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3476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BA82A-5FD9-6814-2B3F-DDBB0C64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27</a:t>
            </a:fld>
            <a:endParaRPr lang="x-none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1026DC2-C015-ABDC-F2D9-D02B2BFE2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61999"/>
              </p:ext>
            </p:extLst>
          </p:nvPr>
        </p:nvGraphicFramePr>
        <p:xfrm>
          <a:off x="3496765" y="85815"/>
          <a:ext cx="4543264" cy="6635660"/>
        </p:xfrm>
        <a:graphic>
          <a:graphicData uri="http://schemas.openxmlformats.org/drawingml/2006/table">
            <a:tbl>
              <a:tblPr/>
              <a:tblGrid>
                <a:gridCol w="1119852">
                  <a:extLst>
                    <a:ext uri="{9D8B030D-6E8A-4147-A177-3AD203B41FA5}">
                      <a16:colId xmlns:a16="http://schemas.microsoft.com/office/drawing/2014/main" val="2249094902"/>
                    </a:ext>
                  </a:extLst>
                </a:gridCol>
                <a:gridCol w="1370347">
                  <a:extLst>
                    <a:ext uri="{9D8B030D-6E8A-4147-A177-3AD203B41FA5}">
                      <a16:colId xmlns:a16="http://schemas.microsoft.com/office/drawing/2014/main" val="2955913268"/>
                    </a:ext>
                  </a:extLst>
                </a:gridCol>
                <a:gridCol w="471517">
                  <a:extLst>
                    <a:ext uri="{9D8B030D-6E8A-4147-A177-3AD203B41FA5}">
                      <a16:colId xmlns:a16="http://schemas.microsoft.com/office/drawing/2014/main" val="4132737458"/>
                    </a:ext>
                  </a:extLst>
                </a:gridCol>
                <a:gridCol w="736746">
                  <a:extLst>
                    <a:ext uri="{9D8B030D-6E8A-4147-A177-3AD203B41FA5}">
                      <a16:colId xmlns:a16="http://schemas.microsoft.com/office/drawing/2014/main" val="2467376292"/>
                    </a:ext>
                  </a:extLst>
                </a:gridCol>
                <a:gridCol w="844802">
                  <a:extLst>
                    <a:ext uri="{9D8B030D-6E8A-4147-A177-3AD203B41FA5}">
                      <a16:colId xmlns:a16="http://schemas.microsoft.com/office/drawing/2014/main" val="2194765441"/>
                    </a:ext>
                  </a:extLst>
                </a:gridCol>
              </a:tblGrid>
              <a:tr h="195414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Formularz Audytu </a:t>
                      </a:r>
                    </a:p>
                  </a:txBody>
                  <a:tcPr marL="104314" marR="104314" marT="52157" marB="5215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313682"/>
                  </a:ext>
                </a:extLst>
              </a:tr>
              <a:tr h="156330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76858"/>
                  </a:ext>
                </a:extLst>
              </a:tr>
              <a:tr h="586239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Rzeczy przeznaczone do recyklingu</a:t>
                      </a:r>
                    </a:p>
                  </a:txBody>
                  <a:tcPr marL="6054" marR="6054" marT="60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rzeczy</a:t>
                      </a:r>
                    </a:p>
                  </a:txBody>
                  <a:tcPr marL="6054" marR="6054" marT="60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Przybliżona waga [kg]</a:t>
                      </a:r>
                    </a:p>
                  </a:txBody>
                  <a:tcPr marL="6054" marR="6054" marT="60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6054" marR="6054" marT="60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476648"/>
                  </a:ext>
                </a:extLst>
              </a:tr>
              <a:tr h="195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Papier 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58828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637976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83622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80559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98447"/>
                  </a:ext>
                </a:extLst>
              </a:tr>
              <a:tr h="195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Tw. sztuczne+metal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266973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974625"/>
                  </a:ext>
                </a:extLst>
              </a:tr>
              <a:tr h="145139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13034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925785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45846"/>
                  </a:ext>
                </a:extLst>
              </a:tr>
              <a:tr h="195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Szkło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86294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579674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030208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61012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459596"/>
                  </a:ext>
                </a:extLst>
              </a:tr>
              <a:tr h="195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684014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588593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20621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71709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095277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[szt]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[kg]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20690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454298"/>
                  </a:ext>
                </a:extLst>
              </a:tr>
              <a:tr h="195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Odpady zmieszane 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Waga [kg]</a:t>
                      </a:r>
                    </a:p>
                  </a:txBody>
                  <a:tcPr marL="104314" marR="104314" marT="52157" marB="5215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375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Ilość [szt]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102019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80633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847351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3517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54" marR="6054" marT="60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8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44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58"/>
            <a:ext cx="12192000" cy="68580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5FB9B07-2C9C-8A4F-A32C-ED14DE9560C2}"/>
              </a:ext>
            </a:extLst>
          </p:cNvPr>
          <p:cNvSpPr/>
          <p:nvPr/>
        </p:nvSpPr>
        <p:spPr>
          <a:xfrm>
            <a:off x="323617" y="1464528"/>
            <a:ext cx="5410203" cy="417055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517891-8C27-C14F-822D-D6BE71B4E90C}"/>
              </a:ext>
            </a:extLst>
          </p:cNvPr>
          <p:cNvSpPr/>
          <p:nvPr/>
        </p:nvSpPr>
        <p:spPr>
          <a:xfrm>
            <a:off x="506503" y="1456997"/>
            <a:ext cx="5410203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400" b="1" dirty="0">
                <a:solidFill>
                  <a:schemeClr val="bg1"/>
                </a:solidFill>
              </a:rPr>
              <a:t>Najważniejsze efekty nauczania i powiązanie z programem nauczania:</a:t>
            </a:r>
            <a:endParaRPr lang="x-none" sz="1400" b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3BA1D4-BD4C-B44F-89BF-B15505F3EBB5}"/>
              </a:ext>
            </a:extLst>
          </p:cNvPr>
          <p:cNvSpPr/>
          <p:nvPr/>
        </p:nvSpPr>
        <p:spPr>
          <a:xfrm>
            <a:off x="323617" y="2049634"/>
            <a:ext cx="1136187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Przyroda – Ziemia i działalność człowieka: </a:t>
            </a:r>
            <a:r>
              <a:rPr lang="pl-PL" sz="1600" dirty="0">
                <a:solidFill>
                  <a:srgbClr val="262626"/>
                </a:solidFill>
              </a:rPr>
              <a:t>Informowanie o rozwiązaniach, które zmniejszają wpływ wywierany przez człowieka na glebę, wodę, powietrze i/lub inne organizmy żywe w środowisku lokalnym. Czynności wykonywane przez ludzi mogą wpływać na otaczający ich świat. Ludzie mogą jednak dokonywać wyborów, które zmniejszają ich wpływ na glebę, wodę, powietrze i inne organizmy żywe.</a:t>
            </a:r>
          </a:p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Umiejętności i biegłość w zakresie języka angielskiego: </a:t>
            </a:r>
            <a:r>
              <a:rPr lang="pl-PL" sz="1600" dirty="0">
                <a:solidFill>
                  <a:srgbClr val="262626"/>
                </a:solidFill>
              </a:rPr>
              <a:t>Udział w rozmowach dotyczących zagadnień i tekstów we współpracy z różnymi partnerami. Przestrzeganie ustalonych reguł w rozmowach. Stosowanie słów i zwrotów poznanych podczas rozmów, czytania, słuchania i reagowania na teksty.</a:t>
            </a:r>
          </a:p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Matematyka</a:t>
            </a:r>
            <a:r>
              <a:rPr lang="en-US" sz="1600" b="1" dirty="0">
                <a:solidFill>
                  <a:srgbClr val="262626"/>
                </a:solidFill>
              </a:rPr>
              <a:t>: </a:t>
            </a:r>
            <a:r>
              <a:rPr lang="pl-PL" sz="1600" dirty="0">
                <a:solidFill>
                  <a:srgbClr val="262626"/>
                </a:solidFill>
              </a:rPr>
              <a:t>Rozumienie sedna problemów i dążenie do zrozumienia sedna poprzez liczenie i mnożenie, aby ustalić ilość określonej rzeczy</a:t>
            </a:r>
            <a:r>
              <a:rPr lang="en-US" sz="1600" dirty="0">
                <a:solidFill>
                  <a:srgbClr val="262626"/>
                </a:solidFill>
              </a:rPr>
              <a:t>.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3D3BBA8-E2E4-CF45-BF72-B5B052BCB00C}"/>
              </a:ext>
            </a:extLst>
          </p:cNvPr>
          <p:cNvSpPr/>
          <p:nvPr/>
        </p:nvSpPr>
        <p:spPr>
          <a:xfrm>
            <a:off x="323618" y="4723242"/>
            <a:ext cx="4260105" cy="305943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0BA5B6-8EAD-5A45-94A6-2C8EA009B9C0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9FBF4C-9127-4740-A7DD-AB280895D434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FCA84-3E35-AA4F-B39D-FB84F113376F}"/>
              </a:ext>
            </a:extLst>
          </p:cNvPr>
          <p:cNvSpPr txBox="1"/>
          <p:nvPr/>
        </p:nvSpPr>
        <p:spPr>
          <a:xfrm>
            <a:off x="2606040" y="294106"/>
            <a:ext cx="679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Przygotowanie do lekcji i powiązanie z programem nauczania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CD571-A741-D540-AD6D-622A537A4DA6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386950-BB54-A116-3511-D2C277B1417D}"/>
              </a:ext>
            </a:extLst>
          </p:cNvPr>
          <p:cNvGrpSpPr/>
          <p:nvPr/>
        </p:nvGrpSpPr>
        <p:grpSpPr>
          <a:xfrm>
            <a:off x="4974115" y="4839265"/>
            <a:ext cx="6547512" cy="1435052"/>
            <a:chOff x="5957802" y="4724142"/>
            <a:chExt cx="6979920" cy="159804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70ED820-571E-6F8D-F37C-D451C057D105}"/>
                </a:ext>
              </a:extLst>
            </p:cNvPr>
            <p:cNvSpPr/>
            <p:nvPr/>
          </p:nvSpPr>
          <p:spPr>
            <a:xfrm>
              <a:off x="5957802" y="4724142"/>
              <a:ext cx="6979920" cy="1069167"/>
            </a:xfrm>
            <a:prstGeom prst="roundRect">
              <a:avLst/>
            </a:prstGeom>
            <a:solidFill>
              <a:srgbClr val="29C7F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29C7F7"/>
                </a:solidFill>
                <a:highlight>
                  <a:srgbClr val="29C7F7"/>
                </a:highlight>
              </a:endParaRPr>
            </a:p>
            <a:p>
              <a:pPr algn="ctr"/>
              <a:endParaRPr lang="x-none">
                <a:solidFill>
                  <a:srgbClr val="29C7F7"/>
                </a:solidFill>
                <a:highlight>
                  <a:srgbClr val="29C7F7"/>
                </a:highlight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D7ED251-101A-C652-CE99-BD0F5B8027D5}"/>
                </a:ext>
              </a:extLst>
            </p:cNvPr>
            <p:cNvSpPr/>
            <p:nvPr/>
          </p:nvSpPr>
          <p:spPr>
            <a:xfrm>
              <a:off x="5957803" y="5173179"/>
              <a:ext cx="6979919" cy="1149010"/>
            </a:xfrm>
            <a:prstGeom prst="roundRect">
              <a:avLst/>
            </a:prstGeom>
            <a:solidFill>
              <a:srgbClr val="3AC69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/>
            </a:p>
            <a:p>
              <a:r>
                <a:rPr lang="pl-PL" sz="1300" b="1" dirty="0"/>
                <a:t>Konspekty są tak pomyślane, aby były elastyczne i pozwalały reagować na potrzeby ewoluujące podczas lekcji. Lekcje można edytować i dostosowywać do różnych indywidualnych kontekstów związanych z uczniami i środowiskiem lekcyjnym. Dostępna do pobrania jest wersja PowerPoint z instrukcjami dla nauczyciela oraz lekcja w formacie PDF do wydruku</a:t>
              </a:r>
              <a:r>
                <a:rPr lang="en-US" sz="1300" b="1" dirty="0"/>
                <a:t> </a:t>
              </a:r>
              <a:endParaRPr lang="pl-PL" sz="1300" b="1" dirty="0"/>
            </a:p>
            <a:p>
              <a:endParaRPr lang="pl-PL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14FAD4-D488-E91E-AE46-E805B30E5425}"/>
                </a:ext>
              </a:extLst>
            </p:cNvPr>
            <p:cNvSpPr txBox="1"/>
            <p:nvPr/>
          </p:nvSpPr>
          <p:spPr>
            <a:xfrm>
              <a:off x="7288462" y="4761898"/>
              <a:ext cx="5091965" cy="41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Lekcja elastyczna, z możliwością dostosowania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1A12A-0505-7AC8-93CA-DF78F909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3</a:t>
            </a:fld>
            <a:endParaRPr lang="x-none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F26F8AE-9A05-25CB-A08F-30B2163D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74" y="5319321"/>
            <a:ext cx="828581" cy="8285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BBD758-9F07-F0D3-836F-7CBD6A6BD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210" y="5321342"/>
            <a:ext cx="831570" cy="826560"/>
          </a:xfrm>
          <a:prstGeom prst="rect">
            <a:avLst/>
          </a:prstGeom>
        </p:spPr>
      </p:pic>
      <p:sp>
        <p:nvSpPr>
          <p:cNvPr id="6" name="Rectangle 37">
            <a:extLst>
              <a:ext uri="{FF2B5EF4-FFF2-40B4-BE49-F238E27FC236}">
                <a16:creationId xmlns:a16="http://schemas.microsoft.com/office/drawing/2014/main" id="{46BC0795-8796-8FAD-3C48-6A74F85FFB52}"/>
              </a:ext>
            </a:extLst>
          </p:cNvPr>
          <p:cNvSpPr/>
          <p:nvPr/>
        </p:nvSpPr>
        <p:spPr>
          <a:xfrm>
            <a:off x="323616" y="4649175"/>
            <a:ext cx="4175026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chemeClr val="bg1"/>
                </a:solidFill>
              </a:rPr>
              <a:t>Powiązanie z Celami zrównoważonego Rozwoju</a:t>
            </a:r>
            <a:endParaRPr lang="x-non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1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9"/>
            <a:ext cx="12192000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A53F07-8687-3F40-9382-41085D07CD38}"/>
              </a:ext>
            </a:extLst>
          </p:cNvPr>
          <p:cNvSpPr/>
          <p:nvPr/>
        </p:nvSpPr>
        <p:spPr>
          <a:xfrm>
            <a:off x="2606040" y="185126"/>
            <a:ext cx="6979920" cy="991698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E8D3A3-57EC-FF49-A6E8-ADD4234945CA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938BB-E533-A545-8C65-E6C820BBFD6B}"/>
              </a:ext>
            </a:extLst>
          </p:cNvPr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Lekcja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8141C0-5C65-C54B-B99F-F7A3DD1C2725}"/>
              </a:ext>
            </a:extLst>
          </p:cNvPr>
          <p:cNvSpPr/>
          <p:nvPr/>
        </p:nvSpPr>
        <p:spPr>
          <a:xfrm>
            <a:off x="413972" y="144912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E15013-44B3-074B-97E9-A65290DF3E17}"/>
              </a:ext>
            </a:extLst>
          </p:cNvPr>
          <p:cNvSpPr/>
          <p:nvPr/>
        </p:nvSpPr>
        <p:spPr>
          <a:xfrm>
            <a:off x="360335" y="144912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6C8663-DB1F-4247-809A-B287EA418546}"/>
              </a:ext>
            </a:extLst>
          </p:cNvPr>
          <p:cNvSpPr/>
          <p:nvPr/>
        </p:nvSpPr>
        <p:spPr>
          <a:xfrm>
            <a:off x="404919" y="1429076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FE875-61C7-534D-980C-DC3A4B940AEB}"/>
              </a:ext>
            </a:extLst>
          </p:cNvPr>
          <p:cNvSpPr/>
          <p:nvPr/>
        </p:nvSpPr>
        <p:spPr>
          <a:xfrm>
            <a:off x="911773" y="1491500"/>
            <a:ext cx="108662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Oceń, w jakim stopniu uczniowie rozumieją recykling, korzyści z nim związane i wpływ braku recyklingu na środowisko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Wyświetl </a:t>
            </a:r>
            <a:r>
              <a:rPr lang="pl-PL" sz="1600" b="1" dirty="0">
                <a:solidFill>
                  <a:srgbClr val="262626"/>
                </a:solidFill>
              </a:rPr>
              <a:t>slajdy „TAK/NIE”, „Kroki </a:t>
            </a:r>
            <a:r>
              <a:rPr lang="en-US" sz="1600" b="1" dirty="0">
                <a:solidFill>
                  <a:srgbClr val="262626"/>
                </a:solidFill>
              </a:rPr>
              <a:t>1,</a:t>
            </a:r>
            <a:r>
              <a:rPr lang="pl-PL" sz="1600" b="1" dirty="0">
                <a:solidFill>
                  <a:srgbClr val="262626"/>
                </a:solidFill>
              </a:rPr>
              <a:t> </a:t>
            </a:r>
            <a:r>
              <a:rPr lang="en-US" sz="1600" b="1" dirty="0">
                <a:solidFill>
                  <a:srgbClr val="262626"/>
                </a:solidFill>
              </a:rPr>
              <a:t>2,</a:t>
            </a:r>
            <a:r>
              <a:rPr lang="pl-PL" sz="1600" b="1" dirty="0">
                <a:solidFill>
                  <a:srgbClr val="262626"/>
                </a:solidFill>
              </a:rPr>
              <a:t> </a:t>
            </a:r>
            <a:r>
              <a:rPr lang="en-US" sz="1600" b="1" dirty="0">
                <a:solidFill>
                  <a:srgbClr val="262626"/>
                </a:solidFill>
              </a:rPr>
              <a:t>3”</a:t>
            </a:r>
            <a:r>
              <a:rPr lang="pl-PL" sz="1600" b="1" dirty="0">
                <a:solidFill>
                  <a:srgbClr val="262626"/>
                </a:solidFill>
              </a:rPr>
              <a:t> i „Dobre praktyki”</a:t>
            </a:r>
            <a:r>
              <a:rPr lang="pl-PL" sz="1600" dirty="0">
                <a:solidFill>
                  <a:srgbClr val="262626"/>
                </a:solidFill>
              </a:rPr>
              <a:t>,</a:t>
            </a:r>
            <a:r>
              <a:rPr lang="pl-PL" sz="1600" b="1" dirty="0">
                <a:solidFill>
                  <a:srgbClr val="262626"/>
                </a:solidFill>
              </a:rPr>
              <a:t> </a:t>
            </a:r>
            <a:r>
              <a:rPr lang="pl-PL" sz="1600" dirty="0">
                <a:solidFill>
                  <a:srgbClr val="262626"/>
                </a:solidFill>
              </a:rPr>
              <a:t>aby ocenić, czy uczniowie rozumieją, jak </a:t>
            </a:r>
            <a:r>
              <a:rPr lang="pl-PL" sz="1600" dirty="0" err="1">
                <a:solidFill>
                  <a:srgbClr val="262626"/>
                </a:solidFill>
              </a:rPr>
              <a:t>recyklingować</a:t>
            </a:r>
            <a:r>
              <a:rPr lang="pl-PL" sz="1600" dirty="0">
                <a:solidFill>
                  <a:srgbClr val="262626"/>
                </a:solidFill>
              </a:rPr>
              <a:t> skutecznie i ile śmieci wytwarzamy każdego dnia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38A4A-937F-F74F-A584-D7EB77830D3F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trwania lekcji </a:t>
            </a:r>
            <a:r>
              <a:rPr lang="en-US" sz="1400" b="1" dirty="0">
                <a:solidFill>
                  <a:schemeClr val="bg1"/>
                </a:solidFill>
              </a:rPr>
              <a:t>: 25 - 30 </a:t>
            </a:r>
            <a:r>
              <a:rPr lang="en-US" sz="1400" b="1" dirty="0" err="1">
                <a:solidFill>
                  <a:schemeClr val="bg1"/>
                </a:solidFill>
              </a:rPr>
              <a:t>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3C16D2-3D7B-DC40-88C7-DE4F305BF499}"/>
              </a:ext>
            </a:extLst>
          </p:cNvPr>
          <p:cNvSpPr/>
          <p:nvPr/>
        </p:nvSpPr>
        <p:spPr>
          <a:xfrm>
            <a:off x="413972" y="263248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AB2145-ECFA-6647-A9B6-729C703AD8DB}"/>
              </a:ext>
            </a:extLst>
          </p:cNvPr>
          <p:cNvSpPr/>
          <p:nvPr/>
        </p:nvSpPr>
        <p:spPr>
          <a:xfrm>
            <a:off x="360335" y="263248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FA13B-529B-584E-8CBD-62424A9A1833}"/>
              </a:ext>
            </a:extLst>
          </p:cNvPr>
          <p:cNvSpPr/>
          <p:nvPr/>
        </p:nvSpPr>
        <p:spPr>
          <a:xfrm>
            <a:off x="404919" y="2612435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3AB73E-5603-9442-95D1-6001147EE36F}"/>
              </a:ext>
            </a:extLst>
          </p:cNvPr>
          <p:cNvSpPr/>
          <p:nvPr/>
        </p:nvSpPr>
        <p:spPr>
          <a:xfrm>
            <a:off x="911773" y="2674859"/>
            <a:ext cx="10866255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Wyświetl slajdy z materiałami lekcyjnymi i wprowadź pojęcie strumienia odpadów w drodze kierunkowanej rozmowy na temat drogi pokonywanej przez nasze śmieci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5BA79C-90D1-2146-A38F-4EEB52007357}"/>
              </a:ext>
            </a:extLst>
          </p:cNvPr>
          <p:cNvSpPr/>
          <p:nvPr/>
        </p:nvSpPr>
        <p:spPr>
          <a:xfrm>
            <a:off x="413972" y="3579279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BFBE7D-8EB6-824A-8F39-97CD133462C3}"/>
              </a:ext>
            </a:extLst>
          </p:cNvPr>
          <p:cNvSpPr/>
          <p:nvPr/>
        </p:nvSpPr>
        <p:spPr>
          <a:xfrm>
            <a:off x="360335" y="3579279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EDCEFF-66E5-8941-B13E-98BF7B5FCB9C}"/>
              </a:ext>
            </a:extLst>
          </p:cNvPr>
          <p:cNvSpPr/>
          <p:nvPr/>
        </p:nvSpPr>
        <p:spPr>
          <a:xfrm>
            <a:off x="404919" y="3559227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6FA692-311E-A34B-B38F-5DAEF1E22289}"/>
              </a:ext>
            </a:extLst>
          </p:cNvPr>
          <p:cNvSpPr/>
          <p:nvPr/>
        </p:nvSpPr>
        <p:spPr>
          <a:xfrm>
            <a:off x="911773" y="3586481"/>
            <a:ext cx="1086625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</a:t>
            </a:r>
            <a:r>
              <a:rPr lang="en-US" sz="1600" b="1" dirty="0" err="1">
                <a:solidFill>
                  <a:srgbClr val="262626"/>
                </a:solidFill>
              </a:rPr>
              <a:t>prowadź</a:t>
            </a:r>
            <a:r>
              <a:rPr lang="en-US" sz="1600" b="1" dirty="0">
                <a:solidFill>
                  <a:srgbClr val="262626"/>
                </a:solidFill>
              </a:rPr>
              <a:t> </a:t>
            </a:r>
            <a:r>
              <a:rPr lang="en-US" sz="1600" b="1" dirty="0" err="1">
                <a:solidFill>
                  <a:srgbClr val="262626"/>
                </a:solidFill>
              </a:rPr>
              <a:t>pojęcie</a:t>
            </a:r>
            <a:r>
              <a:rPr lang="en-US" sz="1600" b="1" dirty="0">
                <a:solidFill>
                  <a:srgbClr val="262626"/>
                </a:solidFill>
              </a:rPr>
              <a:t> </a:t>
            </a:r>
            <a:r>
              <a:rPr lang="pl-PL" sz="1600" b="1" dirty="0">
                <a:solidFill>
                  <a:srgbClr val="262626"/>
                </a:solidFill>
              </a:rPr>
              <a:t>audytu i powiedz uczniom, że przeprowadzą w domach jednodniowy audyt śmieci, żeby sprawdzić</a:t>
            </a:r>
            <a:r>
              <a:rPr lang="en-US" sz="1600" b="1" dirty="0">
                <a:solidFill>
                  <a:srgbClr val="262626"/>
                </a:solidFill>
              </a:rPr>
              <a:t>: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600" dirty="0">
                <a:solidFill>
                  <a:srgbClr val="262626"/>
                </a:solidFill>
              </a:rPr>
              <a:t>ile ich rodzina </a:t>
            </a:r>
            <a:r>
              <a:rPr lang="pl-PL" sz="1600" dirty="0" err="1">
                <a:solidFill>
                  <a:srgbClr val="262626"/>
                </a:solidFill>
              </a:rPr>
              <a:t>recyklinguje</a:t>
            </a:r>
            <a:endParaRPr lang="en-US" sz="1600" dirty="0">
              <a:solidFill>
                <a:srgbClr val="262626"/>
              </a:solidFill>
            </a:endParaRP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600" dirty="0">
                <a:solidFill>
                  <a:srgbClr val="262626"/>
                </a:solidFill>
              </a:rPr>
              <a:t>ile śmieci wytwarzają</a:t>
            </a:r>
            <a:endParaRPr lang="en-US" sz="1600" dirty="0">
              <a:solidFill>
                <a:srgbClr val="262626"/>
              </a:solidFill>
            </a:endParaRP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600" dirty="0">
                <a:solidFill>
                  <a:srgbClr val="262626"/>
                </a:solidFill>
              </a:rPr>
              <a:t>ile z wytworzonych śmieci mogłoby zostać </a:t>
            </a:r>
            <a:r>
              <a:rPr lang="pl-PL" sz="1600" dirty="0" err="1">
                <a:solidFill>
                  <a:srgbClr val="262626"/>
                </a:solidFill>
              </a:rPr>
              <a:t>zrecyklingowanych</a:t>
            </a:r>
            <a:endParaRPr lang="en-US" sz="1600" dirty="0">
              <a:solidFill>
                <a:srgbClr val="262626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14D1D9-9B3F-6D42-AE28-05A39F788D98}"/>
              </a:ext>
            </a:extLst>
          </p:cNvPr>
          <p:cNvSpPr/>
          <p:nvPr/>
        </p:nvSpPr>
        <p:spPr>
          <a:xfrm>
            <a:off x="413972" y="4993785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42D516E-2B82-F948-BED0-46861EC5920C}"/>
              </a:ext>
            </a:extLst>
          </p:cNvPr>
          <p:cNvSpPr/>
          <p:nvPr/>
        </p:nvSpPr>
        <p:spPr>
          <a:xfrm>
            <a:off x="360335" y="4993785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4FA789-4F38-8E4C-B2DB-5CCC78C244BD}"/>
              </a:ext>
            </a:extLst>
          </p:cNvPr>
          <p:cNvSpPr/>
          <p:nvPr/>
        </p:nvSpPr>
        <p:spPr>
          <a:xfrm>
            <a:off x="404919" y="4973733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BDAE1E-C87A-B043-A142-613915D1884F}"/>
              </a:ext>
            </a:extLst>
          </p:cNvPr>
          <p:cNvSpPr/>
          <p:nvPr/>
        </p:nvSpPr>
        <p:spPr>
          <a:xfrm>
            <a:off x="911773" y="5036157"/>
            <a:ext cx="10866255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 zależności od obowiązujących aktualnie w szkole zasad recyklingu można omówić opcję ogłoszenia ustaleń z audytu w szkole i wdrożenia albo ulepszenia programu recyklingu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  <a:endParaRPr lang="en-US" sz="1600" dirty="0">
              <a:solidFill>
                <a:srgbClr val="26262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A3B01-0307-1C89-85B4-0A259DC4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19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835E1B-68F1-2B46-95E2-12FDF3CFA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-41497"/>
            <a:ext cx="12192000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03DDFB3-6D59-A14A-BE61-EA5F497B70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C58300-AB33-2949-B2B1-1F1E1662997D}"/>
              </a:ext>
            </a:extLst>
          </p:cNvPr>
          <p:cNvSpPr/>
          <p:nvPr/>
        </p:nvSpPr>
        <p:spPr>
          <a:xfrm>
            <a:off x="2606040" y="185126"/>
            <a:ext cx="6979920" cy="874017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3EAF2D-430A-3647-BA71-366646E5D4E6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BB800-226F-CD4A-815D-DCCCEFEF61E4}"/>
              </a:ext>
            </a:extLst>
          </p:cNvPr>
          <p:cNvSpPr txBox="1"/>
          <p:nvPr/>
        </p:nvSpPr>
        <p:spPr>
          <a:xfrm>
            <a:off x="2357461" y="294106"/>
            <a:ext cx="747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Przygotuj prezentację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D8050-3094-B04D-A576-35FDCA5DC53A}"/>
              </a:ext>
            </a:extLst>
          </p:cNvPr>
          <p:cNvSpPr/>
          <p:nvPr/>
        </p:nvSpPr>
        <p:spPr>
          <a:xfrm>
            <a:off x="323616" y="1157454"/>
            <a:ext cx="11361877" cy="239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Gdy jesteś gotowy(a), aby zaprezentować lekcje uczniom, kliknij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pokaz slajdów </a:t>
            </a: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góry paska menu, a następnie wybierz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„Od początku”.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Następnie naprowadź kursor „myszy” na lewy, dolny róg prezentacji.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rozwinięciu opcji zaznaczonej w zielonym kółku wybierz „Pokaż widok prezentera”. W widoku prezentera podczas prezentacji widzisz swoje notatki, a odbiorcy widzą tylko prezentację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E55B15-8C0F-384C-8C19-E0135F5D0E05}"/>
              </a:ext>
            </a:extLst>
          </p:cNvPr>
          <p:cNvSpPr/>
          <p:nvPr/>
        </p:nvSpPr>
        <p:spPr>
          <a:xfrm>
            <a:off x="228366" y="3551539"/>
            <a:ext cx="6092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Notatki wyświetlają się w okienku po prawej stronie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powinien się zawijać automatycznie, a w razie potrzeby wyświetla się pionowy pasek przewijania. Możesz też zmienić rozmiar tekstu w okienku notatek, używając dwóch przycisków w lewym dolnym rogu tego okienka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82AD04-3FBD-C4CC-07E3-8DA745D79C82}"/>
              </a:ext>
            </a:extLst>
          </p:cNvPr>
          <p:cNvGrpSpPr/>
          <p:nvPr/>
        </p:nvGrpSpPr>
        <p:grpSpPr>
          <a:xfrm>
            <a:off x="838200" y="5248204"/>
            <a:ext cx="5346212" cy="1467026"/>
            <a:chOff x="4790164" y="5144469"/>
            <a:chExt cx="6979920" cy="148764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47C55BC-B4BB-49DA-C4B7-A5AD5ACA7B93}"/>
                </a:ext>
              </a:extLst>
            </p:cNvPr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/>
            </a:prstGeom>
            <a:solidFill>
              <a:srgbClr val="29C7F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29C7F7"/>
                </a:solidFill>
                <a:highlight>
                  <a:srgbClr val="29C7F7"/>
                </a:highlight>
              </a:endParaRPr>
            </a:p>
            <a:p>
              <a:pPr algn="ctr"/>
              <a:endParaRPr lang="x-none">
                <a:solidFill>
                  <a:srgbClr val="29C7F7"/>
                </a:solidFill>
                <a:highlight>
                  <a:srgbClr val="29C7F7"/>
                </a:highlight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B869F95-CB7F-A28E-A53A-8FCA98029232}"/>
                </a:ext>
              </a:extLst>
            </p:cNvPr>
            <p:cNvSpPr/>
            <p:nvPr/>
          </p:nvSpPr>
          <p:spPr>
            <a:xfrm>
              <a:off x="4790164" y="5443839"/>
              <a:ext cx="6979920" cy="1188273"/>
            </a:xfrm>
            <a:prstGeom prst="roundRect">
              <a:avLst/>
            </a:prstGeom>
            <a:solidFill>
              <a:srgbClr val="3AC69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/>
            </a:p>
            <a:p>
              <a:r>
                <a:rPr lang="pl-PL" sz="1200" b="1" dirty="0"/>
                <a:t>Konspekty są tak pomyślane, aby były elastyczne i pozwalały reagować na potrzeby, ewoluując podczas lekcji</a:t>
              </a:r>
              <a:r>
                <a:rPr lang="en-US" sz="1200" b="1" dirty="0"/>
                <a:t>. </a:t>
              </a:r>
              <a:r>
                <a:rPr lang="pl-PL" sz="1200" b="1" dirty="0"/>
                <a:t>Lekcje można edytować i dostosowywać do różnych indywidualnych kontekstów związanych z uczniami i środowiskiem lekcyjnym</a:t>
              </a:r>
              <a:r>
                <a:rPr lang="en-US" sz="1200" b="1" dirty="0"/>
                <a:t>. </a:t>
              </a:r>
              <a:r>
                <a:rPr lang="pl-PL" sz="1200" b="1" dirty="0"/>
                <a:t>Dostępna do pobrania jest wersja </a:t>
              </a:r>
              <a:r>
                <a:rPr lang="en-US" sz="1200" b="1" dirty="0"/>
                <a:t>PowerPoint </a:t>
              </a:r>
              <a:r>
                <a:rPr lang="pl-PL" sz="1200" b="1" dirty="0"/>
                <a:t>z instrukcjami dla nauczyciela oraz lekcja w formacie </a:t>
              </a:r>
              <a:r>
                <a:rPr lang="en-US" sz="1200" b="1" dirty="0"/>
                <a:t>PDF </a:t>
              </a:r>
              <a:r>
                <a:rPr lang="pl-PL" sz="1200" b="1" dirty="0"/>
                <a:t>do wydruku</a:t>
              </a:r>
              <a:r>
                <a:rPr lang="en-US" sz="1200" b="1" dirty="0"/>
                <a:t>. </a:t>
              </a:r>
            </a:p>
            <a:p>
              <a:pPr algn="ctr"/>
              <a:endParaRPr lang="x-non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C31B22-B6D1-9508-6720-85A50E1CEDF8}"/>
                </a:ext>
              </a:extLst>
            </p:cNvPr>
            <p:cNvSpPr txBox="1"/>
            <p:nvPr/>
          </p:nvSpPr>
          <p:spPr>
            <a:xfrm>
              <a:off x="6200878" y="5144469"/>
              <a:ext cx="5017393" cy="29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bg1"/>
                  </a:solidFill>
                </a:rPr>
                <a:t>Lekcja elastyczna, z możliwością dostosowania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7B2CCEDC-823D-46D5-9DAE-A33BC2183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4" y="1857727"/>
            <a:ext cx="6223183" cy="6072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6A55A91-37B5-4991-B27D-B497D638E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0" y="1775798"/>
            <a:ext cx="2838450" cy="6096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F8879D7-84F0-46C0-A943-38A9CCA48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796" y="3565629"/>
            <a:ext cx="5408132" cy="29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E5F5A-25FD-5F82-8489-0C37073A4BEF}"/>
              </a:ext>
            </a:extLst>
          </p:cNvPr>
          <p:cNvGrpSpPr/>
          <p:nvPr/>
        </p:nvGrpSpPr>
        <p:grpSpPr>
          <a:xfrm>
            <a:off x="1480707" y="5036833"/>
            <a:ext cx="3105179" cy="740506"/>
            <a:chOff x="1058928" y="327691"/>
            <a:chExt cx="3105179" cy="740506"/>
          </a:xfrm>
        </p:grpSpPr>
        <p:sp>
          <p:nvSpPr>
            <p:cNvPr id="189" name="Google Shape;189;p6"/>
            <p:cNvSpPr/>
            <p:nvPr/>
          </p:nvSpPr>
          <p:spPr>
            <a:xfrm>
              <a:off x="1058928" y="332877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1527338" y="327691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TAK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2DF71-B608-D792-F5D7-801C52743482}"/>
              </a:ext>
            </a:extLst>
          </p:cNvPr>
          <p:cNvGrpSpPr/>
          <p:nvPr/>
        </p:nvGrpSpPr>
        <p:grpSpPr>
          <a:xfrm>
            <a:off x="7606116" y="5001675"/>
            <a:ext cx="3105179" cy="736434"/>
            <a:chOff x="7983908" y="313974"/>
            <a:chExt cx="3105179" cy="736434"/>
          </a:xfrm>
        </p:grpSpPr>
        <p:sp>
          <p:nvSpPr>
            <p:cNvPr id="190" name="Google Shape;190;p6"/>
            <p:cNvSpPr/>
            <p:nvPr/>
          </p:nvSpPr>
          <p:spPr>
            <a:xfrm>
              <a:off x="7983908" y="313974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8362595" y="342522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NIE</a:t>
              </a:r>
              <a:endParaRPr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C4D9E-9C72-04B3-A9C1-23B668CD9C93}"/>
              </a:ext>
            </a:extLst>
          </p:cNvPr>
          <p:cNvGrpSpPr/>
          <p:nvPr/>
        </p:nvGrpSpPr>
        <p:grpSpPr>
          <a:xfrm>
            <a:off x="448476" y="-143933"/>
            <a:ext cx="1140106" cy="2023163"/>
            <a:chOff x="923533" y="1746170"/>
            <a:chExt cx="1431166" cy="2340400"/>
          </a:xfrm>
        </p:grpSpPr>
        <p:pic>
          <p:nvPicPr>
            <p:cNvPr id="196" name="Google Shape;196;p6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7" cy="1508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6"/>
            <p:cNvSpPr/>
            <p:nvPr/>
          </p:nvSpPr>
          <p:spPr>
            <a:xfrm>
              <a:off x="923533" y="3255614"/>
              <a:ext cx="1431166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Słoik szklany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30F1C6-350D-5301-9B5E-02F5DE044A9F}"/>
              </a:ext>
            </a:extLst>
          </p:cNvPr>
          <p:cNvGrpSpPr/>
          <p:nvPr/>
        </p:nvGrpSpPr>
        <p:grpSpPr>
          <a:xfrm>
            <a:off x="1526254" y="119530"/>
            <a:ext cx="2347800" cy="2317792"/>
            <a:chOff x="2948176" y="1768789"/>
            <a:chExt cx="2347800" cy="2317792"/>
          </a:xfrm>
        </p:grpSpPr>
        <p:sp>
          <p:nvSpPr>
            <p:cNvPr id="199" name="Google Shape;199;p6"/>
            <p:cNvSpPr/>
            <p:nvPr/>
          </p:nvSpPr>
          <p:spPr>
            <a:xfrm>
              <a:off x="2948176" y="3255625"/>
              <a:ext cx="23478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Butelka z tworzywa </a:t>
              </a:r>
              <a:r>
                <a:rPr lang="en-US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PET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6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6CE7C-D288-247E-F77A-AC2123BC3BC4}"/>
              </a:ext>
            </a:extLst>
          </p:cNvPr>
          <p:cNvGrpSpPr/>
          <p:nvPr/>
        </p:nvGrpSpPr>
        <p:grpSpPr>
          <a:xfrm>
            <a:off x="3662676" y="232858"/>
            <a:ext cx="1475256" cy="1689466"/>
            <a:chOff x="3193049" y="4171116"/>
            <a:chExt cx="1934828" cy="2080906"/>
          </a:xfrm>
        </p:grpSpPr>
        <p:sp>
          <p:nvSpPr>
            <p:cNvPr id="203" name="Google Shape;203;p6"/>
            <p:cNvSpPr/>
            <p:nvPr/>
          </p:nvSpPr>
          <p:spPr>
            <a:xfrm>
              <a:off x="3193049" y="5421066"/>
              <a:ext cx="193482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Puszka metalowa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6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5065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8E839F-74AD-D950-1C64-135F2AB78FAC}"/>
              </a:ext>
            </a:extLst>
          </p:cNvPr>
          <p:cNvGrpSpPr/>
          <p:nvPr/>
        </p:nvGrpSpPr>
        <p:grpSpPr>
          <a:xfrm>
            <a:off x="4447674" y="2285609"/>
            <a:ext cx="1694683" cy="2004183"/>
            <a:chOff x="488426" y="4064988"/>
            <a:chExt cx="1958555" cy="2187034"/>
          </a:xfrm>
        </p:grpSpPr>
        <p:sp>
          <p:nvSpPr>
            <p:cNvPr id="202" name="Google Shape;202;p6"/>
            <p:cNvSpPr/>
            <p:nvPr/>
          </p:nvSpPr>
          <p:spPr>
            <a:xfrm>
              <a:off x="671401" y="5421066"/>
              <a:ext cx="177558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Pudełko z tektury</a:t>
              </a:r>
              <a:endParaRPr dirty="0"/>
            </a:p>
          </p:txBody>
        </p:sp>
        <p:pic>
          <p:nvPicPr>
            <p:cNvPr id="206" name="Google Shape;206;p6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5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93B0B7-8AF8-C2DF-010F-C20754765E40}"/>
              </a:ext>
            </a:extLst>
          </p:cNvPr>
          <p:cNvGrpSpPr/>
          <p:nvPr/>
        </p:nvGrpSpPr>
        <p:grpSpPr>
          <a:xfrm>
            <a:off x="5521978" y="3792843"/>
            <a:ext cx="1766616" cy="1951876"/>
            <a:chOff x="6420868" y="1760417"/>
            <a:chExt cx="1680673" cy="1534980"/>
          </a:xfrm>
        </p:grpSpPr>
        <p:pic>
          <p:nvPicPr>
            <p:cNvPr id="208" name="Google Shape;208;p6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6" cy="1052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6"/>
            <p:cNvSpPr/>
            <p:nvPr/>
          </p:nvSpPr>
          <p:spPr>
            <a:xfrm>
              <a:off x="6420868" y="2700012"/>
              <a:ext cx="1680673" cy="59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Skórka od banana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C472EA-9BBB-E027-1EC6-466FC77F9AEB}"/>
              </a:ext>
            </a:extLst>
          </p:cNvPr>
          <p:cNvGrpSpPr/>
          <p:nvPr/>
        </p:nvGrpSpPr>
        <p:grpSpPr>
          <a:xfrm>
            <a:off x="10192079" y="582212"/>
            <a:ext cx="1680673" cy="1710934"/>
            <a:chOff x="8346482" y="1742833"/>
            <a:chExt cx="1680673" cy="1710934"/>
          </a:xfrm>
        </p:grpSpPr>
        <p:sp>
          <p:nvSpPr>
            <p:cNvPr id="211" name="Google Shape;211;p6"/>
            <p:cNvSpPr/>
            <p:nvPr/>
          </p:nvSpPr>
          <p:spPr>
            <a:xfrm>
              <a:off x="8346482" y="2696677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Brudna serwetka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2" name="Google Shape;212;p6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16966" y="1742833"/>
              <a:ext cx="1057548" cy="10526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0B8B0A-67B6-3E05-21B6-0E977C8A77E3}"/>
              </a:ext>
            </a:extLst>
          </p:cNvPr>
          <p:cNvGrpSpPr/>
          <p:nvPr/>
        </p:nvGrpSpPr>
        <p:grpSpPr>
          <a:xfrm>
            <a:off x="7025687" y="1497747"/>
            <a:ext cx="2037700" cy="1601183"/>
            <a:chOff x="6377570" y="3189531"/>
            <a:chExt cx="1680673" cy="1218676"/>
          </a:xfrm>
        </p:grpSpPr>
        <p:sp>
          <p:nvSpPr>
            <p:cNvPr id="217" name="Google Shape;217;p6"/>
            <p:cNvSpPr/>
            <p:nvPr/>
          </p:nvSpPr>
          <p:spPr>
            <a:xfrm>
              <a:off x="6377570" y="4084971"/>
              <a:ext cx="1680673" cy="32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Żarówka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" name="Google Shape;218;p6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DC5EA0-C72D-0140-9EE2-A3E9249CE56A}"/>
              </a:ext>
            </a:extLst>
          </p:cNvPr>
          <p:cNvGrpSpPr/>
          <p:nvPr/>
        </p:nvGrpSpPr>
        <p:grpSpPr>
          <a:xfrm>
            <a:off x="78185" y="2216578"/>
            <a:ext cx="1661426" cy="1546871"/>
            <a:chOff x="8347377" y="3141253"/>
            <a:chExt cx="1680673" cy="1235578"/>
          </a:xfrm>
        </p:grpSpPr>
        <p:pic>
          <p:nvPicPr>
            <p:cNvPr id="220" name="Google Shape;220;p6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5">
              <a:off x="8449667" y="3141253"/>
              <a:ext cx="1381506" cy="1087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6"/>
            <p:cNvSpPr/>
            <p:nvPr/>
          </p:nvSpPr>
          <p:spPr>
            <a:xfrm>
              <a:off x="8347377" y="4099719"/>
              <a:ext cx="1680673" cy="277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Karton po soku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6FF9F-94B0-2AEA-0BCA-E78E1E44E41D}"/>
              </a:ext>
            </a:extLst>
          </p:cNvPr>
          <p:cNvGrpSpPr/>
          <p:nvPr/>
        </p:nvGrpSpPr>
        <p:grpSpPr>
          <a:xfrm>
            <a:off x="5634730" y="659190"/>
            <a:ext cx="1680673" cy="1292499"/>
            <a:chOff x="6365330" y="4619518"/>
            <a:chExt cx="1680673" cy="1292499"/>
          </a:xfrm>
        </p:grpSpPr>
        <p:pic>
          <p:nvPicPr>
            <p:cNvPr id="223" name="Google Shape;223;p6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6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6"/>
            <p:cNvSpPr/>
            <p:nvPr/>
          </p:nvSpPr>
          <p:spPr>
            <a:xfrm>
              <a:off x="6365330" y="5487326"/>
              <a:ext cx="1680673" cy="424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Zabawki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4E11D5-1FD4-C214-0EBD-302694DFD614}"/>
              </a:ext>
            </a:extLst>
          </p:cNvPr>
          <p:cNvGrpSpPr/>
          <p:nvPr/>
        </p:nvGrpSpPr>
        <p:grpSpPr>
          <a:xfrm>
            <a:off x="2134796" y="2157928"/>
            <a:ext cx="1680673" cy="1698092"/>
            <a:chOff x="8327554" y="4546324"/>
            <a:chExt cx="1680673" cy="1698092"/>
          </a:xfrm>
        </p:grpSpPr>
        <p:pic>
          <p:nvPicPr>
            <p:cNvPr id="226" name="Google Shape;226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0" cy="999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6"/>
            <p:cNvSpPr/>
            <p:nvPr/>
          </p:nvSpPr>
          <p:spPr>
            <a:xfrm>
              <a:off x="8327554" y="5487326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Torba plastikowa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8FE6E0-7712-DD18-3415-CD204ED997F4}"/>
              </a:ext>
            </a:extLst>
          </p:cNvPr>
          <p:cNvGrpSpPr/>
          <p:nvPr/>
        </p:nvGrpSpPr>
        <p:grpSpPr>
          <a:xfrm>
            <a:off x="10549110" y="2805581"/>
            <a:ext cx="1942002" cy="1445457"/>
            <a:chOff x="10237173" y="4701929"/>
            <a:chExt cx="1680673" cy="1147076"/>
          </a:xfrm>
        </p:grpSpPr>
        <p:pic>
          <p:nvPicPr>
            <p:cNvPr id="229" name="Google Shape;229;p6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9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6"/>
            <p:cNvSpPr/>
            <p:nvPr/>
          </p:nvSpPr>
          <p:spPr>
            <a:xfrm>
              <a:off x="10237173" y="5511982"/>
              <a:ext cx="1680673" cy="337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Ołówek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F2DFB0-355E-C9BE-0F5C-3332CCAA6048}"/>
              </a:ext>
            </a:extLst>
          </p:cNvPr>
          <p:cNvGrpSpPr/>
          <p:nvPr/>
        </p:nvGrpSpPr>
        <p:grpSpPr>
          <a:xfrm>
            <a:off x="7999678" y="293157"/>
            <a:ext cx="2249385" cy="1589727"/>
            <a:chOff x="10256338" y="3269424"/>
            <a:chExt cx="1680673" cy="1132963"/>
          </a:xfrm>
        </p:grpSpPr>
        <p:pic>
          <p:nvPicPr>
            <p:cNvPr id="232" name="Google Shape;232;p6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510259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6"/>
            <p:cNvSpPr/>
            <p:nvPr/>
          </p:nvSpPr>
          <p:spPr>
            <a:xfrm>
              <a:off x="10256338" y="4099719"/>
              <a:ext cx="1680673" cy="302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6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67DB0-D495-B2B5-7AE3-E85F1ACDF64A}"/>
              </a:ext>
            </a:extLst>
          </p:cNvPr>
          <p:cNvGrpSpPr/>
          <p:nvPr/>
        </p:nvGrpSpPr>
        <p:grpSpPr>
          <a:xfrm>
            <a:off x="-448093" y="3497332"/>
            <a:ext cx="2154046" cy="2016837"/>
            <a:chOff x="10269241" y="1451979"/>
            <a:chExt cx="1680673" cy="1576710"/>
          </a:xfrm>
        </p:grpSpPr>
        <p:sp>
          <p:nvSpPr>
            <p:cNvPr id="50" name="Google Shape;188;p4">
              <a:extLst>
                <a:ext uri="{FF2B5EF4-FFF2-40B4-BE49-F238E27FC236}">
                  <a16:creationId xmlns:a16="http://schemas.microsoft.com/office/drawing/2014/main" id="{DA4964E3-8233-7F4C-9152-5806C7DCC220}"/>
                </a:ext>
              </a:extLst>
            </p:cNvPr>
            <p:cNvSpPr/>
            <p:nvPr/>
          </p:nvSpPr>
          <p:spPr>
            <a:xfrm>
              <a:off x="10269241" y="2696677"/>
              <a:ext cx="1680673" cy="332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Wąż ogrodowy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Picture 50" descr="A picture containing cable, connector&#10;&#10;Description automatically generated">
              <a:extLst>
                <a:ext uri="{FF2B5EF4-FFF2-40B4-BE49-F238E27FC236}">
                  <a16:creationId xmlns:a16="http://schemas.microsoft.com/office/drawing/2014/main" id="{CC1B5C77-3E33-E34B-A12A-B6CCADC88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3" b="-51"/>
            <a:stretch/>
          </p:blipFill>
          <p:spPr>
            <a:xfrm>
              <a:off x="10402520" y="1451979"/>
              <a:ext cx="1233132" cy="1334224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AECF63-3EC9-1630-2215-F38BEAD39127}"/>
              </a:ext>
            </a:extLst>
          </p:cNvPr>
          <p:cNvCxnSpPr>
            <a:cxnSpLocks/>
            <a:stCxn id="197" idx="0"/>
          </p:cNvCxnSpPr>
          <p:nvPr/>
        </p:nvCxnSpPr>
        <p:spPr>
          <a:xfrm>
            <a:off x="1018529" y="1160909"/>
            <a:ext cx="1362426" cy="38862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B4BF6E-576F-9C9F-CF2A-15D5622B738F}"/>
              </a:ext>
            </a:extLst>
          </p:cNvPr>
          <p:cNvCxnSpPr>
            <a:cxnSpLocks/>
          </p:cNvCxnSpPr>
          <p:nvPr/>
        </p:nvCxnSpPr>
        <p:spPr>
          <a:xfrm>
            <a:off x="1685978" y="1824916"/>
            <a:ext cx="888965" cy="3217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8A94CA-6471-CF03-6331-2558498EBF19}"/>
              </a:ext>
            </a:extLst>
          </p:cNvPr>
          <p:cNvCxnSpPr>
            <a:cxnSpLocks/>
          </p:cNvCxnSpPr>
          <p:nvPr/>
        </p:nvCxnSpPr>
        <p:spPr>
          <a:xfrm flipH="1">
            <a:off x="9151907" y="1273360"/>
            <a:ext cx="86461" cy="36845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606B969-57C3-B68B-4B68-2DE1B97ECC06}"/>
              </a:ext>
            </a:extLst>
          </p:cNvPr>
          <p:cNvCxnSpPr>
            <a:cxnSpLocks/>
            <a:endCxn id="191" idx="0"/>
          </p:cNvCxnSpPr>
          <p:nvPr/>
        </p:nvCxnSpPr>
        <p:spPr>
          <a:xfrm flipH="1">
            <a:off x="3123019" y="1922324"/>
            <a:ext cx="1042537" cy="31145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0014661-FEE0-E480-B333-C7B6C44CFD43}"/>
              </a:ext>
            </a:extLst>
          </p:cNvPr>
          <p:cNvCxnSpPr>
            <a:cxnSpLocks/>
          </p:cNvCxnSpPr>
          <p:nvPr/>
        </p:nvCxnSpPr>
        <p:spPr>
          <a:xfrm>
            <a:off x="8066422" y="3115626"/>
            <a:ext cx="618555" cy="18849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B3022C-9A25-C78F-DF0B-B8564F25436E}"/>
              </a:ext>
            </a:extLst>
          </p:cNvPr>
          <p:cNvCxnSpPr>
            <a:cxnSpLocks/>
          </p:cNvCxnSpPr>
          <p:nvPr/>
        </p:nvCxnSpPr>
        <p:spPr>
          <a:xfrm>
            <a:off x="1350088" y="3157819"/>
            <a:ext cx="788211" cy="18842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080FB93-0CC9-5581-65FE-22AC6F978E4F}"/>
              </a:ext>
            </a:extLst>
          </p:cNvPr>
          <p:cNvCxnSpPr>
            <a:cxnSpLocks/>
          </p:cNvCxnSpPr>
          <p:nvPr/>
        </p:nvCxnSpPr>
        <p:spPr>
          <a:xfrm flipH="1">
            <a:off x="9932883" y="1824916"/>
            <a:ext cx="470655" cy="31821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EDFFA5-F892-81FF-18C4-17607C1A43E8}"/>
              </a:ext>
            </a:extLst>
          </p:cNvPr>
          <p:cNvCxnSpPr>
            <a:cxnSpLocks/>
          </p:cNvCxnSpPr>
          <p:nvPr/>
        </p:nvCxnSpPr>
        <p:spPr>
          <a:xfrm flipH="1">
            <a:off x="4585886" y="4818736"/>
            <a:ext cx="1296719" cy="3455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19F4F4C-B22D-417B-9B76-04A1F10B9204}"/>
              </a:ext>
            </a:extLst>
          </p:cNvPr>
          <p:cNvCxnSpPr>
            <a:cxnSpLocks/>
          </p:cNvCxnSpPr>
          <p:nvPr/>
        </p:nvCxnSpPr>
        <p:spPr>
          <a:xfrm>
            <a:off x="1063320" y="4826308"/>
            <a:ext cx="631530" cy="2631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3D3E00F-907E-F87A-505F-39030A516D0E}"/>
              </a:ext>
            </a:extLst>
          </p:cNvPr>
          <p:cNvCxnSpPr>
            <a:cxnSpLocks/>
          </p:cNvCxnSpPr>
          <p:nvPr/>
        </p:nvCxnSpPr>
        <p:spPr>
          <a:xfrm flipH="1">
            <a:off x="3632566" y="3450926"/>
            <a:ext cx="1201937" cy="15910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1F74E43-7E1E-0A66-456F-30AF17D5FBF4}"/>
              </a:ext>
            </a:extLst>
          </p:cNvPr>
          <p:cNvCxnSpPr>
            <a:cxnSpLocks/>
            <a:stCxn id="224" idx="2"/>
            <a:endCxn id="190" idx="1"/>
          </p:cNvCxnSpPr>
          <p:nvPr/>
        </p:nvCxnSpPr>
        <p:spPr>
          <a:xfrm>
            <a:off x="6475067" y="1951689"/>
            <a:ext cx="1131049" cy="34176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FAAE419-834A-77B2-DE59-74929E98B7DF}"/>
              </a:ext>
            </a:extLst>
          </p:cNvPr>
          <p:cNvCxnSpPr>
            <a:cxnSpLocks/>
          </p:cNvCxnSpPr>
          <p:nvPr/>
        </p:nvCxnSpPr>
        <p:spPr>
          <a:xfrm flipH="1">
            <a:off x="2953632" y="3484363"/>
            <a:ext cx="13024" cy="16051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CF5CC32-AAEB-B4A5-4B55-4A8FEEBDD6B1}"/>
              </a:ext>
            </a:extLst>
          </p:cNvPr>
          <p:cNvCxnSpPr>
            <a:cxnSpLocks/>
          </p:cNvCxnSpPr>
          <p:nvPr/>
        </p:nvCxnSpPr>
        <p:spPr>
          <a:xfrm flipH="1">
            <a:off x="10455686" y="4155853"/>
            <a:ext cx="717785" cy="8226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 descr="A picture containing text,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8" y="1396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</a:t>
            </a:r>
            <a:endParaRPr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</a:t>
            </a:r>
            <a:endParaRPr dirty="0"/>
          </a:p>
        </p:txBody>
      </p:sp>
      <p:cxnSp>
        <p:nvCxnSpPr>
          <p:cNvPr id="167" name="Google Shape;167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4"/>
          <p:cNvSpPr/>
          <p:nvPr/>
        </p:nvSpPr>
        <p:spPr>
          <a:xfrm>
            <a:off x="556348" y="1144746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Zawsze </a:t>
            </a:r>
            <a:r>
              <a:rPr lang="pl-PL" sz="2400" b="1" dirty="0" err="1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29C7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7302314" y="1144745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Nigdy nie </a:t>
            </a:r>
            <a:r>
              <a:rPr lang="pl-PL" sz="2400" b="1" i="0" u="none" strike="noStrike" cap="none" dirty="0" err="1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3AC6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229" y="1763933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/>
          <p:nvPr/>
        </p:nvSpPr>
        <p:spPr>
          <a:xfrm>
            <a:off x="459775" y="3005987"/>
            <a:ext cx="14311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Słoik szklany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1925612" y="1704279"/>
            <a:ext cx="684971" cy="60529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/>
          <p:nvPr/>
        </p:nvSpPr>
        <p:spPr>
          <a:xfrm>
            <a:off x="2585869" y="2582740"/>
            <a:ext cx="18390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Butelka z tworzywa </a:t>
            </a:r>
            <a:r>
              <a:rPr lang="en-US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endParaRPr sz="20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4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4422" y="1680236"/>
            <a:ext cx="1038815" cy="152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416350" y="1499001"/>
            <a:ext cx="651837" cy="5911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/>
          <p:nvPr/>
        </p:nvSpPr>
        <p:spPr>
          <a:xfrm>
            <a:off x="816310" y="5122681"/>
            <a:ext cx="177558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Pudełko z tektury</a:t>
            </a:r>
            <a:endParaRPr dirty="0"/>
          </a:p>
        </p:txBody>
      </p:sp>
      <p:sp>
        <p:nvSpPr>
          <p:cNvPr id="177" name="Google Shape;177;p4"/>
          <p:cNvSpPr/>
          <p:nvPr/>
        </p:nvSpPr>
        <p:spPr>
          <a:xfrm>
            <a:off x="3287205" y="4937670"/>
            <a:ext cx="19348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Puszka metalowa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548521" y="3557752"/>
            <a:ext cx="602094" cy="56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4580" y="3710535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9258" y="3922393"/>
            <a:ext cx="1839065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546441" y="4378676"/>
            <a:ext cx="662445" cy="53549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"/>
          <p:cNvSpPr/>
          <p:nvPr/>
        </p:nvSpPr>
        <p:spPr>
          <a:xfrm>
            <a:off x="8801586" y="3331990"/>
            <a:ext cx="1680673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Brudna serwetka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4" descr="A picture containing cloth, paper, indoor, be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77357" y="2399581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9763004" y="1833907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/>
          <p:nvPr/>
        </p:nvSpPr>
        <p:spPr>
          <a:xfrm>
            <a:off x="6792706" y="3133061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Żarówka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8844" y="2046770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778763" y="1754003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A picture containing toy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05535" y="4006269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6878566" y="5021734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Zabawki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983051" y="374492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 descr="A close-up of a sword&#10;&#10;Description automatically generated with low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996009" flipH="1">
            <a:off x="9059133" y="4612344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"/>
          <p:cNvSpPr/>
          <p:nvPr/>
        </p:nvSpPr>
        <p:spPr>
          <a:xfrm>
            <a:off x="8829586" y="5437182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Ołówek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9904066" y="471467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 descr="A pair of shoes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8348" y="2747241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/>
          <p:nvPr/>
        </p:nvSpPr>
        <p:spPr>
          <a:xfrm>
            <a:off x="10634085" y="3498189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Buty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11327184" y="2245346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3" grpId="0"/>
      <p:bldP spid="176" grpId="0"/>
      <p:bldP spid="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718191"/>
            <a:ext cx="9291874" cy="558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Jak możemy zapobiegać przedostawaniu się śmieci do oceanów</a:t>
            </a:r>
            <a:r>
              <a:rPr lang="en-US" sz="28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8D0505-E473-4D49-B2BC-9C540D9552DA}"/>
              </a:ext>
            </a:extLst>
          </p:cNvPr>
          <p:cNvSpPr/>
          <p:nvPr/>
        </p:nvSpPr>
        <p:spPr>
          <a:xfrm>
            <a:off x="3663361" y="1575912"/>
            <a:ext cx="5257884" cy="52604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2551E0C-AF15-8B47-A755-8BA21D9D57E3}"/>
              </a:ext>
            </a:extLst>
          </p:cNvPr>
          <p:cNvSpPr/>
          <p:nvPr/>
        </p:nvSpPr>
        <p:spPr>
          <a:xfrm>
            <a:off x="3663361" y="1510256"/>
            <a:ext cx="5257884" cy="526046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130DA-4BB7-5947-80A2-4E030B029E43}"/>
              </a:ext>
            </a:extLst>
          </p:cNvPr>
          <p:cNvSpPr txBox="1"/>
          <p:nvPr/>
        </p:nvSpPr>
        <p:spPr>
          <a:xfrm>
            <a:off x="2543543" y="1574637"/>
            <a:ext cx="7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Przećwiczmy 2 kroki w recyklingu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B190A6-B86D-0647-9849-8C644C370F5F}"/>
              </a:ext>
            </a:extLst>
          </p:cNvPr>
          <p:cNvSpPr/>
          <p:nvPr/>
        </p:nvSpPr>
        <p:spPr>
          <a:xfrm>
            <a:off x="1495096" y="266619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D7B4B-259C-F642-88BA-B8711A44B99D}"/>
              </a:ext>
            </a:extLst>
          </p:cNvPr>
          <p:cNvSpPr/>
          <p:nvPr/>
        </p:nvSpPr>
        <p:spPr>
          <a:xfrm>
            <a:off x="1402782" y="266619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6DD51-0AFC-304B-8E9A-6C12427C56F9}"/>
              </a:ext>
            </a:extLst>
          </p:cNvPr>
          <p:cNvSpPr/>
          <p:nvPr/>
        </p:nvSpPr>
        <p:spPr>
          <a:xfrm>
            <a:off x="1472819" y="2657795"/>
            <a:ext cx="256850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8F3FC-B83A-F54B-8E69-BACD641916B5}"/>
              </a:ext>
            </a:extLst>
          </p:cNvPr>
          <p:cNvSpPr/>
          <p:nvPr/>
        </p:nvSpPr>
        <p:spPr>
          <a:xfrm>
            <a:off x="2118859" y="2539665"/>
            <a:ext cx="3161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2000" b="1" dirty="0">
                <a:solidFill>
                  <a:srgbClr val="262626"/>
                </a:solidFill>
              </a:rPr>
              <a:t>Dowiedz się, co można </a:t>
            </a:r>
            <a:r>
              <a:rPr lang="pl-PL" sz="2000" b="1" dirty="0" err="1">
                <a:solidFill>
                  <a:srgbClr val="262626"/>
                </a:solidFill>
              </a:rPr>
              <a:t>recyklingować</a:t>
            </a: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C4034-2DBC-DB43-9E00-79CFABE8ED3C}"/>
              </a:ext>
            </a:extLst>
          </p:cNvPr>
          <p:cNvSpPr/>
          <p:nvPr/>
        </p:nvSpPr>
        <p:spPr>
          <a:xfrm>
            <a:off x="6753921" y="269928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09F7D-3934-6747-9F81-33DAF6B067CD}"/>
              </a:ext>
            </a:extLst>
          </p:cNvPr>
          <p:cNvSpPr/>
          <p:nvPr/>
        </p:nvSpPr>
        <p:spPr>
          <a:xfrm>
            <a:off x="6622444" y="2710110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398D40-86B1-A441-BEB6-AA5FD016EB82}"/>
              </a:ext>
            </a:extLst>
          </p:cNvPr>
          <p:cNvSpPr/>
          <p:nvPr/>
        </p:nvSpPr>
        <p:spPr>
          <a:xfrm>
            <a:off x="6666387" y="2681421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8C2FA8-70C3-974E-94DD-8810C45F01C0}"/>
              </a:ext>
            </a:extLst>
          </p:cNvPr>
          <p:cNvSpPr/>
          <p:nvPr/>
        </p:nvSpPr>
        <p:spPr>
          <a:xfrm>
            <a:off x="7143494" y="2579566"/>
            <a:ext cx="3397983" cy="592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1400" b="1" dirty="0">
                <a:solidFill>
                  <a:srgbClr val="262626"/>
                </a:solidFill>
              </a:rPr>
              <a:t>Umieść rzeczy, które nadają się do recyklingu, w odpowiednim pojemniku</a:t>
            </a:r>
            <a:endParaRPr lang="en-US" sz="1400" b="1" dirty="0">
              <a:solidFill>
                <a:srgbClr val="262626"/>
              </a:solidFill>
            </a:endParaRPr>
          </a:p>
        </p:txBody>
      </p:sp>
      <p:pic>
        <p:nvPicPr>
          <p:cNvPr id="25" name="Picture 24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A2414E36-5BC1-AA43-90A2-1D37AAEE1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706" y="3406498"/>
            <a:ext cx="1091597" cy="130700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216C731-9348-7648-B622-A9C19EF45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18"/>
          <a:stretch/>
        </p:blipFill>
        <p:spPr>
          <a:xfrm>
            <a:off x="2726235" y="4347809"/>
            <a:ext cx="702222" cy="628629"/>
          </a:xfrm>
          <a:prstGeom prst="rect">
            <a:avLst/>
          </a:prstGeom>
        </p:spPr>
      </p:pic>
      <p:pic>
        <p:nvPicPr>
          <p:cNvPr id="27" name="Picture 2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0CDFDEB3-F901-4944-A4FD-5EB6520CE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914" y="3269478"/>
            <a:ext cx="977016" cy="1241624"/>
          </a:xfrm>
          <a:prstGeom prst="rect">
            <a:avLst/>
          </a:prstGeom>
        </p:spPr>
      </p:pic>
      <p:pic>
        <p:nvPicPr>
          <p:cNvPr id="28" name="Picture 27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2F29D788-FFEC-074C-A27B-99FC529AE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422" y="4813144"/>
            <a:ext cx="565179" cy="1069200"/>
          </a:xfrm>
          <a:prstGeom prst="rect">
            <a:avLst/>
          </a:prstGeom>
        </p:spPr>
      </p:pic>
      <p:pic>
        <p:nvPicPr>
          <p:cNvPr id="29" name="Picture 28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53CF2A69-2F5C-5349-B48C-B4B46AC74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724" y="4976438"/>
            <a:ext cx="1430368" cy="1069200"/>
          </a:xfrm>
          <a:prstGeom prst="rect">
            <a:avLst/>
          </a:prstGeom>
        </p:spPr>
      </p:pic>
      <p:pic>
        <p:nvPicPr>
          <p:cNvPr id="33" name="Picture 32" descr="A picture containing wall, indoor, person, cluttered&#10;&#10;Description automatically generated">
            <a:extLst>
              <a:ext uri="{FF2B5EF4-FFF2-40B4-BE49-F238E27FC236}">
                <a16:creationId xmlns:a16="http://schemas.microsoft.com/office/drawing/2014/main" id="{6214FB82-0D98-9E43-9778-997D733E74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9" b="5"/>
          <a:stretch/>
        </p:blipFill>
        <p:spPr>
          <a:xfrm>
            <a:off x="7714092" y="3368492"/>
            <a:ext cx="3868999" cy="22229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583E3-E291-22B3-58BE-8891C1E9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8</a:t>
            </a:fld>
            <a:endParaRPr lang="x-none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429181-6994-6502-1E8E-A57B8F8C7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5401" y="3369834"/>
            <a:ext cx="1358691" cy="22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255510" y="610921"/>
            <a:ext cx="9291874" cy="796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-326263" y="177851"/>
            <a:ext cx="1284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Jaki przekaz ma twój bohater recyklingu, żeby informować i inspirować</a:t>
            </a:r>
            <a:r>
              <a:rPr lang="en-US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41741D-4690-7F4B-946D-7A22F380D390}"/>
              </a:ext>
            </a:extLst>
          </p:cNvPr>
          <p:cNvSpPr/>
          <p:nvPr/>
        </p:nvSpPr>
        <p:spPr>
          <a:xfrm>
            <a:off x="2207869" y="3831820"/>
            <a:ext cx="1815152" cy="1815152"/>
          </a:xfrm>
          <a:prstGeom prst="ellipse">
            <a:avLst/>
          </a:prstGeom>
          <a:solidFill>
            <a:srgbClr val="3AC69D">
              <a:alpha val="2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 descr="A picture containing container, bin, dark&#10;&#10;Description automatically generated">
            <a:extLst>
              <a:ext uri="{FF2B5EF4-FFF2-40B4-BE49-F238E27FC236}">
                <a16:creationId xmlns:a16="http://schemas.microsoft.com/office/drawing/2014/main" id="{58F46D71-E4E0-5249-B0E6-1142F33C0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3" b="19"/>
          <a:stretch/>
        </p:blipFill>
        <p:spPr>
          <a:xfrm>
            <a:off x="2696471" y="3810313"/>
            <a:ext cx="944159" cy="163431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7E6609C-37BB-0144-ACFF-68F31F7889FB}"/>
              </a:ext>
            </a:extLst>
          </p:cNvPr>
          <p:cNvSpPr/>
          <p:nvPr/>
        </p:nvSpPr>
        <p:spPr>
          <a:xfrm>
            <a:off x="4202398" y="3898929"/>
            <a:ext cx="1847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Jeśli twój pojemnik do recyklingu brzydko pachnie, to znaczy, że jest zanieczyszczony</a:t>
            </a:r>
            <a:endParaRPr lang="x-none" sz="1600" b="1" dirty="0">
              <a:solidFill>
                <a:srgbClr val="262626"/>
              </a:solidFill>
            </a:endParaRP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F56CF076-021B-064B-AED8-2E50AAE4C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064" y="3780925"/>
            <a:ext cx="969496" cy="646331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9F8D4338-4919-4A45-8D54-E0D2D47028B7}"/>
              </a:ext>
            </a:extLst>
          </p:cNvPr>
          <p:cNvSpPr/>
          <p:nvPr/>
        </p:nvSpPr>
        <p:spPr>
          <a:xfrm>
            <a:off x="7419554" y="1952352"/>
            <a:ext cx="1815152" cy="1815152"/>
          </a:xfrm>
          <a:prstGeom prst="ellipse">
            <a:avLst/>
          </a:prstGeom>
          <a:solidFill>
            <a:srgbClr val="3AC69D">
              <a:alpha val="2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C1A2C2A-409F-304A-A0A5-E57C91E5AE10}"/>
              </a:ext>
            </a:extLst>
          </p:cNvPr>
          <p:cNvSpPr/>
          <p:nvPr/>
        </p:nvSpPr>
        <p:spPr>
          <a:xfrm>
            <a:off x="9257969" y="3127049"/>
            <a:ext cx="191225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Rozdzielaj materiały połączone</a:t>
            </a:r>
            <a:endParaRPr lang="x-none" sz="1600" b="1" dirty="0">
              <a:solidFill>
                <a:srgbClr val="262626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A5B812-49EF-B148-B111-3070E80AAA8C}"/>
              </a:ext>
            </a:extLst>
          </p:cNvPr>
          <p:cNvSpPr/>
          <p:nvPr/>
        </p:nvSpPr>
        <p:spPr>
          <a:xfrm>
            <a:off x="1517982" y="1315777"/>
            <a:ext cx="3458106" cy="1629265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56162-FD94-0243-ADA3-4940F5BD16D6}"/>
              </a:ext>
            </a:extLst>
          </p:cNvPr>
          <p:cNvSpPr txBox="1"/>
          <p:nvPr/>
        </p:nvSpPr>
        <p:spPr>
          <a:xfrm>
            <a:off x="1113686" y="1583091"/>
            <a:ext cx="4120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Dobre praktyki                                    i porady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3C07-510A-2D42-8DDA-5DB3CA7485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771" b="14"/>
          <a:stretch/>
        </p:blipFill>
        <p:spPr>
          <a:xfrm>
            <a:off x="7825675" y="2187492"/>
            <a:ext cx="538038" cy="15312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3EF023-1943-3D4E-8F30-4124AA38C2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06" r="-18" b="14"/>
          <a:stretch/>
        </p:blipFill>
        <p:spPr>
          <a:xfrm>
            <a:off x="8181207" y="1668788"/>
            <a:ext cx="807489" cy="2098716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23F3CB08-F8AF-524B-97E1-A64DBA41385C}"/>
              </a:ext>
            </a:extLst>
          </p:cNvPr>
          <p:cNvSpPr/>
          <p:nvPr/>
        </p:nvSpPr>
        <p:spPr>
          <a:xfrm>
            <a:off x="7868876" y="2368451"/>
            <a:ext cx="807489" cy="1054100"/>
          </a:xfrm>
          <a:prstGeom prst="arc">
            <a:avLst/>
          </a:prstGeom>
          <a:ln w="28575">
            <a:solidFill>
              <a:srgbClr val="3AC69D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F56714-8C17-C641-AD38-B475E7E40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7576" y="1814344"/>
            <a:ext cx="944159" cy="6294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FA8CA-3D3A-09FC-4CE2-F0ADDC00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0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d40845-5173-4435-b647-193b811b2a3e" xsi:nil="true"/>
    <lcf76f155ced4ddcb4097134ff3c332f xmlns="b3cf53fe-5709-4881-86bb-a98b574c97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3E1A2706926046992B4250558F01A5" ma:contentTypeVersion="12" ma:contentTypeDescription="Utwórz nowy dokument." ma:contentTypeScope="" ma:versionID="91f25869a802c7903a1cbabcce24e90d">
  <xsd:schema xmlns:xsd="http://www.w3.org/2001/XMLSchema" xmlns:xs="http://www.w3.org/2001/XMLSchema" xmlns:p="http://schemas.microsoft.com/office/2006/metadata/properties" xmlns:ns2="b3cf53fe-5709-4881-86bb-a98b574c97a7" xmlns:ns3="add40845-5173-4435-b647-193b811b2a3e" targetNamespace="http://schemas.microsoft.com/office/2006/metadata/properties" ma:root="true" ma:fieldsID="9fcf2155dfd89c352a8bdf69f3c9d1cd" ns2:_="" ns3:_="">
    <xsd:import namespace="b3cf53fe-5709-4881-86bb-a98b574c97a7"/>
    <xsd:import namespace="add40845-5173-4435-b647-193b811b2a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f53fe-5709-4881-86bb-a98b574c9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43890b14-0df8-462d-827d-ee3b8107f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40845-5173-4435-b647-193b811b2a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77e61f1-a9ac-4268-885e-d44bdb337131}" ma:internalName="TaxCatchAll" ma:showField="CatchAllData" ma:web="add40845-5173-4435-b647-193b811b2a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172EA6-BE05-481C-A297-4FA159B7B2AB}">
  <ds:schemaRefs>
    <ds:schemaRef ds:uri="http://schemas.microsoft.com/office/2006/metadata/properties"/>
    <ds:schemaRef ds:uri="http://schemas.microsoft.com/office/infopath/2007/PartnerControls"/>
    <ds:schemaRef ds:uri="add40845-5173-4435-b647-193b811b2a3e"/>
    <ds:schemaRef ds:uri="b3cf53fe-5709-4881-86bb-a98b574c97a7"/>
  </ds:schemaRefs>
</ds:datastoreItem>
</file>

<file path=customXml/itemProps2.xml><?xml version="1.0" encoding="utf-8"?>
<ds:datastoreItem xmlns:ds="http://schemas.openxmlformats.org/officeDocument/2006/customXml" ds:itemID="{464B6BAA-1C7D-439D-B481-E2399D7B89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cf53fe-5709-4881-86bb-a98b574c97a7"/>
    <ds:schemaRef ds:uri="add40845-5173-4435-b647-193b811b2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BB5C15-6899-4B29-BD44-980007136F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24203</TotalTime>
  <Words>3405</Words>
  <Application>Microsoft Office PowerPoint</Application>
  <PresentationFormat>Widescreen</PresentationFormat>
  <Paragraphs>655</Paragraphs>
  <Slides>27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Comic Sans MS</vt:lpstr>
      <vt:lpstr>arial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131</cp:revision>
  <dcterms:created xsi:type="dcterms:W3CDTF">2022-01-20T09:13:45Z</dcterms:created>
  <dcterms:modified xsi:type="dcterms:W3CDTF">2023-05-02T02:00:49Z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15117085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  <property fmtid="{D5CDD505-2E9C-101B-9397-08002B2CF9AE}" pid="5" name="ContentTypeId">
    <vt:lpwstr>0x010100B13E1A2706926046992B4250558F01A5</vt:lpwstr>
  </property>
</Properties>
</file>